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34" r:id="rId3"/>
    <p:sldId id="435" r:id="rId4"/>
    <p:sldId id="440" r:id="rId5"/>
    <p:sldId id="457" r:id="rId6"/>
    <p:sldId id="397" r:id="rId7"/>
    <p:sldId id="456" r:id="rId8"/>
    <p:sldId id="455" r:id="rId9"/>
    <p:sldId id="458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467" r:id="rId19"/>
    <p:sldId id="468" r:id="rId20"/>
    <p:sldId id="469" r:id="rId21"/>
    <p:sldId id="470" r:id="rId22"/>
    <p:sldId id="471" r:id="rId23"/>
    <p:sldId id="491" r:id="rId24"/>
    <p:sldId id="514" r:id="rId25"/>
    <p:sldId id="515" r:id="rId26"/>
    <p:sldId id="516" r:id="rId27"/>
    <p:sldId id="517" r:id="rId28"/>
    <p:sldId id="473" r:id="rId29"/>
    <p:sldId id="480" r:id="rId30"/>
    <p:sldId id="481" r:id="rId31"/>
    <p:sldId id="482" r:id="rId32"/>
    <p:sldId id="483" r:id="rId33"/>
    <p:sldId id="484" r:id="rId34"/>
    <p:sldId id="485" r:id="rId35"/>
    <p:sldId id="545" r:id="rId36"/>
    <p:sldId id="546" r:id="rId37"/>
    <p:sldId id="547" r:id="rId38"/>
    <p:sldId id="548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556" r:id="rId47"/>
    <p:sldId id="557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28" r:id="rId59"/>
    <p:sldId id="536" r:id="rId60"/>
    <p:sldId id="537" r:id="rId61"/>
    <p:sldId id="538" r:id="rId62"/>
    <p:sldId id="539" r:id="rId63"/>
    <p:sldId id="540" r:id="rId64"/>
    <p:sldId id="541" r:id="rId65"/>
    <p:sldId id="542" r:id="rId66"/>
    <p:sldId id="543" r:id="rId67"/>
    <p:sldId id="544" r:id="rId68"/>
    <p:sldId id="429" r:id="rId6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0" autoAdjust="0"/>
    <p:restoredTop sz="80552" autoAdjust="0"/>
  </p:normalViewPr>
  <p:slideViewPr>
    <p:cSldViewPr>
      <p:cViewPr varScale="1">
        <p:scale>
          <a:sx n="90" d="100"/>
          <a:sy n="90" d="100"/>
        </p:scale>
        <p:origin x="21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umožňuje vypočítat faktorové osy na základě jakékoliv asociační matice (u PCA je možnost jen </a:t>
            </a:r>
            <a:r>
              <a:rPr lang="cs-CZ" dirty="0" err="1" smtClean="0"/>
              <a:t>kovarianční</a:t>
            </a:r>
            <a:r>
              <a:rPr lang="cs-CZ" dirty="0" smtClean="0"/>
              <a:t> či </a:t>
            </a:r>
            <a:r>
              <a:rPr lang="cs-CZ" smtClean="0"/>
              <a:t>korelační matice)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27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vzdálenost měřena jak? </a:t>
            </a:r>
          </a:p>
          <a:p>
            <a:r>
              <a:rPr lang="cs-CZ" dirty="0" smtClean="0"/>
              <a:t>musela to být jiná vzdálenost než Euklidovská, jinak by ta rekonstrukce byla úplně přesná; např. uražené kilometry</a:t>
            </a:r>
            <a:r>
              <a:rPr lang="cs-CZ" baseline="0" dirty="0" smtClean="0"/>
              <a:t> při cestě mezi městy (apod.)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46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712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slova </a:t>
            </a:r>
            <a:r>
              <a:rPr lang="cs-CZ" dirty="0" err="1" smtClean="0"/>
              <a:t>figure</a:t>
            </a:r>
            <a:r>
              <a:rPr lang="cs-CZ" dirty="0" smtClean="0"/>
              <a:t>, </a:t>
            </a:r>
            <a:r>
              <a:rPr lang="cs-CZ" dirty="0" err="1" smtClean="0"/>
              <a:t>figures</a:t>
            </a:r>
            <a:r>
              <a:rPr lang="cs-CZ" dirty="0" smtClean="0"/>
              <a:t>, </a:t>
            </a:r>
            <a:r>
              <a:rPr lang="cs-CZ" dirty="0" err="1" smtClean="0"/>
              <a:t>painting</a:t>
            </a:r>
            <a:r>
              <a:rPr lang="cs-CZ" baseline="0" dirty="0" smtClean="0"/>
              <a:t> to dalo k sobě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srovnávání skupin mezi sebou –</a:t>
            </a:r>
            <a:r>
              <a:rPr lang="cs-CZ" baseline="0" dirty="0" smtClean="0"/>
              <a:t> to dostudovat, o co se jedná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3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my se budeme nyní zabývat prvním kritériem – z tohoto kritéria vychází analýza hlavních komponent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 článku </a:t>
            </a:r>
            <a:r>
              <a:rPr lang="cs-CZ" baseline="0" dirty="0" err="1" smtClean="0"/>
              <a:t>McIntoshe</a:t>
            </a:r>
            <a:r>
              <a:rPr lang="cs-CZ" baseline="0" dirty="0" smtClean="0"/>
              <a:t> je, že matice S je čtvercová a matice V</a:t>
            </a:r>
            <a:r>
              <a:rPr lang="en-US" baseline="0" dirty="0" smtClean="0"/>
              <a:t>’</a:t>
            </a:r>
            <a:r>
              <a:rPr lang="cs-CZ" baseline="0" dirty="0" smtClean="0"/>
              <a:t> obdélníková – je to zřejmě proto, že to zjednodušili, protože hodnost matice R je p, proto u matice V budou některé řádky odpovídat nulovým </a:t>
            </a:r>
            <a:r>
              <a:rPr lang="cs-CZ" baseline="0" smtClean="0"/>
              <a:t>singulárním číslům ??? 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http://www.sciencedirect.com/science/article/pii/S1053811904003866</a:t>
            </a:r>
          </a:p>
          <a:p>
            <a:r>
              <a:rPr lang="en-US" dirty="0" smtClean="0"/>
              <a:t>http://www.tqmp.org/RegularArticles/vol10-2/p200/p200.pdf</a:t>
            </a:r>
            <a:endParaRPr lang="cs-CZ" dirty="0" smtClean="0"/>
          </a:p>
          <a:p>
            <a:r>
              <a:rPr lang="en-US" dirty="0" smtClean="0"/>
              <a:t>https://www.utd.edu/~herve/abdi-PLSC_and_PLSR2012.pdf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3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tato metoda umožňuje vybrat podskupinu behaviorálních dat, která má největší vztah s </a:t>
            </a:r>
            <a:r>
              <a:rPr lang="cs-CZ" baseline="0" dirty="0" err="1" smtClean="0"/>
              <a:t>poskupinou</a:t>
            </a:r>
            <a:r>
              <a:rPr lang="cs-CZ" baseline="0" dirty="0" smtClean="0"/>
              <a:t> obrazových dat (kdyby se počítaly klasické korelace, tak by tam byly jen korelace každé </a:t>
            </a:r>
            <a:r>
              <a:rPr lang="cs-CZ" baseline="0" dirty="0" err="1" smtClean="0"/>
              <a:t>behav</a:t>
            </a:r>
            <a:r>
              <a:rPr lang="cs-CZ" baseline="0" dirty="0" smtClean="0"/>
              <a:t>. proměnné s každou obrazovou bez ohledu na vztahy mezi behaviorálními proměnnými a vztahy mezi obrazovými proměnnými)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36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znamená to delta?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83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 smysl interpretovat</a:t>
            </a:r>
            <a:r>
              <a:rPr lang="cs-CZ" baseline="0" dirty="0" smtClean="0"/>
              <a:t> 1. latentní proměnnou a možná i 3. latentní proměnnou (sice nevýznamná, nějakou informaci však zřejmě nese, protože má vcelku malou p-hodnotu)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600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ai1</a:t>
            </a:r>
            <a:r>
              <a:rPr lang="cs-CZ" baseline="0" dirty="0" smtClean="0"/>
              <a:t> až </a:t>
            </a:r>
            <a:r>
              <a:rPr lang="cs-CZ" baseline="0" dirty="0" err="1" smtClean="0"/>
              <a:t>aim</a:t>
            </a:r>
            <a:r>
              <a:rPr lang="cs-CZ" baseline="0" dirty="0" smtClean="0"/>
              <a:t> jsou váhy jednotlivých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05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 lidi</a:t>
            </a:r>
            <a:r>
              <a:rPr lang="cs-CZ" baseline="0" dirty="0" smtClean="0"/>
              <a:t> vydávající zvuky + hučení projektoru: </a:t>
            </a:r>
            <a:r>
              <a:rPr lang="cs-CZ" dirty="0" smtClean="0"/>
              <a:t>1. člověk </a:t>
            </a:r>
            <a:r>
              <a:rPr lang="cs-CZ" baseline="0" dirty="0" smtClean="0"/>
              <a:t>např. </a:t>
            </a:r>
            <a:r>
              <a:rPr lang="cs-CZ" baseline="0" dirty="0" err="1" smtClean="0"/>
              <a:t>uíuíuíuíuí</a:t>
            </a:r>
            <a:r>
              <a:rPr lang="cs-CZ" baseline="0" dirty="0" smtClean="0"/>
              <a:t>, 2. člověk např. </a:t>
            </a:r>
            <a:r>
              <a:rPr lang="cs-CZ" baseline="0" dirty="0" err="1" smtClean="0"/>
              <a:t>chichichichi</a:t>
            </a:r>
            <a:r>
              <a:rPr lang="cs-CZ" baseline="0" dirty="0" smtClean="0"/>
              <a:t>, 3. člověk např. </a:t>
            </a:r>
            <a:r>
              <a:rPr lang="cs-CZ" baseline="0" dirty="0" err="1" smtClean="0"/>
              <a:t>uáuáuáuá</a:t>
            </a:r>
            <a:r>
              <a:rPr lang="cs-CZ" baseline="0" dirty="0" smtClean="0"/>
              <a:t>, 4. signál je šum (např. hučení projektoru) – naměříme signály pomocí 4 mikrofonů </a:t>
            </a:r>
          </a:p>
          <a:p>
            <a:r>
              <a:rPr lang="cs-CZ" baseline="0" dirty="0" smtClean="0"/>
              <a:t>- signály identifikované pomocí </a:t>
            </a:r>
            <a:r>
              <a:rPr lang="cs-CZ" baseline="0" dirty="0" err="1" smtClean="0"/>
              <a:t>ICA</a:t>
            </a:r>
            <a:r>
              <a:rPr lang="cs-CZ" baseline="0" dirty="0" smtClean="0"/>
              <a:t> – jiné pořadí signálů (nedokázalo se poznat, který člověk to řekl) a 1. i 2. identifikovaný signál mají jinou polaritu než původní signály (tedy u 1. signálu je to </a:t>
            </a:r>
            <a:r>
              <a:rPr lang="cs-CZ" baseline="0" dirty="0" err="1" smtClean="0"/>
              <a:t>áuáuáuáu</a:t>
            </a:r>
            <a:r>
              <a:rPr lang="cs-CZ" baseline="0" dirty="0" smtClean="0"/>
              <a:t> apod.)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4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 do budoucna přidat </a:t>
            </a:r>
            <a:r>
              <a:rPr lang="cs-CZ" dirty="0" err="1" smtClean="0"/>
              <a:t>slidy</a:t>
            </a:r>
            <a:r>
              <a:rPr lang="cs-CZ" dirty="0" smtClean="0"/>
              <a:t>,</a:t>
            </a:r>
            <a:r>
              <a:rPr lang="cs-CZ" baseline="0" dirty="0" smtClean="0"/>
              <a:t> kde budou z tutoriálu ke </a:t>
            </a:r>
            <a:r>
              <a:rPr lang="cs-CZ" baseline="0" dirty="0" err="1" smtClean="0"/>
              <a:t>GIFTu</a:t>
            </a:r>
            <a:r>
              <a:rPr lang="cs-CZ" baseline="0" dirty="0" smtClean="0"/>
              <a:t> výřezy, ze kterých bude vidět, že je možné vybrat z velkého množství metod v různých krocích analýzy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29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nemá smysl to detailně procházet, na stránkách GIFT </a:t>
            </a:r>
            <a:r>
              <a:rPr lang="cs-CZ" dirty="0" err="1" smtClean="0"/>
              <a:t>toolboxu</a:t>
            </a:r>
            <a:r>
              <a:rPr lang="cs-CZ" dirty="0" smtClean="0"/>
              <a:t> je podrobné „</a:t>
            </a:r>
            <a:r>
              <a:rPr lang="cs-CZ" dirty="0" err="1" smtClean="0"/>
              <a:t>Walk-Through</a:t>
            </a:r>
            <a:r>
              <a:rPr lang="cs-CZ" dirty="0" smtClean="0"/>
              <a:t>“ v sekci </a:t>
            </a:r>
            <a:r>
              <a:rPr lang="cs-CZ" dirty="0" err="1" smtClean="0"/>
              <a:t>Documentation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98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zbylé komponenty byl jen</a:t>
            </a:r>
            <a:r>
              <a:rPr lang="cs-CZ" baseline="0" dirty="0" smtClean="0"/>
              <a:t> šum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7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ialab.mrn.org/software/gift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Koriťáková, Ph.D.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model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Arial" charset="0"/>
              </a:rPr>
              <a:t>mějme </a:t>
            </a:r>
            <a:r>
              <a:rPr lang="cs-CZ" b="1" dirty="0" smtClean="0">
                <a:cs typeface="Arial" charset="0"/>
              </a:rPr>
              <a:t>x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=T(x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dirty="0">
                <a:cs typeface="Arial" charset="0"/>
              </a:rPr>
              <a:t>,x</a:t>
            </a:r>
            <a:r>
              <a:rPr lang="cs-CZ" baseline="-25000" dirty="0">
                <a:cs typeface="Arial" charset="0"/>
              </a:rPr>
              <a:t>2</a:t>
            </a:r>
            <a:r>
              <a:rPr lang="cs-CZ" dirty="0">
                <a:cs typeface="Arial" charset="0"/>
              </a:rPr>
              <a:t>,…, </a:t>
            </a:r>
            <a:r>
              <a:rPr lang="cs-CZ" dirty="0" err="1">
                <a:cs typeface="Arial" charset="0"/>
              </a:rPr>
              <a:t>x</a:t>
            </a:r>
            <a:r>
              <a:rPr lang="cs-CZ" baseline="-25000" dirty="0" err="1">
                <a:cs typeface="Arial" charset="0"/>
              </a:rPr>
              <a:t>m</a:t>
            </a:r>
            <a:r>
              <a:rPr lang="cs-CZ" dirty="0" smtClean="0">
                <a:cs typeface="Arial" charset="0"/>
              </a:rPr>
              <a:t>), což </a:t>
            </a:r>
            <a:r>
              <a:rPr lang="cs-CZ" dirty="0">
                <a:cs typeface="Arial" charset="0"/>
              </a:rPr>
              <a:t>je m-rozměrný náhodný </a:t>
            </a:r>
            <a:r>
              <a:rPr lang="cs-CZ" dirty="0" smtClean="0">
                <a:cs typeface="Arial" charset="0"/>
              </a:rPr>
              <a:t>vektor</a:t>
            </a:r>
            <a:endParaRPr lang="cs-CZ" dirty="0"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dirty="0" err="1">
                <a:cs typeface="Arial" charset="0"/>
              </a:rPr>
              <a:t>x</a:t>
            </a:r>
            <a:r>
              <a:rPr lang="cs-CZ" baseline="-25000" dirty="0" err="1">
                <a:cs typeface="Arial" charset="0"/>
              </a:rPr>
              <a:t>i</a:t>
            </a:r>
            <a:r>
              <a:rPr lang="cs-CZ" dirty="0">
                <a:cs typeface="Arial" charset="0"/>
              </a:rPr>
              <a:t> = a</a:t>
            </a:r>
            <a:r>
              <a:rPr lang="cs-CZ" baseline="-25000" dirty="0">
                <a:cs typeface="Arial" charset="0"/>
              </a:rPr>
              <a:t>i1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.s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baseline="30000" dirty="0">
                <a:cs typeface="Arial" charset="0"/>
              </a:rPr>
              <a:t>orig </a:t>
            </a:r>
            <a:r>
              <a:rPr lang="cs-CZ" dirty="0">
                <a:cs typeface="Arial" charset="0"/>
              </a:rPr>
              <a:t>+ a</a:t>
            </a:r>
            <a:r>
              <a:rPr lang="cs-CZ" baseline="-25000" dirty="0">
                <a:cs typeface="Arial" charset="0"/>
              </a:rPr>
              <a:t>i2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.s</a:t>
            </a:r>
            <a:r>
              <a:rPr lang="cs-CZ" baseline="-25000" dirty="0">
                <a:cs typeface="Arial" charset="0"/>
              </a:rPr>
              <a:t>2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+…+</a:t>
            </a:r>
            <a:r>
              <a:rPr lang="cs-CZ" baseline="30000" dirty="0">
                <a:cs typeface="Arial" charset="0"/>
              </a:rPr>
              <a:t> </a:t>
            </a:r>
            <a:r>
              <a:rPr lang="cs-CZ" dirty="0" err="1" smtClean="0">
                <a:cs typeface="Arial" charset="0"/>
              </a:rPr>
              <a:t>a</a:t>
            </a:r>
            <a:r>
              <a:rPr lang="cs-CZ" baseline="-25000" dirty="0" err="1" smtClean="0">
                <a:cs typeface="Arial" charset="0"/>
              </a:rPr>
              <a:t>im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err="1" smtClean="0">
                <a:cs typeface="Arial" charset="0"/>
              </a:rPr>
              <a:t>.s</a:t>
            </a:r>
            <a:r>
              <a:rPr lang="cs-CZ" baseline="-25000" dirty="0" err="1" smtClean="0">
                <a:cs typeface="Arial" charset="0"/>
              </a:rPr>
              <a:t>m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baseline="30000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, i </a:t>
            </a:r>
            <a:r>
              <a:rPr lang="cs-CZ" dirty="0">
                <a:cs typeface="Arial" charset="0"/>
              </a:rPr>
              <a:t>= 1,2,…,m</a:t>
            </a:r>
          </a:p>
          <a:p>
            <a:pPr>
              <a:buFont typeface="Wingdings" pitchFamily="2" charset="2"/>
              <a:buNone/>
              <a:defRPr/>
            </a:pPr>
            <a:r>
              <a:rPr lang="cs-CZ" dirty="0">
                <a:cs typeface="Arial" charset="0"/>
              </a:rPr>
              <a:t>	</a:t>
            </a:r>
            <a:r>
              <a:rPr lang="cs-CZ" dirty="0" smtClean="0">
                <a:cs typeface="Arial" charset="0"/>
              </a:rPr>
              <a:t>nebo maticově</a:t>
            </a:r>
            <a:endParaRPr lang="cs-CZ" dirty="0"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b="1" dirty="0">
                <a:cs typeface="Arial" charset="0"/>
              </a:rPr>
              <a:t>x</a:t>
            </a:r>
            <a:r>
              <a:rPr lang="cs-CZ" dirty="0">
                <a:cs typeface="Arial" charset="0"/>
              </a:rPr>
              <a:t> = </a:t>
            </a:r>
            <a:r>
              <a:rPr lang="cs-CZ" b="1" dirty="0" err="1">
                <a:cs typeface="Arial" charset="0"/>
              </a:rPr>
              <a:t>A</a:t>
            </a:r>
            <a:r>
              <a:rPr lang="cs-CZ" baseline="30000" dirty="0" err="1">
                <a:cs typeface="Arial" charset="0"/>
              </a:rPr>
              <a:t>orig</a:t>
            </a:r>
            <a:r>
              <a:rPr lang="cs-CZ" dirty="0" err="1">
                <a:cs typeface="Arial" charset="0"/>
              </a:rPr>
              <a:t>.</a:t>
            </a:r>
            <a:r>
              <a:rPr lang="cs-CZ" b="1" dirty="0" err="1">
                <a:cs typeface="Arial" charset="0"/>
              </a:rPr>
              <a:t>s</a:t>
            </a:r>
            <a:r>
              <a:rPr lang="cs-CZ" baseline="30000" dirty="0" err="1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cs-CZ" b="1" dirty="0" smtClean="0">
                <a:cs typeface="Arial" charset="0"/>
              </a:rPr>
              <a:t>	</a:t>
            </a:r>
            <a:r>
              <a:rPr lang="cs-CZ" b="1" dirty="0" err="1" smtClean="0">
                <a:cs typeface="Arial" charset="0"/>
              </a:rPr>
              <a:t>s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je vektor </a:t>
            </a:r>
            <a:r>
              <a:rPr lang="cs-CZ" dirty="0" smtClean="0">
                <a:cs typeface="Arial" charset="0"/>
              </a:rPr>
              <a:t>originálních </a:t>
            </a:r>
            <a:r>
              <a:rPr lang="cs-CZ" dirty="0">
                <a:cs typeface="Arial" charset="0"/>
              </a:rPr>
              <a:t>skrytých nezávislých komponent a s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baseline="30000" dirty="0">
                <a:cs typeface="Arial" charset="0"/>
              </a:rPr>
              <a:t>orig </a:t>
            </a:r>
            <a:r>
              <a:rPr lang="cs-CZ" dirty="0">
                <a:cs typeface="Arial" charset="0"/>
              </a:rPr>
              <a:t>jsou </a:t>
            </a:r>
            <a:r>
              <a:rPr lang="cs-CZ" dirty="0" smtClean="0">
                <a:cs typeface="Arial" charset="0"/>
              </a:rPr>
              <a:t>	nezávislé </a:t>
            </a:r>
            <a:r>
              <a:rPr lang="cs-CZ" dirty="0">
                <a:cs typeface="Arial" charset="0"/>
              </a:rPr>
              <a:t>komponenty (předpoklad vzájemně statisticky nezávislosti</a:t>
            </a:r>
            <a:r>
              <a:rPr lang="cs-CZ" dirty="0" smtClean="0">
                <a:cs typeface="Arial" charset="0"/>
              </a:rPr>
              <a:t>)</a:t>
            </a:r>
            <a:endParaRPr lang="cs-CZ" dirty="0"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b="1" dirty="0" smtClean="0">
                <a:cs typeface="Arial" charset="0"/>
              </a:rPr>
              <a:t>	</a:t>
            </a:r>
            <a:r>
              <a:rPr lang="cs-CZ" b="1" dirty="0" err="1" smtClean="0">
                <a:cs typeface="Arial" charset="0"/>
              </a:rPr>
              <a:t>A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je transformační </a:t>
            </a:r>
            <a:r>
              <a:rPr lang="cs-CZ" dirty="0" smtClean="0">
                <a:cs typeface="Arial" charset="0"/>
              </a:rPr>
              <a:t>matice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8610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skryté nezávislé komponenty je možno vyjádřit pomocí vztahu: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 smtClean="0">
                <a:cs typeface="Arial" charset="0"/>
              </a:rPr>
              <a:t>s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b="1" dirty="0" err="1" smtClean="0">
                <a:cs typeface="Arial" charset="0"/>
              </a:rPr>
              <a:t>W</a:t>
            </a:r>
            <a:r>
              <a:rPr lang="cs-CZ" altLang="cs-CZ" dirty="0" err="1" smtClean="0">
                <a:cs typeface="Arial" charset="0"/>
              </a:rPr>
              <a:t>.</a:t>
            </a:r>
            <a:r>
              <a:rPr lang="cs-CZ" altLang="cs-CZ" b="1" dirty="0" err="1" smtClean="0">
                <a:cs typeface="Arial" charset="0"/>
              </a:rPr>
              <a:t>x</a:t>
            </a:r>
            <a:endParaRPr lang="cs-CZ" altLang="cs-CZ" dirty="0" smtClean="0">
              <a:cs typeface="Arial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4725144"/>
            <a:ext cx="8229600" cy="10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cíl: nalézt lineární transformaci (koeficienty transformační matice </a:t>
            </a:r>
            <a:r>
              <a:rPr lang="cs-CZ" altLang="cs-CZ" b="1" dirty="0" smtClean="0">
                <a:cs typeface="Arial" charset="0"/>
              </a:rPr>
              <a:t>W</a:t>
            </a:r>
            <a:r>
              <a:rPr lang="cs-CZ" altLang="cs-CZ" dirty="0" smtClean="0">
                <a:cs typeface="Arial" charset="0"/>
              </a:rPr>
              <a:t>) tak, aby vypočítané nezávislé komponenty s</a:t>
            </a:r>
            <a:r>
              <a:rPr lang="cs-CZ" altLang="cs-CZ" baseline="-25000" dirty="0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byly vzájemně statisticky nezávislé </a:t>
            </a:r>
            <a:r>
              <a:rPr lang="en-US" altLang="cs-CZ" dirty="0" smtClean="0">
                <a:cs typeface="Arial" charset="0"/>
              </a:rPr>
              <a:t>[</a:t>
            </a:r>
            <a:r>
              <a:rPr lang="cs-CZ" altLang="cs-CZ" b="1" dirty="0" smtClean="0">
                <a:cs typeface="Arial" charset="0"/>
              </a:rPr>
              <a:t>W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b="1" dirty="0" smtClean="0">
                <a:cs typeface="Arial" charset="0"/>
              </a:rPr>
              <a:t>A</a:t>
            </a:r>
            <a:r>
              <a:rPr lang="cs-CZ" altLang="cs-CZ" baseline="30000" dirty="0" smtClean="0">
                <a:cs typeface="Arial" charset="0"/>
              </a:rPr>
              <a:t>-1</a:t>
            </a:r>
            <a:r>
              <a:rPr lang="en-US" altLang="cs-CZ" dirty="0" smtClean="0">
                <a:cs typeface="Arial" charset="0"/>
              </a:rPr>
              <a:t>]</a:t>
            </a:r>
            <a:endParaRPr lang="cs-CZ" dirty="0" smtClean="0"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5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-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pouze jedna originální nezávislá komponenta může mít normální rozložení pravděpodobnosti (pokud má více zdrojů normální </a:t>
            </a:r>
            <a:r>
              <a:rPr lang="cs-CZ" altLang="cs-CZ" dirty="0" smtClean="0">
                <a:cs typeface="Arial" charset="0"/>
              </a:rPr>
              <a:t>rozložení, </a:t>
            </a:r>
            <a:r>
              <a:rPr lang="cs-CZ" altLang="cs-CZ" dirty="0">
                <a:cs typeface="Arial" charset="0"/>
              </a:rPr>
              <a:t>není </a:t>
            </a:r>
            <a:r>
              <a:rPr lang="cs-CZ" altLang="cs-CZ" dirty="0" err="1">
                <a:cs typeface="Arial" charset="0"/>
              </a:rPr>
              <a:t>ICA</a:t>
            </a:r>
            <a:r>
              <a:rPr lang="cs-CZ" altLang="cs-CZ" dirty="0">
                <a:cs typeface="Arial" charset="0"/>
              </a:rPr>
              <a:t> schopna tyto zdroje ze vstupních dat extrahovat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244054"/>
            <a:ext cx="8229600" cy="74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pro dané </a:t>
            </a:r>
            <a:r>
              <a:rPr lang="cs-CZ" altLang="cs-CZ" i="1" dirty="0" smtClean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-rozměrné obrazové vektory je </a:t>
            </a:r>
            <a:r>
              <a:rPr lang="cs-CZ" altLang="cs-CZ" dirty="0" err="1" smtClean="0">
                <a:cs typeface="Arial" charset="0"/>
              </a:rPr>
              <a:t>ICA</a:t>
            </a:r>
            <a:r>
              <a:rPr lang="cs-CZ" altLang="cs-CZ" dirty="0" smtClean="0">
                <a:cs typeface="Arial" charset="0"/>
              </a:rPr>
              <a:t> schopna najít pouze </a:t>
            </a:r>
            <a:r>
              <a:rPr lang="cs-CZ" altLang="cs-CZ" i="1" dirty="0" smtClean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nezávislých komponent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02977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nelze obecně určit polaritu nezávislých komponent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50100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nelze určit pořadí nezávislých komponent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nezávislých komponent - omezení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7"/>
          <a:stretch/>
        </p:blipFill>
        <p:spPr bwMode="auto">
          <a:xfrm>
            <a:off x="928688" y="1859657"/>
            <a:ext cx="23606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53338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jsou identifikovány správné původní signály, ale pořadí signálů a jejich polarita je jiná než v původních datech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r="34174"/>
          <a:stretch/>
        </p:blipFill>
        <p:spPr bwMode="auto">
          <a:xfrm>
            <a:off x="3289300" y="1859657"/>
            <a:ext cx="253900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4"/>
          <a:stretch/>
        </p:blipFill>
        <p:spPr bwMode="auto">
          <a:xfrm>
            <a:off x="5950328" y="1859657"/>
            <a:ext cx="259707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59632" y="12687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neznámé signály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43908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měřené signály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27924" y="1268760"/>
            <a:ext cx="227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signály identifikované pomocí </a:t>
            </a:r>
            <a:r>
              <a:rPr lang="cs-CZ" dirty="0" err="1" smtClean="0"/>
              <a:t>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nezávislých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charset="0"/>
              </a:rPr>
              <a:t>optimalizace pomocí zvolené optimalizační (účelové, kriteriální, objektové) funkce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>
                <a:cs typeface="Arial" charset="0"/>
                <a:sym typeface="Symbol" pitchFamily="18" charset="2"/>
              </a:rPr>
              <a:t>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a) nalézt kriteriální funkci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b) vybrat optimalizační algoritmus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ad a) možnost ovlivnit statistické vlastnosti </a:t>
            </a:r>
            <a:r>
              <a:rPr lang="cs-CZ" altLang="cs-CZ" dirty="0" smtClean="0">
                <a:cs typeface="Arial" charset="0"/>
              </a:rPr>
              <a:t>metody</a:t>
            </a: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ad b) spojitá optimalizační úloha s „rozumnou“ kriteriální funkcí – gradientní metoda, Newtonova metoda – ovlivňujeme rychlost výpočtu (konvergenci), nároky na paměť,…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3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základní úvaha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2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nechť existuje </a:t>
            </a:r>
            <a:r>
              <a:rPr lang="cs-CZ" altLang="cs-CZ" i="1" dirty="0">
                <a:cs typeface="Arial" charset="0"/>
              </a:rPr>
              <a:t>m</a:t>
            </a:r>
            <a:r>
              <a:rPr lang="cs-CZ" altLang="cs-CZ" dirty="0">
                <a:cs typeface="Arial" charset="0"/>
              </a:rPr>
              <a:t> nezávislých náhodných veličin s určitými pravděpodobnostními rozděleními (jejich součet za </a:t>
            </a:r>
            <a:r>
              <a:rPr lang="cs-CZ" altLang="cs-CZ" dirty="0" smtClean="0">
                <a:cs typeface="Arial" charset="0"/>
              </a:rPr>
              <a:t>obecných </a:t>
            </a:r>
            <a:r>
              <a:rPr lang="cs-CZ" altLang="cs-CZ" dirty="0">
                <a:cs typeface="Arial" charset="0"/>
              </a:rPr>
              <a:t>podmínek konverguje s rostoucím počtem sčítanců k normálnímu rozdělení – </a:t>
            </a:r>
            <a:r>
              <a:rPr lang="cs-CZ" altLang="cs-CZ" dirty="0" smtClean="0">
                <a:cs typeface="Arial" charset="0"/>
              </a:rPr>
              <a:t>tzv. centrální </a:t>
            </a:r>
            <a:r>
              <a:rPr lang="cs-CZ" altLang="cs-CZ" dirty="0">
                <a:cs typeface="Arial" charset="0"/>
              </a:rPr>
              <a:t>limitní věta);</a:t>
            </a:r>
          </a:p>
          <a:p>
            <a:r>
              <a:rPr lang="cs-CZ" altLang="cs-CZ" dirty="0">
                <a:cs typeface="Arial" charset="0"/>
              </a:rPr>
              <a:t>o vektoru 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 (který máme k dispozici) předpokládáme, že vznikl součtem  nezávislých komponent </a:t>
            </a:r>
            <a:r>
              <a:rPr lang="cs-CZ" altLang="cs-CZ" b="1" dirty="0" err="1">
                <a:cs typeface="Arial" charset="0"/>
              </a:rPr>
              <a:t>s</a:t>
            </a:r>
            <a:r>
              <a:rPr lang="cs-CZ" altLang="cs-CZ" baseline="30000" dirty="0" err="1">
                <a:cs typeface="Arial" charset="0"/>
              </a:rPr>
              <a:t>orig</a:t>
            </a:r>
            <a:r>
              <a:rPr lang="cs-CZ" altLang="cs-CZ" dirty="0">
                <a:cs typeface="Arial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jednotlivé náhodné veličiny </a:t>
            </a:r>
            <a:r>
              <a:rPr lang="cs-CZ" altLang="cs-CZ" dirty="0" err="1" smtClean="0">
                <a:cs typeface="Arial" charset="0"/>
              </a:rPr>
              <a:t>x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mají pravděpodobnostní rozdělení, které je „bližší“ normálnímu než rozdělení jednotlivých komponent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baseline="30000" dirty="0" err="1" smtClean="0">
                <a:cs typeface="Arial" charset="0"/>
              </a:rPr>
              <a:t>orig</a:t>
            </a:r>
            <a:endParaRPr lang="cs-CZ" altLang="cs-CZ" dirty="0" smtClean="0">
              <a:cs typeface="Arial" charset="0"/>
            </a:endParaRPr>
          </a:p>
          <a:p>
            <a:r>
              <a:rPr lang="cs-CZ" dirty="0" smtClean="0"/>
              <a:t>používané míry „</a:t>
            </a:r>
            <a:r>
              <a:rPr lang="cs-CZ" dirty="0" err="1" smtClean="0"/>
              <a:t>nenormality</a:t>
            </a:r>
            <a:r>
              <a:rPr lang="cs-CZ" dirty="0" smtClean="0"/>
              <a:t>“:</a:t>
            </a:r>
          </a:p>
          <a:p>
            <a:pPr lvl="1"/>
            <a:r>
              <a:rPr lang="cs-CZ" sz="2000" dirty="0" smtClean="0"/>
              <a:t>koeficient špičatosti</a:t>
            </a:r>
          </a:p>
          <a:p>
            <a:pPr lvl="1"/>
            <a:r>
              <a:rPr lang="cs-CZ" sz="2000" dirty="0" smtClean="0"/>
              <a:t>negativní normalizovaná entropie</a:t>
            </a:r>
          </a:p>
          <a:p>
            <a:pPr lvl="1"/>
            <a:r>
              <a:rPr lang="cs-CZ" sz="2000" dirty="0" smtClean="0"/>
              <a:t>aproximace negativní normalizované entropie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401921" y="3244334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cs-CZ" sz="2000" b="1" dirty="0">
                <a:cs typeface="Arial" charset="0"/>
                <a:sym typeface="Symbol" pitchFamily="18" charset="2"/>
              </a:rPr>
              <a:t></a:t>
            </a:r>
          </a:p>
        </p:txBody>
      </p:sp>
    </p:spTree>
    <p:extLst>
      <p:ext uri="{BB962C8B-B14F-4D97-AF65-F5344CB8AC3E}">
        <p14:creationId xmlns:p14="http://schemas.microsoft.com/office/powerpoint/2010/main" val="2368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koeficient špičatosti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7220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kurt(s) = </a:t>
            </a:r>
            <a:r>
              <a:rPr lang="cs-CZ" altLang="cs-CZ" sz="2800" dirty="0">
                <a:latin typeface="Monotype Corsiva" pitchFamily="66" charset="0"/>
                <a:cs typeface="Arial" charset="0"/>
              </a:rPr>
              <a:t>E</a:t>
            </a:r>
            <a:r>
              <a:rPr lang="en-US" altLang="cs-CZ" dirty="0">
                <a:cs typeface="Arial" charset="0"/>
              </a:rPr>
              <a:t>{s</a:t>
            </a:r>
            <a:r>
              <a:rPr lang="en-US" altLang="cs-CZ" baseline="30000" dirty="0">
                <a:cs typeface="Arial" charset="0"/>
              </a:rPr>
              <a:t>4</a:t>
            </a:r>
            <a:r>
              <a:rPr lang="en-US" altLang="cs-CZ" dirty="0">
                <a:cs typeface="Arial" charset="0"/>
              </a:rPr>
              <a:t>} – 3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sz="2800" dirty="0">
                <a:latin typeface="Monotype Corsiva" pitchFamily="66" charset="0"/>
                <a:cs typeface="Arial" charset="0"/>
              </a:rPr>
              <a:t>E</a:t>
            </a:r>
            <a:r>
              <a:rPr lang="en-US" altLang="cs-CZ" dirty="0">
                <a:cs typeface="Arial" charset="0"/>
              </a:rPr>
              <a:t>{s</a:t>
            </a:r>
            <a:r>
              <a:rPr lang="cs-CZ" altLang="cs-CZ" baseline="30000" dirty="0">
                <a:cs typeface="Arial" charset="0"/>
              </a:rPr>
              <a:t>2</a:t>
            </a:r>
            <a:r>
              <a:rPr lang="en-US" altLang="cs-CZ" dirty="0">
                <a:cs typeface="Arial" charset="0"/>
              </a:rPr>
              <a:t>}</a:t>
            </a:r>
            <a:r>
              <a:rPr lang="cs-CZ" altLang="cs-CZ" dirty="0">
                <a:cs typeface="Arial" charset="0"/>
              </a:rPr>
              <a:t>)</a:t>
            </a:r>
            <a:r>
              <a:rPr lang="cs-CZ" altLang="cs-CZ" baseline="30000" dirty="0">
                <a:cs typeface="Arial" charset="0"/>
              </a:rPr>
              <a:t> 2</a:t>
            </a:r>
          </a:p>
          <a:p>
            <a:r>
              <a:rPr lang="cs-CZ" b="1" dirty="0" smtClean="0"/>
              <a:t>Gaussovo </a:t>
            </a:r>
            <a:r>
              <a:rPr lang="cs-CZ" b="1" dirty="0"/>
              <a:t>rozložení má koeficient špičatosti roven nule, zatímco pro jiná rozložení (ne pro všechna) je koeficient </a:t>
            </a:r>
            <a:r>
              <a:rPr lang="cs-CZ" b="1" dirty="0" smtClean="0"/>
              <a:t>nenulový</a:t>
            </a:r>
            <a:endParaRPr lang="cs-CZ" b="1" dirty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hledání nezávislých komponent hledáme extrém, resp. kvadrát koeficientu špičatosti veličiny </a:t>
            </a:r>
            <a:r>
              <a:rPr lang="cs-CZ" altLang="cs-CZ" b="1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 = </a:t>
            </a:r>
            <a:r>
              <a:rPr lang="cs-CZ" altLang="cs-CZ" b="1" dirty="0" err="1" smtClean="0">
                <a:cs typeface="Arial" charset="0"/>
              </a:rPr>
              <a:t>w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err="1" smtClean="0">
                <a:cs typeface="Arial" charset="0"/>
              </a:rPr>
              <a:t>.</a:t>
            </a:r>
            <a:r>
              <a:rPr lang="cs-CZ" altLang="cs-CZ" b="1" dirty="0" err="1" smtClean="0">
                <a:cs typeface="Arial" charset="0"/>
              </a:rPr>
              <a:t>x</a:t>
            </a:r>
            <a:endParaRPr lang="cs-CZ" altLang="cs-CZ" b="1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40969"/>
            <a:ext cx="822960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339933"/>
                </a:solidFill>
                <a:cs typeface="Arial" charset="0"/>
              </a:rPr>
              <a:t>výhody:</a:t>
            </a:r>
          </a:p>
          <a:p>
            <a:pPr lvl="1"/>
            <a:r>
              <a:rPr lang="cs-CZ" altLang="cs-CZ" dirty="0" smtClean="0">
                <a:cs typeface="Arial" charset="0"/>
              </a:rPr>
              <a:t>rychlost a relativně jednoduchá implementace</a:t>
            </a: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933056"/>
            <a:ext cx="8229600" cy="169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 smtClean="0"/>
              <a:t>malá robustnost vůči odlehlým hodnotám (pokud v průběhu měření získáme několik hodnot, které se liší od skutečných, výrazně se změní </a:t>
            </a:r>
            <a:r>
              <a:rPr lang="cs-CZ" dirty="0" err="1" smtClean="0"/>
              <a:t>KŠ</a:t>
            </a:r>
            <a:r>
              <a:rPr lang="cs-CZ" dirty="0" smtClean="0"/>
              <a:t> a tím i nezávislé komponenty nebudou odhadnuty korektně)</a:t>
            </a:r>
          </a:p>
          <a:p>
            <a:pPr lvl="1"/>
            <a:r>
              <a:rPr lang="cs-CZ" dirty="0" smtClean="0"/>
              <a:t>existence náhodných veličin s nulovým </a:t>
            </a:r>
            <a:r>
              <a:rPr lang="cs-CZ" dirty="0" err="1" smtClean="0"/>
              <a:t>KŠ</a:t>
            </a:r>
            <a:r>
              <a:rPr lang="cs-CZ" dirty="0" smtClean="0"/>
              <a:t>, ale nenormálním rozdělením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0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</a:t>
            </a:r>
            <a:r>
              <a:rPr lang="cs-CZ" dirty="0" err="1" smtClean="0"/>
              <a:t>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3384376"/>
          </a:xfrm>
        </p:spPr>
        <p:txBody>
          <a:bodyPr>
            <a:noAutofit/>
          </a:bodyPr>
          <a:lstStyle/>
          <a:p>
            <a:r>
              <a:rPr lang="cs-CZ" dirty="0" smtClean="0"/>
              <a:t>Negativní normalizovaná entropie (</a:t>
            </a:r>
            <a:r>
              <a:rPr lang="cs-CZ" dirty="0" err="1" smtClean="0"/>
              <a:t>NNE</a:t>
            </a:r>
            <a:r>
              <a:rPr lang="cs-CZ" dirty="0" smtClean="0"/>
              <a:t>) = </a:t>
            </a:r>
            <a:r>
              <a:rPr lang="cs-CZ" dirty="0" err="1" smtClean="0"/>
              <a:t>negentropy</a:t>
            </a:r>
            <a:endParaRPr lang="cs-CZ" dirty="0" smtClean="0"/>
          </a:p>
          <a:p>
            <a:r>
              <a:rPr lang="cs-CZ" dirty="0"/>
              <a:t>Informační entropie - množství informace náhodné </a:t>
            </a:r>
            <a:r>
              <a:rPr lang="cs-CZ" dirty="0" smtClean="0"/>
              <a:t>veličiny</a:t>
            </a:r>
          </a:p>
          <a:p>
            <a:r>
              <a:rPr lang="cs-CZ" altLang="cs-CZ" dirty="0">
                <a:cs typeface="Arial" charset="0"/>
              </a:rPr>
              <a:t>pro diskrétní náhodnou veličinu s </a:t>
            </a:r>
            <a:r>
              <a:rPr lang="cs-CZ" altLang="cs-CZ" dirty="0" smtClean="0">
                <a:cs typeface="Arial" charset="0"/>
              </a:rPr>
              <a:t>je</a:t>
            </a:r>
            <a:r>
              <a:rPr lang="en-US" altLang="cs-CZ" dirty="0" smtClean="0">
                <a:cs typeface="Arial" charset="0"/>
              </a:rPr>
              <a:t>: </a:t>
            </a:r>
            <a:r>
              <a:rPr lang="cs-CZ" altLang="cs-CZ" dirty="0" smtClean="0">
                <a:cs typeface="Arial" charset="0"/>
              </a:rPr>
              <a:t>H(s</a:t>
            </a:r>
            <a:r>
              <a:rPr lang="cs-CZ" altLang="cs-CZ" dirty="0">
                <a:cs typeface="Arial" charset="0"/>
              </a:rPr>
              <a:t>) = -</a:t>
            </a:r>
            <a:r>
              <a:rPr lang="cs-CZ" altLang="cs-CZ" dirty="0">
                <a:cs typeface="Arial" charset="0"/>
                <a:sym typeface="Symbol" pitchFamily="18" charset="2"/>
              </a:rPr>
              <a:t></a:t>
            </a:r>
            <a:r>
              <a:rPr lang="cs-CZ" altLang="cs-CZ" baseline="-25000" dirty="0">
                <a:cs typeface="Arial" charset="0"/>
                <a:sym typeface="Symbol" pitchFamily="18" charset="2"/>
              </a:rPr>
              <a:t>i 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).log</a:t>
            </a:r>
            <a:r>
              <a:rPr lang="cs-CZ" altLang="cs-CZ" baseline="-25000" dirty="0">
                <a:cs typeface="Arial" charset="0"/>
                <a:sym typeface="Symbol" pitchFamily="18" charset="2"/>
              </a:rPr>
              <a:t>2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      kde 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 je pravděpodobnost, že náhodná veličina S je rovna hodnotě 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endParaRPr lang="cs-CZ" dirty="0" smtClean="0"/>
          </a:p>
          <a:p>
            <a:r>
              <a:rPr lang="cs-CZ" dirty="0">
                <a:cs typeface="Arial" charset="0"/>
              </a:rPr>
              <a:t>pro spojitou proměnnou platí</a:t>
            </a:r>
          </a:p>
          <a:p>
            <a:endParaRPr lang="cs-CZ" b="1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entropie je tím větší, čím jsou hodnoty náhodné veličiny méně </a:t>
            </a:r>
            <a:r>
              <a:rPr lang="cs-CZ" altLang="cs-CZ" dirty="0" err="1" smtClean="0">
                <a:cs typeface="Arial" charset="0"/>
              </a:rPr>
              <a:t>predikovatelné</a:t>
            </a:r>
            <a:endParaRPr lang="cs-CZ" altLang="cs-CZ" dirty="0">
              <a:cs typeface="Arial" charset="0"/>
            </a:endParaRPr>
          </a:p>
          <a:p>
            <a:r>
              <a:rPr lang="cs-CZ" altLang="cs-CZ" b="1" dirty="0">
                <a:cs typeface="Arial" charset="0"/>
              </a:rPr>
              <a:t>pro normální </a:t>
            </a:r>
            <a:r>
              <a:rPr lang="cs-CZ" altLang="cs-CZ" b="1" dirty="0" err="1" smtClean="0">
                <a:cs typeface="Arial" charset="0"/>
              </a:rPr>
              <a:t>rozd</a:t>
            </a:r>
            <a:r>
              <a:rPr lang="en-US" altLang="cs-CZ" b="1" dirty="0" smtClean="0">
                <a:cs typeface="Arial" charset="0"/>
              </a:rPr>
              <a:t>.</a:t>
            </a:r>
            <a:r>
              <a:rPr lang="cs-CZ" altLang="cs-CZ" b="1" dirty="0" smtClean="0">
                <a:cs typeface="Arial" charset="0"/>
              </a:rPr>
              <a:t> </a:t>
            </a:r>
            <a:r>
              <a:rPr lang="cs-CZ" altLang="cs-CZ" b="1" dirty="0">
                <a:cs typeface="Arial" charset="0"/>
              </a:rPr>
              <a:t>má entropie největší hodnotu ve srovnání v dalšími </a:t>
            </a:r>
            <a:r>
              <a:rPr lang="cs-CZ" altLang="cs-CZ" b="1" dirty="0" err="1" smtClean="0">
                <a:cs typeface="Arial" charset="0"/>
              </a:rPr>
              <a:t>rozd</a:t>
            </a:r>
            <a:r>
              <a:rPr lang="en-US" altLang="cs-CZ" b="1" dirty="0" smtClean="0">
                <a:cs typeface="Arial" charset="0"/>
              </a:rPr>
              <a:t>.</a:t>
            </a:r>
          </a:p>
          <a:p>
            <a:r>
              <a:rPr lang="en-US" altLang="cs-CZ" dirty="0" smtClean="0">
                <a:cs typeface="Arial" charset="0"/>
              </a:rPr>
              <a:t>NNE: </a:t>
            </a:r>
            <a:r>
              <a:rPr lang="cs-CZ" altLang="cs-CZ" dirty="0" smtClean="0">
                <a:cs typeface="Arial" charset="0"/>
              </a:rPr>
              <a:t>J(s</a:t>
            </a:r>
            <a:r>
              <a:rPr lang="cs-CZ" altLang="cs-CZ" dirty="0">
                <a:cs typeface="Arial" charset="0"/>
              </a:rPr>
              <a:t>) = H(</a:t>
            </a:r>
            <a:r>
              <a:rPr lang="cs-CZ" altLang="cs-CZ" dirty="0" err="1">
                <a:cs typeface="Arial" charset="0"/>
              </a:rPr>
              <a:t>s</a:t>
            </a:r>
            <a:r>
              <a:rPr lang="cs-CZ" altLang="cs-CZ" baseline="-25000" dirty="0" err="1">
                <a:cs typeface="Arial" charset="0"/>
              </a:rPr>
              <a:t>gauss</a:t>
            </a:r>
            <a:r>
              <a:rPr lang="cs-CZ" altLang="cs-CZ" dirty="0">
                <a:cs typeface="Arial" charset="0"/>
              </a:rPr>
              <a:t>) – H(s</a:t>
            </a:r>
            <a:r>
              <a:rPr lang="cs-CZ" altLang="cs-CZ" dirty="0" smtClean="0">
                <a:cs typeface="Arial" charset="0"/>
              </a:rPr>
              <a:t>),</a:t>
            </a:r>
            <a:r>
              <a:rPr lang="en-US" altLang="cs-CZ" dirty="0" smtClean="0">
                <a:cs typeface="Arial" charset="0"/>
              </a:rPr>
              <a:t> k</a:t>
            </a:r>
            <a:r>
              <a:rPr lang="cs-CZ" altLang="cs-CZ" dirty="0" smtClean="0">
                <a:cs typeface="Arial" charset="0"/>
              </a:rPr>
              <a:t>de </a:t>
            </a:r>
            <a:r>
              <a:rPr lang="cs-CZ" altLang="cs-CZ" dirty="0" err="1">
                <a:cs typeface="Arial" charset="0"/>
              </a:rPr>
              <a:t>s</a:t>
            </a:r>
            <a:r>
              <a:rPr lang="cs-CZ" altLang="cs-CZ" baseline="-25000" dirty="0" err="1">
                <a:cs typeface="Arial" charset="0"/>
              </a:rPr>
              <a:t>gauss</a:t>
            </a:r>
            <a:r>
              <a:rPr lang="cs-CZ" altLang="cs-CZ" dirty="0">
                <a:cs typeface="Arial" charset="0"/>
              </a:rPr>
              <a:t> je náhodná veličiny s normálním </a:t>
            </a:r>
            <a:r>
              <a:rPr lang="cs-CZ" altLang="cs-CZ" dirty="0" err="1" smtClean="0">
                <a:cs typeface="Arial" charset="0"/>
              </a:rPr>
              <a:t>rozd</a:t>
            </a:r>
            <a:r>
              <a:rPr lang="en-US" altLang="cs-CZ" dirty="0" smtClean="0">
                <a:cs typeface="Arial" charset="0"/>
              </a:rPr>
              <a:t>.</a:t>
            </a:r>
            <a:endParaRPr lang="cs-CZ" b="1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99297"/>
              </p:ext>
            </p:extLst>
          </p:nvPr>
        </p:nvGraphicFramePr>
        <p:xfrm>
          <a:off x="4067944" y="2636912"/>
          <a:ext cx="2880320" cy="83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Rovnice" r:id="rId3" imgW="1612900" imgH="469900" progId="Equation.3">
                  <p:embed/>
                </p:oleObj>
              </mc:Choice>
              <mc:Fallback>
                <p:oleObj name="Rovnice" r:id="rId3" imgW="1612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636912"/>
                        <a:ext cx="2880320" cy="83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55728"/>
            <a:ext cx="8579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50"/>
                </a:solidFill>
                <a:cs typeface="Arial" charset="0"/>
              </a:rPr>
              <a:t>výhody:</a:t>
            </a:r>
          </a:p>
          <a:p>
            <a:pPr lvl="1"/>
            <a:r>
              <a:rPr lang="cs-CZ" altLang="cs-CZ" dirty="0" smtClean="0">
                <a:cs typeface="Arial" charset="0"/>
              </a:rPr>
              <a:t>přesné vyjádření </a:t>
            </a:r>
            <a:r>
              <a:rPr lang="cs-CZ" altLang="cs-CZ" dirty="0" err="1" smtClean="0">
                <a:cs typeface="Arial" charset="0"/>
              </a:rPr>
              <a:t>nenormality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dobrá robustnost vůči odlehlým hodnotám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589240"/>
            <a:ext cx="8579296" cy="77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nevýhody: </a:t>
            </a:r>
            <a:r>
              <a:rPr lang="cs-CZ" altLang="cs-CZ" dirty="0" smtClean="0">
                <a:cs typeface="Arial" charset="0"/>
              </a:rPr>
              <a:t>časově náročný výpočet 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 snaha o vhodnou aproximaci </a:t>
            </a:r>
            <a:r>
              <a:rPr lang="cs-CZ" altLang="cs-CZ" dirty="0" err="1" smtClean="0">
                <a:cs typeface="Arial" charset="0"/>
                <a:sym typeface="Symbol" pitchFamily="18" charset="2"/>
              </a:rPr>
              <a:t>NNE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, aby byly zachovány její výhody a současně byl výpočet méně náročný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Odhad nezávislých komponent – </a:t>
            </a:r>
            <a:r>
              <a:rPr lang="en-US" dirty="0" err="1" smtClean="0"/>
              <a:t>aproximace</a:t>
            </a:r>
            <a:r>
              <a:rPr lang="en-US" dirty="0" smtClean="0"/>
              <a:t> </a:t>
            </a:r>
            <a:r>
              <a:rPr lang="cs-CZ" dirty="0" err="1" smtClean="0"/>
              <a:t>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cs typeface="Arial" charset="0"/>
              </a:rPr>
              <a:t>použití momentů vyšších řádů</a:t>
            </a:r>
          </a:p>
          <a:p>
            <a:pPr marL="0" indent="0">
              <a:buNone/>
            </a:pP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	kde s je náhodná veličina s nulovou střední hodnotou a jednotkovým </a:t>
            </a:r>
            <a:r>
              <a:rPr lang="cs-CZ" altLang="cs-CZ" dirty="0" smtClean="0">
                <a:cs typeface="Arial" charset="0"/>
              </a:rPr>
              <a:t>rozptylem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00995"/>
              </p:ext>
            </p:extLst>
          </p:nvPr>
        </p:nvGraphicFramePr>
        <p:xfrm>
          <a:off x="4355976" y="1168618"/>
          <a:ext cx="3294682" cy="67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Rovnice" r:id="rId3" imgW="1916868" imgH="393529" progId="Equation.3">
                  <p:embed/>
                </p:oleObj>
              </mc:Choice>
              <mc:Fallback>
                <p:oleObj name="Rovnice" r:id="rId3" imgW="191686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68618"/>
                        <a:ext cx="3294682" cy="676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2131"/>
              </p:ext>
            </p:extLst>
          </p:nvPr>
        </p:nvGraphicFramePr>
        <p:xfrm>
          <a:off x="4644008" y="3501008"/>
          <a:ext cx="4240510" cy="78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Rovnice" r:id="rId5" imgW="2400300" imgH="444500" progId="Equation.3">
                  <p:embed/>
                </p:oleObj>
              </mc:Choice>
              <mc:Fallback>
                <p:oleObj name="Rovnice" r:id="rId5" imgW="2400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01008"/>
                        <a:ext cx="4240510" cy="785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09265"/>
              </p:ext>
            </p:extLst>
          </p:nvPr>
        </p:nvGraphicFramePr>
        <p:xfrm>
          <a:off x="2443427" y="6011684"/>
          <a:ext cx="2520280" cy="70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name="Rovnice" r:id="rId7" imgW="1548728" imgH="431613" progId="Equation.3">
                  <p:embed/>
                </p:oleObj>
              </mc:Choice>
              <mc:Fallback>
                <p:oleObj name="Rovnice" r:id="rId7" imgW="154872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427" y="6011684"/>
                        <a:ext cx="2520280" cy="702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11408"/>
              </p:ext>
            </p:extLst>
          </p:nvPr>
        </p:nvGraphicFramePr>
        <p:xfrm>
          <a:off x="7125185" y="6165304"/>
          <a:ext cx="1983319" cy="33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name="Rovnice" r:id="rId9" imgW="1371600" imgH="228600" progId="Equation.3">
                  <p:embed/>
                </p:oleObj>
              </mc:Choice>
              <mc:Fallback>
                <p:oleObj name="Rovnice" r:id="rId9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185" y="6165304"/>
                        <a:ext cx="1983319" cy="33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25649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FF0000"/>
                </a:solidFill>
                <a:cs typeface="Arial" charset="0"/>
              </a:rPr>
              <a:t>nevýhoda:</a:t>
            </a:r>
          </a:p>
          <a:p>
            <a:pPr lvl="1"/>
            <a:r>
              <a:rPr lang="cs-CZ" altLang="cs-CZ" dirty="0" smtClean="0">
                <a:cs typeface="Arial" charset="0"/>
              </a:rPr>
              <a:t>opět menší robustnost vůči odlehlým hodnotám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3356992"/>
            <a:ext cx="8229600" cy="33016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použití tzv. p-</a:t>
            </a:r>
            <a:r>
              <a:rPr lang="cs-CZ" altLang="cs-CZ" dirty="0" err="1" smtClean="0">
                <a:cs typeface="Arial" charset="0"/>
              </a:rPr>
              <a:t>nekvadratických</a:t>
            </a:r>
            <a:r>
              <a:rPr lang="cs-CZ" altLang="cs-CZ" dirty="0" smtClean="0">
                <a:cs typeface="Arial" charset="0"/>
              </a:rPr>
              <a:t> funkcí</a:t>
            </a:r>
          </a:p>
          <a:p>
            <a:endParaRPr lang="cs-CZ" altLang="cs-CZ" dirty="0" smtClean="0">
              <a:cs typeface="Arial" charset="0"/>
            </a:endParaRPr>
          </a:p>
          <a:p>
            <a:endParaRPr lang="cs-CZ" altLang="cs-CZ" sz="14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kde </a:t>
            </a:r>
            <a:r>
              <a:rPr lang="cs-CZ" altLang="cs-CZ" dirty="0" err="1" smtClean="0">
                <a:cs typeface="Arial" charset="0"/>
              </a:rPr>
              <a:t>k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en-US" altLang="cs-CZ" dirty="0" smtClean="0">
                <a:cs typeface="Arial" charset="0"/>
              </a:rPr>
              <a:t>&gt;</a:t>
            </a:r>
            <a:r>
              <a:rPr lang="cs-CZ" altLang="cs-CZ" dirty="0" smtClean="0">
                <a:cs typeface="Arial" charset="0"/>
              </a:rPr>
              <a:t>0 je konstanta,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jsou šikovně navržené nelineární funkce a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baseline="-25000" dirty="0" err="1" smtClean="0">
                <a:cs typeface="Arial" charset="0"/>
              </a:rPr>
              <a:t>gauss</a:t>
            </a:r>
            <a:r>
              <a:rPr lang="cs-CZ" altLang="cs-CZ" dirty="0" smtClean="0">
                <a:cs typeface="Arial" charset="0"/>
              </a:rPr>
              <a:t> je normální náhodná proměnná, která spolu s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dirty="0" smtClean="0">
                <a:cs typeface="Arial" charset="0"/>
              </a:rPr>
              <a:t> má nulovou střední hodnotu a jednotkový rozptyl.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Je-li použita pouze jedna funkce G, pak je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J(s) 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 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[</a:t>
            </a:r>
            <a:r>
              <a:rPr lang="en-US" altLang="cs-CZ" sz="2800" dirty="0" smtClean="0">
                <a:latin typeface="Monotype Corsiva" pitchFamily="66" charset="0"/>
                <a:cs typeface="Arial" charset="0"/>
                <a:sym typeface="Symbol" pitchFamily="18" charset="2"/>
              </a:rPr>
              <a:t>E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{G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(s)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}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 -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cs-CZ" sz="2800" dirty="0" smtClean="0">
                <a:latin typeface="Monotype Corsiva" pitchFamily="66" charset="0"/>
                <a:cs typeface="Arial" charset="0"/>
                <a:sym typeface="Symbol" pitchFamily="18" charset="2"/>
              </a:rPr>
              <a:t>E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{G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(</a:t>
            </a:r>
            <a:r>
              <a:rPr lang="cs-CZ" altLang="cs-CZ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cs-CZ" baseline="-25000" dirty="0" err="1" smtClean="0">
                <a:cs typeface="Arial" charset="0"/>
                <a:sym typeface="Symbol" pitchFamily="18" charset="2"/>
              </a:rPr>
              <a:t>gauss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)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}]</a:t>
            </a:r>
            <a:r>
              <a:rPr lang="cs-CZ" altLang="cs-CZ" baseline="30000" dirty="0" smtClean="0">
                <a:cs typeface="Arial" charset="0"/>
                <a:sym typeface="Symbol" pitchFamily="18" charset="2"/>
              </a:rPr>
              <a:t>2</a:t>
            </a:r>
            <a:endParaRPr lang="en-US" altLang="cs-CZ" baseline="30000" dirty="0" smtClean="0">
              <a:cs typeface="Arial" charset="0"/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 altLang="cs-CZ" baseline="30000" dirty="0" smtClean="0">
              <a:cs typeface="Arial" charset="0"/>
              <a:sym typeface="Symbol" pitchFamily="18" charset="2"/>
            </a:endParaRPr>
          </a:p>
          <a:p>
            <a:r>
              <a:rPr lang="cs-CZ" altLang="cs-CZ" dirty="0" smtClean="0">
                <a:cs typeface="Arial" charset="0"/>
              </a:rPr>
              <a:t>doporučuje</a:t>
            </a:r>
            <a:r>
              <a:rPr lang="en-US" altLang="cs-CZ" dirty="0" smtClean="0">
                <a:cs typeface="Arial" charset="0"/>
              </a:rPr>
              <a:t> se   		</a:t>
            </a:r>
            <a:r>
              <a:rPr lang="cs-CZ" altLang="cs-CZ" dirty="0" smtClean="0">
                <a:cs typeface="Arial" charset="0"/>
              </a:rPr>
              <a:t>	kde a</a:t>
            </a:r>
            <a:r>
              <a:rPr lang="cs-CZ" altLang="cs-CZ" baseline="-25000" dirty="0" smtClean="0">
                <a:cs typeface="Arial" charset="0"/>
              </a:rPr>
              <a:t>1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1,2</a:t>
            </a:r>
            <a:r>
              <a:rPr lang="cs-CZ" altLang="cs-CZ" dirty="0" smtClean="0">
                <a:cs typeface="Arial" charset="0"/>
              </a:rPr>
              <a:t> nebo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6400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64579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cs-CZ" dirty="0"/>
              <a:t>6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</a:t>
            </a:r>
            <a:r>
              <a:rPr lang="cs-CZ" dirty="0" smtClean="0"/>
              <a:t>II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2865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nezávislých komponent – příklad použití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35125"/>
            <a:ext cx="63579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61436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71688"/>
            <a:ext cx="4429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Zadání: určete nezávislé komponenty ve </a:t>
            </a:r>
            <a:r>
              <a:rPr lang="cs-CZ" dirty="0" err="1" smtClean="0"/>
              <a:t>fMRI</a:t>
            </a:r>
            <a:r>
              <a:rPr lang="cs-CZ" dirty="0" smtClean="0"/>
              <a:t> datech zdravých subjektů, u nichž byl proveden </a:t>
            </a:r>
            <a:r>
              <a:rPr lang="cs-CZ" dirty="0" err="1" smtClean="0"/>
              <a:t>vizuomotorický</a:t>
            </a:r>
            <a:r>
              <a:rPr lang="cs-CZ" dirty="0" smtClean="0"/>
              <a:t> test.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Řešení (s pomocí </a:t>
            </a:r>
            <a:r>
              <a:rPr lang="cs-CZ" dirty="0" err="1" smtClean="0"/>
              <a:t>GIFT</a:t>
            </a:r>
            <a:r>
              <a:rPr lang="cs-CZ" dirty="0" smtClean="0"/>
              <a:t> </a:t>
            </a:r>
            <a:r>
              <a:rPr lang="cs-CZ" dirty="0" err="1" smtClean="0"/>
              <a:t>toolboxu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software </a:t>
            </a:r>
            <a:r>
              <a:rPr lang="cs-CZ" dirty="0" err="1" smtClean="0"/>
              <a:t>MATLAB</a:t>
            </a:r>
            <a:r>
              <a:rPr lang="cs-CZ" dirty="0" smtClean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372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22199" y="2708920"/>
            <a:ext cx="3315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http://mialab.mrn.org/software/gift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84" y="3429000"/>
            <a:ext cx="33843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Celkem 14 implementovaných ICA algoritmů v GIFT </a:t>
            </a:r>
            <a:r>
              <a:rPr lang="cs-CZ" dirty="0" err="1" smtClean="0"/>
              <a:t>toolboxu</a:t>
            </a:r>
            <a:r>
              <a:rPr lang="cs-CZ" dirty="0" smtClean="0"/>
              <a:t>:</a:t>
            </a:r>
          </a:p>
          <a:p>
            <a:endParaRPr lang="cs-CZ" sz="1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Infomax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FastICA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Erica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Simbec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Evd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Jade</a:t>
            </a:r>
            <a:r>
              <a:rPr lang="cs-CZ" sz="1600" dirty="0" smtClean="0"/>
              <a:t> </a:t>
            </a:r>
            <a:r>
              <a:rPr lang="cs-CZ" sz="1600" dirty="0" err="1" smtClean="0"/>
              <a:t>Opac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Amuse</a:t>
            </a:r>
            <a:endParaRPr lang="cs-CZ" sz="16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2104885" y="4127814"/>
            <a:ext cx="2869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smtClean="0"/>
              <a:t>SDD 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Semi</a:t>
            </a:r>
            <a:r>
              <a:rPr lang="cs-CZ" sz="1600" dirty="0" smtClean="0"/>
              <a:t>-blind </a:t>
            </a:r>
            <a:r>
              <a:rPr lang="cs-CZ" sz="1600" dirty="0" err="1" smtClean="0"/>
              <a:t>Infomax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Constrained</a:t>
            </a:r>
            <a:r>
              <a:rPr lang="cs-CZ" sz="1600" dirty="0" smtClean="0"/>
              <a:t> ICA (</a:t>
            </a:r>
            <a:r>
              <a:rPr lang="cs-CZ" sz="1600" dirty="0" err="1" smtClean="0"/>
              <a:t>Spatial</a:t>
            </a:r>
            <a:r>
              <a:rPr lang="cs-CZ" sz="1600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Radical</a:t>
            </a:r>
            <a:r>
              <a:rPr lang="cs-CZ" sz="1600" dirty="0" smtClean="0"/>
              <a:t> 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Combi</a:t>
            </a:r>
            <a:endParaRPr lang="cs-CZ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smtClean="0"/>
              <a:t>ICA-EBM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dirty="0" smtClean="0"/>
              <a:t>FBSS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341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Zadání: nalezněte nezávislé komponenty, které dokáží odlišit tři skupiny subjektů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67865"/>
              </p:ext>
            </p:extLst>
          </p:nvPr>
        </p:nvGraphicFramePr>
        <p:xfrm>
          <a:off x="1979712" y="1700808"/>
          <a:ext cx="6425799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67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Age* [years]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Gender   F / 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Education* [years]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 (47 – 81)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/ 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(12 – 21)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ADmci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69 (52 – 86)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/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(10 – 22)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 (55 – 88)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/ 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(8 – 25)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Line 189"/>
          <p:cNvSpPr>
            <a:spLocks noChangeShapeType="1"/>
          </p:cNvSpPr>
          <p:nvPr/>
        </p:nvSpPr>
        <p:spPr bwMode="auto">
          <a:xfrm>
            <a:off x="5925885" y="4412153"/>
            <a:ext cx="1800225" cy="5270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1" name="Group 10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0093"/>
              </p:ext>
            </p:extLst>
          </p:nvPr>
        </p:nvGraphicFramePr>
        <p:xfrm>
          <a:off x="1147760" y="4351828"/>
          <a:ext cx="2108202" cy="1359941"/>
        </p:xfrm>
        <a:graphic>
          <a:graphicData uri="http://schemas.openxmlformats.org/drawingml/2006/table">
            <a:tbl>
              <a:tblPr/>
              <a:tblGrid>
                <a:gridCol w="34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1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" name="Text Box 1076"/>
          <p:cNvSpPr txBox="1">
            <a:spLocks noChangeArrowheads="1"/>
          </p:cNvSpPr>
          <p:nvPr/>
        </p:nvSpPr>
        <p:spPr bwMode="auto">
          <a:xfrm rot="16200000">
            <a:off x="520007" y="5207602"/>
            <a:ext cx="892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/>
              <a:t>subjekty</a:t>
            </a:r>
            <a:endParaRPr lang="cs-CZ" altLang="en-US" sz="1600" dirty="0"/>
          </a:p>
        </p:txBody>
      </p:sp>
      <p:sp>
        <p:nvSpPr>
          <p:cNvPr id="163" name="Text Box 1077"/>
          <p:cNvSpPr txBox="1">
            <a:spLocks noChangeArrowheads="1"/>
          </p:cNvSpPr>
          <p:nvPr/>
        </p:nvSpPr>
        <p:spPr bwMode="auto">
          <a:xfrm>
            <a:off x="2151044" y="4005064"/>
            <a:ext cx="1150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1600" dirty="0" err="1"/>
              <a:t>voxely</a:t>
            </a:r>
            <a:endParaRPr lang="cs-CZ" altLang="en-US" sz="1600" dirty="0"/>
          </a:p>
        </p:txBody>
      </p:sp>
      <p:sp>
        <p:nvSpPr>
          <p:cNvPr id="164" name="Text Box 1078"/>
          <p:cNvSpPr txBox="1">
            <a:spLocks noChangeArrowheads="1"/>
          </p:cNvSpPr>
          <p:nvPr/>
        </p:nvSpPr>
        <p:spPr bwMode="auto">
          <a:xfrm>
            <a:off x="5004296" y="464234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*</a:t>
            </a:r>
            <a:endParaRPr lang="cs-CZ" altLang="en-US" sz="1600"/>
          </a:p>
        </p:txBody>
      </p:sp>
      <p:sp>
        <p:nvSpPr>
          <p:cNvPr id="165" name="Text Box 1079"/>
          <p:cNvSpPr txBox="1">
            <a:spLocks noChangeArrowheads="1"/>
          </p:cNvSpPr>
          <p:nvPr/>
        </p:nvSpPr>
        <p:spPr bwMode="auto">
          <a:xfrm>
            <a:off x="1259632" y="3717032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/>
              <a:t>Datová matice</a:t>
            </a:r>
          </a:p>
        </p:txBody>
      </p:sp>
      <p:graphicFrame>
        <p:nvGraphicFramePr>
          <p:cNvPr id="166" name="Group 10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69409"/>
              </p:ext>
            </p:extLst>
          </p:nvPr>
        </p:nvGraphicFramePr>
        <p:xfrm>
          <a:off x="5600448" y="4353416"/>
          <a:ext cx="2125662" cy="792163"/>
        </p:xfrm>
        <a:graphic>
          <a:graphicData uri="http://schemas.openxmlformats.org/drawingml/2006/table">
            <a:tbl>
              <a:tblPr/>
              <a:tblGrid>
                <a:gridCol w="34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Text Box 1119"/>
          <p:cNvSpPr txBox="1">
            <a:spLocks noChangeArrowheads="1"/>
          </p:cNvSpPr>
          <p:nvPr/>
        </p:nvSpPr>
        <p:spPr bwMode="auto">
          <a:xfrm>
            <a:off x="3276104" y="464234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=</a:t>
            </a:r>
          </a:p>
        </p:txBody>
      </p:sp>
      <p:graphicFrame>
        <p:nvGraphicFramePr>
          <p:cNvPr id="168" name="Group 1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25939"/>
              </p:ext>
            </p:extLst>
          </p:nvPr>
        </p:nvGraphicFramePr>
        <p:xfrm>
          <a:off x="4006915" y="4353416"/>
          <a:ext cx="935036" cy="1358353"/>
        </p:xfrm>
        <a:graphic>
          <a:graphicData uri="http://schemas.openxmlformats.org/drawingml/2006/table">
            <a:tbl>
              <a:tblPr/>
              <a:tblGrid>
                <a:gridCol w="28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9" name="Text Box 1151"/>
          <p:cNvSpPr txBox="1">
            <a:spLocks noChangeArrowheads="1"/>
          </p:cNvSpPr>
          <p:nvPr/>
        </p:nvSpPr>
        <p:spPr bwMode="auto">
          <a:xfrm rot="16200000">
            <a:off x="3389875" y="5207602"/>
            <a:ext cx="892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/>
              <a:t>subjekty</a:t>
            </a:r>
            <a:endParaRPr lang="cs-CZ" altLang="en-US" sz="1600" dirty="0"/>
          </a:p>
        </p:txBody>
      </p:sp>
      <p:sp>
        <p:nvSpPr>
          <p:cNvPr id="170" name="Text Box 1152"/>
          <p:cNvSpPr txBox="1">
            <a:spLocks noChangeArrowheads="1"/>
          </p:cNvSpPr>
          <p:nvPr/>
        </p:nvSpPr>
        <p:spPr bwMode="auto">
          <a:xfrm>
            <a:off x="3805301" y="4005064"/>
            <a:ext cx="1309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komponenty</a:t>
            </a:r>
          </a:p>
        </p:txBody>
      </p:sp>
      <p:sp>
        <p:nvSpPr>
          <p:cNvPr id="171" name="Text Box 1153"/>
          <p:cNvSpPr txBox="1">
            <a:spLocks noChangeArrowheads="1"/>
          </p:cNvSpPr>
          <p:nvPr/>
        </p:nvSpPr>
        <p:spPr bwMode="auto">
          <a:xfrm>
            <a:off x="6661423" y="4005064"/>
            <a:ext cx="1150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1600" dirty="0" err="1"/>
              <a:t>voxely</a:t>
            </a:r>
            <a:endParaRPr lang="cs-CZ" altLang="en-US" sz="1600" dirty="0"/>
          </a:p>
        </p:txBody>
      </p:sp>
      <p:sp>
        <p:nvSpPr>
          <p:cNvPr id="172" name="Text Box 1154"/>
          <p:cNvSpPr txBox="1">
            <a:spLocks noChangeArrowheads="1"/>
          </p:cNvSpPr>
          <p:nvPr/>
        </p:nvSpPr>
        <p:spPr bwMode="auto">
          <a:xfrm rot="16200000">
            <a:off x="4804434" y="4758762"/>
            <a:ext cx="12794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komponenty</a:t>
            </a:r>
          </a:p>
        </p:txBody>
      </p:sp>
      <p:sp>
        <p:nvSpPr>
          <p:cNvPr id="173" name="Text Box 1155"/>
          <p:cNvSpPr txBox="1">
            <a:spLocks noChangeArrowheads="1"/>
          </p:cNvSpPr>
          <p:nvPr/>
        </p:nvSpPr>
        <p:spPr bwMode="auto">
          <a:xfrm>
            <a:off x="3576951" y="3717032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 err="1"/>
              <a:t>Mixing</a:t>
            </a:r>
            <a:r>
              <a:rPr lang="cs-CZ" altLang="en-US" sz="1600" b="1" dirty="0"/>
              <a:t> matice</a:t>
            </a:r>
          </a:p>
        </p:txBody>
      </p:sp>
      <p:sp>
        <p:nvSpPr>
          <p:cNvPr id="174" name="Text Box 1156"/>
          <p:cNvSpPr txBox="1">
            <a:spLocks noChangeArrowheads="1"/>
          </p:cNvSpPr>
          <p:nvPr/>
        </p:nvSpPr>
        <p:spPr bwMode="auto">
          <a:xfrm>
            <a:off x="5804441" y="3717032"/>
            <a:ext cx="1655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/>
              <a:t>Source matice</a:t>
            </a:r>
          </a:p>
        </p:txBody>
      </p:sp>
      <p:cxnSp>
        <p:nvCxnSpPr>
          <p:cNvPr id="10240" name="Přímá spojnice se šipkou 10239"/>
          <p:cNvCxnSpPr/>
          <p:nvPr/>
        </p:nvCxnSpPr>
        <p:spPr>
          <a:xfrm>
            <a:off x="4460144" y="5796841"/>
            <a:ext cx="0" cy="23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 Box 1152"/>
          <p:cNvSpPr txBox="1">
            <a:spLocks noChangeArrowheads="1"/>
          </p:cNvSpPr>
          <p:nvPr/>
        </p:nvSpPr>
        <p:spPr bwMode="auto">
          <a:xfrm>
            <a:off x="3360927" y="6008513"/>
            <a:ext cx="22116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>
                <a:solidFill>
                  <a:srgbClr val="FF0000"/>
                </a:solidFill>
              </a:rPr>
              <a:t>pro nalezení </a:t>
            </a:r>
            <a:br>
              <a:rPr lang="cs-CZ" altLang="en-US" sz="1600" dirty="0" smtClean="0">
                <a:solidFill>
                  <a:srgbClr val="FF0000"/>
                </a:solidFill>
              </a:rPr>
            </a:br>
            <a:r>
              <a:rPr lang="cs-CZ" altLang="en-US" sz="1600" dirty="0" smtClean="0">
                <a:solidFill>
                  <a:srgbClr val="FF0000"/>
                </a:solidFill>
              </a:rPr>
              <a:t>odlišujících komponent</a:t>
            </a:r>
            <a:endParaRPr lang="cs-CZ" altLang="en-US" sz="1600" dirty="0">
              <a:solidFill>
                <a:srgbClr val="FF0000"/>
              </a:solidFill>
            </a:endParaRPr>
          </a:p>
        </p:txBody>
      </p:sp>
      <p:sp>
        <p:nvSpPr>
          <p:cNvPr id="178" name="Text Box 1152"/>
          <p:cNvSpPr txBox="1">
            <a:spLocks noChangeArrowheads="1"/>
          </p:cNvSpPr>
          <p:nvPr/>
        </p:nvSpPr>
        <p:spPr bwMode="auto">
          <a:xfrm>
            <a:off x="6020821" y="5495746"/>
            <a:ext cx="1719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>
                <a:solidFill>
                  <a:srgbClr val="FF0000"/>
                </a:solidFill>
              </a:rPr>
              <a:t>pro vizualizaci</a:t>
            </a:r>
            <a:endParaRPr lang="cs-CZ" altLang="en-US" sz="1600" dirty="0">
              <a:solidFill>
                <a:srgbClr val="FF0000"/>
              </a:solidFill>
            </a:endParaRPr>
          </a:p>
        </p:txBody>
      </p:sp>
      <p:cxnSp>
        <p:nvCxnSpPr>
          <p:cNvPr id="179" name="Přímá spojnice se šipkou 178"/>
          <p:cNvCxnSpPr/>
          <p:nvPr/>
        </p:nvCxnSpPr>
        <p:spPr>
          <a:xfrm>
            <a:off x="6804248" y="5279722"/>
            <a:ext cx="0" cy="23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/>
      <p:bldP spid="163" grpId="0"/>
      <p:bldP spid="164" grpId="0"/>
      <p:bldP spid="165" grpId="0"/>
      <p:bldP spid="167" grpId="0"/>
      <p:bldP spid="169" grpId="0"/>
      <p:bldP spid="170" grpId="0"/>
      <p:bldP spid="171" grpId="0"/>
      <p:bldP spid="172" grpId="0"/>
      <p:bldP spid="173" grpId="0"/>
      <p:bldP spid="174" grpId="0"/>
      <p:bldP spid="177" grpId="0"/>
      <p:bldP spid="1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1:</a:t>
            </a:r>
          </a:p>
        </p:txBody>
      </p:sp>
      <p:pic>
        <p:nvPicPr>
          <p:cNvPr id="28" name="Obrázek 2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3416300" cy="287972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681"/>
            <a:ext cx="4248472" cy="314399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0.0052</a:t>
            </a:r>
            <a:endParaRPr lang="en-US" sz="1600" dirty="0"/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č.1 ukazuje místa, kde je úbytek šedé hmoty v </a:t>
            </a:r>
            <a:r>
              <a:rPr lang="cs-CZ" sz="2000" dirty="0" err="1" smtClean="0"/>
              <a:t>ADmci</a:t>
            </a:r>
            <a:r>
              <a:rPr lang="cs-CZ" sz="2000" dirty="0" smtClean="0"/>
              <a:t> </a:t>
            </a:r>
            <a:r>
              <a:rPr lang="cs-CZ" sz="2000" dirty="0"/>
              <a:t>a v AD, nicméně v AD větší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2: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č.2 ukazuje místa, kde je úbytek šedé hmoty v </a:t>
            </a:r>
            <a:r>
              <a:rPr lang="cs-CZ" sz="2000" dirty="0" err="1"/>
              <a:t>ADmci</a:t>
            </a:r>
            <a:r>
              <a:rPr lang="cs-CZ" sz="2000" dirty="0"/>
              <a:t> a AD víceméně stejný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681"/>
            <a:ext cx="4248000" cy="312191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0.0089</a:t>
            </a:r>
            <a:endParaRPr lang="en-US" sz="1600" dirty="0"/>
          </a:p>
        </p:txBody>
      </p:sp>
      <p:pic>
        <p:nvPicPr>
          <p:cNvPr id="14" name="Obrázek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36042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6: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č.6 ukazuje místa, kde je úbytek šedé hmoty pouze u AD</a:t>
            </a:r>
            <a:endParaRPr lang="en-US" sz="2000" dirty="0"/>
          </a:p>
        </p:txBody>
      </p:sp>
      <p:pic>
        <p:nvPicPr>
          <p:cNvPr id="11" name="Obrázek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369310" cy="2879725"/>
          </a:xfrm>
          <a:prstGeom prst="rect">
            <a:avLst/>
          </a:prstGeom>
        </p:spPr>
      </p:pic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68" y="1640681"/>
            <a:ext cx="4248000" cy="3175147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0.0126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7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Multidimensional</a:t>
            </a:r>
            <a:r>
              <a:rPr lang="cs-CZ" i="1" dirty="0" smtClean="0"/>
              <a:t> </a:t>
            </a:r>
            <a:r>
              <a:rPr lang="cs-CZ" i="1" dirty="0" err="1"/>
              <a:t>S</a:t>
            </a:r>
            <a:r>
              <a:rPr lang="cs-CZ" i="1" dirty="0" err="1" smtClean="0"/>
              <a:t>caling</a:t>
            </a:r>
            <a:r>
              <a:rPr lang="cs-CZ" dirty="0" smtClean="0"/>
              <a:t> (MDS)</a:t>
            </a:r>
          </a:p>
          <a:p>
            <a:r>
              <a:rPr lang="cs-CZ" dirty="0" smtClean="0"/>
              <a:t>přesnější název: nemetrické vícerozměrné škálování</a:t>
            </a:r>
          </a:p>
          <a:p>
            <a:r>
              <a:rPr lang="cs-CZ" dirty="0" smtClean="0"/>
              <a:t>cíl: dosáhnout </a:t>
            </a:r>
            <a:r>
              <a:rPr lang="cs-CZ" dirty="0"/>
              <a:t>řešení, které při nejmenším počtu vytvořených os  zachovává pořadí vzdáleností objektů v původní asociační matici</a:t>
            </a:r>
          </a:p>
          <a:p>
            <a:r>
              <a:rPr lang="cs-CZ" dirty="0"/>
              <a:t>j</a:t>
            </a:r>
            <a:r>
              <a:rPr lang="cs-CZ" dirty="0" smtClean="0"/>
              <a:t>de o iterační algoritmus řešící převod libovolné asociační matice do Euklidovského prostoru (různé SW mohou dosahovat mírně odlišné výsledky)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stupem analýzy je libovolná asociační matice (včetně nemetrických koeficientů)</a:t>
            </a:r>
          </a:p>
          <a:p>
            <a:r>
              <a:rPr lang="cs-CZ" dirty="0"/>
              <a:t>v</a:t>
            </a:r>
            <a:r>
              <a:rPr lang="cs-CZ" dirty="0" smtClean="0"/>
              <a:t>ýstupem je zadaný počet „faktorových os“</a:t>
            </a:r>
          </a:p>
          <a:p>
            <a:endParaRPr lang="cs-CZ" dirty="0"/>
          </a:p>
          <a:p>
            <a:r>
              <a:rPr lang="cs-CZ" dirty="0" smtClean="0"/>
              <a:t>pokud je vstupní asociační matice maticí Euklidovských vzdáleností, je </a:t>
            </a:r>
            <a:r>
              <a:rPr lang="cs-CZ" dirty="0" err="1" smtClean="0"/>
              <a:t>MDS</a:t>
            </a:r>
            <a:r>
              <a:rPr lang="cs-CZ" dirty="0" smtClean="0"/>
              <a:t> totožná s PCA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Analýza nezávislých komponent (</a:t>
            </a:r>
            <a:r>
              <a:rPr lang="cs-CZ" dirty="0" err="1" smtClean="0"/>
              <a:t>ICA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Vícerozměrné škálování (</a:t>
            </a:r>
            <a:r>
              <a:rPr lang="cs-CZ" dirty="0" err="1" smtClean="0"/>
              <a:t>MDS</a:t>
            </a:r>
            <a:r>
              <a:rPr lang="cs-CZ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Varietní učení (</a:t>
            </a:r>
            <a:r>
              <a:rPr lang="cs-CZ" dirty="0" err="1"/>
              <a:t>manifold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)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Korespondenční analýza (CA)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parciálních</a:t>
            </a:r>
            <a:r>
              <a:rPr lang="en-US" dirty="0" smtClean="0"/>
              <a:t> </a:t>
            </a:r>
            <a:r>
              <a:rPr lang="en-US" dirty="0" err="1" smtClean="0"/>
              <a:t>nejmenších</a:t>
            </a:r>
            <a:r>
              <a:rPr lang="en-US" dirty="0" smtClean="0"/>
              <a:t> </a:t>
            </a:r>
            <a:r>
              <a:rPr lang="en-US" dirty="0" err="1" smtClean="0"/>
              <a:t>čtverců</a:t>
            </a:r>
            <a:r>
              <a:rPr lang="en-US" dirty="0" smtClean="0"/>
              <a:t> (</a:t>
            </a:r>
            <a:r>
              <a:rPr lang="en-US" dirty="0" err="1" smtClean="0"/>
              <a:t>PLS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Redundanční</a:t>
            </a:r>
            <a:r>
              <a:rPr lang="cs-CZ" dirty="0" smtClean="0"/>
              <a:t> analýza (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Kanonická korelační analýza (</a:t>
            </a:r>
            <a:r>
              <a:rPr lang="cs-CZ" dirty="0" err="1" smtClean="0"/>
              <a:t>CCorA</a:t>
            </a:r>
            <a:r>
              <a:rPr lang="cs-CZ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 – 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Data vzdáleností evropských měst - </a:t>
            </a:r>
            <a:r>
              <a:rPr lang="en-US" dirty="0" smtClean="0"/>
              <a:t>&gt; </a:t>
            </a:r>
            <a:r>
              <a:rPr lang="en-US" dirty="0" err="1" smtClean="0"/>
              <a:t>rekonstrukce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 r="50628" b="34950"/>
          <a:stretch>
            <a:fillRect/>
          </a:stretch>
        </p:blipFill>
        <p:spPr bwMode="auto">
          <a:xfrm>
            <a:off x="971600" y="1617803"/>
            <a:ext cx="6624736" cy="469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err="1" smtClean="0"/>
              <a:t>k</a:t>
            </a:r>
            <a:r>
              <a:rPr lang="en-US" dirty="0" err="1" smtClean="0"/>
              <a:t>valita</a:t>
            </a:r>
            <a:r>
              <a:rPr lang="en-US" dirty="0" smtClean="0"/>
              <a:t> </a:t>
            </a:r>
            <a:r>
              <a:rPr lang="en-US" dirty="0" err="1" smtClean="0"/>
              <a:t>dodr</a:t>
            </a:r>
            <a:r>
              <a:rPr lang="cs-CZ" dirty="0" smtClean="0"/>
              <a:t>žení pořadí vzdáleností v datech při daném počtu os je kontrolována </a:t>
            </a:r>
            <a:r>
              <a:rPr lang="cs-CZ" dirty="0" err="1" smtClean="0"/>
              <a:t>Shepardovým</a:t>
            </a:r>
            <a:r>
              <a:rPr lang="cs-CZ" dirty="0" smtClean="0"/>
              <a:t> diagramem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395536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Graph" r:id="rId3" imgW="4320000" imgH="3600000" progId="STATISTICA.Graph">
                  <p:embed/>
                </p:oleObj>
              </mc:Choice>
              <mc:Fallback>
                <p:oleObj name="Graph" r:id="rId3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1844824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osy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84482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osa</a:t>
            </a:r>
            <a:endParaRPr lang="cs-CZ" dirty="0"/>
          </a:p>
        </p:txBody>
      </p:sp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4716909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09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Vícerozměrné škálování – příklad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58899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→</a:t>
            </a:r>
            <a:r>
              <a:rPr lang="cs-CZ" dirty="0" smtClean="0">
                <a:latin typeface="Calibri"/>
              </a:rPr>
              <a:t> jedna osa není dostačující (data příliš daleko od diagonály), zatímco dvě osy jsou </a:t>
            </a:r>
            <a:br>
              <a:rPr lang="cs-CZ" dirty="0" smtClean="0">
                <a:latin typeface="Calibri"/>
              </a:rPr>
            </a:br>
            <a:r>
              <a:rPr lang="cs-CZ" dirty="0" smtClean="0">
                <a:latin typeface="Calibri"/>
              </a:rPr>
              <a:t>v tomto případě dostačující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Vzdálenosti v původních datech a vytvořených faktorových osách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40672"/>
              </p:ext>
            </p:extLst>
          </p:nvPr>
        </p:nvGraphicFramePr>
        <p:xfrm>
          <a:off x="1115616" y="1196752"/>
          <a:ext cx="6912768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96752"/>
                        <a:ext cx="6912768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1600200" y="120015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0015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848872" cy="521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89029"/>
              </p:ext>
            </p:extLst>
          </p:nvPr>
        </p:nvGraphicFramePr>
        <p:xfrm>
          <a:off x="611560" y="1052736"/>
          <a:ext cx="8280920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8280920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Varietní učení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9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Úvod – redukce </a:t>
            </a:r>
            <a:r>
              <a:rPr lang="cs-CZ" sz="3600" dirty="0" err="1" smtClean="0"/>
              <a:t>dimenzionality</a:t>
            </a:r>
            <a:endParaRPr lang="cs-CZ" sz="360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klasické metody redukce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:</a:t>
            </a:r>
          </a:p>
          <a:p>
            <a:pPr lvl="1" algn="just"/>
            <a:r>
              <a:rPr lang="cs-CZ" sz="2000" b="1" dirty="0" smtClean="0"/>
              <a:t>PCA</a:t>
            </a:r>
            <a:r>
              <a:rPr lang="cs-CZ" sz="2000" dirty="0" smtClean="0"/>
              <a:t> (</a:t>
            </a:r>
            <a:r>
              <a:rPr lang="cs-CZ" sz="2000" dirty="0" err="1" smtClean="0"/>
              <a:t>principal</a:t>
            </a:r>
            <a:r>
              <a:rPr lang="cs-CZ" sz="2000" dirty="0" smtClean="0"/>
              <a:t> </a:t>
            </a:r>
            <a:r>
              <a:rPr lang="cs-CZ" sz="2000" dirty="0" err="1" smtClean="0"/>
              <a:t>component</a:t>
            </a:r>
            <a:r>
              <a:rPr lang="cs-CZ" sz="2000" dirty="0" smtClean="0"/>
              <a:t> </a:t>
            </a:r>
            <a:r>
              <a:rPr lang="cs-CZ" sz="2000" dirty="0" err="1" smtClean="0"/>
              <a:t>analysis</a:t>
            </a:r>
            <a:r>
              <a:rPr lang="cs-CZ" sz="2000" dirty="0" smtClean="0"/>
              <a:t>) – snaha o nalezení „podstruktury“ (</a:t>
            </a:r>
            <a:r>
              <a:rPr lang="cs-CZ" sz="2000" dirty="0" err="1" smtClean="0"/>
              <a:t>embedding</a:t>
            </a:r>
            <a:r>
              <a:rPr lang="cs-CZ" sz="2000" dirty="0" smtClean="0"/>
              <a:t>) v datech tak, aby byl zachován rozptyl</a:t>
            </a:r>
          </a:p>
          <a:p>
            <a:pPr lvl="1" algn="just"/>
            <a:r>
              <a:rPr lang="cs-CZ" sz="2000" b="1" dirty="0" smtClean="0"/>
              <a:t>MDS</a:t>
            </a:r>
            <a:r>
              <a:rPr lang="cs-CZ" sz="2000" dirty="0" smtClean="0"/>
              <a:t> (</a:t>
            </a:r>
            <a:r>
              <a:rPr lang="cs-CZ" sz="2000" dirty="0" err="1" smtClean="0"/>
              <a:t>multidimensional</a:t>
            </a:r>
            <a:r>
              <a:rPr lang="cs-CZ" sz="2000" dirty="0" smtClean="0"/>
              <a:t> </a:t>
            </a:r>
            <a:r>
              <a:rPr lang="cs-CZ" sz="2000" dirty="0" err="1" smtClean="0"/>
              <a:t>scaling</a:t>
            </a:r>
            <a:r>
              <a:rPr lang="cs-CZ" sz="2000" dirty="0" smtClean="0"/>
              <a:t>) – snaha o nalezení „podstruktury“ </a:t>
            </a:r>
            <a:br>
              <a:rPr lang="cs-CZ" sz="2000" dirty="0" smtClean="0"/>
            </a:br>
            <a:r>
              <a:rPr lang="cs-CZ" sz="2000" dirty="0" smtClean="0"/>
              <a:t>v datech tak, aby byly zachovány vzdálenosti mezi body; ekvivalentní </a:t>
            </a:r>
            <a:br>
              <a:rPr lang="cs-CZ" sz="2000" dirty="0" smtClean="0"/>
            </a:br>
            <a:r>
              <a:rPr lang="cs-CZ" sz="2000" dirty="0" smtClean="0"/>
              <a:t>s PCA při použití Euklidovské vzdálenosti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31" y="3284984"/>
            <a:ext cx="36788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29687" y="614555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Tenenbaum</a:t>
            </a:r>
            <a:r>
              <a:rPr lang="en-US" sz="1400" dirty="0"/>
              <a:t> </a:t>
            </a:r>
            <a:r>
              <a:rPr lang="en-US" sz="1400" dirty="0" smtClean="0"/>
              <a:t>et al. 2000, Science</a:t>
            </a:r>
            <a:endParaRPr lang="en-US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31409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Swiss</a:t>
            </a:r>
            <a:r>
              <a:rPr lang="cs-CZ" sz="1400" dirty="0" smtClean="0"/>
              <a:t> </a:t>
            </a:r>
            <a:r>
              <a:rPr lang="cs-CZ" sz="1400" dirty="0" err="1" smtClean="0"/>
              <a:t>roll</a:t>
            </a:r>
            <a:endParaRPr lang="en-US" sz="14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3996848"/>
            <a:ext cx="4176464" cy="10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tyto klasické metody redukce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nedokáží zachytit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složité nelineární struktury </a:t>
            </a:r>
            <a:endParaRPr lang="cs-CZ" b="1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27584" y="5309426"/>
            <a:ext cx="3312368" cy="42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dirty="0" smtClean="0"/>
              <a:t>→ </a:t>
            </a:r>
            <a:r>
              <a:rPr lang="cs-CZ" b="1" dirty="0" smtClean="0"/>
              <a:t>metody varietního učení</a:t>
            </a:r>
          </a:p>
        </p:txBody>
      </p:sp>
    </p:spTree>
    <p:extLst>
      <p:ext uri="{BB962C8B-B14F-4D97-AF65-F5344CB8AC3E}">
        <p14:creationId xmlns:p14="http://schemas.microsoft.com/office/powerpoint/2010/main" val="22806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Metody varietního učení</a:t>
            </a:r>
            <a:endParaRPr lang="cs-CZ" sz="360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0"/>
            <a:ext cx="8229600" cy="136815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Manifold</a:t>
            </a:r>
            <a:r>
              <a:rPr lang="cs-CZ" i="1" dirty="0" smtClean="0"/>
              <a:t> </a:t>
            </a:r>
            <a:r>
              <a:rPr lang="cs-CZ" i="1" dirty="0" err="1" smtClean="0"/>
              <a:t>Learning</a:t>
            </a:r>
            <a:endParaRPr lang="cs-CZ" dirty="0"/>
          </a:p>
          <a:p>
            <a:r>
              <a:rPr lang="cs-CZ" sz="2000" dirty="0" smtClean="0"/>
              <a:t>metody pro nelineární redukci a reprezentaci dat</a:t>
            </a:r>
          </a:p>
          <a:p>
            <a:r>
              <a:rPr lang="cs-CZ" sz="2000" dirty="0" err="1" smtClean="0"/>
              <a:t>manifold</a:t>
            </a:r>
            <a:r>
              <a:rPr lang="cs-CZ" sz="2000" dirty="0" smtClean="0"/>
              <a:t>  = „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“ – čáry a kruhy jsou 1D </a:t>
            </a:r>
            <a:r>
              <a:rPr lang="cs-CZ" sz="2000" dirty="0" err="1" smtClean="0"/>
              <a:t>nadplochy</a:t>
            </a:r>
            <a:r>
              <a:rPr lang="cs-CZ" sz="2000" dirty="0" smtClean="0"/>
              <a:t>, koule je příklad 2D </a:t>
            </a:r>
            <a:r>
              <a:rPr lang="cs-CZ" sz="2000" dirty="0" err="1" smtClean="0"/>
              <a:t>nadplocha</a:t>
            </a:r>
            <a:endParaRPr lang="cs-CZ" sz="2000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35019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základní metody varietního učení: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b="1" dirty="0" err="1" smtClean="0"/>
              <a:t>ISOMAP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Tenenbaum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et al. 2000)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b="1" dirty="0"/>
              <a:t>Metoda lokálně lineárního vnoření </a:t>
            </a:r>
            <a:r>
              <a:rPr lang="cs-CZ" sz="2000" b="1" dirty="0" smtClean="0"/>
              <a:t>= </a:t>
            </a:r>
            <a:r>
              <a:rPr lang="cs-CZ" sz="2000" b="1" dirty="0" err="1" smtClean="0"/>
              <a:t>LLE</a:t>
            </a:r>
            <a:r>
              <a:rPr lang="cs-CZ" sz="2000" b="1" dirty="0" smtClean="0"/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Roweis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&amp; Saul 2000)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4001278"/>
            <a:ext cx="8229600" cy="1661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prstClr val="black"/>
                </a:solidFill>
              </a:rPr>
              <a:t>další metody varietního učení: </a:t>
            </a:r>
          </a:p>
          <a:p>
            <a:pPr marL="400050" lvl="1" indent="0">
              <a:buFont typeface="Arial" pitchFamily="34" charset="0"/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Laplacian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Eigenmaps</a:t>
            </a:r>
            <a:r>
              <a:rPr lang="cs-CZ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/>
              <a:t>Sammon's</a:t>
            </a:r>
            <a:r>
              <a:rPr lang="en-US" sz="1600" dirty="0" smtClean="0"/>
              <a:t> Mapping, </a:t>
            </a:r>
            <a:r>
              <a:rPr lang="en-US" sz="1600" dirty="0" err="1" smtClean="0"/>
              <a:t>Kohonen</a:t>
            </a:r>
            <a:r>
              <a:rPr lang="en-US" sz="1600" dirty="0" smtClean="0"/>
              <a:t> Maps, </a:t>
            </a:r>
            <a:r>
              <a:rPr lang="en-US" sz="1600" dirty="0" err="1" smtClean="0"/>
              <a:t>Autoencoders</a:t>
            </a:r>
            <a:r>
              <a:rPr lang="en-US" sz="1600" dirty="0" smtClean="0"/>
              <a:t>, Gaussian process latent variable models, Curvilinear component analysis, Curvilinear Distance Analysis, Kernel Principal Component Analysis, Diffusion Maps, Hessian </a:t>
            </a:r>
            <a:r>
              <a:rPr lang="en-US" sz="1600" dirty="0" err="1" smtClean="0"/>
              <a:t>LLE</a:t>
            </a:r>
            <a:r>
              <a:rPr lang="en-US" sz="1600" dirty="0" smtClean="0"/>
              <a:t>, Modified </a:t>
            </a:r>
            <a:r>
              <a:rPr lang="en-US" sz="1600" dirty="0" err="1" smtClean="0"/>
              <a:t>LLE</a:t>
            </a:r>
            <a:r>
              <a:rPr lang="en-US" sz="1600" dirty="0" smtClean="0"/>
              <a:t>, Local Tangent Space Alignment,  Local Multidimensional Scaling, Maximum Variance Unfolding, Data-Driven High Dimensional Scaling, Manifold Sculpting, </a:t>
            </a:r>
            <a:r>
              <a:rPr lang="en-US" sz="1600" dirty="0" err="1" smtClean="0"/>
              <a:t>RankVisu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573325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některé z </a:t>
            </a:r>
            <a:r>
              <a:rPr lang="cs-CZ" dirty="0" err="1" smtClean="0"/>
              <a:t>manifold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metod implementovány v </a:t>
            </a:r>
            <a:r>
              <a:rPr lang="cs-CZ" b="1" dirty="0" err="1" smtClean="0"/>
              <a:t>mani.m</a:t>
            </a:r>
            <a:r>
              <a:rPr lang="cs-CZ" dirty="0" smtClean="0"/>
              <a:t> demu</a:t>
            </a:r>
            <a:endParaRPr lang="cs-CZ" sz="2000" dirty="0" smtClean="0"/>
          </a:p>
          <a:p>
            <a:pPr marL="800100" lvl="1" indent="-342900">
              <a:buFont typeface="+mj-lt"/>
              <a:buAutoNum type="arabicPeriod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10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12168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založena na </a:t>
            </a:r>
            <a:r>
              <a:rPr lang="cs-CZ" dirty="0" err="1" smtClean="0"/>
              <a:t>MDS</a:t>
            </a:r>
            <a:endParaRPr lang="cs-CZ" dirty="0" smtClean="0"/>
          </a:p>
          <a:p>
            <a:r>
              <a:rPr lang="cs-CZ" dirty="0" err="1"/>
              <a:t>ISOMAP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isometric</a:t>
            </a:r>
            <a:r>
              <a:rPr lang="cs-CZ" dirty="0" smtClean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mapping</a:t>
            </a:r>
            <a:endParaRPr lang="cs-CZ" dirty="0" smtClean="0"/>
          </a:p>
          <a:p>
            <a:r>
              <a:rPr lang="cs-CZ" dirty="0" smtClean="0"/>
              <a:t>snaha o zachování vnitřní geometrie dat, která je zachycena pomocí </a:t>
            </a:r>
            <a:r>
              <a:rPr lang="cs-CZ" b="1" dirty="0" err="1" smtClean="0"/>
              <a:t>geodézních</a:t>
            </a:r>
            <a:r>
              <a:rPr lang="cs-CZ" b="1" dirty="0" smtClean="0"/>
              <a:t> vzdáleností </a:t>
            </a:r>
            <a:r>
              <a:rPr lang="cs-CZ" dirty="0" smtClean="0"/>
              <a:t>(</a:t>
            </a:r>
            <a:r>
              <a:rPr lang="cs-CZ" dirty="0" err="1" smtClean="0"/>
              <a:t>geodesis</a:t>
            </a:r>
            <a:r>
              <a:rPr lang="cs-CZ" dirty="0" smtClean="0"/>
              <a:t> distance) založených na hledání nejkratších cest v grafu s hranami spojujícími sousední datové body </a:t>
            </a:r>
          </a:p>
          <a:p>
            <a:endParaRPr lang="cs-CZ" sz="2000" dirty="0" smtClean="0"/>
          </a:p>
          <a:p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212976"/>
            <a:ext cx="8768797" cy="22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669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algoritmus se 3 kroky </a:t>
            </a:r>
            <a:endParaRPr lang="cs-CZ" sz="36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01217" y="1124744"/>
                <a:ext cx="7931223" cy="152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Font typeface="+mj-lt"/>
                  <a:buAutoNum type="arabicPeriod"/>
                </a:pPr>
                <a:r>
                  <a:rPr lang="cs-CZ" b="1" dirty="0"/>
                  <a:t>Vytvoření grafu spojujícího sousední </a:t>
                </a:r>
                <a:r>
                  <a:rPr lang="cs-CZ" b="1" dirty="0" smtClean="0"/>
                  <a:t>objekty</a:t>
                </a:r>
                <a:r>
                  <a:rPr lang="cs-CZ" dirty="0" smtClean="0"/>
                  <a:t>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nejprve nutno </a:t>
                </a:r>
                <a:r>
                  <a:rPr lang="cs-CZ" dirty="0"/>
                  <a:t>vypočítat vzdálenosti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mezi všemi objekty </a:t>
                </a:r>
                <a:endParaRPr lang="cs-CZ" dirty="0" smtClean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poté </a:t>
                </a:r>
                <a:r>
                  <a:rPr lang="cs-CZ" dirty="0"/>
                  <a:t>dojde ke spojení objektů tak, že se </a:t>
                </a:r>
                <a:r>
                  <a:rPr lang="cs-CZ" i="1" dirty="0"/>
                  <a:t>j</a:t>
                </a:r>
                <a:r>
                  <a:rPr lang="cs-CZ" dirty="0"/>
                  <a:t>-</a:t>
                </a:r>
                <a:r>
                  <a:rPr lang="cs-CZ" dirty="0" err="1"/>
                  <a:t>tý</a:t>
                </a:r>
                <a:r>
                  <a:rPr lang="cs-CZ" dirty="0"/>
                  <a:t> objekt spojí s těmi objekty, jejichž vzdálenost je menší než </a:t>
                </a:r>
                <a:r>
                  <a:rPr lang="cs-CZ" i="1" dirty="0"/>
                  <a:t>ε</a:t>
                </a:r>
                <a:r>
                  <a:rPr lang="cs-CZ" dirty="0"/>
                  <a:t> (v případě </a:t>
                </a:r>
                <a:r>
                  <a:rPr lang="cs-CZ" i="1" dirty="0"/>
                  <a:t>ε</a:t>
                </a:r>
                <a:r>
                  <a:rPr lang="cs-CZ" dirty="0"/>
                  <a:t>-</a:t>
                </a:r>
                <a:r>
                  <a:rPr lang="cs-CZ" dirty="0" err="1"/>
                  <a:t>ISOMAP</a:t>
                </a:r>
                <a:r>
                  <a:rPr lang="cs-CZ" dirty="0"/>
                  <a:t>), nebo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s </a:t>
                </a:r>
                <a:r>
                  <a:rPr lang="cs-CZ" dirty="0"/>
                  <a:t>jeho </a:t>
                </a:r>
                <a:r>
                  <a:rPr lang="cs-CZ" i="1" dirty="0"/>
                  <a:t>k</a:t>
                </a:r>
                <a:r>
                  <a:rPr lang="cs-CZ" dirty="0"/>
                  <a:t> nejbližšími sousedy (v případě </a:t>
                </a:r>
                <a:r>
                  <a:rPr lang="cs-CZ" i="1" dirty="0"/>
                  <a:t>k</a:t>
                </a:r>
                <a:r>
                  <a:rPr lang="cs-CZ" dirty="0"/>
                  <a:t>-</a:t>
                </a:r>
                <a:r>
                  <a:rPr lang="cs-CZ" dirty="0" err="1"/>
                  <a:t>ISOMAP</a:t>
                </a:r>
                <a:r>
                  <a:rPr lang="cs-CZ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7" y="1124744"/>
                <a:ext cx="7931223" cy="1523302"/>
              </a:xfrm>
              <a:prstGeom prst="rect">
                <a:avLst/>
              </a:prstGeom>
              <a:blipFill>
                <a:blip r:embed="rId2"/>
                <a:stretch>
                  <a:fillRect l="-692" t="-2410" r="-615" b="-56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01218" y="2764951"/>
                <a:ext cx="7931222" cy="2307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+mj-lt"/>
                  <a:buAutoNum type="arabicPeriod" startAt="2"/>
                </a:pPr>
                <a:r>
                  <a:rPr lang="cs-CZ" b="1" dirty="0" smtClean="0"/>
                  <a:t>Výpočet </a:t>
                </a:r>
                <a:r>
                  <a:rPr lang="cs-CZ" b="1" dirty="0" err="1"/>
                  <a:t>geodézních</a:t>
                </a:r>
                <a:r>
                  <a:rPr lang="cs-CZ" b="1" dirty="0"/>
                  <a:t> vzdáleností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mezi všemi objekty nalezením nejkratší cesty v grafu mezi danými objekty – iniciální nastavení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závisí na tom, jestli jsou objekty spojené hranou či </a:t>
                </a:r>
                <a:r>
                  <a:rPr lang="cs-CZ" dirty="0" smtClean="0"/>
                  <a:t>nikoliv: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pokud objekty </a:t>
                </a:r>
                <a:r>
                  <a:rPr lang="cs-CZ" dirty="0"/>
                  <a:t>spojeny hranou: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/>
                  <a:t>pokud 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=∞</m:t>
                    </m:r>
                  </m:oMath>
                </a14:m>
                <a:endParaRPr lang="cs-CZ" dirty="0" smtClean="0"/>
              </a:p>
              <a:p>
                <a:pPr lvl="1" algn="just"/>
                <a:r>
                  <a:rPr lang="cs-CZ" dirty="0" smtClean="0"/>
                  <a:t>poté </a:t>
                </a:r>
                <a:r>
                  <a:rPr lang="cs-CZ" dirty="0"/>
                  <a:t>je pro každé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nahrazena vzdálenost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hodnotou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cs-CZ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8" y="2764951"/>
                <a:ext cx="7931222" cy="2307170"/>
              </a:xfrm>
              <a:prstGeom prst="rect">
                <a:avLst/>
              </a:prstGeom>
              <a:blipFill>
                <a:blip r:embed="rId3"/>
                <a:stretch>
                  <a:fillRect l="-692" t="-529" r="-615" b="-1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601217" y="5169966"/>
            <a:ext cx="7931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cs-CZ" b="1" dirty="0"/>
              <a:t>Aplikace nemetrického vícerozměrného škálování (</a:t>
            </a:r>
            <a:r>
              <a:rPr lang="cs-CZ" b="1" dirty="0" err="1"/>
              <a:t>MDS</a:t>
            </a:r>
            <a:r>
              <a:rPr lang="cs-CZ" b="1" dirty="0"/>
              <a:t>) </a:t>
            </a:r>
            <a:r>
              <a:rPr lang="cs-CZ" b="1" dirty="0" smtClean="0"/>
              <a:t>na </a:t>
            </a:r>
            <a:r>
              <a:rPr lang="cs-CZ" b="1" dirty="0"/>
              <a:t>matici </a:t>
            </a:r>
            <a:r>
              <a:rPr lang="cs-CZ" b="1" dirty="0" err="1"/>
              <a:t>geodézních</a:t>
            </a:r>
            <a:r>
              <a:rPr lang="cs-CZ" b="1" dirty="0"/>
              <a:t> vzdáleností </a:t>
            </a:r>
            <a:r>
              <a:rPr lang="cs-CZ" dirty="0"/>
              <a:t>– tzn. transformace dat do Euklidovského prostoru tak, aby byly co nejlépe zachovány </a:t>
            </a:r>
            <a:r>
              <a:rPr lang="cs-CZ" dirty="0" err="1"/>
              <a:t>geodézní</a:t>
            </a:r>
            <a:r>
              <a:rPr lang="cs-CZ" dirty="0"/>
              <a:t> vzdálenosti.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 – opakování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286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2200" y="1098618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Interpolace podél os </a:t>
            </a:r>
            <a:r>
              <a:rPr lang="cs-CZ" sz="2000" i="1" dirty="0" smtClean="0"/>
              <a:t>x</a:t>
            </a:r>
            <a:r>
              <a:rPr lang="cs-CZ" sz="2000" dirty="0" smtClean="0"/>
              <a:t> a </a:t>
            </a:r>
            <a:r>
              <a:rPr lang="cs-CZ" sz="2000" i="1" dirty="0" smtClean="0"/>
              <a:t>y</a:t>
            </a:r>
            <a:r>
              <a:rPr lang="cs-CZ" sz="2000" dirty="0" smtClean="0"/>
              <a:t> v podprostoru obrazů tváří</a:t>
            </a:r>
            <a:endParaRPr lang="en-US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0846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Výsledek </a:t>
            </a:r>
            <a:r>
              <a:rPr lang="cs-CZ" sz="2000" i="1" dirty="0" smtClean="0"/>
              <a:t>k</a:t>
            </a:r>
            <a:r>
              <a:rPr lang="cs-CZ" sz="2000" dirty="0" smtClean="0"/>
              <a:t>-</a:t>
            </a:r>
            <a:r>
              <a:rPr lang="cs-CZ" sz="2000" dirty="0" err="1" smtClean="0"/>
              <a:t>ISOMAP</a:t>
            </a:r>
            <a:r>
              <a:rPr lang="cs-CZ" sz="2000" dirty="0" smtClean="0"/>
              <a:t> algoritmu u 698 obrazů tváří</a:t>
            </a:r>
            <a:endParaRPr lang="en-US" sz="2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ukázka 1</a:t>
            </a:r>
            <a:endParaRPr lang="cs-CZ" sz="360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6516216" y="3906922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Výsledkem je redukce původních </a:t>
            </a:r>
            <a:r>
              <a:rPr lang="cs-CZ" dirty="0" smtClean="0"/>
              <a:t>4096 proměnných (obrazy měly rozměry 64 x 64 pixelů) </a:t>
            </a:r>
            <a:r>
              <a:rPr lang="cs-CZ" dirty="0"/>
              <a:t>na pouze tři </a:t>
            </a:r>
            <a:r>
              <a:rPr lang="cs-CZ" dirty="0" smtClean="0"/>
              <a:t>komponenty</a:t>
            </a:r>
            <a:endParaRPr lang="en-US" dirty="0"/>
          </a:p>
        </p:txBody>
      </p:sp>
      <p:pic>
        <p:nvPicPr>
          <p:cNvPr id="10" name="Obráze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1"/>
          <a:stretch/>
        </p:blipFill>
        <p:spPr bwMode="auto">
          <a:xfrm>
            <a:off x="480244" y="1628800"/>
            <a:ext cx="5256584" cy="43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7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372200" y="2426637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Interpolace podél os </a:t>
            </a:r>
            <a:r>
              <a:rPr lang="cs-CZ" sz="2000" i="1" dirty="0" smtClean="0"/>
              <a:t>x</a:t>
            </a:r>
            <a:r>
              <a:rPr lang="cs-CZ" sz="2000" dirty="0" smtClean="0"/>
              <a:t> a </a:t>
            </a:r>
            <a:r>
              <a:rPr lang="cs-CZ" sz="2000" i="1" dirty="0" smtClean="0"/>
              <a:t>y</a:t>
            </a:r>
            <a:r>
              <a:rPr lang="cs-CZ" sz="2000" dirty="0" smtClean="0"/>
              <a:t> v podprostoru obrazů číslic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-36512" y="1169982"/>
            <a:ext cx="626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Výsledek ISOMAP algoritmu u obrazů ručně psaných číslic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0123" y="3645815"/>
            <a:ext cx="3162300" cy="13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" y="1570092"/>
            <a:ext cx="5945910" cy="46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ukázka 2</a:t>
            </a:r>
            <a:endParaRPr lang="cs-CZ" sz="36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551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Metoda lokálně lineárního vnoření (</a:t>
            </a:r>
            <a:r>
              <a:rPr lang="cs-CZ" sz="3600" dirty="0" err="1" smtClean="0"/>
              <a:t>LLE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024136"/>
            <a:ext cx="8229600" cy="4853136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cs-CZ" dirty="0" err="1" smtClean="0"/>
              <a:t>Locally</a:t>
            </a:r>
            <a:r>
              <a:rPr lang="cs-CZ" dirty="0" smtClean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Embedding</a:t>
            </a:r>
            <a:r>
              <a:rPr lang="cs-CZ" dirty="0"/>
              <a:t> (</a:t>
            </a:r>
            <a:r>
              <a:rPr lang="cs-CZ" dirty="0" err="1"/>
              <a:t>LLE</a:t>
            </a:r>
            <a:r>
              <a:rPr lang="cs-CZ" dirty="0"/>
              <a:t>)</a:t>
            </a:r>
          </a:p>
          <a:p>
            <a:r>
              <a:rPr lang="cs-CZ" dirty="0" smtClean="0"/>
              <a:t>založena na zachování mapování sousedů (</a:t>
            </a:r>
            <a:r>
              <a:rPr lang="cs-CZ" dirty="0" err="1" smtClean="0"/>
              <a:t>neighborhood-preserving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LLE rekonstruuje globální nelineární struktury z lokálních lineárních </a:t>
            </a:r>
            <a:r>
              <a:rPr lang="cs-CZ" dirty="0" err="1" smtClean="0"/>
              <a:t>fitů</a:t>
            </a:r>
            <a:r>
              <a:rPr lang="cs-CZ" dirty="0" smtClean="0"/>
              <a:t> </a:t>
            </a:r>
          </a:p>
          <a:p>
            <a:endParaRPr lang="cs-CZ" sz="2000" dirty="0" smtClean="0"/>
          </a:p>
          <a:p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416824" cy="28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71600" y="558924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Černě vyznačeno okolí (sousedi) jednoho bodu.</a:t>
            </a:r>
            <a:endParaRPr lang="en-US" sz="1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093296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214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786"/>
            <a:ext cx="4418136" cy="43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06594" y="1772816"/>
                <a:ext cx="3563888" cy="269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b="1" dirty="0" smtClean="0"/>
                  <a:t>2. </a:t>
                </a:r>
                <a:r>
                  <a:rPr lang="cs-CZ" dirty="0"/>
                  <a:t>Rekonstrukce objektů z jejich sousedů – cílem je nalezení vah </a:t>
                </a:r>
                <a:r>
                  <a:rPr lang="cs-CZ" dirty="0" err="1"/>
                  <a:t>W</a:t>
                </a:r>
                <a:r>
                  <a:rPr lang="cs-CZ" baseline="-25000" dirty="0" err="1"/>
                  <a:t>ij</a:t>
                </a:r>
                <a:r>
                  <a:rPr lang="cs-CZ" dirty="0"/>
                  <a:t> tak, aby rekonstrukční chyby byly co nejmenší, tzn. snažíme se minimalizovat výraz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b="1"/>
                                      <m:t>x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b="1"/>
                                      <m:t>x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, přičemž součet vah </a:t>
                </a:r>
                <a:r>
                  <a:rPr lang="cs-CZ" dirty="0" err="1"/>
                  <a:t>W</a:t>
                </a:r>
                <a:r>
                  <a:rPr lang="cs-CZ" baseline="-25000" dirty="0" err="1"/>
                  <a:t>ij</a:t>
                </a:r>
                <a:r>
                  <a:rPr lang="cs-CZ" dirty="0"/>
                  <a:t> musí být roven 1; váhy jsou invariantní vůči rotaci, </a:t>
                </a:r>
                <a:r>
                  <a:rPr lang="cs-CZ" dirty="0" err="1"/>
                  <a:t>přeškálování</a:t>
                </a:r>
                <a:r>
                  <a:rPr lang="cs-CZ" dirty="0"/>
                  <a:t> a translaci objektů a jejich sousedů.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94" y="1772816"/>
                <a:ext cx="3563888" cy="2699650"/>
              </a:xfrm>
              <a:prstGeom prst="rect">
                <a:avLst/>
              </a:prstGeom>
              <a:blipFill>
                <a:blip r:embed="rId3"/>
                <a:stretch>
                  <a:fillRect l="-9589" t="-1354" r="-1541" b="-22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295889" y="134076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</a:t>
            </a:r>
            <a:r>
              <a:rPr lang="cs-CZ" b="1" dirty="0" smtClean="0"/>
              <a:t>.</a:t>
            </a:r>
            <a:r>
              <a:rPr lang="cs-CZ" dirty="0" smtClean="0"/>
              <a:t> Výběr </a:t>
            </a:r>
            <a:r>
              <a:rPr lang="cs-CZ" i="1" dirty="0" smtClean="0"/>
              <a:t>k </a:t>
            </a:r>
            <a:r>
              <a:rPr lang="cs-CZ" dirty="0" smtClean="0"/>
              <a:t>nejbližších sousedů.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4543960"/>
            <a:ext cx="3563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3. </a:t>
            </a:r>
            <a:r>
              <a:rPr lang="cs-CZ" dirty="0" smtClean="0"/>
              <a:t>Mapování do „</a:t>
            </a:r>
            <a:r>
              <a:rPr lang="cs-CZ" dirty="0" err="1" smtClean="0"/>
              <a:t>nadplochy</a:t>
            </a:r>
            <a:r>
              <a:rPr lang="cs-CZ" dirty="0" smtClean="0"/>
              <a:t>“ s nižší </a:t>
            </a:r>
            <a:r>
              <a:rPr lang="cs-CZ" dirty="0" err="1" smtClean="0"/>
              <a:t>dimenzionalitou</a:t>
            </a:r>
            <a:r>
              <a:rPr lang="cs-CZ" dirty="0" smtClean="0"/>
              <a:t> (lineární mapování – skládající se z translací, rotací a </a:t>
            </a:r>
            <a:r>
              <a:rPr lang="cs-CZ" dirty="0" err="1" smtClean="0"/>
              <a:t>přeškálování</a:t>
            </a:r>
            <a:r>
              <a:rPr lang="cs-CZ" dirty="0" smtClean="0"/>
              <a:t>) pomocí výpočtu vlastních vektorů</a:t>
            </a:r>
            <a:endParaRPr lang="en-US" dirty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- algoritmus</a:t>
            </a:r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0800000" flipV="1">
            <a:off x="611560" y="6093296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07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44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7198"/>
            <a:ext cx="5112568" cy="50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7584" y="1628907"/>
            <a:ext cx="211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Výsledek LLE algoritmu u obrazů tváří</a:t>
            </a:r>
            <a:endParaRPr lang="en-US" sz="2000" dirty="0"/>
          </a:p>
        </p:txBody>
      </p:sp>
      <p:sp>
        <p:nvSpPr>
          <p:cNvPr id="10" name="Nadpis 2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– ukázka 1</a:t>
            </a:r>
            <a:endParaRPr lang="en-US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 rot="10800000" flipV="1">
            <a:off x="611560" y="6154480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29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556792"/>
            <a:ext cx="2260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Výsledek LLE algoritmu u hodnocení počtu a výskytu slov </a:t>
            </a:r>
            <a:br>
              <a:rPr lang="cs-CZ" sz="2000" dirty="0" smtClean="0"/>
            </a:br>
            <a:r>
              <a:rPr lang="cs-CZ" sz="2000" dirty="0" smtClean="0"/>
              <a:t>v encyklopedii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1068355"/>
            <a:ext cx="4754411" cy="50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– ukázka 2</a:t>
            </a:r>
            <a:endParaRPr lang="en-US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0800000" flipV="1">
            <a:off x="611560" y="6154480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065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výhody a nevýhody ISOMAP</a:t>
            </a:r>
            <a:r>
              <a:rPr lang="cs-CZ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</a:t>
            </a:r>
            <a:r>
              <a:rPr lang="cs-CZ" sz="2000" dirty="0" smtClean="0"/>
              <a:t>zachovává globální strukturu dat</a:t>
            </a:r>
            <a:br>
              <a:rPr lang="cs-CZ" sz="2000" dirty="0" smtClean="0"/>
            </a:b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</a:t>
            </a:r>
            <a:r>
              <a:rPr lang="cs-CZ" sz="2000" dirty="0" smtClean="0"/>
              <a:t>málo parametrů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citlivost k šumu</a:t>
            </a:r>
            <a:br>
              <a:rPr lang="cs-CZ" sz="2000" dirty="0" smtClean="0"/>
            </a:b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výpočetně náročné </a:t>
            </a:r>
            <a:endParaRPr lang="en-US" sz="2000" dirty="0" smtClean="0"/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Výhody a nevýhody </a:t>
            </a:r>
            <a:r>
              <a:rPr lang="cs-CZ" dirty="0" err="1" smtClean="0"/>
              <a:t>ISOMAP</a:t>
            </a:r>
            <a:r>
              <a:rPr lang="cs-CZ" dirty="0" smtClean="0"/>
              <a:t> a </a:t>
            </a:r>
            <a:r>
              <a:rPr lang="cs-CZ" dirty="0" err="1" smtClean="0"/>
              <a:t>LLE</a:t>
            </a:r>
            <a:endParaRPr lang="en-US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40968"/>
            <a:ext cx="8229600" cy="174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/>
              <a:t>výhody a nevýhody </a:t>
            </a:r>
            <a:r>
              <a:rPr lang="cs-CZ" b="1" dirty="0" err="1" smtClean="0"/>
              <a:t>Locally</a:t>
            </a:r>
            <a:r>
              <a:rPr lang="cs-CZ" b="1" dirty="0" smtClean="0"/>
              <a:t> </a:t>
            </a:r>
            <a:r>
              <a:rPr lang="cs-CZ" b="1" dirty="0" err="1" smtClean="0"/>
              <a:t>Linear</a:t>
            </a:r>
            <a:r>
              <a:rPr lang="cs-CZ" b="1" dirty="0" smtClean="0"/>
              <a:t> </a:t>
            </a:r>
            <a:r>
              <a:rPr lang="cs-CZ" b="1" dirty="0" err="1" smtClean="0"/>
              <a:t>Embedding</a:t>
            </a:r>
            <a:r>
              <a:rPr lang="cs-CZ" b="1" dirty="0" smtClean="0"/>
              <a:t> (</a:t>
            </a:r>
            <a:r>
              <a:rPr lang="cs-CZ" b="1" dirty="0" err="1" smtClean="0"/>
              <a:t>LLE</a:t>
            </a:r>
            <a:r>
              <a:rPr lang="cs-CZ" b="1" dirty="0" smtClean="0"/>
              <a:t>)</a:t>
            </a:r>
            <a:r>
              <a:rPr lang="cs-CZ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rychlé</a:t>
            </a:r>
            <a:br>
              <a:rPr lang="cs-CZ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jeden parametr</a:t>
            </a:r>
            <a:br>
              <a:rPr lang="cs-CZ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jednoduché operace lineární algebry</a:t>
            </a:r>
            <a:br>
              <a:rPr lang="cs-CZ" dirty="0" smtClean="0"/>
            </a:b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může zkreslit globální strukturu dat</a:t>
            </a: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0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Další práce</a:t>
            </a:r>
            <a:endParaRPr lang="cs-CZ" sz="36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b="1" dirty="0" err="1" smtClean="0"/>
              <a:t>Laplacian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Eigenmaps</a:t>
            </a:r>
            <a:r>
              <a:rPr lang="cs-CZ" sz="2000" b="1" dirty="0" smtClean="0"/>
              <a:t>  </a:t>
            </a:r>
            <a:r>
              <a:rPr lang="en-US" sz="2000" b="1" dirty="0"/>
              <a:t>for Dimensionality Reduction and </a:t>
            </a:r>
            <a:r>
              <a:rPr lang="en-US" sz="2000" b="1" dirty="0" smtClean="0"/>
              <a:t>Data</a:t>
            </a:r>
            <a:r>
              <a:rPr lang="cs-CZ" sz="2000" b="1" dirty="0" smtClean="0"/>
              <a:t> </a:t>
            </a:r>
            <a:r>
              <a:rPr lang="en-US" sz="2000" b="1" dirty="0" smtClean="0"/>
              <a:t>Representation </a:t>
            </a:r>
            <a:r>
              <a:rPr lang="cs-CZ" sz="2000" dirty="0" smtClean="0"/>
              <a:t>(</a:t>
            </a:r>
            <a:r>
              <a:rPr lang="cs-CZ" sz="2000" dirty="0" err="1" smtClean="0"/>
              <a:t>Belkin</a:t>
            </a:r>
            <a:r>
              <a:rPr lang="cs-CZ" sz="2000" dirty="0" smtClean="0"/>
              <a:t> &amp; </a:t>
            </a:r>
            <a:r>
              <a:rPr lang="cs-CZ" sz="2000" dirty="0" err="1" smtClean="0"/>
              <a:t>Niyogi</a:t>
            </a:r>
            <a:r>
              <a:rPr lang="cs-CZ" sz="2000" dirty="0" smtClean="0"/>
              <a:t> 2003):</a:t>
            </a:r>
          </a:p>
          <a:p>
            <a:pPr lvl="1"/>
            <a:r>
              <a:rPr lang="cs-CZ" sz="2000" dirty="0" smtClean="0"/>
              <a:t>snaha o zachování mapování sousedů jako u </a:t>
            </a:r>
            <a:r>
              <a:rPr lang="cs-CZ" sz="2000" dirty="0" err="1" smtClean="0"/>
              <a:t>Locally</a:t>
            </a:r>
            <a:r>
              <a:rPr lang="cs-CZ" sz="2000" dirty="0" smtClean="0"/>
              <a:t> </a:t>
            </a:r>
            <a:r>
              <a:rPr lang="cs-CZ" sz="2000" dirty="0" err="1" smtClean="0"/>
              <a:t>Linear</a:t>
            </a:r>
            <a:r>
              <a:rPr lang="cs-CZ" sz="2000" dirty="0" smtClean="0"/>
              <a:t> </a:t>
            </a:r>
            <a:r>
              <a:rPr lang="cs-CZ" sz="2000" dirty="0" err="1" smtClean="0"/>
              <a:t>Embedding</a:t>
            </a:r>
            <a:endParaRPr lang="cs-CZ" sz="2000" dirty="0" smtClean="0"/>
          </a:p>
          <a:p>
            <a:pPr lvl="1"/>
            <a:r>
              <a:rPr lang="cs-CZ" sz="2000" dirty="0" smtClean="0"/>
              <a:t>podobný algoritmus jako LLE, ale používá se zde výpočet vlastních vektorů a vlastních čísel s využitím </a:t>
            </a:r>
            <a:r>
              <a:rPr lang="cs-CZ" sz="2000" dirty="0" err="1" smtClean="0"/>
              <a:t>Laplaciánu</a:t>
            </a:r>
            <a:r>
              <a:rPr lang="cs-CZ" sz="2000" dirty="0" smtClean="0"/>
              <a:t> grafu</a:t>
            </a:r>
          </a:p>
          <a:p>
            <a:pPr lvl="1"/>
            <a:r>
              <a:rPr lang="cs-CZ" sz="2000" dirty="0" smtClean="0"/>
              <a:t>souvislost s klastrováním – lokální přístup k redukci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 způsobuje přirozené klastrování dat (klastrování tedy nastává u </a:t>
            </a:r>
            <a:r>
              <a:rPr lang="cs-CZ" sz="2000" dirty="0" err="1" smtClean="0"/>
              <a:t>Laplacian</a:t>
            </a:r>
            <a:r>
              <a:rPr lang="cs-CZ" sz="2000" dirty="0" smtClean="0"/>
              <a:t> </a:t>
            </a:r>
            <a:r>
              <a:rPr lang="cs-CZ" sz="2000" dirty="0" err="1" smtClean="0"/>
              <a:t>Eigenmaps</a:t>
            </a:r>
            <a:r>
              <a:rPr lang="cs-CZ" sz="2000" dirty="0" smtClean="0"/>
              <a:t> a LLE, nenastává u ISOMAP, protože to je globální metoda)</a:t>
            </a:r>
          </a:p>
          <a:p>
            <a:endParaRPr lang="cs-CZ" sz="2000" dirty="0" smtClean="0"/>
          </a:p>
          <a:p>
            <a:r>
              <a:rPr lang="en-US" sz="2000" b="1" dirty="0"/>
              <a:t>Manifold Learning for Biomarker Discovery in MR </a:t>
            </a:r>
            <a:r>
              <a:rPr lang="en-US" sz="2000" b="1" dirty="0" smtClean="0"/>
              <a:t>Imaging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Wolz</a:t>
            </a:r>
            <a:r>
              <a:rPr lang="cs-CZ" sz="2000" dirty="0" smtClean="0"/>
              <a:t> et al. 2010)</a:t>
            </a:r>
          </a:p>
          <a:p>
            <a:pPr lvl="1"/>
            <a:r>
              <a:rPr lang="cs-CZ" sz="2000" dirty="0" smtClean="0"/>
              <a:t>použití </a:t>
            </a:r>
            <a:r>
              <a:rPr lang="cs-CZ" sz="2000" dirty="0" err="1" smtClean="0"/>
              <a:t>Laplacian</a:t>
            </a:r>
            <a:r>
              <a:rPr lang="cs-CZ" sz="2000" dirty="0" smtClean="0"/>
              <a:t> </a:t>
            </a:r>
            <a:r>
              <a:rPr lang="cs-CZ" sz="2000" dirty="0" err="1" smtClean="0"/>
              <a:t>eigenmaps</a:t>
            </a:r>
            <a:r>
              <a:rPr lang="cs-CZ" sz="2000" dirty="0" smtClean="0"/>
              <a:t> u obrazů pacientů s Alzheimerovou chorobou (data ADNI)</a:t>
            </a:r>
          </a:p>
        </p:txBody>
      </p:sp>
    </p:spTree>
    <p:extLst>
      <p:ext uri="{BB962C8B-B14F-4D97-AF65-F5344CB8AC3E}">
        <p14:creationId xmlns:p14="http://schemas.microsoft.com/office/powerpoint/2010/main" val="13017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Correspondence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dirty="0" smtClean="0"/>
              <a:t> (CA)</a:t>
            </a:r>
          </a:p>
          <a:p>
            <a:r>
              <a:rPr lang="cs-CZ" dirty="0"/>
              <a:t>c</a:t>
            </a:r>
            <a:r>
              <a:rPr lang="cs-CZ" dirty="0" smtClean="0"/>
              <a:t>íl: nalezení vztahu mezi řádky a sloupci kontingenční tabulky</a:t>
            </a:r>
          </a:p>
          <a:p>
            <a:r>
              <a:rPr lang="cs-CZ" dirty="0"/>
              <a:t>v</a:t>
            </a:r>
            <a:r>
              <a:rPr lang="cs-CZ" dirty="0" smtClean="0"/>
              <a:t>stupní data: </a:t>
            </a:r>
          </a:p>
          <a:p>
            <a:pPr lvl="1"/>
            <a:r>
              <a:rPr lang="cs-CZ" dirty="0" smtClean="0"/>
              <a:t>tabulka obsahující souhrny proměnných (počty, průměry) za skupiny subjektů</a:t>
            </a:r>
            <a:r>
              <a:rPr lang="en-US" dirty="0" smtClean="0"/>
              <a:t>/</a:t>
            </a:r>
            <a:r>
              <a:rPr lang="cs-CZ" dirty="0" smtClean="0"/>
              <a:t>objektů</a:t>
            </a:r>
          </a:p>
          <a:p>
            <a:r>
              <a:rPr lang="cs-CZ" dirty="0"/>
              <a:t>v</a:t>
            </a:r>
            <a:r>
              <a:rPr lang="cs-CZ" dirty="0" smtClean="0"/>
              <a:t>ýstupy analýzy: </a:t>
            </a:r>
          </a:p>
          <a:p>
            <a:pPr lvl="1"/>
            <a:r>
              <a:rPr lang="cs-CZ" dirty="0" smtClean="0"/>
              <a:t>vztahy všech původních faktorů a/nebo skupin subjektů v jednoduchém </a:t>
            </a:r>
            <a:r>
              <a:rPr lang="cs-CZ" dirty="0" err="1" smtClean="0"/>
              <a:t>xy</a:t>
            </a:r>
            <a:r>
              <a:rPr lang="cs-CZ" dirty="0" smtClean="0"/>
              <a:t> grafu </a:t>
            </a:r>
          </a:p>
          <a:p>
            <a:r>
              <a:rPr lang="cs-CZ" dirty="0" smtClean="0"/>
              <a:t>kritické problémy analýzy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kupiny s malým počtem hodnot mohou být zatíženy značným šumem a náhodnou chybou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btížná interpretace velkého množství malých skupin subjektů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Výpočet probíhá prostřednictvím rozkladu na singulární hodnoty (</a:t>
            </a:r>
            <a:r>
              <a:rPr lang="cs-CZ" i="1" dirty="0" err="1" smtClean="0"/>
              <a:t>singular</a:t>
            </a:r>
            <a:r>
              <a:rPr lang="cs-CZ" i="1" dirty="0" smtClean="0"/>
              <a:t> </a:t>
            </a:r>
            <a:r>
              <a:rPr lang="cs-CZ" i="1" dirty="0" err="1" smtClean="0"/>
              <a:t>value</a:t>
            </a:r>
            <a:r>
              <a:rPr lang="cs-CZ" i="1" dirty="0" smtClean="0"/>
              <a:t> </a:t>
            </a:r>
            <a:r>
              <a:rPr lang="cs-CZ" i="1" dirty="0" err="1" smtClean="0"/>
              <a:t>decomposition</a:t>
            </a:r>
            <a:r>
              <a:rPr lang="cs-CZ" dirty="0" smtClean="0"/>
              <a:t>) na matici chí-kvadrát vzdáleností (tedy na matici příspěvků buněk tabulky k celkovému chí-kvadrátu obdobně jako </a:t>
            </a:r>
            <a:br>
              <a:rPr lang="cs-CZ" dirty="0" smtClean="0"/>
            </a:br>
            <a:r>
              <a:rPr lang="cs-CZ" dirty="0" smtClean="0"/>
              <a:t>v klasickém </a:t>
            </a:r>
            <a:r>
              <a:rPr lang="cs-CZ" dirty="0" err="1" smtClean="0"/>
              <a:t>Pearsonově</a:t>
            </a:r>
            <a:r>
              <a:rPr lang="cs-CZ" dirty="0" smtClean="0"/>
              <a:t> chí-kvadrát testu u kontingenční tabulky)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 – 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 (vedle selekce)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≤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analýza nezávislých komponent (</a:t>
            </a:r>
            <a:r>
              <a:rPr lang="cs-CZ" dirty="0" err="1" smtClean="0">
                <a:sym typeface="Symbol"/>
              </a:rPr>
              <a:t>ICA</a:t>
            </a:r>
            <a:r>
              <a:rPr lang="cs-CZ" dirty="0" smtClean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vícerozměrné </a:t>
            </a:r>
            <a:r>
              <a:rPr lang="cs-CZ" dirty="0" err="1" smtClean="0">
                <a:sym typeface="Symbol"/>
              </a:rPr>
              <a:t>škálování</a:t>
            </a:r>
            <a:r>
              <a:rPr lang="cs-CZ" dirty="0" smtClean="0">
                <a:sym typeface="Symbol"/>
              </a:rPr>
              <a:t> (</a:t>
            </a:r>
            <a:r>
              <a:rPr lang="cs-CZ" dirty="0" err="1" smtClean="0">
                <a:sym typeface="Symbol"/>
              </a:rPr>
              <a:t>MDS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ym typeface="Symbol"/>
              </a:rPr>
              <a:t>redundanční</a:t>
            </a:r>
            <a:r>
              <a:rPr lang="cs-CZ" dirty="0" smtClean="0">
                <a:sym typeface="Symbol"/>
              </a:rPr>
              <a:t> analýza (</a:t>
            </a:r>
            <a:r>
              <a:rPr lang="cs-CZ" dirty="0" err="1" smtClean="0">
                <a:sym typeface="Symbol"/>
              </a:rPr>
              <a:t>RDA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kanonická korelační analýza (</a:t>
            </a:r>
            <a:r>
              <a:rPr lang="cs-CZ" dirty="0" err="1" smtClean="0">
                <a:sym typeface="Symbol"/>
              </a:rPr>
              <a:t>CCorA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ym typeface="Symbol"/>
              </a:rPr>
              <a:t>manifold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learning</a:t>
            </a:r>
            <a:r>
              <a:rPr lang="cs-CZ" dirty="0">
                <a:sym typeface="Symbol"/>
              </a:rPr>
              <a:t> metody (</a:t>
            </a:r>
            <a:r>
              <a:rPr lang="cs-CZ" dirty="0" err="1">
                <a:sym typeface="Symbol"/>
              </a:rPr>
              <a:t>LLE</a:t>
            </a:r>
            <a:r>
              <a:rPr lang="cs-CZ" dirty="0">
                <a:sym typeface="Symbol"/>
              </a:rPr>
              <a:t>, </a:t>
            </a:r>
            <a:r>
              <a:rPr lang="cs-CZ" dirty="0" err="1">
                <a:sym typeface="Symbol"/>
              </a:rPr>
              <a:t>Isomap</a:t>
            </a:r>
            <a:r>
              <a:rPr lang="cs-CZ" dirty="0"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metoda </a:t>
            </a:r>
            <a:r>
              <a:rPr lang="cs-CZ" dirty="0">
                <a:sym typeface="Symbol"/>
              </a:rPr>
              <a:t>parciálních nejmenších čtverců (</a:t>
            </a:r>
            <a:r>
              <a:rPr lang="cs-CZ" dirty="0" err="1">
                <a:sym typeface="Symbol"/>
              </a:rPr>
              <a:t>PLS</a:t>
            </a:r>
            <a:r>
              <a:rPr lang="cs-CZ" dirty="0" smtClean="0"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ICA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vícerozměrné škálování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MDS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rgbClr val="FF0000"/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 analýza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RDA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CCorA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rgbClr val="FF0000"/>
                </a:solidFill>
                <a:sym typeface="Symbol"/>
              </a:rPr>
              <a:t>manifold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learning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metody (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LLE</a:t>
            </a:r>
            <a:r>
              <a:rPr lang="cs-CZ" dirty="0">
                <a:solidFill>
                  <a:srgbClr val="FF0000"/>
                </a:solidFill>
                <a:sym typeface="Symbol"/>
              </a:rPr>
              <a:t>, 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Isomap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metoda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PLS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2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Analýza kontingenčních tabulek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pacientů s nežádoucími účinky na typu léčby lze brát jako kontingenční tabulku a mírou vztahu mezi řádky (typ léčby – lék A, lék B) a sloupci (nežádoucí účinky – ano, ne) je velikost chí-kvadrátu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50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05017"/>
              </p:ext>
            </p:extLst>
          </p:nvPr>
        </p:nvGraphicFramePr>
        <p:xfrm>
          <a:off x="2483768" y="2867794"/>
          <a:ext cx="48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Rovnice" r:id="rId3" imgW="304560" imgH="342720" progId="Equation.3">
                  <p:embed/>
                </p:oleObj>
              </mc:Choice>
              <mc:Fallback>
                <p:oleObj name="Rovnice" r:id="rId3" imgW="304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867794"/>
                        <a:ext cx="4857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98168" y="256299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/>
              <a:t>pozorovaná</a:t>
            </a:r>
          </a:p>
          <a:p>
            <a:pPr eaLnBrk="0" hangingPunct="0"/>
            <a:r>
              <a:rPr lang="cs-CZ" sz="1200" b="1"/>
              <a:t>četnost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05139" y="256299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 dirty="0"/>
              <a:t>očekávaná</a:t>
            </a:r>
          </a:p>
          <a:p>
            <a:pPr eaLnBrk="0" hangingPunct="0"/>
            <a:r>
              <a:rPr lang="cs-CZ" sz="1200" b="1" dirty="0"/>
              <a:t>četnost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1044" y="3210694"/>
            <a:ext cx="1296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100" b="1" dirty="0"/>
              <a:t>očekávaná četnost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40968" y="301066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/>
              <a:t>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97227" y="227687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2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3360068" y="3229744"/>
            <a:ext cx="1981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23"/>
          <p:cNvSpPr>
            <a:spLocks/>
          </p:cNvSpPr>
          <p:nvPr/>
        </p:nvSpPr>
        <p:spPr bwMode="auto">
          <a:xfrm>
            <a:off x="3404518" y="251536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24"/>
          <p:cNvSpPr>
            <a:spLocks/>
          </p:cNvSpPr>
          <p:nvPr/>
        </p:nvSpPr>
        <p:spPr bwMode="auto">
          <a:xfrm>
            <a:off x="5197227" y="251536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244355" y="258839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848" y="2276872"/>
            <a:ext cx="2376264" cy="1368152"/>
          </a:xfrm>
          <a:prstGeom prst="rect">
            <a:avLst/>
          </a:prstGeom>
          <a:noFill/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796136" y="242088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Počítáno pro každou buňku tabulky</a:t>
            </a:r>
            <a:endParaRPr lang="cs-CZ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48110"/>
              </p:ext>
            </p:extLst>
          </p:nvPr>
        </p:nvGraphicFramePr>
        <p:xfrm>
          <a:off x="827584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8167" y="5229200"/>
            <a:ext cx="201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Pozorovaná tabulka</a:t>
            </a:r>
            <a:endParaRPr lang="cs-CZ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7008"/>
              </p:ext>
            </p:extLst>
          </p:nvPr>
        </p:nvGraphicFramePr>
        <p:xfrm>
          <a:off x="5124399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04982" y="5229200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Očekávaná tabulka</a:t>
            </a:r>
            <a:endParaRPr lang="cs-CZ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03848" y="35730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57301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Hodnota chí-kvadrátu definuje míru odchylky dané buňky (v našem kontextu vztahu nežádoucích účinků a typu léčby) od situace, kdy mezi řádky a sloupci (nežádoucími účinky a typem léčby) není žádný vztah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korespondenční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Korespondenční analýza hledá, které kombinace řádků a sloupců hodnocené tabulky nejvíce přispívají k její variabilitě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51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21063" y="1700213"/>
          <a:ext cx="719931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Graph" r:id="rId3" imgW="7200000" imgH="5400000" progId="STATISTICA.Graph">
                  <p:embed/>
                </p:oleObj>
              </mc:Choice>
              <mc:Fallback>
                <p:oleObj name="Graph" r:id="rId3" imgW="7200000" imgH="54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1700213"/>
                        <a:ext cx="719931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-1116013" y="1773238"/>
          <a:ext cx="7199313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Graph" r:id="rId5" imgW="7200000" imgH="5400000" progId="STATISTICA.Graph">
                  <p:embed/>
                </p:oleObj>
              </mc:Choice>
              <mc:Fallback>
                <p:oleObj name="Graph" r:id="rId5" imgW="7200000" imgH="54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1773238"/>
                        <a:ext cx="7199313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33900" y="3860800"/>
            <a:ext cx="4413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088" y="2349500"/>
            <a:ext cx="755650" cy="3238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Realita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427163" cy="5365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Teoretická vyrovnanost</a:t>
            </a:r>
          </a:p>
        </p:txBody>
      </p:sp>
    </p:spTree>
    <p:extLst>
      <p:ext uri="{BB962C8B-B14F-4D97-AF65-F5344CB8AC3E}">
        <p14:creationId xmlns:p14="http://schemas.microsoft.com/office/powerpoint/2010/main" val="722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3" y="1599055"/>
            <a:ext cx="6315957" cy="5029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Výstupy korespondenční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71600" y="5935811"/>
            <a:ext cx="2449513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Variabilita vyčerpaná danou faktorovou osou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130550" y="6236866"/>
            <a:ext cx="1728788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3528" y="3357563"/>
            <a:ext cx="2449512" cy="14773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Vzájemná pozice faktorů a skupin </a:t>
            </a:r>
            <a:r>
              <a:rPr lang="cs-CZ" dirty="0" smtClean="0"/>
              <a:t>objektů</a:t>
            </a:r>
            <a:r>
              <a:rPr lang="en-US" dirty="0" smtClean="0"/>
              <a:t>/</a:t>
            </a:r>
            <a:r>
              <a:rPr lang="cs-CZ" dirty="0" smtClean="0"/>
              <a:t>subjektů: </a:t>
            </a:r>
            <a:r>
              <a:rPr lang="cs-CZ" dirty="0"/>
              <a:t>vzájemnou pozici lze interpretovat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557140" y="3933056"/>
            <a:ext cx="1716410" cy="896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2557140" y="3536949"/>
            <a:ext cx="1942852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5" y="1029792"/>
            <a:ext cx="5224615" cy="1535112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8100000">
            <a:off x="3537441" y="2324255"/>
            <a:ext cx="1511300" cy="62865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Kanonická korelační </a:t>
            </a:r>
            <a:r>
              <a:rPr lang="cs-CZ" dirty="0" smtClean="0"/>
              <a:t>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Kanonická korelační analýza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anglicky </a:t>
            </a:r>
            <a:r>
              <a:rPr lang="cs-CZ" i="1" dirty="0" smtClean="0"/>
              <a:t>C</a:t>
            </a:r>
            <a:r>
              <a:rPr lang="en-US" i="1" dirty="0" err="1"/>
              <a:t>anonical</a:t>
            </a:r>
            <a:r>
              <a:rPr lang="en-US" i="1" dirty="0"/>
              <a:t> </a:t>
            </a:r>
            <a:r>
              <a:rPr lang="cs-CZ" i="1" dirty="0"/>
              <a:t>C</a:t>
            </a:r>
            <a:r>
              <a:rPr lang="en-US" i="1" dirty="0" err="1" smtClean="0"/>
              <a:t>orrelation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CCorA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nalezení maximální lineární korelace mezi dvěma sadami proměnných (tzn. zjištění, zda se jedna skupina proměnných chová stejně jako druhá skupina proměnných pro ty samé objekty, a pokud ano, co je podstatou této shody)</a:t>
            </a:r>
          </a:p>
          <a:p>
            <a:r>
              <a:rPr lang="cs-CZ" dirty="0" smtClean="0"/>
              <a:t>vstupem do </a:t>
            </a:r>
            <a:r>
              <a:rPr lang="cs-CZ" dirty="0" err="1" smtClean="0"/>
              <a:t>CCorA</a:t>
            </a:r>
            <a:r>
              <a:rPr lang="cs-CZ" dirty="0"/>
              <a:t> </a:t>
            </a:r>
            <a:r>
              <a:rPr lang="cs-CZ" dirty="0" smtClean="0"/>
              <a:t>dvě matice:</a:t>
            </a:r>
          </a:p>
          <a:p>
            <a:pPr lvl="1"/>
            <a:r>
              <a:rPr lang="cs-CZ" dirty="0" smtClean="0"/>
              <a:t>s</a:t>
            </a:r>
            <a:r>
              <a:rPr lang="en-US" dirty="0" smtClean="0"/>
              <a:t>e</a:t>
            </a:r>
            <a:r>
              <a:rPr lang="cs-CZ" dirty="0" smtClean="0"/>
              <a:t> vzájemně závislými proměnnými</a:t>
            </a:r>
          </a:p>
          <a:p>
            <a:pPr lvl="1"/>
            <a:r>
              <a:rPr lang="cs-CZ" dirty="0" smtClean="0"/>
              <a:t>nebo jedna matice se závisle proměnnými a jedna s nezávisle proměnnými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(v tom případě velmi podobné jako 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princip: </a:t>
            </a:r>
            <a:r>
              <a:rPr lang="cs-CZ" dirty="0" err="1" smtClean="0"/>
              <a:t>CCorA</a:t>
            </a:r>
            <a:r>
              <a:rPr lang="cs-CZ" dirty="0" smtClean="0"/>
              <a:t> hledá lineární kombinaci proměnných z první sady a lineární kombinaci proměnných z druhé sady, které mají maximální korelaci mezi sebou</a:t>
            </a:r>
          </a:p>
          <a:p>
            <a:r>
              <a:rPr lang="cs-CZ" dirty="0" err="1" smtClean="0"/>
              <a:t>CCorA</a:t>
            </a:r>
            <a:r>
              <a:rPr lang="cs-CZ" dirty="0" smtClean="0"/>
              <a:t> je zobecněním vícerozměrné lineární regrese, která hledá závislost pouze jedné závisle proměnné na sadě nezávislých proměnných</a:t>
            </a:r>
            <a:endParaRPr lang="cs-CZ" dirty="0"/>
          </a:p>
          <a:p>
            <a:r>
              <a:rPr lang="cs-CZ" dirty="0" smtClean="0"/>
              <a:t>příklad použití: hledání vztahu skupiny rizikových faktorů a skupiny symptomů nemoci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Kanonická korelační </a:t>
            </a:r>
            <a:r>
              <a:rPr lang="cs-CZ" dirty="0" smtClean="0"/>
              <a:t>analýza – 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musí být kvantitativní</a:t>
            </a:r>
          </a:p>
          <a:p>
            <a:r>
              <a:rPr lang="cs-CZ" dirty="0" smtClean="0"/>
              <a:t>data nesmí obsahovat odlehlé hodnoty (proměnné ale nemusí mít nutně normální rozdělení)</a:t>
            </a:r>
          </a:p>
          <a:p>
            <a:r>
              <a:rPr lang="cs-CZ" dirty="0" smtClean="0"/>
              <a:t>počet proměnných první sady plus počet proměnných druhé sady musí být menší než počet objektů</a:t>
            </a:r>
          </a:p>
          <a:p>
            <a:r>
              <a:rPr lang="cs-CZ" dirty="0" smtClean="0"/>
              <a:t>proměnné musí mít mezi sebou lineární vztah (ne nelineární)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02433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Redundancy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dirty="0" smtClean="0"/>
              <a:t> (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zjištění závislosti jedné skupiny proměnných na druhé skupině proměnných</a:t>
            </a:r>
          </a:p>
          <a:p>
            <a:r>
              <a:rPr lang="cs-CZ" dirty="0" smtClean="0"/>
              <a:t>vhodná v případech, kdy mají dvě sady proměnných lineární vztah</a:t>
            </a:r>
          </a:p>
          <a:p>
            <a:r>
              <a:rPr lang="cs-CZ" dirty="0" smtClean="0"/>
              <a:t>dává podobné výsledky jako kanonická korelační analýza</a:t>
            </a:r>
          </a:p>
          <a:p>
            <a:r>
              <a:rPr lang="cs-CZ" dirty="0" smtClean="0"/>
              <a:t>princip: </a:t>
            </a:r>
            <a:r>
              <a:rPr lang="cs-CZ" dirty="0" err="1" smtClean="0"/>
              <a:t>RDA</a:t>
            </a:r>
            <a:r>
              <a:rPr lang="cs-CZ" dirty="0" smtClean="0"/>
              <a:t> je v podstatě vícerozměrnou regresní analýzou, která je následovaná analýzou hlavních komponent</a:t>
            </a:r>
          </a:p>
          <a:p>
            <a:r>
              <a:rPr lang="cs-CZ" dirty="0" smtClean="0"/>
              <a:t>předpoklady: stejné jako u PCA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 – označení a postup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Označení: </a:t>
            </a:r>
            <a:r>
              <a:rPr lang="cs-CZ" b="1" dirty="0" smtClean="0"/>
              <a:t>X</a:t>
            </a:r>
            <a:r>
              <a:rPr lang="cs-CZ" dirty="0" smtClean="0"/>
              <a:t> - matice nezávisle proměnných; </a:t>
            </a:r>
            <a:r>
              <a:rPr lang="cs-CZ" b="1" dirty="0" smtClean="0"/>
              <a:t>Y</a:t>
            </a:r>
            <a:r>
              <a:rPr lang="cs-CZ" dirty="0" smtClean="0"/>
              <a:t> - matice závisle proměnných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dirty="0" smtClean="0"/>
              <a:t>Postup: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regrese každé závisle proměnné </a:t>
            </a:r>
            <a:r>
              <a:rPr lang="cs-CZ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na sadě nezávislých proměnných </a:t>
            </a:r>
            <a:r>
              <a:rPr lang="cs-CZ" b="1" dirty="0" smtClean="0"/>
              <a:t>X</a:t>
            </a:r>
            <a:r>
              <a:rPr lang="cs-CZ" dirty="0" smtClean="0"/>
              <a:t> pomocí vícerozměrné regrese a získání regresních koeficientů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PCA na sadě regresních koeficientů z vícerozměrné regrese a získání matice kanonických vlastních vektorů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použití kanonických vlastních vektorů k získání skóre objektů buď ve faktorovém prostoru </a:t>
            </a:r>
            <a:r>
              <a:rPr lang="cs-CZ" b="1" dirty="0" smtClean="0"/>
              <a:t>X</a:t>
            </a:r>
            <a:r>
              <a:rPr lang="cs-CZ" dirty="0" smtClean="0"/>
              <a:t> (skóre označovány jako lineární kombinace), nebo v prostoru závislých proměnných </a:t>
            </a:r>
            <a:r>
              <a:rPr lang="cs-CZ" b="1" dirty="0" smtClean="0"/>
              <a:t>Y</a:t>
            </a:r>
            <a:r>
              <a:rPr lang="cs-CZ" dirty="0" smtClean="0"/>
              <a:t> (skóre označovány jako vážené průměry)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parciálních nejmenších čtverců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nezávislých komponent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parciálních nejmenších čtverců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666" y="1196752"/>
            <a:ext cx="8075240" cy="1080119"/>
          </a:xfrm>
        </p:spPr>
        <p:txBody>
          <a:bodyPr>
            <a:normAutofit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Partial</a:t>
            </a:r>
            <a:r>
              <a:rPr lang="cs-CZ" i="1" dirty="0" smtClean="0"/>
              <a:t> Least </a:t>
            </a:r>
            <a:r>
              <a:rPr lang="cs-CZ" i="1" dirty="0" err="1" smtClean="0"/>
              <a:t>Squares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PLS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zjištění vztahu (kovariance) mezi dvěma sadami proměnných (např. mezi funkčními obrazovými daty a behaviorálními daty)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60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4666" y="2276872"/>
            <a:ext cx="80752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lze rovněž srovnávat skupiny mezi sebou – lze srovnat i více skupin (při </a:t>
            </a:r>
            <a:r>
              <a:rPr lang="cs-CZ" dirty="0"/>
              <a:t>porovnávání více skupin nedetekuje pouze rozdílné </a:t>
            </a:r>
            <a:r>
              <a:rPr lang="cs-CZ" dirty="0" err="1"/>
              <a:t>patterny</a:t>
            </a:r>
            <a:r>
              <a:rPr lang="cs-CZ" dirty="0"/>
              <a:t> mezi skupinami, ale i podobné či </a:t>
            </a:r>
            <a:r>
              <a:rPr lang="cs-CZ" dirty="0" smtClean="0"/>
              <a:t>stejné)</a:t>
            </a:r>
          </a:p>
          <a:p>
            <a:r>
              <a:rPr lang="cs-CZ" dirty="0" smtClean="0"/>
              <a:t>vhodné </a:t>
            </a:r>
            <a:r>
              <a:rPr lang="cs-CZ" dirty="0"/>
              <a:t>i pouze jako doplňková analýza, </a:t>
            </a:r>
            <a:r>
              <a:rPr lang="cs-CZ" dirty="0" smtClean="0"/>
              <a:t>dokonce se doporučuje, aby byla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kombinaci s nějakým dalším typem </a:t>
            </a:r>
            <a:r>
              <a:rPr lang="cs-CZ" dirty="0" smtClean="0"/>
              <a:t>analýzy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84666" y="4005064"/>
            <a:ext cx="807524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reference pro využití </a:t>
            </a:r>
            <a:r>
              <a:rPr lang="cs-CZ" dirty="0" err="1" smtClean="0"/>
              <a:t>PLS</a:t>
            </a:r>
            <a:r>
              <a:rPr lang="cs-CZ" dirty="0" smtClean="0"/>
              <a:t> v </a:t>
            </a:r>
            <a:r>
              <a:rPr lang="cs-CZ" dirty="0" err="1" smtClean="0"/>
              <a:t>neurozobrazování</a:t>
            </a:r>
            <a:r>
              <a:rPr lang="cs-CZ" dirty="0" smtClean="0"/>
              <a:t>: </a:t>
            </a:r>
            <a:r>
              <a:rPr lang="en-US" dirty="0"/>
              <a:t>McIntosh, </a:t>
            </a:r>
            <a:r>
              <a:rPr lang="en-US" dirty="0" err="1"/>
              <a:t>A.R</a:t>
            </a:r>
            <a:r>
              <a:rPr lang="en-US" dirty="0"/>
              <a:t>., </a:t>
            </a:r>
            <a:r>
              <a:rPr lang="en-US" dirty="0" err="1"/>
              <a:t>Bookstein</a:t>
            </a:r>
            <a:r>
              <a:rPr lang="en-US" dirty="0"/>
              <a:t>, F., </a:t>
            </a:r>
            <a:r>
              <a:rPr lang="en-US" dirty="0" err="1"/>
              <a:t>Haxby</a:t>
            </a:r>
            <a:r>
              <a:rPr lang="en-US" dirty="0"/>
              <a:t>, J., Grady, C., 1996. Spatial pattern analysis of functional brain images using partial least squares. </a:t>
            </a:r>
            <a:r>
              <a:rPr lang="en-US" dirty="0" err="1"/>
              <a:t>Neuroimage</a:t>
            </a:r>
            <a:r>
              <a:rPr lang="en-US" dirty="0"/>
              <a:t> 3, 143–157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6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</a:t>
            </a:r>
            <a:r>
              <a:rPr lang="cs-CZ" dirty="0" smtClean="0"/>
              <a:t> – metody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61</a:t>
            </a:fld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7118" y="1052736"/>
            <a:ext cx="8177330" cy="5256584"/>
          </a:xfrm>
          <a:prstGeom prst="rect">
            <a:avLst/>
          </a:prstGeom>
        </p:spPr>
      </p:pic>
      <p:sp>
        <p:nvSpPr>
          <p:cNvPr id="11" name="TextovéPole 5"/>
          <p:cNvSpPr txBox="1"/>
          <p:nvPr/>
        </p:nvSpPr>
        <p:spPr>
          <a:xfrm>
            <a:off x="899592" y="6237312"/>
            <a:ext cx="777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err="1"/>
              <a:t>Krishnan</a:t>
            </a:r>
            <a:r>
              <a:rPr lang="cs-CZ" sz="1100" dirty="0"/>
              <a:t>, A., </a:t>
            </a:r>
            <a:r>
              <a:rPr lang="cs-CZ" sz="1100" dirty="0" err="1"/>
              <a:t>Williams</a:t>
            </a:r>
            <a:r>
              <a:rPr lang="cs-CZ" sz="1100" dirty="0"/>
              <a:t>, L.J., </a:t>
            </a:r>
            <a:r>
              <a:rPr lang="cs-CZ" sz="1100" dirty="0" err="1"/>
              <a:t>McIntosh</a:t>
            </a:r>
            <a:r>
              <a:rPr lang="cs-CZ" sz="1100" dirty="0"/>
              <a:t>, A.R., </a:t>
            </a:r>
            <a:r>
              <a:rPr lang="cs-CZ" sz="1100" dirty="0" err="1"/>
              <a:t>Abdi</a:t>
            </a:r>
            <a:r>
              <a:rPr lang="cs-CZ" sz="1100" dirty="0"/>
              <a:t>, H., 2011. </a:t>
            </a:r>
            <a:r>
              <a:rPr lang="cs-CZ" sz="1100" dirty="0" err="1"/>
              <a:t>Partial</a:t>
            </a:r>
            <a:r>
              <a:rPr lang="cs-CZ" sz="1100" dirty="0"/>
              <a:t> least </a:t>
            </a:r>
            <a:r>
              <a:rPr lang="cs-CZ" sz="1100" dirty="0" err="1"/>
              <a:t>squares</a:t>
            </a:r>
            <a:r>
              <a:rPr lang="cs-CZ" sz="1100" dirty="0"/>
              <a:t> (PLS) </a:t>
            </a:r>
            <a:r>
              <a:rPr lang="cs-CZ" sz="1100" dirty="0" err="1"/>
              <a:t>methods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neuroimaging</a:t>
            </a:r>
            <a:r>
              <a:rPr lang="cs-CZ" sz="1100" dirty="0"/>
              <a:t>: a </a:t>
            </a:r>
            <a:r>
              <a:rPr lang="cs-CZ" sz="1100" dirty="0" err="1"/>
              <a:t>tutorial</a:t>
            </a:r>
            <a:r>
              <a:rPr lang="cs-CZ" sz="1100" dirty="0"/>
              <a:t> and </a:t>
            </a:r>
            <a:r>
              <a:rPr lang="cs-CZ" sz="1100" dirty="0" err="1"/>
              <a:t>review</a:t>
            </a:r>
            <a:r>
              <a:rPr lang="cs-CZ" sz="1100" dirty="0"/>
              <a:t>.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err="1" smtClean="0"/>
              <a:t>Neuroimage</a:t>
            </a:r>
            <a:r>
              <a:rPr lang="cs-CZ" sz="1100" dirty="0" smtClean="0"/>
              <a:t> </a:t>
            </a:r>
            <a:r>
              <a:rPr lang="cs-CZ" sz="1100" dirty="0"/>
              <a:t>56 (2), 455–475. </a:t>
            </a:r>
          </a:p>
        </p:txBody>
      </p:sp>
    </p:spTree>
    <p:extLst>
      <p:ext uri="{BB962C8B-B14F-4D97-AF65-F5344CB8AC3E}">
        <p14:creationId xmlns:p14="http://schemas.microsoft.com/office/powerpoint/2010/main" val="33739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princip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62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797178" y="2246997"/>
            <a:ext cx="1800000" cy="144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X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 rot="5400000">
            <a:off x="1888994" y="2006638"/>
            <a:ext cx="959282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2" name="TextovéPole 6"/>
          <p:cNvSpPr txBox="1"/>
          <p:nvPr/>
        </p:nvSpPr>
        <p:spPr>
          <a:xfrm>
            <a:off x="2121946" y="2541972"/>
            <a:ext cx="4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Y</a:t>
            </a:r>
            <a:r>
              <a:rPr lang="cs-CZ" b="1" i="1" baseline="30000" dirty="0" smtClean="0"/>
              <a:t>T</a:t>
            </a:r>
            <a:endParaRPr lang="cs-CZ" i="1" baseline="30000" dirty="0"/>
          </a:p>
        </p:txBody>
      </p:sp>
      <p:sp>
        <p:nvSpPr>
          <p:cNvPr id="13" name="TextovéPole 7"/>
          <p:cNvSpPr txBox="1"/>
          <p:nvPr/>
        </p:nvSpPr>
        <p:spPr>
          <a:xfrm>
            <a:off x="5868144" y="24208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6546965" y="2246997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6" name="TextovéPole 9"/>
          <p:cNvSpPr txBox="1"/>
          <p:nvPr/>
        </p:nvSpPr>
        <p:spPr>
          <a:xfrm>
            <a:off x="4399434" y="372806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(n x v)</a:t>
            </a:r>
            <a:endParaRPr lang="cs-CZ" sz="1200" dirty="0"/>
          </a:p>
        </p:txBody>
      </p:sp>
      <p:sp>
        <p:nvSpPr>
          <p:cNvPr id="7" name="TextovéPole 10"/>
          <p:cNvSpPr txBox="1"/>
          <p:nvPr/>
        </p:nvSpPr>
        <p:spPr>
          <a:xfrm>
            <a:off x="2080736" y="324200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x n)</a:t>
            </a:r>
            <a:endParaRPr lang="cs-CZ" sz="1200" dirty="0"/>
          </a:p>
        </p:txBody>
      </p:sp>
      <p:sp>
        <p:nvSpPr>
          <p:cNvPr id="8" name="TextovéPole 11"/>
          <p:cNvSpPr txBox="1"/>
          <p:nvPr/>
        </p:nvSpPr>
        <p:spPr>
          <a:xfrm>
            <a:off x="7159066" y="326698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x v)</a:t>
            </a:r>
            <a:endParaRPr lang="cs-CZ" sz="1200" dirty="0"/>
          </a:p>
        </p:txBody>
      </p:sp>
      <p:sp>
        <p:nvSpPr>
          <p:cNvPr id="9" name="TextovéPole 12"/>
          <p:cNvSpPr txBox="1"/>
          <p:nvPr/>
        </p:nvSpPr>
        <p:spPr>
          <a:xfrm>
            <a:off x="3225334" y="25703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84666" y="1052736"/>
            <a:ext cx="8163798" cy="8640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Výpočet matice </a:t>
            </a:r>
            <a:r>
              <a:rPr lang="cs-CZ" b="1" dirty="0" smtClean="0"/>
              <a:t>R </a:t>
            </a:r>
            <a:r>
              <a:rPr lang="cs-CZ" dirty="0" smtClean="0"/>
              <a:t>– ukazuje vztah mezi maticemi </a:t>
            </a:r>
            <a:r>
              <a:rPr lang="cs-CZ" b="1" dirty="0" smtClean="0"/>
              <a:t>X </a:t>
            </a:r>
            <a:r>
              <a:rPr lang="cs-CZ" dirty="0" smtClean="0"/>
              <a:t>a </a:t>
            </a:r>
            <a:r>
              <a:rPr lang="cs-CZ" b="1" dirty="0" smtClean="0"/>
              <a:t>Y</a:t>
            </a:r>
            <a:r>
              <a:rPr lang="cs-CZ" dirty="0" smtClean="0"/>
              <a:t> (korelace, pokud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  <a:r>
              <a:rPr lang="cs-CZ" dirty="0" smtClean="0"/>
              <a:t> předem standardizovány; kovariance, pokud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  <a:r>
              <a:rPr lang="cs-CZ" dirty="0" smtClean="0"/>
              <a:t> jen centrovány)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319688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subjekty</a:t>
            </a:r>
            <a:endParaRPr lang="en-US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86988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sp>
        <p:nvSpPr>
          <p:cNvPr id="18" name="TextovéPole 17"/>
          <p:cNvSpPr txBox="1"/>
          <p:nvPr/>
        </p:nvSpPr>
        <p:spPr>
          <a:xfrm rot="16200000">
            <a:off x="799783" y="2499202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3141242" y="3147281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subjekty</a:t>
            </a:r>
            <a:endParaRPr lang="en-US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909477" y="1772815"/>
            <a:ext cx="157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Obrazová data</a:t>
            </a:r>
            <a:endParaRPr lang="en-US" sz="16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330411" y="1772815"/>
            <a:ext cx="193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Behaviorální data</a:t>
            </a:r>
            <a:endParaRPr lang="en-US" sz="1600" b="1" dirty="0"/>
          </a:p>
        </p:txBody>
      </p:sp>
      <p:sp>
        <p:nvSpPr>
          <p:cNvPr id="26" name="TextovéPole 25"/>
          <p:cNvSpPr txBox="1"/>
          <p:nvPr/>
        </p:nvSpPr>
        <p:spPr>
          <a:xfrm rot="16200000">
            <a:off x="5747128" y="2499202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452320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584666" y="4076510"/>
            <a:ext cx="816379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Rozklad matice </a:t>
            </a:r>
            <a:r>
              <a:rPr lang="cs-CZ" b="1" dirty="0" smtClean="0"/>
              <a:t>R </a:t>
            </a:r>
            <a:r>
              <a:rPr lang="cs-CZ" dirty="0" smtClean="0"/>
              <a:t>na </a:t>
            </a:r>
            <a:r>
              <a:rPr lang="cs-CZ" b="1" dirty="0" err="1" smtClean="0"/>
              <a:t>U×S×V</a:t>
            </a:r>
            <a:r>
              <a:rPr lang="cs-CZ" b="1" baseline="30000" dirty="0" err="1" smtClean="0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pomocí </a:t>
            </a:r>
            <a:r>
              <a:rPr lang="cs-CZ" dirty="0" err="1" smtClean="0"/>
              <a:t>SVD</a:t>
            </a:r>
            <a:r>
              <a:rPr lang="cs-CZ" dirty="0" smtClean="0"/>
              <a:t> (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9" name="TextovéPole 16"/>
          <p:cNvSpPr txBox="1"/>
          <p:nvPr/>
        </p:nvSpPr>
        <p:spPr>
          <a:xfrm>
            <a:off x="2949863" y="49093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49" name="Obdélník 48"/>
          <p:cNvSpPr/>
          <p:nvPr/>
        </p:nvSpPr>
        <p:spPr>
          <a:xfrm>
            <a:off x="4739071" y="4682955"/>
            <a:ext cx="1777145" cy="929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50" name="Přímá spojnice 49"/>
          <p:cNvCxnSpPr/>
          <p:nvPr/>
        </p:nvCxnSpPr>
        <p:spPr>
          <a:xfrm>
            <a:off x="4780926" y="4895930"/>
            <a:ext cx="687692" cy="64179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5132833" y="4754348"/>
            <a:ext cx="800221" cy="74681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ovéPole 26"/>
          <p:cNvSpPr txBox="1"/>
          <p:nvPr/>
        </p:nvSpPr>
        <p:spPr>
          <a:xfrm>
            <a:off x="4759558" y="461856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53" name="TextovéPole 27"/>
          <p:cNvSpPr txBox="1"/>
          <p:nvPr/>
        </p:nvSpPr>
        <p:spPr>
          <a:xfrm>
            <a:off x="4956342" y="480323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54" name="TextovéPole 28"/>
          <p:cNvSpPr txBox="1"/>
          <p:nvPr/>
        </p:nvSpPr>
        <p:spPr>
          <a:xfrm>
            <a:off x="5175672" y="499547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55" name="TextovéPole 29"/>
          <p:cNvSpPr txBox="1"/>
          <p:nvPr/>
        </p:nvSpPr>
        <p:spPr>
          <a:xfrm>
            <a:off x="5384179" y="518776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endParaRPr lang="cs-CZ" baseline="-25000" dirty="0"/>
          </a:p>
        </p:txBody>
      </p:sp>
      <p:sp>
        <p:nvSpPr>
          <p:cNvPr id="34" name="TextovéPole 31"/>
          <p:cNvSpPr txBox="1"/>
          <p:nvPr/>
        </p:nvSpPr>
        <p:spPr>
          <a:xfrm>
            <a:off x="1560846" y="566124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sp>
        <p:nvSpPr>
          <p:cNvPr id="35" name="TextovéPole 32"/>
          <p:cNvSpPr txBox="1"/>
          <p:nvPr/>
        </p:nvSpPr>
        <p:spPr>
          <a:xfrm>
            <a:off x="3592389" y="566124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p)</a:t>
            </a:r>
            <a:endParaRPr lang="cs-CZ" sz="1200" dirty="0"/>
          </a:p>
        </p:txBody>
      </p:sp>
      <p:sp>
        <p:nvSpPr>
          <p:cNvPr id="36" name="TextovéPole 33"/>
          <p:cNvSpPr txBox="1"/>
          <p:nvPr/>
        </p:nvSpPr>
        <p:spPr>
          <a:xfrm>
            <a:off x="5340545" y="5661248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</a:t>
            </a:r>
            <a:r>
              <a:rPr lang="cs-CZ" sz="1200" dirty="0" smtClean="0"/>
              <a:t>v</a:t>
            </a:r>
            <a:r>
              <a:rPr lang="en-US" sz="1200" dirty="0" smtClean="0"/>
              <a:t>)</a:t>
            </a:r>
            <a:endParaRPr lang="cs-CZ" sz="1200" dirty="0"/>
          </a:p>
        </p:txBody>
      </p:sp>
      <p:grpSp>
        <p:nvGrpSpPr>
          <p:cNvPr id="68" name="Skupina 67"/>
          <p:cNvGrpSpPr/>
          <p:nvPr/>
        </p:nvGrpSpPr>
        <p:grpSpPr>
          <a:xfrm>
            <a:off x="3419872" y="4673243"/>
            <a:ext cx="930451" cy="939063"/>
            <a:chOff x="3986884" y="5077524"/>
            <a:chExt cx="1150317" cy="1152168"/>
          </a:xfrm>
        </p:grpSpPr>
        <p:sp>
          <p:nvSpPr>
            <p:cNvPr id="32" name="Obdélník 31"/>
            <p:cNvSpPr/>
            <p:nvPr/>
          </p:nvSpPr>
          <p:spPr>
            <a:xfrm>
              <a:off x="3986884" y="5085312"/>
              <a:ext cx="1150317" cy="114438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U</a:t>
              </a:r>
              <a:endParaRPr lang="cs-CZ" b="1" dirty="0"/>
            </a:p>
          </p:txBody>
        </p:sp>
        <p:cxnSp>
          <p:nvCxnSpPr>
            <p:cNvPr id="38" name="Přímá spojnice 37"/>
            <p:cNvCxnSpPr/>
            <p:nvPr/>
          </p:nvCxnSpPr>
          <p:spPr>
            <a:xfrm flipH="1">
              <a:off x="4187875" y="5085312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 flipH="1">
              <a:off x="4428026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H="1">
              <a:off x="4668861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flipH="1">
              <a:off x="4905497" y="5078193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/>
          <p:cNvSpPr/>
          <p:nvPr/>
        </p:nvSpPr>
        <p:spPr>
          <a:xfrm>
            <a:off x="948745" y="4661486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61" name="TextovéPole 60"/>
          <p:cNvSpPr txBox="1"/>
          <p:nvPr/>
        </p:nvSpPr>
        <p:spPr>
          <a:xfrm rot="16200000">
            <a:off x="130226" y="4898391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1857190" y="4365104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grpSp>
        <p:nvGrpSpPr>
          <p:cNvPr id="73" name="Skupina 72"/>
          <p:cNvGrpSpPr/>
          <p:nvPr/>
        </p:nvGrpSpPr>
        <p:grpSpPr>
          <a:xfrm>
            <a:off x="6876456" y="4692386"/>
            <a:ext cx="1800000" cy="1800000"/>
            <a:chOff x="7354040" y="5086995"/>
            <a:chExt cx="1800000" cy="1800000"/>
          </a:xfrm>
        </p:grpSpPr>
        <p:sp>
          <p:nvSpPr>
            <p:cNvPr id="57" name="Obdélník 56"/>
            <p:cNvSpPr/>
            <p:nvPr/>
          </p:nvSpPr>
          <p:spPr>
            <a:xfrm rot="16200000">
              <a:off x="7354042" y="5086997"/>
              <a:ext cx="1800000" cy="1799996"/>
            </a:xfrm>
            <a:prstGeom prst="rect">
              <a:avLst/>
            </a:prstGeom>
            <a:gradFill flip="none" rotWithShape="1">
              <a:gsLst>
                <a:gs pos="0">
                  <a:srgbClr val="996633">
                    <a:tint val="66000"/>
                    <a:satMod val="160000"/>
                  </a:srgbClr>
                </a:gs>
                <a:gs pos="50000">
                  <a:srgbClr val="996633">
                    <a:tint val="44500"/>
                    <a:satMod val="160000"/>
                  </a:srgbClr>
                </a:gs>
                <a:gs pos="100000">
                  <a:srgbClr val="9966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1" dirty="0"/>
            </a:p>
          </p:txBody>
        </p:sp>
        <p:cxnSp>
          <p:nvCxnSpPr>
            <p:cNvPr id="44" name="Přímá spojnice 43"/>
            <p:cNvCxnSpPr/>
            <p:nvPr/>
          </p:nvCxnSpPr>
          <p:spPr>
            <a:xfrm>
              <a:off x="7354040" y="534418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7354040" y="5992542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354040" y="642477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7354040" y="664089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7354040" y="5560306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7354040" y="577642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7354040" y="6208660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12"/>
          <p:cNvSpPr txBox="1"/>
          <p:nvPr/>
        </p:nvSpPr>
        <p:spPr>
          <a:xfrm>
            <a:off x="4377462" y="4988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6012160" y="4731225"/>
            <a:ext cx="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</a:t>
            </a:r>
            <a:endParaRPr lang="en-US" b="1" dirty="0"/>
          </a:p>
        </p:txBody>
      </p:sp>
      <p:sp>
        <p:nvSpPr>
          <p:cNvPr id="58" name="TextovéPole 20"/>
          <p:cNvSpPr txBox="1"/>
          <p:nvPr/>
        </p:nvSpPr>
        <p:spPr>
          <a:xfrm>
            <a:off x="7507581" y="5364178"/>
            <a:ext cx="5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V</a:t>
            </a:r>
            <a:r>
              <a:rPr lang="cs-CZ" b="1" i="1" baseline="30000" dirty="0" smtClean="0"/>
              <a:t>T</a:t>
            </a:r>
            <a:endParaRPr lang="cs-CZ" i="1" dirty="0"/>
          </a:p>
        </p:txBody>
      </p:sp>
      <p:sp>
        <p:nvSpPr>
          <p:cNvPr id="74" name="TextovéPole 12"/>
          <p:cNvSpPr txBox="1"/>
          <p:nvPr/>
        </p:nvSpPr>
        <p:spPr>
          <a:xfrm>
            <a:off x="6537902" y="4988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37" name="TextovéPole 34"/>
          <p:cNvSpPr txBox="1"/>
          <p:nvPr/>
        </p:nvSpPr>
        <p:spPr>
          <a:xfrm>
            <a:off x="7488557" y="623367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</a:t>
            </a:r>
            <a:r>
              <a:rPr lang="cs-CZ" sz="1200" dirty="0" smtClean="0"/>
              <a:t>v</a:t>
            </a:r>
            <a:r>
              <a:rPr lang="en-US" sz="1200" dirty="0" smtClean="0"/>
              <a:t>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892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49" grpId="0" animBg="1"/>
      <p:bldP spid="52" grpId="0"/>
      <p:bldP spid="53" grpId="0"/>
      <p:bldP spid="54" grpId="0"/>
      <p:bldP spid="55" grpId="0"/>
      <p:bldP spid="34" grpId="0"/>
      <p:bldP spid="35" grpId="0"/>
      <p:bldP spid="36" grpId="0"/>
      <p:bldP spid="59" grpId="0" animBg="1"/>
      <p:bldP spid="61" grpId="0"/>
      <p:bldP spid="62" grpId="0"/>
      <p:bldP spid="69" grpId="0"/>
      <p:bldP spid="72" grpId="0"/>
      <p:bldP spid="58" grpId="0"/>
      <p:bldP spid="74" grpId="0"/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výstup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70092" y="3895888"/>
            <a:ext cx="32602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V každém sloupci váhy odpovídající nalezeným korelačním vzorům mezi obrazovými </a:t>
            </a:r>
            <a:r>
              <a:rPr lang="cs-CZ" dirty="0" smtClean="0"/>
              <a:t>a </a:t>
            </a:r>
            <a:r>
              <a:rPr lang="cs-CZ" dirty="0"/>
              <a:t>behaviorálními daty</a:t>
            </a:r>
            <a:endParaRPr lang="en-US" dirty="0"/>
          </a:p>
        </p:txBody>
      </p:sp>
      <p:pic>
        <p:nvPicPr>
          <p:cNvPr id="60" name="Obrázek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56" y="3002117"/>
            <a:ext cx="1091279" cy="1097375"/>
          </a:xfrm>
          <a:prstGeom prst="rect">
            <a:avLst/>
          </a:prstGeom>
        </p:spPr>
      </p:pic>
      <p:pic>
        <p:nvPicPr>
          <p:cNvPr id="63" name="Obrázek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83" y="3123713"/>
            <a:ext cx="1091279" cy="1097375"/>
          </a:xfrm>
          <a:prstGeom prst="rect">
            <a:avLst/>
          </a:prstGeom>
        </p:spPr>
      </p:pic>
      <p:sp>
        <p:nvSpPr>
          <p:cNvPr id="66" name="Obdélník 65"/>
          <p:cNvSpPr/>
          <p:nvPr/>
        </p:nvSpPr>
        <p:spPr>
          <a:xfrm>
            <a:off x="6318391" y="5075775"/>
            <a:ext cx="24879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V každém </a:t>
            </a:r>
            <a:r>
              <a:rPr lang="cs-CZ" dirty="0" smtClean="0"/>
              <a:t>řádku váhy </a:t>
            </a:r>
            <a:r>
              <a:rPr lang="cs-CZ" dirty="0"/>
              <a:t>pro korelaci s nalezeným behaviorálním vzorem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jednotlivých </a:t>
            </a:r>
            <a:r>
              <a:rPr lang="cs-CZ" dirty="0" err="1"/>
              <a:t>voxelech</a:t>
            </a:r>
            <a:endParaRPr lang="en-US" dirty="0"/>
          </a:p>
        </p:txBody>
      </p:sp>
      <p:grpSp>
        <p:nvGrpSpPr>
          <p:cNvPr id="67" name="Skupina 66"/>
          <p:cNvGrpSpPr/>
          <p:nvPr/>
        </p:nvGrpSpPr>
        <p:grpSpPr>
          <a:xfrm>
            <a:off x="6109783" y="3501008"/>
            <a:ext cx="2903866" cy="694103"/>
            <a:chOff x="2227696" y="2054540"/>
            <a:chExt cx="5379625" cy="1285877"/>
          </a:xfrm>
        </p:grpSpPr>
        <p:pic>
          <p:nvPicPr>
            <p:cNvPr id="74" name="Obrázek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2896" y="2054540"/>
              <a:ext cx="1114425" cy="1285875"/>
            </a:xfrm>
            <a:prstGeom prst="rect">
              <a:avLst/>
            </a:prstGeom>
          </p:spPr>
        </p:pic>
        <p:pic>
          <p:nvPicPr>
            <p:cNvPr id="75" name="Obrázek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7696" y="2054542"/>
              <a:ext cx="1114425" cy="1285875"/>
            </a:xfrm>
            <a:prstGeom prst="rect">
              <a:avLst/>
            </a:prstGeom>
          </p:spPr>
        </p:pic>
        <p:pic>
          <p:nvPicPr>
            <p:cNvPr id="76" name="Obrázek 7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2871" y="2054541"/>
              <a:ext cx="1114425" cy="1285875"/>
            </a:xfrm>
            <a:prstGeom prst="rect">
              <a:avLst/>
            </a:prstGeom>
          </p:spPr>
        </p:pic>
        <p:pic>
          <p:nvPicPr>
            <p:cNvPr id="77" name="Obrázek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8421" y="2054541"/>
              <a:ext cx="1114425" cy="1285875"/>
            </a:xfrm>
            <a:prstGeom prst="rect">
              <a:avLst/>
            </a:prstGeom>
          </p:spPr>
        </p:pic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3971" y="2054540"/>
              <a:ext cx="1114425" cy="1285875"/>
            </a:xfrm>
            <a:prstGeom prst="rect">
              <a:avLst/>
            </a:prstGeom>
          </p:spPr>
        </p:pic>
      </p:grpSp>
      <p:grpSp>
        <p:nvGrpSpPr>
          <p:cNvPr id="68" name="Skupina 67"/>
          <p:cNvGrpSpPr/>
          <p:nvPr/>
        </p:nvGrpSpPr>
        <p:grpSpPr>
          <a:xfrm>
            <a:off x="6109783" y="4355695"/>
            <a:ext cx="2905200" cy="670162"/>
            <a:chOff x="1072665" y="1977540"/>
            <a:chExt cx="5379625" cy="1285875"/>
          </a:xfrm>
        </p:grpSpPr>
        <p:pic>
          <p:nvPicPr>
            <p:cNvPr id="69" name="Obrázek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7865" y="1977540"/>
              <a:ext cx="1114425" cy="1285875"/>
            </a:xfrm>
            <a:prstGeom prst="rect">
              <a:avLst/>
            </a:prstGeom>
          </p:spPr>
        </p:pic>
        <p:pic>
          <p:nvPicPr>
            <p:cNvPr id="70" name="Obrázek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2665" y="1977540"/>
              <a:ext cx="1114425" cy="1285875"/>
            </a:xfrm>
            <a:prstGeom prst="rect">
              <a:avLst/>
            </a:prstGeom>
          </p:spPr>
        </p:pic>
        <p:pic>
          <p:nvPicPr>
            <p:cNvPr id="71" name="Obrázek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67840" y="1977540"/>
              <a:ext cx="1114425" cy="1285875"/>
            </a:xfrm>
            <a:prstGeom prst="rect">
              <a:avLst/>
            </a:prstGeom>
          </p:spPr>
        </p:pic>
        <p:pic>
          <p:nvPicPr>
            <p:cNvPr id="72" name="Obrázek 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63015" y="1977540"/>
              <a:ext cx="1114425" cy="1285875"/>
            </a:xfrm>
            <a:prstGeom prst="rect">
              <a:avLst/>
            </a:prstGeom>
          </p:spPr>
        </p:pic>
        <p:pic>
          <p:nvPicPr>
            <p:cNvPr id="73" name="Obrázek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38940" y="1977540"/>
              <a:ext cx="1114425" cy="1285875"/>
            </a:xfrm>
            <a:prstGeom prst="rect">
              <a:avLst/>
            </a:prstGeom>
          </p:spPr>
        </p:pic>
      </p:grpSp>
      <p:sp>
        <p:nvSpPr>
          <p:cNvPr id="99" name="Obdélník 98"/>
          <p:cNvSpPr/>
          <p:nvPr/>
        </p:nvSpPr>
        <p:spPr>
          <a:xfrm>
            <a:off x="323528" y="5416196"/>
            <a:ext cx="566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S</a:t>
            </a:r>
            <a:r>
              <a:rPr lang="cs-CZ" dirty="0" smtClean="0"/>
              <a:t> - diagonální </a:t>
            </a:r>
            <a:r>
              <a:rPr lang="cs-CZ" dirty="0"/>
              <a:t>matice singulárních </a:t>
            </a:r>
            <a:r>
              <a:rPr lang="cs-CZ" dirty="0" smtClean="0"/>
              <a:t>hodnot (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≥ s</a:t>
            </a:r>
            <a:r>
              <a:rPr lang="en-US" baseline="-25000" dirty="0"/>
              <a:t>2</a:t>
            </a:r>
            <a:r>
              <a:rPr lang="en-US" dirty="0"/>
              <a:t> ≥ ... ≥ </a:t>
            </a:r>
            <a:r>
              <a:rPr lang="en-US" dirty="0" smtClean="0"/>
              <a:t>s</a:t>
            </a:r>
            <a:r>
              <a:rPr lang="cs-CZ" baseline="-25000" dirty="0" smtClean="0"/>
              <a:t>p</a:t>
            </a:r>
            <a:r>
              <a:rPr lang="cs-CZ" dirty="0" smtClean="0"/>
              <a:t>), </a:t>
            </a:r>
            <a:r>
              <a:rPr lang="cs-CZ" dirty="0"/>
              <a:t>odpovídajících kovarianci jednotlivých párů latentních proměnných. Z těchto hodnot lze odvozovat jakousi významnost dané latentní proměnné.</a:t>
            </a:r>
            <a:endParaRPr lang="en-US" dirty="0"/>
          </a:p>
        </p:txBody>
      </p:sp>
      <p:sp>
        <p:nvSpPr>
          <p:cNvPr id="114" name="TextovéPole 16"/>
          <p:cNvSpPr txBox="1"/>
          <p:nvPr/>
        </p:nvSpPr>
        <p:spPr>
          <a:xfrm>
            <a:off x="2780203" y="1524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115" name="Obdélník 114"/>
          <p:cNvSpPr/>
          <p:nvPr/>
        </p:nvSpPr>
        <p:spPr>
          <a:xfrm>
            <a:off x="4569411" y="1298579"/>
            <a:ext cx="1777145" cy="929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116" name="Přímá spojnice 115"/>
          <p:cNvCxnSpPr/>
          <p:nvPr/>
        </p:nvCxnSpPr>
        <p:spPr>
          <a:xfrm>
            <a:off x="4611266" y="1511554"/>
            <a:ext cx="687692" cy="64179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Přímá spojnice 116"/>
          <p:cNvCxnSpPr/>
          <p:nvPr/>
        </p:nvCxnSpPr>
        <p:spPr>
          <a:xfrm>
            <a:off x="4963173" y="1369972"/>
            <a:ext cx="800221" cy="74681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ovéPole 26"/>
          <p:cNvSpPr txBox="1"/>
          <p:nvPr/>
        </p:nvSpPr>
        <p:spPr>
          <a:xfrm>
            <a:off x="4589898" y="123419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119" name="TextovéPole 27"/>
          <p:cNvSpPr txBox="1"/>
          <p:nvPr/>
        </p:nvSpPr>
        <p:spPr>
          <a:xfrm>
            <a:off x="4786682" y="14188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120" name="TextovéPole 28"/>
          <p:cNvSpPr txBox="1"/>
          <p:nvPr/>
        </p:nvSpPr>
        <p:spPr>
          <a:xfrm>
            <a:off x="5006012" y="161110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121" name="TextovéPole 29"/>
          <p:cNvSpPr txBox="1"/>
          <p:nvPr/>
        </p:nvSpPr>
        <p:spPr>
          <a:xfrm>
            <a:off x="5214519" y="180338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endParaRPr lang="cs-CZ" baseline="-25000" dirty="0"/>
          </a:p>
        </p:txBody>
      </p:sp>
      <p:sp>
        <p:nvSpPr>
          <p:cNvPr id="122" name="TextovéPole 31"/>
          <p:cNvSpPr txBox="1"/>
          <p:nvPr/>
        </p:nvSpPr>
        <p:spPr>
          <a:xfrm>
            <a:off x="1488838" y="227687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sp>
        <p:nvSpPr>
          <p:cNvPr id="123" name="TextovéPole 32"/>
          <p:cNvSpPr txBox="1"/>
          <p:nvPr/>
        </p:nvSpPr>
        <p:spPr>
          <a:xfrm>
            <a:off x="3451757" y="227687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p)</a:t>
            </a:r>
            <a:endParaRPr lang="cs-CZ" sz="1200" dirty="0"/>
          </a:p>
        </p:txBody>
      </p:sp>
      <p:sp>
        <p:nvSpPr>
          <p:cNvPr id="124" name="TextovéPole 33"/>
          <p:cNvSpPr txBox="1"/>
          <p:nvPr/>
        </p:nvSpPr>
        <p:spPr>
          <a:xfrm>
            <a:off x="5170885" y="227687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</a:t>
            </a:r>
            <a:r>
              <a:rPr lang="cs-CZ" sz="1200" dirty="0" smtClean="0"/>
              <a:t>v</a:t>
            </a:r>
            <a:r>
              <a:rPr lang="en-US" sz="1200" dirty="0" smtClean="0"/>
              <a:t>)</a:t>
            </a:r>
            <a:endParaRPr lang="cs-CZ" sz="1200" dirty="0"/>
          </a:p>
        </p:txBody>
      </p:sp>
      <p:grpSp>
        <p:nvGrpSpPr>
          <p:cNvPr id="125" name="Skupina 124"/>
          <p:cNvGrpSpPr/>
          <p:nvPr/>
        </p:nvGrpSpPr>
        <p:grpSpPr>
          <a:xfrm>
            <a:off x="3250212" y="1288867"/>
            <a:ext cx="930451" cy="939063"/>
            <a:chOff x="3986884" y="5077524"/>
            <a:chExt cx="1150317" cy="1152168"/>
          </a:xfrm>
        </p:grpSpPr>
        <p:sp>
          <p:nvSpPr>
            <p:cNvPr id="126" name="Obdélník 125"/>
            <p:cNvSpPr/>
            <p:nvPr/>
          </p:nvSpPr>
          <p:spPr>
            <a:xfrm>
              <a:off x="3986884" y="5085312"/>
              <a:ext cx="1150317" cy="114438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U</a:t>
              </a:r>
              <a:endParaRPr lang="cs-CZ" b="1" dirty="0"/>
            </a:p>
          </p:txBody>
        </p:sp>
        <p:cxnSp>
          <p:nvCxnSpPr>
            <p:cNvPr id="127" name="Přímá spojnice 126"/>
            <p:cNvCxnSpPr/>
            <p:nvPr/>
          </p:nvCxnSpPr>
          <p:spPr>
            <a:xfrm flipH="1">
              <a:off x="4187875" y="5085312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/>
            <p:cNvCxnSpPr/>
            <p:nvPr/>
          </p:nvCxnSpPr>
          <p:spPr>
            <a:xfrm flipH="1">
              <a:off x="4428026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/>
            <p:cNvCxnSpPr/>
            <p:nvPr/>
          </p:nvCxnSpPr>
          <p:spPr>
            <a:xfrm flipH="1">
              <a:off x="4668861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 flipH="1">
              <a:off x="4905497" y="5078193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bdélník 130"/>
          <p:cNvSpPr/>
          <p:nvPr/>
        </p:nvSpPr>
        <p:spPr>
          <a:xfrm>
            <a:off x="876737" y="1277110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132" name="TextovéPole 131"/>
          <p:cNvSpPr txBox="1"/>
          <p:nvPr/>
        </p:nvSpPr>
        <p:spPr>
          <a:xfrm rot="16200000">
            <a:off x="58218" y="1514015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1785182" y="98072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grpSp>
        <p:nvGrpSpPr>
          <p:cNvPr id="134" name="Skupina 133"/>
          <p:cNvGrpSpPr/>
          <p:nvPr/>
        </p:nvGrpSpPr>
        <p:grpSpPr>
          <a:xfrm>
            <a:off x="6721310" y="1308010"/>
            <a:ext cx="1800000" cy="1800000"/>
            <a:chOff x="7354040" y="5086995"/>
            <a:chExt cx="1800000" cy="1800000"/>
          </a:xfrm>
        </p:grpSpPr>
        <p:sp>
          <p:nvSpPr>
            <p:cNvPr id="135" name="Obdélník 134"/>
            <p:cNvSpPr/>
            <p:nvPr/>
          </p:nvSpPr>
          <p:spPr>
            <a:xfrm rot="16200000">
              <a:off x="7354042" y="5086997"/>
              <a:ext cx="1800000" cy="1799996"/>
            </a:xfrm>
            <a:prstGeom prst="rect">
              <a:avLst/>
            </a:prstGeom>
            <a:gradFill flip="none" rotWithShape="1">
              <a:gsLst>
                <a:gs pos="0">
                  <a:srgbClr val="996633">
                    <a:tint val="66000"/>
                    <a:satMod val="160000"/>
                  </a:srgbClr>
                </a:gs>
                <a:gs pos="50000">
                  <a:srgbClr val="996633">
                    <a:tint val="44500"/>
                    <a:satMod val="160000"/>
                  </a:srgbClr>
                </a:gs>
                <a:gs pos="100000">
                  <a:srgbClr val="9966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1" dirty="0"/>
            </a:p>
          </p:txBody>
        </p:sp>
        <p:cxnSp>
          <p:nvCxnSpPr>
            <p:cNvPr id="136" name="Přímá spojnice 135"/>
            <p:cNvCxnSpPr/>
            <p:nvPr/>
          </p:nvCxnSpPr>
          <p:spPr>
            <a:xfrm>
              <a:off x="7354040" y="534418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Přímá spojnice 136"/>
            <p:cNvCxnSpPr/>
            <p:nvPr/>
          </p:nvCxnSpPr>
          <p:spPr>
            <a:xfrm>
              <a:off x="7354040" y="5992542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nice 137"/>
            <p:cNvCxnSpPr/>
            <p:nvPr/>
          </p:nvCxnSpPr>
          <p:spPr>
            <a:xfrm>
              <a:off x="7354040" y="642477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Přímá spojnice 138"/>
            <p:cNvCxnSpPr/>
            <p:nvPr/>
          </p:nvCxnSpPr>
          <p:spPr>
            <a:xfrm>
              <a:off x="7354040" y="664089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>
              <a:off x="7354040" y="5560306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římá spojnice 140"/>
            <p:cNvCxnSpPr/>
            <p:nvPr/>
          </p:nvCxnSpPr>
          <p:spPr>
            <a:xfrm>
              <a:off x="7354040" y="577642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Přímá spojnice 141"/>
            <p:cNvCxnSpPr/>
            <p:nvPr/>
          </p:nvCxnSpPr>
          <p:spPr>
            <a:xfrm>
              <a:off x="7354040" y="6208660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ovéPole 12"/>
          <p:cNvSpPr txBox="1"/>
          <p:nvPr/>
        </p:nvSpPr>
        <p:spPr>
          <a:xfrm>
            <a:off x="4207802" y="1604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5842500" y="1346849"/>
            <a:ext cx="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</a:t>
            </a:r>
            <a:endParaRPr lang="en-US" b="1" dirty="0"/>
          </a:p>
        </p:txBody>
      </p:sp>
      <p:sp>
        <p:nvSpPr>
          <p:cNvPr id="145" name="TextovéPole 20"/>
          <p:cNvSpPr txBox="1"/>
          <p:nvPr/>
        </p:nvSpPr>
        <p:spPr>
          <a:xfrm>
            <a:off x="7337921" y="1979802"/>
            <a:ext cx="5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V</a:t>
            </a:r>
            <a:r>
              <a:rPr lang="cs-CZ" b="1" i="1" baseline="30000" dirty="0" smtClean="0"/>
              <a:t>T</a:t>
            </a:r>
            <a:endParaRPr lang="cs-CZ" i="1" dirty="0"/>
          </a:p>
        </p:txBody>
      </p:sp>
      <p:sp>
        <p:nvSpPr>
          <p:cNvPr id="146" name="TextovéPole 12"/>
          <p:cNvSpPr txBox="1"/>
          <p:nvPr/>
        </p:nvSpPr>
        <p:spPr>
          <a:xfrm>
            <a:off x="6368242" y="1604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47" name="TextovéPole 34"/>
          <p:cNvSpPr txBox="1"/>
          <p:nvPr/>
        </p:nvSpPr>
        <p:spPr>
          <a:xfrm>
            <a:off x="7318897" y="3097988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</a:t>
            </a:r>
            <a:r>
              <a:rPr lang="cs-CZ" sz="1200" dirty="0" smtClean="0"/>
              <a:t>v</a:t>
            </a:r>
            <a:r>
              <a:rPr lang="en-US" sz="1200" dirty="0" smtClean="0"/>
              <a:t>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3538244" y="2208010"/>
            <a:ext cx="672052" cy="91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>
            <a:off x="3334125" y="2208010"/>
            <a:ext cx="0" cy="98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ravoúhlá spojnice 84"/>
          <p:cNvCxnSpPr/>
          <p:nvPr/>
        </p:nvCxnSpPr>
        <p:spPr>
          <a:xfrm rot="16200000" flipH="1">
            <a:off x="7574912" y="2380381"/>
            <a:ext cx="2047888" cy="193366"/>
          </a:xfrm>
          <a:prstGeom prst="bentConnector3">
            <a:avLst>
              <a:gd name="adj1" fmla="val -2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ravoúhlá spojnice 94"/>
          <p:cNvCxnSpPr/>
          <p:nvPr/>
        </p:nvCxnSpPr>
        <p:spPr>
          <a:xfrm rot="16200000" flipH="1">
            <a:off x="7382108" y="2790644"/>
            <a:ext cx="2672401" cy="457696"/>
          </a:xfrm>
          <a:prstGeom prst="bentConnector3">
            <a:avLst>
              <a:gd name="adj1" fmla="val -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6" grpId="0"/>
      <p:bldP spid="9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optimalizace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Cílem </a:t>
            </a:r>
            <a:r>
              <a:rPr lang="cs-CZ" dirty="0" err="1"/>
              <a:t>PLSC</a:t>
            </a:r>
            <a:r>
              <a:rPr lang="cs-CZ" dirty="0"/>
              <a:t> je nalezení takových párů latentních </a:t>
            </a:r>
            <a:r>
              <a:rPr lang="cs-CZ" dirty="0" smtClean="0"/>
              <a:t>proměnných, </a:t>
            </a:r>
            <a:r>
              <a:rPr lang="cs-CZ" dirty="0"/>
              <a:t>které: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Mají vzájemnou maximální </a:t>
            </a:r>
            <a:r>
              <a:rPr lang="cs-CZ" sz="2000" b="1" dirty="0"/>
              <a:t>kovarianci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Pro index </a:t>
            </a:r>
            <a:r>
              <a:rPr lang="cs-CZ" sz="2000" i="1" dirty="0"/>
              <a:t>l</a:t>
            </a:r>
            <a:r>
              <a:rPr lang="cs-CZ" sz="2000" baseline="-25000" dirty="0"/>
              <a:t>1</a:t>
            </a:r>
            <a:r>
              <a:rPr lang="cs-CZ" sz="2000" dirty="0"/>
              <a:t> a </a:t>
            </a:r>
            <a:r>
              <a:rPr lang="cs-CZ" sz="2000" i="1" dirty="0"/>
              <a:t>l</a:t>
            </a:r>
            <a:r>
              <a:rPr lang="cs-CZ" sz="2000" baseline="-25000" dirty="0"/>
              <a:t>2</a:t>
            </a:r>
            <a:r>
              <a:rPr lang="cs-CZ" sz="2000" dirty="0"/>
              <a:t> ,kdy </a:t>
            </a:r>
            <a:r>
              <a:rPr lang="cs-CZ" sz="2000" i="1" dirty="0"/>
              <a:t>l</a:t>
            </a:r>
            <a:r>
              <a:rPr lang="cs-CZ" sz="2000" baseline="-25000" dirty="0"/>
              <a:t>1</a:t>
            </a:r>
            <a:r>
              <a:rPr lang="cs-CZ" sz="2000" dirty="0"/>
              <a:t> ≠ </a:t>
            </a:r>
            <a:r>
              <a:rPr lang="cs-CZ" sz="2000" i="1" dirty="0"/>
              <a:t>l</a:t>
            </a:r>
            <a:r>
              <a:rPr lang="cs-CZ" sz="2000" baseline="-25000" dirty="0"/>
              <a:t>2</a:t>
            </a:r>
            <a:r>
              <a:rPr lang="cs-CZ" sz="2000" dirty="0"/>
              <a:t>, jsou latentní vektory </a:t>
            </a:r>
            <a:r>
              <a:rPr lang="cs-CZ" sz="2000" b="1" dirty="0"/>
              <a:t>nekorelované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Koeficienty u </a:t>
            </a:r>
            <a:r>
              <a:rPr lang="cs-CZ" sz="2000" b="1" i="1" dirty="0" err="1"/>
              <a:t>u</a:t>
            </a:r>
            <a:r>
              <a:rPr lang="cs-CZ" sz="2000" b="1" i="1" dirty="0"/>
              <a:t> </a:t>
            </a:r>
            <a:r>
              <a:rPr lang="cs-CZ" sz="2000" dirty="0"/>
              <a:t>a</a:t>
            </a:r>
            <a:r>
              <a:rPr lang="cs-CZ" sz="2000" b="1" i="1" dirty="0"/>
              <a:t> v </a:t>
            </a:r>
            <a:r>
              <a:rPr lang="cs-CZ" sz="2000" i="1" dirty="0"/>
              <a:t> </a:t>
            </a:r>
            <a:r>
              <a:rPr lang="cs-CZ" sz="2000" dirty="0"/>
              <a:t>jsou </a:t>
            </a:r>
            <a:r>
              <a:rPr lang="cs-CZ" sz="2000" dirty="0" err="1"/>
              <a:t>normalizovné</a:t>
            </a:r>
            <a:r>
              <a:rPr lang="cs-CZ" sz="2000" dirty="0"/>
              <a:t> </a:t>
            </a:r>
            <a:r>
              <a:rPr lang="cs-CZ" sz="2000" i="1" dirty="0"/>
              <a:t> </a:t>
            </a:r>
            <a:endParaRPr lang="cs-CZ" sz="200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64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3817243" cy="7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3"/>
          <p:cNvSpPr txBox="1"/>
          <p:nvPr/>
        </p:nvSpPr>
        <p:spPr>
          <a:xfrm>
            <a:off x="971600" y="2880847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Latentní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proměnné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507024"/>
            <a:ext cx="3817242" cy="5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6"/>
          <p:cNvSpPr txBox="1"/>
          <p:nvPr/>
        </p:nvSpPr>
        <p:spPr>
          <a:xfrm>
            <a:off x="982262" y="3576208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První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128627"/>
            <a:ext cx="3096344" cy="6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41"/>
          <p:cNvSpPr txBox="1"/>
          <p:nvPr/>
        </p:nvSpPr>
        <p:spPr>
          <a:xfrm>
            <a:off x="977020" y="422983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Druhá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772296"/>
            <a:ext cx="2343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42"/>
          <p:cNvSpPr txBox="1"/>
          <p:nvPr/>
        </p:nvSpPr>
        <p:spPr>
          <a:xfrm>
            <a:off x="977020" y="4853228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Třetí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37" y="5911543"/>
            <a:ext cx="196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2"/>
          <p:cNvSpPr txBox="1"/>
          <p:nvPr/>
        </p:nvSpPr>
        <p:spPr>
          <a:xfrm>
            <a:off x="672136" y="5626068"/>
            <a:ext cx="800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Arial" pitchFamily="34" charset="0"/>
              </a:rPr>
              <a:t>Z SVD plyne, že kovariance mezi dvěma latentními proměnnými  je rovna příslušné singulární hodnotě </a:t>
            </a:r>
            <a:r>
              <a:rPr lang="cs-CZ" sz="2000" i="1" dirty="0" smtClean="0">
                <a:cs typeface="Arial" pitchFamily="34" charset="0"/>
              </a:rPr>
              <a:t>s.</a:t>
            </a:r>
            <a:endParaRPr lang="cs-CZ" sz="20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Významnost latentní proměnné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umožní určit, jaké </a:t>
            </a:r>
            <a:r>
              <a:rPr lang="cs-CZ" dirty="0"/>
              <a:t>proměnné interpretovat</a:t>
            </a:r>
          </a:p>
          <a:p>
            <a:r>
              <a:rPr lang="cs-CZ" dirty="0" smtClean="0"/>
              <a:t>významnost </a:t>
            </a:r>
            <a:r>
              <a:rPr lang="cs-CZ" dirty="0"/>
              <a:t>testována pomocí permutací – permutace v matici </a:t>
            </a:r>
            <a:r>
              <a:rPr lang="cs-CZ" b="1" dirty="0"/>
              <a:t>Y</a:t>
            </a:r>
            <a:r>
              <a:rPr lang="cs-CZ" dirty="0"/>
              <a:t> – matice s behaviorálními daty</a:t>
            </a:r>
          </a:p>
          <a:p>
            <a:r>
              <a:rPr lang="cs-CZ" dirty="0" smtClean="0"/>
              <a:t>pro </a:t>
            </a:r>
            <a:r>
              <a:rPr lang="cs-CZ" dirty="0"/>
              <a:t>každou permutaci se opět vypočte </a:t>
            </a:r>
            <a:r>
              <a:rPr lang="cs-CZ" dirty="0" err="1"/>
              <a:t>PLSC</a:t>
            </a:r>
            <a:r>
              <a:rPr lang="cs-CZ" dirty="0"/>
              <a:t> </a:t>
            </a:r>
            <a:r>
              <a:rPr lang="cs-CZ" dirty="0" smtClean="0"/>
              <a:t>a p-hodnota </a:t>
            </a:r>
            <a:r>
              <a:rPr lang="cs-CZ" dirty="0"/>
              <a:t>testu pak odpovídá pravděpodobnosti, že náhodně sestavená data měla vyšší singulární hodnotu u dané latentní </a:t>
            </a:r>
            <a:r>
              <a:rPr lang="cs-CZ" dirty="0" smtClean="0"/>
              <a:t>proměnné </a:t>
            </a:r>
            <a:r>
              <a:rPr lang="cs-CZ" dirty="0"/>
              <a:t>než v originálním </a:t>
            </a:r>
            <a:r>
              <a:rPr lang="cs-CZ" dirty="0" smtClean="0"/>
              <a:t>datovém souboru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74" y="3510026"/>
            <a:ext cx="4389051" cy="25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 prostorového vzorce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80320"/>
          </a:xfrm>
        </p:spPr>
        <p:txBody>
          <a:bodyPr/>
          <a:lstStyle/>
          <a:p>
            <a:r>
              <a:rPr lang="cs-CZ" dirty="0" smtClean="0"/>
              <a:t>pro </a:t>
            </a:r>
            <a:r>
              <a:rPr lang="cs-CZ" dirty="0"/>
              <a:t>zjištění stability nalezených výsledků v závislosti na obrazech vstupujících do analýzy se dělají </a:t>
            </a:r>
            <a:r>
              <a:rPr lang="cs-CZ" dirty="0" err="1"/>
              <a:t>bootrapové</a:t>
            </a:r>
            <a:r>
              <a:rPr lang="cs-CZ" dirty="0"/>
              <a:t> </a:t>
            </a:r>
            <a:r>
              <a:rPr lang="cs-CZ" dirty="0" smtClean="0"/>
              <a:t>výběry (řádově stovky až tisíce náhodných výběrů s vracením) – </a:t>
            </a:r>
            <a:r>
              <a:rPr lang="cs-CZ" dirty="0"/>
              <a:t>opět spočítáno </a:t>
            </a:r>
            <a:r>
              <a:rPr lang="cs-CZ" dirty="0" err="1" smtClean="0"/>
              <a:t>PLSC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tabilní </a:t>
            </a:r>
            <a:r>
              <a:rPr lang="cs-CZ" dirty="0"/>
              <a:t>latentní proměnné pak mají v daném </a:t>
            </a:r>
            <a:r>
              <a:rPr lang="cs-CZ" dirty="0" err="1"/>
              <a:t>voxelu</a:t>
            </a:r>
            <a:r>
              <a:rPr lang="cs-CZ" dirty="0"/>
              <a:t> přes všechny výběry menší směrodatnou odchylku </a:t>
            </a:r>
          </a:p>
          <a:p>
            <a:r>
              <a:rPr lang="cs-CZ" dirty="0"/>
              <a:t>p</a:t>
            </a:r>
            <a:r>
              <a:rPr lang="cs-CZ" dirty="0" smtClean="0"/>
              <a:t>oměr </a:t>
            </a:r>
            <a:r>
              <a:rPr lang="cs-CZ" dirty="0"/>
              <a:t>původní váhy z originálního </a:t>
            </a:r>
            <a:r>
              <a:rPr lang="cs-CZ" dirty="0" err="1"/>
              <a:t>PLSC</a:t>
            </a:r>
            <a:r>
              <a:rPr lang="cs-CZ" dirty="0"/>
              <a:t> k odhadnuté směrodatné odchylce se pak chová jako </a:t>
            </a:r>
            <a:r>
              <a:rPr lang="cs-CZ" dirty="0" smtClean="0"/>
              <a:t>z-</a:t>
            </a:r>
            <a:r>
              <a:rPr lang="cs-CZ" dirty="0" err="1" smtClean="0"/>
              <a:t>score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 m</a:t>
            </a:r>
            <a:r>
              <a:rPr lang="cs-CZ" dirty="0" smtClean="0"/>
              <a:t>ožnost </a:t>
            </a:r>
            <a:r>
              <a:rPr lang="cs-CZ" dirty="0"/>
              <a:t>vybrat pouze </a:t>
            </a:r>
            <a:r>
              <a:rPr lang="cs-CZ" dirty="0" smtClean="0"/>
              <a:t>ty </a:t>
            </a:r>
            <a:r>
              <a:rPr lang="cs-CZ" dirty="0" err="1" smtClean="0"/>
              <a:t>voxely</a:t>
            </a:r>
            <a:r>
              <a:rPr lang="cs-CZ" dirty="0" smtClean="0"/>
              <a:t>, </a:t>
            </a:r>
            <a:r>
              <a:rPr lang="cs-CZ" dirty="0"/>
              <a:t>které jsou stabilní </a:t>
            </a:r>
            <a:r>
              <a:rPr lang="cs-CZ" dirty="0" smtClean="0"/>
              <a:t>(např</a:t>
            </a:r>
            <a:r>
              <a:rPr lang="cs-CZ" dirty="0"/>
              <a:t>. s tímto poměrem ≥ </a:t>
            </a:r>
            <a:r>
              <a:rPr lang="cs-CZ" dirty="0" smtClean="0"/>
              <a:t>1.96)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66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</a:t>
            </a:r>
            <a:r>
              <a:rPr lang="cs-CZ" dirty="0" smtClean="0"/>
              <a:t> </a:t>
            </a:r>
            <a:r>
              <a:rPr lang="cs-CZ" dirty="0" err="1"/>
              <a:t>boostrapových</a:t>
            </a:r>
            <a:r>
              <a:rPr lang="cs-CZ" dirty="0"/>
              <a:t> výběrů lze také odhadnout velikost intervalu spolehlivosti pro jednotlivé korelace behaviorálních dat s </a:t>
            </a:r>
            <a:r>
              <a:rPr lang="cs-CZ" dirty="0" smtClean="0"/>
              <a:t>obrazovými → pokud </a:t>
            </a:r>
            <a:r>
              <a:rPr lang="cs-CZ" dirty="0"/>
              <a:t>obsahují 0, pak danou behaviorální proměnnou nemá moc cenu interpretovat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20432" b="21098"/>
          <a:stretch/>
        </p:blipFill>
        <p:spPr>
          <a:xfrm>
            <a:off x="1600060" y="4869160"/>
            <a:ext cx="5943880" cy="17333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19872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14506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89260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Ordinační analýzy –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nalýza hlavních komponent, faktorová analýza, korespondenční analýza, 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 a metody varietního učení se snaží zjednodušit vícerozměrnou strukturu dat výpočtem souhrnných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metody se liší v logice tvorby těchto os</a:t>
            </a:r>
          </a:p>
          <a:p>
            <a:pPr lvl="1"/>
            <a:r>
              <a:rPr lang="cs-CZ" dirty="0" smtClean="0"/>
              <a:t>Maximální variabilita (analýza hlavních komponent, korespondenční analýza)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err="1" smtClean="0"/>
              <a:t>interpretovatelnost</a:t>
            </a:r>
            <a:r>
              <a:rPr lang="cs-CZ" dirty="0" smtClean="0"/>
              <a:t> os (faktorová analýza)</a:t>
            </a:r>
          </a:p>
          <a:p>
            <a:pPr lvl="1"/>
            <a:r>
              <a:rPr lang="cs-CZ" dirty="0" smtClean="0"/>
              <a:t>Převod asociační matice do Euklidovského prostoru (vícerozměrné škálování)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890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r>
              <a:rPr lang="en-US" dirty="0" smtClean="0"/>
              <a:t>,</a:t>
            </a:r>
            <a:r>
              <a:rPr lang="cs-CZ" dirty="0" smtClean="0"/>
              <a:t> kanonická korelační analýza a metoda parciálních nejmenších čtverců se snaží nalézt vztah mezi dvěma sadami vícerozměrných dat </a:t>
            </a:r>
          </a:p>
        </p:txBody>
      </p:sp>
    </p:spTree>
    <p:extLst>
      <p:ext uri="{BB962C8B-B14F-4D97-AF65-F5344CB8AC3E}">
        <p14:creationId xmlns:p14="http://schemas.microsoft.com/office/powerpoint/2010/main" val="33794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(</a:t>
            </a:r>
            <a:r>
              <a:rPr lang="cs-CZ" dirty="0" err="1" smtClean="0"/>
              <a:t>ICA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47824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velmi časově náročná, předstupněm je redukce pomocí PCA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 třeba expertní znalost pro výběr komponent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7824" y="4678684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mozku, vícerozměrná metoda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dokáže vytvořit lépe interpretovatelné komponenty než PCA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7824" y="109532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Hledání statisticky nezávislých komponent v původních datech. </a:t>
            </a:r>
            <a:endParaRPr lang="cs-CZ" dirty="0"/>
          </a:p>
        </p:txBody>
      </p:sp>
      <p:pic>
        <p:nvPicPr>
          <p:cNvPr id="8" name="Picture 2" descr="http://mialab.mrn.org/software/fit/images/fmri_fmri_fu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369" y="1551190"/>
            <a:ext cx="3132613" cy="29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alab.mrn.org/software/fit/images/fmri_fmri_fus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"/>
          <a:stretch/>
        </p:blipFill>
        <p:spPr bwMode="auto">
          <a:xfrm>
            <a:off x="4510224" y="1544818"/>
            <a:ext cx="3069778" cy="29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s analýzou hlavních komponent (PCA)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 bwMode="auto">
          <a:xfrm>
            <a:off x="3911597" y="3163875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94726" y="2794282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24804" y="1868214"/>
            <a:ext cx="3038948" cy="2664717"/>
            <a:chOff x="390052" y="1295400"/>
            <a:chExt cx="3038948" cy="2664717"/>
          </a:xfrm>
        </p:grpSpPr>
        <p:sp>
          <p:nvSpPr>
            <p:cNvPr id="8" name="Text Box 86"/>
            <p:cNvSpPr txBox="1">
              <a:spLocks noChangeArrowheads="1"/>
            </p:cNvSpPr>
            <p:nvPr/>
          </p:nvSpPr>
          <p:spPr bwMode="auto">
            <a:xfrm>
              <a:off x="1456148" y="1295400"/>
              <a:ext cx="239791" cy="309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cs typeface="Arial" charset="0"/>
                </a:rPr>
                <a:t>y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Text Box 87"/>
            <p:cNvSpPr txBox="1">
              <a:spLocks noChangeArrowheads="1"/>
            </p:cNvSpPr>
            <p:nvPr/>
          </p:nvSpPr>
          <p:spPr bwMode="auto">
            <a:xfrm>
              <a:off x="3189170" y="2691007"/>
              <a:ext cx="239830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cs typeface="Arial" charset="0"/>
                </a:rPr>
                <a:t>y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Oval 95"/>
            <p:cNvSpPr>
              <a:spLocks noChangeArrowheads="1"/>
            </p:cNvSpPr>
            <p:nvPr/>
          </p:nvSpPr>
          <p:spPr bwMode="auto">
            <a:xfrm rot="807953">
              <a:off x="889719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9" name="Přímá spojnice 18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5037310" y="1869398"/>
            <a:ext cx="3009483" cy="2665816"/>
            <a:chOff x="4802558" y="1296584"/>
            <a:chExt cx="3009483" cy="2665816"/>
          </a:xfrm>
        </p:grpSpPr>
        <p:sp>
          <p:nvSpPr>
            <p:cNvPr id="22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6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7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 bwMode="auto">
            <a:xfrm flipH="1">
              <a:off x="5012629" y="2208756"/>
              <a:ext cx="2365593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bdélník 38"/>
          <p:cNvSpPr/>
          <p:nvPr/>
        </p:nvSpPr>
        <p:spPr>
          <a:xfrm>
            <a:off x="539552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39552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vícerozměrná metoda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39552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Vytvoření nových proměnných (komponent) z původních proměnných tak, aby zůstalo zachováno co nejvíce variability.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8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1628800"/>
            <a:ext cx="8429625" cy="27860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666" y="1196753"/>
            <a:ext cx="8075240" cy="50405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smtClean="0"/>
              <a:t>Independent </a:t>
            </a:r>
            <a:r>
              <a:rPr lang="cs-CZ" i="1" dirty="0" err="1"/>
              <a:t>C</a:t>
            </a:r>
            <a:r>
              <a:rPr lang="cs-CZ" i="1" dirty="0" err="1" smtClean="0"/>
              <a:t>omponent</a:t>
            </a:r>
            <a:r>
              <a:rPr lang="cs-CZ" i="1" dirty="0" smtClean="0"/>
              <a:t> </a:t>
            </a:r>
            <a:r>
              <a:rPr lang="cs-CZ" i="1" dirty="0" err="1"/>
              <a:t>A</a:t>
            </a:r>
            <a:r>
              <a:rPr lang="cs-CZ" i="1" dirty="0" err="1" smtClean="0"/>
              <a:t>nalysis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ICA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9587" y="422108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x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= a</a:t>
            </a:r>
            <a:r>
              <a:rPr lang="cs-CZ" altLang="cs-CZ" baseline="-25000" dirty="0">
                <a:cs typeface="Arial" charset="0"/>
              </a:rPr>
              <a:t>11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+ a</a:t>
            </a:r>
            <a:r>
              <a:rPr lang="cs-CZ" altLang="cs-CZ" baseline="-25000" dirty="0">
                <a:cs typeface="Arial" charset="0"/>
              </a:rPr>
              <a:t>12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x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 = a</a:t>
            </a:r>
            <a:r>
              <a:rPr lang="cs-CZ" altLang="cs-CZ" baseline="-25000" dirty="0">
                <a:cs typeface="Arial" charset="0"/>
              </a:rPr>
              <a:t>21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+ a</a:t>
            </a:r>
            <a:r>
              <a:rPr lang="cs-CZ" altLang="cs-CZ" baseline="-25000" dirty="0">
                <a:cs typeface="Arial" charset="0"/>
              </a:rPr>
              <a:t>22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</a:t>
            </a:r>
          </a:p>
          <a:p>
            <a:r>
              <a:rPr lang="cs-CZ" altLang="cs-CZ" dirty="0" smtClean="0">
                <a:cs typeface="Arial" charset="0"/>
              </a:rPr>
              <a:t>úloha </a:t>
            </a:r>
            <a:r>
              <a:rPr lang="cs-CZ" altLang="cs-CZ" dirty="0">
                <a:cs typeface="Arial" charset="0"/>
              </a:rPr>
              <a:t>spočívá v nalezení originálních neznámých signálů z jednotlivých zdrojů 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a 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 máme-li k dispozici pouze zaznamenané signály x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a x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9587" y="5673948"/>
            <a:ext cx="8329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 err="1">
                <a:cs typeface="Arial" charset="0"/>
              </a:rPr>
              <a:t>ICA</a:t>
            </a:r>
            <a:r>
              <a:rPr lang="cs-CZ" altLang="cs-CZ" dirty="0">
                <a:cs typeface="Arial" charset="0"/>
              </a:rPr>
              <a:t> umožňuje určit koeficienty </a:t>
            </a:r>
            <a:r>
              <a:rPr lang="cs-CZ" altLang="cs-CZ" dirty="0" err="1">
                <a:cs typeface="Arial" charset="0"/>
              </a:rPr>
              <a:t>a</a:t>
            </a:r>
            <a:r>
              <a:rPr lang="cs-CZ" altLang="cs-CZ" baseline="-25000" dirty="0" err="1">
                <a:cs typeface="Arial" charset="0"/>
              </a:rPr>
              <a:t>ij</a:t>
            </a:r>
            <a:r>
              <a:rPr lang="cs-CZ" altLang="cs-CZ" dirty="0">
                <a:cs typeface="Arial" charset="0"/>
              </a:rPr>
              <a:t> za předpokladu, že známé signály jsou dány lineárních kombinací </a:t>
            </a:r>
            <a:r>
              <a:rPr lang="cs-CZ" altLang="cs-CZ" dirty="0" smtClean="0">
                <a:cs typeface="Arial" charset="0"/>
              </a:rPr>
              <a:t>zdrojových, </a:t>
            </a:r>
            <a:r>
              <a:rPr lang="cs-CZ" altLang="cs-CZ" dirty="0">
                <a:cs typeface="Arial" charset="0"/>
              </a:rPr>
              <a:t>a za předpokladu statistické nezávislosti zdrojů </a:t>
            </a:r>
            <a:r>
              <a:rPr lang="cs-CZ" altLang="cs-CZ" dirty="0" smtClean="0">
                <a:cs typeface="Arial" charset="0"/>
              </a:rPr>
              <a:t/>
            </a:r>
            <a:br>
              <a:rPr lang="cs-CZ" altLang="cs-CZ" dirty="0" smtClean="0">
                <a:cs typeface="Arial" charset="0"/>
              </a:rPr>
            </a:br>
            <a:r>
              <a:rPr lang="cs-CZ" altLang="cs-CZ" dirty="0" smtClean="0">
                <a:cs typeface="Arial" charset="0"/>
              </a:rPr>
              <a:t>v </a:t>
            </a:r>
            <a:r>
              <a:rPr lang="cs-CZ" altLang="cs-CZ" dirty="0">
                <a:cs typeface="Arial" charset="0"/>
              </a:rPr>
              <a:t>každém čase </a:t>
            </a:r>
            <a:r>
              <a:rPr lang="cs-CZ" altLang="cs-CZ" dirty="0" smtClean="0">
                <a:cs typeface="Arial" charset="0"/>
              </a:rPr>
              <a:t>t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23375</TotalTime>
  <Words>3835</Words>
  <Application>Microsoft Office PowerPoint</Application>
  <PresentationFormat>Předvádění na obrazovce (4:3)</PresentationFormat>
  <Paragraphs>622</Paragraphs>
  <Slides>68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80" baseType="lpstr">
      <vt:lpstr>Arial</vt:lpstr>
      <vt:lpstr>Calibri</vt:lpstr>
      <vt:lpstr>Cambria Math</vt:lpstr>
      <vt:lpstr>Courier New</vt:lpstr>
      <vt:lpstr>Monotype Corsiva</vt:lpstr>
      <vt:lpstr>Symbol</vt:lpstr>
      <vt:lpstr>Times New Roman</vt:lpstr>
      <vt:lpstr>Verdana</vt:lpstr>
      <vt:lpstr>Wingdings</vt:lpstr>
      <vt:lpstr>Motiv systému Office</vt:lpstr>
      <vt:lpstr>Rovnice</vt:lpstr>
      <vt:lpstr>Graph</vt:lpstr>
      <vt:lpstr>Pokročilé metody analýzy dat  v neurovědách</vt:lpstr>
      <vt:lpstr>Blok 6</vt:lpstr>
      <vt:lpstr>Osnova</vt:lpstr>
      <vt:lpstr>Schéma analýzy a klasifikace dat – opakování </vt:lpstr>
      <vt:lpstr>Extrakce proměnných – opakování </vt:lpstr>
      <vt:lpstr>Analýza nezávislých komponent</vt:lpstr>
      <vt:lpstr>Analýza nezávislých komponent (ICA)</vt:lpstr>
      <vt:lpstr>Srovnání s analýzou hlavních komponent (PCA)</vt:lpstr>
      <vt:lpstr>Analýza nezávislých komponent</vt:lpstr>
      <vt:lpstr>Analýza nezávislých komponent – model dat</vt:lpstr>
      <vt:lpstr>Analýza nezávislých komponent - omezení</vt:lpstr>
      <vt:lpstr>Analýza nezávislých komponent - omezení</vt:lpstr>
      <vt:lpstr>Odhad nezávislých komponent</vt:lpstr>
      <vt:lpstr>Odhad nezávislých komponent – základní úvaha</vt:lpstr>
      <vt:lpstr>Odhad nezávislých komponent – koeficient špičatosti</vt:lpstr>
      <vt:lpstr>Odhad nezávislých komponent – NNE</vt:lpstr>
      <vt:lpstr>Odhad nezávislých komponent – aproximace NNE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2</vt:lpstr>
      <vt:lpstr>Analýza nezávislých komponent – příklad 3</vt:lpstr>
      <vt:lpstr>Analýza nezávislých komponent – příklad 3</vt:lpstr>
      <vt:lpstr>Analýza nezávislých komponent – příklad 3</vt:lpstr>
      <vt:lpstr>Analýza nezávislých komponent – příklad 3</vt:lpstr>
      <vt:lpstr>Vícerozměrné škálování</vt:lpstr>
      <vt:lpstr>Vícerozměrné škálování</vt:lpstr>
      <vt:lpstr>Vícerozměrné škálování – příklad</vt:lpstr>
      <vt:lpstr>Vícerozměrné škálování – příklad</vt:lpstr>
      <vt:lpstr>Vzdálenosti v původních datech a vytvořených faktorových osách</vt:lpstr>
      <vt:lpstr>Reprezentace výstupu</vt:lpstr>
      <vt:lpstr>Reprezentace výstupu</vt:lpstr>
      <vt:lpstr>Varietní učení</vt:lpstr>
      <vt:lpstr>Úvod – redukce dimenzionality</vt:lpstr>
      <vt:lpstr>Metody varietního učení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Metoda lokálně lineárního vnoření (LLE) </vt:lpstr>
      <vt:lpstr>LLE - algoritmus</vt:lpstr>
      <vt:lpstr>LLE – ukázka 1</vt:lpstr>
      <vt:lpstr>LLE – ukázka 2</vt:lpstr>
      <vt:lpstr>Výhody a nevýhody ISOMAP a LLE</vt:lpstr>
      <vt:lpstr>Další práce</vt:lpstr>
      <vt:lpstr>Korespondenční analýza</vt:lpstr>
      <vt:lpstr>Korespondenční analýza</vt:lpstr>
      <vt:lpstr>Analýza kontingenčních tabulek jako princip výpočtu vícerozměrných analýz</vt:lpstr>
      <vt:lpstr>Princip korespondenční analýzy</vt:lpstr>
      <vt:lpstr>Výstupy korespondenční analýzy</vt:lpstr>
      <vt:lpstr>Kanonická korelační analýza</vt:lpstr>
      <vt:lpstr>Kanonická korelační analýza</vt:lpstr>
      <vt:lpstr>Kanonická korelační analýza – předpoklady </vt:lpstr>
      <vt:lpstr>Redundanční analýza</vt:lpstr>
      <vt:lpstr>Redundanční analýza</vt:lpstr>
      <vt:lpstr>Redundanční analýza – označení a postup </vt:lpstr>
      <vt:lpstr>Metoda parciálních nejmenších čtverců</vt:lpstr>
      <vt:lpstr>Metoda parciálních nejmenších čtverců</vt:lpstr>
      <vt:lpstr>PLS – metody</vt:lpstr>
      <vt:lpstr>PLSC – princip</vt:lpstr>
      <vt:lpstr>PLSC – výstup </vt:lpstr>
      <vt:lpstr>PLSC – optimalizace </vt:lpstr>
      <vt:lpstr>Významnost latentní proměnné</vt:lpstr>
      <vt:lpstr>Stabilita prostorového vzorce</vt:lpstr>
      <vt:lpstr>Ordinační analýzy – shrnutí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1404</cp:revision>
  <cp:lastPrinted>2012-04-18T13:31:11Z</cp:lastPrinted>
  <dcterms:created xsi:type="dcterms:W3CDTF">2012-03-28T14:10:39Z</dcterms:created>
  <dcterms:modified xsi:type="dcterms:W3CDTF">2019-04-03T08:11:09Z</dcterms:modified>
</cp:coreProperties>
</file>