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4" r:id="rId5"/>
    <p:sldId id="261" r:id="rId6"/>
    <p:sldId id="267" r:id="rId7"/>
    <p:sldId id="259" r:id="rId8"/>
    <p:sldId id="262" r:id="rId9"/>
    <p:sldId id="263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24"/>
    <a:srgbClr val="00CC00"/>
    <a:srgbClr val="FF3300"/>
    <a:srgbClr val="00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 varScale="1">
        <p:scale>
          <a:sx n="49" d="100"/>
          <a:sy n="49" d="100"/>
        </p:scale>
        <p:origin x="-102" y="-12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4D96-8A96-4015-A7CA-FBCE19E1696B}" type="datetimeFigureOut">
              <a:rPr lang="cs-CZ" smtClean="0"/>
              <a:pPr/>
              <a:t>11.2.2019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5828D-2755-4A3A-9626-B64E399BF7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4D96-8A96-4015-A7CA-FBCE19E1696B}" type="datetimeFigureOut">
              <a:rPr lang="cs-CZ" smtClean="0"/>
              <a:pPr/>
              <a:t>11.2.2019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5828D-2755-4A3A-9626-B64E399BF7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4D96-8A96-4015-A7CA-FBCE19E1696B}" type="datetimeFigureOut">
              <a:rPr lang="cs-CZ" smtClean="0"/>
              <a:pPr/>
              <a:t>11.2.2019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5828D-2755-4A3A-9626-B64E399BF7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4D96-8A96-4015-A7CA-FBCE19E1696B}" type="datetimeFigureOut">
              <a:rPr lang="cs-CZ" smtClean="0"/>
              <a:pPr/>
              <a:t>11.2.2019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5828D-2755-4A3A-9626-B64E399BF7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4D96-8A96-4015-A7CA-FBCE19E1696B}" type="datetimeFigureOut">
              <a:rPr lang="cs-CZ" smtClean="0"/>
              <a:pPr/>
              <a:t>11.2.2019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5828D-2755-4A3A-9626-B64E399BF7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4D96-8A96-4015-A7CA-FBCE19E1696B}" type="datetimeFigureOut">
              <a:rPr lang="cs-CZ" smtClean="0"/>
              <a:pPr/>
              <a:t>11.2.2019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5828D-2755-4A3A-9626-B64E399BF7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4D96-8A96-4015-A7CA-FBCE19E1696B}" type="datetimeFigureOut">
              <a:rPr lang="cs-CZ" smtClean="0"/>
              <a:pPr/>
              <a:t>11.2.2019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5828D-2755-4A3A-9626-B64E399BF7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4D96-8A96-4015-A7CA-FBCE19E1696B}" type="datetimeFigureOut">
              <a:rPr lang="cs-CZ" smtClean="0"/>
              <a:pPr/>
              <a:t>11.2.2019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5828D-2755-4A3A-9626-B64E399BF7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4D96-8A96-4015-A7CA-FBCE19E1696B}" type="datetimeFigureOut">
              <a:rPr lang="cs-CZ" smtClean="0"/>
              <a:pPr/>
              <a:t>11.2.2019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5828D-2755-4A3A-9626-B64E399BF7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4D96-8A96-4015-A7CA-FBCE19E1696B}" type="datetimeFigureOut">
              <a:rPr lang="cs-CZ" smtClean="0"/>
              <a:pPr/>
              <a:t>11.2.2019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5828D-2755-4A3A-9626-B64E399BF7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4D96-8A96-4015-A7CA-FBCE19E1696B}" type="datetimeFigureOut">
              <a:rPr lang="cs-CZ" smtClean="0"/>
              <a:pPr/>
              <a:t>11.2.2019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5828D-2755-4A3A-9626-B64E399BF7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04D96-8A96-4015-A7CA-FBCE19E1696B}" type="datetimeFigureOut">
              <a:rPr lang="cs-CZ" smtClean="0"/>
              <a:pPr/>
              <a:t>11.2.2019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5828D-2755-4A3A-9626-B64E399BF7A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772816"/>
            <a:ext cx="7772400" cy="1470025"/>
          </a:xfrm>
        </p:spPr>
        <p:txBody>
          <a:bodyPr>
            <a:noAutofit/>
          </a:bodyPr>
          <a:lstStyle/>
          <a:p>
            <a:r>
              <a:rPr lang="cs-CZ" sz="9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Glukóza</a:t>
            </a:r>
            <a:endParaRPr lang="cs-CZ" sz="96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75656" y="3645024"/>
            <a:ext cx="6696744" cy="2448272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Ing. Martina Podborská, Ph.D.</a:t>
            </a:r>
          </a:p>
          <a:p>
            <a:pPr>
              <a:spcAft>
                <a:spcPts val="1200"/>
              </a:spcAft>
            </a:pPr>
            <a:r>
              <a:rPr lang="cs-C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OKB FN Brno</a:t>
            </a:r>
          </a:p>
          <a:p>
            <a:endParaRPr lang="cs-CZ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0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Školní rok 2017/2018</a:t>
            </a:r>
            <a:endParaRPr lang="cs-CZ" sz="2000" b="1" dirty="0">
              <a:solidFill>
                <a:srgbClr val="1FED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507" y="116632"/>
            <a:ext cx="3326486" cy="112471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1162"/>
            <a:ext cx="3672408" cy="109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9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710360" y="6309320"/>
            <a:ext cx="2133600" cy="365125"/>
          </a:xfrm>
        </p:spPr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bg1"/>
                </a:solidFill>
              </a:rPr>
              <a:pPr/>
              <a:t>10</a:t>
            </a:fld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50106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cs-CZ" sz="3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Požadavky na analytickou kvalitu měření </a:t>
            </a:r>
            <a:endParaRPr lang="cs-CZ" sz="3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Přímá spojnice 7"/>
          <p:cNvCxnSpPr/>
          <p:nvPr/>
        </p:nvCxnSpPr>
        <p:spPr>
          <a:xfrm flipV="1">
            <a:off x="261257" y="1117600"/>
            <a:ext cx="8592457" cy="14514"/>
          </a:xfrm>
          <a:prstGeom prst="line">
            <a:avLst/>
          </a:prstGeom>
          <a:ln w="50800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617316" cy="64807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5914"/>
            <a:ext cx="392341" cy="834814"/>
          </a:xfrm>
          <a:prstGeom prst="rect">
            <a:avLst/>
          </a:prstGeom>
        </p:spPr>
      </p:pic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051137"/>
              </p:ext>
            </p:extLst>
          </p:nvPr>
        </p:nvGraphicFramePr>
        <p:xfrm>
          <a:off x="395536" y="1412776"/>
          <a:ext cx="7972262" cy="20726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896544"/>
                <a:gridCol w="3075718"/>
              </a:tblGrid>
              <a:tr h="342038">
                <a:tc>
                  <a:txBody>
                    <a:bodyPr/>
                    <a:lstStyle/>
                    <a:p>
                      <a:pPr algn="l"/>
                      <a:r>
                        <a:rPr lang="cs-CZ" sz="28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Mezilehlá preciznost</a:t>
                      </a:r>
                      <a:endParaRPr lang="cs-CZ" sz="28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CV &lt; 2,5</a:t>
                      </a:r>
                      <a:r>
                        <a:rPr lang="cs-CZ" sz="2800" baseline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%</a:t>
                      </a:r>
                      <a:endParaRPr lang="cs-CZ" sz="28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42038">
                <a:tc>
                  <a:txBody>
                    <a:bodyPr/>
                    <a:lstStyle/>
                    <a:p>
                      <a:pPr algn="l"/>
                      <a:r>
                        <a:rPr lang="cs-CZ" sz="28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Pravdivost (</a:t>
                      </a:r>
                      <a:r>
                        <a:rPr lang="cs-CZ" sz="2800" b="1" dirty="0" err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Bias</a:t>
                      </a:r>
                      <a:r>
                        <a:rPr lang="cs-CZ" sz="28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  <a:endParaRPr lang="cs-CZ" sz="28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 &lt; 2,0 %</a:t>
                      </a:r>
                      <a:endParaRPr lang="cs-CZ" sz="28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42038">
                <a:tc>
                  <a:txBody>
                    <a:bodyPr/>
                    <a:lstStyle/>
                    <a:p>
                      <a:pPr algn="l"/>
                      <a:r>
                        <a:rPr lang="cs-CZ" sz="28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Celková chyba</a:t>
                      </a:r>
                      <a:endParaRPr lang="cs-CZ" sz="28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</a:t>
                      </a:r>
                      <a:r>
                        <a:rPr lang="cs-CZ" sz="2800" b="1" baseline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cs-CZ" sz="28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&lt; 3,1 %</a:t>
                      </a:r>
                      <a:endParaRPr lang="cs-CZ" sz="28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42038">
                <a:tc>
                  <a:txBody>
                    <a:bodyPr/>
                    <a:lstStyle/>
                    <a:p>
                      <a:pPr algn="l"/>
                      <a:r>
                        <a:rPr lang="cs-CZ" sz="28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Metrologická návaznost</a:t>
                      </a:r>
                      <a:endParaRPr lang="cs-CZ" sz="28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referenční metoda</a:t>
                      </a:r>
                      <a:endParaRPr lang="cs-CZ" sz="28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188437"/>
              </p:ext>
            </p:extLst>
          </p:nvPr>
        </p:nvGraphicFramePr>
        <p:xfrm>
          <a:off x="344152" y="4043144"/>
          <a:ext cx="8188288" cy="219416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219736"/>
                <a:gridCol w="792088"/>
                <a:gridCol w="3312368"/>
                <a:gridCol w="864096"/>
              </a:tblGrid>
              <a:tr h="792088">
                <a:tc>
                  <a:txBody>
                    <a:bodyPr/>
                    <a:lstStyle/>
                    <a:p>
                      <a:r>
                        <a:rPr lang="cs-CZ" sz="2000" b="1" i="0" u="none" strike="noStrike" kern="1200" baseline="0" dirty="0" err="1" smtClean="0">
                          <a:solidFill>
                            <a:srgbClr val="00502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Intraindividuální</a:t>
                      </a:r>
                      <a:r>
                        <a:rPr lang="cs-CZ" sz="2000" b="1" i="0" u="none" strike="noStrike" kern="1200" baseline="0" dirty="0" smtClean="0">
                          <a:solidFill>
                            <a:srgbClr val="00502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biologická variabilita </a:t>
                      </a:r>
                      <a:endParaRPr lang="cs-CZ" dirty="0">
                        <a:solidFill>
                          <a:srgbClr val="00502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4,9</a:t>
                      </a:r>
                      <a:endParaRPr lang="cs-CZ" sz="2000" dirty="0">
                        <a:solidFill>
                          <a:srgbClr val="00CC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000" b="1" i="0" u="none" strike="noStrike" kern="1200" baseline="0" dirty="0" smtClean="0">
                          <a:solidFill>
                            <a:srgbClr val="00502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Preciznost odvozená                 z biologických variabilit </a:t>
                      </a:r>
                      <a:endParaRPr lang="cs-CZ" dirty="0">
                        <a:solidFill>
                          <a:srgbClr val="00502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2,5</a:t>
                      </a:r>
                      <a:endParaRPr lang="cs-CZ" sz="2000" dirty="0">
                        <a:solidFill>
                          <a:srgbClr val="00CC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660951">
                <a:tc>
                  <a:txBody>
                    <a:bodyPr/>
                    <a:lstStyle/>
                    <a:p>
                      <a:r>
                        <a:rPr lang="cs-CZ" sz="2000" b="1" i="0" u="none" strike="noStrike" kern="1200" baseline="0" dirty="0" err="1" smtClean="0">
                          <a:solidFill>
                            <a:srgbClr val="00502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Interindividuální</a:t>
                      </a:r>
                      <a:r>
                        <a:rPr lang="cs-CZ" sz="2000" b="1" i="0" u="none" strike="noStrike" kern="1200" baseline="0" dirty="0" smtClean="0">
                          <a:solidFill>
                            <a:srgbClr val="00502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biologická variabilita </a:t>
                      </a:r>
                      <a:endParaRPr lang="cs-CZ" sz="2000" b="1" dirty="0">
                        <a:solidFill>
                          <a:srgbClr val="00502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6,9</a:t>
                      </a:r>
                      <a:endParaRPr lang="cs-CZ" sz="2000" b="1" dirty="0">
                        <a:solidFill>
                          <a:srgbClr val="00CC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000" b="1" i="0" u="none" strike="noStrike" kern="1200" baseline="0" dirty="0" smtClean="0">
                          <a:solidFill>
                            <a:srgbClr val="00502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Pravdivost odvozená z biologických variabilit</a:t>
                      </a:r>
                      <a:endParaRPr lang="cs-CZ" sz="2000" dirty="0">
                        <a:solidFill>
                          <a:srgbClr val="00502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2,2</a:t>
                      </a:r>
                      <a:endParaRPr lang="cs-CZ" sz="2000" b="1" dirty="0">
                        <a:solidFill>
                          <a:srgbClr val="00CC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660951">
                <a:tc>
                  <a:txBody>
                    <a:bodyPr/>
                    <a:lstStyle/>
                    <a:p>
                      <a:r>
                        <a:rPr lang="cs-CZ" sz="1800" b="1" i="0" u="none" strike="noStrike" kern="1200" baseline="0" dirty="0" smtClean="0">
                          <a:solidFill>
                            <a:srgbClr val="00502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Celková biologická variabilita</a:t>
                      </a:r>
                      <a:endParaRPr lang="cs-CZ" sz="1800" b="0" i="0" u="none" strike="noStrike" kern="1200" baseline="0" dirty="0" smtClean="0">
                        <a:solidFill>
                          <a:srgbClr val="00502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8,9</a:t>
                      </a:r>
                      <a:endParaRPr lang="cs-CZ" sz="2000" b="1" dirty="0">
                        <a:solidFill>
                          <a:srgbClr val="00CC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000" b="1" i="0" u="none" strike="noStrike" kern="1200" baseline="0" dirty="0" smtClean="0">
                          <a:solidFill>
                            <a:srgbClr val="00502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Celková chyba odvozená          z biologických variabilit</a:t>
                      </a:r>
                      <a:endParaRPr lang="cs-CZ" sz="2000" dirty="0">
                        <a:solidFill>
                          <a:srgbClr val="00502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6,9</a:t>
                      </a:r>
                      <a:endParaRPr lang="cs-CZ" sz="2000" b="1" dirty="0"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Zástupný symbol pro obsah 2"/>
          <p:cNvSpPr txBox="1">
            <a:spLocks/>
          </p:cNvSpPr>
          <p:nvPr/>
        </p:nvSpPr>
        <p:spPr>
          <a:xfrm>
            <a:off x="467544" y="6273316"/>
            <a:ext cx="2664296" cy="3960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SzPct val="60000"/>
              <a:buFont typeface="Wingdings" panose="05000000000000000000" pitchFamily="2" charset="2"/>
              <a:buChar char="q"/>
            </a:pPr>
            <a:r>
              <a:rPr lang="cs-CZ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www.westgard.cz</a:t>
            </a:r>
            <a:endParaRPr lang="cs-CZ" sz="1800" dirty="0">
              <a:solidFill>
                <a:schemeClr val="bg1"/>
              </a:solidFill>
            </a:endParaRPr>
          </a:p>
        </p:txBody>
      </p:sp>
      <p:sp>
        <p:nvSpPr>
          <p:cNvPr id="13" name="Zástupný symbol pro obsah 2"/>
          <p:cNvSpPr>
            <a:spLocks noGrp="1"/>
          </p:cNvSpPr>
          <p:nvPr>
            <p:ph idx="1"/>
          </p:nvPr>
        </p:nvSpPr>
        <p:spPr>
          <a:xfrm>
            <a:off x="395536" y="3525393"/>
            <a:ext cx="7992888" cy="335655"/>
          </a:xfrm>
          <a:ln>
            <a:noFill/>
          </a:ln>
        </p:spPr>
        <p:txBody>
          <a:bodyPr>
            <a:noAutofit/>
          </a:bodyPr>
          <a:lstStyle/>
          <a:p>
            <a:pPr>
              <a:buSzPct val="60000"/>
              <a:buFont typeface="Wingdings" panose="05000000000000000000" pitchFamily="2" charset="2"/>
              <a:buChar char="q"/>
            </a:pPr>
            <a:r>
              <a:rPr lang="cs-CZ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Doporučení ČDS a </a:t>
            </a:r>
            <a:r>
              <a:rPr lang="cs-CZ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ČSKB; vydáno </a:t>
            </a:r>
            <a:r>
              <a:rPr lang="cs-CZ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únoru </a:t>
            </a:r>
            <a:r>
              <a:rPr lang="cs-CZ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2012, aktuální korekce 18.2.2015</a:t>
            </a:r>
            <a:endParaRPr lang="cs-CZ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398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710360" y="6309320"/>
            <a:ext cx="2133600" cy="365125"/>
          </a:xfrm>
        </p:spPr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bg1"/>
                </a:solidFill>
              </a:rPr>
              <a:pPr/>
              <a:t>11</a:t>
            </a:fld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50106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cs-CZ" sz="3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Glukóza – metody stanovení </a:t>
            </a:r>
            <a:endParaRPr lang="cs-CZ" sz="3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Přímá spojnice 7"/>
          <p:cNvCxnSpPr/>
          <p:nvPr/>
        </p:nvCxnSpPr>
        <p:spPr>
          <a:xfrm flipV="1">
            <a:off x="261257" y="1117600"/>
            <a:ext cx="8592457" cy="14514"/>
          </a:xfrm>
          <a:prstGeom prst="line">
            <a:avLst/>
          </a:prstGeom>
          <a:ln w="50800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617316" cy="64807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5914"/>
            <a:ext cx="392341" cy="834814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1"/>
          </p:nvPr>
        </p:nvSpPr>
        <p:spPr>
          <a:xfrm>
            <a:off x="261257" y="1556792"/>
            <a:ext cx="8214329" cy="4608512"/>
          </a:xfrm>
        </p:spPr>
        <p:txBody>
          <a:bodyPr>
            <a:normAutofit/>
          </a:bodyPr>
          <a:lstStyle/>
          <a:p>
            <a:pPr marL="0" indent="0">
              <a:buSzPct val="60000"/>
              <a:buNone/>
            </a:pPr>
            <a:r>
              <a:rPr lang="cs-CZ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Referenční metody:</a:t>
            </a:r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cs-CZ" sz="2800" b="1" dirty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</a:t>
            </a:r>
            <a:r>
              <a:rPr lang="cs-CZ" sz="28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ID-GC/MS 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cs-CZ" sz="28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b="1" dirty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ID-LC/MS </a:t>
            </a:r>
            <a:endParaRPr lang="cs-CZ" sz="2800" b="1" dirty="0" smtClean="0">
              <a:solidFill>
                <a:srgbClr val="1FED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cs-CZ" sz="1200" dirty="0"/>
          </a:p>
          <a:p>
            <a:pPr lvl="1">
              <a:buSzPct val="80000"/>
              <a:buFont typeface="Wingdings" panose="05000000000000000000" pitchFamily="2" charset="2"/>
              <a:buChar char="ü"/>
            </a:pPr>
            <a:r>
              <a:rPr lang="cs-CZ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standardní </a:t>
            </a:r>
            <a:r>
              <a:rPr lang="cs-CZ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přidání značené glukózy C</a:t>
            </a:r>
            <a:r>
              <a:rPr lang="cs-CZ" sz="26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cs-CZ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(izotopová </a:t>
            </a:r>
            <a:r>
              <a:rPr lang="cs-CZ" sz="2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diluce</a:t>
            </a:r>
            <a:r>
              <a:rPr lang="cs-CZ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do analyzovaného vzorku, následné rozdělení plynovou nebo kapalinovou chromatografií a stanovení glukózy hmotnostní spektrometrií </a:t>
            </a:r>
            <a:endParaRPr lang="cs-CZ" sz="2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553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710360" y="6309320"/>
            <a:ext cx="2133600" cy="365125"/>
          </a:xfrm>
        </p:spPr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bg1"/>
                </a:solidFill>
              </a:rPr>
              <a:pPr/>
              <a:t>12</a:t>
            </a:fld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50106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cs-CZ" sz="3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Glukóza – metody stanovení </a:t>
            </a:r>
            <a:endParaRPr lang="cs-CZ" sz="3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Přímá spojnice 7"/>
          <p:cNvCxnSpPr/>
          <p:nvPr/>
        </p:nvCxnSpPr>
        <p:spPr>
          <a:xfrm flipV="1">
            <a:off x="261257" y="1117600"/>
            <a:ext cx="8592457" cy="14514"/>
          </a:xfrm>
          <a:prstGeom prst="line">
            <a:avLst/>
          </a:prstGeom>
          <a:ln w="50800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617316" cy="64807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5914"/>
            <a:ext cx="392341" cy="834814"/>
          </a:xfrm>
          <a:prstGeom prst="rect">
            <a:avLst/>
          </a:prstGeom>
        </p:spPr>
      </p:pic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179512" y="1340768"/>
            <a:ext cx="8674202" cy="5184576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SzPct val="60000"/>
              <a:buNone/>
            </a:pPr>
            <a:r>
              <a:rPr lang="cs-CZ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Doporučené rutinní metody – </a:t>
            </a:r>
            <a:r>
              <a:rPr lang="cs-CZ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enzymové stanovení</a:t>
            </a:r>
            <a:r>
              <a:rPr lang="cs-CZ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>
              <a:buSzPct val="60000"/>
              <a:buNone/>
            </a:pPr>
            <a:r>
              <a:rPr lang="cs-CZ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2.1 Metoda s </a:t>
            </a:r>
            <a:r>
              <a:rPr lang="cs-CZ" sz="2800" b="1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hexokinázou</a:t>
            </a:r>
            <a:r>
              <a:rPr lang="cs-CZ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glukóza-6-fosfát (HK/G6PD):</a:t>
            </a:r>
          </a:p>
          <a:p>
            <a:pPr marL="0" indent="0">
              <a:buNone/>
            </a:pPr>
            <a:endParaRPr lang="cs-CZ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glukóza + ATP             glukóza-6-fosfát + ADP </a:t>
            </a:r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(HK)</a:t>
            </a:r>
          </a:p>
          <a:p>
            <a:pPr marL="0" indent="0">
              <a:buNone/>
            </a:pP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glukóza-6-fosfát + NADP</a:t>
            </a:r>
            <a:r>
              <a:rPr lang="cs-CZ" sz="28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glukono-6-fosfát + NADPH 								</a:t>
            </a:r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(G6PD)</a:t>
            </a:r>
            <a:endParaRPr lang="cs-CZ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Bef>
                <a:spcPts val="1800"/>
              </a:spcBef>
              <a:spcAft>
                <a:spcPts val="1200"/>
              </a:spcAft>
              <a:buSzPct val="80000"/>
              <a:buFont typeface="Wingdings" panose="05000000000000000000" pitchFamily="2" charset="2"/>
              <a:buChar char="ü"/>
            </a:pPr>
            <a:r>
              <a:rPr lang="cs-CZ" sz="2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vzrůst absorbance NADPH je přímo úměrný koncentraci glukózy</a:t>
            </a:r>
            <a:r>
              <a:rPr lang="es-ES" sz="2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 vzorku a měří se fotometricky</a:t>
            </a:r>
            <a:r>
              <a:rPr lang="cs-CZ" sz="2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při 340 </a:t>
            </a:r>
            <a:r>
              <a:rPr lang="cs-CZ" sz="2600" b="1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</a:t>
            </a:r>
            <a:endParaRPr lang="cs-CZ" sz="26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SzPct val="80000"/>
              <a:buFont typeface="Wingdings" panose="05000000000000000000" pitchFamily="2" charset="2"/>
              <a:buChar char="ü"/>
            </a:pPr>
            <a:r>
              <a:rPr lang="cs-CZ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cs-CZ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rvní </a:t>
            </a:r>
            <a:r>
              <a:rPr lang="cs-CZ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reakce katalyzovaná </a:t>
            </a:r>
            <a:r>
              <a:rPr lang="cs-CZ" sz="1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hexokinázou</a:t>
            </a:r>
            <a:r>
              <a:rPr lang="cs-CZ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není specifická pro glukózu (reagují všechny hexózy), ale specifita stanovení je získaná druhou reakcí, při která se stanovuje pouze </a:t>
            </a:r>
            <a:r>
              <a:rPr lang="cs-CZ" sz="1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fosforylovaná</a:t>
            </a:r>
            <a:r>
              <a:rPr lang="cs-CZ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glukóza</a:t>
            </a:r>
            <a:endParaRPr lang="cs-CZ" sz="1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SzPct val="80000"/>
              <a:buFont typeface="Wingdings" panose="05000000000000000000" pitchFamily="2" charset="2"/>
              <a:buChar char="ü"/>
            </a:pPr>
            <a:endParaRPr lang="cs-CZ" sz="26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Šipka doprava 2"/>
          <p:cNvSpPr/>
          <p:nvPr/>
        </p:nvSpPr>
        <p:spPr>
          <a:xfrm>
            <a:off x="2843808" y="2947802"/>
            <a:ext cx="792088" cy="121158"/>
          </a:xfrm>
          <a:prstGeom prst="rightArrow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prava 10"/>
          <p:cNvSpPr/>
          <p:nvPr/>
        </p:nvSpPr>
        <p:spPr>
          <a:xfrm>
            <a:off x="4076328" y="3451858"/>
            <a:ext cx="495672" cy="121158"/>
          </a:xfrm>
          <a:prstGeom prst="rightArrow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661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710360" y="6309320"/>
            <a:ext cx="2133600" cy="365125"/>
          </a:xfrm>
        </p:spPr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bg1"/>
                </a:solidFill>
              </a:rPr>
              <a:pPr/>
              <a:t>13</a:t>
            </a:fld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50106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cs-CZ" sz="3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Glukóza – metody stanovení </a:t>
            </a:r>
            <a:endParaRPr lang="cs-CZ" sz="3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Přímá spojnice 7"/>
          <p:cNvCxnSpPr/>
          <p:nvPr/>
        </p:nvCxnSpPr>
        <p:spPr>
          <a:xfrm flipV="1">
            <a:off x="261257" y="1117600"/>
            <a:ext cx="8592457" cy="14514"/>
          </a:xfrm>
          <a:prstGeom prst="line">
            <a:avLst/>
          </a:prstGeom>
          <a:ln w="50800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617316" cy="64807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5914"/>
            <a:ext cx="392341" cy="834814"/>
          </a:xfrm>
          <a:prstGeom prst="rect">
            <a:avLst/>
          </a:prstGeom>
        </p:spPr>
      </p:pic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5184576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SzPct val="60000"/>
              <a:buNone/>
            </a:pPr>
            <a:r>
              <a:rPr lang="cs-CZ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Doporučené rutinní metody – </a:t>
            </a:r>
            <a:r>
              <a:rPr lang="cs-CZ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enzymové stanovení</a:t>
            </a:r>
            <a:r>
              <a:rPr lang="cs-CZ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>
              <a:buSzPct val="60000"/>
              <a:buNone/>
            </a:pPr>
            <a:r>
              <a:rPr lang="cs-CZ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2.2 Metoda s </a:t>
            </a:r>
            <a:r>
              <a:rPr lang="cs-CZ" sz="2800" b="1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glukózaoxidázou</a:t>
            </a:r>
            <a:r>
              <a:rPr lang="cs-CZ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peroxidázou (GOD/POD):</a:t>
            </a:r>
          </a:p>
          <a:p>
            <a:pPr marL="0" indent="0">
              <a:buNone/>
            </a:pPr>
            <a:endParaRPr lang="cs-CZ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cs-CZ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b</a:t>
            </a:r>
            <a:r>
              <a:rPr lang="cs-CZ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-D-glukóza + O</a:t>
            </a:r>
            <a:r>
              <a:rPr lang="cs-CZ" sz="2600" b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cs-CZ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b</a:t>
            </a:r>
            <a:r>
              <a:rPr lang="cs-CZ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-D-</a:t>
            </a:r>
            <a:r>
              <a:rPr lang="cs-CZ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glukonolakton</a:t>
            </a:r>
            <a:r>
              <a:rPr lang="cs-CZ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H</a:t>
            </a:r>
            <a:r>
              <a:rPr lang="cs-CZ" sz="2600" b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cs-CZ" sz="2600" b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(GOD)</a:t>
            </a:r>
          </a:p>
          <a:p>
            <a:pPr marL="0" indent="0">
              <a:buNone/>
            </a:pPr>
            <a:r>
              <a:rPr lang="cs-CZ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cs-CZ" sz="2600" b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cs-CZ" sz="2600" b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cs-CZ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+ 4-aminoantipyrin + fenol         </a:t>
            </a:r>
            <a:r>
              <a:rPr lang="cs-CZ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chinonmonoiminové</a:t>
            </a:r>
            <a:r>
              <a:rPr lang="cs-CZ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						barvivo + H</a:t>
            </a:r>
            <a:r>
              <a:rPr lang="cs-CZ" sz="2600" b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cs-CZ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(POD)</a:t>
            </a:r>
            <a:endParaRPr lang="cs-CZ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800"/>
              </a:spcBef>
              <a:spcAft>
                <a:spcPts val="1200"/>
              </a:spcAft>
              <a:buSzPct val="80000"/>
              <a:buFont typeface="Wingdings" panose="05000000000000000000" pitchFamily="2" charset="2"/>
              <a:buChar char="ü"/>
            </a:pPr>
            <a:r>
              <a:rPr lang="cs-CZ" sz="2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vzrůst absorbance barevného produktu je přímo úměrný koncentraci glukózy</a:t>
            </a:r>
            <a:r>
              <a:rPr lang="es-ES" sz="2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 vzorku a měří se</a:t>
            </a:r>
            <a:r>
              <a:rPr lang="cs-CZ" sz="2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600" b="1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spektro</a:t>
            </a:r>
            <a:r>
              <a:rPr lang="es-ES" sz="2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fotometricky</a:t>
            </a:r>
            <a:r>
              <a:rPr lang="cs-CZ" sz="2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při 340 </a:t>
            </a:r>
            <a:r>
              <a:rPr lang="cs-CZ" sz="2600" b="1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</a:t>
            </a:r>
            <a:endParaRPr lang="cs-CZ" sz="26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SzPct val="80000"/>
              <a:buFont typeface="Wingdings" panose="05000000000000000000" pitchFamily="2" charset="2"/>
              <a:buChar char="ü"/>
            </a:pPr>
            <a:r>
              <a:rPr lang="cs-CZ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první </a:t>
            </a:r>
            <a:r>
              <a:rPr lang="cs-CZ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reakce je specifická,  reakce na stanovení peroxidu vodíku však může být více či méně ovlivněna interferujícími </a:t>
            </a:r>
            <a:r>
              <a:rPr lang="cs-CZ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látkami</a:t>
            </a:r>
            <a:endParaRPr lang="cs-CZ" sz="2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Šipka doprava 2"/>
          <p:cNvSpPr/>
          <p:nvPr/>
        </p:nvSpPr>
        <p:spPr>
          <a:xfrm>
            <a:off x="2843808" y="2947802"/>
            <a:ext cx="648072" cy="121158"/>
          </a:xfrm>
          <a:prstGeom prst="rightArrow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prava 10"/>
          <p:cNvSpPr/>
          <p:nvPr/>
        </p:nvSpPr>
        <p:spPr>
          <a:xfrm>
            <a:off x="4716016" y="3645024"/>
            <a:ext cx="495672" cy="121158"/>
          </a:xfrm>
          <a:prstGeom prst="rightArrow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520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710360" y="6309320"/>
            <a:ext cx="2133600" cy="365125"/>
          </a:xfrm>
        </p:spPr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bg1"/>
                </a:solidFill>
              </a:rPr>
              <a:pPr/>
              <a:t>14</a:t>
            </a:fld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50106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cs-CZ" sz="3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Glukóza – metody stanovení </a:t>
            </a:r>
            <a:endParaRPr lang="cs-CZ" sz="3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Přímá spojnice 7"/>
          <p:cNvCxnSpPr/>
          <p:nvPr/>
        </p:nvCxnSpPr>
        <p:spPr>
          <a:xfrm flipV="1">
            <a:off x="261257" y="1117600"/>
            <a:ext cx="8592457" cy="14514"/>
          </a:xfrm>
          <a:prstGeom prst="line">
            <a:avLst/>
          </a:prstGeom>
          <a:ln w="50800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617316" cy="64807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5914"/>
            <a:ext cx="392341" cy="834814"/>
          </a:xfrm>
          <a:prstGeom prst="rect">
            <a:avLst/>
          </a:prstGeom>
        </p:spPr>
      </p:pic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2448272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SzPct val="60000"/>
              <a:buNone/>
            </a:pPr>
            <a:r>
              <a:rPr lang="cs-CZ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cs-CZ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Elektrochemické metody:</a:t>
            </a:r>
          </a:p>
          <a:p>
            <a:pPr>
              <a:buSzPct val="60000"/>
              <a:buFont typeface="Wingdings" pitchFamily="2" charset="2"/>
              <a:buChar char="q"/>
            </a:pPr>
            <a:r>
              <a:rPr lang="cs-CZ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Clarkova </a:t>
            </a:r>
            <a:r>
              <a:rPr lang="cs-CZ" sz="28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kyslíková </a:t>
            </a:r>
            <a:r>
              <a:rPr lang="cs-CZ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elektroda</a:t>
            </a:r>
          </a:p>
          <a:p>
            <a:pPr>
              <a:buSzPct val="60000"/>
              <a:buFont typeface="Wingdings" pitchFamily="2" charset="2"/>
              <a:buChar char="q"/>
            </a:pPr>
            <a:r>
              <a:rPr lang="pt-BR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Biosenzory </a:t>
            </a:r>
            <a:r>
              <a:rPr lang="pt-BR" sz="28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membránou se zakotvenou </a:t>
            </a:r>
            <a:r>
              <a:rPr lang="pt-BR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</a:t>
            </a:r>
            <a:endParaRPr lang="cs-CZ" sz="2800" b="1" dirty="0" smtClean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SzPct val="60000"/>
              <a:buFont typeface="Wingdings" pitchFamily="2" charset="2"/>
              <a:buChar char="q"/>
            </a:pPr>
            <a:r>
              <a:rPr lang="cs-CZ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Glukometry </a:t>
            </a:r>
            <a:r>
              <a:rPr lang="cs-CZ" sz="28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(POCT) </a:t>
            </a:r>
          </a:p>
          <a:p>
            <a:pPr>
              <a:buSzPct val="60000"/>
              <a:buFont typeface="Wingdings" pitchFamily="2" charset="2"/>
              <a:buChar char="q"/>
            </a:pPr>
            <a:endParaRPr lang="cs-CZ" sz="2800" b="1" dirty="0" smtClean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cs-CZ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60" y="3674070"/>
            <a:ext cx="1606332" cy="144016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52" y="4764524"/>
            <a:ext cx="1200912" cy="1953768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941168"/>
            <a:ext cx="1512168" cy="137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140968"/>
            <a:ext cx="3750529" cy="3000423"/>
          </a:xfrm>
          <a:prstGeom prst="rect">
            <a:avLst/>
          </a:prstGeom>
        </p:spPr>
      </p:pic>
      <p:sp>
        <p:nvSpPr>
          <p:cNvPr id="15" name="Zástupný symbol pro obsah 2"/>
          <p:cNvSpPr txBox="1">
            <a:spLocks/>
          </p:cNvSpPr>
          <p:nvPr/>
        </p:nvSpPr>
        <p:spPr>
          <a:xfrm>
            <a:off x="4427984" y="6165304"/>
            <a:ext cx="3600400" cy="53575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SzPct val="60000"/>
              <a:buFont typeface="Wingdings" panose="05000000000000000000" pitchFamily="2" charset="2"/>
              <a:buChar char="q"/>
            </a:pPr>
            <a:r>
              <a:rPr lang="cs-CZ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automatický stolní analyzátor ke stanovení glukózy a laktátu (</a:t>
            </a:r>
            <a:r>
              <a:rPr lang="cs-CZ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Biosen</a:t>
            </a:r>
            <a:r>
              <a:rPr lang="cs-CZ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cs-CZ" sz="1800" dirty="0">
              <a:solidFill>
                <a:schemeClr val="bg1"/>
              </a:solidFill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2699792" y="6326556"/>
            <a:ext cx="1296144" cy="41481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SzPct val="60000"/>
              <a:buFont typeface="Wingdings" panose="05000000000000000000" pitchFamily="2" charset="2"/>
              <a:buChar char="q"/>
            </a:pPr>
            <a:r>
              <a:rPr lang="cs-CZ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lanceta</a:t>
            </a:r>
            <a:endParaRPr lang="cs-CZ" sz="1800" dirty="0">
              <a:solidFill>
                <a:schemeClr val="bg1"/>
              </a:solidFill>
            </a:endParaRPr>
          </a:p>
        </p:txBody>
      </p:sp>
      <p:sp>
        <p:nvSpPr>
          <p:cNvPr id="14" name="Zástupný symbol pro obsah 2"/>
          <p:cNvSpPr txBox="1">
            <a:spLocks/>
          </p:cNvSpPr>
          <p:nvPr/>
        </p:nvSpPr>
        <p:spPr>
          <a:xfrm>
            <a:off x="-36512" y="4318803"/>
            <a:ext cx="1219925" cy="32237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SzPct val="60000"/>
              <a:buFont typeface="Wingdings" panose="05000000000000000000" pitchFamily="2" charset="2"/>
              <a:buChar char="q"/>
            </a:pPr>
            <a:r>
              <a:rPr lang="cs-CZ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glukometry</a:t>
            </a:r>
            <a:endParaRPr lang="cs-CZ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83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710360" y="6309320"/>
            <a:ext cx="2133600" cy="365125"/>
          </a:xfrm>
        </p:spPr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bg1"/>
                </a:solidFill>
              </a:rPr>
              <a:pPr/>
              <a:t>15</a:t>
            </a:fld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50106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cs-CZ" sz="3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Glukóza – metody stanovení </a:t>
            </a:r>
            <a:endParaRPr lang="cs-CZ" sz="3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Přímá spojnice 7"/>
          <p:cNvCxnSpPr/>
          <p:nvPr/>
        </p:nvCxnSpPr>
        <p:spPr>
          <a:xfrm flipV="1">
            <a:off x="261257" y="1117600"/>
            <a:ext cx="8592457" cy="14514"/>
          </a:xfrm>
          <a:prstGeom prst="line">
            <a:avLst/>
          </a:prstGeom>
          <a:ln w="50800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617316" cy="64807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5914"/>
            <a:ext cx="392341" cy="834814"/>
          </a:xfrm>
          <a:prstGeom prst="rect">
            <a:avLst/>
          </a:prstGeom>
        </p:spPr>
      </p:pic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179512" y="1340768"/>
            <a:ext cx="8674202" cy="525658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SzPct val="60000"/>
              <a:buFont typeface="Wingdings" pitchFamily="2" charset="2"/>
              <a:buChar char="q"/>
            </a:pPr>
            <a:r>
              <a:rPr lang="cs-CZ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Princip: přímé elektrochemické stanovení</a:t>
            </a:r>
          </a:p>
          <a:p>
            <a:pPr marL="0" indent="0">
              <a:spcAft>
                <a:spcPts val="600"/>
              </a:spcAft>
              <a:buSzPct val="60000"/>
              <a:buNone/>
            </a:pP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glukóza </a:t>
            </a:r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cs-CZ" sz="2400" b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        </a:t>
            </a:r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cs-CZ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glukonolakton</a:t>
            </a:r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H</a:t>
            </a:r>
            <a:r>
              <a:rPr lang="cs-CZ" sz="24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cs-CZ" sz="24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(</a:t>
            </a:r>
            <a:r>
              <a:rPr lang="cs-CZ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glukózaoxidáza</a:t>
            </a:r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cs-CZ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Aft>
                <a:spcPts val="600"/>
              </a:spcAft>
              <a:buSzPct val="60000"/>
              <a:buNone/>
            </a:pPr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2. elektrochemická </a:t>
            </a:r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redukce H</a:t>
            </a:r>
            <a:r>
              <a:rPr lang="cs-CZ" sz="24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cs-CZ" sz="24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H</a:t>
            </a:r>
            <a:r>
              <a:rPr lang="cs-CZ" sz="24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endParaRPr lang="cs-CZ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Aft>
                <a:spcPts val="1200"/>
              </a:spcAft>
              <a:buSzPct val="60000"/>
              <a:buNone/>
            </a:pPr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3. vzniklý </a:t>
            </a:r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elektrický proud nebo náboj je úměrný </a:t>
            </a:r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koncentraci </a:t>
            </a:r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glukózy (</a:t>
            </a:r>
            <a:r>
              <a:rPr lang="cs-CZ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amperometrické</a:t>
            </a:r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nebo </a:t>
            </a:r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coulometrické </a:t>
            </a:r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stanovení) </a:t>
            </a:r>
          </a:p>
          <a:p>
            <a:pPr marL="0" indent="0">
              <a:buSzPct val="60000"/>
              <a:buNone/>
            </a:pPr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H</a:t>
            </a:r>
            <a:r>
              <a:rPr lang="cs-CZ" sz="2400" b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cs-CZ" sz="2400" b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2H</a:t>
            </a:r>
            <a:r>
              <a:rPr lang="cs-CZ" sz="24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O</a:t>
            </a:r>
            <a:r>
              <a:rPr lang="cs-CZ" sz="2400" b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+ 2e</a:t>
            </a:r>
            <a:r>
              <a:rPr lang="cs-CZ" sz="24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reakce na anodě</a:t>
            </a:r>
          </a:p>
          <a:p>
            <a:pPr marL="0" indent="0">
              <a:buSzPct val="60000"/>
              <a:buNone/>
            </a:pPr>
            <a:endParaRPr lang="cs-CZ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SzPct val="60000"/>
              <a:buNone/>
            </a:pPr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2e</a:t>
            </a:r>
            <a:r>
              <a:rPr lang="cs-CZ" sz="24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2H</a:t>
            </a:r>
            <a:r>
              <a:rPr lang="cs-CZ" sz="24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½ O</a:t>
            </a:r>
            <a:r>
              <a:rPr lang="cs-CZ" sz="2400" b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H</a:t>
            </a:r>
            <a:r>
              <a:rPr lang="cs-CZ" sz="2400" b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	</a:t>
            </a:r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reakce na </a:t>
            </a:r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katodě</a:t>
            </a:r>
          </a:p>
          <a:p>
            <a:pPr marL="0" indent="0">
              <a:buNone/>
            </a:pPr>
            <a:endParaRPr lang="cs-CZ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Šipka doprava 13"/>
          <p:cNvSpPr/>
          <p:nvPr/>
        </p:nvSpPr>
        <p:spPr>
          <a:xfrm>
            <a:off x="3059832" y="2155714"/>
            <a:ext cx="495672" cy="121158"/>
          </a:xfrm>
          <a:prstGeom prst="rightArrow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prava 16"/>
          <p:cNvSpPr/>
          <p:nvPr/>
        </p:nvSpPr>
        <p:spPr>
          <a:xfrm>
            <a:off x="1988096" y="4892018"/>
            <a:ext cx="495672" cy="121158"/>
          </a:xfrm>
          <a:prstGeom prst="rightArrow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prava 18"/>
          <p:cNvSpPr/>
          <p:nvPr/>
        </p:nvSpPr>
        <p:spPr>
          <a:xfrm>
            <a:off x="3275856" y="5733256"/>
            <a:ext cx="495672" cy="121158"/>
          </a:xfrm>
          <a:prstGeom prst="rightArrow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Zástupný symbol pro obsah 2"/>
          <p:cNvSpPr txBox="1">
            <a:spLocks/>
          </p:cNvSpPr>
          <p:nvPr/>
        </p:nvSpPr>
        <p:spPr>
          <a:xfrm>
            <a:off x="1992324" y="4565063"/>
            <a:ext cx="432048" cy="41481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SzPct val="60000"/>
            </a:pPr>
            <a:r>
              <a:rPr lang="cs-CZ" sz="1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</a:t>
            </a:r>
            <a:endParaRPr lang="cs-CZ" sz="1800" dirty="0">
              <a:solidFill>
                <a:srgbClr val="FFFF00"/>
              </a:solidFill>
            </a:endParaRPr>
          </a:p>
        </p:txBody>
      </p:sp>
      <p:sp>
        <p:nvSpPr>
          <p:cNvPr id="21" name="Zástupný symbol pro obsah 2"/>
          <p:cNvSpPr txBox="1">
            <a:spLocks/>
          </p:cNvSpPr>
          <p:nvPr/>
        </p:nvSpPr>
        <p:spPr>
          <a:xfrm>
            <a:off x="1801733" y="5013176"/>
            <a:ext cx="813230" cy="41481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SzPct val="60000"/>
            </a:pPr>
            <a:r>
              <a:rPr lang="cs-CZ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napětí</a:t>
            </a:r>
            <a:endParaRPr lang="cs-CZ" sz="1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85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710360" y="6309320"/>
            <a:ext cx="2133600" cy="365125"/>
          </a:xfrm>
        </p:spPr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bg1"/>
                </a:solidFill>
              </a:rPr>
              <a:pPr/>
              <a:t>16</a:t>
            </a:fld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50106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cs-CZ" sz="3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Glukóza – metody stanovení </a:t>
            </a:r>
            <a:endParaRPr lang="cs-CZ" sz="3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Přímá spojnice 7"/>
          <p:cNvCxnSpPr/>
          <p:nvPr/>
        </p:nvCxnSpPr>
        <p:spPr>
          <a:xfrm flipV="1">
            <a:off x="261257" y="1117600"/>
            <a:ext cx="8592457" cy="14514"/>
          </a:xfrm>
          <a:prstGeom prst="line">
            <a:avLst/>
          </a:prstGeom>
          <a:ln w="50800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617316" cy="64807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5914"/>
            <a:ext cx="392341" cy="834814"/>
          </a:xfrm>
          <a:prstGeom prst="rect">
            <a:avLst/>
          </a:prstGeom>
        </p:spPr>
      </p:pic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220384" y="1268760"/>
            <a:ext cx="8674202" cy="525658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SzPct val="60000"/>
              <a:buFont typeface="Wingdings" pitchFamily="2" charset="2"/>
              <a:buChar char="q"/>
            </a:pPr>
            <a:r>
              <a:rPr lang="cs-CZ" sz="34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Glukometry:</a:t>
            </a:r>
            <a:endParaRPr lang="cs-CZ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600"/>
              </a:spcAft>
              <a:buSzPct val="60000"/>
              <a:buFont typeface="Wingdings" pitchFamily="2" charset="2"/>
              <a:buChar char="q"/>
            </a:pPr>
            <a:r>
              <a:rPr lang="cs-CZ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jsou </a:t>
            </a:r>
            <a:r>
              <a:rPr lang="cs-CZ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určeny k selfmonitoringu pacientů s DM, dále pro ambulantní měření koncentrace </a:t>
            </a:r>
            <a:r>
              <a:rPr lang="cs-CZ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glukózy</a:t>
            </a:r>
          </a:p>
          <a:p>
            <a:pPr>
              <a:spcAft>
                <a:spcPts val="600"/>
              </a:spcAft>
              <a:buSzPct val="60000"/>
              <a:buFont typeface="Wingdings" pitchFamily="2" charset="2"/>
              <a:buChar char="q"/>
            </a:pPr>
            <a:r>
              <a:rPr lang="cs-CZ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použití </a:t>
            </a:r>
            <a:r>
              <a:rPr lang="cs-CZ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glukometrů k dg. DM se </a:t>
            </a:r>
            <a:r>
              <a:rPr lang="cs-CZ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nedoporučuje</a:t>
            </a:r>
          </a:p>
          <a:p>
            <a:pPr>
              <a:spcAft>
                <a:spcPts val="600"/>
              </a:spcAft>
              <a:buSzPct val="60000"/>
              <a:buFont typeface="Wingdings" pitchFamily="2" charset="2"/>
              <a:buChar char="q"/>
            </a:pPr>
            <a:r>
              <a:rPr lang="cs-CZ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proti </a:t>
            </a:r>
            <a:r>
              <a:rPr lang="cs-CZ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referenční metodě nesmí chyba měření překročit: </a:t>
            </a:r>
            <a:endParaRPr lang="cs-CZ" sz="2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Aft>
                <a:spcPts val="600"/>
              </a:spcAft>
              <a:buSzPct val="60000"/>
              <a:buNone/>
            </a:pP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± </a:t>
            </a:r>
            <a:r>
              <a:rPr lang="cs-CZ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0,83 </a:t>
            </a:r>
            <a:r>
              <a:rPr lang="cs-CZ" sz="2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mmol</a:t>
            </a:r>
            <a:r>
              <a:rPr lang="cs-CZ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/l pro koncentrace &lt; 5,6 </a:t>
            </a:r>
            <a:r>
              <a:rPr lang="cs-CZ" sz="2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mmol</a:t>
            </a:r>
            <a:r>
              <a:rPr lang="cs-CZ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/l </a:t>
            </a:r>
            <a:endParaRPr lang="cs-CZ" sz="2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Aft>
                <a:spcPts val="1800"/>
              </a:spcAft>
              <a:buSzPct val="60000"/>
              <a:buNone/>
            </a:pPr>
            <a:r>
              <a:rPr lang="cs-CZ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± 15% pro koncentrace ≥ 5,6 </a:t>
            </a:r>
            <a:r>
              <a:rPr lang="cs-CZ" sz="2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mmol</a:t>
            </a:r>
            <a:r>
              <a:rPr lang="cs-CZ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/l </a:t>
            </a:r>
          </a:p>
          <a:p>
            <a:pPr>
              <a:spcAft>
                <a:spcPts val="600"/>
              </a:spcAft>
              <a:buSzPct val="60000"/>
              <a:buFont typeface="Wingdings" pitchFamily="2" charset="2"/>
              <a:buChar char="q"/>
            </a:pPr>
            <a:r>
              <a:rPr lang="cs-CZ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kontroly </a:t>
            </a:r>
            <a:r>
              <a:rPr lang="cs-CZ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osobních glukometrů srovnáním s měřením v laboratoři se doporučuje provádět v pravidelných časových intervalech minimálně jednou </a:t>
            </a:r>
            <a:r>
              <a:rPr lang="cs-CZ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ročně </a:t>
            </a:r>
            <a:endParaRPr lang="cs-CZ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Aft>
                <a:spcPts val="600"/>
              </a:spcAft>
              <a:buSzPct val="60000"/>
              <a:buNone/>
            </a:pPr>
            <a:endParaRPr lang="cs-CZ" sz="2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18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710360" y="6309320"/>
            <a:ext cx="2133600" cy="365125"/>
          </a:xfrm>
        </p:spPr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bg1"/>
                </a:solidFill>
              </a:rPr>
              <a:pPr/>
              <a:t>17</a:t>
            </a:fld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50106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cs-CZ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Glukóza v moči</a:t>
            </a:r>
            <a:endParaRPr lang="cs-CZ" sz="4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Přímá spojnice 7"/>
          <p:cNvCxnSpPr/>
          <p:nvPr/>
        </p:nvCxnSpPr>
        <p:spPr>
          <a:xfrm flipV="1">
            <a:off x="261257" y="1117600"/>
            <a:ext cx="8592457" cy="14514"/>
          </a:xfrm>
          <a:prstGeom prst="line">
            <a:avLst/>
          </a:prstGeom>
          <a:ln w="50800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617316" cy="64807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5914"/>
            <a:ext cx="392341" cy="834814"/>
          </a:xfrm>
          <a:prstGeom prst="rect">
            <a:avLst/>
          </a:prstGeom>
        </p:spPr>
      </p:pic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220384" y="1484784"/>
            <a:ext cx="8674202" cy="309634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SzPct val="60000"/>
              <a:buFont typeface="Wingdings" pitchFamily="2" charset="2"/>
              <a:buChar char="q"/>
            </a:pPr>
            <a:r>
              <a:rPr lang="cs-CZ" sz="34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glykosurie:</a:t>
            </a:r>
            <a:r>
              <a:rPr lang="cs-CZ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stanovení ztráty glukózy močí</a:t>
            </a:r>
            <a:endParaRPr lang="cs-CZ" sz="2800" b="1" dirty="0" smtClean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1200"/>
              </a:spcAft>
              <a:buSzPct val="60000"/>
              <a:buFont typeface="Wingdings" pitchFamily="2" charset="2"/>
              <a:buChar char="q"/>
            </a:pPr>
            <a:r>
              <a:rPr lang="cs-CZ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it-IT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 diagnostiku DM není stanovení doporučeno </a:t>
            </a:r>
            <a:endParaRPr lang="cs-CZ" sz="3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1200"/>
              </a:spcAft>
              <a:buSzPct val="60000"/>
              <a:buFont typeface="Wingdings" pitchFamily="2" charset="2"/>
              <a:buChar char="q"/>
            </a:pP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 jen orientační význam </a:t>
            </a:r>
          </a:p>
          <a:p>
            <a:pPr>
              <a:spcAft>
                <a:spcPts val="600"/>
              </a:spcAft>
              <a:buSzPct val="60000"/>
              <a:buFont typeface="Wingdings" pitchFamily="2" charset="2"/>
              <a:buChar char="q"/>
            </a:pP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prakticky byla nahrazena </a:t>
            </a:r>
            <a:r>
              <a:rPr lang="cs-CZ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selfmonitoringem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glykémií </a:t>
            </a:r>
          </a:p>
          <a:p>
            <a:pPr>
              <a:spcAft>
                <a:spcPts val="600"/>
              </a:spcAft>
              <a:buSzPct val="60000"/>
              <a:buFont typeface="Wingdings" pitchFamily="2" charset="2"/>
              <a:buChar char="q"/>
            </a:pPr>
            <a:endParaRPr lang="it-IT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600"/>
              </a:spcAft>
              <a:buSzPct val="60000"/>
              <a:buFont typeface="Wingdings" pitchFamily="2" charset="2"/>
              <a:buChar char="q"/>
            </a:pPr>
            <a:endParaRPr lang="cs-CZ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Aft>
                <a:spcPts val="600"/>
              </a:spcAft>
              <a:buSzPct val="60000"/>
              <a:buNone/>
            </a:pPr>
            <a:endParaRPr lang="cs-CZ" sz="2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248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710360" y="6309320"/>
            <a:ext cx="2133600" cy="365125"/>
          </a:xfrm>
        </p:spPr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bg1"/>
                </a:solidFill>
              </a:rPr>
              <a:pPr/>
              <a:t>18</a:t>
            </a:fld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50106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cs-CZ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Glukózový toleranční test (oGTT)</a:t>
            </a:r>
            <a:endParaRPr lang="cs-CZ" sz="4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Přímá spojnice 7"/>
          <p:cNvCxnSpPr/>
          <p:nvPr/>
        </p:nvCxnSpPr>
        <p:spPr>
          <a:xfrm flipV="1">
            <a:off x="261257" y="1117600"/>
            <a:ext cx="8592457" cy="14514"/>
          </a:xfrm>
          <a:prstGeom prst="line">
            <a:avLst/>
          </a:prstGeom>
          <a:ln w="50800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617316" cy="64807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5914"/>
            <a:ext cx="392341" cy="834814"/>
          </a:xfrm>
          <a:prstGeom prst="rect">
            <a:avLst/>
          </a:prstGeom>
        </p:spPr>
      </p:pic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220384" y="1268760"/>
            <a:ext cx="8674202" cy="3024336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  <a:buSzPct val="60000"/>
              <a:buFont typeface="Wingdings" pitchFamily="2" charset="2"/>
              <a:buChar char="q"/>
            </a:pPr>
            <a:r>
              <a:rPr lang="cs-CZ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lačnění (10-14h) je provedeno stanovení glykémie v žilní plazmě a poté je podáno 75 g glukózy ve 300 ml vody</a:t>
            </a:r>
          </a:p>
          <a:p>
            <a:pPr>
              <a:spcAft>
                <a:spcPts val="1200"/>
              </a:spcAft>
              <a:buSzPct val="60000"/>
              <a:buFont typeface="Wingdings" pitchFamily="2" charset="2"/>
              <a:buChar char="q"/>
            </a:pPr>
            <a:r>
              <a:rPr lang="cs-CZ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2h fyzického klidu je proveden další odběr krve ke stanovení glykémie v žilní plazmě</a:t>
            </a:r>
          </a:p>
          <a:p>
            <a:pPr>
              <a:spcAft>
                <a:spcPts val="1200"/>
              </a:spcAft>
              <a:buSzPct val="60000"/>
              <a:buFont typeface="Wingdings" pitchFamily="2" charset="2"/>
              <a:buChar char="q"/>
            </a:pPr>
            <a:r>
              <a:rPr lang="cs-CZ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gestačního oGTT: odběr krve před zátěží, 1h po zátěži                            			 a 2h po zátěži</a:t>
            </a:r>
          </a:p>
          <a:p>
            <a:pPr>
              <a:spcAft>
                <a:spcPts val="1200"/>
              </a:spcAft>
              <a:buSzPct val="60000"/>
              <a:buFont typeface="Wingdings" pitchFamily="2" charset="2"/>
              <a:buChar char="q"/>
            </a:pPr>
            <a:r>
              <a:rPr lang="cs-CZ" sz="2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vyhodnocení oGTT: </a:t>
            </a:r>
          </a:p>
          <a:p>
            <a:pPr>
              <a:spcAft>
                <a:spcPts val="600"/>
              </a:spcAft>
              <a:buSzPct val="60000"/>
              <a:buFont typeface="Wingdings" pitchFamily="2" charset="2"/>
              <a:buChar char="q"/>
            </a:pPr>
            <a:endParaRPr lang="it-IT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600"/>
              </a:spcAft>
              <a:buSzPct val="60000"/>
              <a:buFont typeface="Wingdings" pitchFamily="2" charset="2"/>
              <a:buChar char="q"/>
            </a:pPr>
            <a:endParaRPr lang="cs-CZ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Aft>
                <a:spcPts val="600"/>
              </a:spcAft>
              <a:buSzPct val="60000"/>
              <a:buNone/>
            </a:pPr>
            <a:endParaRPr lang="cs-CZ" sz="2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Tabulka 11"/>
          <p:cNvGraphicFramePr>
            <a:graphicFrameLocks noGrp="1"/>
          </p:cNvGraphicFramePr>
          <p:nvPr/>
        </p:nvGraphicFramePr>
        <p:xfrm>
          <a:off x="395536" y="4221088"/>
          <a:ext cx="8208912" cy="208823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104456"/>
                <a:gridCol w="4104456"/>
              </a:tblGrid>
              <a:tr h="522058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Glykémie v žilní plazmě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za 2h</a:t>
                      </a:r>
                      <a:endParaRPr lang="cs-CZ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Klinický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závěr</a:t>
                      </a:r>
                      <a:endParaRPr lang="cs-CZ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22058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&lt; 7,8 </a:t>
                      </a:r>
                      <a:r>
                        <a:rPr lang="cs-CZ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mmol</a:t>
                      </a:r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/l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Diabetes </a:t>
                      </a:r>
                      <a:r>
                        <a:rPr lang="cs-CZ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mellitus</a:t>
                      </a:r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vyloučen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522058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7,8 – 11,0 </a:t>
                      </a:r>
                      <a:r>
                        <a:rPr lang="cs-CZ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mmol</a:t>
                      </a:r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/l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Porušená glukózová tolerance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522058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&gt; 11,0 </a:t>
                      </a:r>
                      <a:r>
                        <a:rPr lang="cs-CZ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mmol</a:t>
                      </a:r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/l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Diabetes </a:t>
                      </a:r>
                      <a:r>
                        <a:rPr lang="cs-CZ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mellitus</a:t>
                      </a:r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potvrzen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248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710360" y="6309320"/>
            <a:ext cx="2133600" cy="365125"/>
          </a:xfrm>
        </p:spPr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bg1"/>
                </a:solidFill>
              </a:rPr>
              <a:pPr/>
              <a:t>19</a:t>
            </a:fld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50106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cs-CZ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Glukózový toleranční test (oGTT)</a:t>
            </a:r>
            <a:endParaRPr lang="cs-CZ" sz="4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Přímá spojnice 7"/>
          <p:cNvCxnSpPr/>
          <p:nvPr/>
        </p:nvCxnSpPr>
        <p:spPr>
          <a:xfrm flipV="1">
            <a:off x="261257" y="1117600"/>
            <a:ext cx="8592457" cy="14514"/>
          </a:xfrm>
          <a:prstGeom prst="line">
            <a:avLst/>
          </a:prstGeom>
          <a:ln w="50800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617316" cy="64807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5914"/>
            <a:ext cx="392341" cy="834814"/>
          </a:xfrm>
          <a:prstGeom prst="rect">
            <a:avLst/>
          </a:prstGeom>
        </p:spPr>
      </p:pic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220384" y="1556792"/>
            <a:ext cx="8672096" cy="453650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SzPct val="60000"/>
              <a:buFont typeface="Wingdings" pitchFamily="2" charset="2"/>
              <a:buChar char="q"/>
            </a:pPr>
            <a:r>
              <a:rPr lang="cs-CZ" sz="30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používá se k potvrzení diagnózy DM v případech:</a:t>
            </a:r>
          </a:p>
          <a:p>
            <a:pPr lvl="1">
              <a:spcAft>
                <a:spcPts val="1200"/>
              </a:spcAft>
              <a:buSzPct val="60000"/>
              <a:buFont typeface="Wingdings" pitchFamily="2" charset="2"/>
              <a:buChar char="ü"/>
            </a:pPr>
            <a:r>
              <a:rPr lang="cs-CZ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stavy IFG (prediabetu) s hodnotami FPG 5,6 až 7,0 </a:t>
            </a:r>
            <a:r>
              <a:rPr lang="cs-CZ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mmol</a:t>
            </a:r>
            <a:r>
              <a:rPr lang="cs-CZ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/l </a:t>
            </a:r>
          </a:p>
          <a:p>
            <a:pPr lvl="1">
              <a:spcAft>
                <a:spcPts val="1200"/>
              </a:spcAft>
              <a:buSzPct val="60000"/>
              <a:buFont typeface="Wingdings" pitchFamily="2" charset="2"/>
              <a:buChar char="ü"/>
            </a:pPr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těhotenství u skupin se zvýšeným rizikem vzniku DM</a:t>
            </a:r>
          </a:p>
          <a:p>
            <a:pPr lvl="1">
              <a:spcAft>
                <a:spcPts val="1200"/>
              </a:spcAft>
              <a:buSzPct val="60000"/>
              <a:buFont typeface="Wingdings" pitchFamily="2" charset="2"/>
              <a:buChar char="ü"/>
            </a:pPr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jedinci se zvýšeným rizikem vzniku DM</a:t>
            </a:r>
          </a:p>
          <a:p>
            <a:pPr lvl="1">
              <a:spcAft>
                <a:spcPts val="1200"/>
              </a:spcAft>
              <a:buSzPct val="60000"/>
              <a:buFont typeface="Wingdings" pitchFamily="2" charset="2"/>
              <a:buChar char="ü"/>
            </a:pPr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situacích s FPG &lt; 5,6 </a:t>
            </a:r>
            <a:r>
              <a:rPr lang="cs-CZ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mmol</a:t>
            </a:r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/l při podezření na poruchu tolerance glukózy z předchozích vyšetření </a:t>
            </a:r>
          </a:p>
          <a:p>
            <a:pPr lvl="1">
              <a:spcAft>
                <a:spcPts val="1200"/>
              </a:spcAft>
              <a:buSzPct val="60000"/>
              <a:buFont typeface="Wingdings" pitchFamily="2" charset="2"/>
              <a:buChar char="ü"/>
            </a:pPr>
            <a:endParaRPr lang="cs-CZ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Aft>
                <a:spcPts val="1200"/>
              </a:spcAft>
              <a:buSzPct val="60000"/>
              <a:buFont typeface="Wingdings" pitchFamily="2" charset="2"/>
              <a:buChar char="ü"/>
            </a:pPr>
            <a:endParaRPr lang="cs-CZ" sz="2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1200"/>
              </a:spcAft>
              <a:buSzPct val="60000"/>
              <a:buFont typeface="Wingdings" pitchFamily="2" charset="2"/>
              <a:buChar char="q"/>
            </a:pPr>
            <a:endParaRPr lang="cs-CZ" sz="2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600"/>
              </a:spcAft>
              <a:buSzPct val="60000"/>
              <a:buFont typeface="Wingdings" pitchFamily="2" charset="2"/>
              <a:buChar char="q"/>
            </a:pPr>
            <a:endParaRPr lang="it-IT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600"/>
              </a:spcAft>
              <a:buSzPct val="60000"/>
              <a:buFont typeface="Wingdings" pitchFamily="2" charset="2"/>
              <a:buChar char="q"/>
            </a:pPr>
            <a:endParaRPr lang="cs-CZ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Aft>
                <a:spcPts val="600"/>
              </a:spcAft>
              <a:buSzPct val="60000"/>
              <a:buNone/>
            </a:pPr>
            <a:endParaRPr lang="cs-CZ" sz="2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248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772816"/>
            <a:ext cx="3744416" cy="1728192"/>
          </a:xfrm>
          <a:ln>
            <a:noFill/>
          </a:ln>
        </p:spPr>
        <p:txBody>
          <a:bodyPr>
            <a:normAutofit/>
          </a:bodyPr>
          <a:lstStyle/>
          <a:p>
            <a:pPr>
              <a:buSzPct val="60000"/>
              <a:buFont typeface="Wingdings" panose="05000000000000000000" pitchFamily="2" charset="2"/>
              <a:buChar char="q"/>
            </a:pPr>
            <a:r>
              <a:rPr lang="cs-CZ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FPG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(plazmatická koncentrace glukózy v žilní krvi nalačno)</a:t>
            </a:r>
            <a:endParaRPr lang="cs-CZ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SzPct val="60000"/>
              <a:buFont typeface="Wingdings" panose="05000000000000000000" pitchFamily="2" charset="2"/>
              <a:buChar char="q"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bg1"/>
                </a:solidFill>
              </a:rPr>
              <a:pPr/>
              <a:t>2</a:t>
            </a:fld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cs-CZ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Glukóza – klinický význam</a:t>
            </a:r>
            <a:endParaRPr lang="cs-CZ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Přímá spojnice 7"/>
          <p:cNvCxnSpPr/>
          <p:nvPr/>
        </p:nvCxnSpPr>
        <p:spPr>
          <a:xfrm flipV="1">
            <a:off x="261257" y="1052736"/>
            <a:ext cx="8592457" cy="14514"/>
          </a:xfrm>
          <a:prstGeom prst="line">
            <a:avLst/>
          </a:prstGeom>
          <a:ln w="50800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268760"/>
            <a:ext cx="37147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4077072"/>
            <a:ext cx="8136904" cy="24482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q"/>
              <a:tabLst/>
              <a:defRPr/>
            </a:pPr>
            <a:r>
              <a:rPr lang="pl-PL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Koncentrace FPG (stanovení glykémie) </a:t>
            </a:r>
            <a:r>
              <a:rPr lang="pl-PL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</a:t>
            </a:r>
            <a:r>
              <a:rPr lang="pl-PL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hlavní nástrojem </a:t>
            </a:r>
            <a:r>
              <a:rPr lang="pl-PL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</a:t>
            </a:r>
            <a:r>
              <a:rPr lang="pl-PL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cs-CZ" dirty="0" smtClean="0"/>
          </a:p>
          <a:p>
            <a:pPr lvl="1">
              <a:buFont typeface="Wingdings" pitchFamily="2" charset="2"/>
              <a:buChar char="ü"/>
            </a:pP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určení </a:t>
            </a:r>
            <a:r>
              <a:rPr lang="cs-CZ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diagnózy diabetu </a:t>
            </a:r>
            <a:r>
              <a:rPr lang="cs-CZ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mellitu</a:t>
            </a:r>
            <a:r>
              <a:rPr lang="cs-CZ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cs-CZ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DM)</a:t>
            </a:r>
          </a:p>
          <a:p>
            <a:pPr lvl="1"/>
            <a:endParaRPr lang="cs-CZ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Wingdings" pitchFamily="2" charset="2"/>
              <a:buChar char="ü"/>
            </a:pPr>
            <a:r>
              <a:rPr lang="cs-CZ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vyhledávání </a:t>
            </a:r>
            <a:r>
              <a:rPr lang="cs-CZ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 se zvýšeným rizikem DM </a:t>
            </a:r>
          </a:p>
          <a:p>
            <a:pPr lvl="1"/>
            <a:endParaRPr lang="cs-CZ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57300" lvl="2" indent="-342900">
              <a:spcBef>
                <a:spcPct val="20000"/>
              </a:spcBef>
              <a:buSzPct val="60000"/>
              <a:buFont typeface="Wingdings" pitchFamily="2" charset="2"/>
              <a:buChar char="ü"/>
            </a:pPr>
            <a:endParaRPr kumimoji="0" lang="cs-CZ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q"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41" y="44624"/>
            <a:ext cx="754497" cy="79208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8640"/>
            <a:ext cx="392341" cy="83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59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710360" y="6309320"/>
            <a:ext cx="2133600" cy="365125"/>
          </a:xfrm>
        </p:spPr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bg1"/>
                </a:solidFill>
              </a:rPr>
              <a:pPr/>
              <a:t>20</a:t>
            </a:fld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50106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cs-CZ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Algoritmus pro laboratorní screening GDM </a:t>
            </a:r>
            <a:endParaRPr lang="cs-CZ" sz="36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Přímá spojnice 7"/>
          <p:cNvCxnSpPr/>
          <p:nvPr/>
        </p:nvCxnSpPr>
        <p:spPr>
          <a:xfrm flipV="1">
            <a:off x="261257" y="1052736"/>
            <a:ext cx="8592457" cy="14514"/>
          </a:xfrm>
          <a:prstGeom prst="line">
            <a:avLst/>
          </a:prstGeom>
          <a:ln w="50800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617316" cy="64807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5914"/>
            <a:ext cx="392341" cy="83481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188" y="1202010"/>
            <a:ext cx="7667625" cy="532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ástupný symbol pro obsah 2"/>
          <p:cNvSpPr>
            <a:spLocks noGrp="1"/>
          </p:cNvSpPr>
          <p:nvPr>
            <p:ph idx="1"/>
          </p:nvPr>
        </p:nvSpPr>
        <p:spPr>
          <a:xfrm>
            <a:off x="755576" y="6522345"/>
            <a:ext cx="7992888" cy="335655"/>
          </a:xfrm>
          <a:ln>
            <a:noFill/>
          </a:ln>
        </p:spPr>
        <p:txBody>
          <a:bodyPr>
            <a:noAutofit/>
          </a:bodyPr>
          <a:lstStyle/>
          <a:p>
            <a:pPr>
              <a:buSzPct val="60000"/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Doporučení ČDS a </a:t>
            </a:r>
            <a:r>
              <a:rPr lang="cs-CZ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ČSKB; vydáno </a:t>
            </a:r>
            <a:r>
              <a:rPr lang="cs-C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únoru </a:t>
            </a:r>
            <a:r>
              <a:rPr lang="cs-CZ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2012, aktuální korekce 18.2.2015</a:t>
            </a:r>
            <a:endParaRPr lang="cs-CZ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248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463031"/>
            <a:ext cx="7772400" cy="1470025"/>
          </a:xfrm>
        </p:spPr>
        <p:txBody>
          <a:bodyPr>
            <a:noAutofit/>
          </a:bodyPr>
          <a:lstStyle/>
          <a:p>
            <a:r>
              <a:rPr lang="cs-CZ" sz="5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za pozornost.</a:t>
            </a:r>
            <a:endParaRPr lang="cs-CZ" sz="56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507" y="116632"/>
            <a:ext cx="3326486" cy="112471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1162"/>
            <a:ext cx="3672408" cy="109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9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140" y="1124744"/>
            <a:ext cx="8569574" cy="5472608"/>
          </a:xfrm>
          <a:ln>
            <a:noFill/>
          </a:ln>
        </p:spPr>
        <p:txBody>
          <a:bodyPr>
            <a:normAutofit/>
          </a:bodyPr>
          <a:lstStyle/>
          <a:p>
            <a:pPr>
              <a:buSzPct val="60000"/>
              <a:buFont typeface="Wingdings" panose="05000000000000000000" pitchFamily="2" charset="2"/>
              <a:buChar char="q"/>
            </a:pPr>
            <a:r>
              <a:rPr lang="cs-CZ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Analyzovaný materiál:</a:t>
            </a:r>
          </a:p>
          <a:p>
            <a:pPr lvl="1">
              <a:buSzPct val="60000"/>
              <a:buFont typeface="Wingdings" pitchFamily="2" charset="2"/>
              <a:buChar char="ü"/>
            </a:pPr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B, S, P, U, CSF, výpotek</a:t>
            </a:r>
          </a:p>
          <a:p>
            <a:pPr>
              <a:buSzPct val="60000"/>
              <a:buFont typeface="Wingdings" panose="05000000000000000000" pitchFamily="2" charset="2"/>
              <a:buChar char="q"/>
            </a:pPr>
            <a:r>
              <a:rPr lang="cs-CZ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Preanalytické</a:t>
            </a:r>
            <a:r>
              <a:rPr lang="cs-CZ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požadavky:</a:t>
            </a:r>
            <a:endParaRPr lang="cs-CZ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SzPct val="60000"/>
              <a:buFont typeface="Wingdings" pitchFamily="2" charset="2"/>
              <a:buChar char="ü"/>
            </a:pPr>
            <a:r>
              <a:rPr 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cs-CZ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 diagnostiku diabetu </a:t>
            </a:r>
            <a:r>
              <a:rPr lang="cs-CZ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mellitu</a:t>
            </a:r>
            <a:r>
              <a:rPr lang="cs-CZ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nevhodný odběr krve bez </a:t>
            </a:r>
            <a:r>
              <a:rPr lang="cs-CZ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antiglykolitických</a:t>
            </a:r>
            <a:r>
              <a:rPr lang="cs-CZ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přísad; ČSKB a Česká </a:t>
            </a:r>
            <a:r>
              <a:rPr lang="cs-CZ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cs-CZ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iabetol</a:t>
            </a:r>
            <a:r>
              <a:rPr lang="cs-CZ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společnost (2005) doporučují:</a:t>
            </a:r>
          </a:p>
          <a:p>
            <a:pPr lvl="2">
              <a:buSzPct val="60000"/>
              <a:buFont typeface="Wingdings" pitchFamily="2" charset="2"/>
              <a:buChar char="ü"/>
            </a:pPr>
            <a:r>
              <a:rPr lang="cs-CZ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cs-CZ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dběr krve nalačno (min. 8h lačnění)</a:t>
            </a:r>
          </a:p>
          <a:p>
            <a:pPr lvl="2">
              <a:buSzPct val="60000"/>
              <a:buFont typeface="Wingdings" pitchFamily="2" charset="2"/>
              <a:buChar char="ü"/>
            </a:pPr>
            <a:r>
              <a:rPr lang="cs-CZ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cs-CZ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tanovení v plazmě žilní krve (EDTA + </a:t>
            </a:r>
            <a:r>
              <a:rPr lang="cs-CZ" b="1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NaF</a:t>
            </a:r>
            <a:r>
              <a:rPr lang="cs-CZ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2">
              <a:spcAft>
                <a:spcPts val="600"/>
              </a:spcAft>
              <a:buSzPct val="60000"/>
              <a:buFont typeface="Wingdings" pitchFamily="2" charset="2"/>
              <a:buChar char="ü"/>
            </a:pPr>
            <a:r>
              <a:rPr lang="cs-CZ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cs-CZ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ddělení plazmy od krevních elementů do 60 min po odběru</a:t>
            </a:r>
          </a:p>
          <a:p>
            <a:pPr lvl="1">
              <a:buSzPct val="60000"/>
              <a:buFont typeface="Wingdings" pitchFamily="2" charset="2"/>
              <a:buChar char="ü"/>
            </a:pPr>
            <a:r>
              <a:rPr 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cs-CZ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ři sběru moče uchovávat moč do doby analýzy při 4-8</a:t>
            </a:r>
            <a:r>
              <a:rPr lang="cs-CZ" sz="24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cs-CZ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C, je třeba zabránit bakteriální kontaminaci</a:t>
            </a:r>
            <a:endParaRPr 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bg1"/>
                </a:solidFill>
              </a:rPr>
              <a:pPr/>
              <a:t>3</a:t>
            </a:fld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cs-CZ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Glukóza</a:t>
            </a:r>
            <a:endParaRPr lang="cs-CZ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Přímá spojnice 7"/>
          <p:cNvCxnSpPr/>
          <p:nvPr/>
        </p:nvCxnSpPr>
        <p:spPr>
          <a:xfrm flipV="1">
            <a:off x="261257" y="966214"/>
            <a:ext cx="8592457" cy="14514"/>
          </a:xfrm>
          <a:prstGeom prst="line">
            <a:avLst/>
          </a:prstGeom>
          <a:ln w="50800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617316" cy="64807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3906"/>
            <a:ext cx="392341" cy="83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36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140" y="1556792"/>
            <a:ext cx="8569574" cy="4752528"/>
          </a:xfrm>
          <a:ln>
            <a:noFill/>
          </a:ln>
        </p:spPr>
        <p:txBody>
          <a:bodyPr>
            <a:normAutofit/>
          </a:bodyPr>
          <a:lstStyle/>
          <a:p>
            <a:pPr>
              <a:buSzPct val="60000"/>
              <a:buFont typeface="Wingdings" panose="05000000000000000000" pitchFamily="2" charset="2"/>
              <a:buChar char="q"/>
            </a:pPr>
            <a:r>
              <a:rPr 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Odběr krve na stanovení glukózy:</a:t>
            </a:r>
          </a:p>
          <a:p>
            <a:pPr lvl="1">
              <a:spcBef>
                <a:spcPts val="1800"/>
              </a:spcBef>
              <a:buSzPct val="60000"/>
              <a:buFont typeface="Wingdings" panose="05000000000000000000" pitchFamily="2" charset="2"/>
              <a:buChar char="q"/>
            </a:pPr>
            <a:r>
              <a:rPr lang="cs-CZ" sz="30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Žilní krev:</a:t>
            </a:r>
            <a:endParaRPr lang="cs-CZ" sz="30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spcAft>
                <a:spcPts val="1200"/>
              </a:spcAft>
              <a:buFont typeface="Wingdings" pitchFamily="2" charset="2"/>
              <a:buChar char="ü"/>
            </a:pPr>
            <a:r>
              <a:rPr lang="cs-CZ" sz="2600" b="1" dirty="0">
                <a:solidFill>
                  <a:schemeClr val="bg1"/>
                </a:solidFill>
              </a:rPr>
              <a:t>p</a:t>
            </a:r>
            <a:r>
              <a:rPr lang="cs-CZ" sz="2600" b="1" dirty="0" smtClean="0">
                <a:solidFill>
                  <a:schemeClr val="bg1"/>
                </a:solidFill>
              </a:rPr>
              <a:t>ro diagnostiku DM</a:t>
            </a:r>
            <a:r>
              <a:rPr lang="cs-CZ" sz="2600" b="1" dirty="0">
                <a:solidFill>
                  <a:schemeClr val="bg1"/>
                </a:solidFill>
              </a:rPr>
              <a:t> </a:t>
            </a:r>
            <a:r>
              <a:rPr lang="cs-CZ" sz="2600" b="1" dirty="0" smtClean="0">
                <a:solidFill>
                  <a:schemeClr val="bg1"/>
                </a:solidFill>
              </a:rPr>
              <a:t>a </a:t>
            </a:r>
            <a:r>
              <a:rPr lang="cs-CZ" sz="2600" b="1" dirty="0">
                <a:solidFill>
                  <a:schemeClr val="bg1"/>
                </a:solidFill>
              </a:rPr>
              <a:t>pro případ, že jsou potřebná další laboratorní vyšetření </a:t>
            </a:r>
            <a:endParaRPr lang="cs-CZ" sz="2000" b="1" dirty="0">
              <a:solidFill>
                <a:schemeClr val="bg1"/>
              </a:solidFill>
            </a:endParaRPr>
          </a:p>
          <a:p>
            <a:pPr lvl="1">
              <a:buSzPct val="60000"/>
              <a:buFont typeface="Wingdings" panose="05000000000000000000" pitchFamily="2" charset="2"/>
              <a:buChar char="q"/>
            </a:pPr>
            <a:r>
              <a:rPr lang="cs-CZ" sz="30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Kapilární </a:t>
            </a:r>
            <a:r>
              <a:rPr lang="cs-CZ" sz="30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krev:</a:t>
            </a:r>
          </a:p>
          <a:p>
            <a:pPr lvl="2">
              <a:buFont typeface="Wingdings" pitchFamily="2" charset="2"/>
              <a:buChar char="ü"/>
            </a:pP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 </a:t>
            </a: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kontrolu léčby, ne pro diagnostiku </a:t>
            </a:r>
            <a:endParaRPr lang="cs-CZ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bg1"/>
                </a:solidFill>
              </a:rPr>
              <a:pPr/>
              <a:t>4</a:t>
            </a:fld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cs-CZ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Glukóza</a:t>
            </a:r>
            <a:endParaRPr lang="cs-CZ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Přímá spojnice 7"/>
          <p:cNvCxnSpPr/>
          <p:nvPr/>
        </p:nvCxnSpPr>
        <p:spPr>
          <a:xfrm flipV="1">
            <a:off x="261257" y="966214"/>
            <a:ext cx="8592457" cy="14514"/>
          </a:xfrm>
          <a:prstGeom prst="line">
            <a:avLst/>
          </a:prstGeom>
          <a:ln w="50800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617316" cy="64807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3906"/>
            <a:ext cx="392341" cy="83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6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5040560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>
              <a:buSzPct val="60000"/>
              <a:buFont typeface="Wingdings" panose="05000000000000000000" pitchFamily="2" charset="2"/>
              <a:buChar char="q"/>
            </a:pPr>
            <a:r>
              <a:rPr lang="cs-CZ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Referenční meze:</a:t>
            </a:r>
          </a:p>
          <a:p>
            <a:pPr lvl="1">
              <a:buFont typeface="Wingdings" pitchFamily="2" charset="2"/>
              <a:buChar char="ü"/>
            </a:pPr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S, P-Glukóza:  </a:t>
            </a:r>
            <a:r>
              <a:rPr lang="cs-CZ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3,9 – 5,6 </a:t>
            </a:r>
            <a:r>
              <a:rPr lang="cs-CZ" b="1" dirty="0" err="1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mmol</a:t>
            </a:r>
            <a:r>
              <a:rPr lang="cs-CZ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/l </a:t>
            </a:r>
            <a:endParaRPr lang="cs-CZ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Wingdings" pitchFamily="2" charset="2"/>
              <a:buChar char="ü"/>
            </a:pPr>
            <a:r>
              <a:rPr lang="cs-CZ" b="1" dirty="0" smtClean="0">
                <a:solidFill>
                  <a:schemeClr val="bg1"/>
                </a:solidFill>
              </a:rPr>
              <a:t>CSF-Glukóza:  </a:t>
            </a:r>
            <a:r>
              <a:rPr lang="cs-CZ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2,8 – 3,9 </a:t>
            </a:r>
            <a:r>
              <a:rPr lang="cs-CZ" b="1" dirty="0" err="1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mmol</a:t>
            </a:r>
            <a:r>
              <a:rPr lang="cs-CZ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/l 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ü"/>
            </a:pPr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dU-Glukóza:  </a:t>
            </a:r>
            <a:r>
              <a:rPr lang="cs-CZ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0 - 1,7 </a:t>
            </a:r>
            <a:r>
              <a:rPr lang="cs-CZ" b="1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mmol</a:t>
            </a:r>
            <a:r>
              <a:rPr lang="cs-CZ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/24h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ü"/>
            </a:pPr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P-Glukóza (oGTT nalačno):  </a:t>
            </a:r>
            <a:r>
              <a:rPr lang="cs-CZ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3,9 – 5,6 </a:t>
            </a:r>
            <a:r>
              <a:rPr lang="cs-CZ" b="1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mmol</a:t>
            </a:r>
            <a:r>
              <a:rPr lang="cs-CZ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/l</a:t>
            </a:r>
          </a:p>
          <a:p>
            <a:pPr lvl="1">
              <a:spcAft>
                <a:spcPts val="2400"/>
              </a:spcAft>
              <a:buFont typeface="Wingdings" pitchFamily="2" charset="2"/>
              <a:buChar char="ü"/>
            </a:pPr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P-Glukóza (oGTT po 2h):  </a:t>
            </a:r>
            <a:r>
              <a:rPr lang="cs-CZ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3,9 – 7,8 </a:t>
            </a:r>
            <a:r>
              <a:rPr lang="cs-CZ" b="1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mmol</a:t>
            </a:r>
            <a:r>
              <a:rPr lang="cs-CZ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/l</a:t>
            </a:r>
            <a:endParaRPr lang="cs-CZ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1800"/>
              </a:spcAft>
              <a:buSzPct val="60000"/>
              <a:buFont typeface="Wingdings" panose="05000000000000000000" pitchFamily="2" charset="2"/>
              <a:buChar char="q"/>
            </a:pPr>
            <a:r>
              <a:rPr lang="cs-CZ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Referenční metoda: 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ID-GC/MS (izotopová </a:t>
            </a:r>
            <a:r>
              <a:rPr lang="cs-CZ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diluce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stanovení GC s MS)</a:t>
            </a:r>
          </a:p>
          <a:p>
            <a:pPr>
              <a:buSzPct val="60000"/>
              <a:buFont typeface="Wingdings" panose="05000000000000000000" pitchFamily="2" charset="2"/>
              <a:buChar char="q"/>
            </a:pPr>
            <a:r>
              <a:rPr lang="cs-CZ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Certifikovaný referenční materiál: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SRM 909 NIST, NIST/SRM 917, NIST/SRM 965 (USA)</a:t>
            </a:r>
            <a:endParaRPr lang="cs-CZ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Wingdings" pitchFamily="2" charset="2"/>
              <a:buChar char="ü"/>
            </a:pPr>
            <a:endParaRPr lang="cs-CZ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Wingdings" pitchFamily="2" charset="2"/>
              <a:buChar char="ü"/>
            </a:pPr>
            <a:endParaRPr lang="cs-CZ" b="1" dirty="0">
              <a:solidFill>
                <a:srgbClr val="00CC00"/>
              </a:solidFill>
            </a:endParaRPr>
          </a:p>
          <a:p>
            <a:pPr lvl="1">
              <a:buFont typeface="Wingdings" pitchFamily="2" charset="2"/>
              <a:buChar char="ü"/>
            </a:pPr>
            <a:endParaRPr lang="cs-CZ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SzPct val="60000"/>
              <a:buFont typeface="Wingdings" pitchFamily="2" charset="2"/>
              <a:buChar char="ü"/>
            </a:pPr>
            <a:endParaRPr lang="cs-CZ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Wingdings" pitchFamily="2" charset="2"/>
              <a:buChar char="ü"/>
            </a:pPr>
            <a:endParaRPr lang="cs-CZ" b="1" dirty="0" smtClean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Wingdings" pitchFamily="2" charset="2"/>
              <a:buChar char="ü"/>
            </a:pPr>
            <a:endParaRPr lang="cs-CZ" b="1" dirty="0">
              <a:solidFill>
                <a:srgbClr val="00CC00"/>
              </a:solidFill>
            </a:endParaRPr>
          </a:p>
          <a:p>
            <a:pPr lvl="1">
              <a:buFont typeface="Wingdings" pitchFamily="2" charset="2"/>
              <a:buChar char="ü"/>
            </a:pPr>
            <a:endParaRPr lang="cs-CZ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SzPct val="60000"/>
              <a:buFont typeface="Wingdings" pitchFamily="2" charset="2"/>
              <a:buChar char="ü"/>
            </a:pPr>
            <a:endParaRPr lang="cs-CZ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SzPct val="60000"/>
              <a:buFont typeface="Wingdings" panose="05000000000000000000" pitchFamily="2" charset="2"/>
              <a:buChar char="q"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bg1"/>
                </a:solidFill>
              </a:rPr>
              <a:pPr/>
              <a:t>5</a:t>
            </a:fld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cs-CZ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Glukóza</a:t>
            </a:r>
            <a:endParaRPr lang="cs-CZ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Přímá spojnice 7"/>
          <p:cNvCxnSpPr/>
          <p:nvPr/>
        </p:nvCxnSpPr>
        <p:spPr>
          <a:xfrm flipV="1">
            <a:off x="261257" y="1117600"/>
            <a:ext cx="8592457" cy="14514"/>
          </a:xfrm>
          <a:prstGeom prst="line">
            <a:avLst/>
          </a:prstGeom>
          <a:ln w="50800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617316" cy="64807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5914"/>
            <a:ext cx="392341" cy="83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24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96752"/>
            <a:ext cx="8820472" cy="5472608"/>
          </a:xfrm>
          <a:ln>
            <a:noFill/>
          </a:ln>
        </p:spPr>
        <p:txBody>
          <a:bodyPr>
            <a:normAutofit/>
          </a:bodyPr>
          <a:lstStyle/>
          <a:p>
            <a:pPr>
              <a:buSzPct val="60000"/>
              <a:buFont typeface="Wingdings" panose="05000000000000000000" pitchFamily="2" charset="2"/>
              <a:buChar char="q"/>
            </a:pPr>
            <a:r>
              <a:rPr lang="cs-CZ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Diabetes </a:t>
            </a:r>
            <a:r>
              <a:rPr lang="cs-CZ" sz="2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mellitus</a:t>
            </a:r>
            <a:r>
              <a:rPr lang="cs-CZ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1. typu (IDDM, závislý na inzulinu):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ü"/>
            </a:pPr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způsoben absolutním nedostatkem inzulinu v důsledku zániku </a:t>
            </a:r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b</a:t>
            </a:r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-buněk pankreatu</a:t>
            </a:r>
          </a:p>
          <a:p>
            <a:pPr>
              <a:buSzPct val="60000"/>
              <a:buFont typeface="Wingdings" panose="05000000000000000000" pitchFamily="2" charset="2"/>
              <a:buChar char="q"/>
            </a:pPr>
            <a:r>
              <a:rPr lang="cs-CZ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Diabetes </a:t>
            </a:r>
            <a:r>
              <a:rPr lang="cs-CZ" sz="2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mellitus</a:t>
            </a:r>
            <a:r>
              <a:rPr lang="cs-CZ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2. </a:t>
            </a:r>
            <a:r>
              <a:rPr lang="cs-CZ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typu </a:t>
            </a:r>
            <a:r>
              <a:rPr lang="cs-CZ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(NIDDM</a:t>
            </a:r>
            <a:r>
              <a:rPr lang="cs-CZ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nezávislý </a:t>
            </a:r>
            <a:r>
              <a:rPr lang="cs-CZ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inzulinu):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ü"/>
            </a:pPr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</a:t>
            </a:r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způsoben relativním </a:t>
            </a:r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nedostatkem </a:t>
            </a:r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inzulinu – sníženou citlivostí tkání k inzulinu, hladina inzulinu přitom může být normální, zvýšená nebo snížená</a:t>
            </a:r>
            <a:endParaRPr lang="cs-CZ" sz="2400" dirty="0"/>
          </a:p>
          <a:p>
            <a:pPr>
              <a:buSzPct val="60000"/>
              <a:buFont typeface="Wingdings" panose="05000000000000000000" pitchFamily="2" charset="2"/>
              <a:buChar char="q"/>
            </a:pPr>
            <a:r>
              <a:rPr lang="cs-CZ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Gestační diabetes </a:t>
            </a:r>
            <a:r>
              <a:rPr lang="cs-CZ" sz="2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mellitus</a:t>
            </a:r>
            <a:r>
              <a:rPr lang="cs-CZ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ü"/>
            </a:pPr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zniká v průběhu těhotenství, po porodu většinou vymizí</a:t>
            </a:r>
            <a:endParaRPr lang="cs-CZ" sz="2400" dirty="0"/>
          </a:p>
          <a:p>
            <a:pPr>
              <a:buSzPct val="60000"/>
              <a:buFont typeface="Wingdings" panose="05000000000000000000" pitchFamily="2" charset="2"/>
              <a:buChar char="q"/>
            </a:pPr>
            <a:r>
              <a:rPr lang="cs-CZ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Ostatní specifické typy diabetu </a:t>
            </a:r>
            <a:r>
              <a:rPr lang="cs-CZ" sz="2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mellitu</a:t>
            </a:r>
            <a:r>
              <a:rPr lang="cs-CZ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cs-CZ" sz="2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Wingdings" pitchFamily="2" charset="2"/>
              <a:buChar char="ü"/>
            </a:pPr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iabetes doprovází jiná onemocnění, např. endokrinní, genetická, zánětlivá nebo vyvolané některými léky</a:t>
            </a:r>
            <a:endParaRPr lang="cs-CZ" sz="2400" dirty="0"/>
          </a:p>
          <a:p>
            <a:pPr lvl="1">
              <a:buFont typeface="Wingdings" pitchFamily="2" charset="2"/>
              <a:buChar char="ü"/>
            </a:pPr>
            <a:endParaRPr lang="cs-CZ" dirty="0"/>
          </a:p>
          <a:p>
            <a:pPr lvl="1">
              <a:buFont typeface="Wingdings" pitchFamily="2" charset="2"/>
              <a:buChar char="ü"/>
            </a:pPr>
            <a:endParaRPr lang="cs-CZ" dirty="0"/>
          </a:p>
          <a:p>
            <a:pPr lvl="1">
              <a:buFont typeface="Wingdings" pitchFamily="2" charset="2"/>
              <a:buChar char="ü"/>
            </a:pPr>
            <a:endParaRPr lang="cs-CZ" dirty="0"/>
          </a:p>
          <a:p>
            <a:pPr lvl="1">
              <a:buFont typeface="Wingdings" pitchFamily="2" charset="2"/>
              <a:buChar char="ü"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bg1"/>
                </a:solidFill>
              </a:rPr>
              <a:pPr/>
              <a:t>6</a:t>
            </a:fld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cs-CZ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Diabetes </a:t>
            </a:r>
            <a:r>
              <a:rPr lang="cs-CZ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mellitus</a:t>
            </a:r>
            <a:r>
              <a:rPr lang="cs-CZ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jeho typy</a:t>
            </a:r>
            <a:endParaRPr lang="cs-CZ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Přímá spojnice 7"/>
          <p:cNvCxnSpPr/>
          <p:nvPr/>
        </p:nvCxnSpPr>
        <p:spPr>
          <a:xfrm flipV="1">
            <a:off x="261257" y="1117600"/>
            <a:ext cx="8592457" cy="14514"/>
          </a:xfrm>
          <a:prstGeom prst="line">
            <a:avLst/>
          </a:prstGeom>
          <a:ln w="50800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617316" cy="64807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5914"/>
            <a:ext cx="392341" cy="83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47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96752"/>
            <a:ext cx="8530186" cy="5472608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>
              <a:buSzPct val="60000"/>
              <a:buFont typeface="Wingdings" panose="05000000000000000000" pitchFamily="2" charset="2"/>
              <a:buChar char="q"/>
            </a:pPr>
            <a:r>
              <a:rPr lang="cs-CZ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Klinické symptomy:</a:t>
            </a:r>
          </a:p>
          <a:p>
            <a:pPr lvl="1">
              <a:buFont typeface="Wingdings" pitchFamily="2" charset="2"/>
              <a:buChar char="ü"/>
            </a:pPr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P-</a:t>
            </a:r>
            <a:r>
              <a:rPr lang="cs-CZ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</a:t>
            </a:r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(náhodný odběr</a:t>
            </a:r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 </a:t>
            </a:r>
            <a:r>
              <a:rPr lang="cs-CZ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≥</a:t>
            </a:r>
            <a:r>
              <a:rPr lang="cs-CZ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11,1 </a:t>
            </a:r>
            <a:r>
              <a:rPr lang="cs-CZ" b="1" dirty="0" err="1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mmol</a:t>
            </a:r>
            <a:r>
              <a:rPr lang="cs-CZ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/l </a:t>
            </a:r>
            <a:endParaRPr lang="cs-CZ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Wingdings" pitchFamily="2" charset="2"/>
              <a:buChar char="ü"/>
            </a:pPr>
            <a:r>
              <a:rPr lang="cs-CZ" b="1" dirty="0" smtClean="0">
                <a:solidFill>
                  <a:schemeClr val="bg1"/>
                </a:solidFill>
              </a:rPr>
              <a:t>P-</a:t>
            </a:r>
            <a:r>
              <a:rPr lang="cs-CZ" b="1" dirty="0" err="1" smtClean="0">
                <a:solidFill>
                  <a:schemeClr val="bg1"/>
                </a:solidFill>
              </a:rPr>
              <a:t>Glu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>
                <a:solidFill>
                  <a:schemeClr val="bg1"/>
                </a:solidFill>
              </a:rPr>
              <a:t>(nalačno</a:t>
            </a:r>
            <a:r>
              <a:rPr lang="cs-CZ" b="1" dirty="0" smtClean="0">
                <a:solidFill>
                  <a:schemeClr val="bg1"/>
                </a:solidFill>
              </a:rPr>
              <a:t>): </a:t>
            </a:r>
            <a:r>
              <a:rPr lang="cs-CZ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≥</a:t>
            </a:r>
            <a:r>
              <a:rPr lang="cs-CZ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7,0 </a:t>
            </a:r>
            <a:r>
              <a:rPr lang="cs-CZ" b="1" dirty="0" err="1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mmol</a:t>
            </a:r>
            <a:r>
              <a:rPr lang="cs-CZ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/l </a:t>
            </a:r>
          </a:p>
          <a:p>
            <a:pPr lvl="1">
              <a:buFont typeface="Wingdings" pitchFamily="2" charset="2"/>
              <a:buChar char="ü"/>
            </a:pPr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P-</a:t>
            </a:r>
            <a:r>
              <a:rPr lang="cs-CZ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</a:t>
            </a:r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(oGTT) po 2h: </a:t>
            </a:r>
            <a:r>
              <a:rPr lang="cs-CZ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≥</a:t>
            </a:r>
            <a:r>
              <a:rPr lang="cs-CZ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11,1 </a:t>
            </a:r>
            <a:r>
              <a:rPr lang="cs-CZ" b="1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mmol</a:t>
            </a:r>
            <a:r>
              <a:rPr lang="cs-CZ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/l</a:t>
            </a:r>
          </a:p>
          <a:p>
            <a:pPr lvl="1">
              <a:spcAft>
                <a:spcPts val="1800"/>
              </a:spcAft>
              <a:buFont typeface="Wingdings" pitchFamily="2" charset="2"/>
              <a:buChar char="ü"/>
            </a:pPr>
            <a:r>
              <a:rPr lang="cs-CZ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opakované vyšetření</a:t>
            </a:r>
          </a:p>
          <a:p>
            <a:pPr>
              <a:buSzPct val="60000"/>
              <a:buFont typeface="Wingdings" panose="05000000000000000000" pitchFamily="2" charset="2"/>
              <a:buChar char="q"/>
            </a:pPr>
            <a:r>
              <a:rPr lang="cs-CZ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Rozhodovací meze:</a:t>
            </a:r>
            <a:endParaRPr lang="cs-CZ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Wingdings" pitchFamily="2" charset="2"/>
              <a:buChar char="ü"/>
            </a:pPr>
            <a:endParaRPr lang="cs-CZ" b="1" dirty="0">
              <a:solidFill>
                <a:srgbClr val="00CC00"/>
              </a:solidFill>
            </a:endParaRPr>
          </a:p>
          <a:p>
            <a:pPr lvl="1">
              <a:buFont typeface="Wingdings" pitchFamily="2" charset="2"/>
              <a:buChar char="ü"/>
            </a:pPr>
            <a:endParaRPr lang="cs-CZ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SzPct val="60000"/>
              <a:buFont typeface="Wingdings" pitchFamily="2" charset="2"/>
              <a:buChar char="ü"/>
            </a:pPr>
            <a:endParaRPr lang="cs-CZ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Wingdings" pitchFamily="2" charset="2"/>
              <a:buChar char="ü"/>
            </a:pPr>
            <a:endParaRPr lang="cs-CZ" b="1" dirty="0">
              <a:solidFill>
                <a:srgbClr val="00CC00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cs-CZ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cs-CZ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při </a:t>
            </a:r>
            <a:r>
              <a:rPr lang="cs-C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diagnostice gestačního diabetu 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bg1"/>
                </a:solidFill>
              </a:rPr>
              <a:pPr/>
              <a:t>7</a:t>
            </a:fld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50106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cs-CZ" sz="4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Diagnostická kritéria diabetu </a:t>
            </a:r>
            <a:r>
              <a:rPr lang="cs-CZ" sz="42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mellitu</a:t>
            </a:r>
            <a:endParaRPr lang="cs-CZ" sz="42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Přímá spojnice 7"/>
          <p:cNvCxnSpPr/>
          <p:nvPr/>
        </p:nvCxnSpPr>
        <p:spPr>
          <a:xfrm flipV="1">
            <a:off x="261257" y="1117600"/>
            <a:ext cx="8592457" cy="14514"/>
          </a:xfrm>
          <a:prstGeom prst="line">
            <a:avLst/>
          </a:prstGeom>
          <a:ln w="50800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617316" cy="64807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5914"/>
            <a:ext cx="392341" cy="834814"/>
          </a:xfrm>
          <a:prstGeom prst="rect">
            <a:avLst/>
          </a:prstGeom>
        </p:spPr>
      </p:pic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214620"/>
              </p:ext>
            </p:extLst>
          </p:nvPr>
        </p:nvGraphicFramePr>
        <p:xfrm>
          <a:off x="488170" y="4221088"/>
          <a:ext cx="7972262" cy="17678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986131"/>
                <a:gridCol w="3986131"/>
              </a:tblGrid>
              <a:tr h="342038">
                <a:tc>
                  <a:txBody>
                    <a:bodyPr/>
                    <a:lstStyle/>
                    <a:p>
                      <a:pPr algn="ctr"/>
                      <a:r>
                        <a:rPr lang="cs-CZ" sz="26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FPG (</a:t>
                      </a:r>
                      <a:r>
                        <a:rPr lang="cs-CZ" sz="2600" dirty="0" err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mmol</a:t>
                      </a:r>
                      <a:r>
                        <a:rPr lang="cs-CZ" sz="26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/l)</a:t>
                      </a:r>
                      <a:endParaRPr lang="cs-CZ" sz="26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Interpretace</a:t>
                      </a:r>
                      <a:endParaRPr lang="cs-CZ" sz="26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r>
                        <a:rPr lang="cs-CZ" sz="2200" b="1" dirty="0" smtClean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&lt; 5,6     (&lt; 5,1)*</a:t>
                      </a:r>
                      <a:endParaRPr lang="cs-CZ" sz="2200" b="1" dirty="0"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Vyloučení diabetu </a:t>
                      </a:r>
                      <a:r>
                        <a:rPr lang="cs-CZ" sz="22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mellitu</a:t>
                      </a:r>
                      <a:endParaRPr lang="cs-CZ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5,6 – 6,9</a:t>
                      </a:r>
                      <a:endParaRPr lang="cs-CZ" sz="2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Zvýšená FPG (IFG, prediabetes)</a:t>
                      </a:r>
                      <a:endParaRPr lang="cs-CZ" sz="2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r>
                        <a:rPr lang="cs-CZ" sz="2200" b="1" dirty="0" smtClean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˃ 7,0</a:t>
                      </a:r>
                      <a:endParaRPr lang="cs-CZ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Diabetes </a:t>
                      </a:r>
                      <a:r>
                        <a:rPr lang="cs-CZ" sz="22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Mellitus</a:t>
                      </a:r>
                      <a:endParaRPr lang="cs-CZ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259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bg1"/>
                </a:solidFill>
              </a:rPr>
              <a:pPr/>
              <a:t>8</a:t>
            </a:fld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cs-CZ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Doporučení ČSKB a ČDS</a:t>
            </a:r>
            <a:endParaRPr lang="cs-CZ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Přímá spojnice 7"/>
          <p:cNvCxnSpPr/>
          <p:nvPr/>
        </p:nvCxnSpPr>
        <p:spPr>
          <a:xfrm flipV="1">
            <a:off x="261257" y="1117600"/>
            <a:ext cx="8592457" cy="14514"/>
          </a:xfrm>
          <a:prstGeom prst="line">
            <a:avLst/>
          </a:prstGeom>
          <a:ln w="50800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617316" cy="64807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5914"/>
            <a:ext cx="392341" cy="83481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657784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05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bg1"/>
                </a:solidFill>
              </a:rPr>
              <a:pPr/>
              <a:t>9</a:t>
            </a:fld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50106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cs-CZ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Algoritmus pro </a:t>
            </a:r>
            <a:r>
              <a:rPr lang="cs-CZ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diagnostiku DM u dospělých </a:t>
            </a:r>
          </a:p>
        </p:txBody>
      </p:sp>
      <p:cxnSp>
        <p:nvCxnSpPr>
          <p:cNvPr id="8" name="Přímá spojnice 7"/>
          <p:cNvCxnSpPr/>
          <p:nvPr/>
        </p:nvCxnSpPr>
        <p:spPr>
          <a:xfrm flipV="1">
            <a:off x="261257" y="1052736"/>
            <a:ext cx="8592457" cy="14514"/>
          </a:xfrm>
          <a:prstGeom prst="line">
            <a:avLst/>
          </a:prstGeom>
          <a:ln w="50800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617316" cy="64807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5914"/>
            <a:ext cx="392341" cy="83481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7776864" cy="51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179512" y="6381328"/>
            <a:ext cx="7992888" cy="335655"/>
          </a:xfrm>
          <a:ln>
            <a:noFill/>
          </a:ln>
        </p:spPr>
        <p:txBody>
          <a:bodyPr>
            <a:noAutofit/>
          </a:bodyPr>
          <a:lstStyle/>
          <a:p>
            <a:pPr>
              <a:buSzPct val="60000"/>
              <a:buFont typeface="Wingdings" panose="05000000000000000000" pitchFamily="2" charset="2"/>
              <a:buChar char="q"/>
            </a:pPr>
            <a:r>
              <a:rPr lang="cs-CZ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Doporučení ČDS a </a:t>
            </a:r>
            <a:r>
              <a:rPr lang="cs-CZ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ČSKB; vydáno </a:t>
            </a:r>
            <a:r>
              <a:rPr lang="cs-CZ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únoru </a:t>
            </a:r>
            <a:r>
              <a:rPr lang="cs-CZ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2012, aktuální korekce 18.2.2015</a:t>
            </a:r>
            <a:endParaRPr lang="cs-CZ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888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938</Words>
  <Application>Microsoft Office PowerPoint</Application>
  <PresentationFormat>Předvádění na obrazovce (4:3)</PresentationFormat>
  <Paragraphs>202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Motiv sady Office</vt:lpstr>
      <vt:lpstr>Glukóza</vt:lpstr>
      <vt:lpstr>          Glukóza – klinický význam</vt:lpstr>
      <vt:lpstr>        Glukóza</vt:lpstr>
      <vt:lpstr>        Glukóza</vt:lpstr>
      <vt:lpstr>         Glukóza</vt:lpstr>
      <vt:lpstr>         Diabetes mellitus a jeho typy</vt:lpstr>
      <vt:lpstr>         Diagnostická kritéria diabetu mellitu</vt:lpstr>
      <vt:lpstr>         Doporučení ČSKB a ČDS</vt:lpstr>
      <vt:lpstr>         Algoritmus pro diagnostiku DM u dospělých </vt:lpstr>
      <vt:lpstr>         Požadavky na analytickou kvalitu měření </vt:lpstr>
      <vt:lpstr>         Glukóza – metody stanovení </vt:lpstr>
      <vt:lpstr>         Glukóza – metody stanovení </vt:lpstr>
      <vt:lpstr>         Glukóza – metody stanovení </vt:lpstr>
      <vt:lpstr>         Glukóza – metody stanovení </vt:lpstr>
      <vt:lpstr>         Glukóza – metody stanovení </vt:lpstr>
      <vt:lpstr>         Glukóza – metody stanovení </vt:lpstr>
      <vt:lpstr>         Glukóza v moči</vt:lpstr>
      <vt:lpstr>         Glukózový toleranční test (oGTT)</vt:lpstr>
      <vt:lpstr>         Glukózový toleranční test (oGTT)</vt:lpstr>
      <vt:lpstr>         Algoritmus pro laboratorní screening GDM </vt:lpstr>
      <vt:lpstr>Děkuji za pozornost.</vt:lpstr>
    </vt:vector>
  </TitlesOfParts>
  <Company>uzivatel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uzivatel</dc:creator>
  <cp:lastModifiedBy>Wiewiorka Ondrej</cp:lastModifiedBy>
  <cp:revision>154</cp:revision>
  <dcterms:created xsi:type="dcterms:W3CDTF">2015-10-04T19:58:36Z</dcterms:created>
  <dcterms:modified xsi:type="dcterms:W3CDTF">2019-02-11T13:05:50Z</dcterms:modified>
</cp:coreProperties>
</file>