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2" r:id="rId19"/>
    <p:sldId id="273" r:id="rId20"/>
    <p:sldId id="274" r:id="rId21"/>
    <p:sldId id="279" r:id="rId22"/>
    <p:sldId id="282" r:id="rId23"/>
    <p:sldId id="280" r:id="rId24"/>
    <p:sldId id="276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00CC00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4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5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4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42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87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31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71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2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52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1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83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06EB-18EA-4E93-97DA-B3DB63AB4E5E}" type="datetimeFigureOut">
              <a:rPr lang="cs-CZ" smtClean="0"/>
              <a:t>11. 2. 2019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C2DD4-9D22-4F6E-920A-DD5A1B1B1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51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0040" y="1814959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Glykovaný hemoglobin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696744" cy="2448272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Martina Podborská, Ph.D.</a:t>
            </a:r>
          </a:p>
          <a:p>
            <a:pPr>
              <a:spcAft>
                <a:spcPts val="1200"/>
              </a:spcAft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OKB FN Brno</a:t>
            </a:r>
          </a:p>
          <a:p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rok 2017/2018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07" y="116632"/>
            <a:ext cx="3326486" cy="11247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162"/>
            <a:ext cx="3672408" cy="10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7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10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36104" y="188640"/>
            <a:ext cx="8388424" cy="850106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stanovení HbA</a:t>
            </a:r>
            <a:r>
              <a:rPr lang="cs-CZ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glykémie</a:t>
            </a:r>
            <a:endParaRPr lang="cs-CZ" sz="4000" b="1" baseline="-25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909328" y="1844824"/>
            <a:ext cx="7839136" cy="3600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třeba konzervovat krev (větší stabilita)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menší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intraindividuální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variabilita (CV&lt;2%)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HbA1c není ovlivněn krátkodobou glykémií 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nemocný nemusí být lačný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využití pro diagnostiku i kontrolu léčby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11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36104" y="188640"/>
            <a:ext cx="8388424" cy="850106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Vyjadřování výsledků HbA</a:t>
            </a:r>
            <a:r>
              <a:rPr lang="cs-CZ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endParaRPr lang="cs-CZ" sz="4000" b="1" baseline="-25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1257" y="1700808"/>
            <a:ext cx="8592457" cy="4752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třeba konzervovat krev (větší stabilita)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1.1. 2012: </a:t>
            </a:r>
            <a:r>
              <a:rPr 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/mol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/>
              <a:t>(např.45 </a:t>
            </a:r>
            <a:r>
              <a:rPr lang="cs-CZ" sz="2400" dirty="0" err="1"/>
              <a:t>mmol</a:t>
            </a:r>
            <a:r>
              <a:rPr lang="cs-CZ" sz="2400" dirty="0"/>
              <a:t> HbA</a:t>
            </a:r>
            <a:r>
              <a:rPr lang="cs-CZ" sz="2400" baseline="-25000" dirty="0"/>
              <a:t>1c</a:t>
            </a:r>
            <a:r>
              <a:rPr lang="cs-CZ" sz="2400" dirty="0"/>
              <a:t>/mol Hb)</a:t>
            </a:r>
          </a:p>
          <a:p>
            <a:pPr marL="1257300" lvl="2" indent="-342900">
              <a:buFont typeface="Wingdings" pitchFamily="2" charset="2"/>
              <a:buChar char="ü"/>
            </a:pPr>
            <a:endParaRPr lang="cs-CZ" sz="2400" dirty="0"/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SzPct val="100000"/>
              <a:buFont typeface="Wingdings" pitchFamily="2" charset="2"/>
              <a:buChar char="ü"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(%) DCCT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(převážně v USA)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Control and Complication Trial)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/>
          </a:p>
          <a:p>
            <a:pPr marL="342900" indent="-342900">
              <a:buSzPct val="60000"/>
              <a:buFont typeface="Wingdings" pitchFamily="2" charset="2"/>
              <a:buChar char="q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2010, konsensus ADA, IFCC, IFD, EASD, ISPAP </a:t>
            </a:r>
          </a:p>
          <a:p>
            <a:pPr lvl="0">
              <a:spcBef>
                <a:spcPct val="20000"/>
              </a:spcBef>
              <a:spcAft>
                <a:spcPts val="1200"/>
              </a:spcAft>
              <a:buSzPct val="60000"/>
              <a:defRPr/>
            </a:pP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5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12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36104" y="188640"/>
            <a:ext cx="8388424" cy="850106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Rozhodovací meze HbA</a:t>
            </a:r>
            <a:r>
              <a:rPr lang="cs-CZ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endParaRPr lang="cs-CZ" sz="4000" b="1" baseline="-25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1257" y="1340768"/>
            <a:ext cx="8592457" cy="43204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endParaRPr lang="cs-CZ" sz="2400" dirty="0"/>
          </a:p>
          <a:p>
            <a:pPr lvl="0">
              <a:spcBef>
                <a:spcPct val="20000"/>
              </a:spcBef>
              <a:spcAft>
                <a:spcPts val="1200"/>
              </a:spcAft>
              <a:buSzPct val="60000"/>
              <a:defRPr/>
            </a:pP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158608"/>
              </p:ext>
            </p:extLst>
          </p:nvPr>
        </p:nvGraphicFramePr>
        <p:xfrm>
          <a:off x="467544" y="1340768"/>
          <a:ext cx="7920880" cy="1817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Referenční</a:t>
                      </a:r>
                      <a:r>
                        <a:rPr lang="cs-CZ" sz="220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interval</a:t>
                      </a:r>
                      <a:endParaRPr lang="cs-CZ" sz="2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– 42 </a:t>
                      </a:r>
                      <a:r>
                        <a:rPr lang="cs-CZ" sz="2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mmol</a:t>
                      </a:r>
                      <a:r>
                        <a:rPr lang="cs-CZ" sz="2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/mol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Rozhodovací meze</a:t>
                      </a:r>
                    </a:p>
                    <a:p>
                      <a:pPr algn="ctr"/>
                      <a:r>
                        <a:rPr lang="cs-CZ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Kompenzovaný diabetes</a:t>
                      </a:r>
                    </a:p>
                    <a:p>
                      <a:pPr algn="ctr"/>
                      <a:r>
                        <a:rPr lang="cs-CZ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(dospělí,</a:t>
                      </a:r>
                      <a:r>
                        <a:rPr lang="cs-CZ" sz="2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negravidní)</a:t>
                      </a:r>
                      <a:endParaRPr lang="cs-CZ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 – 60 </a:t>
                      </a:r>
                      <a:r>
                        <a:rPr lang="cs-CZ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mmol</a:t>
                      </a:r>
                      <a:r>
                        <a:rPr lang="cs-CZ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/mol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79512" y="3356992"/>
            <a:ext cx="8784976" cy="324036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Preanalytické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požadavky:</a:t>
            </a:r>
          </a:p>
          <a:p>
            <a:pPr lvl="1">
              <a:buSzPct val="60000"/>
              <a:buFont typeface="Wingdings" pitchFamily="2" charset="2"/>
              <a:buChar char="ü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Analyzovaný materiál: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– odběr do EDTA</a:t>
            </a:r>
            <a:endParaRPr lang="cs-CZ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60000"/>
              <a:buFont typeface="Wingdings" pitchFamily="2" charset="2"/>
              <a:buChar char="ü"/>
            </a:pP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stabilita: 2d (+20 až +25°C); 1 týden (+4 až +8°C);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1rok (&lt;-20°C lépe při -80°C)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Poznámky:</a:t>
            </a:r>
          </a:p>
          <a:p>
            <a:pPr lvl="1">
              <a:buSzPct val="60000"/>
              <a:buFont typeface="Wingdings" pitchFamily="2" charset="2"/>
              <a:buChar char="ü"/>
            </a:pP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snížená hodnota doby života erytrocytů</a:t>
            </a:r>
          </a:p>
          <a:p>
            <a:pPr lvl="1">
              <a:buSzPct val="60000"/>
              <a:buFont typeface="Wingdings" pitchFamily="2" charset="2"/>
              <a:buChar char="ü"/>
            </a:pPr>
            <a:r>
              <a:rPr lang="cs-CZ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hemoglobinopatie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karbamylace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(uremičtí pacienti) – ovlivnění koncentrace HbA1c v rutinních metodách</a:t>
            </a:r>
          </a:p>
          <a:p>
            <a:pPr lvl="1">
              <a:buSzPct val="60000"/>
              <a:buFont typeface="Wingdings" pitchFamily="2" charset="2"/>
              <a:buChar char="ü"/>
            </a:pPr>
            <a:endParaRPr lang="cs-CZ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Font typeface="Wingdings" pitchFamily="2" charset="2"/>
              <a:buChar char="ü"/>
            </a:pPr>
            <a:endParaRPr lang="cs-CZ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60000"/>
              <a:buFont typeface="Wingdings" pitchFamily="2" charset="2"/>
              <a:buChar char="ü"/>
            </a:pPr>
            <a:endParaRPr lang="cs-CZ" sz="2600" dirty="0"/>
          </a:p>
          <a:p>
            <a:pPr lvl="2">
              <a:buSzPct val="60000"/>
              <a:buFont typeface="Wingdings" pitchFamily="2" charset="2"/>
              <a:buChar char="ü"/>
            </a:pPr>
            <a:endParaRPr lang="cs-CZ" sz="2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94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13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3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analytickou kvalitu měření 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32178"/>
              </p:ext>
            </p:extLst>
          </p:nvPr>
        </p:nvGraphicFramePr>
        <p:xfrm>
          <a:off x="395536" y="1412776"/>
          <a:ext cx="7972262" cy="2072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Mezilehlá preciznost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CV &lt; 1,0</a:t>
                      </a:r>
                      <a:r>
                        <a:rPr lang="cs-CZ" sz="280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cs-CZ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Pravdivost (</a:t>
                      </a:r>
                      <a:r>
                        <a:rPr lang="cs-CZ" sz="2800" b="1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Bias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 &lt; 1,5 %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Celková chyba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</a:t>
                      </a:r>
                      <a:r>
                        <a:rPr lang="cs-CZ" sz="2800" b="1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6,9 %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Metrologická návaznost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referenční </a:t>
                      </a:r>
                      <a:r>
                        <a:rPr lang="cs-CZ" sz="2200" b="1" i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metoda</a:t>
                      </a:r>
                      <a:r>
                        <a:rPr lang="cs-CZ" sz="2200" b="1" i="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2200" b="1" i="0" u="none" strike="noStrike" kern="120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LC-ESI/MS </a:t>
                      </a:r>
                      <a:endParaRPr lang="cs-CZ" sz="2200" b="1" i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6591"/>
              </p:ext>
            </p:extLst>
          </p:nvPr>
        </p:nvGraphicFramePr>
        <p:xfrm>
          <a:off x="344152" y="4043144"/>
          <a:ext cx="8188288" cy="21941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1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Intraindividuální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Preciznost odvozená                 z biologických variabilit </a:t>
                      </a:r>
                      <a:endParaRPr lang="cs-CZ" dirty="0">
                        <a:solidFill>
                          <a:srgbClr val="00502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err="1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Interindividuální</a:t>
                      </a:r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biologická variabilita </a:t>
                      </a:r>
                      <a:endParaRPr lang="cs-CZ" sz="2000" b="1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Pravdivost odvozená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951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biologická variabilita</a:t>
                      </a:r>
                      <a:endParaRPr lang="cs-CZ" sz="1800" b="0" i="0" u="none" strike="noStrike" kern="1200" baseline="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Celková chyba odvozená          z biologických variabilit</a:t>
                      </a:r>
                      <a:endParaRPr lang="cs-CZ" sz="2000" dirty="0">
                        <a:solidFill>
                          <a:srgbClr val="00502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6237312"/>
            <a:ext cx="2664296" cy="396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www.westgard.cz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395536" y="3501008"/>
            <a:ext cx="7992888" cy="335655"/>
          </a:xfrm>
          <a:ln>
            <a:noFill/>
          </a:ln>
        </p:spPr>
        <p:txBody>
          <a:bodyPr>
            <a:no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ČDS a ČSKB; vydáno v únoru 2012, aktuální korekce 18.2.2015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2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14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36104" y="188640"/>
            <a:ext cx="8388424" cy="850106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Nejistota výsledků měření</a:t>
            </a:r>
            <a:endParaRPr lang="cs-CZ" sz="4000" b="1" baseline="-25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1257" y="1340768"/>
            <a:ext cx="8592457" cy="43204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endParaRPr lang="cs-CZ" sz="2400" dirty="0"/>
          </a:p>
          <a:p>
            <a:pPr lvl="0">
              <a:spcBef>
                <a:spcPct val="20000"/>
              </a:spcBef>
              <a:spcAft>
                <a:spcPts val="1200"/>
              </a:spcAft>
              <a:buSzPct val="60000"/>
              <a:defRPr/>
            </a:pP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2232248"/>
          </a:xfrm>
          <a:ln>
            <a:noFill/>
          </a:ln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základě kombinace dílčích nejistot odpovídajících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preciznosti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hodnotě </a:t>
            </a:r>
            <a:r>
              <a:rPr lang="cs-CZ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hodnotě </a:t>
            </a:r>
            <a:r>
              <a:rPr lang="cs-CZ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lze odhadnout výslednou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kombinovanou nejistotu výsledků měření (</a:t>
            </a:r>
            <a:r>
              <a:rPr lang="cs-CZ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až 9%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(95% interval spolehlivosti) </a:t>
            </a:r>
            <a:endParaRPr lang="cs-CZ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89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15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1432" cy="850106"/>
          </a:xfrm>
        </p:spPr>
        <p:txBody>
          <a:bodyPr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4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metody stanovení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59215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SzPct val="60000"/>
              <a:buNone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Referenční metody:</a:t>
            </a:r>
          </a:p>
          <a:p>
            <a:pPr lvl="1">
              <a:buFont typeface="Wingdings" pitchFamily="2" charset="2"/>
              <a:buChar char="ü"/>
            </a:pP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zolace a hemolýza erytrocytů (+ odstranění labilních pre-HbA1c)</a:t>
            </a:r>
            <a:endParaRPr lang="cs-CZ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enzymové štěpení hemoglobinu (</a:t>
            </a:r>
            <a:r>
              <a:rPr lang="cs-CZ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endoproteináza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-C)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analytické měření (detekce glykovaných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hexapeptidů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514350" indent="-514350">
              <a:buAutoNum type="alphaLcParenR"/>
            </a:pPr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LC/ESI/MS: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Glykovaný hemoglobin (HbA</a:t>
            </a:r>
            <a:r>
              <a:rPr lang="cs-CZ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je ze směsi peptidů separován, detekován, identifikován hmotnostní spektrometrií a kvantifikován na podkladě rozdílných hodnot 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m/z.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 poměru hodnot 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m/z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analyzovaných vzorků a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kalibrátorů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vypočítá hodnota HbA</a:t>
            </a:r>
            <a:r>
              <a:rPr lang="cs-CZ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lphaLcParenR"/>
            </a:pPr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CE/ESI/MS:</a:t>
            </a:r>
            <a:r>
              <a:rPr lang="cs-CZ" sz="40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separace se provede pomocí HPLC, jednotlivé frakce se sbírají, následuje další separace této směsi pomocí CE. Glykovaný a neglykovaný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hexapeptid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jsou odděleny na základě různých elektromigračních časů a kvantifikovány spektrofotometrickým detektorem.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5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16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1432" cy="850106"/>
          </a:xfrm>
        </p:spPr>
        <p:txBody>
          <a:bodyPr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4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metody stanovení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3600400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Doporučené rutinní metody - </a:t>
            </a: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chromatografické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AutoNum type="alphaLcParenR"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Afinitní chromatografie (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aminofenylboronátová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</a:p>
          <a:p>
            <a:pPr algn="just"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založena na interakci glykovaného hemoglobinu s imobilizovaným boronátovým aniontem</a:t>
            </a:r>
          </a:p>
          <a:p>
            <a:pPr algn="just"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eluci neglykovaných frakcí hemoglobinu, dojde k uvolnění vazby a po eluci se stanoví hemoglobinové frakce detektorem, který měří absorbance při    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415 </a:t>
            </a:r>
            <a:r>
              <a:rPr lang="cs-CZ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koncentrace HbA</a:t>
            </a:r>
            <a:r>
              <a:rPr lang="cs-CZ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se zjistí z velikosti plochy příslušného píku na chromatogramu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8" y="4600164"/>
            <a:ext cx="3032920" cy="22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384910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68144" y="6209441"/>
            <a:ext cx="2088232" cy="6039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 </a:t>
            </a:r>
            <a:r>
              <a:rPr lang="cs-CZ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boronátové</a:t>
            </a: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chromatografie</a:t>
            </a:r>
          </a:p>
        </p:txBody>
      </p:sp>
    </p:spTree>
    <p:extLst>
      <p:ext uri="{BB962C8B-B14F-4D97-AF65-F5344CB8AC3E}">
        <p14:creationId xmlns:p14="http://schemas.microsoft.com/office/powerpoint/2010/main" val="34882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17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1432" cy="850106"/>
          </a:xfrm>
        </p:spPr>
        <p:txBody>
          <a:bodyPr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4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metody stanovení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59215" cy="532859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Doporučené rutinní metody - </a:t>
            </a: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chromatografické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spcAft>
                <a:spcPts val="600"/>
              </a:spcAft>
              <a:buSzPct val="60000"/>
              <a:buNone/>
            </a:pP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Kapalinová chromatografie s výměnou iontů (IEC)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separace hemoglobinů a jeho složek  na slabě kyselých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ionexech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jednotlivé frakce hemoglobinu jsou rozděleny podle jejich různých fyzikálně-chemických vlastností (velikost náboje) v měnícím se prostředí (změna koncentrace iontů, změna pH)</a:t>
            </a:r>
          </a:p>
          <a:p>
            <a:pPr algn="just"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frakce se po rozdělení detekují v mobilní fázi detektorem, který měří absorbance při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415 </a:t>
            </a:r>
            <a:r>
              <a:rPr lang="cs-CZ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koncentrace HbA1c se zjistí z velikosti plochy příslušného píku na chromatogramu podle kalibrační křivky pomocí softwaru chromatografu</a:t>
            </a:r>
          </a:p>
          <a:p>
            <a:pPr algn="just">
              <a:buSzPct val="60000"/>
              <a:buFont typeface="Wingdings" pitchFamily="2" charset="2"/>
              <a:buChar char="q"/>
            </a:pP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SzPct val="60000"/>
              <a:buNone/>
            </a:pP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HPLC (Vysokoúčinná</a:t>
            </a:r>
          </a:p>
          <a:p>
            <a:pPr marL="0" indent="0" algn="just">
              <a:buSzPct val="60000"/>
              <a:buNone/>
            </a:pP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kapalinová chromatografie)</a:t>
            </a:r>
            <a:endParaRPr lang="cs-CZ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13176"/>
            <a:ext cx="3096766" cy="17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7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18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1432" cy="850106"/>
          </a:xfrm>
        </p:spPr>
        <p:txBody>
          <a:bodyPr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4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metody stanovení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7" y="1196752"/>
            <a:ext cx="827905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279873" y="1405519"/>
            <a:ext cx="1483815" cy="58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HPLC</a:t>
            </a:r>
          </a:p>
        </p:txBody>
      </p:sp>
    </p:spTree>
    <p:extLst>
      <p:ext uri="{BB962C8B-B14F-4D97-AF65-F5344CB8AC3E}">
        <p14:creationId xmlns:p14="http://schemas.microsoft.com/office/powerpoint/2010/main" val="3052862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19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1432" cy="850106"/>
          </a:xfrm>
        </p:spPr>
        <p:txBody>
          <a:bodyPr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4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metody stanovení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1" y="1196752"/>
            <a:ext cx="41052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024289" y="6374070"/>
            <a:ext cx="1483815" cy="58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HPLC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432678" cy="521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35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2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7571184" cy="85010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Glykovaný hemoglobin (HbA</a:t>
            </a:r>
            <a:r>
              <a:rPr lang="cs-CZ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133594" y="5229200"/>
            <a:ext cx="4720120" cy="2967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pl-PL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http://old.lf3.cuni.cz/diabetologie/Inz_Glykace.htm</a:t>
            </a:r>
          </a:p>
          <a:p>
            <a:endParaRPr lang="cs-CZ" dirty="0"/>
          </a:p>
          <a:p>
            <a:pPr lvl="1"/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SzPct val="60000"/>
              <a:buFont typeface="Wingdings" pitchFamily="2" charset="2"/>
              <a:buChar char="ü"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" y="41373"/>
            <a:ext cx="783504" cy="86734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6" y="1196752"/>
            <a:ext cx="3577600" cy="396044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13811"/>
            <a:ext cx="4498786" cy="3943381"/>
          </a:xfrm>
          <a:prstGeom prst="rect">
            <a:avLst/>
          </a:prstGeom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468141" y="5157192"/>
            <a:ext cx="3455787" cy="4709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[http://sweet-about-me.webnode.cz]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SzPct val="60000"/>
              <a:buFont typeface="Wingdings" pitchFamily="2" charset="2"/>
              <a:buChar char="ü"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297769" y="5733256"/>
            <a:ext cx="8882743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2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je základní vyšetření pro dlouhodobé sledování diabetu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mellitu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68291"/>
            <a:ext cx="800869" cy="800869"/>
          </a:xfrm>
          <a:prstGeom prst="rect">
            <a:avLst/>
          </a:prstGeom>
          <a:ln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250750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20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1432" cy="850106"/>
          </a:xfrm>
        </p:spPr>
        <p:txBody>
          <a:bodyPr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4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metody stanovení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8" y="1196752"/>
            <a:ext cx="7241096" cy="555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783929" y="1333510"/>
            <a:ext cx="1483815" cy="58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HPLC</a:t>
            </a:r>
          </a:p>
        </p:txBody>
      </p:sp>
    </p:spTree>
    <p:extLst>
      <p:ext uri="{BB962C8B-B14F-4D97-AF65-F5344CB8AC3E}">
        <p14:creationId xmlns:p14="http://schemas.microsoft.com/office/powerpoint/2010/main" val="219126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21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1432" cy="850106"/>
          </a:xfrm>
        </p:spPr>
        <p:txBody>
          <a:bodyPr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4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metody stanovení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746210" cy="547260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SzPct val="60000"/>
              <a:buNone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Doporučené rutinní metody - </a:t>
            </a: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imunoanalytické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založeny na vazbě protilátek proti 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N-terminálně glykované </a:t>
            </a:r>
            <a:r>
              <a:rPr lang="cs-CZ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tetrapeptidové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</a:t>
            </a:r>
            <a:r>
              <a:rPr lang="cs-CZ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hexapeptidové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skupině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Imunoturbudimetrie,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imunonefelometrie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nejčastěji se používá stanovení TINIA</a:t>
            </a:r>
          </a:p>
          <a:p>
            <a:pPr algn="just"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analyzovanému vzorku (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lyzovaná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krev) se přidá specifická protilátka proti HbA</a:t>
            </a:r>
            <a:r>
              <a:rPr lang="cs-CZ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c; nenavázaná (přebytek) protilátka se stanoví po reakci s 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polyhaptenovým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činidlem za vzniku nerozpustného komplexu</a:t>
            </a:r>
          </a:p>
          <a:p>
            <a:pPr algn="just"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rychlost reakce se stanoví turbidimetricky většinou při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340 </a:t>
            </a:r>
            <a:r>
              <a:rPr lang="cs-CZ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 nepřímo úměrná koncentraci HbA</a:t>
            </a:r>
            <a:r>
              <a:rPr lang="cs-CZ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v analyzovaném vzorku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200" b="1" dirty="0"/>
              <a:t>bA</a:t>
            </a:r>
            <a:r>
              <a:rPr lang="cs-CZ" sz="2200" b="1" baseline="-25000" dirty="0"/>
              <a:t>1c</a:t>
            </a:r>
            <a:r>
              <a:rPr lang="cs-CZ" sz="2200" b="1" dirty="0"/>
              <a:t>  + antiHbA</a:t>
            </a:r>
            <a:r>
              <a:rPr lang="cs-CZ" sz="2200" b="1" baseline="-25000" dirty="0"/>
              <a:t>1c</a:t>
            </a:r>
            <a:r>
              <a:rPr lang="cs-CZ" sz="2200" b="1" dirty="0"/>
              <a:t>              komplex HbA</a:t>
            </a:r>
            <a:r>
              <a:rPr lang="cs-CZ" sz="2200" b="1" baseline="-25000" dirty="0"/>
              <a:t>1c</a:t>
            </a:r>
            <a:r>
              <a:rPr lang="cs-CZ" sz="2200" b="1" dirty="0"/>
              <a:t>-antiHbA1c</a:t>
            </a:r>
          </a:p>
          <a:p>
            <a:pPr marL="0" indent="0">
              <a:buNone/>
            </a:pPr>
            <a:r>
              <a:rPr lang="cs-CZ" sz="2200" b="1" dirty="0"/>
              <a:t>antiHbA</a:t>
            </a:r>
            <a:r>
              <a:rPr lang="cs-CZ" sz="2200" b="1" baseline="-25000" dirty="0"/>
              <a:t>1c</a:t>
            </a:r>
            <a:r>
              <a:rPr lang="cs-CZ" sz="2200" b="1" dirty="0"/>
              <a:t> (přebytek) + </a:t>
            </a:r>
            <a:r>
              <a:rPr lang="cs-CZ" sz="2200" b="1" dirty="0" err="1"/>
              <a:t>polyhapten</a:t>
            </a:r>
            <a:r>
              <a:rPr lang="cs-CZ" sz="2200" b="1" dirty="0"/>
              <a:t>              </a:t>
            </a:r>
            <a:r>
              <a:rPr lang="cs-CZ" sz="2200" b="1" dirty="0">
                <a:solidFill>
                  <a:srgbClr val="FF0000"/>
                </a:solidFill>
              </a:rPr>
              <a:t>komplex anti-</a:t>
            </a:r>
            <a:r>
              <a:rPr lang="cs-CZ" sz="2200" b="1" dirty="0" err="1">
                <a:solidFill>
                  <a:srgbClr val="FF0000"/>
                </a:solidFill>
              </a:rPr>
              <a:t>polyhapten</a:t>
            </a:r>
            <a:endParaRPr lang="cs-CZ" sz="2200" b="1" dirty="0">
              <a:solidFill>
                <a:srgbClr val="FF0000"/>
              </a:solidFill>
            </a:endParaRPr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CMIA</a:t>
            </a: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sp>
        <p:nvSpPr>
          <p:cNvPr id="2" name="Šipka doprava 1"/>
          <p:cNvSpPr/>
          <p:nvPr/>
        </p:nvSpPr>
        <p:spPr>
          <a:xfrm>
            <a:off x="3275856" y="5324066"/>
            <a:ext cx="720080" cy="12115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4283968" y="5733256"/>
            <a:ext cx="720080" cy="12115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63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22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1432" cy="850106"/>
          </a:xfrm>
        </p:spPr>
        <p:txBody>
          <a:bodyPr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4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metody stanovení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746210" cy="547260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SzPct val="60000"/>
              <a:buNone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Doporučené rutinní metody - </a:t>
            </a: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imunoanalytické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spcAft>
                <a:spcPts val="2400"/>
              </a:spcAft>
              <a:buSzPct val="60000"/>
              <a:buFont typeface="Wingdings" pitchFamily="2" charset="2"/>
              <a:buChar char="q"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CMIA: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např.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Abbott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Architect i2000 SR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hemolýza erytrocytů, uvolnění HbA</a:t>
            </a:r>
            <a:r>
              <a:rPr lang="cs-C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inkubace s magnetickými mikročásticemi, navázání antigenu (HbA</a:t>
            </a:r>
            <a:r>
              <a:rPr lang="cs-C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promytí, odstranění nenavázaného antigenu 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přidání Anti-HbA</a:t>
            </a:r>
            <a:r>
              <a:rPr lang="cs-C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(konjugát) značený </a:t>
            </a:r>
            <a:r>
              <a:rPr 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akridiniem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konjugátu na mikročástice 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promytí, odstranění nenavázaného konjugátu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chemiluminiscence (po změně pH a přidání peroxidu)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35178"/>
            <a:ext cx="1690489" cy="124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0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23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1432" cy="850106"/>
          </a:xfrm>
        </p:spPr>
        <p:txBody>
          <a:bodyPr>
            <a:noAutofit/>
          </a:bodyPr>
          <a:lstStyle/>
          <a:p>
            <a:pPr algn="l"/>
            <a:r>
              <a:rPr lang="cs-CZ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4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4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metody stanovení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746210" cy="309634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SzPct val="60000"/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Doporučené rutinní metody -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elektroforetické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elektroforéza v </a:t>
            </a:r>
            <a:r>
              <a:rPr lang="cs-CZ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agarózovém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gelu (ELFO)</a:t>
            </a:r>
          </a:p>
          <a:p>
            <a:pPr lvl="2"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kapilární elektroforéza (HPCE)</a:t>
            </a:r>
          </a:p>
          <a:p>
            <a:pPr lvl="2"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izoelektrická fokusace (IEF)</a:t>
            </a:r>
            <a:endParaRPr lang="cs-CZ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24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710360" y="6309320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24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04448" cy="850106"/>
          </a:xfrm>
        </p:spPr>
        <p:txBody>
          <a:bodyPr>
            <a:noAutofit/>
          </a:bodyPr>
          <a:lstStyle/>
          <a:p>
            <a:pPr algn="l"/>
            <a:r>
              <a:rPr lang="cs-CZ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může ovlivnit hodnocení vyšetření </a:t>
            </a:r>
            <a:r>
              <a:rPr lang="cs-CZ" sz="3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34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endParaRPr lang="cs-CZ" sz="3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381"/>
            <a:ext cx="783504" cy="867347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1700808"/>
            <a:ext cx="8280920" cy="42484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doba života erytrocytů (120 ± 10 d) !</a:t>
            </a:r>
          </a:p>
          <a:p>
            <a:pPr algn="l"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</a:pPr>
            <a:r>
              <a:rPr lang="pl-PL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</a:t>
            </a:r>
            <a:r>
              <a:rPr lang="cs-CZ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řítomnost</a:t>
            </a:r>
            <a:r>
              <a:rPr lang="cs-CZ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vzácnějších typů hemoglobinu (1165 variant          </a:t>
            </a:r>
            <a:r>
              <a:rPr lang="cs-CZ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cs-CZ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např. </a:t>
            </a:r>
            <a:r>
              <a:rPr lang="cs-CZ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HbS</a:t>
            </a:r>
            <a:r>
              <a:rPr lang="cs-CZ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HbC, </a:t>
            </a:r>
            <a:r>
              <a:rPr lang="cs-CZ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HbE</a:t>
            </a:r>
            <a:r>
              <a:rPr lang="cs-CZ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HbD</a:t>
            </a:r>
            <a:r>
              <a:rPr lang="cs-CZ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emolýza, ikterus</a:t>
            </a:r>
          </a:p>
          <a:p>
            <a:pPr algn="l"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těžké krvácení</a:t>
            </a:r>
          </a:p>
          <a:p>
            <a:pPr algn="l">
              <a:buSzPct val="600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věk, rasa, terapie,…</a:t>
            </a:r>
          </a:p>
          <a:p>
            <a:pPr algn="l">
              <a:buSzPct val="60000"/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4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47007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07" y="116632"/>
            <a:ext cx="3326486" cy="11247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162"/>
            <a:ext cx="3672408" cy="10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3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7571184" cy="850106"/>
          </a:xfrm>
        </p:spPr>
        <p:txBody>
          <a:bodyPr>
            <a:noAutofit/>
          </a:bodyPr>
          <a:lstStyle/>
          <a:p>
            <a:pPr algn="l"/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sz="5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50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5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klinický význam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381"/>
            <a:ext cx="783504" cy="867347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1256" y="1340768"/>
            <a:ext cx="8592458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rutinní a efektivní 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 sledování průběhu DM (diabetu)</a:t>
            </a:r>
          </a:p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ukazatel dlouhodobé průměrné koncentrace glukózy v krvi (období cca 6-8 týdnů nazpět)              umožňuje posoudit dlouhodobou kompenzaci diabetu</a:t>
            </a:r>
          </a:p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diagnostické kritérium DM</a:t>
            </a:r>
          </a:p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terapie </a:t>
            </a:r>
          </a:p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včasné odhalení hrozících komplikací </a:t>
            </a:r>
          </a:p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vyšetření: </a:t>
            </a:r>
          </a:p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spcBef>
                <a:spcPct val="20000"/>
              </a:spcBef>
              <a:buSzPct val="60000"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5148064" y="2348880"/>
            <a:ext cx="648072" cy="12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75287"/>
              </p:ext>
            </p:extLst>
          </p:nvPr>
        </p:nvGraphicFramePr>
        <p:xfrm>
          <a:off x="611560" y="4797152"/>
          <a:ext cx="7416824" cy="1615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0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Hodnota HbA1c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Interpretace výsledků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&lt; 4,5 %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Dobrá kompenzace diabetu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4,5 – 5,3 %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Uspokojivá kompenzace diabetu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˃ 5,3 %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Neuspokojivá</a:t>
                      </a:r>
                      <a:r>
                        <a:rPr lang="cs-CZ" sz="2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kompenzace diabetu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99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4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7571184" cy="850106"/>
          </a:xfrm>
        </p:spPr>
        <p:txBody>
          <a:bodyPr>
            <a:noAutofit/>
          </a:bodyPr>
          <a:lstStyle/>
          <a:p>
            <a:pPr algn="l"/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sz="5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Glykace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381"/>
            <a:ext cx="783504" cy="867347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1256" y="1556792"/>
            <a:ext cx="8592458" cy="44644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aktivní molekula – účastní se glykačních a autooxidačních reakcí             vznik reaktivních látek zvyšujících oxidační stres, které zasahují do mechanismů zánětlivé reakce 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Glykace bílkovin je založena 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chemické vazbě glukózy na N-koncové aminokyseliny bílkovin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257300" lvl="2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itchFamily="2" charset="2"/>
              <a:buChar char="ü"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aldehydická skupina glukózy reaguje s volnou aminoskupinou proteinů bez enzymové katalýzy za vzniku glykovaného proteinu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3851920" y="2155714"/>
            <a:ext cx="648072" cy="12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449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5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7571184" cy="850106"/>
          </a:xfrm>
        </p:spPr>
        <p:txBody>
          <a:bodyPr>
            <a:noAutofit/>
          </a:bodyPr>
          <a:lstStyle/>
          <a:p>
            <a:pPr algn="l"/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sz="5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Glykace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381"/>
            <a:ext cx="783504" cy="867347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1256" y="1412776"/>
            <a:ext cx="8592458" cy="51125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cs-CZ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(„dlouhý cukr“) je látka, která vzniká v organismu neenzymatickou reakcí tzv. </a:t>
            </a:r>
            <a:r>
              <a:rPr 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glykací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mezi hemoglobinem (červené krevní barvivo) a glukózou (krevním cukrem)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GLYKACE: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neenzymové navázání (adice) cukru na proteiny za vzniku fruktosaminu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neenzymovou glykaci proteinů: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cs-CZ" sz="2400" b="1" dirty="0"/>
              <a:t>koncentrace sacharidů a proteinů a jejich kolísání (koncentrace proteinů v krvi je  relativně konstantní, rychlost </a:t>
            </a:r>
            <a:r>
              <a:rPr lang="cs-CZ" sz="2400" b="1" dirty="0" err="1"/>
              <a:t>glykace</a:t>
            </a:r>
            <a:r>
              <a:rPr lang="cs-CZ" sz="2400" b="1" dirty="0"/>
              <a:t> je úměrná koncentraci sacharidů)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cs-CZ" sz="2400" b="1" dirty="0"/>
              <a:t>doba expozice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cs-CZ" sz="2400" b="1" dirty="0"/>
              <a:t>biologický poločas daného proteinu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cs-CZ" sz="2400" b="1" dirty="0"/>
              <a:t>teplota 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cs-CZ" dirty="0"/>
          </a:p>
          <a:p>
            <a:pPr marL="742950" lvl="1" indent="-285750">
              <a:buFont typeface="Wingdings" pitchFamily="2" charset="2"/>
              <a:buChar char="ü"/>
            </a:pP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spcBef>
                <a:spcPct val="20000"/>
              </a:spcBef>
              <a:buSzPct val="60000"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94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6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7571184" cy="850106"/>
          </a:xfrm>
        </p:spPr>
        <p:txBody>
          <a:bodyPr>
            <a:noAutofit/>
          </a:bodyPr>
          <a:lstStyle/>
          <a:p>
            <a:pPr algn="l"/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5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lykace hemoglobinu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381"/>
            <a:ext cx="783504" cy="867347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1256" y="1412776"/>
            <a:ext cx="8592458" cy="2448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rychlá tvorba labilní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Schiffovy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báze 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aldimin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pomalý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Amadoriho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přesmyk za vzniku stabilního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ketoaminu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(ireversibilní)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koncentrace závisí na koncentraci glukózy a poločasu života erytrocytů 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8535"/>
            <a:ext cx="78200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24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7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7571184" cy="850106"/>
          </a:xfrm>
        </p:spPr>
        <p:txBody>
          <a:bodyPr>
            <a:noAutofit/>
          </a:bodyPr>
          <a:lstStyle/>
          <a:p>
            <a:pPr algn="l"/>
            <a:r>
              <a:rPr lang="cs-CZ" sz="5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HbA</a:t>
            </a:r>
            <a:r>
              <a:rPr lang="cs-CZ" sz="50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cs-CZ" sz="5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5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glykace</a:t>
            </a:r>
            <a:endParaRPr lang="cs-CZ" sz="5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" y="0"/>
            <a:ext cx="1016893" cy="1016893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178718" y="4653136"/>
            <a:ext cx="5001794" cy="4709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208804" y="6433885"/>
            <a:ext cx="4348681" cy="3794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SzPct val="60000"/>
              <a:buFont typeface="Wingdings" pitchFamily="2" charset="2"/>
              <a:buChar char="q"/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přednáška  „HbA1c“ RNDr. Petra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Breineka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SzPct val="60000"/>
              <a:buFont typeface="Wingdings" pitchFamily="2" charset="2"/>
              <a:buChar char="ü"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61255" y="1124744"/>
            <a:ext cx="7911145" cy="3960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HbA1c vzniká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glykací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N-konci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-řetězce hemoglobinu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5" y="1772816"/>
            <a:ext cx="883670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8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7571184" cy="850106"/>
          </a:xfrm>
        </p:spPr>
        <p:txBody>
          <a:bodyPr>
            <a:noAutofit/>
          </a:bodyPr>
          <a:lstStyle/>
          <a:p>
            <a:pPr algn="l"/>
            <a:r>
              <a:rPr lang="cs-CZ" sz="5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Hemoglobin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1255" y="1124744"/>
            <a:ext cx="8671903" cy="12961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Složená bílkovina – 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hemoprotein:</a:t>
            </a:r>
          </a:p>
          <a:p>
            <a:pPr marL="800100" lvl="1" indent="-342900">
              <a:spcBef>
                <a:spcPct val="20000"/>
              </a:spcBef>
              <a:buSzPct val="60000"/>
              <a:buFont typeface="Wingdings" pitchFamily="2" charset="2"/>
              <a:buChar char="ü"/>
              <a:defRPr/>
            </a:pP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bílkovina – globin</a:t>
            </a:r>
          </a:p>
          <a:p>
            <a:pPr marL="800100" lvl="1" indent="-342900">
              <a:spcAft>
                <a:spcPts val="1200"/>
              </a:spcAft>
              <a:buSzPct val="60000"/>
              <a:buFont typeface="Wingdings" pitchFamily="2" charset="2"/>
              <a:buChar char="ü"/>
              <a:defRPr/>
            </a:pP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SzPct val="60000"/>
              <a:buFont typeface="Wingdings" panose="05000000000000000000" pitchFamily="2" charset="2"/>
              <a:buChar char="q"/>
              <a:defRPr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" y="0"/>
            <a:ext cx="1016893" cy="10168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6792"/>
            <a:ext cx="4721199" cy="3079042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178718" y="4653136"/>
            <a:ext cx="5001794" cy="4709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SzPct val="60000"/>
              <a:buFont typeface="Wingdings" pitchFamily="2" charset="2"/>
              <a:buChar char="q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copyright 2000 by Nucleus Communications, Inc. All rights reserved. http://www.nucleusinc.com </a:t>
            </a:r>
          </a:p>
          <a:p>
            <a:pPr lvl="1"/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SzPct val="60000"/>
              <a:buFont typeface="Wingdings" pitchFamily="2" charset="2"/>
              <a:buChar char="ü"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5496" y="5445224"/>
            <a:ext cx="5515764" cy="3794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SzPct val="60000"/>
              <a:buFont typeface="Wingdings" pitchFamily="2" charset="2"/>
              <a:buChar char="q"/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https://fmss12ucheme.wordpress.com/2013/05/06/hemoglobin/</a:t>
            </a:r>
          </a:p>
          <a:p>
            <a:pPr marL="1257300" lvl="2" indent="-342900">
              <a:spcBef>
                <a:spcPct val="20000"/>
              </a:spcBef>
              <a:buSzPct val="60000"/>
              <a:buFont typeface="Wingdings" pitchFamily="2" charset="2"/>
              <a:buChar char="ü"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960440" cy="2970330"/>
          </a:xfrm>
          <a:prstGeom prst="rect">
            <a:avLst/>
          </a:prstGeom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165740" y="5805264"/>
            <a:ext cx="8687974" cy="7726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fce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je to 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transportní molekula plynů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tvoří 95 % objemu erytrocytů 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89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bg1"/>
                </a:solidFill>
              </a:rPr>
              <a:pPr/>
              <a:t>9</a:t>
            </a:fld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89248" y="188640"/>
            <a:ext cx="7571184" cy="850106"/>
          </a:xfrm>
        </p:spPr>
        <p:txBody>
          <a:bodyPr>
            <a:noAutofit/>
          </a:bodyPr>
          <a:lstStyle/>
          <a:p>
            <a:pPr algn="l"/>
            <a:r>
              <a:rPr lang="cs-CZ" sz="5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Hemoglobiny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052736"/>
            <a:ext cx="8592457" cy="14514"/>
          </a:xfrm>
          <a:prstGeom prst="line">
            <a:avLst/>
          </a:prstGeom>
          <a:ln w="508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" y="0"/>
            <a:ext cx="1016893" cy="1016893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178718" y="4653136"/>
            <a:ext cx="5001794" cy="4709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4" y="1196752"/>
            <a:ext cx="87556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6610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208804" y="6433885"/>
            <a:ext cx="4348681" cy="3794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SzPct val="60000"/>
              <a:buFont typeface="Wingdings" pitchFamily="2" charset="2"/>
              <a:buChar char="q"/>
            </a:pP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přednáška  „HbA1c“ RNDr. Petra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Breineka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spcBef>
                <a:spcPct val="20000"/>
              </a:spcBef>
              <a:buSzPct val="60000"/>
              <a:buFont typeface="Wingdings" pitchFamily="2" charset="2"/>
              <a:buChar char="ü"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cs-CZ" sz="1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65878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1085</Words>
  <Application>Microsoft Office PowerPoint</Application>
  <PresentationFormat>Předvádění na obrazovce (4:3)</PresentationFormat>
  <Paragraphs>201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Motiv systému Office</vt:lpstr>
      <vt:lpstr>Glykovaný hemoglobin</vt:lpstr>
      <vt:lpstr>    Glykovaný hemoglobin (HbA1c)</vt:lpstr>
      <vt:lpstr>    HbA1c – klinický význam</vt:lpstr>
      <vt:lpstr>    Glykace</vt:lpstr>
      <vt:lpstr>    Glykace</vt:lpstr>
      <vt:lpstr>   Glykace hemoglobinu</vt:lpstr>
      <vt:lpstr>  HbA1c – glykace</vt:lpstr>
      <vt:lpstr>  Hemoglobin</vt:lpstr>
      <vt:lpstr>  Hemoglobiny</vt:lpstr>
      <vt:lpstr>Výhody stanovení HbA1c vs. glykémie</vt:lpstr>
      <vt:lpstr> Vyjadřování výsledků HbA1c</vt:lpstr>
      <vt:lpstr> Rozhodovací meze HbA1c</vt:lpstr>
      <vt:lpstr>      Požadavky na analytickou kvalitu měření </vt:lpstr>
      <vt:lpstr> Nejistota výsledků měření</vt:lpstr>
      <vt:lpstr>      HbA1c – metody stanovení</vt:lpstr>
      <vt:lpstr>      HbA1c – metody stanovení</vt:lpstr>
      <vt:lpstr>      HbA1c – metody stanovení</vt:lpstr>
      <vt:lpstr>      HbA1c – metody stanovení</vt:lpstr>
      <vt:lpstr>      HbA1c – metody stanovení</vt:lpstr>
      <vt:lpstr>      HbA1c – metody stanovení</vt:lpstr>
      <vt:lpstr>      HbA1c – metody stanovení</vt:lpstr>
      <vt:lpstr>      HbA1c – metody stanovení</vt:lpstr>
      <vt:lpstr>      HbA1c – metody stanovení</vt:lpstr>
      <vt:lpstr>      Co může ovlivnit hodnocení vyšetření HbA1c</vt:lpstr>
      <vt:lpstr>Děkuji za pozornost.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Podborská Martina</dc:creator>
  <cp:lastModifiedBy>Ondřej Wiewiorka</cp:lastModifiedBy>
  <cp:revision>188</cp:revision>
  <dcterms:created xsi:type="dcterms:W3CDTF">2015-10-06T07:41:50Z</dcterms:created>
  <dcterms:modified xsi:type="dcterms:W3CDTF">2019-02-11T14:27:25Z</dcterms:modified>
</cp:coreProperties>
</file>