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97" r:id="rId6"/>
    <p:sldId id="268" r:id="rId7"/>
    <p:sldId id="260" r:id="rId8"/>
    <p:sldId id="264" r:id="rId9"/>
    <p:sldId id="262" r:id="rId10"/>
    <p:sldId id="265" r:id="rId11"/>
    <p:sldId id="266" r:id="rId12"/>
    <p:sldId id="289" r:id="rId13"/>
    <p:sldId id="286" r:id="rId14"/>
    <p:sldId id="287" r:id="rId15"/>
    <p:sldId id="267" r:id="rId16"/>
    <p:sldId id="269" r:id="rId17"/>
    <p:sldId id="270" r:id="rId18"/>
    <p:sldId id="295" r:id="rId19"/>
    <p:sldId id="296" r:id="rId20"/>
    <p:sldId id="278" r:id="rId21"/>
    <p:sldId id="279" r:id="rId22"/>
    <p:sldId id="293" r:id="rId23"/>
    <p:sldId id="272" r:id="rId24"/>
    <p:sldId id="273" r:id="rId25"/>
    <p:sldId id="274" r:id="rId26"/>
    <p:sldId id="275" r:id="rId27"/>
    <p:sldId id="288" r:id="rId28"/>
    <p:sldId id="276" r:id="rId29"/>
    <p:sldId id="277" r:id="rId30"/>
    <p:sldId id="280" r:id="rId31"/>
    <p:sldId id="298" r:id="rId32"/>
    <p:sldId id="294" r:id="rId33"/>
    <p:sldId id="281" r:id="rId34"/>
    <p:sldId id="284" r:id="rId35"/>
    <p:sldId id="283" r:id="rId36"/>
    <p:sldId id="285"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462" autoAdjust="0"/>
  </p:normalViewPr>
  <p:slideViewPr>
    <p:cSldViewPr>
      <p:cViewPr>
        <p:scale>
          <a:sx n="120" d="100"/>
          <a:sy n="120" d="100"/>
        </p:scale>
        <p:origin x="-15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9BA8A-3321-468F-87B5-0FF5D779A730}" type="datetimeFigureOut">
              <a:rPr lang="cs-CZ" smtClean="0"/>
              <a:t>19.12.2018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1F968-4FE0-4605-A064-58F66826BE04}" type="slidenum">
              <a:rPr lang="cs-CZ" smtClean="0"/>
              <a:t>‹#›</a:t>
            </a:fld>
            <a:endParaRPr lang="cs-CZ"/>
          </a:p>
        </p:txBody>
      </p:sp>
    </p:spTree>
    <p:extLst>
      <p:ext uri="{BB962C8B-B14F-4D97-AF65-F5344CB8AC3E}">
        <p14:creationId xmlns:p14="http://schemas.microsoft.com/office/powerpoint/2010/main" val="108843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Pozn. Jádrový ikterus (</a:t>
            </a:r>
            <a:r>
              <a:rPr lang="cs-CZ" dirty="0" err="1" smtClean="0"/>
              <a:t>kernikterus</a:t>
            </a:r>
            <a:r>
              <a:rPr lang="cs-CZ" dirty="0" smtClean="0"/>
              <a:t>): </a:t>
            </a:r>
            <a:r>
              <a:rPr lang="cs-CZ" sz="1200" b="1" i="0" kern="1200" dirty="0" smtClean="0">
                <a:solidFill>
                  <a:schemeClr val="tx1"/>
                </a:solidFill>
                <a:effectLst/>
                <a:latin typeface="+mn-lt"/>
                <a:ea typeface="+mn-ea"/>
                <a:cs typeface="+mn-cs"/>
              </a:rPr>
              <a:t>závažná, nicméně vzácná komplikace</a:t>
            </a:r>
            <a:r>
              <a:rPr lang="cs-CZ" sz="1200" b="1" i="0" kern="1200" baseline="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hyperbilirubinemie</a:t>
            </a:r>
            <a:r>
              <a:rPr lang="cs-CZ" sz="1200" b="0" i="0" kern="1200" dirty="0" smtClean="0">
                <a:solidFill>
                  <a:schemeClr val="tx1"/>
                </a:solidFill>
                <a:effectLst/>
                <a:latin typeface="+mn-lt"/>
                <a:ea typeface="+mn-ea"/>
                <a:cs typeface="+mn-cs"/>
              </a:rPr>
              <a:t>. Vzniká </a:t>
            </a:r>
            <a:r>
              <a:rPr lang="cs-CZ" sz="1200" b="1" i="0" kern="1200" dirty="0" smtClean="0">
                <a:solidFill>
                  <a:schemeClr val="tx1"/>
                </a:solidFill>
                <a:effectLst/>
                <a:latin typeface="+mn-lt"/>
                <a:ea typeface="+mn-ea"/>
                <a:cs typeface="+mn-cs"/>
              </a:rPr>
              <a:t>ukládáním nekonjugovaného bilirubinu do mozkové tkáně</a:t>
            </a:r>
            <a:r>
              <a:rPr lang="cs-CZ" sz="1200" b="0" i="0" kern="1200" dirty="0" smtClean="0">
                <a:solidFill>
                  <a:schemeClr val="tx1"/>
                </a:solidFill>
                <a:effectLst/>
                <a:latin typeface="+mn-lt"/>
                <a:ea typeface="+mn-ea"/>
                <a:cs typeface="+mn-cs"/>
              </a:rPr>
              <a:t>, bazálních ganglií a mozkového kmene. </a:t>
            </a:r>
            <a:r>
              <a:rPr lang="cs-CZ" sz="1200" b="1" i="0" kern="1200" dirty="0" smtClean="0">
                <a:solidFill>
                  <a:schemeClr val="tx1"/>
                </a:solidFill>
                <a:effectLst/>
                <a:latin typeface="+mn-lt"/>
                <a:ea typeface="+mn-ea"/>
                <a:cs typeface="+mn-cs"/>
              </a:rPr>
              <a:t>Přesná hodnota koncentrace </a:t>
            </a:r>
            <a:r>
              <a:rPr lang="cs-CZ" sz="1200" b="0" i="0" kern="1200" dirty="0" smtClean="0">
                <a:solidFill>
                  <a:schemeClr val="tx1"/>
                </a:solidFill>
                <a:effectLst/>
                <a:latin typeface="+mn-lt"/>
                <a:ea typeface="+mn-ea"/>
                <a:cs typeface="+mn-cs"/>
              </a:rPr>
              <a:t>bilirubinu, která vede ke vzniku </a:t>
            </a:r>
            <a:r>
              <a:rPr lang="cs-CZ" sz="1200" b="0" i="0" kern="1200" dirty="0" err="1" smtClean="0">
                <a:solidFill>
                  <a:schemeClr val="tx1"/>
                </a:solidFill>
                <a:effectLst/>
                <a:latin typeface="+mn-lt"/>
                <a:ea typeface="+mn-ea"/>
                <a:cs typeface="+mn-cs"/>
              </a:rPr>
              <a:t>kernikteru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není známa</a:t>
            </a:r>
            <a:r>
              <a:rPr lang="cs-CZ" sz="1200" b="0" i="0" kern="1200" dirty="0" smtClean="0">
                <a:solidFill>
                  <a:schemeClr val="tx1"/>
                </a:solidFill>
                <a:effectLst/>
                <a:latin typeface="+mn-lt"/>
                <a:ea typeface="+mn-ea"/>
                <a:cs typeface="+mn-cs"/>
              </a:rPr>
              <a:t>. Nejprve se objevují mírné, nespecifické příznaky toxického působení bilirubinu na centrální nervový systém: letargie, problémy s krmením, vysoce laděný pláč a hypotonie. Asi po týdnu se rozvíjí zvýšená dráždivost, </a:t>
            </a:r>
            <a:r>
              <a:rPr lang="cs-CZ" sz="1200" b="0" i="0" kern="1200" dirty="0" err="1" smtClean="0">
                <a:solidFill>
                  <a:schemeClr val="tx1"/>
                </a:solidFill>
                <a:effectLst/>
                <a:latin typeface="+mn-lt"/>
                <a:ea typeface="+mn-ea"/>
                <a:cs typeface="+mn-cs"/>
              </a:rPr>
              <a:t>opistotonus</a:t>
            </a:r>
            <a:r>
              <a:rPr lang="cs-CZ" sz="1200" b="0" i="0" kern="1200" dirty="0" smtClean="0">
                <a:solidFill>
                  <a:schemeClr val="tx1"/>
                </a:solidFill>
                <a:effectLst/>
                <a:latin typeface="+mn-lt"/>
                <a:ea typeface="+mn-ea"/>
                <a:cs typeface="+mn-cs"/>
              </a:rPr>
              <a:t>, křeče, apnoe, hypertonie, teploty. Může vést k rozvoji chronické encefalopatie, ve formě </a:t>
            </a:r>
            <a:r>
              <a:rPr lang="cs-CZ" sz="1200" b="0" i="0" u="none" strike="noStrike" kern="1200" dirty="0" smtClean="0">
                <a:solidFill>
                  <a:schemeClr val="tx1"/>
                </a:solidFill>
                <a:effectLst/>
                <a:latin typeface="+mn-lt"/>
                <a:ea typeface="+mn-ea"/>
                <a:cs typeface="+mn-cs"/>
              </a:rPr>
              <a:t>dětské mozkové obrny </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atetoidní</a:t>
            </a:r>
            <a:r>
              <a:rPr lang="cs-CZ" sz="1200" b="0" i="0" kern="1200" dirty="0" smtClean="0">
                <a:solidFill>
                  <a:schemeClr val="tx1"/>
                </a:solidFill>
                <a:effectLst/>
                <a:latin typeface="+mn-lt"/>
                <a:ea typeface="+mn-ea"/>
                <a:cs typeface="+mn-cs"/>
              </a:rPr>
              <a:t> forma), mentální retardace, dentální dysplazie, poruchy sluchu až hluchoty a paralýzy okohybných svalů.</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Fototerapie u novorozenců s cílem předejít jádrovému ikteru</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33</a:t>
            </a:fld>
            <a:endParaRPr lang="cs-CZ"/>
          </a:p>
        </p:txBody>
      </p:sp>
    </p:spTree>
    <p:extLst>
      <p:ext uri="{BB962C8B-B14F-4D97-AF65-F5344CB8AC3E}">
        <p14:creationId xmlns:p14="http://schemas.microsoft.com/office/powerpoint/2010/main" val="374988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5</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Dědičné metabolické</a:t>
            </a:r>
            <a:r>
              <a:rPr lang="cs-CZ" baseline="0" dirty="0"/>
              <a:t> poruchy </a:t>
            </a:r>
            <a:r>
              <a:rPr lang="cs-CZ" baseline="0" dirty="0" err="1"/>
              <a:t>způs</a:t>
            </a:r>
            <a:r>
              <a:rPr lang="cs-CZ" baseline="0" dirty="0"/>
              <a:t>. Enzym. Deficiencí (většinou </a:t>
            </a:r>
            <a:r>
              <a:rPr lang="cs-CZ" baseline="0" dirty="0" err="1"/>
              <a:t>monozomálně</a:t>
            </a:r>
            <a:r>
              <a:rPr lang="cs-CZ" baseline="0" dirty="0"/>
              <a:t> dědičné = porfyrie</a:t>
            </a:r>
          </a:p>
          <a:p>
            <a:r>
              <a:rPr lang="cs-CZ" baseline="0" dirty="0"/>
              <a:t>Jiné (získané) abnormality porfyrinového metabolismu – např. intoxikace olovem</a:t>
            </a:r>
          </a:p>
          <a:p>
            <a:r>
              <a:rPr lang="cs-CZ" baseline="0" dirty="0"/>
              <a:t>(</a:t>
            </a:r>
            <a:r>
              <a:rPr lang="cs-CZ" baseline="0" dirty="0" err="1"/>
              <a:t>Pseudoporfyrie</a:t>
            </a:r>
            <a:r>
              <a:rPr lang="cs-CZ" baseline="0" dirty="0"/>
              <a:t> – kožní léze podobné jako u </a:t>
            </a:r>
            <a:r>
              <a:rPr lang="cs-CZ" baseline="0" dirty="0" err="1"/>
              <a:t>porfyria</a:t>
            </a:r>
            <a:r>
              <a:rPr lang="cs-CZ" baseline="0" dirty="0"/>
              <a:t> </a:t>
            </a:r>
            <a:r>
              <a:rPr lang="cs-CZ" baseline="0" dirty="0" err="1"/>
              <a:t>cutanea</a:t>
            </a:r>
            <a:r>
              <a:rPr lang="cs-CZ" baseline="0" dirty="0"/>
              <a:t> </a:t>
            </a:r>
            <a:r>
              <a:rPr lang="cs-CZ" baseline="0" dirty="0" err="1"/>
              <a:t>tarda</a:t>
            </a:r>
            <a:r>
              <a:rPr lang="cs-CZ" baseline="0" dirty="0"/>
              <a:t>)</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6</a:t>
            </a:fld>
            <a:endParaRPr lang="cs-CZ"/>
          </a:p>
        </p:txBody>
      </p:sp>
    </p:spTree>
    <p:extLst>
      <p:ext uri="{BB962C8B-B14F-4D97-AF65-F5344CB8AC3E}">
        <p14:creationId xmlns:p14="http://schemas.microsoft.com/office/powerpoint/2010/main" val="392251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Hromadění porfyrinů</a:t>
            </a:r>
            <a:r>
              <a:rPr lang="cs-CZ" baseline="0" dirty="0"/>
              <a:t> nebo jejich prekurzorů ve tkáních</a:t>
            </a:r>
          </a:p>
          <a:p>
            <a:r>
              <a:rPr lang="cs-CZ" baseline="0" dirty="0"/>
              <a:t>Zvýšená hladina v plazmě nebo Ery</a:t>
            </a:r>
          </a:p>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7</a:t>
            </a:fld>
            <a:endParaRPr lang="cs-CZ"/>
          </a:p>
        </p:txBody>
      </p:sp>
    </p:spTree>
    <p:extLst>
      <p:ext uri="{BB962C8B-B14F-4D97-AF65-F5344CB8AC3E}">
        <p14:creationId xmlns:p14="http://schemas.microsoft.com/office/powerpoint/2010/main" val="274489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8</a:t>
            </a:fld>
            <a:endParaRPr lang="cs-CZ"/>
          </a:p>
        </p:txBody>
      </p:sp>
    </p:spTree>
    <p:extLst>
      <p:ext uri="{BB962C8B-B14F-4D97-AF65-F5344CB8AC3E}">
        <p14:creationId xmlns:p14="http://schemas.microsoft.com/office/powerpoint/2010/main" val="377435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18</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19</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vyšší odolnost vůči malárii je způsobená vyšší propustností membrány srpkovitých erytrocytů pro kalium s poklesem intracelulárního K+, což nevyhovuje nárokům </a:t>
            </a:r>
            <a:r>
              <a:rPr lang="cs-CZ" sz="1200" b="0" i="1" u="none" strike="noStrike" kern="1200" baseline="0" dirty="0" err="1">
                <a:solidFill>
                  <a:schemeClr val="tx1"/>
                </a:solidFill>
                <a:latin typeface="+mn-lt"/>
                <a:ea typeface="+mn-ea"/>
                <a:cs typeface="+mn-cs"/>
              </a:rPr>
              <a:t>Plasmodium</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falciparum</a:t>
            </a:r>
            <a:r>
              <a:rPr lang="cs-CZ" sz="1200" b="0" i="1"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na přežívání </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22</a:t>
            </a:fld>
            <a:endParaRPr lang="cs-CZ"/>
          </a:p>
        </p:txBody>
      </p:sp>
    </p:spTree>
    <p:extLst>
      <p:ext uri="{BB962C8B-B14F-4D97-AF65-F5344CB8AC3E}">
        <p14:creationId xmlns:p14="http://schemas.microsoft.com/office/powerpoint/2010/main" val="413768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28</a:t>
            </a:fld>
            <a:endParaRPr lang="cs-CZ"/>
          </a:p>
        </p:txBody>
      </p:sp>
    </p:spTree>
    <p:extLst>
      <p:ext uri="{BB962C8B-B14F-4D97-AF65-F5344CB8AC3E}">
        <p14:creationId xmlns:p14="http://schemas.microsoft.com/office/powerpoint/2010/main" val="24229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52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83768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6989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963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10219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19.12.2018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0108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7E05A7-06AA-44BD-AEBD-F3CBE40B9A96}" type="datetimeFigureOut">
              <a:rPr lang="cs-CZ" smtClean="0"/>
              <a:t>19.12.2018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4772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7E05A7-06AA-44BD-AEBD-F3CBE40B9A96}" type="datetimeFigureOut">
              <a:rPr lang="cs-CZ" smtClean="0"/>
              <a:t>19.12.2018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77889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7E05A7-06AA-44BD-AEBD-F3CBE40B9A96}" type="datetimeFigureOut">
              <a:rPr lang="cs-CZ" smtClean="0"/>
              <a:t>19.12.2018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8160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19.12.2018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01093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19.12.2018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61053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1000" b="-12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05A7-06AA-44BD-AEBD-F3CBE40B9A96}" type="datetimeFigureOut">
              <a:rPr lang="cs-CZ" smtClean="0"/>
              <a:t>19.12.2018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5D03F-30D6-4DB0-8230-CFC831CF557B}" type="slidenum">
              <a:rPr lang="cs-CZ" smtClean="0"/>
              <a:t>‹#›</a:t>
            </a:fld>
            <a:endParaRPr lang="cs-CZ"/>
          </a:p>
        </p:txBody>
      </p:sp>
    </p:spTree>
    <p:extLst>
      <p:ext uri="{BB962C8B-B14F-4D97-AF65-F5344CB8AC3E}">
        <p14:creationId xmlns:p14="http://schemas.microsoft.com/office/powerpoint/2010/main" val="17280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a:effectLst>
                  <a:glow rad="63500">
                    <a:schemeClr val="accent2">
                      <a:satMod val="175000"/>
                      <a:alpha val="40000"/>
                    </a:schemeClr>
                  </a:glow>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Krevní barviva</a:t>
            </a:r>
          </a:p>
        </p:txBody>
      </p:sp>
      <p:sp>
        <p:nvSpPr>
          <p:cNvPr id="3" name="Podnadpis 2"/>
          <p:cNvSpPr>
            <a:spLocks noGrp="1"/>
          </p:cNvSpPr>
          <p:nvPr>
            <p:ph type="subTitle" idx="1"/>
          </p:nvPr>
        </p:nvSpPr>
        <p:spPr>
          <a:xfrm>
            <a:off x="2738038" y="4941168"/>
            <a:ext cx="6400800" cy="1752600"/>
          </a:xfrm>
        </p:spPr>
        <p:txBody>
          <a:bodyPr>
            <a:normAutofit/>
          </a:bodyPr>
          <a:lstStyle/>
          <a:p>
            <a:pPr algn="r"/>
            <a:r>
              <a:rPr lang="cs-CZ" sz="2800" dirty="0">
                <a:solidFill>
                  <a:schemeClr val="tx1"/>
                </a:solidFill>
              </a:rPr>
              <a:t>Jana </a:t>
            </a:r>
            <a:r>
              <a:rPr lang="cs-CZ" sz="2800" dirty="0" smtClean="0">
                <a:solidFill>
                  <a:schemeClr val="tx1"/>
                </a:solidFill>
              </a:rPr>
              <a:t>Tomanová</a:t>
            </a:r>
            <a:endParaRPr lang="cs-CZ" sz="2800" dirty="0">
              <a:solidFill>
                <a:schemeClr val="tx1"/>
              </a:solidFill>
            </a:endParaRPr>
          </a:p>
          <a:p>
            <a:pPr algn="r"/>
            <a:r>
              <a:rPr lang="cs-CZ" sz="1800" dirty="0">
                <a:solidFill>
                  <a:schemeClr val="tx1"/>
                </a:solidFill>
              </a:rPr>
              <a:t>Upraveno dle prezentace Veroniky </a:t>
            </a:r>
            <a:r>
              <a:rPr lang="cs-CZ" sz="1800" dirty="0" err="1">
                <a:solidFill>
                  <a:schemeClr val="tx1"/>
                </a:solidFill>
              </a:rPr>
              <a:t>Pleškové</a:t>
            </a:r>
            <a:endParaRPr lang="cs-CZ" sz="1800" dirty="0">
              <a:solidFill>
                <a:schemeClr val="tx1"/>
              </a:solidFill>
            </a:endParaRPr>
          </a:p>
        </p:txBody>
      </p:sp>
    </p:spTree>
    <p:extLst>
      <p:ext uri="{BB962C8B-B14F-4D97-AF65-F5344CB8AC3E}">
        <p14:creationId xmlns:p14="http://schemas.microsoft.com/office/powerpoint/2010/main" val="55046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kyselém prostředí po ozáření UV světlem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silně fluoreskují v červené oblasti (550-650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HPLC na reverzní fázi s fluorescenční detekcí</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konzervovaná (Na</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CO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sbíraná moč (24 h),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URO: </a:t>
            </a:r>
            <a:r>
              <a:rPr lang="cs-CZ" sz="1800" b="1" dirty="0">
                <a:latin typeface="Meiryo UI" panose="020B0604030504040204" pitchFamily="34" charset="-128"/>
                <a:ea typeface="Meiryo UI" panose="020B0604030504040204" pitchFamily="34" charset="-128"/>
                <a:cs typeface="Meiryo UI" panose="020B0604030504040204" pitchFamily="34" charset="-128"/>
              </a:rPr>
              <a:t>do 0,050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KOPRO: </a:t>
            </a:r>
            <a:r>
              <a:rPr lang="cs-CZ" sz="1800" b="1" dirty="0">
                <a:latin typeface="Meiryo UI" panose="020B0604030504040204" pitchFamily="34" charset="-128"/>
                <a:ea typeface="Meiryo UI" panose="020B0604030504040204" pitchFamily="34" charset="-128"/>
                <a:cs typeface="Meiryo UI" panose="020B0604030504040204" pitchFamily="34" charset="-128"/>
              </a:rPr>
              <a:t>do 0,280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HEPTA: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0,014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HEXA: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0,006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PENTA: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0,005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5371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821760"/>
            <a:ext cx="5976664" cy="6010430"/>
          </a:xfrm>
        </p:spPr>
      </p:pic>
    </p:spTree>
    <p:extLst>
      <p:ext uri="{BB962C8B-B14F-4D97-AF65-F5344CB8AC3E}">
        <p14:creationId xmlns:p14="http://schemas.microsoft.com/office/powerpoint/2010/main" val="305528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fr-FR"/>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658924"/>
            <a:ext cx="4793787" cy="7516924"/>
          </a:xfrm>
        </p:spPr>
      </p:pic>
      <p:sp>
        <p:nvSpPr>
          <p:cNvPr id="8" name="TextovéPole 7"/>
          <p:cNvSpPr txBox="1"/>
          <p:nvPr/>
        </p:nvSpPr>
        <p:spPr>
          <a:xfrm>
            <a:off x="6178891" y="5661248"/>
            <a:ext cx="2965109" cy="1200329"/>
          </a:xfrm>
          <a:prstGeom prst="rect">
            <a:avLst/>
          </a:prstGeom>
          <a:noFill/>
        </p:spPr>
        <p:txBody>
          <a:bodyPr wrap="square" rtlCol="0">
            <a:spAutoFit/>
          </a:bodyPr>
          <a:lstStyle/>
          <a:p>
            <a:r>
              <a:rPr lang="cs-CZ" dirty="0"/>
              <a:t>Zdroj: TIETZ </a:t>
            </a:r>
            <a:r>
              <a:rPr lang="cs-CZ" dirty="0" err="1"/>
              <a:t>Textbook</a:t>
            </a:r>
            <a:r>
              <a:rPr lang="cs-CZ" dirty="0"/>
              <a:t> </a:t>
            </a:r>
            <a:r>
              <a:rPr lang="cs-CZ" dirty="0" err="1"/>
              <a:t>of</a:t>
            </a:r>
            <a:r>
              <a:rPr lang="cs-CZ" dirty="0"/>
              <a:t> </a:t>
            </a:r>
            <a:r>
              <a:rPr lang="cs-CZ" dirty="0" err="1"/>
              <a:t>Clinical</a:t>
            </a:r>
            <a:r>
              <a:rPr lang="cs-CZ" dirty="0"/>
              <a:t> </a:t>
            </a:r>
            <a:r>
              <a:rPr lang="cs-CZ" dirty="0" err="1"/>
              <a:t>Chemistry</a:t>
            </a:r>
            <a:r>
              <a:rPr lang="cs-CZ" dirty="0"/>
              <a:t> and </a:t>
            </a:r>
            <a:r>
              <a:rPr lang="cs-CZ" dirty="0" err="1"/>
              <a:t>Molecular</a:t>
            </a:r>
            <a:r>
              <a:rPr lang="cs-CZ" dirty="0"/>
              <a:t> </a:t>
            </a:r>
            <a:r>
              <a:rPr lang="cs-CZ" dirty="0" err="1"/>
              <a:t>Diagnostic</a:t>
            </a:r>
            <a:r>
              <a:rPr lang="cs-CZ" dirty="0"/>
              <a:t>, Washington, 2006</a:t>
            </a:r>
            <a:endParaRPr lang="fr-FR" dirty="0"/>
          </a:p>
        </p:txBody>
      </p:sp>
    </p:spTree>
    <p:extLst>
      <p:ext uri="{BB962C8B-B14F-4D97-AF65-F5344CB8AC3E}">
        <p14:creationId xmlns:p14="http://schemas.microsoft.com/office/powerpoint/2010/main" val="400427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Anamnéza</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Pacient byl přijat pro podezření na porfyrii (poruchu syntézy hemu). Poslední dva roky se mu objevovaly pigmentové skvrny na rukou, byl vyšetřen na kožní klinice, kde na základě kožní biopsie vzniklo podezření na porfyrii. Laboratorně měl pacient opakovaně pozitivní porfyriny v moči. Za hospitalizace byla provedena jaterní biopsie a laboratorní diagnostika protilátek, pacient byl nadále sledován ambulantně. Byla mu doporučena abstinence a nevystavovat se přímému slunci.</a:t>
            </a:r>
          </a:p>
        </p:txBody>
      </p:sp>
    </p:spTree>
    <p:extLst>
      <p:ext uri="{BB962C8B-B14F-4D97-AF65-F5344CB8AC3E}">
        <p14:creationId xmlns:p14="http://schemas.microsoft.com/office/powerpoint/2010/main" val="327353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9" y="1052736"/>
            <a:ext cx="6898239" cy="4824535"/>
          </a:xfrm>
          <a:prstGeom prst="rect">
            <a:avLst/>
          </a:prstGeom>
        </p:spPr>
      </p:pic>
    </p:spTree>
    <p:extLst>
      <p:ext uri="{BB962C8B-B14F-4D97-AF65-F5344CB8AC3E}">
        <p14:creationId xmlns:p14="http://schemas.microsoft.com/office/powerpoint/2010/main" val="250689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823"/>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Transportní </a:t>
            </a:r>
            <a:r>
              <a:rPr lang="cs-CZ" sz="1800" dirty="0" err="1">
                <a:latin typeface="Meiryo UI" panose="020B0604030504040204" pitchFamily="34" charset="-128"/>
                <a:ea typeface="Meiryo UI" panose="020B0604030504040204" pitchFamily="34" charset="-128"/>
                <a:cs typeface="Meiryo UI" panose="020B0604030504040204" pitchFamily="34" charset="-128"/>
              </a:rPr>
              <a:t>metaloprotein</a:t>
            </a:r>
            <a:r>
              <a:rPr lang="cs-CZ" sz="1800" dirty="0">
                <a:latin typeface="Meiryo UI" panose="020B0604030504040204" pitchFamily="34" charset="-128"/>
                <a:ea typeface="Meiryo UI" panose="020B0604030504040204" pitchFamily="34" charset="-128"/>
                <a:cs typeface="Meiryo UI" panose="020B0604030504040204" pitchFamily="34" charset="-128"/>
              </a:rPr>
              <a:t> v červených krvinkách</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Přenos krevních plynů - především </a:t>
            </a:r>
            <a:r>
              <a:rPr lang="cs-CZ" sz="1800" b="1" dirty="0">
                <a:latin typeface="Meiryo UI" panose="020B0604030504040204" pitchFamily="34" charset="-128"/>
                <a:ea typeface="Meiryo UI" panose="020B0604030504040204" pitchFamily="34" charset="-128"/>
                <a:cs typeface="Meiryo UI" panose="020B0604030504040204" pitchFamily="34" charset="-128"/>
              </a:rPr>
              <a:t>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z plic do periferních tkání, ale i části </a:t>
            </a:r>
            <a:r>
              <a:rPr lang="cs-CZ" sz="1800" b="1" dirty="0">
                <a:latin typeface="Meiryo UI" panose="020B0604030504040204" pitchFamily="34" charset="-128"/>
                <a:ea typeface="Meiryo UI" panose="020B0604030504040204" pitchFamily="34" charset="-128"/>
                <a:cs typeface="Meiryo UI" panose="020B0604030504040204" pitchFamily="34" charset="-128"/>
              </a:rPr>
              <a:t>CO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v opačném směru</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Důležitý </a:t>
            </a:r>
            <a:r>
              <a:rPr lang="cs-CZ" sz="1800" b="1" dirty="0" err="1">
                <a:latin typeface="Meiryo UI" panose="020B0604030504040204" pitchFamily="34" charset="-128"/>
                <a:ea typeface="Meiryo UI" panose="020B0604030504040204" pitchFamily="34" charset="-128"/>
                <a:cs typeface="Meiryo UI" panose="020B0604030504040204" pitchFamily="34" charset="-128"/>
              </a:rPr>
              <a:t>pufrační</a:t>
            </a:r>
            <a:r>
              <a:rPr lang="cs-CZ" sz="1800" b="1" dirty="0">
                <a:latin typeface="Meiryo UI" panose="020B0604030504040204" pitchFamily="34" charset="-128"/>
                <a:ea typeface="Meiryo UI" panose="020B0604030504040204" pitchFamily="34" charset="-128"/>
                <a:cs typeface="Meiryo UI" panose="020B0604030504040204" pitchFamily="34" charset="-128"/>
              </a:rPr>
              <a:t> systém krve </a:t>
            </a:r>
            <a:r>
              <a:rPr lang="cs-CZ" sz="1800" dirty="0">
                <a:latin typeface="Meiryo UI" panose="020B0604030504040204" pitchFamily="34" charset="-128"/>
                <a:ea typeface="Meiryo UI" panose="020B0604030504040204" pitchFamily="34" charset="-128"/>
                <a:cs typeface="Meiryo UI" panose="020B0604030504040204" pitchFamily="34" charset="-128"/>
              </a:rPr>
              <a:t>– vazba H</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a:t>
            </a:r>
            <a:r>
              <a:rPr lang="cs-CZ" sz="1800" dirty="0">
                <a:latin typeface="Meiryo UI" panose="020B0604030504040204" pitchFamily="34" charset="-128"/>
                <a:ea typeface="Meiryo UI" panose="020B0604030504040204" pitchFamily="34" charset="-128"/>
                <a:cs typeface="Meiryo UI" panose="020B0604030504040204" pitchFamily="34" charset="-128"/>
              </a:rPr>
              <a:t> na postranní řetězce His (především v periferní tkáni)</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Koncentrace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v krvi se liší podle pohlaví: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ženy: </a:t>
            </a:r>
            <a:r>
              <a:rPr lang="cs-CZ" sz="1800" b="1" dirty="0">
                <a:latin typeface="Meiryo UI" panose="020B0604030504040204" pitchFamily="34" charset="-128"/>
                <a:ea typeface="Meiryo UI" panose="020B0604030504040204" pitchFamily="34" charset="-128"/>
                <a:cs typeface="Meiryo UI" panose="020B0604030504040204" pitchFamily="34" charset="-128"/>
              </a:rPr>
              <a:t>120-162 g/l</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muži: </a:t>
            </a:r>
            <a:r>
              <a:rPr lang="cs-CZ" sz="1800" b="1" dirty="0">
                <a:latin typeface="Meiryo UI" panose="020B0604030504040204" pitchFamily="34" charset="-128"/>
                <a:ea typeface="Meiryo UI" panose="020B0604030504040204" pitchFamily="34" charset="-128"/>
                <a:cs typeface="Meiryo UI" panose="020B0604030504040204" pitchFamily="34" charset="-128"/>
              </a:rPr>
              <a:t>135-172 g/l</a:t>
            </a:r>
          </a:p>
        </p:txBody>
      </p:sp>
    </p:spTree>
    <p:extLst>
      <p:ext uri="{BB962C8B-B14F-4D97-AF65-F5344CB8AC3E}">
        <p14:creationId xmlns:p14="http://schemas.microsoft.com/office/powerpoint/2010/main" val="24974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endParaRPr lang="cs-CZ" sz="3200" dirty="0"/>
          </a:p>
        </p:txBody>
      </p:sp>
      <p:sp>
        <p:nvSpPr>
          <p:cNvPr id="3" name="Zástupný symbol pro obsah 2"/>
          <p:cNvSpPr>
            <a:spLocks noGrp="1"/>
          </p:cNvSpPr>
          <p:nvPr>
            <p:ph idx="1"/>
          </p:nvPr>
        </p:nvSpPr>
        <p:spPr>
          <a:xfrm>
            <a:off x="457200" y="980728"/>
            <a:ext cx="8435280" cy="5760640"/>
          </a:xfrm>
        </p:spPr>
        <p:txBody>
          <a:bodyPr>
            <a:normAutofit lnSpcReduction="10000"/>
          </a:bodyPr>
          <a:lstStyle/>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err="1">
                <a:latin typeface="Meiryo UI" panose="020B0604030504040204" pitchFamily="34" charset="-128"/>
                <a:ea typeface="Meiryo UI" panose="020B0604030504040204" pitchFamily="34" charset="-128"/>
                <a:cs typeface="Meiryo UI" panose="020B0604030504040204" pitchFamily="34" charset="-128"/>
              </a:rPr>
              <a:t>Tetramer</a:t>
            </a:r>
            <a:r>
              <a:rPr lang="cs-CZ" sz="1800" dirty="0">
                <a:latin typeface="Meiryo UI" panose="020B0604030504040204" pitchFamily="34" charset="-128"/>
                <a:ea typeface="Meiryo UI" panose="020B0604030504040204" pitchFamily="34" charset="-128"/>
                <a:cs typeface="Meiryo UI" panose="020B0604030504040204" pitchFamily="34" charset="-128"/>
              </a:rPr>
              <a:t> – podjednotky spojeny H-můstky a iontovými vazbami </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Každá podjednotka složena z proteinové části – </a:t>
            </a:r>
            <a:r>
              <a:rPr lang="cs-CZ" sz="1800" b="1" dirty="0">
                <a:latin typeface="Meiryo UI" panose="020B0604030504040204" pitchFamily="34" charset="-128"/>
                <a:ea typeface="Meiryo UI" panose="020B0604030504040204" pitchFamily="34" charset="-128"/>
                <a:cs typeface="Meiryo UI" panose="020B0604030504040204" pitchFamily="34" charset="-128"/>
              </a:rPr>
              <a:t>globinu</a:t>
            </a:r>
            <a:r>
              <a:rPr lang="cs-CZ" sz="1800" dirty="0">
                <a:latin typeface="Meiryo UI" panose="020B0604030504040204" pitchFamily="34" charset="-128"/>
                <a:ea typeface="Meiryo UI" panose="020B0604030504040204" pitchFamily="34" charset="-128"/>
                <a:cs typeface="Meiryo UI" panose="020B0604030504040204" pitchFamily="34" charset="-128"/>
              </a:rPr>
              <a:t> a </a:t>
            </a:r>
            <a:r>
              <a:rPr lang="cs-CZ" sz="1800" dirty="0" err="1">
                <a:latin typeface="Meiryo UI" panose="020B0604030504040204" pitchFamily="34" charset="-128"/>
                <a:ea typeface="Meiryo UI" panose="020B0604030504040204" pitchFamily="34" charset="-128"/>
                <a:cs typeface="Meiryo UI" panose="020B0604030504040204" pitchFamily="34" charset="-128"/>
              </a:rPr>
              <a:t>prostetické</a:t>
            </a:r>
            <a:r>
              <a:rPr lang="cs-CZ" sz="1800" dirty="0">
                <a:latin typeface="Meiryo UI" panose="020B0604030504040204" pitchFamily="34" charset="-128"/>
                <a:ea typeface="Meiryo UI" panose="020B0604030504040204" pitchFamily="34" charset="-128"/>
                <a:cs typeface="Meiryo UI" panose="020B0604030504040204" pitchFamily="34" charset="-128"/>
              </a:rPr>
              <a:t> skupiny – </a:t>
            </a:r>
            <a:r>
              <a:rPr lang="cs-CZ" sz="1800" b="1" dirty="0">
                <a:latin typeface="Meiryo UI" panose="020B0604030504040204" pitchFamily="34" charset="-128"/>
                <a:ea typeface="Meiryo UI" panose="020B0604030504040204" pitchFamily="34" charset="-128"/>
                <a:cs typeface="Meiryo UI" panose="020B0604030504040204" pitchFamily="34" charset="-128"/>
              </a:rPr>
              <a:t>hemu </a:t>
            </a:r>
            <a:r>
              <a:rPr lang="cs-CZ" sz="1800" dirty="0">
                <a:latin typeface="Meiryo UI" panose="020B0604030504040204" pitchFamily="34" charset="-128"/>
                <a:ea typeface="Meiryo UI" panose="020B0604030504040204" pitchFamily="34" charset="-128"/>
                <a:cs typeface="Meiryo UI" panose="020B0604030504040204" pitchFamily="34" charset="-128"/>
              </a:rPr>
              <a:t>s centrálním kationtem </a:t>
            </a:r>
            <a:r>
              <a:rPr lang="cs-CZ" sz="1800" b="1" dirty="0">
                <a:latin typeface="Meiryo UI" panose="020B0604030504040204" pitchFamily="34" charset="-128"/>
                <a:ea typeface="Meiryo UI" panose="020B0604030504040204" pitchFamily="34" charset="-128"/>
                <a:cs typeface="Meiryo UI" panose="020B0604030504040204" pitchFamily="34" charset="-128"/>
              </a:rPr>
              <a:t>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(pevně vázán koordinačně kovalentními vazbami)</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 několik typů molekul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 rozlišujeme podle globinových řetězců </a:t>
            </a:r>
            <a:r>
              <a:rPr lang="el-GR" sz="1800" dirty="0">
                <a:latin typeface="Meiryo UI" panose="020B0604030504040204" pitchFamily="34" charset="-128"/>
                <a:ea typeface="Meiryo UI" panose="020B0604030504040204" pitchFamily="34" charset="-128"/>
                <a:cs typeface="Meiryo UI" panose="020B0604030504040204" pitchFamily="34" charset="-128"/>
              </a:rPr>
              <a:t>(α, β, γ, δ, ε a ζ)</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Adultní</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A1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α2β)</a:t>
            </a:r>
            <a:r>
              <a:rPr lang="el-GR" sz="16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majoritní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u dospělých a dětí nad 7 měsíců </a:t>
            </a:r>
            <a:endParaRPr lang="cs-CZ" sz="1600" baseline="30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dirty="0">
                <a:latin typeface="Meiryo UI" panose="020B0604030504040204" pitchFamily="34" charset="-128"/>
                <a:ea typeface="Meiryo UI" panose="020B0604030504040204" pitchFamily="34" charset="-128"/>
                <a:cs typeface="Meiryo UI" panose="020B0604030504040204" pitchFamily="34" charset="-128"/>
              </a:rPr>
              <a:t> A2 (2</a:t>
            </a:r>
            <a:r>
              <a:rPr lang="el-GR" sz="1600" b="1" dirty="0">
                <a:latin typeface="Meiryo UI" panose="020B0604030504040204" pitchFamily="34" charset="-128"/>
                <a:ea typeface="Meiryo UI" panose="020B0604030504040204" pitchFamily="34" charset="-128"/>
                <a:cs typeface="Meiryo UI" panose="020B0604030504040204" pitchFamily="34" charset="-128"/>
              </a:rPr>
              <a:t>α2δ): </a:t>
            </a:r>
            <a:r>
              <a:rPr lang="cs-CZ" sz="1600" dirty="0">
                <a:latin typeface="Meiryo UI" panose="020B0604030504040204" pitchFamily="34" charset="-128"/>
                <a:ea typeface="Meiryo UI" panose="020B0604030504040204" pitchFamily="34" charset="-128"/>
                <a:cs typeface="Meiryo UI" panose="020B0604030504040204" pitchFamily="34" charset="-128"/>
              </a:rPr>
              <a:t>minoritní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dospělých, tvoří přibližně 2 %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Fetální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F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α2γ</a:t>
            </a:r>
            <a:r>
              <a:rPr lang="cs-CZ" sz="1600" b="1" i="1" dirty="0">
                <a:latin typeface="Meiryo UI" panose="020B0604030504040204" pitchFamily="34" charset="-128"/>
                <a:ea typeface="Meiryo UI" panose="020B0604030504040204" pitchFamily="34" charset="-128"/>
                <a:cs typeface="Meiryo UI" panose="020B0604030504040204" pitchFamily="34" charset="-128"/>
              </a:rPr>
              <a:t>)</a:t>
            </a:r>
            <a:r>
              <a:rPr lang="cs-CZ" sz="1600" dirty="0">
                <a:latin typeface="Meiryo UI" panose="020B0604030504040204" pitchFamily="34" charset="-128"/>
                <a:ea typeface="Meiryo UI" panose="020B0604030504040204" pitchFamily="34" charset="-128"/>
                <a:cs typeface="Meiryo UI" panose="020B0604030504040204" pitchFamily="34" charset="-128"/>
              </a:rPr>
              <a:t>: tvořen u plodu, po narození je odbouráván a 			                        nahrazován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A; u novorozenců až 70%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300" b="1" dirty="0">
                <a:latin typeface="Meiryo UI" panose="020B0604030504040204" pitchFamily="34" charset="-128"/>
                <a:ea typeface="Meiryo UI" panose="020B0604030504040204" pitchFamily="34" charset="-128"/>
                <a:cs typeface="Meiryo UI" panose="020B0604030504040204" pitchFamily="34" charset="-128"/>
              </a:rPr>
              <a:t>Embryonální </a:t>
            </a:r>
            <a:r>
              <a:rPr lang="cs-CZ" sz="13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13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tvořen u embryí buňkami krevních ostrůvků žloutkového váčku v prvních týdnech </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vývoje, později je nahrazen </a:t>
            </a:r>
            <a:r>
              <a:rPr lang="cs-CZ" sz="1300" dirty="0" err="1">
                <a:latin typeface="Meiryo UI" panose="020B0604030504040204" pitchFamily="34" charset="-128"/>
                <a:ea typeface="Meiryo UI" panose="020B0604030504040204" pitchFamily="34" charset="-128"/>
                <a:cs typeface="Meiryo UI" panose="020B0604030504040204" pitchFamily="34" charset="-128"/>
              </a:rPr>
              <a:t>Hb</a:t>
            </a:r>
            <a:r>
              <a:rPr lang="cs-CZ" sz="1300" dirty="0">
                <a:latin typeface="Meiryo UI" panose="020B0604030504040204" pitchFamily="34" charset="-128"/>
                <a:ea typeface="Meiryo UI" panose="020B0604030504040204" pitchFamily="34" charset="-128"/>
                <a:cs typeface="Meiryo UI" panose="020B0604030504040204" pitchFamily="34" charset="-128"/>
              </a:rPr>
              <a:t> F</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 (2</a:t>
            </a:r>
            <a:r>
              <a:rPr lang="el-GR" sz="1300" dirty="0">
                <a:latin typeface="Meiryo UI" panose="020B0604030504040204" pitchFamily="34" charset="-128"/>
                <a:ea typeface="Meiryo UI" panose="020B0604030504040204" pitchFamily="34" charset="-128"/>
                <a:cs typeface="Meiryo UI" panose="020B0604030504040204" pitchFamily="34" charset="-128"/>
              </a:rPr>
              <a:t>ζ2ε),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II (2</a:t>
            </a:r>
            <a:r>
              <a:rPr lang="el-GR" sz="1300" dirty="0">
                <a:latin typeface="Meiryo UI" panose="020B0604030504040204" pitchFamily="34" charset="-128"/>
                <a:ea typeface="Meiryo UI" panose="020B0604030504040204" pitchFamily="34" charset="-128"/>
                <a:cs typeface="Meiryo UI" panose="020B0604030504040204" pitchFamily="34" charset="-128"/>
              </a:rPr>
              <a:t>α2ε), </a:t>
            </a:r>
            <a:r>
              <a:rPr lang="cs-CZ" sz="1300" dirty="0">
                <a:latin typeface="Meiryo UI" panose="020B0604030504040204" pitchFamily="34" charset="-128"/>
                <a:ea typeface="Meiryo UI" panose="020B0604030504040204" pitchFamily="34" charset="-128"/>
                <a:cs typeface="Meiryo UI" panose="020B0604030504040204" pitchFamily="34" charset="-128"/>
              </a:rPr>
              <a:t>Portland (2</a:t>
            </a:r>
            <a:r>
              <a:rPr lang="el-GR" sz="1300" dirty="0">
                <a:latin typeface="Meiryo UI" panose="020B0604030504040204" pitchFamily="34" charset="-128"/>
                <a:ea typeface="Meiryo UI" panose="020B0604030504040204" pitchFamily="34" charset="-128"/>
                <a:cs typeface="Meiryo UI" panose="020B0604030504040204" pitchFamily="34" charset="-128"/>
              </a:rPr>
              <a:t>ζ2γ)</a:t>
            </a:r>
            <a:r>
              <a:rPr lang="cs-CZ" sz="13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928" y="2852936"/>
            <a:ext cx="43110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48680"/>
            <a:ext cx="4716016" cy="374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Deriváty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5" name="Zástupný symbol pro obsah 4"/>
          <p:cNvSpPr>
            <a:spLocks noGrp="1"/>
          </p:cNvSpPr>
          <p:nvPr>
            <p:ph idx="1"/>
          </p:nvPr>
        </p:nvSpPr>
        <p:spPr>
          <a:xfrm>
            <a:off x="457200" y="836712"/>
            <a:ext cx="8229600" cy="5904656"/>
          </a:xfrm>
        </p:spPr>
        <p:txBody>
          <a:bodyPr>
            <a:normAutofit fontScale="92500" lnSpcReduction="20000"/>
          </a:bodyPr>
          <a:lstStyle/>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Oxy</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deoxy</a:t>
            </a:r>
            <a:r>
              <a:rPr lang="cs-CZ" sz="1800" b="1" i="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s</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navázaným / </a:t>
            </a:r>
            <a:r>
              <a:rPr lang="cs-CZ" sz="1700" b="1" dirty="0">
                <a:latin typeface="Meiryo UI" panose="020B0604030504040204" pitchFamily="34" charset="-128"/>
                <a:ea typeface="Meiryo UI" panose="020B0604030504040204" pitchFamily="34" charset="-128"/>
                <a:cs typeface="Meiryo UI" panose="020B0604030504040204" pitchFamily="34" charset="-128"/>
              </a:rPr>
              <a:t>bez</a:t>
            </a:r>
            <a:r>
              <a:rPr lang="cs-CZ" sz="1700" i="1" dirty="0">
                <a:latin typeface="Meiryo UI" panose="020B0604030504040204" pitchFamily="34" charset="-128"/>
                <a:ea typeface="Meiryo UI" panose="020B0604030504040204" pitchFamily="34" charset="-128"/>
                <a:cs typeface="Meiryo UI" panose="020B0604030504040204" pitchFamily="34" charset="-128"/>
              </a:rPr>
              <a:t> navázaného </a:t>
            </a:r>
            <a:r>
              <a:rPr lang="cs-CZ" sz="1700" b="1" dirty="0">
                <a:latin typeface="Meiryo UI" panose="020B0604030504040204" pitchFamily="34" charset="-128"/>
                <a:ea typeface="Meiryo UI" panose="020B0604030504040204" pitchFamily="34" charset="-128"/>
                <a:cs typeface="Meiryo UI" panose="020B0604030504040204" pitchFamily="34" charset="-128"/>
              </a:rPr>
              <a:t>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má jasně/</a:t>
            </a:r>
            <a:r>
              <a:rPr lang="cs-CZ" sz="1700" i="1" dirty="0">
                <a:latin typeface="Meiryo UI" panose="020B0604030504040204" pitchFamily="34" charset="-128"/>
                <a:ea typeface="Meiryo UI" panose="020B0604030504040204" pitchFamily="34" charset="-128"/>
                <a:cs typeface="Meiryo UI" panose="020B0604030504040204" pitchFamily="34" charset="-128"/>
              </a:rPr>
              <a:t>tmavě</a:t>
            </a:r>
            <a:r>
              <a:rPr lang="cs-CZ" sz="1700" dirty="0">
                <a:latin typeface="Meiryo UI" panose="020B0604030504040204" pitchFamily="34" charset="-128"/>
                <a:ea typeface="Meiryo UI" panose="020B0604030504040204" pitchFamily="34" charset="-128"/>
                <a:cs typeface="Meiryo UI" panose="020B0604030504040204" pitchFamily="34" charset="-128"/>
              </a:rPr>
              <a:t> 	     červenou barvu</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KarbaminoHb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 přes -NH</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konec </a:t>
            </a:r>
            <a:r>
              <a:rPr lang="el-GR" sz="1700" dirty="0">
                <a:latin typeface="Meiryo UI" panose="020B0604030504040204" pitchFamily="34" charset="-128"/>
                <a:ea typeface="Meiryo UI" panose="020B0604030504040204" pitchFamily="34" charset="-128"/>
                <a:cs typeface="Meiryo UI" panose="020B0604030504040204" pitchFamily="34" charset="-128"/>
              </a:rPr>
              <a:t>β</a:t>
            </a:r>
            <a:r>
              <a:rPr lang="cs-CZ" sz="1700" dirty="0">
                <a:latin typeface="Meiryo UI" panose="020B0604030504040204" pitchFamily="34" charset="-128"/>
                <a:ea typeface="Meiryo UI" panose="020B0604030504040204" pitchFamily="34" charset="-128"/>
                <a:cs typeface="Meiryo UI" panose="020B0604030504040204" pitchFamily="34" charset="-128"/>
              </a:rPr>
              <a:t> řetězce</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KarbonylHb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reversibilní vazba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dirty="0">
                <a:latin typeface="Meiryo UI" panose="020B0604030504040204" pitchFamily="34" charset="-128"/>
                <a:ea typeface="Meiryo UI" panose="020B0604030504040204" pitchFamily="34" charset="-128"/>
                <a:cs typeface="Meiryo UI" panose="020B0604030504040204" pitchFamily="34" charset="-128"/>
              </a:rPr>
              <a:t>, který se 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váže asi 200-300x 	     pevněji než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i když je vazba reverzibilní, za normálního 		     tlaku jej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z vazby nevytlačí; snížená schopnost krve 		     transportovat kyslík ⇒ </a:t>
            </a:r>
            <a:r>
              <a:rPr lang="cs-CZ" sz="1700" b="1" dirty="0">
                <a:latin typeface="Meiryo UI" panose="020B0604030504040204" pitchFamily="34" charset="-128"/>
                <a:ea typeface="Meiryo UI" panose="020B0604030504040204" pitchFamily="34" charset="-128"/>
                <a:cs typeface="Meiryo UI" panose="020B0604030504040204" pitchFamily="34" charset="-128"/>
              </a:rPr>
              <a:t>tkáňová hypoxie</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 jasně červené zbarvení krve</a:t>
            </a:r>
          </a:p>
          <a:p>
            <a:pPr indent="0" algn="just">
              <a:buNone/>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oxidace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a:t>
            </a:r>
            <a:r>
              <a:rPr lang="cs-CZ" sz="1700" b="1" dirty="0">
                <a:latin typeface="Meiryo UI" panose="020B0604030504040204" pitchFamily="34" charset="-128"/>
                <a:ea typeface="Meiryo UI" panose="020B0604030504040204" pitchFamily="34" charset="-128"/>
                <a:cs typeface="Meiryo UI" panose="020B0604030504040204" pitchFamily="34" charset="-128"/>
              </a:rPr>
              <a:t>Fe</a:t>
            </a:r>
            <a:r>
              <a:rPr lang="cs-CZ" sz="1700" b="1"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za normálních podmínek v krvi asi  </a:t>
            </a:r>
          </a:p>
          <a:p>
            <a:pPr marL="0" indent="0" algn="just">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0,5 – 1 %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1077913"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hnědé zbarvení krve</a:t>
            </a:r>
          </a:p>
          <a:p>
            <a:pPr algn="just">
              <a:buFont typeface="Wingdings" panose="05000000000000000000" pitchFamily="2" charset="2"/>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           - zpětná redukce: </a:t>
            </a:r>
            <a:r>
              <a:rPr lang="cs-CZ" sz="1700" b="1" dirty="0">
                <a:latin typeface="Meiryo UI" panose="020B0604030504040204" pitchFamily="34" charset="-128"/>
                <a:ea typeface="Meiryo UI" panose="020B0604030504040204" pitchFamily="34" charset="-128"/>
                <a:cs typeface="Meiryo UI" panose="020B0604030504040204" pitchFamily="34" charset="-128"/>
              </a:rPr>
              <a:t>NADH</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methemoglobin</a:t>
            </a:r>
            <a:r>
              <a:rPr lang="cs-CZ" sz="1700" b="1" dirty="0">
                <a:latin typeface="Meiryo UI" panose="020B0604030504040204" pitchFamily="34" charset="-128"/>
                <a:ea typeface="Meiryo UI" panose="020B0604030504040204" pitchFamily="34" charset="-128"/>
                <a:cs typeface="Meiryo UI" panose="020B0604030504040204" pitchFamily="34" charset="-128"/>
              </a:rPr>
              <a:t> reduktáza </a:t>
            </a:r>
            <a:r>
              <a:rPr lang="cs-CZ" sz="1700" dirty="0">
                <a:latin typeface="Meiryo UI" panose="020B0604030504040204" pitchFamily="34" charset="-128"/>
                <a:ea typeface="Meiryo UI" panose="020B0604030504040204" pitchFamily="34" charset="-128"/>
                <a:cs typeface="Meiryo UI" panose="020B0604030504040204" pitchFamily="34" charset="-128"/>
              </a:rPr>
              <a:t>(není plně 	      vyvinutý u dětí do 1 roku, navíc: u dětí větší aktivita </a:t>
            </a:r>
            <a:r>
              <a:rPr lang="cs-CZ" sz="1700" dirty="0" err="1">
                <a:latin typeface="Meiryo UI" panose="020B0604030504040204" pitchFamily="34" charset="-128"/>
                <a:ea typeface="Meiryo UI" panose="020B0604030504040204" pitchFamily="34" charset="-128"/>
                <a:cs typeface="Meiryo UI" panose="020B0604030504040204" pitchFamily="34" charset="-128"/>
              </a:rPr>
              <a:t>interstinální</a:t>
            </a:r>
            <a:r>
              <a:rPr lang="cs-CZ" sz="1700" dirty="0">
                <a:latin typeface="Meiryo UI" panose="020B0604030504040204" pitchFamily="34" charset="-128"/>
                <a:ea typeface="Meiryo UI" panose="020B0604030504040204" pitchFamily="34" charset="-128"/>
                <a:cs typeface="Meiryo UI" panose="020B0604030504040204" pitchFamily="34" charset="-128"/>
              </a:rPr>
              <a:t> 	      flóry (hlavně </a:t>
            </a:r>
            <a:r>
              <a:rPr lang="cs-CZ" sz="1700" dirty="0" err="1">
                <a:latin typeface="Meiryo UI" panose="020B0604030504040204" pitchFamily="34" charset="-128"/>
                <a:ea typeface="Meiryo UI" panose="020B0604030504040204" pitchFamily="34" charset="-128"/>
                <a:cs typeface="Meiryo UI" panose="020B0604030504040204" pitchFamily="34" charset="-128"/>
              </a:rPr>
              <a:t>E.coli</a:t>
            </a:r>
            <a:r>
              <a:rPr lang="cs-CZ" sz="1700" dirty="0">
                <a:latin typeface="Meiryo UI" panose="020B0604030504040204" pitchFamily="34" charset="-128"/>
                <a:ea typeface="Meiryo UI" panose="020B0604030504040204" pitchFamily="34" charset="-128"/>
                <a:cs typeface="Meiryo UI" panose="020B0604030504040204" pitchFamily="34" charset="-128"/>
              </a:rPr>
              <a:t>) = větší redukční schopnost – přeměna 	      		dusičnanů na dusitany)</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riziko </a:t>
            </a:r>
            <a:r>
              <a:rPr lang="cs-CZ" sz="1700" dirty="0" err="1">
                <a:latin typeface="Meiryo UI" panose="020B0604030504040204" pitchFamily="34" charset="-128"/>
                <a:ea typeface="Meiryo UI" panose="020B0604030504040204" pitchFamily="34" charset="-128"/>
                <a:cs typeface="Meiryo UI" panose="020B0604030504040204" pitchFamily="34" charset="-128"/>
              </a:rPr>
              <a:t>methemoglobinemie</a:t>
            </a:r>
            <a:r>
              <a:rPr lang="cs-CZ" sz="1700" dirty="0">
                <a:latin typeface="Meiryo UI" panose="020B0604030504040204" pitchFamily="34" charset="-128"/>
                <a:ea typeface="Meiryo UI" panose="020B0604030504040204" pitchFamily="34" charset="-128"/>
                <a:cs typeface="Meiryo UI" panose="020B0604030504040204" pitchFamily="34" charset="-128"/>
              </a:rPr>
              <a:t> u dětí při pití vody s obsahem 	      	      dusičnanů</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oxidaci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mohou způsobovat např. i anilíny (barviva) 	     nebo </a:t>
            </a:r>
            <a:r>
              <a:rPr lang="cs-CZ" sz="1700" dirty="0" err="1">
                <a:latin typeface="Meiryo UI" panose="020B0604030504040204" pitchFamily="34" charset="-128"/>
                <a:ea typeface="Meiryo UI" panose="020B0604030504040204" pitchFamily="34" charset="-128"/>
                <a:cs typeface="Meiryo UI" panose="020B0604030504040204" pitchFamily="34" charset="-128"/>
              </a:rPr>
              <a:t>sulfoamidy</a:t>
            </a:r>
            <a:r>
              <a:rPr lang="cs-CZ" sz="1700" dirty="0">
                <a:latin typeface="Meiryo UI" panose="020B0604030504040204" pitchFamily="34" charset="-128"/>
                <a:ea typeface="Meiryo UI" panose="020B0604030504040204" pitchFamily="34" charset="-128"/>
                <a:cs typeface="Meiryo UI" panose="020B0604030504040204" pitchFamily="34" charset="-128"/>
              </a:rPr>
              <a:t> (léčiva)</a:t>
            </a:r>
          </a:p>
          <a:p>
            <a:pPr algn="just">
              <a:buFont typeface="Wingdings" panose="05000000000000000000" pitchFamily="2" charset="2"/>
              <a:buChar char="§"/>
            </a:pPr>
            <a:endParaRPr lang="cs-CZ" sz="900" baseline="30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SulfHb</a:t>
            </a: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cyanóza, toxické příčiny (sulfonamidy, nitrity, nitroglycerin, 	  	   acetanilid), není známá léčba – zabránění další intoxikaci, </a:t>
            </a:r>
          </a:p>
          <a:p>
            <a:pPr marL="0"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persistence po celou dobu života erytrocytů</a:t>
            </a:r>
          </a:p>
          <a:p>
            <a:pPr marL="0" indent="0" algn="just">
              <a:buNone/>
            </a:pPr>
            <a:endParaRPr lang="cs-CZ" sz="900" b="1"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KyanHb</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81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lvl="3"/>
            <a:r>
              <a:rPr lang="cs-CZ" dirty="0">
                <a:latin typeface="Meiryo UI" panose="020B0604030504040204" pitchFamily="34" charset="-128"/>
                <a:ea typeface="Meiryo UI" panose="020B0604030504040204" pitchFamily="34" charset="-128"/>
                <a:cs typeface="Meiryo UI" panose="020B0604030504040204" pitchFamily="34" charset="-128"/>
              </a:rPr>
              <a:t>neenzymatická vazba glukózy na řetězce globinu </a:t>
            </a:r>
          </a:p>
          <a:p>
            <a:pPr lvl="3"/>
            <a:r>
              <a:rPr lang="cs-CZ" dirty="0">
                <a:latin typeface="Meiryo UI" panose="020B0604030504040204" pitchFamily="34" charset="-128"/>
                <a:ea typeface="Meiryo UI" panose="020B0604030504040204" pitchFamily="34" charset="-128"/>
                <a:cs typeface="Meiryo UI" panose="020B0604030504040204" pitchFamily="34" charset="-128"/>
              </a:rPr>
              <a:t>udává se v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 glykovaného/mol celkového hemoglobinu</a:t>
            </a:r>
          </a:p>
          <a:p>
            <a:pPr lvl="3"/>
            <a:r>
              <a:rPr lang="cs-CZ" dirty="0">
                <a:latin typeface="Meiryo UI" panose="020B0604030504040204" pitchFamily="34" charset="-128"/>
                <a:ea typeface="Meiryo UI" panose="020B0604030504040204" pitchFamily="34" charset="-128"/>
                <a:cs typeface="Meiryo UI" panose="020B0604030504040204" pitchFamily="34" charset="-128"/>
              </a:rPr>
              <a:t>za normálních podmínek asi 20 – 42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     u dobré kompenzace diabetu do 53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a:t>
            </a:r>
          </a:p>
          <a:p>
            <a:pPr lvl="3"/>
            <a:r>
              <a:rPr lang="cs-CZ" dirty="0">
                <a:latin typeface="Meiryo UI" panose="020B0604030504040204" pitchFamily="34" charset="-128"/>
                <a:ea typeface="Meiryo UI" panose="020B0604030504040204" pitchFamily="34" charset="-128"/>
                <a:cs typeface="Meiryo UI" panose="020B0604030504040204" pitchFamily="34" charset="-128"/>
              </a:rPr>
              <a:t>parametr pro zpětné sledování </a:t>
            </a:r>
            <a:r>
              <a:rPr lang="cs-CZ" dirty="0" err="1">
                <a:latin typeface="Meiryo UI" panose="020B0604030504040204" pitchFamily="34" charset="-128"/>
                <a:ea typeface="Meiryo UI" panose="020B0604030504040204" pitchFamily="34" charset="-128"/>
                <a:cs typeface="Meiryo UI" panose="020B0604030504040204" pitchFamily="34" charset="-128"/>
              </a:rPr>
              <a:t>compliance</a:t>
            </a:r>
            <a:r>
              <a:rPr lang="cs-CZ" dirty="0">
                <a:latin typeface="Meiryo UI" panose="020B0604030504040204" pitchFamily="34" charset="-128"/>
                <a:ea typeface="Meiryo UI" panose="020B0604030504040204" pitchFamily="34" charset="-128"/>
                <a:cs typeface="Meiryo UI" panose="020B0604030504040204" pitchFamily="34" charset="-128"/>
              </a:rPr>
              <a:t> pacienta při léčbě diabetu</a:t>
            </a:r>
          </a:p>
          <a:p>
            <a:pPr lvl="3"/>
            <a:r>
              <a:rPr lang="cs-CZ" dirty="0">
                <a:latin typeface="Meiryo UI" panose="020B0604030504040204" pitchFamily="34" charset="-128"/>
                <a:ea typeface="Meiryo UI" panose="020B0604030504040204" pitchFamily="34" charset="-128"/>
                <a:cs typeface="Meiryo UI" panose="020B0604030504040204" pitchFamily="34" charset="-128"/>
              </a:rPr>
              <a:t>Vysoká hodnota (</a:t>
            </a:r>
            <a:r>
              <a:rPr lang="en-US" dirty="0">
                <a:latin typeface="Meiryo UI" panose="020B0604030504040204" pitchFamily="34" charset="-128"/>
                <a:ea typeface="Meiryo UI" panose="020B0604030504040204" pitchFamily="34" charset="-128"/>
                <a:cs typeface="Meiryo UI" panose="020B0604030504040204" pitchFamily="34" charset="-128"/>
              </a:rPr>
              <a:t>&gt;60 </a:t>
            </a:r>
            <a:r>
              <a:rPr lang="en-US" dirty="0" err="1">
                <a:latin typeface="Meiryo UI" panose="020B0604030504040204" pitchFamily="34" charset="-128"/>
                <a:ea typeface="Meiryo UI" panose="020B0604030504040204" pitchFamily="34" charset="-128"/>
                <a:cs typeface="Meiryo UI" panose="020B0604030504040204" pitchFamily="34" charset="-128"/>
              </a:rPr>
              <a:t>mmol</a:t>
            </a:r>
            <a:r>
              <a:rPr lang="en-US" dirty="0">
                <a:latin typeface="Meiryo UI" panose="020B0604030504040204" pitchFamily="34" charset="-128"/>
                <a:ea typeface="Meiryo UI" panose="020B0604030504040204" pitchFamily="34" charset="-128"/>
                <a:cs typeface="Meiryo UI" panose="020B0604030504040204" pitchFamily="34" charset="-128"/>
              </a:rPr>
              <a:t>/</a:t>
            </a:r>
            <a:r>
              <a:rPr lang="en-US" dirty="0" err="1">
                <a:latin typeface="Meiryo UI" panose="020B0604030504040204" pitchFamily="34" charset="-128"/>
                <a:ea typeface="Meiryo UI" panose="020B0604030504040204" pitchFamily="34" charset="-128"/>
                <a:cs typeface="Meiryo UI" panose="020B0604030504040204" pitchFamily="34" charset="-128"/>
              </a:rPr>
              <a:t>mol</a:t>
            </a:r>
            <a:r>
              <a:rPr lang="en-US" dirty="0">
                <a:latin typeface="Meiryo UI" panose="020B0604030504040204" pitchFamily="34" charset="-128"/>
                <a:ea typeface="Meiryo UI" panose="020B0604030504040204" pitchFamily="34" charset="-128"/>
                <a:cs typeface="Meiryo UI" panose="020B0604030504040204" pitchFamily="34" charset="-128"/>
              </a:rPr>
              <a:t>] </a:t>
            </a:r>
            <a:r>
              <a:rPr lang="cs-CZ" dirty="0">
                <a:latin typeface="Meiryo UI" panose="020B0604030504040204" pitchFamily="34" charset="-128"/>
                <a:ea typeface="Meiryo UI" panose="020B0604030504040204" pitchFamily="34" charset="-128"/>
                <a:cs typeface="Meiryo UI" panose="020B0604030504040204" pitchFamily="34" charset="-128"/>
              </a:rPr>
              <a:t>– vysoké riziko rozvoje dlouhodobých komplikací (retino-, </a:t>
            </a:r>
            <a:r>
              <a:rPr lang="cs-CZ" dirty="0" err="1">
                <a:latin typeface="Meiryo UI" panose="020B0604030504040204" pitchFamily="34" charset="-128"/>
                <a:ea typeface="Meiryo UI" panose="020B0604030504040204" pitchFamily="34" charset="-128"/>
                <a:cs typeface="Meiryo UI" panose="020B0604030504040204" pitchFamily="34" charset="-128"/>
              </a:rPr>
              <a:t>nefro</a:t>
            </a:r>
            <a:r>
              <a:rPr lang="cs-CZ" dirty="0">
                <a:latin typeface="Meiryo UI" panose="020B0604030504040204" pitchFamily="34" charset="-128"/>
                <a:ea typeface="Meiryo UI" panose="020B0604030504040204" pitchFamily="34" charset="-128"/>
                <a:cs typeface="Meiryo UI" panose="020B0604030504040204" pitchFamily="34" charset="-128"/>
              </a:rPr>
              <a:t>-, neuro-, kardiopatie)</a:t>
            </a:r>
          </a:p>
          <a:p>
            <a:pPr lvl="3"/>
            <a:r>
              <a:rPr lang="cs-CZ" dirty="0">
                <a:latin typeface="Meiryo UI" panose="020B0604030504040204" pitchFamily="34" charset="-128"/>
                <a:ea typeface="Meiryo UI" panose="020B0604030504040204" pitchFamily="34" charset="-128"/>
                <a:cs typeface="Meiryo UI" panose="020B0604030504040204" pitchFamily="34" charset="-128"/>
              </a:rPr>
              <a:t>kompenzace diabetu až 6-8 týdnů zpětně</a:t>
            </a:r>
          </a:p>
          <a:p>
            <a:endParaRPr lang="fr-FR" dirty="0"/>
          </a:p>
        </p:txBody>
      </p:sp>
    </p:spTree>
    <p:extLst>
      <p:ext uri="{BB962C8B-B14F-4D97-AF65-F5344CB8AC3E}">
        <p14:creationId xmlns:p14="http://schemas.microsoft.com/office/powerpoint/2010/main" val="177364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8"/>
            <a:ext cx="6115911" cy="394613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3976861" cy="47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98632" y="1268760"/>
            <a:ext cx="5400600" cy="595547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prekurzory hemu  </a:t>
            </a:r>
          </a:p>
          <a:p>
            <a:pPr marL="342900" indent="-342900">
              <a:lnSpc>
                <a:spcPct val="150000"/>
              </a:lnSpc>
              <a:buFont typeface="Courier New" panose="02070309020205020404" pitchFamily="49" charset="0"/>
              <a:buChar char="o"/>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tetrapyrolové</a:t>
            </a:r>
            <a:r>
              <a:rPr lang="cs-CZ" dirty="0">
                <a:latin typeface="Meiryo UI" panose="020B0604030504040204" pitchFamily="34" charset="-128"/>
                <a:ea typeface="Meiryo UI" panose="020B0604030504040204" pitchFamily="34" charset="-128"/>
                <a:cs typeface="Meiryo UI" panose="020B0604030504040204" pitchFamily="34" charset="-128"/>
              </a:rPr>
              <a:t> jádro (</a:t>
            </a:r>
            <a:r>
              <a:rPr lang="cs-CZ" dirty="0" err="1">
                <a:latin typeface="Meiryo UI" panose="020B0604030504040204" pitchFamily="34" charset="-128"/>
                <a:ea typeface="Meiryo UI" panose="020B0604030504040204" pitchFamily="34" charset="-128"/>
                <a:cs typeface="Meiryo UI" panose="020B0604030504040204" pitchFamily="34" charset="-128"/>
              </a:rPr>
              <a:t>porfin</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substiuenty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methyl</a:t>
            </a:r>
            <a:r>
              <a:rPr lang="cs-CZ" dirty="0">
                <a:latin typeface="Meiryo UI" panose="020B0604030504040204" pitchFamily="34" charset="-128"/>
                <a:ea typeface="Meiryo UI" panose="020B0604030504040204" pitchFamily="34" charset="-128"/>
                <a:cs typeface="Meiryo UI" panose="020B0604030504040204" pitchFamily="34" charset="-128"/>
              </a:rPr>
              <a:t>, vinyl, acetyl, </a:t>
            </a:r>
            <a:r>
              <a:rPr lang="cs-CZ" dirty="0" err="1">
                <a:latin typeface="Meiryo UI" panose="020B0604030504040204" pitchFamily="34" charset="-128"/>
                <a:ea typeface="Meiryo UI" panose="020B0604030504040204" pitchFamily="34" charset="-128"/>
                <a:cs typeface="Meiryo UI" panose="020B0604030504040204" pitchFamily="34" charset="-128"/>
              </a:rPr>
              <a:t>propionyl</a:t>
            </a:r>
            <a:r>
              <a:rPr lang="cs-CZ" dirty="0">
                <a:latin typeface="Meiryo UI" panose="020B0604030504040204" pitchFamily="34" charset="-128"/>
                <a:ea typeface="Meiryo UI" panose="020B0604030504040204" pitchFamily="34" charset="-128"/>
                <a:cs typeface="Meiryo UI" panose="020B0604030504040204" pitchFamily="34" charset="-128"/>
              </a:rPr>
              <a:t> aj.)</a:t>
            </a: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metaloporfyriny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Fe</a:t>
            </a:r>
            <a:r>
              <a:rPr lang="cs-CZ" dirty="0">
                <a:latin typeface="Meiryo UI" panose="020B0604030504040204" pitchFamily="34" charset="-128"/>
                <a:ea typeface="Meiryo UI" panose="020B0604030504040204" pitchFamily="34" charset="-128"/>
                <a:cs typeface="Meiryo UI" panose="020B0604030504040204" pitchFamily="34" charset="-128"/>
              </a:rPr>
              <a:t>, Mg, Co, </a:t>
            </a:r>
            <a:r>
              <a:rPr lang="cs-CZ" dirty="0" err="1">
                <a:latin typeface="Meiryo UI" panose="020B0604030504040204" pitchFamily="34" charset="-128"/>
                <a:ea typeface="Meiryo UI" panose="020B0604030504040204" pitchFamily="34" charset="-128"/>
                <a:cs typeface="Meiryo UI" panose="020B0604030504040204" pitchFamily="34" charset="-128"/>
              </a:rPr>
              <a:t>Pb</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Podle počtu karboxylových skupin rozlišujeme </a:t>
            </a:r>
            <a:r>
              <a:rPr lang="cs-CZ" dirty="0" err="1">
                <a:latin typeface="Meiryo UI" panose="020B0604030504040204" pitchFamily="34" charset="-128"/>
                <a:ea typeface="Meiryo UI" panose="020B0604030504040204" pitchFamily="34" charset="-128"/>
                <a:cs typeface="Meiryo UI" panose="020B0604030504040204" pitchFamily="34" charset="-128"/>
              </a:rPr>
              <a:t>okta</a:t>
            </a:r>
            <a:r>
              <a:rPr lang="cs-CZ" dirty="0">
                <a:latin typeface="Meiryo UI" panose="020B0604030504040204" pitchFamily="34" charset="-128"/>
                <a:ea typeface="Meiryo UI" panose="020B0604030504040204" pitchFamily="34" charset="-128"/>
                <a:cs typeface="Meiryo UI" panose="020B0604030504040204" pitchFamily="34" charset="-128"/>
              </a:rPr>
              <a:t> (8, </a:t>
            </a:r>
            <a:r>
              <a:rPr lang="cs-CZ" dirty="0" err="1">
                <a:latin typeface="Meiryo UI" panose="020B0604030504040204" pitchFamily="34" charset="-128"/>
                <a:ea typeface="Meiryo UI" panose="020B0604030504040204" pitchFamily="34" charset="-128"/>
                <a:cs typeface="Meiryo UI" panose="020B0604030504040204" pitchFamily="34" charset="-128"/>
              </a:rPr>
              <a:t>uroporfyrin</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hepta</a:t>
            </a:r>
            <a:r>
              <a:rPr lang="cs-CZ" dirty="0">
                <a:latin typeface="Meiryo UI" panose="020B0604030504040204" pitchFamily="34" charset="-128"/>
                <a:ea typeface="Meiryo UI" panose="020B0604030504040204" pitchFamily="34" charset="-128"/>
                <a:cs typeface="Meiryo UI" panose="020B0604030504040204" pitchFamily="34" charset="-128"/>
              </a:rPr>
              <a:t> (7), </a:t>
            </a:r>
            <a:r>
              <a:rPr lang="cs-CZ" dirty="0" err="1">
                <a:latin typeface="Meiryo UI" panose="020B0604030504040204" pitchFamily="34" charset="-128"/>
                <a:ea typeface="Meiryo UI" panose="020B0604030504040204" pitchFamily="34" charset="-128"/>
                <a:cs typeface="Meiryo UI" panose="020B0604030504040204" pitchFamily="34" charset="-128"/>
              </a:rPr>
              <a:t>hexa</a:t>
            </a:r>
            <a:r>
              <a:rPr lang="cs-CZ" dirty="0">
                <a:latin typeface="Meiryo UI" panose="020B0604030504040204" pitchFamily="34" charset="-128"/>
                <a:ea typeface="Meiryo UI" panose="020B0604030504040204" pitchFamily="34" charset="-128"/>
                <a:cs typeface="Meiryo UI" panose="020B0604030504040204" pitchFamily="34" charset="-128"/>
              </a:rPr>
              <a:t> (6), </a:t>
            </a:r>
            <a:r>
              <a:rPr lang="cs-CZ" dirty="0" err="1">
                <a:latin typeface="Meiryo UI" panose="020B0604030504040204" pitchFamily="34" charset="-128"/>
                <a:ea typeface="Meiryo UI" panose="020B0604030504040204" pitchFamily="34" charset="-128"/>
                <a:cs typeface="Meiryo UI" panose="020B0604030504040204" pitchFamily="34" charset="-128"/>
              </a:rPr>
              <a:t>penta</a:t>
            </a:r>
            <a:r>
              <a:rPr lang="cs-CZ" dirty="0">
                <a:latin typeface="Meiryo UI" panose="020B0604030504040204" pitchFamily="34" charset="-128"/>
                <a:ea typeface="Meiryo UI" panose="020B0604030504040204" pitchFamily="34" charset="-128"/>
                <a:cs typeface="Meiryo UI" panose="020B0604030504040204" pitchFamily="34" charset="-128"/>
              </a:rPr>
              <a:t> (5) </a:t>
            </a:r>
            <a:r>
              <a:rPr lang="cs-CZ" dirty="0" err="1">
                <a:latin typeface="Meiryo UI" panose="020B0604030504040204" pitchFamily="34" charset="-128"/>
                <a:ea typeface="Meiryo UI" panose="020B0604030504040204" pitchFamily="34" charset="-128"/>
                <a:cs typeface="Meiryo UI" panose="020B0604030504040204" pitchFamily="34" charset="-128"/>
              </a:rPr>
              <a:t>tetra</a:t>
            </a:r>
            <a:r>
              <a:rPr lang="cs-CZ" dirty="0">
                <a:latin typeface="Meiryo UI" panose="020B0604030504040204" pitchFamily="34" charset="-128"/>
                <a:ea typeface="Meiryo UI" panose="020B0604030504040204" pitchFamily="34" charset="-128"/>
                <a:cs typeface="Meiryo UI" panose="020B0604030504040204" pitchFamily="34" charset="-128"/>
              </a:rPr>
              <a:t> (4, </a:t>
            </a:r>
            <a:r>
              <a:rPr lang="cs-CZ" dirty="0" err="1">
                <a:latin typeface="Meiryo UI" panose="020B0604030504040204" pitchFamily="34" charset="-128"/>
                <a:ea typeface="Meiryo UI" panose="020B0604030504040204" pitchFamily="34" charset="-128"/>
                <a:cs typeface="Meiryo UI" panose="020B0604030504040204" pitchFamily="34" charset="-128"/>
              </a:rPr>
              <a:t>koproporfyrin</a:t>
            </a:r>
            <a:r>
              <a:rPr lang="cs-CZ" dirty="0">
                <a:latin typeface="Meiryo UI" panose="020B0604030504040204" pitchFamily="34" charset="-128"/>
                <a:ea typeface="Meiryo UI" panose="020B0604030504040204" pitchFamily="34" charset="-128"/>
                <a:cs typeface="Meiryo UI" panose="020B0604030504040204" pitchFamily="34" charset="-128"/>
              </a:rPr>
              <a:t>) porfyrin</a:t>
            </a:r>
          </a:p>
          <a:p>
            <a:pPr>
              <a:lnSpc>
                <a:spcPct val="150000"/>
              </a:lnSpc>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Courier New" panose="02070309020205020404" pitchFamily="49" charset="0"/>
              <a:buChar char="o"/>
            </a:pPr>
            <a:endParaRPr lang="cs-CZ" sz="2000" dirty="0">
              <a:ln w="12700">
                <a:solidFill>
                  <a:schemeClr val="tx1"/>
                </a:solidFill>
                <a:prstDash val="solid"/>
              </a:ln>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764704"/>
            <a:ext cx="2381250" cy="2390775"/>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581" y="0"/>
            <a:ext cx="3672408" cy="4305583"/>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085" y="0"/>
            <a:ext cx="3819989" cy="4221088"/>
          </a:xfrm>
          <a:prstGeom prst="rect">
            <a:avLst/>
          </a:prstGeom>
        </p:spPr>
      </p:pic>
      <p:sp>
        <p:nvSpPr>
          <p:cNvPr id="2" name="TextovéPole 1"/>
          <p:cNvSpPr txBox="1"/>
          <p:nvPr/>
        </p:nvSpPr>
        <p:spPr>
          <a:xfrm>
            <a:off x="598632" y="192544"/>
            <a:ext cx="2592288" cy="584775"/>
          </a:xfrm>
          <a:prstGeom prst="rect">
            <a:avLst/>
          </a:prstGeom>
          <a:noFill/>
        </p:spPr>
        <p:txBody>
          <a:bodyPr wrap="square" rtlCol="0">
            <a:sp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a:t>
            </a:r>
            <a:endParaRPr lang="cs-CZ" sz="3200" dirty="0"/>
          </a:p>
        </p:txBody>
      </p:sp>
    </p:spTree>
    <p:extLst>
      <p:ext uri="{BB962C8B-B14F-4D97-AF65-F5344CB8AC3E}">
        <p14:creationId xmlns:p14="http://schemas.microsoft.com/office/powerpoint/2010/main" val="28014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Syntéza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1309410"/>
            <a:ext cx="4392488" cy="54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940078"/>
            <a:ext cx="8208912" cy="369332"/>
          </a:xfrm>
          <a:prstGeom prst="rect">
            <a:avLst/>
          </a:prstGeom>
          <a:noFill/>
        </p:spPr>
        <p:txBody>
          <a:bodyPr wrap="square" rtlCol="0">
            <a:spAutoFit/>
          </a:bodyPr>
          <a:lstStyle/>
          <a:p>
            <a:r>
              <a:rPr lang="cs-CZ" dirty="0">
                <a:latin typeface="Meiryo UI" panose="020B0604030504040204" pitchFamily="34" charset="-128"/>
                <a:ea typeface="Meiryo UI" panose="020B0604030504040204" pitchFamily="34" charset="-128"/>
                <a:cs typeface="Meiryo UI" panose="020B0604030504040204" pitchFamily="34" charset="-128"/>
              </a:rPr>
              <a:t>- v kostní dřeni a erytroblastech  (nikoliv v erytrocytech!)</a:t>
            </a:r>
          </a:p>
        </p:txBody>
      </p:sp>
    </p:spTree>
    <p:extLst>
      <p:ext uri="{BB962C8B-B14F-4D97-AF65-F5344CB8AC3E}">
        <p14:creationId xmlns:p14="http://schemas.microsoft.com/office/powerpoint/2010/main" val="32972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435280" cy="5217443"/>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hemu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porfyrie</a:t>
            </a: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sideropenická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 </a:t>
            </a:r>
            <a:r>
              <a:rPr lang="cs-CZ" sz="1800" dirty="0">
                <a:latin typeface="Meiryo UI" panose="020B0604030504040204" pitchFamily="34" charset="-128"/>
                <a:ea typeface="Meiryo UI" panose="020B0604030504040204" pitchFamily="34" charset="-128"/>
                <a:cs typeface="Meiryo UI" panose="020B0604030504040204" pitchFamily="34" charset="-128"/>
              </a:rPr>
              <a:t>– anémie z nedostatku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anémie chronických nemocí </a:t>
            </a:r>
            <a:r>
              <a:rPr lang="cs-CZ" sz="1800" dirty="0">
                <a:latin typeface="Meiryo UI" panose="020B0604030504040204" pitchFamily="34" charset="-128"/>
                <a:ea typeface="Meiryo UI" panose="020B0604030504040204" pitchFamily="34" charset="-128"/>
                <a:cs typeface="Meiryo UI" panose="020B0604030504040204" pitchFamily="34" charset="-128"/>
              </a:rPr>
              <a:t>– porucha mobilizace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sideroblastická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a:t>
            </a:r>
            <a:r>
              <a:rPr lang="cs-CZ" sz="1800" dirty="0">
                <a:latin typeface="Meiryo UI" panose="020B0604030504040204" pitchFamily="34" charset="-128"/>
                <a:ea typeface="Meiryo UI" panose="020B0604030504040204" pitchFamily="34" charset="-128"/>
                <a:cs typeface="Meiryo UI" panose="020B0604030504040204" pitchFamily="34" charset="-128"/>
              </a:rPr>
              <a:t> – porucha inkorporace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dirty="0">
                <a:latin typeface="Meiryo UI" panose="020B0604030504040204" pitchFamily="34" charset="-128"/>
                <a:ea typeface="Meiryo UI" panose="020B0604030504040204" pitchFamily="34" charset="-128"/>
                <a:cs typeface="Meiryo UI" panose="020B0604030504040204" pitchFamily="34" charset="-128"/>
              </a:rPr>
              <a:t> do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(porucha syntézy </a:t>
            </a:r>
            <a:r>
              <a:rPr lang="cs-CZ" sz="1800" dirty="0" err="1">
                <a:latin typeface="Meiryo UI" panose="020B0604030504040204" pitchFamily="34" charset="-128"/>
                <a:ea typeface="Meiryo UI" panose="020B0604030504040204" pitchFamily="34" charset="-128"/>
                <a:cs typeface="Meiryo UI" panose="020B0604030504040204" pitchFamily="34" charset="-128"/>
              </a:rPr>
              <a:t>protoporfyrinu</a:t>
            </a:r>
            <a:r>
              <a:rPr lang="cs-CZ" sz="1800" dirty="0">
                <a:latin typeface="Meiryo UI" panose="020B0604030504040204" pitchFamily="34" charset="-128"/>
                <a:ea typeface="Meiryo UI" panose="020B0604030504040204" pitchFamily="34" charset="-128"/>
                <a:cs typeface="Meiryo UI" panose="020B0604030504040204" pitchFamily="34" charset="-128"/>
              </a:rPr>
              <a:t> s tvorbou prstenčitých 	 	  </a:t>
            </a:r>
            <a:r>
              <a:rPr lang="cs-CZ" sz="1800" dirty="0" err="1">
                <a:latin typeface="Meiryo UI" panose="020B0604030504040204" pitchFamily="34" charset="-128"/>
                <a:ea typeface="Meiryo UI" panose="020B0604030504040204" pitchFamily="34" charset="-128"/>
                <a:cs typeface="Meiryo UI" panose="020B0604030504040204" pitchFamily="34" charset="-128"/>
              </a:rPr>
              <a:t>sideroblastů</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867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fr-FR" sz="3200" dirty="0"/>
          </a:p>
        </p:txBody>
      </p:sp>
      <p:sp>
        <p:nvSpPr>
          <p:cNvPr id="3" name="Zástupný symbol pro obsah 2"/>
          <p:cNvSpPr>
            <a:spLocks noGrp="1"/>
          </p:cNvSpPr>
          <p:nvPr>
            <p:ph idx="1"/>
          </p:nvPr>
        </p:nvSpPr>
        <p:spPr>
          <a:xfrm>
            <a:off x="457200" y="1052736"/>
            <a:ext cx="8435280" cy="5616624"/>
          </a:xfrm>
        </p:spPr>
        <p:txBody>
          <a:bodyPr>
            <a:normAutofit fontScale="92500" lnSpcReduction="20000"/>
          </a:bodyPr>
          <a:lstStyle/>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globinu</a:t>
            </a:r>
          </a:p>
          <a:p>
            <a:pPr marL="0" indent="0">
              <a:buNone/>
            </a:pP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b="1" dirty="0">
                <a:latin typeface="Meiryo UI" panose="020B0604030504040204" pitchFamily="34" charset="-128"/>
                <a:ea typeface="Meiryo UI" panose="020B0604030504040204" pitchFamily="34" charset="-128"/>
                <a:cs typeface="Meiryo UI" panose="020B0604030504040204" pitchFamily="34" charset="-128"/>
              </a:rPr>
              <a:t>talasémie</a:t>
            </a:r>
            <a:r>
              <a:rPr lang="cs-CZ" sz="1900" dirty="0">
                <a:latin typeface="Meiryo UI" panose="020B0604030504040204" pitchFamily="34" charset="-128"/>
                <a:ea typeface="Meiryo UI" panose="020B0604030504040204" pitchFamily="34" charset="-128"/>
                <a:cs typeface="Meiryo UI" panose="020B0604030504040204" pitchFamily="34" charset="-128"/>
              </a:rPr>
              <a:t> – geneticky podmíněná snížená nebo chybějící 	   	 	syntéza některého z globinových řetězců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a:latin typeface="Meiryo UI" panose="020B0604030504040204" pitchFamily="34" charset="-128"/>
                <a:ea typeface="Meiryo UI" panose="020B0604030504040204" pitchFamily="34" charset="-128"/>
                <a:cs typeface="Meiryo UI" panose="020B0604030504040204" pitchFamily="34" charset="-128"/>
              </a:rPr>
              <a:t>Beta-talasémie – </a:t>
            </a:r>
            <a:r>
              <a:rPr lang="cs-CZ" sz="1900" dirty="0">
                <a:latin typeface="Meiryo UI" panose="020B0604030504040204" pitchFamily="34" charset="-128"/>
                <a:ea typeface="Meiryo UI" panose="020B0604030504040204" pitchFamily="34" charset="-128"/>
                <a:cs typeface="Meiryo UI" panose="020B0604030504040204" pitchFamily="34" charset="-128"/>
              </a:rPr>
              <a:t>omezena produkce ß-řetězců, kompenzace 			syntézou HbA</a:t>
            </a:r>
            <a:r>
              <a:rPr lang="cs-CZ" sz="19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dirty="0" err="1">
                <a:latin typeface="Meiryo UI" panose="020B0604030504040204" pitchFamily="34" charset="-128"/>
                <a:ea typeface="Meiryo UI" panose="020B0604030504040204" pitchFamily="34" charset="-128"/>
                <a:cs typeface="Meiryo UI" panose="020B0604030504040204" pitchFamily="34" charset="-128"/>
              </a:rPr>
              <a:t>HbF</a:t>
            </a:r>
            <a:r>
              <a:rPr lang="cs-CZ" sz="1900" dirty="0">
                <a:latin typeface="Meiryo UI" panose="020B0604030504040204" pitchFamily="34" charset="-128"/>
                <a:ea typeface="Meiryo UI" panose="020B0604030504040204" pitchFamily="34" charset="-128"/>
                <a:cs typeface="Meiryo UI" panose="020B0604030504040204" pitchFamily="34" charset="-128"/>
              </a:rPr>
              <a:t>, (fragilnější Ery, porucha 				zabudovávání </a:t>
            </a:r>
            <a:r>
              <a:rPr lang="cs-CZ" sz="1900" dirty="0" err="1">
                <a:latin typeface="Meiryo UI" panose="020B0604030504040204" pitchFamily="34" charset="-128"/>
                <a:ea typeface="Meiryo UI" panose="020B0604030504040204" pitchFamily="34" charset="-128"/>
                <a:cs typeface="Meiryo UI" panose="020B0604030504040204" pitchFamily="34" charset="-128"/>
              </a:rPr>
              <a:t>Fe</a:t>
            </a:r>
            <a:r>
              <a:rPr lang="cs-CZ" sz="19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a:t>
            </a:r>
            <a:r>
              <a:rPr lang="cs-CZ" sz="1900" b="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dirty="0">
                <a:latin typeface="Meiryo UI" panose="020B0604030504040204" pitchFamily="34" charset="-128"/>
                <a:ea typeface="Meiryo UI" panose="020B0604030504040204" pitchFamily="34" charset="-128"/>
                <a:cs typeface="Meiryo UI" panose="020B0604030504040204" pitchFamily="34" charset="-128"/>
              </a:rPr>
              <a:t> – vrozené defekty genu tvořícího 				řetězce globinu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záměna aminokyselin a následná syntéza 			          patologicky změněné molekuly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r>
              <a:rPr lang="cs-CZ" sz="1900" dirty="0">
                <a:latin typeface="Meiryo UI" panose="020B0604030504040204" pitchFamily="34" charset="-128"/>
                <a:ea typeface="Meiryo UI" panose="020B0604030504040204" pitchFamily="34" charset="-128"/>
                <a:cs typeface="Meiryo UI" panose="020B0604030504040204" pitchFamily="34" charset="-128"/>
              </a:rPr>
              <a:t> 				          (varianty hemoglobinu); nejznámější:</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i="1" dirty="0">
                <a:latin typeface="Meiryo UI" panose="020B0604030504040204" pitchFamily="34" charset="-128"/>
                <a:ea typeface="Meiryo UI" panose="020B0604030504040204" pitchFamily="34" charset="-128"/>
                <a:cs typeface="Meiryo UI" panose="020B0604030504040204" pitchFamily="34" charset="-128"/>
              </a:rPr>
              <a:t> S</a:t>
            </a:r>
            <a:r>
              <a:rPr lang="cs-CZ" sz="1900" dirty="0">
                <a:latin typeface="Meiryo UI" panose="020B0604030504040204" pitchFamily="34" charset="-128"/>
                <a:ea typeface="Meiryo UI" panose="020B0604030504040204" pitchFamily="34" charset="-128"/>
                <a:cs typeface="Meiryo UI" panose="020B0604030504040204" pitchFamily="34" charset="-128"/>
              </a:rPr>
              <a:t> (Srpkovitá anémie, </a:t>
            </a:r>
            <a:r>
              <a:rPr lang="cs-CZ" sz="1900" dirty="0" err="1">
                <a:latin typeface="Meiryo UI" panose="020B0604030504040204" pitchFamily="34" charset="-128"/>
                <a:ea typeface="Meiryo UI" panose="020B0604030504040204" pitchFamily="34" charset="-128"/>
                <a:cs typeface="Meiryo UI" panose="020B0604030504040204" pitchFamily="34" charset="-128"/>
              </a:rPr>
              <a:t>Glutamin</a:t>
            </a:r>
            <a:r>
              <a:rPr lang="cs-CZ" sz="1900" dirty="0">
                <a:latin typeface="Meiryo UI" panose="020B0604030504040204" pitchFamily="34" charset="-128"/>
                <a:ea typeface="Meiryo UI" panose="020B0604030504040204" pitchFamily="34" charset="-128"/>
                <a:cs typeface="Meiryo UI" panose="020B0604030504040204" pitchFamily="34" charset="-128"/>
              </a:rPr>
              <a:t> ß6 → Val)</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hemolytické projevy, zkrácené přežívání drepanocytů, 			ztráta negativního náboje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vyšší odolnost vůči malárii</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Analýza globinových řetězců</a:t>
            </a:r>
            <a:endParaRPr lang="cs-CZ" sz="1000" dirty="0"/>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disociace globinových řetězců a hemu</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následná separace – elektroforeticky, HPLC, isoelektrická </a:t>
            </a:r>
            <a:r>
              <a:rPr lang="cs-CZ" sz="1800" dirty="0" err="1">
                <a:latin typeface="Meiryo UI" panose="020B0604030504040204" pitchFamily="34" charset="-128"/>
                <a:ea typeface="Meiryo UI" panose="020B0604030504040204" pitchFamily="34" charset="-128"/>
                <a:cs typeface="Meiryo UI" panose="020B0604030504040204" pitchFamily="34" charset="-128"/>
              </a:rPr>
              <a:t>fokuzace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možná i analýza pomocí MS</a:t>
            </a:r>
          </a:p>
        </p:txBody>
      </p:sp>
    </p:spTree>
    <p:extLst>
      <p:ext uri="{BB962C8B-B14F-4D97-AF65-F5344CB8AC3E}">
        <p14:creationId xmlns:p14="http://schemas.microsoft.com/office/powerpoint/2010/main" val="212834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107504" y="836712"/>
            <a:ext cx="8856984" cy="5289451"/>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Spektrofotometrické měření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tHb</a:t>
            </a:r>
            <a:r>
              <a:rPr lang="cs-CZ" sz="1700" dirty="0">
                <a:latin typeface="Meiryo UI" panose="020B0604030504040204" pitchFamily="34" charset="-128"/>
                <a:ea typeface="Meiryo UI" panose="020B0604030504040204" pitchFamily="34" charset="-128"/>
                <a:cs typeface="Meiryo UI" panose="020B0604030504040204" pitchFamily="34" charset="-128"/>
              </a:rPr>
              <a:t> i jeho deriváty mají charakteristická absorpční spektra ve viditelné oblasti záření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typická výrazná absorpční maxima v oblasti </a:t>
            </a:r>
            <a:r>
              <a:rPr lang="cs-CZ" sz="1700" b="1" dirty="0">
                <a:latin typeface="Meiryo UI" panose="020B0604030504040204" pitchFamily="34" charset="-128"/>
                <a:ea typeface="Meiryo UI" panose="020B0604030504040204" pitchFamily="34" charset="-128"/>
                <a:cs typeface="Meiryo UI" panose="020B0604030504040204" pitchFamily="34" charset="-128"/>
              </a:rPr>
              <a:t>400–430</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a:t>
            </a:r>
            <a:r>
              <a:rPr lang="cs-CZ" sz="1700" dirty="0" err="1">
                <a:latin typeface="Meiryo UI" panose="020B0604030504040204" pitchFamily="34" charset="-128"/>
                <a:ea typeface="Meiryo UI" panose="020B0604030504040204" pitchFamily="34" charset="-128"/>
                <a:cs typeface="Meiryo UI" panose="020B0604030504040204" pitchFamily="34" charset="-128"/>
              </a:rPr>
              <a:t>Soretův</a:t>
            </a:r>
            <a:r>
              <a:rPr lang="cs-CZ" sz="1700" dirty="0">
                <a:latin typeface="Meiryo UI" panose="020B0604030504040204" pitchFamily="34" charset="-128"/>
                <a:ea typeface="Meiryo UI" panose="020B0604030504040204" pitchFamily="34" charset="-128"/>
                <a:cs typeface="Meiryo UI" panose="020B0604030504040204" pitchFamily="34" charset="-128"/>
              </a:rPr>
              <a:t> pás), další absorpční vrcholy jsou podstatně nižší</a:t>
            </a: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79712"/>
            <a:ext cx="7576570" cy="47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980728"/>
            <a:ext cx="8496944" cy="53180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v plné krvi</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v rámci vyšetření krevního obrazu na </a:t>
            </a:r>
            <a:r>
              <a:rPr lang="cs-CZ" sz="1800" b="1" dirty="0">
                <a:latin typeface="Meiryo UI" panose="020B0604030504040204" pitchFamily="34" charset="-128"/>
                <a:ea typeface="Meiryo UI" panose="020B0604030504040204" pitchFamily="34" charset="-128"/>
                <a:cs typeface="Meiryo UI" panose="020B0604030504040204" pitchFamily="34" charset="-128"/>
              </a:rPr>
              <a:t>hematologických</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lýza</a:t>
            </a:r>
            <a:r>
              <a:rPr lang="cs-CZ" sz="1800" dirty="0">
                <a:latin typeface="Meiryo UI" panose="020B0604030504040204" pitchFamily="34" charset="-128"/>
                <a:ea typeface="Meiryo UI" panose="020B0604030504040204" pitchFamily="34" charset="-128"/>
                <a:cs typeface="Meiryo UI" panose="020B0604030504040204" pitchFamily="34" charset="-128"/>
              </a:rPr>
              <a:t> erytrocytů a tvorba opticky stálého 	  	  barevného komplexu s </a:t>
            </a:r>
            <a:r>
              <a:rPr lang="cs-CZ" sz="1800" dirty="0" err="1">
                <a:latin typeface="Meiryo UI" panose="020B0604030504040204" pitchFamily="34" charset="-128"/>
                <a:ea typeface="Meiryo UI" panose="020B0604030504040204" pitchFamily="34" charset="-128"/>
                <a:cs typeface="Meiryo UI" panose="020B0604030504040204" pitchFamily="34" charset="-128"/>
              </a:rPr>
              <a:t>lauryl</a:t>
            </a:r>
            <a:r>
              <a:rPr lang="cs-CZ" sz="1800" dirty="0">
                <a:latin typeface="Meiryo UI" panose="020B0604030504040204" pitchFamily="34" charset="-128"/>
                <a:ea typeface="Meiryo UI" panose="020B0604030504040204" pitchFamily="34" charset="-128"/>
                <a:cs typeface="Meiryo UI" panose="020B0604030504040204" pitchFamily="34" charset="-128"/>
              </a:rPr>
              <a:t> sulfátem sodným nebo</a:t>
            </a: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imidazolem</a:t>
            </a:r>
          </a:p>
          <a:p>
            <a:pPr marL="0" indent="0" algn="just">
              <a:buNone/>
            </a:pP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v rámci vyšetření acidobazické rovnováhy na </a:t>
            </a:r>
            <a:r>
              <a:rPr lang="cs-CZ" sz="1800" b="1" dirty="0">
                <a:latin typeface="Meiryo UI" panose="020B0604030504040204" pitchFamily="34" charset="-128"/>
                <a:ea typeface="Meiryo UI" panose="020B0604030504040204" pitchFamily="34" charset="-128"/>
                <a:cs typeface="Meiryo UI" panose="020B0604030504040204" pitchFamily="34" charset="-128"/>
              </a:rPr>
              <a:t>ABR 	  	  	  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měření absorpce světla v plné krvi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ABL 825 </a:t>
            </a:r>
            <a:r>
              <a:rPr lang="cs-CZ" sz="1800" dirty="0" err="1">
                <a:latin typeface="Meiryo UI" panose="020B0604030504040204" pitchFamily="34" charset="-128"/>
                <a:ea typeface="Meiryo UI" panose="020B0604030504040204" pitchFamily="34" charset="-128"/>
                <a:cs typeface="Meiryo UI" panose="020B0604030504040204" pitchFamily="34" charset="-128"/>
              </a:rPr>
              <a:t>flex</a:t>
            </a:r>
            <a:r>
              <a:rPr lang="cs-CZ" sz="1800" dirty="0">
                <a:latin typeface="Meiryo UI" panose="020B0604030504040204" pitchFamily="34" charset="-128"/>
                <a:ea typeface="Meiryo UI" panose="020B0604030504040204" pitchFamily="34" charset="-128"/>
                <a:cs typeface="Meiryo UI" panose="020B0604030504040204" pitchFamily="34" charset="-128"/>
              </a:rPr>
              <a:t> (Radiometr) - 1 µl vzorku je ultrazvukově 	</a:t>
            </a:r>
            <a:r>
              <a:rPr lang="cs-CZ" sz="1800" dirty="0" err="1">
                <a:latin typeface="Meiryo UI" panose="020B0604030504040204" pitchFamily="34" charset="-128"/>
                <a:ea typeface="Meiryo UI" panose="020B0604030504040204" pitchFamily="34" charset="-128"/>
                <a:cs typeface="Meiryo UI" panose="020B0604030504040204" pitchFamily="34" charset="-128"/>
              </a:rPr>
              <a:t>zhemolyzován</a:t>
            </a:r>
            <a:r>
              <a:rPr lang="cs-CZ" sz="1800" dirty="0">
                <a:latin typeface="Meiryo UI" panose="020B0604030504040204" pitchFamily="34" charset="-128"/>
                <a:ea typeface="Meiryo UI" panose="020B0604030504040204" pitchFamily="34" charset="-128"/>
                <a:cs typeface="Meiryo UI" panose="020B0604030504040204" pitchFamily="34" charset="-128"/>
              </a:rPr>
              <a:t> v kyvetě, vytvoří se tím opticky čirý roztok, měření 	absorbance </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Drabkinova</a:t>
            </a:r>
            <a:r>
              <a:rPr lang="cs-CZ" sz="1800" b="1" dirty="0">
                <a:latin typeface="Meiryo UI" panose="020B0604030504040204" pitchFamily="34" charset="-128"/>
                <a:ea typeface="Meiryo UI" panose="020B0604030504040204" pitchFamily="34" charset="-128"/>
                <a:cs typeface="Meiryo UI" panose="020B0604030504040204" pitchFamily="34" charset="-128"/>
              </a:rPr>
              <a:t> metoda (referenční)</a:t>
            </a:r>
            <a:r>
              <a:rPr lang="cs-CZ" sz="1800" dirty="0">
                <a:latin typeface="Meiryo UI" panose="020B0604030504040204" pitchFamily="34" charset="-128"/>
                <a:ea typeface="Meiryo UI" panose="020B0604030504040204" pitchFamily="34" charset="-128"/>
                <a:cs typeface="Meiryo UI" panose="020B0604030504040204" pitchFamily="34" charset="-128"/>
              </a:rPr>
              <a:t>: hemolýza, </a:t>
            </a:r>
            <a:r>
              <a:rPr lang="cs-CZ" sz="1800" b="1" dirty="0">
                <a:latin typeface="Meiryo UI" panose="020B0604030504040204" pitchFamily="34" charset="-128"/>
                <a:ea typeface="Meiryo UI" panose="020B0604030504040204" pitchFamily="34" charset="-128"/>
                <a:cs typeface="Meiryo UI" panose="020B0604030504040204" pitchFamily="34" charset="-128"/>
              </a:rPr>
              <a:t>oxidace 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na 		  Fe</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hexakyanoželezitanem</a:t>
            </a:r>
            <a:r>
              <a:rPr lang="cs-CZ" sz="1800" dirty="0">
                <a:latin typeface="Meiryo UI" panose="020B0604030504040204" pitchFamily="34" charset="-128"/>
                <a:ea typeface="Meiryo UI" panose="020B0604030504040204" pitchFamily="34" charset="-128"/>
                <a:cs typeface="Meiryo UI" panose="020B0604030504040204" pitchFamily="34" charset="-128"/>
              </a:rPr>
              <a:t> draselným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baseline="30000" dirty="0" err="1">
                <a:latin typeface="Meiryo UI" panose="020B0604030504040204" pitchFamily="34" charset="-128"/>
                <a:ea typeface="Meiryo UI" panose="020B0604030504040204" pitchFamily="34" charset="-128"/>
                <a:cs typeface="Meiryo UI" panose="020B0604030504040204" pitchFamily="34" charset="-128"/>
              </a:rPr>
              <a:t>III</a:t>
            </a:r>
            <a:r>
              <a:rPr lang="cs-CZ" sz="1800" dirty="0">
                <a:latin typeface="Meiryo UI" panose="020B0604030504040204" pitchFamily="34" charset="-128"/>
                <a:ea typeface="Meiryo UI" panose="020B0604030504040204" pitchFamily="34" charset="-128"/>
                <a:cs typeface="Meiryo UI" panose="020B0604030504040204" pitchFamily="34" charset="-128"/>
              </a:rPr>
              <a:t>(CN)</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6</a:t>
            </a:r>
            <a:r>
              <a:rPr lang="cs-CZ" sz="1800" dirty="0">
                <a:latin typeface="Meiryo UI" panose="020B0604030504040204" pitchFamily="34" charset="-128"/>
                <a:ea typeface="Meiryo UI" panose="020B0604030504040204" pitchFamily="34" charset="-128"/>
                <a:cs typeface="Meiryo UI" panose="020B0604030504040204" pitchFamily="34" charset="-128"/>
              </a:rPr>
              <a:t>]</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za vzniku </a:t>
            </a:r>
            <a:r>
              <a:rPr lang="cs-CZ" sz="18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který je reakcí s KCN převeden na </a:t>
            </a:r>
            <a:r>
              <a:rPr lang="cs-CZ" sz="1800" b="1" dirty="0" err="1">
                <a:latin typeface="Meiryo UI" panose="020B0604030504040204" pitchFamily="34" charset="-128"/>
                <a:ea typeface="Meiryo UI" panose="020B0604030504040204" pitchFamily="34" charset="-128"/>
                <a:cs typeface="Meiryo UI" panose="020B0604030504040204" pitchFamily="34" charset="-128"/>
              </a:rPr>
              <a:t>kyanHb</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s absorpčním maximem při 540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5487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836712"/>
            <a:ext cx="8229600" cy="5289451"/>
          </a:xfrm>
        </p:spPr>
        <p:txBody>
          <a:bodyPr>
            <a:normAutofit/>
          </a:bodyPr>
          <a:lstStyle/>
          <a:p>
            <a:pPr>
              <a:buFont typeface="Wingdings" panose="05000000000000000000" pitchFamily="2" charset="2"/>
              <a:buChar char="§"/>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Stanovení derivátů </a:t>
            </a:r>
            <a:r>
              <a:rPr lang="cs-CZ" sz="20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oximetry</a:t>
            </a:r>
            <a:r>
              <a:rPr lang="cs-CZ" sz="1800" dirty="0">
                <a:latin typeface="Meiryo UI" panose="020B0604030504040204" pitchFamily="34" charset="-128"/>
                <a:ea typeface="Meiryo UI" panose="020B0604030504040204" pitchFamily="34" charset="-128"/>
                <a:cs typeface="Meiryo UI" panose="020B0604030504040204" pitchFamily="34" charset="-128"/>
              </a:rPr>
              <a:t> jsou také součástí ABR analyzátorů</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spektrofotometrická stanovení při různých vlnových délkách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využití charakteristických absorpčních spekter derivátů</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oxy</a:t>
            </a:r>
            <a:r>
              <a:rPr lang="cs-CZ" sz="1800" b="1" i="1" dirty="0">
                <a:latin typeface="Meiryo UI" panose="020B0604030504040204" pitchFamily="34" charset="-128"/>
                <a:ea typeface="Meiryo UI" panose="020B0604030504040204" pitchFamily="34" charset="-128"/>
                <a:cs typeface="Meiryo UI" panose="020B0604030504040204" pitchFamily="34" charset="-128"/>
              </a:rPr>
              <a:t>-/</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deoxyHb</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b="1" i="1" dirty="0" err="1">
                <a:latin typeface="Meiryo UI" panose="020B0604030504040204" pitchFamily="34" charset="-128"/>
                <a:ea typeface="Meiryo UI" panose="020B0604030504040204" pitchFamily="34" charset="-128"/>
                <a:cs typeface="Meiryo UI" panose="020B0604030504040204" pitchFamily="34" charset="-128"/>
              </a:rPr>
              <a:t>karbonylHb</a:t>
            </a:r>
            <a:r>
              <a:rPr lang="cs-CZ" sz="1700" dirty="0">
                <a:latin typeface="Meiryo UI" panose="020B0604030504040204" pitchFamily="34" charset="-128"/>
                <a:ea typeface="Meiryo UI" panose="020B0604030504040204" pitchFamily="34" charset="-128"/>
                <a:cs typeface="Meiryo UI" panose="020B0604030504040204" pitchFamily="34" charset="-128"/>
              </a:rPr>
              <a:t>: stabilní maximálně 4 h</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419741" cy="600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52736"/>
            <a:ext cx="6572448" cy="4929336"/>
          </a:xfrm>
          <a:prstGeom prst="rect">
            <a:avLst/>
          </a:prstGeom>
        </p:spPr>
      </p:pic>
    </p:spTree>
    <p:extLst>
      <p:ext uri="{BB962C8B-B14F-4D97-AF65-F5344CB8AC3E}">
        <p14:creationId xmlns:p14="http://schemas.microsoft.com/office/powerpoint/2010/main" val="411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67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57200" y="836712"/>
            <a:ext cx="8229600" cy="52894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volného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fHb</a:t>
            </a:r>
            <a:r>
              <a:rPr lang="cs-CZ" sz="1800" b="1" dirty="0">
                <a:latin typeface="Meiryo UI" panose="020B0604030504040204" pitchFamily="34" charset="-128"/>
                <a:ea typeface="Meiryo UI" panose="020B0604030504040204" pitchFamily="34" charset="-128"/>
                <a:cs typeface="Meiryo UI" panose="020B0604030504040204" pitchFamily="34" charset="-128"/>
              </a:rPr>
              <a:t>) v plasmě</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indikátor intravaskulární hemolýzy (při anemických stavech) </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Ref</a:t>
            </a:r>
            <a:r>
              <a:rPr lang="cs-CZ" sz="1700" dirty="0">
                <a:latin typeface="Meiryo UI" panose="020B0604030504040204" pitchFamily="34" charset="-128"/>
                <a:ea typeface="Meiryo UI" panose="020B0604030504040204" pitchFamily="34" charset="-128"/>
                <a:cs typeface="Meiryo UI" panose="020B0604030504040204" pitchFamily="34" charset="-128"/>
              </a:rPr>
              <a:t>. Mez do:</a:t>
            </a:r>
            <a:r>
              <a:rPr lang="cs-CZ" sz="1700" b="1" dirty="0">
                <a:latin typeface="Meiryo UI" panose="020B0604030504040204" pitchFamily="34" charset="-128"/>
                <a:ea typeface="Meiryo UI" panose="020B0604030504040204" pitchFamily="34" charset="-128"/>
                <a:cs typeface="Meiryo UI" panose="020B0604030504040204" pitchFamily="34" charset="-128"/>
              </a:rPr>
              <a:t> 50 mg/l (30 mg/l)</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šetrný odběr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Li</a:t>
            </a:r>
            <a:r>
              <a:rPr lang="cs-CZ" sz="1700" dirty="0">
                <a:latin typeface="Meiryo UI" panose="020B0604030504040204" pitchFamily="34" charset="-128"/>
                <a:ea typeface="Meiryo UI" panose="020B0604030504040204" pitchFamily="34" charset="-128"/>
                <a:cs typeface="Meiryo UI" panose="020B0604030504040204" pitchFamily="34" charset="-128"/>
              </a:rPr>
              <a:t>-heparin, centrifugace při 2000ot/min</a:t>
            </a:r>
          </a:p>
          <a:p>
            <a:pPr marL="0" indent="0">
              <a:buNone/>
            </a:pP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i="1" dirty="0">
                <a:latin typeface="Meiryo UI" panose="020B0604030504040204" pitchFamily="34" charset="-128"/>
                <a:ea typeface="Meiryo UI" panose="020B0604030504040204" pitchFamily="34" charset="-128"/>
                <a:cs typeface="Meiryo UI" panose="020B0604030504040204" pitchFamily="34" charset="-128"/>
              </a:rPr>
              <a:t>	</a:t>
            </a:r>
            <a:r>
              <a:rPr lang="cs-CZ" sz="1700" i="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automatický analyzátor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semikvantitativní</a:t>
            </a:r>
            <a:r>
              <a:rPr lang="cs-CZ" sz="1700" dirty="0">
                <a:latin typeface="Meiryo UI" panose="020B0604030504040204" pitchFamily="34" charset="-128"/>
                <a:ea typeface="Meiryo UI" panose="020B0604030504040204" pitchFamily="34" charset="-128"/>
                <a:cs typeface="Meiryo UI" panose="020B0604030504040204" pitchFamily="34" charset="-128"/>
              </a:rPr>
              <a:t> stanovení, 	 	  využívá měření </a:t>
            </a:r>
            <a:r>
              <a:rPr lang="cs-CZ" sz="1700" b="1" dirty="0">
                <a:latin typeface="Meiryo UI" panose="020B0604030504040204" pitchFamily="34" charset="-128"/>
                <a:ea typeface="Meiryo UI" panose="020B0604030504040204" pitchFamily="34" charset="-128"/>
                <a:cs typeface="Meiryo UI" panose="020B0604030504040204" pitchFamily="34" charset="-128"/>
              </a:rPr>
              <a:t>sérových indexů </a:t>
            </a:r>
            <a:r>
              <a:rPr lang="cs-CZ" sz="1700" dirty="0">
                <a:latin typeface="Meiryo UI" panose="020B0604030504040204" pitchFamily="34" charset="-128"/>
                <a:ea typeface="Meiryo UI" panose="020B0604030504040204" pitchFamily="34" charset="-128"/>
                <a:cs typeface="Meiryo UI" panose="020B0604030504040204" pitchFamily="34" charset="-128"/>
              </a:rPr>
              <a:t>(hemoglobin, lipidy, 	 	  bilirubin), měření absorbance při několika různých vlnových 	  délkách (480, 505, 570, 600, 660 a 700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ruční metoda</a:t>
            </a:r>
            <a:r>
              <a:rPr lang="cs-CZ" sz="1700" dirty="0">
                <a:latin typeface="Meiryo UI" panose="020B0604030504040204" pitchFamily="34" charset="-128"/>
                <a:ea typeface="Meiryo UI" panose="020B0604030504040204" pitchFamily="34" charset="-128"/>
                <a:cs typeface="Meiryo UI" panose="020B0604030504040204" pitchFamily="34" charset="-128"/>
              </a:rPr>
              <a:t>: spektrofotometrické měření při </a:t>
            </a:r>
            <a:r>
              <a:rPr lang="cs-CZ" sz="1700" b="1" dirty="0">
                <a:latin typeface="Meiryo UI" panose="020B0604030504040204" pitchFamily="34" charset="-128"/>
                <a:ea typeface="Meiryo UI" panose="020B0604030504040204" pitchFamily="34" charset="-128"/>
                <a:cs typeface="Meiryo UI" panose="020B0604030504040204" pitchFamily="34" charset="-128"/>
              </a:rPr>
              <a:t>340 – 600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 	  absorpční maximum 420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18" y="404664"/>
            <a:ext cx="7532844" cy="7556988"/>
          </a:xfrm>
          <a:prstGeom prst="rect">
            <a:avLst/>
          </a:prstGeom>
        </p:spPr>
      </p:pic>
    </p:spTree>
    <p:extLst>
      <p:ext uri="{BB962C8B-B14F-4D97-AF65-F5344CB8AC3E}">
        <p14:creationId xmlns:p14="http://schemas.microsoft.com/office/powerpoint/2010/main" val="1749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51208" y="188640"/>
            <a:ext cx="7377176" cy="523220"/>
          </a:xfrm>
          <a:prstGeom prst="rect">
            <a:avLst/>
          </a:prstGeom>
          <a:noFill/>
        </p:spPr>
        <p:txBody>
          <a:bodyPr wrap="square" rtlCol="0">
            <a:spAutoFit/>
          </a:bodyPr>
          <a:lstStyle/>
          <a:p>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Volný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vs</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bilirubin</a:t>
            </a:r>
          </a:p>
        </p:txBody>
      </p:sp>
      <p:sp>
        <p:nvSpPr>
          <p:cNvPr id="6" name="TextovéPole 5"/>
          <p:cNvSpPr txBox="1"/>
          <p:nvPr/>
        </p:nvSpPr>
        <p:spPr>
          <a:xfrm>
            <a:off x="651208" y="955224"/>
            <a:ext cx="6953560" cy="1923604"/>
          </a:xfrm>
          <a:prstGeom prst="rect">
            <a:avLst/>
          </a:prstGeom>
          <a:noFill/>
        </p:spPr>
        <p:txBody>
          <a:bodyPr wrap="square" rtlCol="0">
            <a:spAutoFit/>
          </a:bodyPr>
          <a:lstStyle/>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Sérum tmavě hnědé barvy</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BilT</a:t>
            </a:r>
            <a:r>
              <a:rPr lang="cs-CZ" sz="1700" dirty="0">
                <a:latin typeface="Meiryo UI" panose="020B0604030504040204" pitchFamily="34" charset="-128"/>
                <a:ea typeface="Meiryo UI" panose="020B0604030504040204" pitchFamily="34" charset="-128"/>
                <a:cs typeface="Meiryo UI" panose="020B0604030504040204" pitchFamily="34" charset="-128"/>
              </a:rPr>
              <a:t> = 667,8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(2,0 – 21,0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BilD</a:t>
            </a:r>
            <a:r>
              <a:rPr lang="cs-CZ" sz="1700" dirty="0">
                <a:latin typeface="Meiryo UI" panose="020B0604030504040204" pitchFamily="34" charset="-128"/>
                <a:ea typeface="Meiryo UI" panose="020B0604030504040204" pitchFamily="34" charset="-128"/>
                <a:cs typeface="Meiryo UI" panose="020B0604030504040204" pitchFamily="34" charset="-128"/>
              </a:rPr>
              <a:t> = 545,8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(0,0 – 5,0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SIH = 0,00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SIL = 88,00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SII = 837,00 </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fHB</a:t>
            </a: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en-US"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&lt;</a:t>
            </a:r>
            <a:r>
              <a:rPr lang="cs-CZ"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 50 mg/L</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74732"/>
            <a:ext cx="7217664" cy="6132576"/>
          </a:xfrm>
          <a:prstGeom prst="rect">
            <a:avLst/>
          </a:prstGeom>
        </p:spPr>
      </p:pic>
    </p:spTree>
    <p:extLst>
      <p:ext uri="{BB962C8B-B14F-4D97-AF65-F5344CB8AC3E}">
        <p14:creationId xmlns:p14="http://schemas.microsoft.com/office/powerpoint/2010/main" val="798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1201293690"/>
              </p:ext>
            </p:extLst>
          </p:nvPr>
        </p:nvGraphicFramePr>
        <p:xfrm>
          <a:off x="794005" y="4099169"/>
          <a:ext cx="6210300" cy="630936"/>
        </p:xfrm>
        <a:graphic>
          <a:graphicData uri="http://schemas.openxmlformats.org/drawingml/2006/table">
            <a:tbl>
              <a:tblPr firstRow="1" firstCol="1" lastRow="1" lastCol="1" bandRow="1" bandCol="1">
                <a:tableStyleId>{5940675A-B579-460E-94D1-54222C63F5DA}</a:tableStyleId>
              </a:tblPr>
              <a:tblGrid>
                <a:gridCol w="1242060">
                  <a:extLst>
                    <a:ext uri="{9D8B030D-6E8A-4147-A177-3AD203B41FA5}">
                      <a16:colId xmlns="" xmlns:a16="http://schemas.microsoft.com/office/drawing/2014/main" val="20000"/>
                    </a:ext>
                  </a:extLst>
                </a:gridCol>
                <a:gridCol w="1242060">
                  <a:extLst>
                    <a:ext uri="{9D8B030D-6E8A-4147-A177-3AD203B41FA5}">
                      <a16:colId xmlns="" xmlns:a16="http://schemas.microsoft.com/office/drawing/2014/main" val="20001"/>
                    </a:ext>
                  </a:extLst>
                </a:gridCol>
                <a:gridCol w="1242060">
                  <a:extLst>
                    <a:ext uri="{9D8B030D-6E8A-4147-A177-3AD203B41FA5}">
                      <a16:colId xmlns="" xmlns:a16="http://schemas.microsoft.com/office/drawing/2014/main" val="20002"/>
                    </a:ext>
                  </a:extLst>
                </a:gridCol>
                <a:gridCol w="1242060">
                  <a:extLst>
                    <a:ext uri="{9D8B030D-6E8A-4147-A177-3AD203B41FA5}">
                      <a16:colId xmlns="" xmlns:a16="http://schemas.microsoft.com/office/drawing/2014/main" val="20003"/>
                    </a:ext>
                  </a:extLst>
                </a:gridCol>
                <a:gridCol w="1242060">
                  <a:extLst>
                    <a:ext uri="{9D8B030D-6E8A-4147-A177-3AD203B41FA5}">
                      <a16:colId xmlns="" xmlns:a16="http://schemas.microsoft.com/office/drawing/2014/main" val="20004"/>
                    </a:ext>
                  </a:extLst>
                </a:gridCol>
              </a:tblGrid>
              <a:tr h="357188">
                <a:tc>
                  <a:txBody>
                    <a:bodyPr/>
                    <a:lstStyle/>
                    <a:p>
                      <a:pPr fontAlgn="auto" hangingPunct="0">
                        <a:lnSpc>
                          <a:spcPct val="115000"/>
                        </a:lnSpc>
                        <a:spcAft>
                          <a:spcPts val="0"/>
                        </a:spcAft>
                      </a:pPr>
                      <a:r>
                        <a:rPr lang="cs-CZ" sz="1200" dirty="0" err="1">
                          <a:effectLst/>
                        </a:rPr>
                        <a:t>kolonoskopický</a:t>
                      </a:r>
                      <a:r>
                        <a:rPr lang="cs-CZ" sz="1200" dirty="0">
                          <a:effectLst/>
                        </a:rPr>
                        <a:t> nález </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Normální</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Nepokročilý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karcinom</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 xmlns:a16="http://schemas.microsoft.com/office/drawing/2014/main" val="10000"/>
                  </a:ext>
                </a:extLst>
              </a:tr>
              <a:tr h="0">
                <a:tc>
                  <a:txBody>
                    <a:bodyPr/>
                    <a:lstStyle/>
                    <a:p>
                      <a:pPr fontAlgn="auto" hangingPunct="0">
                        <a:lnSpc>
                          <a:spcPct val="115000"/>
                        </a:lnSpc>
                        <a:spcAft>
                          <a:spcPts val="0"/>
                        </a:spcAft>
                      </a:pPr>
                      <a:r>
                        <a:rPr lang="cs-CZ" sz="1200" dirty="0">
                          <a:effectLst/>
                        </a:rPr>
                        <a:t>µg </a:t>
                      </a:r>
                      <a:r>
                        <a:rPr lang="cs-CZ" sz="1200" dirty="0" err="1">
                          <a:effectLst/>
                        </a:rPr>
                        <a:t>Hb</a:t>
                      </a:r>
                      <a:r>
                        <a:rPr lang="cs-CZ" sz="1200" dirty="0">
                          <a:effectLst/>
                        </a:rPr>
                        <a:t>/g</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5 – 9</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9 - 23</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63 - 131</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139 – 295</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 xmlns:a16="http://schemas.microsoft.com/office/drawing/2014/main" val="10001"/>
                  </a:ext>
                </a:extLst>
              </a:tr>
            </a:tbl>
          </a:graphicData>
        </a:graphic>
      </p:graphicFrame>
      <p:sp>
        <p:nvSpPr>
          <p:cNvPr id="2" name="Nadpis 1"/>
          <p:cNvSpPr>
            <a:spLocks noGrp="1"/>
          </p:cNvSpPr>
          <p:nvPr>
            <p:ph type="title"/>
          </p:nvPr>
        </p:nvSpPr>
        <p:spPr>
          <a:xfrm>
            <a:off x="323528"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323528" y="1124744"/>
            <a:ext cx="8229600" cy="5832648"/>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glykovaného hemoglobinu (HbA1c)</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HPLC metoda</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ve stolici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imunochemické vyšetření okultního krvácení (časný projev 	  kolorektálního karcinomu, polypů a dalších onemocnění GT), 	  velmi citlivý test – detekce pouze lidského intaktního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z dolní 	  části trávícího traktu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je rychle degradován trávícími 	  	  enzymy), není ovlivněn potravou</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cut</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off</a:t>
            </a:r>
            <a:r>
              <a:rPr lang="cs-CZ" sz="1700" dirty="0">
                <a:latin typeface="Meiryo UI" panose="020B0604030504040204" pitchFamily="34" charset="-128"/>
                <a:ea typeface="Meiryo UI" panose="020B0604030504040204" pitchFamily="34" charset="-128"/>
                <a:cs typeface="Meiryo UI" panose="020B0604030504040204" pitchFamily="34" charset="-128"/>
              </a:rPr>
              <a:t> 15 µg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/g (75 </a:t>
            </a:r>
            <a:r>
              <a:rPr lang="cs-CZ" sz="1700" dirty="0" err="1">
                <a:latin typeface="Meiryo UI" panose="020B0604030504040204" pitchFamily="34" charset="-128"/>
                <a:ea typeface="Meiryo UI" panose="020B0604030504040204" pitchFamily="34" charset="-128"/>
                <a:cs typeface="Meiryo UI" panose="020B0604030504040204" pitchFamily="34" charset="-128"/>
              </a:rPr>
              <a:t>ng</a:t>
            </a:r>
            <a:r>
              <a:rPr lang="cs-CZ" sz="1700" dirty="0">
                <a:latin typeface="Meiryo UI" panose="020B0604030504040204" pitchFamily="34" charset="-128"/>
                <a:ea typeface="Meiryo UI" panose="020B0604030504040204" pitchFamily="34" charset="-128"/>
                <a:cs typeface="Meiryo UI" panose="020B0604030504040204" pitchFamily="34" charset="-128"/>
              </a:rPr>
              <a:t>/ml)</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 moči</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pomocí diagnostických proužků jako součást chemické 	 	  analýzy moče</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 bilirubinu v </a:t>
            </a:r>
            <a:r>
              <a:rPr lang="cs-CZ" sz="1700" b="1" dirty="0" err="1">
                <a:latin typeface="Meiryo UI" panose="020B0604030504040204" pitchFamily="34" charset="-128"/>
                <a:ea typeface="Meiryo UI" panose="020B0604030504040204" pitchFamily="34" charset="-128"/>
                <a:cs typeface="Meiryo UI" panose="020B0604030504040204" pitchFamily="34" charset="-128"/>
              </a:rPr>
              <a:t>likvoru</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diagnostika subarachnoidálního krvácení</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spektrofotometrické měření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95624"/>
            <a:ext cx="3692907" cy="404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333" y="4401112"/>
            <a:ext cx="3094040" cy="24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356992"/>
            <a:ext cx="5076056" cy="3600008"/>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823598"/>
            <a:ext cx="5670470" cy="6034402"/>
          </a:xfrm>
          <a:prstGeom prst="rect">
            <a:avLst/>
          </a:prstGeom>
        </p:spPr>
      </p:pic>
      <p:cxnSp>
        <p:nvCxnSpPr>
          <p:cNvPr id="17" name="Přímá spojnice se šipkou 16"/>
          <p:cNvCxnSpPr/>
          <p:nvPr/>
        </p:nvCxnSpPr>
        <p:spPr>
          <a:xfrm>
            <a:off x="4837693" y="5616764"/>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Přímá spojnice se šipkou 21"/>
          <p:cNvCxnSpPr/>
          <p:nvPr/>
        </p:nvCxnSpPr>
        <p:spPr>
          <a:xfrm>
            <a:off x="5468253" y="4911865"/>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2227893" y="2535601"/>
            <a:ext cx="2520280" cy="584775"/>
          </a:xfrm>
          <a:prstGeom prst="rect">
            <a:avLst/>
          </a:prstGeom>
          <a:noFill/>
        </p:spPr>
        <p:txBody>
          <a:bodyPr wrap="square" rtlCol="0">
            <a:spAutoFit/>
          </a:bodyPr>
          <a:lstStyle/>
          <a:p>
            <a:r>
              <a:rPr lang="cs-CZ" sz="1600" dirty="0" err="1">
                <a:latin typeface="Meiryo UI" panose="020B0604030504040204" pitchFamily="34" charset="-128"/>
                <a:ea typeface="Meiryo UI" panose="020B0604030504040204" pitchFamily="34" charset="-128"/>
                <a:cs typeface="Meiryo UI" panose="020B0604030504040204" pitchFamily="34" charset="-128"/>
              </a:rPr>
              <a:t>OxyHb</a:t>
            </a:r>
            <a:r>
              <a:rPr lang="cs-CZ" sz="1600" dirty="0">
                <a:latin typeface="Meiryo UI" panose="020B0604030504040204" pitchFamily="34" charset="-128"/>
                <a:ea typeface="Meiryo UI" panose="020B0604030504040204" pitchFamily="34" charset="-128"/>
                <a:cs typeface="Meiryo UI" panose="020B0604030504040204" pitchFamily="34" charset="-128"/>
              </a:rPr>
              <a:t> – pozitivní</a:t>
            </a:r>
          </a:p>
          <a:p>
            <a:r>
              <a:rPr lang="cs-CZ" sz="1600" dirty="0">
                <a:latin typeface="Meiryo UI" panose="020B0604030504040204" pitchFamily="34" charset="-128"/>
                <a:ea typeface="Meiryo UI" panose="020B0604030504040204" pitchFamily="34" charset="-128"/>
                <a:cs typeface="Meiryo UI" panose="020B0604030504040204" pitchFamily="34" charset="-128"/>
              </a:rPr>
              <a:t>Bilirubin – pozitivní </a:t>
            </a:r>
          </a:p>
        </p:txBody>
      </p:sp>
    </p:spTree>
    <p:extLst>
      <p:ext uri="{BB962C8B-B14F-4D97-AF65-F5344CB8AC3E}">
        <p14:creationId xmlns:p14="http://schemas.microsoft.com/office/powerpoint/2010/main" val="4488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7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a:t>
            </a:r>
            <a:r>
              <a:rPr lang="cs-CZ" sz="1800" dirty="0" err="1">
                <a:latin typeface="Meiryo UI" panose="020B0604030504040204" pitchFamily="34" charset="-128"/>
                <a:ea typeface="Meiryo UI" panose="020B0604030504040204" pitchFamily="34" charset="-128"/>
                <a:cs typeface="Meiryo UI" panose="020B0604030504040204" pitchFamily="34" charset="-128"/>
              </a:rPr>
              <a:t>retikulo</a:t>
            </a:r>
            <a:r>
              <a:rPr lang="cs-CZ" sz="1800" dirty="0">
                <a:latin typeface="Meiryo UI" panose="020B0604030504040204" pitchFamily="34" charset="-128"/>
                <a:ea typeface="Meiryo UI" panose="020B0604030504040204" pitchFamily="34" charset="-128"/>
                <a:cs typeface="Meiryo UI" panose="020B0604030504040204" pitchFamily="34" charset="-128"/>
              </a:rPr>
              <a:t>-endoteliálním systému (RES)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slezina, kostní dřeň, játra, podkoží</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2151062"/>
            <a:ext cx="26035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89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3"/>
          <p:cNvSpPr>
            <a:spLocks noGrp="1"/>
          </p:cNvSpPr>
          <p:nvPr>
            <p:ph type="title"/>
          </p:nvPr>
        </p:nvSpPr>
        <p:spPr>
          <a:xfrm>
            <a:off x="489288" y="147464"/>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 – biosyntéza </a:t>
            </a:r>
            <a:endParaRPr lang="cs-CZ" sz="3200" dirty="0"/>
          </a:p>
        </p:txBody>
      </p:sp>
      <p:sp>
        <p:nvSpPr>
          <p:cNvPr id="2" name="Zástupný symbol pro obsah 1"/>
          <p:cNvSpPr>
            <a:spLocks noGrp="1"/>
          </p:cNvSpPr>
          <p:nvPr>
            <p:ph idx="1"/>
          </p:nvPr>
        </p:nvSpPr>
        <p:spPr/>
        <p:txBody>
          <a:bodyPr/>
          <a:lstStyle/>
          <a:p>
            <a:r>
              <a:rPr lang="cs-CZ" dirty="0"/>
              <a:t>Především v kostní dřeni (pro tvorbu hemoglobinu), játrech (tvorba </a:t>
            </a:r>
            <a:r>
              <a:rPr lang="cs-CZ" dirty="0" err="1"/>
              <a:t>hemoproteinů</a:t>
            </a:r>
            <a:r>
              <a:rPr lang="cs-CZ" dirty="0"/>
              <a:t>, cytochromů P-450)</a:t>
            </a:r>
          </a:p>
        </p:txBody>
      </p:sp>
      <p:sp>
        <p:nvSpPr>
          <p:cNvPr id="4" name="Obdélník 3"/>
          <p:cNvSpPr/>
          <p:nvPr/>
        </p:nvSpPr>
        <p:spPr>
          <a:xfrm>
            <a:off x="457200" y="886129"/>
            <a:ext cx="8027773" cy="5888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5" name="Obrázek 2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157" y="897808"/>
            <a:ext cx="8027773" cy="6020830"/>
          </a:xfrm>
          <a:prstGeom prst="rect">
            <a:avLst/>
          </a:prstGeom>
        </p:spPr>
      </p:pic>
      <p:sp>
        <p:nvSpPr>
          <p:cNvPr id="26" name="TextovéPole 25"/>
          <p:cNvSpPr txBox="1"/>
          <p:nvPr/>
        </p:nvSpPr>
        <p:spPr>
          <a:xfrm>
            <a:off x="0" y="6616602"/>
            <a:ext cx="3384376" cy="246221"/>
          </a:xfrm>
          <a:prstGeom prst="rect">
            <a:avLst/>
          </a:prstGeom>
          <a:noFill/>
        </p:spPr>
        <p:txBody>
          <a:bodyPr wrap="square" rtlCol="0">
            <a:spAutoFit/>
          </a:bodyPr>
          <a:lstStyle/>
          <a:p>
            <a:r>
              <a:rPr lang="cs-CZ" sz="1000" i="1" dirty="0"/>
              <a:t>http://www.reactome.org/figures/porphyrin_biosynthesis.jpg</a:t>
            </a:r>
          </a:p>
        </p:txBody>
      </p:sp>
    </p:spTree>
    <p:extLst>
      <p:ext uri="{BB962C8B-B14F-4D97-AF65-F5344CB8AC3E}">
        <p14:creationId xmlns:p14="http://schemas.microsoft.com/office/powerpoint/2010/main" val="3493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3" name="Zástupný symbol pro obsah 2"/>
          <p:cNvSpPr>
            <a:spLocks noGrp="1"/>
          </p:cNvSpPr>
          <p:nvPr>
            <p:ph idx="1"/>
          </p:nvPr>
        </p:nvSpPr>
        <p:spPr>
          <a:xfrm>
            <a:off x="251520" y="836712"/>
            <a:ext cx="8712968" cy="5289451"/>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Přímý</a:t>
            </a:r>
          </a:p>
          <a:p>
            <a:pPr marL="0" indent="0">
              <a:buNone/>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konjugovaný bilirubin, který po přidání směsi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séru 	  dává typické zbarvení</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 navázán na </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glukuronát</a:t>
            </a:r>
            <a:r>
              <a:rPr lang="cs-CZ" sz="1800" dirty="0">
                <a:latin typeface="Meiryo UI" panose="020B0604030504040204" pitchFamily="34" charset="-128"/>
                <a:ea typeface="Meiryo UI" panose="020B0604030504040204" pitchFamily="34" charset="-128"/>
                <a:cs typeface="Meiryo UI" panose="020B0604030504040204" pitchFamily="34" charset="-128"/>
              </a:rPr>
              <a:t> (mono- nebo di-</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glukuronidy</a:t>
            </a:r>
            <a:r>
              <a:rPr lang="cs-CZ" sz="1800" dirty="0">
                <a:latin typeface="Meiryo UI" panose="020B0604030504040204" pitchFamily="34" charset="-128"/>
                <a:ea typeface="Meiryo UI" panose="020B0604030504040204" pitchFamily="34" charset="-128"/>
                <a:cs typeface="Meiryo UI" panose="020B0604030504040204" pitchFamily="34" charset="-128"/>
              </a:rPr>
              <a:t>)</a:t>
            </a: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v krvi se fyziologicky vyskytuje jen ve stopových množstvích</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při déle trvající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vznik kovalentní vazby mezi 	  	  konjugovaným bilirubinem a albuminem ⇒ </a:t>
            </a:r>
            <a:r>
              <a:rPr lang="el-GR" sz="1800" dirty="0">
                <a:effectLst/>
                <a:latin typeface="Meiryo UI" panose="020B0604030504040204" pitchFamily="34" charset="-128"/>
                <a:ea typeface="Meiryo UI" panose="020B0604030504040204" pitchFamily="34" charset="-128"/>
                <a:cs typeface="Meiryo UI" panose="020B0604030504040204" pitchFamily="34" charset="-128"/>
              </a:rPr>
              <a:t>δ</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-bilirubin</a:t>
            </a: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Nepřímý </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bilirubin vázaný na albumin, samostatně velmi špatně rozpustný </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po přidání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séru nedává zbarvení přímo,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nutné nejprve uvolnit z vazby na albumin</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6219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6" name="Zástupný symbol pro obsah 2">
            <a:extLst>
              <a:ext uri="{FF2B5EF4-FFF2-40B4-BE49-F238E27FC236}">
                <a16:creationId xmlns="" xmlns:a16="http://schemas.microsoft.com/office/drawing/2014/main" id="{832B4272-11CA-456F-96BA-99EF80185CB9}"/>
              </a:ext>
            </a:extLst>
          </p:cNvPr>
          <p:cNvSpPr>
            <a:spLocks noGrp="1"/>
          </p:cNvSpPr>
          <p:nvPr>
            <p:ph idx="1"/>
          </p:nvPr>
        </p:nvSpPr>
        <p:spPr>
          <a:xfrm>
            <a:off x="0" y="836712"/>
            <a:ext cx="9144000" cy="6021288"/>
          </a:xfrm>
        </p:spPr>
        <p:txBody>
          <a:bodyPr>
            <a:normAutofit fontScale="92500" lnSpcReduction="2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Při zvýšené koncentraci v krvi, </a:t>
            </a:r>
            <a:r>
              <a:rPr lang="cs-CZ" sz="1800" b="1" dirty="0" err="1">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latin typeface="Meiryo UI" panose="020B0604030504040204" pitchFamily="34" charset="-128"/>
                <a:ea typeface="Meiryo UI" panose="020B0604030504040204" pitchFamily="34" charset="-128"/>
                <a:cs typeface="Meiryo UI" panose="020B0604030504040204" pitchFamily="34" charset="-128"/>
              </a:rPr>
              <a:t>, dochází ke žlutému zabarvení kůže a sliznic – ikterus, žloutenka</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Rozdělení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hyperbilirubinémií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typu bilirubinu</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nekonjugované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při nadměrné tvorbě bilirubinu, ale i při 				  nezvýšené produkci bilirubinu, pokud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játra </a:t>
            </a:r>
            <a:r>
              <a:rPr lang="cs-CZ" sz="1800" dirty="0">
                <a:latin typeface="Meiryo UI" panose="020B0604030504040204" pitchFamily="34" charset="-128"/>
                <a:ea typeface="Meiryo UI" panose="020B0604030504040204" pitchFamily="34" charset="-128"/>
                <a:cs typeface="Meiryo UI" panose="020B0604030504040204" pitchFamily="34" charset="-128"/>
              </a:rPr>
              <a:t>nemají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dostatečnou </a:t>
            </a:r>
            <a:r>
              <a:rPr lang="cs-CZ" sz="1800" dirty="0" err="1">
                <a:latin typeface="Meiryo UI" panose="020B0604030504040204" pitchFamily="34" charset="-128"/>
                <a:ea typeface="Meiryo UI" panose="020B0604030504040204" pitchFamily="34" charset="-128"/>
                <a:cs typeface="Meiryo UI" panose="020B0604030504040204" pitchFamily="34" charset="-128"/>
              </a:rPr>
              <a:t>vychytávací</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nebo </a:t>
            </a:r>
            <a:r>
              <a:rPr lang="cs-CZ" sz="1800" dirty="0">
                <a:latin typeface="Meiryo UI" panose="020B0604030504040204" pitchFamily="34" charset="-128"/>
                <a:ea typeface="Meiryo UI" panose="020B0604030504040204" pitchFamily="34" charset="-128"/>
                <a:cs typeface="Meiryo UI" panose="020B0604030504040204" pitchFamily="34" charset="-128"/>
              </a:rPr>
              <a:t>konjugační schopnost</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konjugované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obstrukce žlučových cest (lithiáza, nádor…)</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smíšené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poškození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hepatocytů</a:t>
            </a:r>
            <a:r>
              <a:rPr lang="cs-CZ" sz="1800" dirty="0">
                <a:latin typeface="Meiryo UI" panose="020B0604030504040204" pitchFamily="34" charset="-128"/>
                <a:ea typeface="Meiryo UI" panose="020B0604030504040204" pitchFamily="34" charset="-128"/>
                <a:cs typeface="Meiryo UI" panose="020B0604030504040204" pitchFamily="34" charset="-128"/>
              </a:rPr>
              <a:t> s poruchou vychytávání a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konjugace </a:t>
            </a:r>
            <a:r>
              <a:rPr lang="cs-CZ" sz="1800" dirty="0">
                <a:latin typeface="Meiryo UI" panose="020B0604030504040204" pitchFamily="34" charset="-128"/>
                <a:ea typeface="Meiryo UI" panose="020B0604030504040204" pitchFamily="34" charset="-128"/>
                <a:cs typeface="Meiryo UI" panose="020B0604030504040204" pitchFamily="34" charset="-128"/>
              </a:rPr>
              <a:t>bilirubinu a porucha vylučování konjugovaného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bilirubinu </a:t>
            </a:r>
            <a:r>
              <a:rPr lang="cs-CZ" sz="1800" dirty="0">
                <a:latin typeface="Meiryo UI" panose="020B0604030504040204" pitchFamily="34" charset="-128"/>
                <a:ea typeface="Meiryo UI" panose="020B0604030504040204" pitchFamily="34" charset="-128"/>
                <a:cs typeface="Meiryo UI" panose="020B0604030504040204" pitchFamily="34" charset="-128"/>
              </a:rPr>
              <a:t>do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žluče</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vztahu vyvolávající příčiny k játrům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prehepatální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nadměrný vznik bilirubinu při zdravých 		                      játrech, nejčastěji rozpad erytrocytů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ikterus hemolytický)</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při poškození jaterních buněk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(ikterus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posthepatální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nejčastěji při obstrukci žlučových cest 		                       (ikterus obstrukční)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spTree>
    <p:extLst>
      <p:ext uri="{BB962C8B-B14F-4D97-AF65-F5344CB8AC3E}">
        <p14:creationId xmlns:p14="http://schemas.microsoft.com/office/powerpoint/2010/main" val="3579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8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472608"/>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intervaly </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Tabulka 3"/>
          <p:cNvGraphicFramePr>
            <a:graphicFrameLocks noGrp="1"/>
          </p:cNvGraphicFramePr>
          <p:nvPr>
            <p:extLst>
              <p:ext uri="{D42A27DB-BD31-4B8C-83A1-F6EECF244321}">
                <p14:modId xmlns:p14="http://schemas.microsoft.com/office/powerpoint/2010/main" val="7520714"/>
              </p:ext>
            </p:extLst>
          </p:nvPr>
        </p:nvGraphicFramePr>
        <p:xfrm>
          <a:off x="1475656" y="1700808"/>
          <a:ext cx="6096000" cy="3759200"/>
        </p:xfrm>
        <a:graphic>
          <a:graphicData uri="http://schemas.openxmlformats.org/drawingml/2006/table">
            <a:tbl>
              <a:tblPr firstRow="1" bandRow="1">
                <a:tableStyleId>{2D5ABB26-0587-4C30-8999-92F81FD0307C}</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Celkový bilirubin</a:t>
                      </a:r>
                    </a:p>
                  </a:txBody>
                  <a:tcPr/>
                </a:tc>
                <a:tc hMerge="1">
                  <a:txBody>
                    <a:bodyPr/>
                    <a:lstStyle/>
                    <a:p>
                      <a:endParaRPr lang="cs-CZ" dirty="0"/>
                    </a:p>
                  </a:txBody>
                  <a:tcPr/>
                </a:tc>
                <a:extLst>
                  <a:ext uri="{0D108BD9-81ED-4DB2-BD59-A6C34878D82A}">
                    <a16:rowId xmlns="" xmlns:a16="http://schemas.microsoft.com/office/drawing/2014/main" val="10000"/>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 xmlns:a16="http://schemas.microsoft.com/office/drawing/2014/main" val="10001"/>
                  </a:ext>
                </a:extLst>
              </a:tr>
              <a:tr h="370840">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1 den</a:t>
                      </a:r>
                    </a:p>
                  </a:txBody>
                  <a:tcPr/>
                </a:tc>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34-103</a:t>
                      </a:r>
                    </a:p>
                  </a:txBody>
                  <a:tcPr/>
                </a:tc>
                <a:extLst>
                  <a:ext uri="{0D108BD9-81ED-4DB2-BD59-A6C34878D82A}">
                    <a16:rowId xmlns="" xmlns:a16="http://schemas.microsoft.com/office/drawing/2014/main" val="10002"/>
                  </a:ext>
                </a:extLst>
              </a:tr>
              <a:tr h="370840">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2 dny</a:t>
                      </a:r>
                    </a:p>
                  </a:txBody>
                  <a:tcPr/>
                </a:tc>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103-171</a:t>
                      </a:r>
                    </a:p>
                  </a:txBody>
                  <a:tcPr/>
                </a:tc>
                <a:extLst>
                  <a:ext uri="{0D108BD9-81ED-4DB2-BD59-A6C34878D82A}">
                    <a16:rowId xmlns="" xmlns:a16="http://schemas.microsoft.com/office/drawing/2014/main" val="10003"/>
                  </a:ext>
                </a:extLst>
              </a:tr>
              <a:tr h="370840">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3-5 dní</a:t>
                      </a:r>
                    </a:p>
                  </a:txBody>
                  <a:tcPr/>
                </a:tc>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68-137</a:t>
                      </a:r>
                    </a:p>
                  </a:txBody>
                  <a:tcPr/>
                </a:tc>
                <a:extLst>
                  <a:ext uri="{0D108BD9-81ED-4DB2-BD59-A6C34878D82A}">
                    <a16:rowId xmlns="" xmlns:a16="http://schemas.microsoft.com/office/drawing/2014/main" val="10004"/>
                  </a:ext>
                </a:extLst>
              </a:tr>
              <a:tr h="370840">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1-99</a:t>
                      </a:r>
                    </a:p>
                  </a:txBody>
                  <a:tcPr/>
                </a:tc>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3,4-17,1</a:t>
                      </a:r>
                    </a:p>
                  </a:txBody>
                  <a:tcPr/>
                </a:tc>
                <a:extLst>
                  <a:ext uri="{0D108BD9-81ED-4DB2-BD59-A6C34878D82A}">
                    <a16:rowId xmlns="" xmlns:a16="http://schemas.microsoft.com/office/drawing/2014/main" val="10005"/>
                  </a:ext>
                </a:extLst>
              </a:tr>
              <a:tr h="370840">
                <a:tc gridSpan="2">
                  <a:txBody>
                    <a:bodyPr/>
                    <a:lstStyle/>
                    <a:p>
                      <a:pPr algn="l"/>
                      <a:endParaRPr lang="cs-CZ" i="1"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a:p>
                  </a:txBody>
                  <a:tcPr/>
                </a:tc>
                <a:extLst>
                  <a:ext uri="{0D108BD9-81ED-4DB2-BD59-A6C34878D82A}">
                    <a16:rowId xmlns="" xmlns:a16="http://schemas.microsoft.com/office/drawing/2014/main" val="10006"/>
                  </a:ext>
                </a:extLst>
              </a:tr>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Konjugovaný bilirubin</a:t>
                      </a:r>
                    </a:p>
                  </a:txBody>
                  <a:tcPr/>
                </a:tc>
                <a:tc hMerge="1">
                  <a:txBody>
                    <a:bodyPr/>
                    <a:lstStyle/>
                    <a:p>
                      <a:endParaRPr lang="cs-CZ" dirty="0"/>
                    </a:p>
                  </a:txBody>
                  <a:tcPr/>
                </a:tc>
                <a:extLst>
                  <a:ext uri="{0D108BD9-81ED-4DB2-BD59-A6C34878D82A}">
                    <a16:rowId xmlns="" xmlns:a16="http://schemas.microsoft.com/office/drawing/2014/main" val="10007"/>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 xmlns:a16="http://schemas.microsoft.com/office/drawing/2014/main" val="10008"/>
                  </a:ext>
                </a:extLst>
              </a:tr>
              <a:tr h="370840">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0-99 let</a:t>
                      </a:r>
                    </a:p>
                  </a:txBody>
                  <a:tcPr/>
                </a:tc>
                <a:tc>
                  <a:txBody>
                    <a:bodyPr/>
                    <a:lstStyle/>
                    <a:p>
                      <a:pPr algn="ctr"/>
                      <a:r>
                        <a:rPr lang="cs-CZ" dirty="0">
                          <a:latin typeface="Meiryo UI" panose="020B0604030504040204" pitchFamily="34" charset="-128"/>
                          <a:ea typeface="Meiryo UI" panose="020B0604030504040204" pitchFamily="34" charset="-128"/>
                          <a:cs typeface="Meiryo UI" panose="020B0604030504040204" pitchFamily="34" charset="-128"/>
                        </a:rPr>
                        <a:t>0-3,4</a:t>
                      </a: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198277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a:buFont typeface="Wingdings" panose="05000000000000000000" pitchFamily="2" charset="2"/>
              <a:buChar char="§"/>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Spektrofotometrické stanovení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většina metod fotometrického stanovení bilirubinu vychází z 	   </a:t>
            </a:r>
            <a:r>
              <a:rPr lang="cs-CZ" sz="1700" b="1" dirty="0" err="1">
                <a:latin typeface="Meiryo UI" panose="020B0604030504040204" pitchFamily="34" charset="-128"/>
                <a:ea typeface="Meiryo UI" panose="020B0604030504040204" pitchFamily="34" charset="-128"/>
                <a:cs typeface="Meiryo UI" panose="020B0604030504040204" pitchFamily="34" charset="-128"/>
              </a:rPr>
              <a:t>diazotačních</a:t>
            </a:r>
            <a:r>
              <a:rPr lang="cs-CZ" sz="1700" b="1" dirty="0">
                <a:latin typeface="Meiryo UI" panose="020B0604030504040204" pitchFamily="34" charset="-128"/>
                <a:ea typeface="Meiryo UI" panose="020B0604030504040204" pitchFamily="34" charset="-128"/>
                <a:cs typeface="Meiryo UI" panose="020B0604030504040204" pitchFamily="34" charset="-128"/>
              </a:rPr>
              <a:t> reakcí.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Vznik barevného produktu.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Celkový bilirubin</a:t>
            </a:r>
          </a:p>
          <a:p>
            <a:pPr>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uvolnění z vazby na albumin a rozpuštění účinkem </a:t>
            </a:r>
            <a:r>
              <a:rPr lang="cs-CZ" sz="1700" i="1" dirty="0">
                <a:latin typeface="Meiryo UI" panose="020B0604030504040204" pitchFamily="34" charset="-128"/>
                <a:ea typeface="Meiryo UI" panose="020B0604030504040204" pitchFamily="34" charset="-128"/>
                <a:cs typeface="Meiryo UI" panose="020B0604030504040204" pitchFamily="34" charset="-128"/>
              </a:rPr>
              <a:t>akcelerátoru</a:t>
            </a:r>
            <a:r>
              <a:rPr lang="cs-CZ" sz="1700" dirty="0">
                <a:latin typeface="Meiryo UI" panose="020B0604030504040204" pitchFamily="34" charset="-128"/>
                <a:ea typeface="Meiryo UI" panose="020B0604030504040204" pitchFamily="34" charset="-128"/>
                <a:cs typeface="Meiryo UI" panose="020B0604030504040204" pitchFamily="34" charset="-128"/>
              </a:rPr>
              <a:t> (kofein, benzoan sodný, octan sodný), následuje diazotace</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Přímý bilirubin</a:t>
            </a:r>
          </a:p>
          <a:p>
            <a:pPr>
              <a:buFontTx/>
              <a:buChar char="-"/>
            </a:pPr>
            <a:r>
              <a:rPr lang="cs-CZ" sz="1700" i="1" dirty="0">
                <a:latin typeface="Meiryo UI" panose="020B0604030504040204" pitchFamily="34" charset="-128"/>
                <a:ea typeface="Meiryo UI" panose="020B0604030504040204" pitchFamily="34" charset="-128"/>
                <a:cs typeface="Meiryo UI" panose="020B0604030504040204" pitchFamily="34" charset="-128"/>
              </a:rPr>
              <a:t>přímá reakce </a:t>
            </a:r>
            <a:r>
              <a:rPr lang="cs-CZ" sz="1700" dirty="0">
                <a:latin typeface="Meiryo UI" panose="020B0604030504040204" pitchFamily="34" charset="-128"/>
                <a:ea typeface="Meiryo UI" panose="020B0604030504040204" pitchFamily="34" charset="-128"/>
                <a:cs typeface="Meiryo UI" panose="020B0604030504040204" pitchFamily="34" charset="-128"/>
              </a:rPr>
              <a:t>s </a:t>
            </a:r>
            <a:r>
              <a:rPr lang="cs-CZ" sz="1700" dirty="0" err="1">
                <a:latin typeface="Meiryo UI" panose="020B0604030504040204" pitchFamily="34" charset="-128"/>
                <a:ea typeface="Meiryo UI" panose="020B0604030504040204" pitchFamily="34" charset="-128"/>
                <a:cs typeface="Meiryo UI" panose="020B0604030504040204" pitchFamily="34" charset="-128"/>
              </a:rPr>
              <a:t>diazo</a:t>
            </a:r>
            <a:r>
              <a:rPr lang="cs-CZ" sz="1700" dirty="0">
                <a:latin typeface="Meiryo UI" panose="020B0604030504040204" pitchFamily="34" charset="-128"/>
                <a:ea typeface="Meiryo UI" panose="020B0604030504040204" pitchFamily="34" charset="-128"/>
                <a:cs typeface="Meiryo UI" panose="020B0604030504040204" pitchFamily="34" charset="-128"/>
              </a:rPr>
              <a:t> činidlem, krátká inkubace, zastavení reakce přídavkem kyseliny askorbové</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8694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616624"/>
          </a:xfrm>
        </p:spPr>
        <p:txBody>
          <a:bodyPr>
            <a:normAutofit fontScale="92500" lnSpcReduction="20000"/>
          </a:bodyPr>
          <a:lstStyle/>
          <a:p>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a:latin typeface="Meiryo UI" panose="020B0604030504040204" pitchFamily="34" charset="-128"/>
                <a:ea typeface="Meiryo UI" panose="020B0604030504040204" pitchFamily="34" charset="-128"/>
                <a:cs typeface="Meiryo UI" panose="020B0604030504040204" pitchFamily="34" charset="-128"/>
              </a:rPr>
              <a:t>Rutinní metody</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 – Gróf, fotometrické metody s DCA a DPD</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b="1" dirty="0">
                <a:latin typeface="Meiryo UI" panose="020B0604030504040204" pitchFamily="34" charset="-128"/>
                <a:ea typeface="Meiryo UI" panose="020B0604030504040204" pitchFamily="34" charset="-128"/>
                <a:cs typeface="Meiryo UI" panose="020B0604030504040204" pitchFamily="34" charset="-128"/>
              </a:rPr>
              <a:t>-Gróf: - </a:t>
            </a:r>
            <a:r>
              <a:rPr lang="cs-CZ" sz="2000" dirty="0">
                <a:latin typeface="Meiryo UI" panose="020B0604030504040204" pitchFamily="34" charset="-128"/>
                <a:ea typeface="Meiryo UI" panose="020B0604030504040204" pitchFamily="34" charset="-128"/>
                <a:cs typeface="Meiryo UI" panose="020B0604030504040204" pitchFamily="34" charset="-128"/>
              </a:rPr>
              <a:t>reakce s diazotovanou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sulfanilovou</a:t>
            </a:r>
            <a:r>
              <a:rPr lang="cs-CZ" sz="2000" dirty="0">
                <a:latin typeface="Meiryo UI" panose="020B0604030504040204" pitchFamily="34" charset="-128"/>
                <a:ea typeface="Meiryo UI" panose="020B0604030504040204" pitchFamily="34" charset="-128"/>
                <a:cs typeface="Meiryo UI" panose="020B0604030504040204" pitchFamily="34" charset="-128"/>
              </a:rPr>
              <a:t> 		(činidlo z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sulfanilové</a:t>
            </a:r>
            <a:r>
              <a:rPr lang="cs-CZ" sz="2000" dirty="0">
                <a:latin typeface="Meiryo UI" panose="020B0604030504040204" pitchFamily="34" charset="-128"/>
                <a:ea typeface="Meiryo UI" panose="020B0604030504040204" pitchFamily="34" charset="-128"/>
                <a:cs typeface="Meiryo UI" panose="020B0604030504040204" pitchFamily="34" charset="-128"/>
              </a:rPr>
              <a:t> a dusitanu sodného)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při stanovení celkového bilirubinu 			předchází přidání kofeinu + benzoátu)</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vznik </a:t>
            </a:r>
            <a:r>
              <a:rPr lang="cs-CZ" sz="2000" dirty="0" err="1">
                <a:latin typeface="Meiryo UI" panose="020B0604030504040204" pitchFamily="34" charset="-128"/>
                <a:ea typeface="Meiryo UI" panose="020B0604030504040204" pitchFamily="34" charset="-128"/>
                <a:cs typeface="Meiryo UI" panose="020B0604030504040204" pitchFamily="34" charset="-128"/>
              </a:rPr>
              <a:t>azobilirubinu</a:t>
            </a:r>
            <a:r>
              <a:rPr lang="cs-CZ" sz="2000" dirty="0">
                <a:latin typeface="Meiryo UI" panose="020B0604030504040204" pitchFamily="34" charset="-128"/>
                <a:ea typeface="Meiryo UI" panose="020B0604030504040204" pitchFamily="34" charset="-128"/>
                <a:cs typeface="Meiryo UI" panose="020B0604030504040204" pitchFamily="34" charset="-128"/>
              </a:rPr>
              <a:t> -  při slabě kyselém a 		neutrálním pH </a:t>
            </a:r>
            <a:r>
              <a:rPr lang="cs-CZ" sz="2000" i="1" dirty="0">
                <a:latin typeface="Meiryo UI" panose="020B0604030504040204" pitchFamily="34" charset="-128"/>
                <a:ea typeface="Meiryo UI" panose="020B0604030504040204" pitchFamily="34" charset="-128"/>
                <a:cs typeface="Meiryo UI" panose="020B0604030504040204" pitchFamily="34" charset="-128"/>
              </a:rPr>
              <a:t>červený </a:t>
            </a:r>
            <a:r>
              <a:rPr lang="cs-CZ" sz="2000" dirty="0">
                <a:latin typeface="Meiryo UI" panose="020B0604030504040204" pitchFamily="34" charset="-128"/>
                <a:ea typeface="Meiryo UI" panose="020B0604030504040204" pitchFamily="34" charset="-128"/>
                <a:cs typeface="Meiryo UI" panose="020B0604030504040204" pitchFamily="34" charset="-128"/>
              </a:rPr>
              <a:t>(</a:t>
            </a:r>
            <a:r>
              <a:rPr lang="cs-CZ" sz="20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2000" dirty="0">
                <a:latin typeface="Meiryo UI" panose="020B0604030504040204" pitchFamily="34" charset="-128"/>
                <a:ea typeface="Meiryo UI" panose="020B0604030504040204" pitchFamily="34" charset="-128"/>
                <a:cs typeface="Meiryo UI" panose="020B0604030504040204" pitchFamily="34" charset="-128"/>
              </a:rPr>
              <a:t> maximum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440 </a:t>
            </a:r>
            <a:r>
              <a:rPr lang="cs-CZ" sz="2000" dirty="0" err="1">
                <a:latin typeface="Meiryo UI" panose="020B0604030504040204" pitchFamily="34" charset="-128"/>
                <a:ea typeface="Meiryo UI" panose="020B0604030504040204" pitchFamily="34" charset="-128"/>
                <a:cs typeface="Meiryo UI" panose="020B0604030504040204" pitchFamily="34" charset="-128"/>
              </a:rPr>
              <a:t>nm</a:t>
            </a:r>
            <a:r>
              <a:rPr lang="cs-CZ" sz="2000" dirty="0">
                <a:latin typeface="Meiryo UI" panose="020B0604030504040204" pitchFamily="34" charset="-128"/>
                <a:ea typeface="Meiryo UI" panose="020B0604030504040204" pitchFamily="34" charset="-128"/>
                <a:cs typeface="Meiryo UI" panose="020B0604030504040204" pitchFamily="34" charset="-128"/>
              </a:rPr>
              <a:t>, vadí hemolýza), v silně kyselém pH a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v bazickém </a:t>
            </a:r>
            <a:r>
              <a:rPr lang="cs-CZ" sz="2000" dirty="0" err="1">
                <a:latin typeface="Meiryo UI" panose="020B0604030504040204" pitchFamily="34" charset="-128"/>
                <a:ea typeface="Meiryo UI" panose="020B0604030504040204" pitchFamily="34" charset="-128"/>
                <a:cs typeface="Meiryo UI" panose="020B0604030504040204" pitchFamily="34" charset="-128"/>
              </a:rPr>
              <a:t>prostředí</a:t>
            </a:r>
            <a:r>
              <a:rPr lang="cs-CZ" sz="2000" i="1" dirty="0" err="1">
                <a:latin typeface="Meiryo UI" panose="020B0604030504040204" pitchFamily="34" charset="-128"/>
                <a:ea typeface="Meiryo UI" panose="020B0604030504040204" pitchFamily="34" charset="-128"/>
                <a:cs typeface="Meiryo UI" panose="020B0604030504040204" pitchFamily="34" charset="-128"/>
              </a:rPr>
              <a:t>zelenomodrý</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u="sng"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DPD:</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Postupně v praxi nahrazovalo met.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pPr marL="0" indent="0">
              <a:buNone/>
            </a:pP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dirty="0" err="1">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tetrafluoroborát</a:t>
            </a:r>
            <a:r>
              <a:rPr lang="cs-CZ" sz="20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hemolýza ruší až od vysokých hodnot hemoglobinu</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v současnosti prakticky jediná používaná metoda    </a:t>
            </a:r>
          </a:p>
          <a:p>
            <a:pPr marL="0" indent="0">
              <a:buNone/>
            </a:pPr>
            <a:r>
              <a:rPr lang="cs-CZ" sz="2000" b="1" dirty="0">
                <a:latin typeface="Meiryo UI" panose="020B0604030504040204" pitchFamily="34" charset="-128"/>
                <a:ea typeface="Meiryo UI" panose="020B0604030504040204" pitchFamily="34" charset="-128"/>
                <a:cs typeface="Meiryo UI" panose="020B0604030504040204" pitchFamily="34" charset="-128"/>
              </a:rPr>
              <a:t>                                 </a:t>
            </a:r>
          </a:p>
          <a:p>
            <a:r>
              <a:rPr lang="cs-CZ" sz="2000" b="1" dirty="0">
                <a:latin typeface="Meiryo UI" panose="020B0604030504040204" pitchFamily="34" charset="-128"/>
                <a:ea typeface="Meiryo UI" panose="020B0604030504040204" pitchFamily="34" charset="-128"/>
                <a:cs typeface="Meiryo UI" panose="020B0604030504040204" pitchFamily="34" charset="-128"/>
              </a:rPr>
              <a:t>Referenční metoda</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Doumas</a:t>
            </a:r>
            <a:r>
              <a:rPr lang="cs-CZ" sz="2000" dirty="0">
                <a:latin typeface="Meiryo UI" panose="020B0604030504040204" pitchFamily="34" charset="-128"/>
                <a:ea typeface="Meiryo UI" panose="020B0604030504040204" pitchFamily="34" charset="-128"/>
                <a:cs typeface="Meiryo UI" panose="020B0604030504040204" pitchFamily="34" charset="-128"/>
              </a:rPr>
              <a:t> – </a:t>
            </a:r>
            <a:r>
              <a:rPr lang="cs-CZ" sz="2000" dirty="0" err="1">
                <a:latin typeface="Meiryo UI" panose="020B0604030504040204" pitchFamily="34" charset="-128"/>
                <a:ea typeface="Meiryo UI" panose="020B0604030504040204" pitchFamily="34" charset="-128"/>
                <a:cs typeface="Meiryo UI" panose="020B0604030504040204" pitchFamily="34" charset="-128"/>
              </a:rPr>
              <a:t>Perry</a:t>
            </a:r>
            <a:r>
              <a:rPr lang="cs-CZ" sz="2000" dirty="0">
                <a:latin typeface="Meiryo UI" panose="020B0604030504040204" pitchFamily="34" charset="-128"/>
                <a:ea typeface="Meiryo UI" panose="020B0604030504040204" pitchFamily="34" charset="-128"/>
                <a:cs typeface="Meiryo UI" panose="020B0604030504040204" pitchFamily="34" charset="-128"/>
              </a:rPr>
              <a:t> (optimalizovaná a 		specifikovaná metoda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916832"/>
            <a:ext cx="2414588" cy="29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ovéPole 4"/>
          <p:cNvSpPr txBox="1"/>
          <p:nvPr/>
        </p:nvSpPr>
        <p:spPr>
          <a:xfrm>
            <a:off x="6444208" y="4833070"/>
            <a:ext cx="2486596" cy="400110"/>
          </a:xfrm>
          <a:prstGeom prst="rect">
            <a:avLst/>
          </a:prstGeom>
          <a:solidFill>
            <a:schemeClr val="bg1"/>
          </a:solidFill>
        </p:spPr>
        <p:txBody>
          <a:bodyPr wrap="square" rtlCol="0">
            <a:spAutoFit/>
          </a:bodyPr>
          <a:lstStyle/>
          <a:p>
            <a:r>
              <a:rPr lang="cs-CZ" sz="1000" dirty="0"/>
              <a:t>Kopulace bilirubinu s diazotovanou kyselinou </a:t>
            </a:r>
            <a:r>
              <a:rPr lang="cs-CZ" sz="1000" dirty="0" err="1"/>
              <a:t>sulfanilovou</a:t>
            </a:r>
            <a:r>
              <a:rPr lang="cs-CZ" sz="1000" dirty="0"/>
              <a:t> - tvorba </a:t>
            </a:r>
            <a:r>
              <a:rPr lang="cs-CZ" sz="1000" dirty="0" err="1" smtClean="0"/>
              <a:t>azobilirubinu</a:t>
            </a:r>
            <a:endParaRPr lang="cs-CZ" sz="1000" dirty="0"/>
          </a:p>
        </p:txBody>
      </p:sp>
    </p:spTree>
    <p:extLst>
      <p:ext uri="{BB962C8B-B14F-4D97-AF65-F5344CB8AC3E}">
        <p14:creationId xmlns:p14="http://schemas.microsoft.com/office/powerpoint/2010/main" val="23180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1" nodeType="after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67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80728"/>
            <a:ext cx="8435280" cy="5145435"/>
          </a:xfrm>
        </p:spPr>
        <p:txBody>
          <a:bodyPr/>
          <a:lstStyle/>
          <a:p>
            <a:r>
              <a:rPr lang="cs-CZ" sz="2000" b="1" dirty="0"/>
              <a:t>Přímá </a:t>
            </a:r>
            <a:r>
              <a:rPr lang="cs-CZ" sz="2000" b="1" dirty="0">
                <a:ea typeface="Meiryo UI" panose="020B0604030504040204"/>
              </a:rPr>
              <a:t>spektrofotometrie</a:t>
            </a:r>
            <a:r>
              <a:rPr lang="cs-CZ" sz="2000" b="1" dirty="0"/>
              <a:t> u novorozenců</a:t>
            </a:r>
          </a:p>
          <a:p>
            <a:pPr marL="0" indent="0">
              <a:buNone/>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přímé bichromatické stanovení při 454 a 540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bilirubinometry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nelze použít u starších dětí a dospělých (interference karotenu a 	jiných pigmentů)</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r>
              <a:rPr lang="cs-CZ" sz="2000" b="1" dirty="0">
                <a:ea typeface="Meiryo UI" panose="020B0604030504040204"/>
              </a:rPr>
              <a:t>Enzymatické</a:t>
            </a:r>
            <a:r>
              <a:rPr lang="cs-CZ" sz="24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rPr>
              <a:t> </a:t>
            </a:r>
            <a:r>
              <a:rPr lang="cs-CZ" sz="2000" b="1" dirty="0">
                <a:ea typeface="Meiryo UI" panose="020B0604030504040204"/>
              </a:rPr>
              <a:t>stanovení</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endParaRPr>
          </a:p>
          <a:p>
            <a:pPr marL="0" indent="0">
              <a:buNone/>
            </a:pPr>
            <a:r>
              <a:rPr lang="cs-CZ" sz="2000"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využití enzymu </a:t>
            </a:r>
            <a:r>
              <a:rPr lang="cs-CZ" sz="1700" b="1" dirty="0" err="1">
                <a:effectLst/>
                <a:latin typeface="Meiryo UI" panose="020B0604030504040204" pitchFamily="34" charset="-128"/>
                <a:ea typeface="Meiryo UI" panose="020B0604030504040204" pitchFamily="34" charset="-128"/>
                <a:cs typeface="Meiryo UI" panose="020B0604030504040204" pitchFamily="34" charset="-128"/>
              </a:rPr>
              <a:t>bilirubinoxidázy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která katalyzuje oxidaci 	  	  	  bilirubinu na zelený biliverdin</a:t>
            </a:r>
          </a:p>
          <a:p>
            <a:pPr marL="0" indent="0">
              <a:buNone/>
            </a:pPr>
            <a:r>
              <a:rPr lang="cs-CZ" sz="1700" dirty="0">
                <a:effectLst/>
                <a:latin typeface="Meiryo UI" panose="020B0604030504040204" pitchFamily="34" charset="-128"/>
                <a:ea typeface="Meiryo UI" panose="020B0604030504040204" pitchFamily="34" charset="-128"/>
                <a:cs typeface="Meiryo UI" panose="020B0604030504040204" pitchFamily="34" charset="-128"/>
              </a:rPr>
              <a:t>	- sleduje se pokles absorbance při 405 – 460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po dobu 5 min</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endParaRPr lang="cs-CZ" sz="1700" dirty="0"/>
          </a:p>
          <a:p>
            <a:pPr marL="0" indent="0">
              <a:buNone/>
            </a:pPr>
            <a:endParaRPr lang="cs-CZ" sz="1700" dirty="0"/>
          </a:p>
        </p:txBody>
      </p:sp>
    </p:spTree>
    <p:extLst>
      <p:ext uri="{BB962C8B-B14F-4D97-AF65-F5344CB8AC3E}">
        <p14:creationId xmlns:p14="http://schemas.microsoft.com/office/powerpoint/2010/main" val="3027610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lnSpcReduction="100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Dědičná, metabolická porucha</a:t>
            </a: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porucha funkce kteréhokoliv enzymu syntézy porfyrinů za stupněm ALA a následné hromadění daných metabolitů v některých tkáních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⇒↑hladina v plasmě a erytrocytech, ↑vylučování stolicí a močí.</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endParaRPr lang="cs-CZ" sz="24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neurologické </a:t>
            </a:r>
            <a:r>
              <a:rPr lang="cs-CZ" sz="1800" dirty="0">
                <a:latin typeface="Meiryo UI" panose="020B0604030504040204" pitchFamily="34" charset="-128"/>
                <a:ea typeface="Meiryo UI" panose="020B0604030504040204" pitchFamily="34" charset="-128"/>
                <a:cs typeface="Meiryo UI" panose="020B0604030504040204" pitchFamily="34" charset="-128"/>
              </a:rPr>
              <a:t>- křeče a svalové slabosti, které mohou vést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 částečné obrně (paréze) až ochrnutí (plegie),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zejména rukou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kožní</a:t>
            </a:r>
            <a:r>
              <a:rPr lang="cs-CZ" sz="1800" dirty="0">
                <a:latin typeface="Meiryo UI" panose="020B0604030504040204" pitchFamily="34" charset="-128"/>
                <a:ea typeface="Meiryo UI" panose="020B0604030504040204" pitchFamily="34" charset="-128"/>
                <a:cs typeface="Meiryo UI" panose="020B0604030504040204" pitchFamily="34" charset="-128"/>
              </a:rPr>
              <a:t> – vysoká zranitelnost kůže, spontánní tvorba puchýřků,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hyperpigmentace</a:t>
            </a:r>
            <a:r>
              <a:rPr lang="cs-CZ" sz="1800" dirty="0">
                <a:latin typeface="Meiryo UI" panose="020B0604030504040204" pitchFamily="34" charset="-128"/>
                <a:ea typeface="Meiryo UI" panose="020B0604030504040204" pitchFamily="34" charset="-128"/>
                <a:cs typeface="Meiryo UI" panose="020B0604030504040204" pitchFamily="34" charset="-128"/>
              </a:rPr>
              <a:t> a ochlupení v obličeji</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abdominální - </a:t>
            </a:r>
            <a:r>
              <a:rPr lang="cs-CZ" sz="1800" dirty="0">
                <a:latin typeface="Meiryo UI" panose="020B0604030504040204" pitchFamily="34" charset="-128"/>
                <a:ea typeface="Meiryo UI" panose="020B0604030504040204" pitchFamily="34" charset="-128"/>
                <a:cs typeface="Meiryo UI" panose="020B0604030504040204" pitchFamily="34" charset="-128"/>
              </a:rPr>
              <a:t>nevolnost, zvracení, zácpa, kolika</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psychické</a:t>
            </a:r>
            <a:r>
              <a:rPr lang="cs-CZ" sz="1800" dirty="0">
                <a:latin typeface="Meiryo UI" panose="020B0604030504040204" pitchFamily="34" charset="-128"/>
                <a:ea typeface="Meiryo UI" panose="020B0604030504040204" pitchFamily="34" charset="-128"/>
                <a:cs typeface="Meiryo UI" panose="020B0604030504040204" pitchFamily="34" charset="-128"/>
              </a:rPr>
              <a:t> - zmatenost, deprese, úzkost, zapomínání, halucinace</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ostatní</a:t>
            </a:r>
            <a:r>
              <a:rPr lang="cs-CZ" sz="1800" dirty="0">
                <a:latin typeface="Meiryo UI" panose="020B0604030504040204" pitchFamily="34" charset="-128"/>
                <a:ea typeface="Meiryo UI" panose="020B0604030504040204" pitchFamily="34" charset="-128"/>
                <a:cs typeface="Meiryo UI" panose="020B0604030504040204" pitchFamily="34" charset="-128"/>
              </a:rPr>
              <a:t> – anémie, červené zbarvení zubů (</a:t>
            </a:r>
            <a:r>
              <a:rPr lang="cs-CZ" sz="1800" dirty="0" err="1">
                <a:latin typeface="Meiryo UI" panose="020B0604030504040204" pitchFamily="34" charset="-128"/>
                <a:ea typeface="Meiryo UI" panose="020B0604030504040204" pitchFamily="34" charset="-128"/>
                <a:cs typeface="Meiryo UI" panose="020B0604030504040204" pitchFamily="34" charset="-128"/>
              </a:rPr>
              <a:t>Günther</a:t>
            </a:r>
            <a:r>
              <a:rPr lang="cs-CZ" sz="1800" dirty="0">
                <a:latin typeface="Meiryo UI" panose="020B0604030504040204" pitchFamily="34" charset="-128"/>
                <a:ea typeface="Meiryo UI" panose="020B0604030504040204" pitchFamily="34" charset="-128"/>
                <a:cs typeface="Meiryo UI" panose="020B0604030504040204" pitchFamily="34" charset="-128"/>
              </a:rPr>
              <a:t>), zvětšení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sleziny, červené zbarvení moče, které stáním tmavne</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0938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Pozdní kožní porfyrie (PCT) – </a:t>
            </a:r>
            <a:r>
              <a:rPr lang="cs-CZ" sz="1800" i="1" dirty="0">
                <a:latin typeface="Meiryo UI" panose="020B0604030504040204" pitchFamily="34" charset="-128"/>
                <a:ea typeface="Meiryo UI" panose="020B0604030504040204" pitchFamily="34" charset="-128"/>
                <a:cs typeface="Meiryo UI" panose="020B0604030504040204" pitchFamily="34" charset="-128"/>
              </a:rPr>
              <a:t>vysoká zranitelnost kůže, spontánní 			      tvorba puchýřům </a:t>
            </a:r>
            <a:r>
              <a:rPr lang="cs-CZ" sz="1800" i="1" dirty="0" err="1">
                <a:latin typeface="Meiryo UI" panose="020B0604030504040204" pitchFamily="34" charset="-128"/>
                <a:ea typeface="Meiryo UI" panose="020B0604030504040204" pitchFamily="34" charset="-128"/>
                <a:cs typeface="Meiryo UI" panose="020B0604030504040204" pitchFamily="34" charset="-128"/>
              </a:rPr>
              <a:t>hyperpigmentace</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klinická manifestace často iniciována současným 			     jaterním postižením (nadměrná konzumace 				     alkoholu, hepatitida C, vzácně estrogeny)</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neléčená může vést ke vzniku karcinomu jater</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Akutní ataky (AIP) – </a:t>
            </a:r>
            <a:r>
              <a:rPr lang="cs-CZ" sz="1800" i="1" dirty="0">
                <a:latin typeface="Meiryo UI" panose="020B0604030504040204" pitchFamily="34" charset="-128"/>
                <a:ea typeface="Meiryo UI" panose="020B0604030504040204" pitchFamily="34" charset="-128"/>
                <a:cs typeface="Meiryo UI" panose="020B0604030504040204" pitchFamily="34" charset="-128"/>
              </a:rPr>
              <a:t>křečovité až agonizující bolesti břicha</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další příznaky: např. tachykardie, zvracení, křeče</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Pozn.: Důležitá prevence – akutní ataka často vyvolaná použitím léků, </a:t>
            </a:r>
            <a:r>
              <a:rPr lang="cs-CZ" sz="1400" i="1" dirty="0" err="1">
                <a:latin typeface="Meiryo UI" panose="020B0604030504040204" pitchFamily="34" charset="-128"/>
                <a:ea typeface="Meiryo UI" panose="020B0604030504040204" pitchFamily="34" charset="-128"/>
                <a:cs typeface="Meiryo UI" panose="020B0604030504040204" pitchFamily="34" charset="-128"/>
              </a:rPr>
              <a:t>kt</a:t>
            </a:r>
            <a:r>
              <a:rPr lang="cs-CZ" sz="1400" i="1" dirty="0">
                <a:latin typeface="Meiryo UI" panose="020B0604030504040204" pitchFamily="34" charset="-128"/>
                <a:ea typeface="Meiryo UI" panose="020B0604030504040204" pitchFamily="34" charset="-128"/>
                <a:cs typeface="Meiryo UI" panose="020B0604030504040204" pitchFamily="34" charset="-128"/>
              </a:rPr>
              <a:t>. nemocní nesmějí dostat</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nutné, aby co nejširší okruh členů rodiny věděl, zda porfyrií trpí či nikoli</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pokud je ale jedinec nositel genu, ale neprodělal klinický záchvat, je dg. 		         na základě fluorescenčních a fotometrických metod obtížná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a:t>
            </a:r>
            <a:r>
              <a:rPr lang="en-US" sz="1400" i="1" dirty="0">
                <a:latin typeface="Meiryo UI" panose="020B0604030504040204" pitchFamily="34" charset="-128"/>
                <a:ea typeface="Meiryo UI" panose="020B0604030504040204" pitchFamily="34" charset="-128"/>
                <a:cs typeface="Meiryo UI" panose="020B0604030504040204" pitchFamily="34" charset="-128"/>
              </a:rPr>
              <a:t>&gt;</a:t>
            </a:r>
            <a:r>
              <a:rPr lang="cs-CZ" sz="1400" i="1" dirty="0">
                <a:latin typeface="Meiryo UI" panose="020B0604030504040204" pitchFamily="34" charset="-128"/>
                <a:ea typeface="Meiryo UI" panose="020B0604030504040204" pitchFamily="34" charset="-128"/>
                <a:cs typeface="Meiryo UI" panose="020B0604030504040204" pitchFamily="34" charset="-128"/>
              </a:rPr>
              <a:t> zjišťování genové mutace</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6746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278" y="0"/>
            <a:ext cx="7975858"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effectLst>
                <a:glow rad="63500">
                  <a:schemeClr val="accent2">
                    <a:satMod val="175000"/>
                    <a:alpha val="40000"/>
                  </a:schemeClr>
                </a:glo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78" y="980728"/>
            <a:ext cx="349067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980728"/>
            <a:ext cx="4283968" cy="2827419"/>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79" y="3284984"/>
            <a:ext cx="3490674" cy="3015942"/>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58" y="3808147"/>
            <a:ext cx="1811962"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3" y="3808147"/>
            <a:ext cx="2472005"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29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a:t>
            </a:r>
            <a:endParaRPr lang="cs-CZ" sz="3200" dirty="0"/>
          </a:p>
        </p:txBody>
      </p:sp>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181" y="836712"/>
            <a:ext cx="7273638" cy="5690986"/>
          </a:xfrm>
          <a:prstGeom prst="rect">
            <a:avLst/>
          </a:prstGeom>
        </p:spPr>
      </p:pic>
      <p:sp>
        <p:nvSpPr>
          <p:cNvPr id="5" name="TextovéPole 4"/>
          <p:cNvSpPr txBox="1"/>
          <p:nvPr/>
        </p:nvSpPr>
        <p:spPr>
          <a:xfrm>
            <a:off x="0" y="6605942"/>
            <a:ext cx="6804248" cy="246221"/>
          </a:xfrm>
          <a:prstGeom prst="rect">
            <a:avLst/>
          </a:prstGeom>
          <a:noFill/>
        </p:spPr>
        <p:txBody>
          <a:bodyPr wrap="square" rtlCol="0">
            <a:spAutoFit/>
          </a:bodyPr>
          <a:lstStyle/>
          <a:p>
            <a:r>
              <a:rPr lang="cs-CZ" sz="1000" i="1" dirty="0"/>
              <a:t>http://www.jle.com/en/revues/medecine/ejd/e-docs/00/04/18/FB/texte_alt_jleejd00203_gr1.jpg</a:t>
            </a:r>
          </a:p>
        </p:txBody>
      </p:sp>
      <p:sp>
        <p:nvSpPr>
          <p:cNvPr id="8" name="Ovál 7"/>
          <p:cNvSpPr/>
          <p:nvPr/>
        </p:nvSpPr>
        <p:spPr>
          <a:xfrm>
            <a:off x="5940152" y="275966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940152" y="371833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5940152" y="515719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9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629791308"/>
              </p:ext>
            </p:extLst>
          </p:nvPr>
        </p:nvGraphicFramePr>
        <p:xfrm>
          <a:off x="0" y="3"/>
          <a:ext cx="9144000" cy="6861712"/>
        </p:xfrm>
        <a:graphic>
          <a:graphicData uri="http://schemas.openxmlformats.org/drawingml/2006/table">
            <a:tbl>
              <a:tblPr firstRow="1" bandRow="1">
                <a:tableStyleId>{0E3FDE45-AF77-4B5C-9715-49D594BDF05E}</a:tableStyleId>
              </a:tblPr>
              <a:tblGrid>
                <a:gridCol w="1692000">
                  <a:extLst>
                    <a:ext uri="{9D8B030D-6E8A-4147-A177-3AD203B41FA5}">
                      <a16:colId xmlns="" xmlns:a16="http://schemas.microsoft.com/office/drawing/2014/main" val="20000"/>
                    </a:ext>
                  </a:extLst>
                </a:gridCol>
                <a:gridCol w="1872000">
                  <a:extLst>
                    <a:ext uri="{9D8B030D-6E8A-4147-A177-3AD203B41FA5}">
                      <a16:colId xmlns="" xmlns:a16="http://schemas.microsoft.com/office/drawing/2014/main" val="20001"/>
                    </a:ext>
                  </a:extLst>
                </a:gridCol>
                <a:gridCol w="2196000">
                  <a:extLst>
                    <a:ext uri="{9D8B030D-6E8A-4147-A177-3AD203B41FA5}">
                      <a16:colId xmlns="" xmlns:a16="http://schemas.microsoft.com/office/drawing/2014/main" val="20002"/>
                    </a:ext>
                  </a:extLst>
                </a:gridCol>
                <a:gridCol w="1128000">
                  <a:extLst>
                    <a:ext uri="{9D8B030D-6E8A-4147-A177-3AD203B41FA5}">
                      <a16:colId xmlns="" xmlns:a16="http://schemas.microsoft.com/office/drawing/2014/main" val="20003"/>
                    </a:ext>
                  </a:extLst>
                </a:gridCol>
                <a:gridCol w="1128000">
                  <a:extLst>
                    <a:ext uri="{9D8B030D-6E8A-4147-A177-3AD203B41FA5}">
                      <a16:colId xmlns="" xmlns:a16="http://schemas.microsoft.com/office/drawing/2014/main" val="20004"/>
                    </a:ext>
                  </a:extLst>
                </a:gridCol>
                <a:gridCol w="1128000">
                  <a:extLst>
                    <a:ext uri="{9D8B030D-6E8A-4147-A177-3AD203B41FA5}">
                      <a16:colId xmlns="" xmlns:a16="http://schemas.microsoft.com/office/drawing/2014/main" val="20005"/>
                    </a:ext>
                  </a:extLst>
                </a:gridCol>
              </a:tblGrid>
              <a:tr h="365071">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Typ porfyrie</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Enzym</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Hlavní příznaky</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3">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Laboratorní nálezy</a:t>
                      </a:r>
                    </a:p>
                  </a:txBody>
                  <a:tcPr anchor="ctr">
                    <a:lnT w="12700" cap="flat" cmpd="sng" algn="ctr">
                      <a:solidFill>
                        <a:srgbClr val="C00000"/>
                      </a:solidFill>
                      <a:prstDash val="solid"/>
                      <a:round/>
                      <a:headEnd type="none" w="med" len="med"/>
                      <a:tailEnd type="none" w="med" len="med"/>
                    </a:lnT>
                    <a:lnB w="12700" cmpd="sng">
                      <a:noFill/>
                    </a:lnB>
                  </a:tcPr>
                </a:tc>
                <a:tc hMerge="1">
                  <a:txBody>
                    <a:bodyPr/>
                    <a:lstStyle/>
                    <a:p>
                      <a:endParaRPr lang="cs-CZ"/>
                    </a:p>
                  </a:txBody>
                  <a:tcPr/>
                </a:tc>
                <a:tc hMerge="1">
                  <a:txBody>
                    <a:bodyPr/>
                    <a:lstStyle/>
                    <a:p>
                      <a:endParaRPr lang="cs-CZ"/>
                    </a:p>
                  </a:txBody>
                  <a:tcPr/>
                </a:tc>
                <a:extLst>
                  <a:ext uri="{0D108BD9-81ED-4DB2-BD59-A6C34878D82A}">
                    <a16:rowId xmlns="" xmlns:a16="http://schemas.microsoft.com/office/drawing/2014/main" val="10000"/>
                  </a:ext>
                </a:extLst>
              </a:tr>
              <a:tr h="36507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moč</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stolice</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krvinky</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819243">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Z deficitu ALA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dehydratasy</a:t>
                      </a:r>
                      <a:endParaRPr lang="cs-CZ" sz="1250" b="1" i="1"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 </a:t>
                      </a:r>
                      <a:r>
                        <a:rPr lang="cs-CZ" sz="1200" dirty="0" err="1">
                          <a:latin typeface="Meiryo UI" panose="020B0604030504040204" pitchFamily="34" charset="-128"/>
                          <a:ea typeface="Meiryo UI" panose="020B0604030504040204" pitchFamily="34" charset="-128"/>
                          <a:cs typeface="Meiryo UI" panose="020B0604030504040204" pitchFamily="34" charset="-128"/>
                        </a:rPr>
                        <a:t>dehydratasa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neuropsychické potíže</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lnT w="12700" cap="flat" cmpd="sng" algn="ctr">
                      <a:solidFill>
                        <a:srgbClr val="C00000"/>
                      </a:solidFill>
                      <a:prstDash val="solid"/>
                      <a:round/>
                      <a:headEnd type="none" w="med" len="med"/>
                      <a:tailEnd type="none" w="med" len="med"/>
                    </a:lnT>
                  </a:tcPr>
                </a:tc>
                <a:extLst>
                  <a:ext uri="{0D108BD9-81ED-4DB2-BD59-A6C34878D82A}">
                    <a16:rowId xmlns="" xmlns:a16="http://schemas.microsoft.com/office/drawing/2014/main" val="10002"/>
                  </a:ext>
                </a:extLst>
              </a:tr>
              <a:tr h="867451">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Akutní intermitentní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Porfobilinogen</a:t>
                      </a:r>
                      <a:r>
                        <a:rPr lang="cs-CZ" sz="1200" dirty="0">
                          <a:latin typeface="Meiryo UI" panose="020B0604030504040204" pitchFamily="34" charset="-128"/>
                          <a:ea typeface="Meiryo UI" panose="020B0604030504040204" pitchFamily="34" charset="-128"/>
                          <a:cs typeface="Meiryo UI" panose="020B0604030504040204" pitchFamily="34" charset="-128"/>
                        </a:rPr>
                        <a:t> </a:t>
                      </a:r>
                      <a:r>
                        <a:rPr lang="cs-CZ" sz="1200" dirty="0" err="1">
                          <a:latin typeface="Meiryo UI" panose="020B0604030504040204" pitchFamily="34" charset="-128"/>
                          <a:ea typeface="Meiryo UI" panose="020B0604030504040204" pitchFamily="34" charset="-128"/>
                          <a:cs typeface="Meiryo UI" panose="020B0604030504040204" pitchFamily="34" charset="-128"/>
                        </a:rPr>
                        <a:t>deaminasa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zácpa, zvracení, hypertenze a psychické problémy (hysterie), bolesti hlavy</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 xmlns:a16="http://schemas.microsoft.com/office/drawing/2014/main" val="10003"/>
                  </a:ext>
                </a:extLst>
              </a:tr>
              <a:tr h="819243">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Kongenitální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erytropoetická</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III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kosynthetasa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extLst>
                  <a:ext uri="{0D108BD9-81ED-4DB2-BD59-A6C34878D82A}">
                    <a16:rowId xmlns="" xmlns:a16="http://schemas.microsoft.com/office/drawing/2014/main" val="10004"/>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cutanea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tarda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cs-CZ" sz="1250" b="1" i="1" kern="120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dekarboxylasa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algn="ctr" defTabSz="914400" rtl="0" eaLnBrk="1" latinLnBrk="0" hangingPunct="1"/>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↑HEPTA</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 xmlns:a16="http://schemas.microsoft.com/office/drawing/2014/main" val="10005"/>
                  </a:ext>
                </a:extLst>
              </a:tr>
              <a:tr h="1164187">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Hereditární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koproporfyrie</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Koproporfyrinogen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 xmlns:a16="http://schemas.microsoft.com/office/drawing/2014/main" val="10006"/>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variegata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Protoporfyrinogen</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 xmlns:a16="http://schemas.microsoft.com/office/drawing/2014/main" val="10007"/>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Protoporhyria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ferrochelatasa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82060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celkových porfyrinů</a:t>
            </a:r>
            <a:endParaRPr lang="cs-CZ" sz="3200" dirty="0"/>
          </a:p>
        </p:txBody>
      </p:sp>
      <p:sp>
        <p:nvSpPr>
          <p:cNvPr id="3" name="Zástupný symbol pro obsah 2"/>
          <p:cNvSpPr>
            <a:spLocks noGrp="1"/>
          </p:cNvSpPr>
          <p:nvPr>
            <p:ph idx="1"/>
          </p:nvPr>
        </p:nvSpPr>
        <p:spPr>
          <a:xfrm>
            <a:off x="457200" y="1052736"/>
            <a:ext cx="8229600" cy="5073427"/>
          </a:xfrm>
        </p:spPr>
        <p:txBody>
          <a:bodyPr>
            <a:normAutofit lnSpcReduction="1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Charakteristické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1800" dirty="0">
                <a:latin typeface="Meiryo UI" panose="020B0604030504040204" pitchFamily="34" charset="-128"/>
                <a:ea typeface="Meiryo UI" panose="020B0604030504040204" pitchFamily="34" charset="-128"/>
                <a:cs typeface="Meiryo UI" panose="020B0604030504040204" pitchFamily="34" charset="-128"/>
              </a:rPr>
              <a:t> spektrum – </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Soretův</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pás</a:t>
            </a:r>
            <a:r>
              <a:rPr lang="cs-CZ" sz="1800" dirty="0">
                <a:latin typeface="Meiryo UI" panose="020B0604030504040204" pitchFamily="34" charset="-128"/>
                <a:ea typeface="Meiryo UI" panose="020B0604030504040204" pitchFamily="34" charset="-128"/>
                <a:cs typeface="Meiryo UI" panose="020B0604030504040204" pitchFamily="34" charset="-128"/>
              </a:rPr>
              <a:t>, s maximem okolo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Spektrofotometrická křivka v oblasti 350 – 450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(při vyšším obsahu URO posun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absorbčního</a:t>
            </a:r>
            <a:r>
              <a:rPr lang="cs-CZ" sz="1800" dirty="0">
                <a:latin typeface="Meiryo UI" panose="020B0604030504040204" pitchFamily="34" charset="-128"/>
                <a:ea typeface="Meiryo UI" panose="020B0604030504040204" pitchFamily="34" charset="-128"/>
                <a:cs typeface="Meiryo UI" panose="020B0604030504040204" pitchFamily="34" charset="-128"/>
              </a:rPr>
              <a:t> maxima na 405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okyselená (H</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SO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4</a:t>
            </a:r>
            <a:r>
              <a:rPr lang="cs-CZ" sz="1800" dirty="0">
                <a:latin typeface="Meiryo UI" panose="020B0604030504040204" pitchFamily="34" charset="-128"/>
                <a:ea typeface="Meiryo UI" panose="020B0604030504040204" pitchFamily="34" charset="-128"/>
                <a:cs typeface="Meiryo UI" panose="020B0604030504040204" pitchFamily="34" charset="-128"/>
              </a:rPr>
              <a:t>) jednorázová moč,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 </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do 144 </a:t>
            </a:r>
            <a:r>
              <a:rPr lang="el-GR"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μ</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 </a:t>
            </a:r>
            <a:r>
              <a:rPr lang="cs-CZ" sz="1800" dirty="0">
                <a:latin typeface="Meiryo UI" panose="020B0604030504040204" pitchFamily="34" charset="-128"/>
                <a:ea typeface="Meiryo UI" panose="020B0604030504040204" pitchFamily="34" charset="-128"/>
                <a:cs typeface="Meiryo UI" panose="020B0604030504040204" pitchFamily="34" charset="-128"/>
              </a:rPr>
              <a:t>(0,22 </a:t>
            </a:r>
            <a:r>
              <a:rPr lang="el-GR" sz="1800" dirty="0">
                <a:latin typeface="Meiryo UI" panose="020B0604030504040204" pitchFamily="34" charset="-128"/>
                <a:ea typeface="Meiryo UI" panose="020B0604030504040204" pitchFamily="34" charset="-128"/>
                <a:cs typeface="Meiryo UI" panose="020B0604030504040204" pitchFamily="34" charset="-128"/>
              </a:rPr>
              <a:t>μ</a:t>
            </a:r>
            <a:r>
              <a:rPr lang="cs-CZ" sz="1800" dirty="0">
                <a:latin typeface="Meiryo UI" panose="020B0604030504040204" pitchFamily="34" charset="-128"/>
                <a:ea typeface="Meiryo UI" panose="020B0604030504040204" pitchFamily="34" charset="-128"/>
                <a:cs typeface="Meiryo UI" panose="020B0604030504040204" pitchFamily="34" charset="-128"/>
              </a:rPr>
              <a:t>mol/l)</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případě pozitivity následuje další vyšetření moče – stanovení jednotlivých porfyrinů, stanovení prekurzorů porfyrinů (ALA, PBG), a případně i enzymů v krvi podílejících se na tvorbě a přeměně porfyrinů (výjimečně).</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Méně často možnost stanovení porfyrinů ve stolici, erytrocytech či plazmě</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6" name="Obráze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204864"/>
            <a:ext cx="6391275" cy="3771900"/>
          </a:xfrm>
          <a:prstGeom prst="rect">
            <a:avLst/>
          </a:prstGeom>
        </p:spPr>
      </p:pic>
    </p:spTree>
    <p:extLst>
      <p:ext uri="{BB962C8B-B14F-4D97-AF65-F5344CB8AC3E}">
        <p14:creationId xmlns:p14="http://schemas.microsoft.com/office/powerpoint/2010/main" val="40479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16185</TotalTime>
  <Words>1237</Words>
  <Application>Microsoft Office PowerPoint</Application>
  <PresentationFormat>Předvádění na obrazovce (4:3)</PresentationFormat>
  <Paragraphs>397</Paragraphs>
  <Slides>36</Slides>
  <Notes>10</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Motiv systému Office</vt:lpstr>
      <vt:lpstr>Krevní barviva</vt:lpstr>
      <vt:lpstr>Prezentace aplikace PowerPoint</vt:lpstr>
      <vt:lpstr>Porfyriny – biosyntéza </vt:lpstr>
      <vt:lpstr>Poruchy metabolismu porfyrinů - Porfyrie</vt:lpstr>
      <vt:lpstr>Poruchy metabolismu porfyrinů - Porfyrie</vt:lpstr>
      <vt:lpstr>Porfyrie</vt:lpstr>
      <vt:lpstr>Poruchy metabolismu porfyrinů</vt:lpstr>
      <vt:lpstr>Prezentace aplikace PowerPoint</vt:lpstr>
      <vt:lpstr>Stanovení celkových porfyrinů</vt:lpstr>
      <vt:lpstr>Stanovení jednotlivých porfyrinů</vt:lpstr>
      <vt:lpstr>Stanovení jednotlivých porfyrinů</vt:lpstr>
      <vt:lpstr>Prezentace aplikace PowerPoint</vt:lpstr>
      <vt:lpstr>Porfyrie</vt:lpstr>
      <vt:lpstr>Porfyrie</vt:lpstr>
      <vt:lpstr>Hemoglobin (Hb)</vt:lpstr>
      <vt:lpstr>Hemoglobin (Hb)</vt:lpstr>
      <vt:lpstr>Deriváty Hb</vt:lpstr>
      <vt:lpstr>Prezentace aplikace PowerPoint</vt:lpstr>
      <vt:lpstr>Prezentace aplikace PowerPoint</vt:lpstr>
      <vt:lpstr>Syntéza Hb</vt:lpstr>
      <vt:lpstr>Poruchy tvorby Hb</vt:lpstr>
      <vt:lpstr>Poruchy tvorby Hb</vt:lpstr>
      <vt:lpstr>Stanovení Hb a jeho derivátů</vt:lpstr>
      <vt:lpstr>Stanovení Hb a jeho derivátů</vt:lpstr>
      <vt:lpstr>Stanovení Hb a jeho derivátů</vt:lpstr>
      <vt:lpstr>Stanovení Hb a jeho derivátů</vt:lpstr>
      <vt:lpstr>Prezentace aplikace PowerPoint</vt:lpstr>
      <vt:lpstr>Stanovení Hb a jeho derivátů</vt:lpstr>
      <vt:lpstr>Odbourávání Hb</vt:lpstr>
      <vt:lpstr>Bilirubin</vt:lpstr>
      <vt:lpstr>Bilirubin</vt:lpstr>
      <vt:lpstr>Odbourávání Hb</vt:lpstr>
      <vt:lpstr>Stanovení bilirubinu</vt:lpstr>
      <vt:lpstr>Stanovení bilirubinu</vt:lpstr>
      <vt:lpstr>Stanovení bilirubinu</vt:lpstr>
      <vt:lpstr>Stanovení bilirubinu</vt:lpstr>
    </vt:vector>
  </TitlesOfParts>
  <Company>FN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Krevní barviva</dc:title>
  <dc:creator>Pleskova Veronika</dc:creator>
  <cp:lastModifiedBy>Pinkavová Jana</cp:lastModifiedBy>
  <cp:revision>175</cp:revision>
  <dcterms:created xsi:type="dcterms:W3CDTF">2015-11-18T10:15:13Z</dcterms:created>
  <dcterms:modified xsi:type="dcterms:W3CDTF">2018-12-19T06:30:49Z</dcterms:modified>
</cp:coreProperties>
</file>