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60" r:id="rId3"/>
    <p:sldId id="257" r:id="rId4"/>
    <p:sldId id="262" r:id="rId5"/>
    <p:sldId id="270" r:id="rId6"/>
    <p:sldId id="268" r:id="rId7"/>
    <p:sldId id="275" r:id="rId8"/>
    <p:sldId id="274" r:id="rId9"/>
    <p:sldId id="261" r:id="rId10"/>
    <p:sldId id="263" r:id="rId11"/>
    <p:sldId id="272" r:id="rId12"/>
    <p:sldId id="271" r:id="rId13"/>
    <p:sldId id="265" r:id="rId14"/>
    <p:sldId id="276" r:id="rId15"/>
    <p:sldId id="278" r:id="rId16"/>
    <p:sldId id="277" r:id="rId17"/>
    <p:sldId id="280" r:id="rId18"/>
    <p:sldId id="307" r:id="rId19"/>
    <p:sldId id="279" r:id="rId20"/>
    <p:sldId id="281" r:id="rId21"/>
    <p:sldId id="283" r:id="rId22"/>
    <p:sldId id="282" r:id="rId23"/>
    <p:sldId id="284" r:id="rId24"/>
    <p:sldId id="285" r:id="rId25"/>
    <p:sldId id="286" r:id="rId26"/>
    <p:sldId id="287" r:id="rId27"/>
    <p:sldId id="288" r:id="rId28"/>
    <p:sldId id="290" r:id="rId29"/>
    <p:sldId id="294" r:id="rId30"/>
    <p:sldId id="295" r:id="rId31"/>
    <p:sldId id="298" r:id="rId32"/>
    <p:sldId id="296" r:id="rId33"/>
    <p:sldId id="300" r:id="rId34"/>
    <p:sldId id="297" r:id="rId35"/>
    <p:sldId id="289" r:id="rId36"/>
    <p:sldId id="304" r:id="rId37"/>
    <p:sldId id="305" r:id="rId38"/>
    <p:sldId id="299" r:id="rId39"/>
    <p:sldId id="301" r:id="rId40"/>
    <p:sldId id="302" r:id="rId41"/>
    <p:sldId id="306" r:id="rId42"/>
    <p:sldId id="291" r:id="rId43"/>
    <p:sldId id="309" r:id="rId44"/>
    <p:sldId id="310" r:id="rId45"/>
    <p:sldId id="311" r:id="rId46"/>
    <p:sldId id="293" r:id="rId47"/>
    <p:sldId id="312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79" autoAdjust="0"/>
  </p:normalViewPr>
  <p:slideViewPr>
    <p:cSldViewPr snapToGrid="0">
      <p:cViewPr varScale="1">
        <p:scale>
          <a:sx n="67" d="100"/>
          <a:sy n="67" d="100"/>
        </p:scale>
        <p:origin x="1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2440F-FB31-407F-8214-98178696B9F1}" type="datetimeFigureOut">
              <a:rPr lang="en-GB" smtClean="0"/>
              <a:t>12/02/2019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FC178-4EF6-4794-B450-E9DA5667EB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885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DM1- autoimunitní destrukce b-buněk – totální deficientce inzulínu</a:t>
            </a:r>
          </a:p>
          <a:p>
            <a:r>
              <a:rPr lang="cs-CZ"/>
              <a:t>DM2 – postupná ztráta sekrece b-buněk v důsledku rezistence vůči inzulinu</a:t>
            </a:r>
          </a:p>
          <a:p>
            <a:r>
              <a:rPr lang="cs-CZ"/>
              <a:t>DM gestační – diagnostikován ve druhém nebo třetím trimestru, přičemž diabetes nebyl přítomný před těhotenstvím</a:t>
            </a:r>
          </a:p>
          <a:p>
            <a:r>
              <a:rPr lang="cs-CZ"/>
              <a:t>Ostatní specifické DM – novorozenecký diabetes, maturity-onset diabetes of the young [MODY], diabetes exokrinního pankreatu (cystická fibróza a pankreatitida); lékově indukovaný diabetes (glukokortikoidy, léčba HIV/AIDS, transplantace)</a:t>
            </a:r>
          </a:p>
          <a:p>
            <a:endParaRPr lang="cs-CZ"/>
          </a:p>
          <a:p>
            <a:r>
              <a:rPr lang="cs-CZ"/>
              <a:t>Dřívější klasifikace, že DM1 je pouze u mladých a DM2 pouze u starších neplatí... Obě věkové skupiny mohou onemocnět obým druhem DM</a:t>
            </a:r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FC178-4EF6-4794-B450-E9DA5667EBA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093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FC178-4EF6-4794-B450-E9DA5667EBA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445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/>
              <a:t>Dle ADA (2019)</a:t>
            </a:r>
          </a:p>
          <a:p>
            <a:pPr algn="just"/>
            <a:r>
              <a:rPr lang="cs-CZ"/>
              <a:t>O diagnóze lze rozhodnout z jednoho odběru, pokud je hyperglykémie nezaměnitelná (unequivocal)</a:t>
            </a:r>
          </a:p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FC178-4EF6-4794-B450-E9DA5667EBA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519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6E5F1C-54D2-416A-852D-E0F054C53A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47B737-F954-4E3C-B735-B4C1A6051A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7A52D1F-126E-450B-86E7-16434EA03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ABDD-16AD-4650-9852-AFB98106F74C}" type="datetimeFigureOut">
              <a:rPr lang="en-GB" smtClean="0"/>
              <a:t>12/02/2019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96814C9-3471-47B7-B37C-722E2BBF3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0AE11CF-B9CB-4284-A1A3-F9A52EE5C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B368-15B0-47C9-93D5-848B4D1FF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386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E36B2-2B49-48D0-94B8-F6E14CA39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A1EC252-0435-48DB-8F9F-068B185BBB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2D45B85-84D4-422F-8B88-774B8314A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ABDD-16AD-4650-9852-AFB98106F74C}" type="datetimeFigureOut">
              <a:rPr lang="en-GB" smtClean="0"/>
              <a:t>12/02/2019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AA5770B-24AF-47F9-AB9A-B6DD0D5F1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C8BB96-9810-4CC0-9707-0360DCED1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B368-15B0-47C9-93D5-848B4D1FF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05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AF2867E-ABF0-4C8C-8C13-1F9BCB7C8A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E2500DF-F589-4978-AC76-FC8B70572E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A52CAE2-3406-479D-8891-418780DFE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ABDD-16AD-4650-9852-AFB98106F74C}" type="datetimeFigureOut">
              <a:rPr lang="en-GB" smtClean="0"/>
              <a:t>12/02/2019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0C3834A-1C81-43FC-8057-11861E011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CB1F4D-361B-46B7-BD53-6DE0A0FB0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B368-15B0-47C9-93D5-848B4D1FF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224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27801A-DEE0-474F-8392-481AB534B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1A7194F-3C8B-44D5-8068-A2EC442B6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781683-3E92-430A-987F-FA01E18C7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ABDD-16AD-4650-9852-AFB98106F74C}" type="datetimeFigureOut">
              <a:rPr lang="en-GB" smtClean="0"/>
              <a:t>12/02/2019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1E38A71-D9FC-44B0-9C3A-2F57E911E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D09EF01-2847-4258-957D-160617E0B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B368-15B0-47C9-93D5-848B4D1FF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19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2FB6BD-3F82-492C-989A-28E380A40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FD49750-A909-4E2C-A1ED-F7DAFE53D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BD5F404-150C-4FB4-8756-6869013E9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ABDD-16AD-4650-9852-AFB98106F74C}" type="datetimeFigureOut">
              <a:rPr lang="en-GB" smtClean="0"/>
              <a:t>12/02/2019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FEC9FFC-B192-4F12-AE9F-CB43EF75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B79DE6-D41D-468D-9466-3226B145D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B368-15B0-47C9-93D5-848B4D1FF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361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CD8118-2D5B-4533-8D00-539A84AEB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F447A2B-9E89-4053-9ABB-F99D0397E1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1BB5F82-7CAA-471B-B844-10CFE51A66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4662311-C5F2-4EB2-81F9-63B677397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ABDD-16AD-4650-9852-AFB98106F74C}" type="datetimeFigureOut">
              <a:rPr lang="en-GB" smtClean="0"/>
              <a:t>12/02/2019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E89E900-BCBA-4773-8752-C9E542269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3C2F937-D6E0-4D78-9772-AE8FC1CD5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B368-15B0-47C9-93D5-848B4D1FF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059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DED6A0-988D-4E18-AD6D-94A261A34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CA21EFD-1DEB-4EB8-AFB2-FD09E8539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69F1E8E-6C3C-4A43-91D5-C55EAC7C4D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7ECE626A-6742-41A2-93E9-D6C3FCCA97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BDA4041B-6BF6-4307-877E-5F41B4BBCA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FF59F89-2FCA-40C0-8F48-142530E9B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ABDD-16AD-4650-9852-AFB98106F74C}" type="datetimeFigureOut">
              <a:rPr lang="en-GB" smtClean="0"/>
              <a:t>12/02/2019</a:t>
            </a:fld>
            <a:endParaRPr lang="en-GB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FEC8CF8-3A84-433E-93E1-82C816FC9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704BC99-9A7F-4B70-9BFE-F6D9D3C84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B368-15B0-47C9-93D5-848B4D1FF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149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065A9D-74F8-410B-83B9-EF7886BA5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36246CE-F3EB-4079-8E7A-58DFF3D86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ABDD-16AD-4650-9852-AFB98106F74C}" type="datetimeFigureOut">
              <a:rPr lang="en-GB" smtClean="0"/>
              <a:t>12/02/2019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29C185C-428E-407A-92C5-2A2E63E16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3C72433-C570-4C59-9C70-4E598750F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B368-15B0-47C9-93D5-848B4D1FF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707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0E4398C-EE2D-4C96-B8EF-CC30F2CF3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ABDD-16AD-4650-9852-AFB98106F74C}" type="datetimeFigureOut">
              <a:rPr lang="en-GB" smtClean="0"/>
              <a:t>12/02/2019</a:t>
            </a:fld>
            <a:endParaRPr lang="en-GB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D0B761B-CD42-45F5-A6C8-57E85B4F2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591CE79-9A79-45BF-A0C2-FA6BD7AC8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B368-15B0-47C9-93D5-848B4D1FF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386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1A4902-81E7-4EAB-B080-C704FDE0F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7BD1C51-751C-45DE-8B75-8F57FA73C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D1F532E-AD69-479C-92EB-0D9A14CDCD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EE2F77A-4573-4C51-81C7-6E58D3A75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ABDD-16AD-4650-9852-AFB98106F74C}" type="datetimeFigureOut">
              <a:rPr lang="en-GB" smtClean="0"/>
              <a:t>12/02/2019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5EDBA8F-EC1B-4469-A9F4-3136586C9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8AD4909-4B45-496A-96A8-3A09E3286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B368-15B0-47C9-93D5-848B4D1FF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761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58860A-A6E1-497A-9C5B-858084E7D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08F115F-54C6-4A42-9A33-F26FAD7C6F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9772CD1-8B52-4CE4-B8B1-547F5B8864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484D9C5-CB76-4774-9956-4BBC99F44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ABDD-16AD-4650-9852-AFB98106F74C}" type="datetimeFigureOut">
              <a:rPr lang="en-GB" smtClean="0"/>
              <a:t>12/02/2019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CE8F5D1-D3AA-458B-96C5-D0E92E845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E976D34-F5AB-4ED0-9CF7-239DA3295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B368-15B0-47C9-93D5-848B4D1FF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371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CC3AAB9-893E-4D25-972C-809E19F46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B653CB6-B5B3-4513-9F4B-99AC60348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5719B1-5D21-4D4D-A4C6-5CE8311DD2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9ABDD-16AD-4650-9852-AFB98106F74C}" type="datetimeFigureOut">
              <a:rPr lang="en-GB" smtClean="0"/>
              <a:t>12/02/2019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67CFDC-DC51-4217-ABD6-0B6897D676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A586868-524A-415C-A6E6-28AB6055D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7B368-15B0-47C9-93D5-848B4D1FF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8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z/url?sa=i&amp;rct=j&amp;q=&amp;esrc=s&amp;source=images&amp;cd=&amp;cad=rja&amp;uact=8&amp;ved=0CAcQjRxqFQoTCMLl58_ttcgCFYpaFAodnkMGsQ&amp;url=http://www.hemocue.com/&amp;psig=AFQjCNEyFnHqPyX2Y95bAdB2BRVa4BG_3A&amp;ust=144449613280557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2337/dc19-SppC01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hyperlink" Target="https://en.wikipedia.org/wiki/pdb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gimp" TargetMode="External"/><Relationship Id="rId5" Type="http://schemas.openxmlformats.org/officeDocument/2006/relationships/hyperlink" Target="https://en.wikipedia.org/wiki/inkscape" TargetMode="External"/><Relationship Id="rId4" Type="http://schemas.openxmlformats.org/officeDocument/2006/relationships/hyperlink" Target="https://en.wikipedia.org/wiki/pymol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3AFAE2-2091-4B7B-AAEB-E52390122F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Laboratorní diagnostika diabetu mellitu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102167-CED9-4AAA-8B1E-5E20BCE00A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/>
              <a:t>Ondřej Wiewiorka</a:t>
            </a:r>
          </a:p>
          <a:p>
            <a:r>
              <a:rPr lang="cs-CZ"/>
              <a:t>2019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395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2D553E-05F8-4693-8199-DE8A50883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Stanovení</a:t>
            </a:r>
            <a:br>
              <a:rPr lang="cs-CZ"/>
            </a:br>
            <a:r>
              <a:rPr lang="cs-CZ"/>
              <a:t>glykémie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0B0BFD4-147B-4F93-B509-A999E544E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3605463" cy="5032375"/>
          </a:xfrm>
        </p:spPr>
        <p:txBody>
          <a:bodyPr>
            <a:normAutofit/>
          </a:bodyPr>
          <a:lstStyle/>
          <a:p>
            <a:r>
              <a:rPr lang="en-GB"/>
              <a:t>Referenční metoda: ID-GC/MS (izotopová diluce a stanovení GC s MS)</a:t>
            </a:r>
          </a:p>
          <a:p>
            <a:r>
              <a:rPr lang="en-GB"/>
              <a:t>Certifikovaný referenční materiál: SRM 909 NIST, NIST/SRM 917, NIST/SRM 965 (USA)</a:t>
            </a:r>
            <a:endParaRPr lang="cs-CZ"/>
          </a:p>
          <a:p>
            <a:r>
              <a:rPr lang="cs-CZ"/>
              <a:t>Alespoň 2x ročně účast v EHK</a:t>
            </a:r>
          </a:p>
          <a:p>
            <a:endParaRPr lang="cs-CZ"/>
          </a:p>
          <a:p>
            <a:pPr marL="0" indent="0">
              <a:buNone/>
            </a:pPr>
            <a:endParaRPr lang="en-GB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0CBA950-9A2A-4396-8135-EEC47BD22A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43"/>
          <a:stretch/>
        </p:blipFill>
        <p:spPr>
          <a:xfrm>
            <a:off x="5019675" y="365124"/>
            <a:ext cx="7172325" cy="588327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A717255-D896-4D0F-B847-442A17F31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4265" y="6305549"/>
            <a:ext cx="636270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52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09153D-68D8-420D-861D-30CFE6394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Stanovení glykémie</a:t>
            </a:r>
            <a:endParaRPr lang="en-GB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122C3175-0F7A-469D-BF99-28168509A8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816164"/>
              </p:ext>
            </p:extLst>
          </p:nvPr>
        </p:nvGraphicFramePr>
        <p:xfrm>
          <a:off x="2109869" y="1356360"/>
          <a:ext cx="7972262" cy="20726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896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5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038">
                <a:tc>
                  <a:txBody>
                    <a:bodyPr/>
                    <a:lstStyle/>
                    <a:p>
                      <a:pPr algn="l"/>
                      <a:r>
                        <a:rPr lang="cs-CZ" sz="28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Mezilehlá preciznost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CV &lt; 2,5</a:t>
                      </a:r>
                      <a:r>
                        <a:rPr lang="cs-CZ" sz="2800" baseline="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%</a:t>
                      </a:r>
                      <a:endParaRPr lang="cs-CZ" sz="28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algn="l"/>
                      <a:r>
                        <a:rPr lang="cs-CZ" sz="28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Pravdivost (</a:t>
                      </a:r>
                      <a:r>
                        <a:rPr lang="cs-CZ" sz="2800" b="1" dirty="0" err="1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Bias</a:t>
                      </a:r>
                      <a:r>
                        <a:rPr lang="cs-CZ" sz="28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 &lt; 2,0 %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algn="l"/>
                      <a:r>
                        <a:rPr lang="cs-CZ" sz="28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Celková chyba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</a:t>
                      </a:r>
                      <a:r>
                        <a:rPr lang="cs-CZ" sz="2800" b="1" baseline="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cs-CZ" sz="28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&lt; 3,1 %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algn="l"/>
                      <a:r>
                        <a:rPr lang="cs-CZ" sz="28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Metrologická návaznost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referenční metoda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067FAD9D-2EEC-4F45-A65E-1D4013F0EC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213551"/>
              </p:ext>
            </p:extLst>
          </p:nvPr>
        </p:nvGraphicFramePr>
        <p:xfrm>
          <a:off x="2109869" y="3804969"/>
          <a:ext cx="8188288" cy="219416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219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r>
                        <a:rPr lang="cs-CZ" sz="2000" b="1" i="0" u="none" strike="noStrike" kern="1200" baseline="0" dirty="0" err="1">
                          <a:solidFill>
                            <a:srgbClr val="00502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Intraindividuální</a:t>
                      </a:r>
                      <a:r>
                        <a:rPr lang="cs-CZ" sz="2000" b="1" i="0" u="none" strike="noStrike" kern="1200" baseline="0" dirty="0">
                          <a:solidFill>
                            <a:srgbClr val="00502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biologická variabilita </a:t>
                      </a:r>
                      <a:endParaRPr lang="cs-CZ" dirty="0">
                        <a:solidFill>
                          <a:srgbClr val="00502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000" b="1" i="0" u="none" strike="noStrike" kern="1200" baseline="0" dirty="0">
                          <a:solidFill>
                            <a:srgbClr val="00502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Preciznost odvozená                 z biologických variabilit </a:t>
                      </a:r>
                      <a:endParaRPr lang="cs-CZ" dirty="0">
                        <a:solidFill>
                          <a:srgbClr val="00502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951">
                <a:tc>
                  <a:txBody>
                    <a:bodyPr/>
                    <a:lstStyle/>
                    <a:p>
                      <a:r>
                        <a:rPr lang="cs-CZ" sz="2000" b="1" i="0" u="none" strike="noStrike" kern="1200" baseline="0" dirty="0" err="1">
                          <a:solidFill>
                            <a:srgbClr val="00502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Interindividuální</a:t>
                      </a:r>
                      <a:r>
                        <a:rPr lang="cs-CZ" sz="2000" b="1" i="0" u="none" strike="noStrike" kern="1200" baseline="0" dirty="0">
                          <a:solidFill>
                            <a:srgbClr val="00502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biologická variabilita </a:t>
                      </a:r>
                      <a:endParaRPr lang="cs-CZ" sz="2000" b="1" dirty="0">
                        <a:solidFill>
                          <a:srgbClr val="00502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000" b="1" i="0" u="none" strike="noStrike" kern="1200" baseline="0" dirty="0">
                          <a:solidFill>
                            <a:srgbClr val="00502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Pravdivost odvozená z biologických variabilit</a:t>
                      </a:r>
                      <a:endParaRPr lang="cs-CZ" sz="2000" dirty="0">
                        <a:solidFill>
                          <a:srgbClr val="00502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951">
                <a:tc>
                  <a:txBody>
                    <a:bodyPr/>
                    <a:lstStyle/>
                    <a:p>
                      <a:r>
                        <a:rPr lang="cs-CZ" sz="1800" b="1" i="0" u="none" strike="noStrike" kern="1200" baseline="0" dirty="0">
                          <a:solidFill>
                            <a:srgbClr val="00502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Celková biologická variabilita</a:t>
                      </a:r>
                      <a:endParaRPr lang="cs-CZ" sz="1800" b="0" i="0" u="none" strike="noStrike" kern="1200" baseline="0" dirty="0">
                        <a:solidFill>
                          <a:srgbClr val="00502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000" b="1" i="0" u="none" strike="noStrike" kern="1200" baseline="0" dirty="0">
                          <a:solidFill>
                            <a:srgbClr val="00502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Celková chyba odvozená          z biologických variabilit</a:t>
                      </a:r>
                      <a:endParaRPr lang="cs-CZ" sz="2000" dirty="0">
                        <a:solidFill>
                          <a:srgbClr val="00502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C485D781-51BF-4C21-A447-9980865D8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569" y="3449157"/>
            <a:ext cx="7992888" cy="335655"/>
          </a:xfrm>
          <a:ln>
            <a:noFill/>
          </a:ln>
        </p:spPr>
        <p:txBody>
          <a:bodyPr>
            <a:noAutofit/>
          </a:bodyPr>
          <a:lstStyle/>
          <a:p>
            <a:pPr>
              <a:buSzPct val="60000"/>
              <a:buFont typeface="Wingdings" panose="05000000000000000000" pitchFamily="2" charset="2"/>
              <a:buChar char="q"/>
            </a:pP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Doporučení ČDS a ČSKB; vydáno v únoru 2012, aktuální korekce 18.2.2015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2382EAD7-97BD-4545-875A-79FD82673777}"/>
              </a:ext>
            </a:extLst>
          </p:cNvPr>
          <p:cNvSpPr txBox="1">
            <a:spLocks/>
          </p:cNvSpPr>
          <p:nvPr/>
        </p:nvSpPr>
        <p:spPr>
          <a:xfrm>
            <a:off x="2207569" y="6096831"/>
            <a:ext cx="2664296" cy="3960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SzPct val="60000"/>
              <a:buFont typeface="Wingdings" panose="05000000000000000000" pitchFamily="2" charset="2"/>
              <a:buChar char="q"/>
            </a:pPr>
            <a:r>
              <a:rPr lang="cs-CZ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www.westgard.cz</a:t>
            </a:r>
            <a:endParaRPr lang="cs-CZ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597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17092E-2F43-491C-A8FF-2E970C029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Stanovení glykémie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60C5F6-8A21-403A-A9ED-E11D8AD99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7958"/>
            <a:ext cx="10515600" cy="5350041"/>
          </a:xfrm>
        </p:spPr>
        <p:txBody>
          <a:bodyPr>
            <a:normAutofit lnSpcReduction="10000"/>
          </a:bodyPr>
          <a:lstStyle/>
          <a:p>
            <a:r>
              <a:rPr lang="en-GB"/>
              <a:t>Analyzovaný materiál:</a:t>
            </a:r>
          </a:p>
          <a:p>
            <a:r>
              <a:rPr lang="en-GB"/>
              <a:t>B, S, P, U, CSF, výpotek</a:t>
            </a:r>
          </a:p>
          <a:p>
            <a:r>
              <a:rPr lang="en-GB"/>
              <a:t>Preanalytické požadavky:</a:t>
            </a:r>
          </a:p>
          <a:p>
            <a:r>
              <a:rPr lang="en-GB"/>
              <a:t>pro diagnostiku diabetu mellitu je nevhodný odběr krve bez antiglykolitických přísad; ČSKB a Česká diabetol. společnost (2005) doporučují:</a:t>
            </a:r>
          </a:p>
          <a:p>
            <a:r>
              <a:rPr lang="en-GB"/>
              <a:t>odběr krve nalačno (min. 8h lačnění)</a:t>
            </a:r>
          </a:p>
          <a:p>
            <a:r>
              <a:rPr lang="en-GB"/>
              <a:t>stanovení v plazmě žilní krve (EDTA + NaF)</a:t>
            </a:r>
            <a:r>
              <a:rPr lang="cs-CZ"/>
              <a:t>; (EDTA + NaF + citrát sodný)</a:t>
            </a:r>
            <a:endParaRPr lang="en-GB"/>
          </a:p>
          <a:p>
            <a:r>
              <a:rPr lang="en-GB"/>
              <a:t>oddělení plazmy od krevních elementů </a:t>
            </a:r>
            <a:r>
              <a:rPr lang="cs-CZ"/>
              <a:t>ideálně </a:t>
            </a:r>
            <a:r>
              <a:rPr lang="en-GB"/>
              <a:t>do 60 min po odběru</a:t>
            </a:r>
          </a:p>
          <a:p>
            <a:r>
              <a:rPr lang="en-GB"/>
              <a:t>při sběru moče uchovávat moč do doby analýzy při 4-8</a:t>
            </a:r>
            <a:r>
              <a:rPr lang="cs-CZ"/>
              <a:t>°</a:t>
            </a:r>
            <a:r>
              <a:rPr lang="en-GB"/>
              <a:t>C, je třeba zabránit bakteriální kontaminaci</a:t>
            </a:r>
          </a:p>
        </p:txBody>
      </p:sp>
    </p:spTree>
    <p:extLst>
      <p:ext uri="{BB962C8B-B14F-4D97-AF65-F5344CB8AC3E}">
        <p14:creationId xmlns:p14="http://schemas.microsoft.com/office/powerpoint/2010/main" val="1474640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BE787C1D-DD9D-41CC-BFA2-A3F9B75F8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785" y="2114717"/>
            <a:ext cx="7532215" cy="1041320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0B0BFD4-147B-4F93-B509-A999E544E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081084" cy="4667251"/>
          </a:xfrm>
        </p:spPr>
        <p:txBody>
          <a:bodyPr>
            <a:normAutofit/>
          </a:bodyPr>
          <a:lstStyle/>
          <a:p>
            <a:r>
              <a:rPr lang="cs-CZ"/>
              <a:t>Hexokinázová metoda</a:t>
            </a:r>
          </a:p>
          <a:p>
            <a:endParaRPr lang="cs-CZ"/>
          </a:p>
          <a:p>
            <a:endParaRPr lang="cs-CZ"/>
          </a:p>
          <a:p>
            <a:r>
              <a:rPr lang="cs-CZ"/>
              <a:t>Glukózaoxidázová metoda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007BDC7-9948-4879-9424-9E6D87E88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616" y="1398503"/>
            <a:ext cx="5485126" cy="85424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D31C09D-2C72-4110-BA8B-693F72ABD9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3628" y="3701964"/>
            <a:ext cx="8788328" cy="25704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C2D553E-05F8-4693-8199-DE8A50883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63" y="14459"/>
            <a:ext cx="10515600" cy="1325563"/>
          </a:xfrm>
        </p:spPr>
        <p:txBody>
          <a:bodyPr/>
          <a:lstStyle/>
          <a:p>
            <a:r>
              <a:rPr lang="cs-CZ"/>
              <a:t>Stanovení</a:t>
            </a:r>
            <a:br>
              <a:rPr lang="cs-CZ"/>
            </a:br>
            <a:r>
              <a:rPr lang="cs-CZ"/>
              <a:t>glykémie –plazma/sérum/moč/CSF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749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F105F5-C0DF-4183-9DCA-B333BE164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Glukóza v moči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260C35B-DDAE-4175-A15A-CBB55C0CE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glykosurie: stanovení ztráty glukózy močí</a:t>
            </a:r>
          </a:p>
          <a:p>
            <a:r>
              <a:rPr lang="en-GB"/>
              <a:t>pro diagnostiku DM není stanovení doporučeno </a:t>
            </a:r>
          </a:p>
          <a:p>
            <a:r>
              <a:rPr lang="en-GB"/>
              <a:t>má jen orientační význam </a:t>
            </a:r>
          </a:p>
          <a:p>
            <a:r>
              <a:rPr lang="en-GB"/>
              <a:t>prakticky byla nahrazena selfmonitoringem glykémií</a:t>
            </a:r>
            <a:endParaRPr lang="cs-CZ"/>
          </a:p>
          <a:p>
            <a:endParaRPr lang="cs-CZ"/>
          </a:p>
          <a:p>
            <a:r>
              <a:rPr lang="cs-CZ"/>
              <a:t>Spektrofotometricky nebo orientačně suchou chemií (glukózaoxidázová reakce)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839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B00D8E-62E8-4C23-8BCA-F29DF169A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Stanovení glykémie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8884A8D-F06B-4C3A-A550-8E2D5476F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Elektrochemické metody</a:t>
            </a:r>
          </a:p>
          <a:p>
            <a:pPr lvl="1"/>
            <a:r>
              <a:rPr lang="cs-CZ"/>
              <a:t>Clarkova kyslíková elektroda</a:t>
            </a:r>
          </a:p>
          <a:p>
            <a:pPr lvl="1"/>
            <a:r>
              <a:rPr lang="cs-CZ"/>
              <a:t>Biosenzory s membránou s GOx</a:t>
            </a:r>
          </a:p>
          <a:p>
            <a:pPr lvl="1"/>
            <a:endParaRPr lang="en-GB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AC63D13-75BD-41E0-AF4E-E2BB0B8199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484" y="3244602"/>
            <a:ext cx="1606332" cy="144016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EA73FB9-69A2-4240-98B6-0F1043040F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776" y="4335056"/>
            <a:ext cx="1200912" cy="1953768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E5498E39-3467-4ECB-9D55-69B756AFD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6" y="4511700"/>
            <a:ext cx="1512168" cy="137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AE05BE4-F194-4B23-86E8-124CC1AB42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11500"/>
            <a:ext cx="3750529" cy="3000423"/>
          </a:xfrm>
          <a:prstGeom prst="rect">
            <a:avLst/>
          </a:prstGeom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693E69F8-6DFD-4E4C-8640-671914D76282}"/>
              </a:ext>
            </a:extLst>
          </p:cNvPr>
          <p:cNvSpPr txBox="1">
            <a:spLocks/>
          </p:cNvSpPr>
          <p:nvPr/>
        </p:nvSpPr>
        <p:spPr>
          <a:xfrm>
            <a:off x="6168008" y="5735836"/>
            <a:ext cx="3600400" cy="53575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SzPct val="60000"/>
              <a:buFont typeface="Wingdings" panose="05000000000000000000" pitchFamily="2" charset="2"/>
              <a:buChar char="q"/>
            </a:pPr>
            <a:r>
              <a:rPr lang="cs-CZ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automatický stolní analyzátor ke stanovení glukózy a laktátu (</a:t>
            </a:r>
            <a:r>
              <a:rPr lang="cs-CZ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Biosen</a:t>
            </a:r>
            <a:r>
              <a:rPr lang="cs-CZ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F72CE43E-63DB-41D9-9628-DD7E4CCD35C0}"/>
              </a:ext>
            </a:extLst>
          </p:cNvPr>
          <p:cNvSpPr txBox="1">
            <a:spLocks/>
          </p:cNvSpPr>
          <p:nvPr/>
        </p:nvSpPr>
        <p:spPr>
          <a:xfrm>
            <a:off x="4439816" y="5897088"/>
            <a:ext cx="1296144" cy="41481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SzPct val="60000"/>
              <a:buFont typeface="Wingdings" panose="05000000000000000000" pitchFamily="2" charset="2"/>
              <a:buChar char="q"/>
            </a:pPr>
            <a:r>
              <a:rPr lang="cs-CZ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lanceta</a:t>
            </a:r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0DE329DD-E566-4202-923E-FF020C2C4A79}"/>
              </a:ext>
            </a:extLst>
          </p:cNvPr>
          <p:cNvSpPr/>
          <p:nvPr/>
        </p:nvSpPr>
        <p:spPr>
          <a:xfrm>
            <a:off x="737322" y="4065777"/>
            <a:ext cx="1450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60000"/>
              <a:buFont typeface="Wingdings" panose="05000000000000000000" pitchFamily="2" charset="2"/>
              <a:buChar char="q"/>
            </a:pPr>
            <a:r>
              <a:rPr lang="cs-CZ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glukometry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1199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405A8C-606D-43A4-B795-A0D9ED8FE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Glykémie elektrochemicky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F9ABAC4-8790-4324-9884-24DB8A54C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Princip: přímé elektrochemické stanovení</a:t>
            </a:r>
            <a:r>
              <a:rPr lang="cs-CZ"/>
              <a:t> glukózaoxidázou</a:t>
            </a:r>
            <a:endParaRPr lang="en-GB"/>
          </a:p>
          <a:p>
            <a:r>
              <a:rPr lang="en-GB"/>
              <a:t>	1. glukóza + O</a:t>
            </a:r>
            <a:r>
              <a:rPr lang="en-GB" baseline="-25000"/>
              <a:t>2</a:t>
            </a:r>
            <a:r>
              <a:rPr lang="en-GB"/>
              <a:t>            glukonolakton + H</a:t>
            </a:r>
            <a:r>
              <a:rPr lang="en-GB" baseline="-25000"/>
              <a:t>2</a:t>
            </a:r>
            <a:r>
              <a:rPr lang="en-GB"/>
              <a:t>O</a:t>
            </a:r>
            <a:r>
              <a:rPr lang="en-GB" baseline="-25000"/>
              <a:t>2</a:t>
            </a:r>
            <a:r>
              <a:rPr lang="en-GB"/>
              <a:t> 	</a:t>
            </a:r>
            <a:r>
              <a:rPr lang="cs-CZ"/>
              <a:t>					</a:t>
            </a:r>
            <a:r>
              <a:rPr lang="en-GB"/>
              <a:t>(glukózaoxidáza) </a:t>
            </a:r>
          </a:p>
          <a:p>
            <a:r>
              <a:rPr lang="en-GB"/>
              <a:t>	2. elektrochemická redukce H</a:t>
            </a:r>
            <a:r>
              <a:rPr lang="en-GB" baseline="-25000"/>
              <a:t>2</a:t>
            </a:r>
            <a:r>
              <a:rPr lang="en-GB"/>
              <a:t>O</a:t>
            </a:r>
            <a:r>
              <a:rPr lang="en-GB" baseline="-25000"/>
              <a:t>2</a:t>
            </a:r>
            <a:r>
              <a:rPr lang="en-GB"/>
              <a:t> na H</a:t>
            </a:r>
            <a:r>
              <a:rPr lang="en-GB" baseline="-25000"/>
              <a:t>2</a:t>
            </a:r>
            <a:r>
              <a:rPr lang="en-GB"/>
              <a:t>O </a:t>
            </a:r>
          </a:p>
          <a:p>
            <a:r>
              <a:rPr lang="en-GB"/>
              <a:t>	3. vzniklý elektrický proud nebo náboj je úměrný 	koncentraci glukózy (amperometrické nebo coulometrické stanovení) </a:t>
            </a:r>
          </a:p>
          <a:p>
            <a:r>
              <a:rPr lang="en-GB"/>
              <a:t>	H</a:t>
            </a:r>
            <a:r>
              <a:rPr lang="en-GB" baseline="-25000"/>
              <a:t>2</a:t>
            </a:r>
            <a:r>
              <a:rPr lang="en-GB"/>
              <a:t>O</a:t>
            </a:r>
            <a:r>
              <a:rPr lang="en-GB" baseline="-25000"/>
              <a:t>2</a:t>
            </a:r>
            <a:r>
              <a:rPr lang="en-GB"/>
              <a:t>            2H</a:t>
            </a:r>
            <a:r>
              <a:rPr lang="en-GB" baseline="30000"/>
              <a:t>+</a:t>
            </a:r>
            <a:r>
              <a:rPr lang="en-GB"/>
              <a:t> + O</a:t>
            </a:r>
            <a:r>
              <a:rPr lang="en-GB" baseline="-25000"/>
              <a:t>2</a:t>
            </a:r>
            <a:r>
              <a:rPr lang="en-GB"/>
              <a:t> + 2e</a:t>
            </a:r>
            <a:r>
              <a:rPr lang="en-GB" baseline="30000"/>
              <a:t>-</a:t>
            </a:r>
            <a:r>
              <a:rPr lang="cs-CZ" baseline="30000"/>
              <a:t>	</a:t>
            </a:r>
            <a:r>
              <a:rPr lang="en-GB"/>
              <a:t>	reakce na anodě</a:t>
            </a:r>
          </a:p>
          <a:p>
            <a:endParaRPr lang="en-GB"/>
          </a:p>
          <a:p>
            <a:r>
              <a:rPr lang="en-GB"/>
              <a:t>	2e</a:t>
            </a:r>
            <a:r>
              <a:rPr lang="en-GB" baseline="30000"/>
              <a:t>-</a:t>
            </a:r>
            <a:r>
              <a:rPr lang="en-GB"/>
              <a:t> + 2H</a:t>
            </a:r>
            <a:r>
              <a:rPr lang="en-GB" baseline="30000"/>
              <a:t>+</a:t>
            </a:r>
            <a:r>
              <a:rPr lang="en-GB"/>
              <a:t> + ½ O</a:t>
            </a:r>
            <a:r>
              <a:rPr lang="en-GB" baseline="-25000"/>
              <a:t>2</a:t>
            </a:r>
            <a:r>
              <a:rPr lang="en-GB"/>
              <a:t>           H</a:t>
            </a:r>
            <a:r>
              <a:rPr lang="en-GB" baseline="-25000"/>
              <a:t>2</a:t>
            </a:r>
            <a:r>
              <a:rPr lang="en-GB"/>
              <a:t>O	reakce na katodě</a:t>
            </a:r>
          </a:p>
          <a:p>
            <a:endParaRPr lang="en-GB"/>
          </a:p>
        </p:txBody>
      </p:sp>
      <p:sp>
        <p:nvSpPr>
          <p:cNvPr id="4" name="Šipka doprava 16">
            <a:extLst>
              <a:ext uri="{FF2B5EF4-FFF2-40B4-BE49-F238E27FC236}">
                <a16:creationId xmlns:a16="http://schemas.microsoft.com/office/drawing/2014/main" id="{9C10B695-D537-4822-AF87-5219382A1B15}"/>
              </a:ext>
            </a:extLst>
          </p:cNvPr>
          <p:cNvSpPr/>
          <p:nvPr/>
        </p:nvSpPr>
        <p:spPr>
          <a:xfrm>
            <a:off x="4250032" y="2517786"/>
            <a:ext cx="495672" cy="12115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prava 16">
            <a:extLst>
              <a:ext uri="{FF2B5EF4-FFF2-40B4-BE49-F238E27FC236}">
                <a16:creationId xmlns:a16="http://schemas.microsoft.com/office/drawing/2014/main" id="{71B5C391-0B02-45C9-A9E8-BC239049EF0C}"/>
              </a:ext>
            </a:extLst>
          </p:cNvPr>
          <p:cNvSpPr/>
          <p:nvPr/>
        </p:nvSpPr>
        <p:spPr>
          <a:xfrm>
            <a:off x="2878432" y="4787744"/>
            <a:ext cx="495672" cy="12115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16">
            <a:extLst>
              <a:ext uri="{FF2B5EF4-FFF2-40B4-BE49-F238E27FC236}">
                <a16:creationId xmlns:a16="http://schemas.microsoft.com/office/drawing/2014/main" id="{5C32F80B-FEA0-4482-8327-DE4F629403B6}"/>
              </a:ext>
            </a:extLst>
          </p:cNvPr>
          <p:cNvSpPr/>
          <p:nvPr/>
        </p:nvSpPr>
        <p:spPr>
          <a:xfrm>
            <a:off x="4497868" y="5830481"/>
            <a:ext cx="495672" cy="12115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874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405A8C-606D-43A4-B795-A0D9ED8FE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Glykémie elektrochemicky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F9ABAC4-8790-4324-9884-24DB8A54C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Princip: přímé elektrochemické stanovení</a:t>
            </a:r>
            <a:r>
              <a:rPr lang="cs-CZ"/>
              <a:t> glukózadehydrogenázou</a:t>
            </a:r>
            <a:endParaRPr lang="en-GB"/>
          </a:p>
          <a:p>
            <a:r>
              <a:rPr lang="en-GB"/>
              <a:t>	1. glukóza + </a:t>
            </a:r>
            <a:r>
              <a:rPr lang="cs-CZ"/>
              <a:t>NAD</a:t>
            </a:r>
            <a:r>
              <a:rPr lang="en-GB" baseline="30000"/>
              <a:t> +</a:t>
            </a:r>
            <a:r>
              <a:rPr lang="en-GB"/>
              <a:t>            glukonolakton + </a:t>
            </a:r>
            <a:r>
              <a:rPr lang="cs-CZ"/>
              <a:t>e + NADH</a:t>
            </a:r>
            <a:r>
              <a:rPr lang="en-GB"/>
              <a:t> 	</a:t>
            </a:r>
            <a:r>
              <a:rPr lang="cs-CZ"/>
              <a:t>					</a:t>
            </a:r>
            <a:r>
              <a:rPr lang="en-GB"/>
              <a:t>(</a:t>
            </a:r>
            <a:r>
              <a:rPr lang="cs-CZ"/>
              <a:t>glukózadehydrogenáza</a:t>
            </a:r>
            <a:r>
              <a:rPr lang="en-GB"/>
              <a:t>) </a:t>
            </a:r>
          </a:p>
          <a:p>
            <a:r>
              <a:rPr lang="cs-CZ"/>
              <a:t> 	2</a:t>
            </a:r>
            <a:r>
              <a:rPr lang="en-GB"/>
              <a:t>. glukóza + </a:t>
            </a:r>
            <a:r>
              <a:rPr lang="cs-CZ"/>
              <a:t>e-akceptor</a:t>
            </a:r>
            <a:r>
              <a:rPr lang="en-GB"/>
              <a:t>           glukonolakton + </a:t>
            </a:r>
            <a:r>
              <a:rPr lang="cs-CZ"/>
              <a:t>redukovaný e-ac</a:t>
            </a:r>
            <a:r>
              <a:rPr lang="en-GB"/>
              <a:t>	</a:t>
            </a:r>
            <a:r>
              <a:rPr lang="cs-CZ"/>
              <a:t>		</a:t>
            </a:r>
            <a:r>
              <a:rPr lang="en-GB"/>
              <a:t>(</a:t>
            </a:r>
            <a:r>
              <a:rPr lang="cs-CZ"/>
              <a:t>FAD dependentní GLU dehydrogenáza</a:t>
            </a:r>
            <a:r>
              <a:rPr lang="en-GB"/>
              <a:t>) </a:t>
            </a:r>
            <a:endParaRPr lang="cs-CZ"/>
          </a:p>
          <a:p>
            <a:endParaRPr lang="cs-CZ"/>
          </a:p>
          <a:p>
            <a:r>
              <a:rPr lang="cs-CZ"/>
              <a:t>Jako transducery elektronů slouží např. hexokyanoželezitan</a:t>
            </a:r>
            <a:endParaRPr lang="en-GB"/>
          </a:p>
        </p:txBody>
      </p:sp>
      <p:sp>
        <p:nvSpPr>
          <p:cNvPr id="4" name="Šipka doprava 16">
            <a:extLst>
              <a:ext uri="{FF2B5EF4-FFF2-40B4-BE49-F238E27FC236}">
                <a16:creationId xmlns:a16="http://schemas.microsoft.com/office/drawing/2014/main" id="{9C10B695-D537-4822-AF87-5219382A1B15}"/>
              </a:ext>
            </a:extLst>
          </p:cNvPr>
          <p:cNvSpPr/>
          <p:nvPr/>
        </p:nvSpPr>
        <p:spPr>
          <a:xfrm>
            <a:off x="4671572" y="2565912"/>
            <a:ext cx="495672" cy="12115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prava 16">
            <a:extLst>
              <a:ext uri="{FF2B5EF4-FFF2-40B4-BE49-F238E27FC236}">
                <a16:creationId xmlns:a16="http://schemas.microsoft.com/office/drawing/2014/main" id="{71B5C391-0B02-45C9-A9E8-BC239049EF0C}"/>
              </a:ext>
            </a:extLst>
          </p:cNvPr>
          <p:cNvSpPr/>
          <p:nvPr/>
        </p:nvSpPr>
        <p:spPr>
          <a:xfrm>
            <a:off x="5348917" y="3429000"/>
            <a:ext cx="495672" cy="12115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8866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80D3FA9B-528B-4267-8B69-D4DC82149954}"/>
              </a:ext>
            </a:extLst>
          </p:cNvPr>
          <p:cNvSpPr txBox="1">
            <a:spLocks/>
          </p:cNvSpPr>
          <p:nvPr/>
        </p:nvSpPr>
        <p:spPr>
          <a:xfrm>
            <a:off x="574834" y="786732"/>
            <a:ext cx="749935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Glukometry nemocniční</a:t>
            </a:r>
          </a:p>
          <a:p>
            <a:pPr lvl="1"/>
            <a:r>
              <a:rPr lang="cs-CZ"/>
              <a:t>AccuChek Inform, Hemocue, Stat Strip</a:t>
            </a:r>
          </a:p>
          <a:p>
            <a:r>
              <a:rPr lang="cs-CZ"/>
              <a:t>Umožňují přenos dat do LIS, monitoring kontroly kvality, do jisté míry vzdálenou správu</a:t>
            </a:r>
          </a:p>
        </p:txBody>
      </p:sp>
      <p:pic>
        <p:nvPicPr>
          <p:cNvPr id="6" name="Picture 2" descr="http://www.hemocue.com/~/media/hemocue-images/hemocuedotcom-images/front-page-home/27853.jpg?mw=676&amp;mh=290">
            <a:hlinkClick r:id="rId2"/>
            <a:extLst>
              <a:ext uri="{FF2B5EF4-FFF2-40B4-BE49-F238E27FC236}">
                <a16:creationId xmlns:a16="http://schemas.microsoft.com/office/drawing/2014/main" id="{0BEEB2D1-B7BE-435E-B0B8-9EC03ADAA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135" y="3353301"/>
            <a:ext cx="64389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F00BF89F-97EE-4544-B61B-F7722B18D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6297" y="3534878"/>
            <a:ext cx="3417887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4">
            <a:extLst>
              <a:ext uri="{FF2B5EF4-FFF2-40B4-BE49-F238E27FC236}">
                <a16:creationId xmlns:a16="http://schemas.microsoft.com/office/drawing/2014/main" id="{8FFF9985-1218-4C3B-B3BC-685C168E5C4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734" t="4536" r="8908" b="11932"/>
          <a:stretch>
            <a:fillRect/>
          </a:stretch>
        </p:blipFill>
        <p:spPr bwMode="auto">
          <a:xfrm>
            <a:off x="9010717" y="1106002"/>
            <a:ext cx="3019425" cy="542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9042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169074-7DA4-4D46-B6B8-285C05CAD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CFB297C-E7BB-4CC1-9392-BF29B9DD9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/>
              <a:t>Glukometry:</a:t>
            </a:r>
          </a:p>
          <a:p>
            <a:r>
              <a:rPr lang="en-GB"/>
              <a:t>jsou určeny k selfmonitoringu pacientů s DM, dále pro ambulantní měření koncentrace glukózy</a:t>
            </a:r>
          </a:p>
          <a:p>
            <a:r>
              <a:rPr lang="en-GB"/>
              <a:t>použití glukometrů k dg. DM se nedoporučuje</a:t>
            </a:r>
          </a:p>
          <a:p>
            <a:r>
              <a:rPr lang="en-GB"/>
              <a:t>proti referenční metodě nesmí chyba měření překročit: </a:t>
            </a:r>
          </a:p>
          <a:p>
            <a:r>
              <a:rPr lang="en-GB"/>
              <a:t>	± 0,83 mmol/l pro koncentrace &lt; 5,6 mmol/l </a:t>
            </a:r>
          </a:p>
          <a:p>
            <a:r>
              <a:rPr lang="en-GB"/>
              <a:t>	± 15% pro koncentrace ≥ 5,6 mmol/l </a:t>
            </a:r>
          </a:p>
          <a:p>
            <a:r>
              <a:rPr lang="en-GB"/>
              <a:t>kontroly osobních glukometrů srovnáním s měřením v laboratoři se doporučuje provádět v pravidelných časových intervalech minimálně jednou ročně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815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EB0C8BC6-AFCF-419B-B3BC-19ACA5F284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16"/>
            <a:ext cx="5194434" cy="6863516"/>
          </a:xfr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101DF00-1141-4FA8-8E8A-F947B82AC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071" y="-5516"/>
            <a:ext cx="5705929" cy="685800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7D348BA3-1622-4F4E-A0EB-9CCEC16538A4}"/>
              </a:ext>
            </a:extLst>
          </p:cNvPr>
          <p:cNvSpPr/>
          <p:nvPr/>
        </p:nvSpPr>
        <p:spPr>
          <a:xfrm>
            <a:off x="0" y="6483152"/>
            <a:ext cx="3748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https://doi.org/10.2337/dc19-SppC01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830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3ACA9B-7AE9-413C-AC7F-C4FD15140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Glykovaný hemoglobin</a:t>
            </a:r>
            <a:endParaRPr lang="en-GB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7D7052D2-CBBA-4C81-AEC0-6599637B58B4}"/>
              </a:ext>
            </a:extLst>
          </p:cNvPr>
          <p:cNvSpPr txBox="1">
            <a:spLocks/>
          </p:cNvSpPr>
          <p:nvPr/>
        </p:nvSpPr>
        <p:spPr>
          <a:xfrm>
            <a:off x="154807" y="1816059"/>
            <a:ext cx="8225589" cy="45235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Vazba na N-terminální valin betařetězce hemoglobinu</a:t>
            </a:r>
            <a:endParaRPr lang="en-GB"/>
          </a:p>
          <a:p>
            <a:endParaRPr lang="en-GB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4DCAD4E2-BFBC-4BC4-9572-7A0BC49E7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21" y="2393784"/>
            <a:ext cx="10884636" cy="3884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372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6D4CBC-6AFD-4BA4-80FE-D12387DCB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02F51A5-7E74-46AB-A368-24F586FCD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FA6283-1A9F-4E3E-9699-02ED3D904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32" y="0"/>
            <a:ext cx="11646568" cy="689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840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2589AB9-519F-48F3-AF88-DBB5FB9F9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/>
              <a:t>rutinní a efektivní nástroj sledování průběhu DM (diabetu)</a:t>
            </a:r>
          </a:p>
          <a:p>
            <a:r>
              <a:rPr lang="en-GB"/>
              <a:t>HbA1c ukazatel dlouhodobé průměrné koncentrace glukózy v krvi (období cca 6-8 týdnů nazpět)              umožňuje posoudit dlouhodobou kompenzaci diabetu</a:t>
            </a:r>
          </a:p>
          <a:p>
            <a:r>
              <a:rPr lang="en-GB"/>
              <a:t>diagnostické kritérium DM</a:t>
            </a:r>
          </a:p>
          <a:p>
            <a:r>
              <a:rPr lang="en-GB"/>
              <a:t>kontrola terapie </a:t>
            </a:r>
          </a:p>
          <a:p>
            <a:r>
              <a:rPr lang="en-GB"/>
              <a:t>včasné odhalení hrozících komplikací </a:t>
            </a:r>
          </a:p>
          <a:p>
            <a:r>
              <a:rPr lang="en-GB"/>
              <a:t>hodnocení vyšetření: </a:t>
            </a:r>
          </a:p>
          <a:p>
            <a:endParaRPr lang="en-GB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33ACA9B-7AE9-413C-AC7F-C4FD15140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Glykovaný hemoglobin</a:t>
            </a:r>
            <a:endParaRPr lang="en-GB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6519EEB-769D-4149-B1B5-E941D676D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576" y="5110414"/>
            <a:ext cx="8041424" cy="152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6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857AD2-766B-432F-824C-D6A6BD03D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HbA1c vs. glykémie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1E96379-D2CE-477F-BEBC-6229A2223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není třeba konzervovat krev (větší stabilita)</a:t>
            </a:r>
          </a:p>
          <a:p>
            <a:r>
              <a:rPr lang="en-GB"/>
              <a:t>menší intraindividuální variabilita (CV&lt;2%)</a:t>
            </a:r>
          </a:p>
          <a:p>
            <a:r>
              <a:rPr lang="en-GB"/>
              <a:t>HbA1c není ovlivněn krátkodobou glykémií </a:t>
            </a:r>
          </a:p>
          <a:p>
            <a:r>
              <a:rPr lang="en-GB"/>
              <a:t>nemocný nemusí být lačný</a:t>
            </a:r>
          </a:p>
          <a:p>
            <a:r>
              <a:rPr lang="en-GB"/>
              <a:t>využití pro diagnostiku i kontrolu léčby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675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EAB01C-6C38-4107-9727-FB4E17273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Jednotky HbA1c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BFCD440-7EAA-4BD2-8769-2A2B74522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od 1.1. 2012: mmol/mol </a:t>
            </a:r>
            <a:r>
              <a:rPr lang="cs-CZ"/>
              <a:t>dle IFCC</a:t>
            </a:r>
            <a:endParaRPr lang="en-GB"/>
          </a:p>
          <a:p>
            <a:endParaRPr lang="en-GB"/>
          </a:p>
          <a:p>
            <a:r>
              <a:rPr lang="cs-CZ"/>
              <a:t>V USA % (NGSP/DCCT) používají se paralelně, přepočet jednotek dle vzorce</a:t>
            </a:r>
          </a:p>
          <a:p>
            <a:endParaRPr lang="cs-CZ"/>
          </a:p>
          <a:p>
            <a:endParaRPr lang="cs-CZ"/>
          </a:p>
          <a:p>
            <a:endParaRPr lang="en-GB"/>
          </a:p>
          <a:p>
            <a:endParaRPr lang="en-GB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DA9E084-6804-46FF-B822-3C0039BD0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51" y="4567070"/>
            <a:ext cx="10814136" cy="192580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1B6B9F1-5421-42DC-BBFC-4D42DA830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590215"/>
            <a:ext cx="7557529" cy="82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654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F46C22-19BD-4753-9FBE-117F94503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EC673E3-8B60-4412-B71C-8A54F7C9A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Preanalytické požadavky:</a:t>
            </a:r>
          </a:p>
          <a:p>
            <a:r>
              <a:rPr lang="en-GB"/>
              <a:t>Analyzovaný materiál: B – odběr do EDTA</a:t>
            </a:r>
          </a:p>
          <a:p>
            <a:r>
              <a:rPr lang="en-GB"/>
              <a:t>stabilita: 2d (+20 až +25°C); 1 týden (+4 až +8°C); 1rok (&lt;-20°C lépe při -80°C)</a:t>
            </a:r>
          </a:p>
          <a:p>
            <a:r>
              <a:rPr lang="en-GB"/>
              <a:t>Poznámky:</a:t>
            </a:r>
          </a:p>
          <a:p>
            <a:r>
              <a:rPr lang="en-GB"/>
              <a:t>snížená hodnota doby života erytrocytů</a:t>
            </a:r>
          </a:p>
          <a:p>
            <a:r>
              <a:rPr lang="en-GB"/>
              <a:t>hemoglobinopatie, karbamylace (uremičtí pacienti) – ovlivnění koncentrace HbA1c v rutinních metodách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8049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1D5B3C-DF78-43BD-B313-34E346F39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Požadavky na analytickou kvalitu</a:t>
            </a:r>
            <a:endParaRPr lang="en-GB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A08E8984-50DA-46FF-83A0-B82B24AD9D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3041549"/>
              </p:ext>
            </p:extLst>
          </p:nvPr>
        </p:nvGraphicFramePr>
        <p:xfrm>
          <a:off x="1816768" y="1690688"/>
          <a:ext cx="7972262" cy="20726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4138114982"/>
                    </a:ext>
                  </a:extLst>
                </a:gridCol>
                <a:gridCol w="3651782">
                  <a:extLst>
                    <a:ext uri="{9D8B030D-6E8A-4147-A177-3AD203B41FA5}">
                      <a16:colId xmlns:a16="http://schemas.microsoft.com/office/drawing/2014/main" val="2504190230"/>
                    </a:ext>
                  </a:extLst>
                </a:gridCol>
              </a:tblGrid>
              <a:tr h="342038">
                <a:tc>
                  <a:txBody>
                    <a:bodyPr/>
                    <a:lstStyle/>
                    <a:p>
                      <a:pPr algn="l"/>
                      <a:r>
                        <a:rPr lang="cs-CZ" sz="28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Mezilehlá preciznost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CV &lt; 1,0</a:t>
                      </a:r>
                      <a:r>
                        <a:rPr lang="cs-CZ" sz="2800" baseline="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%</a:t>
                      </a:r>
                      <a:endParaRPr lang="cs-CZ" sz="28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7436671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algn="l"/>
                      <a:r>
                        <a:rPr lang="cs-CZ" sz="28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Pravdivost (</a:t>
                      </a:r>
                      <a:r>
                        <a:rPr lang="cs-CZ" sz="2800" b="1" dirty="0" err="1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Bias</a:t>
                      </a:r>
                      <a:r>
                        <a:rPr lang="cs-CZ" sz="28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 &lt; 1,5 %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5867753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algn="l"/>
                      <a:r>
                        <a:rPr lang="cs-CZ" sz="28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Celková chyba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</a:t>
                      </a:r>
                      <a:r>
                        <a:rPr lang="cs-CZ" sz="2800" b="1" baseline="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cs-CZ" sz="28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&lt; 6,9 %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5920272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algn="l"/>
                      <a:r>
                        <a:rPr lang="cs-CZ" sz="28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Metrologická návaznost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2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referenční </a:t>
                      </a:r>
                      <a:r>
                        <a:rPr lang="cs-CZ" sz="2200" b="1" i="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metoda</a:t>
                      </a:r>
                      <a:r>
                        <a:rPr lang="cs-CZ" sz="2200" b="1" i="0" baseline="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cs-CZ" sz="2200" b="1" i="0" u="none" strike="noStrike" kern="1200" baseline="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LC-ESI/MS </a:t>
                      </a:r>
                      <a:endParaRPr lang="cs-CZ" sz="2200" b="1" i="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716004"/>
                  </a:ext>
                </a:extLst>
              </a:tr>
            </a:tbl>
          </a:graphicData>
        </a:graphic>
      </p:graphicFrame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48D3FFC2-9EA5-4008-BB1F-5D13EE0FD8B1}"/>
              </a:ext>
            </a:extLst>
          </p:cNvPr>
          <p:cNvSpPr txBox="1">
            <a:spLocks/>
          </p:cNvSpPr>
          <p:nvPr/>
        </p:nvSpPr>
        <p:spPr>
          <a:xfrm>
            <a:off x="1646820" y="3763328"/>
            <a:ext cx="7992888" cy="33565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60000"/>
              <a:buFont typeface="Wingdings" panose="05000000000000000000" pitchFamily="2" charset="2"/>
              <a:buChar char="q"/>
            </a:pPr>
            <a:r>
              <a:rPr lang="cs-CZ"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Doporučení ČDS a ČSKB; vydáno v únoru 2012, aktuální korekce 18.2.2015</a:t>
            </a:r>
            <a:endParaRPr lang="cs-C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7EEFB321-8D1E-43F0-806C-0253D4F58B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129699"/>
              </p:ext>
            </p:extLst>
          </p:nvPr>
        </p:nvGraphicFramePr>
        <p:xfrm>
          <a:off x="1816768" y="4098983"/>
          <a:ext cx="8188288" cy="219416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219736">
                  <a:extLst>
                    <a:ext uri="{9D8B030D-6E8A-4147-A177-3AD203B41FA5}">
                      <a16:colId xmlns:a16="http://schemas.microsoft.com/office/drawing/2014/main" val="371186894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751626695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397829937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394881350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r>
                        <a:rPr lang="cs-CZ" sz="2000" b="1" i="0" u="none" strike="noStrike" kern="1200" baseline="0" dirty="0" err="1">
                          <a:solidFill>
                            <a:srgbClr val="00502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Intraindividuální</a:t>
                      </a:r>
                      <a:r>
                        <a:rPr lang="cs-CZ" sz="2000" b="1" i="0" u="none" strike="noStrike" kern="1200" baseline="0" dirty="0">
                          <a:solidFill>
                            <a:srgbClr val="00502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biologická variabilita </a:t>
                      </a:r>
                      <a:endParaRPr lang="cs-CZ" dirty="0">
                        <a:solidFill>
                          <a:srgbClr val="00502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000" b="1" i="0" u="none" strike="noStrike" kern="1200" baseline="0" dirty="0">
                          <a:solidFill>
                            <a:srgbClr val="00502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Preciznost odvozená                 z biologických variabilit </a:t>
                      </a:r>
                      <a:endParaRPr lang="cs-CZ" dirty="0">
                        <a:solidFill>
                          <a:srgbClr val="00502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5402507"/>
                  </a:ext>
                </a:extLst>
              </a:tr>
              <a:tr h="660951">
                <a:tc>
                  <a:txBody>
                    <a:bodyPr/>
                    <a:lstStyle/>
                    <a:p>
                      <a:r>
                        <a:rPr lang="cs-CZ" sz="2000" b="1" i="0" u="none" strike="noStrike" kern="1200" baseline="0" dirty="0" err="1">
                          <a:solidFill>
                            <a:srgbClr val="00502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Interindividuální</a:t>
                      </a:r>
                      <a:r>
                        <a:rPr lang="cs-CZ" sz="2000" b="1" i="0" u="none" strike="noStrike" kern="1200" baseline="0" dirty="0">
                          <a:solidFill>
                            <a:srgbClr val="00502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biologická variabilita </a:t>
                      </a:r>
                      <a:endParaRPr lang="cs-CZ" sz="2000" b="1" dirty="0">
                        <a:solidFill>
                          <a:srgbClr val="00502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000" b="1" i="0" u="none" strike="noStrike" kern="1200" baseline="0" dirty="0">
                          <a:solidFill>
                            <a:srgbClr val="00502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Pravdivost odvozená z biologických variabilit</a:t>
                      </a:r>
                      <a:endParaRPr lang="cs-CZ" sz="2000" dirty="0">
                        <a:solidFill>
                          <a:srgbClr val="00502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5288007"/>
                  </a:ext>
                </a:extLst>
              </a:tr>
              <a:tr h="660951">
                <a:tc>
                  <a:txBody>
                    <a:bodyPr/>
                    <a:lstStyle/>
                    <a:p>
                      <a:r>
                        <a:rPr lang="cs-CZ" sz="1800" b="1" i="0" u="none" strike="noStrike" kern="1200" baseline="0" dirty="0">
                          <a:solidFill>
                            <a:srgbClr val="00502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Celková biologická variabilita</a:t>
                      </a:r>
                      <a:endParaRPr lang="cs-CZ" sz="1800" b="0" i="0" u="none" strike="noStrike" kern="1200" baseline="0" dirty="0">
                        <a:solidFill>
                          <a:srgbClr val="00502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b="1" dirty="0">
                        <a:solidFill>
                          <a:srgbClr val="00CC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000" b="1" i="0" u="none" strike="noStrike" kern="1200" baseline="0" dirty="0">
                          <a:solidFill>
                            <a:srgbClr val="00502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Celková chyba odvozená          z biologických variabilit</a:t>
                      </a:r>
                      <a:endParaRPr lang="cs-CZ" sz="2000" dirty="0">
                        <a:solidFill>
                          <a:srgbClr val="00502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2184801"/>
                  </a:ext>
                </a:extLst>
              </a:tr>
            </a:tbl>
          </a:graphicData>
        </a:graphic>
      </p:graphicFrame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B5A6F41B-81AC-44D5-85C3-77A74AF205AD}"/>
              </a:ext>
            </a:extLst>
          </p:cNvPr>
          <p:cNvSpPr txBox="1">
            <a:spLocks/>
          </p:cNvSpPr>
          <p:nvPr/>
        </p:nvSpPr>
        <p:spPr>
          <a:xfrm>
            <a:off x="1975502" y="6294853"/>
            <a:ext cx="2664296" cy="3960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SzPct val="60000"/>
              <a:buFont typeface="Wingdings" panose="05000000000000000000" pitchFamily="2" charset="2"/>
              <a:buChar char="q"/>
            </a:pPr>
            <a:r>
              <a:rPr lang="cs-CZ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www.westgard.cz</a:t>
            </a:r>
            <a:endParaRPr lang="cs-CZ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708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F23A4F-6EBA-42BB-BBD9-012AC5812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HbA1c – metody stanovení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BA822CC-9BB6-4E70-84F5-B102F9D9D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/>
              <a:t>Referenční metody</a:t>
            </a:r>
            <a:r>
              <a:rPr lang="cs-CZ"/>
              <a:t> (2001)</a:t>
            </a:r>
            <a:r>
              <a:rPr lang="en-GB"/>
              <a:t>:</a:t>
            </a:r>
          </a:p>
          <a:p>
            <a:pPr marL="0" indent="0">
              <a:buNone/>
            </a:pPr>
            <a:r>
              <a:rPr lang="cs-CZ"/>
              <a:t>1) </a:t>
            </a:r>
            <a:r>
              <a:rPr lang="en-GB"/>
              <a:t>izolace a hemolýza erytrocytů (+ odstranění labilních pre-HbA1c)</a:t>
            </a:r>
          </a:p>
          <a:p>
            <a:pPr marL="0" indent="0">
              <a:buNone/>
            </a:pPr>
            <a:r>
              <a:rPr lang="cs-CZ"/>
              <a:t>2) </a:t>
            </a:r>
            <a:r>
              <a:rPr lang="en-GB"/>
              <a:t>enzymové štěpení hemoglobinu (endoproteináza Glu-C) </a:t>
            </a:r>
          </a:p>
          <a:p>
            <a:pPr marL="0" indent="0">
              <a:buNone/>
            </a:pPr>
            <a:r>
              <a:rPr lang="cs-CZ"/>
              <a:t>3) </a:t>
            </a:r>
            <a:r>
              <a:rPr lang="en-GB"/>
              <a:t>analytické měření (detekce glykovaných hexapeptidů) </a:t>
            </a:r>
            <a:r>
              <a:rPr lang="cs-CZ"/>
              <a:t>pomocí</a:t>
            </a:r>
            <a:endParaRPr lang="en-GB"/>
          </a:p>
          <a:p>
            <a:pPr marL="0" indent="0">
              <a:buNone/>
            </a:pPr>
            <a:r>
              <a:rPr lang="cs-CZ"/>
              <a:t>a) HP</a:t>
            </a:r>
            <a:r>
              <a:rPr lang="en-GB"/>
              <a:t>LC/ESI</a:t>
            </a:r>
            <a:r>
              <a:rPr lang="cs-CZ"/>
              <a:t>-</a:t>
            </a:r>
            <a:r>
              <a:rPr lang="en-GB"/>
              <a:t>MS: </a:t>
            </a:r>
          </a:p>
          <a:p>
            <a:r>
              <a:rPr lang="en-GB"/>
              <a:t>Glykovaný hemoglobin (HbA1c) je ze směsi peptidů separován, detekován, identifikován hmotnostní spektrometrií a kvantifikován na podkladě rozdílných hodnot m/z. Z poměru hodnot m/z analyzovaných vzorků a kalibrátorů se vypočítá hodnota HbA1c.</a:t>
            </a:r>
          </a:p>
          <a:p>
            <a:pPr marL="0" indent="0">
              <a:buNone/>
            </a:pPr>
            <a:r>
              <a:rPr lang="cs-CZ"/>
              <a:t>b) HPLC</a:t>
            </a:r>
            <a:r>
              <a:rPr lang="en-GB"/>
              <a:t>/</a:t>
            </a:r>
            <a:r>
              <a:rPr lang="cs-CZ"/>
              <a:t>CE</a:t>
            </a:r>
            <a:r>
              <a:rPr lang="en-GB"/>
              <a:t>/</a:t>
            </a:r>
            <a:r>
              <a:rPr lang="cs-CZ"/>
              <a:t>UV</a:t>
            </a:r>
            <a:r>
              <a:rPr lang="en-GB"/>
              <a:t>: </a:t>
            </a:r>
          </a:p>
          <a:p>
            <a:r>
              <a:rPr lang="en-GB"/>
              <a:t>První separace se provede pomocí HPLC, jednotlivé frakce se sbírají, následuje další separace této směsi pomocí CE. Glykovaný a neglykovaný hexapeptid  jsou odděleny na základě různých elektromigračních časů a kvantifikovány </a:t>
            </a:r>
            <a:r>
              <a:rPr lang="cs-CZ"/>
              <a:t>UV</a:t>
            </a:r>
            <a:r>
              <a:rPr lang="en-GB"/>
              <a:t> detektorem.</a:t>
            </a:r>
          </a:p>
        </p:txBody>
      </p:sp>
    </p:spTree>
    <p:extLst>
      <p:ext uri="{BB962C8B-B14F-4D97-AF65-F5344CB8AC3E}">
        <p14:creationId xmlns:p14="http://schemas.microsoft.com/office/powerpoint/2010/main" val="34955403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F7B378-CCE0-4EF5-9E4E-8375CFCE8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HbA1c – rutinní metody stanovení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AB2CA85-ED08-42A6-8708-2DCCA3CB0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7102642" cy="5032375"/>
          </a:xfrm>
        </p:spPr>
        <p:txBody>
          <a:bodyPr>
            <a:normAutofit fontScale="92500" lnSpcReduction="20000"/>
          </a:bodyPr>
          <a:lstStyle/>
          <a:p>
            <a:r>
              <a:rPr lang="en-GB"/>
              <a:t>Kapalinová chromatografie s výměnou iontů (IEC)</a:t>
            </a:r>
          </a:p>
          <a:p>
            <a:r>
              <a:rPr lang="en-GB"/>
              <a:t>separace hemoglobinů a jeho složek  na slabě kyselých ionexech</a:t>
            </a:r>
          </a:p>
          <a:p>
            <a:r>
              <a:rPr lang="en-GB"/>
              <a:t>jednotlivé frakce hemoglobinu jsou rozděleny podle jejich různých fyzikálně-chemických vlastností (velikost náboje) v měnícím se prostředí (změna koncentrace iontů, změna pH)</a:t>
            </a:r>
          </a:p>
          <a:p>
            <a:r>
              <a:rPr lang="en-GB"/>
              <a:t>frakce se po rozdělení detekují v mobilní fázi detektorem, který měří absorbance při 415 nm</a:t>
            </a:r>
          </a:p>
          <a:p>
            <a:r>
              <a:rPr lang="en-GB"/>
              <a:t>koncentrace HbA1c se zjistí z velikosti plochy příslušného píku na chromatogramu podle kalibrační křivky pomocí softwaru chromatografu</a:t>
            </a:r>
          </a:p>
          <a:p>
            <a:endParaRPr lang="en-GB"/>
          </a:p>
          <a:p>
            <a:r>
              <a:rPr lang="en-GB"/>
              <a:t>HPLC (Vysokoúčinná</a:t>
            </a:r>
            <a:r>
              <a:rPr lang="cs-CZ"/>
              <a:t> </a:t>
            </a:r>
            <a:r>
              <a:rPr lang="en-GB"/>
              <a:t>kapalinová chromatografie)</a:t>
            </a:r>
          </a:p>
          <a:p>
            <a:endParaRPr lang="en-GB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E4A3EC0-0AA2-41BF-B40E-406D6DE1E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527" y="2574775"/>
            <a:ext cx="4542473" cy="251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973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F7B378-CCE0-4EF5-9E4E-8375CFCE8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HbA1c – rutinní metody stanovení</a:t>
            </a:r>
            <a:endParaRPr lang="en-GB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6A3D3AD-8A89-41B6-8746-F959514E8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230" y="1388872"/>
            <a:ext cx="8279053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C9A678E-B26A-4D60-B188-B084E4D36D37}"/>
              </a:ext>
            </a:extLst>
          </p:cNvPr>
          <p:cNvSpPr txBox="1">
            <a:spLocks/>
          </p:cNvSpPr>
          <p:nvPr/>
        </p:nvSpPr>
        <p:spPr>
          <a:xfrm>
            <a:off x="279873" y="1405519"/>
            <a:ext cx="1483815" cy="58332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SzPct val="60000"/>
              <a:buFont typeface="Wingdings" panose="05000000000000000000" pitchFamily="2" charset="2"/>
              <a:buChar char="q"/>
            </a:pPr>
            <a:r>
              <a:rPr lang="cs-CZ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HPLC</a:t>
            </a:r>
          </a:p>
        </p:txBody>
      </p:sp>
    </p:spTree>
    <p:extLst>
      <p:ext uri="{BB962C8B-B14F-4D97-AF65-F5344CB8AC3E}">
        <p14:creationId xmlns:p14="http://schemas.microsoft.com/office/powerpoint/2010/main" val="3818019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E70651-02F5-4CA4-BE5F-F79B579F5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/>
              <a:t>Diabetes mellitus (DM)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CE30200-4120-48C1-9C79-E17480F98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18221" cy="4351338"/>
          </a:xfrm>
        </p:spPr>
        <p:txBody>
          <a:bodyPr/>
          <a:lstStyle/>
          <a:p>
            <a:r>
              <a:rPr lang="cs-CZ"/>
              <a:t>Heterogenní onemocnění, jehož hlavním znakem je nedostačující regulace glykémie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/>
              <a:t>Diabetes mellitus I. typu (imunitně podmíněný; idiopatický)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/>
              <a:t>Diabetes mellitus II. typu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/>
              <a:t>Gestační diabetes mellitus</a:t>
            </a:r>
            <a:endParaRPr lang="en-GB"/>
          </a:p>
          <a:p>
            <a:pPr marL="914400" lvl="1" indent="-457200">
              <a:buFont typeface="+mj-lt"/>
              <a:buAutoNum type="arabicPeriod"/>
            </a:pPr>
            <a:r>
              <a:rPr lang="cs-CZ"/>
              <a:t>Ostatní specifické typy diabetu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FCACE94-E152-4FB1-B2AE-50F8E2593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357" y="349320"/>
            <a:ext cx="5286643" cy="5540402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46A37049-AD55-4165-A918-4291CD3FC25E}"/>
              </a:ext>
            </a:extLst>
          </p:cNvPr>
          <p:cNvSpPr/>
          <p:nvPr/>
        </p:nvSpPr>
        <p:spPr>
          <a:xfrm>
            <a:off x="160420" y="5889722"/>
            <a:ext cx="7780422" cy="968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American Diabetes Association, 2. Classification and Diagnosis of Diabetes: </a:t>
            </a:r>
            <a:r>
              <a:rPr lang="cs-CZ" i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Standards of Medical Care in Diabetes—2019</a:t>
            </a:r>
            <a:r>
              <a:rPr lang="cs-CZ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Diabetes Care. 42 (2019) S13–S28. doi:10.2337/dc19-S002.</a:t>
            </a:r>
            <a:endParaRPr lang="en-GB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9F127BC3-4234-4248-9C46-B1FA981B00A1}"/>
              </a:ext>
            </a:extLst>
          </p:cNvPr>
          <p:cNvSpPr/>
          <p:nvPr/>
        </p:nvSpPr>
        <p:spPr>
          <a:xfrm>
            <a:off x="7940842" y="6203372"/>
            <a:ext cx="4206426" cy="579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/>
              <a:t>Created by Isaac Yonemoto created with </a:t>
            </a:r>
            <a:r>
              <a:rPr lang="en-GB" sz="1000">
                <a:hlinkClick r:id="rId4" tooltip="en:pymol"/>
              </a:rPr>
              <a:t>en:pymol</a:t>
            </a:r>
            <a:r>
              <a:rPr lang="en-GB" sz="1000"/>
              <a:t>, </a:t>
            </a:r>
            <a:r>
              <a:rPr lang="en-GB" sz="1000">
                <a:hlinkClick r:id="rId5" tooltip="en:inkscape"/>
              </a:rPr>
              <a:t>en:inkscape</a:t>
            </a:r>
            <a:r>
              <a:rPr lang="en-GB" sz="1000"/>
              <a:t>, and </a:t>
            </a:r>
            <a:r>
              <a:rPr lang="en-GB" sz="1000">
                <a:hlinkClick r:id="rId6" tooltip="en:gimp"/>
              </a:rPr>
              <a:t>en:gimp</a:t>
            </a:r>
            <a:r>
              <a:rPr lang="en-GB" sz="1000"/>
              <a:t> from NMR structure 1ai0 in the </a:t>
            </a:r>
            <a:r>
              <a:rPr lang="en-GB" sz="1000">
                <a:hlinkClick r:id="rId7" tooltip="en:pdb"/>
              </a:rPr>
              <a:t>en:pdb</a:t>
            </a:r>
            <a:r>
              <a:rPr lang="en-GB" sz="1000"/>
              <a:t>. Ref: Chang, X., Jorgensen, A.M., Bardrum, P., Led, J.J.</a:t>
            </a:r>
            <a:endParaRPr lang="en-GB" sz="10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F06A614-A290-424A-841E-26198D1C62D6}"/>
              </a:ext>
            </a:extLst>
          </p:cNvPr>
          <p:cNvSpPr/>
          <p:nvPr/>
        </p:nvSpPr>
        <p:spPr>
          <a:xfrm>
            <a:off x="9035317" y="5658889"/>
            <a:ext cx="1008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Inzulín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9954484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F7B378-CCE0-4EF5-9E4E-8375CFCE8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HbA1c – rutinní metody stanovení</a:t>
            </a:r>
            <a:endParaRPr lang="en-GB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C9A678E-B26A-4D60-B188-B084E4D36D37}"/>
              </a:ext>
            </a:extLst>
          </p:cNvPr>
          <p:cNvSpPr txBox="1">
            <a:spLocks/>
          </p:cNvSpPr>
          <p:nvPr/>
        </p:nvSpPr>
        <p:spPr>
          <a:xfrm>
            <a:off x="279873" y="1405519"/>
            <a:ext cx="1483815" cy="58332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SzPct val="60000"/>
              <a:buFont typeface="Wingdings" panose="05000000000000000000" pitchFamily="2" charset="2"/>
              <a:buChar char="q"/>
            </a:pPr>
            <a:r>
              <a:rPr lang="cs-CZ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HPLC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831E461-E280-4EAB-B4BA-DB0AD2DAB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8990" y="6420642"/>
            <a:ext cx="2268980" cy="365855"/>
          </a:xfrm>
        </p:spPr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bg1"/>
                </a:solidFill>
              </a:rPr>
              <a:pPr/>
              <a:t>30</a:t>
            </a:fld>
            <a:endParaRPr lang="cs-CZ" sz="1600" b="1" dirty="0">
              <a:solidFill>
                <a:schemeClr val="bg1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C51CCAE-AD2D-47F3-B425-D35265681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96974"/>
            <a:ext cx="4365760" cy="556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ECA507F8-DEF1-415B-B703-C2FE1E613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826" y="1296974"/>
            <a:ext cx="3650486" cy="5549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304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2689B0B-A1B3-4C8B-AB8B-492DC50CA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402" y="1690688"/>
            <a:ext cx="6529598" cy="419561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E95464A4-9BF0-48A3-9AE3-86AAA4846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7" y="2432269"/>
            <a:ext cx="5578459" cy="2988460"/>
          </a:xfrm>
          <a:prstGeom prst="rect">
            <a:avLst/>
          </a:prstGeom>
        </p:spPr>
      </p:pic>
      <p:sp>
        <p:nvSpPr>
          <p:cNvPr id="12" name="Nadpis 1">
            <a:extLst>
              <a:ext uri="{FF2B5EF4-FFF2-40B4-BE49-F238E27FC236}">
                <a16:creationId xmlns:a16="http://schemas.microsoft.com/office/drawing/2014/main" id="{0B17BDC5-EF0F-406C-96AE-B628AFCF1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/>
              <a:t>HbA1c – rutinní metody stanovení</a:t>
            </a:r>
            <a:endParaRPr lang="en-GB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57D0E577-DC3B-43BE-B276-2782EC9C7285}"/>
              </a:ext>
            </a:extLst>
          </p:cNvPr>
          <p:cNvSpPr txBox="1">
            <a:spLocks/>
          </p:cNvSpPr>
          <p:nvPr/>
        </p:nvSpPr>
        <p:spPr>
          <a:xfrm>
            <a:off x="279873" y="1405519"/>
            <a:ext cx="1483815" cy="58332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SzPct val="60000"/>
              <a:buFont typeface="Wingdings" panose="05000000000000000000" pitchFamily="2" charset="2"/>
              <a:buChar char="q"/>
            </a:pPr>
            <a:r>
              <a:rPr lang="cs-CZ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HPLC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5E5BEAF6-2BE7-4656-97BD-C8C9CB51C2EE}"/>
              </a:ext>
            </a:extLst>
          </p:cNvPr>
          <p:cNvSpPr/>
          <p:nvPr/>
        </p:nvSpPr>
        <p:spPr>
          <a:xfrm>
            <a:off x="1666340" y="5864157"/>
            <a:ext cx="1638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/>
              <a:t>Biorad - Variant</a:t>
            </a:r>
            <a:endParaRPr lang="en-GB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37865271-8303-4091-9466-9A04141C41EA}"/>
              </a:ext>
            </a:extLst>
          </p:cNvPr>
          <p:cNvSpPr/>
          <p:nvPr/>
        </p:nvSpPr>
        <p:spPr>
          <a:xfrm>
            <a:off x="7709401" y="5886302"/>
            <a:ext cx="1390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/>
              <a:t>Biorad – D10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0575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0B89796-095F-4AD9-AC0D-756C83182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899" y="1222074"/>
            <a:ext cx="7241096" cy="5558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9E8AA86F-E7B1-4901-BA3F-A4157C8CD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/>
              <a:t>HbA1c – rutinní metody stanovení</a:t>
            </a:r>
            <a:endParaRPr lang="en-GB"/>
          </a:p>
        </p:txBody>
      </p:sp>
      <p:pic>
        <p:nvPicPr>
          <p:cNvPr id="7" name="Zástupný symbol pro obsah 4">
            <a:extLst>
              <a:ext uri="{FF2B5EF4-FFF2-40B4-BE49-F238E27FC236}">
                <a16:creationId xmlns:a16="http://schemas.microsoft.com/office/drawing/2014/main" id="{2485CC56-70F6-4096-A339-D5E16BA2FF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45" y="2059931"/>
            <a:ext cx="4351338" cy="4351338"/>
          </a:xfr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6B33E26F-0B5F-4195-A189-6648F0497EE1}"/>
              </a:ext>
            </a:extLst>
          </p:cNvPr>
          <p:cNvSpPr/>
          <p:nvPr/>
        </p:nvSpPr>
        <p:spPr>
          <a:xfrm>
            <a:off x="1161508" y="1690599"/>
            <a:ext cx="245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/>
              <a:t>HA-8180V ADAMS™ A1c</a:t>
            </a:r>
          </a:p>
        </p:txBody>
      </p:sp>
    </p:spTree>
    <p:extLst>
      <p:ext uri="{BB962C8B-B14F-4D97-AF65-F5344CB8AC3E}">
        <p14:creationId xmlns:p14="http://schemas.microsoft.com/office/powerpoint/2010/main" val="10866566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CE49191-6DE0-428F-9726-B675EF517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2. Doporučené rutinní metody - elektroforetické:</a:t>
            </a:r>
          </a:p>
          <a:p>
            <a:r>
              <a:rPr lang="en-GB"/>
              <a:t> elektroforéza v agarózovém gelu (ELFO)</a:t>
            </a:r>
          </a:p>
          <a:p>
            <a:r>
              <a:rPr lang="en-GB"/>
              <a:t> kapilární elektroforéza (HPCE)</a:t>
            </a:r>
          </a:p>
          <a:p>
            <a:r>
              <a:rPr lang="en-GB"/>
              <a:t> izoelektrická fokusace (IEF)</a:t>
            </a:r>
          </a:p>
          <a:p>
            <a:endParaRPr lang="en-GB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3458B327-C9F6-4F5C-8C88-5754048B6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/>
              <a:t>HbA1c – rutinní metody stanovení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8130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8B4B85A5-99C7-4163-8CEF-4E6FAE594DF6}"/>
              </a:ext>
            </a:extLst>
          </p:cNvPr>
          <p:cNvSpPr txBox="1">
            <a:spLocks/>
          </p:cNvSpPr>
          <p:nvPr/>
        </p:nvSpPr>
        <p:spPr>
          <a:xfrm>
            <a:off x="279874" y="1405519"/>
            <a:ext cx="1173542" cy="58691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SzPct val="60000"/>
              <a:buFont typeface="Wingdings" panose="05000000000000000000" pitchFamily="2" charset="2"/>
              <a:buChar char="q"/>
            </a:pPr>
            <a:r>
              <a:rPr lang="cs-CZ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</a:t>
            </a:r>
            <a:endParaRPr lang="cs-CZ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378FAAE7-CC29-4540-98A0-6C74CF96AEEE}"/>
              </a:ext>
            </a:extLst>
          </p:cNvPr>
          <p:cNvSpPr/>
          <p:nvPr/>
        </p:nvSpPr>
        <p:spPr>
          <a:xfrm>
            <a:off x="8327021" y="5922645"/>
            <a:ext cx="1765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/>
              <a:t>Sebia - Capillarys</a:t>
            </a:r>
            <a:endParaRPr lang="en-GB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0804EEF2-CB98-42E4-81B0-10A8F813A5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27649" r="9194"/>
          <a:stretch/>
        </p:blipFill>
        <p:spPr>
          <a:xfrm>
            <a:off x="134754" y="1896177"/>
            <a:ext cx="6497053" cy="496182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C208B61-1ADD-4157-A30C-CF391850D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780" y="750689"/>
            <a:ext cx="6884220" cy="4736982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CF377A71-5E56-4FCC-8EC2-98A7568E8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/>
              <a:t>HbA1c – rutinní metody stanovení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8773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>
            <a:extLst>
              <a:ext uri="{FF2B5EF4-FFF2-40B4-BE49-F238E27FC236}">
                <a16:creationId xmlns:a16="http://schemas.microsoft.com/office/drawing/2014/main" id="{6A36554C-C343-444A-8D22-90DDED2ED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898" y="1088898"/>
            <a:ext cx="384910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43159F2-B779-489E-B75D-1EAC5295E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HbA1c – rutinní metody stanovení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B555410-95DF-40B8-9094-892878F01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7407442" cy="5032375"/>
          </a:xfrm>
        </p:spPr>
        <p:txBody>
          <a:bodyPr>
            <a:normAutofit/>
          </a:bodyPr>
          <a:lstStyle/>
          <a:p>
            <a:r>
              <a:rPr lang="cs-CZ"/>
              <a:t>C</a:t>
            </a:r>
            <a:r>
              <a:rPr lang="en-GB"/>
              <a:t>hromatografické:</a:t>
            </a:r>
          </a:p>
          <a:p>
            <a:r>
              <a:rPr lang="en-GB"/>
              <a:t>Afinitní chromatografie (aminofenylboronátová): </a:t>
            </a:r>
          </a:p>
          <a:p>
            <a:r>
              <a:rPr lang="en-GB"/>
              <a:t>založena na interakci glykovaného hemoglobinu s imobilizovaným boronátovým aniontem</a:t>
            </a:r>
          </a:p>
          <a:p>
            <a:r>
              <a:rPr lang="en-GB"/>
              <a:t>po eluci neglykovaných frakcí hemoglobinu, dojde k uvolnění vazby a po eluci se stanoví hemoglobinové frakce detektorem, který měří absorbance při     415 nm</a:t>
            </a:r>
          </a:p>
          <a:p>
            <a:r>
              <a:rPr lang="en-GB"/>
              <a:t>koncentrace HbA1c se zjistí z velikosti plochy příslušného píku na chromatogramu</a:t>
            </a:r>
          </a:p>
          <a:p>
            <a:endParaRPr lang="en-GB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1E2AE4D-2D98-4101-A675-11D0DC0AF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642" y="3978224"/>
            <a:ext cx="3946358" cy="28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5225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FD6912-D636-4109-BF4D-AED0F6985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HbA1c</a:t>
            </a:r>
            <a:endParaRPr lang="en-GB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9C3229BF-3A85-4E2A-B594-B4BF3A33FB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0479" y="1762125"/>
            <a:ext cx="9467850" cy="3333750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A420AE42-EC46-4ED1-BE14-4762F8AD9D49}"/>
              </a:ext>
            </a:extLst>
          </p:cNvPr>
          <p:cNvSpPr txBox="1">
            <a:spLocks/>
          </p:cNvSpPr>
          <p:nvPr/>
        </p:nvSpPr>
        <p:spPr>
          <a:xfrm>
            <a:off x="838200" y="3651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HbA1c – rutinní metody stanovení</a:t>
            </a:r>
            <a:endParaRPr lang="en-GB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0E5690C0-0FF3-4654-A6A2-CA971DFEB26A}"/>
              </a:ext>
            </a:extLst>
          </p:cNvPr>
          <p:cNvSpPr/>
          <p:nvPr/>
        </p:nvSpPr>
        <p:spPr>
          <a:xfrm>
            <a:off x="8231113" y="1827634"/>
            <a:ext cx="242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>
                <a:latin typeface="Times New Roman" panose="02020603050405020304" pitchFamily="18" charset="0"/>
              </a:rPr>
              <a:t>(f</a:t>
            </a:r>
            <a:r>
              <a:rPr lang="en-GB">
                <a:latin typeface="Times New Roman" panose="02020603050405020304" pitchFamily="18" charset="0"/>
              </a:rPr>
              <a:t>ructosylvalineoxidase</a:t>
            </a:r>
            <a:r>
              <a:rPr lang="cs-CZ">
                <a:latin typeface="Times New Roman" panose="02020603050405020304" pitchFamily="18" charset="0"/>
              </a:rPr>
              <a:t>)</a:t>
            </a:r>
            <a:endParaRPr lang="en-GB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267E24CB-F232-4538-B8CE-9196BD6D877B}"/>
              </a:ext>
            </a:extLst>
          </p:cNvPr>
          <p:cNvSpPr/>
          <p:nvPr/>
        </p:nvSpPr>
        <p:spPr>
          <a:xfrm>
            <a:off x="528044" y="1357074"/>
            <a:ext cx="3243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latin typeface="Times New Roman" panose="02020603050405020304" pitchFamily="18" charset="0"/>
              </a:rPr>
              <a:t>Direct enzymatic HbA1c method</a:t>
            </a:r>
            <a:endParaRPr lang="en-GB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EB15D86-93DD-407A-9080-A0D3714D51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49" b="26736"/>
          <a:stretch/>
        </p:blipFill>
        <p:spPr>
          <a:xfrm>
            <a:off x="4679234" y="4129895"/>
            <a:ext cx="5980749" cy="272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4326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FD6912-D636-4109-BF4D-AED0F6985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HbA1c</a:t>
            </a:r>
            <a:endParaRPr lang="en-GB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A420AE42-EC46-4ED1-BE14-4762F8AD9D49}"/>
              </a:ext>
            </a:extLst>
          </p:cNvPr>
          <p:cNvSpPr txBox="1">
            <a:spLocks/>
          </p:cNvSpPr>
          <p:nvPr/>
        </p:nvSpPr>
        <p:spPr>
          <a:xfrm>
            <a:off x="838200" y="3651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HbA1c – rutinní metody stanovení</a:t>
            </a:r>
            <a:endParaRPr lang="en-GB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82FA494-40DE-4915-8E49-861AB22B4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90" y="1690687"/>
            <a:ext cx="11907010" cy="370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2838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5FA34182-859E-4060-AF3B-193BF91981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980" y="1806374"/>
            <a:ext cx="4834820" cy="4351338"/>
          </a:xfr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62277FA7-2CFC-47D7-9BE7-FDA8D130D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/>
              <a:t>HbA1c – POCT</a:t>
            </a:r>
            <a:endParaRPr lang="en-GB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1F7178CD-C3D9-47DC-9F99-7FE0F63CE922}"/>
              </a:ext>
            </a:extLst>
          </p:cNvPr>
          <p:cNvSpPr txBox="1">
            <a:spLocks/>
          </p:cNvSpPr>
          <p:nvPr/>
        </p:nvSpPr>
        <p:spPr>
          <a:xfrm>
            <a:off x="279873" y="1405518"/>
            <a:ext cx="6717693" cy="11259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SzPct val="60000"/>
              <a:buFont typeface="Wingdings" panose="05000000000000000000" pitchFamily="2" charset="2"/>
              <a:buChar char="q"/>
            </a:pPr>
            <a:r>
              <a:rPr lang="cs-CZ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Boronátová afinitní chromatografie/ fotometrie</a:t>
            </a:r>
            <a:endParaRPr lang="cs-CZ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9509B31-B98A-4597-B8A2-036FCEA11804}"/>
              </a:ext>
            </a:extLst>
          </p:cNvPr>
          <p:cNvSpPr/>
          <p:nvPr/>
        </p:nvSpPr>
        <p:spPr>
          <a:xfrm>
            <a:off x="7851066" y="5788380"/>
            <a:ext cx="1483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/>
              <a:t>Infopia Clover</a:t>
            </a:r>
            <a:endParaRPr lang="en-GB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48154732-2731-422F-BCD1-D7D110D4DE56}"/>
              </a:ext>
            </a:extLst>
          </p:cNvPr>
          <p:cNvSpPr/>
          <p:nvPr/>
        </p:nvSpPr>
        <p:spPr>
          <a:xfrm>
            <a:off x="7320073" y="6157712"/>
            <a:ext cx="3075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/>
              <a:t>U nás v současnosti nejčetnější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5039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62277FA7-2CFC-47D7-9BE7-FDA8D130D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/>
              <a:t>HbA1c – POCT</a:t>
            </a:r>
            <a:endParaRPr lang="en-GB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1F7178CD-C3D9-47DC-9F99-7FE0F63CE922}"/>
              </a:ext>
            </a:extLst>
          </p:cNvPr>
          <p:cNvSpPr txBox="1">
            <a:spLocks/>
          </p:cNvSpPr>
          <p:nvPr/>
        </p:nvSpPr>
        <p:spPr>
          <a:xfrm>
            <a:off x="279873" y="1405518"/>
            <a:ext cx="6717693" cy="11259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SzPct val="60000"/>
              <a:buFont typeface="Wingdings" panose="05000000000000000000" pitchFamily="2" charset="2"/>
              <a:buChar char="q"/>
            </a:pPr>
            <a:r>
              <a:rPr lang="cs-CZ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Boronátová afinitní chromatografie/ fotometrie</a:t>
            </a:r>
            <a:endParaRPr lang="cs-CZ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9509B31-B98A-4597-B8A2-036FCEA11804}"/>
              </a:ext>
            </a:extLst>
          </p:cNvPr>
          <p:cNvSpPr/>
          <p:nvPr/>
        </p:nvSpPr>
        <p:spPr>
          <a:xfrm>
            <a:off x="7851066" y="5788380"/>
            <a:ext cx="2372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/>
              <a:t>Alere (Abbott) - Afinion</a:t>
            </a:r>
            <a:endParaRPr lang="en-GB"/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E99CC232-8DFC-40B9-A7E5-09076BE24F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566" y="1180733"/>
            <a:ext cx="4351338" cy="4351338"/>
          </a:xfr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61F6EAD0-48C6-46F8-9CF2-435E734E95C7}"/>
              </a:ext>
            </a:extLst>
          </p:cNvPr>
          <p:cNvSpPr/>
          <p:nvPr/>
        </p:nvSpPr>
        <p:spPr>
          <a:xfrm>
            <a:off x="6131461" y="6157712"/>
            <a:ext cx="5812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/>
              <a:t>FDA schválila používání pro diagnózu diabetu mellitu 2. typu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1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F928FE-76F3-432D-89E1-E3DFC86EB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Diagnóza diabetu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8C18B69-0A26-40A1-96FE-A2D0194A0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257800" cy="4351338"/>
          </a:xfrm>
        </p:spPr>
        <p:txBody>
          <a:bodyPr/>
          <a:lstStyle/>
          <a:p>
            <a:pPr marL="0" indent="0">
              <a:buNone/>
            </a:pPr>
            <a:r>
              <a:rPr lang="cs-CZ"/>
              <a:t>Glukóza</a:t>
            </a:r>
          </a:p>
          <a:p>
            <a:r>
              <a:rPr lang="cs-CZ"/>
              <a:t>Na lačno (alespoň 8 hodin bez příjmu potravy)</a:t>
            </a:r>
          </a:p>
          <a:p>
            <a:pPr marL="457200" lvl="1" indent="0">
              <a:buNone/>
            </a:pPr>
            <a:r>
              <a:rPr lang="cs-CZ"/>
              <a:t>≥ 7,0 mmol/l</a:t>
            </a:r>
          </a:p>
          <a:p>
            <a:r>
              <a:rPr lang="cs-CZ"/>
              <a:t>Náhodný odběr nebo OGTT (75g glukózy ve vodě, odběr po 2 hodinách)</a:t>
            </a:r>
          </a:p>
          <a:p>
            <a:pPr marL="457200" lvl="1" indent="0">
              <a:buNone/>
            </a:pPr>
            <a:r>
              <a:rPr lang="cs-CZ"/>
              <a:t>≥ 11,1 mmol/l</a:t>
            </a:r>
          </a:p>
          <a:p>
            <a:pPr marL="0" indent="0">
              <a:buNone/>
            </a:pPr>
            <a:r>
              <a:rPr lang="cs-CZ"/>
              <a:t>HbA1c</a:t>
            </a:r>
          </a:p>
          <a:p>
            <a:pPr marL="457200" lvl="1" indent="0">
              <a:buNone/>
            </a:pPr>
            <a:r>
              <a:rPr lang="cs-CZ"/>
              <a:t>≥ 48 mmol/mol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CEB27083-793F-4470-A32F-FAB85FDDC7F9}"/>
              </a:ext>
            </a:extLst>
          </p:cNvPr>
          <p:cNvSpPr txBox="1">
            <a:spLocks/>
          </p:cNvSpPr>
          <p:nvPr/>
        </p:nvSpPr>
        <p:spPr>
          <a:xfrm>
            <a:off x="6541169" y="1825624"/>
            <a:ext cx="5257800" cy="503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/>
              <a:t>Dle současného doporučení</a:t>
            </a:r>
          </a:p>
          <a:p>
            <a:pPr marL="0" indent="0" algn="just">
              <a:buNone/>
            </a:pPr>
            <a:endParaRPr lang="cs-CZ"/>
          </a:p>
          <a:p>
            <a:pPr algn="just"/>
            <a:r>
              <a:rPr lang="cs-CZ"/>
              <a:t>O diagnóze lze rozhodnout pouze na základě opakovaného odběru!</a:t>
            </a:r>
          </a:p>
          <a:p>
            <a:pPr algn="just"/>
            <a:endParaRPr lang="cs-CZ"/>
          </a:p>
          <a:p>
            <a:pPr marL="0" indent="0" algn="just">
              <a:buNone/>
            </a:pPr>
            <a:r>
              <a:rPr lang="cs-CZ"/>
              <a:t>Dle ADA (2019)</a:t>
            </a:r>
          </a:p>
          <a:p>
            <a:pPr algn="just"/>
            <a:r>
              <a:rPr lang="cs-CZ"/>
              <a:t>O diagnóze lze rozhodnout z jednoho odběru, pokud je hyperglykémie nezaměnitelná (unequivocal)</a:t>
            </a:r>
          </a:p>
          <a:p>
            <a:pPr marL="0" indent="0" algn="just">
              <a:buNone/>
            </a:pPr>
            <a:endParaRPr lang="cs-CZ"/>
          </a:p>
          <a:p>
            <a:pPr algn="just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DAD084E-7085-4049-ABC0-5573F73C2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169" y="2243387"/>
            <a:ext cx="5634316" cy="43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6073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62277FA7-2CFC-47D7-9BE7-FDA8D130D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/>
              <a:t>HbA1c – POCT</a:t>
            </a:r>
            <a:endParaRPr lang="en-GB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1F7178CD-C3D9-47DC-9F99-7FE0F63CE922}"/>
              </a:ext>
            </a:extLst>
          </p:cNvPr>
          <p:cNvSpPr txBox="1">
            <a:spLocks/>
          </p:cNvSpPr>
          <p:nvPr/>
        </p:nvSpPr>
        <p:spPr>
          <a:xfrm>
            <a:off x="279873" y="1405518"/>
            <a:ext cx="6717693" cy="11259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SzPct val="60000"/>
              <a:buFont typeface="Wingdings" panose="05000000000000000000" pitchFamily="2" charset="2"/>
              <a:buChar char="q"/>
            </a:pPr>
            <a:r>
              <a:rPr lang="cs-CZ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Imunochemický (aglutinace)</a:t>
            </a:r>
            <a:endParaRPr lang="cs-CZ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9509B31-B98A-4597-B8A2-036FCEA11804}"/>
              </a:ext>
            </a:extLst>
          </p:cNvPr>
          <p:cNvSpPr/>
          <p:nvPr/>
        </p:nvSpPr>
        <p:spPr>
          <a:xfrm>
            <a:off x="7851066" y="5788380"/>
            <a:ext cx="2354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/>
              <a:t>Siemens - DCA Vantage</a:t>
            </a:r>
            <a:endParaRPr lang="en-GB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1FCF832-7F48-4A95-BEB3-AEE0C95DDB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993" y="1027906"/>
            <a:ext cx="4079379" cy="4351338"/>
          </a:xfr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6CF6B8EE-6971-46EB-9053-3973B8D49F03}"/>
              </a:ext>
            </a:extLst>
          </p:cNvPr>
          <p:cNvSpPr/>
          <p:nvPr/>
        </p:nvSpPr>
        <p:spPr>
          <a:xfrm>
            <a:off x="7851066" y="6123543"/>
            <a:ext cx="3321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/>
              <a:t>Pozitivní hodnocení v rámci NGSP</a:t>
            </a:r>
            <a:endParaRPr lang="en-GB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2770C420-36EC-4491-B242-E105F8069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93" y="2185407"/>
            <a:ext cx="6896100" cy="3267075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E6472B17-7E46-4527-856B-C2720C421138}"/>
              </a:ext>
            </a:extLst>
          </p:cNvPr>
          <p:cNvSpPr/>
          <p:nvPr/>
        </p:nvSpPr>
        <p:spPr>
          <a:xfrm>
            <a:off x="1779877" y="5603714"/>
            <a:ext cx="3717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latin typeface="Times New Roman" panose="02020603050405020304" pitchFamily="18" charset="0"/>
              </a:rPr>
              <a:t>Latex enhanced immunoassay method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915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B1E43B-B28A-4FF9-991B-D6EF759E6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HbA1c - nevýhody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9C964F2-CCC3-4974-84B5-3A24F4648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 doba života erytrocytů (120 ± 10 d) !</a:t>
            </a:r>
          </a:p>
          <a:p>
            <a:r>
              <a:rPr lang="en-GB"/>
              <a:t> přítomnost vzácnějších typů hemoglobinu (1165 variant Hb, např. HbS, HbC, HbE, HbD)</a:t>
            </a:r>
          </a:p>
          <a:p>
            <a:r>
              <a:rPr lang="en-GB"/>
              <a:t> hemolýza, ikterus</a:t>
            </a:r>
          </a:p>
          <a:p>
            <a:r>
              <a:rPr lang="en-GB"/>
              <a:t> těžké krvácení</a:t>
            </a:r>
          </a:p>
          <a:p>
            <a:r>
              <a:rPr lang="en-GB"/>
              <a:t> věk, rasa, terapie,…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2091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4D0BB8-FF99-4B9E-BD7F-747E1B6CF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C-peptid a inzulin</a:t>
            </a:r>
            <a:endParaRPr lang="en-GB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8CA8BF4-05F7-4E29-A1D5-DEF69478A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651" y="3736691"/>
            <a:ext cx="7038697" cy="2929438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68CBE266-4C72-4B9F-B679-18588E6D4358}"/>
              </a:ext>
            </a:extLst>
          </p:cNvPr>
          <p:cNvSpPr/>
          <p:nvPr/>
        </p:nvSpPr>
        <p:spPr>
          <a:xfrm>
            <a:off x="564681" y="1255113"/>
            <a:ext cx="114957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>
                <a:latin typeface="Arial" panose="020B0604020202020204" pitchFamily="34" charset="0"/>
              </a:rPr>
              <a:t>Stanovení C-peptidu a inzulinu není zakotveno v žádném doporučení pro diagnostiku diabetu a nemá význam při rutinním sledování pacientů s DM. Stanovení C-peptidu se provádí při rozhodování o vhodnosti volby terapie inzulinem u diabetu 2. typu, tj. při podezření na selhání sekrece inzulinu. Vyšetření inzulinu má význam při podezření na inzulinovou rezistenci u syndromu polycystických ovárií a při diagnostice inzulinomu. 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8382846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4D0BB8-FF99-4B9E-BD7F-747E1B6CF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C-peptid a inzulin</a:t>
            </a:r>
            <a:endParaRPr lang="en-GB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1131574D-6204-4D4B-9E51-D7F8655E6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/>
              <a:t> </a:t>
            </a:r>
            <a:r>
              <a:rPr lang="cs-CZ"/>
              <a:t>Standardizace probíhá</a:t>
            </a:r>
          </a:p>
          <a:p>
            <a:r>
              <a:rPr lang="cs-CZ"/>
              <a:t>Používají se imunoanalytické metody</a:t>
            </a:r>
          </a:p>
          <a:p>
            <a:r>
              <a:rPr lang="cs-CZ"/>
              <a:t>C-peptid – standard WHO IRR 84/510</a:t>
            </a:r>
          </a:p>
          <a:p>
            <a:endParaRPr lang="cs-CZ"/>
          </a:p>
          <a:p>
            <a:endParaRPr lang="cs-CZ"/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4439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4A2D44-4B1B-45E9-BC34-6D1370454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Autoprotilátky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32DBA21-7462-4EA1-B554-F742AA038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Nejsou doporučovány k diagnóze diabetu</a:t>
            </a:r>
          </a:p>
          <a:p>
            <a:r>
              <a:rPr lang="cs-CZ"/>
              <a:t>Jsou vhodné při podezření na kontrolu původu DM (LADA)</a:t>
            </a:r>
          </a:p>
          <a:p>
            <a:endParaRPr lang="cs-CZ"/>
          </a:p>
          <a:p>
            <a:r>
              <a:rPr lang="cs-CZ"/>
              <a:t>Kombinované vyšetření 3 autoprotilátek – anti IAA, anti-GAD a anti IA-2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1820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0B54B0-99CC-402A-8CAC-746DC8C3A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Glykovaný albumin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F9AFD8E-73C7-4CCE-AC39-546F2C67E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225463" cy="2794501"/>
          </a:xfrm>
        </p:spPr>
        <p:txBody>
          <a:bodyPr>
            <a:normAutofit fontScale="85000" lnSpcReduction="20000"/>
          </a:bodyPr>
          <a:lstStyle/>
          <a:p>
            <a:r>
              <a:rPr lang="cs-CZ"/>
              <a:t>V doporučeních není zmiňován</a:t>
            </a:r>
          </a:p>
          <a:p>
            <a:r>
              <a:rPr lang="cs-CZ"/>
              <a:t>Lze použít při snížení životnosti erytrocytů (nedostatek Fe, B12; hemolytická anémie, gestační diabetes...)</a:t>
            </a:r>
          </a:p>
          <a:p>
            <a:r>
              <a:rPr lang="cs-CZ"/>
              <a:t>Glykace na </a:t>
            </a:r>
            <a:r>
              <a:rPr lang="el-GR"/>
              <a:t>ε</a:t>
            </a:r>
            <a:r>
              <a:rPr lang="cs-CZ"/>
              <a:t>-aminoskupinách lyzinu (12 vazebných míst)</a:t>
            </a:r>
          </a:p>
          <a:p>
            <a:pPr marL="0" indent="0">
              <a:buNone/>
            </a:pPr>
            <a:r>
              <a:rPr lang="cs-CZ"/>
              <a:t>Enzymatická metoda zakončená Trinderovou reakcí + stanovení celkového albuminu bromkresolovým purpurem</a:t>
            </a:r>
          </a:p>
          <a:p>
            <a:pPr marL="0" indent="0">
              <a:buNone/>
            </a:pPr>
            <a:r>
              <a:rPr lang="cs-CZ"/>
              <a:t>-&gt; přepočet na % podíl</a:t>
            </a:r>
          </a:p>
          <a:p>
            <a:pPr marL="0" indent="0">
              <a:buNone/>
            </a:pPr>
            <a:r>
              <a:rPr lang="cs-CZ"/>
              <a:t>Lucica GA-L (Asahi Kasei Pharma) ;quantlLab IL (Werfen);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A71AE27-F043-4F7D-8AF5-E0AC548D2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01" y="4620127"/>
            <a:ext cx="11897762" cy="2237874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4EC8F4A2-5EE5-458C-89EF-F95C570F41AC}"/>
              </a:ext>
            </a:extLst>
          </p:cNvPr>
          <p:cNvSpPr/>
          <p:nvPr/>
        </p:nvSpPr>
        <p:spPr>
          <a:xfrm>
            <a:off x="8518122" y="3650630"/>
            <a:ext cx="30585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/>
              <a:t>Ref. Metoda: ID-LC-MS/MS</a:t>
            </a:r>
            <a:endParaRPr lang="en-GB"/>
          </a:p>
          <a:p>
            <a:r>
              <a:rPr lang="cs-CZ"/>
              <a:t>Refereční materiál: JCC RM611</a:t>
            </a:r>
          </a:p>
        </p:txBody>
      </p:sp>
    </p:spTree>
    <p:extLst>
      <p:ext uri="{BB962C8B-B14F-4D97-AF65-F5344CB8AC3E}">
        <p14:creationId xmlns:p14="http://schemas.microsoft.com/office/powerpoint/2010/main" val="22360160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819839-40A8-4A5E-BFB3-FCDB0EADF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Albumin v moči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0CA8C20-B40A-4966-8E79-68F64B3CD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Včasná detekce predikuje diabetickou nefropatii</a:t>
            </a:r>
          </a:p>
          <a:p>
            <a:pPr lvl="1"/>
            <a:r>
              <a:rPr lang="cs-CZ"/>
              <a:t>Mikroalbuminurie</a:t>
            </a:r>
          </a:p>
          <a:p>
            <a:r>
              <a:rPr lang="cs-CZ"/>
              <a:t>Doporučené vyšetření 1x ročně u diabetiků</a:t>
            </a:r>
          </a:p>
          <a:p>
            <a:endParaRPr lang="cs-CZ"/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1782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7BC5A0-1D9C-4EE4-BD8C-AA496D33E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Děkuji za pozornost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AD61D1E-1F01-46F0-A994-B4AE6D150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802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F928FE-76F3-432D-89E1-E3DFC86EB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Prediabetes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8C18B69-0A26-40A1-96FE-A2D0194A0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960768" cy="4351338"/>
          </a:xfrm>
        </p:spPr>
        <p:txBody>
          <a:bodyPr/>
          <a:lstStyle/>
          <a:p>
            <a:pPr marL="0" indent="0">
              <a:buNone/>
            </a:pPr>
            <a:r>
              <a:rPr lang="cs-CZ"/>
              <a:t>Termín používaný u osob se zvýšenou glykémií, ale ne tolik, aby překročili kritéria pro diagnózu diabetu</a:t>
            </a:r>
          </a:p>
          <a:p>
            <a:pPr marL="0" indent="0">
              <a:buNone/>
            </a:pPr>
            <a:r>
              <a:rPr lang="cs-CZ"/>
              <a:t>-&gt; riziková populace pro diabetes 2. typu (≥ 45 let;BMI ≥ 25 kg/m</a:t>
            </a:r>
            <a:r>
              <a:rPr lang="cs-CZ" baseline="30000"/>
              <a:t>2</a:t>
            </a:r>
            <a:r>
              <a:rPr lang="cs-CZ"/>
              <a:t>) </a:t>
            </a:r>
          </a:p>
          <a:p>
            <a:pPr marL="0" indent="0">
              <a:buNone/>
            </a:pPr>
            <a:r>
              <a:rPr lang="cs-CZ"/>
              <a:t>u obézních adolescentů (BMI ≥ 85 percentilu)</a:t>
            </a:r>
          </a:p>
          <a:p>
            <a:endParaRPr lang="cs-CZ"/>
          </a:p>
          <a:p>
            <a:r>
              <a:rPr lang="cs-CZ"/>
              <a:t>HbA1c (39-47 mmol/mol)</a:t>
            </a:r>
          </a:p>
          <a:p>
            <a:endParaRPr lang="cs-CZ"/>
          </a:p>
          <a:p>
            <a:pPr marL="0" indent="0">
              <a:buNone/>
            </a:pPr>
            <a:r>
              <a:rPr lang="cs-CZ"/>
              <a:t>-&gt; riziko rozvoje kardiovaskulárních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CEB27083-793F-4470-A32F-FAB85FDDC7F9}"/>
              </a:ext>
            </a:extLst>
          </p:cNvPr>
          <p:cNvSpPr txBox="1">
            <a:spLocks/>
          </p:cNvSpPr>
          <p:nvPr/>
        </p:nvSpPr>
        <p:spPr>
          <a:xfrm>
            <a:off x="6541169" y="1825624"/>
            <a:ext cx="5257800" cy="503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2412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4D219D-D5CD-4E78-B890-B814D68A8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-55688"/>
            <a:ext cx="10515600" cy="1325563"/>
          </a:xfrm>
        </p:spPr>
        <p:txBody>
          <a:bodyPr/>
          <a:lstStyle/>
          <a:p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88FECDE-FBB6-4B7D-8153-51D685344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31D5BA5-AD70-45BC-982D-2F73B7FC1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47" y="186256"/>
            <a:ext cx="11622506" cy="648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84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B39560-1EB6-49A6-B86A-844E11C4A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92DC9D-1A3C-45B5-8FB2-EA962A122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A557362-35A3-4D99-8A39-53F3237B5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128587"/>
            <a:ext cx="10172700" cy="66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49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A857720-ECCC-42D9-9D50-6F42A0EEE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5" y="209550"/>
            <a:ext cx="1045845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252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F284D7-8591-4A07-9428-DBF5309FF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Laboratorní diagnostika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7FFD7DC-72B4-4D03-93A0-3842574BD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Glykémie</a:t>
            </a:r>
          </a:p>
          <a:p>
            <a:r>
              <a:rPr lang="cs-CZ"/>
              <a:t>HbA1c</a:t>
            </a:r>
          </a:p>
          <a:p>
            <a:r>
              <a:rPr lang="cs-CZ"/>
              <a:t>Glykovaný albumin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87579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1559</Words>
  <Application>Microsoft Office PowerPoint</Application>
  <PresentationFormat>Širokoúhlá obrazovka</PresentationFormat>
  <Paragraphs>272</Paragraphs>
  <Slides>47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53" baseType="lpstr">
      <vt:lpstr>Arial</vt:lpstr>
      <vt:lpstr>Calibri</vt:lpstr>
      <vt:lpstr>Calibri Light</vt:lpstr>
      <vt:lpstr>Times New Roman</vt:lpstr>
      <vt:lpstr>Wingdings</vt:lpstr>
      <vt:lpstr>Motiv Office</vt:lpstr>
      <vt:lpstr>Laboratorní diagnostika diabetu mellitu</vt:lpstr>
      <vt:lpstr>Prezentace aplikace PowerPoint</vt:lpstr>
      <vt:lpstr>Diabetes mellitus (DM)</vt:lpstr>
      <vt:lpstr>Diagnóza diabetu</vt:lpstr>
      <vt:lpstr>Prediabetes</vt:lpstr>
      <vt:lpstr>Prezentace aplikace PowerPoint</vt:lpstr>
      <vt:lpstr>Prezentace aplikace PowerPoint</vt:lpstr>
      <vt:lpstr>Prezentace aplikace PowerPoint</vt:lpstr>
      <vt:lpstr>Laboratorní diagnostika</vt:lpstr>
      <vt:lpstr>Stanovení glykémie</vt:lpstr>
      <vt:lpstr>Stanovení glykémie</vt:lpstr>
      <vt:lpstr>Stanovení glykémie</vt:lpstr>
      <vt:lpstr>Stanovení glykémie –plazma/sérum/moč/CSF</vt:lpstr>
      <vt:lpstr>Glukóza v moči</vt:lpstr>
      <vt:lpstr>Stanovení glykémie</vt:lpstr>
      <vt:lpstr>Glykémie elektrochemicky</vt:lpstr>
      <vt:lpstr>Glykémie elektrochemicky</vt:lpstr>
      <vt:lpstr>Prezentace aplikace PowerPoint</vt:lpstr>
      <vt:lpstr>Prezentace aplikace PowerPoint</vt:lpstr>
      <vt:lpstr>Glykovaný hemoglobin</vt:lpstr>
      <vt:lpstr>Prezentace aplikace PowerPoint</vt:lpstr>
      <vt:lpstr>Glykovaný hemoglobin</vt:lpstr>
      <vt:lpstr>HbA1c vs. glykémie</vt:lpstr>
      <vt:lpstr>Jednotky HbA1c</vt:lpstr>
      <vt:lpstr>Prezentace aplikace PowerPoint</vt:lpstr>
      <vt:lpstr>Požadavky na analytickou kvalitu</vt:lpstr>
      <vt:lpstr>HbA1c – metody stanovení</vt:lpstr>
      <vt:lpstr>HbA1c – rutinní metody stanovení</vt:lpstr>
      <vt:lpstr>HbA1c – rutinní metody stanovení</vt:lpstr>
      <vt:lpstr>HbA1c – rutinní metody stanovení</vt:lpstr>
      <vt:lpstr>HbA1c – rutinní metody stanovení</vt:lpstr>
      <vt:lpstr>HbA1c – rutinní metody stanovení</vt:lpstr>
      <vt:lpstr>HbA1c – rutinní metody stanovení</vt:lpstr>
      <vt:lpstr>HbA1c – rutinní metody stanovení</vt:lpstr>
      <vt:lpstr>HbA1c – rutinní metody stanovení</vt:lpstr>
      <vt:lpstr>HbA1c</vt:lpstr>
      <vt:lpstr>HbA1c</vt:lpstr>
      <vt:lpstr>HbA1c – POCT</vt:lpstr>
      <vt:lpstr>HbA1c – POCT</vt:lpstr>
      <vt:lpstr>HbA1c – POCT</vt:lpstr>
      <vt:lpstr>HbA1c - nevýhody</vt:lpstr>
      <vt:lpstr>C-peptid a inzulin</vt:lpstr>
      <vt:lpstr>C-peptid a inzulin</vt:lpstr>
      <vt:lpstr>Autoprotilátky</vt:lpstr>
      <vt:lpstr>Glykovaný albumin</vt:lpstr>
      <vt:lpstr>Albumin v moči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Laboratorní diagnostika diabetu mellitu</dc:title>
  <dc:creator>Ondřej Wiewiorka</dc:creator>
  <cp:lastModifiedBy>Ondřej Wiewiorka</cp:lastModifiedBy>
  <cp:revision>43</cp:revision>
  <dcterms:created xsi:type="dcterms:W3CDTF">2019-02-11T13:16:01Z</dcterms:created>
  <dcterms:modified xsi:type="dcterms:W3CDTF">2019-02-12T12:13:29Z</dcterms:modified>
</cp:coreProperties>
</file>