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7" r:id="rId3"/>
    <p:sldId id="270" r:id="rId4"/>
    <p:sldId id="286" r:id="rId5"/>
    <p:sldId id="258" r:id="rId6"/>
    <p:sldId id="25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88" r:id="rId15"/>
    <p:sldId id="266" r:id="rId16"/>
    <p:sldId id="276" r:id="rId17"/>
    <p:sldId id="279" r:id="rId18"/>
    <p:sldId id="284" r:id="rId19"/>
    <p:sldId id="280" r:id="rId20"/>
    <p:sldId id="278" r:id="rId21"/>
    <p:sldId id="277" r:id="rId22"/>
    <p:sldId id="281" r:id="rId23"/>
    <p:sldId id="291" r:id="rId24"/>
    <p:sldId id="295" r:id="rId25"/>
    <p:sldId id="289" r:id="rId26"/>
    <p:sldId id="256" r:id="rId27"/>
    <p:sldId id="257" r:id="rId28"/>
    <p:sldId id="282" r:id="rId29"/>
    <p:sldId id="260" r:id="rId30"/>
    <p:sldId id="290" r:id="rId31"/>
    <p:sldId id="296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83" d="100"/>
          <a:sy n="8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45A0-99F4-4F6F-A6FF-F1F22AF5E4E3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2C47-2CB0-4385-97E4-3FDD8C82A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1581-A328-43CD-8AF5-68E1BBA3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3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78BB-78E1-49A9-9000-7ACE266BB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3DA7-9923-4581-880E-51869F31AF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DFD1-C99A-41D3-8DF2-4407F6FE4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D308-0264-4132-888C-EC4B6735C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426C-E9B0-49EB-B4B3-8AC404C72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2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4A7-9E12-449F-B138-6ACDFABEF0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7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A034-64F8-41F1-A5F5-5BFCA486E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FC69-9FFF-46DC-8122-CF4E382F0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E5A8-6A31-438A-9C0F-75E2921E1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803-8126-4E6F-A774-15AAEDC89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1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8AF9E9-5723-4332-B300-44F5D849B3B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Parametry metod automatické fotometrické analýzy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	</a:t>
            </a:r>
            <a:r>
              <a:rPr lang="cs-CZ" altLang="cs-CZ" sz="1800" b="1" dirty="0" smtClean="0"/>
              <a:t>aplikační kód (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jednoznačná definice metody</a:t>
            </a:r>
            <a:r>
              <a:rPr lang="cs-CZ" altLang="cs-CZ" sz="1800" b="1" dirty="0" smtClean="0"/>
              <a:t>)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         název metody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biologický materiál (sérum, plazma, moč…)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typ měření změn absorbance (end-point, kinetické měření)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délka inkubace – doba trvání reakce ( do 10 min)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měřící body reakce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vlnová délka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pipetovaného vzorku,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pipetovaných reagencií (R1, R2, R3…)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podmínky při opakování analýzy s menším, stejným nebo větším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objemem vzorku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způsob/typ  kalibrace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parametry pro zajištění validní kalibrace (limity pro citlivost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opakovatelnost)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pracovní rozsah metody a další parametry  k ověření integrity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výsledku (</a:t>
            </a:r>
            <a:r>
              <a:rPr lang="cs-CZ" altLang="cs-CZ" sz="1800" b="1" dirty="0" err="1"/>
              <a:t>absorbanční</a:t>
            </a:r>
            <a:r>
              <a:rPr lang="cs-CZ" altLang="cs-CZ" sz="1800" b="1" dirty="0"/>
              <a:t> limit, limit pro kontrolu linearity průběhu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reakce)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56176" y="0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i="1" dirty="0">
                <a:solidFill>
                  <a:schemeClr val="tx1"/>
                </a:solidFill>
              </a:rPr>
              <a:t>Miroslava </a:t>
            </a:r>
            <a:r>
              <a:rPr lang="cs-CZ" altLang="cs-CZ" i="1" dirty="0" err="1">
                <a:solidFill>
                  <a:schemeClr val="tx1"/>
                </a:solidFill>
              </a:rPr>
              <a:t>Beňovská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dirty="0"/>
              <a:t> </a:t>
            </a:r>
            <a:r>
              <a:rPr lang="cs-CZ" altLang="cs-CZ" sz="4000" dirty="0" smtClean="0"/>
              <a:t>    </a:t>
            </a:r>
            <a:r>
              <a:rPr lang="cs-CZ" altLang="cs-CZ" sz="2400" b="1" dirty="0" smtClean="0"/>
              <a:t>End </a:t>
            </a:r>
            <a:r>
              <a:rPr lang="cs-CZ" altLang="cs-CZ" sz="2400" b="1" dirty="0"/>
              <a:t>point  - dvojbodové (</a:t>
            </a:r>
            <a:r>
              <a:rPr lang="cs-CZ" altLang="cs-CZ" sz="2400" b="1" dirty="0" err="1"/>
              <a:t>blank</a:t>
            </a:r>
            <a:r>
              <a:rPr lang="cs-CZ" altLang="cs-CZ" sz="2400" b="1" dirty="0"/>
              <a:t> + konec reakce) </a:t>
            </a:r>
          </a:p>
        </p:txBody>
      </p:sp>
      <p:pic>
        <p:nvPicPr>
          <p:cNvPr id="9220" name="Picture 4" descr="sejmout0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7475"/>
            <a:ext cx="5903913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1989138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800" dirty="0"/>
              <a:t>End point  - tříbodové (např. pro ISE)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/>
              <a:t>Kinetické (rate) – měří se změna absorbance za časovou jednotku</a:t>
            </a:r>
            <a:br>
              <a:rPr lang="cs-CZ" altLang="cs-CZ" sz="2400"/>
            </a:br>
            <a:r>
              <a:rPr lang="cs-CZ" altLang="cs-CZ" sz="2400"/>
              <a:t>Při reakci dochází k nárůstu (stanovení CK) či poklesu absorbance (stanovení ALT, AST)</a:t>
            </a:r>
          </a:p>
        </p:txBody>
      </p:sp>
      <p:pic>
        <p:nvPicPr>
          <p:cNvPr id="10244" name="Picture 4" descr="sejmout0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184775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jmo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038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oche\Export\Screenshots\cobas c 8000 DM 2015-09-30T192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0"/>
            <a:ext cx="11548864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Kinetické 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Lineární dvoubodovou – pro 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Nelineární </a:t>
            </a:r>
            <a:r>
              <a:rPr lang="cs-CZ" altLang="cs-CZ" sz="2400" dirty="0" smtClean="0"/>
              <a:t>– pro turbidimetrické, </a:t>
            </a:r>
            <a:r>
              <a:rPr lang="cs-CZ" altLang="cs-CZ" sz="2400" dirty="0" err="1" smtClean="0"/>
              <a:t>imunoturbidimetrické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Příklady: </a:t>
            </a:r>
            <a:r>
              <a:rPr lang="cs-CZ" altLang="cs-CZ" sz="2400" dirty="0" err="1" smtClean="0"/>
              <a:t>Logit</a:t>
            </a:r>
            <a:r>
              <a:rPr lang="cs-CZ" altLang="cs-CZ" sz="2400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</a:t>
            </a:r>
            <a:r>
              <a:rPr lang="cs-CZ" altLang="cs-CZ" sz="2400" dirty="0" err="1"/>
              <a:t>Logit</a:t>
            </a:r>
            <a:r>
              <a:rPr lang="cs-CZ" altLang="cs-CZ" sz="2400" dirty="0"/>
              <a:t>-log </a:t>
            </a:r>
            <a:r>
              <a:rPr lang="cs-CZ" altLang="cs-CZ" sz="2400" dirty="0" smtClean="0"/>
              <a:t>5P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RCM2T2 exponenciální funkce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Ověření integrity </a:t>
            </a:r>
            <a:r>
              <a:rPr lang="cs-CZ" altLang="cs-CZ" sz="2800" b="1" dirty="0" smtClean="0"/>
              <a:t>výsledku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Aby  se  zabránilo  vydání   nesprávného  výsledku  při extrémní koncentraci, analyzátory automaticky provádí zkoušky na ověření správnosti výsledku </a:t>
            </a:r>
          </a:p>
          <a:p>
            <a:endParaRPr lang="cs-CZ" altLang="cs-CZ" sz="2400"/>
          </a:p>
          <a:p>
            <a:r>
              <a:rPr lang="cs-CZ" altLang="cs-CZ" sz="2400"/>
              <a:t>Není-li výsledek po technické stránce v pořádku, je označen chybovým hlášením a ve většině  případů automaticky naředěn</a:t>
            </a:r>
          </a:p>
          <a:p>
            <a:endParaRPr lang="cs-CZ" altLang="cs-CZ" sz="2400"/>
          </a:p>
          <a:p>
            <a:r>
              <a:rPr lang="cs-CZ" altLang="cs-CZ" sz="2400"/>
              <a:t>Používají  se  následující  zkoušky:  </a:t>
            </a:r>
            <a:r>
              <a:rPr lang="cs-CZ" altLang="cs-CZ" sz="2400" b="1"/>
              <a:t>test  na   linearitu</a:t>
            </a:r>
            <a:r>
              <a:rPr lang="cs-CZ" altLang="cs-CZ" sz="2400"/>
              <a:t>, </a:t>
            </a:r>
          </a:p>
          <a:p>
            <a:pPr>
              <a:buFontTx/>
              <a:buNone/>
            </a:pPr>
            <a:r>
              <a:rPr lang="cs-CZ" altLang="cs-CZ" sz="2400"/>
              <a:t>    test    na   dodržení   absorbančního   limitu,    test    na  kontrolu vyčerpání substrátu, test detekující </a:t>
            </a:r>
            <a:r>
              <a:rPr lang="cs-CZ" altLang="cs-CZ" sz="2400" b="1"/>
              <a:t>Hook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linearitu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 prováděn automaticky u všech kinetických metod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Linearita je kontrolována pomocí lineární regresní analýzy. Není-li splněna, vzorek je označen chybovým hlášením (př. Lin.)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dodržení absorbančního limitu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Naměřená absorbance vzorku je tak vysoká, že nelze zajistit spolehlivé výsledky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vzorků se objeví chybové hlášení  a musí se ředit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Integrita výsledku je zajištěna nastavením absorbančního limitu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kontrolu vyčerpání substrátu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Uplatňuje se absorpční limit i kontrola linearity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Není-li reakce lineární, do výpočtu jsou zahrnuty pouze body z lineární oblasti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ejmout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600"/>
            <a:ext cx="82819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ejmou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"/>
            <a:ext cx="84597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altLang="cs-CZ" sz="3200" b="1" dirty="0" smtClean="0"/>
              <a:t>Parametry metod automatické imunochemické 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sz="2400" dirty="0" smtClean="0"/>
              <a:t>Obdobné</a:t>
            </a:r>
          </a:p>
          <a:p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parametry jako </a:t>
            </a:r>
            <a:r>
              <a:rPr lang="cs-CZ" altLang="cs-CZ" sz="2400" b="1" dirty="0" smtClean="0"/>
              <a:t>typ měření, měřící body reakce, vlnová délka </a:t>
            </a:r>
            <a:r>
              <a:rPr lang="cs-CZ" altLang="cs-CZ" sz="2400" dirty="0" smtClean="0"/>
              <a:t>atd. jsou</a:t>
            </a:r>
            <a:r>
              <a:rPr lang="cs-CZ" altLang="cs-CZ" sz="2400" dirty="0"/>
              <a:t> </a:t>
            </a:r>
            <a:r>
              <a:rPr lang="cs-CZ" sz="2400" dirty="0" smtClean="0"/>
              <a:t>vynechané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Objevuje se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stanovení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Koncentrace ve vzorku vysoká 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Leží na pravé straně </a:t>
            </a:r>
            <a:r>
              <a:rPr lang="cs-CZ" altLang="cs-CZ" sz="2000" b="1" dirty="0" err="1" smtClean="0"/>
              <a:t>Heidelbergovy</a:t>
            </a:r>
            <a:r>
              <a:rPr lang="cs-CZ" altLang="cs-CZ" sz="2000" b="1" dirty="0" smtClean="0"/>
              <a:t> křivky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Chybně stanovená nízká koncentrace měřením absorbance je s využitím 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 detekována a označena chybovým hlášením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Stanovení je pak znovu provedeno z menšího objemu nebo z naředěného </a:t>
            </a:r>
            <a:r>
              <a:rPr lang="cs-CZ" altLang="cs-CZ" sz="2000" b="1" dirty="0" smtClean="0"/>
              <a:t>vzorku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err="1">
                <a:solidFill>
                  <a:srgbClr val="C00000"/>
                </a:solidFill>
              </a:rPr>
              <a:t>Prozone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Check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/>
              <a:t>je nejčastěji proveden následovně: Po skončení reakce se stoupající směrnicí absorbance je přidán další definovaný objem antigenu. Absorbance je měřena před i po přidání antigenu (viz 1-Point </a:t>
            </a:r>
            <a:r>
              <a:rPr lang="cs-CZ" altLang="cs-CZ" sz="2000" b="1" dirty="0" err="1"/>
              <a:t>Assay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Používá se výjimečně </a:t>
            </a:r>
            <a:r>
              <a:rPr lang="cs-CZ" altLang="cs-CZ" sz="2000" b="1" dirty="0"/>
              <a:t>– </a:t>
            </a:r>
            <a:r>
              <a:rPr lang="cs-CZ" altLang="cs-CZ" sz="2000" b="1" dirty="0" smtClean="0"/>
              <a:t>postup je zpravidla nahrazen automatickým ředěním již od nižších koncentrací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663825"/>
          </a:xfrm>
        </p:spPr>
        <p:txBody>
          <a:bodyPr/>
          <a:lstStyle/>
          <a:p>
            <a:pPr algn="l"/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000" b="1" dirty="0" smtClean="0"/>
              <a:t>při </a:t>
            </a:r>
            <a:r>
              <a:rPr lang="cs-CZ" altLang="cs-CZ" sz="2000" b="1" dirty="0"/>
              <a:t>nadbytku antigenu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stanovení </a:t>
            </a:r>
            <a:r>
              <a:rPr lang="cs-CZ" altLang="cs-CZ" sz="2000" b="1" dirty="0" smtClean="0"/>
              <a:t> </a:t>
            </a:r>
            <a:br>
              <a:rPr lang="cs-CZ" altLang="cs-CZ" sz="2000" b="1" dirty="0" smtClean="0"/>
            </a:br>
            <a:r>
              <a:rPr lang="cs-CZ" altLang="cs-CZ" sz="2000" b="1" dirty="0"/>
              <a:t> </a:t>
            </a:r>
            <a:r>
              <a:rPr lang="cs-CZ" altLang="cs-CZ" sz="2000" b="1" dirty="0" smtClean="0"/>
              <a:t>  (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) 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smtClean="0"/>
              <a:t>- koncentrace </a:t>
            </a:r>
            <a:r>
              <a:rPr lang="cs-CZ" altLang="cs-CZ" sz="2000" b="1" dirty="0"/>
              <a:t>antigenu je tak vysoká, že dochází   </a:t>
            </a:r>
            <a:br>
              <a:rPr lang="cs-CZ" altLang="cs-CZ" sz="2000" b="1" dirty="0"/>
            </a:br>
            <a:r>
              <a:rPr lang="cs-CZ" altLang="cs-CZ" sz="2000" b="1" dirty="0"/>
              <a:t> k rozpouštění precipitátu</a:t>
            </a:r>
            <a:br>
              <a:rPr lang="cs-CZ" altLang="cs-CZ" sz="2000" b="1" dirty="0"/>
            </a:br>
            <a:endParaRPr lang="cs-CZ" altLang="cs-CZ" sz="2000" b="1" dirty="0"/>
          </a:p>
        </p:txBody>
      </p:sp>
      <p:pic>
        <p:nvPicPr>
          <p:cNvPr id="24580" name="Picture 4" descr="sejmout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852738"/>
            <a:ext cx="4464050" cy="349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Pracovní rozsah (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technický </a:t>
            </a:r>
            <a:r>
              <a:rPr lang="cs-CZ" altLang="cs-CZ" sz="2000" b="1" dirty="0">
                <a:solidFill>
                  <a:srgbClr val="C00000"/>
                </a:solidFill>
              </a:rPr>
              <a:t>limit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)– </a:t>
            </a:r>
            <a:r>
              <a:rPr lang="cs-CZ" altLang="cs-CZ" sz="2000" dirty="0"/>
              <a:t>výsledky, které leží mimo technický limit jsou označeny chybovým hlášením a nesmí být vydány dokud nejsou </a:t>
            </a:r>
            <a:r>
              <a:rPr lang="cs-CZ" altLang="cs-CZ" sz="2000" dirty="0" smtClean="0"/>
              <a:t>změřeny bez chybového hlášení  </a:t>
            </a:r>
            <a:r>
              <a:rPr lang="cs-CZ" altLang="cs-CZ" sz="2000" dirty="0"/>
              <a:t>- nejčastěji po </a:t>
            </a:r>
            <a:r>
              <a:rPr lang="cs-CZ" altLang="cs-CZ" sz="2000" dirty="0" smtClean="0"/>
              <a:t>naředění – souvisí s rozsahem kalibrace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err="1" smtClean="0"/>
              <a:t>Repeat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limit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výsledky mimo  </a:t>
            </a:r>
            <a:r>
              <a:rPr lang="cs-CZ" altLang="cs-CZ" sz="2000" dirty="0" err="1" smtClean="0"/>
              <a:t>repeat</a:t>
            </a:r>
            <a:r>
              <a:rPr lang="cs-CZ" altLang="cs-CZ" sz="2000" dirty="0" smtClean="0"/>
              <a:t> limit </a:t>
            </a:r>
            <a:r>
              <a:rPr lang="cs-CZ" altLang="cs-CZ" sz="2000" dirty="0"/>
              <a:t>jsou technicky správně, jsou pouze mimo limit zvolený laboratoří pro </a:t>
            </a:r>
            <a:r>
              <a:rPr lang="cs-CZ" altLang="cs-CZ" sz="2000" dirty="0" smtClean="0"/>
              <a:t>opakování (silně patologické hodnoty)</a:t>
            </a:r>
            <a:endParaRPr lang="cs-CZ" altLang="cs-CZ" sz="2000" dirty="0"/>
          </a:p>
        </p:txBody>
      </p:sp>
      <p:pic>
        <p:nvPicPr>
          <p:cNvPr id="28680" name="Picture 8" descr="sejmout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276872"/>
            <a:ext cx="5329237" cy="427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Instalace metod jiného dodavatele </a:t>
            </a:r>
            <a:br>
              <a:rPr lang="cs-CZ" sz="3200" b="1" dirty="0" smtClean="0"/>
            </a:br>
            <a:r>
              <a:rPr lang="cs-CZ" sz="3200" b="1" dirty="0" smtClean="0"/>
              <a:t>(než analyzátor)</a:t>
            </a:r>
            <a:endParaRPr lang="cs-CZ" sz="3200" b="1" dirty="0"/>
          </a:p>
        </p:txBody>
      </p:sp>
      <p:pic>
        <p:nvPicPr>
          <p:cNvPr id="1026" name="Picture 2" descr="G:\Roche\Export\Screenshots\cobas c 8000 DM 2018-11-23T1211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 b="10400"/>
          <a:stretch/>
        </p:blipFill>
        <p:spPr bwMode="auto">
          <a:xfrm>
            <a:off x="34250" y="1341131"/>
            <a:ext cx="6553692" cy="54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Roche\Export\Screenshots\cobas c 8000 DM 2018-11-23T1211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30179" r="42001" b="39400"/>
          <a:stretch/>
        </p:blipFill>
        <p:spPr bwMode="auto">
          <a:xfrm>
            <a:off x="6587942" y="3140968"/>
            <a:ext cx="24938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Vkládání reagencií od jiného </a:t>
            </a:r>
            <a:r>
              <a:rPr lang="cs-CZ" sz="3200" b="1" dirty="0"/>
              <a:t>dodavatele </a:t>
            </a:r>
            <a:br>
              <a:rPr lang="cs-CZ" sz="3200" b="1" dirty="0"/>
            </a:br>
            <a:r>
              <a:rPr lang="cs-CZ" sz="3200" b="1" dirty="0"/>
              <a:t>(než analyzátor)</a:t>
            </a:r>
            <a:endParaRPr lang="cs-CZ" sz="3200" dirty="0"/>
          </a:p>
        </p:txBody>
      </p:sp>
      <p:pic>
        <p:nvPicPr>
          <p:cNvPr id="2051" name="Picture 3" descr="G:\Roche\Export\Screenshots\cobas c 8000 DM 2018-11-23T1213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 b="27800"/>
          <a:stretch/>
        </p:blipFill>
        <p:spPr bwMode="auto">
          <a:xfrm>
            <a:off x="1755686" y="1377248"/>
            <a:ext cx="5568272" cy="54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altLang="cs-CZ" sz="3600" b="1" dirty="0" smtClean="0"/>
              <a:t>Mez stanovitelnosti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Spodní hranice pracovního rozsahu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 (Chemiluminiscenční </a:t>
            </a:r>
            <a:r>
              <a:rPr lang="cs-CZ" altLang="cs-CZ" sz="2800" b="1" dirty="0"/>
              <a:t>a fluorescenční techniky patří k nejcitlivějším </a:t>
            </a:r>
            <a:r>
              <a:rPr lang="cs-CZ" altLang="cs-CZ" sz="2800" b="1" dirty="0" smtClean="0"/>
              <a:t>metodikám - </a:t>
            </a:r>
            <a:r>
              <a:rPr lang="cs-CZ" altLang="cs-CZ" sz="2800" b="1" dirty="0"/>
              <a:t>ř</a:t>
            </a:r>
            <a:r>
              <a:rPr lang="cs-CZ" altLang="cs-CZ" sz="2800" b="1" dirty="0" smtClean="0"/>
              <a:t>ádově  </a:t>
            </a:r>
            <a:r>
              <a:rPr lang="cs-CZ" altLang="cs-CZ" sz="2800" b="1" dirty="0" err="1"/>
              <a:t>fento</a:t>
            </a:r>
            <a:r>
              <a:rPr lang="cs-CZ" altLang="cs-CZ" sz="2800" b="1" dirty="0"/>
              <a:t> až </a:t>
            </a:r>
            <a:r>
              <a:rPr lang="cs-CZ" altLang="cs-CZ" sz="2800" b="1" dirty="0" err="1"/>
              <a:t>zeptomoly</a:t>
            </a:r>
            <a:r>
              <a:rPr lang="cs-CZ" altLang="cs-CZ" sz="2800" b="1" dirty="0"/>
              <a:t> (10</a:t>
            </a:r>
            <a:r>
              <a:rPr lang="cs-CZ" altLang="cs-CZ" sz="2800" b="1" baseline="30000" dirty="0"/>
              <a:t>-15 </a:t>
            </a:r>
            <a:r>
              <a:rPr lang="cs-CZ" altLang="cs-CZ" sz="2800" b="1" dirty="0"/>
              <a:t>až 10</a:t>
            </a:r>
            <a:r>
              <a:rPr lang="cs-CZ" altLang="cs-CZ" sz="2800" b="1" baseline="30000" dirty="0"/>
              <a:t>-21</a:t>
            </a:r>
            <a:r>
              <a:rPr lang="cs-CZ" altLang="cs-CZ" sz="2800" b="1" dirty="0"/>
              <a:t> molu)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2800" b="1" dirty="0"/>
              <a:t>Vybrané charakteristiky automatických </a:t>
            </a:r>
            <a:r>
              <a:rPr lang="cs-CZ" altLang="cs-CZ" sz="2800" b="1" dirty="0" smtClean="0"/>
              <a:t>metod</a:t>
            </a:r>
            <a:endParaRPr lang="cs-CZ" altLang="cs-CZ" sz="28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5"/>
            <a:ext cx="8229600" cy="471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reakční objem: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Významná </a:t>
            </a:r>
            <a:r>
              <a:rPr lang="cs-CZ" altLang="cs-CZ" sz="2000" dirty="0"/>
              <a:t>charakteristika analyzátoru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Dříve se od něho odvíjela cena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současnosti asi100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 - šetrné k životnímu prostředí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stroje reagencie </a:t>
            </a:r>
            <a:r>
              <a:rPr lang="cs-CZ" altLang="cs-CZ" sz="2000" dirty="0" err="1"/>
              <a:t>předřeďují</a:t>
            </a:r>
            <a:r>
              <a:rPr lang="cs-CZ" altLang="cs-CZ" sz="2000" dirty="0"/>
              <a:t>. Pracují pak s menším objemem </a:t>
            </a:r>
            <a:r>
              <a:rPr lang="cs-CZ" altLang="cs-CZ" sz="2000" dirty="0" smtClean="0"/>
              <a:t>(</a:t>
            </a:r>
            <a:r>
              <a:rPr lang="cs-CZ" altLang="cs-CZ" sz="2000" dirty="0"/>
              <a:t>Avia 1650, Siemens)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</a:t>
            </a:r>
            <a:r>
              <a:rPr lang="cs-CZ" altLang="cs-CZ" sz="2000" b="1" dirty="0" err="1"/>
              <a:t>pipetovací</a:t>
            </a:r>
            <a:r>
              <a:rPr lang="cs-CZ" altLang="cs-CZ" sz="2000" b="1" dirty="0"/>
              <a:t> objem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1 </a:t>
            </a:r>
            <a:r>
              <a:rPr lang="cs-CZ" altLang="cs-CZ" sz="2000" dirty="0" err="1"/>
              <a:t>ul</a:t>
            </a:r>
            <a:r>
              <a:rPr lang="cs-CZ" altLang="cs-CZ" sz="20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  objem  se   týká  vzorku, kontrolních   a   kalibračních materiálů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Reagencie  jsou   pipetovány  proti   vzorku  většinou   minimálně v desetinásobném nadbytku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Při potřebě provést analýzu z menšího objemu vzorku </a:t>
            </a:r>
            <a:r>
              <a:rPr lang="cs-CZ" altLang="cs-CZ" sz="2000" dirty="0" smtClean="0"/>
              <a:t>než 1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se </a:t>
            </a:r>
            <a:r>
              <a:rPr lang="cs-CZ" altLang="cs-CZ" sz="2000" dirty="0"/>
              <a:t>vzorek </a:t>
            </a:r>
            <a:r>
              <a:rPr lang="cs-CZ" altLang="cs-CZ" sz="2000" dirty="0" err="1"/>
              <a:t>předředí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2800" b="1" dirty="0"/>
              <a:t>Příklady parametrů používaných u automatické </a:t>
            </a:r>
            <a:r>
              <a:rPr lang="cs-CZ" altLang="cs-CZ" sz="2800" b="1" dirty="0" smtClean="0"/>
              <a:t>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Analyzátor na klinickou chemii: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Minimální reakční objem: </a:t>
            </a:r>
            <a:r>
              <a:rPr lang="cs-CZ" altLang="cs-CZ" sz="1800" b="1" dirty="0" smtClean="0"/>
              <a:t>100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</a:t>
            </a:r>
            <a:r>
              <a:rPr lang="cs-CZ" altLang="cs-CZ" sz="1800" b="1" dirty="0" smtClean="0"/>
              <a:t>2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25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Vlnové délky: 340, 376, 415, 450, 480, 505, 546, 570, 600, 660, 700, 800 </a:t>
            </a:r>
            <a:r>
              <a:rPr lang="cs-CZ" altLang="cs-CZ" sz="1800" b="1" dirty="0" err="1"/>
              <a:t>nm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teplota: 37°C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čas: 1, 2, 3, 4, 5, 6, 7, 8, 9, 10 minut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Stanovení ISE: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Metody: Na, K, Cl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15 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</a:t>
            </a:r>
            <a:r>
              <a:rPr lang="cs-CZ" altLang="cs-CZ" sz="1800" b="1" dirty="0" err="1"/>
              <a:t>diluentu</a:t>
            </a:r>
            <a:r>
              <a:rPr lang="cs-CZ" altLang="cs-CZ" sz="1800" b="1" dirty="0"/>
              <a:t>:: 450ul/vzorek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Ředění: 1 : 31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vnitřního standardu: 1050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Referenční roztok: 130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1"/>
            <a:ext cx="8569325" cy="431988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/>
              <a:t>Možnost korekce na nespecifické </a:t>
            </a:r>
            <a:r>
              <a:rPr lang="cs-CZ" altLang="cs-CZ" b="1" dirty="0" smtClean="0"/>
              <a:t>výsledky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400" dirty="0"/>
              <a:t>Existuje možnost vložit korekční faktory – např. pro kreatinin, kdy se u </a:t>
            </a:r>
            <a:r>
              <a:rPr lang="cs-CZ" altLang="cs-CZ" sz="2400" dirty="0" err="1"/>
              <a:t>Jaffého</a:t>
            </a:r>
            <a:r>
              <a:rPr lang="cs-CZ" altLang="cs-CZ" sz="2400" dirty="0"/>
              <a:t> metody projevuje vliv reakce proteinů </a:t>
            </a:r>
          </a:p>
          <a:p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Pořadí přidávání reakčních </a:t>
            </a:r>
            <a:r>
              <a:rPr lang="cs-CZ" altLang="cs-CZ" sz="2800" b="1" dirty="0" smtClean="0"/>
              <a:t>komponent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Existují dva typy pipetování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1. Nejdříve se pipetuje vzorek (jehla se musí dotknout dna)  a  potom  činidlo - př.  </a:t>
            </a:r>
            <a:r>
              <a:rPr lang="cs-CZ" altLang="cs-CZ" sz="2000" b="1" dirty="0" smtClean="0"/>
              <a:t>analyzátory  </a:t>
            </a:r>
            <a:r>
              <a:rPr lang="cs-CZ" altLang="cs-CZ" sz="2000" b="1" dirty="0"/>
              <a:t>řady </a:t>
            </a:r>
            <a:r>
              <a:rPr lang="cs-CZ" altLang="cs-CZ" sz="2000" b="1" dirty="0" err="1"/>
              <a:t>Cobas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2. Nejprve  se  pipetuje činidlo (výplach  jehly  vodou), potom vzorek – př. analyzátory </a:t>
            </a:r>
            <a:r>
              <a:rPr lang="cs-CZ" altLang="cs-CZ" sz="2000" b="1" dirty="0" err="1"/>
              <a:t>Integra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cs-CZ" altLang="cs-CZ" sz="2800" b="1" dirty="0"/>
              <a:t>Parametry metod automatické 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Způsoby zadávání:</a:t>
            </a:r>
            <a:endParaRPr lang="cs-CZ" alt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Kompletní  aplikace  od  výrobce  –  instalace </a:t>
            </a:r>
            <a:r>
              <a:rPr lang="cs-CZ" altLang="cs-CZ" sz="2000" b="1" dirty="0" smtClean="0"/>
              <a:t>přes  </a:t>
            </a:r>
            <a:r>
              <a:rPr lang="cs-CZ" altLang="cs-CZ" sz="2000" b="1" dirty="0"/>
              <a:t>web </a:t>
            </a:r>
            <a:r>
              <a:rPr lang="cs-CZ" altLang="cs-CZ" sz="2000" b="1" dirty="0" smtClean="0"/>
              <a:t>nebo </a:t>
            </a:r>
            <a:r>
              <a:rPr lang="cs-CZ" altLang="cs-CZ" sz="2000" b="1" dirty="0"/>
              <a:t>pomocí čárového  </a:t>
            </a:r>
            <a:r>
              <a:rPr lang="cs-CZ" altLang="cs-CZ" sz="2000" b="1" dirty="0" smtClean="0"/>
              <a:t>kódu, </a:t>
            </a:r>
            <a:r>
              <a:rPr lang="cs-CZ" altLang="cs-CZ" sz="2000" b="1" dirty="0"/>
              <a:t>možnost úpravy </a:t>
            </a:r>
            <a:r>
              <a:rPr lang="cs-CZ" altLang="cs-CZ" sz="2000" b="1" dirty="0" smtClean="0"/>
              <a:t>pouze </a:t>
            </a:r>
            <a:r>
              <a:rPr lang="cs-CZ" altLang="cs-CZ" sz="2000" b="1" dirty="0"/>
              <a:t>některých </a:t>
            </a:r>
            <a:r>
              <a:rPr lang="cs-CZ" altLang="cs-CZ" sz="2000" b="1" dirty="0" smtClean="0"/>
              <a:t>parametrů</a:t>
            </a:r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Manuální vkládání jednotlivých parametrů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   (ustupuje, možnost chyby, používá se u metod jiného výrobce než je analyzátor)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Chyba přenosem – </a:t>
            </a:r>
            <a:r>
              <a:rPr lang="cs-CZ" sz="2800" b="1" dirty="0" err="1" smtClean="0"/>
              <a:t>carry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over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sz="2000" b="1" dirty="0" smtClean="0"/>
              <a:t>Chybové hlášení u vzorku s nízkou koncentrací po vzorku s vysokou koncentrací </a:t>
            </a:r>
            <a:r>
              <a:rPr lang="cs-CZ" sz="2000" dirty="0" smtClean="0"/>
              <a:t>(automatické opakování </a:t>
            </a:r>
            <a:r>
              <a:rPr lang="cs-CZ" sz="2000" smtClean="0"/>
              <a:t>u imunochemických analyzátorů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r>
              <a:rPr lang="cs-CZ" sz="2000" b="1" dirty="0" smtClean="0"/>
              <a:t>Test na tuto chybu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90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Močový mikroskopický analyzátor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Výběr </a:t>
            </a:r>
            <a:r>
              <a:rPr lang="cs-CZ" sz="2800" dirty="0" smtClean="0"/>
              <a:t>jednotek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sz="2400" dirty="0" smtClean="0"/>
              <a:t>- </a:t>
            </a:r>
            <a:r>
              <a:rPr lang="cs-CZ" sz="2400" dirty="0" smtClean="0">
                <a:cs typeface="Aharoni"/>
              </a:rPr>
              <a:t>µl/ml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cs typeface="Aharoni"/>
              </a:rPr>
              <a:t> </a:t>
            </a:r>
            <a:r>
              <a:rPr lang="cs-CZ" sz="2400" dirty="0" smtClean="0">
                <a:cs typeface="Aharoni"/>
              </a:rPr>
              <a:t>                          - na zorné pole (není doporučeno</a:t>
            </a:r>
            <a:r>
              <a:rPr lang="cs-CZ" sz="2400" dirty="0" smtClean="0">
                <a:cs typeface="Aharoni"/>
              </a:rPr>
              <a:t>)</a:t>
            </a:r>
            <a:endParaRPr lang="cs-CZ" dirty="0">
              <a:cs typeface="Aharoni"/>
            </a:endParaRP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Založení </a:t>
            </a:r>
            <a:r>
              <a:rPr lang="cs-CZ" sz="2800" dirty="0" smtClean="0">
                <a:cs typeface="Aharoni"/>
              </a:rPr>
              <a:t>kategorie od určitého počtu elementů – </a:t>
            </a:r>
            <a:r>
              <a:rPr lang="cs-CZ" sz="2400" dirty="0" smtClean="0">
                <a:cs typeface="Aharoni"/>
              </a:rPr>
              <a:t>např. kvasinky &gt;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         spermie  </a:t>
            </a:r>
            <a:r>
              <a:rPr lang="cs-CZ" sz="2400" dirty="0">
                <a:cs typeface="Aharoni"/>
              </a:rPr>
              <a:t>&gt; </a:t>
            </a:r>
            <a:r>
              <a:rPr lang="cs-CZ" sz="2400" dirty="0" smtClean="0">
                <a:cs typeface="Aharoni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Instalace jednotlivých šarží kontrol a </a:t>
            </a:r>
            <a:r>
              <a:rPr lang="cs-CZ" sz="2800" dirty="0" err="1" smtClean="0">
                <a:cs typeface="Aharoni"/>
              </a:rPr>
              <a:t>kalibrátorů</a:t>
            </a:r>
            <a:r>
              <a:rPr lang="cs-CZ" sz="2800" smtClean="0">
                <a:cs typeface="Aharoni"/>
              </a:rPr>
              <a:t> </a:t>
            </a: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Chybová hlášení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2232025"/>
          </a:xfrm>
        </p:spPr>
        <p:txBody>
          <a:bodyPr/>
          <a:lstStyle/>
          <a:p>
            <a:r>
              <a:rPr lang="cs-CZ" altLang="cs-CZ" sz="3600" b="1" dirty="0"/>
              <a:t>Popis významných parametrů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290"/>
          </a:xfrm>
        </p:spPr>
        <p:txBody>
          <a:bodyPr/>
          <a:lstStyle/>
          <a:p>
            <a:pPr algn="l"/>
            <a:r>
              <a:rPr lang="cs-CZ" altLang="cs-CZ" sz="2400" b="1" dirty="0"/>
              <a:t>Vlnové délky, bichromatické </a:t>
            </a:r>
            <a:r>
              <a:rPr lang="cs-CZ" altLang="cs-CZ" sz="2400" b="1" dirty="0" smtClean="0"/>
              <a:t>měření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000" dirty="0"/>
              <a:t>Všechny testy pro klinickou chemii jsou v současné době měřeny simultánně při dvou vlnových délkách – hlavní a </a:t>
            </a:r>
            <a:r>
              <a:rPr lang="cs-CZ" altLang="cs-CZ" sz="2000" dirty="0" smtClean="0"/>
              <a:t>vedlejší</a:t>
            </a:r>
            <a:r>
              <a:rPr lang="cs-CZ" altLang="cs-CZ" sz="4000" dirty="0" smtClean="0"/>
              <a:t> </a:t>
            </a:r>
            <a:endParaRPr lang="cs-CZ" altLang="cs-CZ" sz="4000" dirty="0"/>
          </a:p>
        </p:txBody>
      </p:sp>
      <p:pic>
        <p:nvPicPr>
          <p:cNvPr id="4100" name="Picture 4" descr="sejmout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212976"/>
            <a:ext cx="3186113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Bichromatické měření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40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Koncentrace se počítá  z rozdílu absorbance obou měření.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Výhodné, neboť kompenzuje 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variace světelné emise fotometru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citlivost fotodiod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bublinky nebo částečky v cestě světla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Hlavní vlnová délka je dána absorpčním maximem reakce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Vedlejší vlnová délka je zvolena tak, aby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rozdíl absorbancí mezi hlavní a vedlejší  λ byl co největší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se při ní musí minimálně uplatňovat interference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má být co nejblíže k hlavní λ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Na analyzátorech bývá běžně možnost využívat pro různé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metody </a:t>
            </a:r>
            <a:r>
              <a:rPr lang="cs-CZ" altLang="cs-CZ" sz="2000" b="1" dirty="0" smtClean="0"/>
              <a:t>12-14 </a:t>
            </a:r>
            <a:r>
              <a:rPr lang="cs-CZ" altLang="cs-CZ" sz="2000" b="1" dirty="0"/>
              <a:t>vlnových délek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Měřící body </a:t>
            </a:r>
            <a:r>
              <a:rPr lang="cs-CZ" altLang="cs-CZ" sz="2800" b="1" dirty="0" smtClean="0"/>
              <a:t>reakce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392910"/>
          </a:xfrm>
        </p:spPr>
        <p:txBody>
          <a:bodyPr/>
          <a:lstStyle/>
          <a:p>
            <a:r>
              <a:rPr lang="cs-CZ" altLang="cs-CZ" sz="2000" b="1" dirty="0"/>
              <a:t>Absorbance  reakčních roztoků  v  kyvetě  je periodicky měřena po každém cyklu přístroje (kolem 20s)  během reakčního  času </a:t>
            </a:r>
            <a:r>
              <a:rPr lang="cs-CZ" altLang="cs-CZ" sz="2000" b="1" dirty="0" smtClean="0"/>
              <a:t>(10 </a:t>
            </a:r>
            <a:r>
              <a:rPr lang="cs-CZ" altLang="cs-CZ" sz="2000" b="1" dirty="0"/>
              <a:t>minut)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Přístroje jsou schopny přidávat vzorky a činidla v určité fázi reakčního času dle typu prováděného měření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Přesná specifikace měřícím bodem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jmo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0113"/>
            <a:ext cx="6264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                         Typy měření:</a:t>
            </a:r>
            <a:br>
              <a:rPr lang="cs-CZ" altLang="cs-CZ" sz="2800" dirty="0"/>
            </a:br>
            <a:r>
              <a:rPr lang="cs-CZ" altLang="cs-CZ" sz="2000" b="1" dirty="0"/>
              <a:t>End point – jednobodové (měří se absorbance na konci reakce)</a:t>
            </a:r>
          </a:p>
        </p:txBody>
      </p:sp>
      <p:pic>
        <p:nvPicPr>
          <p:cNvPr id="8197" name="Picture 5" descr="sejmout0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0838"/>
            <a:ext cx="5832475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685</Words>
  <Application>Microsoft Office PowerPoint</Application>
  <PresentationFormat>Předvádění na obrazovce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Výchozí návrh</vt:lpstr>
      <vt:lpstr>Parametry metod automatické fotometrické analýzy</vt:lpstr>
      <vt:lpstr>Parametry metod automatické imunochemické analýzy</vt:lpstr>
      <vt:lpstr>Parametry metod automatické analýzy </vt:lpstr>
      <vt:lpstr>Popis významných parametrů</vt:lpstr>
      <vt:lpstr>Vlnové délky, bichromatické měření   Všechny testy pro klinickou chemii jsou v současné době měřeny simultánně při dvou vlnových délkách – hlavní a vedlejší </vt:lpstr>
      <vt:lpstr>Bichromatické měření</vt:lpstr>
      <vt:lpstr>Měřící body reakce </vt:lpstr>
      <vt:lpstr>Prezentace aplikace PowerPoint</vt:lpstr>
      <vt:lpstr>                         Typy měření: End point – jednobodové (měří se absorbance na konci reakce)</vt:lpstr>
      <vt:lpstr>     End point  - dvojbodové (blank + konec reakce) </vt:lpstr>
      <vt:lpstr>Prezentace aplikace PowerPoint</vt:lpstr>
      <vt:lpstr>Kinetické (rate) – měří se změna absorbance za časovou jednotku Při reakci dochází k nárůstu (stanovení CK) či poklesu absorbance (stanovení ALT, AST)</vt:lpstr>
      <vt:lpstr>Prezentace aplikace PowerPoint</vt:lpstr>
      <vt:lpstr>Prezentace aplikace PowerPoint</vt:lpstr>
      <vt:lpstr>Způsoby kalibrace </vt:lpstr>
      <vt:lpstr>Ověření integrity výsledku </vt:lpstr>
      <vt:lpstr>Prezentace aplikace PowerPoint</vt:lpstr>
      <vt:lpstr>Prezentace aplikace PowerPoint</vt:lpstr>
      <vt:lpstr>Prezentace aplikace PowerPoint</vt:lpstr>
      <vt:lpstr>Test detekující Hook efekt  </vt:lpstr>
      <vt:lpstr>Test detekující Hook efekt   - při nadbytku antigenu u imunoturbidimetrických stanovení      (Prozone Check)   - koncentrace antigenu je tak vysoká, že dochází     k rozpouštění precipitátu </vt:lpstr>
      <vt:lpstr>Pracovní rozsah (technický limit )– výsledky, které leží mimo technický limit jsou označeny chybovým hlášením a nesmí být vydány dokud nejsou změřeny bez chybového hlášení  - nejčastěji po naředění – souvisí s rozsahem kalibrace  Repeat limit – výsledky mimo  repeat limit jsou technicky správně, jsou pouze mimo limit zvolený laboratoří pro opakování (silně patologické hodnoty)</vt:lpstr>
      <vt:lpstr>Instalace metod jiného dodavatele  (než analyzátor)</vt:lpstr>
      <vt:lpstr>Vkládání reagencií od jiného dodavatele  (než analyzátor)</vt:lpstr>
      <vt:lpstr>Mez stanovitelnosti</vt:lpstr>
      <vt:lpstr>Vybrané charakteristiky automatických metod</vt:lpstr>
      <vt:lpstr>Příklady parametrů používaných u automatické analýzy </vt:lpstr>
      <vt:lpstr>Prezentace aplikace PowerPoint</vt:lpstr>
      <vt:lpstr>Pořadí přidávání reakčních komponent </vt:lpstr>
      <vt:lpstr>Chyba přenosem – carry over</vt:lpstr>
      <vt:lpstr>Močový mikroskopický analyzátor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benovskam</dc:creator>
  <cp:lastModifiedBy>Benovska Miroslava</cp:lastModifiedBy>
  <cp:revision>47</cp:revision>
  <dcterms:created xsi:type="dcterms:W3CDTF">2006-12-19T13:38:48Z</dcterms:created>
  <dcterms:modified xsi:type="dcterms:W3CDTF">2018-11-23T11:48:10Z</dcterms:modified>
</cp:coreProperties>
</file>