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0" r:id="rId3"/>
    <p:sldId id="258" r:id="rId4"/>
    <p:sldId id="263" r:id="rId5"/>
    <p:sldId id="268" r:id="rId6"/>
    <p:sldId id="269" r:id="rId7"/>
    <p:sldId id="265" r:id="rId8"/>
    <p:sldId id="270" r:id="rId9"/>
    <p:sldId id="266" r:id="rId10"/>
    <p:sldId id="275" r:id="rId11"/>
    <p:sldId id="276" r:id="rId12"/>
    <p:sldId id="285" r:id="rId13"/>
    <p:sldId id="278" r:id="rId14"/>
    <p:sldId id="274" r:id="rId15"/>
    <p:sldId id="280" r:id="rId16"/>
    <p:sldId id="281" r:id="rId17"/>
    <p:sldId id="273" r:id="rId18"/>
    <p:sldId id="282" r:id="rId19"/>
    <p:sldId id="286" r:id="rId20"/>
    <p:sldId id="283" r:id="rId21"/>
    <p:sldId id="28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4660"/>
  </p:normalViewPr>
  <p:slideViewPr>
    <p:cSldViewPr>
      <p:cViewPr varScale="1">
        <p:scale>
          <a:sx n="109" d="100"/>
          <a:sy n="109" d="100"/>
        </p:scale>
        <p:origin x="167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1A3BBF-A1F1-4C28-84C4-10E3C98A196A}" type="datetimeFigureOut">
              <a:rPr lang="cs-CZ" smtClean="0"/>
              <a:t>12. 2. 2019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5C591-E4AC-4ABF-98B4-F1B6296E84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8208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Hlavní příčina vzniku této oblasti analytické chemie </a:t>
            </a:r>
          </a:p>
          <a:p>
            <a:r>
              <a:rPr lang="en-GB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</a:t>
            </a:r>
            <a:r>
              <a:rPr lang="en-GB"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hledání možnosti rychlé a pohodlné analýzy </a:t>
            </a:r>
            <a:endParaRPr lang="en-GB"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•Snadnost analýz se stala hnací silou rozšíření </a:t>
            </a:r>
          </a:p>
          <a:p>
            <a:r>
              <a:rPr lang="pt-B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•George Oliver napsal v roce 1883 do Lancetu: </a:t>
            </a:r>
          </a:p>
          <a:p>
            <a:r>
              <a:rPr lang="en-GB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–"Všichni zaneprázdnění praktičtí lékaři musí uznat klinickou užitečnost a význam spolehlivých, rychlých a mobilních testů" </a:t>
            </a:r>
          </a:p>
          <a:p>
            <a:r>
              <a:rPr lang="en-GB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•Už tehdy šlo o obhajování prvních kroků nového odvětví analytické chemie </a:t>
            </a:r>
          </a:p>
          <a:p>
            <a:r>
              <a:rPr lang="en-GB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•V současné době má rozhodující vliv na rozsáhlou decentralizaci klinicko-chemického vyšetřování v zemích s vyspělými zdravotnickými službami </a:t>
            </a:r>
          </a:p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5C591-E4AC-4ABF-98B4-F1B6296E84D5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4386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analyzovaný roztok (moč, krev, sérum nebo plazma) je aplikován na povrch pevné fáze </a:t>
            </a:r>
          </a:p>
          <a:p>
            <a:r>
              <a:rPr lang="pt-B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•difunduje do její matrice a přitom rozpouští suché činidlo, které je v matrici dispergováno </a:t>
            </a:r>
          </a:p>
          <a:p>
            <a:r>
              <a:rPr lang="en-GB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•rozpuštěné činidlo reaguje s analyzovanou látkou za vzniku barevného produktu </a:t>
            </a:r>
          </a:p>
          <a:p>
            <a:r>
              <a:rPr lang="en-GB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•výsledné zbarvení na povrchu pevné fáze je sledováno vizuálně nebo instrumentálně </a:t>
            </a:r>
          </a:p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5C591-E4AC-4ABF-98B4-F1B6296E84D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399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5C591-E4AC-4ABF-98B4-F1B6296E84D5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6181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5C591-E4AC-4ABF-98B4-F1B6296E84D5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6351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5324C-26AC-420B-8E3B-13761E640C0D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6AF61-B4C9-42E3-A319-FF8C747F8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75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5324C-26AC-420B-8E3B-13761E640C0D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6AF61-B4C9-42E3-A319-FF8C747F8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5324C-26AC-420B-8E3B-13761E640C0D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6AF61-B4C9-42E3-A319-FF8C747F8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5324C-26AC-420B-8E3B-13761E640C0D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6AF61-B4C9-42E3-A319-FF8C747F8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2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5324C-26AC-420B-8E3B-13761E640C0D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6AF61-B4C9-42E3-A319-FF8C747F8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9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5324C-26AC-420B-8E3B-13761E640C0D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6AF61-B4C9-42E3-A319-FF8C747F8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0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5324C-26AC-420B-8E3B-13761E640C0D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6AF61-B4C9-42E3-A319-FF8C747F8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5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5324C-26AC-420B-8E3B-13761E640C0D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6AF61-B4C9-42E3-A319-FF8C747F8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2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5324C-26AC-420B-8E3B-13761E640C0D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6AF61-B4C9-42E3-A319-FF8C747F8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5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5324C-26AC-420B-8E3B-13761E640C0D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6AF61-B4C9-42E3-A319-FF8C747F8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0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5324C-26AC-420B-8E3B-13761E640C0D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6AF61-B4C9-42E3-A319-FF8C747F8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78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5324C-26AC-420B-8E3B-13761E640C0D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6AF61-B4C9-42E3-A319-FF8C747F8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15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Principy suché chemie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Ondřej Wiewiorka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60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Metody detekce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Optické</a:t>
            </a:r>
          </a:p>
          <a:p>
            <a:pPr lvl="1"/>
            <a:r>
              <a:rPr lang="cs-CZ" dirty="0"/>
              <a:t>Vizuálně</a:t>
            </a:r>
          </a:p>
          <a:p>
            <a:pPr lvl="1"/>
            <a:r>
              <a:rPr lang="cs-CZ" dirty="0"/>
              <a:t>Reflexní fotometrie</a:t>
            </a:r>
          </a:p>
          <a:p>
            <a:pPr lvl="1"/>
            <a:r>
              <a:rPr lang="cs-CZ" dirty="0"/>
              <a:t>Denzitometrie</a:t>
            </a:r>
          </a:p>
          <a:p>
            <a:r>
              <a:rPr lang="cs-CZ" dirty="0"/>
              <a:t>Elektrochemické</a:t>
            </a:r>
          </a:p>
          <a:p>
            <a:pPr lvl="1"/>
            <a:r>
              <a:rPr lang="cs-CZ" dirty="0" err="1"/>
              <a:t>Potenciometrie</a:t>
            </a:r>
            <a:endParaRPr lang="cs-CZ" dirty="0"/>
          </a:p>
          <a:p>
            <a:pPr lvl="1"/>
            <a:r>
              <a:rPr lang="cs-CZ" dirty="0" err="1"/>
              <a:t>Amperometrie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206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276872"/>
            <a:ext cx="7416824" cy="3187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Metody detekce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Reflexní fotometrie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807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BBCE18-1C31-45D0-9A5B-CE3E92E68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Reflexní fotometrie</a:t>
            </a:r>
            <a:endParaRPr lang="en-GB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BE4DC85-6AFF-4C19-A963-7DCA8F658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146" y="1075432"/>
            <a:ext cx="6306862" cy="5575498"/>
          </a:xfrm>
          <a:prstGeom prst="rect">
            <a:avLst/>
          </a:prstGeom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ECBC10E-7311-45CC-9D74-0B57A10B1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1" y="1047264"/>
            <a:ext cx="3339824" cy="5190048"/>
          </a:xfrm>
        </p:spPr>
        <p:txBody>
          <a:bodyPr/>
          <a:lstStyle/>
          <a:p>
            <a:endParaRPr lang="cs-CZ"/>
          </a:p>
          <a:p>
            <a:endParaRPr lang="cs-CZ"/>
          </a:p>
          <a:p>
            <a:r>
              <a:rPr lang="cs-CZ"/>
              <a:t>Ulbrichtova koule</a:t>
            </a:r>
          </a:p>
          <a:p>
            <a:pPr lvl="1"/>
            <a:r>
              <a:rPr lang="cs-CZ"/>
              <a:t>Dopadající i odražený paparsky světla jsou rozptýleny všemi směry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72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Metody detekce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Potenciometrie</a:t>
            </a:r>
            <a:r>
              <a:rPr lang="cs-CZ" dirty="0"/>
              <a:t> – rozdíl potenciálu u referenčního roztoku vzorku</a:t>
            </a:r>
          </a:p>
          <a:p>
            <a:pPr lvl="1"/>
            <a:r>
              <a:rPr lang="cs-CZ" dirty="0"/>
              <a:t>Na, K, Cl</a:t>
            </a:r>
          </a:p>
          <a:p>
            <a:endParaRPr lang="cs-CZ" dirty="0"/>
          </a:p>
          <a:p>
            <a:r>
              <a:rPr lang="cs-CZ" dirty="0" err="1"/>
              <a:t>Amperometrie</a:t>
            </a:r>
            <a:r>
              <a:rPr lang="cs-CZ" dirty="0"/>
              <a:t> – měření procházejícího proudu za stabilního napětí</a:t>
            </a:r>
          </a:p>
          <a:p>
            <a:pPr lvl="1"/>
            <a:r>
              <a:rPr lang="cs-CZ" dirty="0" err="1"/>
              <a:t>Glu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71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Analyzátory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716159"/>
            <a:ext cx="5591175" cy="512445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Accutrend</a:t>
            </a:r>
            <a:r>
              <a:rPr lang="cs-CZ" dirty="0"/>
              <a:t> Plus</a:t>
            </a:r>
          </a:p>
          <a:p>
            <a:pPr marL="0" indent="0">
              <a:buNone/>
            </a:pPr>
            <a:r>
              <a:rPr lang="cs-CZ" dirty="0"/>
              <a:t>Plná krev</a:t>
            </a:r>
          </a:p>
          <a:p>
            <a:pPr marL="0" indent="0">
              <a:buNone/>
            </a:pPr>
            <a:r>
              <a:rPr lang="cs-CZ" dirty="0"/>
              <a:t>Reflexní fotometrie</a:t>
            </a:r>
          </a:p>
          <a:p>
            <a:pPr marL="0" indent="0">
              <a:buNone/>
            </a:pPr>
            <a:r>
              <a:rPr lang="cs-CZ" dirty="0" err="1"/>
              <a:t>Glu</a:t>
            </a:r>
            <a:r>
              <a:rPr lang="cs-CZ" dirty="0"/>
              <a:t>, </a:t>
            </a:r>
            <a:r>
              <a:rPr lang="cs-CZ" dirty="0" err="1"/>
              <a:t>Trigly</a:t>
            </a:r>
            <a:r>
              <a:rPr lang="cs-CZ" dirty="0"/>
              <a:t>, Cholesterol,</a:t>
            </a:r>
          </a:p>
          <a:p>
            <a:pPr marL="0" indent="0">
              <a:buNone/>
            </a:pPr>
            <a:r>
              <a:rPr lang="cs-CZ" dirty="0"/>
              <a:t>Laktát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44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772815"/>
            <a:ext cx="5126114" cy="467900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Analyzátory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258816" cy="5141168"/>
          </a:xfrm>
        </p:spPr>
        <p:txBody>
          <a:bodyPr>
            <a:normAutofit/>
          </a:bodyPr>
          <a:lstStyle/>
          <a:p>
            <a:r>
              <a:rPr lang="cs-CZ" dirty="0" err="1"/>
              <a:t>Reflotron</a:t>
            </a:r>
            <a:endParaRPr lang="cs-CZ" dirty="0"/>
          </a:p>
          <a:p>
            <a:r>
              <a:rPr lang="cs-CZ" dirty="0"/>
              <a:t>ALP, </a:t>
            </a:r>
            <a:r>
              <a:rPr lang="es-ES" dirty="0"/>
              <a:t>Amyl</a:t>
            </a:r>
            <a:r>
              <a:rPr lang="cs-CZ" dirty="0" err="1"/>
              <a:t>áza</a:t>
            </a:r>
            <a:r>
              <a:rPr lang="cs-CZ" dirty="0"/>
              <a:t>,</a:t>
            </a:r>
            <a:r>
              <a:rPr lang="en-US" dirty="0"/>
              <a:t> Bilirubin</a:t>
            </a:r>
            <a:r>
              <a:rPr lang="cs-CZ" dirty="0"/>
              <a:t>,</a:t>
            </a:r>
            <a:r>
              <a:rPr lang="en-US" dirty="0"/>
              <a:t> Cholesterol</a:t>
            </a:r>
            <a:r>
              <a:rPr lang="cs-CZ" dirty="0"/>
              <a:t>,</a:t>
            </a:r>
            <a:r>
              <a:rPr lang="en-US" dirty="0"/>
              <a:t> </a:t>
            </a:r>
            <a:r>
              <a:rPr lang="en-US" dirty="0" err="1"/>
              <a:t>CK</a:t>
            </a:r>
            <a:r>
              <a:rPr lang="cs-CZ" dirty="0"/>
              <a:t>, Kreatinin,</a:t>
            </a:r>
            <a:r>
              <a:rPr lang="en-US" dirty="0"/>
              <a:t> </a:t>
            </a:r>
            <a:r>
              <a:rPr lang="en-US" dirty="0" err="1"/>
              <a:t>GGT</a:t>
            </a:r>
            <a:r>
              <a:rPr lang="cs-CZ" dirty="0"/>
              <a:t>, Glukóza, AST,</a:t>
            </a:r>
            <a:r>
              <a:rPr lang="en-US" dirty="0"/>
              <a:t> </a:t>
            </a:r>
            <a:r>
              <a:rPr lang="cs-CZ" dirty="0"/>
              <a:t>ALT,</a:t>
            </a:r>
            <a:r>
              <a:rPr lang="en-US" dirty="0"/>
              <a:t> </a:t>
            </a:r>
            <a:r>
              <a:rPr lang="en-US" dirty="0" err="1"/>
              <a:t>HDL</a:t>
            </a:r>
            <a:r>
              <a:rPr lang="cs-CZ" dirty="0"/>
              <a:t>,</a:t>
            </a:r>
            <a:r>
              <a:rPr lang="en-US" dirty="0"/>
              <a:t> Cholesterol</a:t>
            </a:r>
            <a:r>
              <a:rPr lang="cs-CZ" dirty="0"/>
              <a:t>, </a:t>
            </a:r>
            <a:r>
              <a:rPr lang="es-ES" dirty="0"/>
              <a:t>Hemoglobin</a:t>
            </a:r>
            <a:r>
              <a:rPr lang="cs-CZ" dirty="0"/>
              <a:t>,</a:t>
            </a:r>
            <a:r>
              <a:rPr lang="es-ES" dirty="0"/>
              <a:t> </a:t>
            </a:r>
            <a:r>
              <a:rPr lang="en-US" dirty="0"/>
              <a:t>K</a:t>
            </a:r>
            <a:r>
              <a:rPr lang="en-US" baseline="30000" dirty="0"/>
              <a:t>+</a:t>
            </a:r>
            <a:r>
              <a:rPr lang="cs-CZ" dirty="0"/>
              <a:t>,</a:t>
            </a:r>
            <a:r>
              <a:rPr lang="en-US" dirty="0"/>
              <a:t> </a:t>
            </a:r>
            <a:r>
              <a:rPr lang="cs-CZ" dirty="0"/>
              <a:t>P-Amyl, </a:t>
            </a:r>
            <a:r>
              <a:rPr lang="en-US" dirty="0" err="1"/>
              <a:t>Trigly</a:t>
            </a:r>
            <a:r>
              <a:rPr lang="cs-CZ" dirty="0"/>
              <a:t>,</a:t>
            </a:r>
            <a:r>
              <a:rPr lang="en-US" dirty="0"/>
              <a:t> Urea</a:t>
            </a:r>
            <a:r>
              <a:rPr lang="cs-CZ" dirty="0"/>
              <a:t>,</a:t>
            </a:r>
            <a:r>
              <a:rPr lang="en-US" dirty="0"/>
              <a:t> </a:t>
            </a:r>
            <a:r>
              <a:rPr lang="cs-CZ" dirty="0"/>
              <a:t>Kyselina močová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51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Analyzátory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Laura;		</a:t>
            </a:r>
            <a:r>
              <a:rPr lang="cs-CZ" dirty="0" err="1"/>
              <a:t>Aution</a:t>
            </a:r>
            <a:r>
              <a:rPr lang="cs-CZ" dirty="0"/>
              <a:t> Max; 	FUS 2000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350" y="3573016"/>
            <a:ext cx="3010145" cy="328498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0928"/>
            <a:ext cx="2716350" cy="407707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03" t="4344" r="2005" b="2644"/>
          <a:stretch/>
        </p:blipFill>
        <p:spPr>
          <a:xfrm>
            <a:off x="5580112" y="3717032"/>
            <a:ext cx="3528392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13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Analyzátory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Spotchem</a:t>
            </a:r>
            <a:r>
              <a:rPr lang="cs-CZ" dirty="0"/>
              <a:t> EL se-1520 (</a:t>
            </a:r>
            <a:r>
              <a:rPr lang="cs-CZ" dirty="0" err="1"/>
              <a:t>Arkray</a:t>
            </a:r>
            <a:r>
              <a:rPr lang="cs-CZ" dirty="0"/>
              <a:t>) – Na, K, Cl</a:t>
            </a:r>
          </a:p>
          <a:p>
            <a:pPr marL="0" indent="0">
              <a:buNone/>
            </a:pPr>
            <a:r>
              <a:rPr lang="cs-CZ" dirty="0"/>
              <a:t>Plná krev, </a:t>
            </a:r>
            <a:r>
              <a:rPr lang="cs-CZ" dirty="0" err="1"/>
              <a:t>serum</a:t>
            </a:r>
            <a:r>
              <a:rPr lang="cs-CZ" dirty="0"/>
              <a:t>, plasma, moč</a:t>
            </a:r>
          </a:p>
          <a:p>
            <a:pPr marL="0" indent="0">
              <a:buNone/>
            </a:pPr>
            <a:r>
              <a:rPr lang="cs-CZ" dirty="0"/>
              <a:t>Elektrochemická detekce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12594" t="21300" r="37006" b="9400"/>
          <a:stretch/>
        </p:blipFill>
        <p:spPr>
          <a:xfrm>
            <a:off x="179512" y="3363028"/>
            <a:ext cx="4392488" cy="339731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l="7476" t="8000" r="51574" b="3100"/>
          <a:stretch/>
        </p:blipFill>
        <p:spPr>
          <a:xfrm>
            <a:off x="5862135" y="2852935"/>
            <a:ext cx="3252367" cy="397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35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Analyzátory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83763"/>
            <a:ext cx="3106688" cy="4525963"/>
          </a:xfrm>
        </p:spPr>
        <p:txBody>
          <a:bodyPr/>
          <a:lstStyle/>
          <a:p>
            <a:r>
              <a:rPr lang="cs-CZ"/>
              <a:t>Vitros</a:t>
            </a:r>
          </a:p>
          <a:p>
            <a:endParaRPr lang="en-GB"/>
          </a:p>
          <a:p>
            <a:endParaRPr lang="en-GB"/>
          </a:p>
          <a:p>
            <a:r>
              <a:rPr lang="pl-PL" sz="2000"/>
              <a:t>Výkon je až 540 analýz/hod </a:t>
            </a:r>
          </a:p>
          <a:p>
            <a:r>
              <a:rPr lang="en-GB" sz="2000"/>
              <a:t>Pro analýzu vyžadováno 10 ml séra </a:t>
            </a:r>
          </a:p>
          <a:p>
            <a:endParaRPr lang="cs-CZ" sz="20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604150"/>
            <a:ext cx="53848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1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6311D8-992E-4143-9455-7EB361488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11AD0F6-ED80-40DB-B502-B474A4515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628800"/>
            <a:ext cx="4364329" cy="4525963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2D791231-EFBB-4180-8370-FD3F1C1709E9}"/>
              </a:ext>
            </a:extLst>
          </p:cNvPr>
          <p:cNvSpPr/>
          <p:nvPr/>
        </p:nvSpPr>
        <p:spPr>
          <a:xfrm>
            <a:off x="5191913" y="1844824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sz="12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en-GB" b="1">
                <a:latin typeface="Tahoma" panose="020B0604030504040204" pitchFamily="34" charset="0"/>
              </a:rPr>
              <a:t>separační vrstva </a:t>
            </a:r>
            <a:endParaRPr lang="en-GB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948DFED-E50D-4CA6-A83A-C0FFA5FAFBE4}"/>
              </a:ext>
            </a:extLst>
          </p:cNvPr>
          <p:cNvSpPr/>
          <p:nvPr/>
        </p:nvSpPr>
        <p:spPr>
          <a:xfrm>
            <a:off x="5191913" y="2616662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sz="12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en-GB" b="1">
                <a:latin typeface="Tahoma" panose="020B0604030504040204" pitchFamily="34" charset="0"/>
              </a:rPr>
              <a:t>reakční vrstva </a:t>
            </a:r>
            <a:endParaRPr lang="en-GB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0BACC41-B4AB-490A-836B-93864FF3B720}"/>
              </a:ext>
            </a:extLst>
          </p:cNvPr>
          <p:cNvSpPr/>
          <p:nvPr/>
        </p:nvSpPr>
        <p:spPr>
          <a:xfrm>
            <a:off x="5191913" y="3323562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sz="12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en-GB" b="1">
                <a:latin typeface="Tahoma" panose="020B0604030504040204" pitchFamily="34" charset="0"/>
              </a:rPr>
              <a:t>semipermeabilní membrána </a:t>
            </a:r>
            <a:endParaRPr lang="en-GB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19F9CF2-8B61-4D14-BA44-72F055300432}"/>
              </a:ext>
            </a:extLst>
          </p:cNvPr>
          <p:cNvSpPr/>
          <p:nvPr/>
        </p:nvSpPr>
        <p:spPr>
          <a:xfrm>
            <a:off x="5292080" y="4221088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sz="12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en-GB" b="1">
                <a:latin typeface="Tahoma" panose="020B0604030504040204" pitchFamily="34" charset="0"/>
              </a:rPr>
              <a:t>indikátorová vrstva </a:t>
            </a:r>
            <a:endParaRPr lang="en-GB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D08A4851-7701-43B2-8E13-2D067CCE6FB0}"/>
              </a:ext>
            </a:extLst>
          </p:cNvPr>
          <p:cNvSpPr/>
          <p:nvPr/>
        </p:nvSpPr>
        <p:spPr>
          <a:xfrm>
            <a:off x="5292080" y="4996290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sz="12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en-GB" b="1">
                <a:latin typeface="Tahoma" panose="020B0604030504040204" pitchFamily="34" charset="0"/>
              </a:rPr>
              <a:t>nosič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19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5"/>
            <a:ext cx="4104839" cy="299695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593" y="0"/>
            <a:ext cx="4395408" cy="292494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931937"/>
            <a:ext cx="1285875" cy="170497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24944"/>
            <a:ext cx="4067945" cy="139937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6" y="4323790"/>
            <a:ext cx="3745616" cy="250956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821" y="3428999"/>
            <a:ext cx="4490179" cy="337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1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Analyzátory</a:t>
            </a:r>
          </a:p>
        </p:txBody>
      </p:sp>
      <p:pic>
        <p:nvPicPr>
          <p:cNvPr id="5" name="Vitros 560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1124744"/>
            <a:ext cx="7475984" cy="5619307"/>
          </a:xfrm>
        </p:spPr>
      </p:pic>
    </p:spTree>
    <p:extLst>
      <p:ext uri="{BB962C8B-B14F-4D97-AF65-F5344CB8AC3E}">
        <p14:creationId xmlns:p14="http://schemas.microsoft.com/office/powerpoint/2010/main" val="127411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219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Suchá chemie obecně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587212" cy="5117471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Reagencie imobilizované na nosném povrchu</a:t>
            </a:r>
          </a:p>
          <a:p>
            <a:pPr lvl="1"/>
            <a:r>
              <a:rPr lang="cs-CZ" dirty="0"/>
              <a:t>Chemická reakce probíhá v kapalném prostředí díky přidání vzorku</a:t>
            </a:r>
          </a:p>
          <a:p>
            <a:r>
              <a:rPr lang="cs-CZ" dirty="0"/>
              <a:t>Vyšší cena x Vysoká rychlost</a:t>
            </a:r>
          </a:p>
          <a:p>
            <a:pPr lvl="1"/>
            <a:r>
              <a:rPr lang="cs-CZ" dirty="0"/>
              <a:t>Po použití se proužek vyhodí</a:t>
            </a:r>
            <a:endParaRPr lang="en-US" dirty="0"/>
          </a:p>
          <a:p>
            <a:r>
              <a:rPr lang="cs-CZ" dirty="0"/>
              <a:t>Vyhodnocení</a:t>
            </a:r>
          </a:p>
          <a:p>
            <a:pPr lvl="1"/>
            <a:r>
              <a:rPr lang="cs-CZ" dirty="0"/>
              <a:t>Vizuální odečtení (</a:t>
            </a:r>
            <a:r>
              <a:rPr lang="cs-CZ" dirty="0" err="1"/>
              <a:t>Okometricky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Denzitometricky</a:t>
            </a:r>
          </a:p>
          <a:p>
            <a:pPr lvl="1"/>
            <a:r>
              <a:rPr lang="cs-CZ" dirty="0"/>
              <a:t>Pomocí reflexní fotometrie</a:t>
            </a:r>
          </a:p>
          <a:p>
            <a:pPr lvl="1"/>
            <a:r>
              <a:rPr lang="cs-CZ" dirty="0"/>
              <a:t>Elektrochemicky</a:t>
            </a:r>
          </a:p>
          <a:p>
            <a:r>
              <a:rPr lang="cs-CZ" dirty="0"/>
              <a:t>Využití</a:t>
            </a:r>
          </a:p>
          <a:p>
            <a:pPr lvl="1"/>
            <a:r>
              <a:rPr lang="cs-CZ" dirty="0"/>
              <a:t>Především POCT</a:t>
            </a:r>
          </a:p>
          <a:p>
            <a:pPr lvl="1"/>
            <a:r>
              <a:rPr lang="cs-CZ" dirty="0"/>
              <a:t>Analýza moči, punktátů, </a:t>
            </a:r>
            <a:r>
              <a:rPr lang="cs-CZ" dirty="0" err="1"/>
              <a:t>likvoru</a:t>
            </a:r>
            <a:r>
              <a:rPr lang="cs-CZ" dirty="0"/>
              <a:t>, plné krve, plazmy</a:t>
            </a:r>
          </a:p>
        </p:txBody>
      </p:sp>
    </p:spTree>
    <p:extLst>
      <p:ext uri="{BB962C8B-B14F-4D97-AF65-F5344CB8AC3E}">
        <p14:creationId xmlns:p14="http://schemas.microsoft.com/office/powerpoint/2010/main" val="344948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Reagenční proužek (</a:t>
            </a:r>
            <a:r>
              <a:rPr lang="cs-CZ" dirty="0" err="1"/>
              <a:t>strip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34070"/>
            <a:ext cx="8686800" cy="4525963"/>
          </a:xfrm>
        </p:spPr>
        <p:txBody>
          <a:bodyPr/>
          <a:lstStyle/>
          <a:p>
            <a:r>
              <a:rPr lang="cs-CZ" dirty="0"/>
              <a:t>Technologie tenkých vrstev – (Bio)chemické testy  </a:t>
            </a:r>
          </a:p>
          <a:p>
            <a:pPr lvl="1"/>
            <a:r>
              <a:rPr lang="cs-CZ" dirty="0"/>
              <a:t>Krycí					</a:t>
            </a:r>
          </a:p>
          <a:p>
            <a:pPr lvl="1"/>
            <a:r>
              <a:rPr lang="cs-CZ" dirty="0"/>
              <a:t>Separační	</a:t>
            </a:r>
          </a:p>
          <a:p>
            <a:pPr lvl="1"/>
            <a:r>
              <a:rPr lang="cs-CZ" dirty="0"/>
              <a:t>Reakční</a:t>
            </a:r>
          </a:p>
          <a:p>
            <a:pPr lvl="1"/>
            <a:r>
              <a:rPr lang="cs-CZ" dirty="0"/>
              <a:t>Separační</a:t>
            </a:r>
          </a:p>
          <a:p>
            <a:pPr lvl="1"/>
            <a:r>
              <a:rPr lang="cs-CZ" dirty="0"/>
              <a:t>Indikační</a:t>
            </a:r>
          </a:p>
          <a:p>
            <a:pPr lvl="1"/>
            <a:r>
              <a:rPr lang="cs-CZ" dirty="0"/>
              <a:t>Absorpční</a:t>
            </a:r>
          </a:p>
          <a:p>
            <a:pPr lvl="1"/>
            <a:r>
              <a:rPr lang="cs-CZ" dirty="0"/>
              <a:t>Nosná</a:t>
            </a:r>
          </a:p>
        </p:txBody>
      </p:sp>
      <p:sp>
        <p:nvSpPr>
          <p:cNvPr id="5" name="Kosoúhelník 4"/>
          <p:cNvSpPr/>
          <p:nvPr/>
        </p:nvSpPr>
        <p:spPr>
          <a:xfrm>
            <a:off x="3419872" y="2298382"/>
            <a:ext cx="1872208" cy="360040"/>
          </a:xfrm>
          <a:prstGeom prst="parallelogram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Kosoúhelník 5"/>
          <p:cNvSpPr/>
          <p:nvPr/>
        </p:nvSpPr>
        <p:spPr>
          <a:xfrm>
            <a:off x="3419872" y="2791711"/>
            <a:ext cx="1872208" cy="360040"/>
          </a:xfrm>
          <a:prstGeom prst="parallelogram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Kosoúhelník 6"/>
          <p:cNvSpPr/>
          <p:nvPr/>
        </p:nvSpPr>
        <p:spPr>
          <a:xfrm>
            <a:off x="3419872" y="3284984"/>
            <a:ext cx="1872208" cy="360040"/>
          </a:xfrm>
          <a:prstGeom prst="parallelogram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Kosoúhelník 7"/>
          <p:cNvSpPr/>
          <p:nvPr/>
        </p:nvSpPr>
        <p:spPr>
          <a:xfrm>
            <a:off x="3419872" y="3774995"/>
            <a:ext cx="1872208" cy="360040"/>
          </a:xfrm>
          <a:prstGeom prst="parallelogram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Kosoúhelník 8"/>
          <p:cNvSpPr/>
          <p:nvPr/>
        </p:nvSpPr>
        <p:spPr>
          <a:xfrm>
            <a:off x="3419872" y="4275094"/>
            <a:ext cx="1872208" cy="360040"/>
          </a:xfrm>
          <a:prstGeom prst="parallelogram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Kosoúhelník 9"/>
          <p:cNvSpPr/>
          <p:nvPr/>
        </p:nvSpPr>
        <p:spPr>
          <a:xfrm>
            <a:off x="3419872" y="5301208"/>
            <a:ext cx="1872208" cy="360040"/>
          </a:xfrm>
          <a:prstGeom prst="parallelogram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38"/>
          <a:stretch/>
        </p:blipFill>
        <p:spPr>
          <a:xfrm>
            <a:off x="5868144" y="3955014"/>
            <a:ext cx="3157339" cy="842137"/>
          </a:xfrm>
          <a:prstGeom prst="rect">
            <a:avLst/>
          </a:prstGeom>
        </p:spPr>
      </p:pic>
      <p:cxnSp>
        <p:nvCxnSpPr>
          <p:cNvPr id="13" name="Přímá spojnice 12"/>
          <p:cNvCxnSpPr/>
          <p:nvPr/>
        </p:nvCxnSpPr>
        <p:spPr>
          <a:xfrm>
            <a:off x="5292080" y="2276872"/>
            <a:ext cx="1152128" cy="18722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 flipV="1">
            <a:off x="5220072" y="4221090"/>
            <a:ext cx="1224136" cy="14401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Kosoúhelník 13"/>
          <p:cNvSpPr/>
          <p:nvPr/>
        </p:nvSpPr>
        <p:spPr>
          <a:xfrm>
            <a:off x="3419872" y="4797152"/>
            <a:ext cx="1872208" cy="360040"/>
          </a:xfrm>
          <a:prstGeom prst="parallelogram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id="{DE3046BF-F8C5-4046-9FC6-AB4E0F6D4747}"/>
              </a:ext>
            </a:extLst>
          </p:cNvPr>
          <p:cNvSpPr txBox="1">
            <a:spLocks/>
          </p:cNvSpPr>
          <p:nvPr/>
        </p:nvSpPr>
        <p:spPr>
          <a:xfrm>
            <a:off x="660648" y="5823266"/>
            <a:ext cx="8231832" cy="1130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Matrice pro činidlo může být</a:t>
            </a:r>
          </a:p>
          <a:p>
            <a:pPr lvl="1"/>
            <a:r>
              <a:rPr lang="cs-CZ"/>
              <a:t>Impregnované vlákno / vícevrsvý film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278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4" grpId="0" animBg="1"/>
      <p:bldP spid="1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Reagenční proužek (</a:t>
            </a:r>
            <a:r>
              <a:rPr lang="cs-CZ" dirty="0" err="1"/>
              <a:t>strip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Biochemické testy – princip</a:t>
            </a:r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7" t="16071" r="25833" b="73959"/>
          <a:stretch/>
        </p:blipFill>
        <p:spPr bwMode="auto">
          <a:xfrm>
            <a:off x="2394507" y="2197711"/>
            <a:ext cx="4354985" cy="97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8" t="34970" r="23809" b="54613"/>
          <a:stretch/>
        </p:blipFill>
        <p:spPr bwMode="auto">
          <a:xfrm>
            <a:off x="2448125" y="3168320"/>
            <a:ext cx="468811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8" t="16518" r="23095" b="75298"/>
          <a:stretch/>
        </p:blipFill>
        <p:spPr bwMode="auto">
          <a:xfrm>
            <a:off x="2627784" y="4169808"/>
            <a:ext cx="4620413" cy="798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3" t="39248" r="22976" b="50186"/>
          <a:stretch/>
        </p:blipFill>
        <p:spPr bwMode="auto">
          <a:xfrm>
            <a:off x="2531054" y="5013176"/>
            <a:ext cx="4717143" cy="1030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262042" y="2310451"/>
            <a:ext cx="745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ALP</a:t>
            </a:r>
            <a:endParaRPr lang="en-US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259221" y="3282312"/>
            <a:ext cx="946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Amyl</a:t>
            </a:r>
            <a:endParaRPr lang="en-US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259221" y="4187570"/>
            <a:ext cx="740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err="1"/>
              <a:t>BilT</a:t>
            </a:r>
            <a:endParaRPr lang="en-US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1256117" y="5092828"/>
            <a:ext cx="848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err="1"/>
              <a:t>Chol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2966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Reagenční proužek (</a:t>
            </a:r>
            <a:r>
              <a:rPr lang="cs-CZ" dirty="0" err="1"/>
              <a:t>strip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525963"/>
          </a:xfrm>
        </p:spPr>
        <p:txBody>
          <a:bodyPr>
            <a:normAutofit fontScale="92500"/>
          </a:bodyPr>
          <a:lstStyle/>
          <a:p>
            <a:r>
              <a:rPr lang="cs-CZ" dirty="0" err="1"/>
              <a:t>Phan</a:t>
            </a:r>
            <a:r>
              <a:rPr lang="cs-CZ" dirty="0"/>
              <a:t> (</a:t>
            </a:r>
            <a:r>
              <a:rPr lang="cs-CZ" dirty="0" err="1"/>
              <a:t>Glukophan</a:t>
            </a:r>
            <a:r>
              <a:rPr lang="cs-CZ" dirty="0"/>
              <a:t>…, </a:t>
            </a:r>
            <a:r>
              <a:rPr lang="cs-CZ" dirty="0" err="1"/>
              <a:t>PentaPHAN</a:t>
            </a:r>
            <a:r>
              <a:rPr lang="cs-CZ" dirty="0"/>
              <a:t>…) </a:t>
            </a:r>
          </a:p>
          <a:p>
            <a:r>
              <a:rPr lang="cs-CZ" dirty="0"/>
              <a:t>Hemoglobin + Ery, Ketony, Bilirubin, </a:t>
            </a:r>
            <a:r>
              <a:rPr lang="cs-CZ" dirty="0" err="1"/>
              <a:t>Urobilinogen</a:t>
            </a:r>
            <a:r>
              <a:rPr lang="cs-CZ" dirty="0"/>
              <a:t>, Glukóza, Bílkoviny, pH, Dusitany, Kyselina askorbová, Specifická hmotnost, Leukocyty, </a:t>
            </a:r>
            <a:r>
              <a:rPr lang="cs-CZ" dirty="0" err="1"/>
              <a:t>Mikroalbumin</a:t>
            </a:r>
            <a:r>
              <a:rPr lang="cs-CZ" dirty="0"/>
              <a:t>, Kreatinin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549" y="1713919"/>
            <a:ext cx="4235201" cy="51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6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Reagenční proužek (</a:t>
            </a:r>
            <a:r>
              <a:rPr lang="cs-CZ" dirty="0" err="1"/>
              <a:t>strip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7797" y="1268760"/>
            <a:ext cx="8686800" cy="5400600"/>
          </a:xfrm>
        </p:spPr>
        <p:txBody>
          <a:bodyPr>
            <a:normAutofit/>
          </a:bodyPr>
          <a:lstStyle/>
          <a:p>
            <a:r>
              <a:rPr lang="cs-CZ" dirty="0"/>
              <a:t>Technologie tenkých vrstev – Imunochemické testy</a:t>
            </a:r>
          </a:p>
          <a:p>
            <a:pPr lvl="1"/>
            <a:r>
              <a:rPr lang="cs-CZ" dirty="0"/>
              <a:t>Krycí</a:t>
            </a:r>
          </a:p>
          <a:p>
            <a:pPr lvl="1"/>
            <a:r>
              <a:rPr lang="cs-CZ" dirty="0"/>
              <a:t>Imobilizovaná </a:t>
            </a:r>
            <a:r>
              <a:rPr lang="cs-CZ" dirty="0" err="1"/>
              <a:t>Ag</a:t>
            </a:r>
            <a:r>
              <a:rPr lang="cs-CZ" dirty="0"/>
              <a:t>(c) </a:t>
            </a:r>
          </a:p>
          <a:p>
            <a:pPr lvl="1"/>
            <a:r>
              <a:rPr lang="cs-CZ" dirty="0"/>
              <a:t>Imobilizovaná </a:t>
            </a:r>
            <a:r>
              <a:rPr lang="cs-CZ" dirty="0" err="1"/>
              <a:t>Ag</a:t>
            </a:r>
            <a:r>
              <a:rPr lang="cs-CZ" dirty="0"/>
              <a:t>			</a:t>
            </a:r>
          </a:p>
          <a:p>
            <a:pPr lvl="1"/>
            <a:r>
              <a:rPr lang="cs-CZ" dirty="0"/>
              <a:t>Nosná</a:t>
            </a:r>
          </a:p>
          <a:p>
            <a:pPr lvl="1"/>
            <a:r>
              <a:rPr lang="cs-CZ" dirty="0"/>
              <a:t>Značené Ab + Ab(c)</a:t>
            </a:r>
          </a:p>
          <a:p>
            <a:pPr lvl="1"/>
            <a:r>
              <a:rPr lang="cs-CZ" dirty="0"/>
              <a:t>Transportní</a:t>
            </a:r>
          </a:p>
          <a:p>
            <a:pPr lvl="1"/>
            <a:r>
              <a:rPr lang="cs-CZ" dirty="0"/>
              <a:t>Separační</a:t>
            </a:r>
          </a:p>
        </p:txBody>
      </p:sp>
      <p:sp>
        <p:nvSpPr>
          <p:cNvPr id="9" name="Kosoúhelník 8"/>
          <p:cNvSpPr/>
          <p:nvPr/>
        </p:nvSpPr>
        <p:spPr>
          <a:xfrm rot="5400000">
            <a:off x="3671900" y="4005064"/>
            <a:ext cx="3744416" cy="360040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Kosoúhelník 9"/>
          <p:cNvSpPr/>
          <p:nvPr/>
        </p:nvSpPr>
        <p:spPr>
          <a:xfrm rot="5400000">
            <a:off x="4031940" y="3998258"/>
            <a:ext cx="3744416" cy="360040"/>
          </a:xfrm>
          <a:prstGeom prst="parallelogram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Kosoúhelník 4"/>
          <p:cNvSpPr/>
          <p:nvPr/>
        </p:nvSpPr>
        <p:spPr>
          <a:xfrm rot="5400000">
            <a:off x="5322081" y="2827641"/>
            <a:ext cx="453466" cy="360040"/>
          </a:xfrm>
          <a:prstGeom prst="parallelogram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Kosoúhelník 5"/>
          <p:cNvSpPr/>
          <p:nvPr/>
        </p:nvSpPr>
        <p:spPr>
          <a:xfrm rot="5400000">
            <a:off x="5304131" y="3555406"/>
            <a:ext cx="479952" cy="360040"/>
          </a:xfrm>
          <a:prstGeom prst="parallelogram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276872"/>
            <a:ext cx="1905000" cy="3517900"/>
          </a:xfrm>
          <a:prstGeom prst="rect">
            <a:avLst/>
          </a:prstGeom>
        </p:spPr>
      </p:pic>
      <p:sp>
        <p:nvSpPr>
          <p:cNvPr id="15" name="Kosoúhelník 14"/>
          <p:cNvSpPr/>
          <p:nvPr/>
        </p:nvSpPr>
        <p:spPr>
          <a:xfrm rot="5400000">
            <a:off x="4670877" y="5418357"/>
            <a:ext cx="1026381" cy="360040"/>
          </a:xfrm>
          <a:prstGeom prst="parallelogram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Kosoúhelník 15"/>
          <p:cNvSpPr/>
          <p:nvPr/>
        </p:nvSpPr>
        <p:spPr>
          <a:xfrm rot="5400000">
            <a:off x="3755869" y="3601824"/>
            <a:ext cx="2856396" cy="360040"/>
          </a:xfrm>
          <a:prstGeom prst="parallelogram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Přímá spojnice se šipkou 13"/>
          <p:cNvCxnSpPr/>
          <p:nvPr/>
        </p:nvCxnSpPr>
        <p:spPr>
          <a:xfrm>
            <a:off x="1907704" y="2636912"/>
            <a:ext cx="327636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>
            <a:off x="4124303" y="3039686"/>
            <a:ext cx="141980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>
            <a:off x="4481989" y="3645024"/>
            <a:ext cx="106211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/>
          <p:cNvCxnSpPr/>
          <p:nvPr/>
        </p:nvCxnSpPr>
        <p:spPr>
          <a:xfrm>
            <a:off x="2195736" y="4149080"/>
            <a:ext cx="370841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se šipkou 32"/>
          <p:cNvCxnSpPr/>
          <p:nvPr/>
        </p:nvCxnSpPr>
        <p:spPr>
          <a:xfrm>
            <a:off x="2836148" y="5194767"/>
            <a:ext cx="269794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/>
          <p:cNvCxnSpPr/>
          <p:nvPr/>
        </p:nvCxnSpPr>
        <p:spPr>
          <a:xfrm>
            <a:off x="6084168" y="2353646"/>
            <a:ext cx="1152128" cy="16217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V="1">
            <a:off x="6084168" y="5794772"/>
            <a:ext cx="1224136" cy="2625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Kosoúhelník 24"/>
          <p:cNvSpPr/>
          <p:nvPr/>
        </p:nvSpPr>
        <p:spPr>
          <a:xfrm rot="5400000">
            <a:off x="5304131" y="4545604"/>
            <a:ext cx="479952" cy="360040"/>
          </a:xfrm>
          <a:prstGeom prst="parallelogram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cxnSp>
        <p:nvCxnSpPr>
          <p:cNvPr id="30" name="Přímá spojnice se šipkou 29"/>
          <p:cNvCxnSpPr/>
          <p:nvPr/>
        </p:nvCxnSpPr>
        <p:spPr>
          <a:xfrm flipV="1">
            <a:off x="2529785" y="5598380"/>
            <a:ext cx="2654282" cy="428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/>
          <p:cNvCxnSpPr/>
          <p:nvPr/>
        </p:nvCxnSpPr>
        <p:spPr>
          <a:xfrm>
            <a:off x="3856926" y="4686549"/>
            <a:ext cx="167716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361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9" grpId="1" animBg="1"/>
      <p:bldP spid="10" grpId="0" animBg="1"/>
      <p:bldP spid="10" grpId="1" animBg="1"/>
      <p:bldP spid="5" grpId="0" animBg="1"/>
      <p:bldP spid="5" grpId="1" animBg="1"/>
      <p:bldP spid="6" grpId="0" animBg="1"/>
      <p:bldP spid="6" grpId="1" animBg="1"/>
      <p:bldP spid="15" grpId="0" animBg="1"/>
      <p:bldP spid="15" grpId="1" animBg="1"/>
      <p:bldP spid="16" grpId="0" animBg="1"/>
      <p:bldP spid="16" grpId="1" animBg="1"/>
      <p:bldP spid="25" grpId="0" animBg="1"/>
      <p:bldP spid="2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228" y="4581128"/>
            <a:ext cx="5122970" cy="206119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Reagenční proužek (</a:t>
            </a:r>
            <a:r>
              <a:rPr lang="cs-CZ" dirty="0" err="1"/>
              <a:t>strip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Test na drogy</a:t>
            </a:r>
          </a:p>
          <a:p>
            <a:r>
              <a:rPr lang="cs-CZ" dirty="0"/>
              <a:t>Barbituráty, Benzodiazepiny, Kokain, Metamfetamin, MDMA, Extáze, Morfin, Metadon, Opiáty, Fencyklidin, </a:t>
            </a:r>
            <a:r>
              <a:rPr lang="cs-CZ" dirty="0" err="1"/>
              <a:t>Tricyklická</a:t>
            </a:r>
            <a:r>
              <a:rPr lang="cs-CZ" dirty="0"/>
              <a:t> antidepresiva, THC</a:t>
            </a:r>
          </a:p>
          <a:p>
            <a:r>
              <a:rPr lang="cs-CZ"/>
              <a:t>Těhotenský test hCG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14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Reagenční proužek (</a:t>
            </a:r>
            <a:r>
              <a:rPr lang="cs-CZ" dirty="0" err="1"/>
              <a:t>strip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34070"/>
            <a:ext cx="8686800" cy="4525963"/>
          </a:xfrm>
        </p:spPr>
        <p:txBody>
          <a:bodyPr/>
          <a:lstStyle/>
          <a:p>
            <a:r>
              <a:rPr lang="cs-CZ" dirty="0"/>
              <a:t>Technologie tenkých vrstev - Elektrochemické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5" t="28412" r="26530" b="25478"/>
          <a:stretch/>
        </p:blipFill>
        <p:spPr bwMode="auto">
          <a:xfrm>
            <a:off x="3247368" y="2132855"/>
            <a:ext cx="5878286" cy="449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6" t="49474" r="23445" b="41438"/>
          <a:stretch/>
        </p:blipFill>
        <p:spPr bwMode="auto">
          <a:xfrm>
            <a:off x="114761" y="4293096"/>
            <a:ext cx="3139865" cy="67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3" t="19898" r="62653" b="3093"/>
          <a:stretch/>
        </p:blipFill>
        <p:spPr bwMode="auto">
          <a:xfrm rot="16200000">
            <a:off x="1343403" y="2128350"/>
            <a:ext cx="682580" cy="313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77595" y="5157192"/>
            <a:ext cx="2214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Stripy</a:t>
            </a:r>
            <a:r>
              <a:rPr lang="cs-CZ" dirty="0"/>
              <a:t> pro glukometry</a:t>
            </a:r>
          </a:p>
          <a:p>
            <a:r>
              <a:rPr lang="cs-CZ" dirty="0"/>
              <a:t>- </a:t>
            </a:r>
            <a:r>
              <a:rPr lang="cs-CZ" dirty="0" err="1"/>
              <a:t>Roche</a:t>
            </a:r>
            <a:endParaRPr lang="en-US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3851920" y="5293922"/>
            <a:ext cx="2214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Stripy</a:t>
            </a:r>
            <a:r>
              <a:rPr lang="cs-CZ" dirty="0"/>
              <a:t> pro glukometry</a:t>
            </a:r>
          </a:p>
          <a:p>
            <a:r>
              <a:rPr lang="cs-CZ" dirty="0"/>
              <a:t>- Nova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76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18" grpId="0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2469</TotalTime>
  <Words>508</Words>
  <Application>Microsoft Office PowerPoint</Application>
  <PresentationFormat>Předvádění na obrazovce (4:3)</PresentationFormat>
  <Paragraphs>127</Paragraphs>
  <Slides>21</Slides>
  <Notes>4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5" baseType="lpstr">
      <vt:lpstr>Arial</vt:lpstr>
      <vt:lpstr>Calibri</vt:lpstr>
      <vt:lpstr>Tahoma</vt:lpstr>
      <vt:lpstr>Motiv systému Office</vt:lpstr>
      <vt:lpstr>Principy suché chemie</vt:lpstr>
      <vt:lpstr>Prezentace aplikace PowerPoint</vt:lpstr>
      <vt:lpstr>Suchá chemie obecně</vt:lpstr>
      <vt:lpstr>Reagenční proužek (strip)</vt:lpstr>
      <vt:lpstr>Reagenční proužek (strip)</vt:lpstr>
      <vt:lpstr>Reagenční proužek (strip)</vt:lpstr>
      <vt:lpstr>Reagenční proužek (strip)</vt:lpstr>
      <vt:lpstr>Reagenční proužek (strip)</vt:lpstr>
      <vt:lpstr>Reagenční proužek (strip)</vt:lpstr>
      <vt:lpstr>Metody detekce</vt:lpstr>
      <vt:lpstr>Metody detekce</vt:lpstr>
      <vt:lpstr>Reflexní fotometrie</vt:lpstr>
      <vt:lpstr>Metody detekce</vt:lpstr>
      <vt:lpstr>Analyzátory</vt:lpstr>
      <vt:lpstr>Analyzátory</vt:lpstr>
      <vt:lpstr>Analyzátory</vt:lpstr>
      <vt:lpstr>Analyzátory</vt:lpstr>
      <vt:lpstr>Analyzátory</vt:lpstr>
      <vt:lpstr>Prezentace aplikace PowerPoint</vt:lpstr>
      <vt:lpstr>Analyzátory</vt:lpstr>
      <vt:lpstr>Děkuji za pozornost</vt:lpstr>
    </vt:vector>
  </TitlesOfParts>
  <Company>FN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Wiewiorka Ondrej</dc:creator>
  <cp:lastModifiedBy>Ondřej Wiewiorka</cp:lastModifiedBy>
  <cp:revision>56</cp:revision>
  <dcterms:created xsi:type="dcterms:W3CDTF">2016-02-04T11:50:45Z</dcterms:created>
  <dcterms:modified xsi:type="dcterms:W3CDTF">2019-02-12T20:01:47Z</dcterms:modified>
</cp:coreProperties>
</file>