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72" r:id="rId3"/>
    <p:sldId id="273" r:id="rId4"/>
    <p:sldId id="266" r:id="rId5"/>
    <p:sldId id="262" r:id="rId6"/>
    <p:sldId id="263" r:id="rId7"/>
    <p:sldId id="265" r:id="rId8"/>
    <p:sldId id="269" r:id="rId9"/>
    <p:sldId id="270" r:id="rId10"/>
    <p:sldId id="271" r:id="rId11"/>
    <p:sldId id="277" r:id="rId12"/>
    <p:sldId id="278" r:id="rId13"/>
    <p:sldId id="279" r:id="rId14"/>
    <p:sldId id="298" r:id="rId15"/>
    <p:sldId id="283" r:id="rId16"/>
    <p:sldId id="284" r:id="rId17"/>
    <p:sldId id="285" r:id="rId18"/>
    <p:sldId id="286" r:id="rId19"/>
    <p:sldId id="299" r:id="rId20"/>
    <p:sldId id="287" r:id="rId21"/>
    <p:sldId id="288" r:id="rId22"/>
    <p:sldId id="289" r:id="rId23"/>
    <p:sldId id="307" r:id="rId24"/>
    <p:sldId id="290" r:id="rId25"/>
    <p:sldId id="308" r:id="rId26"/>
    <p:sldId id="295" r:id="rId27"/>
    <p:sldId id="300" r:id="rId28"/>
    <p:sldId id="301" r:id="rId29"/>
    <p:sldId id="302" r:id="rId30"/>
    <p:sldId id="303" r:id="rId31"/>
    <p:sldId id="304" r:id="rId32"/>
    <p:sldId id="305" r:id="rId33"/>
    <p:sldId id="306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755" autoAdjust="0"/>
  </p:normalViewPr>
  <p:slideViewPr>
    <p:cSldViewPr>
      <p:cViewPr varScale="1">
        <p:scale>
          <a:sx n="63" d="100"/>
          <a:sy n="63" d="100"/>
        </p:scale>
        <p:origin x="13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5D122-53EF-4A0C-8DF3-249B05C27EB8}" type="datetimeFigureOut">
              <a:rPr lang="cs-CZ" smtClean="0"/>
              <a:pPr/>
              <a:t>12.11.2018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9FC17-6B51-4D18-9193-499C4EA7A4D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22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2D96B9-7150-4BB8-8592-C6E601F389EF}" type="slidenum">
              <a:rPr lang="cs-CZ" sz="1200" b="0" i="0"/>
              <a:pPr algn="r"/>
              <a:t>16</a:t>
            </a:fld>
            <a:endParaRPr lang="cs-CZ" sz="1200" b="0" i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17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30F966-8C08-4F2C-BCE7-3D4A9D8AA861}" type="slidenum">
              <a:rPr lang="cs-CZ" sz="1200" b="0" i="0"/>
              <a:pPr algn="r"/>
              <a:t>18</a:t>
            </a:fld>
            <a:endParaRPr lang="cs-CZ" sz="1200" b="0" i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8B8E59-1108-461F-BBF5-D9D67CD85F35}" type="slidenum">
              <a:rPr lang="cs-CZ" sz="1200" b="0" i="0"/>
              <a:pPr algn="r"/>
              <a:t>20</a:t>
            </a:fld>
            <a:endParaRPr lang="cs-CZ" sz="1200" b="0" i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23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8387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74700"/>
            <a:ext cx="4946650" cy="37099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1" y="4718129"/>
            <a:ext cx="4985393" cy="123785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1442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5B9B-886B-449D-92A2-36A310F8F102}" type="datetime1">
              <a:rPr lang="cs-CZ"/>
              <a:pPr>
                <a:defRPr/>
              </a:pPr>
              <a:t>12.11.2018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31DB58-D650-4AC4-8039-0D83F41EB1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015D0-2154-4674-97C1-A17D8D02B2D0}" type="datetime1">
              <a:rPr lang="cs-CZ"/>
              <a:pPr>
                <a:defRPr/>
              </a:pPr>
              <a:t>12.11.2018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9CA9E-861C-4728-ADB1-327DBDD2E9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2BA8-A0CC-40E9-92E5-860C0BAB06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AB533-E491-44EA-AD8E-FB723AD8754D}" type="datetime1">
              <a:rPr lang="cs-CZ"/>
              <a:pPr>
                <a:defRPr/>
              </a:pPr>
              <a:t>12.11.2018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ECD9-9A9D-4ED8-B720-9447A17C5920}" type="datetime1">
              <a:rPr lang="cs-CZ"/>
              <a:pPr>
                <a:defRPr/>
              </a:pPr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9A55-5082-4E29-A7D1-942C4EE896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F58E0-416D-4AC3-BC37-FA8AA63CC19F}" type="datetime1">
              <a:rPr lang="cs-CZ"/>
              <a:pPr>
                <a:defRPr/>
              </a:pPr>
              <a:t>12.11.2018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FF97EB-9FCA-4F1A-A679-2AF8542FEF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15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615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6160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557349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Modelová rozložení náhodné veličiny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Normální rozložení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Základy testování hypotéz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074935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Biostatistika 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Pravidlo 3 sigma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V rozmezí</a:t>
            </a:r>
            <a:r>
              <a:rPr lang="el-GR" sz="2000" dirty="0" smtClean="0"/>
              <a:t> μ ± 3σ</a:t>
            </a:r>
            <a:r>
              <a:rPr lang="cs-CZ" sz="2000" dirty="0" smtClean="0"/>
              <a:t> by se mělo vyskytovat 99,7 % všech hodnot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Použití: zhodnotíme tvar rozdělení (pouze orientačně) a přítomnost odlehlých hodnot </a:t>
            </a: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Soubor:Standard deviation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334000" cy="266700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050975" y="5096217"/>
            <a:ext cx="1529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solidFill>
                  <a:srgbClr val="0070C0"/>
                </a:solidFill>
              </a:rPr>
              <a:t>99,7 %  všech hodnot</a:t>
            </a:r>
            <a:endParaRPr lang="cs-CZ" sz="1200" b="1" i="1" dirty="0">
              <a:solidFill>
                <a:srgbClr val="0070C0"/>
              </a:solidFill>
            </a:endParaRPr>
          </a:p>
        </p:txBody>
      </p:sp>
      <p:sp>
        <p:nvSpPr>
          <p:cNvPr id="11" name="Pravá složená závorka 10"/>
          <p:cNvSpPr/>
          <p:nvPr/>
        </p:nvSpPr>
        <p:spPr>
          <a:xfrm rot="5400000">
            <a:off x="4608004" y="3176972"/>
            <a:ext cx="216024" cy="3600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Vizuální ověření normality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Pro hodnocení tvaru rozložení lze využít </a:t>
            </a:r>
            <a:r>
              <a:rPr lang="cs-CZ" sz="1600" dirty="0" smtClean="0">
                <a:cs typeface="Arial" charset="0"/>
              </a:rPr>
              <a:t>histogram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600" dirty="0" smtClean="0">
                <a:cs typeface="Arial" charset="0"/>
              </a:rPr>
              <a:t>      </a:t>
            </a:r>
            <a:r>
              <a:rPr lang="cs-CZ" sz="1600" dirty="0">
                <a:cs typeface="Arial" charset="0"/>
              </a:rPr>
              <a:t>(nevýhoda: nutné určit „vhodný“ počet  sloupců)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Vhodnější jsou: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Q-Q graf </a:t>
            </a:r>
            <a:r>
              <a:rPr lang="cs-CZ" sz="1600" dirty="0">
                <a:cs typeface="Arial" charset="0"/>
              </a:rPr>
              <a:t>(kvantil-kvantilový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P-P graf</a:t>
            </a:r>
            <a:r>
              <a:rPr lang="cs-CZ" sz="1600" dirty="0">
                <a:cs typeface="Arial" charset="0"/>
              </a:rPr>
              <a:t> (pravděpodobnostně-pravděpodobnostní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N-P graf </a:t>
            </a:r>
            <a:r>
              <a:rPr lang="cs-CZ" sz="1600" dirty="0">
                <a:cs typeface="Arial" charset="0"/>
              </a:rPr>
              <a:t>(normální-pravděpodobnostní graf)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>
                <a:solidFill>
                  <a:srgbClr val="646B86"/>
                </a:solidFill>
                <a:cs typeface="Arial" charset="0"/>
              </a:rPr>
              <a:t>                                    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174" y="2214554"/>
            <a:ext cx="7313653" cy="26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Řešení v softwaru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3851920" y="148478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7236296" y="1628800"/>
            <a:ext cx="792088" cy="5040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567825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menu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zvolíme 2D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170" y="4365104"/>
            <a:ext cx="3005328" cy="18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 rot="8580000" flipV="1">
            <a:off x="4215298" y="216584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838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 9"/>
          <p:cNvSpPr/>
          <p:nvPr/>
        </p:nvSpPr>
        <p:spPr>
          <a:xfrm>
            <a:off x="971600" y="5085184"/>
            <a:ext cx="3312368" cy="1224136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15617" y="5229200"/>
            <a:ext cx="31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případě, že máme v datech několik stejných hodnot, je vhodné odškrtnout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Neurčovat průměrnou pozici svázaných pozorování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51520" y="1484784"/>
            <a:ext cx="3312368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323528" y="4509120"/>
            <a:ext cx="2880320" cy="432048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907704" y="3140968"/>
            <a:ext cx="2219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Výběr rozdělení</a:t>
            </a:r>
          </a:p>
        </p:txBody>
      </p:sp>
      <p:cxnSp>
        <p:nvCxnSpPr>
          <p:cNvPr id="27" name="Pravoúhlá spojovací čára 26"/>
          <p:cNvCxnSpPr/>
          <p:nvPr/>
        </p:nvCxnSpPr>
        <p:spPr>
          <a:xfrm rot="10800000" flipV="1">
            <a:off x="1763688" y="3356990"/>
            <a:ext cx="792090" cy="43204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aoblený obdélník 30"/>
          <p:cNvSpPr/>
          <p:nvPr/>
        </p:nvSpPr>
        <p:spPr>
          <a:xfrm>
            <a:off x="1907704" y="3068960"/>
            <a:ext cx="1368152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32" name="Pravoúhlá spojovací čára 31"/>
          <p:cNvCxnSpPr>
            <a:endCxn id="10" idx="1"/>
          </p:cNvCxnSpPr>
          <p:nvPr/>
        </p:nvCxnSpPr>
        <p:spPr>
          <a:xfrm rot="16200000" flipH="1">
            <a:off x="413539" y="5139190"/>
            <a:ext cx="756083" cy="360040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aoblený obdélník 34"/>
          <p:cNvSpPr/>
          <p:nvPr/>
        </p:nvSpPr>
        <p:spPr>
          <a:xfrm>
            <a:off x="5580112" y="4293096"/>
            <a:ext cx="3240360" cy="2016224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38" name="Šipka doprava 37"/>
          <p:cNvSpPr/>
          <p:nvPr/>
        </p:nvSpPr>
        <p:spPr>
          <a:xfrm>
            <a:off x="4499992" y="5517232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9" t="38026" r="66673" b="54705"/>
          <a:stretch/>
        </p:blipFill>
        <p:spPr bwMode="auto">
          <a:xfrm>
            <a:off x="5292080" y="1484888"/>
            <a:ext cx="3096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mezi N-P, Q-Q, P-P grafem</a:t>
            </a:r>
            <a:endParaRPr lang="cs-CZ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91585"/>
            <a:ext cx="3371850" cy="24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783" y="1285870"/>
            <a:ext cx="3354705" cy="25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420618" cy="25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3707904" y="2420888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563888" y="2132856"/>
            <a:ext cx="20882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249289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Pouze výměna 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Znázorněn pozorovaný a teoretický kvantil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79912" y="185585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???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779912" y="4653136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23928" y="487090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Vykresleno kumulativní rozdělení</a:t>
            </a:r>
          </a:p>
        </p:txBody>
      </p:sp>
      <p:grpSp>
        <p:nvGrpSpPr>
          <p:cNvPr id="3" name="Skupina 16"/>
          <p:cNvGrpSpPr/>
          <p:nvPr/>
        </p:nvGrpSpPr>
        <p:grpSpPr>
          <a:xfrm>
            <a:off x="5940152" y="3933056"/>
            <a:ext cx="2952328" cy="2016224"/>
            <a:chOff x="5940152" y="4365103"/>
            <a:chExt cx="2952328" cy="1512169"/>
          </a:xfrm>
        </p:grpSpPr>
        <p:sp>
          <p:nvSpPr>
            <p:cNvPr id="15" name="Zaoblený obdélník 14"/>
            <p:cNvSpPr/>
            <p:nvPr/>
          </p:nvSpPr>
          <p:spPr>
            <a:xfrm>
              <a:off x="5940152" y="4365103"/>
              <a:ext cx="2952328" cy="1512169"/>
            </a:xfrm>
            <a:prstGeom prst="roundRect">
              <a:avLst/>
            </a:prstGeom>
            <a:solidFill>
              <a:srgbClr val="29CC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white"/>
                </a:solidFill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012160" y="4509120"/>
              <a:ext cx="2844823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PAMATUJ: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Pocházejí-li data z normálního rozložení, pak body budou ležet okolo přímky</a:t>
              </a:r>
            </a:p>
          </p:txBody>
        </p:sp>
      </p:grpSp>
      <p:pic>
        <p:nvPicPr>
          <p:cNvPr id="65542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157192"/>
            <a:ext cx="714929" cy="594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37927"/>
            <a:ext cx="8534400" cy="758825"/>
          </a:xfrm>
        </p:spPr>
        <p:txBody>
          <a:bodyPr/>
          <a:lstStyle/>
          <a:p>
            <a:r>
              <a:rPr lang="cs-CZ" dirty="0" smtClean="0"/>
              <a:t>Jak se projeví asymetrie dat v diagnostických grafech?</a:t>
            </a:r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587190"/>
              </p:ext>
            </p:extLst>
          </p:nvPr>
        </p:nvGraphicFramePr>
        <p:xfrm>
          <a:off x="-1188640" y="1509713"/>
          <a:ext cx="8742363" cy="558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Document" r:id="rId3" imgW="8974937" imgH="5715407" progId="Word.Document.8">
                  <p:embed/>
                </p:oleObj>
              </mc:Choice>
              <mc:Fallback>
                <p:oleObj name="Document" r:id="rId3" imgW="8974937" imgH="5715407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8640" y="1509713"/>
                        <a:ext cx="8742363" cy="558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012160" y="5877272"/>
            <a:ext cx="341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Výukové materiály: Výpočetní statistika, RNDr</a:t>
            </a:r>
            <a:r>
              <a:rPr lang="cs-CZ" sz="1400" i="1" dirty="0"/>
              <a:t>. Marie Budíková, Dr</a:t>
            </a:r>
            <a:r>
              <a:rPr lang="cs-CZ" sz="1400" i="1" dirty="0" smtClean="0"/>
              <a:t>., 2011</a:t>
            </a:r>
            <a:endParaRPr lang="cs-CZ" sz="14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0546" y="4077072"/>
            <a:ext cx="108318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Konkávní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11960" y="3573016"/>
            <a:ext cx="108145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Konvexní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004048" y="4005063"/>
            <a:ext cx="36004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899592" y="4077072"/>
            <a:ext cx="181551" cy="2243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271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Princip statistického testování hypotéz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Pojmy statistických testů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Normalita dat a její význam pro testování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Ověření normality dat pomocí testu</a:t>
            </a:r>
          </a:p>
        </p:txBody>
      </p:sp>
      <p:sp>
        <p:nvSpPr>
          <p:cNvPr id="1946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588"/>
            <a:ext cx="7772400" cy="73818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Základy testování hypotéz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Princip testování hypotéz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539750" y="3222625"/>
            <a:ext cx="1981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i="0">
                <a:latin typeface="Verdana" pitchFamily="34" charset="0"/>
              </a:rPr>
              <a:t>Cílová </a:t>
            </a:r>
          </a:p>
          <a:p>
            <a:pPr algn="ctr" eaLnBrk="0" hangingPunct="0"/>
            <a:r>
              <a:rPr lang="cs-CZ" sz="1600" i="0">
                <a:latin typeface="Verdana" pitchFamily="34" charset="0"/>
              </a:rPr>
              <a:t>populace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274763" y="5708650"/>
            <a:ext cx="1138237" cy="6286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Vzorek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563938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Reprezentativnost ?</a:t>
            </a:r>
          </a:p>
        </p:txBody>
      </p:sp>
      <p:sp>
        <p:nvSpPr>
          <p:cNvPr id="20487" name="Freeform 6"/>
          <p:cNvSpPr>
            <a:spLocks/>
          </p:cNvSpPr>
          <p:nvPr/>
        </p:nvSpPr>
        <p:spPr bwMode="auto">
          <a:xfrm>
            <a:off x="684213" y="4076700"/>
            <a:ext cx="1657350" cy="1296988"/>
          </a:xfrm>
          <a:custGeom>
            <a:avLst/>
            <a:gdLst>
              <a:gd name="T0" fmla="*/ 2147483647 w 222"/>
              <a:gd name="T1" fmla="*/ 2147483647 h 175"/>
              <a:gd name="T2" fmla="*/ 2147483647 w 222"/>
              <a:gd name="T3" fmla="*/ 0 h 175"/>
              <a:gd name="T4" fmla="*/ 2147483647 w 222"/>
              <a:gd name="T5" fmla="*/ 2147483647 h 175"/>
              <a:gd name="T6" fmla="*/ 2147483647 w 222"/>
              <a:gd name="T7" fmla="*/ 2147483647 h 175"/>
              <a:gd name="T8" fmla="*/ 2147483647 w 222"/>
              <a:gd name="T9" fmla="*/ 2147483647 h 175"/>
              <a:gd name="T10" fmla="*/ 2147483647 w 222"/>
              <a:gd name="T11" fmla="*/ 2147483647 h 175"/>
              <a:gd name="T12" fmla="*/ 2147483647 w 222"/>
              <a:gd name="T13" fmla="*/ 2147483647 h 175"/>
              <a:gd name="T14" fmla="*/ 0 w 222"/>
              <a:gd name="T15" fmla="*/ 2147483647 h 175"/>
              <a:gd name="T16" fmla="*/ 2147483647 w 222"/>
              <a:gd name="T17" fmla="*/ 2147483647 h 175"/>
              <a:gd name="T18" fmla="*/ 2147483647 w 222"/>
              <a:gd name="T19" fmla="*/ 2147483647 h 175"/>
              <a:gd name="T20" fmla="*/ 2147483647 w 222"/>
              <a:gd name="T21" fmla="*/ 2147483647 h 175"/>
              <a:gd name="T22" fmla="*/ 2147483647 w 222"/>
              <a:gd name="T23" fmla="*/ 2147483647 h 175"/>
              <a:gd name="T24" fmla="*/ 2147483647 w 222"/>
              <a:gd name="T25" fmla="*/ 2147483647 h 175"/>
              <a:gd name="T26" fmla="*/ 2147483647 w 222"/>
              <a:gd name="T27" fmla="*/ 2147483647 h 175"/>
              <a:gd name="T28" fmla="*/ 2147483647 w 222"/>
              <a:gd name="T29" fmla="*/ 2147483647 h 175"/>
              <a:gd name="T30" fmla="*/ 2147483647 w 222"/>
              <a:gd name="T31" fmla="*/ 2147483647 h 175"/>
              <a:gd name="T32" fmla="*/ 2147483647 w 222"/>
              <a:gd name="T33" fmla="*/ 2147483647 h 175"/>
              <a:gd name="T34" fmla="*/ 2147483647 w 222"/>
              <a:gd name="T35" fmla="*/ 2147483647 h 175"/>
              <a:gd name="T36" fmla="*/ 2147483647 w 222"/>
              <a:gd name="T37" fmla="*/ 2147483647 h 175"/>
              <a:gd name="T38" fmla="*/ 2147483647 w 222"/>
              <a:gd name="T39" fmla="*/ 2147483647 h 175"/>
              <a:gd name="T40" fmla="*/ 2147483647 w 222"/>
              <a:gd name="T41" fmla="*/ 2147483647 h 175"/>
              <a:gd name="T42" fmla="*/ 2147483647 w 222"/>
              <a:gd name="T43" fmla="*/ 2147483647 h 175"/>
              <a:gd name="T44" fmla="*/ 2147483647 w 222"/>
              <a:gd name="T45" fmla="*/ 2147483647 h 175"/>
              <a:gd name="T46" fmla="*/ 2147483647 w 222"/>
              <a:gd name="T47" fmla="*/ 2147483647 h 1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2"/>
              <a:gd name="T73" fmla="*/ 0 h 175"/>
              <a:gd name="T74" fmla="*/ 222 w 222"/>
              <a:gd name="T75" fmla="*/ 175 h 17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2" h="175">
                <a:moveTo>
                  <a:pt x="122" y="8"/>
                </a:moveTo>
                <a:cubicBezTo>
                  <a:pt x="117" y="5"/>
                  <a:pt x="112" y="1"/>
                  <a:pt x="106" y="0"/>
                </a:cubicBezTo>
                <a:cubicBezTo>
                  <a:pt x="83" y="2"/>
                  <a:pt x="83" y="17"/>
                  <a:pt x="66" y="21"/>
                </a:cubicBezTo>
                <a:cubicBezTo>
                  <a:pt x="55" y="32"/>
                  <a:pt x="35" y="24"/>
                  <a:pt x="19" y="27"/>
                </a:cubicBezTo>
                <a:cubicBezTo>
                  <a:pt x="16" y="34"/>
                  <a:pt x="11" y="40"/>
                  <a:pt x="7" y="47"/>
                </a:cubicBezTo>
                <a:cubicBezTo>
                  <a:pt x="5" y="60"/>
                  <a:pt x="5" y="59"/>
                  <a:pt x="8" y="78"/>
                </a:cubicBezTo>
                <a:cubicBezTo>
                  <a:pt x="8" y="80"/>
                  <a:pt x="11" y="84"/>
                  <a:pt x="11" y="84"/>
                </a:cubicBezTo>
                <a:cubicBezTo>
                  <a:pt x="8" y="96"/>
                  <a:pt x="3" y="106"/>
                  <a:pt x="0" y="118"/>
                </a:cubicBezTo>
                <a:cubicBezTo>
                  <a:pt x="5" y="175"/>
                  <a:pt x="23" y="143"/>
                  <a:pt x="112" y="144"/>
                </a:cubicBezTo>
                <a:cubicBezTo>
                  <a:pt x="117" y="149"/>
                  <a:pt x="122" y="155"/>
                  <a:pt x="128" y="158"/>
                </a:cubicBezTo>
                <a:cubicBezTo>
                  <a:pt x="139" y="157"/>
                  <a:pt x="149" y="156"/>
                  <a:pt x="160" y="154"/>
                </a:cubicBezTo>
                <a:cubicBezTo>
                  <a:pt x="163" y="153"/>
                  <a:pt x="168" y="152"/>
                  <a:pt x="168" y="152"/>
                </a:cubicBezTo>
                <a:cubicBezTo>
                  <a:pt x="176" y="146"/>
                  <a:pt x="184" y="139"/>
                  <a:pt x="191" y="131"/>
                </a:cubicBezTo>
                <a:cubicBezTo>
                  <a:pt x="197" y="124"/>
                  <a:pt x="197" y="117"/>
                  <a:pt x="206" y="114"/>
                </a:cubicBezTo>
                <a:cubicBezTo>
                  <a:pt x="208" y="108"/>
                  <a:pt x="218" y="101"/>
                  <a:pt x="222" y="94"/>
                </a:cubicBezTo>
                <a:cubicBezTo>
                  <a:pt x="221" y="85"/>
                  <a:pt x="222" y="76"/>
                  <a:pt x="220" y="68"/>
                </a:cubicBezTo>
                <a:cubicBezTo>
                  <a:pt x="219" y="64"/>
                  <a:pt x="212" y="66"/>
                  <a:pt x="210" y="63"/>
                </a:cubicBezTo>
                <a:cubicBezTo>
                  <a:pt x="206" y="58"/>
                  <a:pt x="204" y="51"/>
                  <a:pt x="199" y="48"/>
                </a:cubicBezTo>
                <a:cubicBezTo>
                  <a:pt x="198" y="45"/>
                  <a:pt x="197" y="43"/>
                  <a:pt x="194" y="42"/>
                </a:cubicBezTo>
                <a:cubicBezTo>
                  <a:pt x="190" y="35"/>
                  <a:pt x="187" y="28"/>
                  <a:pt x="183" y="21"/>
                </a:cubicBezTo>
                <a:cubicBezTo>
                  <a:pt x="181" y="14"/>
                  <a:pt x="178" y="11"/>
                  <a:pt x="175" y="5"/>
                </a:cubicBezTo>
                <a:cubicBezTo>
                  <a:pt x="168" y="7"/>
                  <a:pt x="161" y="8"/>
                  <a:pt x="154" y="10"/>
                </a:cubicBezTo>
                <a:cubicBezTo>
                  <a:pt x="140" y="9"/>
                  <a:pt x="147" y="10"/>
                  <a:pt x="140" y="7"/>
                </a:cubicBezTo>
                <a:cubicBezTo>
                  <a:pt x="134" y="8"/>
                  <a:pt x="127" y="11"/>
                  <a:pt x="122" y="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2051050" y="4941888"/>
            <a:ext cx="366713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1476375" y="4508500"/>
            <a:ext cx="55245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000" b="0" i="0">
              <a:latin typeface="Verdana" pitchFamily="34" charset="0"/>
            </a:endParaRPr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2555875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3563938" y="3213100"/>
            <a:ext cx="1600200" cy="685800"/>
          </a:xfrm>
          <a:prstGeom prst="flowChartAlternateProcess">
            <a:avLst/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Závěr ?</a:t>
            </a:r>
          </a:p>
          <a:p>
            <a:pPr algn="ctr" eaLnBrk="0" hangingPunct="0"/>
            <a:r>
              <a:rPr lang="cs-CZ" b="0" i="0">
                <a:latin typeface="Verdana" pitchFamily="34" charset="0"/>
              </a:rPr>
              <a:t>Interpretace</a:t>
            </a:r>
          </a:p>
        </p:txBody>
      </p:sp>
      <p:sp>
        <p:nvSpPr>
          <p:cNvPr id="20492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412875"/>
            <a:ext cx="8039100" cy="161290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Formulace hypotézy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Výběr cílové populace a z ní reprezentativního vzorku</a:t>
            </a:r>
          </a:p>
          <a:p>
            <a:pPr eaLnBrk="1" hangingPunct="1"/>
            <a:r>
              <a:rPr lang="cs-CZ" sz="1800" b="1" smtClean="0"/>
              <a:t>Měření sledovaných parametrů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Použití odpovídajícího </a:t>
            </a:r>
            <a:r>
              <a:rPr lang="en-US" sz="1800" b="1" smtClean="0"/>
              <a:t>test</a:t>
            </a:r>
            <a:r>
              <a:rPr lang="cs-CZ" sz="1800" b="1" smtClean="0"/>
              <a:t>u		závěr testu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Interpretace výsledků</a:t>
            </a: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 flipH="1">
            <a:off x="1266825" y="4941888"/>
            <a:ext cx="209550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5867400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6804025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Měření parametrů</a:t>
            </a:r>
          </a:p>
        </p:txBody>
      </p:sp>
      <p:sp>
        <p:nvSpPr>
          <p:cNvPr id="20496" name="AutoShape 15"/>
          <p:cNvSpPr>
            <a:spLocks noChangeArrowheads="1"/>
          </p:cNvSpPr>
          <p:nvPr/>
        </p:nvSpPr>
        <p:spPr bwMode="auto">
          <a:xfrm rot="-5400000">
            <a:off x="7451725" y="5013325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6732588" y="4167188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Testy hypotéz</a:t>
            </a:r>
          </a:p>
        </p:txBody>
      </p:sp>
      <p:sp>
        <p:nvSpPr>
          <p:cNvPr id="20498" name="AutoShape 17"/>
          <p:cNvSpPr>
            <a:spLocks noChangeArrowheads="1"/>
          </p:cNvSpPr>
          <p:nvPr/>
        </p:nvSpPr>
        <p:spPr bwMode="auto">
          <a:xfrm rot="-9594911">
            <a:off x="5429250" y="3683000"/>
            <a:ext cx="1441450" cy="466725"/>
          </a:xfrm>
          <a:prstGeom prst="notchedRightArrow">
            <a:avLst>
              <a:gd name="adj1" fmla="val 50000"/>
              <a:gd name="adj2" fmla="val 77211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 rot="10800000">
            <a:off x="2339975" y="3213100"/>
            <a:ext cx="898525" cy="647700"/>
          </a:xfrm>
          <a:prstGeom prst="notchedRightArrow">
            <a:avLst>
              <a:gd name="adj1" fmla="val 50000"/>
              <a:gd name="adj2" fmla="val 34681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cs-CZ" sz="1600" b="0" i="0">
                <a:latin typeface="Verdana" pitchFamily="34" charset="0"/>
              </a:rPr>
              <a:t>?</a:t>
            </a:r>
          </a:p>
        </p:txBody>
      </p:sp>
      <p:sp>
        <p:nvSpPr>
          <p:cNvPr id="20500" name="AutoShape 19"/>
          <p:cNvSpPr>
            <a:spLocks noChangeArrowheads="1"/>
          </p:cNvSpPr>
          <p:nvPr/>
        </p:nvSpPr>
        <p:spPr bwMode="auto">
          <a:xfrm>
            <a:off x="3708400" y="2492375"/>
            <a:ext cx="792163" cy="203200"/>
          </a:xfrm>
          <a:prstGeom prst="notchedRightArrow">
            <a:avLst>
              <a:gd name="adj1" fmla="val 50000"/>
              <a:gd name="adj2" fmla="val 97461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Statistické testování – základní pojmy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057275" y="1422400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Nulová hypotéza H</a:t>
            </a:r>
            <a:r>
              <a:rPr lang="cs-CZ" sz="2000" i="0" baseline="-25000">
                <a:latin typeface="Verdana" pitchFamily="34" charset="0"/>
              </a:rPr>
              <a:t>O</a:t>
            </a: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523875" y="15271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057275" y="1997075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Alternativní hypotéza H</a:t>
            </a:r>
            <a:r>
              <a:rPr lang="cs-CZ" sz="2000" i="0" baseline="-25000">
                <a:latin typeface="Verdana" pitchFamily="34" charset="0"/>
              </a:rPr>
              <a:t>A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>
            <a:off x="523875" y="21113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66800" y="2573338"/>
            <a:ext cx="3571875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Testová statistika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523875" y="266858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057275" y="4221163"/>
            <a:ext cx="5386388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Kritický obor testové statistiky</a:t>
            </a:r>
          </a:p>
        </p:txBody>
      </p:sp>
      <p:sp>
        <p:nvSpPr>
          <p:cNvPr id="1036" name="AutoShape 10"/>
          <p:cNvSpPr>
            <a:spLocks noChangeArrowheads="1"/>
          </p:cNvSpPr>
          <p:nvPr/>
        </p:nvSpPr>
        <p:spPr bwMode="auto">
          <a:xfrm>
            <a:off x="523875" y="436403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76375" y="4886325"/>
            <a:ext cx="3467100" cy="1371600"/>
            <a:chOff x="3192" y="1920"/>
            <a:chExt cx="2184" cy="864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9" name="Graf" r:id="rId4" imgW="4038840" imgH="1023840" progId="Excel.Sheet.8">
                    <p:embed/>
                  </p:oleObj>
                </mc:Choice>
                <mc:Fallback>
                  <p:oleObj name="Graf" r:id="rId4" imgW="4038840" imgH="1023840" progId="Excel.Sheet.8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" y="1920"/>
                          <a:ext cx="2154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0</a:t>
              </a:r>
            </a:p>
          </p:txBody>
        </p:sp>
        <p:sp>
          <p:nvSpPr>
            <p:cNvPr id="1057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T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36513" y="3286125"/>
            <a:ext cx="7011988" cy="863600"/>
            <a:chOff x="1185" y="1389"/>
            <a:chExt cx="4417" cy="544"/>
          </a:xfrm>
        </p:grpSpPr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>
              <a:off x="3084" y="1661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Text Box 20"/>
            <p:cNvSpPr txBox="1">
              <a:spLocks noChangeArrowheads="1"/>
            </p:cNvSpPr>
            <p:nvPr/>
          </p:nvSpPr>
          <p:spPr bwMode="auto">
            <a:xfrm>
              <a:off x="3061" y="138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Pozorovaná hodnota – Očekávaná hodnota</a:t>
              </a:r>
            </a:p>
          </p:txBody>
        </p:sp>
        <p:sp>
          <p:nvSpPr>
            <p:cNvPr id="1051" name="Text Box 21"/>
            <p:cNvSpPr txBox="1">
              <a:spLocks noChangeArrowheads="1"/>
            </p:cNvSpPr>
            <p:nvPr/>
          </p:nvSpPr>
          <p:spPr bwMode="auto">
            <a:xfrm>
              <a:off x="3061" y="167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Variabilita dat</a:t>
              </a:r>
            </a:p>
          </p:txBody>
        </p:sp>
        <p:sp>
          <p:nvSpPr>
            <p:cNvPr id="1052" name="Text Box 22"/>
            <p:cNvSpPr txBox="1">
              <a:spLocks noChangeArrowheads="1"/>
            </p:cNvSpPr>
            <p:nvPr/>
          </p:nvSpPr>
          <p:spPr bwMode="auto">
            <a:xfrm>
              <a:off x="1185" y="1495"/>
              <a:ext cx="225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 i="0">
                  <a:latin typeface="Verdana" pitchFamily="34" charset="0"/>
                </a:rPr>
                <a:t>Testová statistika =</a:t>
              </a:r>
            </a:p>
          </p:txBody>
        </p:sp>
      </p:grp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4714876" y="1420813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O</a:t>
            </a:r>
            <a:r>
              <a:rPr lang="cs-CZ" sz="1400" b="0" i="0" dirty="0">
                <a:latin typeface="Verdana" pitchFamily="34" charset="0"/>
              </a:rPr>
              <a:t>: sledovaný efekt je nulový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4714876" y="1995488"/>
            <a:ext cx="4197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A</a:t>
            </a:r>
            <a:r>
              <a:rPr lang="cs-CZ" sz="1400" b="0" i="0" dirty="0">
                <a:latin typeface="Verdana" pitchFamily="34" charset="0"/>
              </a:rPr>
              <a:t>: sledovaný efekt je různý mezi skupinami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4211638" y="55753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2" name="Line 27"/>
          <p:cNvSpPr>
            <a:spLocks noChangeShapeType="1"/>
          </p:cNvSpPr>
          <p:nvPr/>
        </p:nvSpPr>
        <p:spPr bwMode="auto">
          <a:xfrm>
            <a:off x="4211638" y="5838825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3" name="Line 28"/>
          <p:cNvSpPr>
            <a:spLocks noChangeShapeType="1"/>
          </p:cNvSpPr>
          <p:nvPr/>
        </p:nvSpPr>
        <p:spPr bwMode="auto">
          <a:xfrm>
            <a:off x="44275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46434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5" name="Line 30"/>
          <p:cNvSpPr>
            <a:spLocks noChangeShapeType="1"/>
          </p:cNvSpPr>
          <p:nvPr/>
        </p:nvSpPr>
        <p:spPr bwMode="auto">
          <a:xfrm>
            <a:off x="4251325" y="582295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6905625" y="3582988"/>
            <a:ext cx="1770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0">
                <a:latin typeface="Verdana" pitchFamily="34" charset="0"/>
              </a:rPr>
              <a:t>*   Velikost vzorku</a:t>
            </a: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5500694" y="4383088"/>
            <a:ext cx="3097212" cy="18002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Statistické testování odpovídá na otázku zda je pozorovaný rozdíl náhodný či nikoliv</a:t>
            </a:r>
            <a:r>
              <a:rPr lang="en-US" sz="1600" i="0" dirty="0">
                <a:solidFill>
                  <a:schemeClr val="hlink"/>
                </a:solidFill>
                <a:latin typeface="Verdana" pitchFamily="34" charset="0"/>
              </a:rPr>
              <a:t>.</a:t>
            </a:r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 K odpovědi na otázku je využit statistický model – testová statistika. </a:t>
            </a:r>
            <a:endParaRPr lang="en-US" sz="1600" b="0" i="0" dirty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1048" name="Freeform 34"/>
          <p:cNvSpPr>
            <a:spLocks/>
          </p:cNvSpPr>
          <p:nvPr/>
        </p:nvSpPr>
        <p:spPr bwMode="auto">
          <a:xfrm>
            <a:off x="7077075" y="3527425"/>
            <a:ext cx="1465263" cy="280988"/>
          </a:xfrm>
          <a:custGeom>
            <a:avLst/>
            <a:gdLst>
              <a:gd name="T0" fmla="*/ 0 w 923"/>
              <a:gd name="T1" fmla="*/ 2147483647 h 177"/>
              <a:gd name="T2" fmla="*/ 2147483647 w 923"/>
              <a:gd name="T3" fmla="*/ 2147483647 h 177"/>
              <a:gd name="T4" fmla="*/ 2147483647 w 923"/>
              <a:gd name="T5" fmla="*/ 2147483647 h 177"/>
              <a:gd name="T6" fmla="*/ 2147483647 w 923"/>
              <a:gd name="T7" fmla="*/ 0 h 177"/>
              <a:gd name="T8" fmla="*/ 2147483647 w 923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3"/>
              <a:gd name="T16" fmla="*/ 0 h 177"/>
              <a:gd name="T17" fmla="*/ 923 w 92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3" h="177">
                <a:moveTo>
                  <a:pt x="0" y="49"/>
                </a:moveTo>
                <a:lnTo>
                  <a:pt x="34" y="60"/>
                </a:lnTo>
                <a:lnTo>
                  <a:pt x="76" y="177"/>
                </a:lnTo>
                <a:lnTo>
                  <a:pt x="76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Možné chyby při testování hypotéz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327400" y="2349500"/>
            <a:ext cx="2613025" cy="35242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Závěr testu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348038" y="2852738"/>
            <a:ext cx="1173162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nezamítáme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706938" y="2852738"/>
            <a:ext cx="1233487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zamítáme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3602038" y="45672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β</a:t>
            </a:r>
            <a:endParaRPr lang="cs-CZ" sz="2800" i="0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4730750" y="45481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β</a:t>
            </a: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3602038" y="37480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α</a:t>
            </a: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4730750" y="37290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α</a:t>
            </a:r>
            <a:endParaRPr lang="cs-CZ" sz="2800" i="0"/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 rot="-5400000">
            <a:off x="1265238" y="4367213"/>
            <a:ext cx="1800225" cy="3714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Skutečnost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 flipH="1">
            <a:off x="4597400" y="3465513"/>
            <a:ext cx="11113" cy="2124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>
            <a:off x="3394075" y="4471988"/>
            <a:ext cx="24225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 rot="-5400000">
            <a:off x="2466975" y="3670301"/>
            <a:ext cx="771525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 rot="-5400000">
            <a:off x="2395538" y="4627563"/>
            <a:ext cx="914400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neplatí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0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84313"/>
            <a:ext cx="8534400" cy="89535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I přes dostatečnou velikost vzorku a kvalitní design experimentu se můžeme při rozhodnutí o zamítnutí/nezamítnutí nulové hypotézy dopustit chyby.</a:t>
            </a:r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755650" y="2493963"/>
            <a:ext cx="2232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2" name="Rectangle 17"/>
          <p:cNvSpPr>
            <a:spLocks noChangeArrowheads="1"/>
          </p:cNvSpPr>
          <p:nvPr/>
        </p:nvSpPr>
        <p:spPr bwMode="auto">
          <a:xfrm>
            <a:off x="6011863" y="56610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3" name="Rectangle 18"/>
          <p:cNvSpPr>
            <a:spLocks noChangeArrowheads="1"/>
          </p:cNvSpPr>
          <p:nvPr/>
        </p:nvSpPr>
        <p:spPr bwMode="auto">
          <a:xfrm>
            <a:off x="1115839" y="5717777"/>
            <a:ext cx="2232025" cy="80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Chyba II. </a:t>
            </a:r>
            <a:r>
              <a:rPr lang="cs-CZ" sz="1400" i="0" dirty="0" smtClean="0">
                <a:latin typeface="Verdana" pitchFamily="34" charset="0"/>
              </a:rPr>
              <a:t>Druhu</a:t>
            </a:r>
          </a:p>
          <a:p>
            <a:pPr algn="ctr" eaLnBrk="0" hangingPunct="0"/>
            <a:r>
              <a:rPr lang="cs-CZ" sz="1400" dirty="0" err="1" smtClean="0">
                <a:latin typeface="Verdana" pitchFamily="34" charset="0"/>
              </a:rPr>
              <a:t>Falošně</a:t>
            </a:r>
            <a:r>
              <a:rPr lang="cs-CZ" sz="1400" dirty="0" smtClean="0">
                <a:latin typeface="Verdana" pitchFamily="34" charset="0"/>
              </a:rPr>
              <a:t> negativní závěr testu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6588125" y="3140893"/>
            <a:ext cx="2232025" cy="89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Chyba I. </a:t>
            </a:r>
            <a:r>
              <a:rPr lang="cs-CZ" sz="1400" i="0" dirty="0" smtClean="0">
                <a:latin typeface="Verdana" pitchFamily="34" charset="0"/>
              </a:rPr>
              <a:t>Druhu</a:t>
            </a:r>
          </a:p>
          <a:p>
            <a:pPr algn="ctr" eaLnBrk="0" hangingPunct="0"/>
            <a:endParaRPr lang="cs-CZ" sz="1400" i="0" dirty="0" smtClean="0">
              <a:latin typeface="Verdana" pitchFamily="34" charset="0"/>
            </a:endParaRPr>
          </a:p>
          <a:p>
            <a:pPr algn="ctr" eaLnBrk="0" hangingPunct="0"/>
            <a:r>
              <a:rPr lang="cs-CZ" sz="1400" dirty="0" err="1" smtClean="0">
                <a:latin typeface="Verdana" pitchFamily="34" charset="0"/>
              </a:rPr>
              <a:t>Falošně</a:t>
            </a:r>
            <a:r>
              <a:rPr lang="cs-CZ" sz="1400" dirty="0" smtClean="0">
                <a:latin typeface="Verdana" pitchFamily="34" charset="0"/>
              </a:rPr>
              <a:t> pozitivní závěr testu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 flipV="1">
            <a:off x="2987675" y="5157788"/>
            <a:ext cx="936625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 flipH="1">
            <a:off x="5508625" y="3429000"/>
            <a:ext cx="1655763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 flipH="1" flipV="1">
            <a:off x="5653088" y="5013325"/>
            <a:ext cx="1079500" cy="576263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8" name="Line 23"/>
          <p:cNvSpPr>
            <a:spLocks noChangeShapeType="1"/>
          </p:cNvSpPr>
          <p:nvPr/>
        </p:nvSpPr>
        <p:spPr bwMode="auto">
          <a:xfrm>
            <a:off x="2051050" y="2852738"/>
            <a:ext cx="1512888" cy="936625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Možné chyby při testování hypotéz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9051"/>
          <a:stretch/>
        </p:blipFill>
        <p:spPr>
          <a:xfrm>
            <a:off x="1827336" y="1484784"/>
            <a:ext cx="54893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Přehled modelových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Logaritmicko-normální rozložení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Modelová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Význam chyb při testování hypotéz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398588" y="16287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1. druhu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731963" y="2359025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532188" y="2473325"/>
            <a:ext cx="542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>
                <a:latin typeface="Verdana" pitchFamily="34" charset="0"/>
              </a:rPr>
              <a:t>Pravděpodobnost nesprávného zamítnutí nulové </a:t>
            </a:r>
            <a:r>
              <a:rPr lang="cs-CZ" i="0" dirty="0" smtClean="0">
                <a:latin typeface="Verdana" pitchFamily="34" charset="0"/>
              </a:rPr>
              <a:t>hypotézy, </a:t>
            </a:r>
            <a:r>
              <a:rPr lang="cs-CZ" b="1" i="0" dirty="0" smtClean="0">
                <a:latin typeface="Verdana" pitchFamily="34" charset="0"/>
              </a:rPr>
              <a:t>hladina významnosti</a:t>
            </a:r>
            <a:endParaRPr lang="cs-CZ" b="1" i="0" dirty="0">
              <a:latin typeface="Verdana" pitchFamily="34" charset="0"/>
            </a:endParaRP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2522538" y="2406650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1398588" y="31400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2. druhu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1731963" y="3924300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3532188" y="4005263"/>
            <a:ext cx="5448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 nerozpoznání neplatné nulové hypotézy</a:t>
            </a:r>
          </a:p>
        </p:txBody>
      </p:sp>
      <p:sp>
        <p:nvSpPr>
          <p:cNvPr id="22539" name="AutoShape 10"/>
          <p:cNvSpPr>
            <a:spLocks noChangeArrowheads="1"/>
          </p:cNvSpPr>
          <p:nvPr/>
        </p:nvSpPr>
        <p:spPr bwMode="auto">
          <a:xfrm>
            <a:off x="2522538" y="39385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1398588" y="4716463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Síla testu</a:t>
            </a: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1731963" y="5481638"/>
            <a:ext cx="7715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</a:rPr>
              <a:t>1-</a:t>
            </a:r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3532188" y="5419725"/>
            <a:ext cx="5448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Pravděpodobnostně vyjádřená schopnost rozpoznat neplatnost hypotézy</a:t>
            </a:r>
          </a:p>
        </p:txBody>
      </p:sp>
      <p:sp>
        <p:nvSpPr>
          <p:cNvPr id="22543" name="AutoShape 14"/>
          <p:cNvSpPr>
            <a:spLocks noChangeArrowheads="1"/>
          </p:cNvSpPr>
          <p:nvPr/>
        </p:nvSpPr>
        <p:spPr bwMode="auto">
          <a:xfrm>
            <a:off x="2522538" y="55006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4" name="AutoShape 15"/>
          <p:cNvSpPr>
            <a:spLocks noChangeArrowheads="1"/>
          </p:cNvSpPr>
          <p:nvPr/>
        </p:nvSpPr>
        <p:spPr bwMode="auto">
          <a:xfrm>
            <a:off x="827088" y="17335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5" name="AutoShape 16"/>
          <p:cNvSpPr>
            <a:spLocks noChangeArrowheads="1"/>
          </p:cNvSpPr>
          <p:nvPr/>
        </p:nvSpPr>
        <p:spPr bwMode="auto">
          <a:xfrm>
            <a:off x="827088" y="32448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6" name="AutoShape 17"/>
          <p:cNvSpPr>
            <a:spLocks noChangeArrowheads="1"/>
          </p:cNvSpPr>
          <p:nvPr/>
        </p:nvSpPr>
        <p:spPr bwMode="auto">
          <a:xfrm>
            <a:off x="827088" y="4821238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Způsoby testování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cs-CZ" sz="2400" dirty="0" smtClean="0"/>
              <a:t>Testování H</a:t>
            </a:r>
            <a:r>
              <a:rPr lang="cs-CZ" sz="2400" baseline="-25000" dirty="0" smtClean="0"/>
              <a:t>0 </a:t>
            </a:r>
            <a:r>
              <a:rPr lang="cs-CZ" sz="2400" dirty="0" smtClean="0"/>
              <a:t> proti H</a:t>
            </a:r>
            <a:r>
              <a:rPr lang="cs-CZ" sz="2400" baseline="-25000" dirty="0" smtClean="0"/>
              <a:t>A </a:t>
            </a:r>
            <a:r>
              <a:rPr lang="cs-CZ" sz="2400" dirty="0" smtClean="0"/>
              <a:t>na hladině významnosti</a:t>
            </a:r>
            <a:r>
              <a:rPr lang="el-GR" sz="2400" dirty="0" smtClean="0"/>
              <a:t> α</a:t>
            </a:r>
            <a:r>
              <a:rPr lang="cs-CZ" sz="2400" dirty="0" smtClean="0"/>
              <a:t> můžeme provést třemi různými  způsoby:</a:t>
            </a:r>
            <a:r>
              <a:rPr lang="cs-CZ" sz="2400" baseline="-25000" dirty="0" smtClean="0"/>
              <a:t>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cs-CZ" sz="2400" b="1" baseline="-2500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Kritický obor </a:t>
            </a:r>
            <a:r>
              <a:rPr lang="cs-CZ" sz="2400" dirty="0" smtClean="0"/>
              <a:t>(označení W) neboli obor zamítnutí  H</a:t>
            </a:r>
            <a:r>
              <a:rPr lang="cs-CZ" sz="2400" baseline="-25000" dirty="0" smtClean="0"/>
              <a:t>0 ,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Interval spolehlivosti</a:t>
            </a:r>
            <a:r>
              <a:rPr lang="cs-CZ" sz="2400" dirty="0" smtClean="0"/>
              <a:t>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P-hodnota</a:t>
            </a:r>
            <a:r>
              <a:rPr 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4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baseline="-250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testování: P-hodnota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Významnost hypotézy hodnotíme dle získané tzv.  </a:t>
            </a:r>
            <a:r>
              <a:rPr lang="cs-CZ" sz="2000" b="1" i="1" u="sng" dirty="0" smtClean="0"/>
              <a:t>p-hodnoty</a:t>
            </a:r>
            <a:r>
              <a:rPr lang="cs-CZ" sz="2000" u="sng" dirty="0" smtClean="0"/>
              <a:t>, která vyjadřuje pravděpodobnost, s jakou číselné realizace výběru podporují H</a:t>
            </a:r>
            <a:r>
              <a:rPr lang="cs-CZ" sz="2000" u="sng" baseline="-25000" dirty="0" smtClean="0"/>
              <a:t>0</a:t>
            </a:r>
            <a:r>
              <a:rPr lang="cs-CZ" sz="2000" u="sng" dirty="0" smtClean="0"/>
              <a:t>, je-li pravdivá.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porovnáme s </a:t>
            </a:r>
            <a:r>
              <a:rPr lang="el-GR" sz="2000" dirty="0" smtClean="0"/>
              <a:t>α (</a:t>
            </a:r>
            <a:r>
              <a:rPr lang="cs-CZ" sz="2000" b="1" i="1" dirty="0" smtClean="0"/>
              <a:t>hladina významnosti</a:t>
            </a:r>
            <a:r>
              <a:rPr lang="cs-CZ" sz="2000" dirty="0" smtClean="0"/>
              <a:t>, stanovujeme ji na 0,05, tzn., že připouštíme 5% chybu testu, tedy, že zamítneme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ačkoliv ve skutečnosti platí).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získáme při testování hypotéz ve statistickém softwaru.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Je-li p-hodnota  ≤ </a:t>
            </a:r>
            <a:r>
              <a:rPr lang="el-GR" sz="2000" dirty="0" smtClean="0"/>
              <a:t>α, </a:t>
            </a:r>
            <a:r>
              <a:rPr lang="cs-CZ" sz="2000" dirty="0" smtClean="0"/>
              <a:t>pak 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 a přijímáme H</a:t>
            </a:r>
            <a:r>
              <a:rPr lang="cs-CZ" sz="2000" baseline="-25000" dirty="0" smtClean="0"/>
              <a:t>A</a:t>
            </a:r>
            <a:r>
              <a:rPr lang="cs-CZ" sz="2000" dirty="0" smtClean="0"/>
              <a:t>.</a:t>
            </a:r>
          </a:p>
          <a:p>
            <a:pPr>
              <a:defRPr/>
            </a:pPr>
            <a:r>
              <a:rPr lang="cs-CZ" sz="2000" dirty="0" smtClean="0"/>
              <a:t>Je-li p-hodnota &gt; </a:t>
            </a:r>
            <a:r>
              <a:rPr lang="el-GR" sz="2000" dirty="0" smtClean="0"/>
              <a:t>α, </a:t>
            </a:r>
            <a:r>
              <a:rPr lang="cs-CZ" sz="2000" dirty="0" smtClean="0"/>
              <a:t>pak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nezamítáme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.</a:t>
            </a:r>
          </a:p>
          <a:p>
            <a:pPr>
              <a:defRPr/>
            </a:pPr>
            <a:endParaRPr lang="cs-CZ" sz="2000" dirty="0" smtClean="0"/>
          </a:p>
          <a:p>
            <a:pPr marL="0">
              <a:buFont typeface="Wingdings 2" pitchFamily="18" charset="2"/>
              <a:buNone/>
              <a:defRPr/>
            </a:pPr>
            <a:r>
              <a:rPr lang="cs-CZ" sz="2000" dirty="0" smtClean="0"/>
              <a:t>P-hodnota vyjadřuje pravděpodobnost za platnosti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s níž bychom získali stejnou nebo extrémnější hodnotu testové statistiky.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250825" y="3500438"/>
            <a:ext cx="8569325" cy="1368425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Důležité poznámky k testování hypotéz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93027" y="1643050"/>
            <a:ext cx="8175653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Nezamítnutí nulové hypotézy neznamená automaticky její přijetí! </a:t>
            </a:r>
            <a:r>
              <a:rPr lang="cs-CZ" sz="2000" b="0" i="0" dirty="0" smtClean="0"/>
              <a:t>Může se jednat o situaci, kdy pro zamítnutí nulové hypotézy nemáme dostatečné množství informace.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Dosažená hladina významnosti testu </a:t>
            </a:r>
            <a:r>
              <a:rPr lang="cs-CZ" sz="2000" dirty="0" smtClean="0"/>
              <a:t>(ať už 5 %, 1 % nebo 10 %) </a:t>
            </a:r>
            <a:r>
              <a:rPr lang="cs-CZ" sz="2000" b="1" dirty="0" smtClean="0"/>
              <a:t>nesmí být slepě brána jako hranice pro existenci / neexistenci testovaného efektu.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Malá p-hodnota nemusí znamenat velký efekt. </a:t>
            </a:r>
            <a:r>
              <a:rPr lang="cs-CZ" sz="2000" i="0" dirty="0" smtClean="0"/>
              <a:t>Hodnota testové statistiky a p-hodnota mohou být ovlivněny velkou velikostí vzorku a malou variabilitou pozorovaných dat.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Na výsledky testování musí být nahlíženo kriticky </a:t>
            </a:r>
            <a:r>
              <a:rPr lang="cs-CZ" sz="2000" dirty="0" smtClean="0"/>
              <a:t>– jedná se o závěr založeny „pouze“ na jednom výběrovém souboru.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Statistická významnost </a:t>
            </a:r>
            <a:r>
              <a:rPr lang="cs-CZ" sz="2000" i="0" dirty="0" smtClean="0"/>
              <a:t>indikuje, že pozorovaný rozdíl není náhodný,</a:t>
            </a:r>
            <a:r>
              <a:rPr lang="cs-CZ" sz="2000" b="1" i="0" dirty="0" smtClean="0"/>
              <a:t> </a:t>
            </a:r>
            <a:r>
              <a:rPr lang="cs-CZ" sz="2000" i="0" dirty="0" smtClean="0"/>
              <a:t>ale nemusí znamenat, že je významný i ve skutečnosti. Důležitá je i </a:t>
            </a:r>
            <a:r>
              <a:rPr lang="cs-CZ" sz="2000" b="1" i="0" dirty="0" smtClean="0"/>
              <a:t>praktická (klinická) významnost.</a:t>
            </a:r>
            <a:endParaRPr lang="cs-CZ" sz="2000" b="1" i="0" dirty="0"/>
          </a:p>
        </p:txBody>
      </p:sp>
    </p:spTree>
    <p:extLst>
      <p:ext uri="{BB962C8B-B14F-4D97-AF65-F5344CB8AC3E}">
        <p14:creationId xmlns:p14="http://schemas.microsoft.com/office/powerpoint/2010/main" val="869590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Parametrické vs.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323850" y="1317625"/>
            <a:ext cx="8424863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u="sng" dirty="0"/>
              <a:t>Parametrické testy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323850" y="3789363"/>
            <a:ext cx="8424863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/>
              <a:t>Neparametrické</a:t>
            </a:r>
            <a:r>
              <a:rPr lang="cs-CZ" sz="2400" b="1" i="0" u="sng" dirty="0"/>
              <a:t> testy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468313" y="1790968"/>
            <a:ext cx="86756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Mají předpoklady o rozložení vstupujících dat (např. </a:t>
            </a:r>
            <a:r>
              <a:rPr lang="cs-CZ" sz="2000" b="0" i="0" u="sng" dirty="0"/>
              <a:t>normální rozložení</a:t>
            </a:r>
            <a:r>
              <a:rPr lang="cs-CZ" sz="2000" b="0" i="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Při stejném N a dodržení předpokladů mají vyšší sílu testu než testy </a:t>
            </a:r>
            <a:r>
              <a:rPr lang="cs-CZ" sz="2000" b="0" i="0" dirty="0" err="1"/>
              <a:t>neparametrické</a:t>
            </a:r>
            <a:endParaRPr lang="cs-CZ" sz="2000" b="0" i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>
                <a:solidFill>
                  <a:srgbClr val="FF0000"/>
                </a:solidFill>
              </a:rPr>
              <a:t>Pokud nejsou dodrženy předpoklady parametrických testů, potom jejich síla testu prudce klesá a výsledek testu může být zcela chybný a nesmyslný 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86756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Nemají předpoklady o rozložení vstupujících dat, lze je tedy použít i při asymetrickém rozložení, odlehlých hodnotách, či nedetekovatelném rozložení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Snížená síla těchto testů je způsobena redukcí informační hodnoty původních dat, kdy neparametrické testy nevyužívají původní hodnoty, ale nejčastěji pouze jejich pořadí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285720" y="476672"/>
            <a:ext cx="8572560" cy="432048"/>
          </a:xfrm>
          <a:noFill/>
        </p:spPr>
        <p:txBody>
          <a:bodyPr/>
          <a:lstStyle/>
          <a:p>
            <a:r>
              <a:rPr lang="cs-CZ" sz="3200" dirty="0" smtClean="0"/>
              <a:t>Základní rozhodování o výběru statistických testů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50668" y="1500174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Typ dat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1750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spojitá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28582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23591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Kategoriální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5707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68253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Dva výběry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5781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Tři a více výběrů (nepárově)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632937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286644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Více výběrů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18015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489797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7290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Pearsonův</a:t>
            </a:r>
            <a:r>
              <a:rPr lang="cs-CZ" sz="1100" b="1" dirty="0" smtClean="0">
                <a:solidFill>
                  <a:srgbClr val="009900"/>
                </a:solidFill>
              </a:rPr>
              <a:t> korelační koeficient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52143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Jednovýběrový</a:t>
            </a:r>
            <a:endParaRPr lang="cs-CZ" sz="1100" b="1" dirty="0" smtClean="0">
              <a:solidFill>
                <a:srgbClr val="009900"/>
              </a:solidFill>
            </a:endParaRPr>
          </a:p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59300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Párový 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66457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Dvouvýběrový</a:t>
            </a:r>
            <a:r>
              <a:rPr lang="cs-CZ" sz="1100" b="1" dirty="0" smtClean="0">
                <a:solidFill>
                  <a:srgbClr val="009900"/>
                </a:solidFill>
              </a:rPr>
              <a:t> </a:t>
            </a:r>
            <a:br>
              <a:rPr lang="cs-CZ" sz="1100" b="1" dirty="0" smtClean="0">
                <a:solidFill>
                  <a:srgbClr val="009900"/>
                </a:solidFill>
              </a:rPr>
            </a:br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73614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ANOVA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736406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829454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961485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Chí-kvadrát 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54085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Spearmanův</a:t>
            </a:r>
            <a:r>
              <a:rPr lang="cs-CZ" sz="1100" b="1" dirty="0" smtClean="0">
                <a:solidFill>
                  <a:srgbClr val="0000FF"/>
                </a:solidFill>
              </a:rPr>
              <a:t> korelační koeficient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51822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JednovýběrovýWilcoxonův</a:t>
            </a:r>
            <a:r>
              <a:rPr lang="cs-CZ" sz="1100" b="1" dirty="0" smtClean="0">
                <a:solidFill>
                  <a:srgbClr val="0000FF"/>
                </a:solidFill>
              </a:rPr>
              <a:t>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58979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66136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00FF"/>
                </a:solidFill>
              </a:rPr>
              <a:t>Mannův-</a:t>
            </a:r>
            <a:r>
              <a:rPr lang="cs-CZ" sz="1100" b="1" dirty="0" err="1" smtClean="0">
                <a:solidFill>
                  <a:srgbClr val="0000FF"/>
                </a:solidFill>
              </a:rPr>
              <a:t>Whitneyho</a:t>
            </a:r>
            <a:r>
              <a:rPr lang="cs-CZ" sz="1100" b="1" dirty="0" smtClean="0">
                <a:solidFill>
                  <a:srgbClr val="0000FF"/>
                </a:solidFill>
              </a:rPr>
              <a:t>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73293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Kruskalův-Wallisův</a:t>
            </a:r>
            <a:r>
              <a:rPr lang="cs-CZ" sz="1100" b="1" dirty="0" smtClean="0">
                <a:solidFill>
                  <a:srgbClr val="0000FF"/>
                </a:solidFill>
              </a:rPr>
              <a:t> test 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80450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Jednovýběrový</a:t>
            </a:r>
            <a:r>
              <a:rPr lang="cs-CZ" sz="1100" b="1" dirty="0" smtClean="0">
                <a:solidFill>
                  <a:srgbClr val="0000FF"/>
                </a:solidFill>
              </a:rPr>
              <a:t> binomický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87607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McNemarův</a:t>
            </a:r>
            <a:r>
              <a:rPr lang="cs-CZ" sz="1100" b="1" dirty="0" smtClean="0">
                <a:solidFill>
                  <a:srgbClr val="0000FF"/>
                </a:solidFill>
              </a:rPr>
              <a:t>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958280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Fisherův</a:t>
            </a:r>
            <a:r>
              <a:rPr lang="cs-CZ" sz="1100" b="1" dirty="0" smtClean="0">
                <a:solidFill>
                  <a:srgbClr val="0000FF"/>
                </a:solidFill>
              </a:rPr>
              <a:t> exaktní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cxnSp>
        <p:nvCxnSpPr>
          <p:cNvPr id="40" name="Pravoúhlá spojovací čára 39"/>
          <p:cNvCxnSpPr>
            <a:stCxn id="4" idx="2"/>
            <a:endCxn id="5" idx="0"/>
          </p:cNvCxnSpPr>
          <p:nvPr/>
        </p:nvCxnSpPr>
        <p:spPr>
          <a:xfrm rot="5400000">
            <a:off x="2571052" y="266376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41"/>
          <p:cNvCxnSpPr/>
          <p:nvPr/>
        </p:nvCxnSpPr>
        <p:spPr>
          <a:xfrm rot="5400000">
            <a:off x="3899468" y="1594792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43"/>
          <p:cNvCxnSpPr>
            <a:stCxn id="4" idx="2"/>
            <a:endCxn id="8" idx="0"/>
          </p:cNvCxnSpPr>
          <p:nvPr/>
        </p:nvCxnSpPr>
        <p:spPr>
          <a:xfrm rot="16200000" flipH="1">
            <a:off x="5646972" y="1015373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>
            <a:stCxn id="6" idx="2"/>
            <a:endCxn id="9" idx="0"/>
          </p:cNvCxnSpPr>
          <p:nvPr/>
        </p:nvCxnSpPr>
        <p:spPr>
          <a:xfrm rot="5400000">
            <a:off x="2452936" y="2216134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ravoúhlá spojovací čára 47"/>
          <p:cNvCxnSpPr/>
          <p:nvPr/>
        </p:nvCxnSpPr>
        <p:spPr>
          <a:xfrm rot="5400000">
            <a:off x="3250573" y="3021722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ovací čára 49"/>
          <p:cNvCxnSpPr>
            <a:stCxn id="6" idx="2"/>
            <a:endCxn id="11" idx="0"/>
          </p:cNvCxnSpPr>
          <p:nvPr/>
        </p:nvCxnSpPr>
        <p:spPr>
          <a:xfrm rot="16200000" flipH="1">
            <a:off x="4003306" y="2281268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ravoúhlá spojovací čára 51"/>
          <p:cNvCxnSpPr>
            <a:stCxn id="8" idx="2"/>
            <a:endCxn id="13" idx="0"/>
          </p:cNvCxnSpPr>
          <p:nvPr/>
        </p:nvCxnSpPr>
        <p:spPr>
          <a:xfrm rot="5400000">
            <a:off x="6338370" y="2606559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>
            <a:stCxn id="8" idx="2"/>
            <a:endCxn id="14" idx="0"/>
          </p:cNvCxnSpPr>
          <p:nvPr/>
        </p:nvCxnSpPr>
        <p:spPr>
          <a:xfrm rot="16200000" flipH="1">
            <a:off x="7165223" y="2614359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ovací čára 55"/>
          <p:cNvCxnSpPr>
            <a:stCxn id="10" idx="2"/>
            <a:endCxn id="15" idx="0"/>
          </p:cNvCxnSpPr>
          <p:nvPr/>
        </p:nvCxnSpPr>
        <p:spPr>
          <a:xfrm rot="5400000">
            <a:off x="2957726" y="3667573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ravoúhlá spojovací čára 57"/>
          <p:cNvCxnSpPr>
            <a:stCxn id="10" idx="2"/>
            <a:endCxn id="16" idx="0"/>
          </p:cNvCxnSpPr>
          <p:nvPr/>
        </p:nvCxnSpPr>
        <p:spPr>
          <a:xfrm rot="16200000" flipH="1">
            <a:off x="3493617" y="3681920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ravoúhlá spojovací čára 59"/>
          <p:cNvCxnSpPr>
            <a:stCxn id="14" idx="2"/>
            <a:endCxn id="26" idx="0"/>
          </p:cNvCxnSpPr>
          <p:nvPr/>
        </p:nvCxnSpPr>
        <p:spPr>
          <a:xfrm rot="5400000">
            <a:off x="7270801" y="3672889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ravoúhlá spojovací čára 61"/>
          <p:cNvCxnSpPr>
            <a:stCxn id="14" idx="2"/>
            <a:endCxn id="27" idx="0"/>
          </p:cNvCxnSpPr>
          <p:nvPr/>
        </p:nvCxnSpPr>
        <p:spPr>
          <a:xfrm rot="16200000" flipH="1">
            <a:off x="7817325" y="3676603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6858016" y="135729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 smtClean="0">
                <a:solidFill>
                  <a:srgbClr val="009900"/>
                </a:solidFill>
              </a:rPr>
              <a:t>Parametrické testy</a:t>
            </a:r>
          </a:p>
          <a:p>
            <a:pPr algn="r"/>
            <a:r>
              <a:rPr lang="cs-CZ" sz="1200" b="1" dirty="0" err="1" smtClean="0">
                <a:solidFill>
                  <a:srgbClr val="0000FF"/>
                </a:solidFill>
              </a:rPr>
              <a:t>Neparametrické</a:t>
            </a:r>
            <a:r>
              <a:rPr lang="cs-CZ" sz="1200" b="1" dirty="0" smtClean="0">
                <a:solidFill>
                  <a:srgbClr val="0000FF"/>
                </a:solidFill>
              </a:rPr>
              <a:t> testy</a:t>
            </a:r>
            <a:endParaRPr lang="cs-CZ" sz="1200" b="1" dirty="0">
              <a:solidFill>
                <a:srgbClr val="0000FF"/>
              </a:solidFill>
            </a:endParaRPr>
          </a:p>
        </p:txBody>
      </p:sp>
      <p:cxnSp>
        <p:nvCxnSpPr>
          <p:cNvPr id="65" name="Tvar 64"/>
          <p:cNvCxnSpPr>
            <a:endCxn id="18" idx="1"/>
          </p:cNvCxnSpPr>
          <p:nvPr/>
        </p:nvCxnSpPr>
        <p:spPr>
          <a:xfrm rot="16200000" flipH="1">
            <a:off x="-839121" y="3982337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Tvar 66"/>
          <p:cNvCxnSpPr>
            <a:endCxn id="29" idx="1"/>
          </p:cNvCxnSpPr>
          <p:nvPr/>
        </p:nvCxnSpPr>
        <p:spPr>
          <a:xfrm rot="16200000" flipH="1">
            <a:off x="-1197914" y="4341129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Tvar 76"/>
          <p:cNvCxnSpPr>
            <a:endCxn id="28" idx="1"/>
          </p:cNvCxnSpPr>
          <p:nvPr/>
        </p:nvCxnSpPr>
        <p:spPr>
          <a:xfrm rot="16200000" flipH="1">
            <a:off x="7627884" y="4945147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Tvar 78"/>
          <p:cNvCxnSpPr>
            <a:endCxn id="36" idx="1"/>
          </p:cNvCxnSpPr>
          <p:nvPr/>
        </p:nvCxnSpPr>
        <p:spPr>
          <a:xfrm rot="16200000" flipH="1">
            <a:off x="7269092" y="5303940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Tvar 80"/>
          <p:cNvCxnSpPr>
            <a:endCxn id="35" idx="1"/>
          </p:cNvCxnSpPr>
          <p:nvPr/>
        </p:nvCxnSpPr>
        <p:spPr>
          <a:xfrm rot="16200000" flipH="1">
            <a:off x="6192205" y="5309256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Tvar 84"/>
          <p:cNvCxnSpPr/>
          <p:nvPr/>
        </p:nvCxnSpPr>
        <p:spPr>
          <a:xfrm rot="16200000" flipH="1">
            <a:off x="4637712" y="4823127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Tvar 86"/>
          <p:cNvCxnSpPr/>
          <p:nvPr/>
        </p:nvCxnSpPr>
        <p:spPr>
          <a:xfrm rot="16200000" flipH="1">
            <a:off x="3915782" y="4450748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Tvar 87"/>
          <p:cNvCxnSpPr/>
          <p:nvPr/>
        </p:nvCxnSpPr>
        <p:spPr>
          <a:xfrm rot="16200000" flipH="1">
            <a:off x="3911948" y="5163305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Tvar 89"/>
          <p:cNvCxnSpPr/>
          <p:nvPr/>
        </p:nvCxnSpPr>
        <p:spPr>
          <a:xfrm rot="16200000" flipH="1">
            <a:off x="3306185" y="4936748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Tvar 90"/>
          <p:cNvCxnSpPr/>
          <p:nvPr/>
        </p:nvCxnSpPr>
        <p:spPr>
          <a:xfrm rot="16200000" flipH="1">
            <a:off x="3162185" y="5495412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Tvar 91"/>
          <p:cNvCxnSpPr/>
          <p:nvPr/>
        </p:nvCxnSpPr>
        <p:spPr>
          <a:xfrm rot="16200000" flipH="1">
            <a:off x="2261419" y="4933104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Tvar 92"/>
          <p:cNvCxnSpPr/>
          <p:nvPr/>
        </p:nvCxnSpPr>
        <p:spPr>
          <a:xfrm rot="16200000" flipH="1">
            <a:off x="2117419" y="5491768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Tvar 93"/>
          <p:cNvCxnSpPr/>
          <p:nvPr/>
        </p:nvCxnSpPr>
        <p:spPr>
          <a:xfrm rot="16200000" flipH="1">
            <a:off x="711800" y="4454289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Tvar 94"/>
          <p:cNvCxnSpPr/>
          <p:nvPr/>
        </p:nvCxnSpPr>
        <p:spPr>
          <a:xfrm rot="16200000" flipH="1">
            <a:off x="715917" y="5166846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Testy normality</a:t>
            </a:r>
          </a:p>
        </p:txBody>
      </p:sp>
      <p:sp>
        <p:nvSpPr>
          <p:cNvPr id="3077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493838"/>
            <a:ext cx="8534400" cy="4598987"/>
          </a:xfrm>
        </p:spPr>
        <p:txBody>
          <a:bodyPr/>
          <a:lstStyle/>
          <a:p>
            <a:r>
              <a:rPr lang="cs-CZ" sz="1400" dirty="0" smtClean="0"/>
              <a:t>Testy normality pracují s nulovou hypotézou, že není rozdíl mezi zpracovávaným rozložením a normálním rozložením. Vždy je ovšem dobré prohlédnout si i histogram, protože některé odchylky od normality, např. </a:t>
            </a:r>
            <a:r>
              <a:rPr lang="cs-CZ" sz="1400" dirty="0" err="1" smtClean="0"/>
              <a:t>bimodalitu</a:t>
            </a:r>
            <a:r>
              <a:rPr lang="cs-CZ" sz="1400" dirty="0" smtClean="0"/>
              <a:t> některé testy neodhalí.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79388" y="2708275"/>
          <a:ext cx="3600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Unknown" r:id="rId3" imgW="3599815" imgH="2879725" progId="STATISTICA.Graph">
                  <p:embed/>
                </p:oleObj>
              </mc:Choice>
              <mc:Fallback>
                <p:oleObj name="Unknown" r:id="rId3" imgW="3599815" imgH="2879725" progId="STATISTICA.Grap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708275"/>
                        <a:ext cx="3600450" cy="287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79838" y="2109788"/>
            <a:ext cx="5256212" cy="417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dirty="0" smtClean="0">
                <a:latin typeface="Calibri" pitchFamily="34" charset="0"/>
              </a:rPr>
              <a:t>Chí-kvadrát t</a:t>
            </a:r>
            <a:r>
              <a:rPr lang="cs-CZ" sz="1400" b="1" i="0" dirty="0" smtClean="0">
                <a:latin typeface="Calibri" pitchFamily="34" charset="0"/>
              </a:rPr>
              <a:t>est </a:t>
            </a:r>
            <a:r>
              <a:rPr lang="cs-CZ" sz="1400" b="1" i="0" dirty="0">
                <a:latin typeface="Calibri" pitchFamily="34" charset="0"/>
              </a:rPr>
              <a:t>dobré shody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</a:rPr>
              <a:t>V testu dobré shody jsou data rozdělena do kategorií (obdobně jako při tvorbě histogramu), tyto intervaly jsou normalizovány (převedeny na normální rozložení) a podle obecných vzorců normálního rozložení jsou k nim dopočítány očekávané hodnoty v intervalech, pokud by rozložení bylo normální. Pozorované normalizované četnosti jsou poté srovnány s očekávanými četnostmi pomocí 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</a:t>
            </a:r>
            <a:r>
              <a:rPr lang="cs-CZ" sz="1200" b="0" i="0" dirty="0">
                <a:latin typeface="Calibri" pitchFamily="34" charset="0"/>
              </a:rPr>
              <a:t>2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testu dobré shody. Test dává dobré výsledky, ale je náročný na n, tedy množství dat, aby bylo možné vytvořit dostatečný počet tříd hodnot.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Kolmogorovův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- </a:t>
            </a: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Smirnovův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Tento test je často používán, dokáže dobře najít odlehlé hodnoty, ale počítá spíše se symetrií hodnot než přímo s normalitou. 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pro srovnání rozdílu dvou rozložení. Je založen na zjištění rozdílu mezi reálným kumulativním rozložením (vzorek) a teoretickým kumulativním rozložením. Měl by být počítán pouze v případě, že známe průměr a směrodatnou odchylku hypotetického rozložení, pokud tyto hodnoty neznáme, měla by být použita jeho modifikace –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Lilieforsův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Shapirův-Wilk</a:t>
            </a:r>
            <a:r>
              <a:rPr lang="cs-CZ" sz="1400" b="1" dirty="0" err="1" smtClean="0">
                <a:latin typeface="Calibri" pitchFamily="34" charset="0"/>
                <a:sym typeface="Symbol" pitchFamily="18" charset="2"/>
              </a:rPr>
              <a:t>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použitelný i při velmi malých n (10) s dobrou sílou testu, zvláště ve srovnání s alternativními typy testů, je zaměřen na testování symetrie.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Společné cvičení – ověřování normality dat</a:t>
            </a:r>
          </a:p>
        </p:txBody>
      </p:sp>
      <p:sp>
        <p:nvSpPr>
          <p:cNvPr id="4" name="Obdélník 3"/>
          <p:cNvSpPr/>
          <p:nvPr/>
        </p:nvSpPr>
        <p:spPr>
          <a:xfrm>
            <a:off x="301625" y="1412776"/>
            <a:ext cx="8662863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Načtěte si do programu STATISTICA soubor </a:t>
            </a: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03_spolecne_cviceni_pacienti.sta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Vypište základní popisné statistiky pro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 celý soubor pacientů.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 rozdělení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Ověřte normalitu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Histogram)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krabicového grafu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2D – Box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2D –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Quantile-Quantile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Probability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Probability-Probability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nebo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lze provést třemi způsoby: 1) v nastavení histogramu: záložka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test, 2) v nastavení N-P grafu: záložka: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test, 3) v menu Basic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Frequency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záložka Normality → vybereme test a klikneme na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Normality).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Podívejte se, jak vypadají jednotlivé diagnostické grafy v případě normálního rozdělení.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25539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1679839"/>
            <a:ext cx="8856984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 rozdělení s odlehlou hodnotou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Ověřte normalitu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krabicového grafu,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Jak se projeví odlehlá hodnota v grafech?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Zkopírujte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(nebo vytvořte pomocí vzorce) do nové proměnné a vymažte v této nové proměnné odlehlou hodnotu (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nápověda: seřaďte si data podle proměnné výška: karta Data → Sort → vložíme proměnnou 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Ověřte, zda se po vynechání odlehlé hodnoty data řídí normálním rozložením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Odlehlou hodnotu (řádek 16, hodnota 100, nahraďte hodnotou 144).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/>
              <a:t>Společné cvičení – ověřování normality dat</a:t>
            </a:r>
          </a:p>
        </p:txBody>
      </p:sp>
    </p:spTree>
    <p:extLst>
      <p:ext uri="{BB962C8B-B14F-4D97-AF65-F5344CB8AC3E}">
        <p14:creationId xmlns:p14="http://schemas.microsoft.com/office/powerpoint/2010/main" val="726632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/>
              <a:t>Společné cvičení – ověřování normality dat</a:t>
            </a:r>
          </a:p>
        </p:txBody>
      </p:sp>
      <p:sp>
        <p:nvSpPr>
          <p:cNvPr id="6" name="Obdélník 5"/>
          <p:cNvSpPr/>
          <p:nvPr/>
        </p:nvSpPr>
        <p:spPr>
          <a:xfrm>
            <a:off x="301625" y="1268760"/>
            <a:ext cx="8662863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Logaritmicko-normální rozdělení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Vykreslete histogram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Proložte histogram nejdříve normálním rozložením, poté log-normálním rozložením.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Dále ověřte normalitu dat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Jak se výsledky liší ve srovnání s daty, která se řídí normálním rozdělením?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Transformujte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 přirozeného logaritmu do nové proměnné (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nápověda: Data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LogNaklady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=Log(v10)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Ověřte normalitu dat nové proměnné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LogNaklady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krabicového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diagnostických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grafů (Q-Q grafu, N-P grafu a P-P grafu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Vypočtěte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 a medián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</a:t>
            </a: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hospitalizaci.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Podívejte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na histogram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z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hodnoťte vztah průměru a mediánu.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6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2800" dirty="0" smtClean="0"/>
              <a:t>Výběrové rozložení hodnot lze modelově popsat  </a:t>
            </a:r>
            <a:br>
              <a:rPr lang="cs-CZ" altLang="cs-CZ" sz="2800" dirty="0" smtClean="0"/>
            </a:br>
            <a:r>
              <a:rPr lang="cs-CZ" altLang="cs-CZ" sz="2800" dirty="0" smtClean="0"/>
              <a:t>a definovat tak pravděpodobnost výskytu X</a:t>
            </a:r>
          </a:p>
        </p:txBody>
      </p:sp>
      <p:sp>
        <p:nvSpPr>
          <p:cNvPr id="35844" name="AutoShape 3"/>
          <p:cNvSpPr>
            <a:spLocks noChangeArrowheads="1"/>
          </p:cNvSpPr>
          <p:nvPr/>
        </p:nvSpPr>
        <p:spPr bwMode="auto">
          <a:xfrm rot="-9929">
            <a:off x="4181475" y="2144713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52400" y="1239838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3492500" y="2606675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228600" y="3068638"/>
            <a:ext cx="79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779838" y="440213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228600" y="4648200"/>
            <a:ext cx="790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3851275" y="593248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 rot="-9929">
            <a:off x="4181475" y="3849688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52" name="AutoShape 11"/>
          <p:cNvSpPr>
            <a:spLocks noChangeArrowheads="1"/>
          </p:cNvSpPr>
          <p:nvPr/>
        </p:nvSpPr>
        <p:spPr bwMode="auto">
          <a:xfrm rot="-9929">
            <a:off x="4181475" y="5629275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19775" y="1382713"/>
            <a:ext cx="2514600" cy="1428750"/>
            <a:chOff x="64" y="136"/>
            <a:chExt cx="255" cy="204"/>
          </a:xfrm>
        </p:grpSpPr>
        <p:sp>
          <p:nvSpPr>
            <p:cNvPr id="35869" name="Line 13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70" name="Line 14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4" name="Freeform 15" descr="Široký šikmo nahoru"/>
          <p:cNvSpPr>
            <a:spLocks/>
          </p:cNvSpPr>
          <p:nvPr/>
        </p:nvSpPr>
        <p:spPr bwMode="auto">
          <a:xfrm>
            <a:off x="5857875" y="1620838"/>
            <a:ext cx="2314575" cy="1190625"/>
          </a:xfrm>
          <a:custGeom>
            <a:avLst/>
            <a:gdLst>
              <a:gd name="T0" fmla="*/ 0 w 243"/>
              <a:gd name="T1" fmla="*/ 2147483647 h 125"/>
              <a:gd name="T2" fmla="*/ 2147483647 w 243"/>
              <a:gd name="T3" fmla="*/ 2147483647 h 125"/>
              <a:gd name="T4" fmla="*/ 2147483647 w 243"/>
              <a:gd name="T5" fmla="*/ 2147483647 h 125"/>
              <a:gd name="T6" fmla="*/ 2147483647 w 243"/>
              <a:gd name="T7" fmla="*/ 2147483647 h 125"/>
              <a:gd name="T8" fmla="*/ 2147483647 w 243"/>
              <a:gd name="T9" fmla="*/ 0 h 125"/>
              <a:gd name="T10" fmla="*/ 2147483647 w 243"/>
              <a:gd name="T11" fmla="*/ 2147483647 h 125"/>
              <a:gd name="T12" fmla="*/ 2147483647 w 243"/>
              <a:gd name="T13" fmla="*/ 2147483647 h 125"/>
              <a:gd name="T14" fmla="*/ 2147483647 w 243"/>
              <a:gd name="T15" fmla="*/ 2147483647 h 125"/>
              <a:gd name="T16" fmla="*/ 2147483647 w 243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3"/>
              <a:gd name="T28" fmla="*/ 0 h 125"/>
              <a:gd name="T29" fmla="*/ 243 w 243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3" h="125">
                <a:moveTo>
                  <a:pt x="0" y="125"/>
                </a:moveTo>
                <a:cubicBezTo>
                  <a:pt x="3" y="122"/>
                  <a:pt x="11" y="116"/>
                  <a:pt x="17" y="106"/>
                </a:cubicBezTo>
                <a:cubicBezTo>
                  <a:pt x="23" y="96"/>
                  <a:pt x="30" y="77"/>
                  <a:pt x="34" y="65"/>
                </a:cubicBezTo>
                <a:cubicBezTo>
                  <a:pt x="38" y="53"/>
                  <a:pt x="39" y="45"/>
                  <a:pt x="43" y="34"/>
                </a:cubicBezTo>
                <a:cubicBezTo>
                  <a:pt x="47" y="23"/>
                  <a:pt x="55" y="0"/>
                  <a:pt x="61" y="0"/>
                </a:cubicBezTo>
                <a:cubicBezTo>
                  <a:pt x="67" y="0"/>
                  <a:pt x="75" y="20"/>
                  <a:pt x="81" y="31"/>
                </a:cubicBezTo>
                <a:cubicBezTo>
                  <a:pt x="87" y="42"/>
                  <a:pt x="90" y="53"/>
                  <a:pt x="99" y="65"/>
                </a:cubicBezTo>
                <a:cubicBezTo>
                  <a:pt x="108" y="77"/>
                  <a:pt x="109" y="93"/>
                  <a:pt x="133" y="103"/>
                </a:cubicBezTo>
                <a:cubicBezTo>
                  <a:pt x="157" y="113"/>
                  <a:pt x="220" y="120"/>
                  <a:pt x="243" y="124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829300" y="3087688"/>
            <a:ext cx="2514600" cy="1428750"/>
            <a:chOff x="64" y="136"/>
            <a:chExt cx="255" cy="204"/>
          </a:xfrm>
        </p:grpSpPr>
        <p:sp>
          <p:nvSpPr>
            <p:cNvPr id="35867" name="Line 1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8" name="Line 1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6" name="Freeform 19" descr="Široký šikmo nahoru"/>
          <p:cNvSpPr>
            <a:spLocks/>
          </p:cNvSpPr>
          <p:nvPr/>
        </p:nvSpPr>
        <p:spPr bwMode="auto">
          <a:xfrm>
            <a:off x="5857875" y="3392488"/>
            <a:ext cx="2324100" cy="1123950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wdUpDiag">
            <a:fgClr>
              <a:srgbClr val="FF9900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829300" y="4733925"/>
            <a:ext cx="2514600" cy="1428750"/>
            <a:chOff x="64" y="136"/>
            <a:chExt cx="255" cy="204"/>
          </a:xfrm>
        </p:grpSpPr>
        <p:sp>
          <p:nvSpPr>
            <p:cNvPr id="35865" name="Line 2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6" name="Line 2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8" name="Freeform 23" descr="Široký šikmo nahoru"/>
          <p:cNvSpPr>
            <a:spLocks/>
          </p:cNvSpPr>
          <p:nvPr/>
        </p:nvSpPr>
        <p:spPr bwMode="auto">
          <a:xfrm>
            <a:off x="5857875" y="5038725"/>
            <a:ext cx="2333625" cy="1133475"/>
          </a:xfrm>
          <a:custGeom>
            <a:avLst/>
            <a:gdLst>
              <a:gd name="T0" fmla="*/ 0 w 245"/>
              <a:gd name="T1" fmla="*/ 2147483647 h 119"/>
              <a:gd name="T2" fmla="*/ 2147483647 w 245"/>
              <a:gd name="T3" fmla="*/ 2147483647 h 119"/>
              <a:gd name="T4" fmla="*/ 2147483647 w 245"/>
              <a:gd name="T5" fmla="*/ 2147483647 h 119"/>
              <a:gd name="T6" fmla="*/ 2147483647 w 245"/>
              <a:gd name="T7" fmla="*/ 2147483647 h 119"/>
              <a:gd name="T8" fmla="*/ 2147483647 w 245"/>
              <a:gd name="T9" fmla="*/ 2147483647 h 119"/>
              <a:gd name="T10" fmla="*/ 2147483647 w 245"/>
              <a:gd name="T11" fmla="*/ 2147483647 h 119"/>
              <a:gd name="T12" fmla="*/ 2147483647 w 245"/>
              <a:gd name="T13" fmla="*/ 2147483647 h 119"/>
              <a:gd name="T14" fmla="*/ 2147483647 w 245"/>
              <a:gd name="T15" fmla="*/ 2147483647 h 119"/>
              <a:gd name="T16" fmla="*/ 2147483647 w 245"/>
              <a:gd name="T17" fmla="*/ 2147483647 h 119"/>
              <a:gd name="T18" fmla="*/ 2147483647 w 245"/>
              <a:gd name="T19" fmla="*/ 214748364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119"/>
              <a:gd name="T32" fmla="*/ 245 w 245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119">
                <a:moveTo>
                  <a:pt x="0" y="119"/>
                </a:moveTo>
                <a:cubicBezTo>
                  <a:pt x="10" y="116"/>
                  <a:pt x="41" y="108"/>
                  <a:pt x="58" y="103"/>
                </a:cubicBezTo>
                <a:cubicBezTo>
                  <a:pt x="75" y="98"/>
                  <a:pt x="88" y="97"/>
                  <a:pt x="103" y="90"/>
                </a:cubicBezTo>
                <a:cubicBezTo>
                  <a:pt x="118" y="83"/>
                  <a:pt x="136" y="73"/>
                  <a:pt x="147" y="62"/>
                </a:cubicBezTo>
                <a:cubicBezTo>
                  <a:pt x="158" y="51"/>
                  <a:pt x="161" y="36"/>
                  <a:pt x="167" y="26"/>
                </a:cubicBezTo>
                <a:cubicBezTo>
                  <a:pt x="173" y="16"/>
                  <a:pt x="179" y="2"/>
                  <a:pt x="185" y="1"/>
                </a:cubicBezTo>
                <a:cubicBezTo>
                  <a:pt x="191" y="0"/>
                  <a:pt x="197" y="11"/>
                  <a:pt x="202" y="21"/>
                </a:cubicBezTo>
                <a:cubicBezTo>
                  <a:pt x="207" y="31"/>
                  <a:pt x="212" y="46"/>
                  <a:pt x="217" y="59"/>
                </a:cubicBezTo>
                <a:cubicBezTo>
                  <a:pt x="222" y="72"/>
                  <a:pt x="228" y="90"/>
                  <a:pt x="233" y="100"/>
                </a:cubicBezTo>
                <a:cubicBezTo>
                  <a:pt x="238" y="110"/>
                  <a:pt x="243" y="114"/>
                  <a:pt x="245" y="118"/>
                </a:cubicBezTo>
              </a:path>
            </a:pathLst>
          </a:custGeom>
          <a:pattFill prst="wdUpDiag">
            <a:fgClr>
              <a:srgbClr val="339966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59" name="Text Box 24"/>
          <p:cNvSpPr txBox="1">
            <a:spLocks noChangeArrowheads="1"/>
          </p:cNvSpPr>
          <p:nvPr/>
        </p:nvSpPr>
        <p:spPr bwMode="auto">
          <a:xfrm>
            <a:off x="5105400" y="13160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/>
        </p:nvSpPr>
        <p:spPr bwMode="auto">
          <a:xfrm>
            <a:off x="5105400" y="30686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1" name="Text Box 26"/>
          <p:cNvSpPr txBox="1">
            <a:spLocks noChangeArrowheads="1"/>
          </p:cNvSpPr>
          <p:nvPr/>
        </p:nvSpPr>
        <p:spPr bwMode="auto">
          <a:xfrm>
            <a:off x="5105400" y="4752975"/>
            <a:ext cx="885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pic>
        <p:nvPicPr>
          <p:cNvPr id="35862" name="Picture 2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88" y="1654175"/>
            <a:ext cx="2679700" cy="1244600"/>
          </a:xfrm>
          <a:noFill/>
        </p:spPr>
      </p:pic>
      <p:pic>
        <p:nvPicPr>
          <p:cNvPr id="35863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68638"/>
            <a:ext cx="3124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31242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931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1625" y="1457829"/>
            <a:ext cx="866286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Načtěte si do programu STATISTICA data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pacienti.sta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Přidejte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váha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novou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proměnnou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BMI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(body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index – index tělesné hmotnosti), kterou vypočítáte z 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váha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Poznámka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 případě, že jste ze samostatného cvičení nepřepsali odlehlou hodnotu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učiňte tak nyní (hodnotu 100 přepište na hodnotu 144).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Vypište zvlášť pro muže a ženy (proměnná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popisné statistiky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následujících proměnných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váha, výška, BMI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(počet hodnot, průměr, medián, směrodatnou odchylku, minimum a maximum). Výsledek znázorněte v jedné tabulce (nápověda: změňte nastavení formy výstupů v sekci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Group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Vykreslete kategorizované histogramy proměnných výška, váha a BMI pro muže a ženy zvlášť. Zkuste si proložit histogramy postupně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normálním rozdělením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dalšími rozděleními ze záložky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7563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1625" y="1929196"/>
            <a:ext cx="8534400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Pro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výška, váha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BMI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(opět pro muže a ženy zvlášť) vykreslete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Q-Q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N-P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P-P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Které proměnné dle těchto diagnostických grafů podle vás mají normální rozložení? Zapište svůj odhad do připravené tabulky.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Otestujte normalitu dat proměnných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výška, váha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BMI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muže a ženy zvlášť pomocí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Zapište výsledek (p-hodnotu) do připravené tabulky. Srovnejte své odhady z diagnostických grafů s výsledky testů.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V případě, že se dle diagnostických grafů nebo S-W testu data řídí normálním rozdělením, jaký je v uvedených případech odhad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parametrů tohoto rozdělení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(střední hodnoty a rozptylu)? Hodnoty zaznamenejte do tabulky.</a:t>
            </a:r>
          </a:p>
        </p:txBody>
      </p:sp>
    </p:spTree>
    <p:extLst>
      <p:ext uri="{BB962C8B-B14F-4D97-AF65-F5344CB8AC3E}">
        <p14:creationId xmlns:p14="http://schemas.microsoft.com/office/powerpoint/2010/main" val="1858260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978461"/>
              </p:ext>
            </p:extLst>
          </p:nvPr>
        </p:nvGraphicFramePr>
        <p:xfrm>
          <a:off x="755576" y="2401657"/>
          <a:ext cx="7633344" cy="3771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282">
                  <a:extLst>
                    <a:ext uri="{9D8B030D-6E8A-4147-A177-3AD203B41FA5}">
                      <a16:colId xmlns:a16="http://schemas.microsoft.com/office/drawing/2014/main" val="2618224819"/>
                    </a:ext>
                  </a:extLst>
                </a:gridCol>
                <a:gridCol w="1568307">
                  <a:extLst>
                    <a:ext uri="{9D8B030D-6E8A-4147-A177-3AD203B41FA5}">
                      <a16:colId xmlns:a16="http://schemas.microsoft.com/office/drawing/2014/main" val="3614493466"/>
                    </a:ext>
                  </a:extLst>
                </a:gridCol>
                <a:gridCol w="1569224">
                  <a:extLst>
                    <a:ext uri="{9D8B030D-6E8A-4147-A177-3AD203B41FA5}">
                      <a16:colId xmlns:a16="http://schemas.microsoft.com/office/drawing/2014/main" val="1845752028"/>
                    </a:ext>
                  </a:extLst>
                </a:gridCol>
                <a:gridCol w="1568307">
                  <a:extLst>
                    <a:ext uri="{9D8B030D-6E8A-4147-A177-3AD203B41FA5}">
                      <a16:colId xmlns:a16="http://schemas.microsoft.com/office/drawing/2014/main" val="797617613"/>
                    </a:ext>
                  </a:extLst>
                </a:gridCol>
                <a:gridCol w="1569224">
                  <a:extLst>
                    <a:ext uri="{9D8B030D-6E8A-4147-A177-3AD203B41FA5}">
                      <a16:colId xmlns:a16="http://schemas.microsoft.com/office/drawing/2014/main" val="178538545"/>
                    </a:ext>
                  </a:extLst>
                </a:gridCol>
              </a:tblGrid>
              <a:tr h="93610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Proměnná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Normalita dle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Q-Q / N-P / P-P grafu (ano/ne)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p-hodnota Shapirova-Wilkova testu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Odhad střední hodnoty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Odhad rozptylu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5613798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Výška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06604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 smtClean="0">
                          <a:effectLst/>
                        </a:rPr>
                        <a:t>Ne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 smtClean="0">
                          <a:effectLst/>
                        </a:rPr>
                        <a:t>0,020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82406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 smtClean="0">
                          <a:effectLst/>
                        </a:rPr>
                        <a:t>Ano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 smtClean="0">
                          <a:effectLst/>
                        </a:rPr>
                        <a:t>0,310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 smtClean="0">
                          <a:effectLst/>
                        </a:rPr>
                        <a:t>161.3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 smtClean="0">
                          <a:effectLst/>
                        </a:rPr>
                        <a:t>17,0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040158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Váha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522569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 smtClean="0">
                          <a:effectLst/>
                        </a:rPr>
                        <a:t>Ne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 smtClean="0">
                          <a:effectLst/>
                        </a:rPr>
                        <a:t>0,004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839831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 smtClean="0">
                          <a:effectLst/>
                        </a:rPr>
                        <a:t>Ano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 smtClean="0">
                          <a:effectLst/>
                        </a:rPr>
                        <a:t>0,614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 smtClean="0">
                          <a:effectLst/>
                        </a:rPr>
                        <a:t>65,9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 smtClean="0">
                          <a:effectLst/>
                        </a:rPr>
                        <a:t>24,2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3834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BMI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39607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 smtClean="0">
                          <a:effectLst/>
                        </a:rPr>
                        <a:t>Ano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</a:rPr>
                        <a:t>0</a:t>
                      </a:r>
                      <a:r>
                        <a:rPr lang="cs-CZ" sz="1800" baseline="0" dirty="0" smtClean="0">
                          <a:effectLst/>
                        </a:rPr>
                        <a:t>,261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 smtClean="0">
                          <a:effectLst/>
                        </a:rPr>
                        <a:t>25,3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 smtClean="0">
                          <a:effectLst/>
                        </a:rPr>
                        <a:t>3,6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424389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 smtClean="0">
                          <a:effectLst/>
                        </a:rPr>
                        <a:t>Ano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 smtClean="0">
                          <a:effectLst/>
                        </a:rPr>
                        <a:t>0,295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 smtClean="0">
                          <a:effectLst/>
                        </a:rPr>
                        <a:t>25,4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 smtClean="0">
                          <a:effectLst/>
                        </a:rPr>
                        <a:t>4,2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709250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683568" y="1397792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Výsledky: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Tabulka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Vizuální a testové ověření normality.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364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01625" y="1484784"/>
            <a:ext cx="8662863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Poznámky k nejčastějším chybám: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Parametry normální rozdělení jsou: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střední hodnota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rozptyl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Nejlepším nestranným odhadem střední hodnoty u normálního rozdělení je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(nikoliv medián, ale měl by v případě normálního rozdělení stejný nebo podobný jako průměr), nejlepším nestranným odhadem rozptylu jako parametru je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výběrový rozptyl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Nepleťte si rozptyl a směrodatnou odchylku.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Směrodatná odchylka je odmocnina z rozptylu.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rozdíl od rozptylu je ve stejných jednotkách jako hodnocený parametr.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07975" y="3782017"/>
            <a:ext cx="8656513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 chyby: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Přehozené skupiny pohlaví (záměna žen a mužů).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Odhad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střední hodnoty a rozptylu měl být vyplněn pouze tam, kde jste pomocí testu nezamítli nulovou hypotézu o normalitě dat.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Správná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interpretace např. výšky může být: „Pomocí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můžeme předpokládat, že se výška u žen v našem hodnoceném souboru řídí normálním rozdělením. U mužů jsme však nulovou hypotézu zamítli, tedy test prokázal, že výška u mužů nemá normální rozdělení.“</a:t>
            </a:r>
          </a:p>
        </p:txBody>
      </p:sp>
    </p:spTree>
    <p:extLst>
      <p:ext uri="{BB962C8B-B14F-4D97-AF65-F5344CB8AC3E}">
        <p14:creationId xmlns:p14="http://schemas.microsoft.com/office/powerpoint/2010/main" val="148627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Parametry rozložení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sz="2000" dirty="0" smtClean="0"/>
              <a:t>Soubor dat (řada čísel) můžeme charakterizovat parametry jeho rozložení</a:t>
            </a:r>
          </a:p>
          <a:p>
            <a:pPr marL="341313" indent="-341313"/>
            <a:r>
              <a:rPr lang="cs-CZ" sz="2000" dirty="0" smtClean="0"/>
              <a:t>Hlavní skupiny těchto parametrů můžeme charakterizovat jako ukazatele:</a:t>
            </a:r>
          </a:p>
          <a:p>
            <a:pPr marL="742950" lvl="1" indent="-284163"/>
            <a:r>
              <a:rPr lang="cs-CZ" sz="1800" b="1" dirty="0" smtClean="0"/>
              <a:t>Středu</a:t>
            </a:r>
            <a:r>
              <a:rPr lang="cs-CZ" sz="1800" dirty="0" smtClean="0"/>
              <a:t> (medián, průměr, geometrický průměr)</a:t>
            </a:r>
          </a:p>
          <a:p>
            <a:pPr marL="742950" lvl="1" indent="-284163"/>
            <a:r>
              <a:rPr lang="cs-CZ" sz="1800" b="1" dirty="0" smtClean="0"/>
              <a:t>Šířky rozložení </a:t>
            </a:r>
            <a:r>
              <a:rPr lang="cs-CZ" sz="1800" dirty="0" smtClean="0"/>
              <a:t>(rozsah hodnot, rozptyl, směrodatná odchylka)</a:t>
            </a:r>
          </a:p>
          <a:p>
            <a:pPr marL="742950" lvl="1" indent="-284163"/>
            <a:r>
              <a:rPr lang="cs-CZ" sz="1800" b="1" dirty="0" smtClean="0"/>
              <a:t>Tvaru rozložení</a:t>
            </a:r>
            <a:r>
              <a:rPr lang="cs-CZ" sz="1800" dirty="0" smtClean="0"/>
              <a:t> (</a:t>
            </a:r>
            <a:r>
              <a:rPr lang="cs-CZ" sz="1800" dirty="0" err="1" smtClean="0"/>
              <a:t>skewness</a:t>
            </a:r>
            <a:r>
              <a:rPr lang="cs-CZ" sz="1800" dirty="0" smtClean="0"/>
              <a:t>, </a:t>
            </a:r>
            <a:r>
              <a:rPr lang="cs-CZ" sz="1800" dirty="0" err="1" smtClean="0"/>
              <a:t>kurtosis</a:t>
            </a:r>
            <a:r>
              <a:rPr lang="cs-CZ" sz="1800" dirty="0" smtClean="0"/>
              <a:t>)</a:t>
            </a:r>
          </a:p>
          <a:p>
            <a:pPr marL="742950" lvl="1" indent="-284163"/>
            <a:r>
              <a:rPr lang="cs-CZ" sz="1800" b="1" dirty="0" smtClean="0"/>
              <a:t>Kvantily rozložení </a:t>
            </a:r>
            <a:r>
              <a:rPr lang="cs-CZ" sz="1800" dirty="0" smtClean="0"/>
              <a:t>– kolik </a:t>
            </a:r>
            <a:r>
              <a:rPr lang="en-US" sz="1800" dirty="0" smtClean="0"/>
              <a:t>% </a:t>
            </a:r>
            <a:r>
              <a:rPr lang="cs-CZ" sz="1800" dirty="0" smtClean="0"/>
              <a:t>řady dat leží nad a pod kvantilem</a:t>
            </a:r>
          </a:p>
          <a:p>
            <a:pPr marL="341313" indent="-341313"/>
            <a:endParaRPr lang="cs-CZ" sz="2000" dirty="0" smtClean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500438"/>
            <a:ext cx="3313113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149725"/>
            <a:ext cx="4248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00038" y="123825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00038" y="15954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00038" y="20812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00038" y="269557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00038" y="30527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300038" y="366712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300038" y="40243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300038" y="451008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300038" y="49958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300038" y="54816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300038" y="609600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6" name="Text Box 13"/>
          <p:cNvSpPr txBox="1">
            <a:spLocks noChangeArrowheads="1"/>
          </p:cNvSpPr>
          <p:nvPr/>
        </p:nvSpPr>
        <p:spPr bwMode="auto">
          <a:xfrm>
            <a:off x="152400" y="862013"/>
            <a:ext cx="1601788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3807" name="Text Box 14"/>
          <p:cNvSpPr txBox="1">
            <a:spLocks noChangeArrowheads="1"/>
          </p:cNvSpPr>
          <p:nvPr/>
        </p:nvSpPr>
        <p:spPr bwMode="auto">
          <a:xfrm>
            <a:off x="1754188" y="862013"/>
            <a:ext cx="2808287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3808" name="Text Box 15"/>
          <p:cNvSpPr txBox="1">
            <a:spLocks noChangeArrowheads="1"/>
          </p:cNvSpPr>
          <p:nvPr/>
        </p:nvSpPr>
        <p:spPr bwMode="auto">
          <a:xfrm>
            <a:off x="4562475" y="862013"/>
            <a:ext cx="4429125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3809" name="Text Box 16"/>
          <p:cNvSpPr txBox="1">
            <a:spLocks noChangeArrowheads="1"/>
          </p:cNvSpPr>
          <p:nvPr/>
        </p:nvSpPr>
        <p:spPr bwMode="auto">
          <a:xfrm>
            <a:off x="152400" y="1243013"/>
            <a:ext cx="1601788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Normální</a:t>
            </a:r>
          </a:p>
        </p:txBody>
      </p:sp>
      <p:sp>
        <p:nvSpPr>
          <p:cNvPr id="33810" name="Text Box 17"/>
          <p:cNvSpPr txBox="1">
            <a:spLocks noChangeArrowheads="1"/>
          </p:cNvSpPr>
          <p:nvPr/>
        </p:nvSpPr>
        <p:spPr bwMode="auto">
          <a:xfrm>
            <a:off x="1754188" y="1243013"/>
            <a:ext cx="2808287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Průměr (</a:t>
            </a:r>
            <a:r>
              <a:rPr lang="cs-CZ" sz="1400" i="0">
                <a:latin typeface="Symbol" pitchFamily="18" charset="2"/>
              </a:rPr>
              <a:t>m</a:t>
            </a:r>
            <a:r>
              <a:rPr lang="cs-CZ" sz="1400" i="0"/>
              <a:t>)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1" name="Text Box 18"/>
          <p:cNvSpPr txBox="1">
            <a:spLocks noChangeArrowheads="1"/>
          </p:cNvSpPr>
          <p:nvPr/>
        </p:nvSpPr>
        <p:spPr bwMode="auto">
          <a:xfrm>
            <a:off x="4562475" y="1243013"/>
            <a:ext cx="4429125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Symetrická funkce popisující intervalovou hustotu četnosti; nejpravděpodobnější jsou průměrné hodnoty znaku v populaci.</a:t>
            </a:r>
          </a:p>
        </p:txBody>
      </p:sp>
      <p:sp>
        <p:nvSpPr>
          <p:cNvPr id="33812" name="Text Box 19"/>
          <p:cNvSpPr txBox="1">
            <a:spLocks noChangeArrowheads="1"/>
          </p:cNvSpPr>
          <p:nvPr/>
        </p:nvSpPr>
        <p:spPr bwMode="auto">
          <a:xfrm>
            <a:off x="152400" y="1976438"/>
            <a:ext cx="16017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Log-normální</a:t>
            </a:r>
          </a:p>
        </p:txBody>
      </p:sp>
      <p:sp>
        <p:nvSpPr>
          <p:cNvPr id="33813" name="Text Box 20"/>
          <p:cNvSpPr txBox="1">
            <a:spLocks noChangeArrowheads="1"/>
          </p:cNvSpPr>
          <p:nvPr/>
        </p:nvSpPr>
        <p:spPr bwMode="auto">
          <a:xfrm>
            <a:off x="1754188" y="1976438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4" name="Text Box 21"/>
          <p:cNvSpPr txBox="1">
            <a:spLocks noChangeArrowheads="1"/>
          </p:cNvSpPr>
          <p:nvPr/>
        </p:nvSpPr>
        <p:spPr bwMode="auto">
          <a:xfrm>
            <a:off x="4562475" y="1976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15" name="Text Box 22"/>
          <p:cNvSpPr txBox="1">
            <a:spLocks noChangeArrowheads="1"/>
          </p:cNvSpPr>
          <p:nvPr/>
        </p:nvSpPr>
        <p:spPr bwMode="auto">
          <a:xfrm>
            <a:off x="152400" y="2767013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>
                <a:solidFill>
                  <a:srgbClr val="CC0000"/>
                </a:solidFill>
              </a:rPr>
              <a:t> </a:t>
            </a:r>
            <a:r>
              <a:rPr lang="cs-CZ" i="0" dirty="0" err="1">
                <a:solidFill>
                  <a:srgbClr val="CC0000"/>
                </a:solidFill>
              </a:rPr>
              <a:t>Weibullovo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16" name="Text Box 23"/>
          <p:cNvSpPr txBox="1">
            <a:spLocks noChangeArrowheads="1"/>
          </p:cNvSpPr>
          <p:nvPr/>
        </p:nvSpPr>
        <p:spPr bwMode="auto">
          <a:xfrm>
            <a:off x="1754188" y="2767013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17" name="Text Box 24"/>
          <p:cNvSpPr txBox="1">
            <a:spLocks noChangeArrowheads="1"/>
          </p:cNvSpPr>
          <p:nvPr/>
        </p:nvSpPr>
        <p:spPr bwMode="auto">
          <a:xfrm>
            <a:off x="4562475" y="2767013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Změnou parametru a lze modelovat distribuci doby přežití, např. stresovaného organismu. Rozložení využívané i jako model k odhahu LC</a:t>
            </a:r>
            <a:r>
              <a:rPr lang="cs-CZ" sz="1600" b="0" i="0" baseline="-25000"/>
              <a:t>50</a:t>
            </a:r>
            <a:r>
              <a:rPr lang="cs-CZ" sz="1600" b="0" i="0"/>
              <a:t> nebo EC</a:t>
            </a:r>
            <a:r>
              <a:rPr lang="cs-CZ" sz="1600" b="0" i="0" baseline="-25000"/>
              <a:t>50</a:t>
            </a:r>
            <a:r>
              <a:rPr lang="cs-CZ" sz="1600" b="0" i="0"/>
              <a:t> u testů toxicity.</a:t>
            </a:r>
          </a:p>
        </p:txBody>
      </p:sp>
      <p:sp>
        <p:nvSpPr>
          <p:cNvPr id="33818" name="Text Box 25"/>
          <p:cNvSpPr txBox="1">
            <a:spLocks noChangeArrowheads="1"/>
          </p:cNvSpPr>
          <p:nvPr/>
        </p:nvSpPr>
        <p:spPr bwMode="auto">
          <a:xfrm>
            <a:off x="152400" y="3881438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Rovnoměrné</a:t>
            </a:r>
          </a:p>
        </p:txBody>
      </p:sp>
      <p:sp>
        <p:nvSpPr>
          <p:cNvPr id="33819" name="Text Box 26"/>
          <p:cNvSpPr txBox="1">
            <a:spLocks noChangeArrowheads="1"/>
          </p:cNvSpPr>
          <p:nvPr/>
        </p:nvSpPr>
        <p:spPr bwMode="auto">
          <a:xfrm>
            <a:off x="1752600" y="3881438"/>
            <a:ext cx="28082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20" name="Text Box 27"/>
          <p:cNvSpPr txBox="1">
            <a:spLocks noChangeArrowheads="1"/>
          </p:cNvSpPr>
          <p:nvPr/>
        </p:nvSpPr>
        <p:spPr bwMode="auto">
          <a:xfrm>
            <a:off x="4562475" y="3881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21" name="Text Box 28"/>
          <p:cNvSpPr txBox="1">
            <a:spLocks noChangeArrowheads="1"/>
          </p:cNvSpPr>
          <p:nvPr/>
        </p:nvSpPr>
        <p:spPr bwMode="auto">
          <a:xfrm>
            <a:off x="152400" y="4672013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 err="1">
                <a:solidFill>
                  <a:srgbClr val="CC0000"/>
                </a:solidFill>
              </a:rPr>
              <a:t>Triangulární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22" name="Text Box 29"/>
          <p:cNvSpPr txBox="1">
            <a:spLocks noChangeArrowheads="1"/>
          </p:cNvSpPr>
          <p:nvPr/>
        </p:nvSpPr>
        <p:spPr bwMode="auto">
          <a:xfrm>
            <a:off x="1754188" y="4672013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f(x) = [b - ABS (x - a)] / b</a:t>
            </a:r>
            <a:r>
              <a:rPr lang="cs-CZ" sz="1400" i="0" baseline="30000"/>
              <a:t>2</a:t>
            </a:r>
          </a:p>
          <a:p>
            <a:pPr eaLnBrk="0" hangingPunct="0"/>
            <a:r>
              <a:rPr lang="cs-CZ" sz="1400" i="0"/>
              <a:t>a - b &lt; x &lt; a + b</a:t>
            </a:r>
          </a:p>
        </p:txBody>
      </p:sp>
      <p:sp>
        <p:nvSpPr>
          <p:cNvPr id="33823" name="Text Box 30"/>
          <p:cNvSpPr txBox="1">
            <a:spLocks noChangeArrowheads="1"/>
          </p:cNvSpPr>
          <p:nvPr/>
        </p:nvSpPr>
        <p:spPr bwMode="auto">
          <a:xfrm>
            <a:off x="4562475" y="4672013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typ rozložení, kdy jsou střední hodnoty výrazně pravděpodobnější než hodnoty okrajové.</a:t>
            </a:r>
          </a:p>
        </p:txBody>
      </p:sp>
      <p:sp>
        <p:nvSpPr>
          <p:cNvPr id="33824" name="Text Box 31"/>
          <p:cNvSpPr txBox="1">
            <a:spLocks noChangeArrowheads="1"/>
          </p:cNvSpPr>
          <p:nvPr/>
        </p:nvSpPr>
        <p:spPr bwMode="auto">
          <a:xfrm>
            <a:off x="152400" y="5462588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Gamma</a:t>
            </a:r>
          </a:p>
        </p:txBody>
      </p:sp>
      <p:sp>
        <p:nvSpPr>
          <p:cNvPr id="33825" name="Text Box 32"/>
          <p:cNvSpPr txBox="1">
            <a:spLocks noChangeArrowheads="1"/>
          </p:cNvSpPr>
          <p:nvPr/>
        </p:nvSpPr>
        <p:spPr bwMode="auto">
          <a:xfrm>
            <a:off x="1754188" y="5462588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Parametry distribuční funkce: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26" name="Text Box 33"/>
          <p:cNvSpPr txBox="1">
            <a:spLocks noChangeArrowheads="1"/>
          </p:cNvSpPr>
          <p:nvPr/>
        </p:nvSpPr>
        <p:spPr bwMode="auto">
          <a:xfrm>
            <a:off x="4562475" y="5462588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Umožňuje flexibilně modelování distribučních funkcí nejrůznějších tvarů. Např. </a:t>
            </a:r>
            <a:r>
              <a:rPr lang="cs-CZ" sz="1600" b="0" i="0">
                <a:latin typeface="Symbol" pitchFamily="18" charset="2"/>
              </a:rPr>
              <a:t>c</a:t>
            </a:r>
            <a:r>
              <a:rPr lang="cs-CZ" sz="1600" b="0" i="0" baseline="30000"/>
              <a:t>2</a:t>
            </a:r>
            <a:r>
              <a:rPr lang="cs-CZ" sz="1600" b="0" i="0"/>
              <a:t> rozložení je rozložení typu Gamma. Gamma rozložení </a:t>
            </a:r>
          </a:p>
          <a:p>
            <a:pPr eaLnBrk="0" hangingPunct="0"/>
            <a:r>
              <a:rPr lang="cs-CZ" sz="1600" b="0" i="0"/>
              <a:t>s a = 1 je známo jako exponenciální rozložení.</a:t>
            </a:r>
          </a:p>
        </p:txBody>
      </p:sp>
      <p:sp>
        <p:nvSpPr>
          <p:cNvPr id="33827" name="Rectangle 34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7772400" cy="612775"/>
          </a:xfrm>
          <a:noFill/>
        </p:spPr>
        <p:txBody>
          <a:bodyPr/>
          <a:lstStyle/>
          <a:p>
            <a:r>
              <a:rPr lang="cs-CZ" smtClean="0"/>
              <a:t>Stručný přehled modelových rozložení 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772400" cy="1143000"/>
          </a:xfrm>
          <a:noFill/>
        </p:spPr>
        <p:txBody>
          <a:bodyPr/>
          <a:lstStyle/>
          <a:p>
            <a:r>
              <a:rPr lang="cs-CZ" b="0" i="1" smtClean="0"/>
              <a:t>Stručný přehled modelových rozložení II.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38113" y="852488"/>
            <a:ext cx="1601787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739900" y="852488"/>
            <a:ext cx="2808288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548188" y="852488"/>
            <a:ext cx="4429125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138113" y="1406525"/>
            <a:ext cx="1601787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cs-CZ" sz="2000" i="0">
              <a:solidFill>
                <a:srgbClr val="CC0000"/>
              </a:solidFill>
            </a:endParaRPr>
          </a:p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Beta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739900" y="1406525"/>
            <a:ext cx="2808288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Parametry distribuční funkce: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a</a:t>
            </a:r>
            <a:r>
              <a:rPr lang="cs-CZ" i="0"/>
              <a:t> - parametr tvaru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b</a:t>
            </a:r>
            <a:r>
              <a:rPr lang="cs-CZ" i="0"/>
              <a:t> - parametr rozsahu hodnot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4548188" y="1406525"/>
            <a:ext cx="4429125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proměnnou omezenou rozsahem do intervalu [0; 1]. Je matematicky komplikovanější, ale velmi flexibilní při popisu změn hodnot proměnné</a:t>
            </a:r>
          </a:p>
          <a:p>
            <a:pPr eaLnBrk="0" hangingPunct="0"/>
            <a:r>
              <a:rPr lang="cs-CZ" sz="1600" b="0" i="0"/>
              <a:t>v ohraničeném intervalu.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138113" y="2913063"/>
            <a:ext cx="1601787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Studentovo</a:t>
            </a:r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1739900" y="2913063"/>
            <a:ext cx="2808288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  <a:p>
            <a:pPr eaLnBrk="0" hangingPunct="0"/>
            <a:r>
              <a:rPr lang="cs-CZ" i="0"/>
              <a:t>Průměr </a:t>
            </a:r>
          </a:p>
          <a:p>
            <a:pPr eaLnBrk="0" hangingPunct="0"/>
            <a:r>
              <a:rPr lang="cs-CZ" i="0"/>
              <a:t>Rozptyl</a:t>
            </a:r>
          </a:p>
        </p:txBody>
      </p:sp>
      <p:sp>
        <p:nvSpPr>
          <p:cNvPr id="34828" name="Text Box 11"/>
          <p:cNvSpPr txBox="1">
            <a:spLocks noChangeArrowheads="1"/>
          </p:cNvSpPr>
          <p:nvPr/>
        </p:nvSpPr>
        <p:spPr bwMode="auto">
          <a:xfrm>
            <a:off x="4548188" y="2913063"/>
            <a:ext cx="4429125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Simuluje normální rozložení pro menší vzorky čísel. Pro větší soubory (n &gt; 100) se limitně blíží k normálnímu rozložení.</a:t>
            </a:r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138113" y="4230688"/>
            <a:ext cx="1752600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 smtClean="0">
                <a:solidFill>
                  <a:srgbClr val="CC0000"/>
                </a:solidFill>
              </a:rPr>
              <a:t>Pearsonovo</a:t>
            </a:r>
            <a:endParaRPr lang="cs-CZ" b="1" i="0" dirty="0" smtClean="0">
              <a:solidFill>
                <a:srgbClr val="CC0000"/>
              </a:solidFill>
            </a:endParaRPr>
          </a:p>
          <a:p>
            <a:pPr algn="ctr" eaLnBrk="0" hangingPunct="0"/>
            <a:r>
              <a:rPr lang="cs-CZ" b="1" dirty="0" smtClean="0">
                <a:solidFill>
                  <a:srgbClr val="CC0000"/>
                </a:solidFill>
              </a:rPr>
              <a:t>(Chí-kvadrát)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1739900" y="4230688"/>
            <a:ext cx="2808288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4548188" y="4230688"/>
            <a:ext cx="4429125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Slouží především k porovnání četností jevů ve dvou a více kategoriích. </a:t>
            </a:r>
          </a:p>
          <a:p>
            <a:pPr eaLnBrk="0" hangingPunct="0"/>
            <a:r>
              <a:rPr lang="cs-CZ" sz="1600" b="0" i="0"/>
              <a:t>Používá se k modelování rozložení odhadu rozptylu normálně rozložených dat.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138113" y="5549900"/>
            <a:ext cx="1752600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>
                <a:solidFill>
                  <a:srgbClr val="CC0000"/>
                </a:solidFill>
              </a:rPr>
              <a:t>Fisher-Snedecorovo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1739900" y="5549900"/>
            <a:ext cx="2808288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/>
              <a:t>Dvojí stupně volnosti - uvažuje velikost dvou vzorků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4548188" y="5549900"/>
            <a:ext cx="4429125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Používá se k testování hodnot průměrů - F test pro porovnání dvou výběrových rozptylů; F test, ANOVA atd.</a:t>
            </a:r>
          </a:p>
        </p:txBody>
      </p:sp>
      <p:sp>
        <p:nvSpPr>
          <p:cNvPr id="34835" name="Rectangle 18"/>
          <p:cNvSpPr>
            <a:spLocks/>
          </p:cNvSpPr>
          <p:nvPr/>
        </p:nvSpPr>
        <p:spPr bwMode="auto">
          <a:xfrm>
            <a:off x="838200" y="152400"/>
            <a:ext cx="77724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cs-CZ" sz="3300" b="1" i="0" dirty="0">
                <a:solidFill>
                  <a:srgbClr val="7B9899"/>
                </a:solidFill>
                <a:latin typeface="Calibri" pitchFamily="34" charset="0"/>
              </a:rPr>
              <a:t>Stručný přehled modelových rozložení II.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93700"/>
            <a:ext cx="8207375" cy="755650"/>
          </a:xfrm>
          <a:noFill/>
        </p:spPr>
        <p:txBody>
          <a:bodyPr/>
          <a:lstStyle/>
          <a:p>
            <a:r>
              <a:rPr lang="cs-CZ" dirty="0" smtClean="0"/>
              <a:t>Log-normální rozložení lze jednoduše transformovat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67612" y="1705173"/>
            <a:ext cx="2514600" cy="1428750"/>
            <a:chOff x="64" y="136"/>
            <a:chExt cx="255" cy="204"/>
          </a:xfrm>
        </p:grpSpPr>
        <p:sp>
          <p:nvSpPr>
            <p:cNvPr id="5172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3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6" name="Freeform 6"/>
          <p:cNvSpPr>
            <a:spLocks/>
          </p:cNvSpPr>
          <p:nvPr/>
        </p:nvSpPr>
        <p:spPr bwMode="auto">
          <a:xfrm>
            <a:off x="1223175" y="1813123"/>
            <a:ext cx="2374900" cy="1304925"/>
          </a:xfrm>
          <a:custGeom>
            <a:avLst/>
            <a:gdLst>
              <a:gd name="T0" fmla="*/ 0 w 1496"/>
              <a:gd name="T1" fmla="*/ 2147483647 h 822"/>
              <a:gd name="T2" fmla="*/ 2147483647 w 1496"/>
              <a:gd name="T3" fmla="*/ 2147483647 h 822"/>
              <a:gd name="T4" fmla="*/ 2147483647 w 1496"/>
              <a:gd name="T5" fmla="*/ 2147483647 h 822"/>
              <a:gd name="T6" fmla="*/ 2147483647 w 1496"/>
              <a:gd name="T7" fmla="*/ 2147483647 h 822"/>
              <a:gd name="T8" fmla="*/ 2147483647 w 1496"/>
              <a:gd name="T9" fmla="*/ 2147483647 h 822"/>
              <a:gd name="T10" fmla="*/ 2147483647 w 1496"/>
              <a:gd name="T11" fmla="*/ 2147483647 h 822"/>
              <a:gd name="T12" fmla="*/ 2147483647 w 1496"/>
              <a:gd name="T13" fmla="*/ 2147483647 h 822"/>
              <a:gd name="T14" fmla="*/ 2147483647 w 1496"/>
              <a:gd name="T15" fmla="*/ 2147483647 h 822"/>
              <a:gd name="T16" fmla="*/ 2147483647 w 1496"/>
              <a:gd name="T17" fmla="*/ 2147483647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9912" y="1476573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f(x)</a:t>
            </a:r>
            <a:endParaRPr lang="cs-CZ" sz="2400" i="0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24712" y="3238698"/>
            <a:ext cx="121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Medián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510762" y="3162498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 smtClean="0"/>
              <a:t>x</a:t>
            </a:r>
            <a:endParaRPr lang="cs-CZ" sz="2400" i="0" dirty="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034387" y="3238698"/>
            <a:ext cx="1228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2749107">
            <a:off x="1405737" y="3048198"/>
            <a:ext cx="171450" cy="171450"/>
            <a:chOff x="591" y="221"/>
            <a:chExt cx="100" cy="101"/>
          </a:xfrm>
        </p:grpSpPr>
        <p:sp>
          <p:nvSpPr>
            <p:cNvPr id="5170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1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-2749107">
            <a:off x="2282037" y="3048198"/>
            <a:ext cx="171450" cy="171450"/>
            <a:chOff x="591" y="221"/>
            <a:chExt cx="100" cy="101"/>
          </a:xfrm>
        </p:grpSpPr>
        <p:sp>
          <p:nvSpPr>
            <p:cNvPr id="5168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9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4905926" y="1476573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f(y)</a:t>
            </a:r>
            <a:endParaRPr lang="cs-CZ" sz="2400" i="0" dirty="0"/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5210726" y="3686373"/>
            <a:ext cx="1238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/>
              <a:t>Medián</a:t>
            </a:r>
          </a:p>
        </p:txBody>
      </p:sp>
      <p:sp>
        <p:nvSpPr>
          <p:cNvPr id="5135" name="Text Box 19"/>
          <p:cNvSpPr txBox="1">
            <a:spLocks noChangeArrowheads="1"/>
          </p:cNvSpPr>
          <p:nvPr/>
        </p:nvSpPr>
        <p:spPr bwMode="auto">
          <a:xfrm>
            <a:off x="7801526" y="3152973"/>
            <a:ext cx="1009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y</a:t>
            </a:r>
            <a:endParaRPr lang="cs-CZ" sz="2400" i="0" dirty="0"/>
          </a:p>
        </p:txBody>
      </p:sp>
      <p:sp>
        <p:nvSpPr>
          <p:cNvPr id="5136" name="Text Box 20"/>
          <p:cNvSpPr txBox="1">
            <a:spLocks noChangeArrowheads="1"/>
          </p:cNvSpPr>
          <p:nvPr/>
        </p:nvSpPr>
        <p:spPr bwMode="auto">
          <a:xfrm>
            <a:off x="6963326" y="3686373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 rot="18850893">
            <a:off x="6658526" y="3038673"/>
            <a:ext cx="171450" cy="171450"/>
            <a:chOff x="591" y="221"/>
            <a:chExt cx="100" cy="101"/>
          </a:xfrm>
        </p:grpSpPr>
        <p:sp>
          <p:nvSpPr>
            <p:cNvPr id="5166" name="Line 2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7" name="Line 2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138" name="AutoShape 24"/>
          <p:cNvCxnSpPr>
            <a:cxnSpLocks noChangeShapeType="1"/>
            <a:stCxn id="5134" idx="0"/>
          </p:cNvCxnSpPr>
          <p:nvPr/>
        </p:nvCxnSpPr>
        <p:spPr bwMode="auto">
          <a:xfrm flipV="1">
            <a:off x="5829851" y="3194248"/>
            <a:ext cx="846138" cy="492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39" name="AutoShape 25"/>
          <p:cNvCxnSpPr>
            <a:cxnSpLocks noChangeShapeType="1"/>
            <a:stCxn id="5136" idx="0"/>
          </p:cNvCxnSpPr>
          <p:nvPr/>
        </p:nvCxnSpPr>
        <p:spPr bwMode="auto">
          <a:xfrm flipH="1" flipV="1">
            <a:off x="6812514" y="3192661"/>
            <a:ext cx="836612" cy="493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40" name="Text Box 26"/>
          <p:cNvSpPr txBox="1">
            <a:spLocks noChangeArrowheads="1"/>
          </p:cNvSpPr>
          <p:nvPr/>
        </p:nvSpPr>
        <p:spPr bwMode="auto">
          <a:xfrm>
            <a:off x="6429926" y="3686373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=</a:t>
            </a:r>
          </a:p>
        </p:txBody>
      </p:sp>
      <p:sp>
        <p:nvSpPr>
          <p:cNvPr id="5141" name="Rectangle 27"/>
          <p:cNvSpPr>
            <a:spLocks noChangeArrowheads="1"/>
          </p:cNvSpPr>
          <p:nvPr/>
        </p:nvSpPr>
        <p:spPr bwMode="auto">
          <a:xfrm>
            <a:off x="3487397" y="2162373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/>
              <a:t>Y = </a:t>
            </a:r>
            <a:r>
              <a:rPr lang="cs-CZ" sz="2400" dirty="0" err="1"/>
              <a:t>l</a:t>
            </a:r>
            <a:r>
              <a:rPr lang="cs-CZ" sz="2400" i="0" dirty="0" err="1" smtClean="0"/>
              <a:t>n</a:t>
            </a:r>
            <a:r>
              <a:rPr lang="cs-CZ" sz="2400" i="0" dirty="0" smtClean="0"/>
              <a:t> </a:t>
            </a:r>
            <a:r>
              <a:rPr lang="cs-CZ" sz="2400" i="0" dirty="0"/>
              <a:t>[X]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515526" y="1705173"/>
            <a:ext cx="2514600" cy="1428750"/>
            <a:chOff x="64" y="136"/>
            <a:chExt cx="255" cy="204"/>
          </a:xfrm>
        </p:grpSpPr>
        <p:sp>
          <p:nvSpPr>
            <p:cNvPr id="5164" name="Line 2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5" name="Line 3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3" name="Line 31"/>
          <p:cNvSpPr>
            <a:spLocks noChangeShapeType="1"/>
          </p:cNvSpPr>
          <p:nvPr/>
        </p:nvSpPr>
        <p:spPr bwMode="auto">
          <a:xfrm flipV="1">
            <a:off x="5572676" y="3046611"/>
            <a:ext cx="161925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4" name="Freeform 32"/>
          <p:cNvSpPr>
            <a:spLocks/>
          </p:cNvSpPr>
          <p:nvPr/>
        </p:nvSpPr>
        <p:spPr bwMode="auto">
          <a:xfrm>
            <a:off x="5734601" y="3014861"/>
            <a:ext cx="171450" cy="31750"/>
          </a:xfrm>
          <a:custGeom>
            <a:avLst/>
            <a:gdLst>
              <a:gd name="T0" fmla="*/ 0 w 108"/>
              <a:gd name="T1" fmla="*/ 2147483647 h 20"/>
              <a:gd name="T2" fmla="*/ 2147483647 w 108"/>
              <a:gd name="T3" fmla="*/ 2147483647 h 20"/>
              <a:gd name="T4" fmla="*/ 2147483647 w 108"/>
              <a:gd name="T5" fmla="*/ 0 h 20"/>
              <a:gd name="T6" fmla="*/ 0 60000 65536"/>
              <a:gd name="T7" fmla="*/ 0 60000 65536"/>
              <a:gd name="T8" fmla="*/ 0 60000 65536"/>
              <a:gd name="T9" fmla="*/ 0 w 108"/>
              <a:gd name="T10" fmla="*/ 0 h 20"/>
              <a:gd name="T11" fmla="*/ 108 w 108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0">
                <a:moveTo>
                  <a:pt x="0" y="20"/>
                </a:moveTo>
                <a:lnTo>
                  <a:pt x="54" y="14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5" name="Freeform 33"/>
          <p:cNvSpPr>
            <a:spLocks/>
          </p:cNvSpPr>
          <p:nvPr/>
        </p:nvSpPr>
        <p:spPr bwMode="auto">
          <a:xfrm>
            <a:off x="5906051" y="2938661"/>
            <a:ext cx="161925" cy="76200"/>
          </a:xfrm>
          <a:custGeom>
            <a:avLst/>
            <a:gdLst>
              <a:gd name="T0" fmla="*/ 0 w 102"/>
              <a:gd name="T1" fmla="*/ 2147483647 h 48"/>
              <a:gd name="T2" fmla="*/ 2147483647 w 102"/>
              <a:gd name="T3" fmla="*/ 2147483647 h 48"/>
              <a:gd name="T4" fmla="*/ 2147483647 w 102"/>
              <a:gd name="T5" fmla="*/ 0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48"/>
                </a:moveTo>
                <a:lnTo>
                  <a:pt x="54" y="28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6" name="Freeform 34"/>
          <p:cNvSpPr>
            <a:spLocks/>
          </p:cNvSpPr>
          <p:nvPr/>
        </p:nvSpPr>
        <p:spPr bwMode="auto">
          <a:xfrm>
            <a:off x="6067976" y="2787848"/>
            <a:ext cx="161925" cy="150813"/>
          </a:xfrm>
          <a:custGeom>
            <a:avLst/>
            <a:gdLst>
              <a:gd name="T0" fmla="*/ 0 w 102"/>
              <a:gd name="T1" fmla="*/ 2147483647 h 95"/>
              <a:gd name="T2" fmla="*/ 2147483647 w 102"/>
              <a:gd name="T3" fmla="*/ 2147483647 h 95"/>
              <a:gd name="T4" fmla="*/ 2147483647 w 102"/>
              <a:gd name="T5" fmla="*/ 0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95"/>
                </a:moveTo>
                <a:lnTo>
                  <a:pt x="48" y="54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7" name="Freeform 35"/>
          <p:cNvSpPr>
            <a:spLocks/>
          </p:cNvSpPr>
          <p:nvPr/>
        </p:nvSpPr>
        <p:spPr bwMode="auto">
          <a:xfrm>
            <a:off x="6229901" y="2538611"/>
            <a:ext cx="161925" cy="249237"/>
          </a:xfrm>
          <a:custGeom>
            <a:avLst/>
            <a:gdLst>
              <a:gd name="T0" fmla="*/ 0 w 102"/>
              <a:gd name="T1" fmla="*/ 2147483647 h 157"/>
              <a:gd name="T2" fmla="*/ 2147483647 w 102"/>
              <a:gd name="T3" fmla="*/ 2147483647 h 157"/>
              <a:gd name="T4" fmla="*/ 2147483647 w 102"/>
              <a:gd name="T5" fmla="*/ 0 h 157"/>
              <a:gd name="T6" fmla="*/ 0 60000 65536"/>
              <a:gd name="T7" fmla="*/ 0 60000 65536"/>
              <a:gd name="T8" fmla="*/ 0 60000 65536"/>
              <a:gd name="T9" fmla="*/ 0 w 102"/>
              <a:gd name="T10" fmla="*/ 0 h 157"/>
              <a:gd name="T11" fmla="*/ 102 w 10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57">
                <a:moveTo>
                  <a:pt x="0" y="157"/>
                </a:moveTo>
                <a:lnTo>
                  <a:pt x="48" y="89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8" name="Freeform 36"/>
          <p:cNvSpPr>
            <a:spLocks/>
          </p:cNvSpPr>
          <p:nvPr/>
        </p:nvSpPr>
        <p:spPr bwMode="auto">
          <a:xfrm>
            <a:off x="6391826" y="2192536"/>
            <a:ext cx="171450" cy="346075"/>
          </a:xfrm>
          <a:custGeom>
            <a:avLst/>
            <a:gdLst>
              <a:gd name="T0" fmla="*/ 0 w 108"/>
              <a:gd name="T1" fmla="*/ 2147483647 h 218"/>
              <a:gd name="T2" fmla="*/ 2147483647 w 108"/>
              <a:gd name="T3" fmla="*/ 2147483647 h 218"/>
              <a:gd name="T4" fmla="*/ 2147483647 w 108"/>
              <a:gd name="T5" fmla="*/ 2147483647 h 218"/>
              <a:gd name="T6" fmla="*/ 2147483647 w 108"/>
              <a:gd name="T7" fmla="*/ 2147483647 h 218"/>
              <a:gd name="T8" fmla="*/ 2147483647 w 108"/>
              <a:gd name="T9" fmla="*/ 2147483647 h 218"/>
              <a:gd name="T10" fmla="*/ 2147483647 w 108"/>
              <a:gd name="T11" fmla="*/ 0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"/>
              <a:gd name="T19" fmla="*/ 0 h 218"/>
              <a:gd name="T20" fmla="*/ 108 w 108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" h="218">
                <a:moveTo>
                  <a:pt x="0" y="218"/>
                </a:moveTo>
                <a:lnTo>
                  <a:pt x="24" y="164"/>
                </a:lnTo>
                <a:lnTo>
                  <a:pt x="54" y="103"/>
                </a:lnTo>
                <a:lnTo>
                  <a:pt x="84" y="48"/>
                </a:lnTo>
                <a:lnTo>
                  <a:pt x="96" y="21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9" name="Freeform 37"/>
          <p:cNvSpPr>
            <a:spLocks/>
          </p:cNvSpPr>
          <p:nvPr/>
        </p:nvSpPr>
        <p:spPr bwMode="auto">
          <a:xfrm>
            <a:off x="6563276" y="2095698"/>
            <a:ext cx="161925" cy="96838"/>
          </a:xfrm>
          <a:custGeom>
            <a:avLst/>
            <a:gdLst>
              <a:gd name="T0" fmla="*/ 0 w 102"/>
              <a:gd name="T1" fmla="*/ 2147483647 h 61"/>
              <a:gd name="T2" fmla="*/ 2147483647 w 102"/>
              <a:gd name="T3" fmla="*/ 2147483647 h 61"/>
              <a:gd name="T4" fmla="*/ 2147483647 w 102"/>
              <a:gd name="T5" fmla="*/ 2147483647 h 61"/>
              <a:gd name="T6" fmla="*/ 2147483647 w 102"/>
              <a:gd name="T7" fmla="*/ 0 h 61"/>
              <a:gd name="T8" fmla="*/ 2147483647 w 10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61"/>
                </a:moveTo>
                <a:lnTo>
                  <a:pt x="24" y="34"/>
                </a:lnTo>
                <a:lnTo>
                  <a:pt x="54" y="14"/>
                </a:lnTo>
                <a:lnTo>
                  <a:pt x="78" y="0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0" name="Freeform 38"/>
          <p:cNvSpPr>
            <a:spLocks/>
          </p:cNvSpPr>
          <p:nvPr/>
        </p:nvSpPr>
        <p:spPr bwMode="auto">
          <a:xfrm>
            <a:off x="6725201" y="2095698"/>
            <a:ext cx="161925" cy="96838"/>
          </a:xfrm>
          <a:custGeom>
            <a:avLst/>
            <a:gdLst>
              <a:gd name="T0" fmla="*/ 0 w 102"/>
              <a:gd name="T1" fmla="*/ 0 h 61"/>
              <a:gd name="T2" fmla="*/ 2147483647 w 102"/>
              <a:gd name="T3" fmla="*/ 0 h 61"/>
              <a:gd name="T4" fmla="*/ 2147483647 w 102"/>
              <a:gd name="T5" fmla="*/ 2147483647 h 61"/>
              <a:gd name="T6" fmla="*/ 2147483647 w 102"/>
              <a:gd name="T7" fmla="*/ 2147483647 h 61"/>
              <a:gd name="T8" fmla="*/ 2147483647 w 10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0"/>
                </a:moveTo>
                <a:lnTo>
                  <a:pt x="24" y="0"/>
                </a:lnTo>
                <a:lnTo>
                  <a:pt x="48" y="14"/>
                </a:lnTo>
                <a:lnTo>
                  <a:pt x="78" y="34"/>
                </a:lnTo>
                <a:lnTo>
                  <a:pt x="102" y="61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1" name="Freeform 39"/>
          <p:cNvSpPr>
            <a:spLocks/>
          </p:cNvSpPr>
          <p:nvPr/>
        </p:nvSpPr>
        <p:spPr bwMode="auto">
          <a:xfrm>
            <a:off x="6887126" y="2192536"/>
            <a:ext cx="161925" cy="346075"/>
          </a:xfrm>
          <a:custGeom>
            <a:avLst/>
            <a:gdLst>
              <a:gd name="T0" fmla="*/ 0 w 102"/>
              <a:gd name="T1" fmla="*/ 0 h 218"/>
              <a:gd name="T2" fmla="*/ 2147483647 w 102"/>
              <a:gd name="T3" fmla="*/ 2147483647 h 218"/>
              <a:gd name="T4" fmla="*/ 2147483647 w 102"/>
              <a:gd name="T5" fmla="*/ 2147483647 h 218"/>
              <a:gd name="T6" fmla="*/ 2147483647 w 102"/>
              <a:gd name="T7" fmla="*/ 2147483647 h 218"/>
              <a:gd name="T8" fmla="*/ 2147483647 w 102"/>
              <a:gd name="T9" fmla="*/ 2147483647 h 218"/>
              <a:gd name="T10" fmla="*/ 2147483647 w 102"/>
              <a:gd name="T11" fmla="*/ 2147483647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"/>
              <a:gd name="T19" fmla="*/ 0 h 218"/>
              <a:gd name="T20" fmla="*/ 102 w 102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" h="218">
                <a:moveTo>
                  <a:pt x="0" y="0"/>
                </a:moveTo>
                <a:lnTo>
                  <a:pt x="12" y="21"/>
                </a:lnTo>
                <a:lnTo>
                  <a:pt x="24" y="48"/>
                </a:lnTo>
                <a:lnTo>
                  <a:pt x="48" y="103"/>
                </a:lnTo>
                <a:lnTo>
                  <a:pt x="78" y="164"/>
                </a:lnTo>
                <a:lnTo>
                  <a:pt x="102" y="21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2" name="Freeform 40"/>
          <p:cNvSpPr>
            <a:spLocks/>
          </p:cNvSpPr>
          <p:nvPr/>
        </p:nvSpPr>
        <p:spPr bwMode="auto">
          <a:xfrm>
            <a:off x="7049051" y="2538611"/>
            <a:ext cx="171450" cy="249237"/>
          </a:xfrm>
          <a:custGeom>
            <a:avLst/>
            <a:gdLst>
              <a:gd name="T0" fmla="*/ 0 w 108"/>
              <a:gd name="T1" fmla="*/ 0 h 157"/>
              <a:gd name="T2" fmla="*/ 2147483647 w 108"/>
              <a:gd name="T3" fmla="*/ 2147483647 h 157"/>
              <a:gd name="T4" fmla="*/ 2147483647 w 108"/>
              <a:gd name="T5" fmla="*/ 2147483647 h 157"/>
              <a:gd name="T6" fmla="*/ 0 60000 65536"/>
              <a:gd name="T7" fmla="*/ 0 60000 65536"/>
              <a:gd name="T8" fmla="*/ 0 60000 65536"/>
              <a:gd name="T9" fmla="*/ 0 w 108"/>
              <a:gd name="T10" fmla="*/ 0 h 157"/>
              <a:gd name="T11" fmla="*/ 108 w 10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157">
                <a:moveTo>
                  <a:pt x="0" y="0"/>
                </a:moveTo>
                <a:lnTo>
                  <a:pt x="54" y="89"/>
                </a:lnTo>
                <a:lnTo>
                  <a:pt x="108" y="15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3" name="Freeform 41"/>
          <p:cNvSpPr>
            <a:spLocks/>
          </p:cNvSpPr>
          <p:nvPr/>
        </p:nvSpPr>
        <p:spPr bwMode="auto">
          <a:xfrm>
            <a:off x="7220501" y="2787848"/>
            <a:ext cx="161925" cy="150813"/>
          </a:xfrm>
          <a:custGeom>
            <a:avLst/>
            <a:gdLst>
              <a:gd name="T0" fmla="*/ 0 w 102"/>
              <a:gd name="T1" fmla="*/ 0 h 95"/>
              <a:gd name="T2" fmla="*/ 2147483647 w 102"/>
              <a:gd name="T3" fmla="*/ 2147483647 h 95"/>
              <a:gd name="T4" fmla="*/ 2147483647 w 102"/>
              <a:gd name="T5" fmla="*/ 2147483647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0"/>
                </a:moveTo>
                <a:lnTo>
                  <a:pt x="54" y="54"/>
                </a:lnTo>
                <a:lnTo>
                  <a:pt x="102" y="95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4" name="Freeform 42"/>
          <p:cNvSpPr>
            <a:spLocks/>
          </p:cNvSpPr>
          <p:nvPr/>
        </p:nvSpPr>
        <p:spPr bwMode="auto">
          <a:xfrm>
            <a:off x="7382426" y="2938661"/>
            <a:ext cx="161925" cy="76200"/>
          </a:xfrm>
          <a:custGeom>
            <a:avLst/>
            <a:gdLst>
              <a:gd name="T0" fmla="*/ 0 w 102"/>
              <a:gd name="T1" fmla="*/ 0 h 48"/>
              <a:gd name="T2" fmla="*/ 2147483647 w 102"/>
              <a:gd name="T3" fmla="*/ 2147483647 h 48"/>
              <a:gd name="T4" fmla="*/ 2147483647 w 102"/>
              <a:gd name="T5" fmla="*/ 2147483647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0"/>
                </a:moveTo>
                <a:lnTo>
                  <a:pt x="48" y="28"/>
                </a:lnTo>
                <a:lnTo>
                  <a:pt x="102" y="4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5" name="Freeform 43"/>
          <p:cNvSpPr>
            <a:spLocks/>
          </p:cNvSpPr>
          <p:nvPr/>
        </p:nvSpPr>
        <p:spPr bwMode="auto">
          <a:xfrm>
            <a:off x="7544351" y="3014861"/>
            <a:ext cx="161925" cy="31750"/>
          </a:xfrm>
          <a:custGeom>
            <a:avLst/>
            <a:gdLst>
              <a:gd name="T0" fmla="*/ 0 w 102"/>
              <a:gd name="T1" fmla="*/ 0 h 20"/>
              <a:gd name="T2" fmla="*/ 2147483647 w 102"/>
              <a:gd name="T3" fmla="*/ 2147483647 h 20"/>
              <a:gd name="T4" fmla="*/ 2147483647 w 102"/>
              <a:gd name="T5" fmla="*/ 2147483647 h 20"/>
              <a:gd name="T6" fmla="*/ 0 60000 65536"/>
              <a:gd name="T7" fmla="*/ 0 60000 65536"/>
              <a:gd name="T8" fmla="*/ 0 60000 65536"/>
              <a:gd name="T9" fmla="*/ 0 w 102"/>
              <a:gd name="T10" fmla="*/ 0 h 20"/>
              <a:gd name="T11" fmla="*/ 102 w 102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0">
                <a:moveTo>
                  <a:pt x="0" y="0"/>
                </a:moveTo>
                <a:lnTo>
                  <a:pt x="48" y="14"/>
                </a:lnTo>
                <a:lnTo>
                  <a:pt x="102" y="2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6" name="Line 44"/>
          <p:cNvSpPr>
            <a:spLocks noChangeShapeType="1"/>
          </p:cNvSpPr>
          <p:nvPr/>
        </p:nvSpPr>
        <p:spPr bwMode="auto">
          <a:xfrm>
            <a:off x="7706276" y="3046611"/>
            <a:ext cx="171450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7" name="Line 45"/>
          <p:cNvSpPr>
            <a:spLocks noChangeShapeType="1"/>
          </p:cNvSpPr>
          <p:nvPr/>
        </p:nvSpPr>
        <p:spPr bwMode="auto">
          <a:xfrm flipV="1">
            <a:off x="3567912" y="2695773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58" name="Oval 46"/>
          <p:cNvSpPr>
            <a:spLocks noChangeArrowheads="1"/>
          </p:cNvSpPr>
          <p:nvPr/>
        </p:nvSpPr>
        <p:spPr bwMode="auto">
          <a:xfrm>
            <a:off x="5337369" y="5081194"/>
            <a:ext cx="1704975" cy="1266825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000" b="0" i="0"/>
          </a:p>
        </p:txBody>
      </p:sp>
      <p:sp>
        <p:nvSpPr>
          <p:cNvPr id="5160" name="Rectangle 48"/>
          <p:cNvSpPr>
            <a:spLocks noChangeArrowheads="1"/>
          </p:cNvSpPr>
          <p:nvPr/>
        </p:nvSpPr>
        <p:spPr bwMode="auto">
          <a:xfrm>
            <a:off x="519912" y="5471194"/>
            <a:ext cx="411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 dirty="0"/>
              <a:t>EXP </a:t>
            </a:r>
            <a:r>
              <a:rPr lang="cs-CZ" sz="2000" i="0" dirty="0" smtClean="0"/>
              <a:t>(</a:t>
            </a:r>
            <a:r>
              <a:rPr lang="cs-CZ" sz="2000" dirty="0" smtClean="0"/>
              <a:t>Y</a:t>
            </a:r>
            <a:r>
              <a:rPr lang="cs-CZ" sz="2000" i="0" dirty="0" smtClean="0"/>
              <a:t>) </a:t>
            </a:r>
            <a:r>
              <a:rPr lang="cs-CZ" sz="2000" i="0" dirty="0"/>
              <a:t>= Geometrický průměr X</a:t>
            </a:r>
          </a:p>
        </p:txBody>
      </p:sp>
      <p:sp>
        <p:nvSpPr>
          <p:cNvPr id="5162" name="AutoShape 50"/>
          <p:cNvSpPr>
            <a:spLocks noChangeArrowheads="1"/>
          </p:cNvSpPr>
          <p:nvPr/>
        </p:nvSpPr>
        <p:spPr bwMode="auto">
          <a:xfrm rot="10800000">
            <a:off x="4101312" y="5433093"/>
            <a:ext cx="1104904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63" name="AutoShape 51"/>
          <p:cNvSpPr>
            <a:spLocks noChangeArrowheads="1"/>
          </p:cNvSpPr>
          <p:nvPr/>
        </p:nvSpPr>
        <p:spPr bwMode="auto">
          <a:xfrm rot="-4552966">
            <a:off x="529437" y="4168973"/>
            <a:ext cx="1228725" cy="485775"/>
          </a:xfrm>
          <a:prstGeom prst="notchedRightArrow">
            <a:avLst>
              <a:gd name="adj1" fmla="val 50000"/>
              <a:gd name="adj2" fmla="val 63235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512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441806"/>
              </p:ext>
            </p:extLst>
          </p:nvPr>
        </p:nvGraphicFramePr>
        <p:xfrm>
          <a:off x="5442144" y="5205019"/>
          <a:ext cx="1447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Rovnice" r:id="rId3" imgW="609336" imgH="431613" progId="Equation.3">
                  <p:embed/>
                </p:oleObj>
              </mc:Choice>
              <mc:Fallback>
                <p:oleObj name="Rovnice" r:id="rId3" imgW="609336" imgH="431613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2144" y="5205019"/>
                        <a:ext cx="1447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nice 8"/>
          <p:cNvCxnSpPr/>
          <p:nvPr/>
        </p:nvCxnSpPr>
        <p:spPr>
          <a:xfrm flipH="1">
            <a:off x="1143799" y="5553994"/>
            <a:ext cx="100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50"/>
          <p:cNvSpPr>
            <a:spLocks noChangeArrowheads="1"/>
          </p:cNvSpPr>
          <p:nvPr/>
        </p:nvSpPr>
        <p:spPr bwMode="auto">
          <a:xfrm rot="7240675">
            <a:off x="6284984" y="4309217"/>
            <a:ext cx="1118212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Normální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Pravidlo 3 sigma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normálního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Vizuální ověření normality dat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Normální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Nejklasičtějším modelovým rozložením, od něhož je odvozena celá řada statistických analýz je tzv. 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normální rozložení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známé též jako </a:t>
            </a:r>
            <a:r>
              <a:rPr kumimoji="0" lang="cs-CZ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Gaussova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křivka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Popisuje rozdělení pravděpodobnosti spojité náhodné veličiny: např. výška v populaci, chyba měření…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Je kompletně popsáno dvěma parametry: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střední hodnota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     </a:t>
            </a:r>
            <a:r>
              <a:rPr lang="el-GR" b="1" dirty="0" smtClean="0"/>
              <a:t>σ</a:t>
            </a:r>
            <a:r>
              <a:rPr lang="cs-CZ" b="1" baseline="30000" dirty="0" smtClean="0"/>
              <a:t>2 </a:t>
            </a:r>
            <a:r>
              <a:rPr lang="cs-CZ" b="1" dirty="0" smtClean="0"/>
              <a:t>– rozptyl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Označení: 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N(</a:t>
            </a:r>
            <a:r>
              <a:rPr lang="el-GR" b="1" dirty="0" smtClean="0"/>
              <a:t>μ</a:t>
            </a:r>
            <a:r>
              <a:rPr lang="cs-CZ" b="1" dirty="0" smtClean="0"/>
              <a:t>, </a:t>
            </a:r>
            <a:r>
              <a:rPr lang="el-GR" b="1" dirty="0" smtClean="0"/>
              <a:t>σ</a:t>
            </a:r>
            <a:r>
              <a:rPr lang="cs-CZ" b="1" baseline="30000" dirty="0" smtClean="0"/>
              <a:t>2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u="sng" dirty="0" smtClean="0">
                <a:solidFill>
                  <a:srgbClr val="FF0000"/>
                </a:solidFill>
              </a:rPr>
              <a:t>Normalita je klíčovým předpokladem řady statistických metod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 ověření normality existuje řada testů a grafických metod</a:t>
            </a:r>
          </a:p>
        </p:txBody>
      </p:sp>
      <p:pic>
        <p:nvPicPr>
          <p:cNvPr id="10246" name="Picture 6" descr="Soubor:Normal Distribution PDF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042" y="2871802"/>
            <a:ext cx="4114800" cy="2628900"/>
          </a:xfrm>
          <a:prstGeom prst="rect">
            <a:avLst/>
          </a:prstGeom>
          <a:noFill/>
        </p:spPr>
      </p:pic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Normální rozdělení 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1817</Words>
  <Application>Microsoft Office PowerPoint</Application>
  <PresentationFormat>Předvádění na obrazovce (4:3)</PresentationFormat>
  <Paragraphs>425</Paragraphs>
  <Slides>33</Slides>
  <Notes>7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33</vt:i4>
      </vt:variant>
    </vt:vector>
  </HeadingPairs>
  <TitlesOfParts>
    <vt:vector size="45" baseType="lpstr">
      <vt:lpstr>Arial</vt:lpstr>
      <vt:lpstr>Calibri</vt:lpstr>
      <vt:lpstr>Symbol</vt:lpstr>
      <vt:lpstr>Times New Roman</vt:lpstr>
      <vt:lpstr>Verdana</vt:lpstr>
      <vt:lpstr>Wingdings</vt:lpstr>
      <vt:lpstr>Wingdings 2</vt:lpstr>
      <vt:lpstr>Administrativní</vt:lpstr>
      <vt:lpstr>Rovnice</vt:lpstr>
      <vt:lpstr>Document</vt:lpstr>
      <vt:lpstr>Graf</vt:lpstr>
      <vt:lpstr>Unknown</vt:lpstr>
      <vt:lpstr>Biostatistika </vt:lpstr>
      <vt:lpstr> Modelová rozložení</vt:lpstr>
      <vt:lpstr>Výběrové rozložení hodnot lze modelově popsat   a definovat tak pravděpodobnost výskytu X</vt:lpstr>
      <vt:lpstr>Parametry rozložení</vt:lpstr>
      <vt:lpstr>Stručný přehled modelových rozložení I.</vt:lpstr>
      <vt:lpstr>Stručný přehled modelových rozložení II.</vt:lpstr>
      <vt:lpstr>Log-normální rozložení lze jednoduše transformovat</vt:lpstr>
      <vt:lpstr> Normální rozložení</vt:lpstr>
      <vt:lpstr>Normální rozdělení </vt:lpstr>
      <vt:lpstr>Pravidlo 3 sigma</vt:lpstr>
      <vt:lpstr>Vizuální ověření normality</vt:lpstr>
      <vt:lpstr> Řešení v softwaru Statistica</vt:lpstr>
      <vt:lpstr>Rozdíl mezi N-P, Q-Q, P-P grafem</vt:lpstr>
      <vt:lpstr>Jak se projeví asymetrie dat v diagnostických grafech?</vt:lpstr>
      <vt:lpstr> Základy testování hypotéz</vt:lpstr>
      <vt:lpstr>Princip testování hypotéz</vt:lpstr>
      <vt:lpstr>Statistické testování – základní pojmy</vt:lpstr>
      <vt:lpstr>Možné chyby při testování hypotéz</vt:lpstr>
      <vt:lpstr>Možné chyby při testování hypotéz</vt:lpstr>
      <vt:lpstr>Význam chyb při testování hypotéz</vt:lpstr>
      <vt:lpstr>Způsoby testování </vt:lpstr>
      <vt:lpstr>Způsoby testování: P-hodnota</vt:lpstr>
      <vt:lpstr>Důležité poznámky k testování hypotéz</vt:lpstr>
      <vt:lpstr>Parametrické vs. neparametrické testy</vt:lpstr>
      <vt:lpstr>Základní rozhodování o výběru statistických testů</vt:lpstr>
      <vt:lpstr>Testy normality</vt:lpstr>
      <vt:lpstr>Společné cvičení – ověřování normality dat</vt:lpstr>
      <vt:lpstr>Společné cvičení – ověřování normality dat</vt:lpstr>
      <vt:lpstr>Společné cvičení – ověřování normality dat</vt:lpstr>
      <vt:lpstr>Samostatné cvičení – ověřování normality dat</vt:lpstr>
      <vt:lpstr>Samostatné cvičení – ověřování normality dat</vt:lpstr>
      <vt:lpstr>Samostatné cvičení – ověřování normality dat</vt:lpstr>
      <vt:lpstr>Samostatné cvičení – ověřování normality dat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ASTAc/03 Biostatistika  3. cvičení</dc:title>
  <dc:creator>kovalcikova</dc:creator>
  <cp:lastModifiedBy>Uživatel systému Windows</cp:lastModifiedBy>
  <cp:revision>78</cp:revision>
  <dcterms:created xsi:type="dcterms:W3CDTF">2015-10-19T12:20:38Z</dcterms:created>
  <dcterms:modified xsi:type="dcterms:W3CDTF">2018-11-12T13:12:28Z</dcterms:modified>
</cp:coreProperties>
</file>