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04" r:id="rId2"/>
    <p:sldId id="303" r:id="rId3"/>
    <p:sldId id="308" r:id="rId4"/>
    <p:sldId id="306" r:id="rId5"/>
    <p:sldId id="313" r:id="rId6"/>
    <p:sldId id="257" r:id="rId7"/>
    <p:sldId id="258" r:id="rId8"/>
    <p:sldId id="285" r:id="rId9"/>
    <p:sldId id="286" r:id="rId10"/>
    <p:sldId id="287" r:id="rId11"/>
    <p:sldId id="288" r:id="rId12"/>
    <p:sldId id="263" r:id="rId13"/>
    <p:sldId id="264" r:id="rId14"/>
    <p:sldId id="265" r:id="rId15"/>
    <p:sldId id="268" r:id="rId16"/>
    <p:sldId id="269" r:id="rId17"/>
    <p:sldId id="271" r:id="rId18"/>
    <p:sldId id="294" r:id="rId19"/>
    <p:sldId id="290" r:id="rId20"/>
    <p:sldId id="291" r:id="rId21"/>
    <p:sldId id="292" r:id="rId22"/>
    <p:sldId id="293" r:id="rId23"/>
    <p:sldId id="274" r:id="rId24"/>
    <p:sldId id="295" r:id="rId25"/>
    <p:sldId id="296" r:id="rId26"/>
    <p:sldId id="297" r:id="rId27"/>
    <p:sldId id="298" r:id="rId28"/>
    <p:sldId id="314"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Lst>
  <p:sldSz cx="9144000" cy="6858000" type="screen4x3"/>
  <p:notesSz cx="6797675" cy="99250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žová Lucie" initials="LB" lastIdx="24" clrIdx="0"/>
  <p:cmAuthor id="1" name="kovalcikova" initials="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3" autoAdjust="0"/>
    <p:restoredTop sz="94660"/>
  </p:normalViewPr>
  <p:slideViewPr>
    <p:cSldViewPr showGuides="1">
      <p:cViewPr varScale="1">
        <p:scale>
          <a:sx n="66" d="100"/>
          <a:sy n="66" d="100"/>
        </p:scale>
        <p:origin x="1172"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A8827ECE-AF1E-45E9-908B-66270AB35446}" type="datetimeFigureOut">
              <a:rPr lang="cs-CZ" smtClean="0"/>
              <a:pPr/>
              <a:t>12.11.2018</a:t>
            </a:fld>
            <a:endParaRPr lang="cs-CZ"/>
          </a:p>
        </p:txBody>
      </p:sp>
      <p:sp>
        <p:nvSpPr>
          <p:cNvPr id="4" name="Zástupný symbol pro obrázek snímku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CE76D022-30E0-4BF6-B6C2-A6BC03CA794E}" type="slidenum">
              <a:rPr lang="cs-CZ" smtClean="0"/>
              <a:pPr/>
              <a:t>‹#›</a:t>
            </a:fld>
            <a:endParaRPr lang="cs-CZ"/>
          </a:p>
        </p:txBody>
      </p:sp>
    </p:spTree>
    <p:extLst>
      <p:ext uri="{BB962C8B-B14F-4D97-AF65-F5344CB8AC3E}">
        <p14:creationId xmlns:p14="http://schemas.microsoft.com/office/powerpoint/2010/main" val="262102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E76D022-30E0-4BF6-B6C2-A6BC03CA794E}" type="slidenum">
              <a:rPr lang="cs-CZ" smtClean="0"/>
              <a:pPr/>
              <a:t>11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12.11.2018</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12.11.2018</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12.11.2018</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BB26418-46D8-4A8F-8B92-ADBD572FBD3D}" type="datetimeFigureOut">
              <a:rPr lang="cs-CZ" smtClean="0"/>
              <a:pPr/>
              <a:t>12.11.2018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A74717-E0A2-4830-AE0C-B734DB503B43}" type="slidenum">
              <a:rPr lang="cs-CZ" smtClean="0"/>
              <a:pPr/>
              <a:t>‹#›</a:t>
            </a:fld>
            <a:endParaRPr lang="cs-CZ"/>
          </a:p>
        </p:txBody>
      </p:sp>
    </p:spTree>
    <p:extLst>
      <p:ext uri="{BB962C8B-B14F-4D97-AF65-F5344CB8AC3E}">
        <p14:creationId xmlns:p14="http://schemas.microsoft.com/office/powerpoint/2010/main" val="82466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12.11.2018</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6"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7"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2.jpeg"/><Relationship Id="rId7" Type="http://schemas.openxmlformats.org/officeDocument/2006/relationships/image" Target="../media/image19.wmf"/><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0.wmf"/></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png"/><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2.bin"/><Relationship Id="rId4" Type="http://schemas.openxmlformats.org/officeDocument/2006/relationships/image" Target="../media/image3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wmf"/><Relationship Id="rId5" Type="http://schemas.openxmlformats.org/officeDocument/2006/relationships/oleObject" Target="../embeddings/oleObject14.bin"/><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4.wmf"/><Relationship Id="rId5" Type="http://schemas.openxmlformats.org/officeDocument/2006/relationships/oleObject" Target="../embeddings/oleObject16.bin"/><Relationship Id="rId4" Type="http://schemas.openxmlformats.org/officeDocument/2006/relationships/image" Target="../media/image43.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48.emf"/><Relationship Id="rId4" Type="http://schemas.openxmlformats.org/officeDocument/2006/relationships/image" Target="../media/image4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50.wmf"/><Relationship Id="rId5" Type="http://schemas.openxmlformats.org/officeDocument/2006/relationships/oleObject" Target="../embeddings/oleObject21.bin"/><Relationship Id="rId4" Type="http://schemas.openxmlformats.org/officeDocument/2006/relationships/image" Target="../media/image4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10.gif"/><Relationship Id="rId10"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zápatí 16"/>
          <p:cNvSpPr>
            <a:spLocks noGrp="1"/>
          </p:cNvSpPr>
          <p:nvPr>
            <p:ph type="ftr" sz="quarter" idx="11"/>
          </p:nvPr>
        </p:nvSpPr>
        <p:spPr bwMode="auto">
          <a:noFill/>
          <a:ln>
            <a:miter lim="800000"/>
            <a:headEnd/>
            <a:tailEnd/>
          </a:ln>
        </p:spPr>
        <p:txBody>
          <a:bodyPr/>
          <a:lstStyle/>
          <a:p>
            <a:r>
              <a:rPr lang="cs-CZ" smtClean="0">
                <a:latin typeface="Arial" charset="0"/>
                <a:cs typeface="Arial" charset="0"/>
              </a:rPr>
              <a:t>Vytvořil Institut biostatistiky a analýz, Masarykova univerzita </a:t>
            </a:r>
            <a:br>
              <a:rPr lang="cs-CZ" smtClean="0">
                <a:latin typeface="Arial" charset="0"/>
                <a:cs typeface="Arial" charset="0"/>
              </a:rPr>
            </a:br>
            <a:r>
              <a:rPr lang="cs-CZ" i="1" smtClean="0">
                <a:latin typeface="Arial" charset="0"/>
                <a:cs typeface="Arial" charset="0"/>
              </a:rPr>
              <a:t>J. Jarkovský, L. Dušek</a:t>
            </a:r>
          </a:p>
        </p:txBody>
      </p:sp>
      <p:sp>
        <p:nvSpPr>
          <p:cNvPr id="32771" name="Podnadpis 2"/>
          <p:cNvSpPr>
            <a:spLocks noGrp="1"/>
          </p:cNvSpPr>
          <p:nvPr>
            <p:ph type="subTitle" idx="4294967295"/>
          </p:nvPr>
        </p:nvSpPr>
        <p:spPr>
          <a:xfrm>
            <a:off x="285750" y="2997200"/>
            <a:ext cx="8572500" cy="1557349"/>
          </a:xfrm>
        </p:spPr>
        <p:txBody>
          <a:bodyPr>
            <a:spAutoFit/>
          </a:bodyPr>
          <a:lstStyle/>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Jednovýběrové</a:t>
            </a:r>
            <a:r>
              <a:rPr lang="cs-CZ" sz="2800" b="1" dirty="0" smtClean="0">
                <a:solidFill>
                  <a:schemeClr val="tx2"/>
                </a:solidFill>
                <a:latin typeface="Arial" charset="0"/>
              </a:rPr>
              <a:t> parametrické testy</a:t>
            </a:r>
          </a:p>
          <a:p>
            <a:pPr marL="0" indent="0" algn="ctr">
              <a:buFont typeface="Wingdings 2" pitchFamily="18" charset="2"/>
              <a:buNone/>
            </a:pPr>
            <a:r>
              <a:rPr lang="cs-CZ" sz="2800" b="1" dirty="0" err="1" smtClean="0">
                <a:solidFill>
                  <a:schemeClr val="tx2"/>
                </a:solidFill>
                <a:latin typeface="Arial" charset="0"/>
              </a:rPr>
              <a:t>Dvouvýběrové</a:t>
            </a:r>
            <a:r>
              <a:rPr lang="cs-CZ" sz="2800" b="1" dirty="0" smtClean="0">
                <a:solidFill>
                  <a:schemeClr val="tx2"/>
                </a:solidFill>
                <a:latin typeface="Arial" charset="0"/>
              </a:rPr>
              <a:t> parametrické testy</a:t>
            </a:r>
          </a:p>
        </p:txBody>
      </p:sp>
      <p:sp>
        <p:nvSpPr>
          <p:cNvPr id="32772" name="Nadpis 1"/>
          <p:cNvSpPr>
            <a:spLocks noGrp="1"/>
          </p:cNvSpPr>
          <p:nvPr>
            <p:ph type="ctrTitle" idx="4294967295"/>
          </p:nvPr>
        </p:nvSpPr>
        <p:spPr>
          <a:xfrm>
            <a:off x="685800" y="1074935"/>
            <a:ext cx="7772400" cy="738664"/>
          </a:xfrm>
          <a:noFill/>
        </p:spPr>
        <p:txBody>
          <a:bodyPr>
            <a:spAutoFit/>
          </a:bodyPr>
          <a:lstStyle/>
          <a:p>
            <a:r>
              <a:rPr lang="cs-CZ" sz="4200" dirty="0" smtClean="0">
                <a:solidFill>
                  <a:schemeClr val="accent1"/>
                </a:solidFill>
                <a:latin typeface="Arial" pitchFamily="34" charset="0"/>
              </a:rPr>
              <a:t>Biostatistika </a:t>
            </a:r>
            <a:endParaRPr lang="cs-CZ" sz="4200" dirty="0" smtClean="0">
              <a:solidFill>
                <a:schemeClr val="accent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3571868" y="1326982"/>
            <a:ext cx="5392620" cy="5054346"/>
          </a:xfrm>
          <a:prstGeom prst="rect">
            <a:avLst/>
          </a:prstGeom>
          <a:noFill/>
          <a:ln w="9525">
            <a:noFill/>
            <a:miter lim="800000"/>
            <a:headEnd/>
            <a:tailEnd/>
          </a:ln>
        </p:spPr>
      </p:pic>
      <p:sp>
        <p:nvSpPr>
          <p:cNvPr id="5" name="Šipka doprava 4"/>
          <p:cNvSpPr/>
          <p:nvPr/>
        </p:nvSpPr>
        <p:spPr>
          <a:xfrm rot="2281011">
            <a:off x="6164658" y="376031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6" name="Šipka doprava 5"/>
          <p:cNvSpPr/>
          <p:nvPr/>
        </p:nvSpPr>
        <p:spPr>
          <a:xfrm>
            <a:off x="4462393" y="5359429"/>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8" name="Šipka doprava 7"/>
          <p:cNvSpPr/>
          <p:nvPr/>
        </p:nvSpPr>
        <p:spPr>
          <a:xfrm rot="3830772">
            <a:off x="7265772" y="271486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a:t>
            </a:r>
            <a:endParaRPr lang="cs-CZ" dirty="0"/>
          </a:p>
        </p:txBody>
      </p:sp>
      <p:sp>
        <p:nvSpPr>
          <p:cNvPr id="9" name="TextovéPole 8"/>
          <p:cNvSpPr txBox="1"/>
          <p:nvPr/>
        </p:nvSpPr>
        <p:spPr>
          <a:xfrm>
            <a:off x="164110" y="2132856"/>
            <a:ext cx="3409395" cy="4801314"/>
          </a:xfrm>
          <a:prstGeom prst="rect">
            <a:avLst/>
          </a:prstGeom>
          <a:noFill/>
        </p:spPr>
        <p:txBody>
          <a:bodyPr wrap="none" rtlCol="0">
            <a:spAutoFit/>
          </a:bodyPr>
          <a:lstStyle/>
          <a:p>
            <a:pPr>
              <a:buFont typeface="Arial" pitchFamily="34" charset="0"/>
              <a:buChar char="•"/>
            </a:pPr>
            <a:r>
              <a:rPr lang="cs-CZ" dirty="0" smtClean="0"/>
              <a:t> Vybereme proměnnou, </a:t>
            </a:r>
          </a:p>
          <a:p>
            <a:r>
              <a:rPr lang="cs-CZ" dirty="0" smtClean="0"/>
              <a:t>kterou chceme testovat</a:t>
            </a:r>
          </a:p>
          <a:p>
            <a:endParaRPr lang="cs-CZ" dirty="0" smtClean="0"/>
          </a:p>
          <a:p>
            <a:pPr>
              <a:buFont typeface="Arial" pitchFamily="34" charset="0"/>
              <a:buChar char="•"/>
            </a:pPr>
            <a:r>
              <a:rPr lang="cs-CZ" dirty="0" smtClean="0"/>
              <a:t> Na kartě </a:t>
            </a:r>
            <a:r>
              <a:rPr lang="cs-CZ" b="1" i="1" dirty="0" err="1" smtClean="0"/>
              <a:t>Advanced</a:t>
            </a:r>
            <a:r>
              <a:rPr lang="cs-CZ" dirty="0" smtClean="0"/>
              <a:t> napíšeme </a:t>
            </a:r>
          </a:p>
          <a:p>
            <a:r>
              <a:rPr lang="cs-CZ" dirty="0" smtClean="0"/>
              <a:t>do okénka </a:t>
            </a:r>
            <a:r>
              <a:rPr lang="cs-CZ" b="1" i="1" dirty="0" smtClean="0"/>
              <a:t>Test </a:t>
            </a:r>
            <a:r>
              <a:rPr lang="cs-CZ" b="1" i="1" dirty="0" err="1" smtClean="0"/>
              <a:t>all</a:t>
            </a:r>
            <a:r>
              <a:rPr lang="cs-CZ" b="1" i="1" dirty="0" smtClean="0"/>
              <a:t> </a:t>
            </a:r>
            <a:r>
              <a:rPr lang="cs-CZ" b="1" i="1" dirty="0" err="1" smtClean="0"/>
              <a:t>means</a:t>
            </a:r>
            <a:r>
              <a:rPr lang="cs-CZ" b="1" i="1" dirty="0" smtClean="0"/>
              <a:t> </a:t>
            </a:r>
            <a:r>
              <a:rPr lang="cs-CZ" b="1" i="1" dirty="0" err="1" smtClean="0"/>
              <a:t>against</a:t>
            </a:r>
            <a:endParaRPr lang="cs-CZ" b="1" i="1" dirty="0" smtClean="0"/>
          </a:p>
          <a:p>
            <a:r>
              <a:rPr lang="cs-CZ" dirty="0" smtClean="0"/>
              <a:t> velikost střední hodnoty populace</a:t>
            </a:r>
          </a:p>
          <a:p>
            <a:r>
              <a:rPr lang="cs-CZ" dirty="0" smtClean="0"/>
              <a:t>(lze také na kartě </a:t>
            </a:r>
            <a:r>
              <a:rPr lang="cs-CZ" b="1" i="1" dirty="0" err="1" smtClean="0"/>
              <a:t>Quick</a:t>
            </a:r>
            <a:r>
              <a:rPr lang="cs-CZ" b="1" i="1" dirty="0" smtClean="0"/>
              <a:t>, </a:t>
            </a:r>
            <a:r>
              <a:rPr lang="cs-CZ" b="1" i="1" dirty="0" err="1" smtClean="0"/>
              <a:t>Options</a:t>
            </a:r>
            <a:r>
              <a:rPr lang="cs-CZ" dirty="0" smtClean="0"/>
              <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p-hodnoty lze změnit</a:t>
            </a:r>
          </a:p>
          <a:p>
            <a:endParaRPr lang="cs-CZ" dirty="0" smtClean="0"/>
          </a:p>
          <a:p>
            <a:pPr>
              <a:buFont typeface="Arial" pitchFamily="34" charset="0"/>
              <a:buChar char="•"/>
            </a:pPr>
            <a:r>
              <a:rPr lang="cs-CZ" dirty="0" smtClean="0"/>
              <a:t>Kliknutím na </a:t>
            </a:r>
            <a:r>
              <a:rPr lang="cs-CZ" b="1" i="1" dirty="0" err="1" smtClean="0"/>
              <a:t>Summary</a:t>
            </a:r>
            <a:r>
              <a:rPr lang="cs-CZ" b="1" i="1" dirty="0" smtClean="0"/>
              <a:t> t-test </a:t>
            </a:r>
          </a:p>
          <a:p>
            <a:r>
              <a:rPr lang="cs-CZ" dirty="0" smtClean="0"/>
              <a:t>nebo </a:t>
            </a:r>
          </a:p>
          <a:p>
            <a:r>
              <a:rPr lang="cs-CZ" dirty="0" smtClean="0"/>
              <a:t>na </a:t>
            </a:r>
            <a:r>
              <a:rPr lang="cs-CZ" b="1" i="1" dirty="0" err="1" smtClean="0"/>
              <a:t>Summary</a:t>
            </a:r>
            <a:r>
              <a:rPr lang="cs-CZ" dirty="0" smtClean="0"/>
              <a:t> získáme výstupy</a:t>
            </a:r>
          </a:p>
          <a:p>
            <a:endParaRPr lang="cs-CZ" dirty="0" smtClean="0"/>
          </a:p>
          <a:p>
            <a:endParaRPr lang="cs-CZ" dirty="0" smtClean="0"/>
          </a:p>
          <a:p>
            <a:endParaRPr lang="cs-CZ" b="1" i="1" dirty="0"/>
          </a:p>
        </p:txBody>
      </p:sp>
      <p:sp>
        <p:nvSpPr>
          <p:cNvPr id="10" name="Nadpis 1"/>
          <p:cNvSpPr>
            <a:spLocks noGrp="1"/>
          </p:cNvSpPr>
          <p:nvPr>
            <p:ph type="title"/>
          </p:nvPr>
        </p:nvSpPr>
        <p:spPr/>
        <p:txBody>
          <a:bodyPr/>
          <a:lstStyle/>
          <a:p>
            <a:r>
              <a:rPr lang="cs-CZ" dirty="0" smtClean="0"/>
              <a:t>Řešení v softwaru </a:t>
            </a:r>
            <a:r>
              <a:rPr lang="cs-CZ" dirty="0" err="1" smtClean="0"/>
              <a:t>Statistica</a:t>
            </a:r>
            <a:r>
              <a:rPr lang="cs-CZ" dirty="0" smtClean="0"/>
              <a:t> II</a:t>
            </a:r>
            <a:endParaRPr lang="cs-CZ" dirty="0"/>
          </a:p>
        </p:txBody>
      </p:sp>
      <p:sp>
        <p:nvSpPr>
          <p:cNvPr id="7" name="Šipka doprava 6"/>
          <p:cNvSpPr/>
          <p:nvPr/>
        </p:nvSpPr>
        <p:spPr>
          <a:xfrm>
            <a:off x="4404581" y="31271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309" y="3212976"/>
            <a:ext cx="5591955" cy="704948"/>
          </a:xfrm>
          <a:prstGeom prst="rect">
            <a:avLst/>
          </a:prstGeom>
        </p:spPr>
      </p:pic>
      <p:sp>
        <p:nvSpPr>
          <p:cNvPr id="5" name="Nadpis 1"/>
          <p:cNvSpPr>
            <a:spLocks noGrp="1"/>
          </p:cNvSpPr>
          <p:nvPr>
            <p:ph type="title"/>
          </p:nvPr>
        </p:nvSpPr>
        <p:spPr/>
        <p:txBody>
          <a:bodyPr/>
          <a:lstStyle/>
          <a:p>
            <a:r>
              <a:rPr lang="cs-CZ" dirty="0" smtClean="0"/>
              <a:t>Řešení v softwaru </a:t>
            </a:r>
            <a:r>
              <a:rPr lang="cs-CZ" dirty="0" err="1" smtClean="0"/>
              <a:t>Statistica</a:t>
            </a:r>
            <a:r>
              <a:rPr lang="cs-CZ" dirty="0" smtClean="0"/>
              <a:t> III</a:t>
            </a:r>
            <a:endParaRPr lang="cs-CZ" dirty="0"/>
          </a:p>
        </p:txBody>
      </p:sp>
      <p:sp>
        <p:nvSpPr>
          <p:cNvPr id="15" name="TextovéPole 14"/>
          <p:cNvSpPr txBox="1"/>
          <p:nvPr/>
        </p:nvSpPr>
        <p:spPr>
          <a:xfrm>
            <a:off x="395536" y="1988840"/>
            <a:ext cx="2736304" cy="646331"/>
          </a:xfrm>
          <a:prstGeom prst="rect">
            <a:avLst/>
          </a:prstGeom>
          <a:noFill/>
        </p:spPr>
        <p:txBody>
          <a:bodyPr wrap="square" rtlCol="0">
            <a:spAutoFit/>
          </a:bodyPr>
          <a:lstStyle/>
          <a:p>
            <a:pPr algn="ctr"/>
            <a:r>
              <a:rPr lang="cs-CZ" dirty="0" smtClean="0"/>
              <a:t>Výběrový průměr </a:t>
            </a:r>
          </a:p>
          <a:p>
            <a:pPr algn="ctr"/>
            <a:r>
              <a:rPr lang="cs-CZ" dirty="0" smtClean="0"/>
              <a:t>(průměr pozorovaných dat)</a:t>
            </a:r>
            <a:endParaRPr lang="cs-CZ" dirty="0"/>
          </a:p>
        </p:txBody>
      </p:sp>
      <p:sp>
        <p:nvSpPr>
          <p:cNvPr id="16" name="TextovéPole 15"/>
          <p:cNvSpPr txBox="1"/>
          <p:nvPr/>
        </p:nvSpPr>
        <p:spPr>
          <a:xfrm>
            <a:off x="388595" y="4509120"/>
            <a:ext cx="3175293" cy="646331"/>
          </a:xfrm>
          <a:prstGeom prst="rect">
            <a:avLst/>
          </a:prstGeom>
          <a:noFill/>
        </p:spPr>
        <p:txBody>
          <a:bodyPr wrap="none" rtlCol="0">
            <a:spAutoFit/>
          </a:bodyPr>
          <a:lstStyle/>
          <a:p>
            <a:pPr algn="ctr"/>
            <a:r>
              <a:rPr lang="cs-CZ" dirty="0" smtClean="0"/>
              <a:t>Výběrová směrodatná odchylka </a:t>
            </a:r>
          </a:p>
          <a:p>
            <a:pPr algn="ctr"/>
            <a:r>
              <a:rPr lang="cs-CZ" dirty="0" smtClean="0"/>
              <a:t>(pozorovaných </a:t>
            </a:r>
            <a:r>
              <a:rPr lang="cs-CZ" dirty="0"/>
              <a:t>dat)</a:t>
            </a:r>
          </a:p>
        </p:txBody>
      </p:sp>
      <p:sp>
        <p:nvSpPr>
          <p:cNvPr id="17" name="TextovéPole 16"/>
          <p:cNvSpPr txBox="1"/>
          <p:nvPr/>
        </p:nvSpPr>
        <p:spPr>
          <a:xfrm>
            <a:off x="2843808" y="1844824"/>
            <a:ext cx="1536703" cy="369332"/>
          </a:xfrm>
          <a:prstGeom prst="rect">
            <a:avLst/>
          </a:prstGeom>
          <a:noFill/>
        </p:spPr>
        <p:txBody>
          <a:bodyPr wrap="none" rtlCol="0">
            <a:spAutoFit/>
          </a:bodyPr>
          <a:lstStyle/>
          <a:p>
            <a:r>
              <a:rPr lang="cs-CZ" dirty="0" smtClean="0"/>
              <a:t>Rozsah výběru</a:t>
            </a:r>
            <a:endParaRPr lang="cs-CZ" dirty="0"/>
          </a:p>
        </p:txBody>
      </p:sp>
      <p:sp>
        <p:nvSpPr>
          <p:cNvPr id="18" name="TextovéPole 17"/>
          <p:cNvSpPr txBox="1"/>
          <p:nvPr/>
        </p:nvSpPr>
        <p:spPr>
          <a:xfrm>
            <a:off x="3851920" y="2195572"/>
            <a:ext cx="1807867" cy="369332"/>
          </a:xfrm>
          <a:prstGeom prst="rect">
            <a:avLst/>
          </a:prstGeom>
          <a:noFill/>
        </p:spPr>
        <p:txBody>
          <a:bodyPr wrap="none" rtlCol="0">
            <a:spAutoFit/>
          </a:bodyPr>
          <a:lstStyle/>
          <a:p>
            <a:r>
              <a:rPr lang="cs-CZ" dirty="0" smtClean="0"/>
              <a:t>Standardní chyba</a:t>
            </a:r>
            <a:endParaRPr lang="cs-CZ" dirty="0"/>
          </a:p>
        </p:txBody>
      </p:sp>
      <p:sp>
        <p:nvSpPr>
          <p:cNvPr id="19" name="TextovéPole 18"/>
          <p:cNvSpPr txBox="1"/>
          <p:nvPr/>
        </p:nvSpPr>
        <p:spPr>
          <a:xfrm>
            <a:off x="1979712" y="5301208"/>
            <a:ext cx="5946243" cy="369332"/>
          </a:xfrm>
          <a:prstGeom prst="rect">
            <a:avLst/>
          </a:prstGeom>
          <a:noFill/>
        </p:spPr>
        <p:txBody>
          <a:bodyPr wrap="none" rtlCol="0">
            <a:spAutoFit/>
          </a:bodyPr>
          <a:lstStyle/>
          <a:p>
            <a:r>
              <a:rPr lang="cs-CZ" dirty="0" smtClean="0"/>
              <a:t>Referenční konstanta-předpokládaná velikost střední hodnoty</a:t>
            </a:r>
            <a:endParaRPr lang="cs-CZ" dirty="0"/>
          </a:p>
        </p:txBody>
      </p:sp>
      <p:sp>
        <p:nvSpPr>
          <p:cNvPr id="20" name="TextovéPole 19"/>
          <p:cNvSpPr txBox="1"/>
          <p:nvPr/>
        </p:nvSpPr>
        <p:spPr>
          <a:xfrm>
            <a:off x="5292080" y="1772816"/>
            <a:ext cx="2855846" cy="369332"/>
          </a:xfrm>
          <a:prstGeom prst="rect">
            <a:avLst/>
          </a:prstGeom>
          <a:noFill/>
        </p:spPr>
        <p:txBody>
          <a:bodyPr wrap="none" rtlCol="0">
            <a:spAutoFit/>
          </a:bodyPr>
          <a:lstStyle/>
          <a:p>
            <a:r>
              <a:rPr lang="cs-CZ" dirty="0" smtClean="0"/>
              <a:t>Hodnota testovacího kritéria</a:t>
            </a:r>
            <a:endParaRPr lang="cs-CZ" dirty="0"/>
          </a:p>
        </p:txBody>
      </p:sp>
      <p:sp>
        <p:nvSpPr>
          <p:cNvPr id="21" name="TextovéPole 20"/>
          <p:cNvSpPr txBox="1"/>
          <p:nvPr/>
        </p:nvSpPr>
        <p:spPr>
          <a:xfrm>
            <a:off x="6084168" y="2636912"/>
            <a:ext cx="1638718" cy="369332"/>
          </a:xfrm>
          <a:prstGeom prst="rect">
            <a:avLst/>
          </a:prstGeom>
          <a:noFill/>
        </p:spPr>
        <p:txBody>
          <a:bodyPr wrap="none" rtlCol="0">
            <a:spAutoFit/>
          </a:bodyPr>
          <a:lstStyle/>
          <a:p>
            <a:r>
              <a:rPr lang="cs-CZ" dirty="0" smtClean="0"/>
              <a:t>Stupeň volnosti</a:t>
            </a:r>
            <a:endParaRPr lang="cs-CZ" dirty="0"/>
          </a:p>
        </p:txBody>
      </p:sp>
      <p:sp>
        <p:nvSpPr>
          <p:cNvPr id="22" name="TextovéPole 21"/>
          <p:cNvSpPr txBox="1"/>
          <p:nvPr/>
        </p:nvSpPr>
        <p:spPr>
          <a:xfrm>
            <a:off x="5218461" y="4581128"/>
            <a:ext cx="3674019" cy="369332"/>
          </a:xfrm>
          <a:prstGeom prst="rect">
            <a:avLst/>
          </a:prstGeom>
          <a:noFill/>
        </p:spPr>
        <p:txBody>
          <a:bodyPr wrap="none" rtlCol="0">
            <a:spAutoFit/>
          </a:bodyPr>
          <a:lstStyle/>
          <a:p>
            <a:r>
              <a:rPr lang="cs-CZ" b="1" dirty="0" smtClean="0"/>
              <a:t>POZOR: Platí pro oboustranný test!!!</a:t>
            </a:r>
            <a:endParaRPr lang="cs-CZ" b="1" dirty="0"/>
          </a:p>
        </p:txBody>
      </p:sp>
      <p:cxnSp>
        <p:nvCxnSpPr>
          <p:cNvPr id="25" name="Pravoúhlá spojovací čára 24"/>
          <p:cNvCxnSpPr/>
          <p:nvPr/>
        </p:nvCxnSpPr>
        <p:spPr>
          <a:xfrm rot="16200000" flipH="1">
            <a:off x="1658820" y="2738777"/>
            <a:ext cx="998820" cy="79509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a:stCxn id="17" idx="2"/>
          </p:cNvCxnSpPr>
          <p:nvPr/>
        </p:nvCxnSpPr>
        <p:spPr>
          <a:xfrm rot="16200000" flipH="1">
            <a:off x="3052610" y="2773706"/>
            <a:ext cx="1214844" cy="9574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a:stCxn id="18" idx="2"/>
          </p:cNvCxnSpPr>
          <p:nvPr/>
        </p:nvCxnSpPr>
        <p:spPr>
          <a:xfrm rot="5400000">
            <a:off x="4051859" y="2725005"/>
            <a:ext cx="864096" cy="54389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ravoúhlá spojovací čára 32"/>
          <p:cNvCxnSpPr>
            <a:stCxn id="19" idx="0"/>
          </p:cNvCxnSpPr>
          <p:nvPr/>
        </p:nvCxnSpPr>
        <p:spPr>
          <a:xfrm rot="16200000" flipV="1">
            <a:off x="4222357" y="4570731"/>
            <a:ext cx="1224136" cy="23681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Tvar 38"/>
          <p:cNvCxnSpPr/>
          <p:nvPr/>
        </p:nvCxnSpPr>
        <p:spPr>
          <a:xfrm flipV="1">
            <a:off x="2123728" y="3789040"/>
            <a:ext cx="1024654"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p:nvPr/>
        </p:nvCxnSpPr>
        <p:spPr>
          <a:xfrm rot="5400000">
            <a:off x="6012160" y="3068960"/>
            <a:ext cx="576064"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Pravoúhlá spojovací čára 52"/>
          <p:cNvCxnSpPr/>
          <p:nvPr/>
        </p:nvCxnSpPr>
        <p:spPr>
          <a:xfrm rot="5400000">
            <a:off x="5220072" y="2420888"/>
            <a:ext cx="1224136"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Přímá spojovací šipka 54"/>
          <p:cNvCxnSpPr/>
          <p:nvPr/>
        </p:nvCxnSpPr>
        <p:spPr>
          <a:xfrm>
            <a:off x="6660232" y="4077072"/>
            <a:ext cx="144016"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268293" y="3418367"/>
            <a:ext cx="864096" cy="79208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5220072" y="4509120"/>
            <a:ext cx="3635896" cy="504056"/>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1986" name="Picture 2" descr="http://files.mscck-trmice.webnode.cz/200000297-22250231ed/vyk%C5%99i%C4%8Dn%C3%ADk.png"/>
          <p:cNvPicPr>
            <a:picLocks noChangeAspect="1" noChangeArrowheads="1"/>
          </p:cNvPicPr>
          <p:nvPr/>
        </p:nvPicPr>
        <p:blipFill>
          <a:blip r:embed="rId4" cstate="print"/>
          <a:srcRect/>
          <a:stretch>
            <a:fillRect/>
          </a:stretch>
        </p:blipFill>
        <p:spPr bwMode="auto">
          <a:xfrm>
            <a:off x="7380312" y="3068960"/>
            <a:ext cx="1371600" cy="1143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a nepárový t-test</a:t>
            </a:r>
          </a:p>
        </p:txBody>
      </p:sp>
      <p:sp>
        <p:nvSpPr>
          <p:cNvPr id="237572" name="Nadpis 1"/>
          <p:cNvSpPr>
            <a:spLocks noGrp="1"/>
          </p:cNvSpPr>
          <p:nvPr>
            <p:ph type="ctrTitle" idx="4294967295"/>
          </p:nvPr>
        </p:nvSpPr>
        <p:spPr>
          <a:xfrm>
            <a:off x="685800" y="493715"/>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2"/>
          <p:cNvSpPr>
            <a:spLocks noGrp="1"/>
          </p:cNvSpPr>
          <p:nvPr>
            <p:ph type="title" idx="4294967295"/>
          </p:nvPr>
        </p:nvSpPr>
        <p:spPr/>
        <p:txBody>
          <a:bodyPr/>
          <a:lstStyle/>
          <a:p>
            <a:r>
              <a:rPr lang="cs-CZ" smtClean="0"/>
              <a:t>Anotace</a:t>
            </a:r>
          </a:p>
        </p:txBody>
      </p:sp>
      <p:sp>
        <p:nvSpPr>
          <p:cNvPr id="238596" name="Rectangle 3"/>
          <p:cNvSpPr>
            <a:spLocks noGrp="1"/>
          </p:cNvSpPr>
          <p:nvPr>
            <p:ph type="body" idx="4294967295"/>
          </p:nvPr>
        </p:nvSpPr>
        <p:spPr>
          <a:xfrm>
            <a:off x="301625" y="1594084"/>
            <a:ext cx="8534400" cy="4598988"/>
          </a:xfrm>
        </p:spPr>
        <p:txBody>
          <a:bodyPr/>
          <a:lstStyle/>
          <a:p>
            <a:r>
              <a:rPr lang="cs-CZ" dirty="0" smtClean="0"/>
              <a:t>Jedním z nejčastějších úkolů statistické analýzy dat je </a:t>
            </a:r>
            <a:r>
              <a:rPr lang="cs-CZ" b="1" dirty="0" smtClean="0"/>
              <a:t>srovnání spojitých dat ve dvou skupinách pacientů</a:t>
            </a:r>
            <a:r>
              <a:rPr lang="cs-CZ" dirty="0" smtClean="0"/>
              <a:t>. Na výběr je celá škála testů, výběr konkrétního testu se pak odvíjí od toho, zda je o srovnání </a:t>
            </a:r>
            <a:r>
              <a:rPr lang="cs-CZ" b="1" dirty="0" smtClean="0"/>
              <a:t>párové</a:t>
            </a:r>
            <a:r>
              <a:rPr lang="cs-CZ" dirty="0" smtClean="0"/>
              <a:t> nebo  </a:t>
            </a:r>
            <a:r>
              <a:rPr lang="cs-CZ" b="1" dirty="0" smtClean="0"/>
              <a:t>nepárové</a:t>
            </a:r>
            <a:r>
              <a:rPr lang="cs-CZ" dirty="0" smtClean="0"/>
              <a:t> a zda je vhodné použít test </a:t>
            </a:r>
            <a:r>
              <a:rPr lang="cs-CZ" b="1" dirty="0" smtClean="0"/>
              <a:t>parametrický</a:t>
            </a:r>
            <a:r>
              <a:rPr lang="cs-CZ" dirty="0" smtClean="0"/>
              <a:t> (má předpoklady o rozložení dat) nebo </a:t>
            </a:r>
            <a:r>
              <a:rPr lang="cs-CZ" b="1" dirty="0" err="1" smtClean="0"/>
              <a:t>neparametrický</a:t>
            </a:r>
            <a:r>
              <a:rPr lang="cs-CZ" dirty="0" smtClean="0"/>
              <a:t> (nemá předpoklady o rozložení dat, nicméně má nižší vypovídací sílu). </a:t>
            </a:r>
          </a:p>
          <a:p>
            <a:endParaRPr lang="cs-CZ" dirty="0" smtClean="0"/>
          </a:p>
          <a:p>
            <a:r>
              <a:rPr lang="cs-CZ" dirty="0" smtClean="0"/>
              <a:t>Nejznámějšími testy z této skupiny jsou tzv. t-testy používané pro srovnání průměrů dvou skupin hodnot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p:cNvSpPr>
          <p:nvPr>
            <p:ph type="title" idx="4294967295"/>
          </p:nvPr>
        </p:nvSpPr>
        <p:spPr/>
        <p:txBody>
          <a:bodyPr/>
          <a:lstStyle/>
          <a:p>
            <a:r>
              <a:rPr lang="cs-CZ" smtClean="0"/>
              <a:t>Dvouvýběrové testy: párové a nepárové I</a:t>
            </a:r>
          </a:p>
        </p:txBody>
      </p:sp>
      <p:sp>
        <p:nvSpPr>
          <p:cNvPr id="47109" name="Rectangle 3"/>
          <p:cNvSpPr>
            <a:spLocks noGrp="1"/>
          </p:cNvSpPr>
          <p:nvPr>
            <p:ph type="body" idx="4294967295"/>
          </p:nvPr>
        </p:nvSpPr>
        <p:spPr>
          <a:xfrm>
            <a:off x="301625" y="1412875"/>
            <a:ext cx="8534400" cy="866775"/>
          </a:xfrm>
        </p:spPr>
        <p:txBody>
          <a:bodyPr/>
          <a:lstStyle/>
          <a:p>
            <a:r>
              <a:rPr lang="cs-CZ" sz="2300" dirty="0" smtClean="0"/>
              <a:t>Při použití </a:t>
            </a:r>
            <a:r>
              <a:rPr lang="cs-CZ" sz="2300" dirty="0" err="1" smtClean="0"/>
              <a:t>dvouvýběrových</a:t>
            </a:r>
            <a:r>
              <a:rPr lang="cs-CZ" sz="2300" dirty="0" smtClean="0"/>
              <a:t> testů srovnáváme spolu dvě rozložení. Jejich základním dělením je podle designu experimentu na testy párové a nepárové.</a:t>
            </a:r>
          </a:p>
        </p:txBody>
      </p:sp>
      <p:sp>
        <p:nvSpPr>
          <p:cNvPr id="47110" name="Rectangle 4"/>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47106" name="Object 5"/>
          <p:cNvGraphicFramePr>
            <a:graphicFrameLocks noChangeAspect="1"/>
          </p:cNvGraphicFramePr>
          <p:nvPr/>
        </p:nvGraphicFramePr>
        <p:xfrm>
          <a:off x="684213" y="2579700"/>
          <a:ext cx="2605087" cy="2706688"/>
        </p:xfrm>
        <a:graphic>
          <a:graphicData uri="http://schemas.openxmlformats.org/presentationml/2006/ole">
            <mc:AlternateContent xmlns:mc="http://schemas.openxmlformats.org/markup-compatibility/2006">
              <mc:Choice xmlns:v="urn:schemas-microsoft-com:vml" Requires="v">
                <p:oleObj spid="_x0000_s18464" r:id="rId3" imgW="2950000" imgH="3070000" progId="">
                  <p:embed/>
                </p:oleObj>
              </mc:Choice>
              <mc:Fallback>
                <p:oleObj r:id="rId3" imgW="2950000" imgH="30700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579700"/>
                        <a:ext cx="2605087" cy="270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1" name="Rectangle 6"/>
          <p:cNvSpPr>
            <a:spLocks noChangeArrowheads="1"/>
          </p:cNvSpPr>
          <p:nvPr/>
        </p:nvSpPr>
        <p:spPr bwMode="auto">
          <a:xfrm>
            <a:off x="3779838" y="2632387"/>
            <a:ext cx="4897437" cy="2447925"/>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a:t>
            </a:r>
            <a:r>
              <a:rPr lang="cs-CZ" sz="2300" u="sng" dirty="0">
                <a:solidFill>
                  <a:prstClr val="black"/>
                </a:solidFill>
                <a:cs typeface="Arial" pitchFamily="34" charset="0"/>
              </a:rPr>
              <a:t>nezávislých</a:t>
            </a:r>
            <a:r>
              <a:rPr lang="cs-CZ" sz="2300" dirty="0">
                <a:solidFill>
                  <a:prstClr val="black"/>
                </a:solidFill>
                <a:cs typeface="Arial" pitchFamily="34" charset="0"/>
              </a:rPr>
              <a:t> rozložení spojitých čísel je </a:t>
            </a:r>
            <a:r>
              <a:rPr lang="cs-CZ" sz="2300" b="1" dirty="0">
                <a:solidFill>
                  <a:prstClr val="black"/>
                </a:solidFill>
                <a:cs typeface="Arial" pitchFamily="34" charset="0"/>
              </a:rPr>
              <a:t>nepárový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pic>
        <p:nvPicPr>
          <p:cNvPr id="47112" name="Picture 7"/>
          <p:cNvPicPr>
            <a:picLocks noChangeAspect="1" noChangeArrowheads="1"/>
          </p:cNvPicPr>
          <p:nvPr/>
        </p:nvPicPr>
        <p:blipFill>
          <a:blip r:embed="rId5" cstate="print"/>
          <a:srcRect/>
          <a:stretch>
            <a:fillRect/>
          </a:stretch>
        </p:blipFill>
        <p:spPr bwMode="auto">
          <a:xfrm>
            <a:off x="755650" y="5373688"/>
            <a:ext cx="2533650" cy="904875"/>
          </a:xfrm>
          <a:prstGeom prst="rect">
            <a:avLst/>
          </a:prstGeom>
          <a:noFill/>
          <a:ln w="9525">
            <a:noFill/>
            <a:miter lim="800000"/>
            <a:headEnd/>
            <a:tailEnd/>
          </a:ln>
        </p:spPr>
      </p:pic>
      <p:sp>
        <p:nvSpPr>
          <p:cNvPr id="47113" name="Rectangle 8"/>
          <p:cNvSpPr>
            <a:spLocks noChangeArrowheads="1"/>
          </p:cNvSpPr>
          <p:nvPr/>
        </p:nvSpPr>
        <p:spPr bwMode="auto">
          <a:xfrm>
            <a:off x="3851920" y="5135582"/>
            <a:ext cx="4897438" cy="1079500"/>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a:t>
            </a:r>
            <a:r>
              <a:rPr lang="cs-CZ" sz="2300" u="sng" dirty="0">
                <a:solidFill>
                  <a:prstClr val="black"/>
                </a:solidFill>
                <a:cs typeface="Arial" pitchFamily="34" charset="0"/>
              </a:rPr>
              <a:t>závislých</a:t>
            </a:r>
            <a:r>
              <a:rPr lang="cs-CZ" sz="2300" dirty="0">
                <a:solidFill>
                  <a:prstClr val="black"/>
                </a:solidFill>
                <a:cs typeface="Arial" pitchFamily="34" charset="0"/>
              </a:rPr>
              <a:t> rozložení spojitých čísel je </a:t>
            </a:r>
            <a:r>
              <a:rPr lang="cs-CZ" sz="2300" b="1" dirty="0">
                <a:solidFill>
                  <a:prstClr val="black"/>
                </a:solidFill>
                <a:cs typeface="Arial" pitchFamily="34" charset="0"/>
              </a:rPr>
              <a:t>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2"/>
          <p:cNvSpPr>
            <a:spLocks noGrp="1"/>
          </p:cNvSpPr>
          <p:nvPr>
            <p:ph type="title" idx="4294967295"/>
          </p:nvPr>
        </p:nvSpPr>
        <p:spPr>
          <a:xfrm>
            <a:off x="128588" y="381000"/>
            <a:ext cx="8836025" cy="758825"/>
          </a:xfrm>
        </p:spPr>
        <p:txBody>
          <a:bodyPr/>
          <a:lstStyle/>
          <a:p>
            <a:r>
              <a:rPr lang="cs-CZ" dirty="0" smtClean="0"/>
              <a:t>Předpoklady nepárového </a:t>
            </a:r>
            <a:r>
              <a:rPr lang="cs-CZ" dirty="0" err="1" smtClean="0"/>
              <a:t>dvouvýběrového</a:t>
            </a:r>
            <a:r>
              <a:rPr lang="cs-CZ" dirty="0" smtClean="0"/>
              <a:t> </a:t>
            </a:r>
            <a:r>
              <a:rPr lang="en-US" dirty="0" smtClean="0"/>
              <a:t/>
            </a:r>
            <a:br>
              <a:rPr lang="en-US" dirty="0" smtClean="0"/>
            </a:br>
            <a:r>
              <a:rPr lang="cs-CZ" dirty="0" smtClean="0"/>
              <a:t>t-testu</a:t>
            </a:r>
          </a:p>
        </p:txBody>
      </p:sp>
      <p:sp>
        <p:nvSpPr>
          <p:cNvPr id="240644" name="Rectangle 3"/>
          <p:cNvSpPr>
            <a:spLocks noGrp="1"/>
          </p:cNvSpPr>
          <p:nvPr>
            <p:ph type="body" idx="4294967295"/>
          </p:nvPr>
        </p:nvSpPr>
        <p:spPr>
          <a:xfrm>
            <a:off x="301625" y="1400175"/>
            <a:ext cx="8534400" cy="4598988"/>
          </a:xfrm>
        </p:spPr>
        <p:txBody>
          <a:bodyPr/>
          <a:lstStyle/>
          <a:p>
            <a:r>
              <a:rPr lang="cs-CZ" sz="1800" u="sng" dirty="0" smtClean="0"/>
              <a:t>Náhodný výběr </a:t>
            </a:r>
            <a:r>
              <a:rPr lang="cs-CZ" sz="1800" dirty="0" smtClean="0"/>
              <a:t>subjektů jednotlivých skupin z jejich cílových populací</a:t>
            </a:r>
          </a:p>
          <a:p>
            <a:r>
              <a:rPr lang="cs-CZ" sz="1800" u="sng" dirty="0" smtClean="0"/>
              <a:t>Nezávislost</a:t>
            </a:r>
            <a:r>
              <a:rPr lang="cs-CZ" sz="1800" dirty="0" smtClean="0"/>
              <a:t> obou srovnávaných vzorků</a:t>
            </a:r>
          </a:p>
          <a:p>
            <a:r>
              <a:rPr lang="cs-CZ" sz="1800" dirty="0" smtClean="0"/>
              <a:t>Přibližně </a:t>
            </a:r>
            <a:r>
              <a:rPr lang="cs-CZ" sz="1800" b="1" dirty="0" smtClean="0">
                <a:solidFill>
                  <a:srgbClr val="FF0000"/>
                </a:solidFill>
              </a:rPr>
              <a:t>normální rozložení proměnné </a:t>
            </a:r>
            <a:r>
              <a:rPr lang="cs-CZ" sz="1800" b="1" u="sng" dirty="0" smtClean="0">
                <a:solidFill>
                  <a:srgbClr val="FF0000"/>
                </a:solidFill>
              </a:rPr>
              <a:t>v rámci skupin</a:t>
            </a:r>
            <a:r>
              <a:rPr lang="cs-CZ" sz="1800" dirty="0" smtClean="0"/>
              <a:t>  (drobné odchylky od normality ovšem nejsou kritické, test je robustní proti drobným odchylkám od tohoto předpokladu). Normalita může být testována testy normality.</a:t>
            </a:r>
          </a:p>
          <a:p>
            <a:r>
              <a:rPr lang="cs-CZ" sz="1800" b="1" dirty="0" smtClean="0">
                <a:solidFill>
                  <a:srgbClr val="FF0000"/>
                </a:solidFill>
              </a:rPr>
              <a:t>Rozptyl v obou vzorcích by měl být přibližně shodný </a:t>
            </a:r>
            <a:r>
              <a:rPr lang="cs-CZ" sz="1800" dirty="0" smtClean="0"/>
              <a:t>(„</a:t>
            </a:r>
            <a:r>
              <a:rPr lang="cs-CZ" sz="1800" dirty="0" err="1" smtClean="0"/>
              <a:t>homoskedasticita</a:t>
            </a:r>
            <a:r>
              <a:rPr lang="cs-CZ" sz="1800" dirty="0" smtClean="0"/>
              <a:t> rozptylu“). Tento předpoklad je testován několika možnými testy – </a:t>
            </a:r>
            <a:r>
              <a:rPr lang="cs-CZ" sz="1800" b="1" i="1" u="sng" dirty="0" err="1" smtClean="0"/>
              <a:t>Levenův</a:t>
            </a:r>
            <a:r>
              <a:rPr lang="cs-CZ" sz="1800" b="1" i="1" u="sng" dirty="0" smtClean="0"/>
              <a:t> test </a:t>
            </a:r>
            <a:r>
              <a:rPr lang="cs-CZ" sz="1800" dirty="0" smtClean="0"/>
              <a:t>nebo </a:t>
            </a:r>
            <a:r>
              <a:rPr lang="cs-CZ" sz="1800" b="1" i="1" u="sng" dirty="0" smtClean="0"/>
              <a:t>F-test</a:t>
            </a:r>
            <a:r>
              <a:rPr lang="cs-CZ" sz="1800" dirty="0" smtClean="0"/>
              <a:t>.</a:t>
            </a:r>
          </a:p>
          <a:p>
            <a:r>
              <a:rPr lang="cs-CZ" sz="1800" dirty="0" smtClean="0"/>
              <a:t>Vždy je vhodné prohlédnout histogramy proměnné v jednotlivých vzorcích pro </a:t>
            </a:r>
            <a:r>
              <a:rPr lang="cs-CZ" sz="1800" dirty="0" err="1" smtClean="0"/>
              <a:t>okometrické</a:t>
            </a:r>
            <a:r>
              <a:rPr lang="cs-CZ" sz="1800" dirty="0" smtClean="0"/>
              <a:t> srovnání a ověření předpokladů normality a homogenity rozptylu – nenahradí statistické testy, ale poskytne prvotní představu. </a:t>
            </a:r>
          </a:p>
          <a:p>
            <a:endParaRPr lang="cs-CZ" sz="1800" dirty="0" smtClean="0"/>
          </a:p>
        </p:txBody>
      </p:sp>
      <p:grpSp>
        <p:nvGrpSpPr>
          <p:cNvPr id="2" name="Group 4"/>
          <p:cNvGrpSpPr>
            <a:grpSpLocks/>
          </p:cNvGrpSpPr>
          <p:nvPr/>
        </p:nvGrpSpPr>
        <p:grpSpPr bwMode="auto">
          <a:xfrm>
            <a:off x="928662" y="4528340"/>
            <a:ext cx="2749550" cy="1989138"/>
            <a:chOff x="3456" y="2818"/>
            <a:chExt cx="1732" cy="1253"/>
          </a:xfrm>
        </p:grpSpPr>
        <p:sp>
          <p:nvSpPr>
            <p:cNvPr id="240647" name="Text Box 5"/>
            <p:cNvSpPr txBox="1">
              <a:spLocks noChangeArrowheads="1"/>
            </p:cNvSpPr>
            <p:nvPr/>
          </p:nvSpPr>
          <p:spPr bwMode="auto">
            <a:xfrm>
              <a:off x="3635" y="3722"/>
              <a:ext cx="267" cy="254"/>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Arial" pitchFamily="34" charset="0"/>
                  <a:cs typeface="Arial" pitchFamily="34" charset="0"/>
                </a:rPr>
                <a:t>0</a:t>
              </a:r>
            </a:p>
          </p:txBody>
        </p:sp>
        <p:grpSp>
          <p:nvGrpSpPr>
            <p:cNvPr id="3" name="Group 6"/>
            <p:cNvGrpSpPr>
              <a:grpSpLocks/>
            </p:cNvGrpSpPr>
            <p:nvPr/>
          </p:nvGrpSpPr>
          <p:grpSpPr bwMode="auto">
            <a:xfrm>
              <a:off x="3456" y="2818"/>
              <a:ext cx="1732" cy="926"/>
              <a:chOff x="3456" y="2818"/>
              <a:chExt cx="1732" cy="926"/>
            </a:xfrm>
          </p:grpSpPr>
          <p:sp>
            <p:nvSpPr>
              <p:cNvPr id="240652" name="Line 7"/>
              <p:cNvSpPr>
                <a:spLocks noChangeShapeType="1"/>
              </p:cNvSpPr>
              <p:nvPr/>
            </p:nvSpPr>
            <p:spPr bwMode="auto">
              <a:xfrm>
                <a:off x="3840" y="2818"/>
                <a:ext cx="0" cy="926"/>
              </a:xfrm>
              <a:prstGeom prst="line">
                <a:avLst/>
              </a:prstGeom>
              <a:noFill/>
              <a:ln w="25400">
                <a:solidFill>
                  <a:srgbClr val="000000"/>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3" name="Line 8"/>
              <p:cNvSpPr>
                <a:spLocks noChangeShapeType="1"/>
              </p:cNvSpPr>
              <p:nvPr/>
            </p:nvSpPr>
            <p:spPr bwMode="auto">
              <a:xfrm>
                <a:off x="3836" y="3744"/>
                <a:ext cx="1352" cy="0"/>
              </a:xfrm>
              <a:prstGeom prst="line">
                <a:avLst/>
              </a:prstGeom>
              <a:noFill/>
              <a:ln w="25400">
                <a:solidFill>
                  <a:schemeClr val="tx1"/>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4" name="Text Box 9"/>
              <p:cNvSpPr txBox="1">
                <a:spLocks noChangeArrowheads="1"/>
              </p:cNvSpPr>
              <p:nvPr/>
            </p:nvSpPr>
            <p:spPr bwMode="auto">
              <a:xfrm>
                <a:off x="3456" y="2832"/>
                <a:ext cx="384" cy="335"/>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Symbol" pitchFamily="18" charset="2"/>
                    <a:cs typeface="Arial" pitchFamily="34" charset="0"/>
                  </a:rPr>
                  <a:t>j</a:t>
                </a:r>
                <a:r>
                  <a:rPr lang="cs-CZ" b="1">
                    <a:solidFill>
                      <a:prstClr val="black"/>
                    </a:solidFill>
                    <a:latin typeface="Arial" pitchFamily="34" charset="0"/>
                    <a:cs typeface="Arial" pitchFamily="34" charset="0"/>
                  </a:rPr>
                  <a:t>(x)</a:t>
                </a:r>
              </a:p>
            </p:txBody>
          </p:sp>
          <p:sp>
            <p:nvSpPr>
              <p:cNvPr id="240655" name="Freeform 10"/>
              <p:cNvSpPr>
                <a:spLocks/>
              </p:cNvSpPr>
              <p:nvPr/>
            </p:nvSpPr>
            <p:spPr bwMode="auto">
              <a:xfrm>
                <a:off x="4128" y="3024"/>
                <a:ext cx="645" cy="717"/>
              </a:xfrm>
              <a:custGeom>
                <a:avLst/>
                <a:gdLst>
                  <a:gd name="T0" fmla="*/ 0 w 244"/>
                  <a:gd name="T1" fmla="*/ 116 h 116"/>
                  <a:gd name="T2" fmla="*/ 39 w 244"/>
                  <a:gd name="T3" fmla="*/ 98 h 116"/>
                  <a:gd name="T4" fmla="*/ 68 w 244"/>
                  <a:gd name="T5" fmla="*/ 57 h 116"/>
                  <a:gd name="T6" fmla="*/ 92 w 244"/>
                  <a:gd name="T7" fmla="*/ 19 h 116"/>
                  <a:gd name="T8" fmla="*/ 132 w 244"/>
                  <a:gd name="T9" fmla="*/ 0 h 116"/>
                  <a:gd name="T10" fmla="*/ 163 w 244"/>
                  <a:gd name="T11" fmla="*/ 18 h 116"/>
                  <a:gd name="T12" fmla="*/ 179 w 244"/>
                  <a:gd name="T13" fmla="*/ 55 h 116"/>
                  <a:gd name="T14" fmla="*/ 204 w 244"/>
                  <a:gd name="T15" fmla="*/ 94 h 116"/>
                  <a:gd name="T16" fmla="*/ 244 w 244"/>
                  <a:gd name="T17" fmla="*/ 115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16"/>
                  <a:gd name="T29" fmla="*/ 244 w 244"/>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16">
                    <a:moveTo>
                      <a:pt x="0" y="116"/>
                    </a:moveTo>
                    <a:cubicBezTo>
                      <a:pt x="6" y="113"/>
                      <a:pt x="28" y="108"/>
                      <a:pt x="39" y="98"/>
                    </a:cubicBezTo>
                    <a:cubicBezTo>
                      <a:pt x="50" y="88"/>
                      <a:pt x="59" y="70"/>
                      <a:pt x="68" y="57"/>
                    </a:cubicBezTo>
                    <a:cubicBezTo>
                      <a:pt x="77" y="44"/>
                      <a:pt x="81" y="28"/>
                      <a:pt x="92" y="19"/>
                    </a:cubicBezTo>
                    <a:cubicBezTo>
                      <a:pt x="103" y="10"/>
                      <a:pt x="120" y="0"/>
                      <a:pt x="132" y="0"/>
                    </a:cubicBezTo>
                    <a:cubicBezTo>
                      <a:pt x="144" y="0"/>
                      <a:pt x="155" y="9"/>
                      <a:pt x="163" y="18"/>
                    </a:cubicBezTo>
                    <a:cubicBezTo>
                      <a:pt x="171" y="27"/>
                      <a:pt x="172" y="42"/>
                      <a:pt x="179" y="55"/>
                    </a:cubicBezTo>
                    <a:cubicBezTo>
                      <a:pt x="186" y="68"/>
                      <a:pt x="193" y="84"/>
                      <a:pt x="204" y="94"/>
                    </a:cubicBezTo>
                    <a:cubicBezTo>
                      <a:pt x="215" y="104"/>
                      <a:pt x="236" y="111"/>
                      <a:pt x="244" y="115"/>
                    </a:cubicBezTo>
                  </a:path>
                </a:pathLst>
              </a:custGeom>
              <a:solidFill>
                <a:srgbClr val="3366FF"/>
              </a:solidFill>
              <a:ln w="28575" cap="flat" cmpd="sng">
                <a:solidFill>
                  <a:srgbClr val="000000"/>
                </a:solidFill>
                <a:prstDash val="solid"/>
                <a:round/>
                <a:headEnd type="none" w="med" len="med"/>
                <a:tailEnd type="none" w="med" len="me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4" name="Group 11"/>
            <p:cNvGrpSpPr>
              <a:grpSpLocks/>
            </p:cNvGrpSpPr>
            <p:nvPr/>
          </p:nvGrpSpPr>
          <p:grpSpPr bwMode="auto">
            <a:xfrm>
              <a:off x="4272" y="3654"/>
              <a:ext cx="403" cy="417"/>
              <a:chOff x="4272" y="3654"/>
              <a:chExt cx="403" cy="417"/>
            </a:xfrm>
          </p:grpSpPr>
          <p:sp>
            <p:nvSpPr>
              <p:cNvPr id="240650" name="Text Box 12"/>
              <p:cNvSpPr txBox="1">
                <a:spLocks noChangeArrowheads="1"/>
              </p:cNvSpPr>
              <p:nvPr/>
            </p:nvSpPr>
            <p:spPr bwMode="auto">
              <a:xfrm>
                <a:off x="4272" y="3840"/>
                <a:ext cx="403" cy="231"/>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prstClr val="black"/>
                    </a:solidFill>
                    <a:latin typeface="Arial" pitchFamily="34" charset="0"/>
                    <a:cs typeface="Arial" pitchFamily="34" charset="0"/>
                  </a:rPr>
                  <a:t>μ</a:t>
                </a:r>
                <a:endParaRPr lang="cs-CZ" b="1">
                  <a:solidFill>
                    <a:prstClr val="black"/>
                  </a:solidFill>
                  <a:latin typeface="Arial" pitchFamily="34" charset="0"/>
                  <a:cs typeface="Arial" pitchFamily="34" charset="0"/>
                </a:endParaRPr>
              </a:p>
            </p:txBody>
          </p:sp>
          <p:sp>
            <p:nvSpPr>
              <p:cNvPr id="240651" name="Text Box 13"/>
              <p:cNvSpPr txBox="1">
                <a:spLocks noChangeArrowheads="1"/>
              </p:cNvSpPr>
              <p:nvPr/>
            </p:nvSpPr>
            <p:spPr bwMode="auto">
              <a:xfrm>
                <a:off x="4385" y="3654"/>
                <a:ext cx="121" cy="212"/>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prstClr val="black"/>
                    </a:solidFill>
                    <a:latin typeface="Arial" pitchFamily="34" charset="0"/>
                    <a:cs typeface="Arial" pitchFamily="34" charset="0"/>
                  </a:rPr>
                  <a:t>|</a:t>
                </a:r>
                <a:endParaRPr lang="cs-CZ" sz="1600" b="1">
                  <a:solidFill>
                    <a:prstClr val="black"/>
                  </a:solidFill>
                  <a:latin typeface="Arial" pitchFamily="34" charset="0"/>
                  <a:cs typeface="Arial" pitchFamily="34" charset="0"/>
                </a:endParaRPr>
              </a:p>
            </p:txBody>
          </p:sp>
        </p:grpSp>
      </p:grpSp>
      <p:pic>
        <p:nvPicPr>
          <p:cNvPr id="240646" name="Picture 14"/>
          <p:cNvPicPr>
            <a:picLocks noChangeAspect="1" noChangeArrowheads="1"/>
          </p:cNvPicPr>
          <p:nvPr/>
        </p:nvPicPr>
        <p:blipFill>
          <a:blip r:embed="rId2" cstate="print"/>
          <a:srcRect/>
          <a:stretch>
            <a:fillRect/>
          </a:stretch>
        </p:blipFill>
        <p:spPr bwMode="auto">
          <a:xfrm>
            <a:off x="4716463" y="4506044"/>
            <a:ext cx="338455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4" name="Rectangle 2"/>
          <p:cNvSpPr>
            <a:spLocks noGrp="1"/>
          </p:cNvSpPr>
          <p:nvPr>
            <p:ph type="title" idx="4294967295"/>
          </p:nvPr>
        </p:nvSpPr>
        <p:spPr/>
        <p:txBody>
          <a:bodyPr/>
          <a:lstStyle/>
          <a:p>
            <a:r>
              <a:rPr lang="cs-CZ" dirty="0" smtClean="0"/>
              <a:t>Nepárový </a:t>
            </a:r>
            <a:r>
              <a:rPr lang="cs-CZ" dirty="0" err="1" smtClean="0"/>
              <a:t>dvouvýběrový</a:t>
            </a:r>
            <a:r>
              <a:rPr lang="cs-CZ" dirty="0" smtClean="0"/>
              <a:t> t-test – výpočet</a:t>
            </a:r>
          </a:p>
        </p:txBody>
      </p:sp>
      <p:sp>
        <p:nvSpPr>
          <p:cNvPr id="26" name="Rectangle 3"/>
          <p:cNvSpPr txBox="1">
            <a:spLocks/>
          </p:cNvSpPr>
          <p:nvPr/>
        </p:nvSpPr>
        <p:spPr bwMode="auto">
          <a:xfrm>
            <a:off x="214064" y="1524000"/>
            <a:ext cx="8534400" cy="276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81000" indent="-381000">
              <a:buFontTx/>
              <a:buAutoNum type="arabicPeriod"/>
            </a:pPr>
            <a:r>
              <a:rPr lang="cs-CZ" sz="1800" dirty="0" smtClean="0"/>
              <a:t>Nulová hypotéza: průměry obou skupin jsou shodné</a:t>
            </a:r>
          </a:p>
          <a:p>
            <a:pPr marL="381000" indent="-381000">
              <a:buFont typeface="Wingdings 2" pitchFamily="18" charset="2"/>
              <a:buNone/>
            </a:pPr>
            <a:r>
              <a:rPr lang="cs-CZ" sz="1800" dirty="0" smtClean="0"/>
              <a:t>	Alternativní hypotéza je, že nejsou shodné.</a:t>
            </a:r>
          </a:p>
          <a:p>
            <a:pPr marL="381000" indent="-381000">
              <a:buFont typeface="+mj-lt"/>
              <a:buAutoNum type="arabicPeriod" startAt="2"/>
            </a:pPr>
            <a:r>
              <a:rPr lang="cs-CZ" sz="1800" dirty="0" smtClean="0"/>
              <a:t>Prohlédnout průběh dat, průměr, medián apod. </a:t>
            </a:r>
          </a:p>
          <a:p>
            <a:pPr marL="381000" indent="-381000">
              <a:buFont typeface="Wingdings 2" pitchFamily="18" charset="2"/>
              <a:buNone/>
            </a:pPr>
            <a:r>
              <a:rPr lang="cs-CZ" sz="1800" dirty="0" smtClean="0"/>
              <a:t>	Ověřit normalitu dat (např.  </a:t>
            </a:r>
            <a:r>
              <a:rPr lang="cs-CZ" sz="1800" dirty="0" err="1" smtClean="0"/>
              <a:t>Shapiro-Wilk</a:t>
            </a:r>
            <a:r>
              <a:rPr lang="cs-CZ" sz="1800" dirty="0" smtClean="0"/>
              <a:t>  test)</a:t>
            </a:r>
          </a:p>
          <a:p>
            <a:pPr marL="381000" indent="-381000">
              <a:buFont typeface="Wingdings 2" pitchFamily="18" charset="2"/>
              <a:buNone/>
            </a:pPr>
            <a:r>
              <a:rPr lang="cs-CZ" sz="1800" dirty="0" smtClean="0"/>
              <a:t>	Ověřit homogenitu rozptylů (F-test)</a:t>
            </a:r>
          </a:p>
          <a:p>
            <a:pPr marL="381000" indent="-381000">
              <a:buFontTx/>
              <a:buAutoNum type="arabicPeriod" startAt="2"/>
            </a:pPr>
            <a:endParaRPr lang="cs-CZ" sz="1800" dirty="0" smtClean="0"/>
          </a:p>
        </p:txBody>
      </p:sp>
      <p:sp>
        <p:nvSpPr>
          <p:cNvPr id="27" name="Rectangle 3"/>
          <p:cNvSpPr txBox="1">
            <a:spLocks/>
          </p:cNvSpPr>
          <p:nvPr/>
        </p:nvSpPr>
        <p:spPr bwMode="auto">
          <a:xfrm>
            <a:off x="208929" y="4188296"/>
            <a:ext cx="8534400" cy="1040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marR="0" lvl="0" indent="-381000" algn="l" defTabSz="914400" rtl="0" eaLnBrk="0" fontAlgn="base" latinLnBrk="0" hangingPunct="0">
              <a:lnSpc>
                <a:spcPct val="100000"/>
              </a:lnSpc>
              <a:spcBef>
                <a:spcPct val="20000"/>
              </a:spcBef>
              <a:spcAft>
                <a:spcPct val="0"/>
              </a:spcAft>
              <a:buClr>
                <a:schemeClr val="accent1"/>
              </a:buClr>
              <a:buSzPct val="85000"/>
              <a:buFont typeface="+mj-lt"/>
              <a:buAutoNum type="arabicPeriod" startAt="3"/>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Vypočítat hodnotu testové statistiky a p-hodnotu. Když je vypočítaná</a:t>
            </a:r>
            <a:r>
              <a:rPr kumimoji="0" lang="cs-CZ" b="0" i="0" u="none" strike="noStrike" kern="1200" cap="none" spc="0" normalizeH="0" noProof="0" dirty="0" smtClean="0">
                <a:ln>
                  <a:noFill/>
                </a:ln>
                <a:solidFill>
                  <a:schemeClr val="tx1"/>
                </a:solidFill>
                <a:effectLst/>
                <a:uLnTx/>
                <a:uFillTx/>
                <a:latin typeface="+mn-lt"/>
                <a:ea typeface="+mn-ea"/>
                <a:cs typeface="+mn-cs"/>
              </a:rPr>
              <a:t> p-hodnota menší než 0,05, zamítáme nulovou hypotézu.</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Rectangle 5"/>
          <p:cNvSpPr>
            <a:spLocks noChangeArrowheads="1"/>
          </p:cNvSpPr>
          <p:nvPr/>
        </p:nvSpPr>
        <p:spPr bwMode="auto">
          <a:xfrm>
            <a:off x="755576" y="3212976"/>
            <a:ext cx="8268504" cy="923330"/>
          </a:xfrm>
          <a:prstGeom prst="rect">
            <a:avLst/>
          </a:prstGeom>
          <a:noFill/>
          <a:ln w="9525">
            <a:noFill/>
            <a:miter lim="800000"/>
            <a:headEnd/>
            <a:tailEnd/>
          </a:ln>
        </p:spPr>
        <p:txBody>
          <a:bodyPr wrap="square">
            <a:spAutoFit/>
          </a:bodyPr>
          <a:lstStyle/>
          <a:p>
            <a:pPr marL="342900" indent="-342900" fontAlgn="base">
              <a:spcBef>
                <a:spcPct val="20000"/>
              </a:spcBef>
              <a:spcAft>
                <a:spcPct val="0"/>
              </a:spcAft>
              <a:buFontTx/>
              <a:buChar char="•"/>
            </a:pPr>
            <a:r>
              <a:rPr lang="cs-CZ" dirty="0">
                <a:solidFill>
                  <a:prstClr val="black"/>
                </a:solidFill>
                <a:cs typeface="Arial" pitchFamily="34" charset="0"/>
              </a:rPr>
              <a:t>V případě ověření homogenity je testována hypotéza shody </a:t>
            </a:r>
            <a:r>
              <a:rPr lang="cs-CZ" dirty="0" smtClean="0">
                <a:solidFill>
                  <a:prstClr val="black"/>
                </a:solidFill>
                <a:cs typeface="Arial" pitchFamily="34" charset="0"/>
              </a:rPr>
              <a:t>rozptylů; </a:t>
            </a:r>
            <a:r>
              <a:rPr lang="cs-CZ" dirty="0">
                <a:solidFill>
                  <a:prstClr val="black"/>
                </a:solidFill>
                <a:cs typeface="Arial" pitchFamily="34" charset="0"/>
              </a:rPr>
              <a:t>v případě shodných rozptylů je vše v pořádku a je možné pokračovat ve výpočtu t-testu, v opačném případě není vhodné test počítat.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3" descr="http://us.cdn4.123rf.com/168nwm/shock77/shock771007/shock77100700030/7332866-legraa-na-kreslena-ovce.jpg"/>
          <p:cNvPicPr>
            <a:picLocks noChangeAspect="1" noChangeArrowheads="1"/>
          </p:cNvPicPr>
          <p:nvPr/>
        </p:nvPicPr>
        <p:blipFill>
          <a:blip r:embed="rId3" cstate="print"/>
          <a:srcRect/>
          <a:stretch>
            <a:fillRect/>
          </a:stretch>
        </p:blipFill>
        <p:spPr bwMode="auto">
          <a:xfrm>
            <a:off x="7436296" y="5257800"/>
            <a:ext cx="1600200" cy="1600200"/>
          </a:xfrm>
          <a:prstGeom prst="rect">
            <a:avLst/>
          </a:prstGeom>
          <a:noFill/>
        </p:spPr>
      </p:pic>
      <p:sp>
        <p:nvSpPr>
          <p:cNvPr id="51207" name="Rectangle 2"/>
          <p:cNvSpPr>
            <a:spLocks noGrp="1"/>
          </p:cNvSpPr>
          <p:nvPr>
            <p:ph type="title" idx="4294967295"/>
          </p:nvPr>
        </p:nvSpPr>
        <p:spPr/>
        <p:txBody>
          <a:bodyPr/>
          <a:lstStyle/>
          <a:p>
            <a:pPr algn="r"/>
            <a:r>
              <a:rPr lang="cs-CZ" dirty="0" smtClean="0"/>
              <a:t>Příklad 2: Nepárový </a:t>
            </a:r>
            <a:r>
              <a:rPr lang="cs-CZ" dirty="0" err="1" smtClean="0"/>
              <a:t>dvouvýběrový</a:t>
            </a:r>
            <a:r>
              <a:rPr lang="cs-CZ" dirty="0" smtClean="0"/>
              <a:t> t-test</a:t>
            </a:r>
          </a:p>
        </p:txBody>
      </p:sp>
      <p:sp>
        <p:nvSpPr>
          <p:cNvPr id="51208" name="Rectangle 3"/>
          <p:cNvSpPr>
            <a:spLocks noGrp="1"/>
          </p:cNvSpPr>
          <p:nvPr>
            <p:ph type="body" idx="4294967295"/>
          </p:nvPr>
        </p:nvSpPr>
        <p:spPr>
          <a:xfrm>
            <a:off x="301625" y="1467222"/>
            <a:ext cx="8534400" cy="866775"/>
          </a:xfrm>
        </p:spPr>
        <p:txBody>
          <a:bodyPr/>
          <a:lstStyle/>
          <a:p>
            <a:pPr>
              <a:buFont typeface="Wingdings 2" pitchFamily="18" charset="2"/>
              <a:buNone/>
            </a:pPr>
            <a:r>
              <a:rPr lang="cs-CZ" sz="1300" dirty="0" smtClean="0"/>
              <a:t>Průměrná hmotnost ovcí v čase páření byla srovnávána pro kontrolní skupinu a skupinu krmenou zvýšenou dávkou potravy. Kontrolní skupina obsahuje 30 ovcí, skupina se zvýšeným příjmem potravy pak 24 ovcí.</a:t>
            </a:r>
          </a:p>
        </p:txBody>
      </p:sp>
      <p:sp>
        <p:nvSpPr>
          <p:cNvPr id="51209" name="Text Box 4"/>
          <p:cNvSpPr txBox="1">
            <a:spLocks noChangeArrowheads="1"/>
          </p:cNvSpPr>
          <p:nvPr/>
        </p:nvSpPr>
        <p:spPr bwMode="auto">
          <a:xfrm>
            <a:off x="179388" y="2085935"/>
            <a:ext cx="8856662" cy="3453253"/>
          </a:xfrm>
          <a:prstGeom prst="rect">
            <a:avLst/>
          </a:prstGeom>
          <a:noFill/>
          <a:ln w="9525">
            <a:noFill/>
            <a:miter lim="800000"/>
            <a:headEnd/>
            <a:tailEnd/>
          </a:ln>
        </p:spPr>
        <p:txBody>
          <a:bodyPr>
            <a:spAutoFit/>
          </a:bodyPr>
          <a:lstStyle/>
          <a:p>
            <a:pPr marL="342900" indent="-342900" fontAlgn="base">
              <a:spcBef>
                <a:spcPct val="20000"/>
              </a:spcBef>
              <a:spcAft>
                <a:spcPct val="0"/>
              </a:spcAft>
              <a:buFontTx/>
              <a:buChar char="•"/>
            </a:pPr>
            <a:r>
              <a:rPr lang="cs-CZ" sz="1200" dirty="0">
                <a:solidFill>
                  <a:srgbClr val="000000"/>
                </a:solidFill>
                <a:cs typeface="Times New Roman" pitchFamily="18" charset="0"/>
              </a:rPr>
              <a:t>Vlastní experiment byl prováděn tak, že na začátku máme  54 ovcí (ideálně stejného plemene, stejně staré atd.), které náhodně rozdělíme do dvou skupin (náhodné rozdělování objektů  do pokusných skupin je objektem celého specializovaného odvětví statistiky nazývaného randomizace). Poté co experiment proběhne, musíme nejprve ověřit teoretický předpoklad pro využití nepárového t-testu. Pro obě </a:t>
            </a:r>
            <a:r>
              <a:rPr lang="cs-CZ" sz="1200" dirty="0" smtClean="0">
                <a:solidFill>
                  <a:srgbClr val="000000"/>
                </a:solidFill>
                <a:cs typeface="Times New Roman" pitchFamily="18" charset="0"/>
              </a:rPr>
              <a:t>skupiny </a:t>
            </a:r>
            <a:r>
              <a:rPr lang="cs-CZ" sz="1200" dirty="0">
                <a:solidFill>
                  <a:srgbClr val="000000"/>
                </a:solidFill>
                <a:cs typeface="Times New Roman" pitchFamily="18" charset="0"/>
              </a:rPr>
              <a:t>jsou vykresleny grafy (můžeme též spočítat základní popisnou statistiku), na kterých můžeme posoudit normalitu a homogenitu rozptylu, kromě </a:t>
            </a:r>
            <a:r>
              <a:rPr lang="cs-CZ" sz="1200" dirty="0" err="1" smtClean="0">
                <a:solidFill>
                  <a:srgbClr val="000000"/>
                </a:solidFill>
                <a:cs typeface="Times New Roman" pitchFamily="18" charset="0"/>
              </a:rPr>
              <a:t>okometrického</a:t>
            </a:r>
            <a:r>
              <a:rPr lang="cs-CZ" sz="1200" dirty="0" smtClean="0">
                <a:solidFill>
                  <a:srgbClr val="000000"/>
                </a:solidFill>
                <a:cs typeface="Times New Roman" pitchFamily="18" charset="0"/>
              </a:rPr>
              <a:t> </a:t>
            </a:r>
            <a:r>
              <a:rPr lang="cs-CZ" sz="1200" dirty="0">
                <a:solidFill>
                  <a:srgbClr val="000000"/>
                </a:solidFill>
                <a:cs typeface="Times New Roman" pitchFamily="18" charset="0"/>
              </a:rPr>
              <a:t>pohledu můžeme pro </a:t>
            </a:r>
            <a:r>
              <a:rPr lang="cs-CZ" sz="1200" u="sng" dirty="0">
                <a:solidFill>
                  <a:srgbClr val="000000"/>
                </a:solidFill>
                <a:cs typeface="Times New Roman" pitchFamily="18" charset="0"/>
              </a:rPr>
              <a:t>ověření normality použít testy normality, pro ověření homogenity rozptylu pak </a:t>
            </a:r>
            <a:r>
              <a:rPr lang="cs-CZ" sz="1200" u="sng" dirty="0" smtClean="0">
                <a:solidFill>
                  <a:srgbClr val="000000"/>
                </a:solidFill>
                <a:cs typeface="Times New Roman" pitchFamily="18" charset="0"/>
              </a:rPr>
              <a:t>F-test</a:t>
            </a:r>
            <a:r>
              <a:rPr lang="cs-CZ" sz="1200" u="sng" dirty="0" smtClean="0">
                <a:solidFill>
                  <a:prstClr val="black"/>
                </a:solidFill>
                <a:cs typeface="Arial" pitchFamily="34" charset="0"/>
              </a:rPr>
              <a:t>.</a:t>
            </a:r>
            <a:endParaRPr lang="cs-CZ" sz="1200" u="sng"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Pokud platí všechny předpoklady </a:t>
            </a:r>
            <a:r>
              <a:rPr lang="cs-CZ" sz="1200" dirty="0" err="1" smtClean="0">
                <a:solidFill>
                  <a:prstClr val="black"/>
                </a:solidFill>
                <a:cs typeface="Arial" pitchFamily="34" charset="0"/>
              </a:rPr>
              <a:t>dvouvýběrového</a:t>
            </a:r>
            <a:r>
              <a:rPr lang="cs-CZ" sz="1200" dirty="0" smtClean="0">
                <a:solidFill>
                  <a:prstClr val="black"/>
                </a:solidFill>
                <a:cs typeface="Arial" pitchFamily="34" charset="0"/>
              </a:rPr>
              <a:t> </a:t>
            </a:r>
            <a:r>
              <a:rPr lang="cs-CZ" sz="1200" dirty="0">
                <a:solidFill>
                  <a:prstClr val="black"/>
                </a:solidFill>
                <a:cs typeface="Arial" pitchFamily="34" charset="0"/>
              </a:rPr>
              <a:t>nepárového t-testu, můžeme spočítat testovou </a:t>
            </a:r>
            <a:r>
              <a:rPr lang="cs-CZ" sz="1200" dirty="0" smtClean="0">
                <a:solidFill>
                  <a:prstClr val="black"/>
                </a:solidFill>
                <a:cs typeface="Arial" pitchFamily="34" charset="0"/>
              </a:rPr>
              <a:t>statistiku, </a:t>
            </a:r>
            <a:r>
              <a:rPr lang="cs-CZ" sz="1200" dirty="0">
                <a:solidFill>
                  <a:prstClr val="black"/>
                </a:solidFill>
                <a:cs typeface="Arial" pitchFamily="34" charset="0"/>
              </a:rPr>
              <a:t>výsledné </a:t>
            </a:r>
            <a:r>
              <a:rPr lang="cs-CZ" sz="1200" i="1" dirty="0">
                <a:solidFill>
                  <a:prstClr val="black"/>
                </a:solidFill>
                <a:cs typeface="Arial" pitchFamily="34" charset="0"/>
              </a:rPr>
              <a:t>t</a:t>
            </a:r>
            <a:r>
              <a:rPr lang="cs-CZ" sz="1200" dirty="0">
                <a:solidFill>
                  <a:prstClr val="black"/>
                </a:solidFill>
                <a:cs typeface="Arial" pitchFamily="34" charset="0"/>
              </a:rPr>
              <a:t> je 2,43 s  52 stupni volnosti, podle tabulek je a t</a:t>
            </a:r>
            <a:r>
              <a:rPr lang="cs-CZ" sz="1200" baseline="-25000" dirty="0">
                <a:solidFill>
                  <a:prstClr val="black"/>
                </a:solidFill>
                <a:cs typeface="Arial" pitchFamily="34" charset="0"/>
              </a:rPr>
              <a:t>0,975 (52)</a:t>
            </a:r>
            <a:r>
              <a:rPr lang="cs-CZ" sz="1200" dirty="0">
                <a:solidFill>
                  <a:prstClr val="black"/>
                </a:solidFill>
                <a:cs typeface="Arial" pitchFamily="34" charset="0"/>
              </a:rPr>
              <a:t>= 2,01, tedy </a:t>
            </a:r>
            <a:r>
              <a:rPr lang="cs-CZ" sz="1200" dirty="0" smtClean="0">
                <a:solidFill>
                  <a:prstClr val="black"/>
                </a:solidFill>
                <a:cs typeface="Arial" pitchFamily="34" charset="0"/>
              </a:rPr>
              <a:t> |t|&gt; </a:t>
            </a:r>
            <a:r>
              <a:rPr lang="cs-CZ" sz="1200" dirty="0">
                <a:solidFill>
                  <a:prstClr val="black"/>
                </a:solidFill>
                <a:cs typeface="Arial" pitchFamily="34" charset="0"/>
              </a:rPr>
              <a:t>t</a:t>
            </a:r>
            <a:r>
              <a:rPr lang="cs-CZ" sz="1200" baseline="-25000" dirty="0">
                <a:solidFill>
                  <a:prstClr val="black"/>
                </a:solidFill>
                <a:cs typeface="Arial" pitchFamily="34" charset="0"/>
              </a:rPr>
              <a:t>0,975 (52</a:t>
            </a:r>
            <a:r>
              <a:rPr lang="cs-CZ" sz="1200" baseline="-25000" dirty="0" smtClean="0">
                <a:solidFill>
                  <a:prstClr val="black"/>
                </a:solidFill>
                <a:cs typeface="Arial" pitchFamily="34" charset="0"/>
              </a:rPr>
              <a:t>)</a:t>
            </a:r>
            <a:r>
              <a:rPr lang="cs-CZ" sz="1200" dirty="0" smtClean="0">
                <a:solidFill>
                  <a:prstClr val="black"/>
                </a:solidFill>
                <a:cs typeface="Arial" pitchFamily="34" charset="0"/>
              </a:rPr>
              <a:t>  a </a:t>
            </a:r>
            <a:r>
              <a:rPr lang="cs-CZ" sz="1200" dirty="0">
                <a:solidFill>
                  <a:prstClr val="black"/>
                </a:solidFill>
                <a:cs typeface="Arial" pitchFamily="34" charset="0"/>
              </a:rPr>
              <a:t>nulovou hypotézu můžeme zamítnout, skutečná pravděpodobnost je pak 0,018. Rozdíl mezi skupinami je 1,59 kg ve prospěch skupiny </a:t>
            </a:r>
            <a:r>
              <a:rPr lang="cs-CZ" sz="1200" dirty="0" smtClean="0">
                <a:solidFill>
                  <a:prstClr val="black"/>
                </a:solidFill>
                <a:cs typeface="Arial" pitchFamily="34" charset="0"/>
              </a:rPr>
              <a:t>se zvýšeným příjmem. </a:t>
            </a: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Pro rozdíl mezi oběma soubory jsou spočítány 95% </a:t>
            </a:r>
            <a:r>
              <a:rPr lang="cs-CZ" sz="1200" dirty="0" smtClean="0">
                <a:solidFill>
                  <a:prstClr val="black"/>
                </a:solidFill>
                <a:cs typeface="Arial" pitchFamily="34" charset="0"/>
              </a:rPr>
              <a:t>intervaly spolehlivosti jako </a:t>
            </a:r>
            <a:r>
              <a:rPr lang="cs-CZ" sz="1200" dirty="0">
                <a:solidFill>
                  <a:prstClr val="black"/>
                </a:solidFill>
                <a:cs typeface="Arial" pitchFamily="34" charset="0"/>
              </a:rPr>
              <a:t>1,59</a:t>
            </a:r>
            <a:r>
              <a:rPr lang="en-US" sz="1200" dirty="0">
                <a:solidFill>
                  <a:prstClr val="black"/>
                </a:solidFill>
                <a:cs typeface="Arial" pitchFamily="34" charset="0"/>
              </a:rPr>
              <a:t>±</a:t>
            </a:r>
            <a:r>
              <a:rPr lang="cs-CZ" sz="1200" dirty="0">
                <a:solidFill>
                  <a:prstClr val="black"/>
                </a:solidFill>
                <a:cs typeface="Arial" pitchFamily="34" charset="0"/>
              </a:rPr>
              <a:t>2.01*(0,655) kg, což odpovídá rozsahu 0,28 až 2,91 kg. To, že </a:t>
            </a:r>
            <a:r>
              <a:rPr lang="cs-CZ" sz="1200" dirty="0" smtClean="0">
                <a:solidFill>
                  <a:prstClr val="black"/>
                </a:solidFill>
                <a:cs typeface="Arial" pitchFamily="34" charset="0"/>
              </a:rPr>
              <a:t>interval spolehlivosti nezahrnuje </a:t>
            </a:r>
            <a:r>
              <a:rPr lang="cs-CZ" sz="1200" dirty="0">
                <a:solidFill>
                  <a:prstClr val="black"/>
                </a:solidFill>
                <a:cs typeface="Arial" pitchFamily="34" charset="0"/>
              </a:rPr>
              <a:t>0 je dalším potvrzením, že mezi skupinami je významný rozdíl – jde o další způsob testování významnosti rozdílů mezi skupinami dat – nulovou hypotézu o tom, že rozdíl průměrů dvou skupin dat je roven nějaké hodnotě zamítáme v případě, kdy 95</a:t>
            </a:r>
            <a:r>
              <a:rPr lang="cs-CZ" sz="1200" dirty="0" smtClean="0">
                <a:solidFill>
                  <a:prstClr val="black"/>
                </a:solidFill>
                <a:cs typeface="Arial" pitchFamily="34" charset="0"/>
              </a:rPr>
              <a:t>% interval spolehlivosti </a:t>
            </a:r>
            <a:r>
              <a:rPr lang="cs-CZ" sz="1200" dirty="0">
                <a:solidFill>
                  <a:prstClr val="black"/>
                </a:solidFill>
                <a:cs typeface="Arial" pitchFamily="34" charset="0"/>
              </a:rPr>
              <a:t>rozdílu nezahrnuje tuto hodnotu (v tomto případě 0).</a:t>
            </a:r>
          </a:p>
        </p:txBody>
      </p:sp>
      <p:sp>
        <p:nvSpPr>
          <p:cNvPr id="51210"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51211"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2" name="Object 7"/>
          <p:cNvGraphicFramePr>
            <a:graphicFrameLocks noChangeAspect="1"/>
          </p:cNvGraphicFramePr>
          <p:nvPr/>
        </p:nvGraphicFramePr>
        <p:xfrm>
          <a:off x="4276725" y="4051300"/>
          <a:ext cx="1647825" cy="457200"/>
        </p:xfrm>
        <a:graphic>
          <a:graphicData uri="http://schemas.openxmlformats.org/presentationml/2006/ole">
            <mc:AlternateContent xmlns:mc="http://schemas.openxmlformats.org/markup-compatibility/2006">
              <mc:Choice xmlns:v="urn:schemas-microsoft-com:vml" Requires="v">
                <p:oleObj spid="_x0000_s22650" name="Rovnice" r:id="rId4" imgW="1651000" imgH="457200" progId="Equation.3">
                  <p:embed/>
                </p:oleObj>
              </mc:Choice>
              <mc:Fallback>
                <p:oleObj name="Rovnice" r:id="rId4" imgW="1651000" imgH="45720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725" y="4051300"/>
                        <a:ext cx="1647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2"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3" name="Object 9"/>
          <p:cNvGraphicFramePr>
            <a:graphicFrameLocks noChangeAspect="1"/>
          </p:cNvGraphicFramePr>
          <p:nvPr/>
        </p:nvGraphicFramePr>
        <p:xfrm>
          <a:off x="6292850" y="4146550"/>
          <a:ext cx="942975" cy="219075"/>
        </p:xfrm>
        <a:graphic>
          <a:graphicData uri="http://schemas.openxmlformats.org/presentationml/2006/ole">
            <mc:AlternateContent xmlns:mc="http://schemas.openxmlformats.org/markup-compatibility/2006">
              <mc:Choice xmlns:v="urn:schemas-microsoft-com:vml" Requires="v">
                <p:oleObj spid="_x0000_s22651" name="Rovnice" r:id="rId6" imgW="939392" imgH="215806" progId="Equation.3">
                  <p:embed/>
                </p:oleObj>
              </mc:Choice>
              <mc:Fallback>
                <p:oleObj name="Rovnice" r:id="rId6" imgW="939392" imgH="215806" progId="Equation.3">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2850" y="4146550"/>
                        <a:ext cx="9429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4" name="Object 11"/>
          <p:cNvGraphicFramePr>
            <a:graphicFrameLocks noChangeAspect="1"/>
          </p:cNvGraphicFramePr>
          <p:nvPr/>
        </p:nvGraphicFramePr>
        <p:xfrm>
          <a:off x="2051050" y="5516563"/>
          <a:ext cx="3495675" cy="533400"/>
        </p:xfrm>
        <a:graphic>
          <a:graphicData uri="http://schemas.openxmlformats.org/presentationml/2006/ole">
            <mc:AlternateContent xmlns:mc="http://schemas.openxmlformats.org/markup-compatibility/2006">
              <mc:Choice xmlns:v="urn:schemas-microsoft-com:vml" Requires="v">
                <p:oleObj spid="_x0000_s22652" r:id="rId8" imgW="3492500" imgH="533400" progId="">
                  <p:embed/>
                </p:oleObj>
              </mc:Choice>
              <mc:Fallback>
                <p:oleObj r:id="rId8" imgW="3492500" imgH="533400" progId="">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5516563"/>
                        <a:ext cx="34956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12"/>
          <p:cNvGraphicFramePr>
            <a:graphicFrameLocks noChangeAspect="1"/>
          </p:cNvGraphicFramePr>
          <p:nvPr/>
        </p:nvGraphicFramePr>
        <p:xfrm>
          <a:off x="1444625" y="3921125"/>
          <a:ext cx="2584450" cy="752475"/>
        </p:xfrm>
        <a:graphic>
          <a:graphicData uri="http://schemas.openxmlformats.org/presentationml/2006/ole">
            <mc:AlternateContent xmlns:mc="http://schemas.openxmlformats.org/markup-compatibility/2006">
              <mc:Choice xmlns:v="urn:schemas-microsoft-com:vml" Requires="v">
                <p:oleObj spid="_x0000_s22653" name="Rovnice" r:id="rId10" imgW="2527300" imgH="736600" progId="Equation.3">
                  <p:embed/>
                </p:oleObj>
              </mc:Choice>
              <mc:Fallback>
                <p:oleObj name="Rovnice" r:id="rId10" imgW="2527300" imgH="736600" progId="Equation.3">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4625" y="3921125"/>
                        <a:ext cx="258445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7" name="Picture 9" descr="http://us.cdn3.123rf.com/168nwm/chudtsankov/chudtsankov1104/chudtsankov110400152/9398473-ba-la-ovce-kreslena-postava-ja-st-kva-t.jpg"/>
          <p:cNvPicPr>
            <a:picLocks noChangeAspect="1" noChangeArrowheads="1"/>
          </p:cNvPicPr>
          <p:nvPr/>
        </p:nvPicPr>
        <p:blipFill>
          <a:blip r:embed="rId12" cstate="print"/>
          <a:srcRect/>
          <a:stretch>
            <a:fillRect/>
          </a:stretch>
        </p:blipFill>
        <p:spPr bwMode="auto">
          <a:xfrm>
            <a:off x="155575" y="192434"/>
            <a:ext cx="1600200" cy="1076326"/>
          </a:xfrm>
          <a:prstGeom prst="rect">
            <a:avLst/>
          </a:prstGeom>
          <a:noFill/>
        </p:spPr>
      </p:pic>
      <p:sp>
        <p:nvSpPr>
          <p:cNvPr id="18" name="TextovéPole 17"/>
          <p:cNvSpPr txBox="1"/>
          <p:nvPr/>
        </p:nvSpPr>
        <p:spPr>
          <a:xfrm>
            <a:off x="1516642" y="969860"/>
            <a:ext cx="1737720" cy="369332"/>
          </a:xfrm>
          <a:prstGeom prst="rect">
            <a:avLst/>
          </a:prstGeom>
          <a:noFill/>
        </p:spPr>
        <p:txBody>
          <a:bodyPr wrap="none" rtlCol="0">
            <a:spAutoFit/>
          </a:bodyPr>
          <a:lstStyle/>
          <a:p>
            <a:r>
              <a:rPr lang="cs-CZ" i="1" dirty="0" smtClean="0"/>
              <a:t>1. skupina, N=30</a:t>
            </a:r>
            <a:endParaRPr lang="cs-CZ" i="1" dirty="0"/>
          </a:p>
        </p:txBody>
      </p:sp>
      <p:sp>
        <p:nvSpPr>
          <p:cNvPr id="19" name="TextovéPole 18"/>
          <p:cNvSpPr txBox="1"/>
          <p:nvPr/>
        </p:nvSpPr>
        <p:spPr>
          <a:xfrm>
            <a:off x="5684760" y="6421158"/>
            <a:ext cx="1737720" cy="369332"/>
          </a:xfrm>
          <a:prstGeom prst="rect">
            <a:avLst/>
          </a:prstGeom>
          <a:noFill/>
        </p:spPr>
        <p:txBody>
          <a:bodyPr wrap="none" rtlCol="0">
            <a:spAutoFit/>
          </a:bodyPr>
          <a:lstStyle/>
          <a:p>
            <a:r>
              <a:rPr lang="cs-CZ" i="1" dirty="0" smtClean="0"/>
              <a:t>2. skupina, N=24</a:t>
            </a:r>
            <a:endParaRPr lang="cs-CZ"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a:t>
            </a:r>
            <a:endParaRPr lang="cs-CZ" dirty="0"/>
          </a:p>
        </p:txBody>
      </p:sp>
      <p:sp>
        <p:nvSpPr>
          <p:cNvPr id="5" name="TextovéPole 4"/>
          <p:cNvSpPr txBox="1"/>
          <p:nvPr/>
        </p:nvSpPr>
        <p:spPr>
          <a:xfrm>
            <a:off x="539552" y="1556792"/>
            <a:ext cx="7920880" cy="5078313"/>
          </a:xfrm>
          <a:prstGeom prst="rect">
            <a:avLst/>
          </a:prstGeom>
          <a:noFill/>
        </p:spPr>
        <p:txBody>
          <a:bodyPr wrap="square" rtlCol="0">
            <a:spAutoFit/>
          </a:bodyPr>
          <a:lstStyle/>
          <a:p>
            <a:pPr>
              <a:buFont typeface="Arial" pitchFamily="34" charset="0"/>
              <a:buChar char="•"/>
            </a:pPr>
            <a:r>
              <a:rPr lang="cs-CZ" dirty="0" smtClean="0"/>
              <a:t> Nejprve ověřte normalitu hmotnosti jednak ve skupině kontroly a ve skupině se zvýšenou potravou</a:t>
            </a:r>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r>
              <a:rPr lang="cs-CZ" dirty="0" smtClean="0"/>
              <a:t> V obou případech se tečky odchylují od přímky jenom málo a p-hodnoty S-W testu převyšují 0,05. Předpoklad o normálním rozložení dat v obou skupinách je oprávněný.</a:t>
            </a:r>
          </a:p>
          <a:p>
            <a:pPr>
              <a:buFont typeface="Arial" pitchFamily="34" charset="0"/>
              <a:buChar char="•"/>
            </a:pPr>
            <a:endParaRPr lang="cs-CZ" b="1" i="1" dirty="0" smtClean="0"/>
          </a:p>
        </p:txBody>
      </p:sp>
      <p:pic>
        <p:nvPicPr>
          <p:cNvPr id="61442" name="Picture 2"/>
          <p:cNvPicPr>
            <a:picLocks noChangeAspect="1" noChangeArrowheads="1"/>
          </p:cNvPicPr>
          <p:nvPr/>
        </p:nvPicPr>
        <p:blipFill>
          <a:blip r:embed="rId2" cstate="print"/>
          <a:srcRect/>
          <a:stretch>
            <a:fillRect/>
          </a:stretch>
        </p:blipFill>
        <p:spPr bwMode="auto">
          <a:xfrm>
            <a:off x="2555776" y="1988840"/>
            <a:ext cx="4411980" cy="333756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5"/>
          <p:cNvSpPr>
            <a:spLocks noGrp="1"/>
          </p:cNvSpPr>
          <p:nvPr>
            <p:ph type="title"/>
          </p:nvPr>
        </p:nvSpPr>
        <p:spPr>
          <a:xfrm>
            <a:off x="301625" y="365919"/>
            <a:ext cx="8534400" cy="758825"/>
          </a:xfrm>
        </p:spPr>
        <p:txBody>
          <a:bodyPr/>
          <a:lstStyle/>
          <a:p>
            <a:r>
              <a:rPr lang="cs-CZ" dirty="0" smtClean="0"/>
              <a:t>Příklad 2: Řešení v softwaru </a:t>
            </a:r>
            <a:r>
              <a:rPr lang="cs-CZ" dirty="0" err="1" smtClean="0"/>
              <a:t>Statistica</a:t>
            </a:r>
            <a:r>
              <a:rPr lang="cs-CZ" dirty="0" smtClean="0"/>
              <a:t> I</a:t>
            </a:r>
            <a:endParaRPr lang="cs-CZ" dirty="0"/>
          </a:p>
        </p:txBody>
      </p:sp>
      <p:sp>
        <p:nvSpPr>
          <p:cNvPr id="6" name="TextovéPole 5"/>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independent, by </a:t>
            </a:r>
            <a:r>
              <a:rPr lang="cs-CZ" b="1" i="1" dirty="0" err="1" smtClean="0"/>
              <a:t>groups</a:t>
            </a:r>
            <a:endParaRPr lang="cs-CZ" b="1" i="1" dirty="0" smtClean="0"/>
          </a:p>
        </p:txBody>
      </p:sp>
      <p:sp>
        <p:nvSpPr>
          <p:cNvPr id="8" name="Šipka doprava 7"/>
          <p:cNvSpPr/>
          <p:nvPr/>
        </p:nvSpPr>
        <p:spPr>
          <a:xfrm>
            <a:off x="2555776" y="177281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pic>
        <p:nvPicPr>
          <p:cNvPr id="58371" name="Picture 3"/>
          <p:cNvPicPr>
            <a:picLocks noChangeAspect="1" noChangeArrowheads="1"/>
          </p:cNvPicPr>
          <p:nvPr/>
        </p:nvPicPr>
        <p:blipFill>
          <a:blip r:embed="rId2" cstate="print"/>
          <a:srcRect/>
          <a:stretch>
            <a:fillRect/>
          </a:stretch>
        </p:blipFill>
        <p:spPr bwMode="auto">
          <a:xfrm>
            <a:off x="3491880" y="1700808"/>
            <a:ext cx="5457825" cy="4629150"/>
          </a:xfrm>
          <a:prstGeom prst="rect">
            <a:avLst/>
          </a:prstGeom>
          <a:noFill/>
          <a:ln w="9525">
            <a:noFill/>
            <a:miter lim="800000"/>
            <a:headEnd/>
            <a:tailEnd/>
          </a:ln>
        </p:spPr>
      </p:pic>
      <p:sp>
        <p:nvSpPr>
          <p:cNvPr id="10" name="Šipka doprava 9"/>
          <p:cNvSpPr/>
          <p:nvPr/>
        </p:nvSpPr>
        <p:spPr>
          <a:xfrm rot="450394">
            <a:off x="5897674" y="11023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1" name="Šipka doprava 10"/>
          <p:cNvSpPr/>
          <p:nvPr/>
        </p:nvSpPr>
        <p:spPr>
          <a:xfrm rot="21096045">
            <a:off x="2555776" y="37170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Shrnutí statistických testů</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pic>
        <p:nvPicPr>
          <p:cNvPr id="57345" name="Picture 1"/>
          <p:cNvPicPr>
            <a:picLocks noChangeAspect="1" noChangeArrowheads="1"/>
          </p:cNvPicPr>
          <p:nvPr/>
        </p:nvPicPr>
        <p:blipFill>
          <a:blip r:embed="rId2" cstate="print"/>
          <a:srcRect b="3385"/>
          <a:stretch>
            <a:fillRect/>
          </a:stretch>
        </p:blipFill>
        <p:spPr bwMode="auto">
          <a:xfrm>
            <a:off x="3563883" y="2002767"/>
            <a:ext cx="5396675" cy="3514465"/>
          </a:xfrm>
          <a:prstGeom prst="rect">
            <a:avLst/>
          </a:prstGeom>
          <a:noFill/>
          <a:ln w="9525">
            <a:noFill/>
            <a:miter lim="800000"/>
            <a:headEnd/>
            <a:tailEnd/>
          </a:ln>
        </p:spPr>
      </p:pic>
      <p:sp>
        <p:nvSpPr>
          <p:cNvPr id="5" name="Šipka doprava 4"/>
          <p:cNvSpPr/>
          <p:nvPr/>
        </p:nvSpPr>
        <p:spPr>
          <a:xfrm rot="1351366">
            <a:off x="3203848" y="214678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TextovéPole 5"/>
          <p:cNvSpPr txBox="1"/>
          <p:nvPr/>
        </p:nvSpPr>
        <p:spPr>
          <a:xfrm>
            <a:off x="323528" y="2344812"/>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9" name="Šipka doprava 8"/>
          <p:cNvSpPr/>
          <p:nvPr/>
        </p:nvSpPr>
        <p:spPr>
          <a:xfrm>
            <a:off x="2915816" y="42350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Šipka doprava 10"/>
          <p:cNvSpPr/>
          <p:nvPr/>
        </p:nvSpPr>
        <p:spPr>
          <a:xfrm rot="1171205">
            <a:off x="7086040" y="213340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15616" y="3284984"/>
            <a:ext cx="6886575" cy="1219200"/>
          </a:xfrm>
          <a:prstGeom prst="rect">
            <a:avLst/>
          </a:prstGeom>
          <a:noFill/>
          <a:ln w="9525">
            <a:noFill/>
            <a:miter lim="800000"/>
            <a:headEnd/>
            <a:tailEnd/>
          </a:ln>
        </p:spPr>
      </p:pic>
      <p:sp>
        <p:nvSpPr>
          <p:cNvPr id="5" name="TextovéPole 4"/>
          <p:cNvSpPr txBox="1"/>
          <p:nvPr/>
        </p:nvSpPr>
        <p:spPr>
          <a:xfrm>
            <a:off x="611560" y="1556792"/>
            <a:ext cx="7776864" cy="369332"/>
          </a:xfrm>
          <a:prstGeom prst="rect">
            <a:avLst/>
          </a:prstGeom>
          <a:noFill/>
        </p:spPr>
        <p:txBody>
          <a:bodyPr wrap="square" rtlCol="0">
            <a:spAutoFit/>
          </a:bodyPr>
          <a:lstStyle/>
          <a:p>
            <a:pPr algn="ctr">
              <a:buFont typeface="Arial" pitchFamily="34" charset="0"/>
              <a:buChar char="•"/>
            </a:pPr>
            <a:r>
              <a:rPr lang="cs-CZ" b="1" i="1" u="sng" dirty="0" smtClean="0">
                <a:solidFill>
                  <a:srgbClr val="FF0000"/>
                </a:solidFill>
              </a:rPr>
              <a:t>POZOR: Výstupní tabulku vyhodnocujeme zezadu!!!</a:t>
            </a:r>
          </a:p>
        </p:txBody>
      </p:sp>
      <p:sp>
        <p:nvSpPr>
          <p:cNvPr id="8"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III</a:t>
            </a:r>
            <a:endParaRPr lang="cs-CZ" dirty="0"/>
          </a:p>
        </p:txBody>
      </p:sp>
      <p:sp>
        <p:nvSpPr>
          <p:cNvPr id="9" name="TextovéPole 8"/>
          <p:cNvSpPr txBox="1"/>
          <p:nvPr/>
        </p:nvSpPr>
        <p:spPr>
          <a:xfrm>
            <a:off x="4139952" y="2564904"/>
            <a:ext cx="2526525" cy="369332"/>
          </a:xfrm>
          <a:prstGeom prst="rect">
            <a:avLst/>
          </a:prstGeom>
          <a:noFill/>
        </p:spPr>
        <p:txBody>
          <a:bodyPr wrap="none" rtlCol="0">
            <a:spAutoFit/>
          </a:bodyPr>
          <a:lstStyle/>
          <a:p>
            <a:r>
              <a:rPr lang="cs-CZ" dirty="0" smtClean="0"/>
              <a:t>Rozsah výběru 1. skupiny</a:t>
            </a:r>
            <a:endParaRPr lang="cs-CZ" dirty="0"/>
          </a:p>
        </p:txBody>
      </p:sp>
      <p:sp>
        <p:nvSpPr>
          <p:cNvPr id="10" name="TextovéPole 9"/>
          <p:cNvSpPr txBox="1"/>
          <p:nvPr/>
        </p:nvSpPr>
        <p:spPr>
          <a:xfrm>
            <a:off x="179512" y="4869160"/>
            <a:ext cx="3329822" cy="646331"/>
          </a:xfrm>
          <a:prstGeom prst="rect">
            <a:avLst/>
          </a:prstGeom>
          <a:noFill/>
        </p:spPr>
        <p:txBody>
          <a:bodyPr wrap="none" rtlCol="0">
            <a:spAutoFit/>
          </a:bodyPr>
          <a:lstStyle/>
          <a:p>
            <a:pPr algn="r"/>
            <a:r>
              <a:rPr lang="cs-CZ" dirty="0" smtClean="0"/>
              <a:t>Hodnota testové statistiky</a:t>
            </a:r>
          </a:p>
          <a:p>
            <a:r>
              <a:rPr lang="cs-CZ" dirty="0" smtClean="0"/>
              <a:t>(pro test shody středních hodnot)</a:t>
            </a:r>
            <a:endParaRPr lang="cs-CZ" dirty="0"/>
          </a:p>
        </p:txBody>
      </p:sp>
      <p:sp>
        <p:nvSpPr>
          <p:cNvPr id="14" name="TextovéPole 13"/>
          <p:cNvSpPr txBox="1"/>
          <p:nvPr/>
        </p:nvSpPr>
        <p:spPr>
          <a:xfrm>
            <a:off x="251520" y="1988840"/>
            <a:ext cx="2981714" cy="369332"/>
          </a:xfrm>
          <a:prstGeom prst="rect">
            <a:avLst/>
          </a:prstGeom>
          <a:noFill/>
        </p:spPr>
        <p:txBody>
          <a:bodyPr wrap="none" rtlCol="0">
            <a:spAutoFit/>
          </a:bodyPr>
          <a:lstStyle/>
          <a:p>
            <a:r>
              <a:rPr lang="cs-CZ" dirty="0" smtClean="0"/>
              <a:t>Výběrový průměr u 1. skupiny</a:t>
            </a:r>
            <a:endParaRPr lang="cs-CZ" dirty="0"/>
          </a:p>
        </p:txBody>
      </p:sp>
      <p:sp>
        <p:nvSpPr>
          <p:cNvPr id="15" name="TextovéPole 14"/>
          <p:cNvSpPr txBox="1"/>
          <p:nvPr/>
        </p:nvSpPr>
        <p:spPr>
          <a:xfrm>
            <a:off x="1259632" y="2348880"/>
            <a:ext cx="2981714" cy="369332"/>
          </a:xfrm>
          <a:prstGeom prst="rect">
            <a:avLst/>
          </a:prstGeom>
          <a:noFill/>
        </p:spPr>
        <p:txBody>
          <a:bodyPr wrap="none" rtlCol="0">
            <a:spAutoFit/>
          </a:bodyPr>
          <a:lstStyle/>
          <a:p>
            <a:r>
              <a:rPr lang="cs-CZ" dirty="0" smtClean="0"/>
              <a:t>Výběrový průměr u 2. skupiny</a:t>
            </a:r>
            <a:endParaRPr lang="cs-CZ" dirty="0"/>
          </a:p>
        </p:txBody>
      </p:sp>
      <p:cxnSp>
        <p:nvCxnSpPr>
          <p:cNvPr id="17" name="Přímá spojovací šipka 16"/>
          <p:cNvCxnSpPr/>
          <p:nvPr/>
        </p:nvCxnSpPr>
        <p:spPr>
          <a:xfrm>
            <a:off x="1043608" y="2564904"/>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Pravoúhlá spojovací čára 18"/>
          <p:cNvCxnSpPr/>
          <p:nvPr/>
        </p:nvCxnSpPr>
        <p:spPr>
          <a:xfrm rot="5400000">
            <a:off x="2123728" y="3284984"/>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835696" y="5445224"/>
            <a:ext cx="2204193" cy="369332"/>
          </a:xfrm>
          <a:prstGeom prst="rect">
            <a:avLst/>
          </a:prstGeom>
          <a:noFill/>
        </p:spPr>
        <p:txBody>
          <a:bodyPr wrap="none" rtlCol="0">
            <a:spAutoFit/>
          </a:bodyPr>
          <a:lstStyle/>
          <a:p>
            <a:r>
              <a:rPr lang="cs-CZ" dirty="0" smtClean="0"/>
              <a:t>Počet stupňů volnosti</a:t>
            </a:r>
            <a:endParaRPr lang="cs-CZ" dirty="0"/>
          </a:p>
        </p:txBody>
      </p:sp>
      <p:sp>
        <p:nvSpPr>
          <p:cNvPr id="23" name="TextovéPole 22"/>
          <p:cNvSpPr txBox="1"/>
          <p:nvPr/>
        </p:nvSpPr>
        <p:spPr>
          <a:xfrm>
            <a:off x="4860032" y="4869160"/>
            <a:ext cx="3974742" cy="646331"/>
          </a:xfrm>
          <a:prstGeom prst="rect">
            <a:avLst/>
          </a:prstGeom>
          <a:noFill/>
        </p:spPr>
        <p:txBody>
          <a:bodyPr wrap="none" rtlCol="0">
            <a:spAutoFit/>
          </a:bodyPr>
          <a:lstStyle/>
          <a:p>
            <a:r>
              <a:rPr lang="cs-CZ" dirty="0" smtClean="0"/>
              <a:t>Testová statistika pro test shody rozptylů</a:t>
            </a:r>
          </a:p>
          <a:p>
            <a:r>
              <a:rPr lang="cs-CZ" dirty="0" smtClean="0"/>
              <a:t>(F-test)</a:t>
            </a:r>
            <a:endParaRPr lang="cs-CZ" dirty="0"/>
          </a:p>
        </p:txBody>
      </p:sp>
      <p:sp>
        <p:nvSpPr>
          <p:cNvPr id="24" name="TextovéPole 23"/>
          <p:cNvSpPr txBox="1"/>
          <p:nvPr/>
        </p:nvSpPr>
        <p:spPr>
          <a:xfrm>
            <a:off x="4860032" y="2924944"/>
            <a:ext cx="2526525" cy="369332"/>
          </a:xfrm>
          <a:prstGeom prst="rect">
            <a:avLst/>
          </a:prstGeom>
          <a:noFill/>
        </p:spPr>
        <p:txBody>
          <a:bodyPr wrap="none" rtlCol="0">
            <a:spAutoFit/>
          </a:bodyPr>
          <a:lstStyle/>
          <a:p>
            <a:r>
              <a:rPr lang="cs-CZ" dirty="0" smtClean="0"/>
              <a:t>Rozsah výběru 2. skupiny</a:t>
            </a:r>
            <a:endParaRPr lang="cs-CZ" dirty="0"/>
          </a:p>
        </p:txBody>
      </p:sp>
      <p:sp>
        <p:nvSpPr>
          <p:cNvPr id="26" name="TextovéPole 25"/>
          <p:cNvSpPr txBox="1"/>
          <p:nvPr/>
        </p:nvSpPr>
        <p:spPr>
          <a:xfrm>
            <a:off x="4804158" y="2132856"/>
            <a:ext cx="4339842" cy="369332"/>
          </a:xfrm>
          <a:prstGeom prst="rect">
            <a:avLst/>
          </a:prstGeom>
          <a:noFill/>
        </p:spPr>
        <p:txBody>
          <a:bodyPr wrap="none" rtlCol="0">
            <a:spAutoFit/>
          </a:bodyPr>
          <a:lstStyle/>
          <a:p>
            <a:r>
              <a:rPr lang="cs-CZ" dirty="0" smtClean="0"/>
              <a:t>Výběrová směrodatná odchylka u 2. skupiny </a:t>
            </a:r>
            <a:endParaRPr lang="cs-CZ" dirty="0"/>
          </a:p>
        </p:txBody>
      </p:sp>
      <p:cxnSp>
        <p:nvCxnSpPr>
          <p:cNvPr id="30" name="Pravoúhlá spojovací čára 29"/>
          <p:cNvCxnSpPr/>
          <p:nvPr/>
        </p:nvCxnSpPr>
        <p:spPr>
          <a:xfrm rot="5400000">
            <a:off x="4146302" y="3422650"/>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ravoúhlá spojovací čára 30"/>
          <p:cNvCxnSpPr/>
          <p:nvPr/>
        </p:nvCxnSpPr>
        <p:spPr>
          <a:xfrm rot="5400000">
            <a:off x="5112060" y="3320988"/>
            <a:ext cx="720080" cy="504056"/>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Pravoúhlá spojovací čára 33"/>
          <p:cNvCxnSpPr/>
          <p:nvPr/>
        </p:nvCxnSpPr>
        <p:spPr>
          <a:xfrm rot="5400000">
            <a:off x="6336196" y="2528900"/>
            <a:ext cx="1512168" cy="144016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Pravoúhlá spojovací čára 42"/>
          <p:cNvCxnSpPr/>
          <p:nvPr/>
        </p:nvCxnSpPr>
        <p:spPr>
          <a:xfrm rot="16200000" flipV="1">
            <a:off x="6774594" y="4623482"/>
            <a:ext cx="425698" cy="6565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bdélník 46"/>
          <p:cNvSpPr/>
          <p:nvPr/>
        </p:nvSpPr>
        <p:spPr>
          <a:xfrm>
            <a:off x="6588224" y="3501008"/>
            <a:ext cx="1728192" cy="1080120"/>
          </a:xfrm>
          <a:prstGeom prst="rect">
            <a:avLst/>
          </a:prstGeom>
          <a:noFill/>
          <a:ln w="25400">
            <a:solidFill>
              <a:schemeClr val="tx1"/>
            </a:solidFill>
            <a:prstDash val="solid"/>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bdélník 48"/>
          <p:cNvSpPr/>
          <p:nvPr/>
        </p:nvSpPr>
        <p:spPr>
          <a:xfrm>
            <a:off x="2915816" y="3501008"/>
            <a:ext cx="1368152" cy="1080120"/>
          </a:xfrm>
          <a:prstGeom prst="rect">
            <a:avLst/>
          </a:prstGeom>
          <a:noFill/>
          <a:ln w="25400">
            <a:solidFill>
              <a:srgbClr val="00B050"/>
            </a:solidFill>
            <a:prstDash val="solid"/>
          </a:ln>
          <a:effectLst>
            <a:outerShdw blurRad="50800" dist="50800" dir="5400000" algn="ctr"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Šipka doprava 49"/>
          <p:cNvSpPr/>
          <p:nvPr/>
        </p:nvSpPr>
        <p:spPr>
          <a:xfrm rot="2613365">
            <a:off x="3700359" y="4817432"/>
            <a:ext cx="1153793" cy="64807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TextovéPole 50"/>
          <p:cNvSpPr txBox="1"/>
          <p:nvPr/>
        </p:nvSpPr>
        <p:spPr>
          <a:xfrm>
            <a:off x="4499992" y="5517232"/>
            <a:ext cx="4464684" cy="646331"/>
          </a:xfrm>
          <a:prstGeom prst="rect">
            <a:avLst/>
          </a:prstGeom>
          <a:noFill/>
        </p:spPr>
        <p:txBody>
          <a:bodyPr wrap="none" rtlCol="0">
            <a:spAutoFit/>
          </a:bodyPr>
          <a:lstStyle/>
          <a:p>
            <a:r>
              <a:rPr lang="cs-CZ" b="1" i="1" u="sng" dirty="0" smtClean="0"/>
              <a:t>Tyto sloupce lze interpretovat pouze </a:t>
            </a:r>
          </a:p>
          <a:p>
            <a:r>
              <a:rPr lang="cs-CZ" b="1" i="1" u="sng" dirty="0" smtClean="0"/>
              <a:t>pokud rozdíl mezi rozptyly byl neprůkazný !!!</a:t>
            </a:r>
            <a:endParaRPr lang="cs-CZ" b="1" i="1" u="sng" dirty="0"/>
          </a:p>
        </p:txBody>
      </p:sp>
      <p:cxnSp>
        <p:nvCxnSpPr>
          <p:cNvPr id="54" name="Pravoúhlá spojovací čára 53"/>
          <p:cNvCxnSpPr/>
          <p:nvPr/>
        </p:nvCxnSpPr>
        <p:spPr>
          <a:xfrm rot="5400000">
            <a:off x="2861836" y="4563100"/>
            <a:ext cx="468000" cy="216024"/>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p:nvPr/>
        </p:nvCxnSpPr>
        <p:spPr>
          <a:xfrm rot="16200000" flipH="1">
            <a:off x="3149892" y="4887232"/>
            <a:ext cx="1080000" cy="18000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chor="ctr"/>
          <a:lstStyle/>
          <a:p>
            <a:pPr lvl="0"/>
            <a:r>
              <a:rPr lang="cs-CZ" dirty="0" smtClean="0"/>
              <a:t>Příklad 2: Řešení v softwaru </a:t>
            </a:r>
            <a:r>
              <a:rPr lang="cs-CZ" dirty="0" err="1" smtClean="0"/>
              <a:t>Statistica</a:t>
            </a:r>
            <a:r>
              <a:rPr lang="cs-CZ" dirty="0" smtClean="0"/>
              <a:t> IV, F-test</a:t>
            </a:r>
            <a:endParaRPr lang="cs-CZ" dirty="0"/>
          </a:p>
        </p:txBody>
      </p:sp>
      <p:sp>
        <p:nvSpPr>
          <p:cNvPr id="4" name="TextovéPole 3"/>
          <p:cNvSpPr txBox="1"/>
          <p:nvPr/>
        </p:nvSpPr>
        <p:spPr>
          <a:xfrm>
            <a:off x="323528" y="1700808"/>
            <a:ext cx="7863691" cy="1200329"/>
          </a:xfrm>
          <a:prstGeom prst="rect">
            <a:avLst/>
          </a:prstGeom>
          <a:noFill/>
        </p:spPr>
        <p:txBody>
          <a:bodyPr wrap="none" rtlCol="0">
            <a:spAutoFit/>
          </a:bodyPr>
          <a:lstStyle/>
          <a:p>
            <a:pPr>
              <a:buFont typeface="Arial" pitchFamily="34" charset="0"/>
              <a:buChar char="•"/>
            </a:pPr>
            <a:r>
              <a:rPr lang="cs-CZ" dirty="0" smtClean="0"/>
              <a:t>  </a:t>
            </a:r>
            <a:r>
              <a:rPr lang="cs-CZ" u="sng" dirty="0" smtClean="0"/>
              <a:t>Pokud F-test prokázal odlišnost rozptylů</a:t>
            </a:r>
            <a:r>
              <a:rPr lang="cs-CZ" dirty="0" smtClean="0"/>
              <a:t>, je nutné na záložce </a:t>
            </a:r>
            <a:r>
              <a:rPr lang="cs-CZ" b="1" i="1" dirty="0" err="1" smtClean="0"/>
              <a:t>Options</a:t>
            </a:r>
            <a:r>
              <a:rPr lang="cs-CZ" dirty="0" smtClean="0"/>
              <a:t> odškrtnout</a:t>
            </a:r>
          </a:p>
          <a:p>
            <a:r>
              <a:rPr lang="cs-CZ" dirty="0" smtClean="0"/>
              <a:t> </a:t>
            </a:r>
            <a:r>
              <a:rPr lang="cs-CZ" b="1" i="1" dirty="0" smtClean="0"/>
              <a:t>Test w/</a:t>
            </a:r>
            <a:r>
              <a:rPr lang="cs-CZ" b="1" i="1" dirty="0" err="1" smtClean="0"/>
              <a:t>separate</a:t>
            </a:r>
            <a:r>
              <a:rPr lang="cs-CZ" b="1" i="1" dirty="0" smtClean="0"/>
              <a:t> variance </a:t>
            </a:r>
            <a:r>
              <a:rPr lang="cs-CZ" b="1" i="1" dirty="0" err="1" smtClean="0"/>
              <a:t>estimates</a:t>
            </a:r>
            <a:r>
              <a:rPr lang="cs-CZ" b="1" i="1" dirty="0" smtClean="0"/>
              <a:t> (t-test se </a:t>
            </a:r>
            <a:r>
              <a:rPr lang="cs-CZ" b="1" i="1" dirty="0" err="1" smtClean="0"/>
              <a:t>samost</a:t>
            </a:r>
            <a:r>
              <a:rPr lang="cs-CZ" b="1" i="1" dirty="0" smtClean="0"/>
              <a:t>. odhady rozptylů)</a:t>
            </a:r>
          </a:p>
          <a:p>
            <a:pPr>
              <a:buFont typeface="Arial" pitchFamily="34" charset="0"/>
              <a:buChar char="•"/>
            </a:pPr>
            <a:endParaRPr lang="cs-CZ" dirty="0" smtClean="0"/>
          </a:p>
          <a:p>
            <a:endParaRPr lang="cs-CZ" b="1" i="1" dirty="0" smtClean="0"/>
          </a:p>
        </p:txBody>
      </p:sp>
      <p:pic>
        <p:nvPicPr>
          <p:cNvPr id="60418" name="Picture 2"/>
          <p:cNvPicPr>
            <a:picLocks noChangeAspect="1" noChangeArrowheads="1"/>
          </p:cNvPicPr>
          <p:nvPr/>
        </p:nvPicPr>
        <p:blipFill>
          <a:blip r:embed="rId2" cstate="print"/>
          <a:srcRect b="2326"/>
          <a:stretch>
            <a:fillRect/>
          </a:stretch>
        </p:blipFill>
        <p:spPr bwMode="auto">
          <a:xfrm>
            <a:off x="1187632" y="2420890"/>
            <a:ext cx="4638675" cy="3023621"/>
          </a:xfrm>
          <a:prstGeom prst="rect">
            <a:avLst/>
          </a:prstGeom>
          <a:noFill/>
          <a:ln w="9525">
            <a:noFill/>
            <a:miter lim="800000"/>
            <a:headEnd/>
            <a:tailEnd/>
          </a:ln>
        </p:spPr>
      </p:pic>
      <p:sp>
        <p:nvSpPr>
          <p:cNvPr id="6" name="Šipka doprava 5"/>
          <p:cNvSpPr/>
          <p:nvPr/>
        </p:nvSpPr>
        <p:spPr>
          <a:xfrm>
            <a:off x="323528" y="386104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9780000" flipV="1">
            <a:off x="4420120" y="3528555"/>
            <a:ext cx="761868" cy="54094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cs-CZ" dirty="0" smtClean="0"/>
              <a:t>2</a:t>
            </a:r>
            <a:endParaRPr lang="cs-CZ" dirty="0"/>
          </a:p>
        </p:txBody>
      </p:sp>
      <p:sp>
        <p:nvSpPr>
          <p:cNvPr id="8" name="TextovéPole 7"/>
          <p:cNvSpPr txBox="1"/>
          <p:nvPr/>
        </p:nvSpPr>
        <p:spPr>
          <a:xfrm>
            <a:off x="5796136" y="3679864"/>
            <a:ext cx="3267176" cy="1477328"/>
          </a:xfrm>
          <a:prstGeom prst="rect">
            <a:avLst/>
          </a:prstGeom>
          <a:noFill/>
        </p:spPr>
        <p:txBody>
          <a:bodyPr wrap="none" rtlCol="0">
            <a:spAutoFit/>
          </a:bodyPr>
          <a:lstStyle/>
          <a:p>
            <a:pPr>
              <a:buFont typeface="Arial" pitchFamily="34" charset="0"/>
              <a:buChar char="•"/>
            </a:pPr>
            <a:r>
              <a:rPr lang="cs-CZ" dirty="0" smtClean="0"/>
              <a:t> Chceme-li homogenitu rozptylů</a:t>
            </a:r>
          </a:p>
          <a:p>
            <a:r>
              <a:rPr lang="cs-CZ" dirty="0" smtClean="0"/>
              <a:t> testovat ještě jiným testem, </a:t>
            </a:r>
          </a:p>
          <a:p>
            <a:r>
              <a:rPr lang="cs-CZ" dirty="0" smtClean="0"/>
              <a:t>než F-testem, vybereme </a:t>
            </a:r>
          </a:p>
          <a:p>
            <a:r>
              <a:rPr lang="cs-CZ" dirty="0" smtClean="0"/>
              <a:t>test z nabídky </a:t>
            </a:r>
            <a:r>
              <a:rPr lang="cs-CZ" b="1" i="1" dirty="0" err="1" smtClean="0"/>
              <a:t>Homogeneity</a:t>
            </a:r>
            <a:endParaRPr lang="cs-CZ" b="1" i="1" dirty="0" smtClean="0"/>
          </a:p>
          <a:p>
            <a:r>
              <a:rPr lang="cs-CZ" b="1" i="1" dirty="0" err="1" smtClean="0"/>
              <a:t>of</a:t>
            </a:r>
            <a:r>
              <a:rPr lang="cs-CZ" b="1" i="1" dirty="0" smtClean="0"/>
              <a:t> </a:t>
            </a:r>
            <a:r>
              <a:rPr lang="cs-CZ" b="1" i="1" dirty="0" err="1" smtClean="0"/>
              <a:t>variances</a:t>
            </a:r>
            <a:endParaRPr lang="cs-CZ"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2"/>
          <p:cNvSpPr>
            <a:spLocks noGrp="1"/>
          </p:cNvSpPr>
          <p:nvPr>
            <p:ph type="title" idx="4294967295"/>
          </p:nvPr>
        </p:nvSpPr>
        <p:spPr/>
        <p:txBody>
          <a:bodyPr/>
          <a:lstStyle/>
          <a:p>
            <a:r>
              <a:rPr lang="cs-CZ" dirty="0" smtClean="0"/>
              <a:t>Párový </a:t>
            </a:r>
            <a:r>
              <a:rPr lang="cs-CZ" dirty="0" err="1" smtClean="0"/>
              <a:t>dvouvýběrový</a:t>
            </a:r>
            <a:r>
              <a:rPr lang="cs-CZ" dirty="0" smtClean="0"/>
              <a:t> t-test</a:t>
            </a:r>
          </a:p>
        </p:txBody>
      </p:sp>
      <p:sp>
        <p:nvSpPr>
          <p:cNvPr id="242692" name="Rectangle 3"/>
          <p:cNvSpPr>
            <a:spLocks noGrp="1"/>
          </p:cNvSpPr>
          <p:nvPr>
            <p:ph type="body" idx="4294967295"/>
          </p:nvPr>
        </p:nvSpPr>
        <p:spPr>
          <a:xfrm>
            <a:off x="301625" y="1758971"/>
            <a:ext cx="8534400" cy="4598987"/>
          </a:xfrm>
        </p:spPr>
        <p:txBody>
          <a:bodyPr/>
          <a:lstStyle/>
          <a:p>
            <a:pPr marL="342900" indent="-342900"/>
            <a:r>
              <a:rPr lang="cs-CZ" sz="1800" b="1" dirty="0" smtClean="0"/>
              <a:t>Skupiny dat jsou spojeny přes objekt měření</a:t>
            </a:r>
            <a:r>
              <a:rPr lang="cs-CZ" sz="1800" dirty="0" smtClean="0"/>
              <a:t>, příkladem může být měření parametrů pacienta před léčbou a po léčbě (nemusí jít přímo o stejný objekt, dalším příkladem mohou být např. krysy ze stejné linie). </a:t>
            </a:r>
          </a:p>
          <a:p>
            <a:pPr marL="342900" indent="-342900"/>
            <a:endParaRPr lang="cs-CZ" sz="1800" dirty="0" smtClean="0"/>
          </a:p>
          <a:p>
            <a:pPr marL="342900" indent="-342900"/>
            <a:r>
              <a:rPr lang="cs-CZ" sz="1800" dirty="0" smtClean="0"/>
              <a:t>Oba soubory musí mít </a:t>
            </a:r>
            <a:r>
              <a:rPr lang="cs-CZ" sz="1800" b="1" dirty="0" smtClean="0"/>
              <a:t>shodný počet hodnot</a:t>
            </a:r>
            <a:r>
              <a:rPr lang="cs-CZ" sz="1800" dirty="0" smtClean="0"/>
              <a:t>, protože všechna měření v jednom souboru musí být spárována s měřením v druhém souboru. Při vlastním výpočtu se potom </a:t>
            </a:r>
            <a:r>
              <a:rPr lang="cs-CZ" sz="1800" b="1" dirty="0" smtClean="0"/>
              <a:t>počítá se změnou hodnot (diferencí)</a:t>
            </a:r>
            <a:r>
              <a:rPr lang="cs-CZ" sz="1800" dirty="0" smtClean="0"/>
              <a:t> subjektů v obou souborech. </a:t>
            </a:r>
          </a:p>
          <a:p>
            <a:pPr marL="342900" indent="-342900">
              <a:buNone/>
            </a:pPr>
            <a:endParaRPr lang="cs-CZ" sz="1800" dirty="0" smtClean="0"/>
          </a:p>
          <a:p>
            <a:pPr marL="342900" indent="-342900"/>
            <a:r>
              <a:rPr lang="cs-CZ" sz="1800" dirty="0" smtClean="0"/>
              <a:t>V případě, že se nejedná o měření na témže subjektu je vhodné si před párovým testem ověřit si, zda existuje vazba mezi oběma skupinami – vynesení do grafu, </a:t>
            </a:r>
            <a:r>
              <a:rPr lang="cs-CZ" sz="1800" b="1" dirty="0" smtClean="0"/>
              <a:t>korelace.</a:t>
            </a:r>
            <a:endParaRPr lang="cs-CZ" sz="1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lvl="0"/>
            <a:r>
              <a:rPr lang="cs-CZ" dirty="0" smtClean="0"/>
              <a:t>Příklad 3: Párový </a:t>
            </a:r>
            <a:r>
              <a:rPr lang="cs-CZ" dirty="0" err="1" smtClean="0"/>
              <a:t>dvouvýběrový</a:t>
            </a:r>
            <a:r>
              <a:rPr lang="cs-CZ" dirty="0" smtClean="0"/>
              <a:t> t-test </a:t>
            </a:r>
            <a:endParaRPr lang="cs-CZ" dirty="0"/>
          </a:p>
        </p:txBody>
      </p:sp>
      <p:sp>
        <p:nvSpPr>
          <p:cNvPr id="4" name="Rectangle 3"/>
          <p:cNvSpPr txBox="1">
            <a:spLocks/>
          </p:cNvSpPr>
          <p:nvPr/>
        </p:nvSpPr>
        <p:spPr bwMode="auto">
          <a:xfrm>
            <a:off x="250825" y="1556792"/>
            <a:ext cx="8534400" cy="115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1400" b="0" i="0" u="none" strike="noStrike" kern="1200" cap="none" spc="0" normalizeH="0" baseline="0" noProof="0" dirty="0" smtClean="0">
                <a:ln>
                  <a:noFill/>
                </a:ln>
                <a:solidFill>
                  <a:schemeClr val="tx1"/>
                </a:solidFill>
                <a:effectLst/>
                <a:uLnTx/>
                <a:uFillTx/>
                <a:latin typeface="+mn-lt"/>
                <a:ea typeface="+mn-ea"/>
                <a:cs typeface="+mn-cs"/>
              </a:rPr>
              <a:t>Byl prováděn pokus s dietou u </a:t>
            </a:r>
            <a:r>
              <a:rPr lang="cs-CZ" sz="1400" dirty="0" smtClean="0"/>
              <a:t>18</a:t>
            </a:r>
            <a:r>
              <a:rPr kumimoji="0" lang="cs-CZ" sz="1400" b="0" i="0" u="none" strike="noStrike" kern="1200" cap="none" spc="0" normalizeH="0" baseline="0" noProof="0" dirty="0" smtClean="0">
                <a:ln>
                  <a:noFill/>
                </a:ln>
                <a:solidFill>
                  <a:schemeClr val="tx1"/>
                </a:solidFill>
                <a:effectLst/>
                <a:uLnTx/>
                <a:uFillTx/>
                <a:latin typeface="+mn-lt"/>
                <a:ea typeface="+mn-ea"/>
                <a:cs typeface="+mn-cs"/>
              </a:rPr>
              <a:t> diabetických krys, každá krysa </a:t>
            </a:r>
            <a:r>
              <a:rPr lang="cs-CZ" sz="1400" dirty="0" smtClean="0"/>
              <a:t>byla vystavena dvěma dietám (jedné nové speciální a jedné kontrolní dietě). Protože každá krysa absolvovala obě diety, jde o párové uspořádání, kdy hodnoty v obou pokusech jsou spojeny přes pokusné zvíře. Zjistěte, zda testovaná dieta způsobí změnu hmotnosti u krys (zda se liší hmotnost krys po nové speciální a po kontrolní dietě). </a:t>
            </a:r>
            <a:endParaRPr kumimoji="0" lang="cs-CZ"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2"/>
          <p:cNvSpPr txBox="1">
            <a:spLocks/>
          </p:cNvSpPr>
          <p:nvPr/>
        </p:nvSpPr>
        <p:spPr bwMode="auto">
          <a:xfrm>
            <a:off x="395536" y="18864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3300" b="1" i="0" u="none" strike="noStrike" kern="1200" cap="none" spc="0" normalizeH="0" baseline="0" noProof="0" dirty="0" smtClean="0">
              <a:ln>
                <a:noFill/>
              </a:ln>
              <a:solidFill>
                <a:srgbClr val="7B9899"/>
              </a:solidFill>
              <a:effectLst/>
              <a:uLnTx/>
              <a:uFillTx/>
              <a:latin typeface="+mj-lt"/>
              <a:ea typeface="+mj-ea"/>
              <a:cs typeface="+mj-cs"/>
            </a:endParaRPr>
          </a:p>
        </p:txBody>
      </p:sp>
      <p:sp>
        <p:nvSpPr>
          <p:cNvPr id="8" name="Rectangle 6"/>
          <p:cNvSpPr>
            <a:spLocks noChangeArrowheads="1"/>
          </p:cNvSpPr>
          <p:nvPr/>
        </p:nvSpPr>
        <p:spPr bwMode="auto">
          <a:xfrm>
            <a:off x="323850" y="2347017"/>
            <a:ext cx="7776542" cy="3816429"/>
          </a:xfrm>
          <a:prstGeom prst="rect">
            <a:avLst/>
          </a:prstGeom>
          <a:noFill/>
          <a:ln w="9525">
            <a:noFill/>
            <a:miter lim="800000"/>
            <a:headEnd/>
            <a:tailEnd/>
          </a:ln>
        </p:spPr>
        <p:txBody>
          <a:bodyPr wrap="square" anchor="ctr">
            <a:spAutoFit/>
          </a:bodyPr>
          <a:lstStyle/>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b="1" dirty="0">
                <a:solidFill>
                  <a:prstClr val="black"/>
                </a:solidFill>
                <a:cs typeface="Arial" pitchFamily="34" charset="0"/>
              </a:rPr>
              <a:t>Nulová hypotéza </a:t>
            </a:r>
            <a:r>
              <a:rPr lang="cs-CZ" sz="1200" dirty="0">
                <a:solidFill>
                  <a:prstClr val="black"/>
                </a:solidFill>
                <a:cs typeface="Arial" pitchFamily="34" charset="0"/>
              </a:rPr>
              <a:t>zní, že skutečný průměrný rozdíl </a:t>
            </a:r>
            <a:r>
              <a:rPr lang="cs-CZ" sz="1200" dirty="0" smtClean="0">
                <a:solidFill>
                  <a:prstClr val="black"/>
                </a:solidFill>
                <a:cs typeface="Arial" pitchFamily="34" charset="0"/>
              </a:rPr>
              <a:t>v hmotnosti krys po speciální a kontrolní dietě je nulový (speciální dieta nevedla ke změně hmotnosti ve srovnání s kontrolní dietou), </a:t>
            </a:r>
            <a:r>
              <a:rPr lang="cs-CZ" sz="1200" b="1" dirty="0">
                <a:solidFill>
                  <a:prstClr val="black"/>
                </a:solidFill>
                <a:cs typeface="Arial" pitchFamily="34" charset="0"/>
              </a:rPr>
              <a:t>alternativní hypotéza </a:t>
            </a:r>
            <a:r>
              <a:rPr lang="cs-CZ" sz="1200" dirty="0">
                <a:solidFill>
                  <a:prstClr val="black"/>
                </a:solidFill>
                <a:cs typeface="Arial" pitchFamily="34" charset="0"/>
              </a:rPr>
              <a:t>zní, že </a:t>
            </a:r>
            <a:r>
              <a:rPr lang="cs-CZ" sz="1200" dirty="0" smtClean="0">
                <a:solidFill>
                  <a:prstClr val="black"/>
                </a:solidFill>
                <a:cs typeface="Arial" pitchFamily="34" charset="0"/>
              </a:rPr>
              <a:t>rozdíl hmotností je odlišný od </a:t>
            </a:r>
            <a:r>
              <a:rPr lang="cs-CZ" sz="1200" dirty="0">
                <a:solidFill>
                  <a:prstClr val="black"/>
                </a:solidFill>
                <a:cs typeface="Arial" pitchFamily="34" charset="0"/>
              </a:rPr>
              <a:t>nuly (speciální dieta </a:t>
            </a:r>
            <a:r>
              <a:rPr lang="cs-CZ" sz="1200" dirty="0" smtClean="0">
                <a:solidFill>
                  <a:prstClr val="black"/>
                </a:solidFill>
                <a:cs typeface="Arial" pitchFamily="34" charset="0"/>
              </a:rPr>
              <a:t>vedla </a:t>
            </a:r>
            <a:r>
              <a:rPr lang="cs-CZ" sz="1200" dirty="0">
                <a:solidFill>
                  <a:prstClr val="black"/>
                </a:solidFill>
                <a:cs typeface="Arial" pitchFamily="34" charset="0"/>
              </a:rPr>
              <a:t>ke změně hmotnosti ve srovnání s kontrolní dietou).</a:t>
            </a:r>
          </a:p>
          <a:p>
            <a:pPr marL="457200" indent="-457200" fontAlgn="base">
              <a:spcBef>
                <a:spcPct val="20000"/>
              </a:spcBef>
              <a:spcAft>
                <a:spcPct val="0"/>
              </a:spcAft>
              <a:buFontTx/>
              <a:buAutoNum type="arabicPeriod"/>
            </a:pPr>
            <a:r>
              <a:rPr lang="cs-CZ" sz="1200" dirty="0">
                <a:solidFill>
                  <a:prstClr val="black"/>
                </a:solidFill>
                <a:cs typeface="Arial" pitchFamily="34" charset="0"/>
              </a:rPr>
              <a:t>Pro </a:t>
            </a:r>
            <a:r>
              <a:rPr lang="cs-CZ" sz="1200" dirty="0" smtClean="0">
                <a:solidFill>
                  <a:prstClr val="black"/>
                </a:solidFill>
                <a:cs typeface="Arial" pitchFamily="34" charset="0"/>
              </a:rPr>
              <a:t>každou krysu je </a:t>
            </a:r>
            <a:r>
              <a:rPr lang="cs-CZ" sz="1200" dirty="0">
                <a:solidFill>
                  <a:prstClr val="black"/>
                </a:solidFill>
                <a:cs typeface="Arial" pitchFamily="34" charset="0"/>
              </a:rPr>
              <a:t>spočítán rozdíl </a:t>
            </a:r>
            <a:r>
              <a:rPr lang="cs-CZ" sz="1200" dirty="0" smtClean="0">
                <a:solidFill>
                  <a:prstClr val="black"/>
                </a:solidFill>
                <a:cs typeface="Arial" pitchFamily="34" charset="0"/>
              </a:rPr>
              <a:t>hmotností naměřených po </a:t>
            </a:r>
            <a:r>
              <a:rPr lang="cs-CZ" sz="1200" dirty="0">
                <a:solidFill>
                  <a:prstClr val="black"/>
                </a:solidFill>
                <a:cs typeface="Arial" pitchFamily="34" charset="0"/>
              </a:rPr>
              <a:t>obou dietách a měly by být ověřeny předpoklady pro </a:t>
            </a:r>
            <a:r>
              <a:rPr lang="cs-CZ" sz="1200" dirty="0" err="1" smtClean="0">
                <a:solidFill>
                  <a:prstClr val="black"/>
                </a:solidFill>
                <a:cs typeface="Arial" pitchFamily="34" charset="0"/>
              </a:rPr>
              <a:t>jednovýběrový</a:t>
            </a:r>
            <a:r>
              <a:rPr lang="cs-CZ" sz="1200" dirty="0" smtClean="0">
                <a:solidFill>
                  <a:prstClr val="black"/>
                </a:solidFill>
                <a:cs typeface="Arial" pitchFamily="34" charset="0"/>
              </a:rPr>
              <a:t> </a:t>
            </a:r>
            <a:r>
              <a:rPr lang="cs-CZ" sz="1200" dirty="0">
                <a:solidFill>
                  <a:prstClr val="black"/>
                </a:solidFill>
                <a:cs typeface="Arial" pitchFamily="34" charset="0"/>
              </a:rPr>
              <a:t>t-test </a:t>
            </a:r>
            <a:r>
              <a:rPr lang="cs-CZ" sz="1200" dirty="0" smtClean="0">
                <a:solidFill>
                  <a:prstClr val="black"/>
                </a:solidFill>
                <a:cs typeface="Arial" pitchFamily="34" charset="0"/>
              </a:rPr>
              <a:t>– alespoň </a:t>
            </a:r>
            <a:r>
              <a:rPr lang="cs-CZ" sz="1200" dirty="0">
                <a:solidFill>
                  <a:prstClr val="black"/>
                </a:solidFill>
                <a:cs typeface="Arial" pitchFamily="34" charset="0"/>
              </a:rPr>
              <a:t>přibližně </a:t>
            </a:r>
            <a:r>
              <a:rPr lang="cs-CZ" sz="1200" b="1" dirty="0">
                <a:solidFill>
                  <a:prstClr val="black"/>
                </a:solidFill>
                <a:cs typeface="Arial" pitchFamily="34" charset="0"/>
              </a:rPr>
              <a:t>normální </a:t>
            </a:r>
            <a:r>
              <a:rPr lang="cs-CZ" sz="1200" b="1" dirty="0" smtClean="0">
                <a:solidFill>
                  <a:prstClr val="black"/>
                </a:solidFill>
                <a:cs typeface="Arial" pitchFamily="34" charset="0"/>
              </a:rPr>
              <a:t>rozložení diferencí</a:t>
            </a:r>
            <a:r>
              <a:rPr lang="cs-CZ" sz="1200" dirty="0" smtClean="0">
                <a:solidFill>
                  <a:prstClr val="black"/>
                </a:solidFill>
                <a:cs typeface="Arial" pitchFamily="34" charset="0"/>
              </a:rPr>
              <a:t>.</a:t>
            </a: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Je spočítána </a:t>
            </a:r>
            <a:r>
              <a:rPr lang="cs-CZ" sz="1200" b="1" dirty="0">
                <a:solidFill>
                  <a:prstClr val="black"/>
                </a:solidFill>
                <a:cs typeface="Arial" pitchFamily="34" charset="0"/>
              </a:rPr>
              <a:t>testová </a:t>
            </a:r>
            <a:r>
              <a:rPr lang="cs-CZ" sz="1200" b="1" dirty="0" smtClean="0">
                <a:solidFill>
                  <a:prstClr val="black"/>
                </a:solidFill>
                <a:cs typeface="Arial" pitchFamily="34" charset="0"/>
              </a:rPr>
              <a:t>statistika</a:t>
            </a:r>
            <a:r>
              <a:rPr lang="cs-CZ" sz="1200" dirty="0" smtClean="0">
                <a:solidFill>
                  <a:prstClr val="black"/>
                </a:solidFill>
                <a:cs typeface="Arial" pitchFamily="34" charset="0"/>
              </a:rPr>
              <a:t>, </a:t>
            </a:r>
            <a:r>
              <a:rPr lang="cs-CZ" sz="1200" dirty="0">
                <a:solidFill>
                  <a:prstClr val="black"/>
                </a:solidFill>
                <a:cs typeface="Arial" pitchFamily="34" charset="0"/>
              </a:rPr>
              <a:t>výpočet vlastně probíhá jako </a:t>
            </a:r>
            <a:r>
              <a:rPr lang="cs-CZ" sz="1200" dirty="0" err="1" smtClean="0">
                <a:solidFill>
                  <a:prstClr val="black"/>
                </a:solidFill>
                <a:cs typeface="Arial" pitchFamily="34" charset="0"/>
              </a:rPr>
              <a:t>jednovýběrový</a:t>
            </a:r>
            <a:r>
              <a:rPr lang="cs-CZ" sz="1200" dirty="0" smtClean="0">
                <a:solidFill>
                  <a:prstClr val="black"/>
                </a:solidFill>
                <a:cs typeface="Arial" pitchFamily="34" charset="0"/>
              </a:rPr>
              <a:t> </a:t>
            </a:r>
            <a:r>
              <a:rPr lang="cs-CZ" sz="1200" dirty="0">
                <a:solidFill>
                  <a:prstClr val="black"/>
                </a:solidFill>
                <a:cs typeface="Arial" pitchFamily="34" charset="0"/>
              </a:rPr>
              <a:t>t-test, kde je zjišťována významnost průměru diferencí obou souborů jako rozdíl mezi touto hodnotou a nulou </a:t>
            </a:r>
            <a:r>
              <a:rPr lang="cs-CZ" sz="1200" dirty="0" smtClean="0">
                <a:solidFill>
                  <a:prstClr val="black"/>
                </a:solidFill>
                <a:cs typeface="Arial" pitchFamily="34" charset="0"/>
              </a:rPr>
              <a:t>(0 </a:t>
            </a:r>
            <a:r>
              <a:rPr lang="cs-CZ" sz="1200" dirty="0">
                <a:solidFill>
                  <a:prstClr val="black"/>
                </a:solidFill>
                <a:cs typeface="Arial" pitchFamily="34" charset="0"/>
              </a:rPr>
              <a:t>je hodnota, kterou by průměrná diference měla nabývat, pokud platí nulová hypotéza). </a:t>
            </a:r>
            <a:r>
              <a:rPr lang="cs-CZ" sz="1200" dirty="0" smtClean="0">
                <a:solidFill>
                  <a:prstClr val="black"/>
                </a:solidFill>
                <a:cs typeface="Arial" pitchFamily="34" charset="0"/>
              </a:rPr>
              <a:t>T=-1,72 </a:t>
            </a:r>
            <a:r>
              <a:rPr lang="cs-CZ" sz="1200" dirty="0">
                <a:solidFill>
                  <a:prstClr val="black"/>
                </a:solidFill>
                <a:cs typeface="Arial" pitchFamily="34" charset="0"/>
              </a:rPr>
              <a:t>s </a:t>
            </a:r>
            <a:r>
              <a:rPr lang="cs-CZ" sz="1200" dirty="0" smtClean="0">
                <a:solidFill>
                  <a:prstClr val="black"/>
                </a:solidFill>
                <a:cs typeface="Arial" pitchFamily="34" charset="0"/>
              </a:rPr>
              <a:t>17 </a:t>
            </a:r>
            <a:r>
              <a:rPr lang="cs-CZ" sz="1200" dirty="0">
                <a:solidFill>
                  <a:prstClr val="black"/>
                </a:solidFill>
                <a:cs typeface="Arial" pitchFamily="34" charset="0"/>
              </a:rPr>
              <a:t>stupni volnosti, skutečná </a:t>
            </a:r>
            <a:r>
              <a:rPr lang="cs-CZ" sz="1200" dirty="0" smtClean="0">
                <a:solidFill>
                  <a:prstClr val="black"/>
                </a:solidFill>
                <a:cs typeface="Arial" pitchFamily="34" charset="0"/>
              </a:rPr>
              <a:t>p-hodnota=0,102 </a:t>
            </a:r>
            <a:r>
              <a:rPr lang="cs-CZ" sz="1200" dirty="0">
                <a:solidFill>
                  <a:prstClr val="black"/>
                </a:solidFill>
                <a:cs typeface="Arial" pitchFamily="34" charset="0"/>
              </a:rPr>
              <a:t>a tedy na hladině </a:t>
            </a:r>
            <a:r>
              <a:rPr lang="cs-CZ" sz="1200" dirty="0" smtClean="0">
                <a:solidFill>
                  <a:prstClr val="black"/>
                </a:solidFill>
                <a:cs typeface="Arial" pitchFamily="34" charset="0"/>
              </a:rPr>
              <a:t>významnosti </a:t>
            </a:r>
            <a:r>
              <a:rPr lang="el-GR" sz="1200" dirty="0" smtClean="0">
                <a:solidFill>
                  <a:prstClr val="black"/>
                </a:solidFill>
                <a:cs typeface="Arial" pitchFamily="34" charset="0"/>
              </a:rPr>
              <a:t>α</a:t>
            </a:r>
            <a:r>
              <a:rPr lang="cs-CZ" sz="1200" dirty="0" smtClean="0">
                <a:solidFill>
                  <a:prstClr val="black"/>
                </a:solidFill>
                <a:cs typeface="Arial" pitchFamily="34" charset="0"/>
              </a:rPr>
              <a:t>=0,05 nemůžeme </a:t>
            </a:r>
            <a:r>
              <a:rPr lang="cs-CZ" sz="1200" dirty="0">
                <a:solidFill>
                  <a:prstClr val="black"/>
                </a:solidFill>
                <a:cs typeface="Arial" pitchFamily="34" charset="0"/>
              </a:rPr>
              <a:t>nulovou hypotézu </a:t>
            </a:r>
            <a:r>
              <a:rPr lang="cs-CZ" sz="1200" dirty="0" smtClean="0">
                <a:solidFill>
                  <a:prstClr val="black"/>
                </a:solidFill>
                <a:cs typeface="Arial" pitchFamily="34" charset="0"/>
              </a:rPr>
              <a:t>zamítnout.</a:t>
            </a: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smtClean="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Závěrem můžeme říci, že nulová hypotéza neexistence rozdílu </a:t>
            </a:r>
            <a:r>
              <a:rPr lang="cs-CZ" sz="1200" dirty="0" smtClean="0">
                <a:solidFill>
                  <a:prstClr val="black"/>
                </a:solidFill>
                <a:cs typeface="Arial" pitchFamily="34" charset="0"/>
              </a:rPr>
              <a:t>vlivu na snížení váhy mezi </a:t>
            </a:r>
            <a:r>
              <a:rPr lang="cs-CZ" sz="1200" dirty="0">
                <a:solidFill>
                  <a:prstClr val="black"/>
                </a:solidFill>
                <a:cs typeface="Arial" pitchFamily="34" charset="0"/>
              </a:rPr>
              <a:t>oběma </a:t>
            </a:r>
          </a:p>
          <a:p>
            <a:pPr marL="446088" fontAlgn="base">
              <a:spcBef>
                <a:spcPct val="20000"/>
              </a:spcBef>
              <a:spcAft>
                <a:spcPct val="0"/>
              </a:spcAft>
            </a:pPr>
            <a:r>
              <a:rPr lang="cs-CZ" sz="1200" dirty="0" smtClean="0">
                <a:solidFill>
                  <a:prstClr val="black"/>
                </a:solidFill>
                <a:cs typeface="Arial" pitchFamily="34" charset="0"/>
              </a:rPr>
              <a:t>dietami nebyla </a:t>
            </a:r>
            <a:r>
              <a:rPr lang="cs-CZ" sz="1200" dirty="0">
                <a:solidFill>
                  <a:prstClr val="black"/>
                </a:solidFill>
                <a:cs typeface="Arial" pitchFamily="34" charset="0"/>
              </a:rPr>
              <a:t>zamítnuta, což znamená, že </a:t>
            </a:r>
            <a:r>
              <a:rPr lang="cs-CZ" sz="1200" dirty="0" smtClean="0">
                <a:solidFill>
                  <a:prstClr val="black"/>
                </a:solidFill>
                <a:cs typeface="Arial" pitchFamily="34" charset="0"/>
              </a:rPr>
              <a:t>speciální dieta nemá významný </a:t>
            </a:r>
            <a:r>
              <a:rPr lang="cs-CZ" sz="1200" dirty="0">
                <a:solidFill>
                  <a:prstClr val="black"/>
                </a:solidFill>
                <a:cs typeface="Arial" pitchFamily="34" charset="0"/>
              </a:rPr>
              <a:t>vliv na snížení </a:t>
            </a:r>
            <a:r>
              <a:rPr lang="cs-CZ" sz="1200" dirty="0" smtClean="0">
                <a:solidFill>
                  <a:prstClr val="black"/>
                </a:solidFill>
                <a:cs typeface="Arial" pitchFamily="34" charset="0"/>
              </a:rPr>
              <a:t>hmotnosti.</a:t>
            </a:r>
            <a:endParaRPr lang="cs-CZ" sz="1200" dirty="0">
              <a:solidFill>
                <a:prstClr val="black"/>
              </a:solidFill>
              <a:cs typeface="Arial" pitchFamily="34" charset="0"/>
            </a:endParaRPr>
          </a:p>
          <a:p>
            <a:pPr marL="457200" indent="-457200" eaLnBrk="0" fontAlgn="base" hangingPunct="0">
              <a:spcBef>
                <a:spcPct val="0"/>
              </a:spcBef>
              <a:spcAft>
                <a:spcPct val="0"/>
              </a:spcAft>
              <a:buFontTx/>
              <a:buAutoNum type="arabicPeriod"/>
            </a:pPr>
            <a:endParaRPr lang="cs-CZ" sz="1400" dirty="0">
              <a:solidFill>
                <a:prstClr val="black"/>
              </a:solidFill>
              <a:cs typeface="Arial" pitchFamily="34" charset="0"/>
            </a:endParaRPr>
          </a:p>
        </p:txBody>
      </p:sp>
      <p:graphicFrame>
        <p:nvGraphicFramePr>
          <p:cNvPr id="62466" name="Object 8"/>
          <p:cNvGraphicFramePr>
            <a:graphicFrameLocks noChangeAspect="1"/>
          </p:cNvGraphicFramePr>
          <p:nvPr/>
        </p:nvGraphicFramePr>
        <p:xfrm>
          <a:off x="868363" y="4653136"/>
          <a:ext cx="3990975" cy="609600"/>
        </p:xfrm>
        <a:graphic>
          <a:graphicData uri="http://schemas.openxmlformats.org/presentationml/2006/ole">
            <mc:AlternateContent xmlns:mc="http://schemas.openxmlformats.org/markup-compatibility/2006">
              <mc:Choice xmlns:v="urn:schemas-microsoft-com:vml" Requires="v">
                <p:oleObj spid="_x0000_s62498" r:id="rId3" imgW="3987800" imgH="609600" progId="">
                  <p:embed/>
                </p:oleObj>
              </mc:Choice>
              <mc:Fallback>
                <p:oleObj r:id="rId3" imgW="3987800" imgH="6096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3" y="4653136"/>
                        <a:ext cx="39909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2472" name="Picture 8" descr="http://www.zdarskypruvodce.cz/wp-content/krysa-zdar-nad-sazavou.png"/>
          <p:cNvPicPr>
            <a:picLocks noChangeAspect="1" noChangeArrowheads="1"/>
          </p:cNvPicPr>
          <p:nvPr/>
        </p:nvPicPr>
        <p:blipFill>
          <a:blip r:embed="rId5" cstate="print"/>
          <a:srcRect/>
          <a:stretch>
            <a:fillRect/>
          </a:stretch>
        </p:blipFill>
        <p:spPr bwMode="auto">
          <a:xfrm>
            <a:off x="6012160" y="4522812"/>
            <a:ext cx="2876550" cy="1714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3275856" y="2132856"/>
            <a:ext cx="5675471" cy="4218146"/>
          </a:xfrm>
          <a:prstGeom prst="rect">
            <a:avLst/>
          </a:prstGeom>
          <a:noFill/>
          <a:ln w="9525">
            <a:noFill/>
            <a:miter lim="800000"/>
            <a:headEnd/>
            <a:tailEnd/>
          </a:ln>
        </p:spPr>
      </p:pic>
      <p:sp>
        <p:nvSpPr>
          <p:cNvPr id="6"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7" name="TextovéPole 6"/>
          <p:cNvSpPr txBox="1"/>
          <p:nvPr/>
        </p:nvSpPr>
        <p:spPr>
          <a:xfrm>
            <a:off x="107504" y="2924944"/>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a:t>
            </a:r>
            <a:r>
              <a:rPr lang="cs-CZ" b="1" i="1" dirty="0" err="1" smtClean="0"/>
              <a:t>dependent</a:t>
            </a:r>
            <a:r>
              <a:rPr lang="cs-CZ" b="1" i="1" dirty="0" smtClean="0"/>
              <a:t> </a:t>
            </a:r>
            <a:r>
              <a:rPr lang="cs-CZ" b="1" i="1" dirty="0" err="1" smtClean="0"/>
              <a:t>samples</a:t>
            </a:r>
            <a:endParaRPr lang="cs-CZ" b="1" i="1" dirty="0" smtClean="0"/>
          </a:p>
        </p:txBody>
      </p:sp>
      <p:sp>
        <p:nvSpPr>
          <p:cNvPr id="8" name="Šipka doprava 7"/>
          <p:cNvSpPr/>
          <p:nvPr/>
        </p:nvSpPr>
        <p:spPr>
          <a:xfrm>
            <a:off x="2411760" y="227687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739775">
            <a:off x="5436616" y="164517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0" name="Šipka doprava 9"/>
          <p:cNvSpPr/>
          <p:nvPr/>
        </p:nvSpPr>
        <p:spPr>
          <a:xfrm rot="21096045">
            <a:off x="5612678" y="449225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a:stretch>
            <a:fillRect/>
          </a:stretch>
        </p:blipFill>
        <p:spPr bwMode="auto">
          <a:xfrm>
            <a:off x="4283968" y="1988840"/>
            <a:ext cx="3505200" cy="3181350"/>
          </a:xfrm>
          <a:prstGeom prst="rect">
            <a:avLst/>
          </a:prstGeom>
          <a:noFill/>
          <a:ln w="9525">
            <a:noFill/>
            <a:miter lim="800000"/>
            <a:headEnd/>
            <a:tailEnd/>
          </a:ln>
        </p:spPr>
      </p:pic>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6" name="TextovéPole 5"/>
          <p:cNvSpPr txBox="1"/>
          <p:nvPr/>
        </p:nvSpPr>
        <p:spPr>
          <a:xfrm>
            <a:off x="179512" y="2272804"/>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7" name="Šipka doprava 6"/>
          <p:cNvSpPr/>
          <p:nvPr/>
        </p:nvSpPr>
        <p:spPr>
          <a:xfrm rot="1351366">
            <a:off x="3774235" y="212132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3635896" y="443711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171205">
            <a:off x="6505657" y="20346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cstate="print"/>
          <a:srcRect/>
          <a:stretch>
            <a:fillRect/>
          </a:stretch>
        </p:blipFill>
        <p:spPr bwMode="auto">
          <a:xfrm>
            <a:off x="1331640" y="2867025"/>
            <a:ext cx="5019675" cy="1123950"/>
          </a:xfrm>
          <a:prstGeom prst="rect">
            <a:avLst/>
          </a:prstGeom>
          <a:noFill/>
          <a:ln w="9525">
            <a:noFill/>
            <a:miter lim="800000"/>
            <a:headEnd/>
            <a:tailEnd/>
          </a:ln>
        </p:spPr>
      </p:pic>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III</a:t>
            </a:r>
            <a:endParaRPr lang="cs-CZ" dirty="0"/>
          </a:p>
        </p:txBody>
      </p:sp>
      <p:sp>
        <p:nvSpPr>
          <p:cNvPr id="6" name="TextovéPole 5"/>
          <p:cNvSpPr txBox="1"/>
          <p:nvPr/>
        </p:nvSpPr>
        <p:spPr>
          <a:xfrm>
            <a:off x="1115616" y="1628800"/>
            <a:ext cx="1817164" cy="369332"/>
          </a:xfrm>
          <a:prstGeom prst="rect">
            <a:avLst/>
          </a:prstGeom>
          <a:noFill/>
        </p:spPr>
        <p:txBody>
          <a:bodyPr wrap="none" rtlCol="0">
            <a:spAutoFit/>
          </a:bodyPr>
          <a:lstStyle/>
          <a:p>
            <a:r>
              <a:rPr lang="cs-CZ" dirty="0" smtClean="0"/>
              <a:t>Výběrový průměr</a:t>
            </a:r>
            <a:endParaRPr lang="cs-CZ" dirty="0"/>
          </a:p>
        </p:txBody>
      </p:sp>
      <p:sp>
        <p:nvSpPr>
          <p:cNvPr id="7" name="TextovéPole 6"/>
          <p:cNvSpPr txBox="1"/>
          <p:nvPr/>
        </p:nvSpPr>
        <p:spPr>
          <a:xfrm>
            <a:off x="2843808" y="1772816"/>
            <a:ext cx="3122393" cy="369332"/>
          </a:xfrm>
          <a:prstGeom prst="rect">
            <a:avLst/>
          </a:prstGeom>
          <a:noFill/>
        </p:spPr>
        <p:txBody>
          <a:bodyPr wrap="none" rtlCol="0">
            <a:spAutoFit/>
          </a:bodyPr>
          <a:lstStyle/>
          <a:p>
            <a:r>
              <a:rPr lang="cs-CZ" dirty="0" smtClean="0"/>
              <a:t>Výběrová směrodatná odchylka</a:t>
            </a:r>
            <a:endParaRPr lang="cs-CZ" dirty="0"/>
          </a:p>
        </p:txBody>
      </p:sp>
      <p:sp>
        <p:nvSpPr>
          <p:cNvPr id="8" name="TextovéPole 7"/>
          <p:cNvSpPr txBox="1"/>
          <p:nvPr/>
        </p:nvSpPr>
        <p:spPr>
          <a:xfrm>
            <a:off x="3707904" y="2204864"/>
            <a:ext cx="1794466" cy="369332"/>
          </a:xfrm>
          <a:prstGeom prst="rect">
            <a:avLst/>
          </a:prstGeom>
          <a:noFill/>
        </p:spPr>
        <p:txBody>
          <a:bodyPr wrap="none" rtlCol="0">
            <a:spAutoFit/>
          </a:bodyPr>
          <a:lstStyle/>
          <a:p>
            <a:r>
              <a:rPr lang="cs-CZ" dirty="0" smtClean="0"/>
              <a:t>Počet pozorování</a:t>
            </a:r>
            <a:endParaRPr lang="cs-CZ" dirty="0"/>
          </a:p>
        </p:txBody>
      </p:sp>
      <p:sp>
        <p:nvSpPr>
          <p:cNvPr id="9" name="TextovéPole 8"/>
          <p:cNvSpPr txBox="1"/>
          <p:nvPr/>
        </p:nvSpPr>
        <p:spPr>
          <a:xfrm>
            <a:off x="1619672" y="4643844"/>
            <a:ext cx="2837252" cy="369332"/>
          </a:xfrm>
          <a:prstGeom prst="rect">
            <a:avLst/>
          </a:prstGeom>
          <a:noFill/>
        </p:spPr>
        <p:txBody>
          <a:bodyPr wrap="none" rtlCol="0">
            <a:spAutoFit/>
          </a:bodyPr>
          <a:lstStyle/>
          <a:p>
            <a:r>
              <a:rPr lang="cs-CZ" dirty="0" smtClean="0"/>
              <a:t>Průměrná hodnota diferencí</a:t>
            </a:r>
            <a:endParaRPr lang="cs-CZ" dirty="0"/>
          </a:p>
        </p:txBody>
      </p:sp>
      <p:sp>
        <p:nvSpPr>
          <p:cNvPr id="10" name="TextovéPole 9"/>
          <p:cNvSpPr txBox="1"/>
          <p:nvPr/>
        </p:nvSpPr>
        <p:spPr>
          <a:xfrm>
            <a:off x="3275856" y="5085184"/>
            <a:ext cx="3995261" cy="369332"/>
          </a:xfrm>
          <a:prstGeom prst="rect">
            <a:avLst/>
          </a:prstGeom>
          <a:noFill/>
        </p:spPr>
        <p:txBody>
          <a:bodyPr wrap="none" rtlCol="0">
            <a:spAutoFit/>
          </a:bodyPr>
          <a:lstStyle/>
          <a:p>
            <a:r>
              <a:rPr lang="cs-CZ" dirty="0" smtClean="0"/>
              <a:t>Výběrová směrodatná odchylka diferencí</a:t>
            </a:r>
            <a:endParaRPr lang="cs-CZ" dirty="0"/>
          </a:p>
        </p:txBody>
      </p:sp>
      <p:sp>
        <p:nvSpPr>
          <p:cNvPr id="11" name="TextovéPole 10"/>
          <p:cNvSpPr txBox="1"/>
          <p:nvPr/>
        </p:nvSpPr>
        <p:spPr>
          <a:xfrm>
            <a:off x="4932040" y="4221088"/>
            <a:ext cx="2855846" cy="369332"/>
          </a:xfrm>
          <a:prstGeom prst="rect">
            <a:avLst/>
          </a:prstGeom>
          <a:noFill/>
        </p:spPr>
        <p:txBody>
          <a:bodyPr wrap="none" rtlCol="0">
            <a:spAutoFit/>
          </a:bodyPr>
          <a:lstStyle/>
          <a:p>
            <a:r>
              <a:rPr lang="cs-CZ" dirty="0" smtClean="0"/>
              <a:t>Hodnota testovacího kritéria</a:t>
            </a:r>
            <a:endParaRPr lang="cs-CZ" dirty="0"/>
          </a:p>
        </p:txBody>
      </p:sp>
      <p:cxnSp>
        <p:nvCxnSpPr>
          <p:cNvPr id="12" name="Přímá spojovací šipka 11"/>
          <p:cNvCxnSpPr/>
          <p:nvPr/>
        </p:nvCxnSpPr>
        <p:spPr>
          <a:xfrm>
            <a:off x="1907704" y="1988840"/>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3038298" y="3933056"/>
            <a:ext cx="957638" cy="7920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flipH="1" flipV="1">
            <a:off x="5292080" y="3861048"/>
            <a:ext cx="72008"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flipH="1" flipV="1">
            <a:off x="4572000" y="3861048"/>
            <a:ext cx="144016"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flipH="1">
            <a:off x="3203848" y="2132856"/>
            <a:ext cx="72008"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flipH="1">
            <a:off x="3635896" y="2564904"/>
            <a:ext cx="432048"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bdélník 39"/>
          <p:cNvSpPr/>
          <p:nvPr/>
        </p:nvSpPr>
        <p:spPr>
          <a:xfrm>
            <a:off x="5682056" y="3237690"/>
            <a:ext cx="685793" cy="79208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Podnadpis 2"/>
          <p:cNvSpPr>
            <a:spLocks noGrp="1"/>
          </p:cNvSpPr>
          <p:nvPr>
            <p:ph type="subTitle" idx="4294967295"/>
          </p:nvPr>
        </p:nvSpPr>
        <p:spPr>
          <a:xfrm>
            <a:off x="285750" y="2997200"/>
            <a:ext cx="8572500" cy="1791260"/>
          </a:xfrm>
        </p:spPr>
        <p:txBody>
          <a:bodyPr>
            <a:spAutoFit/>
          </a:bodyPr>
          <a:lstStyle/>
          <a:p>
            <a:pPr marL="0" indent="0" algn="ctr">
              <a:buFont typeface="Wingdings 2" pitchFamily="18" charset="2"/>
              <a:buNone/>
            </a:pPr>
            <a:r>
              <a:rPr lang="cs-CZ" sz="2400" b="1" dirty="0" smtClean="0">
                <a:solidFill>
                  <a:schemeClr val="tx2"/>
                </a:solidFill>
                <a:latin typeface="Arial" pitchFamily="34" charset="0"/>
              </a:rPr>
              <a:t>Samostatné cvičení:</a:t>
            </a:r>
          </a:p>
          <a:p>
            <a:pPr marL="0" indent="0" algn="ctr">
              <a:buFont typeface="Wingdings 2" pitchFamily="18" charset="2"/>
              <a:buNone/>
            </a:pPr>
            <a:r>
              <a:rPr lang="cs-CZ" sz="2400" b="1" dirty="0" err="1" smtClean="0">
                <a:solidFill>
                  <a:schemeClr val="tx2"/>
                </a:solidFill>
                <a:latin typeface="Arial" pitchFamily="34" charset="0"/>
              </a:rPr>
              <a:t>Jednovýběrový</a:t>
            </a:r>
            <a:r>
              <a:rPr lang="cs-CZ" sz="2400" b="1" dirty="0" smtClean="0">
                <a:solidFill>
                  <a:schemeClr val="tx2"/>
                </a:solidFill>
                <a:latin typeface="Arial" pitchFamily="34" charset="0"/>
              </a:rPr>
              <a:t> t-test</a:t>
            </a:r>
          </a:p>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nepárový t-test</a:t>
            </a:r>
          </a:p>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t-test</a:t>
            </a:r>
          </a:p>
        </p:txBody>
      </p:sp>
      <p:sp>
        <p:nvSpPr>
          <p:cNvPr id="237572" name="Nadpis 1"/>
          <p:cNvSpPr>
            <a:spLocks noGrp="1"/>
          </p:cNvSpPr>
          <p:nvPr>
            <p:ph type="ctrTitle" idx="4294967295"/>
          </p:nvPr>
        </p:nvSpPr>
        <p:spPr>
          <a:xfrm>
            <a:off x="685800" y="1126651"/>
            <a:ext cx="7772400" cy="738664"/>
          </a:xfrm>
          <a:noFill/>
        </p:spPr>
        <p:txBody>
          <a:bodyPr>
            <a:spAutoFit/>
          </a:bodyPr>
          <a:lstStyle/>
          <a:p>
            <a:r>
              <a:rPr lang="cs-CZ" sz="4200" dirty="0" smtClean="0">
                <a:solidFill>
                  <a:schemeClr val="accent1"/>
                </a:solidFill>
                <a:latin typeface="Arial" pitchFamily="34" charset="0"/>
              </a:rPr>
              <a:t>Samostatné cvičení</a:t>
            </a:r>
          </a:p>
        </p:txBody>
      </p:sp>
    </p:spTree>
    <p:extLst>
      <p:ext uri="{BB962C8B-B14F-4D97-AF65-F5344CB8AC3E}">
        <p14:creationId xmlns:p14="http://schemas.microsoft.com/office/powerpoint/2010/main" val="1664849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kumimoji="0" lang="cs-CZ" b="0" i="0" strike="noStrike" kern="1200" cap="none" spc="0" normalizeH="0" noProof="0" dirty="0" smtClean="0">
                <a:ln>
                  <a:noFill/>
                </a:ln>
                <a:solidFill>
                  <a:schemeClr val="tx1"/>
                </a:solidFill>
                <a:effectLst/>
                <a:uLnTx/>
                <a:uFillTx/>
                <a:latin typeface="+mn-lt"/>
                <a:ea typeface="+mn-ea"/>
                <a:cs typeface="+mn-cs"/>
              </a:rPr>
              <a:t>data 04_1_priklad</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noProof="0" dirty="0" smtClean="0"/>
              <a:t>U 21 lidí byla zjištěna výška postavy. Výsledky měření považujeme za realizace náhodného výběru z normálního rozložení. </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cs-CZ" noProof="0" dirty="0" smtClean="0"/>
          </a:p>
          <a:p>
            <a:pPr marL="342900" marR="0" lvl="0" indent="-342900"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noProof="0" dirty="0" smtClean="0"/>
              <a:t>Na hladině významnosti testujte hypotézu, že střední hodnota výšky lidí je 175 cm proti oboustranné alternativě. </a:t>
            </a:r>
            <a:r>
              <a:rPr kumimoji="0" lang="cs-CZ" b="0" i="0" u="none" strike="noStrike" kern="1200" cap="none" spc="0" normalizeH="0" baseline="0" dirty="0" smtClean="0">
                <a:ln>
                  <a:noFill/>
                </a:ln>
                <a:solidFill>
                  <a:schemeClr val="tx1"/>
                </a:solidFill>
                <a:effectLst/>
                <a:uLnTx/>
                <a:uFillTx/>
                <a:latin typeface="+mn-lt"/>
                <a:ea typeface="+mn-ea"/>
                <a:cs typeface="+mn-cs"/>
              </a:rPr>
              <a:t>Před provedením testu </a:t>
            </a:r>
            <a:r>
              <a:rPr lang="cs-CZ" dirty="0" smtClean="0"/>
              <a:t>ověřte normalitu dat </a:t>
            </a:r>
            <a:r>
              <a:rPr kumimoji="0" lang="cs-CZ" b="0" i="0" u="none" strike="noStrike" kern="1200" cap="none" spc="0" normalizeH="0" baseline="0" dirty="0" smtClean="0">
                <a:ln>
                  <a:noFill/>
                </a:ln>
                <a:solidFill>
                  <a:schemeClr val="tx1"/>
                </a:solidFill>
                <a:effectLst/>
                <a:uLnTx/>
                <a:uFillTx/>
                <a:latin typeface="+mn-lt"/>
                <a:ea typeface="+mn-ea"/>
                <a:cs typeface="+mn-cs"/>
              </a:rPr>
              <a:t>pomocí N-P plotu a S-W</a:t>
            </a:r>
            <a:r>
              <a:rPr kumimoji="0" lang="cs-CZ" b="0" i="0" u="none" strike="noStrike" kern="1200" cap="none" spc="0" normalizeH="0" dirty="0" smtClean="0">
                <a:ln>
                  <a:noFill/>
                </a:ln>
                <a:solidFill>
                  <a:schemeClr val="tx1"/>
                </a:solidFill>
                <a:effectLst/>
                <a:uLnTx/>
                <a:uFillTx/>
                <a:latin typeface="+mn-lt"/>
                <a:ea typeface="+mn-ea"/>
                <a:cs typeface="+mn-cs"/>
              </a:rPr>
              <a:t> testu.</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testujte hypotézu, že střední hodnota výšky lidí je 181 cm proti oboustranné alternativě. </a:t>
            </a:r>
          </a:p>
          <a:p>
            <a:pPr marL="342900" lvl="0" indent="-342900" eaLnBrk="0" fontAlgn="base" hangingPunct="0">
              <a:spcBef>
                <a:spcPct val="20000"/>
              </a:spcBef>
              <a:spcAft>
                <a:spcPct val="0"/>
              </a:spcAft>
              <a:buClr>
                <a:schemeClr val="accent1"/>
              </a:buClr>
              <a:buSzPct val="85000"/>
              <a:buFont typeface="+mj-lt"/>
              <a:buAutoNum type="arabicPeriod"/>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4615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3200" dirty="0" smtClean="0"/>
              <a:t>Základní rozhodování o výběru statistických testů</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5707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korelační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korelační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JednovýběrovýWilcoxonův</a:t>
            </a:r>
            <a:r>
              <a:rPr lang="cs-CZ" sz="1100" b="1" dirty="0" smtClean="0">
                <a:solidFill>
                  <a:srgbClr val="0000FF"/>
                </a:solidFill>
              </a:rPr>
              <a:t>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Whitneyho</a:t>
            </a:r>
            <a:r>
              <a:rPr lang="cs-CZ" sz="1100" b="1" dirty="0" smtClean="0">
                <a:solidFill>
                  <a:srgbClr val="0000FF"/>
                </a:solidFill>
              </a:rPr>
              <a:t> test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Kruskalův-Wallisův</a:t>
            </a:r>
            <a:r>
              <a:rPr lang="cs-CZ" sz="1100" b="1" dirty="0" smtClean="0">
                <a:solidFill>
                  <a:srgbClr val="0000FF"/>
                </a:solidFill>
              </a:rPr>
              <a:t> test </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2936" y="2216134"/>
            <a:ext cx="323788" cy="161550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2_priklad</a:t>
            </a:r>
            <a:r>
              <a:rPr lang="cs-CZ" dirty="0" smtClean="0"/>
              <a:t>, která obsahují následující sloupce: 1. sloupec - výška v 1. skupině, 2. sloupec - výška v 2. skupině, 3. sloupec - výška, 4. sloupec - skupina (1-muži, 2-ženy).</a:t>
            </a:r>
            <a:r>
              <a:rPr kumimoji="0" lang="cs-CZ" b="0" i="0" u="none" strike="noStrike" kern="1200" cap="none" spc="0" normalizeH="0" noProof="0" dirty="0" smtClean="0">
                <a:ln>
                  <a:noFill/>
                </a:ln>
                <a:solidFill>
                  <a:schemeClr val="tx1"/>
                </a:solidFill>
                <a:effectLst/>
                <a:uLnTx/>
                <a:uFillTx/>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baseline="0" dirty="0" smtClean="0"/>
              <a:t>Ověřte normalitu výšky v</a:t>
            </a:r>
            <a:r>
              <a:rPr lang="cs-CZ" dirty="0" smtClean="0"/>
              <a:t> 1. skupině a ve 2. skupině pomocí N-P plotu a histogramu, teprve potom pomocí testů.</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rozptyly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0,05 testujte hypotézu, že střední hodnoty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Výstupy doplňte krabicovými grafy (box-ploty).</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52688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noProof="0" dirty="0" smtClean="0"/>
              <a:t>5 žen vyzkoušelo novou dietu. </a:t>
            </a: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3_priklad</a:t>
            </a:r>
            <a:r>
              <a:rPr lang="cs-CZ" dirty="0" smtClean="0"/>
              <a:t>, který obsahuje následující údaje: 1. sloupec - hmotnost před dietou, 2. sloupec - hmotnost po dietě.</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dieta neměla významný vliv na změnu hmotnosti, tj. že rozdíl středních hodnot hmotnosti se neliší.</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15755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4.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04_4_priklad. </a:t>
            </a:r>
            <a:r>
              <a:rPr kumimoji="0" lang="cs-CZ" b="0" i="0" u="none" strike="noStrike" kern="1200" cap="none" spc="0" normalizeH="0" baseline="0" noProof="0" dirty="0" smtClean="0">
                <a:ln>
                  <a:noFill/>
                </a:ln>
                <a:solidFill>
                  <a:schemeClr val="tx1"/>
                </a:solidFill>
                <a:effectLst/>
                <a:uLnTx/>
                <a:uFillTx/>
                <a:latin typeface="+mn-lt"/>
                <a:ea typeface="+mn-ea"/>
                <a:cs typeface="+mn-cs"/>
              </a:rPr>
              <a:t>Dle</a:t>
            </a:r>
            <a:r>
              <a:rPr kumimoji="0" lang="cs-CZ" b="0" i="0" u="none" strike="noStrike" kern="1200" cap="none" spc="0" normalizeH="0" noProof="0" dirty="0" smtClean="0">
                <a:ln>
                  <a:noFill/>
                </a:ln>
                <a:solidFill>
                  <a:schemeClr val="tx1"/>
                </a:solidFill>
                <a:effectLst/>
                <a:uLnTx/>
                <a:uFillTx/>
                <a:latin typeface="+mn-lt"/>
                <a:ea typeface="+mn-ea"/>
                <a:cs typeface="+mn-cs"/>
              </a:rPr>
              <a:t> studie se zkoumá vliv léku -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hydrochlorothiazidu</a:t>
            </a:r>
            <a:r>
              <a:rPr kumimoji="0" lang="cs-CZ" b="0" i="0" u="none" strike="noStrike" kern="1200" cap="none" spc="0" normalizeH="0" noProof="0" dirty="0" smtClean="0">
                <a:ln>
                  <a:noFill/>
                </a:ln>
                <a:solidFill>
                  <a:schemeClr val="tx1"/>
                </a:solidFill>
                <a:effectLst/>
                <a:uLnTx/>
                <a:uFillTx/>
                <a:latin typeface="+mn-lt"/>
                <a:ea typeface="+mn-ea"/>
                <a:cs typeface="+mn-cs"/>
              </a:rPr>
              <a:t> na krevní tlak v náhodném výběru 11 hypertoniků (člověk trpící vysokým tlakem krve). Každý pacient dostal nejprve placebo a o měsíc později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a:t>
            </a:r>
            <a:r>
              <a:rPr kumimoji="0" lang="cs-CZ" b="0" i="0" u="none" strike="noStrike" kern="1200" cap="none" spc="0" normalizeH="0" noProof="0" dirty="0" smtClean="0">
                <a:ln>
                  <a:noFill/>
                </a:ln>
                <a:solidFill>
                  <a:schemeClr val="tx1"/>
                </a:solidFill>
                <a:effectLst/>
                <a:uLnTx/>
                <a:uFillTx/>
                <a:latin typeface="+mn-lt"/>
                <a:ea typeface="+mn-ea"/>
                <a:cs typeface="+mn-cs"/>
              </a:rPr>
              <a:t>.  Uvedené hodnoty v datech představují systolický tlak (v mm </a:t>
            </a:r>
            <a:r>
              <a:rPr kumimoji="0" lang="cs-CZ" b="0" i="0" u="none" strike="noStrike" kern="1200" cap="none" spc="0" normalizeH="0" noProof="0" dirty="0" err="1" smtClean="0">
                <a:ln>
                  <a:noFill/>
                </a:ln>
                <a:solidFill>
                  <a:schemeClr val="tx1"/>
                </a:solidFill>
                <a:effectLst/>
                <a:uLnTx/>
                <a:uFillTx/>
                <a:latin typeface="+mn-lt"/>
                <a:ea typeface="+mn-ea"/>
                <a:cs typeface="+mn-cs"/>
              </a:rPr>
              <a:t>Hg</a:t>
            </a:r>
            <a:r>
              <a:rPr kumimoji="0" lang="cs-CZ" b="0" i="0" u="none" strike="noStrike" kern="1200" cap="none" spc="0" normalizeH="0" noProof="0" dirty="0" smtClean="0">
                <a:ln>
                  <a:noFill/>
                </a:ln>
                <a:solidFill>
                  <a:schemeClr val="tx1"/>
                </a:solidFill>
                <a:effectLst/>
                <a:uLnTx/>
                <a:uFillTx/>
                <a:latin typeface="+mn-lt"/>
                <a:ea typeface="+mn-ea"/>
                <a:cs typeface="+mn-cs"/>
              </a:rPr>
              <a:t>).</a:t>
            </a: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testujte hypotézu, že lék neměl významný vliv na změnu krevního tlaku.</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19750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4025" y="260648"/>
            <a:ext cx="8229600" cy="6877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04_5_priklad. Výrobce udává, že průměrná spotřeba paliva je 12,5 l/100 km.  Testovací jezdec podrobil 14 vybraných vozů měření spotřeby.</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otestujte, zda se skutečná spotřeba tohoto automobilu odlišuje od toho, co udává výrobce.</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75678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smtClean="0">
                <a:solidFill>
                  <a:schemeClr val="tx2"/>
                </a:solidFill>
                <a:latin typeface="Arial" pitchFamily="34" charset="0"/>
              </a:rPr>
              <a:t>Výsledky samostatného cvičení</a:t>
            </a:r>
          </a:p>
        </p:txBody>
      </p:sp>
      <p:sp>
        <p:nvSpPr>
          <p:cNvPr id="237572" name="Nadpis 1"/>
          <p:cNvSpPr>
            <a:spLocks noGrp="1"/>
          </p:cNvSpPr>
          <p:nvPr>
            <p:ph type="ctrTitle" idx="4294967295"/>
          </p:nvPr>
        </p:nvSpPr>
        <p:spPr>
          <a:xfrm>
            <a:off x="685800" y="480320"/>
            <a:ext cx="7772400" cy="1384995"/>
          </a:xfrm>
          <a:noFill/>
        </p:spPr>
        <p:txBody>
          <a:bodyPr>
            <a:spAutoFit/>
          </a:bodyPr>
          <a:lstStyle/>
          <a:p>
            <a:r>
              <a:rPr lang="cs-CZ" sz="4200" dirty="0" smtClean="0">
                <a:solidFill>
                  <a:schemeClr val="accent1"/>
                </a:solidFill>
                <a:latin typeface="Arial" pitchFamily="34" charset="0"/>
              </a:rPr>
              <a:t>Samostatné cvičení – vyhodnocení</a:t>
            </a:r>
          </a:p>
        </p:txBody>
      </p:sp>
    </p:spTree>
    <p:extLst>
      <p:ext uri="{BB962C8B-B14F-4D97-AF65-F5344CB8AC3E}">
        <p14:creationId xmlns:p14="http://schemas.microsoft.com/office/powerpoint/2010/main" val="753567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6"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1_priklad</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noProof="0" dirty="0" smtClean="0"/>
              <a:t>U 21 lidí byla zjištěna výška postavy. Výsledky měření považujeme za realizace náhodného výběru z normálního rozložení. </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cs-CZ" noProof="0" dirty="0" smtClean="0"/>
          </a:p>
          <a:p>
            <a:pPr marL="342900" marR="0" lvl="0" indent="-342900"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noProof="0" dirty="0" smtClean="0"/>
              <a:t>Na hladině významnosti testujte hypotézu, že střední hodnota výšky lidí je 175 cm proti oboustranné alternativě. </a:t>
            </a:r>
            <a:r>
              <a:rPr kumimoji="0" lang="cs-CZ" b="0" i="0" u="none" strike="noStrike" kern="1200" cap="none" spc="0" normalizeH="0" baseline="0" dirty="0" smtClean="0">
                <a:ln>
                  <a:noFill/>
                </a:ln>
                <a:solidFill>
                  <a:schemeClr val="tx1"/>
                </a:solidFill>
                <a:effectLst/>
                <a:uLnTx/>
                <a:uFillTx/>
                <a:latin typeface="+mn-lt"/>
                <a:ea typeface="+mn-ea"/>
                <a:cs typeface="+mn-cs"/>
              </a:rPr>
              <a:t>Před provedením testu </a:t>
            </a:r>
            <a:r>
              <a:rPr lang="cs-CZ" dirty="0" smtClean="0"/>
              <a:t>ověřte normalitu dat </a:t>
            </a:r>
            <a:r>
              <a:rPr kumimoji="0" lang="cs-CZ" b="0" i="0" u="none" strike="noStrike" kern="1200" cap="none" spc="0" normalizeH="0" baseline="0" dirty="0" smtClean="0">
                <a:ln>
                  <a:noFill/>
                </a:ln>
                <a:solidFill>
                  <a:schemeClr val="tx1"/>
                </a:solidFill>
                <a:effectLst/>
                <a:uLnTx/>
                <a:uFillTx/>
                <a:latin typeface="+mn-lt"/>
                <a:ea typeface="+mn-ea"/>
                <a:cs typeface="+mn-cs"/>
              </a:rPr>
              <a:t>pomocí N-P plotu a </a:t>
            </a:r>
            <a:r>
              <a:rPr kumimoji="0" lang="cs-CZ" b="0" i="0" u="none" strike="noStrike" kern="1200" cap="none" spc="0" normalizeH="0" baseline="0" dirty="0" err="1" smtClean="0">
                <a:ln>
                  <a:noFill/>
                </a:ln>
                <a:solidFill>
                  <a:schemeClr val="tx1"/>
                </a:solidFill>
                <a:effectLst/>
                <a:uLnTx/>
                <a:uFillTx/>
                <a:latin typeface="+mn-lt"/>
                <a:ea typeface="+mn-ea"/>
                <a:cs typeface="+mn-cs"/>
              </a:rPr>
              <a:t>Shapirova</a:t>
            </a:r>
            <a:r>
              <a:rPr lang="cs-CZ" dirty="0" smtClean="0"/>
              <a:t>-</a:t>
            </a:r>
            <a:r>
              <a:rPr lang="cs-CZ" dirty="0" err="1" smtClean="0"/>
              <a:t>Wilkova</a:t>
            </a:r>
            <a:r>
              <a:rPr lang="cs-CZ" dirty="0" smtClean="0"/>
              <a:t> </a:t>
            </a:r>
            <a:r>
              <a:rPr kumimoji="0" lang="cs-CZ" b="0" i="0" u="none" strike="noStrike" kern="1200" cap="none" spc="0" normalizeH="0" baseline="0" dirty="0" smtClean="0">
                <a:ln>
                  <a:noFill/>
                </a:ln>
                <a:solidFill>
                  <a:schemeClr val="tx1"/>
                </a:solidFill>
                <a:effectLst/>
                <a:uLnTx/>
                <a:uFillTx/>
                <a:latin typeface="+mn-lt"/>
                <a:ea typeface="+mn-ea"/>
                <a:cs typeface="+mn-cs"/>
              </a:rPr>
              <a:t>(S-W)</a:t>
            </a:r>
            <a:r>
              <a:rPr kumimoji="0" lang="cs-CZ" b="0" i="0" u="none" strike="noStrike" kern="1200" cap="none" spc="0" normalizeH="0" dirty="0" smtClean="0">
                <a:ln>
                  <a:noFill/>
                </a:ln>
                <a:solidFill>
                  <a:schemeClr val="tx1"/>
                </a:solidFill>
                <a:effectLst/>
                <a:uLnTx/>
                <a:uFillTx/>
                <a:latin typeface="+mn-lt"/>
                <a:ea typeface="+mn-ea"/>
                <a:cs typeface="+mn-cs"/>
              </a:rPr>
              <a:t> testu.</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testujte hypotézu, že střední hodnota výšky lidí je 181 cm proti oboustranné alternativě. </a:t>
            </a:r>
          </a:p>
          <a:p>
            <a:pPr marL="342900" lvl="0" indent="-342900" eaLnBrk="0" fontAlgn="base" hangingPunct="0">
              <a:spcBef>
                <a:spcPct val="20000"/>
              </a:spcBef>
              <a:spcAft>
                <a:spcPct val="0"/>
              </a:spcAft>
              <a:buClr>
                <a:schemeClr val="accent1"/>
              </a:buClr>
              <a:buSzPct val="85000"/>
              <a:buFont typeface="+mj-lt"/>
              <a:buAutoNum type="arabicPeriod"/>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82457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5" name="TextovéPole 4"/>
          <p:cNvSpPr txBox="1"/>
          <p:nvPr/>
        </p:nvSpPr>
        <p:spPr>
          <a:xfrm>
            <a:off x="214282" y="1571612"/>
            <a:ext cx="3571900" cy="646331"/>
          </a:xfrm>
          <a:prstGeom prst="rect">
            <a:avLst/>
          </a:prstGeom>
          <a:noFill/>
        </p:spPr>
        <p:txBody>
          <a:bodyPr wrap="square" rtlCol="0">
            <a:spAutoFit/>
          </a:bodyPr>
          <a:lstStyle/>
          <a:p>
            <a:pPr marL="342900" indent="-342900"/>
            <a:r>
              <a:rPr lang="cs-CZ" dirty="0" smtClean="0"/>
              <a:t>1.  H</a:t>
            </a:r>
            <a:r>
              <a:rPr lang="cs-CZ" baseline="-25000" dirty="0" smtClean="0"/>
              <a:t>0</a:t>
            </a:r>
            <a:r>
              <a:rPr lang="cs-CZ" dirty="0" smtClean="0"/>
              <a:t>: </a:t>
            </a:r>
            <a:r>
              <a:rPr lang="el-GR" dirty="0" smtClean="0"/>
              <a:t>μ</a:t>
            </a:r>
            <a:r>
              <a:rPr lang="cs-CZ" dirty="0" smtClean="0"/>
              <a:t> = 175 cm; H</a:t>
            </a:r>
            <a:r>
              <a:rPr lang="cs-CZ" baseline="-25000" dirty="0" smtClean="0"/>
              <a:t>A</a:t>
            </a:r>
            <a:r>
              <a:rPr lang="cs-CZ" dirty="0" smtClean="0"/>
              <a:t>: </a:t>
            </a:r>
            <a:r>
              <a:rPr lang="el-GR" dirty="0" smtClean="0"/>
              <a:t>μ</a:t>
            </a:r>
            <a:r>
              <a:rPr lang="cs-CZ" dirty="0" smtClean="0"/>
              <a:t> </a:t>
            </a:r>
            <a:r>
              <a:rPr lang="el-GR" dirty="0" smtClean="0"/>
              <a:t>≠</a:t>
            </a:r>
            <a:r>
              <a:rPr lang="cs-CZ" dirty="0" smtClean="0"/>
              <a:t> 175 cm</a:t>
            </a:r>
          </a:p>
          <a:p>
            <a:r>
              <a:rPr lang="cs-CZ" dirty="0" smtClean="0"/>
              <a:t>2.  H</a:t>
            </a:r>
            <a:r>
              <a:rPr lang="cs-CZ" baseline="-25000" dirty="0" smtClean="0"/>
              <a:t>0</a:t>
            </a:r>
            <a:r>
              <a:rPr lang="cs-CZ" dirty="0" smtClean="0"/>
              <a:t>: </a:t>
            </a:r>
            <a:r>
              <a:rPr lang="el-GR" dirty="0" smtClean="0"/>
              <a:t>μ</a:t>
            </a:r>
            <a:r>
              <a:rPr lang="cs-CZ" dirty="0" smtClean="0"/>
              <a:t> = 181 cm; H</a:t>
            </a:r>
            <a:r>
              <a:rPr lang="cs-CZ" baseline="-25000" dirty="0" smtClean="0"/>
              <a:t>A</a:t>
            </a:r>
            <a:r>
              <a:rPr lang="cs-CZ" dirty="0" smtClean="0"/>
              <a:t>: </a:t>
            </a:r>
            <a:r>
              <a:rPr lang="el-GR" dirty="0" smtClean="0"/>
              <a:t>μ</a:t>
            </a:r>
            <a:r>
              <a:rPr lang="cs-CZ" dirty="0" smtClean="0"/>
              <a:t> </a:t>
            </a:r>
            <a:r>
              <a:rPr lang="el-GR" dirty="0" smtClean="0"/>
              <a:t>≠</a:t>
            </a:r>
            <a:r>
              <a:rPr lang="cs-CZ" dirty="0" smtClean="0"/>
              <a:t> 181 cm</a:t>
            </a:r>
            <a:endParaRPr lang="cs-CZ" dirty="0"/>
          </a:p>
        </p:txBody>
      </p:sp>
      <p:graphicFrame>
        <p:nvGraphicFramePr>
          <p:cNvPr id="1029" name="Object 5"/>
          <p:cNvGraphicFramePr>
            <a:graphicFrameLocks noChangeAspect="1"/>
          </p:cNvGraphicFramePr>
          <p:nvPr>
            <p:extLst>
              <p:ext uri="{D42A27DB-BD31-4B8C-83A1-F6EECF244321}">
                <p14:modId xmlns:p14="http://schemas.microsoft.com/office/powerpoint/2010/main" val="3695160764"/>
              </p:ext>
            </p:extLst>
          </p:nvPr>
        </p:nvGraphicFramePr>
        <p:xfrm>
          <a:off x="214313" y="4857750"/>
          <a:ext cx="5941863" cy="838422"/>
        </p:xfrm>
        <a:graphic>
          <a:graphicData uri="http://schemas.openxmlformats.org/presentationml/2006/ole">
            <mc:AlternateContent xmlns:mc="http://schemas.openxmlformats.org/markup-compatibility/2006">
              <mc:Choice xmlns:v="urn:schemas-microsoft-com:vml" Requires="v">
                <p:oleObj spid="_x0000_s63540" name="Spreadsheet" r:id="rId3" imgW="4095720" imgH="577800" progId="STATISTICA.Spreadsheet">
                  <p:embed/>
                </p:oleObj>
              </mc:Choice>
              <mc:Fallback>
                <p:oleObj name="Spreadsheet" r:id="rId3" imgW="4095720" imgH="577800" progId="STATISTICA.Spreadsheet">
                  <p:embed/>
                  <p:pic>
                    <p:nvPicPr>
                      <p:cNvPr id="1029" name="Object 5"/>
                      <p:cNvPicPr>
                        <a:picLocks noChangeAspect="1" noChangeArrowheads="1"/>
                      </p:cNvPicPr>
                      <p:nvPr/>
                    </p:nvPicPr>
                    <p:blipFill>
                      <a:blip r:embed="rId4"/>
                      <a:srcRect/>
                      <a:stretch>
                        <a:fillRect/>
                      </a:stretch>
                    </p:blipFill>
                    <p:spPr bwMode="auto">
                      <a:xfrm>
                        <a:off x="214313" y="4857750"/>
                        <a:ext cx="5941863" cy="838422"/>
                      </a:xfrm>
                      <a:prstGeom prst="rect">
                        <a:avLst/>
                      </a:prstGeom>
                      <a:noFill/>
                      <a:ln>
                        <a:noFill/>
                      </a:ln>
                      <a:effectLst/>
                      <a:extLst/>
                    </p:spPr>
                  </p:pic>
                </p:oleObj>
              </mc:Fallback>
            </mc:AlternateContent>
          </a:graphicData>
        </a:graphic>
      </p:graphicFrame>
      <p:graphicFrame>
        <p:nvGraphicFramePr>
          <p:cNvPr id="1030" name="Object 6"/>
          <p:cNvGraphicFramePr>
            <a:graphicFrameLocks noChangeAspect="1"/>
          </p:cNvGraphicFramePr>
          <p:nvPr>
            <p:extLst>
              <p:ext uri="{D42A27DB-BD31-4B8C-83A1-F6EECF244321}">
                <p14:modId xmlns:p14="http://schemas.microsoft.com/office/powerpoint/2010/main" val="3035447386"/>
              </p:ext>
            </p:extLst>
          </p:nvPr>
        </p:nvGraphicFramePr>
        <p:xfrm>
          <a:off x="214282" y="5958576"/>
          <a:ext cx="5941894" cy="838427"/>
        </p:xfrm>
        <a:graphic>
          <a:graphicData uri="http://schemas.openxmlformats.org/presentationml/2006/ole">
            <mc:AlternateContent xmlns:mc="http://schemas.openxmlformats.org/markup-compatibility/2006">
              <mc:Choice xmlns:v="urn:schemas-microsoft-com:vml" Requires="v">
                <p:oleObj spid="_x0000_s63541" name="Spreadsheet" r:id="rId5" imgW="4095720" imgH="577800" progId="STATISTICA.Spreadsheet">
                  <p:embed/>
                </p:oleObj>
              </mc:Choice>
              <mc:Fallback>
                <p:oleObj name="Spreadsheet" r:id="rId5" imgW="4095720" imgH="577800" progId="STATISTICA.Spreadsheet">
                  <p:embed/>
                  <p:pic>
                    <p:nvPicPr>
                      <p:cNvPr id="1030" name="Object 6"/>
                      <p:cNvPicPr>
                        <a:picLocks noChangeAspect="1" noChangeArrowheads="1"/>
                      </p:cNvPicPr>
                      <p:nvPr/>
                    </p:nvPicPr>
                    <p:blipFill>
                      <a:blip r:embed="rId6"/>
                      <a:srcRect/>
                      <a:stretch>
                        <a:fillRect/>
                      </a:stretch>
                    </p:blipFill>
                    <p:spPr bwMode="auto">
                      <a:xfrm>
                        <a:off x="214282" y="5958576"/>
                        <a:ext cx="5941894" cy="838427"/>
                      </a:xfrm>
                      <a:prstGeom prst="rect">
                        <a:avLst/>
                      </a:prstGeom>
                      <a:noFill/>
                      <a:ln>
                        <a:noFill/>
                      </a:ln>
                      <a:effectLst/>
                      <a:extLst/>
                    </p:spPr>
                  </p:pic>
                </p:oleObj>
              </mc:Fallback>
            </mc:AlternateContent>
          </a:graphicData>
        </a:graphic>
      </p:graphicFrame>
      <p:sp>
        <p:nvSpPr>
          <p:cNvPr id="11" name="TextovéPole 10"/>
          <p:cNvSpPr txBox="1"/>
          <p:nvPr/>
        </p:nvSpPr>
        <p:spPr>
          <a:xfrm>
            <a:off x="214282" y="4488428"/>
            <a:ext cx="3786214" cy="338554"/>
          </a:xfrm>
          <a:prstGeom prst="rect">
            <a:avLst/>
          </a:prstGeom>
          <a:noFill/>
        </p:spPr>
        <p:txBody>
          <a:bodyPr wrap="square" rtlCol="0">
            <a:spAutoFit/>
          </a:bodyPr>
          <a:lstStyle/>
          <a:p>
            <a:r>
              <a:rPr lang="cs-CZ" sz="1600" dirty="0" smtClean="0"/>
              <a:t>1. úkol – </a:t>
            </a:r>
            <a:r>
              <a:rPr lang="cs-CZ" sz="1600" dirty="0" err="1" smtClean="0"/>
              <a:t>jednovýběrový</a:t>
            </a:r>
            <a:r>
              <a:rPr lang="cs-CZ" sz="1600" dirty="0" smtClean="0"/>
              <a:t> t-test (</a:t>
            </a:r>
            <a:r>
              <a:rPr lang="el-GR" sz="1600" dirty="0" smtClean="0"/>
              <a:t>α</a:t>
            </a:r>
            <a:r>
              <a:rPr lang="cs-CZ" sz="1600" dirty="0" smtClean="0"/>
              <a:t> = 0,05): </a:t>
            </a:r>
            <a:endParaRPr lang="cs-CZ" sz="1600" dirty="0"/>
          </a:p>
        </p:txBody>
      </p:sp>
      <p:sp>
        <p:nvSpPr>
          <p:cNvPr id="13" name="TextovéPole 12"/>
          <p:cNvSpPr txBox="1"/>
          <p:nvPr/>
        </p:nvSpPr>
        <p:spPr>
          <a:xfrm>
            <a:off x="6215074" y="4857760"/>
            <a:ext cx="2714644" cy="646331"/>
          </a:xfrm>
          <a:prstGeom prst="rect">
            <a:avLst/>
          </a:prstGeom>
          <a:noFill/>
        </p:spPr>
        <p:txBody>
          <a:bodyPr wrap="square" rtlCol="0">
            <a:spAutoFit/>
          </a:bodyPr>
          <a:lstStyle/>
          <a:p>
            <a:r>
              <a:rPr lang="cs-CZ" sz="1200" dirty="0" smtClean="0"/>
              <a:t>H</a:t>
            </a:r>
            <a:r>
              <a:rPr lang="cs-CZ" sz="1200" baseline="-25000" dirty="0" smtClean="0"/>
              <a:t>0</a:t>
            </a:r>
            <a:r>
              <a:rPr lang="cs-CZ" sz="1200" dirty="0" smtClean="0"/>
              <a:t> nezamítáme. Neprokázali jsme, že by střední hodnota výšky lidí byla statisticky významně odlišná od 175 cm.</a:t>
            </a:r>
            <a:endParaRPr lang="cs-CZ" sz="1200" dirty="0"/>
          </a:p>
        </p:txBody>
      </p:sp>
      <p:sp>
        <p:nvSpPr>
          <p:cNvPr id="14" name="TextovéPole 13"/>
          <p:cNvSpPr txBox="1"/>
          <p:nvPr/>
        </p:nvSpPr>
        <p:spPr>
          <a:xfrm>
            <a:off x="6215074" y="5838591"/>
            <a:ext cx="2714644" cy="830997"/>
          </a:xfrm>
          <a:prstGeom prst="rect">
            <a:avLst/>
          </a:prstGeom>
          <a:noFill/>
        </p:spPr>
        <p:txBody>
          <a:bodyPr wrap="square" rtlCol="0">
            <a:spAutoFit/>
          </a:bodyPr>
          <a:lstStyle/>
          <a:p>
            <a:r>
              <a:rPr lang="cs-CZ" sz="1200" dirty="0" smtClean="0"/>
              <a:t>H</a:t>
            </a:r>
            <a:r>
              <a:rPr lang="cs-CZ" sz="1200" baseline="-25000" dirty="0" smtClean="0"/>
              <a:t>0</a:t>
            </a:r>
            <a:r>
              <a:rPr lang="cs-CZ" sz="1200" dirty="0" smtClean="0"/>
              <a:t> zamítáme. Prokázali jsme, že se v našem výběrovém souboru střední hodnota výšky lidí statisticky významně liší od 181 cm.</a:t>
            </a:r>
            <a:endParaRPr lang="cs-CZ" sz="1200" dirty="0"/>
          </a:p>
        </p:txBody>
      </p:sp>
      <p:sp>
        <p:nvSpPr>
          <p:cNvPr id="15" name="TextovéPole 14"/>
          <p:cNvSpPr txBox="1"/>
          <p:nvPr/>
        </p:nvSpPr>
        <p:spPr>
          <a:xfrm>
            <a:off x="285720" y="2428868"/>
            <a:ext cx="3071834" cy="830997"/>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výběrový soubor pochází z normálního rozdělení (p = </a:t>
            </a:r>
            <a:r>
              <a:rPr lang="cs-CZ" sz="1200" dirty="0" smtClean="0"/>
              <a:t>0,466).</a:t>
            </a:r>
            <a:endParaRPr lang="cs-CZ" sz="1200" dirty="0"/>
          </a:p>
        </p:txBody>
      </p:sp>
      <p:sp>
        <p:nvSpPr>
          <p:cNvPr id="16" name="TextovéPole 15"/>
          <p:cNvSpPr txBox="1"/>
          <p:nvPr/>
        </p:nvSpPr>
        <p:spPr>
          <a:xfrm>
            <a:off x="214282" y="5589392"/>
            <a:ext cx="3786214" cy="338554"/>
          </a:xfrm>
          <a:prstGeom prst="rect">
            <a:avLst/>
          </a:prstGeom>
          <a:noFill/>
        </p:spPr>
        <p:txBody>
          <a:bodyPr wrap="square" rtlCol="0">
            <a:spAutoFit/>
          </a:bodyPr>
          <a:lstStyle/>
          <a:p>
            <a:r>
              <a:rPr lang="cs-CZ" sz="1600" dirty="0" smtClean="0"/>
              <a:t>2. úkol – </a:t>
            </a:r>
            <a:r>
              <a:rPr lang="cs-CZ" sz="1600" dirty="0" err="1" smtClean="0"/>
              <a:t>jednovýběrový</a:t>
            </a:r>
            <a:r>
              <a:rPr lang="cs-CZ" sz="1600" dirty="0" smtClean="0"/>
              <a:t> t-test (</a:t>
            </a:r>
            <a:r>
              <a:rPr lang="el-GR" sz="1600" dirty="0" smtClean="0"/>
              <a:t>α</a:t>
            </a:r>
            <a:r>
              <a:rPr lang="cs-CZ" sz="1600" dirty="0" smtClean="0"/>
              <a:t> = 0,05): </a:t>
            </a:r>
            <a:endParaRPr lang="cs-CZ" sz="1600" dirty="0"/>
          </a:p>
        </p:txBody>
      </p:sp>
      <p:pic>
        <p:nvPicPr>
          <p:cNvPr id="17" name="Obrázek 16">
            <a:extLst>
              <a:ext uri="{FF2B5EF4-FFF2-40B4-BE49-F238E27FC236}">
                <a16:creationId xmlns:a16="http://schemas.microsoft.com/office/drawing/2014/main" id="{7C6C6BED-7B8F-4175-9511-7608F7E55D3A}"/>
              </a:ext>
            </a:extLst>
          </p:cNvPr>
          <p:cNvPicPr>
            <a:picLocks noChangeAspect="1"/>
          </p:cNvPicPr>
          <p:nvPr/>
        </p:nvPicPr>
        <p:blipFill>
          <a:blip r:embed="rId7"/>
          <a:stretch>
            <a:fillRect/>
          </a:stretch>
        </p:blipFill>
        <p:spPr>
          <a:xfrm>
            <a:off x="4065644" y="1296701"/>
            <a:ext cx="4331452" cy="3251783"/>
          </a:xfrm>
          <a:prstGeom prst="rect">
            <a:avLst/>
          </a:prstGeom>
        </p:spPr>
      </p:pic>
    </p:spTree>
    <p:extLst>
      <p:ext uri="{BB962C8B-B14F-4D97-AF65-F5344CB8AC3E}">
        <p14:creationId xmlns:p14="http://schemas.microsoft.com/office/powerpoint/2010/main" val="642216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2_priklad</a:t>
            </a:r>
            <a:r>
              <a:rPr lang="cs-CZ" dirty="0" smtClean="0"/>
              <a:t>, která obsahují následující sloupce: 1. sloupec - výška v 1. skupině, 2. sloupec - výška v 2. skupině, 3. sloupec - výška, 4. sloupec - skupina (1-muži, 2-ženy).</a:t>
            </a:r>
            <a:r>
              <a:rPr kumimoji="0" lang="cs-CZ" b="0" i="0" u="none" strike="noStrike" kern="1200" cap="none" spc="0" normalizeH="0" noProof="0" dirty="0" smtClean="0">
                <a:ln>
                  <a:noFill/>
                </a:ln>
                <a:solidFill>
                  <a:schemeClr val="tx1"/>
                </a:solidFill>
                <a:effectLst/>
                <a:uLnTx/>
                <a:uFillTx/>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baseline="0" dirty="0" smtClean="0"/>
              <a:t>Ověřte normalitu výšky v</a:t>
            </a:r>
            <a:r>
              <a:rPr lang="cs-CZ" dirty="0" smtClean="0"/>
              <a:t> 1. skupině a ve 2. skupině pomocí N-P plotu a histogramu, teprve potom pomocí testů.</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rozptyly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0,05 testujte hypotézu, že střední hodnoty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Výstupy doplňte krabicovými grafy (box-ploty).</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39914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5" name="TextovéPole 4"/>
          <p:cNvSpPr txBox="1"/>
          <p:nvPr/>
        </p:nvSpPr>
        <p:spPr>
          <a:xfrm>
            <a:off x="285720" y="1277234"/>
            <a:ext cx="8286808" cy="1446550"/>
          </a:xfrm>
          <a:prstGeom prst="rect">
            <a:avLst/>
          </a:prstGeom>
          <a:noFill/>
        </p:spPr>
        <p:txBody>
          <a:bodyPr wrap="square" rtlCol="0">
            <a:spAutoFit/>
          </a:bodyPr>
          <a:lstStyle/>
          <a:p>
            <a:r>
              <a:rPr lang="cs-CZ" sz="1600" dirty="0" smtClean="0"/>
              <a:t>1. úkol - ověření normality – </a:t>
            </a:r>
            <a:r>
              <a:rPr lang="cs-CZ" sz="1600" dirty="0" err="1" smtClean="0"/>
              <a:t>Shapiro-Wilkův</a:t>
            </a:r>
            <a:r>
              <a:rPr lang="cs-CZ" sz="1600" dirty="0" smtClean="0"/>
              <a:t> test (</a:t>
            </a:r>
            <a:r>
              <a:rPr lang="el-GR" sz="1600" dirty="0" smtClean="0"/>
              <a:t>α</a:t>
            </a:r>
            <a:r>
              <a:rPr lang="cs-CZ" sz="1600" dirty="0" smtClean="0"/>
              <a:t> = 0,05):</a:t>
            </a:r>
          </a:p>
          <a:p>
            <a:r>
              <a:rPr lang="cs-CZ" sz="1200" dirty="0"/>
              <a:t>Přestože nulovou hypotézu o tom, že výběrový soubor (skupina 1) pochází z normálního rozdělení dle </a:t>
            </a:r>
            <a:r>
              <a:rPr lang="cs-CZ" sz="1200" dirty="0" err="1"/>
              <a:t>Shapirova-Wilkova</a:t>
            </a:r>
            <a:r>
              <a:rPr lang="cs-CZ" sz="1200" dirty="0"/>
              <a:t> testu zamítáme (p = 0,022), na základě vizuálního ověření (histogram, N-P plot) vidíme, že normalita není zásadním způsobem porušena. Zamítnutí normality dle SW testu je způsobeno pouze velkou velikostí souboru, budeme tedy předpoklad normality ve skupině 1 považovat za splněný.</a:t>
            </a:r>
          </a:p>
          <a:p>
            <a:r>
              <a:rPr lang="cs-CZ" sz="1200" dirty="0"/>
              <a:t>Nezamítáme nulovou hypotézu o tom, že výběrový soubor (skupina 2) pochází z normálního rozdělení (p = 0,101).</a:t>
            </a:r>
          </a:p>
          <a:p>
            <a:endParaRPr lang="cs-CZ" sz="1200" dirty="0"/>
          </a:p>
        </p:txBody>
      </p:sp>
      <p:pic>
        <p:nvPicPr>
          <p:cNvPr id="14" name="Obrázek 13">
            <a:extLst>
              <a:ext uri="{FF2B5EF4-FFF2-40B4-BE49-F238E27FC236}">
                <a16:creationId xmlns:a16="http://schemas.microsoft.com/office/drawing/2014/main" id="{F7F62428-0E4E-4B72-A2C5-EA20372C5E34}"/>
              </a:ext>
            </a:extLst>
          </p:cNvPr>
          <p:cNvPicPr>
            <a:picLocks noChangeAspect="1"/>
          </p:cNvPicPr>
          <p:nvPr/>
        </p:nvPicPr>
        <p:blipFill>
          <a:blip r:embed="rId2"/>
          <a:stretch>
            <a:fillRect/>
          </a:stretch>
        </p:blipFill>
        <p:spPr>
          <a:xfrm>
            <a:off x="1124532" y="2511900"/>
            <a:ext cx="2753424" cy="2079282"/>
          </a:xfrm>
          <a:prstGeom prst="rect">
            <a:avLst/>
          </a:prstGeom>
        </p:spPr>
      </p:pic>
      <p:pic>
        <p:nvPicPr>
          <p:cNvPr id="15" name="Obrázek 14">
            <a:extLst>
              <a:ext uri="{FF2B5EF4-FFF2-40B4-BE49-F238E27FC236}">
                <a16:creationId xmlns:a16="http://schemas.microsoft.com/office/drawing/2014/main" id="{D76F153B-FFB2-4820-A942-2F45166859B0}"/>
              </a:ext>
            </a:extLst>
          </p:cNvPr>
          <p:cNvPicPr>
            <a:picLocks noChangeAspect="1"/>
          </p:cNvPicPr>
          <p:nvPr/>
        </p:nvPicPr>
        <p:blipFill>
          <a:blip r:embed="rId3"/>
          <a:stretch>
            <a:fillRect/>
          </a:stretch>
        </p:blipFill>
        <p:spPr>
          <a:xfrm>
            <a:off x="1124532" y="4716886"/>
            <a:ext cx="2753424" cy="2085046"/>
          </a:xfrm>
          <a:prstGeom prst="rect">
            <a:avLst/>
          </a:prstGeom>
        </p:spPr>
      </p:pic>
      <p:pic>
        <p:nvPicPr>
          <p:cNvPr id="16" name="Obrázek 15">
            <a:extLst>
              <a:ext uri="{FF2B5EF4-FFF2-40B4-BE49-F238E27FC236}">
                <a16:creationId xmlns:a16="http://schemas.microsoft.com/office/drawing/2014/main" id="{E002EEE7-F2B1-483C-98C5-517D76D4FFF5}"/>
              </a:ext>
            </a:extLst>
          </p:cNvPr>
          <p:cNvPicPr>
            <a:picLocks noChangeAspect="1"/>
          </p:cNvPicPr>
          <p:nvPr/>
        </p:nvPicPr>
        <p:blipFill>
          <a:blip r:embed="rId4"/>
          <a:stretch>
            <a:fillRect/>
          </a:stretch>
        </p:blipFill>
        <p:spPr>
          <a:xfrm>
            <a:off x="4680930" y="2511899"/>
            <a:ext cx="2915406" cy="2079281"/>
          </a:xfrm>
          <a:prstGeom prst="rect">
            <a:avLst/>
          </a:prstGeom>
        </p:spPr>
      </p:pic>
      <p:pic>
        <p:nvPicPr>
          <p:cNvPr id="17" name="Obrázek 16">
            <a:extLst>
              <a:ext uri="{FF2B5EF4-FFF2-40B4-BE49-F238E27FC236}">
                <a16:creationId xmlns:a16="http://schemas.microsoft.com/office/drawing/2014/main" id="{7F21B462-4A4A-47C9-AEE8-54D25B4AB1E7}"/>
              </a:ext>
            </a:extLst>
          </p:cNvPr>
          <p:cNvPicPr>
            <a:picLocks noChangeAspect="1"/>
          </p:cNvPicPr>
          <p:nvPr/>
        </p:nvPicPr>
        <p:blipFill>
          <a:blip r:embed="rId5"/>
          <a:stretch>
            <a:fillRect/>
          </a:stretch>
        </p:blipFill>
        <p:spPr>
          <a:xfrm>
            <a:off x="4680930" y="4703219"/>
            <a:ext cx="2915406" cy="2123486"/>
          </a:xfrm>
          <a:prstGeom prst="rect">
            <a:avLst/>
          </a:prstGeom>
        </p:spPr>
      </p:pic>
    </p:spTree>
    <p:extLst>
      <p:ext uri="{BB962C8B-B14F-4D97-AF65-F5344CB8AC3E}">
        <p14:creationId xmlns:p14="http://schemas.microsoft.com/office/powerpoint/2010/main" val="3128724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5" name="TextovéPole 4"/>
          <p:cNvSpPr txBox="1"/>
          <p:nvPr/>
        </p:nvSpPr>
        <p:spPr>
          <a:xfrm>
            <a:off x="285720" y="1277234"/>
            <a:ext cx="8286808" cy="3231654"/>
          </a:xfrm>
          <a:prstGeom prst="rect">
            <a:avLst/>
          </a:prstGeom>
          <a:noFill/>
        </p:spPr>
        <p:txBody>
          <a:bodyPr wrap="square" rtlCol="0">
            <a:spAutoFit/>
          </a:bodyPr>
          <a:lstStyle/>
          <a:p>
            <a:r>
              <a:rPr lang="cs-CZ" sz="1600" dirty="0" smtClean="0"/>
              <a:t>2. úkol – testování shody rozptylů - F-test / </a:t>
            </a:r>
            <a:r>
              <a:rPr lang="cs-CZ" sz="1600" dirty="0" err="1" smtClean="0"/>
              <a:t>Levenův</a:t>
            </a:r>
            <a:r>
              <a:rPr lang="cs-CZ" sz="1600" dirty="0" smtClean="0"/>
              <a:t> test (</a:t>
            </a:r>
            <a:r>
              <a:rPr lang="el-GR" sz="1600" dirty="0" smtClean="0"/>
              <a:t>α</a:t>
            </a:r>
            <a:r>
              <a:rPr lang="cs-CZ" sz="1600" dirty="0" smtClean="0"/>
              <a:t> = 0,05):</a:t>
            </a:r>
          </a:p>
          <a:p>
            <a:r>
              <a:rPr lang="cs-CZ" sz="1200" dirty="0" smtClean="0"/>
              <a:t>Nezamítáme nulovou hypotézu o tom, že jsou rozptyly výběrových souborů shodné (skupina 1 a skupina 2).</a:t>
            </a:r>
          </a:p>
          <a:p>
            <a:r>
              <a:rPr lang="cs-CZ" sz="1200" dirty="0" smtClean="0"/>
              <a:t>F-test: p = 0,905, </a:t>
            </a:r>
            <a:r>
              <a:rPr lang="cs-CZ" sz="1200" dirty="0" err="1" smtClean="0"/>
              <a:t>Levenův</a:t>
            </a:r>
            <a:r>
              <a:rPr lang="cs-CZ" sz="1200" dirty="0" smtClean="0"/>
              <a:t> test: p=0,791</a:t>
            </a:r>
          </a:p>
          <a:p>
            <a:endParaRPr lang="cs-CZ" sz="1200" dirty="0" smtClean="0"/>
          </a:p>
          <a:p>
            <a:r>
              <a:rPr lang="cs-CZ" sz="1600" dirty="0" smtClean="0"/>
              <a:t>3. úkol – </a:t>
            </a:r>
            <a:r>
              <a:rPr lang="cs-CZ" sz="1600" dirty="0" err="1" smtClean="0"/>
              <a:t>dvouvýběrový</a:t>
            </a:r>
            <a:r>
              <a:rPr lang="cs-CZ" sz="1600" dirty="0" smtClean="0"/>
              <a:t> t-test (</a:t>
            </a:r>
            <a:r>
              <a:rPr lang="el-GR" sz="1600" dirty="0" smtClean="0"/>
              <a:t>α</a:t>
            </a:r>
            <a:r>
              <a:rPr lang="cs-CZ" sz="1600" dirty="0" smtClean="0"/>
              <a:t> = 0,05):</a:t>
            </a:r>
          </a:p>
          <a:p>
            <a:r>
              <a:rPr lang="cs-CZ" sz="1200" dirty="0" smtClean="0"/>
              <a:t>H</a:t>
            </a:r>
            <a:r>
              <a:rPr lang="cs-CZ" sz="1200" baseline="-25000" dirty="0" smtClean="0"/>
              <a:t>0</a:t>
            </a:r>
            <a:r>
              <a:rPr lang="cs-CZ" sz="1200" dirty="0" smtClean="0"/>
              <a:t>: </a:t>
            </a:r>
            <a:r>
              <a:rPr lang="el-GR" sz="1200" dirty="0" smtClean="0"/>
              <a:t>μ</a:t>
            </a:r>
            <a:r>
              <a:rPr lang="cs-CZ" sz="1200" baseline="-25000" dirty="0" smtClean="0"/>
              <a:t>1</a:t>
            </a:r>
            <a:r>
              <a:rPr lang="cs-CZ" sz="1200" dirty="0" smtClean="0"/>
              <a:t> = </a:t>
            </a:r>
            <a:r>
              <a:rPr lang="el-GR" sz="1200" dirty="0" smtClean="0"/>
              <a:t>μ</a:t>
            </a:r>
            <a:r>
              <a:rPr lang="cs-CZ" sz="1200" baseline="-25000" dirty="0" smtClean="0"/>
              <a:t>2</a:t>
            </a:r>
            <a:r>
              <a:rPr lang="cs-CZ" sz="1200" dirty="0" smtClean="0"/>
              <a:t>; H</a:t>
            </a:r>
            <a:r>
              <a:rPr lang="cs-CZ" sz="1200" baseline="-25000" dirty="0" smtClean="0"/>
              <a:t>A</a:t>
            </a:r>
            <a:r>
              <a:rPr lang="cs-CZ" sz="1200" dirty="0" smtClean="0"/>
              <a:t>: </a:t>
            </a:r>
            <a:r>
              <a:rPr lang="el-GR" sz="1200" dirty="0" smtClean="0"/>
              <a:t>μ</a:t>
            </a:r>
            <a:r>
              <a:rPr lang="cs-CZ" sz="1200" baseline="-25000" dirty="0" smtClean="0"/>
              <a:t>1</a:t>
            </a:r>
            <a:r>
              <a:rPr lang="cs-CZ" sz="1200" dirty="0" smtClean="0"/>
              <a:t> </a:t>
            </a:r>
            <a:r>
              <a:rPr lang="el-GR" sz="1200" dirty="0" smtClean="0"/>
              <a:t>≠</a:t>
            </a:r>
            <a:r>
              <a:rPr lang="cs-CZ" sz="1200" dirty="0" smtClean="0"/>
              <a:t> </a:t>
            </a:r>
            <a:r>
              <a:rPr lang="el-GR" sz="1200" dirty="0" smtClean="0"/>
              <a:t>μ</a:t>
            </a:r>
            <a:r>
              <a:rPr lang="cs-CZ" sz="1200" baseline="-25000" dirty="0" smtClean="0"/>
              <a:t>2</a:t>
            </a:r>
          </a:p>
          <a:p>
            <a:r>
              <a:rPr lang="cs-CZ" sz="1200" dirty="0" smtClean="0"/>
              <a:t>Zamítáme nulovou hypotézu o shodě středních hodnot dvou výběrových souborů. Střední hodnota výšky skupiny 1 je statisticky významně větší než u skupiny 2 (p &lt; 0,001).</a:t>
            </a:r>
          </a:p>
          <a:p>
            <a:endParaRPr lang="cs-CZ" sz="1200" dirty="0" smtClean="0"/>
          </a:p>
          <a:p>
            <a:endParaRPr lang="cs-CZ" sz="1200" dirty="0" smtClean="0"/>
          </a:p>
          <a:p>
            <a:endParaRPr lang="cs-CZ" sz="1200" dirty="0" smtClean="0"/>
          </a:p>
          <a:p>
            <a:endParaRPr lang="cs-CZ" sz="1200" dirty="0" smtClean="0"/>
          </a:p>
          <a:p>
            <a:endParaRPr lang="cs-CZ" sz="1200" dirty="0" smtClean="0"/>
          </a:p>
          <a:p>
            <a:endParaRPr lang="cs-CZ" sz="1200" dirty="0" smtClean="0"/>
          </a:p>
          <a:p>
            <a:endParaRPr lang="cs-CZ" sz="1200" dirty="0" smtClean="0"/>
          </a:p>
          <a:p>
            <a:r>
              <a:rPr lang="cs-CZ" sz="1600" dirty="0" smtClean="0"/>
              <a:t>4. úkol – krabicové grafy:</a:t>
            </a:r>
          </a:p>
        </p:txBody>
      </p:sp>
      <p:graphicFrame>
        <p:nvGraphicFramePr>
          <p:cNvPr id="3077" name="Object 5"/>
          <p:cNvGraphicFramePr>
            <a:graphicFrameLocks noChangeAspect="1"/>
          </p:cNvGraphicFramePr>
          <p:nvPr>
            <p:extLst>
              <p:ext uri="{D42A27DB-BD31-4B8C-83A1-F6EECF244321}">
                <p14:modId xmlns:p14="http://schemas.microsoft.com/office/powerpoint/2010/main" val="1231945398"/>
              </p:ext>
            </p:extLst>
          </p:nvPr>
        </p:nvGraphicFramePr>
        <p:xfrm>
          <a:off x="273422" y="3110374"/>
          <a:ext cx="8562604" cy="1050258"/>
        </p:xfrm>
        <a:graphic>
          <a:graphicData uri="http://schemas.openxmlformats.org/presentationml/2006/ole">
            <mc:AlternateContent xmlns:mc="http://schemas.openxmlformats.org/markup-compatibility/2006">
              <mc:Choice xmlns:v="urn:schemas-microsoft-com:vml" Requires="v">
                <p:oleObj spid="_x0000_s65556" name="Spreadsheet" r:id="rId3" imgW="5651640" imgH="692280" progId="STATISTICA.Spreadsheet">
                  <p:embed/>
                </p:oleObj>
              </mc:Choice>
              <mc:Fallback>
                <p:oleObj name="Spreadsheet" r:id="rId3" imgW="5651640" imgH="692280" progId="STATISTICA.Spreadsheet">
                  <p:embed/>
                  <p:pic>
                    <p:nvPicPr>
                      <p:cNvPr id="3077" name="Object 5"/>
                      <p:cNvPicPr>
                        <a:picLocks noChangeAspect="1" noChangeArrowheads="1"/>
                      </p:cNvPicPr>
                      <p:nvPr/>
                    </p:nvPicPr>
                    <p:blipFill>
                      <a:blip r:embed="rId4"/>
                      <a:srcRect/>
                      <a:stretch>
                        <a:fillRect/>
                      </a:stretch>
                    </p:blipFill>
                    <p:spPr bwMode="auto">
                      <a:xfrm>
                        <a:off x="273422" y="3110374"/>
                        <a:ext cx="8562604" cy="1050258"/>
                      </a:xfrm>
                      <a:prstGeom prst="rect">
                        <a:avLst/>
                      </a:prstGeom>
                      <a:noFill/>
                      <a:ln>
                        <a:noFill/>
                      </a:ln>
                      <a:effectLst/>
                      <a:extLst/>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1982969085"/>
              </p:ext>
            </p:extLst>
          </p:nvPr>
        </p:nvGraphicFramePr>
        <p:xfrm>
          <a:off x="2555776" y="4100658"/>
          <a:ext cx="3374905" cy="2531179"/>
        </p:xfrm>
        <a:graphic>
          <a:graphicData uri="http://schemas.openxmlformats.org/presentationml/2006/ole">
            <mc:AlternateContent xmlns:mc="http://schemas.openxmlformats.org/markup-compatibility/2006">
              <mc:Choice xmlns:v="urn:schemas-microsoft-com:vml" Requires="v">
                <p:oleObj spid="_x0000_s65557" name="Graph" r:id="rId5" imgW="5943600" imgH="4457880" progId="STATISTICA.Graph">
                  <p:embed/>
                </p:oleObj>
              </mc:Choice>
              <mc:Fallback>
                <p:oleObj name="Graph" r:id="rId5" imgW="5943600" imgH="4457880" progId="STATISTICA.Graph">
                  <p:embed/>
                  <p:pic>
                    <p:nvPicPr>
                      <p:cNvPr id="0" name=""/>
                      <p:cNvPicPr/>
                      <p:nvPr/>
                    </p:nvPicPr>
                    <p:blipFill>
                      <a:blip r:embed="rId6"/>
                      <a:stretch>
                        <a:fillRect/>
                      </a:stretch>
                    </p:blipFill>
                    <p:spPr>
                      <a:xfrm>
                        <a:off x="2555776" y="4100658"/>
                        <a:ext cx="3374905" cy="2531179"/>
                      </a:xfrm>
                      <a:prstGeom prst="rect">
                        <a:avLst/>
                      </a:prstGeom>
                    </p:spPr>
                  </p:pic>
                </p:oleObj>
              </mc:Fallback>
            </mc:AlternateContent>
          </a:graphicData>
        </a:graphic>
      </p:graphicFrame>
    </p:spTree>
    <p:extLst>
      <p:ext uri="{BB962C8B-B14F-4D97-AF65-F5344CB8AC3E}">
        <p14:creationId xmlns:p14="http://schemas.microsoft.com/office/powerpoint/2010/main" val="183267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Parametrické testy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noProof="0" dirty="0" smtClean="0"/>
              <a:t>5 žen vyzkoušelo novou dietu. </a:t>
            </a: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3_priklad</a:t>
            </a:r>
            <a:r>
              <a:rPr lang="cs-CZ" dirty="0" smtClean="0"/>
              <a:t>, který obsahuje následující údaje: 1. sloupec- hmotnost před dietou, 2. sloupec - hmotnost po dietě.</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dieta neměla významný vliv na změnu hmotnosti, tj. že rozdíl středních hodnot hmotnosti se neliší.</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66442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diference pochází z normálního rozdělení (p = 0,607).</a:t>
            </a:r>
            <a:endParaRPr lang="cs-CZ" sz="1200" dirty="0"/>
          </a:p>
        </p:txBody>
      </p:sp>
      <p:sp>
        <p:nvSpPr>
          <p:cNvPr id="6" name="TextovéPole 5"/>
          <p:cNvSpPr txBox="1"/>
          <p:nvPr/>
        </p:nvSpPr>
        <p:spPr>
          <a:xfrm>
            <a:off x="357158" y="3714752"/>
            <a:ext cx="3929090" cy="1661993"/>
          </a:xfrm>
          <a:prstGeom prst="rect">
            <a:avLst/>
          </a:prstGeom>
          <a:noFill/>
        </p:spPr>
        <p:txBody>
          <a:bodyPr wrap="square" rtlCol="0">
            <a:spAutoFit/>
          </a:bodyPr>
          <a:lstStyle/>
          <a:p>
            <a:pPr marL="342900" indent="-342900"/>
            <a:r>
              <a:rPr lang="cs-CZ" dirty="0" smtClean="0"/>
              <a:t>1.  úkol - párový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baseline="-25000" dirty="0" smtClean="0"/>
              <a:t>před</a:t>
            </a:r>
            <a:r>
              <a:rPr lang="cs-CZ" sz="1400" dirty="0" smtClean="0"/>
              <a:t> - </a:t>
            </a:r>
            <a:r>
              <a:rPr lang="el-GR" sz="1400" dirty="0" smtClean="0"/>
              <a:t>μ</a:t>
            </a:r>
            <a:r>
              <a:rPr lang="cs-CZ" sz="1400" baseline="-25000" dirty="0" smtClean="0"/>
              <a:t>po </a:t>
            </a:r>
            <a:r>
              <a:rPr lang="cs-CZ" sz="1400" dirty="0" smtClean="0"/>
              <a:t>= 0; H</a:t>
            </a:r>
            <a:r>
              <a:rPr lang="cs-CZ" sz="1400" baseline="-25000" dirty="0" smtClean="0"/>
              <a:t>A</a:t>
            </a:r>
            <a:r>
              <a:rPr lang="cs-CZ" sz="1400" dirty="0" smtClean="0"/>
              <a:t>: </a:t>
            </a:r>
            <a:r>
              <a:rPr lang="el-GR" sz="1400" dirty="0" smtClean="0"/>
              <a:t>μ</a:t>
            </a:r>
            <a:r>
              <a:rPr lang="cs-CZ" sz="1400" baseline="-25000" dirty="0" smtClean="0"/>
              <a:t>před</a:t>
            </a:r>
            <a:r>
              <a:rPr lang="cs-CZ" sz="1400" dirty="0" smtClean="0"/>
              <a:t> - </a:t>
            </a:r>
            <a:r>
              <a:rPr lang="el-GR" sz="1400" dirty="0" smtClean="0"/>
              <a:t>μ</a:t>
            </a:r>
            <a:r>
              <a:rPr lang="cs-CZ" sz="1400" baseline="-25000" dirty="0" smtClean="0"/>
              <a:t>po </a:t>
            </a:r>
            <a:r>
              <a:rPr lang="el-GR" sz="1400" dirty="0" smtClean="0"/>
              <a:t>≠</a:t>
            </a:r>
            <a:r>
              <a:rPr lang="cs-CZ" sz="1400" dirty="0" smtClean="0"/>
              <a:t> 0</a:t>
            </a:r>
          </a:p>
          <a:p>
            <a:pPr marL="342900" indent="-342900"/>
            <a:endParaRPr lang="cs-CZ" sz="1400" dirty="0" smtClean="0"/>
          </a:p>
          <a:p>
            <a:pPr indent="-342900"/>
            <a:r>
              <a:rPr lang="cs-CZ" sz="1400" dirty="0" smtClean="0"/>
              <a:t>Zamítáme nulovou hypotézu, dieta měla statisticky významný vliv na změnu hmotnosti (průměrné snížení o 4,6 kg), p = 0,009.  </a:t>
            </a:r>
          </a:p>
        </p:txBody>
      </p:sp>
      <p:graphicFrame>
        <p:nvGraphicFramePr>
          <p:cNvPr id="4098" name="Object 2"/>
          <p:cNvGraphicFramePr>
            <a:graphicFrameLocks noChangeAspect="1"/>
          </p:cNvGraphicFramePr>
          <p:nvPr/>
        </p:nvGraphicFramePr>
        <p:xfrm>
          <a:off x="4286248" y="1357298"/>
          <a:ext cx="3007478" cy="2071702"/>
        </p:xfrm>
        <a:graphic>
          <a:graphicData uri="http://schemas.openxmlformats.org/presentationml/2006/ole">
            <mc:AlternateContent xmlns:mc="http://schemas.openxmlformats.org/markup-compatibility/2006">
              <mc:Choice xmlns:v="urn:schemas-microsoft-com:vml" Requires="v">
                <p:oleObj spid="_x0000_s66616" name="Graph" r:id="rId3" imgW="5943600" imgH="4457880" progId="STATISTICA.Graph">
                  <p:embed/>
                </p:oleObj>
              </mc:Choice>
              <mc:Fallback>
                <p:oleObj name="Graph" r:id="rId3" imgW="5943600" imgH="4457880" progId="STATISTICA.Graph">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48" y="1357298"/>
                        <a:ext cx="3007478" cy="2071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357158" y="5613213"/>
          <a:ext cx="7867650" cy="1190625"/>
        </p:xfrm>
        <a:graphic>
          <a:graphicData uri="http://schemas.openxmlformats.org/presentationml/2006/ole">
            <mc:AlternateContent xmlns:mc="http://schemas.openxmlformats.org/markup-compatibility/2006">
              <mc:Choice xmlns:v="urn:schemas-microsoft-com:vml" Requires="v">
                <p:oleObj spid="_x0000_s66617" name="Spreadsheet" r:id="rId5" imgW="7867800" imgH="1190520" progId="STATISTICA.Spreadsheet">
                  <p:embed/>
                </p:oleObj>
              </mc:Choice>
              <mc:Fallback>
                <p:oleObj name="Spreadsheet" r:id="rId5" imgW="7867800" imgH="1190520" progId="STATISTICA.Spreadsheet">
                  <p:embed/>
                  <p:pic>
                    <p:nvPicPr>
                      <p:cNvPr id="40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58" y="5613213"/>
                        <a:ext cx="7867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ovéPole 8"/>
          <p:cNvSpPr txBox="1"/>
          <p:nvPr/>
        </p:nvSpPr>
        <p:spPr>
          <a:xfrm>
            <a:off x="7215206" y="1357298"/>
            <a:ext cx="1357322" cy="584775"/>
          </a:xfrm>
          <a:prstGeom prst="rect">
            <a:avLst/>
          </a:prstGeom>
          <a:noFill/>
        </p:spPr>
        <p:txBody>
          <a:bodyPr wrap="square" rtlCol="0">
            <a:spAutoFit/>
          </a:bodyPr>
          <a:lstStyle/>
          <a:p>
            <a:r>
              <a:rPr lang="cs-CZ" sz="1600" dirty="0" smtClean="0"/>
              <a:t>N-P graf diferencí</a:t>
            </a:r>
            <a:endParaRPr lang="cs-CZ" sz="1600" dirty="0"/>
          </a:p>
        </p:txBody>
      </p:sp>
      <p:sp>
        <p:nvSpPr>
          <p:cNvPr id="10" name="TextovéPole 9"/>
          <p:cNvSpPr txBox="1"/>
          <p:nvPr/>
        </p:nvSpPr>
        <p:spPr>
          <a:xfrm>
            <a:off x="7500958" y="2798665"/>
            <a:ext cx="1500198" cy="584775"/>
          </a:xfrm>
          <a:prstGeom prst="rect">
            <a:avLst/>
          </a:prstGeom>
          <a:noFill/>
        </p:spPr>
        <p:txBody>
          <a:bodyPr wrap="square" rtlCol="0">
            <a:spAutoFit/>
          </a:bodyPr>
          <a:lstStyle/>
          <a:p>
            <a:pPr algn="r"/>
            <a:r>
              <a:rPr lang="cs-CZ" sz="1600" dirty="0" smtClean="0"/>
              <a:t>Bodový graf - korelace</a:t>
            </a:r>
            <a:endParaRPr lang="cs-CZ" sz="1600" dirty="0"/>
          </a:p>
        </p:txBody>
      </p:sp>
      <p:graphicFrame>
        <p:nvGraphicFramePr>
          <p:cNvPr id="4101" name="Object 5"/>
          <p:cNvGraphicFramePr>
            <a:graphicFrameLocks noChangeAspect="1"/>
          </p:cNvGraphicFramePr>
          <p:nvPr/>
        </p:nvGraphicFramePr>
        <p:xfrm>
          <a:off x="5812324" y="3420374"/>
          <a:ext cx="3111184" cy="2143140"/>
        </p:xfrm>
        <a:graphic>
          <a:graphicData uri="http://schemas.openxmlformats.org/presentationml/2006/ole">
            <mc:AlternateContent xmlns:mc="http://schemas.openxmlformats.org/markup-compatibility/2006">
              <mc:Choice xmlns:v="urn:schemas-microsoft-com:vml" Requires="v">
                <p:oleObj spid="_x0000_s66618" name="Graph" r:id="rId7" imgW="5943600" imgH="4457880" progId="STATISTICA.Graph">
                  <p:embed/>
                </p:oleObj>
              </mc:Choice>
              <mc:Fallback>
                <p:oleObj name="Graph" r:id="rId7" imgW="5943600" imgH="4457880" progId="STATISTICA.Graph">
                  <p:embed/>
                  <p:pic>
                    <p:nvPicPr>
                      <p:cNvPr id="410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2324" y="3420374"/>
                        <a:ext cx="3111184" cy="214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2893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4.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04_4_priklad. </a:t>
            </a:r>
            <a:r>
              <a:rPr kumimoji="0" lang="cs-CZ" b="0" i="0" u="none" strike="noStrike" kern="1200" cap="none" spc="0" normalizeH="0" baseline="0" noProof="0" dirty="0" smtClean="0">
                <a:ln>
                  <a:noFill/>
                </a:ln>
                <a:solidFill>
                  <a:schemeClr val="tx1"/>
                </a:solidFill>
                <a:effectLst/>
                <a:uLnTx/>
                <a:uFillTx/>
                <a:latin typeface="+mn-lt"/>
                <a:ea typeface="+mn-ea"/>
                <a:cs typeface="+mn-cs"/>
              </a:rPr>
              <a:t>Dle</a:t>
            </a:r>
            <a:r>
              <a:rPr kumimoji="0" lang="cs-CZ" b="0" i="0" u="none" strike="noStrike" kern="1200" cap="none" spc="0" normalizeH="0" noProof="0" dirty="0" smtClean="0">
                <a:ln>
                  <a:noFill/>
                </a:ln>
                <a:solidFill>
                  <a:schemeClr val="tx1"/>
                </a:solidFill>
                <a:effectLst/>
                <a:uLnTx/>
                <a:uFillTx/>
                <a:latin typeface="+mn-lt"/>
                <a:ea typeface="+mn-ea"/>
                <a:cs typeface="+mn-cs"/>
              </a:rPr>
              <a:t> studie se zkoumá vliv léku-</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hydrochlorothiazidu</a:t>
            </a:r>
            <a:r>
              <a:rPr kumimoji="0" lang="cs-CZ" b="0" i="0" u="none" strike="noStrike" kern="1200" cap="none" spc="0" normalizeH="0" noProof="0" dirty="0" smtClean="0">
                <a:ln>
                  <a:noFill/>
                </a:ln>
                <a:solidFill>
                  <a:schemeClr val="tx1"/>
                </a:solidFill>
                <a:effectLst/>
                <a:uLnTx/>
                <a:uFillTx/>
                <a:latin typeface="+mn-lt"/>
                <a:ea typeface="+mn-ea"/>
                <a:cs typeface="+mn-cs"/>
              </a:rPr>
              <a:t> na krevní tlak v náhodném výběru 11 hypertoniků (člověk trpící vysokým tlakem krve). Každý pacient dostal nejprve placebo a o měsíc později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a:t>
            </a:r>
            <a:r>
              <a:rPr kumimoji="0" lang="cs-CZ" b="0" i="0" u="none" strike="noStrike" kern="1200" cap="none" spc="0" normalizeH="0" noProof="0" dirty="0" smtClean="0">
                <a:ln>
                  <a:noFill/>
                </a:ln>
                <a:solidFill>
                  <a:schemeClr val="tx1"/>
                </a:solidFill>
                <a:effectLst/>
                <a:uLnTx/>
                <a:uFillTx/>
                <a:latin typeface="+mn-lt"/>
                <a:ea typeface="+mn-ea"/>
                <a:cs typeface="+mn-cs"/>
              </a:rPr>
              <a:t>.  Uvedené hodnoty v datech představují systolický tlak (v mm </a:t>
            </a:r>
            <a:r>
              <a:rPr kumimoji="0" lang="cs-CZ" b="0" i="0" u="none" strike="noStrike" kern="1200" cap="none" spc="0" normalizeH="0" noProof="0" dirty="0" err="1" smtClean="0">
                <a:ln>
                  <a:noFill/>
                </a:ln>
                <a:solidFill>
                  <a:schemeClr val="tx1"/>
                </a:solidFill>
                <a:effectLst/>
                <a:uLnTx/>
                <a:uFillTx/>
                <a:latin typeface="+mn-lt"/>
                <a:ea typeface="+mn-ea"/>
                <a:cs typeface="+mn-cs"/>
              </a:rPr>
              <a:t>Hg</a:t>
            </a:r>
            <a:r>
              <a:rPr kumimoji="0" lang="cs-CZ" b="0" i="0" u="none" strike="noStrike" kern="1200" cap="none" spc="0" normalizeH="0" noProof="0" dirty="0" smtClean="0">
                <a:ln>
                  <a:noFill/>
                </a:ln>
                <a:solidFill>
                  <a:schemeClr val="tx1"/>
                </a:solidFill>
                <a:effectLst/>
                <a:uLnTx/>
                <a:uFillTx/>
                <a:latin typeface="+mn-lt"/>
                <a:ea typeface="+mn-ea"/>
                <a:cs typeface="+mn-cs"/>
              </a:rPr>
              <a:t>).</a:t>
            </a: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testujte hypotézu, že lék neměl významný vliv na změnu krevního tlaku.</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22477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Příklad k procvičení</a:t>
            </a:r>
            <a:endParaRPr lang="cs-CZ" dirty="0"/>
          </a:p>
        </p:txBody>
      </p:sp>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diference pochází z normálního rozdělení (p = 0,493).</a:t>
            </a:r>
            <a:endParaRPr lang="cs-CZ" sz="1200" dirty="0"/>
          </a:p>
        </p:txBody>
      </p:sp>
      <p:sp>
        <p:nvSpPr>
          <p:cNvPr id="6" name="TextovéPole 5"/>
          <p:cNvSpPr txBox="1"/>
          <p:nvPr/>
        </p:nvSpPr>
        <p:spPr>
          <a:xfrm>
            <a:off x="357158" y="3981585"/>
            <a:ext cx="3929090" cy="1661993"/>
          </a:xfrm>
          <a:prstGeom prst="rect">
            <a:avLst/>
          </a:prstGeom>
          <a:noFill/>
        </p:spPr>
        <p:txBody>
          <a:bodyPr wrap="square" rtlCol="0">
            <a:spAutoFit/>
          </a:bodyPr>
          <a:lstStyle/>
          <a:p>
            <a:pPr marL="342900" indent="-342900"/>
            <a:r>
              <a:rPr lang="cs-CZ" dirty="0" smtClean="0"/>
              <a:t>1.  úkol - párový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baseline="-25000" dirty="0" smtClean="0"/>
              <a:t>lék</a:t>
            </a:r>
            <a:r>
              <a:rPr lang="cs-CZ" sz="1400" dirty="0" smtClean="0"/>
              <a:t> - </a:t>
            </a:r>
            <a:r>
              <a:rPr lang="el-GR" sz="1400" dirty="0" smtClean="0"/>
              <a:t>μ</a:t>
            </a:r>
            <a:r>
              <a:rPr lang="cs-CZ" sz="1400" baseline="-25000" dirty="0" smtClean="0"/>
              <a:t>placebo </a:t>
            </a:r>
            <a:r>
              <a:rPr lang="cs-CZ" sz="1400" dirty="0" smtClean="0"/>
              <a:t>= 0; H</a:t>
            </a:r>
            <a:r>
              <a:rPr lang="cs-CZ" sz="1400" baseline="-25000" dirty="0" smtClean="0"/>
              <a:t>A</a:t>
            </a:r>
            <a:r>
              <a:rPr lang="cs-CZ" sz="1400" dirty="0" smtClean="0"/>
              <a:t>: </a:t>
            </a:r>
            <a:r>
              <a:rPr lang="el-GR" sz="1400" dirty="0" smtClean="0"/>
              <a:t>μ</a:t>
            </a:r>
            <a:r>
              <a:rPr lang="cs-CZ" sz="1400" baseline="-25000" dirty="0" smtClean="0"/>
              <a:t>lék</a:t>
            </a:r>
            <a:r>
              <a:rPr lang="cs-CZ" sz="1400" dirty="0" smtClean="0"/>
              <a:t> - </a:t>
            </a:r>
            <a:r>
              <a:rPr lang="el-GR" sz="1400" dirty="0" smtClean="0"/>
              <a:t>μ</a:t>
            </a:r>
            <a:r>
              <a:rPr lang="cs-CZ" sz="1400" baseline="-25000" dirty="0" smtClean="0"/>
              <a:t>placebo </a:t>
            </a:r>
            <a:r>
              <a:rPr lang="el-GR" sz="1400" dirty="0" smtClean="0"/>
              <a:t>≠</a:t>
            </a:r>
            <a:r>
              <a:rPr lang="cs-CZ" sz="1400" dirty="0" smtClean="0"/>
              <a:t> 0</a:t>
            </a:r>
          </a:p>
          <a:p>
            <a:pPr marL="342900" indent="-342900"/>
            <a:endParaRPr lang="cs-CZ" sz="1400" dirty="0" smtClean="0"/>
          </a:p>
          <a:p>
            <a:pPr indent="-342900"/>
            <a:r>
              <a:rPr lang="cs-CZ" sz="1400" dirty="0" smtClean="0"/>
              <a:t>Zamítáme nulovou hypotézu, lék měl statisticky významný vliv na hodnotu krevního tlaku (průměrné snížení o 24 mm </a:t>
            </a:r>
            <a:r>
              <a:rPr lang="cs-CZ" sz="1400" dirty="0" err="1" smtClean="0"/>
              <a:t>Hg</a:t>
            </a:r>
            <a:r>
              <a:rPr lang="cs-CZ" sz="1400" dirty="0" smtClean="0"/>
              <a:t>), p &lt; 0,001. </a:t>
            </a:r>
          </a:p>
        </p:txBody>
      </p:sp>
      <p:sp>
        <p:nvSpPr>
          <p:cNvPr id="9" name="TextovéPole 8"/>
          <p:cNvSpPr txBox="1"/>
          <p:nvPr/>
        </p:nvSpPr>
        <p:spPr>
          <a:xfrm>
            <a:off x="7215206" y="1357298"/>
            <a:ext cx="1357322" cy="584775"/>
          </a:xfrm>
          <a:prstGeom prst="rect">
            <a:avLst/>
          </a:prstGeom>
          <a:noFill/>
        </p:spPr>
        <p:txBody>
          <a:bodyPr wrap="square" rtlCol="0">
            <a:spAutoFit/>
          </a:bodyPr>
          <a:lstStyle/>
          <a:p>
            <a:r>
              <a:rPr lang="cs-CZ" sz="1600" dirty="0" smtClean="0"/>
              <a:t>N-P graf diferencí</a:t>
            </a:r>
            <a:endParaRPr lang="cs-CZ" sz="1600" dirty="0"/>
          </a:p>
        </p:txBody>
      </p:sp>
      <p:sp>
        <p:nvSpPr>
          <p:cNvPr id="10" name="TextovéPole 9"/>
          <p:cNvSpPr txBox="1"/>
          <p:nvPr/>
        </p:nvSpPr>
        <p:spPr>
          <a:xfrm>
            <a:off x="7500958" y="2772787"/>
            <a:ext cx="1500198" cy="584775"/>
          </a:xfrm>
          <a:prstGeom prst="rect">
            <a:avLst/>
          </a:prstGeom>
          <a:noFill/>
        </p:spPr>
        <p:txBody>
          <a:bodyPr wrap="square" rtlCol="0">
            <a:spAutoFit/>
          </a:bodyPr>
          <a:lstStyle/>
          <a:p>
            <a:pPr algn="r"/>
            <a:r>
              <a:rPr lang="cs-CZ" sz="1600" dirty="0" smtClean="0"/>
              <a:t>Bodový graf - korelace</a:t>
            </a:r>
            <a:endParaRPr lang="cs-CZ" sz="1600" dirty="0"/>
          </a:p>
        </p:txBody>
      </p:sp>
      <p:graphicFrame>
        <p:nvGraphicFramePr>
          <p:cNvPr id="5125" name="Object 5"/>
          <p:cNvGraphicFramePr>
            <a:graphicFrameLocks noChangeAspect="1"/>
          </p:cNvGraphicFramePr>
          <p:nvPr/>
        </p:nvGraphicFramePr>
        <p:xfrm>
          <a:off x="5643570" y="3392032"/>
          <a:ext cx="3334696" cy="2297106"/>
        </p:xfrm>
        <a:graphic>
          <a:graphicData uri="http://schemas.openxmlformats.org/presentationml/2006/ole">
            <mc:AlternateContent xmlns:mc="http://schemas.openxmlformats.org/markup-compatibility/2006">
              <mc:Choice xmlns:v="urn:schemas-microsoft-com:vml" Requires="v">
                <p:oleObj spid="_x0000_s67622" name="Graph" r:id="rId3" imgW="5943600" imgH="4457880" progId="STATISTICA.Graph">
                  <p:embed/>
                </p:oleObj>
              </mc:Choice>
              <mc:Fallback>
                <p:oleObj name="Graph" r:id="rId3" imgW="5943600" imgH="4457880" progId="STATISTICA.Graph">
                  <p:embed/>
                  <p:pic>
                    <p:nvPicPr>
                      <p:cNvPr id="512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70" y="3392032"/>
                        <a:ext cx="3334696" cy="22971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Obrázek 10" descr="ECCC.emf"/>
          <p:cNvPicPr>
            <a:picLocks/>
          </p:cNvPicPr>
          <p:nvPr/>
        </p:nvPicPr>
        <p:blipFill>
          <a:blip r:embed="rId5"/>
          <a:stretch>
            <a:fillRect/>
          </a:stretch>
        </p:blipFill>
        <p:spPr>
          <a:xfrm>
            <a:off x="3857620" y="1285860"/>
            <a:ext cx="3286148" cy="2143140"/>
          </a:xfrm>
          <a:prstGeom prst="rect">
            <a:avLst/>
          </a:prstGeom>
        </p:spPr>
      </p:pic>
      <p:graphicFrame>
        <p:nvGraphicFramePr>
          <p:cNvPr id="5126" name="Object 6"/>
          <p:cNvGraphicFramePr>
            <a:graphicFrameLocks noChangeAspect="1"/>
          </p:cNvGraphicFramePr>
          <p:nvPr/>
        </p:nvGraphicFramePr>
        <p:xfrm>
          <a:off x="285720" y="5805513"/>
          <a:ext cx="8220075" cy="1266825"/>
        </p:xfrm>
        <a:graphic>
          <a:graphicData uri="http://schemas.openxmlformats.org/presentationml/2006/ole">
            <mc:AlternateContent xmlns:mc="http://schemas.openxmlformats.org/markup-compatibility/2006">
              <mc:Choice xmlns:v="urn:schemas-microsoft-com:vml" Requires="v">
                <p:oleObj spid="_x0000_s67623" name="Spreadsheet" r:id="rId6" imgW="9077400" imgH="1400040" progId="STATISTICA.Spreadsheet">
                  <p:embed/>
                </p:oleObj>
              </mc:Choice>
              <mc:Fallback>
                <p:oleObj name="Spreadsheet" r:id="rId6" imgW="9077400" imgH="1400040" progId="STATISTICA.Spreadsheet">
                  <p:embed/>
                  <p:pic>
                    <p:nvPicPr>
                      <p:cNvPr id="512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0" y="5805513"/>
                        <a:ext cx="82200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83465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274638"/>
            <a:ext cx="8229600" cy="7780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04_5_priklad. Výrobce udává, že průměrná spotřeba paliva je 12,5 l/100 km.  Testovací jezdec podrobil 14 vybraných vozů měření spotřeby.</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otestujte, zda se skutečná spotřeba tohoto automobilu odlišuje od toho, co udává výrobce.</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0541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výběrový soubor pochází z normálního rozdělení (p = 0,953).</a:t>
            </a:r>
            <a:endParaRPr lang="cs-CZ" sz="1200" dirty="0"/>
          </a:p>
        </p:txBody>
      </p:sp>
      <p:sp>
        <p:nvSpPr>
          <p:cNvPr id="6" name="TextovéPole 5"/>
          <p:cNvSpPr txBox="1"/>
          <p:nvPr/>
        </p:nvSpPr>
        <p:spPr>
          <a:xfrm>
            <a:off x="240160" y="2571744"/>
            <a:ext cx="4043808" cy="1877437"/>
          </a:xfrm>
          <a:prstGeom prst="rect">
            <a:avLst/>
          </a:prstGeom>
          <a:noFill/>
        </p:spPr>
        <p:txBody>
          <a:bodyPr wrap="square" rtlCol="0">
            <a:spAutoFit/>
          </a:bodyPr>
          <a:lstStyle/>
          <a:p>
            <a:pPr marL="342900" indent="-342900"/>
            <a:r>
              <a:rPr lang="cs-CZ" dirty="0" smtClean="0"/>
              <a:t>1.  úkol - </a:t>
            </a:r>
            <a:r>
              <a:rPr lang="cs-CZ" dirty="0" err="1" smtClean="0"/>
              <a:t>jednovýběrový</a:t>
            </a:r>
            <a:r>
              <a:rPr lang="cs-CZ" dirty="0" smtClean="0"/>
              <a:t>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dirty="0" smtClean="0"/>
              <a:t> = 12,5 l/100km; H</a:t>
            </a:r>
            <a:r>
              <a:rPr lang="cs-CZ" sz="1400" baseline="-25000" dirty="0" smtClean="0"/>
              <a:t>A</a:t>
            </a:r>
            <a:r>
              <a:rPr lang="cs-CZ" sz="1400" dirty="0" smtClean="0"/>
              <a:t>: </a:t>
            </a:r>
            <a:r>
              <a:rPr lang="el-GR" sz="1400" dirty="0" smtClean="0"/>
              <a:t>μ</a:t>
            </a:r>
            <a:r>
              <a:rPr lang="cs-CZ" sz="1400" dirty="0" smtClean="0"/>
              <a:t> </a:t>
            </a:r>
            <a:r>
              <a:rPr lang="el-GR" sz="1400" dirty="0" smtClean="0"/>
              <a:t>≠</a:t>
            </a:r>
            <a:r>
              <a:rPr lang="cs-CZ" sz="1400" dirty="0" smtClean="0"/>
              <a:t> 12,5 l/100km</a:t>
            </a:r>
          </a:p>
          <a:p>
            <a:pPr marL="342900" indent="-342900"/>
            <a:endParaRPr lang="cs-CZ" sz="1400" dirty="0" smtClean="0"/>
          </a:p>
          <a:p>
            <a:pPr indent="-342900"/>
            <a:r>
              <a:rPr lang="cs-CZ" sz="1400" dirty="0" smtClean="0"/>
              <a:t>Zamítáme nulovou hypotézu, p &lt; 0,001. Na základě výběrového souboru jsme prokázali, že spotřeba automobilu je vyšší než udává prodejce (průměrná spotřeba je o 1,4 l/100km vyšší, než udává prodejce).  </a:t>
            </a:r>
          </a:p>
        </p:txBody>
      </p:sp>
      <p:graphicFrame>
        <p:nvGraphicFramePr>
          <p:cNvPr id="6146" name="Object 2"/>
          <p:cNvGraphicFramePr>
            <a:graphicFrameLocks noChangeAspect="1"/>
          </p:cNvGraphicFramePr>
          <p:nvPr/>
        </p:nvGraphicFramePr>
        <p:xfrm>
          <a:off x="4429124" y="1428736"/>
          <a:ext cx="4214842" cy="2903394"/>
        </p:xfrm>
        <a:graphic>
          <a:graphicData uri="http://schemas.openxmlformats.org/presentationml/2006/ole">
            <mc:AlternateContent xmlns:mc="http://schemas.openxmlformats.org/markup-compatibility/2006">
              <mc:Choice xmlns:v="urn:schemas-microsoft-com:vml" Requires="v">
                <p:oleObj spid="_x0000_s68646" name="Graph" r:id="rId3" imgW="5943600" imgH="4457880" progId="STATISTICA.Graph">
                  <p:embed/>
                </p:oleObj>
              </mc:Choice>
              <mc:Fallback>
                <p:oleObj name="Graph" r:id="rId3" imgW="5943600" imgH="4457880" progId="STATISTICA.Graph">
                  <p:embed/>
                  <p:pic>
                    <p:nvPicPr>
                      <p:cNvPr id="6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4" y="1428736"/>
                        <a:ext cx="4214842" cy="2903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500034" y="5000636"/>
          <a:ext cx="7805413" cy="1071570"/>
        </p:xfrm>
        <a:graphic>
          <a:graphicData uri="http://schemas.openxmlformats.org/presentationml/2006/ole">
            <mc:AlternateContent xmlns:mc="http://schemas.openxmlformats.org/markup-compatibility/2006">
              <mc:Choice xmlns:v="urn:schemas-microsoft-com:vml" Requires="v">
                <p:oleObj spid="_x0000_s68647" name="Spreadsheet" r:id="rId5" imgW="6105600" imgH="838080" progId="STATISTICA.Spreadsheet">
                  <p:embed/>
                </p:oleObj>
              </mc:Choice>
              <mc:Fallback>
                <p:oleObj name="Spreadsheet" r:id="rId5" imgW="6105600" imgH="838080" progId="STATISTICA.Spreadsheet">
                  <p:embed/>
                  <p:pic>
                    <p:nvPicPr>
                      <p:cNvPr id="614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5000636"/>
                        <a:ext cx="7805413"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Nadpis 1"/>
          <p:cNvSpPr txBox="1">
            <a:spLocks/>
          </p:cNvSpPr>
          <p:nvPr/>
        </p:nvSpPr>
        <p:spPr>
          <a:xfrm>
            <a:off x="457200" y="274638"/>
            <a:ext cx="8229600" cy="7780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Tree>
    <p:extLst>
      <p:ext uri="{BB962C8B-B14F-4D97-AF65-F5344CB8AC3E}">
        <p14:creationId xmlns:p14="http://schemas.microsoft.com/office/powerpoint/2010/main" val="29231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Parametrické testy</a:t>
            </a:r>
            <a:endParaRPr lang="cs-CZ" dirty="0"/>
          </a:p>
        </p:txBody>
      </p:sp>
      <p:sp>
        <p:nvSpPr>
          <p:cNvPr id="4" name="Rectangle 3"/>
          <p:cNvSpPr txBox="1">
            <a:spLocks/>
          </p:cNvSpPr>
          <p:nvPr/>
        </p:nvSpPr>
        <p:spPr bwMode="auto">
          <a:xfrm>
            <a:off x="144016" y="1268760"/>
            <a:ext cx="889248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Předpoklad:</a:t>
            </a:r>
            <a:r>
              <a:rPr kumimoji="0" lang="cs-CZ" sz="2400" b="0" i="0" u="none" strike="noStrike" kern="1200" cap="none" spc="0" normalizeH="0" noProof="0" dirty="0" smtClean="0">
                <a:ln>
                  <a:noFill/>
                </a:ln>
                <a:solidFill>
                  <a:schemeClr val="tx1"/>
                </a:solidFill>
                <a:effectLst/>
                <a:uLnTx/>
                <a:uFillTx/>
                <a:latin typeface="+mn-lt"/>
                <a:ea typeface="+mn-ea"/>
                <a:cs typeface="+mn-cs"/>
              </a:rPr>
              <a:t> </a:t>
            </a:r>
            <a:r>
              <a:rPr kumimoji="0" lang="cs-CZ" sz="2400" b="1" u="sng" strike="noStrike" kern="1200" cap="none" spc="0" normalizeH="0" noProof="0" dirty="0" smtClean="0">
                <a:ln>
                  <a:noFill/>
                </a:ln>
                <a:solidFill>
                  <a:srgbClr val="FF0000"/>
                </a:solidFill>
                <a:effectLst/>
                <a:uLnTx/>
                <a:uFillTx/>
                <a:latin typeface="+mn-lt"/>
                <a:ea typeface="+mn-ea"/>
                <a:cs typeface="+mn-cs"/>
              </a:rPr>
              <a:t>normalita dat</a:t>
            </a:r>
            <a:endParaRPr kumimoji="0" lang="cs-CZ" sz="2400" b="0" i="0" u="none" strike="noStrike" kern="1200" cap="none" spc="0" normalizeH="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2400" b="1" i="1" u="sng" baseline="0" dirty="0" smtClean="0"/>
              <a:t>Studentův</a:t>
            </a:r>
            <a:r>
              <a:rPr lang="cs-CZ" sz="2400" b="1" i="1" u="sng" dirty="0" smtClean="0"/>
              <a:t> t-test </a:t>
            </a:r>
            <a:r>
              <a:rPr lang="cs-CZ" sz="2400" dirty="0" smtClean="0"/>
              <a:t>(testování rozdílů dvou středních hodnot)</a:t>
            </a:r>
          </a:p>
          <a:p>
            <a:pPr marL="971550" lvl="1" indent="-514350" eaLnBrk="0" fontAlgn="base" hangingPunct="0">
              <a:spcBef>
                <a:spcPct val="20000"/>
              </a:spcBef>
              <a:spcAft>
                <a:spcPct val="0"/>
              </a:spcAft>
              <a:buClr>
                <a:schemeClr val="accent1"/>
              </a:buClr>
              <a:buSzPct val="85000"/>
              <a:buFont typeface="+mj-lt"/>
              <a:buAutoNum type="arabicPeriod"/>
            </a:pPr>
            <a:r>
              <a:rPr lang="cs-CZ" sz="2400" b="1" i="1" dirty="0" err="1" smtClean="0">
                <a:solidFill>
                  <a:srgbClr val="00B050"/>
                </a:solidFill>
              </a:rPr>
              <a:t>Jednovýběrový</a:t>
            </a:r>
            <a:r>
              <a:rPr lang="cs-CZ" sz="2400" b="1" i="1" dirty="0" smtClean="0">
                <a:solidFill>
                  <a:srgbClr val="00B050"/>
                </a:solidFill>
              </a:rPr>
              <a:t> t-test </a:t>
            </a:r>
            <a:r>
              <a:rPr lang="cs-CZ" sz="2400" dirty="0" smtClean="0"/>
              <a:t>(porovnání základního a výběrového souboru, známe střední hodnotu ale </a:t>
            </a:r>
            <a:r>
              <a:rPr lang="cs-CZ" sz="2400" u="sng" dirty="0" smtClean="0"/>
              <a:t>neznáme rozptyl</a:t>
            </a:r>
            <a:r>
              <a:rPr lang="cs-CZ" sz="2400" dirty="0" smtClean="0"/>
              <a:t> základního souboru; nahrazujeme jej výběrovým rozptylem našich dat)</a:t>
            </a:r>
          </a:p>
          <a:p>
            <a:pPr marL="971550" lvl="1" indent="-514350" eaLnBrk="0" fontAlgn="base" hangingPunct="0">
              <a:spcAft>
                <a:spcPct val="0"/>
              </a:spcAft>
              <a:buClr>
                <a:schemeClr val="accent1"/>
              </a:buClr>
              <a:buSzPct val="85000"/>
              <a:buFont typeface="+mj-lt"/>
              <a:buAutoNum type="arabicPeriod"/>
            </a:pPr>
            <a:r>
              <a:rPr lang="cs-CZ" sz="2400" b="1" i="1" dirty="0" err="1" smtClean="0">
                <a:solidFill>
                  <a:srgbClr val="00B050"/>
                </a:solidFill>
              </a:rPr>
              <a:t>Dvouvýběrový</a:t>
            </a:r>
            <a:r>
              <a:rPr lang="cs-CZ" sz="2400" b="1" i="1" dirty="0" smtClean="0">
                <a:solidFill>
                  <a:srgbClr val="00B050"/>
                </a:solidFill>
              </a:rPr>
              <a:t> t-test </a:t>
            </a:r>
            <a:r>
              <a:rPr lang="cs-CZ" sz="2400" dirty="0" smtClean="0"/>
              <a:t>(porovnání dvou výběrových souborů, neznáme střední hodnotu základního souboru): </a:t>
            </a:r>
          </a:p>
          <a:p>
            <a:pPr marL="971550" lvl="1" indent="-514350" eaLnBrk="0" fontAlgn="base" hangingPunct="0">
              <a:spcAft>
                <a:spcPct val="0"/>
              </a:spcAft>
              <a:buClr>
                <a:schemeClr val="accent1"/>
              </a:buClr>
              <a:buSzPct val="85000"/>
            </a:pPr>
            <a:r>
              <a:rPr lang="cs-CZ" sz="2400" b="1" i="1" dirty="0" smtClean="0">
                <a:solidFill>
                  <a:srgbClr val="00B050"/>
                </a:solidFill>
              </a:rPr>
              <a:t>                                                  - párový</a:t>
            </a:r>
            <a:r>
              <a:rPr lang="cs-CZ" sz="2400" i="1" dirty="0" smtClean="0"/>
              <a:t> </a:t>
            </a:r>
            <a:r>
              <a:rPr lang="cs-CZ" sz="2400" dirty="0" smtClean="0"/>
              <a:t>(závislé výběry)</a:t>
            </a:r>
          </a:p>
          <a:p>
            <a:pPr marL="971550" lvl="1" indent="-514350" eaLnBrk="0" fontAlgn="base" hangingPunct="0">
              <a:spcAft>
                <a:spcPct val="0"/>
              </a:spcAft>
              <a:buClr>
                <a:schemeClr val="accent1"/>
              </a:buClr>
              <a:buSzPct val="85000"/>
            </a:pPr>
            <a:r>
              <a:rPr lang="cs-CZ" sz="2400" b="1" i="1" dirty="0" smtClean="0">
                <a:solidFill>
                  <a:srgbClr val="00B050"/>
                </a:solidFill>
              </a:rPr>
              <a:t>                                                  - nepárový</a:t>
            </a:r>
            <a:r>
              <a:rPr lang="cs-CZ" sz="2400" b="1" i="1" dirty="0" smtClean="0"/>
              <a:t> </a:t>
            </a:r>
            <a:r>
              <a:rPr lang="cs-CZ" sz="2400" dirty="0" smtClean="0"/>
              <a:t>(nezávislé výběry)</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1" i="1" u="sng" strike="noStrike" kern="1200" cap="none" spc="0" normalizeH="0" baseline="0" noProof="0" dirty="0" smtClean="0">
                <a:ln>
                  <a:noFill/>
                </a:ln>
                <a:solidFill>
                  <a:schemeClr val="tx1"/>
                </a:solidFill>
                <a:effectLst/>
                <a:uLnTx/>
                <a:uFillTx/>
                <a:latin typeface="+mn-lt"/>
                <a:ea typeface="+mn-ea"/>
                <a:cs typeface="+mn-cs"/>
              </a:rPr>
              <a:t>F-test</a:t>
            </a:r>
            <a:r>
              <a:rPr kumimoji="0" lang="cs-CZ" sz="2400" b="0" i="0" u="none" strike="noStrike" kern="1200" cap="none" spc="0" normalizeH="0" noProof="0" dirty="0" smtClean="0">
                <a:ln>
                  <a:noFill/>
                </a:ln>
                <a:solidFill>
                  <a:schemeClr val="tx1"/>
                </a:solidFill>
                <a:effectLst/>
                <a:uLnTx/>
                <a:uFillTx/>
                <a:latin typeface="+mn-lt"/>
                <a:ea typeface="+mn-ea"/>
                <a:cs typeface="+mn-cs"/>
              </a:rPr>
              <a:t> (testování rozdílů dvou rozptylů)</a:t>
            </a: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Podnadpis 2"/>
          <p:cNvSpPr>
            <a:spLocks noGrp="1"/>
          </p:cNvSpPr>
          <p:nvPr>
            <p:ph type="subTitle" idx="4294967295"/>
          </p:nvPr>
        </p:nvSpPr>
        <p:spPr>
          <a:xfrm>
            <a:off x="285750" y="2997200"/>
            <a:ext cx="8572500" cy="523220"/>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t-test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2"/>
          <p:cNvSpPr>
            <a:spLocks noGrp="1"/>
          </p:cNvSpPr>
          <p:nvPr>
            <p:ph type="title" idx="4294967295"/>
          </p:nvPr>
        </p:nvSpPr>
        <p:spPr/>
        <p:txBody>
          <a:bodyPr/>
          <a:lstStyle/>
          <a:p>
            <a:r>
              <a:rPr lang="cs-CZ" smtClean="0"/>
              <a:t>Anotace</a:t>
            </a:r>
          </a:p>
        </p:txBody>
      </p:sp>
      <p:sp>
        <p:nvSpPr>
          <p:cNvPr id="236548" name="Rectangle 3"/>
          <p:cNvSpPr>
            <a:spLocks noGrp="1"/>
          </p:cNvSpPr>
          <p:nvPr>
            <p:ph type="body" idx="4294967295"/>
          </p:nvPr>
        </p:nvSpPr>
        <p:spPr>
          <a:xfrm>
            <a:off x="301625" y="1687532"/>
            <a:ext cx="8534400" cy="4598988"/>
          </a:xfrm>
        </p:spPr>
        <p:txBody>
          <a:bodyPr/>
          <a:lstStyle/>
          <a:p>
            <a:r>
              <a:rPr lang="cs-CZ" dirty="0" err="1" smtClean="0"/>
              <a:t>Jednovýběrové</a:t>
            </a:r>
            <a:r>
              <a:rPr lang="cs-CZ" dirty="0" smtClean="0"/>
              <a:t> statistické testy </a:t>
            </a:r>
            <a:r>
              <a:rPr lang="cs-CZ" b="1" dirty="0" smtClean="0"/>
              <a:t>srovnávají některou popisnou statistiku vzorku </a:t>
            </a:r>
            <a:r>
              <a:rPr lang="cs-CZ" dirty="0" smtClean="0"/>
              <a:t>(průměr, směrodatnou odchylku) </a:t>
            </a:r>
            <a:r>
              <a:rPr lang="cs-CZ" b="1" dirty="0" smtClean="0"/>
              <a:t>s jediným číslem</a:t>
            </a:r>
            <a:r>
              <a:rPr lang="cs-CZ" dirty="0" smtClean="0"/>
              <a:t>, jehož význam je ze statistického hlediska hodnota cílové populace</a:t>
            </a:r>
          </a:p>
          <a:p>
            <a:endParaRPr lang="cs-CZ" dirty="0" smtClean="0"/>
          </a:p>
          <a:p>
            <a:r>
              <a:rPr lang="cs-CZ" dirty="0" smtClean="0"/>
              <a:t>Z hlediska statistické teorie jde o ověření, zda daný vzorek pochází z testované cílové populace.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61"/>
          <p:cNvGraphicFramePr>
            <a:graphicFrameLocks noChangeAspect="1"/>
          </p:cNvGraphicFramePr>
          <p:nvPr/>
        </p:nvGraphicFramePr>
        <p:xfrm>
          <a:off x="5414963" y="4576763"/>
          <a:ext cx="1373187" cy="363537"/>
        </p:xfrm>
        <a:graphic>
          <a:graphicData uri="http://schemas.openxmlformats.org/presentationml/2006/ole">
            <mc:AlternateContent xmlns:mc="http://schemas.openxmlformats.org/markup-compatibility/2006">
              <mc:Choice xmlns:v="urn:schemas-microsoft-com:vml" Requires="v">
                <p:oleObj spid="_x0000_s40059" name="Rovnice" r:id="rId3" imgW="1040948" imgH="241195" progId="Equation.3">
                  <p:embed/>
                </p:oleObj>
              </mc:Choice>
              <mc:Fallback>
                <p:oleObj name="Rovnice" r:id="rId3" imgW="1040948" imgH="241195"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3" y="4576763"/>
                        <a:ext cx="13731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sp>
        <p:nvSpPr>
          <p:cNvPr id="7" name="Rectangle 3"/>
          <p:cNvSpPr txBox="1">
            <a:spLocks/>
          </p:cNvSpPr>
          <p:nvPr/>
        </p:nvSpPr>
        <p:spPr bwMode="auto">
          <a:xfrm>
            <a:off x="323528" y="1566316"/>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Určitá linka autobusové městské dopravy má v době dopravní špičky průměrnou rychlost 8 km/hod. Uvažovalo se o tom, zda změna trasy by vedla ke změně průměrné rychlosti. Nová trasa byla proto projeta v deseti náhodně vybraných dnech a byly zjištěny tyto průměrné rychlosti: 8,4;  7,9; 9,0; 7,8; 8,0; 7,8; 8,5; 8,2; 8,2; 9,3. Rozhodněte, zda změna trasy vede ke změně průměrné rychlosti. Předpokládáme normální rozdělení a α=0,05. </a:t>
            </a:r>
          </a:p>
          <a:p>
            <a:pPr marL="273050" indent="-273050" eaLnBrk="0" fontAlgn="base" hangingPunct="0">
              <a:spcBef>
                <a:spcPct val="20000"/>
              </a:spcBef>
              <a:spcAft>
                <a:spcPct val="0"/>
              </a:spcAft>
              <a:buClr>
                <a:schemeClr val="accent1"/>
              </a:buClr>
              <a:buSzPct val="85000"/>
              <a:buFont typeface="Wingdings 2" pitchFamily="18" charset="2"/>
              <a:buChar char=""/>
            </a:pPr>
            <a:r>
              <a:rPr lang="cs-CZ" sz="1600" b="1" u="sng" dirty="0" smtClean="0"/>
              <a:t>Postup:</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Na hladině významnosti 0,05 testujeme </a:t>
            </a:r>
            <a:r>
              <a:rPr lang="cs-CZ" sz="1600" b="1" dirty="0" smtClean="0">
                <a:latin typeface="Calibri" pitchFamily="34" charset="0"/>
              </a:rPr>
              <a:t>hypotézu </a:t>
            </a:r>
            <a:r>
              <a:rPr lang="en-US" sz="1600" b="1" dirty="0" smtClean="0">
                <a:latin typeface="Calibri" pitchFamily="34" charset="0"/>
              </a:rPr>
              <a:t>H</a:t>
            </a:r>
            <a:r>
              <a:rPr lang="en-US" sz="1600" b="1" baseline="-25000" dirty="0" smtClean="0">
                <a:latin typeface="Calibri" pitchFamily="34" charset="0"/>
              </a:rPr>
              <a:t>0</a:t>
            </a:r>
            <a:r>
              <a:rPr lang="cs-CZ" sz="1600" b="1" dirty="0" smtClean="0">
                <a:latin typeface="Calibri" pitchFamily="34" charset="0"/>
              </a:rPr>
              <a:t>:              ,</a:t>
            </a:r>
            <a:r>
              <a:rPr lang="en-US" sz="1600" b="1" dirty="0" smtClean="0">
                <a:latin typeface="Calibri" pitchFamily="34" charset="0"/>
              </a:rPr>
              <a:t> </a:t>
            </a:r>
            <a:r>
              <a:rPr lang="cs-CZ" sz="1600" b="1" dirty="0" smtClean="0">
                <a:latin typeface="Calibri" pitchFamily="34" charset="0"/>
              </a:rPr>
              <a:t>proti </a:t>
            </a:r>
            <a:r>
              <a:rPr lang="en-US" sz="1600" b="1" dirty="0" smtClean="0">
                <a:latin typeface="Calibri" pitchFamily="34" charset="0"/>
              </a:rPr>
              <a:t>H</a:t>
            </a:r>
            <a:r>
              <a:rPr lang="en-US" sz="1600" b="1" baseline="-25000" dirty="0" smtClean="0">
                <a:latin typeface="Calibri" pitchFamily="34" charset="0"/>
              </a:rPr>
              <a:t>A</a:t>
            </a:r>
            <a:r>
              <a:rPr lang="el-GR" sz="1600" b="1" dirty="0" smtClean="0">
                <a:latin typeface="Calibri" pitchFamily="34" charset="0"/>
              </a:rPr>
              <a:t> </a:t>
            </a:r>
            <a:r>
              <a:rPr lang="cs-CZ" sz="1600" b="1" dirty="0" smtClean="0">
                <a:latin typeface="Calibri" pitchFamily="34" charset="0"/>
              </a:rPr>
              <a:t>: </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aritmetický průměr </a:t>
            </a:r>
            <a:r>
              <a:rPr lang="cs-CZ" sz="1600" dirty="0" smtClean="0">
                <a:latin typeface="Calibri" pitchFamily="34" charset="0"/>
              </a:rPr>
              <a:t>a</a:t>
            </a:r>
            <a:r>
              <a:rPr lang="cs-CZ" sz="1600" b="1" dirty="0" smtClean="0">
                <a:latin typeface="Calibri" pitchFamily="34" charset="0"/>
              </a:rPr>
              <a:t> rozptyl výběrového souboru.</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testovou statistiku t: </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Vypočtené</a:t>
            </a:r>
            <a:r>
              <a:rPr lang="cs-CZ" sz="1600" b="1" dirty="0" smtClean="0">
                <a:latin typeface="Calibri" pitchFamily="34" charset="0"/>
              </a:rPr>
              <a:t> t porovnáme s kritickou hodnotou 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t>Je-li </a:t>
            </a:r>
            <a:r>
              <a:rPr lang="en-US" sz="1600" b="1" dirty="0"/>
              <a:t>|</a:t>
            </a:r>
            <a:r>
              <a:rPr lang="cs-CZ" sz="1600" b="1" dirty="0" smtClean="0"/>
              <a:t>t</a:t>
            </a:r>
            <a:r>
              <a:rPr lang="en-US" sz="1600" b="1" dirty="0" smtClean="0"/>
              <a:t>|</a:t>
            </a:r>
            <a:r>
              <a:rPr lang="cs-CZ" sz="1600" b="1" dirty="0" smtClean="0"/>
              <a:t> ≤ </a:t>
            </a:r>
            <a:r>
              <a:rPr lang="cs-CZ" sz="1600" b="1" dirty="0" smtClean="0">
                <a:latin typeface="Calibri" pitchFamily="34" charset="0"/>
              </a:rPr>
              <a:t>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                        </a:t>
            </a:r>
            <a:r>
              <a:rPr lang="cs-CZ" sz="1600" b="1" dirty="0" smtClean="0">
                <a:latin typeface="Calibri" pitchFamily="34" charset="0"/>
              </a:rPr>
              <a:t>statisticky nevýznamný rozdíl testovaných parametrů při zvolené </a:t>
            </a:r>
            <a:r>
              <a:rPr lang="cs-CZ" sz="1600" dirty="0" smtClean="0"/>
              <a:t>α</a:t>
            </a:r>
            <a:r>
              <a:rPr lang="en-US" sz="1600" dirty="0" smtClean="0"/>
              <a:t>; </a:t>
            </a:r>
            <a:r>
              <a:rPr lang="cs-CZ" sz="1600" dirty="0" smtClean="0"/>
              <a:t>nulovou hypotézu nezamítáme, na</a:t>
            </a:r>
            <a:r>
              <a:rPr lang="en-US" sz="1600" dirty="0" smtClean="0"/>
              <a:t> </a:t>
            </a:r>
            <a:r>
              <a:rPr lang="cs-CZ" sz="1600" dirty="0" smtClean="0"/>
              <a:t>hladině významnosti α=0,05 se nepodařilo prokázat, že by změna trasy měla za následek změnu průměrné rychlosti.</a:t>
            </a:r>
            <a:endParaRPr lang="cs-CZ" sz="1600" b="1"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u="sng" dirty="0" err="1" smtClean="0"/>
              <a:t>Jednovýběrový</a:t>
            </a:r>
            <a:r>
              <a:rPr lang="cs-CZ" u="sng" dirty="0" smtClean="0"/>
              <a:t> t-test</a:t>
            </a:r>
            <a:endParaRPr lang="cs-CZ" u="sng" dirty="0"/>
          </a:p>
        </p:txBody>
      </p:sp>
      <p:sp>
        <p:nvSpPr>
          <p:cNvPr id="14" name="Šipka doprava 13"/>
          <p:cNvSpPr/>
          <p:nvPr/>
        </p:nvSpPr>
        <p:spPr>
          <a:xfrm>
            <a:off x="2339752" y="5189091"/>
            <a:ext cx="504056"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9943" name="Picture 7" descr="http://www.spartapraha2000.cz/img/picture/1325/autobus.gif"/>
          <p:cNvPicPr>
            <a:picLocks noChangeAspect="1" noChangeArrowheads="1"/>
          </p:cNvPicPr>
          <p:nvPr/>
        </p:nvPicPr>
        <p:blipFill>
          <a:blip r:embed="rId5" cstate="print"/>
          <a:srcRect/>
          <a:stretch>
            <a:fillRect/>
          </a:stretch>
        </p:blipFill>
        <p:spPr bwMode="auto">
          <a:xfrm>
            <a:off x="7086600" y="188640"/>
            <a:ext cx="2057400" cy="1504951"/>
          </a:xfrm>
          <a:prstGeom prst="rect">
            <a:avLst/>
          </a:prstGeom>
          <a:noFill/>
        </p:spPr>
      </p:pic>
      <p:graphicFrame>
        <p:nvGraphicFramePr>
          <p:cNvPr id="10" name="Objekt 9"/>
          <p:cNvGraphicFramePr>
            <a:graphicFrameLocks noChangeAspect="1"/>
          </p:cNvGraphicFramePr>
          <p:nvPr/>
        </p:nvGraphicFramePr>
        <p:xfrm>
          <a:off x="5157316" y="3153106"/>
          <a:ext cx="568325" cy="304800"/>
        </p:xfrm>
        <a:graphic>
          <a:graphicData uri="http://schemas.openxmlformats.org/presentationml/2006/ole">
            <mc:AlternateContent xmlns:mc="http://schemas.openxmlformats.org/markup-compatibility/2006">
              <mc:Choice xmlns:v="urn:schemas-microsoft-com:vml" Requires="v">
                <p:oleObj spid="_x0000_s40060" name="Rovnice" r:id="rId6" imgW="380835" imgH="203112" progId="Equation.3">
                  <p:embed/>
                </p:oleObj>
              </mc:Choice>
              <mc:Fallback>
                <p:oleObj name="Rovnice" r:id="rId6" imgW="380835" imgH="203112"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316" y="3153106"/>
                        <a:ext cx="568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kt 10"/>
          <p:cNvGraphicFramePr>
            <a:graphicFrameLocks noChangeAspect="1"/>
          </p:cNvGraphicFramePr>
          <p:nvPr/>
        </p:nvGraphicFramePr>
        <p:xfrm>
          <a:off x="6696695" y="3145466"/>
          <a:ext cx="571500" cy="304800"/>
        </p:xfrm>
        <a:graphic>
          <a:graphicData uri="http://schemas.openxmlformats.org/presentationml/2006/ole">
            <mc:AlternateContent xmlns:mc="http://schemas.openxmlformats.org/markup-compatibility/2006">
              <mc:Choice xmlns:v="urn:schemas-microsoft-com:vml" Requires="v">
                <p:oleObj spid="_x0000_s40061" name="Rovnice" r:id="rId8" imgW="380835" imgH="203112" progId="Equation.3">
                  <p:embed/>
                </p:oleObj>
              </mc:Choice>
              <mc:Fallback>
                <p:oleObj name="Rovnice" r:id="rId8" imgW="380835" imgH="203112"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6695" y="3145466"/>
                        <a:ext cx="571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1"/>
          <p:cNvGraphicFramePr>
            <a:graphicFrameLocks noChangeAspect="1"/>
          </p:cNvGraphicFramePr>
          <p:nvPr>
            <p:extLst>
              <p:ext uri="{D42A27DB-BD31-4B8C-83A1-F6EECF244321}">
                <p14:modId xmlns:p14="http://schemas.microsoft.com/office/powerpoint/2010/main" val="1912807160"/>
              </p:ext>
            </p:extLst>
          </p:nvPr>
        </p:nvGraphicFramePr>
        <p:xfrm>
          <a:off x="3543189" y="3828810"/>
          <a:ext cx="3265814" cy="740313"/>
        </p:xfrm>
        <a:graphic>
          <a:graphicData uri="http://schemas.openxmlformats.org/presentationml/2006/ole">
            <mc:AlternateContent xmlns:mc="http://schemas.openxmlformats.org/markup-compatibility/2006">
              <mc:Choice xmlns:v="urn:schemas-microsoft-com:vml" Requires="v">
                <p:oleObj spid="_x0000_s40062" name="Rovnice" r:id="rId10" imgW="2234880" imgH="444240" progId="Equation.3">
                  <p:embed/>
                </p:oleObj>
              </mc:Choice>
              <mc:Fallback>
                <p:oleObj name="Rovnice" r:id="rId10" imgW="2234880" imgH="444240" progId="Equation.3">
                  <p:embed/>
                  <p:pic>
                    <p:nvPicPr>
                      <p:cNvPr id="39938" name="Object 61"/>
                      <p:cNvPicPr>
                        <a:picLocks noChangeAspect="1" noChangeArrowheads="1"/>
                      </p:cNvPicPr>
                      <p:nvPr/>
                    </p:nvPicPr>
                    <p:blipFill>
                      <a:blip r:embed="rId11"/>
                      <a:srcRect/>
                      <a:stretch>
                        <a:fillRect/>
                      </a:stretch>
                    </p:blipFill>
                    <p:spPr bwMode="auto">
                      <a:xfrm>
                        <a:off x="3543189" y="3828810"/>
                        <a:ext cx="3265814" cy="740313"/>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pic>
        <p:nvPicPr>
          <p:cNvPr id="48130" name="Picture 2"/>
          <p:cNvPicPr>
            <a:picLocks noChangeAspect="1" noChangeArrowheads="1"/>
          </p:cNvPicPr>
          <p:nvPr/>
        </p:nvPicPr>
        <p:blipFill>
          <a:blip r:embed="rId2" cstate="print"/>
          <a:srcRect/>
          <a:stretch>
            <a:fillRect/>
          </a:stretch>
        </p:blipFill>
        <p:spPr bwMode="auto">
          <a:xfrm>
            <a:off x="3491880" y="1412776"/>
            <a:ext cx="5486400" cy="4962525"/>
          </a:xfrm>
          <a:prstGeom prst="rect">
            <a:avLst/>
          </a:prstGeom>
          <a:noFill/>
          <a:ln w="9525">
            <a:noFill/>
            <a:miter lim="800000"/>
            <a:headEnd/>
            <a:tailEnd/>
          </a:ln>
        </p:spPr>
      </p:pic>
      <p:sp>
        <p:nvSpPr>
          <p:cNvPr id="12" name="Šipka doprava 11"/>
          <p:cNvSpPr/>
          <p:nvPr/>
        </p:nvSpPr>
        <p:spPr>
          <a:xfrm rot="450394">
            <a:off x="5969682" y="1390347"/>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5" name="Šipka doprava 14"/>
          <p:cNvSpPr/>
          <p:nvPr/>
        </p:nvSpPr>
        <p:spPr>
          <a:xfrm rot="1462478">
            <a:off x="4712720" y="345223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7" name="TextovéPole 16"/>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single sample</a:t>
            </a:r>
          </a:p>
        </p:txBody>
      </p:sp>
      <p:sp>
        <p:nvSpPr>
          <p:cNvPr id="13" name="Šipka doprava 12"/>
          <p:cNvSpPr/>
          <p:nvPr/>
        </p:nvSpPr>
        <p:spPr>
          <a:xfrm>
            <a:off x="2699792" y="19168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1875</TotalTime>
  <Words>2800</Words>
  <Application>Microsoft Office PowerPoint</Application>
  <PresentationFormat>Předvádění na obrazovce (4:3)</PresentationFormat>
  <Paragraphs>344</Paragraphs>
  <Slides>45</Slides>
  <Notes>2</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5</vt:i4>
      </vt:variant>
      <vt:variant>
        <vt:lpstr>Nadpisy snímků</vt:lpstr>
      </vt:variant>
      <vt:variant>
        <vt:i4>45</vt:i4>
      </vt:variant>
    </vt:vector>
  </HeadingPairs>
  <TitlesOfParts>
    <vt:vector size="57" baseType="lpstr">
      <vt:lpstr>Arial</vt:lpstr>
      <vt:lpstr>Calibri</vt:lpstr>
      <vt:lpstr>Symbol</vt:lpstr>
      <vt:lpstr>Times New Roman</vt:lpstr>
      <vt:lpstr>Wingdings</vt:lpstr>
      <vt:lpstr>Wingdings 2</vt:lpstr>
      <vt:lpstr>Administrativní</vt:lpstr>
      <vt:lpstr>STATISTICA Spreadsheet</vt:lpstr>
      <vt:lpstr>Rovnice</vt:lpstr>
      <vt:lpstr>Graph</vt:lpstr>
      <vt:lpstr>Spreadsheet</vt:lpstr>
      <vt:lpstr>STATISTICA Graph</vt:lpstr>
      <vt:lpstr>Biostatistika </vt:lpstr>
      <vt:lpstr>Shrnutí statistických testů</vt:lpstr>
      <vt:lpstr>Základní rozhodování o výběru statistických testů</vt:lpstr>
      <vt:lpstr>Parametrické testy</vt:lpstr>
      <vt:lpstr>Parametrické testy</vt:lpstr>
      <vt:lpstr>1. Statistické testy o parametrech jednoho výběru</vt:lpstr>
      <vt:lpstr>Anotace</vt:lpstr>
      <vt:lpstr>Příklad 1: Jednovýběrový t-test</vt:lpstr>
      <vt:lpstr>Příklad 1: Řešení v softwaru Statistica I</vt:lpstr>
      <vt:lpstr>Řešení v softwaru Statistica II</vt:lpstr>
      <vt:lpstr>Řešení v softwaru Statistica III</vt:lpstr>
      <vt:lpstr>2. Statistické testy o parametrech dvou výběrů</vt:lpstr>
      <vt:lpstr>Anotace</vt:lpstr>
      <vt:lpstr>Dvouvýběrové testy: párové a nepárové I</vt:lpstr>
      <vt:lpstr>Předpoklady nepárového dvouvýběrového  t-testu</vt:lpstr>
      <vt:lpstr>Nepárový dvouvýběrový t-test – výpočet</vt:lpstr>
      <vt:lpstr>Příklad 2: Nepárový dvouvýběrový t-test</vt:lpstr>
      <vt:lpstr>Příklad 2: Řešení v softwaru Statistica  </vt:lpstr>
      <vt:lpstr>Příklad 2: Řešení v softwaru Statistica I</vt:lpstr>
      <vt:lpstr>Příklad 2: Řešení v softwaru Statistica II</vt:lpstr>
      <vt:lpstr>Příklad 2: Řešení v softwaru Statistica III</vt:lpstr>
      <vt:lpstr>Příklad 2: Řešení v softwaru Statistica IV, F-test</vt:lpstr>
      <vt:lpstr>Párový dvouvýběrový t-test</vt:lpstr>
      <vt:lpstr>Příklad 3: Párový dvouvýběrový t-test </vt:lpstr>
      <vt:lpstr>Příklad 3: Řešení v softwaru Statistica I</vt:lpstr>
      <vt:lpstr>Příklad 3: Řešení v softwaru Statistica II</vt:lpstr>
      <vt:lpstr>Příklad 3: Řešení v softwaru Statistica III</vt:lpstr>
      <vt:lpstr>Samostatné cvičení</vt:lpstr>
      <vt:lpstr>1. Příklad k procvičení</vt:lpstr>
      <vt:lpstr>2. Příklad k procvičení</vt:lpstr>
      <vt:lpstr>3. Příklad k procvičení</vt:lpstr>
      <vt:lpstr>4. Příklad k procvičení</vt:lpstr>
      <vt:lpstr>Prezentace aplikace PowerPoint</vt:lpstr>
      <vt:lpstr>Samostatné cvičení – vyhodnocení</vt:lpstr>
      <vt:lpstr>1. Příklad k procvičení</vt:lpstr>
      <vt:lpstr>1. Příklad k procvičení</vt:lpstr>
      <vt:lpstr>2. Příklad k procvičení</vt:lpstr>
      <vt:lpstr>2. Příklad k procvičení</vt:lpstr>
      <vt:lpstr>2. Příklad k procvičení</vt:lpstr>
      <vt:lpstr>3. Příklad k procvičení</vt:lpstr>
      <vt:lpstr>3. Příklad k procvičení</vt:lpstr>
      <vt:lpstr>4. Příklad k procvičení</vt:lpstr>
      <vt:lpstr>4. Příklad k procvičení</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 Statistické testy o parametrech jednoho výběrů</dc:title>
  <dc:creator>cvanova</dc:creator>
  <cp:lastModifiedBy>Uživatel systému Windows</cp:lastModifiedBy>
  <cp:revision>265</cp:revision>
  <dcterms:created xsi:type="dcterms:W3CDTF">2011-04-28T10:34:35Z</dcterms:created>
  <dcterms:modified xsi:type="dcterms:W3CDTF">2018-11-12T13:45:34Z</dcterms:modified>
</cp:coreProperties>
</file>