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01" r:id="rId2"/>
    <p:sldId id="257" r:id="rId3"/>
    <p:sldId id="295" r:id="rId4"/>
    <p:sldId id="330" r:id="rId5"/>
    <p:sldId id="339" r:id="rId6"/>
    <p:sldId id="292" r:id="rId7"/>
    <p:sldId id="293" r:id="rId8"/>
    <p:sldId id="294" r:id="rId9"/>
    <p:sldId id="296" r:id="rId10"/>
    <p:sldId id="297" r:id="rId11"/>
    <p:sldId id="356" r:id="rId12"/>
    <p:sldId id="326" r:id="rId13"/>
    <p:sldId id="304" r:id="rId14"/>
    <p:sldId id="329" r:id="rId15"/>
    <p:sldId id="305" r:id="rId16"/>
    <p:sldId id="327" r:id="rId17"/>
    <p:sldId id="332" r:id="rId18"/>
    <p:sldId id="318" r:id="rId19"/>
    <p:sldId id="319" r:id="rId20"/>
    <p:sldId id="340" r:id="rId21"/>
    <p:sldId id="341" r:id="rId22"/>
    <p:sldId id="323" r:id="rId23"/>
    <p:sldId id="357" r:id="rId24"/>
    <p:sldId id="325" r:id="rId25"/>
    <p:sldId id="358" r:id="rId26"/>
    <p:sldId id="333" r:id="rId27"/>
    <p:sldId id="334" r:id="rId28"/>
    <p:sldId id="335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049"/>
    <a:srgbClr val="D1634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1" autoAdjust="0"/>
    <p:restoredTop sz="84634" autoAdjust="0"/>
  </p:normalViewPr>
  <p:slideViewPr>
    <p:cSldViewPr showGuides="1">
      <p:cViewPr varScale="1">
        <p:scale>
          <a:sx n="95" d="100"/>
          <a:sy n="95" d="100"/>
        </p:scale>
        <p:origin x="1338" y="66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03.10.2018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upozornit je, že když vloží kontingenční tabulku do stejného</a:t>
            </a:r>
            <a:r>
              <a:rPr lang="cs-CZ" baseline="0" dirty="0" smtClean="0"/>
              <a:t> listu jako data nebo když vloží více kontingenčních tabulek do 1 listu, může se jim stát, že si tabulky vzájemně přepíší, když do řádků či sloupců dají proměnnou s více kategoriemi než byla původní proměnná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41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Statistics</a:t>
            </a:r>
            <a:r>
              <a:rPr lang="cs-CZ" dirty="0" smtClean="0"/>
              <a:t> – Basic </a:t>
            </a:r>
            <a:r>
              <a:rPr lang="cs-CZ" dirty="0" err="1" smtClean="0"/>
              <a:t>Statistics</a:t>
            </a:r>
            <a:r>
              <a:rPr lang="cs-CZ" dirty="0" smtClean="0"/>
              <a:t> –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Tables</a:t>
            </a:r>
            <a:r>
              <a:rPr lang="cs-CZ" baseline="0" dirty="0" smtClean="0"/>
              <a:t> – By Group... nebo </a:t>
            </a:r>
            <a:r>
              <a:rPr lang="cs-CZ" baseline="0" dirty="0" err="1" smtClean="0"/>
              <a:t>Select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cases</a:t>
            </a:r>
            <a:endParaRPr lang="cs-CZ" baseline="0" dirty="0" smtClean="0"/>
          </a:p>
          <a:p>
            <a:r>
              <a:rPr lang="cs-CZ" baseline="0" dirty="0" smtClean="0"/>
              <a:t>nebo: </a:t>
            </a:r>
            <a:r>
              <a:rPr lang="cs-CZ" baseline="0" dirty="0" err="1" smtClean="0"/>
              <a:t>Statistics</a:t>
            </a:r>
            <a:r>
              <a:rPr lang="cs-CZ" baseline="0" dirty="0" smtClean="0"/>
              <a:t> – Basic </a:t>
            </a:r>
            <a:r>
              <a:rPr lang="cs-CZ" baseline="0" dirty="0" err="1" smtClean="0"/>
              <a:t>Statistics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Tables</a:t>
            </a:r>
            <a:r>
              <a:rPr lang="cs-CZ" baseline="0" dirty="0" smtClean="0"/>
              <a:t> and </a:t>
            </a:r>
            <a:r>
              <a:rPr lang="cs-CZ" baseline="0" dirty="0" err="1" smtClean="0"/>
              <a:t>banners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04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Filtr u kontingenční tabulky udělat např.</a:t>
            </a:r>
            <a:r>
              <a:rPr lang="cs-CZ" baseline="0" dirty="0" smtClean="0"/>
              <a:t> pro barvu auta.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72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Má smysl ukazovat jen v případě, kdy</a:t>
            </a:r>
            <a:r>
              <a:rPr lang="cs-CZ" baseline="0" dirty="0" smtClean="0"/>
              <a:t> je v řádcích více proměnných (např. udělat kontingenční tabulku v listu auta se Značkou a Modelem v řádcích a s Průměr z Cena.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81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Praktická ukázka kontingenčních tabulek – ukázat pomocí filtrů, že vypočítaná čísla jsou</a:t>
            </a:r>
            <a:r>
              <a:rPr lang="cs-CZ" baseline="0" dirty="0" smtClean="0"/>
              <a:t> správně.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02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9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54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98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87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 a maximum </a:t>
            </a:r>
            <a:r>
              <a:rPr lang="cs-CZ" dirty="0" smtClean="0"/>
              <a:t>zvolit</a:t>
            </a:r>
            <a:r>
              <a:rPr lang="cs-CZ" baseline="0" dirty="0" smtClean="0"/>
              <a:t> podle předem udělané popisné sumarizace.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683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03.10.2018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03.10.2018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03.10.2018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03.10.2018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 v Excelu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základní popis dat ve Statistice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1034152"/>
            <a:ext cx="903649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</a:p>
        </p:txBody>
      </p:sp>
    </p:spTree>
    <p:extLst>
      <p:ext uri="{BB962C8B-B14F-4D97-AF65-F5344CB8AC3E}">
        <p14:creationId xmlns:p14="http://schemas.microsoft.com/office/powerpoint/2010/main" val="3719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77751" y="5756831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8784976" cy="1268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graf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864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</a:t>
            </a:r>
            <a:r>
              <a:rPr lang="cs-CZ" dirty="0" smtClean="0"/>
              <a:t>z kontingenční tabulky lze vizualizovat pomocí kontingenčního </a:t>
            </a:r>
            <a:r>
              <a:rPr lang="cs-CZ" dirty="0" smtClean="0"/>
              <a:t>grafu.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Návod: </a:t>
            </a:r>
            <a:r>
              <a:rPr lang="cs-CZ" dirty="0"/>
              <a:t>Na kartě </a:t>
            </a:r>
            <a:r>
              <a:rPr lang="cs-CZ" b="1" dirty="0"/>
              <a:t>Analýza</a:t>
            </a:r>
            <a:r>
              <a:rPr lang="cs-CZ" dirty="0"/>
              <a:t> ve skupině </a:t>
            </a:r>
            <a:r>
              <a:rPr lang="cs-CZ" b="1" dirty="0"/>
              <a:t>Data</a:t>
            </a:r>
            <a:r>
              <a:rPr lang="cs-CZ" dirty="0"/>
              <a:t> klikněte na </a:t>
            </a:r>
            <a:r>
              <a:rPr lang="cs-CZ" b="1" dirty="0" smtClean="0"/>
              <a:t>Kontingenční graf</a:t>
            </a:r>
            <a:r>
              <a:rPr lang="cs-CZ" dirty="0" smtClean="0"/>
              <a:t>.</a:t>
            </a:r>
            <a:endParaRPr lang="cs-CZ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87343" y="2165171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868155" y="2793340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979180" y="2910624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4522841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Příklad </a:t>
            </a:r>
            <a:r>
              <a:rPr lang="cs-CZ" dirty="0" err="1" smtClean="0"/>
              <a:t>kontingečního</a:t>
            </a:r>
            <a:r>
              <a:rPr lang="cs-CZ" dirty="0" smtClean="0"/>
              <a:t> grafu: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98" y="4070375"/>
            <a:ext cx="4466128" cy="2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260049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</a:t>
            </a:r>
            <a:r>
              <a:rPr lang="cs-CZ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popisné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81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8794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</a:t>
            </a:r>
            <a:r>
              <a:rPr lang="cs-CZ" altLang="cs-CZ" sz="2400" dirty="0"/>
              <a:t>í</a:t>
            </a:r>
            <a:r>
              <a:rPr lang="cs-CZ" altLang="cs-CZ" sz="2400" dirty="0" smtClean="0"/>
              <a:t> přiřadit číselnou hodnotu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 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  <a:endParaRPr lang="cs-CZ" altLang="cs-CZ" sz="2400" i="1" dirty="0">
              <a:solidFill>
                <a:srgbClr val="FF0000"/>
              </a:solidFill>
            </a:endParaRP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218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4032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pohlaví, HIV status, barva vlasů ...</a:t>
            </a:r>
          </a:p>
          <a:p>
            <a:pPr marL="341313" indent="-341313">
              <a:buNone/>
            </a:pPr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výška, váha, teplota, počet hospitalizací ...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51298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		       Pohlaví (1-muž, 0-žena).</a:t>
            </a:r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	 stupeň bolesti (mírná/střední/velká), </a:t>
            </a:r>
          </a:p>
          <a:p>
            <a:pPr marL="1255713" indent="-900113">
              <a:buFont typeface="Wingdings 2" pitchFamily="18" charset="2"/>
              <a:buNone/>
            </a:pPr>
            <a:r>
              <a:rPr lang="cs-CZ" altLang="cs-CZ" sz="2000" i="1" dirty="0">
                <a:solidFill>
                  <a:srgbClr val="0070C0"/>
                </a:solidFill>
              </a:rPr>
              <a:t>	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stádium 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22732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u="sng" dirty="0" smtClean="0"/>
              <a:t>Intervalové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u="sng" dirty="0" smtClean="0"/>
              <a:t>Poměrové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kg, ...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8685"/>
              </p:ext>
            </p:extLst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aseline="30000" dirty="0" smtClean="0"/>
              <a:t>1 </a:t>
            </a:r>
            <a:r>
              <a:rPr lang="cs-CZ" sz="1400" dirty="0" smtClean="0"/>
              <a:t>Srovnání s měřením z předchozího dne</a:t>
            </a:r>
            <a:endParaRPr lang="cs-CZ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1.5krát vyšší teplota ve srovnání s 2. dnem, přičemž došlo ke stejnému nárůstu teploty jako při srovnání 2. a 1.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7731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Popisné statistiky</a:t>
            </a:r>
          </a:p>
        </p:txBody>
      </p:sp>
      <p:sp>
        <p:nvSpPr>
          <p:cNvPr id="3686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u="sng" dirty="0">
                <a:latin typeface="+mn-lt"/>
                <a:cs typeface="+mn-cs"/>
              </a:rPr>
              <a:t>Charakteristiky polohy </a:t>
            </a:r>
            <a:r>
              <a:rPr lang="cs-CZ" sz="2400" b="0" i="0" dirty="0">
                <a:latin typeface="+mn-lt"/>
                <a:cs typeface="+mn-cs"/>
              </a:rPr>
              <a:t>(míry střední hodnoty, míry centrální tendence)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Udávají, kolem jaké hodnoty se data centrují, resp. které hodnoty jsou </a:t>
            </a:r>
            <a:r>
              <a:rPr lang="cs-CZ" sz="2000" b="0" i="0" dirty="0" smtClean="0">
                <a:latin typeface="+mn-lt"/>
                <a:cs typeface="+mn-cs"/>
              </a:rPr>
              <a:t>nejčastější, popis „těžiště“ – míry polohy</a:t>
            </a:r>
            <a:endParaRPr lang="cs-CZ" sz="20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00B050"/>
                </a:solidFill>
                <a:latin typeface="+mn-lt"/>
                <a:cs typeface="+mn-cs"/>
              </a:rPr>
              <a:t>Aritmetický průměr, medián, modus, geometrický průměr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i="0" u="sng" dirty="0">
                <a:latin typeface="+mn-lt"/>
                <a:cs typeface="+mn-cs"/>
              </a:rPr>
              <a:t>Charakteristiky variability </a:t>
            </a:r>
            <a:r>
              <a:rPr lang="cs-CZ" sz="2400" b="0" i="0" dirty="0">
                <a:latin typeface="+mn-lt"/>
                <a:cs typeface="+mn-cs"/>
              </a:rPr>
              <a:t>(proměnlivosti)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Zachycují rozptýlení hodnot v souboru (proměnlivost dat)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FD9203"/>
                </a:solidFill>
                <a:latin typeface="+mn-lt"/>
                <a:cs typeface="+mn-cs"/>
              </a:rPr>
              <a:t>Variační rozpětí, rozptyl, směrodatná odchylka, variační koeficient, střední chyba průměru</a:t>
            </a:r>
          </a:p>
        </p:txBody>
      </p:sp>
    </p:spTree>
    <p:extLst>
      <p:ext uri="{BB962C8B-B14F-4D97-AF65-F5344CB8AC3E}">
        <p14:creationId xmlns:p14="http://schemas.microsoft.com/office/powerpoint/2010/main" val="2092257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378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u="sng" dirty="0" smtClean="0"/>
              <a:t>Charakteristiky </a:t>
            </a:r>
            <a:r>
              <a:rPr lang="cs-CZ" sz="2400" b="1" u="sng" dirty="0"/>
              <a:t>polohy u </a:t>
            </a:r>
            <a:r>
              <a:rPr lang="cs-CZ" sz="2400" b="1" u="sng" dirty="0" smtClean="0"/>
              <a:t>nominálních znaků</a:t>
            </a:r>
            <a:endParaRPr lang="cs-CZ" sz="2400" b="1" i="0" u="sng" dirty="0" smtClean="0">
              <a:solidFill>
                <a:srgbClr val="00B050"/>
              </a:solidFill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400" b="1" i="0" u="sng" dirty="0" smtClean="0">
                <a:solidFill>
                  <a:srgbClr val="00B050"/>
                </a:solidFill>
                <a:latin typeface="+mn-lt"/>
                <a:cs typeface="+mn-cs"/>
              </a:rPr>
              <a:t>Modus</a:t>
            </a:r>
            <a:r>
              <a:rPr lang="cs-CZ" sz="2400" i="0" dirty="0">
                <a:latin typeface="+mn-lt"/>
                <a:cs typeface="+mn-cs"/>
              </a:rPr>
              <a:t>:</a:t>
            </a:r>
            <a:r>
              <a:rPr lang="cs-CZ" sz="2400" b="0" i="0" dirty="0">
                <a:latin typeface="+mn-lt"/>
                <a:cs typeface="+mn-cs"/>
              </a:rPr>
              <a:t> nejčastěji se vyskytující hodnota proměnné v </a:t>
            </a:r>
            <a:r>
              <a:rPr lang="cs-CZ" sz="2400" b="0" i="0" dirty="0" smtClean="0">
                <a:latin typeface="+mn-lt"/>
                <a:cs typeface="+mn-cs"/>
              </a:rPr>
              <a:t>souboru.</a:t>
            </a: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b="0" i="0" dirty="0"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12198" y="2780928"/>
            <a:ext cx="85344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l-PL" altLang="cs-CZ" sz="2400" i="0" u="sng" dirty="0" smtClean="0">
                <a:latin typeface="+mn-lt"/>
              </a:rPr>
              <a:t>Charakteristiky </a:t>
            </a:r>
            <a:r>
              <a:rPr lang="pl-PL" altLang="cs-CZ" sz="2400" i="0" u="sng" dirty="0">
                <a:latin typeface="+mn-lt"/>
              </a:rPr>
              <a:t>polohy u </a:t>
            </a:r>
            <a:r>
              <a:rPr lang="pl-PL" altLang="cs-CZ" sz="2400" i="0" u="sng" dirty="0" smtClean="0">
                <a:latin typeface="+mn-lt"/>
              </a:rPr>
              <a:t>ordinálních znaků</a:t>
            </a:r>
            <a:endParaRPr lang="cs-CZ" altLang="cs-CZ" sz="2400" i="0" u="sng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altLang="cs-CZ" sz="2400" i="0" u="sng" dirty="0" smtClean="0">
                <a:solidFill>
                  <a:srgbClr val="00B050"/>
                </a:solidFill>
                <a:latin typeface="+mn-lt"/>
              </a:rPr>
              <a:t>α</a:t>
            </a:r>
            <a:r>
              <a:rPr lang="cs-CZ" altLang="cs-CZ" sz="2400" i="0" u="sng" dirty="0">
                <a:solidFill>
                  <a:srgbClr val="00B050"/>
                </a:solidFill>
                <a:latin typeface="+mn-lt"/>
              </a:rPr>
              <a:t>-kvantil</a:t>
            </a:r>
            <a:r>
              <a:rPr lang="cs-CZ" altLang="cs-CZ" sz="2400" b="0" i="0" dirty="0">
                <a:latin typeface="+mn-lt"/>
              </a:rPr>
              <a:t>: je-li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</a:t>
            </a:r>
            <a:r>
              <a:rPr lang="az-Cyrl-AZ" altLang="cs-CZ" sz="2400" b="0" i="0" dirty="0">
                <a:latin typeface="+mn-lt"/>
              </a:rPr>
              <a:t>Є</a:t>
            </a:r>
            <a:r>
              <a:rPr lang="cs-CZ" altLang="cs-CZ" sz="2400" b="0" i="0" dirty="0">
                <a:latin typeface="+mn-lt"/>
              </a:rPr>
              <a:t> (0,1), pak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-kvantil x</a:t>
            </a:r>
            <a:r>
              <a:rPr lang="el-GR" altLang="cs-CZ" sz="2400" b="0" i="0" baseline="-2500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je číslo, které rozděluje uspořádaný datový soubor na dolní úsek, obsahující aspoň podíl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 a na horní úsek obsahující aspoň podíl 1-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b="0" i="0" dirty="0" smtClean="0">
                <a:latin typeface="+mn-lt"/>
              </a:rPr>
              <a:t>x</a:t>
            </a:r>
            <a:r>
              <a:rPr lang="cs-CZ" altLang="cs-CZ" sz="2400" b="0" i="0" baseline="-25000" dirty="0" smtClean="0">
                <a:latin typeface="+mn-lt"/>
              </a:rPr>
              <a:t>0,50</a:t>
            </a:r>
            <a:r>
              <a:rPr lang="cs-CZ" altLang="cs-CZ" sz="2400" b="0" i="0" dirty="0" smtClean="0">
                <a:latin typeface="+mn-lt"/>
              </a:rPr>
              <a:t>- </a:t>
            </a:r>
            <a:r>
              <a:rPr lang="cs-CZ" altLang="cs-CZ" sz="2400" i="0" dirty="0">
                <a:latin typeface="+mn-lt"/>
              </a:rPr>
              <a:t>medián</a:t>
            </a:r>
            <a:r>
              <a:rPr lang="cs-CZ" altLang="cs-CZ" sz="2400" b="0" i="0" dirty="0">
                <a:latin typeface="+mn-lt"/>
              </a:rPr>
              <a:t>, x</a:t>
            </a:r>
            <a:r>
              <a:rPr lang="cs-CZ" altLang="cs-CZ" sz="2400" b="0" i="0" baseline="-25000" dirty="0">
                <a:latin typeface="+mn-lt"/>
              </a:rPr>
              <a:t>0,25- </a:t>
            </a:r>
            <a:r>
              <a:rPr lang="cs-CZ" altLang="cs-CZ" sz="2400" i="0" dirty="0">
                <a:latin typeface="+mn-lt"/>
              </a:rPr>
              <a:t>dolní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0,75-</a:t>
            </a:r>
            <a:r>
              <a:rPr lang="cs-CZ" altLang="cs-CZ" sz="2400" i="0" dirty="0">
                <a:latin typeface="+mn-lt"/>
              </a:rPr>
              <a:t>horní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0,1….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0,9-</a:t>
            </a:r>
            <a:r>
              <a:rPr lang="cs-CZ" altLang="cs-CZ" sz="2400" i="0" dirty="0">
                <a:latin typeface="+mn-lt"/>
              </a:rPr>
              <a:t>decily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i="0" u="sng" dirty="0" smtClean="0">
                <a:solidFill>
                  <a:srgbClr val="00B050"/>
                </a:solidFill>
                <a:latin typeface="+mn-lt"/>
              </a:rPr>
              <a:t>Medián</a:t>
            </a:r>
            <a:r>
              <a:rPr lang="cs-CZ" altLang="cs-CZ" sz="2400" b="0" i="0" dirty="0" smtClean="0">
                <a:latin typeface="+mn-lt"/>
              </a:rPr>
              <a:t>:</a:t>
            </a:r>
            <a:r>
              <a:rPr lang="cs-CZ" altLang="cs-CZ" sz="2400" b="0" i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cs-CZ" altLang="cs-CZ" sz="2400" b="0" i="0" dirty="0" smtClean="0">
                <a:solidFill>
                  <a:srgbClr val="000000"/>
                </a:solidFill>
                <a:latin typeface="+mn-lt"/>
              </a:rPr>
              <a:t>hodnota, </a:t>
            </a:r>
            <a:r>
              <a:rPr lang="cs-CZ" altLang="cs-CZ" sz="2400" b="0" i="0" dirty="0">
                <a:solidFill>
                  <a:srgbClr val="000000"/>
                </a:solidFill>
                <a:latin typeface="+mn-lt"/>
              </a:rPr>
              <a:t>jež dělí řadu podle velikosti seřazených výsledků na dvě stejně početné poloviny. </a:t>
            </a:r>
            <a:endParaRPr lang="cs-CZ" altLang="cs-CZ" sz="2400" b="0" i="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76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I. 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614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i="0" u="sng" dirty="0" smtClean="0">
                <a:latin typeface="+mn-lt"/>
                <a:cs typeface="+mn-cs"/>
              </a:rPr>
              <a:t>Charakteristiky polohy u intervalových a poměrových znaků</a:t>
            </a:r>
            <a:endParaRPr lang="cs-CZ" sz="2400" b="1" i="0" u="sng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+mn-lt"/>
                <a:cs typeface="+mn-cs"/>
              </a:rPr>
              <a:t>Aritmetický průměr</a:t>
            </a:r>
            <a:r>
              <a:rPr lang="cs-CZ" sz="2000" b="0" i="0" dirty="0">
                <a:latin typeface="+mn-lt"/>
                <a:cs typeface="+mn-cs"/>
              </a:rPr>
              <a:t>:   je definován jako součet všech naměřených údajů vydělený jejich počtem,                                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cs-CZ" sz="2000" b="0" i="0" dirty="0">
                <a:latin typeface="+mn-lt"/>
                <a:cs typeface="+mn-cs"/>
              </a:rPr>
              <a:t>                                              kde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  <a:cs typeface="+mn-cs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jsou jednotlivé hodnoty a </a:t>
            </a:r>
            <a:r>
              <a:rPr lang="cs-CZ" sz="2000" b="0" i="1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jejich počet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b="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000" b="0" i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Calibri"/>
                <a:cs typeface="+mn-cs"/>
              </a:rPr>
              <a:t>Geometrický průměr</a:t>
            </a:r>
            <a:r>
              <a:rPr lang="cs-CZ" sz="2000" b="0" i="0" dirty="0">
                <a:latin typeface="Calibri"/>
                <a:cs typeface="+mn-cs"/>
              </a:rPr>
              <a:t>: </a:t>
            </a:r>
            <a:r>
              <a:rPr lang="cs-CZ" sz="2000" b="0" i="1" dirty="0">
                <a:latin typeface="Calibri"/>
                <a:cs typeface="+mn-cs"/>
              </a:rPr>
              <a:t>n</a:t>
            </a:r>
            <a:r>
              <a:rPr lang="cs-CZ" sz="2000" b="0" i="0" dirty="0">
                <a:latin typeface="Calibri"/>
                <a:cs typeface="+mn-cs"/>
              </a:rPr>
              <a:t> kladných hodnot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cs-CZ" sz="2000" b="0" i="0" baseline="-25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000" b="0" i="0" dirty="0">
                <a:latin typeface="Calibri"/>
                <a:cs typeface="+mn-cs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0" i="0" baseline="-25000" dirty="0">
                <a:latin typeface="+mn-lt"/>
                <a:cs typeface="+mn-cs"/>
              </a:rPr>
              <a:t> </a:t>
            </a:r>
            <a:endParaRPr lang="cs-CZ" sz="2400" b="0" i="0" dirty="0">
              <a:latin typeface="+mn-lt"/>
              <a:cs typeface="+mn-cs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5650" y="2510438"/>
          <a:ext cx="2114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2" name="Rovnice" r:id="rId3" imgW="1231366" imgH="507780" progId="Equation.3">
                  <p:embed/>
                </p:oleObj>
              </mc:Choice>
              <mc:Fallback>
                <p:oleObj name="Rovnice" r:id="rId3" imgW="1231366" imgH="50778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10438"/>
                        <a:ext cx="2114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241040" y="3644900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3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040" y="3644900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8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Průměr vs medián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Clr>
                <a:srgbClr val="D16349"/>
              </a:buClr>
              <a:buFont typeface="Wingdings 2" pitchFamily="18" charset="2"/>
              <a:buNone/>
            </a:pPr>
            <a:r>
              <a:rPr lang="cs-CZ" altLang="cs-CZ" sz="2000" b="1" u="sng" dirty="0" smtClean="0">
                <a:solidFill>
                  <a:srgbClr val="FF0000"/>
                </a:solidFill>
              </a:rPr>
              <a:t>PAMATUJ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: 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silně ovlivněn extrémními hodnotami (tzv. odlehlá pozorování), medián není ovlivněn vybočujícími pozorováními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vhodný ukazatel středu u normálního/symetrického rozložení, medián je vhodnou charakteristikou středu souboru i v případě veličin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/>
            </a:r>
            <a:br>
              <a:rPr lang="cs-CZ" altLang="cs-CZ" sz="2000" b="1" dirty="0" smtClean="0">
                <a:solidFill>
                  <a:srgbClr val="0070C0"/>
                </a:solidFill>
              </a:rPr>
            </a:br>
            <a:r>
              <a:rPr lang="cs-CZ" altLang="cs-CZ" sz="2000" b="1" dirty="0" smtClean="0">
                <a:solidFill>
                  <a:srgbClr val="0070C0"/>
                </a:solidFill>
              </a:rPr>
              <a:t>s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asymetrickým či neznámým rozdělením</a:t>
            </a:r>
          </a:p>
          <a:p>
            <a:pPr marL="341313" indent="-341313"/>
            <a:r>
              <a:rPr lang="cs-CZ" altLang="cs-CZ" sz="2000" dirty="0" smtClean="0"/>
              <a:t>V případě symetrického rozložení jsou jejich hodnoty v podstatě shodné, </a:t>
            </a:r>
            <a:r>
              <a:rPr lang="cs-CZ" altLang="cs-CZ" sz="2000" dirty="0" smtClean="0"/>
              <a:t/>
            </a:r>
            <a:br>
              <a:rPr lang="cs-CZ" altLang="cs-CZ" sz="2000" dirty="0" smtClean="0"/>
            </a:br>
            <a:r>
              <a:rPr lang="cs-CZ" altLang="cs-CZ" sz="2000" dirty="0" smtClean="0"/>
              <a:t>v </a:t>
            </a:r>
            <a:r>
              <a:rPr lang="cs-CZ" altLang="cs-CZ" sz="2000" dirty="0" smtClean="0"/>
              <a:t>případě asymetrického rozložení však nikoliv!</a:t>
            </a:r>
          </a:p>
          <a:p>
            <a:pPr marL="341313" indent="-341313"/>
            <a:endParaRPr lang="cs-CZ" altLang="cs-CZ" sz="2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Charakteristiky variability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2410419"/>
            <a:ext cx="8534400" cy="3898901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300" b="1" u="sng" dirty="0" smtClean="0"/>
              <a:t>Charakteristiky variability u intervalových a poměrových znaků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Rozptyl (variance)</a:t>
            </a:r>
            <a:r>
              <a:rPr lang="cs-CZ" altLang="cs-CZ" sz="2300" b="1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ukazatelem šířky rozložení získaný na základě odchylky jednotlivých hodnot od průměru</a:t>
            </a:r>
          </a:p>
          <a:p>
            <a:pPr marL="341313" indent="-341313"/>
            <a:endParaRPr lang="cs-CZ" altLang="cs-CZ" sz="23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300" dirty="0" smtClean="0"/>
              <a:t>	Jeho vypovídací schopnost nejvyšší v případě symetrického/normálního rozložení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Směrodatná odchylka</a:t>
            </a:r>
            <a:r>
              <a:rPr lang="cs-CZ" altLang="cs-CZ" sz="2300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druhá odmocnina z rozptylu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  <a:sym typeface="Math1" pitchFamily="2" charset="2"/>
              </a:rPr>
              <a:t>Koeficient variance</a:t>
            </a:r>
            <a:r>
              <a:rPr lang="cs-CZ" altLang="cs-CZ" sz="2300" dirty="0" smtClean="0">
                <a:solidFill>
                  <a:srgbClr val="FD9203"/>
                </a:solidFill>
                <a:sym typeface="Math1" pitchFamily="2" charset="2"/>
              </a:rPr>
              <a:t> </a:t>
            </a:r>
            <a:r>
              <a:rPr lang="cs-CZ" altLang="cs-CZ" sz="2300" dirty="0" smtClean="0">
                <a:sym typeface="Math1" pitchFamily="2" charset="2"/>
              </a:rPr>
              <a:t>- podíl SD ku průměru, u poměrových znaků, umožňuje porovnat variabilitu několika znaků (vyjadřuje se v %)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19126"/>
              </p:ext>
            </p:extLst>
          </p:nvPr>
        </p:nvGraphicFramePr>
        <p:xfrm>
          <a:off x="6084168" y="3222426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7"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222426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301625" y="1124744"/>
            <a:ext cx="8534400" cy="14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i="0" u="sng" dirty="0" smtClean="0">
                <a:latin typeface="Calibri" pitchFamily="34" charset="0"/>
              </a:rPr>
              <a:t>Charakteristiky variability u ordinálních znaků</a:t>
            </a:r>
            <a:endParaRPr lang="cs-CZ" altLang="cs-CZ" sz="2400" i="0" u="sng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cs-CZ" altLang="cs-CZ" sz="2300" i="0" u="sng" dirty="0" smtClean="0">
                <a:solidFill>
                  <a:srgbClr val="FD9203"/>
                </a:solidFill>
                <a:latin typeface="Calibri" pitchFamily="34" charset="0"/>
              </a:rPr>
              <a:t>(Inter)</a:t>
            </a:r>
            <a:r>
              <a:rPr lang="cs-CZ" altLang="cs-CZ" sz="2300" i="0" u="sng" dirty="0" err="1" smtClean="0">
                <a:solidFill>
                  <a:srgbClr val="FD9203"/>
                </a:solidFill>
                <a:latin typeface="Calibri" pitchFamily="34" charset="0"/>
              </a:rPr>
              <a:t>kvartilové</a:t>
            </a:r>
            <a:r>
              <a:rPr lang="cs-CZ" altLang="cs-CZ" sz="2300" i="0" u="sng" dirty="0" smtClean="0">
                <a:solidFill>
                  <a:srgbClr val="FD9203"/>
                </a:solidFill>
                <a:latin typeface="Calibri" pitchFamily="34" charset="0"/>
              </a:rPr>
              <a:t> </a:t>
            </a:r>
            <a:r>
              <a:rPr lang="cs-CZ" altLang="cs-CZ" sz="2300" i="0" u="sng" dirty="0">
                <a:solidFill>
                  <a:srgbClr val="FD9203"/>
                </a:solidFill>
                <a:latin typeface="Calibri" pitchFamily="34" charset="0"/>
              </a:rPr>
              <a:t>rozpětí (</a:t>
            </a:r>
            <a:r>
              <a:rPr lang="cs-CZ" altLang="cs-CZ" sz="2300" i="0" u="sng" dirty="0" smtClean="0">
                <a:solidFill>
                  <a:srgbClr val="FD9203"/>
                </a:solidFill>
                <a:latin typeface="Calibri" pitchFamily="34" charset="0"/>
              </a:rPr>
              <a:t>odchylka; IQR)</a:t>
            </a:r>
            <a:r>
              <a:rPr lang="cs-CZ" altLang="cs-CZ" sz="2300" i="0" dirty="0" smtClean="0">
                <a:solidFill>
                  <a:srgbClr val="FD9203"/>
                </a:solidFill>
                <a:latin typeface="Calibri" pitchFamily="34" charset="0"/>
              </a:rPr>
              <a:t>: </a:t>
            </a:r>
            <a:r>
              <a:rPr lang="cs-CZ" altLang="cs-CZ" sz="2300" b="0" i="0" dirty="0" smtClean="0">
                <a:latin typeface="Calibri" pitchFamily="34" charset="0"/>
              </a:rPr>
              <a:t>q = x</a:t>
            </a:r>
            <a:r>
              <a:rPr lang="cs-CZ" altLang="cs-CZ" sz="2300" b="0" i="0" baseline="-25000" dirty="0" smtClean="0">
                <a:latin typeface="Calibri" pitchFamily="34" charset="0"/>
              </a:rPr>
              <a:t>0,75 </a:t>
            </a:r>
            <a:r>
              <a:rPr lang="cs-CZ" altLang="cs-CZ" sz="2300" b="0" i="0" dirty="0" smtClean="0">
                <a:latin typeface="Calibri" pitchFamily="34" charset="0"/>
              </a:rPr>
              <a:t>- x</a:t>
            </a:r>
            <a:r>
              <a:rPr lang="cs-CZ" altLang="cs-CZ" sz="2300" b="0" i="0" baseline="-25000" dirty="0" smtClean="0">
                <a:latin typeface="Calibri" pitchFamily="34" charset="0"/>
              </a:rPr>
              <a:t>0,25</a:t>
            </a:r>
            <a:endParaRPr lang="cs-CZ" altLang="cs-CZ" sz="23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4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b="0" i="0" baseline="-25000" dirty="0">
                <a:latin typeface="Calibri" pitchFamily="34" charset="0"/>
              </a:rPr>
              <a:t> </a:t>
            </a:r>
            <a:endParaRPr lang="cs-CZ" altLang="cs-CZ" sz="24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</a:t>
            </a:r>
            <a:r>
              <a:rPr lang="cs-CZ" altLang="cs-CZ" b="0" dirty="0" smtClean="0">
                <a:solidFill>
                  <a:srgbClr val="607B7C"/>
                </a:solidFill>
              </a:rPr>
              <a:t>Dušek, E. </a:t>
            </a:r>
            <a:r>
              <a:rPr lang="cs-CZ" altLang="cs-CZ" b="0" dirty="0" err="1" smtClean="0">
                <a:solidFill>
                  <a:srgbClr val="607B7C"/>
                </a:solidFill>
              </a:rPr>
              <a:t>Koriťáková</a:t>
            </a:r>
            <a:endParaRPr lang="cs-CZ" altLang="cs-CZ" b="0" dirty="0" smtClean="0">
              <a:solidFill>
                <a:srgbClr val="607B7C"/>
              </a:solidFill>
            </a:endParaRP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Výpočet rozptylu a směrodatné </a:t>
            </a:r>
            <a:r>
              <a:rPr lang="cs-CZ" dirty="0" smtClean="0"/>
              <a:t>odchylky</a:t>
            </a:r>
            <a:endParaRPr lang="cs-CZ" altLang="cs-CZ" dirty="0" smtClean="0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595933"/>
            <a:ext cx="8229600" cy="4641379"/>
          </a:xfrm>
          <a:prstGeom prst="rect">
            <a:avLst/>
          </a:prstGeom>
        </p:spPr>
        <p:txBody>
          <a:bodyPr/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Příklad čtverců odchylek od průměru pro </a:t>
            </a:r>
            <a:r>
              <a:rPr lang="cs-CZ" sz="2400" i="1" dirty="0" smtClean="0"/>
              <a:t>n</a:t>
            </a:r>
            <a:r>
              <a:rPr lang="cs-CZ" sz="2400" dirty="0" smtClean="0"/>
              <a:t> = 3.</a:t>
            </a:r>
          </a:p>
          <a:p>
            <a:r>
              <a:rPr lang="cs-CZ" sz="2400" dirty="0" smtClean="0"/>
              <a:t>Rozptyl je možno značně ovlivnit odlehlými pozorováními.</a:t>
            </a:r>
          </a:p>
          <a:p>
            <a:endParaRPr lang="cs-CZ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587684"/>
              </p:ext>
            </p:extLst>
          </p:nvPr>
        </p:nvGraphicFramePr>
        <p:xfrm>
          <a:off x="6492540" y="3068960"/>
          <a:ext cx="21907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4" name="Rovnice" r:id="rId4" imgW="1460160" imgH="431640" progId="Equation.3">
                  <p:embed/>
                </p:oleObj>
              </mc:Choice>
              <mc:Fallback>
                <p:oleObj name="Rovnice" r:id="rId4" imgW="1460160" imgH="43164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540" y="3068960"/>
                        <a:ext cx="2190750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bdélník 10"/>
          <p:cNvSpPr/>
          <p:nvPr/>
        </p:nvSpPr>
        <p:spPr>
          <a:xfrm>
            <a:off x="3970941" y="3817656"/>
            <a:ext cx="1476000" cy="147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ovací čára 6"/>
          <p:cNvCxnSpPr/>
          <p:nvPr/>
        </p:nvCxnSpPr>
        <p:spPr>
          <a:xfrm>
            <a:off x="683568" y="5308618"/>
            <a:ext cx="5357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8"/>
          <p:cNvCxnSpPr/>
          <p:nvPr/>
        </p:nvCxnSpPr>
        <p:spPr>
          <a:xfrm rot="5400000">
            <a:off x="1255072" y="530861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9"/>
          <p:cNvCxnSpPr/>
          <p:nvPr/>
        </p:nvCxnSpPr>
        <p:spPr>
          <a:xfrm rot="5400000">
            <a:off x="3817604" y="530861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0"/>
          <p:cNvCxnSpPr/>
          <p:nvPr/>
        </p:nvCxnSpPr>
        <p:spPr>
          <a:xfrm rot="5400000">
            <a:off x="5317802" y="530861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1"/>
          <p:cNvCxnSpPr/>
          <p:nvPr/>
        </p:nvCxnSpPr>
        <p:spPr>
          <a:xfrm rot="5400000">
            <a:off x="4603422" y="5308618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044686" y="5522932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0,269</a:t>
            </a:r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3612526" y="5522932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0,547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4393036" y="5522932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0,638</a:t>
            </a:r>
            <a:endParaRPr lang="cs-CZ" dirty="0"/>
          </a:p>
        </p:txBody>
      </p:sp>
      <p:sp>
        <p:nvSpPr>
          <p:cNvPr id="20" name="Obdélník 19"/>
          <p:cNvSpPr/>
          <p:nvPr/>
        </p:nvSpPr>
        <p:spPr>
          <a:xfrm>
            <a:off x="5116652" y="5522932"/>
            <a:ext cx="710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0,733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1214684" y="5867980"/>
            <a:ext cx="36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x</a:t>
            </a:r>
            <a:r>
              <a:rPr lang="cs-CZ" baseline="-25000" dirty="0" smtClean="0"/>
              <a:t>1</a:t>
            </a:r>
            <a:endParaRPr lang="cs-CZ" baseline="-25000" dirty="0"/>
          </a:p>
        </p:txBody>
      </p:sp>
      <p:sp>
        <p:nvSpPr>
          <p:cNvPr id="22" name="Obdélník 21"/>
          <p:cNvSpPr/>
          <p:nvPr/>
        </p:nvSpPr>
        <p:spPr>
          <a:xfrm>
            <a:off x="4563034" y="5867980"/>
            <a:ext cx="36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x</a:t>
            </a:r>
            <a:r>
              <a:rPr lang="cs-CZ" baseline="-25000" dirty="0" smtClean="0"/>
              <a:t>2</a:t>
            </a:r>
            <a:endParaRPr lang="cs-CZ" baseline="-25000" dirty="0"/>
          </a:p>
        </p:txBody>
      </p:sp>
      <p:sp>
        <p:nvSpPr>
          <p:cNvPr id="23" name="Obdélník 22"/>
          <p:cNvSpPr/>
          <p:nvPr/>
        </p:nvSpPr>
        <p:spPr>
          <a:xfrm>
            <a:off x="5286650" y="5867980"/>
            <a:ext cx="362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 smtClean="0"/>
              <a:t>x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3821798" y="5867980"/>
            <a:ext cx="284052" cy="369332"/>
            <a:chOff x="3821798" y="5651956"/>
            <a:chExt cx="284052" cy="369332"/>
          </a:xfrm>
        </p:grpSpPr>
        <p:sp>
          <p:nvSpPr>
            <p:cNvPr id="25" name="Obdélník 24"/>
            <p:cNvSpPr/>
            <p:nvPr/>
          </p:nvSpPr>
          <p:spPr>
            <a:xfrm>
              <a:off x="3821798" y="5651956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dirty="0" smtClean="0"/>
                <a:t>x</a:t>
              </a:r>
              <a:endParaRPr lang="cs-CZ" dirty="0"/>
            </a:p>
          </p:txBody>
        </p:sp>
        <p:cxnSp>
          <p:nvCxnSpPr>
            <p:cNvPr id="26" name="Přímá spojovací čára 22"/>
            <p:cNvCxnSpPr/>
            <p:nvPr/>
          </p:nvCxnSpPr>
          <p:spPr>
            <a:xfrm>
              <a:off x="3891824" y="5735536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bdélník 26"/>
          <p:cNvSpPr/>
          <p:nvPr/>
        </p:nvSpPr>
        <p:spPr>
          <a:xfrm>
            <a:off x="3982287" y="4534146"/>
            <a:ext cx="756000" cy="75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1403255" y="2736850"/>
            <a:ext cx="2556000" cy="2556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/>
          <p:cNvSpPr txBox="1"/>
          <p:nvPr/>
        </p:nvSpPr>
        <p:spPr>
          <a:xfrm>
            <a:off x="6444208" y="273685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Rozptyl: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444208" y="4164814"/>
            <a:ext cx="240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Směrodatná odchylka:</a:t>
            </a:r>
          </a:p>
        </p:txBody>
      </p:sp>
      <p:graphicFrame>
        <p:nvGraphicFramePr>
          <p:cNvPr id="31" name="Objek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77602"/>
              </p:ext>
            </p:extLst>
          </p:nvPr>
        </p:nvGraphicFramePr>
        <p:xfrm>
          <a:off x="6492540" y="4585816"/>
          <a:ext cx="2266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5" name="Rovnice" r:id="rId6" imgW="1511280" imgH="482400" progId="Equation.3">
                  <p:embed/>
                </p:oleObj>
              </mc:Choice>
              <mc:Fallback>
                <p:oleObj name="Rovnice" r:id="rId6" imgW="1511280" imgH="482400" progId="Equation.3">
                  <p:embed/>
                  <p:pic>
                    <p:nvPicPr>
                      <p:cNvPr id="26" name="Objek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540" y="4585816"/>
                        <a:ext cx="22669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Přímá spojnice 31"/>
          <p:cNvCxnSpPr/>
          <p:nvPr/>
        </p:nvCxnSpPr>
        <p:spPr>
          <a:xfrm>
            <a:off x="1395983" y="5253584"/>
            <a:ext cx="2563272" cy="0"/>
          </a:xfrm>
          <a:prstGeom prst="line">
            <a:avLst/>
          </a:prstGeom>
          <a:ln w="38100">
            <a:solidFill>
              <a:srgbClr val="D19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247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7" grpId="0" animBg="1"/>
      <p:bldP spid="28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Další parametry rozložení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Počet hodnot </a:t>
            </a:r>
            <a:r>
              <a:rPr lang="cs-CZ" altLang="cs-CZ" sz="2000" dirty="0" smtClean="0"/>
              <a:t>– důležitý ukazatel, </a:t>
            </a:r>
            <a:r>
              <a:rPr lang="cs-CZ" altLang="cs-CZ" sz="2000" dirty="0" smtClean="0"/>
              <a:t>znamená, </a:t>
            </a:r>
            <a:r>
              <a:rPr lang="cs-CZ" altLang="cs-CZ" sz="2000" dirty="0" smtClean="0"/>
              <a:t>jak moc lze na data spoléhat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Suma hodnot</a:t>
            </a:r>
            <a:endParaRPr lang="cs-CZ" altLang="cs-CZ" sz="2000" dirty="0" smtClean="0"/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Minimum, maximum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Variační rozpětí (rozsah) </a:t>
            </a:r>
            <a:r>
              <a:rPr lang="cs-CZ" altLang="cs-CZ" sz="2000" dirty="0" smtClean="0"/>
              <a:t>–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rozdíl mezi největší a nejmenší hodnotou řady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Střední chyba průměru (SE) </a:t>
            </a:r>
            <a:r>
              <a:rPr lang="cs-CZ" altLang="cs-CZ" sz="2000" dirty="0" smtClean="0"/>
              <a:t>– měří rozptýlenost vypočítaného aritmetického průměru v různých výběrových souborech vybraných z jednoho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29995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</a:t>
            </a:r>
            <a:r>
              <a:rPr lang="cs-CZ" altLang="cs-CZ" b="0" dirty="0" smtClean="0">
                <a:solidFill>
                  <a:srgbClr val="607B7C"/>
                </a:solidFill>
              </a:rPr>
              <a:t>Dušek</a:t>
            </a:r>
            <a:r>
              <a:rPr lang="en-US" altLang="cs-CZ" b="0" dirty="0" smtClean="0">
                <a:solidFill>
                  <a:srgbClr val="607B7C"/>
                </a:solidFill>
              </a:rPr>
              <a:t>, E. </a:t>
            </a:r>
            <a:r>
              <a:rPr lang="cs-CZ" altLang="cs-CZ" b="0" dirty="0" err="1" smtClean="0">
                <a:solidFill>
                  <a:srgbClr val="607B7C"/>
                </a:solidFill>
              </a:rPr>
              <a:t>Koriťáková</a:t>
            </a:r>
            <a:endParaRPr lang="cs-CZ" altLang="cs-CZ" b="0" dirty="0" smtClean="0">
              <a:solidFill>
                <a:srgbClr val="607B7C"/>
              </a:solidFill>
            </a:endParaRP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Popisná sumarizace kvantitativních dat - příklad </a:t>
            </a:r>
            <a:endParaRPr lang="cs-CZ" altLang="cs-CZ" dirty="0" smtClean="0"/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84784"/>
            <a:ext cx="8534400" cy="53684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altLang="cs-CZ" sz="2000" dirty="0" smtClean="0"/>
              <a:t>Data – výška studentů (v cm): 178, 163, 205, 172, 168, 165, 179, 178, 169, 171  </a:t>
            </a:r>
            <a:endParaRPr lang="cs-CZ" altLang="cs-CZ" sz="20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916832"/>
            <a:ext cx="8534400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altLang="cs-CZ" sz="2000" dirty="0" smtClean="0"/>
              <a:t>Seřazená data: 163, 165, 168, 169, 171, 172, 178, 178, 179, 205 </a:t>
            </a:r>
            <a:endParaRPr lang="cs-CZ" altLang="cs-CZ" sz="2000" dirty="0" smtClean="0"/>
          </a:p>
        </p:txBody>
      </p:sp>
      <p:sp>
        <p:nvSpPr>
          <p:cNvPr id="2" name="TextovéPole 1"/>
          <p:cNvSpPr txBox="1"/>
          <p:nvPr/>
        </p:nvSpPr>
        <p:spPr>
          <a:xfrm rot="16200000">
            <a:off x="5869297" y="3485053"/>
            <a:ext cx="172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Maximum = 205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1302647" y="3485052"/>
            <a:ext cx="172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Minimum = 163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3609135" y="3493524"/>
            <a:ext cx="170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Medián = 171,5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31094" y="5251349"/>
            <a:ext cx="4035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/>
              <a:t>Variační rozpětí (rozsah</a:t>
            </a:r>
            <a:r>
              <a:rPr lang="cs-CZ" altLang="cs-CZ" dirty="0" smtClean="0"/>
              <a:t>) = 205 – 163 = 42</a:t>
            </a:r>
            <a:endParaRPr lang="cs-CZ" dirty="0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3984293" y="1998888"/>
            <a:ext cx="936104" cy="431800"/>
          </a:xfrm>
          <a:prstGeom prst="ellipse">
            <a:avLst/>
          </a:prstGeom>
          <a:noFill/>
          <a:ln w="15875">
            <a:solidFill>
              <a:srgbClr val="D16349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4752999" y="3388631"/>
            <a:ext cx="191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= 178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 rot="16200000">
            <a:off x="2246910" y="3388631"/>
            <a:ext cx="191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= 168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551356" y="4683329"/>
            <a:ext cx="3995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dirty="0" smtClean="0"/>
              <a:t>(Inter)</a:t>
            </a:r>
            <a:r>
              <a:rPr lang="cs-CZ" altLang="cs-CZ" dirty="0" err="1" smtClean="0"/>
              <a:t>kvartilové</a:t>
            </a:r>
            <a:r>
              <a:rPr lang="cs-CZ" altLang="cs-CZ" dirty="0" smtClean="0"/>
              <a:t> </a:t>
            </a:r>
            <a:r>
              <a:rPr lang="cs-CZ" altLang="cs-CZ" dirty="0"/>
              <a:t>rozpětí </a:t>
            </a:r>
            <a:r>
              <a:rPr lang="cs-CZ" altLang="cs-CZ" dirty="0" smtClean="0"/>
              <a:t>= 178 – 168 = 10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323528" y="5517728"/>
            <a:ext cx="8457248" cy="863600"/>
            <a:chOff x="867280" y="5392836"/>
            <a:chExt cx="8457248" cy="863600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1440471"/>
                </p:ext>
              </p:extLst>
            </p:nvPr>
          </p:nvGraphicFramePr>
          <p:xfrm>
            <a:off x="1146535" y="5392836"/>
            <a:ext cx="2114550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05" name="Rovnice" r:id="rId3" imgW="1231366" imgH="507780" progId="Equation.3">
                    <p:embed/>
                  </p:oleObj>
                </mc:Choice>
                <mc:Fallback>
                  <p:oleObj name="Rovnice" r:id="rId3" imgW="1231366" imgH="507780" progId="Equation.3">
                    <p:embed/>
                    <p:pic>
                      <p:nvPicPr>
                        <p:cNvPr id="614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6535" y="5392836"/>
                          <a:ext cx="2114550" cy="863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ovéPole 3"/>
            <p:cNvSpPr txBox="1"/>
            <p:nvPr/>
          </p:nvSpPr>
          <p:spPr>
            <a:xfrm>
              <a:off x="867280" y="5622718"/>
              <a:ext cx="1024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Průměr:</a:t>
              </a:r>
              <a:endParaRPr lang="cs-CZ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3218511" y="5639970"/>
              <a:ext cx="6106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= </a:t>
              </a:r>
              <a:r>
                <a:rPr lang="en-US" dirty="0" smtClean="0"/>
                <a:t>(</a:t>
              </a:r>
              <a:r>
                <a:rPr lang="cs-CZ" altLang="cs-CZ" dirty="0" smtClean="0"/>
                <a:t>178+163+205+172+168+165+179+178+169+171</a:t>
              </a:r>
              <a:r>
                <a:rPr lang="en-US" altLang="cs-CZ" dirty="0" smtClean="0"/>
                <a:t>)/10 = 174.8</a:t>
              </a:r>
              <a:endParaRPr lang="cs-CZ" dirty="0"/>
            </a:p>
          </p:txBody>
        </p:sp>
      </p:grpSp>
      <p:cxnSp>
        <p:nvCxnSpPr>
          <p:cNvPr id="15" name="Přímá spojnice se šipkou 14"/>
          <p:cNvCxnSpPr/>
          <p:nvPr/>
        </p:nvCxnSpPr>
        <p:spPr>
          <a:xfrm flipV="1">
            <a:off x="2153872" y="2402504"/>
            <a:ext cx="0" cy="284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722192" y="2402504"/>
            <a:ext cx="0" cy="284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4448680" y="2402504"/>
            <a:ext cx="0" cy="284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V="1">
            <a:off x="3203848" y="2402504"/>
            <a:ext cx="0" cy="284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5724128" y="2402504"/>
            <a:ext cx="0" cy="284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á složená závorka 18"/>
          <p:cNvSpPr/>
          <p:nvPr/>
        </p:nvSpPr>
        <p:spPr>
          <a:xfrm rot="5400000">
            <a:off x="4423739" y="3400295"/>
            <a:ext cx="108947" cy="249183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Pravá složená závorka 26"/>
          <p:cNvSpPr/>
          <p:nvPr/>
        </p:nvSpPr>
        <p:spPr>
          <a:xfrm rot="5400000">
            <a:off x="4403099" y="2938109"/>
            <a:ext cx="69866" cy="45683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935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3" grpId="0"/>
      <p:bldP spid="11" grpId="0" animBg="1"/>
      <p:bldP spid="12" grpId="0"/>
      <p:bldP spid="13" grpId="0"/>
      <p:bldP spid="14" grpId="0"/>
      <p:bldP spid="19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a vizualizace kvalitativních dat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203848" y="2820144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Koláčový graf</a:t>
            </a:r>
            <a:endParaRPr lang="cs-CZ" altLang="cs-CZ" sz="18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516216" y="2820144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Sloupcový graf</a:t>
            </a:r>
            <a:endParaRPr lang="cs-CZ" altLang="cs-CZ" sz="18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</a:t>
            </a:r>
            <a:r>
              <a:rPr lang="cs-CZ" altLang="cs-CZ" sz="2000" b="1" dirty="0"/>
              <a:t>kvalitativních </a:t>
            </a:r>
            <a:r>
              <a:rPr lang="cs-CZ" altLang="cs-CZ" sz="2000" b="1" dirty="0" smtClean="0"/>
              <a:t>dat: </a:t>
            </a:r>
            <a:r>
              <a:rPr lang="cs-CZ" altLang="cs-CZ" sz="2000" dirty="0" smtClean="0"/>
              <a:t>frekvence jednotlivých kategorií </a:t>
            </a:r>
          </a:p>
          <a:p>
            <a:pPr marL="341313" indent="-341313"/>
            <a:r>
              <a:rPr lang="cs-CZ" altLang="cs-CZ" sz="2000" b="1" dirty="0" smtClean="0"/>
              <a:t>Vizualizace kvalitativních dat: </a:t>
            </a:r>
            <a:r>
              <a:rPr lang="cs-CZ" altLang="cs-CZ" sz="2000" dirty="0" smtClean="0"/>
              <a:t>nejčastěji koláčový nebo sloupcový graf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0" y="2820144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Frekvenční tabulka</a:t>
            </a:r>
            <a:endParaRPr lang="cs-CZ" altLang="cs-CZ" sz="18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0186"/>
              </p:ext>
            </p:extLst>
          </p:nvPr>
        </p:nvGraphicFramePr>
        <p:xfrm>
          <a:off x="467544" y="3501008"/>
          <a:ext cx="1800200" cy="195490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Známka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18,0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32,8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26,2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691680" y="238081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Známka </a:t>
            </a:r>
            <a:r>
              <a:rPr lang="pl-PL" sz="2000" b="1" u="sng" dirty="0"/>
              <a:t>z </a:t>
            </a:r>
            <a:r>
              <a:rPr lang="pl-PL" sz="2000" b="1" u="sng" dirty="0" smtClean="0"/>
              <a:t>biostatistiky (podzim 2014)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199" y="3573016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009" y="3425085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40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kvantitativních dat: </a:t>
            </a:r>
            <a:r>
              <a:rPr lang="cs-CZ" altLang="cs-CZ" sz="2000" dirty="0" smtClean="0"/>
              <a:t>charakteristika středu (průměr, medián aj.), charakteristika variability (rozptyl, rozsah hodnot, </a:t>
            </a:r>
            <a:r>
              <a:rPr lang="cs-CZ" altLang="cs-CZ" sz="2000" dirty="0" err="1" smtClean="0"/>
              <a:t>interkvartilové</a:t>
            </a:r>
            <a:r>
              <a:rPr lang="cs-CZ" altLang="cs-CZ" sz="2000" dirty="0" smtClean="0"/>
              <a:t> rozpětí aj.)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63888" y="2811488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Popisné statistiky</a:t>
            </a: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691680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97234"/>
              </p:ext>
            </p:extLst>
          </p:nvPr>
        </p:nvGraphicFramePr>
        <p:xfrm>
          <a:off x="2987824" y="3373736"/>
          <a:ext cx="3240360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Charakteristika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Průměr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Medián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S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</a:t>
                      </a:r>
                      <a:r>
                        <a:rPr lang="cs-CZ" sz="1600" u="none" strike="noStrike" dirty="0">
                          <a:effectLst/>
                        </a:rPr>
                        <a:t>. </a:t>
                      </a:r>
                      <a:r>
                        <a:rPr lang="cs-CZ" sz="1600" u="none" strike="noStrike" dirty="0" smtClean="0">
                          <a:effectLst/>
                        </a:rPr>
                        <a:t>odchylka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4,7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Rozptyl (cm</a:t>
                      </a:r>
                      <a:r>
                        <a:rPr lang="cs-CZ" sz="16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22,2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min-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max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144 – 169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dolní-horní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kvartil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158 </a:t>
                      </a:r>
                      <a:r>
                        <a:rPr lang="cs-CZ" sz="1600" u="none" strike="noStrike" dirty="0">
                          <a:effectLst/>
                        </a:rPr>
                        <a:t>- </a:t>
                      </a:r>
                      <a:r>
                        <a:rPr lang="cs-CZ" sz="1600" u="none" strike="noStrike" dirty="0" smtClean="0">
                          <a:effectLst/>
                        </a:rPr>
                        <a:t>164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6014268" y="3771562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 a medián se téměř shodují. Co nám to říká?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5580112" y="40770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580112" y="4077072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54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vizualizace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Vizualizace kvantitativních dat: </a:t>
            </a:r>
            <a:r>
              <a:rPr lang="cs-CZ" altLang="cs-CZ" sz="2000" dirty="0" smtClean="0"/>
              <a:t>nejčastěji pomocí krabicového grafu nebo histogramu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5643246" y="27089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Histogram</a:t>
            </a:r>
            <a:endParaRPr lang="cs-CZ" altLang="cs-CZ" sz="18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3" y="3350568"/>
            <a:ext cx="3699339" cy="27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1520" y="3245768"/>
            <a:ext cx="855222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/>
          </p:cNvSpPr>
          <p:nvPr/>
        </p:nvSpPr>
        <p:spPr bwMode="auto">
          <a:xfrm>
            <a:off x="530678" y="2708920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Krabicový graf</a:t>
            </a:r>
            <a:endParaRPr lang="cs-CZ" altLang="cs-CZ" sz="1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2824" y="3245768"/>
            <a:ext cx="713294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58643" y="3245768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maximum (100% kvantil)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858643" y="374982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(75%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58643" y="4028564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medián (50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858643" y="438860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(25%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58643" y="5622032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minimum (0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458658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466782" y="39658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322766" y="420878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1466782" y="4541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458658" y="5838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83569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77091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data symetrická?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22766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148064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283968" y="566124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Odlehlá hodnota?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91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III. Cvičení v programu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pacienti.sta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studenti.sta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</a:t>
            </a:r>
            <a:r>
              <a:rPr lang="cs-CZ" b="1" dirty="0" smtClean="0"/>
              <a:t>procent</a:t>
            </a:r>
            <a:endParaRPr lang="cs-CZ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Jak získat program </a:t>
            </a:r>
            <a:r>
              <a:rPr lang="cs-CZ" dirty="0" err="1" smtClean="0"/>
              <a:t>Statistica</a:t>
            </a:r>
            <a:r>
              <a:rPr lang="cs-CZ" dirty="0" smtClean="0"/>
              <a:t>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>
                <a:solidFill>
                  <a:srgbClr val="002060"/>
                </a:solidFill>
              </a:rPr>
              <a:t>https://inet.muni.cz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err="1" smtClean="0"/>
              <a:t>Login</a:t>
            </a:r>
            <a:r>
              <a:rPr lang="cs-CZ" dirty="0" smtClean="0"/>
              <a:t> a heslo: UČO a primární heslo jako do IS-u.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nabídce kliknout na:  </a:t>
            </a:r>
            <a:r>
              <a:rPr lang="cs-CZ" b="1" dirty="0" smtClean="0"/>
              <a:t>Provozní služby – Software – Nabídka softwaru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Nalézt:  </a:t>
            </a:r>
            <a:r>
              <a:rPr lang="cs-CZ" b="1" dirty="0" err="1" smtClean="0"/>
              <a:t>Statistica</a:t>
            </a:r>
            <a:r>
              <a:rPr lang="cs-CZ" b="1" dirty="0" smtClean="0"/>
              <a:t> </a:t>
            </a:r>
            <a:r>
              <a:rPr lang="cs-CZ" b="1" dirty="0" smtClean="0"/>
              <a:t>13.3 </a:t>
            </a:r>
            <a:r>
              <a:rPr lang="cs-CZ" dirty="0" smtClean="0"/>
              <a:t>– kliknout </a:t>
            </a:r>
            <a:r>
              <a:rPr lang="cs-CZ" b="1" dirty="0" smtClean="0">
                <a:solidFill>
                  <a:srgbClr val="002060"/>
                </a:solidFill>
              </a:rPr>
              <a:t>Získat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Postupovat dle návodu</a:t>
            </a:r>
          </a:p>
        </p:txBody>
      </p:sp>
    </p:spTree>
    <p:extLst>
      <p:ext uri="{BB962C8B-B14F-4D97-AF65-F5344CB8AC3E}">
        <p14:creationId xmlns:p14="http://schemas.microsoft.com/office/powerpoint/2010/main" val="2286538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statistiky: soubor </a:t>
            </a:r>
            <a:r>
              <a:rPr lang="cs-CZ" dirty="0" err="1" smtClean="0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Načtěte soubor </a:t>
            </a:r>
            <a:r>
              <a:rPr lang="cs-CZ" b="1" dirty="0" err="1"/>
              <a:t>pacienti.sta</a:t>
            </a:r>
            <a:r>
              <a:rPr lang="cs-CZ" dirty="0"/>
              <a:t>, který obsahuje údaje o 61 pacientech.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Nejprve budeme pracovat s </a:t>
            </a:r>
            <a:r>
              <a:rPr lang="cs-CZ" b="1" i="1" u="sng" dirty="0"/>
              <a:t>kategoriální proměnnou</a:t>
            </a:r>
            <a:r>
              <a:rPr lang="cs-CZ" b="1" dirty="0"/>
              <a:t>.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 proměnnou pohlaví zjistěte: </a:t>
            </a:r>
            <a:r>
              <a:rPr lang="cs-CZ" b="1" i="1" u="sng" dirty="0"/>
              <a:t>absolutní, relativní četnost, dále absolutní a relativní kumulativní četnost</a:t>
            </a:r>
            <a:endParaRPr lang="cs-CZ" b="1" i="1" dirty="0"/>
          </a:p>
        </p:txBody>
      </p:sp>
      <p:pic>
        <p:nvPicPr>
          <p:cNvPr id="5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209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22440"/>
            <a:ext cx="3181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860032" y="32129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Postup: </a:t>
            </a:r>
            <a:r>
              <a:rPr lang="cs-CZ" dirty="0" err="1" smtClean="0"/>
              <a:t>Statistics</a:t>
            </a:r>
            <a:r>
              <a:rPr lang="cs-CZ" dirty="0" smtClean="0"/>
              <a:t> – Basic </a:t>
            </a:r>
            <a:r>
              <a:rPr lang="cs-CZ" dirty="0" err="1" smtClean="0"/>
              <a:t>Statistics</a:t>
            </a:r>
            <a:r>
              <a:rPr lang="cs-CZ" dirty="0" smtClean="0"/>
              <a:t> –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tables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944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Pomoc</a:t>
            </a:r>
            <a:r>
              <a:rPr lang="cs-CZ" b="1" i="1" dirty="0"/>
              <a:t>í </a:t>
            </a:r>
            <a:r>
              <a:rPr lang="cs-CZ" b="1" i="1" u="sng" dirty="0"/>
              <a:t>výsečového grafu (koláčového grafu)</a:t>
            </a:r>
            <a:r>
              <a:rPr lang="cs-CZ" b="1" i="1" dirty="0"/>
              <a:t> znázorněte proměnnou Pohlaví, doplňte procenta (relativní četnost</a:t>
            </a:r>
            <a:r>
              <a:rPr lang="cs-CZ" b="1" i="1" dirty="0" smtClean="0"/>
              <a:t>).</a:t>
            </a:r>
            <a:r>
              <a:rPr lang="cs-CZ" dirty="0"/>
              <a:t> </a:t>
            </a:r>
          </a:p>
        </p:txBody>
      </p:sp>
      <p:pic>
        <p:nvPicPr>
          <p:cNvPr id="7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672" y="3090728"/>
            <a:ext cx="3855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39220" y="2248456"/>
            <a:ext cx="728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Postup vytvoření grafu: </a:t>
            </a:r>
            <a:r>
              <a:rPr lang="cs-CZ" dirty="0" err="1" smtClean="0"/>
              <a:t>Graphs</a:t>
            </a:r>
            <a:r>
              <a:rPr lang="cs-CZ" dirty="0" smtClean="0"/>
              <a:t> – 2D – Pie </a:t>
            </a:r>
            <a:r>
              <a:rPr lang="cs-CZ" dirty="0" err="1" smtClean="0"/>
              <a:t>Charts</a:t>
            </a:r>
            <a:r>
              <a:rPr lang="cs-CZ" dirty="0" smtClean="0"/>
              <a:t>...</a:t>
            </a:r>
          </a:p>
          <a:p>
            <a:r>
              <a:rPr lang="cs-CZ" dirty="0" smtClean="0"/>
              <a:t>Postup přidání legendy: na záložce </a:t>
            </a:r>
            <a:r>
              <a:rPr lang="cs-CZ" dirty="0" err="1" smtClean="0"/>
              <a:t>Advanced</a:t>
            </a:r>
            <a:r>
              <a:rPr lang="cs-CZ" dirty="0" smtClean="0"/>
              <a:t> kliknout na „Text and </a:t>
            </a:r>
            <a:r>
              <a:rPr lang="cs-CZ" dirty="0" err="1" smtClean="0"/>
              <a:t>Percent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5" name="Obrázek 4" descr="Pie Char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4" y="3098388"/>
            <a:ext cx="4278310" cy="3021928"/>
          </a:xfrm>
          <a:prstGeom prst="rect">
            <a:avLst/>
          </a:prstGeom>
        </p:spPr>
      </p:pic>
      <p:sp>
        <p:nvSpPr>
          <p:cNvPr id="8" name="AutoShape 26"/>
          <p:cNvSpPr>
            <a:spLocks noChangeArrowheads="1"/>
          </p:cNvSpPr>
          <p:nvPr/>
        </p:nvSpPr>
        <p:spPr bwMode="auto">
          <a:xfrm rot="7323701">
            <a:off x="2330711" y="4135383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840798" y="3315664"/>
            <a:ext cx="432048" cy="17917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94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199" y="1484785"/>
            <a:ext cx="8507289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Nyní </a:t>
            </a:r>
            <a:r>
              <a:rPr lang="cs-CZ" b="1" i="1" dirty="0"/>
              <a:t>budeme pracovat se spojitou proměnnou. </a:t>
            </a:r>
            <a:endParaRPr lang="cs-CZ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Pro </a:t>
            </a:r>
            <a:r>
              <a:rPr lang="cs-CZ" b="1" i="1" dirty="0"/>
              <a:t>proměnnou váha zjistěte: průměr, medián, </a:t>
            </a:r>
            <a:r>
              <a:rPr lang="cs-CZ" b="1" i="1" dirty="0" smtClean="0"/>
              <a:t>minimum, maximum a směrodatnou odchylku</a:t>
            </a:r>
            <a:r>
              <a:rPr lang="cs-CZ" b="1" i="1" dirty="0"/>
              <a:t> </a:t>
            </a:r>
          </a:p>
        </p:txBody>
      </p:sp>
      <p:pic>
        <p:nvPicPr>
          <p:cNvPr id="8" name="obráze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27419"/>
            <a:ext cx="2981325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338" y="5555704"/>
            <a:ext cx="4210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419579" y="242940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Postup: </a:t>
            </a:r>
            <a:r>
              <a:rPr lang="cs-CZ" dirty="0" err="1" smtClean="0"/>
              <a:t>Statistics</a:t>
            </a:r>
            <a:r>
              <a:rPr lang="cs-CZ" dirty="0" smtClean="0"/>
              <a:t> – Basic </a:t>
            </a:r>
            <a:r>
              <a:rPr lang="cs-CZ" dirty="0" err="1" smtClean="0"/>
              <a:t>Statistics</a:t>
            </a:r>
            <a:r>
              <a:rPr lang="cs-CZ" dirty="0" smtClean="0"/>
              <a:t> – </a:t>
            </a:r>
            <a:r>
              <a:rPr lang="cs-CZ" dirty="0" err="1" smtClean="0"/>
              <a:t>Descriptive</a:t>
            </a:r>
            <a:r>
              <a:rPr lang="cs-CZ" dirty="0" smtClean="0"/>
              <a:t> </a:t>
            </a:r>
            <a:r>
              <a:rPr lang="cs-CZ" dirty="0" err="1" smtClean="0"/>
              <a:t>statistics</a:t>
            </a:r>
            <a:endParaRPr lang="cs-CZ" dirty="0"/>
          </a:p>
        </p:txBody>
      </p:sp>
      <p:pic>
        <p:nvPicPr>
          <p:cNvPr id="5" name="Obrázek 4" descr="Descriptive Statistics: 02_spolecne_cviceni_pacienti.s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3" y="2401000"/>
            <a:ext cx="5018169" cy="295412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342753" y="2958297"/>
            <a:ext cx="432048" cy="17917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136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bychom chtěli zjistit průměrnou váhu pouze u mužů, klikneme na tlačítko </a:t>
            </a:r>
            <a:r>
              <a:rPr lang="cs-CZ" b="1" i="1" dirty="0" smtClean="0"/>
              <a:t>SELECT CASES a </a:t>
            </a:r>
            <a:r>
              <a:rPr lang="cs-CZ" b="1" i="1" dirty="0"/>
              <a:t>zvolíte Pohlaví=“</a:t>
            </a:r>
            <a:r>
              <a:rPr lang="cs-CZ" b="1" i="1" dirty="0" err="1"/>
              <a:t>muz</a:t>
            </a:r>
            <a:r>
              <a:rPr lang="cs-CZ" b="1" i="1" dirty="0"/>
              <a:t>“(nezapomínejte na uvozovky)</a:t>
            </a:r>
          </a:p>
        </p:txBody>
      </p:sp>
      <p:pic>
        <p:nvPicPr>
          <p:cNvPr id="7" name="obrázek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89112"/>
            <a:ext cx="5105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189798"/>
            <a:ext cx="362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18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V</a:t>
            </a:r>
            <a:r>
              <a:rPr lang="en-US" b="1" i="1" u="sng" dirty="0" err="1"/>
              <a:t>ytvořte</a:t>
            </a:r>
            <a:r>
              <a:rPr lang="en-US" b="1" i="1" u="sng" dirty="0"/>
              <a:t> histogram</a:t>
            </a:r>
            <a:r>
              <a:rPr lang="en-US" b="1" i="1" dirty="0"/>
              <a:t> s </a:t>
            </a:r>
            <a:r>
              <a:rPr lang="en-US" b="1" i="1" dirty="0" err="1"/>
              <a:t>rozpětím</a:t>
            </a:r>
            <a:r>
              <a:rPr lang="en-US" b="1" i="1" dirty="0"/>
              <a:t> </a:t>
            </a:r>
            <a:r>
              <a:rPr lang="en-US" b="1" i="1" dirty="0" err="1"/>
              <a:t>hodnot</a:t>
            </a:r>
            <a:r>
              <a:rPr lang="en-US" b="1" i="1" dirty="0"/>
              <a:t> </a:t>
            </a:r>
            <a:r>
              <a:rPr lang="en-US" b="1" i="1" dirty="0" err="1"/>
              <a:t>po</a:t>
            </a:r>
            <a:r>
              <a:rPr lang="en-US" b="1" i="1" dirty="0"/>
              <a:t> </a:t>
            </a:r>
            <a:r>
              <a:rPr lang="en-US" b="1" i="1" dirty="0" err="1"/>
              <a:t>pěti</a:t>
            </a:r>
            <a:r>
              <a:rPr lang="en-US" b="1" i="1" dirty="0"/>
              <a:t>, </a:t>
            </a:r>
            <a:r>
              <a:rPr lang="en-US" b="1" i="1" dirty="0" err="1"/>
              <a:t>poté</a:t>
            </a:r>
            <a:r>
              <a:rPr lang="en-US" b="1" i="1" dirty="0"/>
              <a:t> </a:t>
            </a:r>
            <a:r>
              <a:rPr lang="en-US" b="1" i="1" dirty="0" err="1"/>
              <a:t>zkuste</a:t>
            </a:r>
            <a:r>
              <a:rPr lang="en-US" b="1" i="1" dirty="0"/>
              <a:t> to </a:t>
            </a:r>
            <a:r>
              <a:rPr lang="en-US" b="1" i="1" dirty="0" err="1"/>
              <a:t>samé</a:t>
            </a:r>
            <a:r>
              <a:rPr lang="en-US" b="1" i="1" dirty="0"/>
              <a:t> pro </a:t>
            </a:r>
            <a:r>
              <a:rPr lang="en-US" b="1" i="1" dirty="0" err="1"/>
              <a:t>muže</a:t>
            </a:r>
            <a:r>
              <a:rPr lang="en-US" b="1" i="1" dirty="0"/>
              <a:t> a </a:t>
            </a:r>
            <a:r>
              <a:rPr lang="en-US" b="1" i="1" dirty="0" err="1"/>
              <a:t>ženy</a:t>
            </a:r>
            <a:r>
              <a:rPr lang="en-US" b="1" i="1" dirty="0" smtClean="0"/>
              <a:t>.</a:t>
            </a:r>
            <a:endParaRPr lang="cs-CZ" b="1" i="1" dirty="0"/>
          </a:p>
        </p:txBody>
      </p:sp>
      <p:sp>
        <p:nvSpPr>
          <p:cNvPr id="5" name="Obdélník 4"/>
          <p:cNvSpPr/>
          <p:nvPr/>
        </p:nvSpPr>
        <p:spPr>
          <a:xfrm>
            <a:off x="725431" y="2130677"/>
            <a:ext cx="8110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Postup: Záložka </a:t>
            </a:r>
            <a:r>
              <a:rPr lang="cs-CZ" dirty="0" err="1" smtClean="0"/>
              <a:t>Graphs</a:t>
            </a:r>
            <a:r>
              <a:rPr lang="cs-CZ" dirty="0" smtClean="0"/>
              <a:t> -</a:t>
            </a:r>
            <a:r>
              <a:rPr lang="en-US" dirty="0" smtClean="0"/>
              <a:t>&gt;</a:t>
            </a:r>
            <a:r>
              <a:rPr lang="cs-CZ" dirty="0" smtClean="0"/>
              <a:t> </a:t>
            </a:r>
            <a:r>
              <a:rPr lang="en-US" dirty="0" smtClean="0"/>
              <a:t>Histogram</a:t>
            </a:r>
            <a:r>
              <a:rPr lang="cs-CZ" dirty="0" smtClean="0"/>
              <a:t> </a:t>
            </a:r>
            <a:r>
              <a:rPr lang="en-US" dirty="0" smtClean="0"/>
              <a:t>-&gt;</a:t>
            </a:r>
            <a:r>
              <a:rPr lang="cs-CZ" dirty="0" smtClean="0"/>
              <a:t> </a:t>
            </a:r>
            <a:r>
              <a:rPr lang="en-US" dirty="0" smtClean="0"/>
              <a:t>pro</a:t>
            </a:r>
            <a:r>
              <a:rPr lang="cs-CZ" dirty="0"/>
              <a:t>měnná váha, záložka </a:t>
            </a:r>
            <a:r>
              <a:rPr lang="cs-CZ" dirty="0" err="1"/>
              <a:t>Advanced</a:t>
            </a:r>
            <a:r>
              <a:rPr lang="cs-CZ" dirty="0"/>
              <a:t>: </a:t>
            </a:r>
            <a:r>
              <a:rPr lang="cs-CZ" dirty="0" smtClean="0"/>
              <a:t>zatrhnout </a:t>
            </a:r>
            <a:r>
              <a:rPr lang="cs-CZ" dirty="0" err="1" smtClean="0"/>
              <a:t>Boundaries</a:t>
            </a:r>
            <a:r>
              <a:rPr lang="cs-CZ" dirty="0" smtClean="0"/>
              <a:t> -</a:t>
            </a:r>
            <a:r>
              <a:rPr lang="en-US" dirty="0" smtClean="0"/>
              <a:t>&gt; </a:t>
            </a:r>
            <a:r>
              <a:rPr lang="cs-CZ" dirty="0" err="1" smtClean="0"/>
              <a:t>Specify</a:t>
            </a:r>
            <a:r>
              <a:rPr lang="cs-CZ" dirty="0" smtClean="0"/>
              <a:t> </a:t>
            </a:r>
            <a:r>
              <a:rPr lang="cs-CZ" dirty="0" err="1" smtClean="0"/>
              <a:t>Boundaries</a:t>
            </a:r>
            <a:endParaRPr lang="cs-CZ" dirty="0"/>
          </a:p>
        </p:txBody>
      </p:sp>
      <p:pic>
        <p:nvPicPr>
          <p:cNvPr id="6" name="Obrázek 5" descr="2D Hist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852936"/>
            <a:ext cx="3825532" cy="2838098"/>
          </a:xfrm>
          <a:prstGeom prst="rect">
            <a:avLst/>
          </a:prstGeom>
        </p:spPr>
      </p:pic>
      <p:pic>
        <p:nvPicPr>
          <p:cNvPr id="7" name="Obrázek 6" descr="Specify Boundaries for váh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92" y="2852936"/>
            <a:ext cx="2204649" cy="2838098"/>
          </a:xfrm>
          <a:prstGeom prst="rect">
            <a:avLst/>
          </a:prstGeom>
        </p:spPr>
      </p:pic>
      <p:pic>
        <p:nvPicPr>
          <p:cNvPr id="8" name="obrázek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3438912" cy="257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26"/>
          <p:cNvSpPr>
            <a:spLocks noChangeArrowheads="1"/>
          </p:cNvSpPr>
          <p:nvPr/>
        </p:nvSpPr>
        <p:spPr bwMode="auto">
          <a:xfrm rot="7323701">
            <a:off x="1948651" y="3641134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31909" y="3056825"/>
            <a:ext cx="432048" cy="17917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7323701">
            <a:off x="2595781" y="4092736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80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váhu odděleně pro pohlaví - po boku vpravo By </a:t>
            </a:r>
            <a:r>
              <a:rPr lang="cs-CZ" b="1" i="1" dirty="0" err="1"/>
              <a:t>group</a:t>
            </a:r>
            <a:r>
              <a:rPr lang="cs-CZ" b="1" i="1" dirty="0"/>
              <a:t>: vybereme proměnnou </a:t>
            </a:r>
            <a:r>
              <a:rPr lang="cs-CZ" b="1" i="1" dirty="0" smtClean="0"/>
              <a:t>pohlaví.</a:t>
            </a:r>
            <a:endParaRPr lang="cs-CZ" b="1" i="1" dirty="0"/>
          </a:p>
        </p:txBody>
      </p:sp>
      <p:pic>
        <p:nvPicPr>
          <p:cNvPr id="6" name="obrázek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87" y="2276872"/>
            <a:ext cx="576072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3717032"/>
            <a:ext cx="3095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688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histogram váhy pro muže i ženy mít v jenom grafu: vybereme záložku </a:t>
            </a:r>
            <a:r>
              <a:rPr lang="cs-CZ" b="1" i="1" dirty="0" err="1"/>
              <a:t>Categorized</a:t>
            </a:r>
            <a:r>
              <a:rPr lang="cs-CZ" b="1" i="1" dirty="0"/>
              <a:t>, zapneme kategorii X a změníme proměnnou na pohlaví.</a:t>
            </a:r>
            <a:endParaRPr lang="cs-CZ" dirty="0"/>
          </a:p>
        </p:txBody>
      </p:sp>
      <p:pic>
        <p:nvPicPr>
          <p:cNvPr id="8" name="obrázek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483" y="2369883"/>
            <a:ext cx="42120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2D Hist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69" y="2369883"/>
            <a:ext cx="4367750" cy="3240360"/>
          </a:xfrm>
          <a:prstGeom prst="rect">
            <a:avLst/>
          </a:prstGeom>
        </p:spPr>
      </p:pic>
      <p:sp>
        <p:nvSpPr>
          <p:cNvPr id="7" name="AutoShape 26"/>
          <p:cNvSpPr>
            <a:spLocks noChangeArrowheads="1"/>
          </p:cNvSpPr>
          <p:nvPr/>
        </p:nvSpPr>
        <p:spPr bwMode="auto">
          <a:xfrm rot="10800000">
            <a:off x="755576" y="2949862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00818" y="2625646"/>
            <a:ext cx="432048" cy="17917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13061629">
            <a:off x="1237514" y="4584694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796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Překódovaní </a:t>
            </a:r>
            <a:r>
              <a:rPr lang="cs-CZ" b="1" i="1" dirty="0" smtClean="0"/>
              <a:t>proměnné:</a:t>
            </a:r>
            <a:endParaRPr lang="cs-CZ" b="1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i="1" dirty="0"/>
              <a:t>Proměnnou váha </a:t>
            </a:r>
            <a:r>
              <a:rPr lang="cs-CZ" i="1" u="sng" dirty="0"/>
              <a:t>překódujte </a:t>
            </a:r>
            <a:r>
              <a:rPr lang="cs-CZ" i="1" dirty="0"/>
              <a:t>do proměnné </a:t>
            </a:r>
            <a:r>
              <a:rPr lang="cs-CZ" i="1" dirty="0" err="1"/>
              <a:t>vaha_kategorie</a:t>
            </a:r>
            <a:r>
              <a:rPr lang="cs-CZ" i="1" dirty="0"/>
              <a:t> tak, aby pacienti pod 60 kg tvořili jednu skupinu a pacienti 60+ druhou skupinu. </a:t>
            </a:r>
          </a:p>
          <a:p>
            <a:r>
              <a:rPr lang="en-US" dirty="0"/>
              <a:t>N</a:t>
            </a:r>
            <a:r>
              <a:rPr lang="cs-CZ" dirty="0" err="1"/>
              <a:t>ávod</a:t>
            </a:r>
            <a:r>
              <a:rPr lang="cs-CZ" dirty="0"/>
              <a:t>: Vložíme novou proměnnou </a:t>
            </a:r>
            <a:r>
              <a:rPr lang="cs-CZ" dirty="0" err="1"/>
              <a:t>vaha_kategorie</a:t>
            </a:r>
            <a:r>
              <a:rPr lang="cs-CZ" dirty="0"/>
              <a:t> za proměnnou váha. Označíme novou proměnnou </a:t>
            </a:r>
            <a:r>
              <a:rPr lang="cs-CZ" dirty="0" err="1"/>
              <a:t>vaha_kategorie</a:t>
            </a:r>
            <a:r>
              <a:rPr lang="cs-CZ" dirty="0" smtClean="0"/>
              <a:t>, záložka Data </a:t>
            </a:r>
            <a:r>
              <a:rPr lang="en-US" dirty="0" smtClean="0"/>
              <a:t>-&gt;</a:t>
            </a:r>
            <a:r>
              <a:rPr lang="cs-CZ" dirty="0" smtClean="0"/>
              <a:t> </a:t>
            </a:r>
            <a:r>
              <a:rPr lang="cs-CZ" dirty="0" err="1" smtClean="0"/>
              <a:t>Recode</a:t>
            </a:r>
            <a:endParaRPr lang="cs-CZ" dirty="0"/>
          </a:p>
        </p:txBody>
      </p:sp>
      <p:pic>
        <p:nvPicPr>
          <p:cNvPr id="6" name="obrázek 8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5760720" cy="22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4481" y="5661249"/>
            <a:ext cx="8229600" cy="5040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Zjistěte</a:t>
            </a:r>
            <a:r>
              <a:rPr lang="cs-CZ" b="1" i="1" dirty="0"/>
              <a:t>, kolik % žen mělo váhu pod 60 kg?</a:t>
            </a:r>
          </a:p>
        </p:txBody>
      </p:sp>
    </p:spTree>
    <p:extLst>
      <p:ext uri="{BB962C8B-B14F-4D97-AF65-F5344CB8AC3E}">
        <p14:creationId xmlns:p14="http://schemas.microsoft.com/office/powerpoint/2010/main" val="2881294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48535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u="sng" dirty="0"/>
              <a:t>Načtěte soubor </a:t>
            </a:r>
            <a:r>
              <a:rPr lang="cs-CZ" b="1" u="sng" dirty="0" err="1"/>
              <a:t>studenti.sta</a:t>
            </a:r>
            <a:r>
              <a:rPr lang="cs-CZ" b="1" dirty="0"/>
              <a:t>, který obsahuje údaje o 26 studentech, získané informace jsou shrnuty v proměnných A,B,C,D.  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Home</a:t>
            </a:r>
            <a:r>
              <a:rPr lang="cs-CZ" dirty="0"/>
              <a:t> → </a:t>
            </a:r>
            <a:r>
              <a:rPr lang="cs-CZ" i="1" dirty="0"/>
              <a:t>Open</a:t>
            </a:r>
            <a:r>
              <a:rPr lang="cs-CZ" dirty="0"/>
              <a:t> → vybereme soubor </a:t>
            </a:r>
            <a:r>
              <a:rPr lang="cs-CZ" dirty="0" err="1"/>
              <a:t>studenti.sta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Změňte názvy proměnných</a:t>
            </a:r>
            <a:r>
              <a:rPr lang="cs-CZ" b="1" dirty="0"/>
              <a:t>: A-jméno studenta, B-známka z biostatistiky, C-pohlaví, D-věk. U proměnných B a C popište jednotlivé varianty (proměnná B odpovídá známce: 1- výborně, 2- velmi dobře, 3- dobře, 4- nedostatečně; proměnná C odpovídá pohlaví:1 - muž, 2 - žena)</a:t>
            </a:r>
            <a:endParaRPr lang="cs-CZ" dirty="0"/>
          </a:p>
          <a:p>
            <a:r>
              <a:rPr lang="cs-CZ" dirty="0"/>
              <a:t>Návod: Vybereme nejprve příslušnou proměnnou A, 2krát klikneme myší → do položky </a:t>
            </a:r>
            <a:r>
              <a:rPr lang="cs-CZ" i="1" dirty="0" err="1"/>
              <a:t>Name</a:t>
            </a:r>
            <a:r>
              <a:rPr lang="cs-CZ" dirty="0"/>
              <a:t> napíšeme nový název proměnné (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Specs</a:t>
            </a:r>
            <a:r>
              <a:rPr lang="cs-CZ" dirty="0"/>
              <a:t>… umožní přejmenovat všechny proměnné najednou; </a:t>
            </a:r>
            <a:r>
              <a:rPr lang="cs-CZ" i="1" dirty="0"/>
              <a:t>Text </a:t>
            </a:r>
            <a:r>
              <a:rPr lang="cs-CZ" i="1" dirty="0" err="1"/>
              <a:t>Labels</a:t>
            </a:r>
            <a:r>
              <a:rPr lang="cs-CZ" dirty="0"/>
              <a:t> číselným hodnotám přiřadí textový popisek).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Pojmenujte názvy řádků tabulky jmény studentů</a:t>
            </a:r>
            <a:r>
              <a:rPr lang="cs-CZ" b="1" dirty="0"/>
              <a:t>, poté proměnnou jméno studenta smažte.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/>
              <a:t>Data →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/>
              <a:t>Transfer case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 err="1"/>
              <a:t>Variable</a:t>
            </a:r>
            <a:r>
              <a:rPr lang="cs-CZ" dirty="0"/>
              <a:t>: Jméno studenta;</a:t>
            </a:r>
          </a:p>
          <a:p>
            <a:r>
              <a:rPr lang="cs-CZ" dirty="0"/>
              <a:t>smazání-vybereme proměnnou Jméno studenta, pravé tlačítko myši → </a:t>
            </a:r>
            <a:r>
              <a:rPr lang="cs-CZ" i="1" dirty="0" err="1"/>
              <a:t>Delete</a:t>
            </a:r>
            <a:r>
              <a:rPr lang="cs-CZ" i="1" dirty="0"/>
              <a:t> </a:t>
            </a:r>
            <a:r>
              <a:rPr lang="cs-CZ" i="1" dirty="0" err="1"/>
              <a:t>Variable</a:t>
            </a:r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0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80127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20426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4183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0405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U </a:t>
            </a:r>
            <a:r>
              <a:rPr lang="cs-CZ" b="1" dirty="0"/>
              <a:t>proměnné </a:t>
            </a:r>
            <a:r>
              <a:rPr lang="cs-CZ" b="1" u="sng" dirty="0"/>
              <a:t>Známka</a:t>
            </a:r>
            <a:r>
              <a:rPr lang="cs-CZ" b="1" dirty="0"/>
              <a:t> zjistěte </a:t>
            </a:r>
            <a:r>
              <a:rPr lang="cs-CZ" b="1" u="sng" dirty="0"/>
              <a:t>absolutní, relativní četnost, dále absolutní a relativní kumulativní četnost.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Frequency</a:t>
            </a:r>
            <a:r>
              <a:rPr lang="cs-CZ" i="1" dirty="0"/>
              <a:t> </a:t>
            </a:r>
            <a:r>
              <a:rPr lang="cs-CZ" i="1" dirty="0" err="1"/>
              <a:t>tables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známka z biostatistiky</a:t>
            </a:r>
            <a:r>
              <a:rPr lang="cs-CZ" i="1" dirty="0"/>
              <a:t> → </a:t>
            </a:r>
            <a:r>
              <a:rPr lang="cs-CZ" i="1" dirty="0" err="1"/>
              <a:t>Summary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b="1" dirty="0" smtClean="0"/>
              <a:t>Zjistěte </a:t>
            </a:r>
            <a:r>
              <a:rPr lang="cs-CZ" b="1" u="sng" dirty="0"/>
              <a:t>průměr, medián </a:t>
            </a:r>
            <a:r>
              <a:rPr lang="cs-CZ" b="1" dirty="0"/>
              <a:t>pro proměnnou </a:t>
            </a:r>
            <a:r>
              <a:rPr lang="cs-CZ" b="1" u="sng" dirty="0"/>
              <a:t>Věk</a:t>
            </a:r>
            <a:r>
              <a:rPr lang="cs-CZ" b="1" dirty="0"/>
              <a:t>. U proměnné </a:t>
            </a:r>
            <a:r>
              <a:rPr lang="cs-CZ" b="1" u="sng" dirty="0"/>
              <a:t>pohlaví</a:t>
            </a:r>
            <a:r>
              <a:rPr lang="cs-CZ" b="1" dirty="0"/>
              <a:t> zjistěte </a:t>
            </a:r>
            <a:r>
              <a:rPr lang="cs-CZ" b="1" u="sng" dirty="0"/>
              <a:t>modus</a:t>
            </a:r>
            <a:r>
              <a:rPr lang="cs-CZ" b="1" dirty="0"/>
              <a:t>. Pro proměnnou </a:t>
            </a:r>
            <a:r>
              <a:rPr lang="cs-CZ" b="1" u="sng" dirty="0"/>
              <a:t>známka</a:t>
            </a:r>
            <a:r>
              <a:rPr lang="cs-CZ" b="1" dirty="0"/>
              <a:t> zjistěte medián, modus.</a:t>
            </a:r>
            <a:endParaRPr lang="cs-CZ" dirty="0"/>
          </a:p>
          <a:p>
            <a:r>
              <a:rPr lang="cs-CZ" dirty="0"/>
              <a:t>Návod: </a:t>
            </a:r>
          </a:p>
          <a:p>
            <a:r>
              <a:rPr lang="cs-CZ" u="sng" dirty="0"/>
              <a:t>Způsob 1</a:t>
            </a:r>
            <a:r>
              <a:rPr lang="cs-CZ" dirty="0"/>
              <a:t>: Označíme proměnnou věk, pravé tlačítko</a:t>
            </a:r>
            <a:r>
              <a:rPr lang="cs-CZ" i="1" dirty="0"/>
              <a:t> → </a:t>
            </a:r>
            <a:r>
              <a:rPr lang="cs-CZ" i="1" dirty="0" err="1"/>
              <a:t>Statistics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Block</a:t>
            </a:r>
            <a:r>
              <a:rPr lang="cs-CZ" i="1" dirty="0"/>
              <a:t> Data → </a:t>
            </a:r>
            <a:r>
              <a:rPr lang="cs-CZ" i="1" dirty="0" err="1"/>
              <a:t>Blocks</a:t>
            </a:r>
            <a:r>
              <a:rPr lang="cs-CZ" i="1" dirty="0"/>
              <a:t> </a:t>
            </a:r>
            <a:r>
              <a:rPr lang="cs-CZ" i="1" dirty="0" err="1"/>
              <a:t>columns</a:t>
            </a:r>
            <a:r>
              <a:rPr lang="cs-CZ" i="1" dirty="0"/>
              <a:t> → </a:t>
            </a:r>
            <a:r>
              <a:rPr lang="cs-CZ" i="1" dirty="0" err="1"/>
              <a:t>All</a:t>
            </a:r>
            <a:endParaRPr lang="cs-CZ" dirty="0"/>
          </a:p>
          <a:p>
            <a:r>
              <a:rPr lang="cs-CZ" u="sng" dirty="0" err="1"/>
              <a:t>Zbůsob</a:t>
            </a:r>
            <a:r>
              <a:rPr lang="cs-CZ" u="sng" dirty="0"/>
              <a:t> 2</a:t>
            </a:r>
            <a:r>
              <a:rPr lang="cs-CZ" dirty="0"/>
              <a:t>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Descriptive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i="1" dirty="0"/>
              <a:t>:</a:t>
            </a:r>
            <a:r>
              <a:rPr lang="cs-CZ" dirty="0"/>
              <a:t> </a:t>
            </a:r>
            <a:r>
              <a:rPr lang="cs-CZ" dirty="0" smtClean="0"/>
              <a:t>věk </a:t>
            </a:r>
            <a:r>
              <a:rPr lang="cs-CZ" i="1" dirty="0" smtClean="0"/>
              <a:t>→ </a:t>
            </a:r>
            <a:r>
              <a:rPr lang="cs-CZ" dirty="0"/>
              <a:t>záložka </a:t>
            </a:r>
            <a:r>
              <a:rPr lang="cs-CZ" i="1" dirty="0" err="1"/>
              <a:t>Advanced</a:t>
            </a:r>
            <a:r>
              <a:rPr lang="cs-CZ" i="1" dirty="0"/>
              <a:t> → </a:t>
            </a:r>
            <a:r>
              <a:rPr lang="cs-CZ" dirty="0"/>
              <a:t>vybereme </a:t>
            </a:r>
            <a:r>
              <a:rPr lang="cs-CZ" i="1" dirty="0" err="1"/>
              <a:t>Mean</a:t>
            </a:r>
            <a:r>
              <a:rPr lang="cs-CZ" dirty="0"/>
              <a:t>, </a:t>
            </a:r>
            <a:r>
              <a:rPr lang="cs-CZ" i="1" dirty="0" err="1"/>
              <a:t>Median</a:t>
            </a:r>
            <a:r>
              <a:rPr lang="cs-CZ" i="1" dirty="0"/>
              <a:t>.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658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2202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Proměnnou </a:t>
            </a:r>
            <a:r>
              <a:rPr lang="cs-CZ" b="1" u="sng" dirty="0"/>
              <a:t>věk překódujte</a:t>
            </a:r>
            <a:r>
              <a:rPr lang="cs-CZ" b="1" dirty="0"/>
              <a:t> pomocí následujících 5 intervalů: &lt;20,22&gt;, (22,25&gt;, (25,28&gt;, (28,31&gt;, (31,33&gt;  do proměnné Věk 2.</a:t>
            </a:r>
            <a:endParaRPr lang="cs-CZ" dirty="0"/>
          </a:p>
          <a:p>
            <a:r>
              <a:rPr lang="cs-CZ" dirty="0"/>
              <a:t>Návod: Vložíme novou proměnnou Věk 2 za proměnnou Věk. Označíme novou proměnnou</a:t>
            </a:r>
          </a:p>
          <a:p>
            <a:r>
              <a:rPr lang="cs-CZ" dirty="0"/>
              <a:t>Věk 2, záložka </a:t>
            </a:r>
            <a:r>
              <a:rPr lang="cs-CZ" i="1" dirty="0"/>
              <a:t>Data → </a:t>
            </a:r>
            <a:r>
              <a:rPr lang="cs-CZ" i="1" dirty="0" err="1"/>
              <a:t>Recode</a:t>
            </a:r>
            <a:r>
              <a:rPr lang="cs-CZ" i="1" dirty="0"/>
              <a:t> → </a:t>
            </a:r>
            <a:r>
              <a:rPr lang="cs-CZ" i="1" dirty="0" err="1"/>
              <a:t>Category</a:t>
            </a:r>
            <a:r>
              <a:rPr lang="cs-CZ" i="1" dirty="0"/>
              <a:t> 1</a:t>
            </a:r>
            <a:r>
              <a:rPr lang="cs-CZ" dirty="0"/>
              <a:t>: věk&gt;=20 and věk&lt;=22, </a:t>
            </a:r>
            <a:r>
              <a:rPr lang="cs-CZ" i="1" dirty="0"/>
              <a:t>New </a:t>
            </a:r>
            <a:r>
              <a:rPr lang="cs-CZ" i="1" dirty="0" err="1"/>
              <a:t>Value</a:t>
            </a:r>
            <a:r>
              <a:rPr lang="cs-CZ" dirty="0"/>
              <a:t>: 1 atd.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dirty="0" smtClean="0"/>
              <a:t>Pomocí </a:t>
            </a:r>
            <a:r>
              <a:rPr lang="cs-CZ" b="1" u="sng" dirty="0"/>
              <a:t>koláčového grafu</a:t>
            </a:r>
            <a:r>
              <a:rPr lang="cs-CZ" b="1" dirty="0"/>
              <a:t> znázorněte proměnnou </a:t>
            </a:r>
            <a:r>
              <a:rPr lang="cs-CZ" b="1" u="sng" dirty="0"/>
              <a:t>Známku a Pohlaví, </a:t>
            </a:r>
            <a:r>
              <a:rPr lang="cs-CZ" b="1" dirty="0"/>
              <a:t>doplňte procenta (relativní četnost).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Pie </a:t>
            </a:r>
            <a:r>
              <a:rPr lang="cs-CZ" i="1" dirty="0" err="1"/>
              <a:t>Charts</a:t>
            </a:r>
            <a:r>
              <a:rPr lang="cs-CZ" i="1" dirty="0"/>
              <a:t> → </a:t>
            </a:r>
            <a:r>
              <a:rPr lang="cs-CZ" dirty="0"/>
              <a:t>Záložka: </a:t>
            </a:r>
            <a:r>
              <a:rPr lang="cs-CZ" i="1" dirty="0" err="1"/>
              <a:t>Quick</a:t>
            </a:r>
            <a:r>
              <a:rPr lang="cs-CZ" i="1" dirty="0"/>
              <a:t>: </a:t>
            </a:r>
            <a:r>
              <a:rPr lang="cs-CZ" i="1" dirty="0" err="1"/>
              <a:t>Variables</a:t>
            </a:r>
            <a:r>
              <a:rPr lang="cs-CZ" dirty="0"/>
              <a:t>: Známka, Pohlaví; </a:t>
            </a:r>
            <a:r>
              <a:rPr lang="cs-CZ" dirty="0" err="1"/>
              <a:t>Záložka:</a:t>
            </a:r>
            <a:r>
              <a:rPr lang="cs-CZ" i="1" dirty="0" err="1"/>
              <a:t>Advanced</a:t>
            </a:r>
            <a:r>
              <a:rPr lang="cs-CZ" i="1" dirty="0"/>
              <a:t> → Pie </a:t>
            </a:r>
            <a:r>
              <a:rPr lang="cs-CZ" i="1" dirty="0" err="1"/>
              <a:t>legends</a:t>
            </a:r>
            <a:r>
              <a:rPr lang="cs-CZ" i="1" dirty="0"/>
              <a:t> </a:t>
            </a:r>
            <a:r>
              <a:rPr lang="cs-CZ" dirty="0"/>
              <a:t>vyber</a:t>
            </a:r>
            <a:r>
              <a:rPr lang="cs-CZ" i="1" dirty="0"/>
              <a:t> Text and </a:t>
            </a:r>
            <a:r>
              <a:rPr lang="cs-CZ" i="1" dirty="0" err="1"/>
              <a:t>Percent</a:t>
            </a:r>
            <a:r>
              <a:rPr lang="cs-CZ" i="1" dirty="0"/>
              <a:t>.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 smtClean="0"/>
              <a:t>Pomocí </a:t>
            </a:r>
            <a:r>
              <a:rPr lang="cs-CZ" b="1" u="sng" dirty="0"/>
              <a:t>sloupcového grafu</a:t>
            </a:r>
            <a:r>
              <a:rPr lang="cs-CZ" b="1" dirty="0"/>
              <a:t> znázorněte </a:t>
            </a:r>
            <a:r>
              <a:rPr lang="cs-CZ" b="1" u="sng" dirty="0"/>
              <a:t>věk pouze pro muže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Bar/</a:t>
            </a:r>
            <a:r>
              <a:rPr lang="cs-CZ" i="1" dirty="0" err="1"/>
              <a:t>Column</a:t>
            </a:r>
            <a:r>
              <a:rPr lang="cs-CZ" i="1" dirty="0"/>
              <a:t> </a:t>
            </a:r>
            <a:r>
              <a:rPr lang="cs-CZ" i="1" dirty="0" err="1"/>
              <a:t>Plots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Věk, v tomtéž okně napravo klikneme na </a:t>
            </a:r>
            <a:r>
              <a:rPr lang="cs-CZ" i="1" dirty="0" err="1"/>
              <a:t>Select</a:t>
            </a:r>
            <a:r>
              <a:rPr lang="cs-CZ" i="1" dirty="0"/>
              <a:t> </a:t>
            </a:r>
            <a:r>
              <a:rPr lang="cs-CZ" i="1" dirty="0" err="1"/>
              <a:t>Cases</a:t>
            </a:r>
            <a:r>
              <a:rPr lang="cs-CZ" i="1" dirty="0"/>
              <a:t> →</a:t>
            </a:r>
            <a:r>
              <a:rPr lang="cs-CZ" dirty="0"/>
              <a:t>zaškrtneme možnost </a:t>
            </a:r>
            <a:r>
              <a:rPr lang="cs-CZ" i="1" dirty="0" err="1"/>
              <a:t>Enable</a:t>
            </a:r>
            <a:r>
              <a:rPr lang="cs-CZ" i="1" dirty="0"/>
              <a:t> </a:t>
            </a:r>
            <a:r>
              <a:rPr lang="cs-CZ" i="1" dirty="0" err="1"/>
              <a:t>Selection</a:t>
            </a:r>
            <a:r>
              <a:rPr lang="cs-CZ" i="1" dirty="0"/>
              <a:t> </a:t>
            </a:r>
            <a:r>
              <a:rPr lang="cs-CZ" i="1" dirty="0" err="1"/>
              <a:t>Conditions</a:t>
            </a:r>
            <a:r>
              <a:rPr lang="cs-CZ" i="1" dirty="0"/>
              <a:t> → </a:t>
            </a:r>
            <a:r>
              <a:rPr lang="cs-CZ" i="1" dirty="0" err="1"/>
              <a:t>Specific</a:t>
            </a:r>
            <a:r>
              <a:rPr lang="cs-CZ" i="1" dirty="0"/>
              <a:t>→ </a:t>
            </a:r>
            <a:r>
              <a:rPr lang="cs-CZ" i="1" dirty="0" err="1"/>
              <a:t>selected</a:t>
            </a:r>
            <a:r>
              <a:rPr lang="cs-CZ" i="1" dirty="0"/>
              <a:t> by </a:t>
            </a:r>
            <a:r>
              <a:rPr lang="cs-CZ" i="1" dirty="0" err="1"/>
              <a:t>Expression</a:t>
            </a:r>
            <a:r>
              <a:rPr lang="cs-CZ" dirty="0" smtClean="0"/>
              <a:t>: Pohlaví=1</a:t>
            </a:r>
            <a:r>
              <a:rPr lang="cs-CZ" dirty="0"/>
              <a:t>.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188357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Pro </a:t>
            </a:r>
            <a:r>
              <a:rPr lang="cs-CZ" b="1" dirty="0"/>
              <a:t>proměnnou </a:t>
            </a:r>
            <a:r>
              <a:rPr lang="cs-CZ" b="1" u="sng" dirty="0"/>
              <a:t>Věk vytvořte histogram</a:t>
            </a:r>
            <a:r>
              <a:rPr lang="cs-CZ" b="1" dirty="0"/>
              <a:t> s intervaly širokými dva roky, poté zkuste to samé zvlášť pro muže a ženy.</a:t>
            </a:r>
            <a:endParaRPr lang="cs-CZ" dirty="0"/>
          </a:p>
          <a:p>
            <a:r>
              <a:rPr lang="cs-CZ" dirty="0"/>
              <a:t>Návod</a:t>
            </a:r>
            <a:r>
              <a:rPr lang="cs-CZ" dirty="0" smtClean="0"/>
              <a:t>: Záložka </a:t>
            </a:r>
            <a:r>
              <a:rPr lang="cs-CZ" i="1" dirty="0" err="1"/>
              <a:t>Graphs</a:t>
            </a:r>
            <a:r>
              <a:rPr lang="cs-CZ" i="1" dirty="0"/>
              <a:t> → Histogram → </a:t>
            </a:r>
            <a:r>
              <a:rPr lang="cs-CZ" i="1" dirty="0" err="1"/>
              <a:t>Variables</a:t>
            </a:r>
            <a:r>
              <a:rPr lang="cs-CZ" i="1" dirty="0"/>
              <a:t>: </a:t>
            </a:r>
            <a:r>
              <a:rPr lang="cs-CZ" dirty="0"/>
              <a:t>věk, záložka </a:t>
            </a:r>
            <a:r>
              <a:rPr lang="cs-CZ" i="1" dirty="0" err="1"/>
              <a:t>Advanced</a:t>
            </a:r>
            <a:r>
              <a:rPr lang="cs-CZ" dirty="0"/>
              <a:t>: </a:t>
            </a:r>
            <a:r>
              <a:rPr lang="cs-CZ" i="1" dirty="0" err="1"/>
              <a:t>Intervals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→ </a:t>
            </a:r>
            <a:r>
              <a:rPr lang="cs-CZ" i="1" dirty="0" err="1"/>
              <a:t>Specifies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</a:t>
            </a:r>
            <a:r>
              <a:rPr lang="cs-CZ" dirty="0"/>
              <a:t>po boku vpravo </a:t>
            </a:r>
            <a:r>
              <a:rPr lang="cs-CZ" i="1" dirty="0"/>
              <a:t>By </a:t>
            </a:r>
            <a:r>
              <a:rPr lang="cs-CZ" i="1" dirty="0" err="1"/>
              <a:t>group</a:t>
            </a:r>
            <a:r>
              <a:rPr lang="cs-CZ" dirty="0"/>
              <a:t>: vybereme proměnnou pohlaví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pPr lvl="0"/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362193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825"/>
          </a:xfrm>
        </p:spPr>
        <p:txBody>
          <a:bodyPr anchor="ctr"/>
          <a:lstStyle/>
          <a:p>
            <a:r>
              <a:rPr lang="cs-CZ" sz="2800" dirty="0" smtClean="0"/>
              <a:t>Kontingenční tabulky v Excelu: zdroj dat a příprava dat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4" y="2396793"/>
            <a:ext cx="1886213" cy="1200318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479320" y="3898224"/>
            <a:ext cx="7164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Krok 1</a:t>
            </a:r>
            <a:endParaRPr lang="cs-CZ" sz="1400" dirty="0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21805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691680" y="2405293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965153" y="3489402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65415" y="2780928"/>
            <a:ext cx="71641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Krok 2</a:t>
            </a:r>
            <a:endParaRPr lang="cs-CZ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437194" y="4034256"/>
            <a:ext cx="1728192" cy="25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7" y="4941168"/>
            <a:ext cx="8784976" cy="12681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27686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Analýza</a:t>
            </a:r>
            <a:r>
              <a:rPr lang="cs-CZ" dirty="0" smtClean="0"/>
              <a:t> </a:t>
            </a:r>
            <a:r>
              <a:rPr lang="cs-CZ" dirty="0" smtClean="0"/>
              <a:t>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</a:t>
            </a:r>
            <a:r>
              <a:rPr lang="cs-CZ" dirty="0" smtClean="0"/>
              <a:t>)</a:t>
            </a: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320391" y="4397419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2965747" y="5152832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976005" y="5142872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2781</TotalTime>
  <Words>2481</Words>
  <Application>Microsoft Office PowerPoint</Application>
  <PresentationFormat>Předvádění na obrazovce (4:3)</PresentationFormat>
  <Paragraphs>452</Paragraphs>
  <Slides>42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Calibri</vt:lpstr>
      <vt:lpstr>Math1</vt:lpstr>
      <vt:lpstr>Wingdings</vt:lpstr>
      <vt:lpstr>Wingdings 2</vt:lpstr>
      <vt:lpstr>01_Klin_dat_upravyM</vt:lpstr>
      <vt:lpstr>Rovnice</vt:lpstr>
      <vt:lpstr>Biostatistika </vt:lpstr>
      <vt:lpstr> I. Kontingenční tabulky v Excelu</vt:lpstr>
      <vt:lpstr>Kontingenční tabulka</vt:lpstr>
      <vt:lpstr>Ukázka kontingenční tabulky</vt:lpstr>
      <vt:lpstr>Kontingenční tabulky v Excelu: 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Kontingenční graf</vt:lpstr>
      <vt:lpstr>II. Základy popisné statistiky</vt:lpstr>
      <vt:lpstr>Typy proměnných</vt:lpstr>
      <vt:lpstr>Typy proměnných</vt:lpstr>
      <vt:lpstr>Kvalitativní znaky</vt:lpstr>
      <vt:lpstr>Kvalitativní znaky</vt:lpstr>
      <vt:lpstr>Kvantitativní znaky</vt:lpstr>
      <vt:lpstr>Popisné statistiky</vt:lpstr>
      <vt:lpstr>Charakteristiky polohy</vt:lpstr>
      <vt:lpstr>Charakteristiky polohy</vt:lpstr>
      <vt:lpstr>Průměr vs medián</vt:lpstr>
      <vt:lpstr>Charakteristiky variability</vt:lpstr>
      <vt:lpstr>Výpočet rozptylu a směrodatné odchylky</vt:lpstr>
      <vt:lpstr>Další parametry rozložení</vt:lpstr>
      <vt:lpstr>Popisná sumarizace kvantitativních dat - příklad </vt:lpstr>
      <vt:lpstr>Ukázka popisu a vizualizace kvalitativních dat</vt:lpstr>
      <vt:lpstr>Ukázka popisu kvantitativních dat</vt:lpstr>
      <vt:lpstr>Ukázka vizualizace kvantitativních dat</vt:lpstr>
      <vt:lpstr> III. Cvičení v programu Statistica</vt:lpstr>
      <vt:lpstr>Program Statistica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Samostatné cvičení: soubor studenti.sta</vt:lpstr>
      <vt:lpstr>Samostatné cvičení: soubor studenti.sta</vt:lpstr>
      <vt:lpstr>Samostatné cvičení: soubor studenti.sta</vt:lpstr>
      <vt:lpstr>Samostatné cvičení: soubor studenti.sta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koritakova</cp:lastModifiedBy>
  <cp:revision>228</cp:revision>
  <dcterms:created xsi:type="dcterms:W3CDTF">2011-03-10T15:44:21Z</dcterms:created>
  <dcterms:modified xsi:type="dcterms:W3CDTF">2018-10-03T15:36:21Z</dcterms:modified>
</cp:coreProperties>
</file>