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67" r:id="rId3"/>
    <p:sldId id="268" r:id="rId4"/>
    <p:sldId id="272" r:id="rId5"/>
    <p:sldId id="273" r:id="rId6"/>
    <p:sldId id="266" r:id="rId7"/>
    <p:sldId id="262" r:id="rId8"/>
    <p:sldId id="263" r:id="rId9"/>
    <p:sldId id="265" r:id="rId10"/>
    <p:sldId id="269" r:id="rId11"/>
    <p:sldId id="270" r:id="rId12"/>
    <p:sldId id="271" r:id="rId13"/>
    <p:sldId id="277" r:id="rId14"/>
    <p:sldId id="278" r:id="rId15"/>
    <p:sldId id="279" r:id="rId16"/>
    <p:sldId id="298" r:id="rId17"/>
    <p:sldId id="283" r:id="rId18"/>
    <p:sldId id="284" r:id="rId19"/>
    <p:sldId id="285" r:id="rId20"/>
    <p:sldId id="309" r:id="rId21"/>
    <p:sldId id="286" r:id="rId22"/>
    <p:sldId id="299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6" r:id="rId31"/>
    <p:sldId id="310" r:id="rId32"/>
    <p:sldId id="294" r:id="rId33"/>
    <p:sldId id="295" r:id="rId34"/>
    <p:sldId id="311" r:id="rId35"/>
    <p:sldId id="300" r:id="rId36"/>
    <p:sldId id="301" r:id="rId37"/>
    <p:sldId id="302" r:id="rId38"/>
    <p:sldId id="312" r:id="rId39"/>
    <p:sldId id="303" r:id="rId40"/>
    <p:sldId id="304" r:id="rId41"/>
    <p:sldId id="313" r:id="rId42"/>
    <p:sldId id="305" r:id="rId43"/>
    <p:sldId id="306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C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92" autoAdjust="0"/>
  </p:normalViewPr>
  <p:slideViewPr>
    <p:cSldViewPr>
      <p:cViewPr varScale="1">
        <p:scale>
          <a:sx n="88" d="100"/>
          <a:sy n="88" d="100"/>
        </p:scale>
        <p:origin x="22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D122-53EF-4A0C-8DF3-249B05C27EB8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FC17-6B51-4D18-9193-499C4EA7A4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29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30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31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jde o statistickou</a:t>
            </a:r>
            <a:r>
              <a:rPr lang="cs-CZ" baseline="0" dirty="0" smtClean="0"/>
              <a:t> vs. klinickou významnost</a:t>
            </a:r>
          </a:p>
          <a:p>
            <a:r>
              <a:rPr lang="cs-CZ" baseline="0" dirty="0" smtClean="0"/>
              <a:t>(měření tlaku na levé a pravé ruce u několika tisíc lidí – rozdíl byl 1 </a:t>
            </a:r>
            <a:r>
              <a:rPr lang="cs-CZ" baseline="0" dirty="0" err="1" smtClean="0"/>
              <a:t>mmHg</a:t>
            </a:r>
            <a:r>
              <a:rPr lang="cs-CZ" baseline="0" dirty="0" smtClean="0"/>
              <a:t>, ale kvůli tak obrovskému N byl rozdíl statisticky významný)</a:t>
            </a:r>
          </a:p>
          <a:p>
            <a:r>
              <a:rPr lang="cs-CZ" baseline="0" dirty="0" smtClean="0"/>
              <a:t>v </a:t>
            </a:r>
            <a:r>
              <a:rPr lang="cs-CZ" baseline="0" dirty="0" err="1" smtClean="0"/>
              <a:t>neuroanalýzách</a:t>
            </a:r>
            <a:r>
              <a:rPr lang="cs-CZ" baseline="0" dirty="0" smtClean="0"/>
              <a:t> spíš opačný problém – tak málo pacientů, že i když tam je klinický rozdíl, tak statisticky významné to nevychází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63003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Zapnutí filtru: Data – Auto </a:t>
            </a:r>
            <a:r>
              <a:rPr lang="cs-CZ" dirty="0" err="1" smtClean="0"/>
              <a:t>Filter</a:t>
            </a:r>
            <a:r>
              <a:rPr lang="cs-CZ" baseline="0" dirty="0" smtClean="0"/>
              <a:t> – Auto </a:t>
            </a:r>
            <a:r>
              <a:rPr lang="cs-CZ" baseline="0" dirty="0" err="1" smtClean="0"/>
              <a:t>Filter</a:t>
            </a:r>
            <a:endParaRPr lang="cs-CZ" baseline="0" dirty="0" smtClean="0"/>
          </a:p>
          <a:p>
            <a:r>
              <a:rPr lang="cs-CZ" baseline="0" dirty="0" smtClean="0"/>
              <a:t>Odmazávání odlehlé hodnoty je možné jen v případě, že se jedná o chybný (nereálný) údaj. Pokud je údaj správný, tak je vhodnější použít </a:t>
            </a:r>
            <a:r>
              <a:rPr lang="cs-CZ" baseline="0" dirty="0" err="1" smtClean="0"/>
              <a:t>neparametrické</a:t>
            </a:r>
            <a:r>
              <a:rPr lang="cs-CZ" baseline="0" dirty="0" smtClean="0"/>
              <a:t> testy.</a:t>
            </a:r>
          </a:p>
          <a:p>
            <a:r>
              <a:rPr lang="cs-CZ" baseline="0" dirty="0" smtClean="0"/>
              <a:t>To nahrazení hodnoty 100 hodnotou 144 je potřebné kvůli samostatnému cvičení, kde se počítá BMI.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9FC17-6B51-4D18-9193-499C4EA7A4DA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34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např.</a:t>
            </a:r>
            <a:r>
              <a:rPr lang="cs-CZ" baseline="0" dirty="0" smtClean="0"/>
              <a:t> po </a:t>
            </a:r>
            <a:r>
              <a:rPr lang="cs-CZ" baseline="0" dirty="0" err="1" smtClean="0"/>
              <a:t>tep_pred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9FC17-6B51-4D18-9193-499C4EA7A4D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46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2D96B9-7150-4BB8-8592-C6E601F389EF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19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20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1692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0F966-8C08-4F2C-BCE7-3D4A9D8AA861}" type="slidenum">
              <a:rPr lang="cs-CZ" sz="1200" b="0" i="0"/>
              <a:pPr algn="r"/>
              <a:t>21</a:t>
            </a:fld>
            <a:endParaRPr lang="cs-CZ" sz="1200" b="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B8E59-1108-461F-BBF5-D9D67CD85F35}" type="slidenum">
              <a:rPr lang="cs-CZ" sz="1200" b="0" i="0"/>
              <a:pPr algn="r"/>
              <a:t>23</a:t>
            </a:fld>
            <a:endParaRPr lang="cs-CZ" sz="1200" b="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9FC17-6B51-4D18-9193-499C4EA7A4D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20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5B9B-886B-449D-92A2-36A310F8F102}" type="datetime1">
              <a:rPr lang="cs-CZ"/>
              <a:pPr>
                <a:defRPr/>
              </a:pPr>
              <a:t>17.10.2018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31DB58-D650-4AC4-8039-0D83F41EB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5D0-2154-4674-97C1-A17D8D02B2D0}" type="datetime1">
              <a:rPr lang="cs-CZ"/>
              <a:pPr>
                <a:defRPr/>
              </a:pPr>
              <a:t>17.10.2018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CA9E-861C-4728-ADB1-327DBDD2E9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2BA8-A0CC-40E9-92E5-860C0BAB0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B533-E491-44EA-AD8E-FB723AD8754D}" type="datetime1">
              <a:rPr lang="cs-CZ"/>
              <a:pPr>
                <a:defRPr/>
              </a:pPr>
              <a:t>17.10.2018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58E0-416D-4AC3-BC37-FA8AA63CC19F}" type="datetime1">
              <a:rPr lang="cs-CZ"/>
              <a:pPr>
                <a:defRPr/>
              </a:pPr>
              <a:t>17.10.2018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F97EB-9FCA-4F1A-A679-2AF8542F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7.wmf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31.png"/><Relationship Id="rId10" Type="http://schemas.openxmlformats.org/officeDocument/2006/relationships/image" Target="../media/image26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90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074414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Modelová rozložení náhodné veličiny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Normální rozložení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testování hypotéz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074935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analýz,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 smtClean="0">
                <a:cs typeface="Arial" charset="0"/>
              </a:rPr>
              <a:t>Další možnosti:</a:t>
            </a:r>
            <a:endParaRPr lang="cs-CZ" sz="1600" dirty="0">
              <a:cs typeface="Arial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580000" flipV="1">
            <a:off x="4215298" y="216584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cs-CZ" sz="1200" i="1" dirty="0">
                <a:solidFill>
                  <a:prstClr val="black"/>
                </a:solidFill>
                <a:latin typeface="Arial" charset="0"/>
                <a:cs typeface="Arial" charset="0"/>
              </a:rPr>
              <a:t>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414580" y="1576137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 menu </a:t>
            </a:r>
            <a:r>
              <a:rPr lang="cs-CZ" sz="14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4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</a:t>
            </a:r>
            <a:r>
              <a:rPr lang="cs-CZ" sz="14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2D</a:t>
            </a:r>
            <a:endParaRPr lang="cs-CZ" sz="1400" b="1" i="1" dirty="0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764" y="1462065"/>
            <a:ext cx="2920061" cy="125145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75040" y="2078363"/>
            <a:ext cx="2652050" cy="288032"/>
          </a:xfrm>
          <a:prstGeom prst="rect">
            <a:avLst/>
          </a:prstGeom>
          <a:noFill/>
          <a:ln w="19050">
            <a:solidFill>
              <a:srgbClr val="29CC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87190"/>
              </p:ext>
            </p:extLst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150971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statistika, 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Ověření normality dat pomocí testu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2" name="Graf" r:id="rId4" imgW="4038840" imgH="1023840" progId="Excel.Sheet.8">
                    <p:embed/>
                  </p:oleObj>
                </mc:Choice>
                <mc:Fallback>
                  <p:oleObj name="Graf" r:id="rId4" imgW="4038840" imgH="1023840" progId="Excel.Sheet.8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714876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O</a:t>
            </a:r>
            <a:r>
              <a:rPr lang="cs-CZ" sz="1400" b="0" i="0" dirty="0">
                <a:latin typeface="Verdana" pitchFamily="34" charset="0"/>
              </a:rPr>
              <a:t>: sledovaný efekt je nulový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714876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A</a:t>
            </a:r>
            <a:r>
              <a:rPr lang="cs-CZ" sz="1400" b="0" i="0" dirty="0">
                <a:latin typeface="Verdana" pitchFamily="34" charset="0"/>
              </a:rPr>
              <a:t>: sledovaný efekt je různý mezi skupinami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500694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Statistické testování odpovídá na </a:t>
            </a:r>
            <a:r>
              <a:rPr lang="cs-CZ" sz="1600" i="0" dirty="0" smtClean="0">
                <a:solidFill>
                  <a:schemeClr val="hlink"/>
                </a:solidFill>
                <a:latin typeface="Verdana" pitchFamily="34" charset="0"/>
              </a:rPr>
              <a:t>otázku, 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zda je pozorovaný rozdíl náhodný či nikoliv</a:t>
            </a:r>
            <a:r>
              <a:rPr lang="en-US" sz="1600" i="0" dirty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Základy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Vizualizace dat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Opakování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</a:t>
            </a:r>
            <a:r>
              <a:rPr lang="cs-CZ" dirty="0" smtClean="0">
                <a:latin typeface="Arial" charset="0"/>
                <a:cs typeface="Arial" charset="0"/>
              </a:rPr>
              <a:t>Dušek, E. </a:t>
            </a:r>
            <a:r>
              <a:rPr lang="cs-CZ" dirty="0" err="1" smtClean="0">
                <a:latin typeface="Arial" charset="0"/>
                <a:cs typeface="Arial" charset="0"/>
              </a:rPr>
              <a:t>Koriťáková</a:t>
            </a:r>
            <a:endParaRPr lang="cs-CZ" dirty="0" smtClean="0">
              <a:latin typeface="Arial" charset="0"/>
              <a:cs typeface="Arial" charset="0"/>
            </a:endParaRP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ástupný symbol pro obsah 2"/>
              <p:cNvSpPr txBox="1">
                <a:spLocks/>
              </p:cNvSpPr>
              <p:nvPr/>
            </p:nvSpPr>
            <p:spPr>
              <a:xfrm>
                <a:off x="457200" y="1401728"/>
                <a:ext cx="8229600" cy="4988016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90000"/>
                  <a:buChar char="•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rtl="0" eaLnBrk="1" latinLnBrk="0" hangingPunct="1">
                  <a:spcBef>
                    <a:spcPct val="20000"/>
                  </a:spcBef>
                  <a:buClr>
                    <a:schemeClr val="accent4">
                      <a:shade val="75000"/>
                    </a:schemeClr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shade val="75000"/>
                    </a:schemeClr>
                  </a:buClr>
                  <a:buSzPct val="90000"/>
                  <a:buChar char="•"/>
                  <a:defRPr kumimoji="0" sz="1400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cs-CZ" sz="2200" b="1" dirty="0" smtClean="0"/>
                  <a:t>Je systolický tlak větší u pacientů s hypertenzí než u zdravých lidí? </a:t>
                </a:r>
                <a:r>
                  <a:rPr lang="cs-CZ" sz="1900" dirty="0" smtClean="0"/>
                  <a:t>Označme střední hodnotu systolického tlaku u pacientů symbolem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9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9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cs-CZ" sz="190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900" dirty="0" smtClean="0"/>
                  <a:t> a střední hodnotu systolického tlaku u zdravých lidí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9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9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cs-CZ" sz="190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900" dirty="0" smtClean="0"/>
                  <a:t>.</a:t>
                </a:r>
              </a:p>
              <a:p>
                <a:pPr marL="0" indent="0">
                  <a:buFont typeface="Wingdings 2" pitchFamily="18" charset="2"/>
                  <a:buNone/>
                </a:pPr>
                <a:r>
                  <a:rPr lang="cs-CZ" sz="1900" dirty="0">
                    <a:solidFill>
                      <a:srgbClr val="FF0000"/>
                    </a:solidFill>
                  </a:rPr>
                  <a:t> </a:t>
                </a:r>
                <a:r>
                  <a:rPr lang="cs-CZ" sz="1900" dirty="0" smtClean="0">
                    <a:solidFill>
                      <a:srgbClr val="FF0000"/>
                    </a:solidFill>
                  </a:rPr>
                  <a:t>       Nulová hypotéza:</a:t>
                </a:r>
              </a:p>
              <a:p>
                <a:pPr marL="0" indent="0">
                  <a:buFont typeface="Wingdings 2" pitchFamily="18" charset="2"/>
                  <a:buNone/>
                </a:pPr>
                <a:r>
                  <a:rPr lang="cs-CZ" sz="1900" dirty="0">
                    <a:solidFill>
                      <a:srgbClr val="FF0000"/>
                    </a:solidFill>
                  </a:rPr>
                  <a:t> </a:t>
                </a:r>
                <a:r>
                  <a:rPr lang="cs-CZ" sz="1900" dirty="0" smtClean="0">
                    <a:solidFill>
                      <a:srgbClr val="FF0000"/>
                    </a:solidFill>
                  </a:rPr>
                  <a:t>       </a:t>
                </a:r>
                <a:r>
                  <a:rPr lang="cs-CZ" sz="1900" dirty="0" smtClean="0">
                    <a:solidFill>
                      <a:srgbClr val="0000FF"/>
                    </a:solidFill>
                  </a:rPr>
                  <a:t>Alternativní hypotéza:</a:t>
                </a:r>
                <a:r>
                  <a:rPr lang="cs-CZ" sz="2600" dirty="0" smtClean="0">
                    <a:solidFill>
                      <a:srgbClr val="0000FF"/>
                    </a:solidFill>
                  </a:rPr>
                  <a:t>	  </a:t>
                </a:r>
                <a:r>
                  <a:rPr lang="cs-CZ" sz="2600" dirty="0" smtClean="0"/>
                  <a:t>	</a:t>
                </a:r>
                <a:endParaRPr lang="cs-CZ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endParaRPr lang="cs-CZ" sz="800" b="1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cs-CZ" sz="2200" b="1" dirty="0" smtClean="0"/>
                  <a:t>Je průměrná hodnota IQ u pacientů s Alzheimer. chorobou menší než průměrná hodnota celé populace? </a:t>
                </a:r>
                <a:r>
                  <a:rPr lang="cs-CZ" sz="1900" dirty="0" smtClean="0"/>
                  <a:t>Označme střední hodnotu IQ u pacientů symbolem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9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9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cs-CZ" sz="19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900" dirty="0"/>
                  <a:t> a </a:t>
                </a:r>
                <a:r>
                  <a:rPr lang="cs-CZ" sz="1900" dirty="0" smtClean="0"/>
                  <a:t>u celé populace symbolem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9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9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cs-CZ" sz="190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900" dirty="0" smtClean="0"/>
                  <a:t>.</a:t>
                </a:r>
                <a:endParaRPr lang="cs-CZ" sz="1900" dirty="0"/>
              </a:p>
              <a:p>
                <a:pPr marL="0" indent="0">
                  <a:buFont typeface="Wingdings 2" pitchFamily="18" charset="2"/>
                  <a:buNone/>
                </a:pPr>
                <a:r>
                  <a:rPr lang="cs-CZ" sz="1900" dirty="0">
                    <a:solidFill>
                      <a:srgbClr val="FF0000"/>
                    </a:solidFill>
                  </a:rPr>
                  <a:t> </a:t>
                </a:r>
                <a:r>
                  <a:rPr lang="cs-CZ" sz="1900" dirty="0" smtClean="0">
                    <a:solidFill>
                      <a:srgbClr val="FF0000"/>
                    </a:solidFill>
                  </a:rPr>
                  <a:t>       Nulová </a:t>
                </a:r>
                <a:r>
                  <a:rPr lang="cs-CZ" sz="1900" dirty="0">
                    <a:solidFill>
                      <a:srgbClr val="FF0000"/>
                    </a:solidFill>
                  </a:rPr>
                  <a:t>hypotéza</a:t>
                </a:r>
                <a:r>
                  <a:rPr lang="cs-CZ" sz="1900" dirty="0" smtClean="0">
                    <a:solidFill>
                      <a:srgbClr val="FF0000"/>
                    </a:solidFill>
                  </a:rPr>
                  <a:t>: </a:t>
                </a:r>
                <a:endParaRPr lang="cs-CZ" sz="19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Wingdings 2" pitchFamily="18" charset="2"/>
                  <a:buNone/>
                </a:pPr>
                <a:r>
                  <a:rPr lang="cs-CZ" sz="1900" dirty="0">
                    <a:solidFill>
                      <a:srgbClr val="FF0000"/>
                    </a:solidFill>
                  </a:rPr>
                  <a:t> </a:t>
                </a:r>
                <a:r>
                  <a:rPr lang="cs-CZ" sz="1900" dirty="0" smtClean="0">
                    <a:solidFill>
                      <a:srgbClr val="FF0000"/>
                    </a:solidFill>
                  </a:rPr>
                  <a:t>       </a:t>
                </a:r>
                <a:r>
                  <a:rPr lang="cs-CZ" sz="1900" dirty="0" smtClean="0">
                    <a:solidFill>
                      <a:srgbClr val="0000FF"/>
                    </a:solidFill>
                  </a:rPr>
                  <a:t>Alternativní </a:t>
                </a:r>
                <a:r>
                  <a:rPr lang="cs-CZ" sz="1900" dirty="0">
                    <a:solidFill>
                      <a:srgbClr val="0000FF"/>
                    </a:solidFill>
                  </a:rPr>
                  <a:t>hypotéza</a:t>
                </a:r>
                <a:r>
                  <a:rPr lang="cs-CZ" sz="1900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>
                  <a:buFont typeface="Calibri" pitchFamily="34" charset="0"/>
                  <a:buChar char="‖"/>
                </a:pPr>
                <a:endParaRPr lang="cs-CZ" sz="900" dirty="0" smtClean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cs-CZ" sz="2200" b="1" dirty="0" smtClean="0"/>
                  <a:t>Liší se objem hipokampu u pacientů s Alzheimer. chorobou (AD), pacientů s mírnou kognitivní poruchou (MCI) a zdravých lidí (CN)? </a:t>
                </a:r>
                <a:r>
                  <a:rPr lang="cs-CZ" sz="1900" dirty="0"/>
                  <a:t>Označme střední hodnotu </a:t>
                </a:r>
                <a:r>
                  <a:rPr lang="cs-CZ" sz="1900" dirty="0" smtClean="0"/>
                  <a:t>objemu hipokampu u jednotlivých skupin symboly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9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9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cs-CZ" sz="1900" i="1" smtClean="0">
                            <a:latin typeface="Cambria Math"/>
                            <a:ea typeface="Cambria Math"/>
                          </a:rPr>
                          <m:t>𝐴𝐷</m:t>
                        </m:r>
                      </m:sub>
                    </m:sSub>
                  </m:oMath>
                </a14:m>
                <a:r>
                  <a:rPr lang="cs-CZ" sz="19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9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9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cs-CZ" sz="1900" i="1" smtClean="0">
                            <a:latin typeface="Cambria Math"/>
                            <a:ea typeface="Cambria Math"/>
                          </a:rPr>
                          <m:t>𝑀𝐶𝐼</m:t>
                        </m:r>
                      </m:sub>
                    </m:sSub>
                  </m:oMath>
                </a14:m>
                <a:r>
                  <a:rPr lang="cs-CZ" sz="19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9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9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cs-CZ" sz="1900" i="1" smtClean="0">
                            <a:latin typeface="Cambria Math"/>
                            <a:ea typeface="Cambria Math"/>
                          </a:rPr>
                          <m:t>𝐶𝑁</m:t>
                        </m:r>
                      </m:sub>
                    </m:sSub>
                  </m:oMath>
                </a14:m>
                <a:r>
                  <a:rPr lang="cs-CZ" sz="1900" dirty="0" smtClean="0"/>
                  <a:t>.</a:t>
                </a:r>
                <a:endParaRPr lang="cs-CZ" sz="1900" dirty="0"/>
              </a:p>
              <a:p>
                <a:pPr marL="0" indent="0">
                  <a:buFont typeface="Wingdings 2" pitchFamily="18" charset="2"/>
                  <a:buNone/>
                </a:pPr>
                <a:r>
                  <a:rPr lang="cs-CZ" sz="1900" dirty="0">
                    <a:solidFill>
                      <a:srgbClr val="FF0000"/>
                    </a:solidFill>
                  </a:rPr>
                  <a:t> </a:t>
                </a:r>
                <a:r>
                  <a:rPr lang="cs-CZ" sz="1900" dirty="0" smtClean="0">
                    <a:solidFill>
                      <a:srgbClr val="FF0000"/>
                    </a:solidFill>
                  </a:rPr>
                  <a:t>       Nulová </a:t>
                </a:r>
                <a:r>
                  <a:rPr lang="cs-CZ" sz="1900" dirty="0">
                    <a:solidFill>
                      <a:srgbClr val="FF0000"/>
                    </a:solidFill>
                  </a:rPr>
                  <a:t>hypotéza: </a:t>
                </a:r>
              </a:p>
              <a:p>
                <a:pPr marL="0" indent="0">
                  <a:buFont typeface="Wingdings 2" pitchFamily="18" charset="2"/>
                  <a:buNone/>
                </a:pPr>
                <a:r>
                  <a:rPr lang="cs-CZ" sz="1900" dirty="0">
                    <a:solidFill>
                      <a:srgbClr val="FF0000"/>
                    </a:solidFill>
                  </a:rPr>
                  <a:t> </a:t>
                </a:r>
                <a:r>
                  <a:rPr lang="cs-CZ" sz="1900" dirty="0" smtClean="0">
                    <a:solidFill>
                      <a:srgbClr val="FF0000"/>
                    </a:solidFill>
                  </a:rPr>
                  <a:t>       </a:t>
                </a:r>
                <a:r>
                  <a:rPr lang="cs-CZ" sz="1900" dirty="0" smtClean="0">
                    <a:solidFill>
                      <a:srgbClr val="0000FF"/>
                    </a:solidFill>
                  </a:rPr>
                  <a:t>Alternativní </a:t>
                </a:r>
                <a:r>
                  <a:rPr lang="cs-CZ" sz="1900" dirty="0">
                    <a:solidFill>
                      <a:srgbClr val="0000FF"/>
                    </a:solidFill>
                  </a:rPr>
                  <a:t>hypotéza</a:t>
                </a:r>
                <a:r>
                  <a:rPr lang="cs-CZ" sz="1900" dirty="0" smtClean="0">
                    <a:solidFill>
                      <a:srgbClr val="0000FF"/>
                    </a:solidFill>
                  </a:rPr>
                  <a:t>:</a:t>
                </a:r>
                <a:endParaRPr lang="cs-CZ" sz="1900" dirty="0" smtClean="0"/>
              </a:p>
            </p:txBody>
          </p:sp>
        </mc:Choice>
        <mc:Fallback>
          <p:sp>
            <p:nvSpPr>
              <p:cNvPr id="3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01728"/>
                <a:ext cx="8229600" cy="4988016"/>
              </a:xfrm>
              <a:prstGeom prst="rect">
                <a:avLst/>
              </a:prstGeom>
              <a:blipFill>
                <a:blip r:embed="rId4"/>
                <a:stretch>
                  <a:fillRect l="-444" t="-1345" b="-18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782513"/>
              </p:ext>
            </p:extLst>
          </p:nvPr>
        </p:nvGraphicFramePr>
        <p:xfrm>
          <a:off x="2914629" y="2215809"/>
          <a:ext cx="12398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Rovnice" r:id="rId5" imgW="787320" imgH="228600" progId="Equation.3">
                  <p:embed/>
                </p:oleObj>
              </mc:Choice>
              <mc:Fallback>
                <p:oleObj name="Rovnice" r:id="rId5" imgW="787320" imgH="22860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29" y="2215809"/>
                        <a:ext cx="12398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ovéPole 35"/>
          <p:cNvSpPr txBox="1"/>
          <p:nvPr/>
        </p:nvSpPr>
        <p:spPr>
          <a:xfrm>
            <a:off x="4204476" y="2206008"/>
            <a:ext cx="471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Není rozdíl v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sys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tlaku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u pacientů a kontrol.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711174"/>
              </p:ext>
            </p:extLst>
          </p:nvPr>
        </p:nvGraphicFramePr>
        <p:xfrm>
          <a:off x="3331255" y="2596301"/>
          <a:ext cx="12207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Rovnice" r:id="rId7" imgW="774360" imgH="215640" progId="Equation.3">
                  <p:embed/>
                </p:oleObj>
              </mc:Choice>
              <mc:Fallback>
                <p:oleObj name="Rovnice" r:id="rId7" imgW="774360" imgH="21564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255" y="2596301"/>
                        <a:ext cx="1220787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ovéPole 37"/>
          <p:cNvSpPr txBox="1"/>
          <p:nvPr/>
        </p:nvSpPr>
        <p:spPr>
          <a:xfrm>
            <a:off x="4507022" y="2573580"/>
            <a:ext cx="452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Sys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. tlak vyšší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u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pacientů než u kontrol.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77106"/>
              </p:ext>
            </p:extLst>
          </p:nvPr>
        </p:nvGraphicFramePr>
        <p:xfrm>
          <a:off x="2974975" y="3910960"/>
          <a:ext cx="1120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Rovnice" r:id="rId9" imgW="711000" imgH="228600" progId="Equation.3">
                  <p:embed/>
                </p:oleObj>
              </mc:Choice>
              <mc:Fallback>
                <p:oleObj name="Rovnice" r:id="rId9" imgW="711000" imgH="2286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3910960"/>
                        <a:ext cx="1120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2179"/>
              </p:ext>
            </p:extLst>
          </p:nvPr>
        </p:nvGraphicFramePr>
        <p:xfrm>
          <a:off x="3362325" y="4202651"/>
          <a:ext cx="12207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" name="Rovnice" r:id="rId11" imgW="774360" imgH="228600" progId="Equation.3">
                  <p:embed/>
                </p:oleObj>
              </mc:Choice>
              <mc:Fallback>
                <p:oleObj name="Rovnice" r:id="rId11" imgW="774360" imgH="22860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4202651"/>
                        <a:ext cx="12207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593412"/>
              </p:ext>
            </p:extLst>
          </p:nvPr>
        </p:nvGraphicFramePr>
        <p:xfrm>
          <a:off x="2677939" y="5730287"/>
          <a:ext cx="2260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Rovnice" r:id="rId13" imgW="1434960" imgH="228600" progId="Equation.3">
                  <p:embed/>
                </p:oleObj>
              </mc:Choice>
              <mc:Fallback>
                <p:oleObj name="Rovnice" r:id="rId13" imgW="143496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939" y="5730287"/>
                        <a:ext cx="2260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Skupina 41"/>
          <p:cNvGrpSpPr/>
          <p:nvPr/>
        </p:nvGrpSpPr>
        <p:grpSpPr>
          <a:xfrm>
            <a:off x="3074346" y="6020991"/>
            <a:ext cx="4954038" cy="384721"/>
            <a:chOff x="3347864" y="6049754"/>
            <a:chExt cx="4954038" cy="38472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ovéPole 42"/>
                <p:cNvSpPr txBox="1"/>
                <p:nvPr/>
              </p:nvSpPr>
              <p:spPr>
                <a:xfrm>
                  <a:off x="3736370" y="6049754"/>
                  <a:ext cx="4565532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900" dirty="0" smtClean="0"/>
                    <a:t>Nejméně jedno </a:t>
                  </a:r>
                  <a14:m>
                    <m:oMath xmlns:m="http://schemas.openxmlformats.org/officeDocument/2006/math">
                      <m:r>
                        <a:rPr lang="cs-CZ" sz="19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a14:m>
                  <a:r>
                    <a:rPr lang="cs-CZ" sz="1900" dirty="0" smtClean="0"/>
                    <a:t> je odlišné od ostatních.</a:t>
                  </a:r>
                  <a:endParaRPr lang="cs-CZ" sz="1900" dirty="0"/>
                </a:p>
              </p:txBody>
            </p:sp>
          </mc:Choice>
          <mc:Fallback>
            <p:sp>
              <p:nvSpPr>
                <p:cNvPr id="43" name="TextovéPol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6370" y="6049754"/>
                  <a:ext cx="4565532" cy="384721"/>
                </a:xfrm>
                <a:prstGeom prst="rect">
                  <a:avLst/>
                </a:prstGeom>
                <a:blipFill>
                  <a:blip r:embed="rId15"/>
                  <a:stretch>
                    <a:fillRect l="-1202" t="-7937" b="-2698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44" name="Objek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91870062"/>
                    </p:ext>
                  </p:extLst>
                </p:nvPr>
              </p:nvGraphicFramePr>
              <p:xfrm>
                <a:off x="3347864" y="6078782"/>
                <a:ext cx="460375" cy="3397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511" name="Rovnice" r:id="rId16" imgW="291960" imgH="215640" progId="Equation.3">
                        <p:embed/>
                      </p:oleObj>
                    </mc:Choice>
                    <mc:Fallback>
                      <p:oleObj name="Rovnice" r:id="rId16" imgW="291960" imgH="215640" progId="Equation.3">
                        <p:embed/>
                        <p:pic>
                          <p:nvPicPr>
                            <p:cNvPr id="13" name="Objek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47864" y="6078782"/>
                              <a:ext cx="460375" cy="3397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44" name="Objek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91870062"/>
                    </p:ext>
                  </p:extLst>
                </p:nvPr>
              </p:nvGraphicFramePr>
              <p:xfrm>
                <a:off x="3347864" y="6078782"/>
                <a:ext cx="460375" cy="3397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511" name="Rovnice" r:id="rId16" imgW="291960" imgH="215640" progId="Equation.3">
                        <p:embed/>
                      </p:oleObj>
                    </mc:Choice>
                    <mc:Fallback>
                      <p:oleObj name="Rovnice" r:id="rId16" imgW="291960" imgH="215640" progId="Equation.3">
                        <p:embed/>
                        <p:pic>
                          <p:nvPicPr>
                            <p:cNvPr id="13" name="Objek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47864" y="6078782"/>
                              <a:ext cx="460375" cy="3397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4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Hypotézy – příklady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neplatí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1115839" y="5717777"/>
            <a:ext cx="2232025" cy="8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r>
              <a:rPr lang="cs-CZ" sz="1400" dirty="0" smtClean="0">
                <a:latin typeface="Verdana" pitchFamily="34" charset="0"/>
              </a:rPr>
              <a:t>Falešně </a:t>
            </a:r>
            <a:r>
              <a:rPr lang="cs-CZ" sz="1400" dirty="0" smtClean="0">
                <a:latin typeface="Verdana" pitchFamily="34" charset="0"/>
              </a:rPr>
              <a:t>negativní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3140893"/>
            <a:ext cx="2232025" cy="8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endParaRPr lang="cs-CZ" sz="1400" i="0" dirty="0" smtClean="0">
              <a:latin typeface="Verdana" pitchFamily="34" charset="0"/>
            </a:endParaRPr>
          </a:p>
          <a:p>
            <a:pPr algn="ctr" eaLnBrk="0" hangingPunct="0"/>
            <a:r>
              <a:rPr lang="cs-CZ" sz="1400" dirty="0" smtClean="0">
                <a:latin typeface="Verdana" pitchFamily="34" charset="0"/>
              </a:rPr>
              <a:t>Falešně </a:t>
            </a:r>
            <a:r>
              <a:rPr lang="cs-CZ" sz="1400" dirty="0" smtClean="0">
                <a:latin typeface="Verdana" pitchFamily="34" charset="0"/>
              </a:rPr>
              <a:t>pozitivní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9051"/>
          <a:stretch/>
        </p:blipFill>
        <p:spPr>
          <a:xfrm>
            <a:off x="1827336" y="1484784"/>
            <a:ext cx="54893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>
                <a:latin typeface="Verdana" pitchFamily="34" charset="0"/>
              </a:rPr>
              <a:t>Pravděpodobnost nesprávného zamítnutí nulové </a:t>
            </a:r>
            <a:r>
              <a:rPr lang="cs-CZ" i="0" dirty="0" smtClean="0">
                <a:latin typeface="Verdana" pitchFamily="34" charset="0"/>
              </a:rPr>
              <a:t>hypotézy, </a:t>
            </a:r>
            <a:r>
              <a:rPr lang="cs-CZ" b="1" i="0" dirty="0" smtClean="0">
                <a:latin typeface="Verdana" pitchFamily="34" charset="0"/>
              </a:rPr>
              <a:t>hladina významnosti</a:t>
            </a:r>
            <a:endParaRPr lang="cs-CZ" b="1" i="0" dirty="0">
              <a:latin typeface="Verdana" pitchFamily="34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400" dirty="0" smtClean="0"/>
              <a:t>Testování H</a:t>
            </a:r>
            <a:r>
              <a:rPr lang="cs-CZ" sz="2400" baseline="-25000" dirty="0" smtClean="0"/>
              <a:t>0 </a:t>
            </a:r>
            <a:r>
              <a:rPr lang="cs-CZ" sz="2400" dirty="0" smtClean="0"/>
              <a:t> proti H</a:t>
            </a:r>
            <a:r>
              <a:rPr lang="cs-CZ" sz="2400" baseline="-25000" dirty="0" smtClean="0"/>
              <a:t>A </a:t>
            </a:r>
            <a:r>
              <a:rPr lang="cs-CZ" sz="2400" dirty="0" smtClean="0"/>
              <a:t>na hladině významnosti</a:t>
            </a:r>
            <a:r>
              <a:rPr lang="el-GR" sz="2400" dirty="0" smtClean="0"/>
              <a:t> α</a:t>
            </a:r>
            <a:r>
              <a:rPr lang="cs-CZ" sz="2400" dirty="0" smtClean="0"/>
              <a:t> můžeme provést třemi různými </a:t>
            </a:r>
            <a:r>
              <a:rPr lang="cs-CZ" sz="2400" dirty="0" smtClean="0"/>
              <a:t>způsoby</a:t>
            </a:r>
            <a:r>
              <a:rPr lang="cs-CZ" sz="2400" dirty="0" smtClean="0"/>
              <a:t>:</a:t>
            </a:r>
            <a:r>
              <a:rPr lang="cs-CZ" sz="2400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400" b="1" baseline="-25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Kritický obor </a:t>
            </a:r>
            <a:r>
              <a:rPr lang="cs-CZ" sz="2400" dirty="0" smtClean="0"/>
              <a:t>(označení W</a:t>
            </a:r>
            <a:r>
              <a:rPr lang="cs-CZ" sz="2400" dirty="0" smtClean="0"/>
              <a:t>), </a:t>
            </a:r>
            <a:r>
              <a:rPr lang="cs-CZ" sz="2400" dirty="0" smtClean="0"/>
              <a:t>neboli obor zamítnutí  H</a:t>
            </a:r>
            <a:r>
              <a:rPr lang="cs-CZ" sz="2400" baseline="-25000" dirty="0" smtClean="0"/>
              <a:t>0 ,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Interval spolehlivosti</a:t>
            </a:r>
            <a:r>
              <a:rPr lang="cs-CZ" sz="2400" dirty="0" smtClean="0"/>
              <a:t>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P-hodnota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dirty="0"/>
          </a:p>
        </p:txBody>
      </p:sp>
      <p:sp>
        <p:nvSpPr>
          <p:cNvPr id="2355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testování: 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45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825" y="3500438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Parametrické vs.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/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/>
              <a:t>Neparametrické</a:t>
            </a:r>
            <a:r>
              <a:rPr lang="cs-CZ" sz="2400" b="1" i="0" u="sng" dirty="0"/>
              <a:t>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9096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Mají předpoklady o rozložení vstupujících dat (např. </a:t>
            </a:r>
            <a:r>
              <a:rPr lang="cs-CZ" sz="2000" b="0" i="0" u="sng" dirty="0"/>
              <a:t>normální rozložení</a:t>
            </a:r>
            <a:r>
              <a:rPr lang="cs-CZ" sz="2000" b="0" i="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Při stejném N a dodržení předpokladů mají vyšší sílu testu než testy </a:t>
            </a:r>
            <a:r>
              <a:rPr lang="cs-CZ" sz="2000" b="0" i="0" dirty="0" err="1"/>
              <a:t>neparametrické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Snížená síla těchto testů je způsobena redukcí informační hodnoty původních dat, kdy </a:t>
            </a:r>
            <a:r>
              <a:rPr lang="cs-CZ" sz="2000" b="0" i="0" dirty="0" err="1"/>
              <a:t>neparametrické</a:t>
            </a:r>
            <a:r>
              <a:rPr lang="cs-CZ" sz="2000" b="0" i="0" dirty="0"/>
              <a:t>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-sample vs. </a:t>
            </a:r>
            <a:r>
              <a:rPr lang="cs-CZ" dirty="0" err="1" smtClean="0"/>
              <a:t>two</a:t>
            </a:r>
            <a:r>
              <a:rPr lang="cs-CZ" dirty="0" smtClean="0"/>
              <a:t>-sample testy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Jednovýběrové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one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Dvouvýběrové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two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68314" y="1784828"/>
            <a:ext cx="8367712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b="0" i="0" dirty="0"/>
              <a:t>Srovnávají jeden vzorek (</a:t>
            </a:r>
            <a:r>
              <a:rPr lang="cs-CZ" sz="1600" b="0" i="0" dirty="0" err="1"/>
              <a:t>one</a:t>
            </a:r>
            <a:r>
              <a:rPr lang="cs-CZ" sz="1600" b="0" i="0" dirty="0"/>
              <a:t> sample, </a:t>
            </a:r>
            <a:r>
              <a:rPr lang="cs-CZ" sz="1600" b="0" i="0" dirty="0" err="1"/>
              <a:t>jednovýběrové</a:t>
            </a:r>
            <a:r>
              <a:rPr lang="cs-CZ" sz="1600" b="0" i="0" dirty="0"/>
              <a:t>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b="0" i="0" dirty="0"/>
              <a:t>V testu je tedy srovnáváno rozložení hodnot (vzorek) s jediným číslem (referenční hodnota, </a:t>
            </a:r>
            <a:r>
              <a:rPr lang="cs-CZ" sz="1600" b="0" i="0" dirty="0" err="1"/>
              <a:t>hodnota</a:t>
            </a:r>
            <a:r>
              <a:rPr lang="cs-CZ" sz="1600" b="0" i="0" dirty="0"/>
              <a:t>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b="0" i="0" dirty="0"/>
              <a:t>Otázka položená v testu může být vztažena k průměru, rozptylu, </a:t>
            </a:r>
            <a:r>
              <a:rPr lang="cs-CZ" sz="1600" b="0" i="0" dirty="0" smtClean="0"/>
              <a:t/>
            </a:r>
            <a:br>
              <a:rPr lang="cs-CZ" sz="1600" b="0" i="0" dirty="0" smtClean="0"/>
            </a:br>
            <a:r>
              <a:rPr lang="cs-CZ" sz="1600" b="0" i="0" dirty="0" smtClean="0"/>
              <a:t>podílu </a:t>
            </a:r>
            <a:r>
              <a:rPr lang="cs-CZ" sz="1600" b="0" i="0" dirty="0"/>
              <a:t>hodnot i dalším statistickým parametrům popisujícím vzorek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95288" y="4232753"/>
            <a:ext cx="8675687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b="0" i="0" dirty="0"/>
              <a:t>Srovnávají navzájem dva vzorky (</a:t>
            </a:r>
            <a:r>
              <a:rPr lang="cs-CZ" sz="1600" b="0" i="0" dirty="0" err="1"/>
              <a:t>two</a:t>
            </a:r>
            <a:r>
              <a:rPr lang="cs-CZ" sz="1600" b="0" i="0" dirty="0"/>
              <a:t> sample, </a:t>
            </a:r>
            <a:r>
              <a:rPr lang="cs-CZ" sz="1600" b="0" i="0" dirty="0" err="1"/>
              <a:t>dvouvýběrové</a:t>
            </a:r>
            <a:r>
              <a:rPr lang="cs-CZ" sz="1600" b="0" i="0" dirty="0"/>
              <a:t>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b="0" i="0" dirty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b="0" i="0" dirty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600" b="0" i="0" dirty="0"/>
              <a:t>Kromě testů pro dvě skupiny hodnot existují samozřejmě </a:t>
            </a:r>
            <a:r>
              <a:rPr lang="cs-CZ" sz="1600" b="0" i="0" dirty="0" smtClean="0"/>
              <a:t/>
            </a:r>
            <a:br>
              <a:rPr lang="cs-CZ" sz="1600" b="0" i="0" dirty="0" smtClean="0"/>
            </a:br>
            <a:r>
              <a:rPr lang="cs-CZ" sz="1600" b="0" i="0" dirty="0" smtClean="0"/>
              <a:t>i </a:t>
            </a:r>
            <a:r>
              <a:rPr lang="cs-CZ" sz="1600" b="0" i="0" dirty="0"/>
              <a:t>testy pro více skupin dat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59"/>
              <p:cNvSpPr txBox="1"/>
              <p:nvPr/>
            </p:nvSpPr>
            <p:spPr>
              <a:xfrm>
                <a:off x="7080661" y="6047794"/>
                <a:ext cx="309315" cy="29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3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661" y="6047794"/>
                <a:ext cx="309315" cy="292979"/>
              </a:xfrm>
              <a:prstGeom prst="rect">
                <a:avLst/>
              </a:prstGeom>
              <a:blipFill>
                <a:blip r:embed="rId3"/>
                <a:stretch>
                  <a:fillRect r="-18000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61"/>
              <p:cNvSpPr txBox="1"/>
              <p:nvPr/>
            </p:nvSpPr>
            <p:spPr>
              <a:xfrm>
                <a:off x="7741905" y="6051773"/>
                <a:ext cx="309315" cy="29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5" name="TextovéPol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905" y="6051773"/>
                <a:ext cx="309315" cy="292979"/>
              </a:xfrm>
              <a:prstGeom prst="rect">
                <a:avLst/>
              </a:prstGeom>
              <a:blipFill>
                <a:blip r:embed="rId4"/>
                <a:stretch>
                  <a:fillRect r="-17647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Skupina 1"/>
          <p:cNvGrpSpPr/>
          <p:nvPr/>
        </p:nvGrpSpPr>
        <p:grpSpPr>
          <a:xfrm>
            <a:off x="6379209" y="5193520"/>
            <a:ext cx="2420731" cy="925879"/>
            <a:chOff x="6347104" y="5143095"/>
            <a:chExt cx="2420731" cy="1228008"/>
          </a:xfrm>
        </p:grpSpPr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6347104" y="5143095"/>
              <a:ext cx="0" cy="11333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>
              <a:off x="6347104" y="6276475"/>
              <a:ext cx="24207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" name="Skupina 28"/>
            <p:cNvGrpSpPr/>
            <p:nvPr/>
          </p:nvGrpSpPr>
          <p:grpSpPr>
            <a:xfrm>
              <a:off x="6421297" y="5436567"/>
              <a:ext cx="1597819" cy="780774"/>
              <a:chOff x="1929038" y="4313687"/>
              <a:chExt cx="2305048" cy="984256"/>
            </a:xfrm>
          </p:grpSpPr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 flipV="1">
                <a:off x="1929038" y="5264606"/>
                <a:ext cx="161924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090962" y="5232856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2262413" y="5156656"/>
                <a:ext cx="161924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424337" y="5005842"/>
                <a:ext cx="161924" cy="150814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586261" y="4756603"/>
                <a:ext cx="161924" cy="249238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748188" y="4410526"/>
                <a:ext cx="171450" cy="346077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919636" y="4313688"/>
                <a:ext cx="161924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3081562" y="4313687"/>
                <a:ext cx="161924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3243486" y="4410524"/>
                <a:ext cx="161924" cy="346077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3405412" y="475660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3576863" y="5005836"/>
                <a:ext cx="161924" cy="150814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3738783" y="5156646"/>
                <a:ext cx="161924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3900712" y="5232859"/>
                <a:ext cx="161924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" name="Skupina 44"/>
            <p:cNvGrpSpPr/>
            <p:nvPr/>
          </p:nvGrpSpPr>
          <p:grpSpPr>
            <a:xfrm>
              <a:off x="7020272" y="5443815"/>
              <a:ext cx="1597819" cy="780774"/>
              <a:chOff x="1929038" y="4313687"/>
              <a:chExt cx="2305048" cy="984256"/>
            </a:xfrm>
          </p:grpSpPr>
          <p:sp>
            <p:nvSpPr>
              <p:cNvPr id="18" name="Line 31"/>
              <p:cNvSpPr>
                <a:spLocks noChangeShapeType="1"/>
              </p:cNvSpPr>
              <p:nvPr/>
            </p:nvSpPr>
            <p:spPr bwMode="auto">
              <a:xfrm flipV="1">
                <a:off x="1929038" y="5264606"/>
                <a:ext cx="161924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Freeform 32"/>
              <p:cNvSpPr>
                <a:spLocks/>
              </p:cNvSpPr>
              <p:nvPr/>
            </p:nvSpPr>
            <p:spPr bwMode="auto">
              <a:xfrm>
                <a:off x="2090962" y="5232856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2262413" y="5156656"/>
                <a:ext cx="161924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Freeform 34"/>
              <p:cNvSpPr>
                <a:spLocks/>
              </p:cNvSpPr>
              <p:nvPr/>
            </p:nvSpPr>
            <p:spPr bwMode="auto">
              <a:xfrm>
                <a:off x="2424337" y="5005842"/>
                <a:ext cx="161924" cy="150814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Freeform 35"/>
              <p:cNvSpPr>
                <a:spLocks/>
              </p:cNvSpPr>
              <p:nvPr/>
            </p:nvSpPr>
            <p:spPr bwMode="auto">
              <a:xfrm>
                <a:off x="2586261" y="4756603"/>
                <a:ext cx="161924" cy="249238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Freeform 36"/>
              <p:cNvSpPr>
                <a:spLocks/>
              </p:cNvSpPr>
              <p:nvPr/>
            </p:nvSpPr>
            <p:spPr bwMode="auto">
              <a:xfrm>
                <a:off x="2748188" y="4410526"/>
                <a:ext cx="171450" cy="346077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2919636" y="4313688"/>
                <a:ext cx="161924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Freeform 38"/>
              <p:cNvSpPr>
                <a:spLocks/>
              </p:cNvSpPr>
              <p:nvPr/>
            </p:nvSpPr>
            <p:spPr bwMode="auto">
              <a:xfrm>
                <a:off x="3081562" y="4313687"/>
                <a:ext cx="161924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Freeform 39"/>
              <p:cNvSpPr>
                <a:spLocks/>
              </p:cNvSpPr>
              <p:nvPr/>
            </p:nvSpPr>
            <p:spPr bwMode="auto">
              <a:xfrm>
                <a:off x="3243486" y="4410524"/>
                <a:ext cx="161924" cy="346077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Freeform 40"/>
              <p:cNvSpPr>
                <a:spLocks/>
              </p:cNvSpPr>
              <p:nvPr/>
            </p:nvSpPr>
            <p:spPr bwMode="auto">
              <a:xfrm>
                <a:off x="3405412" y="475660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Freeform 41"/>
              <p:cNvSpPr>
                <a:spLocks/>
              </p:cNvSpPr>
              <p:nvPr/>
            </p:nvSpPr>
            <p:spPr bwMode="auto">
              <a:xfrm>
                <a:off x="3576863" y="5005836"/>
                <a:ext cx="161924" cy="150814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Freeform 42"/>
              <p:cNvSpPr>
                <a:spLocks/>
              </p:cNvSpPr>
              <p:nvPr/>
            </p:nvSpPr>
            <p:spPr bwMode="auto">
              <a:xfrm>
                <a:off x="3738783" y="5156646"/>
                <a:ext cx="161924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Freeform 43"/>
              <p:cNvSpPr>
                <a:spLocks/>
              </p:cNvSpPr>
              <p:nvPr/>
            </p:nvSpPr>
            <p:spPr bwMode="auto">
              <a:xfrm>
                <a:off x="3900712" y="5232859"/>
                <a:ext cx="161924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cxnSp>
          <p:nvCxnSpPr>
            <p:cNvPr id="14" name="Přímá spojnice 60"/>
            <p:cNvCxnSpPr/>
            <p:nvPr/>
          </p:nvCxnSpPr>
          <p:spPr>
            <a:xfrm>
              <a:off x="7213340" y="5354799"/>
              <a:ext cx="0" cy="101630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62"/>
            <p:cNvCxnSpPr/>
            <p:nvPr/>
          </p:nvCxnSpPr>
          <p:spPr>
            <a:xfrm>
              <a:off x="7819457" y="5354799"/>
              <a:ext cx="0" cy="1016304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101"/>
          <p:cNvGrpSpPr/>
          <p:nvPr/>
        </p:nvGrpSpPr>
        <p:grpSpPr>
          <a:xfrm>
            <a:off x="6762310" y="2767510"/>
            <a:ext cx="1803913" cy="928087"/>
            <a:chOff x="2614808" y="1743273"/>
            <a:chExt cx="3420651" cy="2068469"/>
          </a:xfrm>
        </p:grpSpPr>
        <p:sp>
          <p:nvSpPr>
            <p:cNvPr id="47" name="Line 29"/>
            <p:cNvSpPr>
              <a:spLocks noChangeShapeType="1"/>
            </p:cNvSpPr>
            <p:nvPr/>
          </p:nvSpPr>
          <p:spPr bwMode="auto">
            <a:xfrm>
              <a:off x="2614808" y="1743273"/>
              <a:ext cx="0" cy="14687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>
              <a:off x="2614808" y="3211995"/>
              <a:ext cx="342065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9" name="Skupina 8"/>
            <p:cNvGrpSpPr/>
            <p:nvPr/>
          </p:nvGrpSpPr>
          <p:grpSpPr>
            <a:xfrm>
              <a:off x="2737373" y="2094625"/>
              <a:ext cx="2257823" cy="1011786"/>
              <a:chOff x="1929036" y="4313668"/>
              <a:chExt cx="2305050" cy="984250"/>
            </a:xfrm>
          </p:grpSpPr>
          <p:sp>
            <p:nvSpPr>
              <p:cNvPr id="54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cxnSp>
          <p:nvCxnSpPr>
            <p:cNvPr id="50" name="Přímá spojnice 23"/>
            <p:cNvCxnSpPr/>
            <p:nvPr/>
          </p:nvCxnSpPr>
          <p:spPr>
            <a:xfrm>
              <a:off x="5706787" y="3116718"/>
              <a:ext cx="0" cy="1682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24"/>
            <p:cNvSpPr txBox="1"/>
            <p:nvPr/>
          </p:nvSpPr>
          <p:spPr>
            <a:xfrm>
              <a:off x="5563014" y="3288648"/>
              <a:ext cx="446225" cy="52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μ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ovéPole 26"/>
                <p:cNvSpPr txBox="1"/>
                <p:nvPr/>
              </p:nvSpPr>
              <p:spPr>
                <a:xfrm>
                  <a:off x="3611630" y="3288648"/>
                  <a:ext cx="446225" cy="5230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cs-CZ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cs-CZ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ovéPole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1630" y="3288648"/>
                  <a:ext cx="446225" cy="52309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2567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Přímá spojnice 28"/>
            <p:cNvCxnSpPr/>
            <p:nvPr/>
          </p:nvCxnSpPr>
          <p:spPr>
            <a:xfrm>
              <a:off x="3866284" y="2003821"/>
              <a:ext cx="0" cy="1281163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vs. </a:t>
            </a:r>
            <a:r>
              <a:rPr lang="cs-CZ" dirty="0" err="1" smtClean="0"/>
              <a:t>two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testy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95288" y="139382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smtClean="0"/>
              <a:t>Jednostranné testy (</a:t>
            </a:r>
            <a:r>
              <a:rPr lang="cs-CZ" sz="2400" b="1" u="sng" dirty="0" err="1" smtClean="0"/>
              <a:t>o</a:t>
            </a:r>
            <a:r>
              <a:rPr lang="cs-CZ" sz="2400" b="1" i="0" u="sng" dirty="0" err="1" smtClean="0"/>
              <a:t>ne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i="0" u="sng" dirty="0" smtClean="0"/>
              <a:t>)</a:t>
            </a:r>
            <a:endParaRPr lang="cs-CZ" sz="2400" b="1" i="0" u="sng" dirty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95288" y="378777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 smtClean="0"/>
              <a:t>Oboustranné testy (</a:t>
            </a:r>
            <a:r>
              <a:rPr lang="cs-CZ" sz="2400" b="1" u="sng" dirty="0" err="1" smtClean="0"/>
              <a:t>t</a:t>
            </a:r>
            <a:r>
              <a:rPr lang="cs-CZ" sz="2400" b="1" i="0" u="sng" dirty="0" err="1" smtClean="0"/>
              <a:t>wo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u="sng" dirty="0"/>
              <a:t>)</a:t>
            </a:r>
            <a:endParaRPr lang="cs-CZ" sz="2400" b="1" i="0" u="sng" dirty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68313" y="1869598"/>
            <a:ext cx="532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je postavena asymetricky, tedy ptáme se na </a:t>
            </a:r>
            <a:r>
              <a:rPr lang="cs-CZ" sz="2000" i="0" dirty="0"/>
              <a:t>větší než/ menší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pouze dvojí výstup – jedna z hodnot je větší (menší) než druhá a všechny ostatní případy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95288" y="4229789"/>
            <a:ext cx="5545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se ptá na otázku </a:t>
            </a:r>
            <a:r>
              <a:rPr lang="cs-CZ" sz="2000" i="0" dirty="0"/>
              <a:t>rovná se/nerovná 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trojí výstup – </a:t>
            </a:r>
            <a:r>
              <a:rPr lang="cs-CZ" sz="2000" i="0" dirty="0"/>
              <a:t>menší - rovná se – větší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Situace </a:t>
            </a:r>
            <a:r>
              <a:rPr lang="cs-CZ" sz="2000" i="0" dirty="0"/>
              <a:t>nerovná se</a:t>
            </a:r>
            <a:r>
              <a:rPr lang="cs-CZ" sz="2000" b="0" i="0" dirty="0"/>
              <a:t> je tedy souhrnem dvou možných výstupů testu (</a:t>
            </a:r>
            <a:r>
              <a:rPr lang="cs-CZ" sz="2000" i="0" dirty="0"/>
              <a:t>menší+větší</a:t>
            </a:r>
            <a:r>
              <a:rPr lang="cs-CZ" sz="2000" b="0" i="0" dirty="0"/>
              <a:t>)</a:t>
            </a:r>
          </a:p>
        </p:txBody>
      </p:sp>
      <p:pic>
        <p:nvPicPr>
          <p:cNvPr id="2765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93875"/>
            <a:ext cx="230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8027988" y="22050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40650" y="179705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pic>
        <p:nvPicPr>
          <p:cNvPr id="27659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590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H="1">
            <a:off x="7956550" y="4797425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669213" y="43894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>
            <a:off x="6013450" y="47974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395288" y="12546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Nepárový design</a:t>
            </a: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395288" y="35279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/>
              <a:t>Párový design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8313" y="1731962"/>
            <a:ext cx="554355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b="0" i="0" dirty="0">
                <a:latin typeface="+mj-lt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b="0" i="0" dirty="0">
                <a:latin typeface="+mj-lt"/>
              </a:rPr>
              <a:t>Při výpočtu je nezbytné brát v úvahu charakteristiky obou skupin dat</a:t>
            </a:r>
            <a:endParaRPr lang="cs-CZ" i="0" dirty="0">
              <a:latin typeface="+mj-lt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b="0" i="0" dirty="0">
                <a:latin typeface="+mj-lt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b="0" i="0" dirty="0">
                <a:latin typeface="+mj-lt"/>
              </a:rPr>
              <a:t>Vazba může být buď přímo </a:t>
            </a:r>
            <a:r>
              <a:rPr lang="cs-CZ" b="0" i="0" dirty="0" smtClean="0">
                <a:latin typeface="+mj-lt"/>
              </a:rPr>
              <a:t>dána, </a:t>
            </a:r>
            <a:r>
              <a:rPr lang="cs-CZ" b="0" i="0" dirty="0">
                <a:latin typeface="+mj-lt"/>
              </a:rPr>
              <a:t>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b="0" i="0" dirty="0">
                <a:latin typeface="+mj-lt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r:id="rId4" imgW="2950000" imgH="3070000" progId="">
                  <p:embed/>
                </p:oleObj>
              </mc:Choice>
              <mc:Fallback>
                <p:oleObj r:id="rId4" imgW="2950000" imgH="30700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12875"/>
                        <a:ext cx="2149475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8"/>
          <p:cNvPicPr>
            <a:picLocks noChangeAspect="1" noChangeArrowheads="1"/>
          </p:cNvPicPr>
          <p:nvPr/>
        </p:nvPicPr>
        <p:blipFill rotWithShape="1">
          <a:blip r:embed="rId6" cstate="print"/>
          <a:srcRect l="-2615" r="-1"/>
          <a:stretch/>
        </p:blipFill>
        <p:spPr bwMode="auto">
          <a:xfrm>
            <a:off x="6156176" y="4703763"/>
            <a:ext cx="280843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Opakování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1560" y="170080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Co jsou </a:t>
            </a:r>
            <a:r>
              <a:rPr lang="cs-CZ" altLang="cs-CZ" sz="2400" b="1" dirty="0" smtClean="0"/>
              <a:t>kvalitativní </a:t>
            </a:r>
            <a:r>
              <a:rPr lang="cs-CZ" altLang="cs-CZ" sz="2400" dirty="0" smtClean="0"/>
              <a:t>a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 je rozdíl mezi </a:t>
            </a:r>
            <a:r>
              <a:rPr lang="cs-CZ" altLang="cs-CZ" sz="2400" b="1" dirty="0" smtClean="0"/>
              <a:t>spojitými</a:t>
            </a:r>
            <a:r>
              <a:rPr lang="cs-CZ" altLang="cs-CZ" sz="2400" dirty="0" smtClean="0"/>
              <a:t> a </a:t>
            </a:r>
            <a:r>
              <a:rPr lang="cs-CZ" altLang="cs-CZ" sz="2400" b="1" dirty="0" smtClean="0"/>
              <a:t>diskrétními daty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binárních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nominálních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ordinálních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spojitých </a:t>
            </a:r>
            <a:r>
              <a:rPr lang="cs-CZ" altLang="cs-CZ" sz="2400" dirty="0" smtClean="0"/>
              <a:t>a</a:t>
            </a:r>
            <a:r>
              <a:rPr lang="cs-CZ" altLang="cs-CZ" sz="2400" b="1" dirty="0" smtClean="0"/>
              <a:t> diskrétních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Důležité poznámky k testování hypotéz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93027" y="1643050"/>
            <a:ext cx="817565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Nezamítnutí nulové hypotézy neznamená automaticky její přijetí! </a:t>
            </a:r>
            <a:r>
              <a:rPr lang="cs-CZ" sz="2000" b="0" i="0" dirty="0" smtClean="0"/>
              <a:t>Může se jednat o situaci, kdy pro zamítnutí nulové hypotézy nemáme dostatečné množství informace.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Dosažená hladina významnosti testu </a:t>
            </a:r>
            <a:r>
              <a:rPr lang="cs-CZ" sz="2000" dirty="0" smtClean="0"/>
              <a:t>(ať už </a:t>
            </a:r>
            <a:r>
              <a:rPr lang="cs-CZ" sz="2000" dirty="0" smtClean="0"/>
              <a:t>0,05, 0,01 nebo 0,1) </a:t>
            </a:r>
            <a:r>
              <a:rPr lang="cs-CZ" sz="2000" b="1" dirty="0" smtClean="0"/>
              <a:t>nesmí být slepě brána jako hranice pro existenci / neexistenci testovaného efektu.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Malá p-hodnota nemusí znamenat velký efekt. </a:t>
            </a:r>
            <a:r>
              <a:rPr lang="cs-CZ" sz="2000" i="0" dirty="0" smtClean="0"/>
              <a:t>Hodnota testové statistiky a p-hodnota mohou být ovlivněny velkou velikostí vzorku a malou variabilitou pozorovaných dat.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Na výsledky testování musí být nahlíženo kriticky </a:t>
            </a:r>
            <a:r>
              <a:rPr lang="cs-CZ" sz="2000" dirty="0" smtClean="0"/>
              <a:t>– jedná se o závěr založeny „pouze“ na jednom výběrovém souboru.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Statistická významnost </a:t>
            </a:r>
            <a:r>
              <a:rPr lang="cs-CZ" sz="2000" i="0" dirty="0" smtClean="0"/>
              <a:t>indikuje, že pozorovaný rozdíl není náhodný,</a:t>
            </a:r>
            <a:r>
              <a:rPr lang="cs-CZ" sz="2000" b="1" i="0" dirty="0" smtClean="0"/>
              <a:t> </a:t>
            </a:r>
            <a:r>
              <a:rPr lang="cs-CZ" sz="2000" i="0" dirty="0" smtClean="0"/>
              <a:t>ale nemusí znamenat, že je významný i ve skutečnosti. Důležitá je i </a:t>
            </a:r>
            <a:r>
              <a:rPr lang="cs-CZ" sz="2000" b="1" i="0" dirty="0" smtClean="0"/>
              <a:t>praktická (klinická) významnost.</a:t>
            </a:r>
            <a:endParaRPr lang="cs-CZ" sz="20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Vliv velikosti vzorku na výsledky testování</a:t>
            </a:r>
            <a:endParaRPr lang="cs-CZ" dirty="0"/>
          </a:p>
        </p:txBody>
      </p:sp>
      <p:sp>
        <p:nvSpPr>
          <p:cNvPr id="6" name="Rectangle 171"/>
          <p:cNvSpPr>
            <a:spLocks noChangeArrowheads="1"/>
          </p:cNvSpPr>
          <p:nvPr/>
        </p:nvSpPr>
        <p:spPr bwMode="auto">
          <a:xfrm>
            <a:off x="6299200" y="5098822"/>
            <a:ext cx="2520950" cy="79216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Rectangle 172"/>
          <p:cNvSpPr>
            <a:spLocks noChangeArrowheads="1"/>
          </p:cNvSpPr>
          <p:nvPr/>
        </p:nvSpPr>
        <p:spPr bwMode="auto">
          <a:xfrm>
            <a:off x="3490913" y="5098822"/>
            <a:ext cx="2520950" cy="792162"/>
          </a:xfrm>
          <a:prstGeom prst="rect">
            <a:avLst/>
          </a:prstGeom>
          <a:solidFill>
            <a:srgbClr val="99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173"/>
          <p:cNvSpPr>
            <a:spLocks noChangeArrowheads="1"/>
          </p:cNvSpPr>
          <p:nvPr/>
        </p:nvSpPr>
        <p:spPr bwMode="auto">
          <a:xfrm>
            <a:off x="684213" y="5098822"/>
            <a:ext cx="2520950" cy="792162"/>
          </a:xfrm>
          <a:prstGeom prst="rect">
            <a:avLst/>
          </a:prstGeom>
          <a:solidFill>
            <a:srgbClr val="99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9" name="Group 169"/>
          <p:cNvGrpSpPr>
            <a:grpSpLocks/>
          </p:cNvGrpSpPr>
          <p:nvPr/>
        </p:nvGrpSpPr>
        <p:grpSpPr bwMode="auto">
          <a:xfrm>
            <a:off x="1403350" y="1314897"/>
            <a:ext cx="6143625" cy="1970087"/>
            <a:chOff x="884" y="681"/>
            <a:chExt cx="3956" cy="1388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893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" y="893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" y="893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893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" y="893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" y="893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" y="1004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1004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1004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" y="1004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" y="1004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1004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111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" y="111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1115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1115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" y="111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111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" y="1189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" y="1189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" y="1189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" y="1189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1189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" y="1189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889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" y="889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" y="889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" y="889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" y="889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889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" y="100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" y="100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" y="100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1000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100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" y="100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" y="1111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1111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1111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" y="1111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1111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" y="1111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" y="118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" y="118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" y="1185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118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" y="118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" y="118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3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" y="1288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54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1288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5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" y="1288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56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" y="1288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57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" y="1288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58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" y="1288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59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399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60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" y="1399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61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1399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62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" y="1399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63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" y="1399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64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" y="1399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65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" y="151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66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1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67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" y="1510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68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" y="1510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69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" y="151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70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151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71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" y="1584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72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" y="1584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73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" y="1584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74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" y="1584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75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" y="1584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76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" y="1584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7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681"/>
              <a:ext cx="1921" cy="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" y="902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939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" y="977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1013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8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087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" y="1124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" y="1161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1198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1198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123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" y="1272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" y="1051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1309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9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" y="105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" y="1086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" y="1124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160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" name="Picture 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" y="1272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" y="1309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" name="Picture 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" y="1346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9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" y="1383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1161"/>
              <a:ext cx="98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" name="Picture 1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" y="1198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" name="Picture 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" y="1235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1272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" y="828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" name="Picture 1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865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1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902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1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" y="939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1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939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Picture 1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" y="976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" y="1013"/>
              <a:ext cx="98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1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105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1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" y="1198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123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1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" y="1272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" y="1309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" y="1826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1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" y="1826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" name="Picture 1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1826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1826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1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1826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5" name="Picture 121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" y="1826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122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" y="1284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123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" y="1284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124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" y="1284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" name="Picture 125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284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0" name="Picture 126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" y="1284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127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" y="1284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128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139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" name="Picture 129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" y="139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4" name="Picture 130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39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5" name="Picture 131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1395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132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" y="139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133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" y="1395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8" name="Picture 134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1506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9" name="Picture 135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" y="1506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0" name="Picture 136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" y="1506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1" name="Picture 137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" y="1506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2" name="Picture 138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" y="1506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" name="Picture 139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" y="1506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140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" y="158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5" name="Picture 141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" y="158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6" name="Picture 142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" y="1580"/>
              <a:ext cx="9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7" name="Picture 143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" y="158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" name="Picture 144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158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145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" y="1580"/>
              <a:ext cx="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0" name="AutoShape 147"/>
            <p:cNvSpPr>
              <a:spLocks noChangeArrowheads="1"/>
            </p:cNvSpPr>
            <p:nvPr/>
          </p:nvSpPr>
          <p:spPr bwMode="auto">
            <a:xfrm rot="1800000">
              <a:off x="2783" y="1235"/>
              <a:ext cx="405" cy="249"/>
            </a:xfrm>
            <a:prstGeom prst="rightArrow">
              <a:avLst>
                <a:gd name="adj1" fmla="val 48500"/>
                <a:gd name="adj2" fmla="val 63524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sp>
          <p:nvSpPr>
            <p:cNvPr id="151" name="AutoShape 148"/>
            <p:cNvSpPr>
              <a:spLocks noChangeArrowheads="1"/>
            </p:cNvSpPr>
            <p:nvPr/>
          </p:nvSpPr>
          <p:spPr bwMode="auto">
            <a:xfrm rot="5400000">
              <a:off x="1482" y="1506"/>
              <a:ext cx="369" cy="272"/>
            </a:xfrm>
            <a:prstGeom prst="rightArrow">
              <a:avLst>
                <a:gd name="adj1" fmla="val 48500"/>
                <a:gd name="adj2" fmla="val 52983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cs-CZ"/>
            </a:p>
          </p:txBody>
        </p:sp>
        <p:pic>
          <p:nvPicPr>
            <p:cNvPr id="152" name="Picture 149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" y="1821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" name="Picture 150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1821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4" name="Picture 151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821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" name="Picture 152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" y="1821"/>
              <a:ext cx="9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6" name="Rectangle 156"/>
          <p:cNvSpPr>
            <a:spLocks noChangeArrowheads="1"/>
          </p:cNvSpPr>
          <p:nvPr/>
        </p:nvSpPr>
        <p:spPr bwMode="auto">
          <a:xfrm>
            <a:off x="1025525" y="5165497"/>
            <a:ext cx="18036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charset="0"/>
              </a:rPr>
              <a:t>n</a:t>
            </a:r>
            <a:r>
              <a:rPr lang="cs-CZ" b="1" baseline="-25000" dirty="0" smtClean="0">
                <a:latin typeface="Arial" charset="0"/>
              </a:rPr>
              <a:t>1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= 10, </a:t>
            </a:r>
            <a:r>
              <a:rPr lang="cs-CZ" b="1" dirty="0" smtClean="0">
                <a:latin typeface="Arial" charset="0"/>
              </a:rPr>
              <a:t>n</a:t>
            </a:r>
            <a:r>
              <a:rPr lang="cs-CZ" b="1" baseline="-25000" dirty="0" smtClean="0">
                <a:latin typeface="Arial" charset="0"/>
              </a:rPr>
              <a:t>2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= 10</a:t>
            </a:r>
          </a:p>
        </p:txBody>
      </p:sp>
      <p:sp>
        <p:nvSpPr>
          <p:cNvPr id="157" name="Rectangle 158"/>
          <p:cNvSpPr>
            <a:spLocks noChangeArrowheads="1"/>
          </p:cNvSpPr>
          <p:nvPr/>
        </p:nvSpPr>
        <p:spPr bwMode="auto">
          <a:xfrm>
            <a:off x="6401345" y="5163909"/>
            <a:ext cx="23166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b="1" dirty="0" smtClean="0">
                <a:latin typeface="Arial" charset="0"/>
              </a:rPr>
              <a:t>n</a:t>
            </a:r>
            <a:r>
              <a:rPr lang="cs-CZ" b="1" baseline="-25000" dirty="0" smtClean="0">
                <a:latin typeface="Arial" charset="0"/>
              </a:rPr>
              <a:t>1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= 1000, </a:t>
            </a:r>
            <a:r>
              <a:rPr lang="cs-CZ" b="1" dirty="0" smtClean="0">
                <a:latin typeface="Arial" charset="0"/>
              </a:rPr>
              <a:t>n</a:t>
            </a:r>
            <a:r>
              <a:rPr lang="cs-CZ" b="1" baseline="-25000" dirty="0" smtClean="0">
                <a:latin typeface="Arial" charset="0"/>
              </a:rPr>
              <a:t>2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= 1000</a:t>
            </a:r>
          </a:p>
        </p:txBody>
      </p:sp>
      <p:sp>
        <p:nvSpPr>
          <p:cNvPr id="158" name="Rectangle 159"/>
          <p:cNvSpPr>
            <a:spLocks noChangeArrowheads="1"/>
          </p:cNvSpPr>
          <p:nvPr/>
        </p:nvSpPr>
        <p:spPr bwMode="auto">
          <a:xfrm>
            <a:off x="1373188" y="5524272"/>
            <a:ext cx="1152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dirty="0">
                <a:latin typeface="Arial" charset="0"/>
              </a:rPr>
              <a:t>p = </a:t>
            </a:r>
            <a:r>
              <a:rPr lang="cs-CZ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,</a:t>
            </a:r>
            <a:r>
              <a:rPr lang="cs-CZ" dirty="0" smtClean="0">
                <a:latin typeface="Arial" charset="0"/>
              </a:rPr>
              <a:t>797</a:t>
            </a:r>
            <a:endParaRPr lang="cs-CZ" dirty="0">
              <a:latin typeface="Arial" charset="0"/>
            </a:endParaRPr>
          </a:p>
        </p:txBody>
      </p:sp>
      <p:sp>
        <p:nvSpPr>
          <p:cNvPr id="159" name="Rectangle 160"/>
          <p:cNvSpPr>
            <a:spLocks noChangeArrowheads="1"/>
          </p:cNvSpPr>
          <p:nvPr/>
        </p:nvSpPr>
        <p:spPr bwMode="auto">
          <a:xfrm>
            <a:off x="6988175" y="5524272"/>
            <a:ext cx="1152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dirty="0">
                <a:latin typeface="Arial" charset="0"/>
              </a:rPr>
              <a:t>p </a:t>
            </a:r>
            <a:r>
              <a:rPr lang="en-US" dirty="0">
                <a:latin typeface="Arial" charset="0"/>
              </a:rPr>
              <a:t>&lt;</a:t>
            </a: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,001</a:t>
            </a:r>
            <a:endParaRPr lang="cs-CZ" dirty="0">
              <a:latin typeface="Arial" charset="0"/>
            </a:endParaRPr>
          </a:p>
        </p:txBody>
      </p:sp>
      <p:sp>
        <p:nvSpPr>
          <p:cNvPr id="160" name="Rectangle 163"/>
          <p:cNvSpPr>
            <a:spLocks noChangeArrowheads="1"/>
          </p:cNvSpPr>
          <p:nvPr/>
        </p:nvSpPr>
        <p:spPr bwMode="auto">
          <a:xfrm>
            <a:off x="4179888" y="5525859"/>
            <a:ext cx="1152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dirty="0">
                <a:latin typeface="Arial" charset="0"/>
              </a:rPr>
              <a:t>p = </a:t>
            </a:r>
            <a:r>
              <a:rPr lang="cs-CZ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,140</a:t>
            </a:r>
            <a:endParaRPr lang="cs-CZ" dirty="0">
              <a:latin typeface="Arial" charset="0"/>
            </a:endParaRPr>
          </a:p>
        </p:txBody>
      </p:sp>
      <p:sp>
        <p:nvSpPr>
          <p:cNvPr id="161" name="Rectangle 168"/>
          <p:cNvSpPr>
            <a:spLocks noChangeArrowheads="1"/>
          </p:cNvSpPr>
          <p:nvPr/>
        </p:nvSpPr>
        <p:spPr bwMode="auto">
          <a:xfrm>
            <a:off x="3705225" y="5163909"/>
            <a:ext cx="20601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 smtClean="0">
                <a:latin typeface="Arial" charset="0"/>
              </a:rPr>
              <a:t>n</a:t>
            </a:r>
            <a:r>
              <a:rPr lang="cs-CZ" b="1" baseline="-25000" dirty="0" smtClean="0">
                <a:latin typeface="Arial" charset="0"/>
              </a:rPr>
              <a:t>1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= 10</a:t>
            </a:r>
            <a:r>
              <a:rPr lang="en-US" b="1" dirty="0">
                <a:latin typeface="Arial" charset="0"/>
              </a:rPr>
              <a:t>0</a:t>
            </a:r>
            <a:r>
              <a:rPr lang="cs-CZ" b="1" dirty="0">
                <a:latin typeface="Arial" charset="0"/>
              </a:rPr>
              <a:t>, </a:t>
            </a:r>
            <a:r>
              <a:rPr lang="cs-CZ" b="1" dirty="0" smtClean="0">
                <a:latin typeface="Arial" charset="0"/>
              </a:rPr>
              <a:t>n</a:t>
            </a:r>
            <a:r>
              <a:rPr lang="cs-CZ" b="1" baseline="-25000" dirty="0" smtClean="0">
                <a:latin typeface="Arial" charset="0"/>
              </a:rPr>
              <a:t>2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= 10</a:t>
            </a:r>
            <a:r>
              <a:rPr lang="en-US" b="1" dirty="0">
                <a:latin typeface="Arial" charset="0"/>
              </a:rPr>
              <a:t>0</a:t>
            </a:r>
            <a:endParaRPr lang="cs-CZ" b="1" dirty="0">
              <a:latin typeface="Arial" charset="0"/>
            </a:endParaRPr>
          </a:p>
        </p:txBody>
      </p:sp>
      <p:sp>
        <p:nvSpPr>
          <p:cNvPr id="162" name="Rectangle 174"/>
          <p:cNvSpPr>
            <a:spLocks noChangeArrowheads="1"/>
          </p:cNvSpPr>
          <p:nvPr/>
        </p:nvSpPr>
        <p:spPr bwMode="auto">
          <a:xfrm>
            <a:off x="6261100" y="5888158"/>
            <a:ext cx="25717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sz="1600" b="1" dirty="0">
                <a:solidFill>
                  <a:srgbClr val="FF0000"/>
                </a:solidFill>
                <a:latin typeface="Arial" charset="0"/>
              </a:rPr>
              <a:t>Statistická významnost způsobená velkým N</a:t>
            </a:r>
          </a:p>
        </p:txBody>
      </p:sp>
      <p:sp>
        <p:nvSpPr>
          <p:cNvPr id="163" name="Line 176"/>
          <p:cNvSpPr>
            <a:spLocks noChangeShapeType="1"/>
          </p:cNvSpPr>
          <p:nvPr/>
        </p:nvSpPr>
        <p:spPr bwMode="auto">
          <a:xfrm flipH="1">
            <a:off x="2124075" y="3284538"/>
            <a:ext cx="792163" cy="18002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" name="Line 177"/>
          <p:cNvSpPr>
            <a:spLocks noChangeShapeType="1"/>
          </p:cNvSpPr>
          <p:nvPr/>
        </p:nvSpPr>
        <p:spPr bwMode="auto">
          <a:xfrm>
            <a:off x="3059113" y="3284538"/>
            <a:ext cx="1512887" cy="18002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5" name="Line 178"/>
          <p:cNvSpPr>
            <a:spLocks noChangeShapeType="1"/>
          </p:cNvSpPr>
          <p:nvPr/>
        </p:nvSpPr>
        <p:spPr bwMode="auto">
          <a:xfrm>
            <a:off x="6588125" y="2924175"/>
            <a:ext cx="1008063" cy="21605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6" name="Picture 16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r="27663" b="15778"/>
          <a:stretch>
            <a:fillRect/>
          </a:stretch>
        </p:blipFill>
        <p:spPr bwMode="auto">
          <a:xfrm>
            <a:off x="4586288" y="3521075"/>
            <a:ext cx="2347912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" name="Picture 16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r="27663" b="15778"/>
          <a:stretch>
            <a:fillRect/>
          </a:stretch>
        </p:blipFill>
        <p:spPr bwMode="auto">
          <a:xfrm>
            <a:off x="4714875" y="3527425"/>
            <a:ext cx="234791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" name="Line 164"/>
          <p:cNvSpPr>
            <a:spLocks noChangeShapeType="1"/>
          </p:cNvSpPr>
          <p:nvPr/>
        </p:nvSpPr>
        <p:spPr bwMode="auto">
          <a:xfrm>
            <a:off x="1979613" y="4868863"/>
            <a:ext cx="55451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9" name="Line 165"/>
          <p:cNvSpPr>
            <a:spLocks noChangeShapeType="1"/>
          </p:cNvSpPr>
          <p:nvPr/>
        </p:nvSpPr>
        <p:spPr bwMode="auto">
          <a:xfrm flipV="1">
            <a:off x="2051050" y="3357563"/>
            <a:ext cx="0" cy="1655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0" name="Line 166"/>
          <p:cNvSpPr>
            <a:spLocks noChangeShapeType="1"/>
          </p:cNvSpPr>
          <p:nvPr/>
        </p:nvSpPr>
        <p:spPr bwMode="auto">
          <a:xfrm>
            <a:off x="5795963" y="47974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1" name="Line 167"/>
          <p:cNvSpPr>
            <a:spLocks noChangeShapeType="1"/>
          </p:cNvSpPr>
          <p:nvPr/>
        </p:nvSpPr>
        <p:spPr bwMode="auto">
          <a:xfrm>
            <a:off x="5938838" y="47974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2" name="Rectangle 170"/>
          <p:cNvSpPr>
            <a:spLocks noChangeArrowheads="1"/>
          </p:cNvSpPr>
          <p:nvPr/>
        </p:nvSpPr>
        <p:spPr bwMode="auto">
          <a:xfrm>
            <a:off x="2195513" y="3644900"/>
            <a:ext cx="295116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sz="1600" b="1" dirty="0">
                <a:latin typeface="Arial" charset="0"/>
              </a:rPr>
              <a:t>Dvě skupiny pacientů s nepatrným rozdílem v dané charakteristice, který ale není klinicky významný.</a:t>
            </a:r>
          </a:p>
        </p:txBody>
      </p:sp>
    </p:spTree>
    <p:extLst>
      <p:ext uri="{BB962C8B-B14F-4D97-AF65-F5344CB8AC3E}">
        <p14:creationId xmlns:p14="http://schemas.microsoft.com/office/powerpoint/2010/main" val="28302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 animBg="1"/>
      <p:bldP spid="164" grpId="0" animBg="1"/>
      <p:bldP spid="1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dirty="0" smtClean="0"/>
              <a:t>Normalita dat je jedním z předpokladů tzv. parametrických testů (testů založených na předpokladu nějakého rozložení) – např. </a:t>
            </a:r>
            <a:r>
              <a:rPr lang="cs-CZ" sz="1600" i="1" dirty="0" smtClean="0"/>
              <a:t>t</a:t>
            </a:r>
            <a:r>
              <a:rPr lang="cs-CZ" sz="1600" dirty="0" smtClean="0"/>
              <a:t>-testy</a:t>
            </a:r>
          </a:p>
          <a:p>
            <a:pPr eaLnBrk="1" hangingPunct="1"/>
            <a:r>
              <a:rPr lang="cs-CZ" sz="1600" b="1" dirty="0" smtClean="0"/>
              <a:t>Pokud data nejsou normální, neodpovídají ani modelovému rozložení, které je použito pro výpočet (</a:t>
            </a:r>
            <a:r>
              <a:rPr lang="cs-CZ" sz="1600" b="1" i="1" dirty="0" smtClean="0"/>
              <a:t>t</a:t>
            </a:r>
            <a:r>
              <a:rPr lang="cs-CZ" sz="1600" b="1" dirty="0" smtClean="0"/>
              <a:t>-rozložení</a:t>
            </a:r>
            <a:r>
              <a:rPr lang="cs-CZ" sz="1600" b="1" dirty="0" smtClean="0"/>
              <a:t>), </a:t>
            </a:r>
            <a:r>
              <a:rPr lang="cs-CZ" sz="1600" b="1" dirty="0" smtClean="0"/>
              <a:t>a test tak může lhát</a:t>
            </a:r>
          </a:p>
          <a:p>
            <a:pPr eaLnBrk="1" hangingPunct="1"/>
            <a:endParaRPr lang="cs-CZ" sz="1600" b="1" dirty="0" smtClean="0"/>
          </a:p>
          <a:p>
            <a:pPr eaLnBrk="1" hangingPunct="1"/>
            <a:r>
              <a:rPr lang="cs-CZ" sz="1600" b="1" dirty="0" smtClean="0"/>
              <a:t>Řešením je tedy:</a:t>
            </a:r>
          </a:p>
          <a:p>
            <a:pPr lvl="1" eaLnBrk="1" hangingPunct="1"/>
            <a:r>
              <a:rPr lang="cs-CZ" sz="1500" dirty="0" smtClean="0"/>
              <a:t>Transformace dat</a:t>
            </a:r>
            <a:r>
              <a:rPr lang="cs-CZ" sz="1500" b="1" dirty="0" smtClean="0"/>
              <a:t> za účelem dosažení normality jejich rozložení</a:t>
            </a:r>
          </a:p>
          <a:p>
            <a:pPr lvl="1" eaLnBrk="1" hangingPunct="1"/>
            <a:r>
              <a:rPr lang="cs-CZ" sz="1500" dirty="0" err="1" smtClean="0"/>
              <a:t>Neparametrické</a:t>
            </a:r>
            <a:r>
              <a:rPr lang="cs-CZ" sz="1500" dirty="0" smtClean="0"/>
              <a:t> testy</a:t>
            </a:r>
            <a:r>
              <a:rPr lang="cs-CZ" sz="1500" b="1" dirty="0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897975"/>
              </p:ext>
            </p:extLst>
          </p:nvPr>
        </p:nvGraphicFramePr>
        <p:xfrm>
          <a:off x="3952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dvouvýběrový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t-test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Mannův-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 (analýza rozptylu)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dirty="0" smtClean="0"/>
              <a:t>Testy normality pracují s nulovou hypotézou, že není rozdíl mezi zpracovávaným rozložením a normálním rozložením. Vždy je ovšem dobré prohlédnout si i histogram, protože některé odchylky od normality, např. </a:t>
            </a:r>
            <a:r>
              <a:rPr lang="cs-CZ" sz="1400" dirty="0" err="1" smtClean="0"/>
              <a:t>bimodalitu</a:t>
            </a:r>
            <a:r>
              <a:rPr lang="cs-CZ" sz="1400" dirty="0" smtClean="0"/>
              <a:t>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dirty="0" smtClean="0">
                <a:latin typeface="Calibri" pitchFamily="34" charset="0"/>
              </a:rPr>
              <a:t>Chí-kvadrát t</a:t>
            </a:r>
            <a:r>
              <a:rPr lang="cs-CZ" sz="1400" b="1" i="0" dirty="0" smtClean="0">
                <a:latin typeface="Calibri" pitchFamily="34" charset="0"/>
              </a:rPr>
              <a:t>est </a:t>
            </a:r>
            <a:r>
              <a:rPr lang="cs-CZ" sz="1400" b="1" i="0" dirty="0">
                <a:latin typeface="Calibri" pitchFamily="34" charset="0"/>
              </a:rPr>
              <a:t>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- </a:t>
            </a: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Smirnovův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Shapirův-Wilk</a:t>
            </a:r>
            <a:r>
              <a:rPr lang="cs-CZ" sz="1400" b="1" dirty="0" err="1" smtClean="0">
                <a:latin typeface="Calibri" pitchFamily="34" charset="0"/>
                <a:sym typeface="Symbol" pitchFamily="18" charset="2"/>
              </a:rPr>
              <a:t>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Společné cvičení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01625" y="1401890"/>
            <a:ext cx="8662863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soubor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03_spolecne_cviceni_pacienti.sta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základní popisné statistiky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hospitalizaci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celý soubor pacientů.</a:t>
            </a:r>
          </a:p>
          <a:p>
            <a:pPr>
              <a:spcAft>
                <a:spcPts val="0"/>
              </a:spcAf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Histogram)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Box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Quantile-Quantile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Probability-Probability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nebo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lze provést </a:t>
            </a:r>
            <a: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čtyřmi 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způsoby: </a:t>
            </a:r>
            <a: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 nastavení histogramu: záložka </a:t>
            </a:r>
            <a:r>
              <a:rPr lang="cs-CZ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</a:t>
            </a:r>
            <a: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test; </a:t>
            </a:r>
            <a:b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 nastavení N-P grafu: záložka: </a:t>
            </a:r>
            <a:r>
              <a:rPr lang="cs-CZ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test; </a:t>
            </a:r>
            <a:b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 menu Basic </a:t>
            </a:r>
            <a:r>
              <a:rPr lang="cs-CZ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záložka Normality → vybereme test a klikneme na </a:t>
            </a:r>
            <a:r>
              <a:rPr lang="cs-CZ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Normality</a:t>
            </a:r>
            <a: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b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menu Basic </a:t>
            </a:r>
            <a:r>
              <a:rPr lang="cs-CZ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tatistics</a:t>
            </a:r>
            <a: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záložka Normality → vybereme test a klikneme na </a:t>
            </a:r>
            <a:r>
              <a:rPr lang="cs-CZ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Histograms</a:t>
            </a:r>
            <a:r>
              <a:rPr lang="cs-CZ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Podívejte se, jak vypadají jednotlivé diagnostické grafy v případě normálního rozdělení. </a:t>
            </a:r>
          </a:p>
          <a:p>
            <a:pPr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55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79512" y="1679839"/>
            <a:ext cx="885698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s odlehlou hodnotou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Jak se projeví odlehlá hodnota v grafech?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Zkopírujte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(nebo vytvořte pomocí vzorce) do nové proměnné a vymažte v této nové proměnné odlehlou hodnotu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seřaďte si data podle proměnné výška: karta Data → Sort → vložíme proměnnou 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Ověřte, zda se po vynechání odlehlé hodnoty data řídí normálním rozložením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Odlehlou hodnotu (řádek 16, hodnota 100, nahraďte hodnotou 144).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</p:spTree>
    <p:extLst>
      <p:ext uri="{BB962C8B-B14F-4D97-AF65-F5344CB8AC3E}">
        <p14:creationId xmlns:p14="http://schemas.microsoft.com/office/powerpoint/2010/main" val="7266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1625" y="1413814"/>
            <a:ext cx="866286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Logaritmicko-normální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Vykreslete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Proložte histogram nejdříve normálním rozložením, poté log-normálním rozložením.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Dále ověřte normalitu dat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Jak se výsledky liší ve srovnání s daty, která se řídí normálním rozdělením?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Transformujte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 přirozeného logaritmu do nové proměnné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Data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=Log(v10)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Ověřte normalitu dat nové proměnné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krabicového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diagnostických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grafů (Q-Q grafu, N-P grafu a P-P 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Vypočtěte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 a medián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hospitalizaci.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Podívejte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na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hodnoťte vztah průměru a mediánu.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01625" y="1457829"/>
            <a:ext cx="866286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data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03_spolecne_cviceni_pacienti.sta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(pokud je nemáte načtené ze společného cvičení)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Přidejte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novou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proměnnou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BMI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(body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index – index tělesné hmotnosti), kterou vypočítáte z 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 případě, že jste ze samostatného cvičení nepřepsali odlehlou hodnotu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učiňte tak nyní (hodnotu 100 přepište na hodnotu 144).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zvlášť pro muže a ženy (proměnná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popisné statistiky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následujících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váha, výška,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(počet hodnot, průměr, medián, směrodatnou odchylku, minimum a maximum). Výsledek znázorněte v jedné tabulce (nápověda: změňte nastavení formy výstupů v sekci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Group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Vykreslete kategorizované histogramy proměnných výška, váha a BMI pro muže a ženy zvlášť. Zkuste si proložit histogramy postupně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normálním rozdělením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dalšími rozděleními ze záložky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75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1625" y="1929196"/>
            <a:ext cx="853440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(opět pro muže a ženy zvlášť) vykreslete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Q-Q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Které proměnné dle těchto diagnostických grafů podle vás mají normální rozložení? Zapište svůj odhad do připravené tabulky.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Otestujte normalitu dat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muže a ženy zvlášť pomocí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Zapište výsledek (p-hodnotu) do připravené tabulky. Srovnejte své odhady z diagnostických grafů s výsledky testů.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V případě, že se dle diagnostických grafů nebo S-W testu data řídí normálním rozdělením, jaký je v uvedených případech odhad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parametrů tohoto rozdělení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(střední hodnoty a rozptylu)? Hodnoty zaznamenejte do tabulky.</a:t>
            </a:r>
          </a:p>
        </p:txBody>
      </p:sp>
    </p:spTree>
    <p:extLst>
      <p:ext uri="{BB962C8B-B14F-4D97-AF65-F5344CB8AC3E}">
        <p14:creationId xmlns:p14="http://schemas.microsoft.com/office/powerpoint/2010/main" val="18582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644476"/>
              </p:ext>
            </p:extLst>
          </p:nvPr>
        </p:nvGraphicFramePr>
        <p:xfrm>
          <a:off x="755576" y="1988840"/>
          <a:ext cx="7633344" cy="3922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282">
                  <a:extLst>
                    <a:ext uri="{9D8B030D-6E8A-4147-A177-3AD203B41FA5}">
                      <a16:colId xmlns:a16="http://schemas.microsoft.com/office/drawing/2014/main" val="2618224819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3614493466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845752028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797617613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78538545"/>
                    </a:ext>
                  </a:extLst>
                </a:gridCol>
              </a:tblGrid>
              <a:tr h="93610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Proměnná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Normalita dle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Q-Q / N-P / P-P grafu (ano/ne)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p-hodnota Shapirova-Wilkova testu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střední hodnoty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rozptylu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61379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Výška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06604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82406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04015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Váha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2256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839831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3834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BMI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9607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2438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09250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83568" y="1397792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Vizuální a testové ověření normality.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9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73893"/>
              </p:ext>
            </p:extLst>
          </p:nvPr>
        </p:nvGraphicFramePr>
        <p:xfrm>
          <a:off x="755576" y="2401657"/>
          <a:ext cx="7633344" cy="3922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282">
                  <a:extLst>
                    <a:ext uri="{9D8B030D-6E8A-4147-A177-3AD203B41FA5}">
                      <a16:colId xmlns:a16="http://schemas.microsoft.com/office/drawing/2014/main" val="2618224819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3614493466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845752028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797617613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78538545"/>
                    </a:ext>
                  </a:extLst>
                </a:gridCol>
              </a:tblGrid>
              <a:tr h="93610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Proměnná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Normalita dle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Q-Q / N-P / P-P grafu (ano/ne)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p-hodnota Shapirova-Wilkova testu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střední hodnoty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rozptylu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61379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Výška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06604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0.037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82406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0.539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161.2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17.3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04015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Váha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2256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0.004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 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839831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0.784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65.9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25.1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3834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BMI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9607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</a:rPr>
                        <a:t>0.529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25.3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3.6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2438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0.200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4.3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09250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83568" y="139779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Výsledky: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Vizuální a testové ověření normality.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3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1625" y="1484784"/>
            <a:ext cx="8662863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Poznámky k nejčastějším chybám: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Parametry normální rozdělení jsou: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Nejlepším nestranným odhadem střední hodnoty u normálního rozdělení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(nikoliv medián, ale měl by v případě normálního rozdělení stejný nebo podobný jako průměr), nejlepším nestranným odhadem rozptylu jako parametru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výběrový 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Nepleťte si rozptyl a směrodatnou odchylku.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Směrodatná odchylka je odmocnina z rozptylu.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rozdíl od rozptylu je ve stejných jednotkách jako hodnocený parametr.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7975" y="3782017"/>
            <a:ext cx="865651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chyby: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Přehozené skupiny pohlaví (záměna žen a mužů).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Odhad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hodnoty a rozptylu měl být vyplněn pouze tam, kde jste pomocí testu nezamítli nulovou hypotézu o normalitě dat.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Správná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interpretace např. výšky může být: „Pomocí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můžeme předpokládat, že se výška u žen v našem hodnoceném souboru řídí normálním rozdělením. U mužů jsme však nulovou hypotézu zamítli, tedy test prokázal, že výška u mužů nemá normální rozdělení.“</a:t>
            </a:r>
          </a:p>
        </p:txBody>
      </p:sp>
    </p:spTree>
    <p:extLst>
      <p:ext uri="{BB962C8B-B14F-4D97-AF65-F5344CB8AC3E}">
        <p14:creationId xmlns:p14="http://schemas.microsoft.com/office/powerpoint/2010/main" val="14862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</a:t>
            </a:r>
            <a:r>
              <a:rPr lang="cs-CZ" altLang="cs-CZ" sz="2800" dirty="0" smtClean="0"/>
              <a:t>popsat,  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516711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 dirty="0"/>
              <a:t>Průměr (</a:t>
            </a:r>
            <a:r>
              <a:rPr lang="cs-CZ" sz="1400" i="0" dirty="0">
                <a:latin typeface="Symbol" pitchFamily="18" charset="2"/>
              </a:rPr>
              <a:t>m</a:t>
            </a:r>
            <a:r>
              <a:rPr lang="cs-CZ" sz="1400" i="0" dirty="0"/>
              <a:t>)</a:t>
            </a:r>
          </a:p>
          <a:p>
            <a:pPr eaLnBrk="0" hangingPunct="0"/>
            <a:r>
              <a:rPr lang="cs-CZ" sz="1400" i="0" dirty="0"/>
              <a:t>Rozptyl (</a:t>
            </a:r>
            <a:r>
              <a:rPr lang="cs-CZ" sz="1400" i="0" dirty="0">
                <a:latin typeface="Symbol" pitchFamily="18" charset="2"/>
              </a:rPr>
              <a:t>s</a:t>
            </a:r>
            <a:r>
              <a:rPr lang="cs-CZ" sz="1400" i="0" baseline="30000" dirty="0"/>
              <a:t>2</a:t>
            </a:r>
            <a:r>
              <a:rPr lang="cs-CZ" sz="1400" i="0" dirty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>
                <a:solidFill>
                  <a:srgbClr val="CC0000"/>
                </a:solidFill>
              </a:rPr>
              <a:t> </a:t>
            </a:r>
            <a:r>
              <a:rPr lang="cs-CZ" i="0" dirty="0" err="1">
                <a:solidFill>
                  <a:srgbClr val="CC0000"/>
                </a:solidFill>
              </a:rPr>
              <a:t>Weibullovo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 dirty="0">
                <a:latin typeface="Symbol" pitchFamily="18" charset="2"/>
              </a:rPr>
              <a:t>a</a:t>
            </a:r>
            <a:r>
              <a:rPr lang="cs-CZ" sz="1400" i="0" dirty="0"/>
              <a:t> - parametr tvaru</a:t>
            </a:r>
          </a:p>
          <a:p>
            <a:pPr eaLnBrk="0" hangingPunct="0"/>
            <a:r>
              <a:rPr lang="cs-CZ" sz="1400" i="0" dirty="0">
                <a:latin typeface="Symbol" pitchFamily="18" charset="2"/>
              </a:rPr>
              <a:t>b</a:t>
            </a:r>
            <a:r>
              <a:rPr lang="cs-CZ" sz="1400" i="0" dirty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Změnou </a:t>
            </a:r>
            <a:r>
              <a:rPr lang="cs-CZ" sz="1600" b="0" i="0" dirty="0" smtClean="0"/>
              <a:t>parametru </a:t>
            </a:r>
            <a:r>
              <a:rPr lang="cs-CZ" sz="1600" dirty="0">
                <a:latin typeface="Symbol" pitchFamily="18" charset="2"/>
              </a:rPr>
              <a:t>a</a:t>
            </a:r>
            <a:r>
              <a:rPr lang="cs-CZ" sz="1600" b="0" i="0" dirty="0" smtClean="0"/>
              <a:t> lze </a:t>
            </a:r>
            <a:r>
              <a:rPr lang="cs-CZ" sz="1600" b="0" i="0" dirty="0"/>
              <a:t>modelovat distribuci doby přežití, např. stresovaného organismu. Rozložení využívané i jako model k </a:t>
            </a:r>
            <a:r>
              <a:rPr lang="cs-CZ" sz="1600" b="0" i="0" dirty="0" smtClean="0"/>
              <a:t>odhadu </a:t>
            </a:r>
            <a:r>
              <a:rPr lang="cs-CZ" sz="1600" b="0" i="0" dirty="0"/>
              <a:t>LC</a:t>
            </a:r>
            <a:r>
              <a:rPr lang="cs-CZ" sz="1600" b="0" i="0" baseline="-25000" dirty="0"/>
              <a:t>50</a:t>
            </a:r>
            <a:r>
              <a:rPr lang="cs-CZ" sz="1600" b="0" i="0" dirty="0"/>
              <a:t> nebo EC</a:t>
            </a:r>
            <a:r>
              <a:rPr lang="cs-CZ" sz="1600" b="0" i="0" baseline="-25000" dirty="0"/>
              <a:t>50</a:t>
            </a:r>
            <a:r>
              <a:rPr lang="cs-CZ" sz="1600" b="0" i="0" dirty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dirty="0" smtClean="0"/>
              <a:t>Všem hodnotám proměnné přiřazena stejná pravděpodobnost. </a:t>
            </a:r>
            <a:endParaRPr lang="cs-CZ" sz="1600" b="0" i="0" dirty="0"/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 dirty="0"/>
              <a:t>Parametry distribuční funkce:</a:t>
            </a:r>
          </a:p>
          <a:p>
            <a:pPr eaLnBrk="0" hangingPunct="0"/>
            <a:r>
              <a:rPr lang="cs-CZ" sz="1400" i="0" dirty="0">
                <a:latin typeface="Symbol" pitchFamily="18" charset="2"/>
              </a:rPr>
              <a:t>a</a:t>
            </a:r>
            <a:r>
              <a:rPr lang="cs-CZ" sz="1400" i="0" dirty="0"/>
              <a:t> - parametr tvaru</a:t>
            </a:r>
          </a:p>
          <a:p>
            <a:pPr eaLnBrk="0" hangingPunct="0"/>
            <a:r>
              <a:rPr lang="cs-CZ" sz="1400" i="0" dirty="0">
                <a:latin typeface="Symbol" pitchFamily="18" charset="2"/>
              </a:rPr>
              <a:t>b</a:t>
            </a:r>
            <a:r>
              <a:rPr lang="cs-CZ" sz="1400" i="0" dirty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Umožňuje </a:t>
            </a:r>
            <a:r>
              <a:rPr lang="cs-CZ" sz="1600" b="0" i="0" dirty="0" smtClean="0"/>
              <a:t>flexibilní </a:t>
            </a:r>
            <a:r>
              <a:rPr lang="cs-CZ" sz="1600" b="0" i="0" dirty="0"/>
              <a:t>modelování distribučních funkcí nejrůznějších tvarů. Např. </a:t>
            </a:r>
            <a:r>
              <a:rPr lang="cs-CZ" sz="1600" b="0" i="0" dirty="0">
                <a:latin typeface="Symbol" pitchFamily="18" charset="2"/>
              </a:rPr>
              <a:t>c</a:t>
            </a:r>
            <a:r>
              <a:rPr lang="cs-CZ" sz="1600" b="0" i="0" baseline="30000" dirty="0"/>
              <a:t>2</a:t>
            </a:r>
            <a:r>
              <a:rPr lang="cs-CZ" sz="1600" b="0" i="0" dirty="0"/>
              <a:t> rozložení je rozložení typu </a:t>
            </a:r>
            <a:r>
              <a:rPr lang="cs-CZ" sz="1600" b="0" i="0" dirty="0" err="1"/>
              <a:t>Gamma</a:t>
            </a:r>
            <a:r>
              <a:rPr lang="cs-CZ" sz="1600" b="0" i="0" dirty="0"/>
              <a:t>. </a:t>
            </a:r>
            <a:r>
              <a:rPr lang="cs-CZ" sz="1600" b="0" i="0" dirty="0" err="1"/>
              <a:t>Gamma</a:t>
            </a:r>
            <a:r>
              <a:rPr lang="cs-CZ" sz="1600" b="0" i="0" dirty="0"/>
              <a:t> rozložení </a:t>
            </a:r>
          </a:p>
          <a:p>
            <a:pPr eaLnBrk="0" hangingPunct="0"/>
            <a:r>
              <a:rPr lang="cs-CZ" sz="1600" b="0" i="0" dirty="0"/>
              <a:t>s </a:t>
            </a:r>
            <a:r>
              <a:rPr lang="cs-CZ" sz="1600" dirty="0">
                <a:latin typeface="Symbol" pitchFamily="18" charset="2"/>
              </a:rPr>
              <a:t>a </a:t>
            </a:r>
            <a:r>
              <a:rPr lang="cs-CZ" sz="1600" b="0" i="0" dirty="0" smtClean="0"/>
              <a:t>= </a:t>
            </a:r>
            <a:r>
              <a:rPr lang="cs-CZ" sz="1600" b="0" i="0" dirty="0"/>
              <a:t>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67496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i="0" dirty="0"/>
              <a:t>Parametry distribuční funkce:</a:t>
            </a:r>
          </a:p>
          <a:p>
            <a:pPr eaLnBrk="0" hangingPunct="0"/>
            <a:r>
              <a:rPr lang="cs-CZ" sz="1600" i="0" dirty="0">
                <a:latin typeface="Symbol" pitchFamily="18" charset="2"/>
              </a:rPr>
              <a:t>a</a:t>
            </a:r>
            <a:r>
              <a:rPr lang="cs-CZ" sz="1600" i="0" dirty="0"/>
              <a:t> - parametr tvaru</a:t>
            </a:r>
          </a:p>
          <a:p>
            <a:pPr eaLnBrk="0" hangingPunct="0"/>
            <a:r>
              <a:rPr lang="cs-CZ" sz="1600" i="0" dirty="0">
                <a:latin typeface="Symbol" pitchFamily="18" charset="2"/>
              </a:rPr>
              <a:t>b</a:t>
            </a:r>
            <a:r>
              <a:rPr lang="cs-CZ" sz="1600" i="0" dirty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 dirty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i="0"/>
              <a:t>Stupně volnosti - uvažuje velikost vzorku</a:t>
            </a:r>
          </a:p>
          <a:p>
            <a:pPr eaLnBrk="0" hangingPunct="0"/>
            <a:r>
              <a:rPr lang="cs-CZ" sz="1600" i="0"/>
              <a:t>Průměr </a:t>
            </a:r>
          </a:p>
          <a:p>
            <a:pPr eaLnBrk="0" hangingPunct="0"/>
            <a:r>
              <a:rPr lang="cs-CZ" sz="1600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 smtClean="0">
                <a:solidFill>
                  <a:srgbClr val="CC0000"/>
                </a:solidFill>
              </a:rPr>
              <a:t>Pearsonovo</a:t>
            </a:r>
            <a:endParaRPr lang="cs-CZ" b="1" i="0" dirty="0" smtClean="0">
              <a:solidFill>
                <a:srgbClr val="CC0000"/>
              </a:solidFill>
            </a:endParaRPr>
          </a:p>
          <a:p>
            <a:pPr algn="ctr" eaLnBrk="0" hangingPunct="0"/>
            <a:r>
              <a:rPr lang="cs-CZ" b="1" dirty="0" smtClean="0">
                <a:solidFill>
                  <a:srgbClr val="CC0000"/>
                </a:solidFill>
              </a:rPr>
              <a:t>(Chí-kvadrát)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 dirty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Používá se k testování </a:t>
            </a:r>
            <a:r>
              <a:rPr lang="cs-CZ" sz="1600" b="0" i="0" dirty="0" smtClean="0"/>
              <a:t>- </a:t>
            </a:r>
            <a:r>
              <a:rPr lang="cs-CZ" sz="1600" b="0" i="0" dirty="0"/>
              <a:t>F test pro porovnání dvou výběrových </a:t>
            </a:r>
            <a:r>
              <a:rPr lang="cs-CZ" sz="1600" b="0" i="0" dirty="0" smtClean="0"/>
              <a:t>rozptylů, </a:t>
            </a:r>
            <a:r>
              <a:rPr lang="cs-CZ" sz="1600" b="0" i="0" dirty="0"/>
              <a:t>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67612" y="1705173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223175" y="1813123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9912" y="1476573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24712" y="3238698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10762" y="316249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34387" y="3238698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405737" y="3048198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82037" y="3048198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905926" y="1476573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210726" y="3686373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801526" y="3152973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63326" y="3686373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658526" y="3038673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</p:cNvCxnSpPr>
          <p:nvPr/>
        </p:nvCxnSpPr>
        <p:spPr bwMode="auto">
          <a:xfrm flipV="1">
            <a:off x="5829851" y="3194248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</p:cNvCxnSpPr>
          <p:nvPr/>
        </p:nvCxnSpPr>
        <p:spPr bwMode="auto">
          <a:xfrm flipH="1" flipV="1">
            <a:off x="6812514" y="3192661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429926" y="3686373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487397" y="2162373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dirty="0" err="1"/>
              <a:t>l</a:t>
            </a:r>
            <a:r>
              <a:rPr lang="cs-CZ" sz="2400" i="0" dirty="0" err="1" smtClean="0"/>
              <a:t>n</a:t>
            </a:r>
            <a:r>
              <a:rPr lang="cs-CZ" sz="2400" i="0" dirty="0" smtClean="0"/>
              <a:t> </a:t>
            </a:r>
            <a:r>
              <a:rPr lang="cs-CZ" sz="2400" i="0" dirty="0"/>
              <a:t>[X]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5515526" y="1705173"/>
            <a:ext cx="2514600" cy="1428750"/>
            <a:chOff x="5515526" y="1705173"/>
            <a:chExt cx="2514600" cy="1428750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5515526" y="1705173"/>
              <a:ext cx="2514600" cy="1428750"/>
              <a:chOff x="64" y="136"/>
              <a:chExt cx="255" cy="204"/>
            </a:xfrm>
          </p:grpSpPr>
          <p:sp>
            <p:nvSpPr>
              <p:cNvPr id="5164" name="Line 29"/>
              <p:cNvSpPr>
                <a:spLocks noChangeShapeType="1"/>
              </p:cNvSpPr>
              <p:nvPr/>
            </p:nvSpPr>
            <p:spPr bwMode="auto">
              <a:xfrm>
                <a:off x="64" y="136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65" name="Line 30"/>
              <p:cNvSpPr>
                <a:spLocks noChangeShapeType="1"/>
              </p:cNvSpPr>
              <p:nvPr/>
            </p:nvSpPr>
            <p:spPr bwMode="auto">
              <a:xfrm>
                <a:off x="64" y="340"/>
                <a:ext cx="25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3" name="Line 31"/>
            <p:cNvSpPr>
              <a:spLocks noChangeShapeType="1"/>
            </p:cNvSpPr>
            <p:nvPr/>
          </p:nvSpPr>
          <p:spPr bwMode="auto">
            <a:xfrm flipV="1">
              <a:off x="5572676" y="304661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32"/>
            <p:cNvSpPr>
              <a:spLocks/>
            </p:cNvSpPr>
            <p:nvPr/>
          </p:nvSpPr>
          <p:spPr bwMode="auto">
            <a:xfrm>
              <a:off x="5734601" y="3014861"/>
              <a:ext cx="171450" cy="31750"/>
            </a:xfrm>
            <a:custGeom>
              <a:avLst/>
              <a:gdLst>
                <a:gd name="T0" fmla="*/ 0 w 108"/>
                <a:gd name="T1" fmla="*/ 2147483647 h 20"/>
                <a:gd name="T2" fmla="*/ 2147483647 w 108"/>
                <a:gd name="T3" fmla="*/ 2147483647 h 20"/>
                <a:gd name="T4" fmla="*/ 2147483647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33"/>
            <p:cNvSpPr>
              <a:spLocks/>
            </p:cNvSpPr>
            <p:nvPr/>
          </p:nvSpPr>
          <p:spPr bwMode="auto">
            <a:xfrm>
              <a:off x="5906051" y="2938661"/>
              <a:ext cx="161925" cy="76200"/>
            </a:xfrm>
            <a:custGeom>
              <a:avLst/>
              <a:gdLst>
                <a:gd name="T0" fmla="*/ 0 w 102"/>
                <a:gd name="T1" fmla="*/ 2147483647 h 48"/>
                <a:gd name="T2" fmla="*/ 2147483647 w 102"/>
                <a:gd name="T3" fmla="*/ 2147483647 h 48"/>
                <a:gd name="T4" fmla="*/ 2147483647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34"/>
            <p:cNvSpPr>
              <a:spLocks/>
            </p:cNvSpPr>
            <p:nvPr/>
          </p:nvSpPr>
          <p:spPr bwMode="auto">
            <a:xfrm>
              <a:off x="6067976" y="2787848"/>
              <a:ext cx="161925" cy="150813"/>
            </a:xfrm>
            <a:custGeom>
              <a:avLst/>
              <a:gdLst>
                <a:gd name="T0" fmla="*/ 0 w 102"/>
                <a:gd name="T1" fmla="*/ 2147483647 h 95"/>
                <a:gd name="T2" fmla="*/ 2147483647 w 102"/>
                <a:gd name="T3" fmla="*/ 2147483647 h 95"/>
                <a:gd name="T4" fmla="*/ 2147483647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35"/>
            <p:cNvSpPr>
              <a:spLocks/>
            </p:cNvSpPr>
            <p:nvPr/>
          </p:nvSpPr>
          <p:spPr bwMode="auto">
            <a:xfrm>
              <a:off x="6229901" y="2538611"/>
              <a:ext cx="161925" cy="249237"/>
            </a:xfrm>
            <a:custGeom>
              <a:avLst/>
              <a:gdLst>
                <a:gd name="T0" fmla="*/ 0 w 102"/>
                <a:gd name="T1" fmla="*/ 2147483647 h 157"/>
                <a:gd name="T2" fmla="*/ 2147483647 w 102"/>
                <a:gd name="T3" fmla="*/ 2147483647 h 157"/>
                <a:gd name="T4" fmla="*/ 2147483647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Freeform 36"/>
            <p:cNvSpPr>
              <a:spLocks/>
            </p:cNvSpPr>
            <p:nvPr/>
          </p:nvSpPr>
          <p:spPr bwMode="auto">
            <a:xfrm>
              <a:off x="6391826" y="2192536"/>
              <a:ext cx="171450" cy="346075"/>
            </a:xfrm>
            <a:custGeom>
              <a:avLst/>
              <a:gdLst>
                <a:gd name="T0" fmla="*/ 0 w 108"/>
                <a:gd name="T1" fmla="*/ 2147483647 h 218"/>
                <a:gd name="T2" fmla="*/ 2147483647 w 108"/>
                <a:gd name="T3" fmla="*/ 2147483647 h 218"/>
                <a:gd name="T4" fmla="*/ 2147483647 w 108"/>
                <a:gd name="T5" fmla="*/ 2147483647 h 218"/>
                <a:gd name="T6" fmla="*/ 2147483647 w 108"/>
                <a:gd name="T7" fmla="*/ 2147483647 h 218"/>
                <a:gd name="T8" fmla="*/ 2147483647 w 108"/>
                <a:gd name="T9" fmla="*/ 2147483647 h 218"/>
                <a:gd name="T10" fmla="*/ 2147483647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Freeform 37"/>
            <p:cNvSpPr>
              <a:spLocks/>
            </p:cNvSpPr>
            <p:nvPr/>
          </p:nvSpPr>
          <p:spPr bwMode="auto">
            <a:xfrm>
              <a:off x="6563276" y="2095698"/>
              <a:ext cx="161925" cy="96838"/>
            </a:xfrm>
            <a:custGeom>
              <a:avLst/>
              <a:gdLst>
                <a:gd name="T0" fmla="*/ 0 w 102"/>
                <a:gd name="T1" fmla="*/ 2147483647 h 61"/>
                <a:gd name="T2" fmla="*/ 2147483647 w 102"/>
                <a:gd name="T3" fmla="*/ 2147483647 h 61"/>
                <a:gd name="T4" fmla="*/ 2147483647 w 102"/>
                <a:gd name="T5" fmla="*/ 2147483647 h 61"/>
                <a:gd name="T6" fmla="*/ 2147483647 w 102"/>
                <a:gd name="T7" fmla="*/ 0 h 61"/>
                <a:gd name="T8" fmla="*/ 2147483647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Freeform 38"/>
            <p:cNvSpPr>
              <a:spLocks/>
            </p:cNvSpPr>
            <p:nvPr/>
          </p:nvSpPr>
          <p:spPr bwMode="auto">
            <a:xfrm>
              <a:off x="6725201" y="209569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147483647 w 102"/>
                <a:gd name="T3" fmla="*/ 0 h 61"/>
                <a:gd name="T4" fmla="*/ 2147483647 w 102"/>
                <a:gd name="T5" fmla="*/ 2147483647 h 61"/>
                <a:gd name="T6" fmla="*/ 2147483647 w 102"/>
                <a:gd name="T7" fmla="*/ 2147483647 h 61"/>
                <a:gd name="T8" fmla="*/ 2147483647 w 102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1" name="Freeform 39"/>
            <p:cNvSpPr>
              <a:spLocks/>
            </p:cNvSpPr>
            <p:nvPr/>
          </p:nvSpPr>
          <p:spPr bwMode="auto">
            <a:xfrm>
              <a:off x="6887126" y="219253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2147483647 w 102"/>
                <a:gd name="T3" fmla="*/ 2147483647 h 218"/>
                <a:gd name="T4" fmla="*/ 2147483647 w 102"/>
                <a:gd name="T5" fmla="*/ 2147483647 h 218"/>
                <a:gd name="T6" fmla="*/ 2147483647 w 102"/>
                <a:gd name="T7" fmla="*/ 2147483647 h 218"/>
                <a:gd name="T8" fmla="*/ 2147483647 w 102"/>
                <a:gd name="T9" fmla="*/ 2147483647 h 218"/>
                <a:gd name="T10" fmla="*/ 2147483647 w 102"/>
                <a:gd name="T11" fmla="*/ 2147483647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2" name="Freeform 40"/>
            <p:cNvSpPr>
              <a:spLocks/>
            </p:cNvSpPr>
            <p:nvPr/>
          </p:nvSpPr>
          <p:spPr bwMode="auto">
            <a:xfrm>
              <a:off x="7049051" y="253861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2147483647 w 108"/>
                <a:gd name="T3" fmla="*/ 2147483647 h 157"/>
                <a:gd name="T4" fmla="*/ 2147483647 w 108"/>
                <a:gd name="T5" fmla="*/ 214748364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3" name="Freeform 41"/>
            <p:cNvSpPr>
              <a:spLocks/>
            </p:cNvSpPr>
            <p:nvPr/>
          </p:nvSpPr>
          <p:spPr bwMode="auto">
            <a:xfrm>
              <a:off x="7220501" y="278784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2147483647 w 102"/>
                <a:gd name="T3" fmla="*/ 2147483647 h 95"/>
                <a:gd name="T4" fmla="*/ 2147483647 w 102"/>
                <a:gd name="T5" fmla="*/ 2147483647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4" name="Freeform 42"/>
            <p:cNvSpPr>
              <a:spLocks/>
            </p:cNvSpPr>
            <p:nvPr/>
          </p:nvSpPr>
          <p:spPr bwMode="auto">
            <a:xfrm>
              <a:off x="7382426" y="293866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2147483647 w 102"/>
                <a:gd name="T3" fmla="*/ 2147483647 h 48"/>
                <a:gd name="T4" fmla="*/ 2147483647 w 102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5" name="Freeform 43"/>
            <p:cNvSpPr>
              <a:spLocks/>
            </p:cNvSpPr>
            <p:nvPr/>
          </p:nvSpPr>
          <p:spPr bwMode="auto">
            <a:xfrm>
              <a:off x="7544351" y="301486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2147483647 w 102"/>
                <a:gd name="T3" fmla="*/ 2147483647 h 20"/>
                <a:gd name="T4" fmla="*/ 2147483647 w 102"/>
                <a:gd name="T5" fmla="*/ 2147483647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6" name="Line 44"/>
            <p:cNvSpPr>
              <a:spLocks noChangeShapeType="1"/>
            </p:cNvSpPr>
            <p:nvPr/>
          </p:nvSpPr>
          <p:spPr bwMode="auto">
            <a:xfrm>
              <a:off x="7706276" y="304661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67912" y="2695773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337369" y="5081194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519912" y="5471194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101312" y="5433093"/>
            <a:ext cx="1104904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529437" y="4168973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41806"/>
              </p:ext>
            </p:extLst>
          </p:nvPr>
        </p:nvGraphicFramePr>
        <p:xfrm>
          <a:off x="5442144" y="5205019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144" y="5205019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143799" y="5553994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284984" y="4309217"/>
            <a:ext cx="1118212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54" name="Group 11"/>
          <p:cNvGrpSpPr>
            <a:grpSpLocks/>
          </p:cNvGrpSpPr>
          <p:nvPr/>
        </p:nvGrpSpPr>
        <p:grpSpPr bwMode="auto">
          <a:xfrm rot="18850893">
            <a:off x="1437291" y="3050358"/>
            <a:ext cx="171450" cy="171450"/>
            <a:chOff x="591" y="221"/>
            <a:chExt cx="100" cy="101"/>
          </a:xfrm>
        </p:grpSpPr>
        <p:sp>
          <p:nvSpPr>
            <p:cNvPr id="55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134" grpId="0"/>
      <p:bldP spid="5135" grpId="0"/>
      <p:bldP spid="5136" grpId="0"/>
      <p:bldP spid="5140" grpId="0"/>
      <p:bldP spid="5141" grpId="0"/>
      <p:bldP spid="5157" grpId="0" animBg="1"/>
      <p:bldP spid="5158" grpId="0" animBg="1"/>
      <p:bldP spid="5160" grpId="0"/>
      <p:bldP spid="5162" grpId="0" animBg="1"/>
      <p:bldP spid="5163" grpId="0" animBg="1"/>
      <p:bldP spid="5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2830</Words>
  <Application>Microsoft Office PowerPoint</Application>
  <PresentationFormat>Předvádění na obrazovce (4:3)</PresentationFormat>
  <Paragraphs>559</Paragraphs>
  <Slides>43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43</vt:i4>
      </vt:variant>
    </vt:vector>
  </HeadingPairs>
  <TitlesOfParts>
    <vt:vector size="56" baseType="lpstr">
      <vt:lpstr>Arial</vt:lpstr>
      <vt:lpstr>Calibri</vt:lpstr>
      <vt:lpstr>Cambria Math</vt:lpstr>
      <vt:lpstr>Symbol</vt:lpstr>
      <vt:lpstr>Times New Roman</vt:lpstr>
      <vt:lpstr>Verdana</vt:lpstr>
      <vt:lpstr>Wingdings</vt:lpstr>
      <vt:lpstr>Wingdings 2</vt:lpstr>
      <vt:lpstr>Administrativní</vt:lpstr>
      <vt:lpstr>Rovnice</vt:lpstr>
      <vt:lpstr>Document</vt:lpstr>
      <vt:lpstr>Graf</vt:lpstr>
      <vt:lpstr>Unknown</vt:lpstr>
      <vt:lpstr>Biostatistika </vt:lpstr>
      <vt:lpstr> Opakování</vt:lpstr>
      <vt:lpstr>Opakování</vt:lpstr>
      <vt:lpstr> Modelová rozložení</vt:lpstr>
      <vt:lpstr>Výběrové rozložení hodnot lze modelově popsat,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  <vt:lpstr> Základy testování hypotéz</vt:lpstr>
      <vt:lpstr>Princip testování hypotéz</vt:lpstr>
      <vt:lpstr>Statistické testování – základní pojmy</vt:lpstr>
      <vt:lpstr>Hypotézy – příklady </vt:lpstr>
      <vt:lpstr>Možné chyby při testování hypotéz</vt:lpstr>
      <vt:lpstr>Možné chyby při testování hypotéz</vt:lpstr>
      <vt:lpstr>Význam chyb při testování hypotéz</vt:lpstr>
      <vt:lpstr>Způsoby testování </vt:lpstr>
      <vt:lpstr>Způsoby testování: P-hodnota</vt:lpstr>
      <vt:lpstr>Parametrické vs. neparametrické testy</vt:lpstr>
      <vt:lpstr>One-sample vs. two-sample testy</vt:lpstr>
      <vt:lpstr>One-tailed vs. two-tailed testy</vt:lpstr>
      <vt:lpstr>Nepárový vs. párový design</vt:lpstr>
      <vt:lpstr>Důležité poznámky k testování hypotéz</vt:lpstr>
      <vt:lpstr>Vliv velikosti vzorku na výsledky testování</vt:lpstr>
      <vt:lpstr>Statistické testy a normalita dat</vt:lpstr>
      <vt:lpstr>Testy normality</vt:lpstr>
      <vt:lpstr> Společné cvičení</vt:lpstr>
      <vt:lpstr>Společné cvičení – ověřování normality dat</vt:lpstr>
      <vt:lpstr>Společné cvičení – ověřování normality dat</vt:lpstr>
      <vt:lpstr>Společné cvičení – ověřování normality dat</vt:lpstr>
      <vt:lpstr> Samostatné cvičení</vt:lpstr>
      <vt:lpstr>Samostatné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ASTAc/03 Biostatistika  3. cvičení</dc:title>
  <dc:creator>kovalcikova</dc:creator>
  <cp:lastModifiedBy>koritakova</cp:lastModifiedBy>
  <cp:revision>113</cp:revision>
  <dcterms:created xsi:type="dcterms:W3CDTF">2015-10-19T12:20:38Z</dcterms:created>
  <dcterms:modified xsi:type="dcterms:W3CDTF">2018-10-17T13:17:02Z</dcterms:modified>
</cp:coreProperties>
</file>