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64" r:id="rId2"/>
    <p:sldId id="283" r:id="rId3"/>
    <p:sldId id="284" r:id="rId4"/>
    <p:sldId id="285" r:id="rId5"/>
    <p:sldId id="265" r:id="rId6"/>
    <p:sldId id="287" r:id="rId7"/>
    <p:sldId id="302" r:id="rId8"/>
    <p:sldId id="301" r:id="rId9"/>
    <p:sldId id="303" r:id="rId10"/>
    <p:sldId id="304" r:id="rId11"/>
    <p:sldId id="305" r:id="rId12"/>
    <p:sldId id="306" r:id="rId13"/>
    <p:sldId id="307" r:id="rId14"/>
    <p:sldId id="308" r:id="rId15"/>
    <p:sldId id="289" r:id="rId16"/>
    <p:sldId id="257" r:id="rId17"/>
    <p:sldId id="297" r:id="rId18"/>
    <p:sldId id="309" r:id="rId19"/>
    <p:sldId id="258" r:id="rId20"/>
    <p:sldId id="272" r:id="rId21"/>
    <p:sldId id="273" r:id="rId22"/>
    <p:sldId id="267" r:id="rId23"/>
    <p:sldId id="259" r:id="rId24"/>
    <p:sldId id="260" r:id="rId25"/>
    <p:sldId id="269" r:id="rId26"/>
    <p:sldId id="270" r:id="rId27"/>
    <p:sldId id="271" r:id="rId28"/>
    <p:sldId id="288" r:id="rId29"/>
    <p:sldId id="298" r:id="rId30"/>
    <p:sldId id="300" r:id="rId31"/>
    <p:sldId id="278" r:id="rId32"/>
    <p:sldId id="279" r:id="rId33"/>
    <p:sldId id="290" r:id="rId34"/>
    <p:sldId id="280" r:id="rId35"/>
    <p:sldId id="281" r:id="rId36"/>
    <p:sldId id="310" r:id="rId37"/>
    <p:sldId id="311" r:id="rId38"/>
    <p:sldId id="312" r:id="rId39"/>
    <p:sldId id="313" r:id="rId40"/>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FF00"/>
    <a:srgbClr val="660033"/>
    <a:srgbClr val="33CC33"/>
    <a:srgbClr val="28F82D"/>
    <a:srgbClr val="FFF4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větlý styl 2 – zvýraznění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93D81CF-94F2-401A-BA57-92F5A7B2D0C5}" styleName="Styl Středně sytá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55" autoAdjust="0"/>
    <p:restoredTop sz="89784" autoAdjust="0"/>
  </p:normalViewPr>
  <p:slideViewPr>
    <p:cSldViewPr>
      <p:cViewPr varScale="1">
        <p:scale>
          <a:sx n="104" d="100"/>
          <a:sy n="104" d="100"/>
        </p:scale>
        <p:origin x="1812"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007222-072A-4992-BDC4-4FDA1318B37B}" type="datetimeFigureOut">
              <a:rPr lang="cs-CZ" smtClean="0"/>
              <a:pPr/>
              <a:t>16.04.2019</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624C5D-30AE-45C5-B918-4677603C3C2F}" type="slidenum">
              <a:rPr lang="cs-CZ" smtClean="0"/>
              <a:pPr/>
              <a:t>‹#›</a:t>
            </a:fld>
            <a:endParaRPr lang="cs-CZ"/>
          </a:p>
        </p:txBody>
      </p:sp>
    </p:spTree>
    <p:extLst>
      <p:ext uri="{BB962C8B-B14F-4D97-AF65-F5344CB8AC3E}">
        <p14:creationId xmlns:p14="http://schemas.microsoft.com/office/powerpoint/2010/main" val="3944312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1150938" y="712788"/>
            <a:ext cx="4559300" cy="3419475"/>
          </a:xfrm>
          <a:ln/>
        </p:spPr>
      </p:sp>
      <p:sp>
        <p:nvSpPr>
          <p:cNvPr id="52227" name="Rectangle 3"/>
          <p:cNvSpPr>
            <a:spLocks noGrp="1" noChangeArrowheads="1"/>
          </p:cNvSpPr>
          <p:nvPr>
            <p:ph type="body" idx="1"/>
          </p:nvPr>
        </p:nvSpPr>
        <p:spPr>
          <a:xfrm>
            <a:off x="914184" y="4346838"/>
            <a:ext cx="5029635" cy="11404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1152525" y="714375"/>
            <a:ext cx="4556125" cy="3417888"/>
          </a:xfrm>
          <a:ln/>
        </p:spPr>
      </p:sp>
      <p:sp>
        <p:nvSpPr>
          <p:cNvPr id="74755" name="Rectangle 3"/>
          <p:cNvSpPr>
            <a:spLocks noGrp="1" noChangeArrowheads="1"/>
          </p:cNvSpPr>
          <p:nvPr>
            <p:ph type="body" idx="1"/>
          </p:nvPr>
        </p:nvSpPr>
        <p:spPr>
          <a:xfrm>
            <a:off x="914183" y="4346837"/>
            <a:ext cx="5029635" cy="1140441"/>
          </a:xfrm>
          <a:noFill/>
          <a:ln/>
        </p:spPr>
        <p:txBody>
          <a:bodyPr/>
          <a:lstStyle/>
          <a:p>
            <a:pPr eaLnBrk="1" hangingPunct="1"/>
            <a:endParaRPr lang="cs-CZ"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1152525" y="714375"/>
            <a:ext cx="4556125" cy="3417888"/>
          </a:xfrm>
          <a:ln/>
        </p:spPr>
      </p:sp>
      <p:sp>
        <p:nvSpPr>
          <p:cNvPr id="74755" name="Rectangle 3"/>
          <p:cNvSpPr>
            <a:spLocks noGrp="1" noChangeArrowheads="1"/>
          </p:cNvSpPr>
          <p:nvPr>
            <p:ph type="body" idx="1"/>
          </p:nvPr>
        </p:nvSpPr>
        <p:spPr>
          <a:xfrm>
            <a:off x="914183" y="4346837"/>
            <a:ext cx="5029635" cy="1140441"/>
          </a:xfrm>
          <a:noFill/>
          <a:ln/>
        </p:spPr>
        <p:txBody>
          <a:bodyPr/>
          <a:lstStyle/>
          <a:p>
            <a:pPr eaLnBrk="1" hangingPunct="1"/>
            <a:endParaRPr lang="cs-CZ"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5624C5D-30AE-45C5-B918-4677603C3C2F}" type="slidenum">
              <a:rPr lang="cs-CZ" smtClean="0"/>
              <a:pPr/>
              <a:t>7</a:t>
            </a:fld>
            <a:endParaRPr lang="cs-CZ"/>
          </a:p>
        </p:txBody>
      </p:sp>
    </p:spTree>
    <p:extLst>
      <p:ext uri="{BB962C8B-B14F-4D97-AF65-F5344CB8AC3E}">
        <p14:creationId xmlns:p14="http://schemas.microsoft.com/office/powerpoint/2010/main" val="11087358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2"/>
      </p:bgRef>
    </p:bg>
    <p:spTree>
      <p:nvGrpSpPr>
        <p:cNvPr id="1" name=""/>
        <p:cNvGrpSpPr/>
        <p:nvPr/>
      </p:nvGrpSpPr>
      <p:grpSpPr>
        <a:xfrm>
          <a:off x="0" y="0"/>
          <a:ext cx="0" cy="0"/>
          <a:chOff x="0" y="0"/>
          <a:chExt cx="0" cy="0"/>
        </a:xfrm>
      </p:grpSpPr>
      <p:sp>
        <p:nvSpPr>
          <p:cNvPr id="4" name="Obdélník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5" name="Obdélník 4"/>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6" name="Obdélník 5"/>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7" name="Obdélník 6"/>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0" name="Obdélník 9"/>
          <p:cNvSpPr>
            <a:spLocks noChangeArrowheads="1"/>
          </p:cNvSpPr>
          <p:nvPr/>
        </p:nvSpPr>
        <p:spPr bwMode="auto">
          <a:xfrm>
            <a:off x="146050" y="6391275"/>
            <a:ext cx="8832850" cy="466725"/>
          </a:xfrm>
          <a:prstGeom prst="rect">
            <a:avLst/>
          </a:prstGeom>
          <a:solidFill>
            <a:srgbClr val="D7E1E1"/>
          </a:solidFill>
          <a:ln w="9525" algn="ctr">
            <a:noFill/>
            <a:miter lim="800000"/>
            <a:headEnd/>
            <a:tailEnd/>
          </a:ln>
        </p:spPr>
        <p:txBody>
          <a:bodyPr wrap="none" anchor="ctr"/>
          <a:lstStyle/>
          <a:p>
            <a:pPr>
              <a:defRPr/>
            </a:pPr>
            <a:endParaRPr lang="en-US">
              <a:solidFill>
                <a:prstClr val="black"/>
              </a:solidFill>
              <a:cs typeface="Arial" pitchFamily="34" charset="0"/>
            </a:endParaRPr>
          </a:p>
        </p:txBody>
      </p:sp>
      <p:sp>
        <p:nvSpPr>
          <p:cNvPr id="11" name="Přímá spojovací čára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2" name="Obdélník 11"/>
          <p:cNvSpPr>
            <a:spLocks noChangeArrowheads="1"/>
          </p:cNvSpPr>
          <p:nvPr/>
        </p:nvSpPr>
        <p:spPr bwMode="auto">
          <a:xfrm>
            <a:off x="152400" y="152400"/>
            <a:ext cx="8832850" cy="670560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3" name="Elipsa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Elipsa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pic>
        <p:nvPicPr>
          <p:cNvPr id="15" name="Picture 16" descr="logo-IBA"/>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179388" y="6381750"/>
            <a:ext cx="503237" cy="476250"/>
          </a:xfrm>
          <a:prstGeom prst="rect">
            <a:avLst/>
          </a:prstGeom>
          <a:noFill/>
          <a:ln w="9525">
            <a:noFill/>
            <a:miter lim="800000"/>
            <a:headEnd/>
            <a:tailEnd/>
          </a:ln>
        </p:spPr>
      </p:pic>
      <p:sp>
        <p:nvSpPr>
          <p:cNvPr id="9" name="Podnadpis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cs-CZ" smtClean="0"/>
              <a:t>Klepnutím lze upravit styl předlohy podnadpisů.</a:t>
            </a:r>
            <a:endParaRPr lang="en-US"/>
          </a:p>
        </p:txBody>
      </p:sp>
      <p:sp>
        <p:nvSpPr>
          <p:cNvPr id="8" name="Nadpis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cs-CZ" smtClean="0"/>
              <a:t>Klepnutím lze upravit styl předlohy nadpisů.</a:t>
            </a:r>
            <a:endParaRPr lang="en-US"/>
          </a:p>
        </p:txBody>
      </p:sp>
      <p:sp>
        <p:nvSpPr>
          <p:cNvPr id="16" name="Zástupný symbol pro datum 27"/>
          <p:cNvSpPr>
            <a:spLocks noGrp="1"/>
          </p:cNvSpPr>
          <p:nvPr>
            <p:ph type="dt" sz="half" idx="10"/>
          </p:nvPr>
        </p:nvSpPr>
        <p:spPr/>
        <p:txBody>
          <a:bodyPr/>
          <a:lstStyle>
            <a:lvl1pPr>
              <a:defRPr/>
            </a:lvl1pPr>
          </a:lstStyle>
          <a:p>
            <a:pPr>
              <a:defRPr/>
            </a:pPr>
            <a:fld id="{7E04CA88-A6CE-46CF-82DF-07C8FA9B780D}" type="datetime1">
              <a:rPr lang="cs-CZ"/>
              <a:pPr>
                <a:defRPr/>
              </a:pPr>
              <a:t>16.04.2019</a:t>
            </a:fld>
            <a:endParaRPr lang="cs-CZ"/>
          </a:p>
        </p:txBody>
      </p:sp>
      <p:sp>
        <p:nvSpPr>
          <p:cNvPr id="17" name="Zástupný symbol pro zápatí 16"/>
          <p:cNvSpPr>
            <a:spLocks noGrp="1"/>
          </p:cNvSpPr>
          <p:nvPr>
            <p:ph type="ftr" sz="quarter" idx="11"/>
          </p:nvPr>
        </p:nvSpPr>
        <p:spPr>
          <a:xfrm>
            <a:off x="774700" y="6410325"/>
            <a:ext cx="3581400" cy="366713"/>
          </a:xfrm>
        </p:spPr>
        <p:txBody>
          <a:bodyPr/>
          <a:lstStyle>
            <a:lvl1pPr>
              <a:defRPr sz="900" smtClean="0">
                <a:latin typeface="Arial" pitchFamily="34" charset="0"/>
              </a:defRPr>
            </a:lvl1pPr>
          </a:lstStyle>
          <a:p>
            <a:pPr>
              <a:defRPr/>
            </a:pPr>
            <a:r>
              <a:rPr lang="cs-CZ"/>
              <a:t>Vytvořil Institut biostatistiky a analýz, Masarykova univerzita </a:t>
            </a:r>
            <a:br>
              <a:rPr lang="cs-CZ"/>
            </a:br>
            <a:r>
              <a:rPr lang="cs-CZ" i="1"/>
              <a:t>J. Jarkovský, L. Dušek</a:t>
            </a:r>
          </a:p>
        </p:txBody>
      </p:sp>
      <p:sp>
        <p:nvSpPr>
          <p:cNvPr id="18" name="Zástupný symbol pro číslo snímku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9879348F-C9AD-4E9A-A0F1-FE912E362F83}" type="slidenum">
              <a:rPr lang="cs-CZ">
                <a:solidFill>
                  <a:srgbClr val="8CADAE">
                    <a:shade val="75000"/>
                  </a:srgbClr>
                </a:solidFill>
              </a:rPr>
              <a:pPr>
                <a:defRPr/>
              </a:pPr>
              <a:t>‹#›</a:t>
            </a:fld>
            <a:endParaRPr lang="cs-CZ">
              <a:solidFill>
                <a:srgbClr val="8CADAE">
                  <a:shade val="75000"/>
                </a:srgb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Only" preserve="1">
  <p:cSld name="Pouze nadpis">
    <p:spTree>
      <p:nvGrpSpPr>
        <p:cNvPr id="1" name=""/>
        <p:cNvGrpSpPr/>
        <p:nvPr/>
      </p:nvGrpSpPr>
      <p:grpSpPr>
        <a:xfrm>
          <a:off x="0" y="0"/>
          <a:ext cx="0" cy="0"/>
          <a:chOff x="0" y="0"/>
          <a:chExt cx="0" cy="0"/>
        </a:xfrm>
      </p:grpSpPr>
      <p:sp>
        <p:nvSpPr>
          <p:cNvPr id="3" name="Obdélník 2"/>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4" name="Obdélník 3"/>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5" name="Obdélník 4"/>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6" name="Obdélník 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7" name="Obdélník 6"/>
          <p:cNvSpPr>
            <a:spLocks noChangeArrowheads="1"/>
          </p:cNvSpPr>
          <p:nvPr/>
        </p:nvSpPr>
        <p:spPr bwMode="auto">
          <a:xfrm>
            <a:off x="149225" y="6388100"/>
            <a:ext cx="8832850" cy="469900"/>
          </a:xfrm>
          <a:prstGeom prst="rect">
            <a:avLst/>
          </a:prstGeom>
          <a:solidFill>
            <a:srgbClr val="D7E1E1"/>
          </a:solidFill>
          <a:ln w="9525" algn="ctr">
            <a:noFill/>
            <a:miter lim="800000"/>
            <a:headEnd/>
            <a:tailEnd/>
          </a:ln>
        </p:spPr>
        <p:txBody>
          <a:bodyPr wrap="none" anchor="ctr"/>
          <a:lstStyle/>
          <a:p>
            <a:pPr>
              <a:defRPr/>
            </a:pPr>
            <a:endParaRPr lang="en-US">
              <a:solidFill>
                <a:prstClr val="black"/>
              </a:solidFill>
              <a:cs typeface="Arial" pitchFamily="34" charset="0"/>
            </a:endParaRPr>
          </a:p>
        </p:txBody>
      </p:sp>
      <p:sp>
        <p:nvSpPr>
          <p:cNvPr id="8" name="Obdélník 7"/>
          <p:cNvSpPr>
            <a:spLocks noChangeArrowheads="1"/>
          </p:cNvSpPr>
          <p:nvPr/>
        </p:nvSpPr>
        <p:spPr bwMode="auto">
          <a:xfrm>
            <a:off x="152400" y="155575"/>
            <a:ext cx="8832850" cy="6702425"/>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9" name="Přímá spojovací čára 8"/>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0" name="Elipsa 9"/>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1" name="Elipsa 10"/>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pic>
        <p:nvPicPr>
          <p:cNvPr id="12" name="Picture 16" descr="logo-IBA"/>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179388" y="6381750"/>
            <a:ext cx="503237" cy="476250"/>
          </a:xfrm>
          <a:prstGeom prst="rect">
            <a:avLst/>
          </a:prstGeom>
          <a:noFill/>
          <a:ln w="9525">
            <a:noFill/>
            <a:miter lim="800000"/>
            <a:headEnd/>
            <a:tailEnd/>
          </a:ln>
        </p:spPr>
      </p:pic>
      <p:sp>
        <p:nvSpPr>
          <p:cNvPr id="2" name="Nadpis 1"/>
          <p:cNvSpPr>
            <a:spLocks noGrp="1"/>
          </p:cNvSpPr>
          <p:nvPr>
            <p:ph type="title"/>
          </p:nvPr>
        </p:nvSpPr>
        <p:spPr/>
        <p:txBody>
          <a:bodyPr/>
          <a:lstStyle/>
          <a:p>
            <a:r>
              <a:rPr lang="cs-CZ" smtClean="0"/>
              <a:t>Klepnutím lze upravit styl předlohy nadpisů.</a:t>
            </a:r>
            <a:endParaRPr lang="en-US"/>
          </a:p>
        </p:txBody>
      </p:sp>
      <p:sp>
        <p:nvSpPr>
          <p:cNvPr id="13" name="Zástupný symbol pro datum 2"/>
          <p:cNvSpPr>
            <a:spLocks noGrp="1"/>
          </p:cNvSpPr>
          <p:nvPr>
            <p:ph type="dt" sz="half" idx="10"/>
          </p:nvPr>
        </p:nvSpPr>
        <p:spPr/>
        <p:txBody>
          <a:bodyPr/>
          <a:lstStyle>
            <a:lvl1pPr>
              <a:defRPr/>
            </a:lvl1pPr>
          </a:lstStyle>
          <a:p>
            <a:pPr>
              <a:defRPr/>
            </a:pPr>
            <a:fld id="{3F1049C0-590D-4C13-BB86-F44463B4100C}" type="datetime1">
              <a:rPr lang="cs-CZ"/>
              <a:pPr>
                <a:defRPr/>
              </a:pPr>
              <a:t>16.04.2019</a:t>
            </a:fld>
            <a:endParaRPr lang="cs-CZ"/>
          </a:p>
        </p:txBody>
      </p:sp>
      <p:sp>
        <p:nvSpPr>
          <p:cNvPr id="14" name="Zástupný symbol pro zápatí 3"/>
          <p:cNvSpPr>
            <a:spLocks noGrp="1"/>
          </p:cNvSpPr>
          <p:nvPr>
            <p:ph type="ftr" sz="quarter" idx="11"/>
          </p:nvPr>
        </p:nvSpPr>
        <p:spPr>
          <a:xfrm>
            <a:off x="827088" y="6410325"/>
            <a:ext cx="3581400" cy="366713"/>
          </a:xfrm>
        </p:spPr>
        <p:txBody>
          <a:bodyPr/>
          <a:lstStyle>
            <a:lvl1pPr>
              <a:defRPr i="1" smtClean="0">
                <a:latin typeface="Arial" pitchFamily="34" charset="0"/>
              </a:defRPr>
            </a:lvl1pPr>
          </a:lstStyle>
          <a:p>
            <a:pPr>
              <a:defRPr/>
            </a:pPr>
            <a:r>
              <a:rPr lang="cs-CZ"/>
              <a:t>Vytvořil Institut biostatistiky a analýz, Masarykova univerzita </a:t>
            </a:r>
            <a:br>
              <a:rPr lang="cs-CZ"/>
            </a:br>
            <a:r>
              <a:rPr lang="cs-CZ"/>
              <a:t>J. Jarkovský, L. Dušek</a:t>
            </a:r>
          </a:p>
          <a:p>
            <a:pPr>
              <a:defRPr/>
            </a:pPr>
            <a:endParaRPr lang="cs-CZ"/>
          </a:p>
        </p:txBody>
      </p:sp>
      <p:sp>
        <p:nvSpPr>
          <p:cNvPr id="15" name="Zástupný symbol pro číslo snímku 4"/>
          <p:cNvSpPr>
            <a:spLocks noGrp="1"/>
          </p:cNvSpPr>
          <p:nvPr>
            <p:ph type="sldNum" sz="quarter" idx="12"/>
          </p:nvPr>
        </p:nvSpPr>
        <p:spPr>
          <a:xfrm>
            <a:off x="4343400" y="1036638"/>
            <a:ext cx="457200" cy="441325"/>
          </a:xfrm>
        </p:spPr>
        <p:txBody>
          <a:bodyPr/>
          <a:lstStyle>
            <a:lvl1pPr>
              <a:defRPr/>
            </a:lvl1pPr>
          </a:lstStyle>
          <a:p>
            <a:pPr>
              <a:defRPr/>
            </a:pPr>
            <a:fld id="{879D9B24-57B4-40DB-ABDE-14E77AFDFB82}" type="slidenum">
              <a:rPr lang="cs-CZ">
                <a:solidFill>
                  <a:srgbClr val="8CADAE">
                    <a:shade val="75000"/>
                  </a:srgbClr>
                </a:solidFill>
              </a:rPr>
              <a:pPr>
                <a:defRPr/>
              </a:pPr>
              <a:t>‹#›</a:t>
            </a:fld>
            <a:endParaRPr lang="cs-CZ">
              <a:solidFill>
                <a:srgbClr val="8CADAE">
                  <a:shade val="75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5" name="Přímá spojovací čára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6" name="Obdélník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7" name="Obdélník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8" name="Obdélník 7"/>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9" name="Obdélník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0" name="Obdélník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1" name="Obdélník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2" name="Obdélník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3" name="Elipsa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Elipsa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5" name="Obdélník 14"/>
          <p:cNvSpPr>
            <a:spLocks noChangeArrowheads="1"/>
          </p:cNvSpPr>
          <p:nvPr/>
        </p:nvSpPr>
        <p:spPr bwMode="auto">
          <a:xfrm>
            <a:off x="149225" y="6388100"/>
            <a:ext cx="8832850" cy="469900"/>
          </a:xfrm>
          <a:prstGeom prst="rect">
            <a:avLst/>
          </a:prstGeom>
          <a:solidFill>
            <a:srgbClr val="D7E1E1"/>
          </a:solidFill>
          <a:ln w="9525" algn="ctr">
            <a:noFill/>
            <a:miter lim="800000"/>
            <a:headEnd/>
            <a:tailEnd/>
          </a:ln>
        </p:spPr>
        <p:txBody>
          <a:bodyPr wrap="none" anchor="ctr"/>
          <a:lstStyle/>
          <a:p>
            <a:pPr>
              <a:defRPr/>
            </a:pPr>
            <a:endParaRPr lang="en-US">
              <a:solidFill>
                <a:prstClr val="black"/>
              </a:solidFill>
              <a:cs typeface="Arial" pitchFamily="34" charset="0"/>
            </a:endParaRPr>
          </a:p>
        </p:txBody>
      </p:sp>
      <p:pic>
        <p:nvPicPr>
          <p:cNvPr id="16" name="Picture 20" descr="logo-IBA"/>
          <p:cNvPicPr>
            <a:picLocks noChangeAspect="1" noChangeArrowheads="1"/>
          </p:cNvPicPr>
          <p:nvPr userDrawn="1"/>
        </p:nvPicPr>
        <p:blipFill>
          <a:blip r:embed="rId2" cstate="print"/>
          <a:srcRect/>
          <a:stretch>
            <a:fillRect/>
          </a:stretch>
        </p:blipFill>
        <p:spPr bwMode="auto">
          <a:xfrm>
            <a:off x="4170363" y="6453188"/>
            <a:ext cx="360362" cy="341312"/>
          </a:xfrm>
          <a:prstGeom prst="rect">
            <a:avLst/>
          </a:prstGeom>
          <a:noFill/>
          <a:ln w="9525">
            <a:noFill/>
            <a:miter lim="800000"/>
            <a:headEnd/>
            <a:tailEnd/>
          </a:ln>
        </p:spPr>
      </p:pic>
      <p:pic>
        <p:nvPicPr>
          <p:cNvPr id="17" name="Picture 21" descr="logomuni"/>
          <p:cNvPicPr>
            <a:picLocks noChangeAspect="1" noChangeArrowheads="1"/>
          </p:cNvPicPr>
          <p:nvPr userDrawn="1"/>
        </p:nvPicPr>
        <p:blipFill>
          <a:blip r:embed="rId3" cstate="print"/>
          <a:srcRect/>
          <a:stretch>
            <a:fillRect/>
          </a:stretch>
        </p:blipFill>
        <p:spPr bwMode="auto">
          <a:xfrm>
            <a:off x="4603750" y="6408738"/>
            <a:ext cx="400050" cy="404812"/>
          </a:xfrm>
          <a:prstGeom prst="rect">
            <a:avLst/>
          </a:prstGeom>
          <a:noFill/>
          <a:ln w="9525">
            <a:noFill/>
            <a:miter lim="800000"/>
            <a:headEnd/>
            <a:tailEnd/>
          </a:ln>
        </p:spPr>
      </p:pic>
      <p:sp>
        <p:nvSpPr>
          <p:cNvPr id="2" name="Nadpis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cs-CZ" smtClean="0"/>
              <a:t>Klepnutím lze upravit styl předlohy nadpisů.</a:t>
            </a:r>
            <a:endParaRPr lang="en-US"/>
          </a:p>
        </p:txBody>
      </p:sp>
      <p:sp>
        <p:nvSpPr>
          <p:cNvPr id="3" name="Zástupný symbol pro obrázek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cs-CZ" noProof="0" smtClean="0"/>
              <a:t>Klepnutím na ikonu přidáte obrázek.</a:t>
            </a:r>
            <a:endParaRPr lang="en-US" noProof="0" dirty="0"/>
          </a:p>
        </p:txBody>
      </p:sp>
      <p:sp>
        <p:nvSpPr>
          <p:cNvPr id="4" name="Zástupný symbol pro text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cs-CZ" smtClean="0"/>
              <a:t>Klepnutím lze upravit styly předlohy textu.</a:t>
            </a:r>
          </a:p>
        </p:txBody>
      </p:sp>
      <p:sp>
        <p:nvSpPr>
          <p:cNvPr id="18" name="Zástupný symbol pro číslo snímku 6"/>
          <p:cNvSpPr>
            <a:spLocks noGrp="1"/>
          </p:cNvSpPr>
          <p:nvPr>
            <p:ph type="sldNum" sz="quarter" idx="10"/>
          </p:nvPr>
        </p:nvSpPr>
        <p:spPr>
          <a:xfrm>
            <a:off x="1371600" y="312738"/>
            <a:ext cx="457200" cy="441325"/>
          </a:xfrm>
        </p:spPr>
        <p:txBody>
          <a:bodyPr/>
          <a:lstStyle>
            <a:lvl1pPr>
              <a:defRPr/>
            </a:lvl1pPr>
          </a:lstStyle>
          <a:p>
            <a:pPr>
              <a:defRPr/>
            </a:pPr>
            <a:fld id="{F54B62CD-C7B4-4CAA-9D71-4B2155F6BFE7}" type="slidenum">
              <a:rPr lang="cs-CZ">
                <a:solidFill>
                  <a:srgbClr val="8CADAE">
                    <a:shade val="75000"/>
                  </a:srgbClr>
                </a:solidFill>
              </a:rPr>
              <a:pPr>
                <a:defRPr/>
              </a:pPr>
              <a:t>‹#›</a:t>
            </a:fld>
            <a:endParaRPr lang="cs-CZ">
              <a:solidFill>
                <a:srgbClr val="8CADAE">
                  <a:shade val="75000"/>
                </a:srgbClr>
              </a:solidFill>
            </a:endParaRPr>
          </a:p>
        </p:txBody>
      </p:sp>
      <p:sp>
        <p:nvSpPr>
          <p:cNvPr id="19" name="Zástupný symbol pro datum 4"/>
          <p:cNvSpPr>
            <a:spLocks noGrp="1"/>
          </p:cNvSpPr>
          <p:nvPr>
            <p:ph type="dt" sz="half" idx="11"/>
          </p:nvPr>
        </p:nvSpPr>
        <p:spPr>
          <a:xfrm>
            <a:off x="5788025" y="6405563"/>
            <a:ext cx="3044825" cy="365125"/>
          </a:xfrm>
        </p:spPr>
        <p:txBody>
          <a:bodyPr/>
          <a:lstStyle>
            <a:lvl1pPr>
              <a:defRPr/>
            </a:lvl1pPr>
          </a:lstStyle>
          <a:p>
            <a:pPr>
              <a:defRPr/>
            </a:pPr>
            <a:fld id="{D603791E-A07C-4F41-B51C-F61EB6A46222}" type="datetime1">
              <a:rPr lang="cs-CZ"/>
              <a:pPr>
                <a:defRPr/>
              </a:pPr>
              <a:t>16.04.2019</a:t>
            </a:fld>
            <a:endParaRPr lang="cs-CZ"/>
          </a:p>
        </p:txBody>
      </p:sp>
      <p:sp>
        <p:nvSpPr>
          <p:cNvPr id="20" name="Zástupný symbol pro zápatí 5"/>
          <p:cNvSpPr>
            <a:spLocks noGrp="1"/>
          </p:cNvSpPr>
          <p:nvPr>
            <p:ph type="ftr" sz="quarter" idx="12"/>
          </p:nvPr>
        </p:nvSpPr>
        <p:spPr>
          <a:xfrm>
            <a:off x="301625" y="6410325"/>
            <a:ext cx="3584575" cy="366713"/>
          </a:xfrm>
        </p:spPr>
        <p:txBody>
          <a:bodyPr/>
          <a:lstStyle>
            <a:lvl1pPr>
              <a:defRPr sz="900" smtClean="0">
                <a:latin typeface="Arial" pitchFamily="34" charset="0"/>
              </a:defRPr>
            </a:lvl1pPr>
          </a:lstStyle>
          <a:p>
            <a:pPr>
              <a:defRPr/>
            </a:pPr>
            <a:r>
              <a:rPr lang="cs-CZ"/>
              <a:t>Vytvořil Institut biostatistiky a analýz, Masarykova univerzita</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Obdélník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6" name="Obdélník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9" name="Obdélník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9" name="Obdélník 8"/>
          <p:cNvSpPr>
            <a:spLocks noChangeArrowheads="1"/>
          </p:cNvSpPr>
          <p:nvPr/>
        </p:nvSpPr>
        <p:spPr bwMode="auto">
          <a:xfrm>
            <a:off x="149225" y="6388100"/>
            <a:ext cx="8832850" cy="469900"/>
          </a:xfrm>
          <a:prstGeom prst="rect">
            <a:avLst/>
          </a:prstGeom>
          <a:solidFill>
            <a:srgbClr val="D7E1E1"/>
          </a:solidFill>
          <a:ln w="9525" algn="ctr">
            <a:noFill/>
            <a:miter lim="800000"/>
            <a:headEnd/>
            <a:tailEnd/>
          </a:ln>
        </p:spPr>
        <p:txBody>
          <a:bodyPr wrap="none" anchor="ctr"/>
          <a:lstStyle/>
          <a:p>
            <a:pPr>
              <a:defRPr/>
            </a:pPr>
            <a:endParaRPr lang="en-US">
              <a:solidFill>
                <a:prstClr val="black"/>
              </a:solidFill>
              <a:cs typeface="Arial" pitchFamily="34" charset="0"/>
            </a:endParaRPr>
          </a:p>
        </p:txBody>
      </p:sp>
      <p:sp>
        <p:nvSpPr>
          <p:cNvPr id="14" name="Zástupný symbol pro datum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b="0" i="0">
                <a:solidFill>
                  <a:srgbClr val="FFFFFF"/>
                </a:solidFill>
                <a:latin typeface="+mn-lt"/>
                <a:cs typeface="+mn-cs"/>
              </a:defRPr>
            </a:lvl1pPr>
          </a:lstStyle>
          <a:p>
            <a:pPr>
              <a:defRPr/>
            </a:pPr>
            <a:fld id="{090C624D-7941-4802-8092-6919B13DC209}" type="datetime1">
              <a:rPr lang="cs-CZ"/>
              <a:pPr>
                <a:defRPr/>
              </a:pPr>
              <a:t>16.04.2019</a:t>
            </a:fld>
            <a:endParaRPr lang="cs-CZ"/>
          </a:p>
        </p:txBody>
      </p:sp>
      <p:sp>
        <p:nvSpPr>
          <p:cNvPr id="3" name="Zástupný symbol pro zápatí 2"/>
          <p:cNvSpPr>
            <a:spLocks noGrp="1"/>
          </p:cNvSpPr>
          <p:nvPr>
            <p:ph type="ftr" sz="quarter" idx="3"/>
          </p:nvPr>
        </p:nvSpPr>
        <p:spPr>
          <a:xfrm>
            <a:off x="304800" y="6410325"/>
            <a:ext cx="3581400" cy="366713"/>
          </a:xfrm>
          <a:prstGeom prst="rect">
            <a:avLst/>
          </a:prstGeom>
        </p:spPr>
        <p:txBody>
          <a:bodyPr vert="horz" wrap="square" lIns="91440" tIns="45720" rIns="91440" bIns="45720" numCol="1" anchor="t" anchorCtr="0" compatLnSpc="1">
            <a:prstTxWarp prst="textNoShape">
              <a:avLst/>
            </a:prstTxWarp>
          </a:bodyPr>
          <a:lstStyle>
            <a:lvl1pPr>
              <a:defRPr sz="1000" b="0" i="0" smtClean="0">
                <a:solidFill>
                  <a:srgbClr val="607B7C"/>
                </a:solidFill>
                <a:latin typeface="Calibri" pitchFamily="34" charset="0"/>
              </a:defRPr>
            </a:lvl1pPr>
          </a:lstStyle>
          <a:p>
            <a:pPr fontAlgn="base">
              <a:spcBef>
                <a:spcPct val="0"/>
              </a:spcBef>
              <a:spcAft>
                <a:spcPct val="0"/>
              </a:spcAft>
              <a:defRPr/>
            </a:pPr>
            <a:r>
              <a:rPr lang="cs-CZ">
                <a:cs typeface="Arial" pitchFamily="34" charset="0"/>
              </a:rPr>
              <a:t>Vytvořil Institut biostatistiky a analýz, Masarykova univerzita</a:t>
            </a:r>
          </a:p>
          <a:p>
            <a:pPr fontAlgn="base">
              <a:spcBef>
                <a:spcPct val="0"/>
              </a:spcBef>
              <a:spcAft>
                <a:spcPct val="0"/>
              </a:spcAft>
              <a:defRPr/>
            </a:pPr>
            <a:endParaRPr lang="cs-CZ">
              <a:cs typeface="Arial" pitchFamily="34" charset="0"/>
            </a:endParaRPr>
          </a:p>
        </p:txBody>
      </p:sp>
      <p:sp>
        <p:nvSpPr>
          <p:cNvPr id="8" name="Obdélník 7"/>
          <p:cNvSpPr>
            <a:spLocks noChangeArrowheads="1"/>
          </p:cNvSpPr>
          <p:nvPr/>
        </p:nvSpPr>
        <p:spPr bwMode="auto">
          <a:xfrm>
            <a:off x="152400" y="155575"/>
            <a:ext cx="8832850" cy="6702425"/>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0" name="Přímá spojovací čára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2" name="Elipsa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5" name="Elipsa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3" name="Zástupný symbol pro číslo snímku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b="0" i="0">
                <a:solidFill>
                  <a:schemeClr val="accent3">
                    <a:shade val="75000"/>
                  </a:schemeClr>
                </a:solidFill>
                <a:latin typeface="+mn-lt"/>
                <a:cs typeface="+mn-cs"/>
              </a:defRPr>
            </a:lvl1pPr>
          </a:lstStyle>
          <a:p>
            <a:pPr>
              <a:defRPr/>
            </a:pPr>
            <a:fld id="{B1A9DB90-F4F2-49C5-8623-D7360575FD83}" type="slidenum">
              <a:rPr lang="cs-CZ">
                <a:solidFill>
                  <a:srgbClr val="8CADAE">
                    <a:shade val="75000"/>
                  </a:srgbClr>
                </a:solidFill>
              </a:rPr>
              <a:pPr>
                <a:defRPr/>
              </a:pPr>
              <a:t>‹#›</a:t>
            </a:fld>
            <a:endParaRPr lang="cs-CZ">
              <a:solidFill>
                <a:srgbClr val="8CADAE">
                  <a:shade val="75000"/>
                </a:srgbClr>
              </a:solidFill>
            </a:endParaRPr>
          </a:p>
        </p:txBody>
      </p:sp>
      <p:sp>
        <p:nvSpPr>
          <p:cNvPr id="112654" name="Zástupný symbol pro nadpis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cs-CZ" smtClean="0"/>
              <a:t>Klepnutím lze upravit styl předlohy nadpisů.</a:t>
            </a:r>
            <a:endParaRPr lang="en-US" smtClean="0"/>
          </a:p>
        </p:txBody>
      </p:sp>
      <p:sp>
        <p:nvSpPr>
          <p:cNvPr id="112655" name="Zástupný symbol pro text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smtClean="0"/>
          </a:p>
        </p:txBody>
      </p:sp>
      <p:pic>
        <p:nvPicPr>
          <p:cNvPr id="112656" name="Picture 19" descr="logo-IBA"/>
          <p:cNvPicPr>
            <a:picLocks noChangeAspect="1" noChangeArrowheads="1"/>
          </p:cNvPicPr>
          <p:nvPr userDrawn="1"/>
        </p:nvPicPr>
        <p:blipFill>
          <a:blip r:embed="rId5" cstate="print"/>
          <a:srcRect/>
          <a:stretch>
            <a:fillRect/>
          </a:stretch>
        </p:blipFill>
        <p:spPr bwMode="auto">
          <a:xfrm>
            <a:off x="4170363" y="6453188"/>
            <a:ext cx="360362" cy="341312"/>
          </a:xfrm>
          <a:prstGeom prst="rect">
            <a:avLst/>
          </a:prstGeom>
          <a:noFill/>
          <a:ln w="9525">
            <a:noFill/>
            <a:miter lim="800000"/>
            <a:headEnd/>
            <a:tailEnd/>
          </a:ln>
        </p:spPr>
      </p:pic>
      <p:pic>
        <p:nvPicPr>
          <p:cNvPr id="112657" name="Picture 20" descr="logomuni"/>
          <p:cNvPicPr>
            <a:picLocks noChangeAspect="1" noChangeArrowheads="1"/>
          </p:cNvPicPr>
          <p:nvPr userDrawn="1"/>
        </p:nvPicPr>
        <p:blipFill>
          <a:blip r:embed="rId6" cstate="print"/>
          <a:srcRect/>
          <a:stretch>
            <a:fillRect/>
          </a:stretch>
        </p:blipFill>
        <p:spPr bwMode="auto">
          <a:xfrm>
            <a:off x="4603750" y="6408738"/>
            <a:ext cx="400050" cy="4048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sldNum="0" hdr="0" dt="0"/>
  <p:txStyles>
    <p:titleStyle>
      <a:lvl1pPr algn="ctr" rtl="0" eaLnBrk="0" fontAlgn="base" hangingPunct="0">
        <a:spcBef>
          <a:spcPct val="0"/>
        </a:spcBef>
        <a:spcAft>
          <a:spcPct val="0"/>
        </a:spcAft>
        <a:defRPr sz="3300" b="1" kern="1200">
          <a:solidFill>
            <a:srgbClr val="7B9899"/>
          </a:solidFill>
          <a:latin typeface="+mj-lt"/>
          <a:ea typeface="+mj-ea"/>
          <a:cs typeface="+mj-cs"/>
        </a:defRPr>
      </a:lvl1pPr>
      <a:lvl2pPr algn="ctr" rtl="0" eaLnBrk="0" fontAlgn="base" hangingPunct="0">
        <a:spcBef>
          <a:spcPct val="0"/>
        </a:spcBef>
        <a:spcAft>
          <a:spcPct val="0"/>
        </a:spcAft>
        <a:defRPr sz="3300" b="1">
          <a:solidFill>
            <a:srgbClr val="7B9899"/>
          </a:solidFill>
          <a:latin typeface="Calibri" pitchFamily="34" charset="0"/>
        </a:defRPr>
      </a:lvl2pPr>
      <a:lvl3pPr algn="ctr" rtl="0" eaLnBrk="0" fontAlgn="base" hangingPunct="0">
        <a:spcBef>
          <a:spcPct val="0"/>
        </a:spcBef>
        <a:spcAft>
          <a:spcPct val="0"/>
        </a:spcAft>
        <a:defRPr sz="3300" b="1">
          <a:solidFill>
            <a:srgbClr val="7B9899"/>
          </a:solidFill>
          <a:latin typeface="Calibri" pitchFamily="34" charset="0"/>
        </a:defRPr>
      </a:lvl3pPr>
      <a:lvl4pPr algn="ctr" rtl="0" eaLnBrk="0" fontAlgn="base" hangingPunct="0">
        <a:spcBef>
          <a:spcPct val="0"/>
        </a:spcBef>
        <a:spcAft>
          <a:spcPct val="0"/>
        </a:spcAft>
        <a:defRPr sz="3300" b="1">
          <a:solidFill>
            <a:srgbClr val="7B9899"/>
          </a:solidFill>
          <a:latin typeface="Calibri" pitchFamily="34" charset="0"/>
        </a:defRPr>
      </a:lvl4pPr>
      <a:lvl5pPr algn="ctr" rtl="0" eaLnBrk="0" fontAlgn="base" hangingPunct="0">
        <a:spcBef>
          <a:spcPct val="0"/>
        </a:spcBef>
        <a:spcAft>
          <a:spcPct val="0"/>
        </a:spcAft>
        <a:defRPr sz="3300" b="1">
          <a:solidFill>
            <a:srgbClr val="7B9899"/>
          </a:solidFill>
          <a:latin typeface="Calibri" pitchFamily="34" charset="0"/>
        </a:defRPr>
      </a:lvl5pPr>
      <a:lvl6pPr marL="457200" algn="ctr" rtl="0" fontAlgn="base">
        <a:spcBef>
          <a:spcPct val="0"/>
        </a:spcBef>
        <a:spcAft>
          <a:spcPct val="0"/>
        </a:spcAft>
        <a:defRPr sz="3300" b="1">
          <a:solidFill>
            <a:srgbClr val="7B9899"/>
          </a:solidFill>
          <a:latin typeface="Calibri" pitchFamily="34" charset="0"/>
        </a:defRPr>
      </a:lvl6pPr>
      <a:lvl7pPr marL="914400" algn="ctr" rtl="0" fontAlgn="base">
        <a:spcBef>
          <a:spcPct val="0"/>
        </a:spcBef>
        <a:spcAft>
          <a:spcPct val="0"/>
        </a:spcAft>
        <a:defRPr sz="3300" b="1">
          <a:solidFill>
            <a:srgbClr val="7B9899"/>
          </a:solidFill>
          <a:latin typeface="Calibri" pitchFamily="34" charset="0"/>
        </a:defRPr>
      </a:lvl7pPr>
      <a:lvl8pPr marL="1371600" algn="ctr" rtl="0" fontAlgn="base">
        <a:spcBef>
          <a:spcPct val="0"/>
        </a:spcBef>
        <a:spcAft>
          <a:spcPct val="0"/>
        </a:spcAft>
        <a:defRPr sz="3300" b="1">
          <a:solidFill>
            <a:srgbClr val="7B9899"/>
          </a:solidFill>
          <a:latin typeface="Calibri" pitchFamily="34" charset="0"/>
        </a:defRPr>
      </a:lvl8pPr>
      <a:lvl9pPr marL="1828800" algn="ctr" rtl="0" fontAlgn="base">
        <a:spcBef>
          <a:spcPct val="0"/>
        </a:spcBef>
        <a:spcAft>
          <a:spcPct val="0"/>
        </a:spcAft>
        <a:defRPr sz="3300" b="1">
          <a:solidFill>
            <a:srgbClr val="7B9899"/>
          </a:solidFill>
          <a:latin typeface="Calibri" pitchFamily="34"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8.wmf"/><Relationship Id="rId5" Type="http://schemas.openxmlformats.org/officeDocument/2006/relationships/oleObject" Target="../embeddings/oleObject8.bin"/><Relationship Id="rId4" Type="http://schemas.openxmlformats.org/officeDocument/2006/relationships/image" Target="../media/image17.wmf"/></Relationships>
</file>

<file path=ppt/slides/_rels/slide17.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1.wmf"/><Relationship Id="rId5" Type="http://schemas.openxmlformats.org/officeDocument/2006/relationships/oleObject" Target="../embeddings/oleObject11.bin"/><Relationship Id="rId4" Type="http://schemas.openxmlformats.org/officeDocument/2006/relationships/image" Target="../media/image20.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4.jpeg"/><Relationship Id="rId4" Type="http://schemas.openxmlformats.org/officeDocument/2006/relationships/image" Target="../media/image23.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32.wmf"/></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4.xml"/><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7.wmf"/><Relationship Id="rId4" Type="http://schemas.openxmlformats.org/officeDocument/2006/relationships/oleObject" Target="../embeddings/oleObject1.bin"/><Relationship Id="rId9" Type="http://schemas.openxmlformats.org/officeDocument/2006/relationships/image" Target="../media/image9.wmf"/></Relationships>
</file>

<file path=ppt/slides/_rels/slide8.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1.wmf"/><Relationship Id="rId5" Type="http://schemas.openxmlformats.org/officeDocument/2006/relationships/oleObject" Target="../embeddings/oleObject5.bin"/><Relationship Id="rId4" Type="http://schemas.openxmlformats.org/officeDocument/2006/relationships/image" Target="../media/image10.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Zástupný symbol pro zápatí 16"/>
          <p:cNvSpPr>
            <a:spLocks noGrp="1"/>
          </p:cNvSpPr>
          <p:nvPr>
            <p:ph type="ftr" sz="quarter" idx="11"/>
          </p:nvPr>
        </p:nvSpPr>
        <p:spPr bwMode="auto">
          <a:noFill/>
          <a:ln>
            <a:miter lim="800000"/>
            <a:headEnd/>
            <a:tailEnd/>
          </a:ln>
        </p:spPr>
        <p:txBody>
          <a:bodyPr/>
          <a:lstStyle/>
          <a:p>
            <a:r>
              <a:rPr lang="cs-CZ"/>
              <a:t>Vytvořil Institut biostatistiky a analýz, Masarykova univerzita </a:t>
            </a:r>
            <a:br>
              <a:rPr lang="cs-CZ"/>
            </a:br>
            <a:r>
              <a:rPr lang="cs-CZ" i="1"/>
              <a:t>J. Jarkovský, L. Dušek</a:t>
            </a:r>
          </a:p>
        </p:txBody>
      </p:sp>
      <p:sp>
        <p:nvSpPr>
          <p:cNvPr id="235524" name="Nadpis 1"/>
          <p:cNvSpPr>
            <a:spLocks noGrp="1"/>
          </p:cNvSpPr>
          <p:nvPr>
            <p:ph type="ctrTitle" idx="4294967295"/>
          </p:nvPr>
        </p:nvSpPr>
        <p:spPr>
          <a:xfrm>
            <a:off x="107504" y="1106160"/>
            <a:ext cx="8928992" cy="738664"/>
          </a:xfrm>
          <a:noFill/>
        </p:spPr>
        <p:txBody>
          <a:bodyPr wrap="square">
            <a:spAutoFit/>
          </a:bodyPr>
          <a:lstStyle/>
          <a:p>
            <a:r>
              <a:rPr lang="cs-CZ" sz="4200" dirty="0">
                <a:solidFill>
                  <a:schemeClr val="accent1"/>
                </a:solidFill>
                <a:latin typeface="Arial" charset="0"/>
              </a:rPr>
              <a:t> </a:t>
            </a:r>
            <a:r>
              <a:rPr lang="cs-CZ" sz="4200" dirty="0" smtClean="0">
                <a:solidFill>
                  <a:schemeClr val="accent1"/>
                </a:solidFill>
                <a:latin typeface="Arial" pitchFamily="34" charset="0"/>
              </a:rPr>
              <a:t>Biostatistika </a:t>
            </a:r>
          </a:p>
        </p:txBody>
      </p:sp>
      <p:sp>
        <p:nvSpPr>
          <p:cNvPr id="5" name="Podnadpis 2"/>
          <p:cNvSpPr>
            <a:spLocks noGrp="1"/>
          </p:cNvSpPr>
          <p:nvPr>
            <p:ph type="subTitle" idx="4294967295"/>
          </p:nvPr>
        </p:nvSpPr>
        <p:spPr>
          <a:xfrm>
            <a:off x="285750" y="2997200"/>
            <a:ext cx="8572500" cy="1557349"/>
          </a:xfrm>
        </p:spPr>
        <p:txBody>
          <a:bodyPr>
            <a:spAutoFit/>
          </a:bodyPr>
          <a:lstStyle/>
          <a:p>
            <a:pPr marL="0" indent="0" algn="ctr">
              <a:buFont typeface="Wingdings 2" pitchFamily="18" charset="2"/>
              <a:buNone/>
            </a:pPr>
            <a:r>
              <a:rPr lang="cs-CZ" sz="2800" b="1" dirty="0" smtClean="0">
                <a:solidFill>
                  <a:schemeClr val="tx2"/>
                </a:solidFill>
                <a:latin typeface="Arial" charset="0"/>
              </a:rPr>
              <a:t>Opakování</a:t>
            </a:r>
          </a:p>
          <a:p>
            <a:pPr marL="0" indent="0" algn="ctr">
              <a:buFont typeface="Wingdings 2" pitchFamily="18" charset="2"/>
              <a:buNone/>
            </a:pPr>
            <a:r>
              <a:rPr lang="cs-CZ" sz="2800" b="1" dirty="0" smtClean="0">
                <a:solidFill>
                  <a:schemeClr val="tx2"/>
                </a:solidFill>
                <a:latin typeface="Arial" charset="0"/>
              </a:rPr>
              <a:t>Shrnutí statistických testů</a:t>
            </a:r>
          </a:p>
          <a:p>
            <a:pPr marL="0" indent="0" algn="ctr">
              <a:buFont typeface="Wingdings 2" pitchFamily="18" charset="2"/>
              <a:buNone/>
            </a:pPr>
            <a:r>
              <a:rPr lang="cs-CZ" sz="2800" b="1" dirty="0" err="1" smtClean="0">
                <a:solidFill>
                  <a:schemeClr val="tx2"/>
                </a:solidFill>
                <a:latin typeface="Arial" charset="0"/>
              </a:rPr>
              <a:t>Neparametrické</a:t>
            </a:r>
            <a:r>
              <a:rPr lang="cs-CZ" sz="2800" b="1" dirty="0" smtClean="0">
                <a:solidFill>
                  <a:schemeClr val="tx2"/>
                </a:solidFill>
                <a:latin typeface="Arial" charset="0"/>
              </a:rPr>
              <a:t> testy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p:cNvSpPr>
          <p:nvPr/>
        </p:nvSpPr>
        <p:spPr bwMode="auto">
          <a:xfrm>
            <a:off x="323528" y="1566316"/>
            <a:ext cx="8534400" cy="9265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indent="-273050" eaLnBrk="0" fontAlgn="base" hangingPunct="0">
              <a:spcBef>
                <a:spcPct val="20000"/>
              </a:spcBef>
              <a:spcAft>
                <a:spcPct val="0"/>
              </a:spcAft>
              <a:buClr>
                <a:schemeClr val="accent1"/>
              </a:buClr>
              <a:buSzPct val="85000"/>
              <a:buFont typeface="Wingdings 2" pitchFamily="18" charset="2"/>
              <a:buChar char=""/>
            </a:pPr>
            <a:r>
              <a:rPr lang="cs-CZ" sz="1600" dirty="0" smtClean="0"/>
              <a:t>U 15 náhodně vybraných pacientů byla vyhodnocena doba, kterou museli strávit v čekárně, než byli sestrou pozváni do ordinace. Na 5% hladině významnosti testujte nulovou hypotézu, že medián čekací doby je roven půl hodině. </a:t>
            </a:r>
          </a:p>
        </p:txBody>
      </p:sp>
      <p:sp>
        <p:nvSpPr>
          <p:cNvPr id="3" name="Zástupný symbol pro zápatí 2"/>
          <p:cNvSpPr>
            <a:spLocks noGrp="1"/>
          </p:cNvSpPr>
          <p:nvPr>
            <p:ph type="ftr" sz="quarter" idx="11"/>
          </p:nvPr>
        </p:nvSpPr>
        <p:spPr/>
        <p:txBody>
          <a:bodyPr/>
          <a:lstStyle/>
          <a:p>
            <a:pPr>
              <a:defRPr/>
            </a:pPr>
            <a:r>
              <a:rPr lang="cs-CZ" dirty="0" smtClean="0"/>
              <a:t>Vytvořil Institut biostatistiky a analýz, Masarykova univerzita </a:t>
            </a:r>
            <a:br>
              <a:rPr lang="cs-CZ" dirty="0" smtClean="0"/>
            </a:br>
            <a:r>
              <a:rPr lang="cs-CZ" dirty="0" smtClean="0"/>
              <a:t>J. Jarkovský, L. Dušek</a:t>
            </a:r>
          </a:p>
          <a:p>
            <a:pPr>
              <a:defRPr/>
            </a:pPr>
            <a:endParaRPr lang="cs-CZ" dirty="0"/>
          </a:p>
        </p:txBody>
      </p:sp>
      <p:sp>
        <p:nvSpPr>
          <p:cNvPr id="6" name="Nadpis 5"/>
          <p:cNvSpPr>
            <a:spLocks noGrp="1"/>
          </p:cNvSpPr>
          <p:nvPr>
            <p:ph type="title"/>
          </p:nvPr>
        </p:nvSpPr>
        <p:spPr>
          <a:xfrm>
            <a:off x="301625" y="509935"/>
            <a:ext cx="8534400" cy="758825"/>
          </a:xfrm>
        </p:spPr>
        <p:txBody>
          <a:bodyPr/>
          <a:lstStyle/>
          <a:p>
            <a:pPr algn="l"/>
            <a:r>
              <a:rPr lang="cs-CZ" dirty="0" smtClean="0"/>
              <a:t>Příklad 1: </a:t>
            </a:r>
            <a:r>
              <a:rPr lang="cs-CZ" dirty="0" err="1" smtClean="0"/>
              <a:t>jednovýběrový</a:t>
            </a:r>
            <a:r>
              <a:rPr lang="cs-CZ" dirty="0" smtClean="0"/>
              <a:t>  test </a:t>
            </a:r>
            <a:br>
              <a:rPr lang="cs-CZ" dirty="0" smtClean="0"/>
            </a:br>
            <a:r>
              <a:rPr lang="cs-CZ" dirty="0" smtClean="0"/>
              <a:t>– </a:t>
            </a:r>
            <a:r>
              <a:rPr lang="cs-CZ" dirty="0" err="1" smtClean="0"/>
              <a:t>Wilcoxonův</a:t>
            </a:r>
            <a:r>
              <a:rPr lang="cs-CZ" dirty="0" smtClean="0"/>
              <a:t> test</a:t>
            </a:r>
            <a:endParaRPr lang="cs-CZ" dirty="0"/>
          </a:p>
        </p:txBody>
      </p:sp>
      <p:graphicFrame>
        <p:nvGraphicFramePr>
          <p:cNvPr id="8" name="Tabulka 7"/>
          <p:cNvGraphicFramePr>
            <a:graphicFrameLocks noGrp="1"/>
          </p:cNvGraphicFramePr>
          <p:nvPr>
            <p:extLst>
              <p:ext uri="{D42A27DB-BD31-4B8C-83A1-F6EECF244321}">
                <p14:modId xmlns:p14="http://schemas.microsoft.com/office/powerpoint/2010/main" val="2805033641"/>
              </p:ext>
            </p:extLst>
          </p:nvPr>
        </p:nvGraphicFramePr>
        <p:xfrm>
          <a:off x="467544" y="2638772"/>
          <a:ext cx="4457700" cy="3238500"/>
        </p:xfrm>
        <a:graphic>
          <a:graphicData uri="http://schemas.openxmlformats.org/drawingml/2006/table">
            <a:tbl>
              <a:tblPr>
                <a:tableStyleId>{793D81CF-94F2-401A-BA57-92F5A7B2D0C5}</a:tableStyleId>
              </a:tblPr>
              <a:tblGrid>
                <a:gridCol w="7239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723900">
                  <a:extLst>
                    <a:ext uri="{9D8B030D-6E8A-4147-A177-3AD203B41FA5}">
                      <a16:colId xmlns:a16="http://schemas.microsoft.com/office/drawing/2014/main" val="20002"/>
                    </a:ext>
                  </a:extLst>
                </a:gridCol>
                <a:gridCol w="723900">
                  <a:extLst>
                    <a:ext uri="{9D8B030D-6E8A-4147-A177-3AD203B41FA5}">
                      <a16:colId xmlns:a16="http://schemas.microsoft.com/office/drawing/2014/main" val="20003"/>
                    </a:ext>
                  </a:extLst>
                </a:gridCol>
                <a:gridCol w="723900">
                  <a:extLst>
                    <a:ext uri="{9D8B030D-6E8A-4147-A177-3AD203B41FA5}">
                      <a16:colId xmlns:a16="http://schemas.microsoft.com/office/drawing/2014/main" val="20004"/>
                    </a:ext>
                  </a:extLst>
                </a:gridCol>
                <a:gridCol w="723900">
                  <a:extLst>
                    <a:ext uri="{9D8B030D-6E8A-4147-A177-3AD203B41FA5}">
                      <a16:colId xmlns:a16="http://schemas.microsoft.com/office/drawing/2014/main" val="20005"/>
                    </a:ext>
                  </a:extLst>
                </a:gridCol>
              </a:tblGrid>
              <a:tr h="381000">
                <a:tc>
                  <a:txBody>
                    <a:bodyPr/>
                    <a:lstStyle/>
                    <a:p>
                      <a:pPr algn="ctr" fontAlgn="ctr"/>
                      <a:r>
                        <a:rPr lang="cs-CZ" sz="1100" b="1" u="none" strike="noStrike" dirty="0">
                          <a:effectLst/>
                        </a:rPr>
                        <a:t>Pacient č.</a:t>
                      </a:r>
                      <a:endParaRPr lang="cs-CZ" sz="1100" b="1" i="0" u="none" strike="noStrike" dirty="0">
                        <a:solidFill>
                          <a:srgbClr val="000000"/>
                        </a:solidFill>
                        <a:effectLst/>
                        <a:latin typeface="Calibri"/>
                      </a:endParaRPr>
                    </a:p>
                  </a:txBody>
                  <a:tcPr marL="9525" marR="9525" marT="9525" marB="0" anchor="ctr"/>
                </a:tc>
                <a:tc>
                  <a:txBody>
                    <a:bodyPr/>
                    <a:lstStyle/>
                    <a:p>
                      <a:pPr algn="ctr" fontAlgn="ctr"/>
                      <a:r>
                        <a:rPr lang="cs-CZ" sz="1100" b="1" u="none" strike="noStrike">
                          <a:effectLst/>
                        </a:rPr>
                        <a:t>čekací doba </a:t>
                      </a:r>
                      <a:br>
                        <a:rPr lang="cs-CZ" sz="1100" b="1" u="none" strike="noStrike">
                          <a:effectLst/>
                        </a:rPr>
                      </a:br>
                      <a:r>
                        <a:rPr lang="cs-CZ" sz="1100" b="1" u="none" strike="noStrike">
                          <a:effectLst/>
                        </a:rPr>
                        <a:t>(min)</a:t>
                      </a:r>
                      <a:endParaRPr lang="cs-CZ" sz="1100" b="1" i="0" u="none" strike="noStrike">
                        <a:solidFill>
                          <a:srgbClr val="000000"/>
                        </a:solidFill>
                        <a:effectLst/>
                        <a:latin typeface="Calibri"/>
                      </a:endParaRPr>
                    </a:p>
                  </a:txBody>
                  <a:tcPr marL="9525" marR="9525" marT="9525" marB="0" anchor="ctr"/>
                </a:tc>
                <a:tc>
                  <a:txBody>
                    <a:bodyPr/>
                    <a:lstStyle/>
                    <a:p>
                      <a:pPr algn="ctr" fontAlgn="ctr"/>
                      <a:r>
                        <a:rPr lang="cs-CZ" sz="1100" b="1" u="none" strike="noStrike">
                          <a:effectLst/>
                        </a:rPr>
                        <a:t>medián</a:t>
                      </a:r>
                      <a:endParaRPr lang="cs-CZ" sz="1100" b="1" i="0" u="none" strike="noStrike">
                        <a:solidFill>
                          <a:srgbClr val="000000"/>
                        </a:solidFill>
                        <a:effectLst/>
                        <a:latin typeface="Calibri"/>
                      </a:endParaRPr>
                    </a:p>
                  </a:txBody>
                  <a:tcPr marL="9525" marR="9525" marT="9525" marB="0" anchor="ctr"/>
                </a:tc>
                <a:tc>
                  <a:txBody>
                    <a:bodyPr/>
                    <a:lstStyle/>
                    <a:p>
                      <a:pPr algn="ctr" fontAlgn="ctr"/>
                      <a:r>
                        <a:rPr lang="cs-CZ" sz="1100" b="1" u="none" strike="noStrike">
                          <a:effectLst/>
                        </a:rPr>
                        <a:t>rozdíl</a:t>
                      </a:r>
                      <a:endParaRPr lang="cs-CZ" sz="1100" b="1" i="0" u="none" strike="noStrike">
                        <a:solidFill>
                          <a:srgbClr val="000000"/>
                        </a:solidFill>
                        <a:effectLst/>
                        <a:latin typeface="Calibri"/>
                      </a:endParaRPr>
                    </a:p>
                  </a:txBody>
                  <a:tcPr marL="9525" marR="9525" marT="9525" marB="0" anchor="ctr"/>
                </a:tc>
                <a:tc>
                  <a:txBody>
                    <a:bodyPr/>
                    <a:lstStyle/>
                    <a:p>
                      <a:pPr algn="ctr" fontAlgn="ctr"/>
                      <a:r>
                        <a:rPr lang="cs-CZ" sz="1100" b="1" u="none" strike="noStrike" dirty="0">
                          <a:effectLst/>
                        </a:rPr>
                        <a:t>|rozdíl|</a:t>
                      </a:r>
                      <a:endParaRPr lang="cs-CZ" sz="1100" b="1" i="0" u="none" strike="noStrike" dirty="0">
                        <a:solidFill>
                          <a:srgbClr val="000000"/>
                        </a:solidFill>
                        <a:effectLst/>
                        <a:latin typeface="Calibri"/>
                      </a:endParaRPr>
                    </a:p>
                  </a:txBody>
                  <a:tcPr marL="9525" marR="9525" marT="9525" marB="0" anchor="ctr"/>
                </a:tc>
                <a:tc>
                  <a:txBody>
                    <a:bodyPr/>
                    <a:lstStyle/>
                    <a:p>
                      <a:pPr algn="ctr" fontAlgn="ctr"/>
                      <a:r>
                        <a:rPr lang="cs-CZ" sz="1100" b="1" u="none" strike="noStrike" dirty="0">
                          <a:effectLst/>
                        </a:rPr>
                        <a:t>pořadí</a:t>
                      </a:r>
                      <a:endParaRPr lang="cs-CZ" sz="1100" b="1"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0"/>
                  </a:ext>
                </a:extLst>
              </a:tr>
              <a:tr h="190500">
                <a:tc>
                  <a:txBody>
                    <a:bodyPr/>
                    <a:lstStyle/>
                    <a:p>
                      <a:pPr algn="ctr" fontAlgn="ctr"/>
                      <a:r>
                        <a:rPr lang="cs-CZ" sz="1100" b="0" i="0" u="none" strike="noStrike" dirty="0">
                          <a:solidFill>
                            <a:srgbClr val="000000"/>
                          </a:solidFill>
                          <a:effectLst/>
                          <a:latin typeface="Calibri"/>
                        </a:rPr>
                        <a:t>1</a:t>
                      </a:r>
                    </a:p>
                  </a:txBody>
                  <a:tcPr marL="9525" marR="9525" marT="9525" marB="0" anchor="ctr"/>
                </a:tc>
                <a:tc>
                  <a:txBody>
                    <a:bodyPr/>
                    <a:lstStyle/>
                    <a:p>
                      <a:pPr algn="ctr" fontAlgn="b"/>
                      <a:r>
                        <a:rPr lang="cs-CZ" sz="1100" b="0" i="0" u="none" strike="noStrike">
                          <a:solidFill>
                            <a:srgbClr val="000000"/>
                          </a:solidFill>
                          <a:effectLst/>
                          <a:latin typeface="Calibri"/>
                        </a:rPr>
                        <a:t>1</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-29</a:t>
                      </a:r>
                    </a:p>
                  </a:txBody>
                  <a:tcPr marL="9525" marR="9525" marT="9525" marB="0" anchor="ctr"/>
                </a:tc>
                <a:tc>
                  <a:txBody>
                    <a:bodyPr/>
                    <a:lstStyle/>
                    <a:p>
                      <a:pPr algn="ctr" fontAlgn="ctr"/>
                      <a:r>
                        <a:rPr lang="cs-CZ" sz="1000" b="0" i="0" u="none" strike="noStrike">
                          <a:solidFill>
                            <a:srgbClr val="000000"/>
                          </a:solidFill>
                          <a:effectLst/>
                          <a:latin typeface="Arial"/>
                        </a:rPr>
                        <a:t>29</a:t>
                      </a:r>
                    </a:p>
                  </a:txBody>
                  <a:tcPr marL="9525" marR="9525" marT="9525" marB="0" anchor="ctr"/>
                </a:tc>
                <a:tc>
                  <a:txBody>
                    <a:bodyPr/>
                    <a:lstStyle/>
                    <a:p>
                      <a:pPr algn="ctr" fontAlgn="ctr"/>
                      <a:r>
                        <a:rPr lang="cs-CZ" sz="1100" b="0" i="0" u="none" strike="noStrike" dirty="0">
                          <a:solidFill>
                            <a:srgbClr val="FF0000"/>
                          </a:solidFill>
                          <a:effectLst/>
                          <a:latin typeface="Calibri"/>
                        </a:rPr>
                        <a:t>15</a:t>
                      </a:r>
                    </a:p>
                  </a:txBody>
                  <a:tcPr marL="9525" marR="9525" marT="9525" marB="0" anchor="ctr"/>
                </a:tc>
                <a:extLst>
                  <a:ext uri="{0D108BD9-81ED-4DB2-BD59-A6C34878D82A}">
                    <a16:rowId xmlns:a16="http://schemas.microsoft.com/office/drawing/2014/main" val="10001"/>
                  </a:ext>
                </a:extLst>
              </a:tr>
              <a:tr h="190500">
                <a:tc>
                  <a:txBody>
                    <a:bodyPr/>
                    <a:lstStyle/>
                    <a:p>
                      <a:pPr algn="ctr" fontAlgn="ctr"/>
                      <a:r>
                        <a:rPr lang="cs-CZ" sz="1100" b="0" i="0" u="none" strike="noStrike" dirty="0">
                          <a:solidFill>
                            <a:srgbClr val="000000"/>
                          </a:solidFill>
                          <a:effectLst/>
                          <a:latin typeface="Calibri"/>
                        </a:rPr>
                        <a:t>2</a:t>
                      </a:r>
                    </a:p>
                  </a:txBody>
                  <a:tcPr marL="9525" marR="9525" marT="9525" marB="0" anchor="ctr"/>
                </a:tc>
                <a:tc>
                  <a:txBody>
                    <a:bodyPr/>
                    <a:lstStyle/>
                    <a:p>
                      <a:pPr algn="ctr" fontAlgn="b"/>
                      <a:r>
                        <a:rPr lang="cs-CZ" sz="1100" b="0" i="0" u="none" strike="noStrike">
                          <a:solidFill>
                            <a:srgbClr val="000000"/>
                          </a:solidFill>
                          <a:effectLst/>
                          <a:latin typeface="Calibri"/>
                        </a:rPr>
                        <a:t>45</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15</a:t>
                      </a:r>
                    </a:p>
                  </a:txBody>
                  <a:tcPr marL="9525" marR="9525" marT="9525" marB="0" anchor="ctr"/>
                </a:tc>
                <a:tc>
                  <a:txBody>
                    <a:bodyPr/>
                    <a:lstStyle/>
                    <a:p>
                      <a:pPr algn="ctr" fontAlgn="ctr"/>
                      <a:r>
                        <a:rPr lang="cs-CZ" sz="1000" b="0" i="0" u="none" strike="noStrike">
                          <a:solidFill>
                            <a:srgbClr val="000000"/>
                          </a:solidFill>
                          <a:effectLst/>
                          <a:latin typeface="Arial"/>
                        </a:rPr>
                        <a:t>15</a:t>
                      </a:r>
                    </a:p>
                  </a:txBody>
                  <a:tcPr marL="9525" marR="9525" marT="9525" marB="0" anchor="ctr"/>
                </a:tc>
                <a:tc>
                  <a:txBody>
                    <a:bodyPr/>
                    <a:lstStyle/>
                    <a:p>
                      <a:pPr algn="ctr" fontAlgn="ctr"/>
                      <a:r>
                        <a:rPr lang="cs-CZ" sz="1100" b="0" i="0" u="none" strike="noStrike" dirty="0">
                          <a:solidFill>
                            <a:srgbClr val="00B050"/>
                          </a:solidFill>
                          <a:effectLst/>
                          <a:latin typeface="Calibri"/>
                        </a:rPr>
                        <a:t>10</a:t>
                      </a:r>
                    </a:p>
                  </a:txBody>
                  <a:tcPr marL="9525" marR="9525" marT="9525" marB="0" anchor="ctr"/>
                </a:tc>
                <a:extLst>
                  <a:ext uri="{0D108BD9-81ED-4DB2-BD59-A6C34878D82A}">
                    <a16:rowId xmlns:a16="http://schemas.microsoft.com/office/drawing/2014/main" val="10002"/>
                  </a:ext>
                </a:extLst>
              </a:tr>
              <a:tr h="190500">
                <a:tc>
                  <a:txBody>
                    <a:bodyPr/>
                    <a:lstStyle/>
                    <a:p>
                      <a:pPr algn="ctr" fontAlgn="ctr"/>
                      <a:r>
                        <a:rPr lang="cs-CZ" sz="1100" b="0" i="0" u="none" strike="noStrike">
                          <a:solidFill>
                            <a:srgbClr val="000000"/>
                          </a:solidFill>
                          <a:effectLst/>
                          <a:latin typeface="Calibri"/>
                        </a:rPr>
                        <a:t>3</a:t>
                      </a:r>
                    </a:p>
                  </a:txBody>
                  <a:tcPr marL="9525" marR="9525" marT="9525" marB="0" anchor="ctr"/>
                </a:tc>
                <a:tc>
                  <a:txBody>
                    <a:bodyPr/>
                    <a:lstStyle/>
                    <a:p>
                      <a:pPr algn="ctr" fontAlgn="b"/>
                      <a:r>
                        <a:rPr lang="cs-CZ" sz="1100" b="0" i="0" u="none" strike="noStrike" dirty="0">
                          <a:solidFill>
                            <a:srgbClr val="000000"/>
                          </a:solidFill>
                          <a:effectLst/>
                          <a:latin typeface="Calibri"/>
                        </a:rPr>
                        <a:t>25</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-5</a:t>
                      </a:r>
                    </a:p>
                  </a:txBody>
                  <a:tcPr marL="9525" marR="9525" marT="9525" marB="0" anchor="ctr"/>
                </a:tc>
                <a:tc>
                  <a:txBody>
                    <a:bodyPr/>
                    <a:lstStyle/>
                    <a:p>
                      <a:pPr algn="ctr" fontAlgn="ctr"/>
                      <a:r>
                        <a:rPr lang="cs-CZ" sz="1000" b="0" i="0" u="none" strike="noStrike">
                          <a:solidFill>
                            <a:srgbClr val="000000"/>
                          </a:solidFill>
                          <a:effectLst/>
                          <a:latin typeface="Arial"/>
                        </a:rPr>
                        <a:t>5</a:t>
                      </a:r>
                    </a:p>
                  </a:txBody>
                  <a:tcPr marL="9525" marR="9525" marT="9525" marB="0" anchor="ctr"/>
                </a:tc>
                <a:tc>
                  <a:txBody>
                    <a:bodyPr/>
                    <a:lstStyle/>
                    <a:p>
                      <a:pPr algn="ctr" fontAlgn="ctr"/>
                      <a:r>
                        <a:rPr lang="cs-CZ" sz="1100" b="0" i="0" u="none" strike="noStrike" dirty="0">
                          <a:solidFill>
                            <a:srgbClr val="FF0000"/>
                          </a:solidFill>
                          <a:effectLst/>
                          <a:latin typeface="Calibri"/>
                        </a:rPr>
                        <a:t>3.5</a:t>
                      </a:r>
                    </a:p>
                  </a:txBody>
                  <a:tcPr marL="9525" marR="9525" marT="9525" marB="0" anchor="ctr"/>
                </a:tc>
                <a:extLst>
                  <a:ext uri="{0D108BD9-81ED-4DB2-BD59-A6C34878D82A}">
                    <a16:rowId xmlns:a16="http://schemas.microsoft.com/office/drawing/2014/main" val="10003"/>
                  </a:ext>
                </a:extLst>
              </a:tr>
              <a:tr h="190500">
                <a:tc>
                  <a:txBody>
                    <a:bodyPr/>
                    <a:lstStyle/>
                    <a:p>
                      <a:pPr algn="ctr" fontAlgn="ctr"/>
                      <a:r>
                        <a:rPr lang="cs-CZ" sz="1100" b="0" i="0" u="none" strike="noStrike">
                          <a:solidFill>
                            <a:srgbClr val="000000"/>
                          </a:solidFill>
                          <a:effectLst/>
                          <a:latin typeface="Calibri"/>
                        </a:rPr>
                        <a:t>4</a:t>
                      </a:r>
                    </a:p>
                  </a:txBody>
                  <a:tcPr marL="9525" marR="9525" marT="9525" marB="0" anchor="ctr"/>
                </a:tc>
                <a:tc>
                  <a:txBody>
                    <a:bodyPr/>
                    <a:lstStyle/>
                    <a:p>
                      <a:pPr algn="ctr" fontAlgn="b"/>
                      <a:r>
                        <a:rPr lang="cs-CZ" sz="1100" b="0" i="0" u="none" strike="noStrike" dirty="0">
                          <a:solidFill>
                            <a:srgbClr val="000000"/>
                          </a:solidFill>
                          <a:effectLst/>
                          <a:latin typeface="Calibri"/>
                        </a:rPr>
                        <a:t>15</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-15</a:t>
                      </a:r>
                    </a:p>
                  </a:txBody>
                  <a:tcPr marL="9525" marR="9525" marT="9525" marB="0" anchor="ctr"/>
                </a:tc>
                <a:tc>
                  <a:txBody>
                    <a:bodyPr/>
                    <a:lstStyle/>
                    <a:p>
                      <a:pPr algn="ctr" fontAlgn="ctr"/>
                      <a:r>
                        <a:rPr lang="cs-CZ" sz="1000" b="0" i="0" u="none" strike="noStrike">
                          <a:solidFill>
                            <a:srgbClr val="000000"/>
                          </a:solidFill>
                          <a:effectLst/>
                          <a:latin typeface="Arial"/>
                        </a:rPr>
                        <a:t>15</a:t>
                      </a:r>
                    </a:p>
                  </a:txBody>
                  <a:tcPr marL="9525" marR="9525" marT="9525" marB="0" anchor="ctr"/>
                </a:tc>
                <a:tc>
                  <a:txBody>
                    <a:bodyPr/>
                    <a:lstStyle/>
                    <a:p>
                      <a:pPr algn="ctr" fontAlgn="ctr"/>
                      <a:r>
                        <a:rPr lang="cs-CZ" sz="1100" b="0" i="0" u="none" strike="noStrike" dirty="0">
                          <a:solidFill>
                            <a:srgbClr val="FF0000"/>
                          </a:solidFill>
                          <a:effectLst/>
                          <a:latin typeface="Calibri"/>
                        </a:rPr>
                        <a:t>10</a:t>
                      </a:r>
                    </a:p>
                  </a:txBody>
                  <a:tcPr marL="9525" marR="9525" marT="9525" marB="0" anchor="ctr"/>
                </a:tc>
                <a:extLst>
                  <a:ext uri="{0D108BD9-81ED-4DB2-BD59-A6C34878D82A}">
                    <a16:rowId xmlns:a16="http://schemas.microsoft.com/office/drawing/2014/main" val="10004"/>
                  </a:ext>
                </a:extLst>
              </a:tr>
              <a:tr h="190500">
                <a:tc>
                  <a:txBody>
                    <a:bodyPr/>
                    <a:lstStyle/>
                    <a:p>
                      <a:pPr algn="ctr" fontAlgn="ctr"/>
                      <a:r>
                        <a:rPr lang="cs-CZ" sz="1100" b="0" i="0" u="none" strike="noStrike">
                          <a:solidFill>
                            <a:srgbClr val="000000"/>
                          </a:solidFill>
                          <a:effectLst/>
                          <a:latin typeface="Calibri"/>
                        </a:rPr>
                        <a:t>5</a:t>
                      </a:r>
                    </a:p>
                  </a:txBody>
                  <a:tcPr marL="9525" marR="9525" marT="9525" marB="0" anchor="ctr"/>
                </a:tc>
                <a:tc>
                  <a:txBody>
                    <a:bodyPr/>
                    <a:lstStyle/>
                    <a:p>
                      <a:pPr algn="ctr" fontAlgn="b"/>
                      <a:r>
                        <a:rPr lang="cs-CZ" sz="1100" b="0" i="0" u="none" strike="noStrike" dirty="0">
                          <a:solidFill>
                            <a:srgbClr val="000000"/>
                          </a:solidFill>
                          <a:effectLst/>
                          <a:latin typeface="Calibri"/>
                        </a:rPr>
                        <a:t>34</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4</a:t>
                      </a:r>
                    </a:p>
                  </a:txBody>
                  <a:tcPr marL="9525" marR="9525" marT="9525" marB="0" anchor="ctr"/>
                </a:tc>
                <a:tc>
                  <a:txBody>
                    <a:bodyPr/>
                    <a:lstStyle/>
                    <a:p>
                      <a:pPr algn="ctr" fontAlgn="ctr"/>
                      <a:r>
                        <a:rPr lang="cs-CZ" sz="1000" b="0" i="0" u="none" strike="noStrike">
                          <a:solidFill>
                            <a:srgbClr val="000000"/>
                          </a:solidFill>
                          <a:effectLst/>
                          <a:latin typeface="Arial"/>
                        </a:rPr>
                        <a:t>4</a:t>
                      </a:r>
                    </a:p>
                  </a:txBody>
                  <a:tcPr marL="9525" marR="9525" marT="9525" marB="0" anchor="ctr"/>
                </a:tc>
                <a:tc>
                  <a:txBody>
                    <a:bodyPr/>
                    <a:lstStyle/>
                    <a:p>
                      <a:pPr algn="ctr" fontAlgn="ctr"/>
                      <a:r>
                        <a:rPr lang="cs-CZ" sz="1100" b="0" i="0" u="none" strike="noStrike" dirty="0">
                          <a:solidFill>
                            <a:srgbClr val="00B050"/>
                          </a:solidFill>
                          <a:effectLst/>
                          <a:latin typeface="Calibri"/>
                        </a:rPr>
                        <a:t>2</a:t>
                      </a:r>
                    </a:p>
                  </a:txBody>
                  <a:tcPr marL="9525" marR="9525" marT="9525" marB="0" anchor="ctr"/>
                </a:tc>
                <a:extLst>
                  <a:ext uri="{0D108BD9-81ED-4DB2-BD59-A6C34878D82A}">
                    <a16:rowId xmlns:a16="http://schemas.microsoft.com/office/drawing/2014/main" val="10005"/>
                  </a:ext>
                </a:extLst>
              </a:tr>
              <a:tr h="190500">
                <a:tc>
                  <a:txBody>
                    <a:bodyPr/>
                    <a:lstStyle/>
                    <a:p>
                      <a:pPr algn="ctr" fontAlgn="ctr"/>
                      <a:r>
                        <a:rPr lang="cs-CZ" sz="1100" b="0" i="0" u="none" strike="noStrike">
                          <a:solidFill>
                            <a:srgbClr val="000000"/>
                          </a:solidFill>
                          <a:effectLst/>
                          <a:latin typeface="Calibri"/>
                        </a:rPr>
                        <a:t>6</a:t>
                      </a:r>
                    </a:p>
                  </a:txBody>
                  <a:tcPr marL="9525" marR="9525" marT="9525" marB="0" anchor="ctr"/>
                </a:tc>
                <a:tc>
                  <a:txBody>
                    <a:bodyPr/>
                    <a:lstStyle/>
                    <a:p>
                      <a:pPr algn="ctr" fontAlgn="b"/>
                      <a:r>
                        <a:rPr lang="cs-CZ" sz="1100" b="0" i="0" u="none" strike="noStrike" dirty="0">
                          <a:solidFill>
                            <a:srgbClr val="000000"/>
                          </a:solidFill>
                          <a:effectLst/>
                          <a:latin typeface="Calibri"/>
                        </a:rPr>
                        <a:t>19</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-11</a:t>
                      </a:r>
                    </a:p>
                  </a:txBody>
                  <a:tcPr marL="9525" marR="9525" marT="9525" marB="0" anchor="ctr"/>
                </a:tc>
                <a:tc>
                  <a:txBody>
                    <a:bodyPr/>
                    <a:lstStyle/>
                    <a:p>
                      <a:pPr algn="ctr" fontAlgn="ctr"/>
                      <a:r>
                        <a:rPr lang="cs-CZ" sz="1000" b="0" i="0" u="none" strike="noStrike">
                          <a:solidFill>
                            <a:srgbClr val="000000"/>
                          </a:solidFill>
                          <a:effectLst/>
                          <a:latin typeface="Arial"/>
                        </a:rPr>
                        <a:t>11</a:t>
                      </a:r>
                    </a:p>
                  </a:txBody>
                  <a:tcPr marL="9525" marR="9525" marT="9525" marB="0" anchor="ctr"/>
                </a:tc>
                <a:tc>
                  <a:txBody>
                    <a:bodyPr/>
                    <a:lstStyle/>
                    <a:p>
                      <a:pPr algn="ctr" fontAlgn="ctr"/>
                      <a:r>
                        <a:rPr lang="cs-CZ" sz="1100" b="0" i="0" u="none" strike="noStrike" dirty="0">
                          <a:solidFill>
                            <a:srgbClr val="FF0000"/>
                          </a:solidFill>
                          <a:effectLst/>
                          <a:latin typeface="Calibri"/>
                        </a:rPr>
                        <a:t>8</a:t>
                      </a:r>
                    </a:p>
                  </a:txBody>
                  <a:tcPr marL="9525" marR="9525" marT="9525" marB="0" anchor="ctr"/>
                </a:tc>
                <a:extLst>
                  <a:ext uri="{0D108BD9-81ED-4DB2-BD59-A6C34878D82A}">
                    <a16:rowId xmlns:a16="http://schemas.microsoft.com/office/drawing/2014/main" val="10006"/>
                  </a:ext>
                </a:extLst>
              </a:tr>
              <a:tr h="190500">
                <a:tc>
                  <a:txBody>
                    <a:bodyPr/>
                    <a:lstStyle/>
                    <a:p>
                      <a:pPr algn="ctr" fontAlgn="ctr"/>
                      <a:r>
                        <a:rPr lang="cs-CZ" sz="1100" b="0" i="0" u="none" strike="noStrike">
                          <a:solidFill>
                            <a:srgbClr val="000000"/>
                          </a:solidFill>
                          <a:effectLst/>
                          <a:latin typeface="Calibri"/>
                        </a:rPr>
                        <a:t>7</a:t>
                      </a:r>
                    </a:p>
                  </a:txBody>
                  <a:tcPr marL="9525" marR="9525" marT="9525" marB="0" anchor="ctr"/>
                </a:tc>
                <a:tc>
                  <a:txBody>
                    <a:bodyPr/>
                    <a:lstStyle/>
                    <a:p>
                      <a:pPr algn="ctr" fontAlgn="b"/>
                      <a:r>
                        <a:rPr lang="cs-CZ" sz="1100" b="0" i="0" u="none" strike="noStrike">
                          <a:solidFill>
                            <a:srgbClr val="000000"/>
                          </a:solidFill>
                          <a:effectLst/>
                          <a:latin typeface="Calibri"/>
                        </a:rPr>
                        <a:t>31</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a:t>
                      </a:r>
                    </a:p>
                  </a:txBody>
                  <a:tcPr marL="9525" marR="9525" marT="9525" marB="0" anchor="ctr"/>
                </a:tc>
                <a:tc>
                  <a:txBody>
                    <a:bodyPr/>
                    <a:lstStyle/>
                    <a:p>
                      <a:pPr algn="ctr" fontAlgn="ctr"/>
                      <a:r>
                        <a:rPr lang="cs-CZ" sz="1000" b="0" i="0" u="none" strike="noStrike">
                          <a:solidFill>
                            <a:srgbClr val="000000"/>
                          </a:solidFill>
                          <a:effectLst/>
                          <a:latin typeface="Arial"/>
                        </a:rPr>
                        <a:t>1</a:t>
                      </a:r>
                    </a:p>
                  </a:txBody>
                  <a:tcPr marL="9525" marR="9525" marT="9525" marB="0" anchor="ctr"/>
                </a:tc>
                <a:tc>
                  <a:txBody>
                    <a:bodyPr/>
                    <a:lstStyle/>
                    <a:p>
                      <a:pPr algn="ctr" fontAlgn="ctr"/>
                      <a:r>
                        <a:rPr lang="cs-CZ" sz="1100" b="0" i="0" u="none" strike="noStrike" dirty="0">
                          <a:solidFill>
                            <a:srgbClr val="00B050"/>
                          </a:solidFill>
                          <a:effectLst/>
                          <a:latin typeface="Calibri"/>
                        </a:rPr>
                        <a:t>1</a:t>
                      </a:r>
                    </a:p>
                  </a:txBody>
                  <a:tcPr marL="9525" marR="9525" marT="9525" marB="0" anchor="ctr"/>
                </a:tc>
                <a:extLst>
                  <a:ext uri="{0D108BD9-81ED-4DB2-BD59-A6C34878D82A}">
                    <a16:rowId xmlns:a16="http://schemas.microsoft.com/office/drawing/2014/main" val="10007"/>
                  </a:ext>
                </a:extLst>
              </a:tr>
              <a:tr h="190500">
                <a:tc>
                  <a:txBody>
                    <a:bodyPr/>
                    <a:lstStyle/>
                    <a:p>
                      <a:pPr algn="ctr" fontAlgn="ctr"/>
                      <a:r>
                        <a:rPr lang="cs-CZ" sz="1100" b="0" i="0" u="none" strike="noStrike">
                          <a:solidFill>
                            <a:srgbClr val="000000"/>
                          </a:solidFill>
                          <a:effectLst/>
                          <a:latin typeface="Calibri"/>
                        </a:rPr>
                        <a:t>8</a:t>
                      </a:r>
                    </a:p>
                  </a:txBody>
                  <a:tcPr marL="9525" marR="9525" marT="9525" marB="0" anchor="ctr"/>
                </a:tc>
                <a:tc>
                  <a:txBody>
                    <a:bodyPr/>
                    <a:lstStyle/>
                    <a:p>
                      <a:pPr algn="ctr" fontAlgn="b"/>
                      <a:r>
                        <a:rPr lang="cs-CZ" sz="1100" b="0" i="0" u="none" strike="noStrike">
                          <a:solidFill>
                            <a:srgbClr val="000000"/>
                          </a:solidFill>
                          <a:effectLst/>
                          <a:latin typeface="Calibri"/>
                        </a:rPr>
                        <a:t>25</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-5</a:t>
                      </a:r>
                    </a:p>
                  </a:txBody>
                  <a:tcPr marL="9525" marR="9525" marT="9525" marB="0" anchor="ctr"/>
                </a:tc>
                <a:tc>
                  <a:txBody>
                    <a:bodyPr/>
                    <a:lstStyle/>
                    <a:p>
                      <a:pPr algn="ctr" fontAlgn="ctr"/>
                      <a:r>
                        <a:rPr lang="cs-CZ" sz="1000" b="0" i="0" u="none" strike="noStrike">
                          <a:solidFill>
                            <a:srgbClr val="000000"/>
                          </a:solidFill>
                          <a:effectLst/>
                          <a:latin typeface="Arial"/>
                        </a:rPr>
                        <a:t>5</a:t>
                      </a:r>
                    </a:p>
                  </a:txBody>
                  <a:tcPr marL="9525" marR="9525" marT="9525" marB="0" anchor="ctr"/>
                </a:tc>
                <a:tc>
                  <a:txBody>
                    <a:bodyPr/>
                    <a:lstStyle/>
                    <a:p>
                      <a:pPr algn="ctr" fontAlgn="ctr"/>
                      <a:r>
                        <a:rPr lang="cs-CZ" sz="1100" b="0" i="0" u="none" strike="noStrike" dirty="0">
                          <a:solidFill>
                            <a:srgbClr val="FF0000"/>
                          </a:solidFill>
                          <a:effectLst/>
                          <a:latin typeface="Calibri"/>
                        </a:rPr>
                        <a:t>3.5</a:t>
                      </a:r>
                    </a:p>
                  </a:txBody>
                  <a:tcPr marL="9525" marR="9525" marT="9525" marB="0" anchor="ctr"/>
                </a:tc>
                <a:extLst>
                  <a:ext uri="{0D108BD9-81ED-4DB2-BD59-A6C34878D82A}">
                    <a16:rowId xmlns:a16="http://schemas.microsoft.com/office/drawing/2014/main" val="10008"/>
                  </a:ext>
                </a:extLst>
              </a:tr>
              <a:tr h="190500">
                <a:tc>
                  <a:txBody>
                    <a:bodyPr/>
                    <a:lstStyle/>
                    <a:p>
                      <a:pPr algn="ctr" fontAlgn="ctr"/>
                      <a:r>
                        <a:rPr lang="cs-CZ" sz="1100" b="0" i="0" u="none" strike="noStrike">
                          <a:solidFill>
                            <a:srgbClr val="000000"/>
                          </a:solidFill>
                          <a:effectLst/>
                          <a:latin typeface="Calibri"/>
                        </a:rPr>
                        <a:t>9</a:t>
                      </a:r>
                    </a:p>
                  </a:txBody>
                  <a:tcPr marL="9525" marR="9525" marT="9525" marB="0" anchor="ctr"/>
                </a:tc>
                <a:tc>
                  <a:txBody>
                    <a:bodyPr/>
                    <a:lstStyle/>
                    <a:p>
                      <a:pPr algn="ctr" fontAlgn="b"/>
                      <a:r>
                        <a:rPr lang="cs-CZ" sz="1100" b="0" i="0" u="none" strike="noStrike">
                          <a:solidFill>
                            <a:srgbClr val="000000"/>
                          </a:solidFill>
                          <a:effectLst/>
                          <a:latin typeface="Calibri"/>
                        </a:rPr>
                        <a:t>8</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-22</a:t>
                      </a:r>
                    </a:p>
                  </a:txBody>
                  <a:tcPr marL="9525" marR="9525" marT="9525" marB="0" anchor="ctr"/>
                </a:tc>
                <a:tc>
                  <a:txBody>
                    <a:bodyPr/>
                    <a:lstStyle/>
                    <a:p>
                      <a:pPr algn="ctr" fontAlgn="ctr"/>
                      <a:r>
                        <a:rPr lang="cs-CZ" sz="1000" b="0" i="0" u="none" strike="noStrike">
                          <a:solidFill>
                            <a:srgbClr val="000000"/>
                          </a:solidFill>
                          <a:effectLst/>
                          <a:latin typeface="Arial"/>
                        </a:rPr>
                        <a:t>22</a:t>
                      </a:r>
                    </a:p>
                  </a:txBody>
                  <a:tcPr marL="9525" marR="9525" marT="9525" marB="0" anchor="ctr"/>
                </a:tc>
                <a:tc>
                  <a:txBody>
                    <a:bodyPr/>
                    <a:lstStyle/>
                    <a:p>
                      <a:pPr algn="ctr" fontAlgn="ctr"/>
                      <a:r>
                        <a:rPr lang="cs-CZ" sz="1100" b="0" i="0" u="none" strike="noStrike" dirty="0">
                          <a:solidFill>
                            <a:srgbClr val="FF0000"/>
                          </a:solidFill>
                          <a:effectLst/>
                          <a:latin typeface="Calibri"/>
                        </a:rPr>
                        <a:t>14</a:t>
                      </a:r>
                    </a:p>
                  </a:txBody>
                  <a:tcPr marL="9525" marR="9525" marT="9525" marB="0" anchor="ctr"/>
                </a:tc>
                <a:extLst>
                  <a:ext uri="{0D108BD9-81ED-4DB2-BD59-A6C34878D82A}">
                    <a16:rowId xmlns:a16="http://schemas.microsoft.com/office/drawing/2014/main" val="10009"/>
                  </a:ext>
                </a:extLst>
              </a:tr>
              <a:tr h="190500">
                <a:tc>
                  <a:txBody>
                    <a:bodyPr/>
                    <a:lstStyle/>
                    <a:p>
                      <a:pPr algn="ctr" fontAlgn="ctr"/>
                      <a:r>
                        <a:rPr lang="cs-CZ" sz="1100" b="0" i="0" u="none" strike="noStrike">
                          <a:solidFill>
                            <a:srgbClr val="000000"/>
                          </a:solidFill>
                          <a:effectLst/>
                          <a:latin typeface="Calibri"/>
                        </a:rPr>
                        <a:t>10</a:t>
                      </a:r>
                    </a:p>
                  </a:txBody>
                  <a:tcPr marL="9525" marR="9525" marT="9525" marB="0" anchor="ctr"/>
                </a:tc>
                <a:tc>
                  <a:txBody>
                    <a:bodyPr/>
                    <a:lstStyle/>
                    <a:p>
                      <a:pPr algn="ctr" fontAlgn="b"/>
                      <a:r>
                        <a:rPr lang="cs-CZ" sz="1100" b="0" i="0" u="none" strike="noStrike">
                          <a:solidFill>
                            <a:srgbClr val="000000"/>
                          </a:solidFill>
                          <a:effectLst/>
                          <a:latin typeface="Calibri"/>
                        </a:rPr>
                        <a:t>12</a:t>
                      </a:r>
                    </a:p>
                  </a:txBody>
                  <a:tcPr marL="9525" marR="9525" marT="9525" marB="0" anchor="ctr"/>
                </a:tc>
                <a:tc>
                  <a:txBody>
                    <a:bodyPr/>
                    <a:lstStyle/>
                    <a:p>
                      <a:pPr algn="ctr" fontAlgn="ctr"/>
                      <a:r>
                        <a:rPr lang="cs-CZ" sz="1000" b="0" i="0" u="none" strike="noStrike" dirty="0">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-18</a:t>
                      </a:r>
                    </a:p>
                  </a:txBody>
                  <a:tcPr marL="9525" marR="9525" marT="9525" marB="0" anchor="ctr"/>
                </a:tc>
                <a:tc>
                  <a:txBody>
                    <a:bodyPr/>
                    <a:lstStyle/>
                    <a:p>
                      <a:pPr algn="ctr" fontAlgn="ctr"/>
                      <a:r>
                        <a:rPr lang="cs-CZ" sz="1000" b="0" i="0" u="none" strike="noStrike">
                          <a:solidFill>
                            <a:srgbClr val="000000"/>
                          </a:solidFill>
                          <a:effectLst/>
                          <a:latin typeface="Arial"/>
                        </a:rPr>
                        <a:t>18</a:t>
                      </a:r>
                    </a:p>
                  </a:txBody>
                  <a:tcPr marL="9525" marR="9525" marT="9525" marB="0" anchor="ctr"/>
                </a:tc>
                <a:tc>
                  <a:txBody>
                    <a:bodyPr/>
                    <a:lstStyle/>
                    <a:p>
                      <a:pPr algn="ctr" fontAlgn="ctr"/>
                      <a:r>
                        <a:rPr lang="cs-CZ" sz="1100" b="0" i="0" u="none" strike="noStrike" dirty="0">
                          <a:solidFill>
                            <a:srgbClr val="FF0000"/>
                          </a:solidFill>
                          <a:effectLst/>
                          <a:latin typeface="Calibri"/>
                        </a:rPr>
                        <a:t>12</a:t>
                      </a:r>
                    </a:p>
                  </a:txBody>
                  <a:tcPr marL="9525" marR="9525" marT="9525" marB="0" anchor="ctr"/>
                </a:tc>
                <a:extLst>
                  <a:ext uri="{0D108BD9-81ED-4DB2-BD59-A6C34878D82A}">
                    <a16:rowId xmlns:a16="http://schemas.microsoft.com/office/drawing/2014/main" val="10010"/>
                  </a:ext>
                </a:extLst>
              </a:tr>
              <a:tr h="190500">
                <a:tc>
                  <a:txBody>
                    <a:bodyPr/>
                    <a:lstStyle/>
                    <a:p>
                      <a:pPr algn="ctr" fontAlgn="ctr"/>
                      <a:r>
                        <a:rPr lang="cs-CZ" sz="1100" b="0" i="0" u="none" strike="noStrike">
                          <a:solidFill>
                            <a:srgbClr val="000000"/>
                          </a:solidFill>
                          <a:effectLst/>
                          <a:latin typeface="Calibri"/>
                        </a:rPr>
                        <a:t>11</a:t>
                      </a:r>
                    </a:p>
                  </a:txBody>
                  <a:tcPr marL="9525" marR="9525" marT="9525" marB="0" anchor="ctr"/>
                </a:tc>
                <a:tc>
                  <a:txBody>
                    <a:bodyPr/>
                    <a:lstStyle/>
                    <a:p>
                      <a:pPr algn="ctr" fontAlgn="b"/>
                      <a:r>
                        <a:rPr lang="cs-CZ" sz="1100" b="0" i="0" u="none" strike="noStrike">
                          <a:solidFill>
                            <a:srgbClr val="000000"/>
                          </a:solidFill>
                          <a:effectLst/>
                          <a:latin typeface="Calibri"/>
                        </a:rPr>
                        <a:t>20</a:t>
                      </a:r>
                    </a:p>
                  </a:txBody>
                  <a:tcPr marL="9525" marR="9525" marT="9525" marB="0" anchor="ctr"/>
                </a:tc>
                <a:tc>
                  <a:txBody>
                    <a:bodyPr/>
                    <a:lstStyle/>
                    <a:p>
                      <a:pPr algn="ctr" fontAlgn="ctr"/>
                      <a:r>
                        <a:rPr lang="cs-CZ" sz="1000" b="0" i="0" u="none" strike="noStrike" dirty="0">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-10</a:t>
                      </a:r>
                    </a:p>
                  </a:txBody>
                  <a:tcPr marL="9525" marR="9525" marT="9525" marB="0" anchor="ctr"/>
                </a:tc>
                <a:tc>
                  <a:txBody>
                    <a:bodyPr/>
                    <a:lstStyle/>
                    <a:p>
                      <a:pPr algn="ctr" fontAlgn="ctr"/>
                      <a:r>
                        <a:rPr lang="cs-CZ" sz="1000" b="0" i="0" u="none" strike="noStrike">
                          <a:solidFill>
                            <a:srgbClr val="000000"/>
                          </a:solidFill>
                          <a:effectLst/>
                          <a:latin typeface="Arial"/>
                        </a:rPr>
                        <a:t>10</a:t>
                      </a:r>
                    </a:p>
                  </a:txBody>
                  <a:tcPr marL="9525" marR="9525" marT="9525" marB="0" anchor="ctr"/>
                </a:tc>
                <a:tc>
                  <a:txBody>
                    <a:bodyPr/>
                    <a:lstStyle/>
                    <a:p>
                      <a:pPr algn="ctr" fontAlgn="ctr"/>
                      <a:r>
                        <a:rPr lang="cs-CZ" sz="1100" b="0" i="0" u="none" strike="noStrike" dirty="0">
                          <a:solidFill>
                            <a:srgbClr val="FF0000"/>
                          </a:solidFill>
                          <a:effectLst/>
                          <a:latin typeface="Calibri"/>
                        </a:rPr>
                        <a:t>6</a:t>
                      </a:r>
                    </a:p>
                  </a:txBody>
                  <a:tcPr marL="9525" marR="9525" marT="9525" marB="0" anchor="ctr"/>
                </a:tc>
                <a:extLst>
                  <a:ext uri="{0D108BD9-81ED-4DB2-BD59-A6C34878D82A}">
                    <a16:rowId xmlns:a16="http://schemas.microsoft.com/office/drawing/2014/main" val="10011"/>
                  </a:ext>
                </a:extLst>
              </a:tr>
              <a:tr h="190500">
                <a:tc>
                  <a:txBody>
                    <a:bodyPr/>
                    <a:lstStyle/>
                    <a:p>
                      <a:pPr algn="ctr" fontAlgn="ctr"/>
                      <a:r>
                        <a:rPr lang="cs-CZ" sz="1100" b="0" i="0" u="none" strike="noStrike">
                          <a:solidFill>
                            <a:srgbClr val="000000"/>
                          </a:solidFill>
                          <a:effectLst/>
                          <a:latin typeface="Calibri"/>
                        </a:rPr>
                        <a:t>12</a:t>
                      </a:r>
                    </a:p>
                  </a:txBody>
                  <a:tcPr marL="9525" marR="9525" marT="9525" marB="0" anchor="ctr"/>
                </a:tc>
                <a:tc>
                  <a:txBody>
                    <a:bodyPr/>
                    <a:lstStyle/>
                    <a:p>
                      <a:pPr algn="ctr" fontAlgn="b"/>
                      <a:r>
                        <a:rPr lang="cs-CZ" sz="1100" b="0" i="0" u="none" strike="noStrike">
                          <a:solidFill>
                            <a:srgbClr val="000000"/>
                          </a:solidFill>
                          <a:effectLst/>
                          <a:latin typeface="Calibri"/>
                        </a:rPr>
                        <a:t>15</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-15</a:t>
                      </a:r>
                    </a:p>
                  </a:txBody>
                  <a:tcPr marL="9525" marR="9525" marT="9525" marB="0" anchor="ctr"/>
                </a:tc>
                <a:tc>
                  <a:txBody>
                    <a:bodyPr/>
                    <a:lstStyle/>
                    <a:p>
                      <a:pPr algn="ctr" fontAlgn="ctr"/>
                      <a:r>
                        <a:rPr lang="cs-CZ" sz="1000" b="0" i="0" u="none" strike="noStrike">
                          <a:solidFill>
                            <a:srgbClr val="000000"/>
                          </a:solidFill>
                          <a:effectLst/>
                          <a:latin typeface="Arial"/>
                        </a:rPr>
                        <a:t>15</a:t>
                      </a:r>
                    </a:p>
                  </a:txBody>
                  <a:tcPr marL="9525" marR="9525" marT="9525" marB="0" anchor="ctr"/>
                </a:tc>
                <a:tc>
                  <a:txBody>
                    <a:bodyPr/>
                    <a:lstStyle/>
                    <a:p>
                      <a:pPr algn="ctr" fontAlgn="ctr"/>
                      <a:r>
                        <a:rPr lang="cs-CZ" sz="1100" b="0" i="0" u="none" strike="noStrike" dirty="0">
                          <a:solidFill>
                            <a:srgbClr val="FF0000"/>
                          </a:solidFill>
                          <a:effectLst/>
                          <a:latin typeface="Calibri"/>
                        </a:rPr>
                        <a:t>10</a:t>
                      </a:r>
                    </a:p>
                  </a:txBody>
                  <a:tcPr marL="9525" marR="9525" marT="9525" marB="0" anchor="ctr"/>
                </a:tc>
                <a:extLst>
                  <a:ext uri="{0D108BD9-81ED-4DB2-BD59-A6C34878D82A}">
                    <a16:rowId xmlns:a16="http://schemas.microsoft.com/office/drawing/2014/main" val="10012"/>
                  </a:ext>
                </a:extLst>
              </a:tr>
              <a:tr h="190500">
                <a:tc>
                  <a:txBody>
                    <a:bodyPr/>
                    <a:lstStyle/>
                    <a:p>
                      <a:pPr algn="ctr" fontAlgn="ctr"/>
                      <a:r>
                        <a:rPr lang="cs-CZ" sz="1100" b="0" i="0" u="none" strike="noStrike">
                          <a:solidFill>
                            <a:srgbClr val="000000"/>
                          </a:solidFill>
                          <a:effectLst/>
                          <a:latin typeface="Calibri"/>
                        </a:rPr>
                        <a:t>13</a:t>
                      </a:r>
                    </a:p>
                  </a:txBody>
                  <a:tcPr marL="9525" marR="9525" marT="9525" marB="0" anchor="ctr"/>
                </a:tc>
                <a:tc>
                  <a:txBody>
                    <a:bodyPr/>
                    <a:lstStyle/>
                    <a:p>
                      <a:pPr algn="ctr" fontAlgn="b"/>
                      <a:r>
                        <a:rPr lang="cs-CZ" sz="1100" b="0" i="0" u="none" strike="noStrike">
                          <a:solidFill>
                            <a:srgbClr val="000000"/>
                          </a:solidFill>
                          <a:effectLst/>
                          <a:latin typeface="Calibri"/>
                        </a:rPr>
                        <a:t>40</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10</a:t>
                      </a:r>
                    </a:p>
                  </a:txBody>
                  <a:tcPr marL="9525" marR="9525" marT="9525" marB="0" anchor="ctr"/>
                </a:tc>
                <a:tc>
                  <a:txBody>
                    <a:bodyPr/>
                    <a:lstStyle/>
                    <a:p>
                      <a:pPr algn="ctr" fontAlgn="ctr"/>
                      <a:r>
                        <a:rPr lang="cs-CZ" sz="1000" b="0" i="0" u="none" strike="noStrike">
                          <a:solidFill>
                            <a:srgbClr val="000000"/>
                          </a:solidFill>
                          <a:effectLst/>
                          <a:latin typeface="Arial"/>
                        </a:rPr>
                        <a:t>10</a:t>
                      </a:r>
                    </a:p>
                  </a:txBody>
                  <a:tcPr marL="9525" marR="9525" marT="9525" marB="0" anchor="ctr"/>
                </a:tc>
                <a:tc>
                  <a:txBody>
                    <a:bodyPr/>
                    <a:lstStyle/>
                    <a:p>
                      <a:pPr algn="ctr" fontAlgn="ctr"/>
                      <a:r>
                        <a:rPr lang="cs-CZ" sz="1100" b="0" i="0" u="none" strike="noStrike" dirty="0">
                          <a:solidFill>
                            <a:srgbClr val="00B050"/>
                          </a:solidFill>
                          <a:effectLst/>
                          <a:latin typeface="Calibri"/>
                        </a:rPr>
                        <a:t>6</a:t>
                      </a:r>
                    </a:p>
                  </a:txBody>
                  <a:tcPr marL="9525" marR="9525" marT="9525" marB="0" anchor="ctr"/>
                </a:tc>
                <a:extLst>
                  <a:ext uri="{0D108BD9-81ED-4DB2-BD59-A6C34878D82A}">
                    <a16:rowId xmlns:a16="http://schemas.microsoft.com/office/drawing/2014/main" val="10013"/>
                  </a:ext>
                </a:extLst>
              </a:tr>
              <a:tr h="190500">
                <a:tc>
                  <a:txBody>
                    <a:bodyPr/>
                    <a:lstStyle/>
                    <a:p>
                      <a:pPr algn="ctr" fontAlgn="ctr"/>
                      <a:r>
                        <a:rPr lang="cs-CZ" sz="1100" b="0" i="0" u="none" strike="noStrike">
                          <a:solidFill>
                            <a:srgbClr val="000000"/>
                          </a:solidFill>
                          <a:effectLst/>
                          <a:latin typeface="Calibri"/>
                        </a:rPr>
                        <a:t>14</a:t>
                      </a:r>
                    </a:p>
                  </a:txBody>
                  <a:tcPr marL="9525" marR="9525" marT="9525" marB="0" anchor="ctr"/>
                </a:tc>
                <a:tc>
                  <a:txBody>
                    <a:bodyPr/>
                    <a:lstStyle/>
                    <a:p>
                      <a:pPr algn="ctr" fontAlgn="b"/>
                      <a:r>
                        <a:rPr lang="cs-CZ" sz="1100" b="0" i="0" u="none" strike="noStrike">
                          <a:solidFill>
                            <a:srgbClr val="000000"/>
                          </a:solidFill>
                          <a:effectLst/>
                          <a:latin typeface="Calibri"/>
                        </a:rPr>
                        <a:t>20</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-10</a:t>
                      </a:r>
                    </a:p>
                  </a:txBody>
                  <a:tcPr marL="9525" marR="9525" marT="9525" marB="0" anchor="ctr"/>
                </a:tc>
                <a:tc>
                  <a:txBody>
                    <a:bodyPr/>
                    <a:lstStyle/>
                    <a:p>
                      <a:pPr algn="ctr" fontAlgn="ctr"/>
                      <a:r>
                        <a:rPr lang="cs-CZ" sz="1000" b="0" i="0" u="none" strike="noStrike">
                          <a:solidFill>
                            <a:srgbClr val="000000"/>
                          </a:solidFill>
                          <a:effectLst/>
                          <a:latin typeface="Arial"/>
                        </a:rPr>
                        <a:t>10</a:t>
                      </a:r>
                    </a:p>
                  </a:txBody>
                  <a:tcPr marL="9525" marR="9525" marT="9525" marB="0" anchor="ctr"/>
                </a:tc>
                <a:tc>
                  <a:txBody>
                    <a:bodyPr/>
                    <a:lstStyle/>
                    <a:p>
                      <a:pPr algn="ctr" fontAlgn="ctr"/>
                      <a:r>
                        <a:rPr lang="cs-CZ" sz="1100" b="0" i="0" u="none" strike="noStrike" dirty="0">
                          <a:solidFill>
                            <a:srgbClr val="FF0000"/>
                          </a:solidFill>
                          <a:effectLst/>
                          <a:latin typeface="Calibri"/>
                        </a:rPr>
                        <a:t>6</a:t>
                      </a:r>
                    </a:p>
                  </a:txBody>
                  <a:tcPr marL="9525" marR="9525" marT="9525" marB="0" anchor="ctr"/>
                </a:tc>
                <a:extLst>
                  <a:ext uri="{0D108BD9-81ED-4DB2-BD59-A6C34878D82A}">
                    <a16:rowId xmlns:a16="http://schemas.microsoft.com/office/drawing/2014/main" val="10014"/>
                  </a:ext>
                </a:extLst>
              </a:tr>
              <a:tr h="190500">
                <a:tc>
                  <a:txBody>
                    <a:bodyPr/>
                    <a:lstStyle/>
                    <a:p>
                      <a:pPr algn="ctr" fontAlgn="ctr"/>
                      <a:r>
                        <a:rPr lang="cs-CZ" sz="1100" b="0" i="0" u="none" strike="noStrike">
                          <a:solidFill>
                            <a:srgbClr val="000000"/>
                          </a:solidFill>
                          <a:effectLst/>
                          <a:latin typeface="Calibri"/>
                        </a:rPr>
                        <a:t>15</a:t>
                      </a:r>
                    </a:p>
                  </a:txBody>
                  <a:tcPr marL="9525" marR="9525" marT="9525" marB="0" anchor="ctr"/>
                </a:tc>
                <a:tc>
                  <a:txBody>
                    <a:bodyPr/>
                    <a:lstStyle/>
                    <a:p>
                      <a:pPr algn="ctr" fontAlgn="b"/>
                      <a:r>
                        <a:rPr lang="cs-CZ" sz="1100" b="0" i="0" u="none" strike="noStrike">
                          <a:solidFill>
                            <a:srgbClr val="000000"/>
                          </a:solidFill>
                          <a:effectLst/>
                          <a:latin typeface="Calibri"/>
                        </a:rPr>
                        <a:t>10</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-20</a:t>
                      </a:r>
                    </a:p>
                  </a:txBody>
                  <a:tcPr marL="9525" marR="9525" marT="9525" marB="0" anchor="ctr"/>
                </a:tc>
                <a:tc>
                  <a:txBody>
                    <a:bodyPr/>
                    <a:lstStyle/>
                    <a:p>
                      <a:pPr algn="ctr" fontAlgn="ctr"/>
                      <a:r>
                        <a:rPr lang="cs-CZ" sz="1000" b="0" i="0" u="none" strike="noStrike" dirty="0">
                          <a:solidFill>
                            <a:srgbClr val="000000"/>
                          </a:solidFill>
                          <a:effectLst/>
                          <a:latin typeface="Arial"/>
                        </a:rPr>
                        <a:t>20</a:t>
                      </a:r>
                    </a:p>
                  </a:txBody>
                  <a:tcPr marL="9525" marR="9525" marT="9525" marB="0" anchor="ctr"/>
                </a:tc>
                <a:tc>
                  <a:txBody>
                    <a:bodyPr/>
                    <a:lstStyle/>
                    <a:p>
                      <a:pPr algn="ctr" fontAlgn="ctr"/>
                      <a:r>
                        <a:rPr lang="cs-CZ" sz="1100" b="0" i="0" u="none" strike="noStrike" dirty="0">
                          <a:solidFill>
                            <a:srgbClr val="FF0000"/>
                          </a:solidFill>
                          <a:effectLst/>
                          <a:latin typeface="Calibri"/>
                        </a:rPr>
                        <a:t>13</a:t>
                      </a:r>
                    </a:p>
                  </a:txBody>
                  <a:tcPr marL="9525" marR="9525" marT="9525" marB="0" anchor="ctr"/>
                </a:tc>
                <a:extLst>
                  <a:ext uri="{0D108BD9-81ED-4DB2-BD59-A6C34878D82A}">
                    <a16:rowId xmlns:a16="http://schemas.microsoft.com/office/drawing/2014/main" val="10015"/>
                  </a:ext>
                </a:extLst>
              </a:tr>
            </a:tbl>
          </a:graphicData>
        </a:graphic>
      </p:graphicFrame>
      <p:sp>
        <p:nvSpPr>
          <p:cNvPr id="9" name="Šipka doprava 8"/>
          <p:cNvSpPr/>
          <p:nvPr/>
        </p:nvSpPr>
        <p:spPr>
          <a:xfrm>
            <a:off x="4932040" y="3861048"/>
            <a:ext cx="792088" cy="430307"/>
          </a:xfrm>
          <a:prstGeom prst="rightArrow">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TextovéPole 4"/>
          <p:cNvSpPr txBox="1"/>
          <p:nvPr/>
        </p:nvSpPr>
        <p:spPr>
          <a:xfrm>
            <a:off x="5796136" y="3717032"/>
            <a:ext cx="936154" cy="646331"/>
          </a:xfrm>
          <a:prstGeom prst="rect">
            <a:avLst/>
          </a:prstGeom>
          <a:noFill/>
        </p:spPr>
        <p:txBody>
          <a:bodyPr wrap="none" rtlCol="0">
            <a:spAutoFit/>
          </a:bodyPr>
          <a:lstStyle/>
          <a:p>
            <a:r>
              <a:rPr lang="cs-CZ" dirty="0" smtClean="0"/>
              <a:t>S</a:t>
            </a:r>
            <a:r>
              <a:rPr lang="cs-CZ" baseline="-25000" dirty="0" smtClean="0"/>
              <a:t>w</a:t>
            </a:r>
            <a:r>
              <a:rPr lang="cs-CZ" baseline="30000" dirty="0" smtClean="0"/>
              <a:t>+</a:t>
            </a:r>
            <a:r>
              <a:rPr lang="cs-CZ" dirty="0" smtClean="0"/>
              <a:t>=19</a:t>
            </a:r>
          </a:p>
          <a:p>
            <a:r>
              <a:rPr lang="cs-CZ" dirty="0" smtClean="0"/>
              <a:t>S</a:t>
            </a:r>
            <a:r>
              <a:rPr lang="cs-CZ" baseline="-25000" dirty="0" smtClean="0"/>
              <a:t>w</a:t>
            </a:r>
            <a:r>
              <a:rPr lang="cs-CZ" baseline="30000" dirty="0" smtClean="0"/>
              <a:t>-</a:t>
            </a:r>
            <a:r>
              <a:rPr lang="cs-CZ" dirty="0" smtClean="0"/>
              <a:t>=101</a:t>
            </a:r>
            <a:endParaRPr lang="cs-CZ" dirty="0"/>
          </a:p>
        </p:txBody>
      </p:sp>
      <p:sp>
        <p:nvSpPr>
          <p:cNvPr id="12" name="TextovéPole 11"/>
          <p:cNvSpPr txBox="1"/>
          <p:nvPr/>
        </p:nvSpPr>
        <p:spPr>
          <a:xfrm>
            <a:off x="5292080" y="4460919"/>
            <a:ext cx="3671390" cy="1200329"/>
          </a:xfrm>
          <a:prstGeom prst="rect">
            <a:avLst/>
          </a:prstGeom>
          <a:noFill/>
        </p:spPr>
        <p:txBody>
          <a:bodyPr wrap="none" rtlCol="0">
            <a:spAutoFit/>
          </a:bodyPr>
          <a:lstStyle/>
          <a:p>
            <a:r>
              <a:rPr lang="cs-CZ" dirty="0" smtClean="0"/>
              <a:t>min (</a:t>
            </a:r>
            <a:r>
              <a:rPr lang="cs-CZ" dirty="0" err="1" smtClean="0"/>
              <a:t>S</a:t>
            </a:r>
            <a:r>
              <a:rPr lang="cs-CZ" baseline="-25000" dirty="0" err="1" smtClean="0"/>
              <a:t>w</a:t>
            </a:r>
            <a:r>
              <a:rPr lang="cs-CZ" baseline="30000" dirty="0" err="1" smtClean="0"/>
              <a:t>+</a:t>
            </a:r>
            <a:r>
              <a:rPr lang="cs-CZ" dirty="0" err="1" smtClean="0"/>
              <a:t>,S</a:t>
            </a:r>
            <a:r>
              <a:rPr lang="cs-CZ" baseline="-25000" dirty="0" err="1" smtClean="0"/>
              <a:t>w</a:t>
            </a:r>
            <a:r>
              <a:rPr lang="cs-CZ" baseline="30000" dirty="0" smtClean="0"/>
              <a:t>-</a:t>
            </a:r>
            <a:r>
              <a:rPr lang="cs-CZ" dirty="0" smtClean="0"/>
              <a:t>)=19</a:t>
            </a:r>
          </a:p>
          <a:p>
            <a:r>
              <a:rPr lang="cs-CZ" dirty="0" smtClean="0"/>
              <a:t>Kritická hodnota w</a:t>
            </a:r>
            <a:r>
              <a:rPr lang="cs-CZ" baseline="-25000" dirty="0" smtClean="0"/>
              <a:t>15</a:t>
            </a:r>
            <a:r>
              <a:rPr lang="cs-CZ" dirty="0" smtClean="0"/>
              <a:t>(0,05)=25</a:t>
            </a:r>
          </a:p>
          <a:p>
            <a:r>
              <a:rPr lang="cs-CZ" dirty="0" smtClean="0"/>
              <a:t>Hodnota testové statiky je menší </a:t>
            </a:r>
          </a:p>
          <a:p>
            <a:r>
              <a:rPr lang="cs-CZ" dirty="0" smtClean="0"/>
              <a:t>než  kritická hodnota → </a:t>
            </a:r>
            <a:r>
              <a:rPr lang="cs-CZ" b="1" u="sng" dirty="0" smtClean="0"/>
              <a:t>zamítáme H</a:t>
            </a:r>
            <a:r>
              <a:rPr lang="cs-CZ" b="1" baseline="-25000" dirty="0" smtClean="0"/>
              <a:t>0</a:t>
            </a:r>
            <a:endParaRPr lang="cs-CZ" b="1" baseline="-25000" dirty="0"/>
          </a:p>
        </p:txBody>
      </p:sp>
      <p:sp>
        <p:nvSpPr>
          <p:cNvPr id="10" name="Obdélník 9"/>
          <p:cNvSpPr/>
          <p:nvPr/>
        </p:nvSpPr>
        <p:spPr>
          <a:xfrm>
            <a:off x="4211960" y="2636912"/>
            <a:ext cx="720080" cy="3240360"/>
          </a:xfrm>
          <a:prstGeom prst="rect">
            <a:avLst/>
          </a:prstGeom>
          <a:noFill/>
          <a:ln w="285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0629955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p:cNvSpPr>
          <p:nvPr/>
        </p:nvSpPr>
        <p:spPr bwMode="auto">
          <a:xfrm>
            <a:off x="323528" y="1566316"/>
            <a:ext cx="8534400" cy="9265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indent="-273050" eaLnBrk="0" fontAlgn="base" hangingPunct="0">
              <a:spcBef>
                <a:spcPct val="20000"/>
              </a:spcBef>
              <a:spcAft>
                <a:spcPct val="0"/>
              </a:spcAft>
              <a:buClr>
                <a:schemeClr val="accent1"/>
              </a:buClr>
              <a:buSzPct val="85000"/>
              <a:buFont typeface="Wingdings 2" pitchFamily="18" charset="2"/>
              <a:buChar char=""/>
            </a:pPr>
            <a:r>
              <a:rPr lang="cs-CZ" sz="1600" dirty="0" smtClean="0"/>
              <a:t>U 15 náhodně vybraných pacientů byla vyhodnocena doba, kterou museli strávit v čekárně, než byli sestrou pozváni do ordinace. Na 5% hladině významnosti testujte nulovou hypotézu, že medián čekací doby je roven půl hodině. </a:t>
            </a:r>
          </a:p>
        </p:txBody>
      </p:sp>
      <p:sp>
        <p:nvSpPr>
          <p:cNvPr id="3" name="Zástupný symbol pro zápatí 2"/>
          <p:cNvSpPr>
            <a:spLocks noGrp="1"/>
          </p:cNvSpPr>
          <p:nvPr>
            <p:ph type="ftr" sz="quarter" idx="11"/>
          </p:nvPr>
        </p:nvSpPr>
        <p:spPr/>
        <p:txBody>
          <a:bodyPr/>
          <a:lstStyle/>
          <a:p>
            <a:pPr>
              <a:defRPr/>
            </a:pPr>
            <a:r>
              <a:rPr lang="cs-CZ" dirty="0" smtClean="0"/>
              <a:t>Vytvořil Institut biostatistiky a analýz, Masarykova univerzita </a:t>
            </a:r>
            <a:br>
              <a:rPr lang="cs-CZ" dirty="0" smtClean="0"/>
            </a:br>
            <a:r>
              <a:rPr lang="cs-CZ" dirty="0" smtClean="0"/>
              <a:t>J. Jarkovský, L. Dušek</a:t>
            </a:r>
          </a:p>
          <a:p>
            <a:pPr>
              <a:defRPr/>
            </a:pPr>
            <a:endParaRPr lang="cs-CZ" dirty="0"/>
          </a:p>
        </p:txBody>
      </p:sp>
      <p:sp>
        <p:nvSpPr>
          <p:cNvPr id="6" name="Nadpis 5"/>
          <p:cNvSpPr>
            <a:spLocks noGrp="1"/>
          </p:cNvSpPr>
          <p:nvPr>
            <p:ph type="title"/>
          </p:nvPr>
        </p:nvSpPr>
        <p:spPr>
          <a:xfrm>
            <a:off x="301625" y="509935"/>
            <a:ext cx="8534400" cy="758825"/>
          </a:xfrm>
        </p:spPr>
        <p:txBody>
          <a:bodyPr/>
          <a:lstStyle/>
          <a:p>
            <a:pPr algn="l"/>
            <a:r>
              <a:rPr lang="cs-CZ" dirty="0" smtClean="0"/>
              <a:t>Příklad 1: </a:t>
            </a:r>
            <a:r>
              <a:rPr lang="cs-CZ" dirty="0" err="1" smtClean="0"/>
              <a:t>jednovýběrový</a:t>
            </a:r>
            <a:r>
              <a:rPr lang="cs-CZ" dirty="0" smtClean="0"/>
              <a:t>  test </a:t>
            </a:r>
            <a:br>
              <a:rPr lang="cs-CZ" dirty="0" smtClean="0"/>
            </a:br>
            <a:r>
              <a:rPr lang="cs-CZ" dirty="0" smtClean="0"/>
              <a:t>– Znaménkový test</a:t>
            </a:r>
            <a:endParaRPr lang="cs-CZ" dirty="0"/>
          </a:p>
        </p:txBody>
      </p:sp>
      <p:graphicFrame>
        <p:nvGraphicFramePr>
          <p:cNvPr id="11" name="Tabulka 10"/>
          <p:cNvGraphicFramePr>
            <a:graphicFrameLocks noGrp="1"/>
          </p:cNvGraphicFramePr>
          <p:nvPr>
            <p:extLst>
              <p:ext uri="{D42A27DB-BD31-4B8C-83A1-F6EECF244321}">
                <p14:modId xmlns:p14="http://schemas.microsoft.com/office/powerpoint/2010/main" val="1493094996"/>
              </p:ext>
            </p:extLst>
          </p:nvPr>
        </p:nvGraphicFramePr>
        <p:xfrm>
          <a:off x="467544" y="2638772"/>
          <a:ext cx="3733800" cy="3238500"/>
        </p:xfrm>
        <a:graphic>
          <a:graphicData uri="http://schemas.openxmlformats.org/drawingml/2006/table">
            <a:tbl>
              <a:tblPr>
                <a:tableStyleId>{793D81CF-94F2-401A-BA57-92F5A7B2D0C5}</a:tableStyleId>
              </a:tblPr>
              <a:tblGrid>
                <a:gridCol w="7239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723900">
                  <a:extLst>
                    <a:ext uri="{9D8B030D-6E8A-4147-A177-3AD203B41FA5}">
                      <a16:colId xmlns:a16="http://schemas.microsoft.com/office/drawing/2014/main" val="20002"/>
                    </a:ext>
                  </a:extLst>
                </a:gridCol>
                <a:gridCol w="723900">
                  <a:extLst>
                    <a:ext uri="{9D8B030D-6E8A-4147-A177-3AD203B41FA5}">
                      <a16:colId xmlns:a16="http://schemas.microsoft.com/office/drawing/2014/main" val="20003"/>
                    </a:ext>
                  </a:extLst>
                </a:gridCol>
                <a:gridCol w="723900">
                  <a:extLst>
                    <a:ext uri="{9D8B030D-6E8A-4147-A177-3AD203B41FA5}">
                      <a16:colId xmlns:a16="http://schemas.microsoft.com/office/drawing/2014/main" val="20004"/>
                    </a:ext>
                  </a:extLst>
                </a:gridCol>
              </a:tblGrid>
              <a:tr h="381000">
                <a:tc>
                  <a:txBody>
                    <a:bodyPr/>
                    <a:lstStyle/>
                    <a:p>
                      <a:pPr algn="ctr" fontAlgn="ctr"/>
                      <a:r>
                        <a:rPr lang="cs-CZ" sz="1100" b="1" u="none" strike="noStrike" dirty="0">
                          <a:effectLst/>
                        </a:rPr>
                        <a:t>Pacient č.</a:t>
                      </a:r>
                      <a:endParaRPr lang="cs-CZ" sz="1100" b="1" i="0" u="none" strike="noStrike" dirty="0">
                        <a:solidFill>
                          <a:srgbClr val="000000"/>
                        </a:solidFill>
                        <a:effectLst/>
                        <a:latin typeface="Calibri"/>
                      </a:endParaRPr>
                    </a:p>
                  </a:txBody>
                  <a:tcPr marL="9525" marR="9525" marT="9525" marB="0" anchor="ctr"/>
                </a:tc>
                <a:tc>
                  <a:txBody>
                    <a:bodyPr/>
                    <a:lstStyle/>
                    <a:p>
                      <a:pPr algn="ctr" fontAlgn="ctr"/>
                      <a:r>
                        <a:rPr lang="cs-CZ" sz="1100" b="1" u="none" strike="noStrike">
                          <a:effectLst/>
                        </a:rPr>
                        <a:t>čekací doba </a:t>
                      </a:r>
                      <a:br>
                        <a:rPr lang="cs-CZ" sz="1100" b="1" u="none" strike="noStrike">
                          <a:effectLst/>
                        </a:rPr>
                      </a:br>
                      <a:r>
                        <a:rPr lang="cs-CZ" sz="1100" b="1" u="none" strike="noStrike">
                          <a:effectLst/>
                        </a:rPr>
                        <a:t>(min)</a:t>
                      </a:r>
                      <a:endParaRPr lang="cs-CZ" sz="1100" b="1" i="0" u="none" strike="noStrike">
                        <a:solidFill>
                          <a:srgbClr val="000000"/>
                        </a:solidFill>
                        <a:effectLst/>
                        <a:latin typeface="Calibri"/>
                      </a:endParaRPr>
                    </a:p>
                  </a:txBody>
                  <a:tcPr marL="9525" marR="9525" marT="9525" marB="0" anchor="ctr"/>
                </a:tc>
                <a:tc>
                  <a:txBody>
                    <a:bodyPr/>
                    <a:lstStyle/>
                    <a:p>
                      <a:pPr algn="ctr" fontAlgn="ctr"/>
                      <a:r>
                        <a:rPr lang="cs-CZ" sz="1100" b="1" u="none" strike="noStrike">
                          <a:effectLst/>
                        </a:rPr>
                        <a:t>medián</a:t>
                      </a:r>
                      <a:endParaRPr lang="cs-CZ" sz="1100" b="1" i="0" u="none" strike="noStrike">
                        <a:solidFill>
                          <a:srgbClr val="000000"/>
                        </a:solidFill>
                        <a:effectLst/>
                        <a:latin typeface="Calibri"/>
                      </a:endParaRPr>
                    </a:p>
                  </a:txBody>
                  <a:tcPr marL="9525" marR="9525" marT="9525" marB="0" anchor="ctr"/>
                </a:tc>
                <a:tc>
                  <a:txBody>
                    <a:bodyPr/>
                    <a:lstStyle/>
                    <a:p>
                      <a:pPr algn="ctr" fontAlgn="ctr"/>
                      <a:r>
                        <a:rPr lang="cs-CZ" sz="1100" b="1" u="none" strike="noStrike">
                          <a:effectLst/>
                        </a:rPr>
                        <a:t>rozdíl</a:t>
                      </a:r>
                      <a:endParaRPr lang="cs-CZ" sz="1100" b="1" i="0" u="none" strike="noStrike">
                        <a:solidFill>
                          <a:srgbClr val="000000"/>
                        </a:solidFill>
                        <a:effectLst/>
                        <a:latin typeface="Calibri"/>
                      </a:endParaRPr>
                    </a:p>
                  </a:txBody>
                  <a:tcPr marL="9525" marR="9525" marT="9525" marB="0" anchor="ctr"/>
                </a:tc>
                <a:tc>
                  <a:txBody>
                    <a:bodyPr/>
                    <a:lstStyle/>
                    <a:p>
                      <a:pPr algn="ctr" fontAlgn="ctr"/>
                      <a:r>
                        <a:rPr lang="cs-CZ" sz="1100" b="1" u="none" strike="noStrike" dirty="0" smtClean="0">
                          <a:effectLst/>
                        </a:rPr>
                        <a:t>Větší</a:t>
                      </a:r>
                      <a:r>
                        <a:rPr lang="cs-CZ" sz="1100" b="1" u="none" strike="noStrike" baseline="0" dirty="0" smtClean="0">
                          <a:effectLst/>
                        </a:rPr>
                        <a:t> než medián?</a:t>
                      </a:r>
                      <a:endParaRPr lang="cs-CZ" sz="1100" b="1"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0"/>
                  </a:ext>
                </a:extLst>
              </a:tr>
              <a:tr h="190500">
                <a:tc>
                  <a:txBody>
                    <a:bodyPr/>
                    <a:lstStyle/>
                    <a:p>
                      <a:pPr algn="ctr" fontAlgn="ctr"/>
                      <a:r>
                        <a:rPr lang="cs-CZ" sz="1100" b="0" i="0" u="none" strike="noStrike" dirty="0">
                          <a:solidFill>
                            <a:srgbClr val="000000"/>
                          </a:solidFill>
                          <a:effectLst/>
                          <a:latin typeface="Calibri"/>
                        </a:rPr>
                        <a:t>1</a:t>
                      </a:r>
                    </a:p>
                  </a:txBody>
                  <a:tcPr marL="9525" marR="9525" marT="9525" marB="0" anchor="ctr"/>
                </a:tc>
                <a:tc>
                  <a:txBody>
                    <a:bodyPr/>
                    <a:lstStyle/>
                    <a:p>
                      <a:pPr algn="ctr" fontAlgn="b"/>
                      <a:r>
                        <a:rPr lang="cs-CZ" sz="1100" b="0" i="0" u="none" strike="noStrike">
                          <a:solidFill>
                            <a:srgbClr val="000000"/>
                          </a:solidFill>
                          <a:effectLst/>
                          <a:latin typeface="Calibri"/>
                        </a:rPr>
                        <a:t>1</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-29</a:t>
                      </a:r>
                    </a:p>
                  </a:txBody>
                  <a:tcPr marL="9525" marR="9525" marT="9525" marB="0" anchor="ctr"/>
                </a:tc>
                <a:tc>
                  <a:txBody>
                    <a:bodyPr/>
                    <a:lstStyle/>
                    <a:p>
                      <a:pPr algn="ctr" fontAlgn="ctr"/>
                      <a:r>
                        <a:rPr lang="cs-CZ" sz="1100" b="0" i="0" u="none" strike="noStrike" dirty="0" smtClean="0">
                          <a:solidFill>
                            <a:srgbClr val="FF0000"/>
                          </a:solidFill>
                          <a:effectLst/>
                          <a:latin typeface="Calibri"/>
                        </a:rPr>
                        <a:t>Ne</a:t>
                      </a:r>
                      <a:endParaRPr lang="cs-CZ" sz="1100" b="0" i="0" u="none" strike="noStrike" dirty="0">
                        <a:solidFill>
                          <a:srgbClr val="FF0000"/>
                        </a:solidFill>
                        <a:effectLst/>
                        <a:latin typeface="Calibri"/>
                      </a:endParaRPr>
                    </a:p>
                  </a:txBody>
                  <a:tcPr marL="9525" marR="9525" marT="9525" marB="0" anchor="ctr"/>
                </a:tc>
                <a:extLst>
                  <a:ext uri="{0D108BD9-81ED-4DB2-BD59-A6C34878D82A}">
                    <a16:rowId xmlns:a16="http://schemas.microsoft.com/office/drawing/2014/main" val="10001"/>
                  </a:ext>
                </a:extLst>
              </a:tr>
              <a:tr h="190500">
                <a:tc>
                  <a:txBody>
                    <a:bodyPr/>
                    <a:lstStyle/>
                    <a:p>
                      <a:pPr algn="ctr" fontAlgn="ctr"/>
                      <a:r>
                        <a:rPr lang="cs-CZ" sz="1100" b="0" i="0" u="none" strike="noStrike" dirty="0">
                          <a:solidFill>
                            <a:srgbClr val="000000"/>
                          </a:solidFill>
                          <a:effectLst/>
                          <a:latin typeface="Calibri"/>
                        </a:rPr>
                        <a:t>2</a:t>
                      </a:r>
                    </a:p>
                  </a:txBody>
                  <a:tcPr marL="9525" marR="9525" marT="9525" marB="0" anchor="ctr"/>
                </a:tc>
                <a:tc>
                  <a:txBody>
                    <a:bodyPr/>
                    <a:lstStyle/>
                    <a:p>
                      <a:pPr algn="ctr" fontAlgn="b"/>
                      <a:r>
                        <a:rPr lang="cs-CZ" sz="1100" b="0" i="0" u="none" strike="noStrike">
                          <a:solidFill>
                            <a:srgbClr val="000000"/>
                          </a:solidFill>
                          <a:effectLst/>
                          <a:latin typeface="Calibri"/>
                        </a:rPr>
                        <a:t>45</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15</a:t>
                      </a:r>
                    </a:p>
                  </a:txBody>
                  <a:tcPr marL="9525" marR="9525" marT="9525" marB="0" anchor="ctr"/>
                </a:tc>
                <a:tc>
                  <a:txBody>
                    <a:bodyPr/>
                    <a:lstStyle/>
                    <a:p>
                      <a:pPr algn="ctr" fontAlgn="ctr"/>
                      <a:r>
                        <a:rPr lang="cs-CZ" sz="1100" b="0" i="0" u="none" strike="noStrike" dirty="0" smtClean="0">
                          <a:solidFill>
                            <a:srgbClr val="00B050"/>
                          </a:solidFill>
                          <a:effectLst/>
                          <a:latin typeface="Calibri"/>
                        </a:rPr>
                        <a:t>Ano</a:t>
                      </a:r>
                      <a:endParaRPr lang="cs-CZ" sz="1100" b="0" i="0" u="none" strike="noStrike" dirty="0">
                        <a:solidFill>
                          <a:srgbClr val="00B050"/>
                        </a:solidFill>
                        <a:effectLst/>
                        <a:latin typeface="Calibri"/>
                      </a:endParaRPr>
                    </a:p>
                  </a:txBody>
                  <a:tcPr marL="9525" marR="9525" marT="9525" marB="0" anchor="ctr"/>
                </a:tc>
                <a:extLst>
                  <a:ext uri="{0D108BD9-81ED-4DB2-BD59-A6C34878D82A}">
                    <a16:rowId xmlns:a16="http://schemas.microsoft.com/office/drawing/2014/main" val="10002"/>
                  </a:ext>
                </a:extLst>
              </a:tr>
              <a:tr h="190500">
                <a:tc>
                  <a:txBody>
                    <a:bodyPr/>
                    <a:lstStyle/>
                    <a:p>
                      <a:pPr algn="ctr" fontAlgn="ctr"/>
                      <a:r>
                        <a:rPr lang="cs-CZ" sz="1100" b="0" i="0" u="none" strike="noStrike">
                          <a:solidFill>
                            <a:srgbClr val="000000"/>
                          </a:solidFill>
                          <a:effectLst/>
                          <a:latin typeface="Calibri"/>
                        </a:rPr>
                        <a:t>3</a:t>
                      </a:r>
                    </a:p>
                  </a:txBody>
                  <a:tcPr marL="9525" marR="9525" marT="9525" marB="0" anchor="ctr"/>
                </a:tc>
                <a:tc>
                  <a:txBody>
                    <a:bodyPr/>
                    <a:lstStyle/>
                    <a:p>
                      <a:pPr algn="ctr" fontAlgn="b"/>
                      <a:r>
                        <a:rPr lang="cs-CZ" sz="1100" b="0" i="0" u="none" strike="noStrike" dirty="0">
                          <a:solidFill>
                            <a:srgbClr val="000000"/>
                          </a:solidFill>
                          <a:effectLst/>
                          <a:latin typeface="Calibri"/>
                        </a:rPr>
                        <a:t>25</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-5</a:t>
                      </a:r>
                    </a:p>
                  </a:txBody>
                  <a:tcPr marL="9525" marR="9525" marT="9525" marB="0" anchor="ctr"/>
                </a:tc>
                <a:tc>
                  <a:txBody>
                    <a:bodyPr/>
                    <a:lstStyle/>
                    <a:p>
                      <a:pPr algn="ctr" fontAlgn="ctr"/>
                      <a:r>
                        <a:rPr lang="cs-CZ" sz="1100" b="0" i="0" u="none" strike="noStrike" dirty="0" smtClean="0">
                          <a:solidFill>
                            <a:srgbClr val="FF0000"/>
                          </a:solidFill>
                          <a:effectLst/>
                          <a:latin typeface="Calibri"/>
                        </a:rPr>
                        <a:t>Ne</a:t>
                      </a:r>
                      <a:endParaRPr lang="cs-CZ" sz="1100" b="0" i="0" u="none" strike="noStrike" dirty="0">
                        <a:solidFill>
                          <a:srgbClr val="FF0000"/>
                        </a:solidFill>
                        <a:effectLst/>
                        <a:latin typeface="Calibri"/>
                      </a:endParaRPr>
                    </a:p>
                  </a:txBody>
                  <a:tcPr marL="9525" marR="9525" marT="9525" marB="0" anchor="ctr"/>
                </a:tc>
                <a:extLst>
                  <a:ext uri="{0D108BD9-81ED-4DB2-BD59-A6C34878D82A}">
                    <a16:rowId xmlns:a16="http://schemas.microsoft.com/office/drawing/2014/main" val="10003"/>
                  </a:ext>
                </a:extLst>
              </a:tr>
              <a:tr h="190500">
                <a:tc>
                  <a:txBody>
                    <a:bodyPr/>
                    <a:lstStyle/>
                    <a:p>
                      <a:pPr algn="ctr" fontAlgn="ctr"/>
                      <a:r>
                        <a:rPr lang="cs-CZ" sz="1100" b="0" i="0" u="none" strike="noStrike">
                          <a:solidFill>
                            <a:srgbClr val="000000"/>
                          </a:solidFill>
                          <a:effectLst/>
                          <a:latin typeface="Calibri"/>
                        </a:rPr>
                        <a:t>4</a:t>
                      </a:r>
                    </a:p>
                  </a:txBody>
                  <a:tcPr marL="9525" marR="9525" marT="9525" marB="0" anchor="ctr"/>
                </a:tc>
                <a:tc>
                  <a:txBody>
                    <a:bodyPr/>
                    <a:lstStyle/>
                    <a:p>
                      <a:pPr algn="ctr" fontAlgn="b"/>
                      <a:r>
                        <a:rPr lang="cs-CZ" sz="1100" b="0" i="0" u="none" strike="noStrike" dirty="0">
                          <a:solidFill>
                            <a:srgbClr val="000000"/>
                          </a:solidFill>
                          <a:effectLst/>
                          <a:latin typeface="Calibri"/>
                        </a:rPr>
                        <a:t>15</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-15</a:t>
                      </a:r>
                    </a:p>
                  </a:txBody>
                  <a:tcPr marL="9525" marR="9525" marT="9525" marB="0" anchor="ctr"/>
                </a:tc>
                <a:tc>
                  <a:txBody>
                    <a:bodyPr/>
                    <a:lstStyle/>
                    <a:p>
                      <a:pPr algn="ctr" fontAlgn="ctr"/>
                      <a:r>
                        <a:rPr lang="cs-CZ" sz="1100" b="0" i="0" u="none" strike="noStrike" dirty="0" smtClean="0">
                          <a:solidFill>
                            <a:srgbClr val="FF0000"/>
                          </a:solidFill>
                          <a:effectLst/>
                          <a:latin typeface="Calibri"/>
                        </a:rPr>
                        <a:t>Ne</a:t>
                      </a:r>
                      <a:endParaRPr lang="cs-CZ" sz="1100" b="0" i="0" u="none" strike="noStrike" dirty="0">
                        <a:solidFill>
                          <a:srgbClr val="FF0000"/>
                        </a:solidFill>
                        <a:effectLst/>
                        <a:latin typeface="Calibri"/>
                      </a:endParaRPr>
                    </a:p>
                  </a:txBody>
                  <a:tcPr marL="9525" marR="9525" marT="9525" marB="0" anchor="ctr"/>
                </a:tc>
                <a:extLst>
                  <a:ext uri="{0D108BD9-81ED-4DB2-BD59-A6C34878D82A}">
                    <a16:rowId xmlns:a16="http://schemas.microsoft.com/office/drawing/2014/main" val="10004"/>
                  </a:ext>
                </a:extLst>
              </a:tr>
              <a:tr h="190500">
                <a:tc>
                  <a:txBody>
                    <a:bodyPr/>
                    <a:lstStyle/>
                    <a:p>
                      <a:pPr algn="ctr" fontAlgn="ctr"/>
                      <a:r>
                        <a:rPr lang="cs-CZ" sz="1100" b="0" i="0" u="none" strike="noStrike">
                          <a:solidFill>
                            <a:srgbClr val="000000"/>
                          </a:solidFill>
                          <a:effectLst/>
                          <a:latin typeface="Calibri"/>
                        </a:rPr>
                        <a:t>5</a:t>
                      </a:r>
                    </a:p>
                  </a:txBody>
                  <a:tcPr marL="9525" marR="9525" marT="9525" marB="0" anchor="ctr"/>
                </a:tc>
                <a:tc>
                  <a:txBody>
                    <a:bodyPr/>
                    <a:lstStyle/>
                    <a:p>
                      <a:pPr algn="ctr" fontAlgn="b"/>
                      <a:r>
                        <a:rPr lang="cs-CZ" sz="1100" b="0" i="0" u="none" strike="noStrike" dirty="0">
                          <a:solidFill>
                            <a:srgbClr val="000000"/>
                          </a:solidFill>
                          <a:effectLst/>
                          <a:latin typeface="Calibri"/>
                        </a:rPr>
                        <a:t>34</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4</a:t>
                      </a:r>
                    </a:p>
                  </a:txBody>
                  <a:tcPr marL="9525" marR="9525" marT="9525" marB="0" anchor="ctr"/>
                </a:tc>
                <a:tc>
                  <a:txBody>
                    <a:bodyPr/>
                    <a:lstStyle/>
                    <a:p>
                      <a:pPr algn="ctr" fontAlgn="ctr"/>
                      <a:r>
                        <a:rPr lang="cs-CZ" sz="1100" b="0" i="0" u="none" strike="noStrike" dirty="0" smtClean="0">
                          <a:solidFill>
                            <a:srgbClr val="00B050"/>
                          </a:solidFill>
                          <a:effectLst/>
                          <a:latin typeface="Calibri"/>
                        </a:rPr>
                        <a:t>Ano</a:t>
                      </a:r>
                      <a:endParaRPr lang="cs-CZ" sz="1100" b="0" i="0" u="none" strike="noStrike" dirty="0">
                        <a:solidFill>
                          <a:srgbClr val="00B050"/>
                        </a:solidFill>
                        <a:effectLst/>
                        <a:latin typeface="Calibri"/>
                      </a:endParaRPr>
                    </a:p>
                  </a:txBody>
                  <a:tcPr marL="9525" marR="9525" marT="9525" marB="0" anchor="ctr"/>
                </a:tc>
                <a:extLst>
                  <a:ext uri="{0D108BD9-81ED-4DB2-BD59-A6C34878D82A}">
                    <a16:rowId xmlns:a16="http://schemas.microsoft.com/office/drawing/2014/main" val="10005"/>
                  </a:ext>
                </a:extLst>
              </a:tr>
              <a:tr h="190500">
                <a:tc>
                  <a:txBody>
                    <a:bodyPr/>
                    <a:lstStyle/>
                    <a:p>
                      <a:pPr algn="ctr" fontAlgn="ctr"/>
                      <a:r>
                        <a:rPr lang="cs-CZ" sz="1100" b="0" i="0" u="none" strike="noStrike">
                          <a:solidFill>
                            <a:srgbClr val="000000"/>
                          </a:solidFill>
                          <a:effectLst/>
                          <a:latin typeface="Calibri"/>
                        </a:rPr>
                        <a:t>6</a:t>
                      </a:r>
                    </a:p>
                  </a:txBody>
                  <a:tcPr marL="9525" marR="9525" marT="9525" marB="0" anchor="ctr"/>
                </a:tc>
                <a:tc>
                  <a:txBody>
                    <a:bodyPr/>
                    <a:lstStyle/>
                    <a:p>
                      <a:pPr algn="ctr" fontAlgn="b"/>
                      <a:r>
                        <a:rPr lang="cs-CZ" sz="1100" b="0" i="0" u="none" strike="noStrike" dirty="0">
                          <a:solidFill>
                            <a:srgbClr val="000000"/>
                          </a:solidFill>
                          <a:effectLst/>
                          <a:latin typeface="Calibri"/>
                        </a:rPr>
                        <a:t>19</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-11</a:t>
                      </a:r>
                    </a:p>
                  </a:txBody>
                  <a:tcPr marL="9525" marR="9525" marT="9525" marB="0" anchor="ctr"/>
                </a:tc>
                <a:tc>
                  <a:txBody>
                    <a:bodyPr/>
                    <a:lstStyle/>
                    <a:p>
                      <a:pPr algn="ctr" fontAlgn="ctr"/>
                      <a:r>
                        <a:rPr lang="cs-CZ" sz="1100" b="0" i="0" u="none" strike="noStrike" dirty="0" smtClean="0">
                          <a:solidFill>
                            <a:srgbClr val="FF0000"/>
                          </a:solidFill>
                          <a:effectLst/>
                          <a:latin typeface="Calibri"/>
                        </a:rPr>
                        <a:t>Ne</a:t>
                      </a:r>
                    </a:p>
                  </a:txBody>
                  <a:tcPr marL="9525" marR="9525" marT="9525" marB="0" anchor="ctr"/>
                </a:tc>
                <a:extLst>
                  <a:ext uri="{0D108BD9-81ED-4DB2-BD59-A6C34878D82A}">
                    <a16:rowId xmlns:a16="http://schemas.microsoft.com/office/drawing/2014/main" val="10006"/>
                  </a:ext>
                </a:extLst>
              </a:tr>
              <a:tr h="190500">
                <a:tc>
                  <a:txBody>
                    <a:bodyPr/>
                    <a:lstStyle/>
                    <a:p>
                      <a:pPr algn="ctr" fontAlgn="ctr"/>
                      <a:r>
                        <a:rPr lang="cs-CZ" sz="1100" b="0" i="0" u="none" strike="noStrike">
                          <a:solidFill>
                            <a:srgbClr val="000000"/>
                          </a:solidFill>
                          <a:effectLst/>
                          <a:latin typeface="Calibri"/>
                        </a:rPr>
                        <a:t>7</a:t>
                      </a:r>
                    </a:p>
                  </a:txBody>
                  <a:tcPr marL="9525" marR="9525" marT="9525" marB="0" anchor="ctr"/>
                </a:tc>
                <a:tc>
                  <a:txBody>
                    <a:bodyPr/>
                    <a:lstStyle/>
                    <a:p>
                      <a:pPr algn="ctr" fontAlgn="b"/>
                      <a:r>
                        <a:rPr lang="cs-CZ" sz="1100" b="0" i="0" u="none" strike="noStrike">
                          <a:solidFill>
                            <a:srgbClr val="000000"/>
                          </a:solidFill>
                          <a:effectLst/>
                          <a:latin typeface="Calibri"/>
                        </a:rPr>
                        <a:t>31</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a:t>
                      </a:r>
                    </a:p>
                  </a:txBody>
                  <a:tcPr marL="9525" marR="9525" marT="9525" marB="0" anchor="ctr"/>
                </a:tc>
                <a:tc>
                  <a:txBody>
                    <a:bodyPr/>
                    <a:lstStyle/>
                    <a:p>
                      <a:pPr algn="ctr" fontAlgn="ctr"/>
                      <a:r>
                        <a:rPr lang="cs-CZ" sz="1100" b="0" i="0" u="none" strike="noStrike" dirty="0" smtClean="0">
                          <a:solidFill>
                            <a:srgbClr val="00B050"/>
                          </a:solidFill>
                          <a:effectLst/>
                          <a:latin typeface="Calibri"/>
                        </a:rPr>
                        <a:t>Ano</a:t>
                      </a:r>
                      <a:endParaRPr lang="cs-CZ" sz="1100" b="0" i="0" u="none" strike="noStrike" dirty="0">
                        <a:solidFill>
                          <a:srgbClr val="00B050"/>
                        </a:solidFill>
                        <a:effectLst/>
                        <a:latin typeface="Calibri"/>
                      </a:endParaRPr>
                    </a:p>
                  </a:txBody>
                  <a:tcPr marL="9525" marR="9525" marT="9525" marB="0" anchor="ctr"/>
                </a:tc>
                <a:extLst>
                  <a:ext uri="{0D108BD9-81ED-4DB2-BD59-A6C34878D82A}">
                    <a16:rowId xmlns:a16="http://schemas.microsoft.com/office/drawing/2014/main" val="10007"/>
                  </a:ext>
                </a:extLst>
              </a:tr>
              <a:tr h="190500">
                <a:tc>
                  <a:txBody>
                    <a:bodyPr/>
                    <a:lstStyle/>
                    <a:p>
                      <a:pPr algn="ctr" fontAlgn="ctr"/>
                      <a:r>
                        <a:rPr lang="cs-CZ" sz="1100" b="0" i="0" u="none" strike="noStrike">
                          <a:solidFill>
                            <a:srgbClr val="000000"/>
                          </a:solidFill>
                          <a:effectLst/>
                          <a:latin typeface="Calibri"/>
                        </a:rPr>
                        <a:t>8</a:t>
                      </a:r>
                    </a:p>
                  </a:txBody>
                  <a:tcPr marL="9525" marR="9525" marT="9525" marB="0" anchor="ctr"/>
                </a:tc>
                <a:tc>
                  <a:txBody>
                    <a:bodyPr/>
                    <a:lstStyle/>
                    <a:p>
                      <a:pPr algn="ctr" fontAlgn="b"/>
                      <a:r>
                        <a:rPr lang="cs-CZ" sz="1100" b="0" i="0" u="none" strike="noStrike">
                          <a:solidFill>
                            <a:srgbClr val="000000"/>
                          </a:solidFill>
                          <a:effectLst/>
                          <a:latin typeface="Calibri"/>
                        </a:rPr>
                        <a:t>25</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-5</a:t>
                      </a:r>
                    </a:p>
                  </a:txBody>
                  <a:tcPr marL="9525" marR="9525" marT="9525" marB="0" anchor="ctr"/>
                </a:tc>
                <a:tc>
                  <a:txBody>
                    <a:bodyPr/>
                    <a:lstStyle/>
                    <a:p>
                      <a:pPr algn="ctr" fontAlgn="ctr"/>
                      <a:r>
                        <a:rPr lang="cs-CZ" sz="1100" b="0" i="0" u="none" strike="noStrike" dirty="0" smtClean="0">
                          <a:solidFill>
                            <a:srgbClr val="FF0000"/>
                          </a:solidFill>
                          <a:effectLst/>
                          <a:latin typeface="Calibri"/>
                        </a:rPr>
                        <a:t>Ne</a:t>
                      </a:r>
                      <a:endParaRPr lang="cs-CZ" sz="1100" b="0" i="0" u="none" strike="noStrike" dirty="0">
                        <a:solidFill>
                          <a:srgbClr val="FF0000"/>
                        </a:solidFill>
                        <a:effectLst/>
                        <a:latin typeface="Calibri"/>
                      </a:endParaRPr>
                    </a:p>
                  </a:txBody>
                  <a:tcPr marL="9525" marR="9525" marT="9525" marB="0" anchor="ctr"/>
                </a:tc>
                <a:extLst>
                  <a:ext uri="{0D108BD9-81ED-4DB2-BD59-A6C34878D82A}">
                    <a16:rowId xmlns:a16="http://schemas.microsoft.com/office/drawing/2014/main" val="10008"/>
                  </a:ext>
                </a:extLst>
              </a:tr>
              <a:tr h="190500">
                <a:tc>
                  <a:txBody>
                    <a:bodyPr/>
                    <a:lstStyle/>
                    <a:p>
                      <a:pPr algn="ctr" fontAlgn="ctr"/>
                      <a:r>
                        <a:rPr lang="cs-CZ" sz="1100" b="0" i="0" u="none" strike="noStrike">
                          <a:solidFill>
                            <a:srgbClr val="000000"/>
                          </a:solidFill>
                          <a:effectLst/>
                          <a:latin typeface="Calibri"/>
                        </a:rPr>
                        <a:t>9</a:t>
                      </a:r>
                    </a:p>
                  </a:txBody>
                  <a:tcPr marL="9525" marR="9525" marT="9525" marB="0" anchor="ctr"/>
                </a:tc>
                <a:tc>
                  <a:txBody>
                    <a:bodyPr/>
                    <a:lstStyle/>
                    <a:p>
                      <a:pPr algn="ctr" fontAlgn="b"/>
                      <a:r>
                        <a:rPr lang="cs-CZ" sz="1100" b="0" i="0" u="none" strike="noStrike">
                          <a:solidFill>
                            <a:srgbClr val="000000"/>
                          </a:solidFill>
                          <a:effectLst/>
                          <a:latin typeface="Calibri"/>
                        </a:rPr>
                        <a:t>8</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-22</a:t>
                      </a:r>
                    </a:p>
                  </a:txBody>
                  <a:tcPr marL="9525" marR="9525" marT="9525" marB="0" anchor="ctr"/>
                </a:tc>
                <a:tc>
                  <a:txBody>
                    <a:bodyPr/>
                    <a:lstStyle/>
                    <a:p>
                      <a:pPr algn="ctr" fontAlgn="ctr"/>
                      <a:r>
                        <a:rPr lang="cs-CZ" sz="1100" b="0" i="0" u="none" strike="noStrike" dirty="0" smtClean="0">
                          <a:solidFill>
                            <a:srgbClr val="FF0000"/>
                          </a:solidFill>
                          <a:effectLst/>
                          <a:latin typeface="Calibri"/>
                        </a:rPr>
                        <a:t>Ne</a:t>
                      </a:r>
                      <a:endParaRPr lang="cs-CZ" sz="1100" b="0" i="0" u="none" strike="noStrike" dirty="0">
                        <a:solidFill>
                          <a:srgbClr val="FF0000"/>
                        </a:solidFill>
                        <a:effectLst/>
                        <a:latin typeface="Calibri"/>
                      </a:endParaRPr>
                    </a:p>
                  </a:txBody>
                  <a:tcPr marL="9525" marR="9525" marT="9525" marB="0" anchor="ctr"/>
                </a:tc>
                <a:extLst>
                  <a:ext uri="{0D108BD9-81ED-4DB2-BD59-A6C34878D82A}">
                    <a16:rowId xmlns:a16="http://schemas.microsoft.com/office/drawing/2014/main" val="10009"/>
                  </a:ext>
                </a:extLst>
              </a:tr>
              <a:tr h="190500">
                <a:tc>
                  <a:txBody>
                    <a:bodyPr/>
                    <a:lstStyle/>
                    <a:p>
                      <a:pPr algn="ctr" fontAlgn="ctr"/>
                      <a:r>
                        <a:rPr lang="cs-CZ" sz="1100" b="0" i="0" u="none" strike="noStrike">
                          <a:solidFill>
                            <a:srgbClr val="000000"/>
                          </a:solidFill>
                          <a:effectLst/>
                          <a:latin typeface="Calibri"/>
                        </a:rPr>
                        <a:t>10</a:t>
                      </a:r>
                    </a:p>
                  </a:txBody>
                  <a:tcPr marL="9525" marR="9525" marT="9525" marB="0" anchor="ctr"/>
                </a:tc>
                <a:tc>
                  <a:txBody>
                    <a:bodyPr/>
                    <a:lstStyle/>
                    <a:p>
                      <a:pPr algn="ctr" fontAlgn="b"/>
                      <a:r>
                        <a:rPr lang="cs-CZ" sz="1100" b="0" i="0" u="none" strike="noStrike">
                          <a:solidFill>
                            <a:srgbClr val="000000"/>
                          </a:solidFill>
                          <a:effectLst/>
                          <a:latin typeface="Calibri"/>
                        </a:rPr>
                        <a:t>12</a:t>
                      </a:r>
                    </a:p>
                  </a:txBody>
                  <a:tcPr marL="9525" marR="9525" marT="9525" marB="0" anchor="ctr"/>
                </a:tc>
                <a:tc>
                  <a:txBody>
                    <a:bodyPr/>
                    <a:lstStyle/>
                    <a:p>
                      <a:pPr algn="ctr" fontAlgn="ctr"/>
                      <a:r>
                        <a:rPr lang="cs-CZ" sz="1000" b="0" i="0" u="none" strike="noStrike" dirty="0">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-18</a:t>
                      </a:r>
                    </a:p>
                  </a:txBody>
                  <a:tcPr marL="9525" marR="9525" marT="9525" marB="0" anchor="ctr"/>
                </a:tc>
                <a:tc>
                  <a:txBody>
                    <a:bodyPr/>
                    <a:lstStyle/>
                    <a:p>
                      <a:pPr algn="ctr" fontAlgn="ctr"/>
                      <a:r>
                        <a:rPr lang="cs-CZ" sz="1100" b="0" i="0" u="none" strike="noStrike" dirty="0" smtClean="0">
                          <a:solidFill>
                            <a:srgbClr val="FF0000"/>
                          </a:solidFill>
                          <a:effectLst/>
                          <a:latin typeface="Calibri"/>
                        </a:rPr>
                        <a:t>Ne</a:t>
                      </a:r>
                      <a:endParaRPr lang="cs-CZ" sz="1100" b="0" i="0" u="none" strike="noStrike" dirty="0">
                        <a:solidFill>
                          <a:srgbClr val="FF0000"/>
                        </a:solidFill>
                        <a:effectLst/>
                        <a:latin typeface="Calibri"/>
                      </a:endParaRPr>
                    </a:p>
                  </a:txBody>
                  <a:tcPr marL="9525" marR="9525" marT="9525" marB="0" anchor="ctr"/>
                </a:tc>
                <a:extLst>
                  <a:ext uri="{0D108BD9-81ED-4DB2-BD59-A6C34878D82A}">
                    <a16:rowId xmlns:a16="http://schemas.microsoft.com/office/drawing/2014/main" val="10010"/>
                  </a:ext>
                </a:extLst>
              </a:tr>
              <a:tr h="190500">
                <a:tc>
                  <a:txBody>
                    <a:bodyPr/>
                    <a:lstStyle/>
                    <a:p>
                      <a:pPr algn="ctr" fontAlgn="ctr"/>
                      <a:r>
                        <a:rPr lang="cs-CZ" sz="1100" b="0" i="0" u="none" strike="noStrike">
                          <a:solidFill>
                            <a:srgbClr val="000000"/>
                          </a:solidFill>
                          <a:effectLst/>
                          <a:latin typeface="Calibri"/>
                        </a:rPr>
                        <a:t>11</a:t>
                      </a:r>
                    </a:p>
                  </a:txBody>
                  <a:tcPr marL="9525" marR="9525" marT="9525" marB="0" anchor="ctr"/>
                </a:tc>
                <a:tc>
                  <a:txBody>
                    <a:bodyPr/>
                    <a:lstStyle/>
                    <a:p>
                      <a:pPr algn="ctr" fontAlgn="b"/>
                      <a:r>
                        <a:rPr lang="cs-CZ" sz="1100" b="0" i="0" u="none" strike="noStrike">
                          <a:solidFill>
                            <a:srgbClr val="000000"/>
                          </a:solidFill>
                          <a:effectLst/>
                          <a:latin typeface="Calibri"/>
                        </a:rPr>
                        <a:t>20</a:t>
                      </a:r>
                    </a:p>
                  </a:txBody>
                  <a:tcPr marL="9525" marR="9525" marT="9525" marB="0" anchor="ctr"/>
                </a:tc>
                <a:tc>
                  <a:txBody>
                    <a:bodyPr/>
                    <a:lstStyle/>
                    <a:p>
                      <a:pPr algn="ctr" fontAlgn="ctr"/>
                      <a:r>
                        <a:rPr lang="cs-CZ" sz="1000" b="0" i="0" u="none" strike="noStrike" dirty="0">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-10</a:t>
                      </a:r>
                    </a:p>
                  </a:txBody>
                  <a:tcPr marL="9525" marR="9525" marT="9525" marB="0" anchor="ctr"/>
                </a:tc>
                <a:tc>
                  <a:txBody>
                    <a:bodyPr/>
                    <a:lstStyle/>
                    <a:p>
                      <a:pPr algn="ctr" fontAlgn="ctr"/>
                      <a:r>
                        <a:rPr lang="cs-CZ" sz="1100" b="0" i="0" u="none" strike="noStrike" dirty="0" smtClean="0">
                          <a:solidFill>
                            <a:srgbClr val="FF0000"/>
                          </a:solidFill>
                          <a:effectLst/>
                          <a:latin typeface="Calibri"/>
                        </a:rPr>
                        <a:t>Ne</a:t>
                      </a:r>
                      <a:endParaRPr lang="cs-CZ" sz="1100" b="0" i="0" u="none" strike="noStrike" dirty="0">
                        <a:solidFill>
                          <a:srgbClr val="FF0000"/>
                        </a:solidFill>
                        <a:effectLst/>
                        <a:latin typeface="Calibri"/>
                      </a:endParaRPr>
                    </a:p>
                  </a:txBody>
                  <a:tcPr marL="9525" marR="9525" marT="9525" marB="0" anchor="ctr"/>
                </a:tc>
                <a:extLst>
                  <a:ext uri="{0D108BD9-81ED-4DB2-BD59-A6C34878D82A}">
                    <a16:rowId xmlns:a16="http://schemas.microsoft.com/office/drawing/2014/main" val="10011"/>
                  </a:ext>
                </a:extLst>
              </a:tr>
              <a:tr h="190500">
                <a:tc>
                  <a:txBody>
                    <a:bodyPr/>
                    <a:lstStyle/>
                    <a:p>
                      <a:pPr algn="ctr" fontAlgn="ctr"/>
                      <a:r>
                        <a:rPr lang="cs-CZ" sz="1100" b="0" i="0" u="none" strike="noStrike">
                          <a:solidFill>
                            <a:srgbClr val="000000"/>
                          </a:solidFill>
                          <a:effectLst/>
                          <a:latin typeface="Calibri"/>
                        </a:rPr>
                        <a:t>12</a:t>
                      </a:r>
                    </a:p>
                  </a:txBody>
                  <a:tcPr marL="9525" marR="9525" marT="9525" marB="0" anchor="ctr"/>
                </a:tc>
                <a:tc>
                  <a:txBody>
                    <a:bodyPr/>
                    <a:lstStyle/>
                    <a:p>
                      <a:pPr algn="ctr" fontAlgn="b"/>
                      <a:r>
                        <a:rPr lang="cs-CZ" sz="1100" b="0" i="0" u="none" strike="noStrike">
                          <a:solidFill>
                            <a:srgbClr val="000000"/>
                          </a:solidFill>
                          <a:effectLst/>
                          <a:latin typeface="Calibri"/>
                        </a:rPr>
                        <a:t>15</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-15</a:t>
                      </a:r>
                    </a:p>
                  </a:txBody>
                  <a:tcPr marL="9525" marR="9525" marT="9525" marB="0" anchor="ctr"/>
                </a:tc>
                <a:tc>
                  <a:txBody>
                    <a:bodyPr/>
                    <a:lstStyle/>
                    <a:p>
                      <a:pPr algn="ctr" fontAlgn="ctr"/>
                      <a:r>
                        <a:rPr lang="cs-CZ" sz="1100" b="0" i="0" u="none" strike="noStrike" dirty="0" smtClean="0">
                          <a:solidFill>
                            <a:srgbClr val="FF0000"/>
                          </a:solidFill>
                          <a:effectLst/>
                          <a:latin typeface="Calibri"/>
                        </a:rPr>
                        <a:t>Ne</a:t>
                      </a:r>
                      <a:endParaRPr lang="cs-CZ" sz="1100" b="0" i="0" u="none" strike="noStrike" dirty="0">
                        <a:solidFill>
                          <a:srgbClr val="FF0000"/>
                        </a:solidFill>
                        <a:effectLst/>
                        <a:latin typeface="Calibri"/>
                      </a:endParaRPr>
                    </a:p>
                  </a:txBody>
                  <a:tcPr marL="9525" marR="9525" marT="9525" marB="0" anchor="ctr"/>
                </a:tc>
                <a:extLst>
                  <a:ext uri="{0D108BD9-81ED-4DB2-BD59-A6C34878D82A}">
                    <a16:rowId xmlns:a16="http://schemas.microsoft.com/office/drawing/2014/main" val="10012"/>
                  </a:ext>
                </a:extLst>
              </a:tr>
              <a:tr h="190500">
                <a:tc>
                  <a:txBody>
                    <a:bodyPr/>
                    <a:lstStyle/>
                    <a:p>
                      <a:pPr algn="ctr" fontAlgn="ctr"/>
                      <a:r>
                        <a:rPr lang="cs-CZ" sz="1100" b="0" i="0" u="none" strike="noStrike">
                          <a:solidFill>
                            <a:srgbClr val="000000"/>
                          </a:solidFill>
                          <a:effectLst/>
                          <a:latin typeface="Calibri"/>
                        </a:rPr>
                        <a:t>13</a:t>
                      </a:r>
                    </a:p>
                  </a:txBody>
                  <a:tcPr marL="9525" marR="9525" marT="9525" marB="0" anchor="ctr"/>
                </a:tc>
                <a:tc>
                  <a:txBody>
                    <a:bodyPr/>
                    <a:lstStyle/>
                    <a:p>
                      <a:pPr algn="ctr" fontAlgn="b"/>
                      <a:r>
                        <a:rPr lang="cs-CZ" sz="1100" b="0" i="0" u="none" strike="noStrike">
                          <a:solidFill>
                            <a:srgbClr val="000000"/>
                          </a:solidFill>
                          <a:effectLst/>
                          <a:latin typeface="Calibri"/>
                        </a:rPr>
                        <a:t>40</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10</a:t>
                      </a:r>
                    </a:p>
                  </a:txBody>
                  <a:tcPr marL="9525" marR="9525" marT="9525" marB="0" anchor="ctr"/>
                </a:tc>
                <a:tc>
                  <a:txBody>
                    <a:bodyPr/>
                    <a:lstStyle/>
                    <a:p>
                      <a:pPr algn="ctr" fontAlgn="ctr"/>
                      <a:r>
                        <a:rPr lang="cs-CZ" sz="1100" b="0" i="0" u="none" strike="noStrike" dirty="0" smtClean="0">
                          <a:solidFill>
                            <a:srgbClr val="00B050"/>
                          </a:solidFill>
                          <a:effectLst/>
                          <a:latin typeface="Calibri"/>
                        </a:rPr>
                        <a:t>Ano</a:t>
                      </a:r>
                      <a:endParaRPr lang="cs-CZ" sz="1100" b="0" i="0" u="none" strike="noStrike" dirty="0">
                        <a:solidFill>
                          <a:srgbClr val="00B050"/>
                        </a:solidFill>
                        <a:effectLst/>
                        <a:latin typeface="Calibri"/>
                      </a:endParaRPr>
                    </a:p>
                  </a:txBody>
                  <a:tcPr marL="9525" marR="9525" marT="9525" marB="0" anchor="ctr"/>
                </a:tc>
                <a:extLst>
                  <a:ext uri="{0D108BD9-81ED-4DB2-BD59-A6C34878D82A}">
                    <a16:rowId xmlns:a16="http://schemas.microsoft.com/office/drawing/2014/main" val="10013"/>
                  </a:ext>
                </a:extLst>
              </a:tr>
              <a:tr h="190500">
                <a:tc>
                  <a:txBody>
                    <a:bodyPr/>
                    <a:lstStyle/>
                    <a:p>
                      <a:pPr algn="ctr" fontAlgn="ctr"/>
                      <a:r>
                        <a:rPr lang="cs-CZ" sz="1100" b="0" i="0" u="none" strike="noStrike">
                          <a:solidFill>
                            <a:srgbClr val="000000"/>
                          </a:solidFill>
                          <a:effectLst/>
                          <a:latin typeface="Calibri"/>
                        </a:rPr>
                        <a:t>14</a:t>
                      </a:r>
                    </a:p>
                  </a:txBody>
                  <a:tcPr marL="9525" marR="9525" marT="9525" marB="0" anchor="ctr"/>
                </a:tc>
                <a:tc>
                  <a:txBody>
                    <a:bodyPr/>
                    <a:lstStyle/>
                    <a:p>
                      <a:pPr algn="ctr" fontAlgn="b"/>
                      <a:r>
                        <a:rPr lang="cs-CZ" sz="1100" b="0" i="0" u="none" strike="noStrike">
                          <a:solidFill>
                            <a:srgbClr val="000000"/>
                          </a:solidFill>
                          <a:effectLst/>
                          <a:latin typeface="Calibri"/>
                        </a:rPr>
                        <a:t>20</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-10</a:t>
                      </a:r>
                    </a:p>
                  </a:txBody>
                  <a:tcPr marL="9525" marR="9525" marT="9525" marB="0" anchor="ctr"/>
                </a:tc>
                <a:tc>
                  <a:txBody>
                    <a:bodyPr/>
                    <a:lstStyle/>
                    <a:p>
                      <a:pPr algn="ctr" fontAlgn="ctr"/>
                      <a:r>
                        <a:rPr lang="cs-CZ" sz="1100" b="0" i="0" u="none" strike="noStrike" dirty="0" smtClean="0">
                          <a:solidFill>
                            <a:srgbClr val="FF0000"/>
                          </a:solidFill>
                          <a:effectLst/>
                          <a:latin typeface="Calibri"/>
                        </a:rPr>
                        <a:t>Ne</a:t>
                      </a:r>
                      <a:endParaRPr lang="cs-CZ" sz="1100" b="0" i="0" u="none" strike="noStrike" dirty="0">
                        <a:solidFill>
                          <a:srgbClr val="FF0000"/>
                        </a:solidFill>
                        <a:effectLst/>
                        <a:latin typeface="Calibri"/>
                      </a:endParaRPr>
                    </a:p>
                  </a:txBody>
                  <a:tcPr marL="9525" marR="9525" marT="9525" marB="0" anchor="ctr"/>
                </a:tc>
                <a:extLst>
                  <a:ext uri="{0D108BD9-81ED-4DB2-BD59-A6C34878D82A}">
                    <a16:rowId xmlns:a16="http://schemas.microsoft.com/office/drawing/2014/main" val="10014"/>
                  </a:ext>
                </a:extLst>
              </a:tr>
              <a:tr h="190500">
                <a:tc>
                  <a:txBody>
                    <a:bodyPr/>
                    <a:lstStyle/>
                    <a:p>
                      <a:pPr algn="ctr" fontAlgn="ctr"/>
                      <a:r>
                        <a:rPr lang="cs-CZ" sz="1100" b="0" i="0" u="none" strike="noStrike">
                          <a:solidFill>
                            <a:srgbClr val="000000"/>
                          </a:solidFill>
                          <a:effectLst/>
                          <a:latin typeface="Calibri"/>
                        </a:rPr>
                        <a:t>15</a:t>
                      </a:r>
                    </a:p>
                  </a:txBody>
                  <a:tcPr marL="9525" marR="9525" marT="9525" marB="0" anchor="ctr"/>
                </a:tc>
                <a:tc>
                  <a:txBody>
                    <a:bodyPr/>
                    <a:lstStyle/>
                    <a:p>
                      <a:pPr algn="ctr" fontAlgn="b"/>
                      <a:r>
                        <a:rPr lang="cs-CZ" sz="1100" b="0" i="0" u="none" strike="noStrike">
                          <a:solidFill>
                            <a:srgbClr val="000000"/>
                          </a:solidFill>
                          <a:effectLst/>
                          <a:latin typeface="Calibri"/>
                        </a:rPr>
                        <a:t>10</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-20</a:t>
                      </a:r>
                    </a:p>
                  </a:txBody>
                  <a:tcPr marL="9525" marR="9525" marT="9525" marB="0" anchor="ctr"/>
                </a:tc>
                <a:tc>
                  <a:txBody>
                    <a:bodyPr/>
                    <a:lstStyle/>
                    <a:p>
                      <a:pPr algn="ctr" fontAlgn="ctr"/>
                      <a:r>
                        <a:rPr lang="cs-CZ" sz="1100" b="0" i="0" u="none" strike="noStrike" dirty="0" smtClean="0">
                          <a:solidFill>
                            <a:srgbClr val="FF0000"/>
                          </a:solidFill>
                          <a:effectLst/>
                          <a:latin typeface="Calibri"/>
                        </a:rPr>
                        <a:t>Ne</a:t>
                      </a:r>
                      <a:endParaRPr lang="cs-CZ" sz="1100" b="0" i="0" u="none" strike="noStrike" dirty="0">
                        <a:solidFill>
                          <a:srgbClr val="FF0000"/>
                        </a:solidFill>
                        <a:effectLst/>
                        <a:latin typeface="Calibri"/>
                      </a:endParaRPr>
                    </a:p>
                  </a:txBody>
                  <a:tcPr marL="9525" marR="9525" marT="9525" marB="0" anchor="ctr"/>
                </a:tc>
                <a:extLst>
                  <a:ext uri="{0D108BD9-81ED-4DB2-BD59-A6C34878D82A}">
                    <a16:rowId xmlns:a16="http://schemas.microsoft.com/office/drawing/2014/main" val="10015"/>
                  </a:ext>
                </a:extLst>
              </a:tr>
            </a:tbl>
          </a:graphicData>
        </a:graphic>
      </p:graphicFrame>
      <p:sp>
        <p:nvSpPr>
          <p:cNvPr id="9" name="Šipka doprava 8"/>
          <p:cNvSpPr/>
          <p:nvPr/>
        </p:nvSpPr>
        <p:spPr>
          <a:xfrm>
            <a:off x="4211960" y="3861048"/>
            <a:ext cx="792088" cy="430307"/>
          </a:xfrm>
          <a:prstGeom prst="rightArrow">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TextovéPole 4"/>
          <p:cNvSpPr txBox="1"/>
          <p:nvPr/>
        </p:nvSpPr>
        <p:spPr>
          <a:xfrm>
            <a:off x="5076056" y="3861048"/>
            <a:ext cx="660758" cy="369332"/>
          </a:xfrm>
          <a:prstGeom prst="rect">
            <a:avLst/>
          </a:prstGeom>
          <a:noFill/>
        </p:spPr>
        <p:txBody>
          <a:bodyPr wrap="none" rtlCol="0">
            <a:spAutoFit/>
          </a:bodyPr>
          <a:lstStyle/>
          <a:p>
            <a:r>
              <a:rPr lang="cs-CZ" dirty="0" err="1" smtClean="0"/>
              <a:t>S</a:t>
            </a:r>
            <a:r>
              <a:rPr lang="cs-CZ" baseline="-25000" dirty="0" err="1" smtClean="0"/>
              <a:t>z</a:t>
            </a:r>
            <a:r>
              <a:rPr lang="cs-CZ" baseline="30000" dirty="0" smtClean="0"/>
              <a:t>+</a:t>
            </a:r>
            <a:r>
              <a:rPr lang="cs-CZ" dirty="0" smtClean="0"/>
              <a:t>=4</a:t>
            </a:r>
          </a:p>
        </p:txBody>
      </p:sp>
      <p:sp>
        <p:nvSpPr>
          <p:cNvPr id="12" name="TextovéPole 11"/>
          <p:cNvSpPr txBox="1"/>
          <p:nvPr/>
        </p:nvSpPr>
        <p:spPr>
          <a:xfrm>
            <a:off x="5076056" y="4221088"/>
            <a:ext cx="3840218" cy="923330"/>
          </a:xfrm>
          <a:prstGeom prst="rect">
            <a:avLst/>
          </a:prstGeom>
          <a:noFill/>
        </p:spPr>
        <p:txBody>
          <a:bodyPr wrap="none" rtlCol="0">
            <a:spAutoFit/>
          </a:bodyPr>
          <a:lstStyle/>
          <a:p>
            <a:r>
              <a:rPr lang="cs-CZ" dirty="0" smtClean="0">
                <a:solidFill>
                  <a:prstClr val="black"/>
                </a:solidFill>
                <a:cs typeface="Arial" pitchFamily="34" charset="0"/>
              </a:rPr>
              <a:t>Kritický obor: W</a:t>
            </a:r>
            <a:r>
              <a:rPr lang="cs-CZ" dirty="0">
                <a:solidFill>
                  <a:prstClr val="black"/>
                </a:solidFill>
                <a:cs typeface="Arial" pitchFamily="34" charset="0"/>
              </a:rPr>
              <a:t>=(</a:t>
            </a:r>
            <a:r>
              <a:rPr lang="cs-CZ" dirty="0" smtClean="0">
                <a:solidFill>
                  <a:prstClr val="black"/>
                </a:solidFill>
                <a:cs typeface="Arial" pitchFamily="34" charset="0"/>
              </a:rPr>
              <a:t>0,3)U(12,15)</a:t>
            </a:r>
            <a:endParaRPr lang="cs-CZ" dirty="0" smtClean="0"/>
          </a:p>
          <a:p>
            <a:r>
              <a:rPr lang="cs-CZ" dirty="0" smtClean="0"/>
              <a:t>Hodnota statistiky se realizuje mimo </a:t>
            </a:r>
          </a:p>
          <a:p>
            <a:r>
              <a:rPr lang="cs-CZ" dirty="0" smtClean="0"/>
              <a:t>kritický obor hodnot → </a:t>
            </a:r>
            <a:r>
              <a:rPr lang="cs-CZ" b="1" u="sng" dirty="0" smtClean="0"/>
              <a:t>nezamítáme H</a:t>
            </a:r>
            <a:r>
              <a:rPr lang="cs-CZ" b="1" baseline="-25000" dirty="0" smtClean="0"/>
              <a:t>0</a:t>
            </a:r>
            <a:endParaRPr lang="cs-CZ" b="1" baseline="-25000" dirty="0"/>
          </a:p>
        </p:txBody>
      </p:sp>
      <p:sp>
        <p:nvSpPr>
          <p:cNvPr id="10" name="Obdélník 9"/>
          <p:cNvSpPr/>
          <p:nvPr/>
        </p:nvSpPr>
        <p:spPr>
          <a:xfrm>
            <a:off x="3491880" y="2636912"/>
            <a:ext cx="720080" cy="3240360"/>
          </a:xfrm>
          <a:prstGeom prst="rect">
            <a:avLst/>
          </a:prstGeom>
          <a:noFill/>
          <a:ln w="285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1328457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286" t="2546" r="49077" b="34836"/>
          <a:stretch/>
        </p:blipFill>
        <p:spPr bwMode="auto">
          <a:xfrm>
            <a:off x="3347864" y="1678898"/>
            <a:ext cx="5547550" cy="4580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6" name="Nadpis 1"/>
          <p:cNvSpPr>
            <a:spLocks noGrp="1"/>
          </p:cNvSpPr>
          <p:nvPr>
            <p:ph type="title"/>
          </p:nvPr>
        </p:nvSpPr>
        <p:spPr/>
        <p:txBody>
          <a:bodyPr/>
          <a:lstStyle/>
          <a:p>
            <a:r>
              <a:rPr lang="cs-CZ" dirty="0" smtClean="0"/>
              <a:t>Příklad 1: Řešení v softwaru </a:t>
            </a:r>
            <a:r>
              <a:rPr lang="cs-CZ" dirty="0" err="1" smtClean="0"/>
              <a:t>Statistica</a:t>
            </a:r>
            <a:r>
              <a:rPr lang="cs-CZ" dirty="0" smtClean="0"/>
              <a:t> I</a:t>
            </a:r>
            <a:endParaRPr lang="cs-CZ" dirty="0"/>
          </a:p>
        </p:txBody>
      </p:sp>
      <p:sp>
        <p:nvSpPr>
          <p:cNvPr id="8" name="Šipka doprava 7"/>
          <p:cNvSpPr/>
          <p:nvPr/>
        </p:nvSpPr>
        <p:spPr>
          <a:xfrm>
            <a:off x="4499992" y="4509120"/>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
        <p:nvSpPr>
          <p:cNvPr id="9" name="TextovéPole 8"/>
          <p:cNvSpPr txBox="1"/>
          <p:nvPr/>
        </p:nvSpPr>
        <p:spPr>
          <a:xfrm>
            <a:off x="265032" y="4316903"/>
            <a:ext cx="2961003" cy="1200329"/>
          </a:xfrm>
          <a:prstGeom prst="rect">
            <a:avLst/>
          </a:prstGeom>
          <a:noFill/>
        </p:spPr>
        <p:txBody>
          <a:bodyPr wrap="none" rtlCol="0">
            <a:spAutoFit/>
          </a:bodyPr>
          <a:lstStyle/>
          <a:p>
            <a:pPr>
              <a:buFont typeface="Arial" pitchFamily="34" charset="0"/>
              <a:buChar char="•"/>
            </a:pPr>
            <a:r>
              <a:rPr lang="cs-CZ" dirty="0" smtClean="0"/>
              <a:t> V menu </a:t>
            </a:r>
            <a:r>
              <a:rPr lang="cs-CZ" b="1" i="1" dirty="0" err="1" smtClean="0"/>
              <a:t>Statistics</a:t>
            </a:r>
            <a:r>
              <a:rPr lang="cs-CZ" b="1" i="1" dirty="0" smtClean="0"/>
              <a:t> </a:t>
            </a:r>
            <a:r>
              <a:rPr lang="cs-CZ" dirty="0" smtClean="0"/>
              <a:t>zvolíme </a:t>
            </a:r>
          </a:p>
          <a:p>
            <a:r>
              <a:rPr lang="cs-CZ" b="1" i="1" dirty="0" err="1" smtClean="0"/>
              <a:t>Nonparametrics</a:t>
            </a:r>
            <a:r>
              <a:rPr lang="cs-CZ" b="1" i="1" dirty="0" smtClean="0"/>
              <a:t>,</a:t>
            </a:r>
          </a:p>
          <a:p>
            <a:r>
              <a:rPr lang="cs-CZ" dirty="0" smtClean="0"/>
              <a:t>vybereme </a:t>
            </a:r>
            <a:r>
              <a:rPr lang="cs-CZ" b="1" i="1" dirty="0" err="1"/>
              <a:t>C</a:t>
            </a:r>
            <a:r>
              <a:rPr lang="cs-CZ" b="1" i="1" dirty="0" err="1" smtClean="0"/>
              <a:t>omparing</a:t>
            </a:r>
            <a:r>
              <a:rPr lang="cs-CZ" b="1" i="1" dirty="0" smtClean="0"/>
              <a:t> </a:t>
            </a:r>
            <a:r>
              <a:rPr lang="cs-CZ" b="1" i="1" dirty="0" err="1" smtClean="0"/>
              <a:t>two</a:t>
            </a:r>
            <a:r>
              <a:rPr lang="cs-CZ" b="1" i="1" dirty="0" smtClean="0"/>
              <a:t> </a:t>
            </a:r>
          </a:p>
          <a:p>
            <a:r>
              <a:rPr lang="cs-CZ" b="1" i="1" dirty="0" err="1" smtClean="0">
                <a:solidFill>
                  <a:srgbClr val="FF0000"/>
                </a:solidFill>
              </a:rPr>
              <a:t>dependent</a:t>
            </a:r>
            <a:r>
              <a:rPr lang="cs-CZ" b="1" i="1" dirty="0" smtClean="0">
                <a:solidFill>
                  <a:srgbClr val="FF0000"/>
                </a:solidFill>
              </a:rPr>
              <a:t> </a:t>
            </a:r>
            <a:r>
              <a:rPr lang="cs-CZ" b="1" i="1" dirty="0" err="1" smtClean="0"/>
              <a:t>samples</a:t>
            </a:r>
            <a:r>
              <a:rPr lang="cs-CZ" b="1" i="1" dirty="0" smtClean="0"/>
              <a:t> (</a:t>
            </a:r>
            <a:r>
              <a:rPr lang="cs-CZ" b="1" i="1" dirty="0" err="1" smtClean="0"/>
              <a:t>groups</a:t>
            </a:r>
            <a:r>
              <a:rPr lang="cs-CZ" b="1" i="1" dirty="0" smtClean="0"/>
              <a:t>)</a:t>
            </a:r>
          </a:p>
        </p:txBody>
      </p:sp>
      <p:sp>
        <p:nvSpPr>
          <p:cNvPr id="10" name="Šipka doprava 9"/>
          <p:cNvSpPr/>
          <p:nvPr/>
        </p:nvSpPr>
        <p:spPr>
          <a:xfrm>
            <a:off x="2987824" y="2060848"/>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11" name="Zaoblený obdélník 10"/>
          <p:cNvSpPr/>
          <p:nvPr/>
        </p:nvSpPr>
        <p:spPr>
          <a:xfrm>
            <a:off x="3779912" y="1916832"/>
            <a:ext cx="864096" cy="648072"/>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Šipka doprava 6"/>
          <p:cNvSpPr/>
          <p:nvPr/>
        </p:nvSpPr>
        <p:spPr>
          <a:xfrm rot="2033744">
            <a:off x="4645246" y="1306748"/>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12" name="TextovéPole 11"/>
          <p:cNvSpPr txBox="1"/>
          <p:nvPr/>
        </p:nvSpPr>
        <p:spPr>
          <a:xfrm>
            <a:off x="265032" y="2588711"/>
            <a:ext cx="3010824" cy="1477328"/>
          </a:xfrm>
          <a:prstGeom prst="rect">
            <a:avLst/>
          </a:prstGeom>
          <a:noFill/>
        </p:spPr>
        <p:txBody>
          <a:bodyPr wrap="square" rtlCol="0">
            <a:spAutoFit/>
          </a:bodyPr>
          <a:lstStyle/>
          <a:p>
            <a:pPr>
              <a:buFont typeface="Arial" pitchFamily="34" charset="0"/>
              <a:buChar char="•"/>
            </a:pPr>
            <a:r>
              <a:rPr lang="cs-CZ" dirty="0" smtClean="0"/>
              <a:t> Datový soubor si připravíme tak, že první proměnná obsahuje testované hodnoty a druhá proměnná medián, který chceme testovat</a:t>
            </a:r>
            <a:endParaRPr lang="cs-CZ" b="1" i="1" dirty="0" smtClean="0"/>
          </a:p>
        </p:txBody>
      </p:sp>
    </p:spTree>
    <p:extLst>
      <p:ext uri="{BB962C8B-B14F-4D97-AF65-F5344CB8AC3E}">
        <p14:creationId xmlns:p14="http://schemas.microsoft.com/office/powerpoint/2010/main" val="2981113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5" name="TextovéPole 4"/>
          <p:cNvSpPr txBox="1"/>
          <p:nvPr/>
        </p:nvSpPr>
        <p:spPr>
          <a:xfrm>
            <a:off x="323529" y="1916832"/>
            <a:ext cx="4392488" cy="3139321"/>
          </a:xfrm>
          <a:prstGeom prst="rect">
            <a:avLst/>
          </a:prstGeom>
          <a:noFill/>
        </p:spPr>
        <p:txBody>
          <a:bodyPr wrap="square" rtlCol="0">
            <a:spAutoFit/>
          </a:bodyPr>
          <a:lstStyle/>
          <a:p>
            <a:pPr>
              <a:buFont typeface="Arial" pitchFamily="34" charset="0"/>
              <a:buChar char="•"/>
            </a:pPr>
            <a:r>
              <a:rPr lang="cs-CZ" dirty="0" smtClean="0"/>
              <a:t> Vybereme proměnné, </a:t>
            </a:r>
            <a:endParaRPr lang="cs-CZ" dirty="0"/>
          </a:p>
          <a:p>
            <a:r>
              <a:rPr lang="cs-CZ" dirty="0" smtClean="0"/>
              <a:t>které chceme testovat </a:t>
            </a:r>
          </a:p>
          <a:p>
            <a:r>
              <a:rPr lang="cs-CZ" dirty="0" smtClean="0"/>
              <a:t>(testovaný parametr, medián)</a:t>
            </a:r>
          </a:p>
          <a:p>
            <a:endParaRPr lang="cs-CZ" dirty="0" smtClean="0"/>
          </a:p>
          <a:p>
            <a:pPr>
              <a:buFont typeface="Arial" pitchFamily="34" charset="0"/>
              <a:buChar char="•"/>
            </a:pPr>
            <a:r>
              <a:rPr lang="cs-CZ" dirty="0" smtClean="0"/>
              <a:t> Kliknutím na </a:t>
            </a:r>
            <a:r>
              <a:rPr lang="cs-CZ" b="1" i="1" dirty="0" smtClean="0"/>
              <a:t>Sign test </a:t>
            </a:r>
            <a:r>
              <a:rPr lang="cs-CZ" dirty="0" smtClean="0"/>
              <a:t>a následně </a:t>
            </a:r>
          </a:p>
          <a:p>
            <a:r>
              <a:rPr lang="cs-CZ" b="1" i="1" dirty="0" err="1" smtClean="0"/>
              <a:t>Wilcoxon</a:t>
            </a:r>
            <a:r>
              <a:rPr lang="cs-CZ" b="1" i="1" dirty="0" smtClean="0"/>
              <a:t> </a:t>
            </a:r>
            <a:r>
              <a:rPr lang="cs-CZ" b="1" i="1" dirty="0" err="1" smtClean="0"/>
              <a:t>matched</a:t>
            </a:r>
            <a:r>
              <a:rPr lang="cs-CZ" b="1" i="1" dirty="0" smtClean="0"/>
              <a:t> pair test </a:t>
            </a:r>
            <a:r>
              <a:rPr lang="cs-CZ" dirty="0" smtClean="0"/>
              <a:t>získáme výsledky znaménkového a </a:t>
            </a:r>
            <a:r>
              <a:rPr lang="cs-CZ" dirty="0" err="1" smtClean="0"/>
              <a:t>jednovýběrového</a:t>
            </a:r>
            <a:r>
              <a:rPr lang="cs-CZ" dirty="0" smtClean="0"/>
              <a:t> </a:t>
            </a:r>
            <a:r>
              <a:rPr lang="cs-CZ" dirty="0" err="1" smtClean="0"/>
              <a:t>Wilcoxonova</a:t>
            </a:r>
            <a:r>
              <a:rPr lang="cs-CZ" dirty="0" smtClean="0"/>
              <a:t> testu</a:t>
            </a:r>
          </a:p>
          <a:p>
            <a:endParaRPr lang="cs-CZ" dirty="0" smtClean="0"/>
          </a:p>
          <a:p>
            <a:endParaRPr lang="cs-CZ" dirty="0" smtClean="0"/>
          </a:p>
          <a:p>
            <a:endParaRPr lang="cs-CZ" b="1" i="1" dirty="0"/>
          </a:p>
        </p:txBody>
      </p:sp>
      <p:sp>
        <p:nvSpPr>
          <p:cNvPr id="12" name="Nadpis 1"/>
          <p:cNvSpPr>
            <a:spLocks noGrp="1"/>
          </p:cNvSpPr>
          <p:nvPr>
            <p:ph type="title"/>
          </p:nvPr>
        </p:nvSpPr>
        <p:spPr/>
        <p:txBody>
          <a:bodyPr/>
          <a:lstStyle/>
          <a:p>
            <a:r>
              <a:rPr lang="cs-CZ" dirty="0" smtClean="0"/>
              <a:t>Příklad 1: Řešení v softwaru </a:t>
            </a:r>
            <a:r>
              <a:rPr lang="cs-CZ" dirty="0" err="1" smtClean="0"/>
              <a:t>Statistica</a:t>
            </a:r>
            <a:r>
              <a:rPr lang="cs-CZ" dirty="0" smtClean="0"/>
              <a:t> II</a:t>
            </a:r>
            <a:endParaRPr lang="cs-CZ" dirty="0"/>
          </a:p>
        </p:txBody>
      </p:sp>
      <p:pic>
        <p:nvPicPr>
          <p:cNvPr id="276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6924" t="30141" r="36519" b="34836"/>
          <a:stretch/>
        </p:blipFill>
        <p:spPr bwMode="auto">
          <a:xfrm>
            <a:off x="4968043" y="2578261"/>
            <a:ext cx="3672408" cy="2722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Šipka doprava 13"/>
          <p:cNvSpPr/>
          <p:nvPr/>
        </p:nvSpPr>
        <p:spPr>
          <a:xfrm>
            <a:off x="4427984" y="4188663"/>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
        <p:nvSpPr>
          <p:cNvPr id="15" name="Šipka doprava 14"/>
          <p:cNvSpPr/>
          <p:nvPr/>
        </p:nvSpPr>
        <p:spPr>
          <a:xfrm>
            <a:off x="4427984" y="3901296"/>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16" name="Šipka doprava 15"/>
          <p:cNvSpPr/>
          <p:nvPr/>
        </p:nvSpPr>
        <p:spPr>
          <a:xfrm rot="2033744">
            <a:off x="4608002" y="2660443"/>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Tree>
    <p:extLst>
      <p:ext uri="{BB962C8B-B14F-4D97-AF65-F5344CB8AC3E}">
        <p14:creationId xmlns:p14="http://schemas.microsoft.com/office/powerpoint/2010/main" val="4002598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Nadpis 1"/>
          <p:cNvSpPr>
            <a:spLocks noGrp="1"/>
          </p:cNvSpPr>
          <p:nvPr>
            <p:ph type="title"/>
          </p:nvPr>
        </p:nvSpPr>
        <p:spPr/>
        <p:txBody>
          <a:bodyPr/>
          <a:lstStyle/>
          <a:p>
            <a:r>
              <a:rPr lang="cs-CZ" dirty="0" smtClean="0"/>
              <a:t>Příklad 1: Řešení v softwaru </a:t>
            </a:r>
            <a:r>
              <a:rPr lang="cs-CZ" dirty="0" err="1" smtClean="0"/>
              <a:t>Statistica</a:t>
            </a:r>
            <a:r>
              <a:rPr lang="cs-CZ" dirty="0" smtClean="0"/>
              <a:t> III</a:t>
            </a:r>
            <a:endParaRPr lang="cs-CZ" dirty="0"/>
          </a:p>
        </p:txBody>
      </p:sp>
      <p:sp>
        <p:nvSpPr>
          <p:cNvPr id="13" name="TextovéPole 12"/>
          <p:cNvSpPr txBox="1"/>
          <p:nvPr/>
        </p:nvSpPr>
        <p:spPr>
          <a:xfrm>
            <a:off x="924556" y="3510300"/>
            <a:ext cx="2527102" cy="369332"/>
          </a:xfrm>
          <a:prstGeom prst="rect">
            <a:avLst/>
          </a:prstGeom>
          <a:noFill/>
        </p:spPr>
        <p:txBody>
          <a:bodyPr wrap="none" rtlCol="0">
            <a:spAutoFit/>
          </a:bodyPr>
          <a:lstStyle/>
          <a:p>
            <a:r>
              <a:rPr lang="cs-CZ" dirty="0" smtClean="0"/>
              <a:t>Počet ne</a:t>
            </a:r>
            <a:r>
              <a:rPr lang="en-US" dirty="0" err="1" smtClean="0"/>
              <a:t>nulov</a:t>
            </a:r>
            <a:r>
              <a:rPr lang="cs-CZ" dirty="0" err="1" smtClean="0"/>
              <a:t>ých</a:t>
            </a:r>
            <a:r>
              <a:rPr lang="cs-CZ" dirty="0" smtClean="0"/>
              <a:t> rozdílů</a:t>
            </a:r>
            <a:endParaRPr lang="cs-CZ" dirty="0"/>
          </a:p>
        </p:txBody>
      </p:sp>
      <p:cxnSp>
        <p:nvCxnSpPr>
          <p:cNvPr id="20" name="Pravoúhlá spojovací čára 11"/>
          <p:cNvCxnSpPr/>
          <p:nvPr/>
        </p:nvCxnSpPr>
        <p:spPr>
          <a:xfrm>
            <a:off x="3926025" y="3294276"/>
            <a:ext cx="1008112" cy="35585"/>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Pravoúhlá spojovací čára 19"/>
          <p:cNvCxnSpPr/>
          <p:nvPr/>
        </p:nvCxnSpPr>
        <p:spPr>
          <a:xfrm rot="5400000">
            <a:off x="2073341" y="3366228"/>
            <a:ext cx="360000" cy="36000"/>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86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068" t="26231" r="58774" b="61957"/>
          <a:stretch/>
        </p:blipFill>
        <p:spPr bwMode="auto">
          <a:xfrm>
            <a:off x="722312" y="2340228"/>
            <a:ext cx="3924000" cy="86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071" t="26508" r="57363" b="62173"/>
          <a:stretch/>
        </p:blipFill>
        <p:spPr bwMode="auto">
          <a:xfrm>
            <a:off x="752923" y="4977264"/>
            <a:ext cx="4107109" cy="82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7" name="Pravoúhlá spojovací čára 19"/>
          <p:cNvCxnSpPr/>
          <p:nvPr/>
        </p:nvCxnSpPr>
        <p:spPr>
          <a:xfrm rot="5400000" flipH="1" flipV="1">
            <a:off x="2486072" y="2556252"/>
            <a:ext cx="792088" cy="72008"/>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TextovéPole 27"/>
          <p:cNvSpPr txBox="1"/>
          <p:nvPr/>
        </p:nvSpPr>
        <p:spPr>
          <a:xfrm>
            <a:off x="2735819" y="1844824"/>
            <a:ext cx="3494462" cy="369332"/>
          </a:xfrm>
          <a:prstGeom prst="rect">
            <a:avLst/>
          </a:prstGeom>
          <a:noFill/>
        </p:spPr>
        <p:txBody>
          <a:bodyPr wrap="square" rtlCol="0">
            <a:spAutoFit/>
          </a:bodyPr>
          <a:lstStyle/>
          <a:p>
            <a:r>
              <a:rPr lang="cs-CZ" dirty="0" smtClean="0"/>
              <a:t>Testová statistika: min </a:t>
            </a:r>
            <a:r>
              <a:rPr lang="cs-CZ" dirty="0"/>
              <a:t>(</a:t>
            </a:r>
            <a:r>
              <a:rPr lang="cs-CZ" dirty="0" err="1"/>
              <a:t>S</a:t>
            </a:r>
            <a:r>
              <a:rPr lang="cs-CZ" baseline="-25000" dirty="0" err="1"/>
              <a:t>w</a:t>
            </a:r>
            <a:r>
              <a:rPr lang="cs-CZ" baseline="30000" dirty="0" err="1"/>
              <a:t>+</a:t>
            </a:r>
            <a:r>
              <a:rPr lang="cs-CZ" dirty="0" err="1"/>
              <a:t>,S</a:t>
            </a:r>
            <a:r>
              <a:rPr lang="cs-CZ" baseline="-25000" dirty="0" err="1"/>
              <a:t>w</a:t>
            </a:r>
            <a:r>
              <a:rPr lang="cs-CZ" baseline="30000" dirty="0"/>
              <a:t>-</a:t>
            </a:r>
            <a:r>
              <a:rPr lang="cs-CZ" dirty="0" smtClean="0"/>
              <a:t>)</a:t>
            </a:r>
            <a:endParaRPr lang="cs-CZ" dirty="0"/>
          </a:p>
        </p:txBody>
      </p:sp>
      <p:sp>
        <p:nvSpPr>
          <p:cNvPr id="30" name="TextovéPole 29"/>
          <p:cNvSpPr txBox="1"/>
          <p:nvPr/>
        </p:nvSpPr>
        <p:spPr>
          <a:xfrm>
            <a:off x="4934137" y="2532926"/>
            <a:ext cx="3598303" cy="923330"/>
          </a:xfrm>
          <a:prstGeom prst="rect">
            <a:avLst/>
          </a:prstGeom>
          <a:noFill/>
        </p:spPr>
        <p:txBody>
          <a:bodyPr wrap="square" rtlCol="0">
            <a:spAutoFit/>
          </a:bodyPr>
          <a:lstStyle/>
          <a:p>
            <a:r>
              <a:rPr lang="cs-CZ" dirty="0" smtClean="0"/>
              <a:t>Statistika a p-hodnota pro asymptotickou variantu testu (používat pouze pro N</a:t>
            </a:r>
            <a:r>
              <a:rPr lang="en-US" dirty="0" smtClean="0"/>
              <a:t> &gt; 30</a:t>
            </a:r>
            <a:r>
              <a:rPr lang="cs-CZ" dirty="0" smtClean="0"/>
              <a:t>)</a:t>
            </a:r>
            <a:endParaRPr lang="cs-CZ" dirty="0"/>
          </a:p>
        </p:txBody>
      </p:sp>
      <p:sp>
        <p:nvSpPr>
          <p:cNvPr id="31" name="TextovéPole 30"/>
          <p:cNvSpPr txBox="1"/>
          <p:nvPr/>
        </p:nvSpPr>
        <p:spPr>
          <a:xfrm>
            <a:off x="922459" y="6084004"/>
            <a:ext cx="2527102" cy="369332"/>
          </a:xfrm>
          <a:prstGeom prst="rect">
            <a:avLst/>
          </a:prstGeom>
          <a:noFill/>
        </p:spPr>
        <p:txBody>
          <a:bodyPr wrap="none" rtlCol="0">
            <a:spAutoFit/>
          </a:bodyPr>
          <a:lstStyle/>
          <a:p>
            <a:r>
              <a:rPr lang="cs-CZ" dirty="0" smtClean="0"/>
              <a:t>Počet nenulových rozdílů</a:t>
            </a:r>
            <a:endParaRPr lang="cs-CZ" dirty="0"/>
          </a:p>
        </p:txBody>
      </p:sp>
      <p:cxnSp>
        <p:nvCxnSpPr>
          <p:cNvPr id="32" name="Pravoúhlá spojovací čára 19"/>
          <p:cNvCxnSpPr/>
          <p:nvPr/>
        </p:nvCxnSpPr>
        <p:spPr>
          <a:xfrm rot="5400000">
            <a:off x="2161041" y="5903872"/>
            <a:ext cx="288000" cy="72008"/>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TextovéPole 32"/>
          <p:cNvSpPr txBox="1"/>
          <p:nvPr/>
        </p:nvSpPr>
        <p:spPr>
          <a:xfrm>
            <a:off x="2411760" y="4581128"/>
            <a:ext cx="5634013" cy="369332"/>
          </a:xfrm>
          <a:prstGeom prst="rect">
            <a:avLst/>
          </a:prstGeom>
          <a:noFill/>
        </p:spPr>
        <p:txBody>
          <a:bodyPr wrap="square" rtlCol="0">
            <a:spAutoFit/>
          </a:bodyPr>
          <a:lstStyle/>
          <a:p>
            <a:pPr algn="ctr"/>
            <a:r>
              <a:rPr lang="cs-CZ" dirty="0" smtClean="0"/>
              <a:t>Podíl hodnot menších než testovaný medián</a:t>
            </a:r>
            <a:endParaRPr lang="cs-CZ" dirty="0"/>
          </a:p>
        </p:txBody>
      </p:sp>
      <p:sp>
        <p:nvSpPr>
          <p:cNvPr id="7" name="Pravá složená závorka 6"/>
          <p:cNvSpPr/>
          <p:nvPr/>
        </p:nvSpPr>
        <p:spPr>
          <a:xfrm rot="5400000">
            <a:off x="3836312" y="2466332"/>
            <a:ext cx="180000" cy="1440000"/>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37" name="TextovéPole 36"/>
          <p:cNvSpPr txBox="1"/>
          <p:nvPr/>
        </p:nvSpPr>
        <p:spPr>
          <a:xfrm>
            <a:off x="5220072" y="5290175"/>
            <a:ext cx="3598303" cy="923330"/>
          </a:xfrm>
          <a:prstGeom prst="rect">
            <a:avLst/>
          </a:prstGeom>
          <a:noFill/>
        </p:spPr>
        <p:txBody>
          <a:bodyPr wrap="square" rtlCol="0">
            <a:spAutoFit/>
          </a:bodyPr>
          <a:lstStyle/>
          <a:p>
            <a:r>
              <a:rPr lang="cs-CZ" dirty="0" smtClean="0"/>
              <a:t>Statistika a p-hodnota pro asymptotickou variantu testu (používat pouze pro N</a:t>
            </a:r>
            <a:r>
              <a:rPr lang="en-US" dirty="0" smtClean="0"/>
              <a:t> &gt; 20</a:t>
            </a:r>
            <a:r>
              <a:rPr lang="cs-CZ" dirty="0" smtClean="0"/>
              <a:t>)</a:t>
            </a:r>
            <a:endParaRPr lang="cs-CZ" dirty="0"/>
          </a:p>
        </p:txBody>
      </p:sp>
      <p:sp>
        <p:nvSpPr>
          <p:cNvPr id="38" name="Pravá složená závorka 37"/>
          <p:cNvSpPr/>
          <p:nvPr/>
        </p:nvSpPr>
        <p:spPr>
          <a:xfrm rot="5400000">
            <a:off x="4050032" y="5118569"/>
            <a:ext cx="180000" cy="1440000"/>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8672" name="Obdélník 28671"/>
          <p:cNvSpPr/>
          <p:nvPr/>
        </p:nvSpPr>
        <p:spPr>
          <a:xfrm>
            <a:off x="704246" y="1460587"/>
            <a:ext cx="3010119" cy="369332"/>
          </a:xfrm>
          <a:prstGeom prst="rect">
            <a:avLst/>
          </a:prstGeom>
        </p:spPr>
        <p:txBody>
          <a:bodyPr wrap="none">
            <a:spAutoFit/>
          </a:bodyPr>
          <a:lstStyle/>
          <a:p>
            <a:r>
              <a:rPr lang="cs-CZ" b="1" dirty="0" smtClean="0"/>
              <a:t>1) Výstup </a:t>
            </a:r>
            <a:r>
              <a:rPr lang="cs-CZ" b="1" dirty="0" err="1" smtClean="0"/>
              <a:t>Wilcoxonova</a:t>
            </a:r>
            <a:r>
              <a:rPr lang="cs-CZ" b="1" dirty="0" smtClean="0"/>
              <a:t> testu</a:t>
            </a:r>
            <a:endParaRPr lang="cs-CZ" b="1" dirty="0"/>
          </a:p>
        </p:txBody>
      </p:sp>
      <p:sp>
        <p:nvSpPr>
          <p:cNvPr id="42" name="Obdélník 41"/>
          <p:cNvSpPr/>
          <p:nvPr/>
        </p:nvSpPr>
        <p:spPr>
          <a:xfrm>
            <a:off x="683568" y="4067780"/>
            <a:ext cx="3235566" cy="369332"/>
          </a:xfrm>
          <a:prstGeom prst="rect">
            <a:avLst/>
          </a:prstGeom>
        </p:spPr>
        <p:txBody>
          <a:bodyPr wrap="none">
            <a:spAutoFit/>
          </a:bodyPr>
          <a:lstStyle/>
          <a:p>
            <a:r>
              <a:rPr lang="cs-CZ" b="1" dirty="0" smtClean="0"/>
              <a:t>2) Výstup znaménkového testu</a:t>
            </a:r>
            <a:endParaRPr lang="cs-CZ" b="1" dirty="0"/>
          </a:p>
        </p:txBody>
      </p:sp>
      <p:cxnSp>
        <p:nvCxnSpPr>
          <p:cNvPr id="43" name="Pravoúhlá spojovací čára 11"/>
          <p:cNvCxnSpPr/>
          <p:nvPr/>
        </p:nvCxnSpPr>
        <p:spPr>
          <a:xfrm>
            <a:off x="4139952" y="5938247"/>
            <a:ext cx="1008112" cy="35585"/>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4" name="Pravoúhlá spojovací čára 19"/>
          <p:cNvCxnSpPr/>
          <p:nvPr/>
        </p:nvCxnSpPr>
        <p:spPr>
          <a:xfrm rot="5400000" flipH="1" flipV="1">
            <a:off x="2699792" y="5157192"/>
            <a:ext cx="792088" cy="72008"/>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9619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Zástupný symbol pro zápatí 16"/>
          <p:cNvSpPr>
            <a:spLocks noGrp="1"/>
          </p:cNvSpPr>
          <p:nvPr>
            <p:ph type="ftr" sz="quarter" idx="11"/>
          </p:nvPr>
        </p:nvSpPr>
        <p:spPr bwMode="auto">
          <a:noFill/>
          <a:ln>
            <a:miter lim="800000"/>
            <a:headEnd/>
            <a:tailEnd/>
          </a:ln>
        </p:spPr>
        <p:txBody>
          <a:bodyPr/>
          <a:lstStyle/>
          <a:p>
            <a:r>
              <a:rPr lang="cs-CZ"/>
              <a:t>Vytvořil Institut biostatistiky a analýz, Masarykova univerzita </a:t>
            </a:r>
            <a:br>
              <a:rPr lang="cs-CZ"/>
            </a:br>
            <a:r>
              <a:rPr lang="cs-CZ" i="1"/>
              <a:t>J. Jarkovský, L. Dušek</a:t>
            </a:r>
          </a:p>
        </p:txBody>
      </p:sp>
      <p:sp>
        <p:nvSpPr>
          <p:cNvPr id="235523" name="Podnadpis 2"/>
          <p:cNvSpPr>
            <a:spLocks noGrp="1"/>
          </p:cNvSpPr>
          <p:nvPr>
            <p:ph type="subTitle" idx="4294967295"/>
          </p:nvPr>
        </p:nvSpPr>
        <p:spPr>
          <a:xfrm>
            <a:off x="285750" y="3265820"/>
            <a:ext cx="8572500" cy="1040285"/>
          </a:xfrm>
        </p:spPr>
        <p:txBody>
          <a:bodyPr>
            <a:spAutoFit/>
          </a:bodyPr>
          <a:lstStyle/>
          <a:p>
            <a:pPr marL="0" indent="0" algn="ctr">
              <a:buFont typeface="Wingdings 2" pitchFamily="18" charset="2"/>
              <a:buNone/>
            </a:pPr>
            <a:r>
              <a:rPr lang="cs-CZ" sz="2800" b="1" dirty="0" smtClean="0">
                <a:solidFill>
                  <a:schemeClr val="tx2"/>
                </a:solidFill>
                <a:latin typeface="Arial" pitchFamily="34" charset="0"/>
              </a:rPr>
              <a:t>Nepárový Mannův-</a:t>
            </a:r>
            <a:r>
              <a:rPr lang="cs-CZ" sz="2800" b="1" dirty="0" err="1" smtClean="0">
                <a:solidFill>
                  <a:schemeClr val="tx2"/>
                </a:solidFill>
                <a:latin typeface="Arial" pitchFamily="34" charset="0"/>
              </a:rPr>
              <a:t>Whitneyův</a:t>
            </a:r>
            <a:r>
              <a:rPr lang="cs-CZ" sz="2800" b="1" dirty="0" smtClean="0">
                <a:solidFill>
                  <a:schemeClr val="tx2"/>
                </a:solidFill>
                <a:latin typeface="Arial" pitchFamily="34" charset="0"/>
              </a:rPr>
              <a:t> test</a:t>
            </a:r>
          </a:p>
          <a:p>
            <a:pPr marL="0" indent="0" algn="ctr">
              <a:buNone/>
            </a:pPr>
            <a:r>
              <a:rPr lang="cs-CZ" sz="2800" b="1" dirty="0">
                <a:solidFill>
                  <a:schemeClr val="tx2"/>
                </a:solidFill>
                <a:latin typeface="Arial" pitchFamily="34" charset="0"/>
              </a:rPr>
              <a:t>Párový </a:t>
            </a:r>
            <a:r>
              <a:rPr lang="cs-CZ" sz="2800" b="1" dirty="0" err="1">
                <a:solidFill>
                  <a:schemeClr val="tx2"/>
                </a:solidFill>
                <a:latin typeface="Arial" pitchFamily="34" charset="0"/>
              </a:rPr>
              <a:t>Wilcoxonův</a:t>
            </a:r>
            <a:r>
              <a:rPr lang="cs-CZ" sz="2800" b="1" dirty="0">
                <a:solidFill>
                  <a:schemeClr val="tx2"/>
                </a:solidFill>
                <a:latin typeface="Arial" pitchFamily="34" charset="0"/>
              </a:rPr>
              <a:t> a znaménkový </a:t>
            </a:r>
            <a:r>
              <a:rPr lang="cs-CZ" sz="2800" b="1" dirty="0" smtClean="0">
                <a:solidFill>
                  <a:schemeClr val="tx2"/>
                </a:solidFill>
                <a:latin typeface="Arial" pitchFamily="34" charset="0"/>
              </a:rPr>
              <a:t>test</a:t>
            </a:r>
            <a:endParaRPr lang="cs-CZ" sz="2800" b="1" dirty="0">
              <a:solidFill>
                <a:schemeClr val="tx2"/>
              </a:solidFill>
              <a:latin typeface="Arial" pitchFamily="34" charset="0"/>
            </a:endParaRPr>
          </a:p>
        </p:txBody>
      </p:sp>
      <p:sp>
        <p:nvSpPr>
          <p:cNvPr id="235524" name="Nadpis 1"/>
          <p:cNvSpPr>
            <a:spLocks noGrp="1"/>
          </p:cNvSpPr>
          <p:nvPr>
            <p:ph type="ctrTitle" idx="4294967295"/>
          </p:nvPr>
        </p:nvSpPr>
        <p:spPr>
          <a:xfrm>
            <a:off x="685800" y="500042"/>
            <a:ext cx="7772400" cy="1371600"/>
          </a:xfrm>
          <a:noFill/>
        </p:spPr>
        <p:txBody>
          <a:bodyPr>
            <a:spAutoFit/>
          </a:bodyPr>
          <a:lstStyle/>
          <a:p>
            <a:r>
              <a:rPr lang="cs-CZ" sz="4200" dirty="0" smtClean="0">
                <a:solidFill>
                  <a:schemeClr val="accent1"/>
                </a:solidFill>
                <a:latin typeface="Arial" pitchFamily="34" charset="0"/>
              </a:rPr>
              <a:t>2. Statistické testy o parametrech dvou výběrů</a:t>
            </a:r>
          </a:p>
        </p:txBody>
      </p:sp>
    </p:spTree>
    <p:extLst>
      <p:ext uri="{BB962C8B-B14F-4D97-AF65-F5344CB8AC3E}">
        <p14:creationId xmlns:p14="http://schemas.microsoft.com/office/powerpoint/2010/main" val="15313013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41667" name="Rectangle 2"/>
          <p:cNvSpPr>
            <a:spLocks noGrp="1"/>
          </p:cNvSpPr>
          <p:nvPr>
            <p:ph type="title" idx="4294967295"/>
          </p:nvPr>
        </p:nvSpPr>
        <p:spPr/>
        <p:txBody>
          <a:bodyPr/>
          <a:lstStyle/>
          <a:p>
            <a:r>
              <a:rPr lang="cs-CZ" dirty="0" smtClean="0"/>
              <a:t>Mannův-</a:t>
            </a:r>
            <a:r>
              <a:rPr lang="cs-CZ" dirty="0" err="1" smtClean="0"/>
              <a:t>Whitneyův</a:t>
            </a:r>
            <a:r>
              <a:rPr lang="cs-CZ" dirty="0" smtClean="0"/>
              <a:t> U test</a:t>
            </a:r>
          </a:p>
        </p:txBody>
      </p:sp>
      <p:sp>
        <p:nvSpPr>
          <p:cNvPr id="241789" name="Rectangle 124"/>
          <p:cNvSpPr>
            <a:spLocks noChangeArrowheads="1"/>
          </p:cNvSpPr>
          <p:nvPr/>
        </p:nvSpPr>
        <p:spPr bwMode="auto">
          <a:xfrm>
            <a:off x="251520" y="1351479"/>
            <a:ext cx="8748464" cy="4821259"/>
          </a:xfrm>
          <a:prstGeom prst="rect">
            <a:avLst/>
          </a:prstGeom>
          <a:noFill/>
          <a:ln w="9525">
            <a:noFill/>
            <a:miter lim="800000"/>
            <a:headEnd/>
            <a:tailEnd/>
          </a:ln>
        </p:spPr>
        <p:txBody>
          <a:bodyPr wrap="square" tIns="152352" bIns="38088" anchor="ctr">
            <a:spAutoFit/>
          </a:bodyPr>
          <a:lstStyle/>
          <a:p>
            <a:pPr marL="274638" lvl="1" indent="-274638" fontAlgn="base">
              <a:spcBef>
                <a:spcPct val="20000"/>
              </a:spcBef>
              <a:spcAft>
                <a:spcPct val="0"/>
              </a:spcAft>
              <a:buClr>
                <a:schemeClr val="accent1"/>
              </a:buClr>
              <a:buFontTx/>
              <a:buChar char="•"/>
            </a:pPr>
            <a:r>
              <a:rPr lang="cs-CZ" sz="1600" dirty="0" smtClean="0">
                <a:solidFill>
                  <a:prstClr val="black"/>
                </a:solidFill>
                <a:cs typeface="Arial" pitchFamily="34" charset="0"/>
              </a:rPr>
              <a:t>Neparametrická alternativa dvouvýběrového t-testu.</a:t>
            </a:r>
          </a:p>
          <a:p>
            <a:pPr marL="274638" lvl="1" indent="-274638" fontAlgn="base">
              <a:spcBef>
                <a:spcPct val="20000"/>
              </a:spcBef>
              <a:spcAft>
                <a:spcPct val="0"/>
              </a:spcAft>
              <a:buClr>
                <a:schemeClr val="accent1"/>
              </a:buClr>
              <a:buFontTx/>
              <a:buChar char="•"/>
            </a:pPr>
            <a:r>
              <a:rPr lang="cs-CZ" sz="1600" dirty="0" smtClean="0">
                <a:solidFill>
                  <a:prstClr val="black"/>
                </a:solidFill>
                <a:cs typeface="Arial" pitchFamily="34" charset="0"/>
              </a:rPr>
              <a:t>Počítá s</a:t>
            </a:r>
            <a:r>
              <a:rPr lang="cs-CZ" sz="1600" dirty="0">
                <a:solidFill>
                  <a:prstClr val="black"/>
                </a:solidFill>
                <a:cs typeface="Arial" pitchFamily="34" charset="0"/>
              </a:rPr>
              <a:t> pořadím dat v souborech namísto s originálními daty. </a:t>
            </a:r>
            <a:endParaRPr lang="cs-CZ" sz="1600" dirty="0" smtClean="0">
              <a:solidFill>
                <a:prstClr val="black"/>
              </a:solidFill>
              <a:cs typeface="Arial" pitchFamily="34" charset="0"/>
            </a:endParaRPr>
          </a:p>
          <a:p>
            <a:pPr marL="274638" lvl="1" indent="-274638" fontAlgn="base">
              <a:spcBef>
                <a:spcPct val="20000"/>
              </a:spcBef>
              <a:spcAft>
                <a:spcPct val="0"/>
              </a:spcAft>
              <a:buClr>
                <a:schemeClr val="accent1"/>
              </a:buClr>
              <a:buFontTx/>
              <a:buChar char="•"/>
            </a:pPr>
            <a:r>
              <a:rPr lang="cs-CZ" sz="1600" dirty="0" smtClean="0">
                <a:solidFill>
                  <a:prstClr val="black"/>
                </a:solidFill>
                <a:cs typeface="Arial" pitchFamily="34" charset="0"/>
              </a:rPr>
              <a:t>Předpoklad: rozdělení pravděpodobnosti veličiny ve skupinách se může lišit pouze posunutím.</a:t>
            </a:r>
          </a:p>
          <a:p>
            <a:pPr marL="0" lvl="1" fontAlgn="base">
              <a:spcBef>
                <a:spcPct val="20000"/>
              </a:spcBef>
              <a:spcAft>
                <a:spcPct val="0"/>
              </a:spcAft>
              <a:buClr>
                <a:schemeClr val="accent1"/>
              </a:buClr>
            </a:pPr>
            <a:r>
              <a:rPr lang="cs-CZ" sz="1600" b="1" u="sng" dirty="0" smtClean="0">
                <a:solidFill>
                  <a:prstClr val="black"/>
                </a:solidFill>
                <a:cs typeface="Arial" pitchFamily="34" charset="0"/>
              </a:rPr>
              <a:t>Postup:</a:t>
            </a:r>
          </a:p>
          <a:p>
            <a:pPr marL="342900" indent="-342900" fontAlgn="base">
              <a:spcBef>
                <a:spcPct val="20000"/>
              </a:spcBef>
              <a:spcAft>
                <a:spcPct val="0"/>
              </a:spcAft>
              <a:buClr>
                <a:schemeClr val="accent1"/>
              </a:buClr>
              <a:buFont typeface="+mj-lt"/>
              <a:buAutoNum type="arabicPeriod"/>
            </a:pPr>
            <a:r>
              <a:rPr lang="cs-CZ" sz="1600" dirty="0" smtClean="0">
                <a:solidFill>
                  <a:prstClr val="black"/>
                </a:solidFill>
                <a:cs typeface="Arial" pitchFamily="34" charset="0"/>
              </a:rPr>
              <a:t>Stanovíme nulovou a alternativní hypotézu (F(x)=distribuční funkce): </a:t>
            </a:r>
          </a:p>
          <a:p>
            <a:pPr fontAlgn="base">
              <a:spcBef>
                <a:spcPct val="20000"/>
              </a:spcBef>
              <a:spcAft>
                <a:spcPct val="0"/>
              </a:spcAft>
              <a:buClr>
                <a:schemeClr val="accent1"/>
              </a:buClr>
            </a:pPr>
            <a:r>
              <a:rPr lang="cs-CZ" sz="1600" dirty="0">
                <a:solidFill>
                  <a:prstClr val="black"/>
                </a:solidFill>
                <a:cs typeface="Arial" pitchFamily="34" charset="0"/>
              </a:rPr>
              <a:t>	</a:t>
            </a:r>
            <a:r>
              <a:rPr lang="cs-CZ" sz="1600" dirty="0" smtClean="0">
                <a:solidFill>
                  <a:prstClr val="black"/>
                </a:solidFill>
                <a:cs typeface="Arial" pitchFamily="34" charset="0"/>
              </a:rPr>
              <a:t>		H</a:t>
            </a:r>
            <a:r>
              <a:rPr lang="cs-CZ" sz="1600" baseline="-25000" dirty="0" smtClean="0">
                <a:solidFill>
                  <a:prstClr val="black"/>
                </a:solidFill>
                <a:cs typeface="Arial" pitchFamily="34" charset="0"/>
              </a:rPr>
              <a:t>0</a:t>
            </a:r>
            <a:r>
              <a:rPr lang="cs-CZ" sz="1600" dirty="0" smtClean="0">
                <a:solidFill>
                  <a:prstClr val="black"/>
                </a:solidFill>
                <a:cs typeface="Arial" pitchFamily="34" charset="0"/>
              </a:rPr>
              <a:t>: F(x</a:t>
            </a:r>
            <a:r>
              <a:rPr lang="cs-CZ" sz="1600" baseline="-25000" dirty="0" smtClean="0">
                <a:solidFill>
                  <a:prstClr val="black"/>
                </a:solidFill>
                <a:cs typeface="Arial" pitchFamily="34" charset="0"/>
              </a:rPr>
              <a:t>1</a:t>
            </a:r>
            <a:r>
              <a:rPr lang="cs-CZ" sz="1600" dirty="0" smtClean="0">
                <a:solidFill>
                  <a:prstClr val="black"/>
                </a:solidFill>
                <a:cs typeface="Arial" pitchFamily="34" charset="0"/>
              </a:rPr>
              <a:t>)=F(x</a:t>
            </a:r>
            <a:r>
              <a:rPr lang="cs-CZ" sz="1600" baseline="-25000" dirty="0" smtClean="0">
                <a:solidFill>
                  <a:prstClr val="black"/>
                </a:solidFill>
                <a:cs typeface="Arial" pitchFamily="34" charset="0"/>
              </a:rPr>
              <a:t>2</a:t>
            </a:r>
            <a:r>
              <a:rPr lang="cs-CZ" sz="1600" dirty="0" smtClean="0">
                <a:solidFill>
                  <a:prstClr val="black"/>
                </a:solidFill>
                <a:cs typeface="Arial" pitchFamily="34" charset="0"/>
              </a:rPr>
              <a:t>) </a:t>
            </a:r>
          </a:p>
          <a:p>
            <a:pPr fontAlgn="base">
              <a:spcBef>
                <a:spcPct val="20000"/>
              </a:spcBef>
              <a:spcAft>
                <a:spcPct val="0"/>
              </a:spcAft>
              <a:buClr>
                <a:schemeClr val="accent1"/>
              </a:buClr>
            </a:pPr>
            <a:r>
              <a:rPr lang="cs-CZ" sz="1600" dirty="0">
                <a:solidFill>
                  <a:prstClr val="black"/>
                </a:solidFill>
                <a:cs typeface="Arial" pitchFamily="34" charset="0"/>
              </a:rPr>
              <a:t>	</a:t>
            </a:r>
            <a:r>
              <a:rPr lang="cs-CZ" sz="1600" dirty="0" smtClean="0">
                <a:solidFill>
                  <a:prstClr val="black"/>
                </a:solidFill>
                <a:cs typeface="Arial" pitchFamily="34" charset="0"/>
              </a:rPr>
              <a:t>		H</a:t>
            </a:r>
            <a:r>
              <a:rPr lang="cs-CZ" sz="1600" baseline="-25000" dirty="0" smtClean="0">
                <a:solidFill>
                  <a:prstClr val="black"/>
                </a:solidFill>
                <a:cs typeface="Arial" pitchFamily="34" charset="0"/>
              </a:rPr>
              <a:t>1</a:t>
            </a:r>
            <a:r>
              <a:rPr lang="cs-CZ" sz="1600" dirty="0" smtClean="0">
                <a:solidFill>
                  <a:prstClr val="black"/>
                </a:solidFill>
                <a:cs typeface="Arial" pitchFamily="34" charset="0"/>
              </a:rPr>
              <a:t>: F(x</a:t>
            </a:r>
            <a:r>
              <a:rPr lang="cs-CZ" sz="1600" baseline="-25000" dirty="0" smtClean="0">
                <a:solidFill>
                  <a:prstClr val="black"/>
                </a:solidFill>
                <a:cs typeface="Arial" pitchFamily="34" charset="0"/>
              </a:rPr>
              <a:t>1</a:t>
            </a:r>
            <a:r>
              <a:rPr lang="cs-CZ" sz="1600" dirty="0" smtClean="0">
                <a:solidFill>
                  <a:prstClr val="black"/>
                </a:solidFill>
                <a:cs typeface="Arial" pitchFamily="34" charset="0"/>
              </a:rPr>
              <a:t>)</a:t>
            </a:r>
            <a:r>
              <a:rPr lang="cs-CZ" sz="1600" dirty="0">
                <a:solidFill>
                  <a:prstClr val="black"/>
                </a:solidFill>
                <a:cs typeface="Arial" pitchFamily="34" charset="0"/>
              </a:rPr>
              <a:t>≠ </a:t>
            </a:r>
            <a:r>
              <a:rPr lang="cs-CZ" sz="1600" dirty="0" smtClean="0">
                <a:solidFill>
                  <a:prstClr val="black"/>
                </a:solidFill>
                <a:cs typeface="Arial" pitchFamily="34" charset="0"/>
              </a:rPr>
              <a:t>F(x</a:t>
            </a:r>
            <a:r>
              <a:rPr lang="cs-CZ" sz="1600" baseline="-25000" dirty="0" smtClean="0">
                <a:solidFill>
                  <a:prstClr val="black"/>
                </a:solidFill>
                <a:cs typeface="Arial" pitchFamily="34" charset="0"/>
              </a:rPr>
              <a:t>2</a:t>
            </a:r>
            <a:r>
              <a:rPr lang="cs-CZ" sz="1600" dirty="0" smtClean="0">
                <a:solidFill>
                  <a:prstClr val="black"/>
                </a:solidFill>
                <a:cs typeface="Arial" pitchFamily="34" charset="0"/>
              </a:rPr>
              <a:t>).</a:t>
            </a:r>
          </a:p>
          <a:p>
            <a:pPr marL="342900" indent="-342900" fontAlgn="base">
              <a:spcBef>
                <a:spcPct val="20000"/>
              </a:spcBef>
              <a:spcAft>
                <a:spcPct val="0"/>
              </a:spcAft>
              <a:buClr>
                <a:schemeClr val="accent1"/>
              </a:buClr>
              <a:buFont typeface="+mj-lt"/>
              <a:buAutoNum type="arabicPeriod" startAt="2"/>
            </a:pPr>
            <a:r>
              <a:rPr lang="cs-CZ" sz="1600" dirty="0" smtClean="0">
                <a:solidFill>
                  <a:prstClr val="black"/>
                </a:solidFill>
                <a:cs typeface="Arial" pitchFamily="34" charset="0"/>
              </a:rPr>
              <a:t>Čísla </a:t>
            </a:r>
            <a:r>
              <a:rPr lang="cs-CZ" sz="1600" dirty="0">
                <a:solidFill>
                  <a:prstClr val="black"/>
                </a:solidFill>
                <a:cs typeface="Arial" pitchFamily="34" charset="0"/>
              </a:rPr>
              <a:t>obou souborů </a:t>
            </a:r>
            <a:r>
              <a:rPr lang="cs-CZ" sz="1600" dirty="0" smtClean="0">
                <a:solidFill>
                  <a:prstClr val="black"/>
                </a:solidFill>
                <a:cs typeface="Arial" pitchFamily="34" charset="0"/>
              </a:rPr>
              <a:t>jsou sloučena </a:t>
            </a:r>
            <a:r>
              <a:rPr lang="cs-CZ" sz="1600" dirty="0">
                <a:solidFill>
                  <a:prstClr val="black"/>
                </a:solidFill>
                <a:cs typeface="Arial" pitchFamily="34" charset="0"/>
              </a:rPr>
              <a:t>a je </a:t>
            </a:r>
            <a:r>
              <a:rPr lang="cs-CZ" sz="1600" dirty="0" smtClean="0">
                <a:solidFill>
                  <a:prstClr val="black"/>
                </a:solidFill>
                <a:cs typeface="Arial" pitchFamily="34" charset="0"/>
              </a:rPr>
              <a:t>určeno jejich </a:t>
            </a:r>
            <a:r>
              <a:rPr lang="cs-CZ" sz="1600" dirty="0">
                <a:solidFill>
                  <a:prstClr val="black"/>
                </a:solidFill>
                <a:cs typeface="Arial" pitchFamily="34" charset="0"/>
              </a:rPr>
              <a:t>pořadí v tomto sloučeném </a:t>
            </a:r>
            <a:r>
              <a:rPr lang="cs-CZ" sz="1600" dirty="0" smtClean="0">
                <a:solidFill>
                  <a:prstClr val="black"/>
                </a:solidFill>
                <a:cs typeface="Arial" pitchFamily="34" charset="0"/>
              </a:rPr>
              <a:t>souboru.</a:t>
            </a:r>
          </a:p>
          <a:p>
            <a:pPr marL="342900" indent="-342900" fontAlgn="base">
              <a:spcBef>
                <a:spcPct val="20000"/>
              </a:spcBef>
              <a:spcAft>
                <a:spcPct val="0"/>
              </a:spcAft>
              <a:buClr>
                <a:schemeClr val="accent1"/>
              </a:buClr>
              <a:buFont typeface="+mj-lt"/>
              <a:buAutoNum type="arabicPeriod" startAt="2"/>
            </a:pPr>
            <a:r>
              <a:rPr lang="cs-CZ" sz="1600" dirty="0" smtClean="0">
                <a:solidFill>
                  <a:prstClr val="black"/>
                </a:solidFill>
                <a:cs typeface="Arial" pitchFamily="34" charset="0"/>
              </a:rPr>
              <a:t>Pro oba výběry zvlášť je spočítán součet pořadí (T</a:t>
            </a:r>
            <a:r>
              <a:rPr lang="cs-CZ" sz="1600" baseline="-25000" dirty="0" smtClean="0">
                <a:solidFill>
                  <a:prstClr val="black"/>
                </a:solidFill>
                <a:cs typeface="Arial" pitchFamily="34" charset="0"/>
              </a:rPr>
              <a:t>1</a:t>
            </a:r>
            <a:r>
              <a:rPr lang="cs-CZ" sz="1600" dirty="0" smtClean="0">
                <a:solidFill>
                  <a:prstClr val="black"/>
                </a:solidFill>
                <a:cs typeface="Arial" pitchFamily="34" charset="0"/>
              </a:rPr>
              <a:t> a T</a:t>
            </a:r>
            <a:r>
              <a:rPr lang="cs-CZ" sz="1600" baseline="-25000" dirty="0" smtClean="0">
                <a:solidFill>
                  <a:prstClr val="black"/>
                </a:solidFill>
                <a:cs typeface="Arial" pitchFamily="34" charset="0"/>
              </a:rPr>
              <a:t>2</a:t>
            </a:r>
            <a:r>
              <a:rPr lang="cs-CZ" sz="1600" dirty="0" smtClean="0">
                <a:solidFill>
                  <a:prstClr val="black"/>
                </a:solidFill>
                <a:cs typeface="Arial" pitchFamily="34" charset="0"/>
              </a:rPr>
              <a:t>).</a:t>
            </a:r>
          </a:p>
          <a:p>
            <a:pPr marL="342900" indent="-342900" fontAlgn="base">
              <a:spcBef>
                <a:spcPct val="20000"/>
              </a:spcBef>
              <a:spcAft>
                <a:spcPct val="0"/>
              </a:spcAft>
              <a:buClr>
                <a:schemeClr val="accent1"/>
              </a:buClr>
              <a:buFont typeface="+mj-lt"/>
              <a:buAutoNum type="arabicPeriod" startAt="2"/>
            </a:pPr>
            <a:r>
              <a:rPr lang="cs-CZ" sz="1600" dirty="0" smtClean="0">
                <a:solidFill>
                  <a:prstClr val="black"/>
                </a:solidFill>
                <a:cs typeface="Arial" pitchFamily="34" charset="0"/>
              </a:rPr>
              <a:t>Ze součtů pořadí ve skupinách je určena finální hodnota testové statistiky U.</a:t>
            </a:r>
          </a:p>
          <a:p>
            <a:pPr marL="342900" indent="-342900" fontAlgn="base">
              <a:spcBef>
                <a:spcPct val="20000"/>
              </a:spcBef>
              <a:spcAft>
                <a:spcPct val="0"/>
              </a:spcAft>
              <a:buClr>
                <a:schemeClr val="accent1"/>
              </a:buClr>
              <a:buFont typeface="+mj-lt"/>
              <a:buAutoNum type="arabicPeriod" startAt="2"/>
            </a:pPr>
            <a:endParaRPr lang="cs-CZ" sz="1600" dirty="0" smtClean="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2"/>
            </a:pPr>
            <a:endParaRPr lang="cs-CZ" sz="1600" dirty="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2"/>
            </a:pPr>
            <a:endParaRPr lang="cs-CZ" sz="1600" dirty="0" smtClean="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2"/>
            </a:pPr>
            <a:endParaRPr lang="cs-CZ" sz="1600" dirty="0" smtClean="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2"/>
            </a:pPr>
            <a:r>
              <a:rPr lang="cs-CZ" sz="1600" dirty="0" smtClean="0">
                <a:solidFill>
                  <a:prstClr val="black"/>
                </a:solidFill>
                <a:cs typeface="Arial" pitchFamily="34" charset="0"/>
              </a:rPr>
              <a:t>Hodnotu testové statistiky U porovnáme </a:t>
            </a:r>
            <a:r>
              <a:rPr lang="cs-CZ" sz="1600" dirty="0">
                <a:solidFill>
                  <a:prstClr val="black"/>
                </a:solidFill>
                <a:cs typeface="Arial" pitchFamily="34" charset="0"/>
              </a:rPr>
              <a:t>s kritickou hodnotou testu, pokud je tato hodnota menší než kritická hodnota testu, zamítáme nulovou hypotézu shody distribučních funkcí obou skupin</a:t>
            </a:r>
            <a:r>
              <a:rPr lang="cs-CZ" sz="1600" dirty="0" smtClean="0">
                <a:solidFill>
                  <a:prstClr val="black"/>
                </a:solidFill>
                <a:cs typeface="Arial" pitchFamily="34" charset="0"/>
              </a:rPr>
              <a:t>.</a:t>
            </a:r>
          </a:p>
        </p:txBody>
      </p:sp>
      <p:graphicFrame>
        <p:nvGraphicFramePr>
          <p:cNvPr id="2" name="Objekt 1"/>
          <p:cNvGraphicFramePr>
            <a:graphicFrameLocks noChangeAspect="1"/>
          </p:cNvGraphicFramePr>
          <p:nvPr>
            <p:extLst>
              <p:ext uri="{D42A27DB-BD31-4B8C-83A1-F6EECF244321}">
                <p14:modId xmlns:p14="http://schemas.microsoft.com/office/powerpoint/2010/main" val="2883602404"/>
              </p:ext>
            </p:extLst>
          </p:nvPr>
        </p:nvGraphicFramePr>
        <p:xfrm>
          <a:off x="918543" y="4509120"/>
          <a:ext cx="2497137" cy="581025"/>
        </p:xfrm>
        <a:graphic>
          <a:graphicData uri="http://schemas.openxmlformats.org/presentationml/2006/ole">
            <mc:AlternateContent xmlns:mc="http://schemas.openxmlformats.org/markup-compatibility/2006">
              <mc:Choice xmlns:v="urn:schemas-microsoft-com:vml" Requires="v">
                <p:oleObj spid="_x0000_s18548" name="Rovnice" r:id="rId3" imgW="1676160" imgH="393480" progId="Equation.3">
                  <p:embed/>
                </p:oleObj>
              </mc:Choice>
              <mc:Fallback>
                <p:oleObj name="Rovnice" r:id="rId3" imgW="1676160" imgH="393480" progId="Equation.3">
                  <p:embed/>
                  <p:pic>
                    <p:nvPicPr>
                      <p:cNvPr id="0" name="Picture 6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543" y="4509120"/>
                        <a:ext cx="2497137"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kt 2"/>
          <p:cNvGraphicFramePr>
            <a:graphicFrameLocks noChangeAspect="1"/>
          </p:cNvGraphicFramePr>
          <p:nvPr>
            <p:extLst>
              <p:ext uri="{D42A27DB-BD31-4B8C-83A1-F6EECF244321}">
                <p14:modId xmlns:p14="http://schemas.microsoft.com/office/powerpoint/2010/main" val="3796021891"/>
              </p:ext>
            </p:extLst>
          </p:nvPr>
        </p:nvGraphicFramePr>
        <p:xfrm>
          <a:off x="5095007" y="4509120"/>
          <a:ext cx="2573337" cy="581025"/>
        </p:xfrm>
        <a:graphic>
          <a:graphicData uri="http://schemas.openxmlformats.org/presentationml/2006/ole">
            <mc:AlternateContent xmlns:mc="http://schemas.openxmlformats.org/markup-compatibility/2006">
              <mc:Choice xmlns:v="urn:schemas-microsoft-com:vml" Requires="v">
                <p:oleObj spid="_x0000_s18549" name="Rovnice" r:id="rId5" imgW="1726920" imgH="393480" progId="Equation.3">
                  <p:embed/>
                </p:oleObj>
              </mc:Choice>
              <mc:Fallback>
                <p:oleObj name="Rovnice" r:id="rId5" imgW="1726920" imgH="393480" progId="Equation.3">
                  <p:embed/>
                  <p:pic>
                    <p:nvPicPr>
                      <p:cNvPr id="0" name="Picture 6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95007" y="4509120"/>
                        <a:ext cx="2573337"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kt 3"/>
          <p:cNvGraphicFramePr>
            <a:graphicFrameLocks noChangeAspect="1"/>
          </p:cNvGraphicFramePr>
          <p:nvPr>
            <p:extLst>
              <p:ext uri="{D42A27DB-BD31-4B8C-83A1-F6EECF244321}">
                <p14:modId xmlns:p14="http://schemas.microsoft.com/office/powerpoint/2010/main" val="2850011454"/>
              </p:ext>
            </p:extLst>
          </p:nvPr>
        </p:nvGraphicFramePr>
        <p:xfrm>
          <a:off x="3510831" y="5073179"/>
          <a:ext cx="1531938" cy="300037"/>
        </p:xfrm>
        <a:graphic>
          <a:graphicData uri="http://schemas.openxmlformats.org/presentationml/2006/ole">
            <mc:AlternateContent xmlns:mc="http://schemas.openxmlformats.org/markup-compatibility/2006">
              <mc:Choice xmlns:v="urn:schemas-microsoft-com:vml" Requires="v">
                <p:oleObj spid="_x0000_s18550" name="Rovnice" r:id="rId7" imgW="1028520" imgH="203040" progId="Equation.3">
                  <p:embed/>
                </p:oleObj>
              </mc:Choice>
              <mc:Fallback>
                <p:oleObj name="Rovnice" r:id="rId7" imgW="1028520" imgH="203040" progId="Equation.3">
                  <p:embed/>
                  <p:pic>
                    <p:nvPicPr>
                      <p:cNvPr id="0" name="Picture 7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10831" y="5073179"/>
                        <a:ext cx="1531938" cy="300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41667" name="Rectangle 2"/>
          <p:cNvSpPr>
            <a:spLocks noGrp="1"/>
          </p:cNvSpPr>
          <p:nvPr>
            <p:ph type="title" idx="4294967295"/>
          </p:nvPr>
        </p:nvSpPr>
        <p:spPr>
          <a:xfrm>
            <a:off x="36512" y="437927"/>
            <a:ext cx="9144000" cy="758825"/>
          </a:xfrm>
        </p:spPr>
        <p:txBody>
          <a:bodyPr/>
          <a:lstStyle/>
          <a:p>
            <a:r>
              <a:rPr lang="cs-CZ" dirty="0" smtClean="0"/>
              <a:t>Mannův-</a:t>
            </a:r>
            <a:r>
              <a:rPr lang="cs-CZ" dirty="0" err="1" smtClean="0"/>
              <a:t>Whitneyův</a:t>
            </a:r>
            <a:r>
              <a:rPr lang="cs-CZ" dirty="0" smtClean="0"/>
              <a:t> U test </a:t>
            </a:r>
            <a:br>
              <a:rPr lang="cs-CZ" dirty="0" smtClean="0"/>
            </a:br>
            <a:r>
              <a:rPr lang="cs-CZ" dirty="0" smtClean="0"/>
              <a:t>– asymptotická varianta</a:t>
            </a:r>
          </a:p>
        </p:txBody>
      </p:sp>
      <p:sp>
        <p:nvSpPr>
          <p:cNvPr id="241789" name="Rectangle 124"/>
          <p:cNvSpPr>
            <a:spLocks noChangeArrowheads="1"/>
          </p:cNvSpPr>
          <p:nvPr/>
        </p:nvSpPr>
        <p:spPr bwMode="auto">
          <a:xfrm>
            <a:off x="195412" y="1562859"/>
            <a:ext cx="8748464" cy="2802245"/>
          </a:xfrm>
          <a:prstGeom prst="rect">
            <a:avLst/>
          </a:prstGeom>
          <a:noFill/>
          <a:ln w="9525">
            <a:noFill/>
            <a:miter lim="800000"/>
            <a:headEnd/>
            <a:tailEnd/>
          </a:ln>
        </p:spPr>
        <p:txBody>
          <a:bodyPr wrap="square" tIns="152352" bIns="38088" anchor="ctr">
            <a:spAutoFit/>
          </a:bodyPr>
          <a:lstStyle/>
          <a:p>
            <a:pPr marL="342900" indent="-342900" fontAlgn="base">
              <a:spcBef>
                <a:spcPct val="20000"/>
              </a:spcBef>
              <a:spcAft>
                <a:spcPct val="0"/>
              </a:spcAft>
              <a:buClr>
                <a:schemeClr val="accent1"/>
              </a:buClr>
              <a:buFont typeface="+mj-lt"/>
              <a:buAutoNum type="arabicPeriod" startAt="5"/>
            </a:pPr>
            <a:r>
              <a:rPr lang="cs-CZ" sz="1600" dirty="0" smtClean="0">
                <a:solidFill>
                  <a:srgbClr val="FF0000"/>
                </a:solidFill>
                <a:cs typeface="Arial" pitchFamily="34" charset="0"/>
              </a:rPr>
              <a:t>Pro velká n</a:t>
            </a:r>
            <a:r>
              <a:rPr lang="cs-CZ" sz="1600" baseline="-25000" dirty="0" smtClean="0">
                <a:solidFill>
                  <a:srgbClr val="FF0000"/>
                </a:solidFill>
                <a:cs typeface="Arial" pitchFamily="34" charset="0"/>
              </a:rPr>
              <a:t>1</a:t>
            </a:r>
            <a:r>
              <a:rPr lang="cs-CZ" sz="1600" dirty="0" smtClean="0">
                <a:solidFill>
                  <a:srgbClr val="FF0000"/>
                </a:solidFill>
                <a:cs typeface="Arial" pitchFamily="34" charset="0"/>
              </a:rPr>
              <a:t> a n</a:t>
            </a:r>
            <a:r>
              <a:rPr lang="cs-CZ" sz="1600" baseline="-25000" dirty="0" smtClean="0">
                <a:solidFill>
                  <a:srgbClr val="FF0000"/>
                </a:solidFill>
                <a:cs typeface="Arial" pitchFamily="34" charset="0"/>
              </a:rPr>
              <a:t>2</a:t>
            </a:r>
            <a:r>
              <a:rPr lang="cs-CZ" sz="1600" dirty="0" smtClean="0">
                <a:solidFill>
                  <a:srgbClr val="FF0000"/>
                </a:solidFill>
                <a:cs typeface="Arial" pitchFamily="34" charset="0"/>
              </a:rPr>
              <a:t> (</a:t>
            </a:r>
            <a:r>
              <a:rPr lang="en-US" sz="1600" dirty="0" smtClean="0">
                <a:solidFill>
                  <a:srgbClr val="FF0000"/>
                </a:solidFill>
                <a:cs typeface="Arial" pitchFamily="34" charset="0"/>
              </a:rPr>
              <a:t>&gt;30</a:t>
            </a:r>
            <a:r>
              <a:rPr lang="cs-CZ" sz="1600" dirty="0" smtClean="0">
                <a:solidFill>
                  <a:srgbClr val="FF0000"/>
                </a:solidFill>
                <a:cs typeface="Arial" pitchFamily="34" charset="0"/>
              </a:rPr>
              <a:t>) </a:t>
            </a:r>
            <a:r>
              <a:rPr lang="cs-CZ" sz="1600" dirty="0" smtClean="0">
                <a:solidFill>
                  <a:prstClr val="black"/>
                </a:solidFill>
                <a:cs typeface="Arial" pitchFamily="34" charset="0"/>
              </a:rPr>
              <a:t>lze využít asymptotické normality statistiky U.</a:t>
            </a:r>
          </a:p>
          <a:p>
            <a:pPr marL="342900" indent="-342900" fontAlgn="base">
              <a:spcBef>
                <a:spcPct val="20000"/>
              </a:spcBef>
              <a:spcAft>
                <a:spcPct val="0"/>
              </a:spcAft>
              <a:buClr>
                <a:schemeClr val="accent1"/>
              </a:buClr>
              <a:buFont typeface="+mj-lt"/>
              <a:buAutoNum type="arabicPeriod" startAt="5"/>
            </a:pPr>
            <a:endParaRPr lang="cs-CZ" sz="1600" dirty="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5"/>
            </a:pPr>
            <a:endParaRPr lang="en-US" sz="1600" dirty="0" smtClean="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5"/>
            </a:pPr>
            <a:r>
              <a:rPr lang="en-US" sz="1600" dirty="0" smtClean="0">
                <a:solidFill>
                  <a:prstClr val="black"/>
                </a:solidFill>
                <a:cs typeface="Arial" pitchFamily="34" charset="0"/>
              </a:rPr>
              <a:t>Pro </a:t>
            </a:r>
            <a:r>
              <a:rPr lang="cs-CZ" sz="1600" dirty="0" smtClean="0">
                <a:solidFill>
                  <a:prstClr val="black"/>
                </a:solidFill>
                <a:cs typeface="Arial" pitchFamily="34" charset="0"/>
              </a:rPr>
              <a:t>testování lze využít Z-statistiky:</a:t>
            </a:r>
          </a:p>
          <a:p>
            <a:pPr marL="342900" indent="-342900" fontAlgn="base">
              <a:spcBef>
                <a:spcPct val="20000"/>
              </a:spcBef>
              <a:spcAft>
                <a:spcPct val="0"/>
              </a:spcAft>
              <a:buClr>
                <a:schemeClr val="accent1"/>
              </a:buClr>
              <a:buFont typeface="+mj-lt"/>
              <a:buAutoNum type="arabicPeriod" startAt="5"/>
            </a:pPr>
            <a:endParaRPr lang="cs-CZ" sz="1600" dirty="0" smtClean="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5"/>
            </a:pPr>
            <a:endParaRPr lang="cs-CZ" sz="1600" dirty="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5"/>
            </a:pPr>
            <a:endParaRPr lang="cs-CZ" sz="1600" dirty="0" smtClean="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5"/>
            </a:pPr>
            <a:endParaRPr lang="cs-CZ" sz="1600" dirty="0" smtClean="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5"/>
            </a:pPr>
            <a:r>
              <a:rPr lang="cs-CZ" sz="1600" dirty="0">
                <a:solidFill>
                  <a:prstClr val="black"/>
                </a:solidFill>
                <a:cs typeface="Arial" pitchFamily="34" charset="0"/>
              </a:rPr>
              <a:t>Pokud |Z|≥ u</a:t>
            </a:r>
            <a:r>
              <a:rPr lang="cs-CZ" sz="1600" baseline="-25000" dirty="0">
                <a:solidFill>
                  <a:prstClr val="black"/>
                </a:solidFill>
                <a:cs typeface="Arial" pitchFamily="34" charset="0"/>
              </a:rPr>
              <a:t>1-</a:t>
            </a:r>
            <a:r>
              <a:rPr lang="el-GR" sz="1600" baseline="-25000" dirty="0">
                <a:solidFill>
                  <a:prstClr val="black"/>
                </a:solidFill>
                <a:cs typeface="Arial" pitchFamily="34" charset="0"/>
              </a:rPr>
              <a:t>α</a:t>
            </a:r>
            <a:r>
              <a:rPr lang="cs-CZ" sz="1600" baseline="-25000" dirty="0">
                <a:solidFill>
                  <a:prstClr val="black"/>
                </a:solidFill>
                <a:cs typeface="Arial" pitchFamily="34" charset="0"/>
              </a:rPr>
              <a:t>/2 </a:t>
            </a:r>
            <a:r>
              <a:rPr lang="cs-CZ" sz="1600" dirty="0" smtClean="0">
                <a:solidFill>
                  <a:prstClr val="black"/>
                </a:solidFill>
                <a:cs typeface="Arial" pitchFamily="34" charset="0"/>
              </a:rPr>
              <a:t>zamítáme nulovou hypotézu o shodnosti distribučních funkcí.</a:t>
            </a:r>
            <a:endParaRPr lang="cs-CZ" sz="1600" dirty="0">
              <a:solidFill>
                <a:prstClr val="black"/>
              </a:solidFill>
              <a:cs typeface="Arial" pitchFamily="34" charset="0"/>
            </a:endParaRPr>
          </a:p>
        </p:txBody>
      </p:sp>
      <p:graphicFrame>
        <p:nvGraphicFramePr>
          <p:cNvPr id="5" name="Objekt 4"/>
          <p:cNvGraphicFramePr>
            <a:graphicFrameLocks noChangeAspect="1"/>
          </p:cNvGraphicFramePr>
          <p:nvPr>
            <p:extLst>
              <p:ext uri="{D42A27DB-BD31-4B8C-83A1-F6EECF244321}">
                <p14:modId xmlns:p14="http://schemas.microsoft.com/office/powerpoint/2010/main" val="876802937"/>
              </p:ext>
            </p:extLst>
          </p:nvPr>
        </p:nvGraphicFramePr>
        <p:xfrm>
          <a:off x="2271713" y="2060848"/>
          <a:ext cx="1192212" cy="581025"/>
        </p:xfrm>
        <a:graphic>
          <a:graphicData uri="http://schemas.openxmlformats.org/presentationml/2006/ole">
            <mc:AlternateContent xmlns:mc="http://schemas.openxmlformats.org/markup-compatibility/2006">
              <mc:Choice xmlns:v="urn:schemas-microsoft-com:vml" Requires="v">
                <p:oleObj spid="_x0000_s19572" name="Rovnice" r:id="rId3" imgW="799920" imgH="393480" progId="Equation.3">
                  <p:embed/>
                </p:oleObj>
              </mc:Choice>
              <mc:Fallback>
                <p:oleObj name="Rovnice" r:id="rId3" imgW="799920" imgH="393480" progId="Equation.3">
                  <p:embed/>
                  <p:pic>
                    <p:nvPicPr>
                      <p:cNvPr id="0" name="Picture 6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1713" y="2060848"/>
                        <a:ext cx="1192212"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kt 5"/>
          <p:cNvGraphicFramePr>
            <a:graphicFrameLocks noChangeAspect="1"/>
          </p:cNvGraphicFramePr>
          <p:nvPr>
            <p:extLst>
              <p:ext uri="{D42A27DB-BD31-4B8C-83A1-F6EECF244321}">
                <p14:modId xmlns:p14="http://schemas.microsoft.com/office/powerpoint/2010/main" val="3465332298"/>
              </p:ext>
            </p:extLst>
          </p:nvPr>
        </p:nvGraphicFramePr>
        <p:xfrm>
          <a:off x="3879850" y="2060848"/>
          <a:ext cx="2157413" cy="581025"/>
        </p:xfrm>
        <a:graphic>
          <a:graphicData uri="http://schemas.openxmlformats.org/presentationml/2006/ole">
            <mc:AlternateContent xmlns:mc="http://schemas.openxmlformats.org/markup-compatibility/2006">
              <mc:Choice xmlns:v="urn:schemas-microsoft-com:vml" Requires="v">
                <p:oleObj spid="_x0000_s19573" name="Rovnice" r:id="rId5" imgW="1447560" imgH="393480" progId="Equation.3">
                  <p:embed/>
                </p:oleObj>
              </mc:Choice>
              <mc:Fallback>
                <p:oleObj name="Rovnice" r:id="rId5" imgW="1447560" imgH="393480" progId="Equation.3">
                  <p:embed/>
                  <p:pic>
                    <p:nvPicPr>
                      <p:cNvPr id="0" name="Picture 6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9850" y="2060848"/>
                        <a:ext cx="2157413"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kt 8"/>
          <p:cNvGraphicFramePr>
            <a:graphicFrameLocks noChangeAspect="1"/>
          </p:cNvGraphicFramePr>
          <p:nvPr>
            <p:extLst>
              <p:ext uri="{D42A27DB-BD31-4B8C-83A1-F6EECF244321}">
                <p14:modId xmlns:p14="http://schemas.microsoft.com/office/powerpoint/2010/main" val="2029840822"/>
              </p:ext>
            </p:extLst>
          </p:nvPr>
        </p:nvGraphicFramePr>
        <p:xfrm>
          <a:off x="2778125" y="3140968"/>
          <a:ext cx="2178050" cy="655638"/>
        </p:xfrm>
        <a:graphic>
          <a:graphicData uri="http://schemas.openxmlformats.org/presentationml/2006/ole">
            <mc:AlternateContent xmlns:mc="http://schemas.openxmlformats.org/markup-compatibility/2006">
              <mc:Choice xmlns:v="urn:schemas-microsoft-com:vml" Requires="v">
                <p:oleObj spid="_x0000_s19574" name="Rovnice" r:id="rId7" imgW="1460160" imgH="444240" progId="Equation.3">
                  <p:embed/>
                </p:oleObj>
              </mc:Choice>
              <mc:Fallback>
                <p:oleObj name="Rovnice" r:id="rId7" imgW="1460160" imgH="444240" progId="Equation.3">
                  <p:embed/>
                  <p:pic>
                    <p:nvPicPr>
                      <p:cNvPr id="0" name="Picture 7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78125" y="3140968"/>
                        <a:ext cx="2178050" cy="655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87599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41667" name="Rectangle 2"/>
          <p:cNvSpPr>
            <a:spLocks noGrp="1"/>
          </p:cNvSpPr>
          <p:nvPr>
            <p:ph type="title" idx="4294967295"/>
          </p:nvPr>
        </p:nvSpPr>
        <p:spPr/>
        <p:txBody>
          <a:bodyPr/>
          <a:lstStyle/>
          <a:p>
            <a:r>
              <a:rPr lang="cs-CZ" dirty="0" smtClean="0"/>
              <a:t>Mannův-</a:t>
            </a:r>
            <a:r>
              <a:rPr lang="cs-CZ" dirty="0" err="1" smtClean="0"/>
              <a:t>Whitneyův</a:t>
            </a:r>
            <a:r>
              <a:rPr lang="cs-CZ" dirty="0" smtClean="0"/>
              <a:t> U test</a:t>
            </a:r>
          </a:p>
        </p:txBody>
      </p:sp>
      <p:graphicFrame>
        <p:nvGraphicFramePr>
          <p:cNvPr id="462975" name="Group 127"/>
          <p:cNvGraphicFramePr>
            <a:graphicFrameLocks noGrp="1"/>
          </p:cNvGraphicFramePr>
          <p:nvPr/>
        </p:nvGraphicFramePr>
        <p:xfrm>
          <a:off x="298450" y="1524000"/>
          <a:ext cx="3625850" cy="4637405"/>
        </p:xfrm>
        <a:graphic>
          <a:graphicData uri="http://schemas.openxmlformats.org/drawingml/2006/table">
            <a:tbl>
              <a:tblPr/>
              <a:tblGrid>
                <a:gridCol w="415925">
                  <a:extLst>
                    <a:ext uri="{9D8B030D-6E8A-4147-A177-3AD203B41FA5}">
                      <a16:colId xmlns:a16="http://schemas.microsoft.com/office/drawing/2014/main" val="20000"/>
                    </a:ext>
                  </a:extLst>
                </a:gridCol>
                <a:gridCol w="425450">
                  <a:extLst>
                    <a:ext uri="{9D8B030D-6E8A-4147-A177-3AD203B41FA5}">
                      <a16:colId xmlns:a16="http://schemas.microsoft.com/office/drawing/2014/main" val="20001"/>
                    </a:ext>
                  </a:extLst>
                </a:gridCol>
                <a:gridCol w="730250">
                  <a:extLst>
                    <a:ext uri="{9D8B030D-6E8A-4147-A177-3AD203B41FA5}">
                      <a16:colId xmlns:a16="http://schemas.microsoft.com/office/drawing/2014/main" val="20002"/>
                    </a:ext>
                  </a:extLst>
                </a:gridCol>
                <a:gridCol w="730250">
                  <a:extLst>
                    <a:ext uri="{9D8B030D-6E8A-4147-A177-3AD203B41FA5}">
                      <a16:colId xmlns:a16="http://schemas.microsoft.com/office/drawing/2014/main" val="20003"/>
                    </a:ext>
                  </a:extLst>
                </a:gridCol>
                <a:gridCol w="552450">
                  <a:extLst>
                    <a:ext uri="{9D8B030D-6E8A-4147-A177-3AD203B41FA5}">
                      <a16:colId xmlns:a16="http://schemas.microsoft.com/office/drawing/2014/main" val="20004"/>
                    </a:ext>
                  </a:extLst>
                </a:gridCol>
                <a:gridCol w="771525">
                  <a:extLst>
                    <a:ext uri="{9D8B030D-6E8A-4147-A177-3AD203B41FA5}">
                      <a16:colId xmlns:a16="http://schemas.microsoft.com/office/drawing/2014/main" val="20005"/>
                    </a:ext>
                  </a:extLst>
                </a:gridCol>
              </a:tblGrid>
              <a:tr h="244475">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X1</a:t>
                      </a:r>
                      <a:endParaRPr kumimoji="0" lang="cs-CZ"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1" i="0" u="none" strike="noStrike" cap="none" normalizeH="0" baseline="0" smtClean="0">
                          <a:ln>
                            <a:noFill/>
                          </a:ln>
                          <a:solidFill>
                            <a:srgbClr val="000000"/>
                          </a:solidFill>
                          <a:effectLst/>
                          <a:latin typeface="Calibri" pitchFamily="34" charset="0"/>
                          <a:ea typeface="Times New Roman" pitchFamily="18" charset="0"/>
                          <a:cs typeface="Arial" pitchFamily="34" charset="0"/>
                        </a:rPr>
                        <a:t>X2</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1" i="0" u="none" strike="noStrike" cap="none" normalizeH="0" baseline="0" smtClean="0">
                          <a:ln>
                            <a:noFill/>
                          </a:ln>
                          <a:solidFill>
                            <a:srgbClr val="000000"/>
                          </a:solidFill>
                          <a:effectLst/>
                          <a:latin typeface="Calibri" pitchFamily="34" charset="0"/>
                          <a:ea typeface="Times New Roman" pitchFamily="18" charset="0"/>
                          <a:cs typeface="Arial" pitchFamily="34" charset="0"/>
                        </a:rPr>
                        <a:t>ALL</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1" i="0" u="none" strike="noStrike" cap="none" normalizeH="0" baseline="0" smtClean="0">
                          <a:ln>
                            <a:noFill/>
                          </a:ln>
                          <a:solidFill>
                            <a:srgbClr val="000000"/>
                          </a:solidFill>
                          <a:effectLst/>
                          <a:latin typeface="Calibri" pitchFamily="34" charset="0"/>
                          <a:ea typeface="Times New Roman" pitchFamily="18" charset="0"/>
                          <a:cs typeface="Arial" pitchFamily="34" charset="0"/>
                        </a:rPr>
                        <a:t>Rank ALL</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1" i="0" u="none" strike="noStrike" cap="none" normalizeH="0" baseline="0" smtClean="0">
                          <a:ln>
                            <a:noFill/>
                          </a:ln>
                          <a:solidFill>
                            <a:srgbClr val="000000"/>
                          </a:solidFill>
                          <a:effectLst/>
                          <a:latin typeface="Calibri" pitchFamily="34" charset="0"/>
                          <a:ea typeface="Times New Roman" pitchFamily="18" charset="0"/>
                          <a:cs typeface="Arial" pitchFamily="34" charset="0"/>
                        </a:rPr>
                        <a:t>X1 rank</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1" i="0" u="none" strike="noStrike" cap="none" normalizeH="0" baseline="0" smtClean="0">
                          <a:ln>
                            <a:noFill/>
                          </a:ln>
                          <a:solidFill>
                            <a:srgbClr val="000000"/>
                          </a:solidFill>
                          <a:effectLst/>
                          <a:latin typeface="Calibri" pitchFamily="34" charset="0"/>
                          <a:ea typeface="Times New Roman" pitchFamily="18" charset="0"/>
                          <a:cs typeface="Arial" pitchFamily="34" charset="0"/>
                        </a:rPr>
                        <a:t>X2 rank</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hlink"/>
                    </a:solidFill>
                  </a:tcPr>
                </a:tc>
                <a:extLst>
                  <a:ext uri="{0D108BD9-81ED-4DB2-BD59-A6C34878D82A}">
                    <a16:rowId xmlns:a16="http://schemas.microsoft.com/office/drawing/2014/main" val="10000"/>
                  </a:ext>
                </a:extLst>
              </a:tr>
              <a:tr h="244475">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27</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25</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25</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5</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6</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5</a:t>
                      </a:r>
                      <a:endParaRPr kumimoji="0" lang="cs-CZ"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44475">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35</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29</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29</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7,5</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11</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7,5</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44475">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38</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31</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31</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9</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13</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9</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44475">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37</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23</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23</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4</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12</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4</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44475">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39</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18</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18</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2</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14</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2</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44475">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29</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17</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17</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7,5</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44475">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41</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32</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32</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10</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15</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10</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444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19</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19</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444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27</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6</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444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35</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11</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444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38</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13</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444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37</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12</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444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39</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14</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444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29</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7,5</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444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41</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15</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bl>
          </a:graphicData>
        </a:graphic>
      </p:graphicFrame>
      <p:sp>
        <p:nvSpPr>
          <p:cNvPr id="241789" name="Rectangle 124"/>
          <p:cNvSpPr>
            <a:spLocks noChangeArrowheads="1"/>
          </p:cNvSpPr>
          <p:nvPr/>
        </p:nvSpPr>
        <p:spPr bwMode="auto">
          <a:xfrm>
            <a:off x="4068763" y="1685473"/>
            <a:ext cx="4824412" cy="4341128"/>
          </a:xfrm>
          <a:prstGeom prst="rect">
            <a:avLst/>
          </a:prstGeom>
          <a:noFill/>
          <a:ln w="9525">
            <a:noFill/>
            <a:miter lim="800000"/>
            <a:headEnd/>
            <a:tailEnd/>
          </a:ln>
        </p:spPr>
        <p:txBody>
          <a:bodyPr tIns="152352" bIns="38088" anchor="ctr">
            <a:spAutoFit/>
          </a:bodyPr>
          <a:lstStyle/>
          <a:p>
            <a:pPr algn="ctr" fontAlgn="base">
              <a:spcBef>
                <a:spcPct val="20000"/>
              </a:spcBef>
              <a:spcAft>
                <a:spcPct val="0"/>
              </a:spcAft>
            </a:pPr>
            <a:r>
              <a:rPr lang="cs-CZ" sz="2000" b="1" dirty="0">
                <a:solidFill>
                  <a:prstClr val="black"/>
                </a:solidFill>
                <a:cs typeface="Arial" pitchFamily="34" charset="0"/>
              </a:rPr>
              <a:t>Mann </a:t>
            </a:r>
            <a:r>
              <a:rPr lang="cs-CZ" sz="2000" b="1" dirty="0" err="1">
                <a:solidFill>
                  <a:prstClr val="black"/>
                </a:solidFill>
                <a:cs typeface="Arial" pitchFamily="34" charset="0"/>
              </a:rPr>
              <a:t>Whitney</a:t>
            </a:r>
            <a:r>
              <a:rPr lang="cs-CZ" sz="2000" b="1" dirty="0">
                <a:solidFill>
                  <a:prstClr val="black"/>
                </a:solidFill>
                <a:cs typeface="Arial" pitchFamily="34" charset="0"/>
              </a:rPr>
              <a:t> U-test</a:t>
            </a:r>
          </a:p>
          <a:p>
            <a:pPr fontAlgn="base">
              <a:spcBef>
                <a:spcPct val="20000"/>
              </a:spcBef>
              <a:spcAft>
                <a:spcPct val="0"/>
              </a:spcAft>
              <a:buFontTx/>
              <a:buChar char="•"/>
            </a:pPr>
            <a:r>
              <a:rPr lang="cs-CZ" sz="1600" dirty="0" smtClean="0">
                <a:solidFill>
                  <a:prstClr val="black"/>
                </a:solidFill>
                <a:cs typeface="Arial" pitchFamily="34" charset="0"/>
              </a:rPr>
              <a:t> Stejně </a:t>
            </a:r>
            <a:r>
              <a:rPr lang="cs-CZ" sz="1600" dirty="0">
                <a:solidFill>
                  <a:prstClr val="black"/>
                </a:solidFill>
                <a:cs typeface="Arial" pitchFamily="34" charset="0"/>
              </a:rPr>
              <a:t>jako řada jiných </a:t>
            </a:r>
            <a:r>
              <a:rPr lang="cs-CZ" sz="1600" dirty="0" err="1">
                <a:solidFill>
                  <a:prstClr val="black"/>
                </a:solidFill>
                <a:cs typeface="Arial" pitchFamily="34" charset="0"/>
              </a:rPr>
              <a:t>neparametrických</a:t>
            </a:r>
            <a:r>
              <a:rPr lang="cs-CZ" sz="1600" dirty="0">
                <a:solidFill>
                  <a:prstClr val="black"/>
                </a:solidFill>
                <a:cs typeface="Arial" pitchFamily="34" charset="0"/>
              </a:rPr>
              <a:t> testů počítá i tento test s pořadím dat v souborech namísto s originálními daty. Jde o </a:t>
            </a:r>
            <a:r>
              <a:rPr lang="cs-CZ" sz="1600" dirty="0" err="1">
                <a:solidFill>
                  <a:prstClr val="black"/>
                </a:solidFill>
                <a:cs typeface="Arial" pitchFamily="34" charset="0"/>
              </a:rPr>
              <a:t>neparametrickou</a:t>
            </a:r>
            <a:r>
              <a:rPr lang="cs-CZ" sz="1600" dirty="0">
                <a:solidFill>
                  <a:prstClr val="black"/>
                </a:solidFill>
                <a:cs typeface="Arial" pitchFamily="34" charset="0"/>
              </a:rPr>
              <a:t> obdobu nepárového t-testu a z těchto </a:t>
            </a:r>
            <a:r>
              <a:rPr lang="cs-CZ" sz="1600" dirty="0" err="1">
                <a:solidFill>
                  <a:prstClr val="black"/>
                </a:solidFill>
                <a:cs typeface="Arial" pitchFamily="34" charset="0"/>
              </a:rPr>
              <a:t>neparametrických</a:t>
            </a:r>
            <a:r>
              <a:rPr lang="cs-CZ" sz="1600" dirty="0">
                <a:solidFill>
                  <a:prstClr val="black"/>
                </a:solidFill>
                <a:cs typeface="Arial" pitchFamily="34" charset="0"/>
              </a:rPr>
              <a:t> testů má nejvyšší sílu testu (95% párového t-testu).</a:t>
            </a:r>
          </a:p>
          <a:p>
            <a:pPr fontAlgn="base">
              <a:spcBef>
                <a:spcPct val="20000"/>
              </a:spcBef>
              <a:spcAft>
                <a:spcPct val="0"/>
              </a:spcAft>
              <a:buFontTx/>
              <a:buChar char="•"/>
            </a:pPr>
            <a:r>
              <a:rPr lang="cs-CZ" sz="1600" dirty="0" smtClean="0">
                <a:solidFill>
                  <a:prstClr val="black"/>
                </a:solidFill>
                <a:cs typeface="Arial" pitchFamily="34" charset="0"/>
              </a:rPr>
              <a:t> V </a:t>
            </a:r>
            <a:r>
              <a:rPr lang="cs-CZ" sz="1600" dirty="0">
                <a:solidFill>
                  <a:prstClr val="black"/>
                </a:solidFill>
                <a:cs typeface="Arial" pitchFamily="34" charset="0"/>
              </a:rPr>
              <a:t>případě Mann-</a:t>
            </a:r>
            <a:r>
              <a:rPr lang="cs-CZ" sz="1600" dirty="0" err="1">
                <a:solidFill>
                  <a:prstClr val="black"/>
                </a:solidFill>
                <a:cs typeface="Arial" pitchFamily="34" charset="0"/>
              </a:rPr>
              <a:t>Whitney</a:t>
            </a:r>
            <a:r>
              <a:rPr lang="cs-CZ" sz="1600" dirty="0">
                <a:solidFill>
                  <a:prstClr val="black"/>
                </a:solidFill>
                <a:cs typeface="Arial" pitchFamily="34" charset="0"/>
              </a:rPr>
              <a:t> testu jsou nejprve čísla obou souborů sloučena a je vytvořeno jejich pořadí v tomto sloučeném souboru, pak jsou hodnoty vráceny do původních souborů a nadále se pracuje již jen s jejich pořadím. </a:t>
            </a:r>
          </a:p>
          <a:p>
            <a:pPr fontAlgn="base">
              <a:spcBef>
                <a:spcPct val="20000"/>
              </a:spcBef>
              <a:spcAft>
                <a:spcPct val="0"/>
              </a:spcAft>
              <a:buFontTx/>
              <a:buChar char="•"/>
            </a:pPr>
            <a:r>
              <a:rPr lang="cs-CZ" sz="1600" dirty="0" smtClean="0">
                <a:solidFill>
                  <a:prstClr val="black"/>
                </a:solidFill>
                <a:cs typeface="Arial" pitchFamily="34" charset="0"/>
              </a:rPr>
              <a:t> Pro </a:t>
            </a:r>
            <a:r>
              <a:rPr lang="cs-CZ" sz="1600" dirty="0">
                <a:solidFill>
                  <a:prstClr val="black"/>
                </a:solidFill>
                <a:cs typeface="Arial" pitchFamily="34" charset="0"/>
              </a:rPr>
              <a:t>oba soubory je tedy vytvořen součet pořadí a menší z obou součtů je porovnán s kritickou hodnotou testu, pokud je tato hodnota menší než kritická hodnota testu, zamítáme nulovou hypotézu shody distribučních funkcí obou skupin</a:t>
            </a:r>
            <a:r>
              <a:rPr lang="cs-CZ" sz="1600" dirty="0" smtClean="0">
                <a:solidFill>
                  <a:prstClr val="black"/>
                </a:solidFill>
                <a:cs typeface="Arial" pitchFamily="34" charset="0"/>
              </a:rPr>
              <a:t>.</a:t>
            </a:r>
            <a:endParaRPr lang="cs-CZ" sz="1600" dirty="0">
              <a:solidFill>
                <a:prstClr val="black"/>
              </a:solidFill>
              <a:cs typeface="Arial" pitchFamily="34" charset="0"/>
            </a:endParaRPr>
          </a:p>
        </p:txBody>
      </p:sp>
    </p:spTree>
    <p:extLst>
      <p:ext uri="{BB962C8B-B14F-4D97-AF65-F5344CB8AC3E}">
        <p14:creationId xmlns:p14="http://schemas.microsoft.com/office/powerpoint/2010/main" val="12806076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52228" name="Rectangle 2"/>
          <p:cNvSpPr>
            <a:spLocks noGrp="1"/>
          </p:cNvSpPr>
          <p:nvPr>
            <p:ph type="title" idx="4294967295"/>
          </p:nvPr>
        </p:nvSpPr>
        <p:spPr/>
        <p:txBody>
          <a:bodyPr/>
          <a:lstStyle/>
          <a:p>
            <a:r>
              <a:rPr lang="cs-CZ" dirty="0" smtClean="0"/>
              <a:t>Příklad 2: Mannův-</a:t>
            </a:r>
            <a:r>
              <a:rPr lang="cs-CZ" dirty="0" err="1" smtClean="0"/>
              <a:t>Whitneyův</a:t>
            </a:r>
            <a:r>
              <a:rPr lang="cs-CZ" dirty="0" smtClean="0"/>
              <a:t> U test</a:t>
            </a:r>
          </a:p>
        </p:txBody>
      </p:sp>
      <p:sp>
        <p:nvSpPr>
          <p:cNvPr id="52229" name="Rectangle 3"/>
          <p:cNvSpPr>
            <a:spLocks noGrp="1"/>
          </p:cNvSpPr>
          <p:nvPr>
            <p:ph type="body" idx="4294967295"/>
          </p:nvPr>
        </p:nvSpPr>
        <p:spPr>
          <a:xfrm>
            <a:off x="301625" y="1524000"/>
            <a:ext cx="6353175" cy="4598988"/>
          </a:xfrm>
        </p:spPr>
        <p:txBody>
          <a:bodyPr/>
          <a:lstStyle/>
          <a:p>
            <a:r>
              <a:rPr lang="cs-CZ" sz="1700" dirty="0" smtClean="0"/>
              <a:t>17 štěňat bylo trénováno v chození na záchod metodou pozitivní motivace (pochvala, když jde na záchod venku) nebo negativní motivace (trest, když jde na záchod doma). Jako parametr bylo měřeno, za kolik dní je štěně vycvičeno.</a:t>
            </a:r>
          </a:p>
          <a:p>
            <a:r>
              <a:rPr lang="cs-CZ" sz="1700" dirty="0"/>
              <a:t>N</a:t>
            </a:r>
            <a:r>
              <a:rPr lang="cs-CZ" sz="1700" dirty="0" smtClean="0"/>
              <a:t>ulová hypotéza je, že není rozdíl v metodách tréninku, tedy, že oběma metodami je štěně vycvičeno za stejnou dobu.</a:t>
            </a:r>
          </a:p>
          <a:p>
            <a:r>
              <a:rPr lang="cs-CZ" sz="1700" dirty="0"/>
              <a:t>P</a:t>
            </a:r>
            <a:r>
              <a:rPr lang="cs-CZ" sz="1700" dirty="0" smtClean="0"/>
              <a:t>o srovnání rozložení + kvůli nízkému počtu hodnot je vhodné použít </a:t>
            </a:r>
            <a:r>
              <a:rPr lang="cs-CZ" sz="1700" dirty="0" err="1" smtClean="0"/>
              <a:t>neparametrický</a:t>
            </a:r>
            <a:r>
              <a:rPr lang="cs-CZ" sz="1700" dirty="0" smtClean="0"/>
              <a:t> test.</a:t>
            </a:r>
          </a:p>
          <a:p>
            <a:r>
              <a:rPr lang="cs-CZ" sz="1700" dirty="0"/>
              <a:t>J</a:t>
            </a:r>
            <a:r>
              <a:rPr lang="cs-CZ" sz="1700" dirty="0" smtClean="0"/>
              <a:t>e vytvořeno pořadí hodnot v kompletním souboru.</a:t>
            </a:r>
          </a:p>
          <a:p>
            <a:r>
              <a:rPr lang="cs-CZ" sz="1700" dirty="0" smtClean="0"/>
              <a:t>Hodnota testové statistiky je určena ze součtu pořadí hodnot v jednotlivých skupinách.</a:t>
            </a:r>
          </a:p>
          <a:p>
            <a:endParaRPr lang="cs-CZ" sz="1700" dirty="0"/>
          </a:p>
          <a:p>
            <a:endParaRPr lang="cs-CZ" sz="1700" dirty="0" smtClean="0"/>
          </a:p>
          <a:p>
            <a:r>
              <a:rPr lang="cs-CZ" sz="1700" b="1" dirty="0" smtClean="0"/>
              <a:t>Jak dopadne testování?</a:t>
            </a:r>
          </a:p>
        </p:txBody>
      </p:sp>
      <p:sp>
        <p:nvSpPr>
          <p:cNvPr id="52230" name="Rectangle 4"/>
          <p:cNvSpPr>
            <a:spLocks noChangeArrowheads="1"/>
          </p:cNvSpPr>
          <p:nvPr/>
        </p:nvSpPr>
        <p:spPr bwMode="auto">
          <a:xfrm>
            <a:off x="0" y="1628775"/>
            <a:ext cx="9144000" cy="0"/>
          </a:xfrm>
          <a:prstGeom prst="rect">
            <a:avLst/>
          </a:prstGeom>
          <a:noFill/>
          <a:ln w="9525">
            <a:noFill/>
            <a:miter lim="800000"/>
            <a:headEnd/>
            <a:tailEnd/>
          </a:ln>
        </p:spPr>
        <p:txBody>
          <a:bodyPr wrap="none" anchor="ctr">
            <a:spAutoFit/>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graphicFrame>
        <p:nvGraphicFramePr>
          <p:cNvPr id="52226" name="Object 5"/>
          <p:cNvGraphicFramePr>
            <a:graphicFrameLocks noChangeAspect="1"/>
          </p:cNvGraphicFramePr>
          <p:nvPr/>
        </p:nvGraphicFramePr>
        <p:xfrm>
          <a:off x="6732588" y="1339850"/>
          <a:ext cx="2100262" cy="5257800"/>
        </p:xfrm>
        <a:graphic>
          <a:graphicData uri="http://schemas.openxmlformats.org/presentationml/2006/ole">
            <mc:AlternateContent xmlns:mc="http://schemas.openxmlformats.org/markup-compatibility/2006">
              <mc:Choice xmlns:v="urn:schemas-microsoft-com:vml" Requires="v">
                <p:oleObj spid="_x0000_s2098" name="Graph" r:id="rId3" imgW="1440180" imgH="3599815" progId="STATISTICA.Graph">
                  <p:embed/>
                </p:oleObj>
              </mc:Choice>
              <mc:Fallback>
                <p:oleObj name="Graph" r:id="rId3" imgW="1440180" imgH="3599815" progId="STATISTICA.Graph">
                  <p:embed/>
                  <p:pic>
                    <p:nvPicPr>
                      <p:cNvPr id="0"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588" y="1339850"/>
                        <a:ext cx="2100262" cy="525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54" name="Picture 6" descr="http://www.mojestarosti.cz/poradna/images/mconsult/images/1339688205_pes.jpg"/>
          <p:cNvPicPr>
            <a:picLocks noChangeAspect="1" noChangeArrowheads="1"/>
          </p:cNvPicPr>
          <p:nvPr/>
        </p:nvPicPr>
        <p:blipFill>
          <a:blip r:embed="rId5" cstate="print"/>
          <a:srcRect l="6719" t="30236" b="10079"/>
          <a:stretch>
            <a:fillRect/>
          </a:stretch>
        </p:blipFill>
        <p:spPr bwMode="auto">
          <a:xfrm>
            <a:off x="4847788" y="4756476"/>
            <a:ext cx="1999124" cy="1279063"/>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Zástupný symbol pro zápatí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i="1">
                <a:solidFill>
                  <a:schemeClr val="tx1"/>
                </a:solidFill>
                <a:latin typeface="Arial" charset="0"/>
                <a:cs typeface="Arial" charset="0"/>
              </a:defRPr>
            </a:lvl1pPr>
            <a:lvl2pPr marL="742950" indent="-285750" eaLnBrk="0" hangingPunct="0">
              <a:defRPr b="1" i="1">
                <a:solidFill>
                  <a:schemeClr val="tx1"/>
                </a:solidFill>
                <a:latin typeface="Arial" charset="0"/>
                <a:cs typeface="Arial" charset="0"/>
              </a:defRPr>
            </a:lvl2pPr>
            <a:lvl3pPr marL="1143000" indent="-228600" eaLnBrk="0" hangingPunct="0">
              <a:defRPr b="1" i="1">
                <a:solidFill>
                  <a:schemeClr val="tx1"/>
                </a:solidFill>
                <a:latin typeface="Arial" charset="0"/>
                <a:cs typeface="Arial" charset="0"/>
              </a:defRPr>
            </a:lvl3pPr>
            <a:lvl4pPr marL="1600200" indent="-228600" eaLnBrk="0" hangingPunct="0">
              <a:defRPr b="1" i="1">
                <a:solidFill>
                  <a:schemeClr val="tx1"/>
                </a:solidFill>
                <a:latin typeface="Arial" charset="0"/>
                <a:cs typeface="Arial" charset="0"/>
              </a:defRPr>
            </a:lvl4pPr>
            <a:lvl5pPr marL="2057400" indent="-228600" eaLnBrk="0" hangingPunct="0">
              <a:defRPr b="1" i="1">
                <a:solidFill>
                  <a:schemeClr val="tx1"/>
                </a:solidFill>
                <a:latin typeface="Arial" charset="0"/>
                <a:cs typeface="Arial" charset="0"/>
              </a:defRPr>
            </a:lvl5pPr>
            <a:lvl6pPr marL="2514600" indent="-228600" eaLnBrk="0" fontAlgn="base" hangingPunct="0">
              <a:spcBef>
                <a:spcPct val="0"/>
              </a:spcBef>
              <a:spcAft>
                <a:spcPct val="0"/>
              </a:spcAft>
              <a:defRPr b="1" i="1">
                <a:solidFill>
                  <a:schemeClr val="tx1"/>
                </a:solidFill>
                <a:latin typeface="Arial" charset="0"/>
                <a:cs typeface="Arial" charset="0"/>
              </a:defRPr>
            </a:lvl6pPr>
            <a:lvl7pPr marL="2971800" indent="-228600" eaLnBrk="0" fontAlgn="base" hangingPunct="0">
              <a:spcBef>
                <a:spcPct val="0"/>
              </a:spcBef>
              <a:spcAft>
                <a:spcPct val="0"/>
              </a:spcAft>
              <a:defRPr b="1" i="1">
                <a:solidFill>
                  <a:schemeClr val="tx1"/>
                </a:solidFill>
                <a:latin typeface="Arial" charset="0"/>
                <a:cs typeface="Arial" charset="0"/>
              </a:defRPr>
            </a:lvl7pPr>
            <a:lvl8pPr marL="3429000" indent="-228600" eaLnBrk="0" fontAlgn="base" hangingPunct="0">
              <a:spcBef>
                <a:spcPct val="0"/>
              </a:spcBef>
              <a:spcAft>
                <a:spcPct val="0"/>
              </a:spcAft>
              <a:defRPr b="1" i="1">
                <a:solidFill>
                  <a:schemeClr val="tx1"/>
                </a:solidFill>
                <a:latin typeface="Arial" charset="0"/>
                <a:cs typeface="Arial" charset="0"/>
              </a:defRPr>
            </a:lvl8pPr>
            <a:lvl9pPr marL="3886200" indent="-228600" eaLnBrk="0" fontAlgn="base" hangingPunct="0">
              <a:spcBef>
                <a:spcPct val="0"/>
              </a:spcBef>
              <a:spcAft>
                <a:spcPct val="0"/>
              </a:spcAft>
              <a:defRPr b="1" i="1">
                <a:solidFill>
                  <a:schemeClr val="tx1"/>
                </a:solidFill>
                <a:latin typeface="Arial" charset="0"/>
                <a:cs typeface="Arial" charset="0"/>
              </a:defRPr>
            </a:lvl9pPr>
          </a:lstStyle>
          <a:p>
            <a:pPr eaLnBrk="1" hangingPunct="1"/>
            <a:r>
              <a:rPr lang="cs-CZ" altLang="cs-CZ" b="0" i="0" smtClean="0">
                <a:solidFill>
                  <a:srgbClr val="607B7C"/>
                </a:solidFill>
              </a:rPr>
              <a:t>Vytvořil Institut biostatistiky a analýz, Masarykova univerzita </a:t>
            </a:r>
            <a:br>
              <a:rPr lang="cs-CZ" altLang="cs-CZ" b="0" i="0" smtClean="0">
                <a:solidFill>
                  <a:srgbClr val="607B7C"/>
                </a:solidFill>
              </a:rPr>
            </a:br>
            <a:r>
              <a:rPr lang="cs-CZ" altLang="cs-CZ" b="0" smtClean="0">
                <a:solidFill>
                  <a:srgbClr val="607B7C"/>
                </a:solidFill>
              </a:rPr>
              <a:t>J. Jarkovský, L. Dušek</a:t>
            </a:r>
          </a:p>
          <a:p>
            <a:pPr eaLnBrk="1" hangingPunct="1"/>
            <a:endParaRPr lang="cs-CZ" altLang="cs-CZ" b="0" smtClean="0">
              <a:solidFill>
                <a:srgbClr val="607B7C"/>
              </a:solidFill>
            </a:endParaRPr>
          </a:p>
        </p:txBody>
      </p:sp>
      <p:sp>
        <p:nvSpPr>
          <p:cNvPr id="35843" name="Rectangle 2"/>
          <p:cNvSpPr>
            <a:spLocks noGrp="1"/>
          </p:cNvSpPr>
          <p:nvPr>
            <p:ph type="title" idx="4294967295"/>
          </p:nvPr>
        </p:nvSpPr>
        <p:spPr>
          <a:xfrm>
            <a:off x="178692" y="18064"/>
            <a:ext cx="8713788" cy="1143000"/>
          </a:xfrm>
          <a:noFill/>
        </p:spPr>
        <p:txBody>
          <a:bodyPr anchor="ctr"/>
          <a:lstStyle/>
          <a:p>
            <a:r>
              <a:rPr lang="cs-CZ" altLang="cs-CZ" sz="3200" dirty="0" smtClean="0"/>
              <a:t>Co byste měli umět z minula:</a:t>
            </a:r>
          </a:p>
        </p:txBody>
      </p:sp>
      <p:sp>
        <p:nvSpPr>
          <p:cNvPr id="5" name="Rectangle 3"/>
          <p:cNvSpPr txBox="1">
            <a:spLocks/>
          </p:cNvSpPr>
          <p:nvPr/>
        </p:nvSpPr>
        <p:spPr bwMode="auto">
          <a:xfrm>
            <a:off x="357158" y="1700808"/>
            <a:ext cx="8607330" cy="31683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1" fontAlgn="base" hangingPunct="1">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1" fontAlgn="base" hangingPunct="1">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1" fontAlgn="base" hangingPunct="1">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1" fontAlgn="base" hangingPunct="1">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1" fontAlgn="base" hangingPunct="1">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457200" indent="-457200">
              <a:spcBef>
                <a:spcPts val="600"/>
              </a:spcBef>
              <a:spcAft>
                <a:spcPts val="600"/>
              </a:spcAft>
              <a:buFont typeface="+mj-lt"/>
              <a:buAutoNum type="arabicPeriod"/>
            </a:pPr>
            <a:r>
              <a:rPr lang="cs-CZ" altLang="cs-CZ" sz="2400" dirty="0" smtClean="0"/>
              <a:t>Vybrat typ parametrického testu – </a:t>
            </a:r>
            <a:r>
              <a:rPr lang="cs-CZ" altLang="cs-CZ" sz="2400" dirty="0" err="1" smtClean="0"/>
              <a:t>jednovýběrový</a:t>
            </a:r>
            <a:r>
              <a:rPr lang="cs-CZ" altLang="cs-CZ" sz="2400" dirty="0" smtClean="0"/>
              <a:t>, párový nebo </a:t>
            </a:r>
            <a:r>
              <a:rPr lang="cs-CZ" altLang="cs-CZ" sz="2400" dirty="0" err="1" smtClean="0"/>
              <a:t>dvouvýběrový</a:t>
            </a:r>
            <a:r>
              <a:rPr lang="cs-CZ" altLang="cs-CZ" sz="2400" dirty="0" smtClean="0"/>
              <a:t>?</a:t>
            </a:r>
          </a:p>
          <a:p>
            <a:pPr marL="457200" indent="-457200">
              <a:spcBef>
                <a:spcPts val="600"/>
              </a:spcBef>
              <a:spcAft>
                <a:spcPts val="600"/>
              </a:spcAft>
              <a:buFont typeface="+mj-lt"/>
              <a:buAutoNum type="arabicPeriod"/>
            </a:pPr>
            <a:r>
              <a:rPr lang="cs-CZ" altLang="cs-CZ" sz="2400" dirty="0" smtClean="0"/>
              <a:t>Ověřit předpoklady parametrických </a:t>
            </a:r>
            <a:r>
              <a:rPr lang="cs-CZ" altLang="cs-CZ" sz="2400" dirty="0"/>
              <a:t>testů </a:t>
            </a:r>
            <a:r>
              <a:rPr lang="cs-CZ" altLang="cs-CZ" sz="2400" dirty="0" smtClean="0"/>
              <a:t>(normalitu, shodu rozptylů; graficky i pomocí testů).</a:t>
            </a:r>
          </a:p>
          <a:p>
            <a:pPr marL="457200" indent="-457200">
              <a:spcBef>
                <a:spcPts val="600"/>
              </a:spcBef>
              <a:spcAft>
                <a:spcPts val="600"/>
              </a:spcAft>
              <a:buFont typeface="+mj-lt"/>
              <a:buAutoNum type="arabicPeriod"/>
            </a:pPr>
            <a:r>
              <a:rPr lang="cs-CZ" altLang="cs-CZ" sz="2400" dirty="0" smtClean="0"/>
              <a:t>Provést testování v softwaru </a:t>
            </a:r>
            <a:r>
              <a:rPr lang="cs-CZ" altLang="cs-CZ" sz="2400" dirty="0" err="1" smtClean="0"/>
              <a:t>Statistica</a:t>
            </a:r>
            <a:r>
              <a:rPr lang="cs-CZ" altLang="cs-CZ" sz="2400" dirty="0" smtClean="0"/>
              <a:t>.</a:t>
            </a:r>
          </a:p>
          <a:p>
            <a:pPr marL="457200" indent="-457200">
              <a:spcBef>
                <a:spcPts val="600"/>
              </a:spcBef>
              <a:spcAft>
                <a:spcPts val="600"/>
              </a:spcAft>
              <a:buFont typeface="+mj-lt"/>
              <a:buAutoNum type="arabicPeriod"/>
            </a:pPr>
            <a:r>
              <a:rPr lang="cs-CZ" altLang="cs-CZ" sz="2400" dirty="0" smtClean="0"/>
              <a:t>Interpretovat výsledky testování.</a:t>
            </a:r>
          </a:p>
          <a:p>
            <a:pPr marL="457200" indent="-457200">
              <a:buFont typeface="+mj-lt"/>
              <a:buAutoNum type="arabicPeriod"/>
            </a:pPr>
            <a:endParaRPr lang="cs-CZ" altLang="cs-CZ" sz="2400" dirty="0" smtClean="0"/>
          </a:p>
          <a:p>
            <a:pPr marL="457200" indent="-457200">
              <a:buFont typeface="+mj-lt"/>
              <a:buAutoNum type="arabicPeriod"/>
            </a:pPr>
            <a:endParaRPr lang="cs-CZ" altLang="cs-CZ" sz="2400" dirty="0" smtClean="0"/>
          </a:p>
        </p:txBody>
      </p:sp>
    </p:spTree>
    <p:extLst>
      <p:ext uri="{BB962C8B-B14F-4D97-AF65-F5344CB8AC3E}">
        <p14:creationId xmlns:p14="http://schemas.microsoft.com/office/powerpoint/2010/main" val="17716181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p:cNvPicPr>
            <a:picLocks noChangeAspect="1" noChangeArrowheads="1"/>
          </p:cNvPicPr>
          <p:nvPr/>
        </p:nvPicPr>
        <p:blipFill>
          <a:blip r:embed="rId2" cstate="print"/>
          <a:srcRect/>
          <a:stretch>
            <a:fillRect/>
          </a:stretch>
        </p:blipFill>
        <p:spPr bwMode="auto">
          <a:xfrm>
            <a:off x="3382838" y="1685503"/>
            <a:ext cx="5581650" cy="4695825"/>
          </a:xfrm>
          <a:prstGeom prst="rect">
            <a:avLst/>
          </a:prstGeom>
          <a:noFill/>
          <a:ln w="9525">
            <a:noFill/>
            <a:miter lim="800000"/>
            <a:headEnd/>
            <a:tailEnd/>
          </a:ln>
        </p:spPr>
      </p:pic>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6" name="Nadpis 1"/>
          <p:cNvSpPr>
            <a:spLocks noGrp="1"/>
          </p:cNvSpPr>
          <p:nvPr>
            <p:ph type="title"/>
          </p:nvPr>
        </p:nvSpPr>
        <p:spPr/>
        <p:txBody>
          <a:bodyPr/>
          <a:lstStyle/>
          <a:p>
            <a:r>
              <a:rPr lang="cs-CZ" dirty="0" smtClean="0"/>
              <a:t>Příklad 2: Řešení v softwaru </a:t>
            </a:r>
            <a:r>
              <a:rPr lang="cs-CZ" dirty="0" err="1" smtClean="0"/>
              <a:t>Statistica</a:t>
            </a:r>
            <a:r>
              <a:rPr lang="cs-CZ" dirty="0" smtClean="0"/>
              <a:t> I</a:t>
            </a:r>
            <a:endParaRPr lang="cs-CZ" dirty="0"/>
          </a:p>
        </p:txBody>
      </p:sp>
      <p:sp>
        <p:nvSpPr>
          <p:cNvPr id="7" name="Šipka doprava 6"/>
          <p:cNvSpPr/>
          <p:nvPr/>
        </p:nvSpPr>
        <p:spPr>
          <a:xfrm rot="2033744">
            <a:off x="4717254" y="1230772"/>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8" name="Šipka doprava 7"/>
          <p:cNvSpPr/>
          <p:nvPr/>
        </p:nvSpPr>
        <p:spPr>
          <a:xfrm>
            <a:off x="4355976" y="4077072"/>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
        <p:nvSpPr>
          <p:cNvPr id="9" name="TextovéPole 8"/>
          <p:cNvSpPr txBox="1"/>
          <p:nvPr/>
        </p:nvSpPr>
        <p:spPr>
          <a:xfrm>
            <a:off x="265032" y="3573016"/>
            <a:ext cx="3082832" cy="1200329"/>
          </a:xfrm>
          <a:prstGeom prst="rect">
            <a:avLst/>
          </a:prstGeom>
          <a:noFill/>
        </p:spPr>
        <p:txBody>
          <a:bodyPr wrap="none" rtlCol="0">
            <a:spAutoFit/>
          </a:bodyPr>
          <a:lstStyle/>
          <a:p>
            <a:pPr>
              <a:buFont typeface="Arial" pitchFamily="34" charset="0"/>
              <a:buChar char="•"/>
            </a:pPr>
            <a:r>
              <a:rPr lang="cs-CZ" dirty="0" smtClean="0"/>
              <a:t> V menu </a:t>
            </a:r>
            <a:r>
              <a:rPr lang="cs-CZ" b="1" i="1" dirty="0" err="1" smtClean="0"/>
              <a:t>Statistics</a:t>
            </a:r>
            <a:r>
              <a:rPr lang="cs-CZ" b="1" i="1" dirty="0" smtClean="0"/>
              <a:t> </a:t>
            </a:r>
            <a:r>
              <a:rPr lang="cs-CZ" dirty="0" smtClean="0"/>
              <a:t>zvolíme </a:t>
            </a:r>
          </a:p>
          <a:p>
            <a:r>
              <a:rPr lang="cs-CZ" b="1" i="1" dirty="0" err="1" smtClean="0"/>
              <a:t>Nonparametrics</a:t>
            </a:r>
            <a:r>
              <a:rPr lang="cs-CZ" b="1" i="1" dirty="0" smtClean="0"/>
              <a:t> ,</a:t>
            </a:r>
          </a:p>
          <a:p>
            <a:r>
              <a:rPr lang="cs-CZ" dirty="0" smtClean="0"/>
              <a:t>vybereme </a:t>
            </a:r>
            <a:r>
              <a:rPr lang="cs-CZ" b="1" i="1" dirty="0" err="1"/>
              <a:t>C</a:t>
            </a:r>
            <a:r>
              <a:rPr lang="cs-CZ" b="1" i="1" dirty="0" err="1" smtClean="0"/>
              <a:t>omparing</a:t>
            </a:r>
            <a:r>
              <a:rPr lang="cs-CZ" b="1" i="1" dirty="0" smtClean="0"/>
              <a:t> </a:t>
            </a:r>
            <a:r>
              <a:rPr lang="cs-CZ" b="1" i="1" dirty="0" err="1" smtClean="0"/>
              <a:t>two</a:t>
            </a:r>
            <a:r>
              <a:rPr lang="cs-CZ" b="1" i="1" dirty="0" smtClean="0"/>
              <a:t> </a:t>
            </a:r>
          </a:p>
          <a:p>
            <a:r>
              <a:rPr lang="cs-CZ" b="1" i="1" dirty="0" smtClean="0"/>
              <a:t>independent </a:t>
            </a:r>
            <a:r>
              <a:rPr lang="cs-CZ" b="1" i="1" dirty="0" err="1" smtClean="0"/>
              <a:t>samples</a:t>
            </a:r>
            <a:r>
              <a:rPr lang="cs-CZ" b="1" i="1" dirty="0" smtClean="0"/>
              <a:t> (</a:t>
            </a:r>
            <a:r>
              <a:rPr lang="cs-CZ" b="1" i="1" dirty="0" err="1" smtClean="0"/>
              <a:t>groups</a:t>
            </a:r>
            <a:r>
              <a:rPr lang="cs-CZ" b="1" i="1" dirty="0" smtClean="0"/>
              <a:t>)</a:t>
            </a:r>
          </a:p>
        </p:txBody>
      </p:sp>
      <p:sp>
        <p:nvSpPr>
          <p:cNvPr id="10" name="Šipka doprava 9"/>
          <p:cNvSpPr/>
          <p:nvPr/>
        </p:nvSpPr>
        <p:spPr>
          <a:xfrm>
            <a:off x="2483768" y="2060848"/>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11" name="Zaoblený obdélník 10"/>
          <p:cNvSpPr/>
          <p:nvPr/>
        </p:nvSpPr>
        <p:spPr>
          <a:xfrm>
            <a:off x="3347864" y="1916832"/>
            <a:ext cx="864096" cy="648072"/>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5" name="TextovéPole 4"/>
          <p:cNvSpPr txBox="1"/>
          <p:nvPr/>
        </p:nvSpPr>
        <p:spPr>
          <a:xfrm>
            <a:off x="442525" y="2204864"/>
            <a:ext cx="3722109" cy="3416320"/>
          </a:xfrm>
          <a:prstGeom prst="rect">
            <a:avLst/>
          </a:prstGeom>
          <a:noFill/>
        </p:spPr>
        <p:txBody>
          <a:bodyPr wrap="none" rtlCol="0">
            <a:spAutoFit/>
          </a:bodyPr>
          <a:lstStyle/>
          <a:p>
            <a:pPr>
              <a:buFont typeface="Arial" pitchFamily="34" charset="0"/>
              <a:buChar char="•"/>
            </a:pPr>
            <a:r>
              <a:rPr lang="cs-CZ" dirty="0" smtClean="0"/>
              <a:t> Vybereme proměnné, </a:t>
            </a:r>
            <a:endParaRPr lang="cs-CZ" dirty="0"/>
          </a:p>
          <a:p>
            <a:r>
              <a:rPr lang="cs-CZ" dirty="0" smtClean="0"/>
              <a:t>které chceme testovat</a:t>
            </a:r>
          </a:p>
          <a:p>
            <a:endParaRPr lang="cs-CZ" dirty="0" smtClean="0"/>
          </a:p>
          <a:p>
            <a:pPr>
              <a:buFont typeface="Arial" pitchFamily="34" charset="0"/>
              <a:buChar char="•"/>
            </a:pPr>
            <a:r>
              <a:rPr lang="cs-CZ" dirty="0" smtClean="0"/>
              <a:t> </a:t>
            </a:r>
            <a:r>
              <a:rPr lang="cs-CZ" b="1" i="1" dirty="0" smtClean="0"/>
              <a:t>p-</a:t>
            </a:r>
            <a:r>
              <a:rPr lang="cs-CZ" b="1" i="1" dirty="0" err="1" smtClean="0"/>
              <a:t>value</a:t>
            </a:r>
            <a:r>
              <a:rPr lang="cs-CZ" b="1" i="1" dirty="0" smtClean="0"/>
              <a:t> </a:t>
            </a:r>
            <a:r>
              <a:rPr lang="cs-CZ" b="1" i="1" dirty="0" err="1" smtClean="0"/>
              <a:t>for</a:t>
            </a:r>
            <a:r>
              <a:rPr lang="cs-CZ" b="1" i="1" dirty="0" smtClean="0"/>
              <a:t> </a:t>
            </a:r>
            <a:r>
              <a:rPr lang="cs-CZ" b="1" i="1" dirty="0" err="1" smtClean="0"/>
              <a:t>highlighting</a:t>
            </a:r>
            <a:r>
              <a:rPr lang="cs-CZ" b="1" i="1" dirty="0" smtClean="0"/>
              <a:t>-</a:t>
            </a:r>
          </a:p>
          <a:p>
            <a:r>
              <a:rPr lang="cs-CZ" dirty="0" smtClean="0"/>
              <a:t>Úroveň p lze změnit</a:t>
            </a:r>
          </a:p>
          <a:p>
            <a:endParaRPr lang="cs-CZ" dirty="0" smtClean="0"/>
          </a:p>
          <a:p>
            <a:pPr>
              <a:buFont typeface="Arial" pitchFamily="34" charset="0"/>
              <a:buChar char="•"/>
            </a:pPr>
            <a:r>
              <a:rPr lang="cs-CZ" dirty="0" smtClean="0"/>
              <a:t> Kliknutím na </a:t>
            </a:r>
            <a:r>
              <a:rPr lang="cs-CZ" b="1" i="1" dirty="0" err="1" smtClean="0"/>
              <a:t>Mann</a:t>
            </a:r>
            <a:r>
              <a:rPr lang="cs-CZ" b="1" i="1" dirty="0" smtClean="0"/>
              <a:t>-</a:t>
            </a:r>
            <a:r>
              <a:rPr lang="cs-CZ" b="1" i="1" dirty="0" err="1" smtClean="0"/>
              <a:t>Whitney</a:t>
            </a:r>
            <a:r>
              <a:rPr lang="cs-CZ" b="1" i="1" dirty="0" smtClean="0"/>
              <a:t> U test, </a:t>
            </a:r>
          </a:p>
          <a:p>
            <a:r>
              <a:rPr lang="cs-CZ" dirty="0" smtClean="0"/>
              <a:t>nebo na M-W U test</a:t>
            </a:r>
          </a:p>
          <a:p>
            <a:r>
              <a:rPr lang="cs-CZ" dirty="0" smtClean="0"/>
              <a:t>získáme výstupy</a:t>
            </a:r>
          </a:p>
          <a:p>
            <a:endParaRPr lang="cs-CZ" dirty="0" smtClean="0"/>
          </a:p>
          <a:p>
            <a:endParaRPr lang="cs-CZ" dirty="0" smtClean="0"/>
          </a:p>
          <a:p>
            <a:endParaRPr lang="cs-CZ" b="1" i="1" dirty="0"/>
          </a:p>
        </p:txBody>
      </p:sp>
      <p:grpSp>
        <p:nvGrpSpPr>
          <p:cNvPr id="13" name="Skupina 12"/>
          <p:cNvGrpSpPr/>
          <p:nvPr/>
        </p:nvGrpSpPr>
        <p:grpSpPr>
          <a:xfrm>
            <a:off x="4211960" y="1985861"/>
            <a:ext cx="4427761" cy="4035427"/>
            <a:chOff x="4223552" y="1195810"/>
            <a:chExt cx="4427761" cy="4035427"/>
          </a:xfrm>
        </p:grpSpPr>
        <p:pic>
          <p:nvPicPr>
            <p:cNvPr id="23554" name="Picture 2"/>
            <p:cNvPicPr>
              <a:picLocks noChangeAspect="1" noChangeArrowheads="1"/>
            </p:cNvPicPr>
            <p:nvPr/>
          </p:nvPicPr>
          <p:blipFill>
            <a:blip r:embed="rId2" cstate="print"/>
            <a:srcRect/>
            <a:stretch>
              <a:fillRect/>
            </a:stretch>
          </p:blipFill>
          <p:spPr bwMode="auto">
            <a:xfrm>
              <a:off x="4788024" y="1340768"/>
              <a:ext cx="3619500" cy="3505200"/>
            </a:xfrm>
            <a:prstGeom prst="rect">
              <a:avLst/>
            </a:prstGeom>
            <a:noFill/>
            <a:ln w="9525">
              <a:noFill/>
              <a:miter lim="800000"/>
              <a:headEnd/>
              <a:tailEnd/>
            </a:ln>
          </p:spPr>
        </p:pic>
        <p:sp>
          <p:nvSpPr>
            <p:cNvPr id="6" name="Šipka doprava 5"/>
            <p:cNvSpPr/>
            <p:nvPr/>
          </p:nvSpPr>
          <p:spPr>
            <a:xfrm rot="1014335">
              <a:off x="4412150" y="1517053"/>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7" name="Šipka doprava 6"/>
            <p:cNvSpPr/>
            <p:nvPr/>
          </p:nvSpPr>
          <p:spPr>
            <a:xfrm rot="13836479">
              <a:off x="7773347" y="4583165"/>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8" name="Šipka doprava 7"/>
            <p:cNvSpPr/>
            <p:nvPr/>
          </p:nvSpPr>
          <p:spPr>
            <a:xfrm rot="21435653">
              <a:off x="4223552" y="3519647"/>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
          <p:nvSpPr>
            <p:cNvPr id="9" name="Zaoblený obdélník 8"/>
            <p:cNvSpPr/>
            <p:nvPr/>
          </p:nvSpPr>
          <p:spPr>
            <a:xfrm>
              <a:off x="5076056" y="3573016"/>
              <a:ext cx="2088232" cy="288032"/>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Šipka doprava 9"/>
            <p:cNvSpPr/>
            <p:nvPr/>
          </p:nvSpPr>
          <p:spPr>
            <a:xfrm rot="7690540">
              <a:off x="8003241" y="1339826"/>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grpSp>
      <p:sp>
        <p:nvSpPr>
          <p:cNvPr id="12" name="Nadpis 1"/>
          <p:cNvSpPr>
            <a:spLocks noGrp="1"/>
          </p:cNvSpPr>
          <p:nvPr>
            <p:ph type="title"/>
          </p:nvPr>
        </p:nvSpPr>
        <p:spPr/>
        <p:txBody>
          <a:bodyPr/>
          <a:lstStyle/>
          <a:p>
            <a:r>
              <a:rPr lang="cs-CZ" dirty="0" smtClean="0"/>
              <a:t>Příklad 2: Řešení v softwaru </a:t>
            </a:r>
            <a:r>
              <a:rPr lang="cs-CZ" dirty="0" err="1" smtClean="0"/>
              <a:t>Statistica</a:t>
            </a:r>
            <a:r>
              <a:rPr lang="cs-CZ" dirty="0" smtClean="0"/>
              <a:t> II</a:t>
            </a:r>
            <a:endParaRPr lang="cs-CZ"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4" name="TextovéPole 3"/>
          <p:cNvSpPr txBox="1"/>
          <p:nvPr/>
        </p:nvSpPr>
        <p:spPr>
          <a:xfrm>
            <a:off x="467544" y="1412776"/>
            <a:ext cx="1723998" cy="369332"/>
          </a:xfrm>
          <a:prstGeom prst="rect">
            <a:avLst/>
          </a:prstGeom>
          <a:noFill/>
        </p:spPr>
        <p:txBody>
          <a:bodyPr wrap="none" rtlCol="0">
            <a:spAutoFit/>
          </a:bodyPr>
          <a:lstStyle/>
          <a:p>
            <a:r>
              <a:rPr lang="cs-CZ" dirty="0" smtClean="0"/>
              <a:t>Součet pořadí T</a:t>
            </a:r>
            <a:r>
              <a:rPr lang="cs-CZ" baseline="-25000" dirty="0" smtClean="0"/>
              <a:t>1</a:t>
            </a:r>
            <a:endParaRPr lang="cs-CZ" dirty="0"/>
          </a:p>
        </p:txBody>
      </p:sp>
      <p:sp>
        <p:nvSpPr>
          <p:cNvPr id="5" name="TextovéPole 4"/>
          <p:cNvSpPr txBox="1"/>
          <p:nvPr/>
        </p:nvSpPr>
        <p:spPr>
          <a:xfrm>
            <a:off x="2339752" y="1916832"/>
            <a:ext cx="1723998" cy="369332"/>
          </a:xfrm>
          <a:prstGeom prst="rect">
            <a:avLst/>
          </a:prstGeom>
          <a:noFill/>
        </p:spPr>
        <p:txBody>
          <a:bodyPr wrap="none" rtlCol="0">
            <a:spAutoFit/>
          </a:bodyPr>
          <a:lstStyle/>
          <a:p>
            <a:r>
              <a:rPr lang="cs-CZ" dirty="0" smtClean="0"/>
              <a:t>Součet pořadí T</a:t>
            </a:r>
            <a:r>
              <a:rPr lang="cs-CZ" baseline="-25000" dirty="0"/>
              <a:t>2</a:t>
            </a:r>
            <a:endParaRPr lang="cs-CZ" dirty="0"/>
          </a:p>
        </p:txBody>
      </p:sp>
      <p:sp>
        <p:nvSpPr>
          <p:cNvPr id="6" name="TextovéPole 5"/>
          <p:cNvSpPr txBox="1"/>
          <p:nvPr/>
        </p:nvSpPr>
        <p:spPr>
          <a:xfrm>
            <a:off x="971600" y="4293096"/>
            <a:ext cx="2621808" cy="369332"/>
          </a:xfrm>
          <a:prstGeom prst="rect">
            <a:avLst/>
          </a:prstGeom>
          <a:noFill/>
        </p:spPr>
        <p:txBody>
          <a:bodyPr wrap="none" rtlCol="0">
            <a:spAutoFit/>
          </a:bodyPr>
          <a:lstStyle/>
          <a:p>
            <a:r>
              <a:rPr lang="cs-CZ" dirty="0" smtClean="0"/>
              <a:t>Hodnota testové statistiky</a:t>
            </a:r>
            <a:endParaRPr lang="cs-CZ" dirty="0"/>
          </a:p>
        </p:txBody>
      </p:sp>
      <p:sp>
        <p:nvSpPr>
          <p:cNvPr id="7" name="TextovéPole 6"/>
          <p:cNvSpPr txBox="1"/>
          <p:nvPr/>
        </p:nvSpPr>
        <p:spPr>
          <a:xfrm>
            <a:off x="4860032" y="1844824"/>
            <a:ext cx="2039276" cy="369332"/>
          </a:xfrm>
          <a:prstGeom prst="rect">
            <a:avLst/>
          </a:prstGeom>
          <a:noFill/>
        </p:spPr>
        <p:txBody>
          <a:bodyPr wrap="none" rtlCol="0">
            <a:spAutoFit/>
          </a:bodyPr>
          <a:lstStyle/>
          <a:p>
            <a:r>
              <a:rPr lang="cs-CZ" dirty="0" smtClean="0"/>
              <a:t>Hodnota Z statistiky</a:t>
            </a:r>
            <a:endParaRPr lang="cs-CZ" dirty="0"/>
          </a:p>
        </p:txBody>
      </p:sp>
      <p:sp>
        <p:nvSpPr>
          <p:cNvPr id="8" name="TextovéPole 7"/>
          <p:cNvSpPr txBox="1"/>
          <p:nvPr/>
        </p:nvSpPr>
        <p:spPr>
          <a:xfrm>
            <a:off x="3904538" y="4293096"/>
            <a:ext cx="2539670" cy="369332"/>
          </a:xfrm>
          <a:prstGeom prst="rect">
            <a:avLst/>
          </a:prstGeom>
          <a:noFill/>
        </p:spPr>
        <p:txBody>
          <a:bodyPr wrap="none" rtlCol="0">
            <a:spAutoFit/>
          </a:bodyPr>
          <a:lstStyle/>
          <a:p>
            <a:r>
              <a:rPr lang="cs-CZ" dirty="0" smtClean="0"/>
              <a:t>Asymptotická p-hodnota</a:t>
            </a:r>
            <a:endParaRPr lang="cs-CZ" dirty="0"/>
          </a:p>
        </p:txBody>
      </p:sp>
      <p:sp>
        <p:nvSpPr>
          <p:cNvPr id="9" name="TextovéPole 8"/>
          <p:cNvSpPr txBox="1"/>
          <p:nvPr/>
        </p:nvSpPr>
        <p:spPr>
          <a:xfrm>
            <a:off x="4067944" y="5158933"/>
            <a:ext cx="4531753" cy="646331"/>
          </a:xfrm>
          <a:prstGeom prst="rect">
            <a:avLst/>
          </a:prstGeom>
          <a:noFill/>
        </p:spPr>
        <p:txBody>
          <a:bodyPr wrap="none" rtlCol="0">
            <a:spAutoFit/>
          </a:bodyPr>
          <a:lstStyle/>
          <a:p>
            <a:pPr algn="r"/>
            <a:r>
              <a:rPr lang="cs-CZ" dirty="0" smtClean="0"/>
              <a:t>Přesná p-hodnota </a:t>
            </a:r>
          </a:p>
          <a:p>
            <a:pPr algn="r"/>
            <a:r>
              <a:rPr lang="cs-CZ" dirty="0" smtClean="0"/>
              <a:t>(použít, jestliže rozsah výběru je menší než 30)</a:t>
            </a:r>
            <a:endParaRPr lang="cs-CZ" dirty="0"/>
          </a:p>
        </p:txBody>
      </p:sp>
      <p:pic>
        <p:nvPicPr>
          <p:cNvPr id="10" name="Picture 3"/>
          <p:cNvPicPr>
            <a:picLocks noChangeAspect="1" noChangeArrowheads="1"/>
          </p:cNvPicPr>
          <p:nvPr/>
        </p:nvPicPr>
        <p:blipFill>
          <a:blip r:embed="rId2" cstate="print"/>
          <a:srcRect/>
          <a:stretch>
            <a:fillRect/>
          </a:stretch>
        </p:blipFill>
        <p:spPr bwMode="auto">
          <a:xfrm>
            <a:off x="1187624" y="2708920"/>
            <a:ext cx="6600825" cy="1047750"/>
          </a:xfrm>
          <a:prstGeom prst="rect">
            <a:avLst/>
          </a:prstGeom>
          <a:noFill/>
          <a:ln w="9525">
            <a:noFill/>
            <a:miter lim="800000"/>
            <a:headEnd/>
            <a:tailEnd/>
          </a:ln>
        </p:spPr>
      </p:pic>
      <p:cxnSp>
        <p:nvCxnSpPr>
          <p:cNvPr id="12" name="Pravoúhlá spojovací čára 11"/>
          <p:cNvCxnSpPr>
            <a:stCxn id="4" idx="2"/>
          </p:cNvCxnSpPr>
          <p:nvPr/>
        </p:nvCxnSpPr>
        <p:spPr>
          <a:xfrm rot="16200000" flipH="1">
            <a:off x="1083209" y="2028441"/>
            <a:ext cx="1214844" cy="722177"/>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Pravoúhlá spojovací čára 13"/>
          <p:cNvCxnSpPr/>
          <p:nvPr/>
        </p:nvCxnSpPr>
        <p:spPr>
          <a:xfrm rot="5400000">
            <a:off x="2303748" y="2744924"/>
            <a:ext cx="1008112" cy="72008"/>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Pravoúhlá spojovací čára 15"/>
          <p:cNvCxnSpPr/>
          <p:nvPr/>
        </p:nvCxnSpPr>
        <p:spPr>
          <a:xfrm flipV="1">
            <a:off x="2411760" y="3645024"/>
            <a:ext cx="1008112" cy="648072"/>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Pravoúhlá spojovací čára 17"/>
          <p:cNvCxnSpPr/>
          <p:nvPr/>
        </p:nvCxnSpPr>
        <p:spPr>
          <a:xfrm rot="5400000" flipH="1" flipV="1">
            <a:off x="5400092" y="3897052"/>
            <a:ext cx="432048" cy="216024"/>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Pravoúhlá spojovací čára 19"/>
          <p:cNvCxnSpPr/>
          <p:nvPr/>
        </p:nvCxnSpPr>
        <p:spPr>
          <a:xfrm rot="5400000">
            <a:off x="4680012" y="2672916"/>
            <a:ext cx="1008112" cy="72008"/>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Pravoúhlá spojovací čára 23"/>
          <p:cNvCxnSpPr/>
          <p:nvPr/>
        </p:nvCxnSpPr>
        <p:spPr>
          <a:xfrm rot="16200000" flipV="1">
            <a:off x="6739304" y="4363892"/>
            <a:ext cx="1368152" cy="86137"/>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Nadpis 10"/>
          <p:cNvSpPr>
            <a:spLocks noGrp="1"/>
          </p:cNvSpPr>
          <p:nvPr>
            <p:ph type="title"/>
          </p:nvPr>
        </p:nvSpPr>
        <p:spPr/>
        <p:txBody>
          <a:bodyPr/>
          <a:lstStyle/>
          <a:p>
            <a:r>
              <a:rPr lang="cs-CZ" dirty="0"/>
              <a:t>Příklad 2: Řešení v softwaru </a:t>
            </a:r>
            <a:r>
              <a:rPr lang="cs-CZ" dirty="0" err="1"/>
              <a:t>Statistica</a:t>
            </a:r>
            <a:r>
              <a:rPr lang="cs-CZ" dirty="0"/>
              <a:t> </a:t>
            </a:r>
            <a:r>
              <a:rPr lang="cs-CZ" dirty="0" smtClean="0"/>
              <a:t>III</a:t>
            </a:r>
            <a:endParaRPr lang="cs-CZ"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55300" name="Rectangle 2"/>
          <p:cNvSpPr>
            <a:spLocks noGrp="1"/>
          </p:cNvSpPr>
          <p:nvPr>
            <p:ph type="title" idx="4294967295"/>
          </p:nvPr>
        </p:nvSpPr>
        <p:spPr>
          <a:xfrm>
            <a:off x="301625" y="188640"/>
            <a:ext cx="8534400" cy="758825"/>
          </a:xfrm>
        </p:spPr>
        <p:txBody>
          <a:bodyPr/>
          <a:lstStyle/>
          <a:p>
            <a:r>
              <a:rPr lang="cs-CZ" dirty="0" smtClean="0"/>
              <a:t>Párový </a:t>
            </a:r>
            <a:r>
              <a:rPr lang="cs-CZ" dirty="0" err="1" smtClean="0"/>
              <a:t>Wilcoxonův</a:t>
            </a:r>
            <a:r>
              <a:rPr lang="cs-CZ" dirty="0" smtClean="0"/>
              <a:t> a znaménkový test</a:t>
            </a:r>
          </a:p>
        </p:txBody>
      </p:sp>
      <p:sp>
        <p:nvSpPr>
          <p:cNvPr id="55301" name="Rectangle 3"/>
          <p:cNvSpPr>
            <a:spLocks noGrp="1"/>
          </p:cNvSpPr>
          <p:nvPr>
            <p:ph type="body" idx="4294967295"/>
          </p:nvPr>
        </p:nvSpPr>
        <p:spPr>
          <a:xfrm>
            <a:off x="304800" y="1484784"/>
            <a:ext cx="8534400" cy="4598988"/>
          </a:xfrm>
        </p:spPr>
        <p:txBody>
          <a:bodyPr/>
          <a:lstStyle/>
          <a:p>
            <a:r>
              <a:rPr lang="cs-CZ" sz="1600" dirty="0" smtClean="0"/>
              <a:t>Vycházíme z rozdílů  párových hodnot a přecházíme na design </a:t>
            </a:r>
            <a:r>
              <a:rPr lang="cs-CZ" sz="1600" dirty="0" err="1" smtClean="0"/>
              <a:t>jednovýběrových</a:t>
            </a:r>
            <a:r>
              <a:rPr lang="cs-CZ" sz="1600" dirty="0" smtClean="0"/>
              <a:t> testů</a:t>
            </a:r>
          </a:p>
          <a:p>
            <a:pPr marL="274638" lvl="1" indent="-274638">
              <a:buClr>
                <a:schemeClr val="accent1"/>
              </a:buClr>
              <a:buFontTx/>
              <a:buChar char="•"/>
            </a:pPr>
            <a:r>
              <a:rPr lang="cs-CZ" sz="1600" dirty="0">
                <a:solidFill>
                  <a:prstClr val="black"/>
                </a:solidFill>
                <a:cs typeface="Arial" pitchFamily="34" charset="0"/>
              </a:rPr>
              <a:t>Testuje, zda je </a:t>
            </a:r>
            <a:r>
              <a:rPr lang="cs-CZ" sz="1600" dirty="0">
                <a:solidFill>
                  <a:srgbClr val="FF0000"/>
                </a:solidFill>
                <a:cs typeface="Arial" pitchFamily="34" charset="0"/>
              </a:rPr>
              <a:t>medián </a:t>
            </a:r>
            <a:r>
              <a:rPr lang="cs-CZ" sz="1600" dirty="0" smtClean="0">
                <a:solidFill>
                  <a:srgbClr val="FF0000"/>
                </a:solidFill>
                <a:cs typeface="Arial" pitchFamily="34" charset="0"/>
              </a:rPr>
              <a:t>diferencí (D) </a:t>
            </a:r>
            <a:r>
              <a:rPr lang="cs-CZ" sz="1600" dirty="0" smtClean="0">
                <a:solidFill>
                  <a:schemeClr val="tx1"/>
                </a:solidFill>
                <a:cs typeface="Arial" pitchFamily="34" charset="0"/>
              </a:rPr>
              <a:t>párových hodnot </a:t>
            </a:r>
            <a:r>
              <a:rPr lang="cs-CZ" sz="1600" dirty="0" smtClean="0">
                <a:solidFill>
                  <a:prstClr val="black"/>
                </a:solidFill>
                <a:cs typeface="Arial" pitchFamily="34" charset="0"/>
              </a:rPr>
              <a:t>roven </a:t>
            </a:r>
            <a:r>
              <a:rPr lang="cs-CZ" sz="1600" dirty="0">
                <a:solidFill>
                  <a:prstClr val="black"/>
                </a:solidFill>
                <a:cs typeface="Arial" pitchFamily="34" charset="0"/>
              </a:rPr>
              <a:t>hodnotě </a:t>
            </a:r>
            <a:r>
              <a:rPr lang="cs-CZ" sz="1600" i="1" dirty="0">
                <a:solidFill>
                  <a:prstClr val="black"/>
                </a:solidFill>
                <a:cs typeface="Arial" pitchFamily="34" charset="0"/>
              </a:rPr>
              <a:t>c </a:t>
            </a:r>
            <a:r>
              <a:rPr lang="cs-CZ" sz="1600" dirty="0">
                <a:solidFill>
                  <a:prstClr val="black"/>
                </a:solidFill>
                <a:cs typeface="Arial" pitchFamily="34" charset="0"/>
              </a:rPr>
              <a:t>			</a:t>
            </a:r>
            <a:r>
              <a:rPr lang="cs-CZ" sz="1600" dirty="0" smtClean="0">
                <a:solidFill>
                  <a:prstClr val="black"/>
                </a:solidFill>
                <a:cs typeface="Arial" pitchFamily="34" charset="0"/>
              </a:rPr>
              <a:t>			H</a:t>
            </a:r>
            <a:r>
              <a:rPr lang="cs-CZ" sz="1600" baseline="-25000" dirty="0" smtClean="0">
                <a:solidFill>
                  <a:prstClr val="black"/>
                </a:solidFill>
                <a:cs typeface="Arial" pitchFamily="34" charset="0"/>
              </a:rPr>
              <a:t>0</a:t>
            </a:r>
            <a:r>
              <a:rPr lang="cs-CZ" sz="1600" dirty="0">
                <a:solidFill>
                  <a:prstClr val="black"/>
                </a:solidFill>
                <a:cs typeface="Arial" pitchFamily="34" charset="0"/>
              </a:rPr>
              <a:t>: </a:t>
            </a:r>
            <a:r>
              <a:rPr lang="cs-CZ" sz="1600" dirty="0" smtClean="0">
                <a:solidFill>
                  <a:prstClr val="black"/>
                </a:solidFill>
                <a:cs typeface="Arial" pitchFamily="34" charset="0"/>
              </a:rPr>
              <a:t>D</a:t>
            </a:r>
            <a:r>
              <a:rPr lang="cs-CZ" sz="1600" baseline="-25000" dirty="0" smtClean="0">
                <a:solidFill>
                  <a:prstClr val="black"/>
                </a:solidFill>
                <a:cs typeface="Arial" pitchFamily="34" charset="0"/>
              </a:rPr>
              <a:t>0.5</a:t>
            </a:r>
            <a:r>
              <a:rPr lang="cs-CZ" sz="1600" dirty="0" smtClean="0">
                <a:solidFill>
                  <a:prstClr val="black"/>
                </a:solidFill>
                <a:cs typeface="Arial" pitchFamily="34" charset="0"/>
              </a:rPr>
              <a:t>=c  </a:t>
            </a:r>
            <a:r>
              <a:rPr lang="cs-CZ" sz="1600" dirty="0">
                <a:solidFill>
                  <a:prstClr val="black"/>
                </a:solidFill>
                <a:cs typeface="Arial" pitchFamily="34" charset="0"/>
              </a:rPr>
              <a:t>proti H</a:t>
            </a:r>
            <a:r>
              <a:rPr lang="cs-CZ" sz="1600" baseline="-25000" dirty="0">
                <a:solidFill>
                  <a:prstClr val="black"/>
                </a:solidFill>
                <a:cs typeface="Arial" pitchFamily="34" charset="0"/>
              </a:rPr>
              <a:t>1</a:t>
            </a:r>
            <a:r>
              <a:rPr lang="cs-CZ" sz="1600" dirty="0">
                <a:solidFill>
                  <a:prstClr val="black"/>
                </a:solidFill>
                <a:cs typeface="Arial" pitchFamily="34" charset="0"/>
              </a:rPr>
              <a:t>: </a:t>
            </a:r>
            <a:r>
              <a:rPr lang="cs-CZ" sz="1600" dirty="0" smtClean="0">
                <a:solidFill>
                  <a:prstClr val="black"/>
                </a:solidFill>
                <a:cs typeface="Arial" pitchFamily="34" charset="0"/>
              </a:rPr>
              <a:t>D</a:t>
            </a:r>
            <a:r>
              <a:rPr lang="cs-CZ" sz="1600" baseline="-25000" dirty="0" smtClean="0">
                <a:solidFill>
                  <a:prstClr val="black"/>
                </a:solidFill>
                <a:cs typeface="Arial" pitchFamily="34" charset="0"/>
              </a:rPr>
              <a:t>0.5</a:t>
            </a:r>
            <a:r>
              <a:rPr lang="cs-CZ" sz="1600" dirty="0">
                <a:solidFill>
                  <a:prstClr val="black"/>
                </a:solidFill>
                <a:cs typeface="Arial" pitchFamily="34" charset="0"/>
              </a:rPr>
              <a:t>≠ c.</a:t>
            </a:r>
          </a:p>
          <a:p>
            <a:pPr marL="0" indent="0">
              <a:buNone/>
            </a:pPr>
            <a:r>
              <a:rPr lang="cs-CZ" sz="1600" b="1" dirty="0" err="1" smtClean="0">
                <a:solidFill>
                  <a:prstClr val="black"/>
                </a:solidFill>
                <a:cs typeface="Arial" pitchFamily="34" charset="0"/>
              </a:rPr>
              <a:t>Wilcoxonův</a:t>
            </a:r>
            <a:r>
              <a:rPr lang="cs-CZ" sz="1600" b="1" dirty="0" smtClean="0">
                <a:solidFill>
                  <a:prstClr val="black"/>
                </a:solidFill>
                <a:cs typeface="Arial" pitchFamily="34" charset="0"/>
              </a:rPr>
              <a:t> párový </a:t>
            </a:r>
            <a:r>
              <a:rPr lang="cs-CZ" sz="1600" b="1" dirty="0">
                <a:solidFill>
                  <a:prstClr val="black"/>
                </a:solidFill>
                <a:cs typeface="Arial" pitchFamily="34" charset="0"/>
              </a:rPr>
              <a:t>test</a:t>
            </a:r>
            <a:endParaRPr lang="cs-CZ" sz="1600" dirty="0" smtClean="0"/>
          </a:p>
          <a:p>
            <a:pPr marL="342900" indent="-342900">
              <a:buFont typeface="+mj-lt"/>
              <a:buAutoNum type="arabicPeriod"/>
            </a:pPr>
            <a:r>
              <a:rPr lang="cs-CZ" sz="1600" dirty="0">
                <a:solidFill>
                  <a:prstClr val="black"/>
                </a:solidFill>
                <a:cs typeface="Arial" pitchFamily="34" charset="0"/>
              </a:rPr>
              <a:t>Spočítáme rozdíly </a:t>
            </a:r>
            <a:r>
              <a:rPr lang="cs-CZ" sz="1600" b="1" dirty="0" smtClean="0">
                <a:solidFill>
                  <a:srgbClr val="FF0000"/>
                </a:solidFill>
                <a:cs typeface="Arial" pitchFamily="34" charset="0"/>
              </a:rPr>
              <a:t>diferencí</a:t>
            </a:r>
            <a:r>
              <a:rPr lang="cs-CZ" sz="1600" dirty="0" smtClean="0">
                <a:solidFill>
                  <a:prstClr val="black"/>
                </a:solidFill>
                <a:cs typeface="Arial" pitchFamily="34" charset="0"/>
              </a:rPr>
              <a:t> výběru </a:t>
            </a:r>
            <a:r>
              <a:rPr lang="cs-CZ" sz="1600" dirty="0">
                <a:solidFill>
                  <a:prstClr val="black"/>
                </a:solidFill>
                <a:cs typeface="Arial" pitchFamily="34" charset="0"/>
              </a:rPr>
              <a:t>s testovanou hodnotou </a:t>
            </a:r>
            <a:r>
              <a:rPr lang="cs-CZ" sz="1600" dirty="0" smtClean="0">
                <a:solidFill>
                  <a:prstClr val="black"/>
                </a:solidFill>
                <a:cs typeface="Arial" pitchFamily="34" charset="0"/>
              </a:rPr>
              <a:t>mediánu  = c.</a:t>
            </a:r>
            <a:endParaRPr lang="cs-CZ" sz="1600" dirty="0">
              <a:solidFill>
                <a:prstClr val="black"/>
              </a:solidFill>
              <a:cs typeface="Arial" pitchFamily="34" charset="0"/>
            </a:endParaRPr>
          </a:p>
          <a:p>
            <a:pPr marL="342900" indent="-342900">
              <a:buFont typeface="+mj-lt"/>
              <a:buAutoNum type="arabicPeriod"/>
            </a:pPr>
            <a:r>
              <a:rPr lang="cs-CZ" sz="1600" dirty="0">
                <a:solidFill>
                  <a:prstClr val="black"/>
                </a:solidFill>
                <a:cs typeface="Arial" pitchFamily="34" charset="0"/>
              </a:rPr>
              <a:t>Absolutní hodnoty rozdílů uspořádáme vzestupně a přiřadíme jim pořadí.</a:t>
            </a:r>
          </a:p>
          <a:p>
            <a:pPr marL="342900" indent="-342900">
              <a:buFont typeface="+mj-lt"/>
              <a:buAutoNum type="arabicPeriod"/>
            </a:pPr>
            <a:r>
              <a:rPr lang="cs-CZ" sz="1600" dirty="0">
                <a:solidFill>
                  <a:prstClr val="black"/>
                </a:solidFill>
                <a:cs typeface="Arial" pitchFamily="34" charset="0"/>
              </a:rPr>
              <a:t>Spočítáme statistiky S</a:t>
            </a:r>
            <a:r>
              <a:rPr lang="cs-CZ" sz="1600" baseline="-25000" dirty="0">
                <a:solidFill>
                  <a:prstClr val="black"/>
                </a:solidFill>
                <a:cs typeface="Arial" pitchFamily="34" charset="0"/>
              </a:rPr>
              <a:t>w</a:t>
            </a:r>
            <a:r>
              <a:rPr lang="cs-CZ" sz="1600" baseline="30000" dirty="0">
                <a:solidFill>
                  <a:prstClr val="black"/>
                </a:solidFill>
                <a:cs typeface="Arial" pitchFamily="34" charset="0"/>
              </a:rPr>
              <a:t>+ </a:t>
            </a:r>
            <a:r>
              <a:rPr lang="cs-CZ" sz="1600" dirty="0">
                <a:solidFill>
                  <a:prstClr val="black"/>
                </a:solidFill>
                <a:cs typeface="Arial" pitchFamily="34" charset="0"/>
              </a:rPr>
              <a:t>a S</a:t>
            </a:r>
            <a:r>
              <a:rPr lang="cs-CZ" sz="1600" baseline="-25000" dirty="0">
                <a:solidFill>
                  <a:prstClr val="black"/>
                </a:solidFill>
                <a:cs typeface="Arial" pitchFamily="34" charset="0"/>
              </a:rPr>
              <a:t>w</a:t>
            </a:r>
            <a:r>
              <a:rPr lang="cs-CZ" sz="1600" baseline="30000" dirty="0">
                <a:solidFill>
                  <a:prstClr val="black"/>
                </a:solidFill>
                <a:cs typeface="Arial" pitchFamily="34" charset="0"/>
              </a:rPr>
              <a:t>-</a:t>
            </a:r>
            <a:r>
              <a:rPr lang="cs-CZ" sz="1600" dirty="0">
                <a:solidFill>
                  <a:prstClr val="black"/>
                </a:solidFill>
                <a:cs typeface="Arial" pitchFamily="34" charset="0"/>
              </a:rPr>
              <a:t>, které </a:t>
            </a:r>
            <a:r>
              <a:rPr lang="cs-CZ" sz="1600" dirty="0">
                <a:cs typeface="Arial" pitchFamily="34" charset="0"/>
              </a:rPr>
              <a:t>odpovídají součtu pořadí kladných (S</a:t>
            </a:r>
            <a:r>
              <a:rPr lang="cs-CZ" sz="1600" baseline="-25000" dirty="0">
                <a:cs typeface="Arial" pitchFamily="34" charset="0"/>
              </a:rPr>
              <a:t>w</a:t>
            </a:r>
            <a:r>
              <a:rPr lang="cs-CZ" sz="1600" baseline="30000" dirty="0">
                <a:cs typeface="Arial" pitchFamily="34" charset="0"/>
              </a:rPr>
              <a:t>+</a:t>
            </a:r>
            <a:r>
              <a:rPr lang="cs-CZ" sz="1600" dirty="0">
                <a:cs typeface="Arial" pitchFamily="34" charset="0"/>
              </a:rPr>
              <a:t>) a záporných rozdílů (S</a:t>
            </a:r>
            <a:r>
              <a:rPr lang="cs-CZ" sz="1600" baseline="-25000" dirty="0">
                <a:cs typeface="Arial" pitchFamily="34" charset="0"/>
              </a:rPr>
              <a:t>w</a:t>
            </a:r>
            <a:r>
              <a:rPr lang="cs-CZ" sz="1600" baseline="30000" dirty="0">
                <a:cs typeface="Arial" pitchFamily="34" charset="0"/>
              </a:rPr>
              <a:t>-</a:t>
            </a:r>
            <a:r>
              <a:rPr lang="cs-CZ" sz="1600" dirty="0">
                <a:cs typeface="Arial" pitchFamily="34" charset="0"/>
              </a:rPr>
              <a:t>). Jako finální hodnotu testové statistiky bereme minimum z S</a:t>
            </a:r>
            <a:r>
              <a:rPr lang="cs-CZ" sz="1600" baseline="-25000" dirty="0">
                <a:cs typeface="Arial" pitchFamily="34" charset="0"/>
              </a:rPr>
              <a:t>w</a:t>
            </a:r>
            <a:r>
              <a:rPr lang="cs-CZ" sz="1600" baseline="30000" dirty="0">
                <a:cs typeface="Arial" pitchFamily="34" charset="0"/>
              </a:rPr>
              <a:t>+ </a:t>
            </a:r>
            <a:r>
              <a:rPr lang="cs-CZ" sz="1600" dirty="0">
                <a:cs typeface="Arial" pitchFamily="34" charset="0"/>
              </a:rPr>
              <a:t>a S</a:t>
            </a:r>
            <a:r>
              <a:rPr lang="cs-CZ" sz="1600" baseline="-25000" dirty="0">
                <a:cs typeface="Arial" pitchFamily="34" charset="0"/>
              </a:rPr>
              <a:t>w</a:t>
            </a:r>
            <a:r>
              <a:rPr lang="cs-CZ" sz="1600" baseline="30000" dirty="0">
                <a:cs typeface="Arial" pitchFamily="34" charset="0"/>
              </a:rPr>
              <a:t>-</a:t>
            </a:r>
            <a:r>
              <a:rPr lang="cs-CZ" sz="1600" dirty="0">
                <a:cs typeface="Arial" pitchFamily="34" charset="0"/>
              </a:rPr>
              <a:t>. Nulovou hypotézu zamítáme, pokud hodnota testové statistiky menší nebo rovna tabelované kritické hodnotě (při dané hladině významnosti a počtu nenulových rozdílů</a:t>
            </a:r>
            <a:r>
              <a:rPr lang="cs-CZ" sz="1600" dirty="0" smtClean="0">
                <a:cs typeface="Arial" pitchFamily="34" charset="0"/>
              </a:rPr>
              <a:t>).</a:t>
            </a:r>
          </a:p>
          <a:p>
            <a:pPr marL="0" indent="0">
              <a:buNone/>
            </a:pPr>
            <a:r>
              <a:rPr lang="cs-CZ" sz="1600" b="1" dirty="0" smtClean="0">
                <a:cs typeface="Arial" pitchFamily="34" charset="0"/>
              </a:rPr>
              <a:t>Znaménkový párový test</a:t>
            </a:r>
            <a:endParaRPr lang="cs-CZ" sz="1600" b="1" dirty="0">
              <a:cs typeface="Arial" pitchFamily="34" charset="0"/>
            </a:endParaRPr>
          </a:p>
          <a:p>
            <a:pPr marL="342900" indent="-342900">
              <a:buFont typeface="+mj-lt"/>
              <a:buAutoNum type="arabicPeriod"/>
            </a:pPr>
            <a:r>
              <a:rPr lang="cs-CZ" sz="1600" dirty="0">
                <a:solidFill>
                  <a:prstClr val="black"/>
                </a:solidFill>
                <a:cs typeface="Arial" pitchFamily="34" charset="0"/>
              </a:rPr>
              <a:t>Spočítáme rozdíly </a:t>
            </a:r>
            <a:r>
              <a:rPr lang="cs-CZ" sz="1600" b="1" dirty="0">
                <a:solidFill>
                  <a:srgbClr val="FF0000"/>
                </a:solidFill>
                <a:cs typeface="Arial" pitchFamily="34" charset="0"/>
              </a:rPr>
              <a:t>diferencí</a:t>
            </a:r>
            <a:r>
              <a:rPr lang="cs-CZ" sz="1600" dirty="0">
                <a:solidFill>
                  <a:prstClr val="black"/>
                </a:solidFill>
                <a:cs typeface="Arial" pitchFamily="34" charset="0"/>
              </a:rPr>
              <a:t> výběru s testovanou hodnotou </a:t>
            </a:r>
            <a:r>
              <a:rPr lang="cs-CZ" sz="1600" dirty="0" smtClean="0">
                <a:solidFill>
                  <a:prstClr val="black"/>
                </a:solidFill>
                <a:cs typeface="Arial" pitchFamily="34" charset="0"/>
              </a:rPr>
              <a:t>mediánu = c</a:t>
            </a:r>
            <a:r>
              <a:rPr lang="cs-CZ" sz="1600" dirty="0" smtClean="0">
                <a:cs typeface="Arial" pitchFamily="34" charset="0"/>
              </a:rPr>
              <a:t>.</a:t>
            </a:r>
            <a:endParaRPr lang="cs-CZ" sz="1600" dirty="0">
              <a:cs typeface="Arial" pitchFamily="34" charset="0"/>
            </a:endParaRPr>
          </a:p>
          <a:p>
            <a:pPr marL="342900" indent="-342900">
              <a:buFont typeface="+mj-lt"/>
              <a:buAutoNum type="arabicPeriod"/>
            </a:pPr>
            <a:r>
              <a:rPr lang="cs-CZ" sz="1600" dirty="0">
                <a:cs typeface="Arial" pitchFamily="34" charset="0"/>
              </a:rPr>
              <a:t>Spočítáme statistiku </a:t>
            </a:r>
            <a:r>
              <a:rPr lang="cs-CZ" sz="1600" dirty="0" err="1">
                <a:cs typeface="Arial" pitchFamily="34" charset="0"/>
              </a:rPr>
              <a:t>S</a:t>
            </a:r>
            <a:r>
              <a:rPr lang="cs-CZ" sz="1600" baseline="-25000" dirty="0" err="1">
                <a:cs typeface="Arial" pitchFamily="34" charset="0"/>
              </a:rPr>
              <a:t>z</a:t>
            </a:r>
            <a:r>
              <a:rPr lang="cs-CZ" sz="1600" baseline="30000" dirty="0">
                <a:cs typeface="Arial" pitchFamily="34" charset="0"/>
              </a:rPr>
              <a:t>+</a:t>
            </a:r>
            <a:r>
              <a:rPr lang="cs-CZ" sz="1600" dirty="0">
                <a:cs typeface="Arial" pitchFamily="34" charset="0"/>
              </a:rPr>
              <a:t>, která odpovídá počtu kladných rozdílů → test nevyužívá hodnot pořadí původních dat ale pouze informaci, zda se hodnota realizuje nad nebo pod mediánem → dochází ke snížení síly testu</a:t>
            </a:r>
          </a:p>
          <a:p>
            <a:pPr marL="342900" indent="-342900">
              <a:buFont typeface="+mj-lt"/>
              <a:buAutoNum type="arabicPeriod"/>
            </a:pPr>
            <a:r>
              <a:rPr lang="cs-CZ" sz="1600" dirty="0">
                <a:cs typeface="Arial" pitchFamily="34" charset="0"/>
              </a:rPr>
              <a:t>Nulovou hypotézu zamítáme, pokud statistika </a:t>
            </a:r>
            <a:r>
              <a:rPr lang="cs-CZ" sz="1600" dirty="0" err="1">
                <a:cs typeface="Arial" pitchFamily="34" charset="0"/>
              </a:rPr>
              <a:t>S</a:t>
            </a:r>
            <a:r>
              <a:rPr lang="cs-CZ" sz="1600" baseline="-25000" dirty="0" err="1">
                <a:cs typeface="Arial" pitchFamily="34" charset="0"/>
              </a:rPr>
              <a:t>z</a:t>
            </a:r>
            <a:r>
              <a:rPr lang="cs-CZ" sz="1600" baseline="30000" dirty="0">
                <a:cs typeface="Arial" pitchFamily="34" charset="0"/>
              </a:rPr>
              <a:t>+ </a:t>
            </a:r>
            <a:r>
              <a:rPr lang="cs-CZ" sz="1600" dirty="0">
                <a:cs typeface="Arial" pitchFamily="34" charset="0"/>
              </a:rPr>
              <a:t>realizuje v kritickém </a:t>
            </a:r>
            <a:r>
              <a:rPr lang="cs-CZ" sz="1600" dirty="0">
                <a:solidFill>
                  <a:prstClr val="black"/>
                </a:solidFill>
                <a:cs typeface="Arial" pitchFamily="34" charset="0"/>
              </a:rPr>
              <a:t>oboru hodnot W=(0,k</a:t>
            </a:r>
            <a:r>
              <a:rPr lang="cs-CZ" sz="1600" baseline="-25000" dirty="0">
                <a:solidFill>
                  <a:prstClr val="black"/>
                </a:solidFill>
                <a:cs typeface="Arial" pitchFamily="34" charset="0"/>
              </a:rPr>
              <a:t>1</a:t>
            </a:r>
            <a:r>
              <a:rPr lang="cs-CZ" sz="1600" dirty="0">
                <a:solidFill>
                  <a:prstClr val="black"/>
                </a:solidFill>
                <a:cs typeface="Arial" pitchFamily="34" charset="0"/>
              </a:rPr>
              <a:t>)U(k</a:t>
            </a:r>
            <a:r>
              <a:rPr lang="cs-CZ" sz="1600" baseline="-25000" dirty="0">
                <a:solidFill>
                  <a:prstClr val="black"/>
                </a:solidFill>
                <a:cs typeface="Arial" pitchFamily="34" charset="0"/>
              </a:rPr>
              <a:t>2</a:t>
            </a:r>
            <a:r>
              <a:rPr lang="cs-CZ" sz="1600" dirty="0">
                <a:solidFill>
                  <a:prstClr val="black"/>
                </a:solidFill>
                <a:cs typeface="Arial" pitchFamily="34" charset="0"/>
              </a:rPr>
              <a:t>,n), kde </a:t>
            </a:r>
            <a:r>
              <a:rPr lang="cs-CZ" sz="1600" i="1" dirty="0">
                <a:solidFill>
                  <a:prstClr val="black"/>
                </a:solidFill>
                <a:cs typeface="Arial" pitchFamily="34" charset="0"/>
              </a:rPr>
              <a:t>n</a:t>
            </a:r>
            <a:r>
              <a:rPr lang="cs-CZ" sz="1600" dirty="0">
                <a:solidFill>
                  <a:prstClr val="black"/>
                </a:solidFill>
                <a:cs typeface="Arial" pitchFamily="34" charset="0"/>
              </a:rPr>
              <a:t> odpovídá počtu nenulový rozdílů a hodnoty k</a:t>
            </a:r>
            <a:r>
              <a:rPr lang="cs-CZ" sz="1600" baseline="-25000" dirty="0">
                <a:solidFill>
                  <a:prstClr val="black"/>
                </a:solidFill>
                <a:cs typeface="Arial" pitchFamily="34" charset="0"/>
              </a:rPr>
              <a:t>1</a:t>
            </a:r>
            <a:r>
              <a:rPr lang="cs-CZ" sz="1600" dirty="0">
                <a:solidFill>
                  <a:prstClr val="black"/>
                </a:solidFill>
                <a:cs typeface="Arial" pitchFamily="34" charset="0"/>
              </a:rPr>
              <a:t> a k</a:t>
            </a:r>
            <a:r>
              <a:rPr lang="cs-CZ" sz="1600" baseline="-25000" dirty="0">
                <a:solidFill>
                  <a:prstClr val="black"/>
                </a:solidFill>
                <a:cs typeface="Arial" pitchFamily="34" charset="0"/>
              </a:rPr>
              <a:t>2</a:t>
            </a:r>
            <a:r>
              <a:rPr lang="cs-CZ" sz="1600" dirty="0">
                <a:solidFill>
                  <a:prstClr val="black"/>
                </a:solidFill>
                <a:cs typeface="Arial" pitchFamily="34" charset="0"/>
              </a:rPr>
              <a:t> lze dohledat v matematických tabulkách.</a:t>
            </a:r>
          </a:p>
          <a:p>
            <a:pPr marL="342900" indent="-342900">
              <a:buFont typeface="+mj-lt"/>
              <a:buAutoNum type="arabicPeriod"/>
            </a:pPr>
            <a:endParaRPr lang="cs-CZ" sz="1600" dirty="0">
              <a:solidFill>
                <a:prstClr val="black"/>
              </a:solidFill>
              <a:cs typeface="Arial" pitchFamily="34" charset="0"/>
            </a:endParaRPr>
          </a:p>
          <a:p>
            <a:endParaRPr lang="cs-CZ" sz="1600" dirty="0"/>
          </a:p>
        </p:txBody>
      </p:sp>
      <p:sp>
        <p:nvSpPr>
          <p:cNvPr id="55364" name="Rectangle 66"/>
          <p:cNvSpPr>
            <a:spLocks noChangeArrowheads="1"/>
          </p:cNvSpPr>
          <p:nvPr/>
        </p:nvSpPr>
        <p:spPr bwMode="auto">
          <a:xfrm>
            <a:off x="0" y="3005138"/>
            <a:ext cx="9144000" cy="0"/>
          </a:xfrm>
          <a:prstGeom prst="rect">
            <a:avLst/>
          </a:prstGeom>
          <a:noFill/>
          <a:ln w="9525">
            <a:noFill/>
            <a:miter lim="800000"/>
            <a:headEnd/>
            <a:tailEnd/>
          </a:ln>
        </p:spPr>
        <p:txBody>
          <a:bodyPr wrap="none" anchor="ctr">
            <a:spAutoFit/>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43715" name="Rectangle 2"/>
          <p:cNvSpPr>
            <a:spLocks noGrp="1"/>
          </p:cNvSpPr>
          <p:nvPr>
            <p:ph type="title" idx="4294967295"/>
          </p:nvPr>
        </p:nvSpPr>
        <p:spPr>
          <a:noFill/>
        </p:spPr>
        <p:txBody>
          <a:bodyPr/>
          <a:lstStyle/>
          <a:p>
            <a:r>
              <a:rPr lang="cs-CZ" dirty="0" smtClean="0"/>
              <a:t>Příklad 3: </a:t>
            </a:r>
            <a:r>
              <a:rPr lang="cs-CZ" dirty="0" err="1" smtClean="0"/>
              <a:t>Wilcoxonův</a:t>
            </a:r>
            <a:r>
              <a:rPr lang="cs-CZ" dirty="0" smtClean="0"/>
              <a:t> párový test</a:t>
            </a:r>
          </a:p>
        </p:txBody>
      </p:sp>
      <p:graphicFrame>
        <p:nvGraphicFramePr>
          <p:cNvPr id="472149" name="Group 85"/>
          <p:cNvGraphicFramePr>
            <a:graphicFrameLocks noGrp="1"/>
          </p:cNvGraphicFramePr>
          <p:nvPr>
            <p:extLst>
              <p:ext uri="{D42A27DB-BD31-4B8C-83A1-F6EECF244321}">
                <p14:modId xmlns:p14="http://schemas.microsoft.com/office/powerpoint/2010/main" val="3674284877"/>
              </p:ext>
            </p:extLst>
          </p:nvPr>
        </p:nvGraphicFramePr>
        <p:xfrm>
          <a:off x="611560" y="2247177"/>
          <a:ext cx="8153400" cy="2693991"/>
        </p:xfrm>
        <a:graphic>
          <a:graphicData uri="http://schemas.openxmlformats.org/drawingml/2006/table">
            <a:tbl>
              <a:tblPr/>
              <a:tblGrid>
                <a:gridCol w="1630363">
                  <a:extLst>
                    <a:ext uri="{9D8B030D-6E8A-4147-A177-3AD203B41FA5}">
                      <a16:colId xmlns:a16="http://schemas.microsoft.com/office/drawing/2014/main" val="20000"/>
                    </a:ext>
                  </a:extLst>
                </a:gridCol>
                <a:gridCol w="1631950">
                  <a:extLst>
                    <a:ext uri="{9D8B030D-6E8A-4147-A177-3AD203B41FA5}">
                      <a16:colId xmlns:a16="http://schemas.microsoft.com/office/drawing/2014/main" val="20001"/>
                    </a:ext>
                  </a:extLst>
                </a:gridCol>
                <a:gridCol w="1628775">
                  <a:extLst>
                    <a:ext uri="{9D8B030D-6E8A-4147-A177-3AD203B41FA5}">
                      <a16:colId xmlns:a16="http://schemas.microsoft.com/office/drawing/2014/main" val="20002"/>
                    </a:ext>
                  </a:extLst>
                </a:gridCol>
                <a:gridCol w="1631950">
                  <a:extLst>
                    <a:ext uri="{9D8B030D-6E8A-4147-A177-3AD203B41FA5}">
                      <a16:colId xmlns:a16="http://schemas.microsoft.com/office/drawing/2014/main" val="20003"/>
                    </a:ext>
                  </a:extLst>
                </a:gridCol>
                <a:gridCol w="1630362">
                  <a:extLst>
                    <a:ext uri="{9D8B030D-6E8A-4147-A177-3AD203B41FA5}">
                      <a16:colId xmlns:a16="http://schemas.microsoft.com/office/drawing/2014/main" val="20004"/>
                    </a:ext>
                  </a:extLst>
                </a:gridCol>
              </a:tblGrid>
              <a:tr h="25082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500" b="1" i="0" u="none" strike="noStrike" cap="none" normalizeH="0" baseline="0" dirty="0" smtClean="0">
                          <a:ln>
                            <a:noFill/>
                          </a:ln>
                          <a:solidFill>
                            <a:schemeClr val="tx1"/>
                          </a:solidFill>
                          <a:effectLst/>
                          <a:latin typeface="Calibri" pitchFamily="34" charset="0"/>
                        </a:rPr>
                        <a:t>pacient</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500" b="1" i="0" u="none" strike="noStrike" cap="none" normalizeH="0" baseline="0" dirty="0" smtClean="0">
                          <a:ln>
                            <a:noFill/>
                          </a:ln>
                          <a:solidFill>
                            <a:schemeClr val="tx1"/>
                          </a:solidFill>
                          <a:effectLst/>
                          <a:latin typeface="Calibri" pitchFamily="34" charset="0"/>
                        </a:rPr>
                        <a:t>Před podáním léku</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500" b="1" i="0" u="none" strike="noStrike" cap="none" normalizeH="0" baseline="0" dirty="0" smtClean="0">
                          <a:ln>
                            <a:noFill/>
                          </a:ln>
                          <a:solidFill>
                            <a:schemeClr val="tx1"/>
                          </a:solidFill>
                          <a:effectLst/>
                          <a:latin typeface="Calibri" pitchFamily="34" charset="0"/>
                        </a:rPr>
                        <a:t>Po podání léku</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500" b="1" i="0" u="none" strike="noStrike" cap="none" normalizeH="0" baseline="0" dirty="0" smtClean="0">
                          <a:ln>
                            <a:noFill/>
                          </a:ln>
                          <a:solidFill>
                            <a:schemeClr val="tx1"/>
                          </a:solidFill>
                          <a:effectLst/>
                          <a:latin typeface="Calibri" pitchFamily="34" charset="0"/>
                        </a:rPr>
                        <a:t>Diference (D)</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500" b="1" i="0" u="none" strike="noStrike" cap="none" normalizeH="0" baseline="0" dirty="0" smtClean="0">
                          <a:ln>
                            <a:noFill/>
                          </a:ln>
                          <a:solidFill>
                            <a:schemeClr val="tx1"/>
                          </a:solidFill>
                          <a:effectLst/>
                          <a:latin typeface="Calibri" pitchFamily="34" charset="0"/>
                        </a:rPr>
                        <a:t>Pořadí</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0"/>
                  </a:ext>
                </a:extLst>
              </a:tr>
              <a:tr h="242888">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142</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138</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4</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4,5</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1"/>
                  </a:ext>
                </a:extLst>
              </a:tr>
              <a:tr h="2444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2</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140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136</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4</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4,5</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2"/>
                  </a:ext>
                </a:extLst>
              </a:tr>
              <a:tr h="246063">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3</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144</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147</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-3</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3</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444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4</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144</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139</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5</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7</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4"/>
                  </a:ext>
                </a:extLst>
              </a:tr>
              <a:tr h="242888">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5</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142</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143</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42888">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6</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146</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141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5</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7</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6"/>
                  </a:ext>
                </a:extLst>
              </a:tr>
              <a:tr h="246063">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7</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149</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143</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6</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9,5</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7"/>
                  </a:ext>
                </a:extLst>
              </a:tr>
              <a:tr h="246063">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8</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150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145</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5</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7</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8"/>
                  </a:ext>
                </a:extLst>
              </a:tr>
              <a:tr h="242888">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9</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142</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136</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6</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9,5</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9"/>
                  </a:ext>
                </a:extLst>
              </a:tr>
              <a:tr h="2444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10</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148</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146</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2</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2</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10"/>
                  </a:ext>
                </a:extLst>
              </a:tr>
            </a:tbl>
          </a:graphicData>
        </a:graphic>
      </p:graphicFrame>
      <p:sp>
        <p:nvSpPr>
          <p:cNvPr id="243790" name="Text Box 77"/>
          <p:cNvSpPr txBox="1">
            <a:spLocks noChangeArrowheads="1"/>
          </p:cNvSpPr>
          <p:nvPr/>
        </p:nvSpPr>
        <p:spPr bwMode="auto">
          <a:xfrm>
            <a:off x="238125" y="5013176"/>
            <a:ext cx="8839200" cy="1594283"/>
          </a:xfrm>
          <a:prstGeom prst="rect">
            <a:avLst/>
          </a:prstGeom>
          <a:noFill/>
          <a:ln w="9525">
            <a:noFill/>
            <a:miter lim="800000"/>
            <a:headEnd/>
            <a:tailEnd/>
          </a:ln>
        </p:spPr>
        <p:txBody>
          <a:bodyPr>
            <a:spAutoFit/>
          </a:bodyPr>
          <a:lstStyle/>
          <a:p>
            <a:pPr fontAlgn="base">
              <a:spcBef>
                <a:spcPct val="20000"/>
              </a:spcBef>
              <a:spcAft>
                <a:spcPct val="0"/>
              </a:spcAft>
            </a:pPr>
            <a:r>
              <a:rPr lang="cs-CZ" sz="1400" b="1" dirty="0" smtClean="0">
                <a:solidFill>
                  <a:prstClr val="black"/>
                </a:solidFill>
                <a:latin typeface="Arial" pitchFamily="34" charset="0"/>
                <a:cs typeface="Arial" pitchFamily="34" charset="0"/>
              </a:rPr>
              <a:t>S</a:t>
            </a:r>
            <a:r>
              <a:rPr lang="cs-CZ" sz="1400" b="1" baseline="-25000" dirty="0" smtClean="0">
                <a:solidFill>
                  <a:prstClr val="black"/>
                </a:solidFill>
                <a:latin typeface="Arial" pitchFamily="34" charset="0"/>
                <a:cs typeface="Arial" pitchFamily="34" charset="0"/>
              </a:rPr>
              <a:t>w</a:t>
            </a:r>
            <a:r>
              <a:rPr lang="cs-CZ" sz="1400" b="1" baseline="30000" dirty="0" smtClean="0">
                <a:solidFill>
                  <a:prstClr val="black"/>
                </a:solidFill>
                <a:latin typeface="Arial" pitchFamily="34" charset="0"/>
                <a:cs typeface="Arial" pitchFamily="34" charset="0"/>
              </a:rPr>
              <a:t>+</a:t>
            </a:r>
            <a:r>
              <a:rPr lang="cs-CZ" sz="1400" dirty="0" smtClean="0">
                <a:solidFill>
                  <a:prstClr val="black"/>
                </a:solidFill>
                <a:latin typeface="Arial" pitchFamily="34" charset="0"/>
                <a:cs typeface="Arial" pitchFamily="34" charset="0"/>
              </a:rPr>
              <a:t>  …..součet pořadí přes kladné hodnoty </a:t>
            </a:r>
            <a:r>
              <a:rPr lang="cs-CZ" sz="1400" dirty="0">
                <a:solidFill>
                  <a:prstClr val="black"/>
                </a:solidFill>
                <a:latin typeface="Arial" pitchFamily="34" charset="0"/>
                <a:cs typeface="Arial" pitchFamily="34" charset="0"/>
              </a:rPr>
              <a:t>rozdílů = 51</a:t>
            </a:r>
          </a:p>
          <a:p>
            <a:pPr fontAlgn="base">
              <a:spcBef>
                <a:spcPct val="20000"/>
              </a:spcBef>
              <a:spcAft>
                <a:spcPct val="0"/>
              </a:spcAft>
            </a:pPr>
            <a:r>
              <a:rPr lang="cs-CZ" sz="1400" b="1" dirty="0" smtClean="0">
                <a:solidFill>
                  <a:prstClr val="black"/>
                </a:solidFill>
                <a:latin typeface="Arial" pitchFamily="34" charset="0"/>
                <a:cs typeface="Arial" pitchFamily="34" charset="0"/>
              </a:rPr>
              <a:t>S</a:t>
            </a:r>
            <a:r>
              <a:rPr lang="cs-CZ" sz="1400" b="1" baseline="-25000" dirty="0" smtClean="0">
                <a:solidFill>
                  <a:prstClr val="black"/>
                </a:solidFill>
                <a:latin typeface="Arial" pitchFamily="34" charset="0"/>
                <a:cs typeface="Arial" pitchFamily="34" charset="0"/>
              </a:rPr>
              <a:t>w</a:t>
            </a:r>
            <a:r>
              <a:rPr lang="cs-CZ" sz="1400" b="1" baseline="30000" dirty="0" smtClean="0">
                <a:solidFill>
                  <a:prstClr val="black"/>
                </a:solidFill>
                <a:latin typeface="Arial" pitchFamily="34" charset="0"/>
                <a:cs typeface="Arial" pitchFamily="34" charset="0"/>
              </a:rPr>
              <a:t>-</a:t>
            </a:r>
            <a:r>
              <a:rPr lang="cs-CZ" sz="1400" baseline="30000" dirty="0" smtClean="0">
                <a:solidFill>
                  <a:prstClr val="black"/>
                </a:solidFill>
                <a:latin typeface="Arial" pitchFamily="34" charset="0"/>
                <a:cs typeface="Arial" pitchFamily="34" charset="0"/>
              </a:rPr>
              <a:t> </a:t>
            </a:r>
            <a:r>
              <a:rPr lang="cs-CZ" sz="1400" dirty="0" smtClean="0">
                <a:solidFill>
                  <a:prstClr val="black"/>
                </a:solidFill>
                <a:latin typeface="Arial" pitchFamily="34" charset="0"/>
                <a:cs typeface="Arial" pitchFamily="34" charset="0"/>
              </a:rPr>
              <a:t> …..součet pořadí přes záporné hodnoty rozdílů = </a:t>
            </a:r>
            <a:r>
              <a:rPr lang="cs-CZ" sz="1400" dirty="0">
                <a:solidFill>
                  <a:prstClr val="black"/>
                </a:solidFill>
                <a:latin typeface="Arial" pitchFamily="34" charset="0"/>
                <a:cs typeface="Arial" pitchFamily="34" charset="0"/>
              </a:rPr>
              <a:t>4</a:t>
            </a:r>
          </a:p>
          <a:p>
            <a:pPr fontAlgn="base">
              <a:spcBef>
                <a:spcPct val="20000"/>
              </a:spcBef>
              <a:spcAft>
                <a:spcPct val="0"/>
              </a:spcAft>
            </a:pPr>
            <a:r>
              <a:rPr lang="cs-CZ" sz="1600" dirty="0">
                <a:solidFill>
                  <a:prstClr val="black"/>
                </a:solidFill>
                <a:latin typeface="Arial" pitchFamily="34" charset="0"/>
                <a:cs typeface="Arial" pitchFamily="34" charset="0"/>
              </a:rPr>
              <a:t>                         </a:t>
            </a:r>
            <a:r>
              <a:rPr lang="cs-CZ" sz="1600" dirty="0" smtClean="0">
                <a:solidFill>
                  <a:prstClr val="black"/>
                </a:solidFill>
                <a:latin typeface="Arial" pitchFamily="34" charset="0"/>
                <a:cs typeface="Arial" pitchFamily="34" charset="0"/>
              </a:rPr>
              <a:t> </a:t>
            </a:r>
            <a:r>
              <a:rPr lang="cs-CZ" sz="1400" b="1" dirty="0" smtClean="0">
                <a:solidFill>
                  <a:prstClr val="black"/>
                </a:solidFill>
                <a:latin typeface="Arial" pitchFamily="34" charset="0"/>
                <a:cs typeface="Arial" pitchFamily="34" charset="0"/>
              </a:rPr>
              <a:t>min(S</a:t>
            </a:r>
            <a:r>
              <a:rPr lang="cs-CZ" sz="1400" b="1" baseline="-25000" dirty="0" smtClean="0">
                <a:solidFill>
                  <a:prstClr val="black"/>
                </a:solidFill>
                <a:latin typeface="Arial" pitchFamily="34" charset="0"/>
                <a:cs typeface="Arial" pitchFamily="34" charset="0"/>
              </a:rPr>
              <a:t>w</a:t>
            </a:r>
            <a:r>
              <a:rPr lang="cs-CZ" sz="1400" b="1" baseline="30000" dirty="0" smtClean="0">
                <a:solidFill>
                  <a:prstClr val="black"/>
                </a:solidFill>
                <a:latin typeface="Arial" pitchFamily="34" charset="0"/>
                <a:cs typeface="Arial" pitchFamily="34" charset="0"/>
              </a:rPr>
              <a:t>+</a:t>
            </a:r>
            <a:r>
              <a:rPr lang="cs-CZ" sz="1400" b="1" dirty="0" smtClean="0">
                <a:solidFill>
                  <a:prstClr val="black"/>
                </a:solidFill>
                <a:latin typeface="Arial" pitchFamily="34" charset="0"/>
                <a:cs typeface="Arial" pitchFamily="34" charset="0"/>
              </a:rPr>
              <a:t>;S</a:t>
            </a:r>
            <a:r>
              <a:rPr lang="cs-CZ" sz="1400" b="1" baseline="-25000" dirty="0" smtClean="0">
                <a:solidFill>
                  <a:prstClr val="black"/>
                </a:solidFill>
                <a:latin typeface="Arial" pitchFamily="34" charset="0"/>
                <a:cs typeface="Arial" pitchFamily="34" charset="0"/>
              </a:rPr>
              <a:t>w</a:t>
            </a:r>
            <a:r>
              <a:rPr lang="cs-CZ" sz="1400" b="1" baseline="30000" dirty="0" smtClean="0">
                <a:solidFill>
                  <a:prstClr val="black"/>
                </a:solidFill>
                <a:latin typeface="Arial" pitchFamily="34" charset="0"/>
                <a:cs typeface="Arial" pitchFamily="34" charset="0"/>
              </a:rPr>
              <a:t>-</a:t>
            </a:r>
            <a:r>
              <a:rPr lang="cs-CZ" sz="1400" b="1" dirty="0" smtClean="0">
                <a:solidFill>
                  <a:prstClr val="black"/>
                </a:solidFill>
                <a:latin typeface="Arial" pitchFamily="34" charset="0"/>
                <a:cs typeface="Arial" pitchFamily="34" charset="0"/>
              </a:rPr>
              <a:t>) </a:t>
            </a:r>
            <a:r>
              <a:rPr lang="cs-CZ" sz="1400" b="1" dirty="0">
                <a:solidFill>
                  <a:prstClr val="black"/>
                </a:solidFill>
                <a:latin typeface="Arial" pitchFamily="34" charset="0"/>
                <a:cs typeface="Arial" pitchFamily="34" charset="0"/>
              </a:rPr>
              <a:t>= 4</a:t>
            </a:r>
            <a:br>
              <a:rPr lang="cs-CZ" sz="1400" b="1" dirty="0">
                <a:solidFill>
                  <a:prstClr val="black"/>
                </a:solidFill>
                <a:latin typeface="Arial" pitchFamily="34" charset="0"/>
                <a:cs typeface="Arial" pitchFamily="34" charset="0"/>
              </a:rPr>
            </a:br>
            <a:r>
              <a:rPr lang="cs-CZ" sz="1400" b="1" dirty="0">
                <a:solidFill>
                  <a:prstClr val="black"/>
                </a:solidFill>
                <a:latin typeface="Arial" pitchFamily="34" charset="0"/>
                <a:cs typeface="Arial" pitchFamily="34" charset="0"/>
              </a:rPr>
              <a:t>                              počet párů = n = 10</a:t>
            </a:r>
          </a:p>
          <a:p>
            <a:pPr fontAlgn="base">
              <a:spcBef>
                <a:spcPct val="20000"/>
              </a:spcBef>
              <a:spcAft>
                <a:spcPct val="0"/>
              </a:spcAft>
            </a:pPr>
            <a:r>
              <a:rPr lang="cs-CZ" sz="1400" dirty="0" smtClean="0"/>
              <a:t>	              </a:t>
            </a:r>
            <a:r>
              <a:rPr lang="cs-CZ" sz="1400" b="1" dirty="0" err="1">
                <a:solidFill>
                  <a:prstClr val="black"/>
                </a:solidFill>
                <a:latin typeface="Arial" pitchFamily="34" charset="0"/>
                <a:cs typeface="Arial" pitchFamily="34" charset="0"/>
              </a:rPr>
              <a:t>w</a:t>
            </a:r>
            <a:r>
              <a:rPr lang="cs-CZ" sz="1400" b="1" baseline="-25000" dirty="0" err="1">
                <a:solidFill>
                  <a:prstClr val="black"/>
                </a:solidFill>
                <a:latin typeface="Arial" pitchFamily="34" charset="0"/>
                <a:cs typeface="Arial" pitchFamily="34" charset="0"/>
              </a:rPr>
              <a:t>n</a:t>
            </a:r>
            <a:r>
              <a:rPr lang="cs-CZ" sz="1400" b="1" dirty="0">
                <a:solidFill>
                  <a:prstClr val="black"/>
                </a:solidFill>
                <a:latin typeface="Arial" pitchFamily="34" charset="0"/>
                <a:cs typeface="Arial" pitchFamily="34" charset="0"/>
              </a:rPr>
              <a:t>(</a:t>
            </a:r>
            <a:r>
              <a:rPr lang="el-GR" sz="1400" b="1" dirty="0">
                <a:solidFill>
                  <a:prstClr val="black"/>
                </a:solidFill>
                <a:latin typeface="Arial" pitchFamily="34" charset="0"/>
                <a:cs typeface="Arial" pitchFamily="34" charset="0"/>
              </a:rPr>
              <a:t>α</a:t>
            </a:r>
            <a:r>
              <a:rPr lang="cs-CZ" sz="1400" b="1" dirty="0">
                <a:solidFill>
                  <a:prstClr val="black"/>
                </a:solidFill>
                <a:latin typeface="Arial" pitchFamily="34" charset="0"/>
                <a:cs typeface="Arial" pitchFamily="34" charset="0"/>
              </a:rPr>
              <a:t>)= w</a:t>
            </a:r>
            <a:r>
              <a:rPr lang="cs-CZ" sz="1400" b="1" baseline="-25000" dirty="0">
                <a:solidFill>
                  <a:prstClr val="black"/>
                </a:solidFill>
                <a:latin typeface="Arial" pitchFamily="34" charset="0"/>
                <a:cs typeface="Arial" pitchFamily="34" charset="0"/>
              </a:rPr>
              <a:t>10</a:t>
            </a:r>
            <a:r>
              <a:rPr lang="cs-CZ" sz="1400" b="1" dirty="0">
                <a:solidFill>
                  <a:prstClr val="black"/>
                </a:solidFill>
                <a:latin typeface="Arial" pitchFamily="34" charset="0"/>
                <a:cs typeface="Arial" pitchFamily="34" charset="0"/>
              </a:rPr>
              <a:t>(0,05)=</a:t>
            </a:r>
            <a:r>
              <a:rPr lang="cs-CZ" sz="1400" b="1" dirty="0" smtClean="0">
                <a:solidFill>
                  <a:prstClr val="black"/>
                </a:solidFill>
                <a:latin typeface="Arial" pitchFamily="34" charset="0"/>
                <a:cs typeface="Arial" pitchFamily="34" charset="0"/>
              </a:rPr>
              <a:t>8</a:t>
            </a:r>
            <a:endParaRPr lang="cs-CZ" sz="1400" dirty="0">
              <a:solidFill>
                <a:prstClr val="black"/>
              </a:solidFill>
              <a:latin typeface="Arial" pitchFamily="34" charset="0"/>
              <a:cs typeface="Arial" pitchFamily="34" charset="0"/>
            </a:endParaRPr>
          </a:p>
          <a:p>
            <a:pPr fontAlgn="base">
              <a:spcBef>
                <a:spcPct val="20000"/>
              </a:spcBef>
              <a:spcAft>
                <a:spcPct val="0"/>
              </a:spcAft>
            </a:pPr>
            <a:endParaRPr lang="cs-CZ" sz="1400" dirty="0">
              <a:solidFill>
                <a:prstClr val="black"/>
              </a:solidFill>
              <a:latin typeface="Arial" pitchFamily="34" charset="0"/>
              <a:cs typeface="Arial" pitchFamily="34" charset="0"/>
            </a:endParaRPr>
          </a:p>
        </p:txBody>
      </p:sp>
      <p:sp>
        <p:nvSpPr>
          <p:cNvPr id="2" name="Obdélník 1"/>
          <p:cNvSpPr/>
          <p:nvPr/>
        </p:nvSpPr>
        <p:spPr>
          <a:xfrm>
            <a:off x="282970" y="1412776"/>
            <a:ext cx="7527638" cy="646331"/>
          </a:xfrm>
          <a:prstGeom prst="rect">
            <a:avLst/>
          </a:prstGeom>
        </p:spPr>
        <p:txBody>
          <a:bodyPr wrap="none">
            <a:spAutoFit/>
          </a:bodyPr>
          <a:lstStyle/>
          <a:p>
            <a:pPr marL="285750" indent="-285750">
              <a:buFont typeface="Arial" panose="020B0604020202020204" pitchFamily="34" charset="0"/>
              <a:buChar char="•"/>
            </a:pPr>
            <a:r>
              <a:rPr lang="cs-CZ" dirty="0" smtClean="0">
                <a:solidFill>
                  <a:prstClr val="black"/>
                </a:solidFill>
                <a:cs typeface="Arial" pitchFamily="34" charset="0"/>
              </a:rPr>
              <a:t>Na 5% hladině významnosti testujte, zda se liší hladina krevního parametru </a:t>
            </a:r>
          </a:p>
          <a:p>
            <a:pPr marL="266700"/>
            <a:r>
              <a:rPr lang="cs-CZ" dirty="0" smtClean="0">
                <a:solidFill>
                  <a:prstClr val="black"/>
                </a:solidFill>
                <a:cs typeface="Arial" pitchFamily="34" charset="0"/>
              </a:rPr>
              <a:t>před a po podání léku.		H</a:t>
            </a:r>
            <a:r>
              <a:rPr lang="cs-CZ" baseline="-25000" dirty="0" smtClean="0">
                <a:solidFill>
                  <a:prstClr val="black"/>
                </a:solidFill>
                <a:cs typeface="Arial" pitchFamily="34" charset="0"/>
              </a:rPr>
              <a:t>0</a:t>
            </a:r>
            <a:r>
              <a:rPr lang="cs-CZ" dirty="0">
                <a:solidFill>
                  <a:prstClr val="black"/>
                </a:solidFill>
                <a:cs typeface="Arial" pitchFamily="34" charset="0"/>
              </a:rPr>
              <a:t>: </a:t>
            </a:r>
            <a:r>
              <a:rPr lang="cs-CZ" dirty="0" smtClean="0">
                <a:solidFill>
                  <a:prstClr val="black"/>
                </a:solidFill>
                <a:cs typeface="Arial" pitchFamily="34" charset="0"/>
              </a:rPr>
              <a:t>D</a:t>
            </a:r>
            <a:r>
              <a:rPr lang="cs-CZ" baseline="-25000" dirty="0" smtClean="0">
                <a:solidFill>
                  <a:prstClr val="black"/>
                </a:solidFill>
                <a:cs typeface="Arial" pitchFamily="34" charset="0"/>
              </a:rPr>
              <a:t>0.5</a:t>
            </a:r>
            <a:r>
              <a:rPr lang="cs-CZ" dirty="0" smtClean="0">
                <a:solidFill>
                  <a:prstClr val="black"/>
                </a:solidFill>
                <a:cs typeface="Arial" pitchFamily="34" charset="0"/>
              </a:rPr>
              <a:t>=0  </a:t>
            </a:r>
            <a:r>
              <a:rPr lang="cs-CZ" dirty="0">
                <a:solidFill>
                  <a:prstClr val="black"/>
                </a:solidFill>
                <a:cs typeface="Arial" pitchFamily="34" charset="0"/>
              </a:rPr>
              <a:t>proti H</a:t>
            </a:r>
            <a:r>
              <a:rPr lang="cs-CZ" baseline="-25000" dirty="0">
                <a:solidFill>
                  <a:prstClr val="black"/>
                </a:solidFill>
                <a:cs typeface="Arial" pitchFamily="34" charset="0"/>
              </a:rPr>
              <a:t>1</a:t>
            </a:r>
            <a:r>
              <a:rPr lang="cs-CZ" dirty="0">
                <a:solidFill>
                  <a:prstClr val="black"/>
                </a:solidFill>
                <a:cs typeface="Arial" pitchFamily="34" charset="0"/>
              </a:rPr>
              <a:t>: D</a:t>
            </a:r>
            <a:r>
              <a:rPr lang="cs-CZ" baseline="-25000" dirty="0">
                <a:solidFill>
                  <a:prstClr val="black"/>
                </a:solidFill>
                <a:cs typeface="Arial" pitchFamily="34" charset="0"/>
              </a:rPr>
              <a:t>0.5</a:t>
            </a:r>
            <a:r>
              <a:rPr lang="cs-CZ" dirty="0">
                <a:solidFill>
                  <a:prstClr val="black"/>
                </a:solidFill>
                <a:cs typeface="Arial" pitchFamily="34" charset="0"/>
              </a:rPr>
              <a:t>≠ </a:t>
            </a:r>
            <a:r>
              <a:rPr lang="cs-CZ" dirty="0" smtClean="0">
                <a:solidFill>
                  <a:prstClr val="black"/>
                </a:solidFill>
                <a:cs typeface="Arial" pitchFamily="34" charset="0"/>
              </a:rPr>
              <a:t>0.</a:t>
            </a:r>
            <a:endParaRPr lang="cs-CZ" dirty="0"/>
          </a:p>
        </p:txBody>
      </p:sp>
      <p:sp>
        <p:nvSpPr>
          <p:cNvPr id="7" name="TextovéPole 6"/>
          <p:cNvSpPr txBox="1"/>
          <p:nvPr/>
        </p:nvSpPr>
        <p:spPr>
          <a:xfrm>
            <a:off x="4933058" y="5445224"/>
            <a:ext cx="3671390" cy="646331"/>
          </a:xfrm>
          <a:prstGeom prst="rect">
            <a:avLst/>
          </a:prstGeom>
          <a:noFill/>
        </p:spPr>
        <p:txBody>
          <a:bodyPr wrap="none" rtlCol="0">
            <a:spAutoFit/>
          </a:bodyPr>
          <a:lstStyle/>
          <a:p>
            <a:r>
              <a:rPr lang="cs-CZ" dirty="0" smtClean="0"/>
              <a:t>Hodnota testové statiky je menší </a:t>
            </a:r>
          </a:p>
          <a:p>
            <a:r>
              <a:rPr lang="cs-CZ" dirty="0" smtClean="0"/>
              <a:t>než  kritická hodnota → </a:t>
            </a:r>
            <a:r>
              <a:rPr lang="cs-CZ" b="1" u="sng" dirty="0" smtClean="0"/>
              <a:t>zamítáme H</a:t>
            </a:r>
            <a:r>
              <a:rPr lang="cs-CZ" b="1" baseline="-25000" dirty="0" smtClean="0"/>
              <a:t>0</a:t>
            </a:r>
            <a:endParaRPr lang="cs-CZ" b="1" baseline="-25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Příklad 3: Řešení v softwaru </a:t>
            </a:r>
            <a:r>
              <a:rPr lang="cs-CZ" dirty="0" err="1" smtClean="0"/>
              <a:t>Statistica</a:t>
            </a:r>
            <a:r>
              <a:rPr lang="cs-CZ" dirty="0" smtClean="0"/>
              <a:t> I</a:t>
            </a:r>
            <a:endParaRPr lang="cs-CZ" dirty="0"/>
          </a:p>
        </p:txBody>
      </p:sp>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pic>
        <p:nvPicPr>
          <p:cNvPr id="5122" name="Picture 2"/>
          <p:cNvPicPr>
            <a:picLocks noChangeAspect="1" noChangeArrowheads="1"/>
          </p:cNvPicPr>
          <p:nvPr/>
        </p:nvPicPr>
        <p:blipFill>
          <a:blip r:embed="rId2" cstate="print"/>
          <a:srcRect/>
          <a:stretch>
            <a:fillRect/>
          </a:stretch>
        </p:blipFill>
        <p:spPr bwMode="auto">
          <a:xfrm>
            <a:off x="2915816" y="2428453"/>
            <a:ext cx="5781675" cy="3952875"/>
          </a:xfrm>
          <a:prstGeom prst="rect">
            <a:avLst/>
          </a:prstGeom>
          <a:noFill/>
          <a:ln w="9525">
            <a:noFill/>
            <a:miter lim="800000"/>
            <a:headEnd/>
            <a:tailEnd/>
          </a:ln>
        </p:spPr>
      </p:pic>
      <p:sp>
        <p:nvSpPr>
          <p:cNvPr id="5" name="Šipka doprava 4"/>
          <p:cNvSpPr/>
          <p:nvPr/>
        </p:nvSpPr>
        <p:spPr>
          <a:xfrm rot="2033744">
            <a:off x="5725366" y="1810804"/>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6" name="Šipka doprava 5"/>
          <p:cNvSpPr/>
          <p:nvPr/>
        </p:nvSpPr>
        <p:spPr>
          <a:xfrm>
            <a:off x="4139952" y="5013176"/>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
        <p:nvSpPr>
          <p:cNvPr id="7" name="TextovéPole 6"/>
          <p:cNvSpPr txBox="1"/>
          <p:nvPr/>
        </p:nvSpPr>
        <p:spPr>
          <a:xfrm>
            <a:off x="179512" y="1569566"/>
            <a:ext cx="5643917" cy="646331"/>
          </a:xfrm>
          <a:prstGeom prst="rect">
            <a:avLst/>
          </a:prstGeom>
          <a:noFill/>
        </p:spPr>
        <p:txBody>
          <a:bodyPr wrap="none" rtlCol="0">
            <a:spAutoFit/>
          </a:bodyPr>
          <a:lstStyle/>
          <a:p>
            <a:pPr>
              <a:buFont typeface="Arial" pitchFamily="34" charset="0"/>
              <a:buChar char="•"/>
            </a:pPr>
            <a:r>
              <a:rPr lang="cs-CZ" dirty="0" smtClean="0"/>
              <a:t> V menu </a:t>
            </a:r>
            <a:r>
              <a:rPr lang="cs-CZ" b="1" i="1" dirty="0" err="1" smtClean="0"/>
              <a:t>Statistics</a:t>
            </a:r>
            <a:r>
              <a:rPr lang="cs-CZ" b="1" i="1" dirty="0" smtClean="0"/>
              <a:t> </a:t>
            </a:r>
            <a:r>
              <a:rPr lang="cs-CZ" dirty="0" smtClean="0"/>
              <a:t>zvolíme </a:t>
            </a:r>
            <a:r>
              <a:rPr lang="cs-CZ" b="1" i="1" dirty="0" err="1" smtClean="0"/>
              <a:t>Nonparametrics</a:t>
            </a:r>
            <a:r>
              <a:rPr lang="cs-CZ" b="1" i="1" dirty="0" smtClean="0"/>
              <a:t> ,</a:t>
            </a:r>
          </a:p>
          <a:p>
            <a:r>
              <a:rPr lang="cs-CZ" dirty="0" smtClean="0"/>
              <a:t>vybereme </a:t>
            </a:r>
            <a:r>
              <a:rPr lang="cs-CZ" b="1" i="1" dirty="0" err="1"/>
              <a:t>C</a:t>
            </a:r>
            <a:r>
              <a:rPr lang="cs-CZ" b="1" i="1" dirty="0" err="1" smtClean="0"/>
              <a:t>omparing</a:t>
            </a:r>
            <a:r>
              <a:rPr lang="cs-CZ" b="1" i="1" dirty="0" smtClean="0"/>
              <a:t> </a:t>
            </a:r>
            <a:r>
              <a:rPr lang="cs-CZ" b="1" i="1" dirty="0" err="1" smtClean="0"/>
              <a:t>two</a:t>
            </a:r>
            <a:r>
              <a:rPr lang="cs-CZ" b="1" i="1" dirty="0" smtClean="0"/>
              <a:t> </a:t>
            </a:r>
            <a:r>
              <a:rPr lang="cs-CZ" b="1" i="1" dirty="0" err="1" smtClean="0"/>
              <a:t>dependent</a:t>
            </a:r>
            <a:r>
              <a:rPr lang="cs-CZ" b="1" i="1" dirty="0" smtClean="0"/>
              <a:t> </a:t>
            </a:r>
            <a:r>
              <a:rPr lang="cs-CZ" b="1" i="1" dirty="0" err="1" smtClean="0"/>
              <a:t>samples</a:t>
            </a:r>
            <a:r>
              <a:rPr lang="cs-CZ" b="1" i="1" dirty="0" smtClean="0"/>
              <a:t> (</a:t>
            </a:r>
            <a:r>
              <a:rPr lang="cs-CZ" b="1" i="1" dirty="0" err="1" smtClean="0"/>
              <a:t>variables</a:t>
            </a:r>
            <a:r>
              <a:rPr lang="cs-CZ" b="1" i="1" dirty="0" smtClean="0"/>
              <a:t>)</a:t>
            </a:r>
          </a:p>
        </p:txBody>
      </p:sp>
      <p:sp>
        <p:nvSpPr>
          <p:cNvPr id="8" name="Šipka doprava 7"/>
          <p:cNvSpPr/>
          <p:nvPr/>
        </p:nvSpPr>
        <p:spPr>
          <a:xfrm>
            <a:off x="3635896" y="2708920"/>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9" name="Zaoblený obdélník 8"/>
          <p:cNvSpPr/>
          <p:nvPr/>
        </p:nvSpPr>
        <p:spPr>
          <a:xfrm>
            <a:off x="4427984" y="2636912"/>
            <a:ext cx="792088" cy="648072"/>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TextovéPole 9"/>
          <p:cNvSpPr txBox="1"/>
          <p:nvPr/>
        </p:nvSpPr>
        <p:spPr>
          <a:xfrm>
            <a:off x="179512" y="4319225"/>
            <a:ext cx="2592288" cy="2062103"/>
          </a:xfrm>
          <a:prstGeom prst="rect">
            <a:avLst/>
          </a:prstGeom>
          <a:noFill/>
        </p:spPr>
        <p:txBody>
          <a:bodyPr wrap="square" rtlCol="0">
            <a:spAutoFit/>
          </a:bodyPr>
          <a:lstStyle/>
          <a:p>
            <a:r>
              <a:rPr lang="cs-CZ" sz="1600" i="1" dirty="0" smtClean="0"/>
              <a:t>Pozn.: Pokud bychom chtěli testovat c různé od 0, musíme vstupní data uspořádat tak, že první proměnná bude obsahovat diference párových hodnot a druhá proměnná testovanou hodnotu mediánu c.</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Obdélník 58"/>
          <p:cNvSpPr/>
          <p:nvPr/>
        </p:nvSpPr>
        <p:spPr>
          <a:xfrm>
            <a:off x="5220072" y="4437112"/>
            <a:ext cx="3312368" cy="792088"/>
          </a:xfrm>
          <a:prstGeom prst="rect">
            <a:avLst/>
          </a:prstGeom>
          <a:solidFill>
            <a:srgbClr val="FFC000">
              <a:alpha val="40000"/>
            </a:srgbClr>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6146" name="Picture 2"/>
          <p:cNvPicPr>
            <a:picLocks noChangeAspect="1" noChangeArrowheads="1"/>
          </p:cNvPicPr>
          <p:nvPr/>
        </p:nvPicPr>
        <p:blipFill>
          <a:blip r:embed="rId2" cstate="print"/>
          <a:srcRect/>
          <a:stretch>
            <a:fillRect/>
          </a:stretch>
        </p:blipFill>
        <p:spPr bwMode="auto">
          <a:xfrm>
            <a:off x="5108773" y="1340768"/>
            <a:ext cx="3495675" cy="2619375"/>
          </a:xfrm>
          <a:prstGeom prst="rect">
            <a:avLst/>
          </a:prstGeom>
          <a:noFill/>
          <a:ln w="9525">
            <a:noFill/>
            <a:miter lim="800000"/>
            <a:headEnd/>
            <a:tailEnd/>
          </a:ln>
        </p:spPr>
      </p:pic>
      <p:sp>
        <p:nvSpPr>
          <p:cNvPr id="2" name="Nadpis 1"/>
          <p:cNvSpPr>
            <a:spLocks noGrp="1"/>
          </p:cNvSpPr>
          <p:nvPr>
            <p:ph type="title"/>
          </p:nvPr>
        </p:nvSpPr>
        <p:spPr/>
        <p:txBody>
          <a:bodyPr/>
          <a:lstStyle/>
          <a:p>
            <a:r>
              <a:rPr lang="cs-CZ" dirty="0" smtClean="0"/>
              <a:t>Příklad 3: Řešení v softwaru </a:t>
            </a:r>
            <a:r>
              <a:rPr lang="cs-CZ" dirty="0" err="1" smtClean="0"/>
              <a:t>Statistica</a:t>
            </a:r>
            <a:r>
              <a:rPr lang="cs-CZ" dirty="0" smtClean="0"/>
              <a:t> II</a:t>
            </a:r>
            <a:endParaRPr lang="cs-CZ" dirty="0"/>
          </a:p>
        </p:txBody>
      </p:sp>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4" name="TextovéPole 3"/>
          <p:cNvSpPr txBox="1"/>
          <p:nvPr/>
        </p:nvSpPr>
        <p:spPr>
          <a:xfrm>
            <a:off x="442525" y="1340768"/>
            <a:ext cx="4309706" cy="3416320"/>
          </a:xfrm>
          <a:prstGeom prst="rect">
            <a:avLst/>
          </a:prstGeom>
          <a:noFill/>
        </p:spPr>
        <p:txBody>
          <a:bodyPr wrap="none" rtlCol="0">
            <a:spAutoFit/>
          </a:bodyPr>
          <a:lstStyle/>
          <a:p>
            <a:pPr>
              <a:buFont typeface="Arial" pitchFamily="34" charset="0"/>
              <a:buChar char="•"/>
            </a:pPr>
            <a:r>
              <a:rPr lang="cs-CZ" dirty="0" smtClean="0"/>
              <a:t> Vybereme proměnné, </a:t>
            </a:r>
            <a:endParaRPr lang="cs-CZ" dirty="0"/>
          </a:p>
          <a:p>
            <a:r>
              <a:rPr lang="cs-CZ" dirty="0" smtClean="0"/>
              <a:t>které chceme testovat</a:t>
            </a:r>
          </a:p>
          <a:p>
            <a:endParaRPr lang="cs-CZ" dirty="0" smtClean="0"/>
          </a:p>
          <a:p>
            <a:pPr>
              <a:buFont typeface="Arial" pitchFamily="34" charset="0"/>
              <a:buChar char="•"/>
            </a:pPr>
            <a:r>
              <a:rPr lang="cs-CZ" dirty="0" smtClean="0"/>
              <a:t> </a:t>
            </a:r>
            <a:r>
              <a:rPr lang="cs-CZ" b="1" i="1" dirty="0" smtClean="0"/>
              <a:t>p-</a:t>
            </a:r>
            <a:r>
              <a:rPr lang="cs-CZ" b="1" i="1" dirty="0" err="1" smtClean="0"/>
              <a:t>value</a:t>
            </a:r>
            <a:r>
              <a:rPr lang="cs-CZ" b="1" i="1" dirty="0" smtClean="0"/>
              <a:t> </a:t>
            </a:r>
            <a:r>
              <a:rPr lang="cs-CZ" b="1" i="1" dirty="0" err="1" smtClean="0"/>
              <a:t>for</a:t>
            </a:r>
            <a:r>
              <a:rPr lang="cs-CZ" b="1" i="1" dirty="0" smtClean="0"/>
              <a:t> </a:t>
            </a:r>
            <a:r>
              <a:rPr lang="cs-CZ" b="1" i="1" dirty="0" err="1" smtClean="0"/>
              <a:t>highlighting</a:t>
            </a:r>
            <a:r>
              <a:rPr lang="cs-CZ" b="1" i="1" dirty="0" smtClean="0"/>
              <a:t>-</a:t>
            </a:r>
          </a:p>
          <a:p>
            <a:r>
              <a:rPr lang="cs-CZ" dirty="0" smtClean="0"/>
              <a:t>Úroveň p lze změnit</a:t>
            </a:r>
          </a:p>
          <a:p>
            <a:endParaRPr lang="cs-CZ" dirty="0" smtClean="0"/>
          </a:p>
          <a:p>
            <a:endParaRPr lang="cs-CZ" dirty="0" smtClean="0"/>
          </a:p>
          <a:p>
            <a:pPr>
              <a:buFont typeface="Arial" pitchFamily="34" charset="0"/>
              <a:buChar char="•"/>
            </a:pPr>
            <a:r>
              <a:rPr lang="cs-CZ" dirty="0" smtClean="0"/>
              <a:t> Kliknutím na </a:t>
            </a:r>
            <a:r>
              <a:rPr lang="cs-CZ" b="1" i="1" dirty="0" err="1" smtClean="0"/>
              <a:t>Wilcoxon</a:t>
            </a:r>
            <a:r>
              <a:rPr lang="cs-CZ" b="1" i="1" dirty="0" smtClean="0"/>
              <a:t> </a:t>
            </a:r>
            <a:r>
              <a:rPr lang="cs-CZ" b="1" i="1" dirty="0" err="1" smtClean="0"/>
              <a:t>matched</a:t>
            </a:r>
            <a:r>
              <a:rPr lang="cs-CZ" b="1" i="1" dirty="0" smtClean="0"/>
              <a:t> </a:t>
            </a:r>
            <a:r>
              <a:rPr lang="cs-CZ" b="1" i="1" dirty="0" err="1" smtClean="0"/>
              <a:t>pairs</a:t>
            </a:r>
            <a:r>
              <a:rPr lang="cs-CZ" b="1" i="1" dirty="0" smtClean="0"/>
              <a:t> test,</a:t>
            </a:r>
            <a:endParaRPr lang="cs-CZ" dirty="0" smtClean="0"/>
          </a:p>
          <a:p>
            <a:r>
              <a:rPr lang="cs-CZ" dirty="0" smtClean="0"/>
              <a:t>získáme výstupy:</a:t>
            </a:r>
          </a:p>
          <a:p>
            <a:endParaRPr lang="cs-CZ" dirty="0" smtClean="0"/>
          </a:p>
          <a:p>
            <a:endParaRPr lang="cs-CZ" dirty="0" smtClean="0"/>
          </a:p>
          <a:p>
            <a:endParaRPr lang="cs-CZ" b="1" i="1" dirty="0"/>
          </a:p>
        </p:txBody>
      </p:sp>
      <p:sp>
        <p:nvSpPr>
          <p:cNvPr id="6" name="Šipka doprava 5"/>
          <p:cNvSpPr/>
          <p:nvPr/>
        </p:nvSpPr>
        <p:spPr>
          <a:xfrm rot="1014335">
            <a:off x="4645246" y="1446796"/>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7" name="Šipka doprava 6"/>
          <p:cNvSpPr/>
          <p:nvPr/>
        </p:nvSpPr>
        <p:spPr>
          <a:xfrm rot="13836479">
            <a:off x="7934435" y="3498970"/>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8" name="Šipka doprava 7"/>
          <p:cNvSpPr/>
          <p:nvPr/>
        </p:nvSpPr>
        <p:spPr>
          <a:xfrm rot="21435653">
            <a:off x="4655600" y="2943583"/>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
        <p:nvSpPr>
          <p:cNvPr id="45" name="Zaoblený obdélník 44"/>
          <p:cNvSpPr/>
          <p:nvPr/>
        </p:nvSpPr>
        <p:spPr>
          <a:xfrm>
            <a:off x="5364088" y="2996952"/>
            <a:ext cx="1656184" cy="288032"/>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TextovéPole 9"/>
          <p:cNvSpPr txBox="1"/>
          <p:nvPr/>
        </p:nvSpPr>
        <p:spPr>
          <a:xfrm>
            <a:off x="1187624" y="3861048"/>
            <a:ext cx="1536703" cy="369332"/>
          </a:xfrm>
          <a:prstGeom prst="rect">
            <a:avLst/>
          </a:prstGeom>
          <a:noFill/>
        </p:spPr>
        <p:txBody>
          <a:bodyPr wrap="none" rtlCol="0">
            <a:spAutoFit/>
          </a:bodyPr>
          <a:lstStyle/>
          <a:p>
            <a:r>
              <a:rPr lang="cs-CZ" dirty="0" smtClean="0"/>
              <a:t>Rozsah výběru</a:t>
            </a:r>
            <a:endParaRPr lang="cs-CZ" dirty="0"/>
          </a:p>
        </p:txBody>
      </p:sp>
      <p:pic>
        <p:nvPicPr>
          <p:cNvPr id="6147" name="Picture 3"/>
          <p:cNvPicPr>
            <a:picLocks noChangeAspect="1" noChangeArrowheads="1"/>
          </p:cNvPicPr>
          <p:nvPr/>
        </p:nvPicPr>
        <p:blipFill>
          <a:blip r:embed="rId3" cstate="print"/>
          <a:srcRect/>
          <a:stretch>
            <a:fillRect/>
          </a:stretch>
        </p:blipFill>
        <p:spPr bwMode="auto">
          <a:xfrm>
            <a:off x="799431" y="4427820"/>
            <a:ext cx="4138613" cy="953453"/>
          </a:xfrm>
          <a:prstGeom prst="rect">
            <a:avLst/>
          </a:prstGeom>
          <a:noFill/>
          <a:ln w="9525">
            <a:noFill/>
            <a:miter lim="800000"/>
            <a:headEnd/>
            <a:tailEnd/>
          </a:ln>
        </p:spPr>
      </p:pic>
      <p:sp>
        <p:nvSpPr>
          <p:cNvPr id="11" name="TextovéPole 10"/>
          <p:cNvSpPr txBox="1"/>
          <p:nvPr/>
        </p:nvSpPr>
        <p:spPr>
          <a:xfrm>
            <a:off x="439391" y="5714672"/>
            <a:ext cx="2766527" cy="369332"/>
          </a:xfrm>
          <a:prstGeom prst="rect">
            <a:avLst/>
          </a:prstGeom>
          <a:noFill/>
        </p:spPr>
        <p:txBody>
          <a:bodyPr wrap="none" rtlCol="0">
            <a:spAutoFit/>
          </a:bodyPr>
          <a:lstStyle/>
          <a:p>
            <a:r>
              <a:rPr lang="cs-CZ" dirty="0" smtClean="0"/>
              <a:t>Hodnota testovací statistiky</a:t>
            </a:r>
            <a:endParaRPr lang="cs-CZ" dirty="0"/>
          </a:p>
        </p:txBody>
      </p:sp>
      <p:sp>
        <p:nvSpPr>
          <p:cNvPr id="12" name="TextovéPole 11"/>
          <p:cNvSpPr txBox="1"/>
          <p:nvPr/>
        </p:nvSpPr>
        <p:spPr>
          <a:xfrm>
            <a:off x="1691680" y="6093296"/>
            <a:ext cx="3916585" cy="369332"/>
          </a:xfrm>
          <a:prstGeom prst="rect">
            <a:avLst/>
          </a:prstGeom>
          <a:noFill/>
        </p:spPr>
        <p:txBody>
          <a:bodyPr wrap="none" rtlCol="0">
            <a:spAutoFit/>
          </a:bodyPr>
          <a:lstStyle/>
          <a:p>
            <a:r>
              <a:rPr lang="cs-CZ" dirty="0" smtClean="0"/>
              <a:t>Hodnota asymptotické testové statistiky</a:t>
            </a:r>
            <a:endParaRPr lang="cs-CZ" dirty="0"/>
          </a:p>
        </p:txBody>
      </p:sp>
      <p:sp>
        <p:nvSpPr>
          <p:cNvPr id="13" name="TextovéPole 12"/>
          <p:cNvSpPr txBox="1"/>
          <p:nvPr/>
        </p:nvSpPr>
        <p:spPr>
          <a:xfrm>
            <a:off x="3751759" y="5651956"/>
            <a:ext cx="2595134" cy="369332"/>
          </a:xfrm>
          <a:prstGeom prst="rect">
            <a:avLst/>
          </a:prstGeom>
          <a:noFill/>
        </p:spPr>
        <p:txBody>
          <a:bodyPr wrap="none" rtlCol="0">
            <a:spAutoFit/>
          </a:bodyPr>
          <a:lstStyle/>
          <a:p>
            <a:r>
              <a:rPr lang="cs-CZ" b="1" u="sng" dirty="0" smtClean="0"/>
              <a:t>Asymptotická p-hodnota</a:t>
            </a:r>
            <a:r>
              <a:rPr lang="en-US" b="1" u="sng" dirty="0" smtClean="0"/>
              <a:t> </a:t>
            </a:r>
            <a:endParaRPr lang="cs-CZ" b="1" u="sng" dirty="0"/>
          </a:p>
        </p:txBody>
      </p:sp>
      <p:cxnSp>
        <p:nvCxnSpPr>
          <p:cNvPr id="23" name="Pravoúhlá spojovací čára 22"/>
          <p:cNvCxnSpPr/>
          <p:nvPr/>
        </p:nvCxnSpPr>
        <p:spPr>
          <a:xfrm rot="5400000" flipH="1" flipV="1">
            <a:off x="2347603" y="5399928"/>
            <a:ext cx="360040" cy="288032"/>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Pravoúhlá spojovací čára 37"/>
          <p:cNvCxnSpPr/>
          <p:nvPr/>
        </p:nvCxnSpPr>
        <p:spPr>
          <a:xfrm rot="16200000" flipV="1">
            <a:off x="3067683" y="5687960"/>
            <a:ext cx="792088" cy="144016"/>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2" name="Pravoúhlá spojovací čára 51"/>
          <p:cNvCxnSpPr/>
          <p:nvPr/>
        </p:nvCxnSpPr>
        <p:spPr>
          <a:xfrm rot="16200000" flipV="1">
            <a:off x="3967783" y="5435932"/>
            <a:ext cx="360040" cy="216024"/>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Přímá spojovací šipka 16"/>
          <p:cNvCxnSpPr/>
          <p:nvPr/>
        </p:nvCxnSpPr>
        <p:spPr>
          <a:xfrm>
            <a:off x="1999831" y="4149080"/>
            <a:ext cx="95744" cy="63878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8" name="TextovéPole 57"/>
          <p:cNvSpPr txBox="1"/>
          <p:nvPr/>
        </p:nvSpPr>
        <p:spPr>
          <a:xfrm>
            <a:off x="5220072" y="4509120"/>
            <a:ext cx="3324500" cy="646331"/>
          </a:xfrm>
          <a:prstGeom prst="rect">
            <a:avLst/>
          </a:prstGeom>
          <a:noFill/>
        </p:spPr>
        <p:txBody>
          <a:bodyPr wrap="none" rtlCol="0">
            <a:spAutoFit/>
          </a:bodyPr>
          <a:lstStyle/>
          <a:p>
            <a:r>
              <a:rPr lang="en-US" dirty="0" smtClean="0"/>
              <a:t>POZOR</a:t>
            </a:r>
            <a:r>
              <a:rPr lang="cs-CZ" dirty="0" smtClean="0"/>
              <a:t>: podmínka pro použití </a:t>
            </a:r>
          </a:p>
          <a:p>
            <a:r>
              <a:rPr lang="cs-CZ" dirty="0" smtClean="0"/>
              <a:t>asymptotické p-hodnoty je: n≥ 30</a:t>
            </a:r>
            <a:endParaRPr lang="cs-CZ"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bdélník 34"/>
          <p:cNvSpPr/>
          <p:nvPr/>
        </p:nvSpPr>
        <p:spPr>
          <a:xfrm>
            <a:off x="5220072" y="4437112"/>
            <a:ext cx="3312368" cy="792088"/>
          </a:xfrm>
          <a:prstGeom prst="rect">
            <a:avLst/>
          </a:prstGeom>
          <a:solidFill>
            <a:srgbClr val="FFC000">
              <a:alpha val="40000"/>
            </a:srgbClr>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5299"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55364" name="Rectangle 66"/>
          <p:cNvSpPr>
            <a:spLocks noChangeArrowheads="1"/>
          </p:cNvSpPr>
          <p:nvPr/>
        </p:nvSpPr>
        <p:spPr bwMode="auto">
          <a:xfrm>
            <a:off x="0" y="3005138"/>
            <a:ext cx="9144000" cy="0"/>
          </a:xfrm>
          <a:prstGeom prst="rect">
            <a:avLst/>
          </a:prstGeom>
          <a:noFill/>
          <a:ln w="9525">
            <a:noFill/>
            <a:miter lim="800000"/>
            <a:headEnd/>
            <a:tailEnd/>
          </a:ln>
        </p:spPr>
        <p:txBody>
          <a:bodyPr wrap="none" anchor="ctr">
            <a:spAutoFit/>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grpSp>
        <p:nvGrpSpPr>
          <p:cNvPr id="16" name="Skupina 15"/>
          <p:cNvGrpSpPr/>
          <p:nvPr/>
        </p:nvGrpSpPr>
        <p:grpSpPr>
          <a:xfrm>
            <a:off x="5324797" y="1412776"/>
            <a:ext cx="3495675" cy="2619375"/>
            <a:chOff x="4860032" y="1556792"/>
            <a:chExt cx="3495675" cy="2619375"/>
          </a:xfrm>
        </p:grpSpPr>
        <p:pic>
          <p:nvPicPr>
            <p:cNvPr id="8" name="Picture 2"/>
            <p:cNvPicPr>
              <a:picLocks noChangeAspect="1" noChangeArrowheads="1"/>
            </p:cNvPicPr>
            <p:nvPr/>
          </p:nvPicPr>
          <p:blipFill>
            <a:blip r:embed="rId2" cstate="print"/>
            <a:srcRect/>
            <a:stretch>
              <a:fillRect/>
            </a:stretch>
          </p:blipFill>
          <p:spPr bwMode="auto">
            <a:xfrm>
              <a:off x="4860032" y="1556792"/>
              <a:ext cx="3495675" cy="2619375"/>
            </a:xfrm>
            <a:prstGeom prst="rect">
              <a:avLst/>
            </a:prstGeom>
            <a:noFill/>
            <a:ln w="9525">
              <a:noFill/>
              <a:miter lim="800000"/>
              <a:headEnd/>
              <a:tailEnd/>
            </a:ln>
          </p:spPr>
        </p:pic>
        <p:sp>
          <p:nvSpPr>
            <p:cNvPr id="11" name="Šipka doprava 10"/>
            <p:cNvSpPr/>
            <p:nvPr/>
          </p:nvSpPr>
          <p:spPr>
            <a:xfrm rot="7585493">
              <a:off x="6198082" y="2493161"/>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3" name="Zaoblený obdélník 12"/>
            <p:cNvSpPr/>
            <p:nvPr/>
          </p:nvSpPr>
          <p:spPr>
            <a:xfrm>
              <a:off x="5076056" y="2924944"/>
              <a:ext cx="1656184" cy="288032"/>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Zaoblený obdélník 13"/>
            <p:cNvSpPr/>
            <p:nvPr/>
          </p:nvSpPr>
          <p:spPr>
            <a:xfrm>
              <a:off x="7308304" y="1916832"/>
              <a:ext cx="936104" cy="288032"/>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Šipka doprava 11"/>
            <p:cNvSpPr/>
            <p:nvPr/>
          </p:nvSpPr>
          <p:spPr>
            <a:xfrm rot="1967153">
              <a:off x="6877632" y="1659094"/>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grpSp>
      <p:sp>
        <p:nvSpPr>
          <p:cNvPr id="15" name="TextovéPole 14"/>
          <p:cNvSpPr txBox="1"/>
          <p:nvPr/>
        </p:nvSpPr>
        <p:spPr>
          <a:xfrm>
            <a:off x="442525" y="1340768"/>
            <a:ext cx="4777547" cy="3139321"/>
          </a:xfrm>
          <a:prstGeom prst="rect">
            <a:avLst/>
          </a:prstGeom>
          <a:noFill/>
        </p:spPr>
        <p:txBody>
          <a:bodyPr wrap="square" rtlCol="0">
            <a:spAutoFit/>
          </a:bodyPr>
          <a:lstStyle/>
          <a:p>
            <a:pPr>
              <a:buFont typeface="Arial" pitchFamily="34" charset="0"/>
              <a:buChar char="•"/>
            </a:pPr>
            <a:r>
              <a:rPr lang="cs-CZ" dirty="0" smtClean="0"/>
              <a:t> Vybereme proměnné, </a:t>
            </a:r>
            <a:endParaRPr lang="cs-CZ" dirty="0"/>
          </a:p>
          <a:p>
            <a:r>
              <a:rPr lang="cs-CZ" dirty="0" smtClean="0"/>
              <a:t>které chceme testovat</a:t>
            </a:r>
          </a:p>
          <a:p>
            <a:endParaRPr lang="cs-CZ" dirty="0" smtClean="0"/>
          </a:p>
          <a:p>
            <a:pPr>
              <a:buFont typeface="Arial" pitchFamily="34" charset="0"/>
              <a:buChar char="•"/>
            </a:pPr>
            <a:r>
              <a:rPr lang="cs-CZ" dirty="0" smtClean="0"/>
              <a:t> </a:t>
            </a:r>
            <a:r>
              <a:rPr lang="cs-CZ" b="1" i="1" dirty="0" smtClean="0"/>
              <a:t>p-</a:t>
            </a:r>
            <a:r>
              <a:rPr lang="cs-CZ" b="1" i="1" dirty="0" err="1" smtClean="0"/>
              <a:t>value</a:t>
            </a:r>
            <a:r>
              <a:rPr lang="cs-CZ" b="1" i="1" dirty="0" smtClean="0"/>
              <a:t> </a:t>
            </a:r>
            <a:r>
              <a:rPr lang="cs-CZ" b="1" i="1" dirty="0" err="1" smtClean="0"/>
              <a:t>for</a:t>
            </a:r>
            <a:r>
              <a:rPr lang="cs-CZ" b="1" i="1" dirty="0" smtClean="0"/>
              <a:t> </a:t>
            </a:r>
            <a:r>
              <a:rPr lang="cs-CZ" b="1" i="1" dirty="0" err="1" smtClean="0"/>
              <a:t>highlighting</a:t>
            </a:r>
            <a:r>
              <a:rPr lang="cs-CZ" b="1" i="1" dirty="0" smtClean="0"/>
              <a:t>-</a:t>
            </a:r>
          </a:p>
          <a:p>
            <a:r>
              <a:rPr lang="cs-CZ" dirty="0" smtClean="0"/>
              <a:t>Úroveň p lze změnit</a:t>
            </a:r>
          </a:p>
          <a:p>
            <a:endParaRPr lang="cs-CZ" dirty="0" smtClean="0"/>
          </a:p>
          <a:p>
            <a:pPr>
              <a:buFont typeface="Arial" pitchFamily="34" charset="0"/>
              <a:buChar char="•"/>
            </a:pPr>
            <a:r>
              <a:rPr lang="cs-CZ" dirty="0" smtClean="0"/>
              <a:t> Kliknutím na </a:t>
            </a:r>
            <a:r>
              <a:rPr lang="cs-CZ" b="1" i="1" dirty="0" smtClean="0"/>
              <a:t>Sign test</a:t>
            </a:r>
            <a:r>
              <a:rPr lang="cs-CZ" b="1" i="1" dirty="0"/>
              <a:t> </a:t>
            </a:r>
            <a:r>
              <a:rPr lang="cs-CZ" b="1" i="1" dirty="0" smtClean="0"/>
              <a:t>(párový znaménkový test)</a:t>
            </a:r>
            <a:r>
              <a:rPr lang="cs-CZ" dirty="0"/>
              <a:t> </a:t>
            </a:r>
            <a:r>
              <a:rPr lang="cs-CZ" dirty="0" smtClean="0"/>
              <a:t>získáme výstupy:</a:t>
            </a:r>
          </a:p>
          <a:p>
            <a:endParaRPr lang="cs-CZ" dirty="0" smtClean="0"/>
          </a:p>
          <a:p>
            <a:endParaRPr lang="cs-CZ" dirty="0" smtClean="0"/>
          </a:p>
          <a:p>
            <a:endParaRPr lang="cs-CZ" b="1" i="1" dirty="0"/>
          </a:p>
        </p:txBody>
      </p:sp>
      <p:pic>
        <p:nvPicPr>
          <p:cNvPr id="7171" name="Picture 3"/>
          <p:cNvPicPr>
            <a:picLocks noChangeAspect="1" noChangeArrowheads="1"/>
          </p:cNvPicPr>
          <p:nvPr/>
        </p:nvPicPr>
        <p:blipFill>
          <a:blip r:embed="rId3" cstate="print"/>
          <a:srcRect/>
          <a:stretch>
            <a:fillRect/>
          </a:stretch>
        </p:blipFill>
        <p:spPr bwMode="auto">
          <a:xfrm>
            <a:off x="1115616" y="4437112"/>
            <a:ext cx="3467100" cy="981075"/>
          </a:xfrm>
          <a:prstGeom prst="rect">
            <a:avLst/>
          </a:prstGeom>
          <a:noFill/>
          <a:ln w="9525">
            <a:noFill/>
            <a:miter lim="800000"/>
            <a:headEnd/>
            <a:tailEnd/>
          </a:ln>
        </p:spPr>
      </p:pic>
      <p:sp>
        <p:nvSpPr>
          <p:cNvPr id="19" name="TextovéPole 18"/>
          <p:cNvSpPr txBox="1"/>
          <p:nvPr/>
        </p:nvSpPr>
        <p:spPr>
          <a:xfrm>
            <a:off x="395536" y="5795972"/>
            <a:ext cx="3916585" cy="369332"/>
          </a:xfrm>
          <a:prstGeom prst="rect">
            <a:avLst/>
          </a:prstGeom>
          <a:noFill/>
        </p:spPr>
        <p:txBody>
          <a:bodyPr wrap="none" rtlCol="0">
            <a:spAutoFit/>
          </a:bodyPr>
          <a:lstStyle/>
          <a:p>
            <a:r>
              <a:rPr lang="cs-CZ" dirty="0" smtClean="0"/>
              <a:t>Hodnota asymptotické testové statistiky</a:t>
            </a:r>
            <a:endParaRPr lang="cs-CZ" dirty="0"/>
          </a:p>
        </p:txBody>
      </p:sp>
      <p:sp>
        <p:nvSpPr>
          <p:cNvPr id="20" name="TextovéPole 19"/>
          <p:cNvSpPr txBox="1"/>
          <p:nvPr/>
        </p:nvSpPr>
        <p:spPr>
          <a:xfrm>
            <a:off x="4478038" y="5795972"/>
            <a:ext cx="2542234" cy="369332"/>
          </a:xfrm>
          <a:prstGeom prst="rect">
            <a:avLst/>
          </a:prstGeom>
          <a:noFill/>
        </p:spPr>
        <p:txBody>
          <a:bodyPr wrap="none" rtlCol="0">
            <a:spAutoFit/>
          </a:bodyPr>
          <a:lstStyle/>
          <a:p>
            <a:r>
              <a:rPr lang="cs-CZ" b="1" u="sng" dirty="0" smtClean="0"/>
              <a:t>Asymptotická p-hodnota</a:t>
            </a:r>
            <a:endParaRPr lang="cs-CZ" b="1" u="sng" dirty="0"/>
          </a:p>
        </p:txBody>
      </p:sp>
      <p:sp>
        <p:nvSpPr>
          <p:cNvPr id="21" name="TextovéPole 20"/>
          <p:cNvSpPr txBox="1"/>
          <p:nvPr/>
        </p:nvSpPr>
        <p:spPr>
          <a:xfrm>
            <a:off x="323528" y="3923764"/>
            <a:ext cx="4977325" cy="369332"/>
          </a:xfrm>
          <a:prstGeom prst="rect">
            <a:avLst/>
          </a:prstGeom>
          <a:noFill/>
        </p:spPr>
        <p:txBody>
          <a:bodyPr wrap="none" rtlCol="0">
            <a:spAutoFit/>
          </a:bodyPr>
          <a:lstStyle/>
          <a:p>
            <a:r>
              <a:rPr lang="cs-CZ" dirty="0" smtClean="0"/>
              <a:t>Počet nenulových hodnot, z nich záporných je 20%.</a:t>
            </a:r>
            <a:endParaRPr lang="cs-CZ" dirty="0"/>
          </a:p>
        </p:txBody>
      </p:sp>
      <p:cxnSp>
        <p:nvCxnSpPr>
          <p:cNvPr id="23" name="Pravoúhlá spojovací čára 22"/>
          <p:cNvCxnSpPr/>
          <p:nvPr/>
        </p:nvCxnSpPr>
        <p:spPr>
          <a:xfrm rot="16200000" flipH="1">
            <a:off x="1583668" y="4257092"/>
            <a:ext cx="648072" cy="576064"/>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Pravoúhlá spojovací čára 24"/>
          <p:cNvCxnSpPr/>
          <p:nvPr/>
        </p:nvCxnSpPr>
        <p:spPr>
          <a:xfrm rot="10800000" flipV="1">
            <a:off x="2987824" y="4221088"/>
            <a:ext cx="864096" cy="720080"/>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Pravoúhlá spojovací čára 28"/>
          <p:cNvCxnSpPr/>
          <p:nvPr/>
        </p:nvCxnSpPr>
        <p:spPr>
          <a:xfrm rot="16200000" flipV="1">
            <a:off x="4139952" y="5301208"/>
            <a:ext cx="504056" cy="504056"/>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Pravoúhlá spojovací čára 31"/>
          <p:cNvCxnSpPr/>
          <p:nvPr/>
        </p:nvCxnSpPr>
        <p:spPr>
          <a:xfrm rot="5400000" flipH="1" flipV="1">
            <a:off x="3138190" y="5445224"/>
            <a:ext cx="569714" cy="294382"/>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ovéPole 33"/>
          <p:cNvSpPr txBox="1"/>
          <p:nvPr/>
        </p:nvSpPr>
        <p:spPr>
          <a:xfrm>
            <a:off x="5220072" y="4509120"/>
            <a:ext cx="3377399" cy="646331"/>
          </a:xfrm>
          <a:prstGeom prst="rect">
            <a:avLst/>
          </a:prstGeom>
          <a:noFill/>
        </p:spPr>
        <p:txBody>
          <a:bodyPr wrap="none" rtlCol="0">
            <a:spAutoFit/>
          </a:bodyPr>
          <a:lstStyle/>
          <a:p>
            <a:r>
              <a:rPr lang="en-US" dirty="0" smtClean="0"/>
              <a:t>POZOR</a:t>
            </a:r>
            <a:r>
              <a:rPr lang="cs-CZ" dirty="0" smtClean="0"/>
              <a:t>: podmínka pro použití </a:t>
            </a:r>
          </a:p>
          <a:p>
            <a:r>
              <a:rPr lang="cs-CZ" dirty="0" smtClean="0"/>
              <a:t>asymptotické p-hodnoty je: n &gt; </a:t>
            </a:r>
            <a:r>
              <a:rPr lang="cs-CZ" dirty="0"/>
              <a:t>2</a:t>
            </a:r>
            <a:r>
              <a:rPr lang="cs-CZ" dirty="0" smtClean="0"/>
              <a:t>0</a:t>
            </a:r>
            <a:endParaRPr lang="cs-CZ" dirty="0"/>
          </a:p>
        </p:txBody>
      </p:sp>
      <p:sp>
        <p:nvSpPr>
          <p:cNvPr id="22" name="Nadpis 1"/>
          <p:cNvSpPr>
            <a:spLocks noGrp="1"/>
          </p:cNvSpPr>
          <p:nvPr>
            <p:ph type="title"/>
          </p:nvPr>
        </p:nvSpPr>
        <p:spPr>
          <a:xfrm>
            <a:off x="301625" y="228600"/>
            <a:ext cx="8534400" cy="758825"/>
          </a:xfrm>
        </p:spPr>
        <p:txBody>
          <a:bodyPr/>
          <a:lstStyle/>
          <a:p>
            <a:r>
              <a:rPr lang="cs-CZ" dirty="0" smtClean="0"/>
              <a:t>Příklad 3: Řešení v softwaru </a:t>
            </a:r>
            <a:r>
              <a:rPr lang="cs-CZ" dirty="0" err="1" smtClean="0"/>
              <a:t>Statistica</a:t>
            </a:r>
            <a:r>
              <a:rPr lang="cs-CZ" dirty="0" smtClean="0"/>
              <a:t> III</a:t>
            </a:r>
            <a:endParaRPr lang="cs-CZ"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Zástupný symbol pro zápatí 16"/>
          <p:cNvSpPr>
            <a:spLocks noGrp="1"/>
          </p:cNvSpPr>
          <p:nvPr>
            <p:ph type="ftr" sz="quarter" idx="11"/>
          </p:nvPr>
        </p:nvSpPr>
        <p:spPr bwMode="auto">
          <a:noFill/>
          <a:ln>
            <a:miter lim="800000"/>
            <a:headEnd/>
            <a:tailEnd/>
          </a:ln>
        </p:spPr>
        <p:txBody>
          <a:bodyPr/>
          <a:lstStyle/>
          <a:p>
            <a:r>
              <a:rPr lang="cs-CZ"/>
              <a:t>Vytvořil Institut biostatistiky a analýz, Masarykova univerzita </a:t>
            </a:r>
            <a:br>
              <a:rPr lang="cs-CZ"/>
            </a:br>
            <a:r>
              <a:rPr lang="cs-CZ" i="1"/>
              <a:t>J. Jarkovský, L. Dušek</a:t>
            </a:r>
          </a:p>
        </p:txBody>
      </p:sp>
      <p:sp>
        <p:nvSpPr>
          <p:cNvPr id="235523" name="Podnadpis 2"/>
          <p:cNvSpPr>
            <a:spLocks noGrp="1"/>
          </p:cNvSpPr>
          <p:nvPr>
            <p:ph type="subTitle" idx="4294967295"/>
          </p:nvPr>
        </p:nvSpPr>
        <p:spPr>
          <a:xfrm>
            <a:off x="285750" y="3265820"/>
            <a:ext cx="8572500" cy="523220"/>
          </a:xfrm>
        </p:spPr>
        <p:txBody>
          <a:bodyPr>
            <a:spAutoFit/>
          </a:bodyPr>
          <a:lstStyle/>
          <a:p>
            <a:pPr marL="0" indent="0" algn="ctr">
              <a:buFont typeface="Wingdings 2" pitchFamily="18" charset="2"/>
              <a:buNone/>
            </a:pPr>
            <a:r>
              <a:rPr lang="cs-CZ" sz="2800" b="1" dirty="0" err="1" smtClean="0">
                <a:solidFill>
                  <a:schemeClr val="tx2"/>
                </a:solidFill>
                <a:latin typeface="Arial" pitchFamily="34" charset="0"/>
              </a:rPr>
              <a:t>Kruskalův-Wallisův</a:t>
            </a:r>
            <a:r>
              <a:rPr lang="cs-CZ" sz="2800" b="1" dirty="0" smtClean="0">
                <a:solidFill>
                  <a:schemeClr val="tx2"/>
                </a:solidFill>
                <a:latin typeface="Arial" pitchFamily="34" charset="0"/>
              </a:rPr>
              <a:t> test</a:t>
            </a:r>
          </a:p>
        </p:txBody>
      </p:sp>
      <p:sp>
        <p:nvSpPr>
          <p:cNvPr id="235524" name="Nadpis 1"/>
          <p:cNvSpPr>
            <a:spLocks noGrp="1"/>
          </p:cNvSpPr>
          <p:nvPr>
            <p:ph type="ctrTitle" idx="4294967295"/>
          </p:nvPr>
        </p:nvSpPr>
        <p:spPr>
          <a:xfrm>
            <a:off x="685800" y="500042"/>
            <a:ext cx="7772400" cy="1371600"/>
          </a:xfrm>
          <a:noFill/>
        </p:spPr>
        <p:txBody>
          <a:bodyPr>
            <a:spAutoFit/>
          </a:bodyPr>
          <a:lstStyle/>
          <a:p>
            <a:r>
              <a:rPr lang="cs-CZ" sz="4200" dirty="0" smtClean="0">
                <a:solidFill>
                  <a:schemeClr val="accent1"/>
                </a:solidFill>
                <a:latin typeface="Arial" pitchFamily="34" charset="0"/>
              </a:rPr>
              <a:t>3. Statistické testy o parametrech tří a více výběrů</a:t>
            </a:r>
          </a:p>
        </p:txBody>
      </p:sp>
    </p:spTree>
    <p:extLst>
      <p:ext uri="{BB962C8B-B14F-4D97-AF65-F5344CB8AC3E}">
        <p14:creationId xmlns:p14="http://schemas.microsoft.com/office/powerpoint/2010/main" val="15503674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41667" name="Rectangle 2"/>
          <p:cNvSpPr>
            <a:spLocks noGrp="1"/>
          </p:cNvSpPr>
          <p:nvPr>
            <p:ph type="title" idx="4294967295"/>
          </p:nvPr>
        </p:nvSpPr>
        <p:spPr/>
        <p:txBody>
          <a:bodyPr/>
          <a:lstStyle/>
          <a:p>
            <a:r>
              <a:rPr lang="cs-CZ" dirty="0" smtClean="0"/>
              <a:t>Kruskalův-Wallisův test I</a:t>
            </a:r>
          </a:p>
        </p:txBody>
      </p:sp>
      <p:sp>
        <p:nvSpPr>
          <p:cNvPr id="241789" name="Rectangle 124"/>
          <p:cNvSpPr>
            <a:spLocks noChangeArrowheads="1"/>
          </p:cNvSpPr>
          <p:nvPr/>
        </p:nvSpPr>
        <p:spPr bwMode="auto">
          <a:xfrm>
            <a:off x="251520" y="1415590"/>
            <a:ext cx="8683128" cy="4070284"/>
          </a:xfrm>
          <a:prstGeom prst="rect">
            <a:avLst/>
          </a:prstGeom>
          <a:noFill/>
          <a:ln w="9525">
            <a:noFill/>
            <a:miter lim="800000"/>
            <a:headEnd/>
            <a:tailEnd/>
          </a:ln>
        </p:spPr>
        <p:txBody>
          <a:bodyPr wrap="square" tIns="152352" bIns="38088" anchor="ctr">
            <a:spAutoFit/>
          </a:bodyPr>
          <a:lstStyle/>
          <a:p>
            <a:pPr marL="274638" lvl="1" indent="-274638" fontAlgn="base">
              <a:spcBef>
                <a:spcPct val="20000"/>
              </a:spcBef>
              <a:spcAft>
                <a:spcPct val="0"/>
              </a:spcAft>
              <a:buClr>
                <a:schemeClr val="accent1"/>
              </a:buClr>
              <a:buFontTx/>
              <a:buChar char="•"/>
            </a:pPr>
            <a:r>
              <a:rPr lang="cs-CZ" sz="2000" dirty="0" smtClean="0">
                <a:solidFill>
                  <a:prstClr val="black"/>
                </a:solidFill>
                <a:cs typeface="Arial" pitchFamily="34" charset="0"/>
              </a:rPr>
              <a:t>Neparametrická alternativa analýzy rozptylu (ANOVA)</a:t>
            </a:r>
          </a:p>
          <a:p>
            <a:pPr marL="274638" lvl="1" indent="-274638" fontAlgn="base">
              <a:spcBef>
                <a:spcPct val="20000"/>
              </a:spcBef>
              <a:spcAft>
                <a:spcPct val="0"/>
              </a:spcAft>
              <a:buClr>
                <a:schemeClr val="accent1"/>
              </a:buClr>
              <a:buFontTx/>
              <a:buChar char="•"/>
            </a:pPr>
            <a:endParaRPr lang="cs-CZ" sz="2000" dirty="0" smtClean="0">
              <a:solidFill>
                <a:prstClr val="black"/>
              </a:solidFill>
              <a:cs typeface="Arial" pitchFamily="34" charset="0"/>
            </a:endParaRPr>
          </a:p>
          <a:p>
            <a:pPr marL="274638" lvl="1" indent="-274638" fontAlgn="base">
              <a:spcBef>
                <a:spcPct val="20000"/>
              </a:spcBef>
              <a:spcAft>
                <a:spcPct val="0"/>
              </a:spcAft>
              <a:buClr>
                <a:schemeClr val="accent1"/>
              </a:buClr>
              <a:buFontTx/>
              <a:buChar char="•"/>
            </a:pPr>
            <a:r>
              <a:rPr lang="cs-CZ" sz="2000" dirty="0" smtClean="0">
                <a:solidFill>
                  <a:prstClr val="black"/>
                </a:solidFill>
                <a:cs typeface="Arial" pitchFamily="34" charset="0"/>
              </a:rPr>
              <a:t>Zobecnění Mannova-</a:t>
            </a:r>
            <a:r>
              <a:rPr lang="cs-CZ" sz="2000" dirty="0" err="1" smtClean="0">
                <a:solidFill>
                  <a:prstClr val="black"/>
                </a:solidFill>
                <a:cs typeface="Arial" pitchFamily="34" charset="0"/>
              </a:rPr>
              <a:t>Whitneyova</a:t>
            </a:r>
            <a:r>
              <a:rPr lang="cs-CZ" sz="2000" dirty="0" smtClean="0">
                <a:solidFill>
                  <a:prstClr val="black"/>
                </a:solidFill>
                <a:cs typeface="Arial" pitchFamily="34" charset="0"/>
              </a:rPr>
              <a:t> U testu pro </a:t>
            </a:r>
            <a:r>
              <a:rPr lang="cs-CZ" sz="2000" b="1" dirty="0" smtClean="0">
                <a:solidFill>
                  <a:srgbClr val="FF0000"/>
                </a:solidFill>
                <a:cs typeface="Arial" pitchFamily="34" charset="0"/>
              </a:rPr>
              <a:t>více než dvě </a:t>
            </a:r>
            <a:r>
              <a:rPr lang="cs-CZ" sz="2000" dirty="0" smtClean="0">
                <a:solidFill>
                  <a:prstClr val="black"/>
                </a:solidFill>
                <a:cs typeface="Arial" pitchFamily="34" charset="0"/>
              </a:rPr>
              <a:t>srovnávané skupiny.</a:t>
            </a:r>
          </a:p>
          <a:p>
            <a:pPr marL="274638" lvl="1" indent="-274638" fontAlgn="base">
              <a:spcBef>
                <a:spcPct val="20000"/>
              </a:spcBef>
              <a:spcAft>
                <a:spcPct val="0"/>
              </a:spcAft>
              <a:buClr>
                <a:schemeClr val="accent1"/>
              </a:buClr>
              <a:buFontTx/>
              <a:buChar char="•"/>
            </a:pPr>
            <a:endParaRPr lang="cs-CZ" sz="2000" dirty="0" smtClean="0">
              <a:solidFill>
                <a:prstClr val="black"/>
              </a:solidFill>
              <a:cs typeface="Arial" pitchFamily="34" charset="0"/>
            </a:endParaRPr>
          </a:p>
          <a:p>
            <a:pPr marL="274638" lvl="1" indent="-274638" fontAlgn="base">
              <a:spcBef>
                <a:spcPct val="20000"/>
              </a:spcBef>
              <a:spcAft>
                <a:spcPct val="0"/>
              </a:spcAft>
              <a:buClr>
                <a:schemeClr val="accent1"/>
              </a:buClr>
              <a:buFontTx/>
              <a:buChar char="•"/>
            </a:pPr>
            <a:r>
              <a:rPr lang="cs-CZ" sz="2000" dirty="0" smtClean="0">
                <a:solidFill>
                  <a:prstClr val="black"/>
                </a:solidFill>
                <a:cs typeface="Arial" pitchFamily="34" charset="0"/>
              </a:rPr>
              <a:t>Počítá s</a:t>
            </a:r>
            <a:r>
              <a:rPr lang="cs-CZ" sz="2000" dirty="0">
                <a:solidFill>
                  <a:prstClr val="black"/>
                </a:solidFill>
                <a:cs typeface="Arial" pitchFamily="34" charset="0"/>
              </a:rPr>
              <a:t> pořadím dat v souborech namísto s originálními daty. </a:t>
            </a:r>
            <a:endParaRPr lang="cs-CZ" sz="2000" dirty="0" smtClean="0">
              <a:solidFill>
                <a:prstClr val="black"/>
              </a:solidFill>
              <a:cs typeface="Arial" pitchFamily="34" charset="0"/>
            </a:endParaRPr>
          </a:p>
          <a:p>
            <a:pPr marL="274638" lvl="1" indent="-274638" fontAlgn="base">
              <a:spcBef>
                <a:spcPct val="20000"/>
              </a:spcBef>
              <a:spcAft>
                <a:spcPct val="0"/>
              </a:spcAft>
              <a:buClr>
                <a:schemeClr val="accent1"/>
              </a:buClr>
              <a:buFontTx/>
              <a:buChar char="•"/>
            </a:pPr>
            <a:endParaRPr lang="cs-CZ" sz="2000" dirty="0" smtClean="0">
              <a:solidFill>
                <a:prstClr val="black"/>
              </a:solidFill>
              <a:cs typeface="Arial" pitchFamily="34" charset="0"/>
            </a:endParaRPr>
          </a:p>
          <a:p>
            <a:pPr marL="274638" lvl="1" indent="-274638" fontAlgn="base">
              <a:spcBef>
                <a:spcPct val="20000"/>
              </a:spcBef>
              <a:spcAft>
                <a:spcPct val="0"/>
              </a:spcAft>
              <a:buClr>
                <a:schemeClr val="accent1"/>
              </a:buClr>
              <a:buFontTx/>
              <a:buChar char="•"/>
            </a:pPr>
            <a:r>
              <a:rPr lang="cs-CZ" sz="2000" dirty="0" smtClean="0">
                <a:cs typeface="Arial" pitchFamily="34" charset="0"/>
              </a:rPr>
              <a:t>Nulová hypotéza předpokládá stejné rozdělení pravděpodobnosti veličiny ve více </a:t>
            </a:r>
            <a:r>
              <a:rPr lang="cs-CZ" sz="2000" dirty="0" smtClean="0">
                <a:solidFill>
                  <a:prstClr val="black"/>
                </a:solidFill>
                <a:cs typeface="Arial" pitchFamily="34" charset="0"/>
              </a:rPr>
              <a:t>skupinách.</a:t>
            </a:r>
          </a:p>
          <a:p>
            <a:pPr marL="274638" lvl="1" indent="-274638" fontAlgn="base">
              <a:spcBef>
                <a:spcPct val="20000"/>
              </a:spcBef>
              <a:spcAft>
                <a:spcPct val="0"/>
              </a:spcAft>
              <a:buClr>
                <a:schemeClr val="accent1"/>
              </a:buClr>
              <a:buFontTx/>
              <a:buChar char="•"/>
            </a:pPr>
            <a:endParaRPr lang="cs-CZ" sz="2000" dirty="0" smtClean="0">
              <a:solidFill>
                <a:prstClr val="black"/>
              </a:solidFill>
              <a:cs typeface="Arial" pitchFamily="34" charset="0"/>
            </a:endParaRPr>
          </a:p>
          <a:p>
            <a:pPr marL="274638" lvl="1" indent="-274638" fontAlgn="base">
              <a:spcBef>
                <a:spcPct val="20000"/>
              </a:spcBef>
              <a:spcAft>
                <a:spcPct val="0"/>
              </a:spcAft>
              <a:buClr>
                <a:schemeClr val="accent1"/>
              </a:buClr>
              <a:buFontTx/>
              <a:buChar char="•"/>
            </a:pPr>
            <a:r>
              <a:rPr lang="cs-CZ" sz="2000" dirty="0">
                <a:solidFill>
                  <a:prstClr val="black"/>
                </a:solidFill>
                <a:cs typeface="Arial" pitchFamily="34" charset="0"/>
              </a:rPr>
              <a:t>Předpoklad: </a:t>
            </a:r>
            <a:r>
              <a:rPr lang="cs-CZ" sz="2000" dirty="0" smtClean="0">
                <a:solidFill>
                  <a:prstClr val="black"/>
                </a:solidFill>
                <a:cs typeface="Arial" pitchFamily="34" charset="0"/>
              </a:rPr>
              <a:t>rozdělení </a:t>
            </a:r>
            <a:r>
              <a:rPr lang="cs-CZ" sz="2000" dirty="0">
                <a:solidFill>
                  <a:prstClr val="black"/>
                </a:solidFill>
                <a:cs typeface="Arial" pitchFamily="34" charset="0"/>
              </a:rPr>
              <a:t>pravděpodobnosti veličiny ve skupinách se může </a:t>
            </a:r>
            <a:r>
              <a:rPr lang="cs-CZ" sz="2000" dirty="0" smtClean="0">
                <a:solidFill>
                  <a:prstClr val="black"/>
                </a:solidFill>
                <a:cs typeface="Arial" pitchFamily="34" charset="0"/>
              </a:rPr>
              <a:t>lišit pouze </a:t>
            </a:r>
            <a:r>
              <a:rPr lang="cs-CZ" sz="2000" dirty="0">
                <a:solidFill>
                  <a:prstClr val="black"/>
                </a:solidFill>
                <a:cs typeface="Arial" pitchFamily="34" charset="0"/>
              </a:rPr>
              <a:t>posunutím</a:t>
            </a:r>
            <a:r>
              <a:rPr lang="cs-CZ" sz="2000" dirty="0" smtClean="0">
                <a:solidFill>
                  <a:prstClr val="black"/>
                </a:solidFill>
                <a:cs typeface="Arial" pitchFamily="34" charset="0"/>
              </a:rPr>
              <a:t>.</a:t>
            </a:r>
            <a:endParaRPr lang="cs-CZ" sz="2000" dirty="0">
              <a:solidFill>
                <a:prstClr val="black"/>
              </a:solidFill>
              <a:cs typeface="Arial" pitchFamily="34" charset="0"/>
            </a:endParaRPr>
          </a:p>
        </p:txBody>
      </p:sp>
    </p:spTree>
    <p:extLst>
      <p:ext uri="{BB962C8B-B14F-4D97-AF65-F5344CB8AC3E}">
        <p14:creationId xmlns:p14="http://schemas.microsoft.com/office/powerpoint/2010/main" val="575587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p:cNvSpPr>
          <p:nvPr>
            <p:ph type="title" idx="4294967295"/>
          </p:nvPr>
        </p:nvSpPr>
        <p:spPr>
          <a:xfrm>
            <a:off x="285720" y="720000"/>
            <a:ext cx="8572560" cy="432048"/>
          </a:xfrm>
          <a:noFill/>
        </p:spPr>
        <p:txBody>
          <a:bodyPr/>
          <a:lstStyle/>
          <a:p>
            <a:r>
              <a:rPr lang="cs-CZ" sz="3200" dirty="0" smtClean="0"/>
              <a:t>Základní rozhodování o výběru statistických testů</a:t>
            </a:r>
            <a:br>
              <a:rPr lang="cs-CZ" sz="3200" dirty="0" smtClean="0"/>
            </a:br>
            <a:r>
              <a:rPr lang="cs-CZ" sz="3200" dirty="0"/>
              <a:t> </a:t>
            </a:r>
            <a:r>
              <a:rPr lang="cs-CZ" sz="3200" dirty="0" smtClean="0"/>
              <a:t>- co jsme probírali minule</a:t>
            </a:r>
          </a:p>
        </p:txBody>
      </p:sp>
      <p:sp>
        <p:nvSpPr>
          <p:cNvPr id="4" name="Obdélník 3"/>
          <p:cNvSpPr/>
          <p:nvPr/>
        </p:nvSpPr>
        <p:spPr>
          <a:xfrm>
            <a:off x="4130438" y="1500174"/>
            <a:ext cx="108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Typ dat</a:t>
            </a:r>
            <a:endParaRPr lang="cs-CZ" sz="1200" b="1" dirty="0">
              <a:solidFill>
                <a:schemeClr val="tx1"/>
              </a:solidFill>
            </a:endParaRPr>
          </a:p>
        </p:txBody>
      </p:sp>
      <p:sp>
        <p:nvSpPr>
          <p:cNvPr id="3" name="Obdélník 2"/>
          <p:cNvSpPr/>
          <p:nvPr/>
        </p:nvSpPr>
        <p:spPr>
          <a:xfrm>
            <a:off x="1479687" y="2178835"/>
            <a:ext cx="4233020" cy="41563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bdélník 4"/>
          <p:cNvSpPr/>
          <p:nvPr/>
        </p:nvSpPr>
        <p:spPr>
          <a:xfrm>
            <a:off x="251520" y="2285992"/>
            <a:ext cx="1188000" cy="5760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Spojitá x spojitá data</a:t>
            </a:r>
            <a:endParaRPr lang="cs-CZ" sz="1200" b="1" dirty="0">
              <a:solidFill>
                <a:schemeClr val="tx1"/>
              </a:solidFill>
            </a:endParaRPr>
          </a:p>
        </p:txBody>
      </p:sp>
      <p:sp>
        <p:nvSpPr>
          <p:cNvPr id="6" name="Obdélník 5"/>
          <p:cNvSpPr/>
          <p:nvPr/>
        </p:nvSpPr>
        <p:spPr>
          <a:xfrm>
            <a:off x="2908352" y="2285992"/>
            <a:ext cx="1188000" cy="5760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Spojitá x kategoriální data</a:t>
            </a:r>
            <a:endParaRPr lang="cs-CZ" sz="1200" b="1" dirty="0">
              <a:solidFill>
                <a:schemeClr val="tx1"/>
              </a:solidFill>
            </a:endParaRPr>
          </a:p>
        </p:txBody>
      </p:sp>
      <p:sp>
        <p:nvSpPr>
          <p:cNvPr id="8" name="Obdélník 7"/>
          <p:cNvSpPr/>
          <p:nvPr/>
        </p:nvSpPr>
        <p:spPr>
          <a:xfrm>
            <a:off x="6403361" y="2285992"/>
            <a:ext cx="1188000" cy="5760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Kategoriální x kategoriální data</a:t>
            </a:r>
            <a:endParaRPr lang="cs-CZ" sz="1200" b="1" dirty="0">
              <a:solidFill>
                <a:schemeClr val="tx1"/>
              </a:solidFill>
            </a:endParaRPr>
          </a:p>
        </p:txBody>
      </p:sp>
      <p:sp>
        <p:nvSpPr>
          <p:cNvPr id="9" name="Obdélník 8"/>
          <p:cNvSpPr/>
          <p:nvPr/>
        </p:nvSpPr>
        <p:spPr>
          <a:xfrm>
            <a:off x="1447514" y="318578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Jeden výběr</a:t>
            </a:r>
            <a:endParaRPr lang="cs-CZ" sz="1200" b="1" dirty="0">
              <a:solidFill>
                <a:schemeClr val="tx1"/>
              </a:solidFill>
            </a:endParaRPr>
          </a:p>
        </p:txBody>
      </p:sp>
      <p:sp>
        <p:nvSpPr>
          <p:cNvPr id="10" name="Obdélník 9"/>
          <p:cNvSpPr/>
          <p:nvPr/>
        </p:nvSpPr>
        <p:spPr>
          <a:xfrm>
            <a:off x="3048023" y="318578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Dva výběry</a:t>
            </a:r>
            <a:endParaRPr lang="cs-CZ" sz="1200" b="1" dirty="0">
              <a:solidFill>
                <a:schemeClr val="tx1"/>
              </a:solidFill>
            </a:endParaRPr>
          </a:p>
        </p:txBody>
      </p:sp>
      <p:sp>
        <p:nvSpPr>
          <p:cNvPr id="11" name="Obdélník 10"/>
          <p:cNvSpPr/>
          <p:nvPr/>
        </p:nvSpPr>
        <p:spPr>
          <a:xfrm>
            <a:off x="4537588" y="318578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Tři a více výběrů (nepárově)</a:t>
            </a:r>
            <a:endParaRPr lang="cs-CZ" sz="1200" b="1" dirty="0">
              <a:solidFill>
                <a:schemeClr val="tx1"/>
              </a:solidFill>
            </a:endParaRPr>
          </a:p>
        </p:txBody>
      </p:sp>
      <p:sp>
        <p:nvSpPr>
          <p:cNvPr id="13" name="Obdélník 12"/>
          <p:cNvSpPr/>
          <p:nvPr/>
        </p:nvSpPr>
        <p:spPr>
          <a:xfrm>
            <a:off x="5712707" y="318578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Jeden výběr</a:t>
            </a:r>
            <a:endParaRPr lang="cs-CZ" sz="1200" b="1" dirty="0">
              <a:solidFill>
                <a:schemeClr val="tx1"/>
              </a:solidFill>
            </a:endParaRPr>
          </a:p>
        </p:txBody>
      </p:sp>
      <p:sp>
        <p:nvSpPr>
          <p:cNvPr id="14" name="Obdélník 13"/>
          <p:cNvSpPr/>
          <p:nvPr/>
        </p:nvSpPr>
        <p:spPr>
          <a:xfrm>
            <a:off x="7366414" y="318578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Více výběrů</a:t>
            </a:r>
            <a:endParaRPr lang="cs-CZ" sz="1200" b="1" dirty="0">
              <a:solidFill>
                <a:schemeClr val="tx1"/>
              </a:solidFill>
            </a:endParaRPr>
          </a:p>
        </p:txBody>
      </p:sp>
      <p:sp>
        <p:nvSpPr>
          <p:cNvPr id="15" name="Obdélník 14"/>
          <p:cNvSpPr/>
          <p:nvPr/>
        </p:nvSpPr>
        <p:spPr>
          <a:xfrm>
            <a:off x="2497785" y="412810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Párová data</a:t>
            </a:r>
            <a:endParaRPr lang="cs-CZ" sz="1200" b="1" dirty="0">
              <a:solidFill>
                <a:schemeClr val="tx1"/>
              </a:solidFill>
            </a:endParaRPr>
          </a:p>
        </p:txBody>
      </p:sp>
      <p:sp>
        <p:nvSpPr>
          <p:cNvPr id="16" name="Obdélník 15"/>
          <p:cNvSpPr/>
          <p:nvPr/>
        </p:nvSpPr>
        <p:spPr>
          <a:xfrm>
            <a:off x="3569567" y="412810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Nepárová data</a:t>
            </a:r>
            <a:endParaRPr lang="cs-CZ" sz="1200" b="1" dirty="0">
              <a:solidFill>
                <a:schemeClr val="tx1"/>
              </a:solidFill>
            </a:endParaRPr>
          </a:p>
        </p:txBody>
      </p:sp>
      <p:sp>
        <p:nvSpPr>
          <p:cNvPr id="18" name="Obdélník 17"/>
          <p:cNvSpPr/>
          <p:nvPr/>
        </p:nvSpPr>
        <p:spPr>
          <a:xfrm>
            <a:off x="537060"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9900"/>
                </a:solidFill>
              </a:rPr>
              <a:t>Pearsonův</a:t>
            </a:r>
            <a:r>
              <a:rPr lang="cs-CZ" sz="1100" b="1" dirty="0" smtClean="0">
                <a:solidFill>
                  <a:srgbClr val="009900"/>
                </a:solidFill>
              </a:rPr>
              <a:t> koeficient</a:t>
            </a:r>
            <a:endParaRPr lang="cs-CZ" sz="1100" b="1" dirty="0">
              <a:solidFill>
                <a:srgbClr val="009900"/>
              </a:solidFill>
            </a:endParaRPr>
          </a:p>
        </p:txBody>
      </p:sp>
      <p:sp>
        <p:nvSpPr>
          <p:cNvPr id="20" name="Obdélník 19"/>
          <p:cNvSpPr/>
          <p:nvPr/>
        </p:nvSpPr>
        <p:spPr>
          <a:xfrm>
            <a:off x="1601202"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9900"/>
                </a:solidFill>
              </a:rPr>
              <a:t>Jednovýběrový</a:t>
            </a:r>
            <a:endParaRPr lang="cs-CZ" sz="1100" b="1" dirty="0" smtClean="0">
              <a:solidFill>
                <a:srgbClr val="009900"/>
              </a:solidFill>
            </a:endParaRPr>
          </a:p>
          <a:p>
            <a:pPr algn="ctr"/>
            <a:r>
              <a:rPr lang="cs-CZ" sz="1100" b="1" dirty="0" smtClean="0">
                <a:solidFill>
                  <a:srgbClr val="009900"/>
                </a:solidFill>
              </a:rPr>
              <a:t>t-test, z-test</a:t>
            </a:r>
            <a:endParaRPr lang="cs-CZ" sz="1100" b="1" dirty="0">
              <a:solidFill>
                <a:srgbClr val="009900"/>
              </a:solidFill>
            </a:endParaRPr>
          </a:p>
        </p:txBody>
      </p:sp>
      <p:sp>
        <p:nvSpPr>
          <p:cNvPr id="21" name="Obdélník 20"/>
          <p:cNvSpPr/>
          <p:nvPr/>
        </p:nvSpPr>
        <p:spPr>
          <a:xfrm>
            <a:off x="2672772"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smtClean="0">
                <a:solidFill>
                  <a:srgbClr val="009900"/>
                </a:solidFill>
              </a:rPr>
              <a:t>Párový t-test</a:t>
            </a:r>
            <a:endParaRPr lang="cs-CZ" sz="1100" b="1" dirty="0">
              <a:solidFill>
                <a:srgbClr val="009900"/>
              </a:solidFill>
            </a:endParaRPr>
          </a:p>
        </p:txBody>
      </p:sp>
      <p:sp>
        <p:nvSpPr>
          <p:cNvPr id="22" name="Obdélník 21"/>
          <p:cNvSpPr/>
          <p:nvPr/>
        </p:nvSpPr>
        <p:spPr>
          <a:xfrm>
            <a:off x="3744342"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9900"/>
                </a:solidFill>
              </a:rPr>
              <a:t>Dvouvýběrový</a:t>
            </a:r>
            <a:r>
              <a:rPr lang="cs-CZ" sz="1100" b="1" dirty="0" smtClean="0">
                <a:solidFill>
                  <a:srgbClr val="009900"/>
                </a:solidFill>
              </a:rPr>
              <a:t> </a:t>
            </a:r>
            <a:br>
              <a:rPr lang="cs-CZ" sz="1100" b="1" dirty="0" smtClean="0">
                <a:solidFill>
                  <a:srgbClr val="009900"/>
                </a:solidFill>
              </a:rPr>
            </a:br>
            <a:r>
              <a:rPr lang="cs-CZ" sz="1100" b="1" dirty="0" smtClean="0">
                <a:solidFill>
                  <a:srgbClr val="009900"/>
                </a:solidFill>
              </a:rPr>
              <a:t>t-test</a:t>
            </a:r>
            <a:endParaRPr lang="cs-CZ" sz="1100" b="1" dirty="0">
              <a:solidFill>
                <a:srgbClr val="009900"/>
              </a:solidFill>
            </a:endParaRPr>
          </a:p>
        </p:txBody>
      </p:sp>
      <p:sp>
        <p:nvSpPr>
          <p:cNvPr id="23" name="Obdélník 22"/>
          <p:cNvSpPr/>
          <p:nvPr/>
        </p:nvSpPr>
        <p:spPr>
          <a:xfrm>
            <a:off x="4815912"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smtClean="0">
                <a:solidFill>
                  <a:srgbClr val="009900"/>
                </a:solidFill>
              </a:rPr>
              <a:t>ANOVA</a:t>
            </a:r>
            <a:endParaRPr lang="cs-CZ" sz="1100" b="1" dirty="0">
              <a:solidFill>
                <a:srgbClr val="009900"/>
              </a:solidFill>
            </a:endParaRPr>
          </a:p>
        </p:txBody>
      </p:sp>
      <p:sp>
        <p:nvSpPr>
          <p:cNvPr id="26" name="Obdélník 25"/>
          <p:cNvSpPr/>
          <p:nvPr/>
        </p:nvSpPr>
        <p:spPr>
          <a:xfrm>
            <a:off x="6816176" y="4138733"/>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Párová data</a:t>
            </a:r>
            <a:endParaRPr lang="cs-CZ" sz="1200" b="1" dirty="0">
              <a:solidFill>
                <a:schemeClr val="tx1"/>
              </a:solidFill>
            </a:endParaRPr>
          </a:p>
        </p:txBody>
      </p:sp>
      <p:sp>
        <p:nvSpPr>
          <p:cNvPr id="27" name="Obdélník 26"/>
          <p:cNvSpPr/>
          <p:nvPr/>
        </p:nvSpPr>
        <p:spPr>
          <a:xfrm>
            <a:off x="7909224" y="4138733"/>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Nepárová data</a:t>
            </a:r>
            <a:endParaRPr lang="cs-CZ" sz="1200" b="1" dirty="0">
              <a:solidFill>
                <a:schemeClr val="tx1"/>
              </a:solidFill>
            </a:endParaRPr>
          </a:p>
        </p:txBody>
      </p:sp>
      <p:sp>
        <p:nvSpPr>
          <p:cNvPr id="28" name="Obdélník 27"/>
          <p:cNvSpPr/>
          <p:nvPr/>
        </p:nvSpPr>
        <p:spPr>
          <a:xfrm>
            <a:off x="8041255"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smtClean="0">
                <a:solidFill>
                  <a:srgbClr val="009900"/>
                </a:solidFill>
              </a:rPr>
              <a:t>Chí-kvadrát test</a:t>
            </a:r>
            <a:endParaRPr lang="cs-CZ" sz="1100" b="1" dirty="0">
              <a:solidFill>
                <a:srgbClr val="009900"/>
              </a:solidFill>
            </a:endParaRPr>
          </a:p>
        </p:txBody>
      </p:sp>
      <p:sp>
        <p:nvSpPr>
          <p:cNvPr id="29" name="Obdélník 28"/>
          <p:cNvSpPr/>
          <p:nvPr/>
        </p:nvSpPr>
        <p:spPr>
          <a:xfrm>
            <a:off x="533855"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Spearmanův</a:t>
            </a:r>
            <a:r>
              <a:rPr lang="cs-CZ" sz="1100" b="1" dirty="0" smtClean="0">
                <a:solidFill>
                  <a:srgbClr val="0000FF"/>
                </a:solidFill>
              </a:rPr>
              <a:t> koeficient</a:t>
            </a:r>
            <a:endParaRPr lang="cs-CZ" sz="1100" b="1" dirty="0">
              <a:solidFill>
                <a:srgbClr val="0000FF"/>
              </a:solidFill>
            </a:endParaRPr>
          </a:p>
        </p:txBody>
      </p:sp>
      <p:sp>
        <p:nvSpPr>
          <p:cNvPr id="30" name="Obdélník 29"/>
          <p:cNvSpPr/>
          <p:nvPr/>
        </p:nvSpPr>
        <p:spPr>
          <a:xfrm>
            <a:off x="159799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Wilcoxonův</a:t>
            </a:r>
            <a:r>
              <a:rPr lang="cs-CZ" sz="1100" b="1" dirty="0" smtClean="0">
                <a:solidFill>
                  <a:srgbClr val="0000FF"/>
                </a:solidFill>
              </a:rPr>
              <a:t> / znaménkový test</a:t>
            </a:r>
            <a:endParaRPr lang="cs-CZ" sz="1100" b="1" dirty="0">
              <a:solidFill>
                <a:srgbClr val="0000FF"/>
              </a:solidFill>
            </a:endParaRPr>
          </a:p>
        </p:txBody>
      </p:sp>
      <p:sp>
        <p:nvSpPr>
          <p:cNvPr id="31" name="Obdélník 30"/>
          <p:cNvSpPr/>
          <p:nvPr/>
        </p:nvSpPr>
        <p:spPr>
          <a:xfrm>
            <a:off x="266956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Wilcoxonův</a:t>
            </a:r>
            <a:r>
              <a:rPr lang="cs-CZ" sz="1100" b="1" dirty="0" smtClean="0">
                <a:solidFill>
                  <a:srgbClr val="0000FF"/>
                </a:solidFill>
              </a:rPr>
              <a:t> / znaménkový test</a:t>
            </a:r>
            <a:endParaRPr lang="cs-CZ" sz="1100" b="1" dirty="0">
              <a:solidFill>
                <a:srgbClr val="0000FF"/>
              </a:solidFill>
            </a:endParaRPr>
          </a:p>
        </p:txBody>
      </p:sp>
      <p:sp>
        <p:nvSpPr>
          <p:cNvPr id="32" name="Obdélník 31"/>
          <p:cNvSpPr/>
          <p:nvPr/>
        </p:nvSpPr>
        <p:spPr>
          <a:xfrm>
            <a:off x="374113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smtClean="0">
                <a:solidFill>
                  <a:srgbClr val="0000FF"/>
                </a:solidFill>
              </a:rPr>
              <a:t>Mannův-</a:t>
            </a:r>
            <a:r>
              <a:rPr lang="cs-CZ" sz="1100" b="1" dirty="0" err="1" smtClean="0">
                <a:solidFill>
                  <a:srgbClr val="0000FF"/>
                </a:solidFill>
              </a:rPr>
              <a:t>Whitneyův</a:t>
            </a:r>
            <a:r>
              <a:rPr lang="cs-CZ" sz="1100" b="1" dirty="0" smtClean="0">
                <a:solidFill>
                  <a:srgbClr val="0000FF"/>
                </a:solidFill>
              </a:rPr>
              <a:t> / mediánový t.</a:t>
            </a:r>
            <a:endParaRPr lang="cs-CZ" sz="1100" b="1" dirty="0">
              <a:solidFill>
                <a:srgbClr val="0000FF"/>
              </a:solidFill>
            </a:endParaRPr>
          </a:p>
        </p:txBody>
      </p:sp>
      <p:sp>
        <p:nvSpPr>
          <p:cNvPr id="33" name="Obdélník 32"/>
          <p:cNvSpPr/>
          <p:nvPr/>
        </p:nvSpPr>
        <p:spPr>
          <a:xfrm>
            <a:off x="481270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smtClean="0">
                <a:solidFill>
                  <a:srgbClr val="0000FF"/>
                </a:solidFill>
              </a:rPr>
              <a:t>Kruskalův-Wallisův test / mediánový t.</a:t>
            </a:r>
            <a:endParaRPr lang="cs-CZ" sz="1100" b="1" dirty="0">
              <a:solidFill>
                <a:srgbClr val="0000FF"/>
              </a:solidFill>
            </a:endParaRPr>
          </a:p>
        </p:txBody>
      </p:sp>
      <p:sp>
        <p:nvSpPr>
          <p:cNvPr id="34" name="Obdélník 33"/>
          <p:cNvSpPr/>
          <p:nvPr/>
        </p:nvSpPr>
        <p:spPr>
          <a:xfrm>
            <a:off x="588427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Jednovýběrový</a:t>
            </a:r>
            <a:r>
              <a:rPr lang="cs-CZ" sz="1100" b="1" dirty="0" smtClean="0">
                <a:solidFill>
                  <a:srgbClr val="0000FF"/>
                </a:solidFill>
              </a:rPr>
              <a:t> binomický test</a:t>
            </a:r>
            <a:endParaRPr lang="cs-CZ" sz="1100" b="1" dirty="0">
              <a:solidFill>
                <a:srgbClr val="0000FF"/>
              </a:solidFill>
            </a:endParaRPr>
          </a:p>
        </p:txBody>
      </p:sp>
      <p:sp>
        <p:nvSpPr>
          <p:cNvPr id="35" name="Obdélník 34"/>
          <p:cNvSpPr/>
          <p:nvPr/>
        </p:nvSpPr>
        <p:spPr>
          <a:xfrm>
            <a:off x="695584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McNemarův</a:t>
            </a:r>
            <a:r>
              <a:rPr lang="cs-CZ" sz="1100" b="1" dirty="0" smtClean="0">
                <a:solidFill>
                  <a:srgbClr val="0000FF"/>
                </a:solidFill>
              </a:rPr>
              <a:t> test</a:t>
            </a:r>
            <a:endParaRPr lang="cs-CZ" sz="1100" b="1" dirty="0">
              <a:solidFill>
                <a:srgbClr val="0000FF"/>
              </a:solidFill>
            </a:endParaRPr>
          </a:p>
        </p:txBody>
      </p:sp>
      <p:sp>
        <p:nvSpPr>
          <p:cNvPr id="36" name="Obdélník 35"/>
          <p:cNvSpPr/>
          <p:nvPr/>
        </p:nvSpPr>
        <p:spPr>
          <a:xfrm>
            <a:off x="8038050"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Fisherův</a:t>
            </a:r>
            <a:r>
              <a:rPr lang="cs-CZ" sz="1100" b="1" dirty="0" smtClean="0">
                <a:solidFill>
                  <a:srgbClr val="0000FF"/>
                </a:solidFill>
              </a:rPr>
              <a:t> exaktní test</a:t>
            </a:r>
            <a:endParaRPr lang="cs-CZ" sz="1100" b="1" dirty="0">
              <a:solidFill>
                <a:srgbClr val="0000FF"/>
              </a:solidFill>
            </a:endParaRPr>
          </a:p>
        </p:txBody>
      </p:sp>
      <p:cxnSp>
        <p:nvCxnSpPr>
          <p:cNvPr id="40" name="Pravoúhlá spojovací čára 39"/>
          <p:cNvCxnSpPr>
            <a:stCxn id="4" idx="2"/>
            <a:endCxn id="5" idx="0"/>
          </p:cNvCxnSpPr>
          <p:nvPr/>
        </p:nvCxnSpPr>
        <p:spPr>
          <a:xfrm rot="5400000">
            <a:off x="2650822" y="266376"/>
            <a:ext cx="214314" cy="3824918"/>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Pravoúhlá spojovací čára 41"/>
          <p:cNvCxnSpPr/>
          <p:nvPr/>
        </p:nvCxnSpPr>
        <p:spPr>
          <a:xfrm rot="5400000">
            <a:off x="3979238" y="1594792"/>
            <a:ext cx="214314" cy="1168086"/>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Pravoúhlá spojovací čára 43"/>
          <p:cNvCxnSpPr>
            <a:stCxn id="4" idx="2"/>
            <a:endCxn id="8" idx="0"/>
          </p:cNvCxnSpPr>
          <p:nvPr/>
        </p:nvCxnSpPr>
        <p:spPr>
          <a:xfrm rot="16200000" flipH="1">
            <a:off x="5726742" y="1015373"/>
            <a:ext cx="214314" cy="2326923"/>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Pravoúhlá spojovací čára 45"/>
          <p:cNvCxnSpPr>
            <a:stCxn id="6" idx="2"/>
            <a:endCxn id="9" idx="0"/>
          </p:cNvCxnSpPr>
          <p:nvPr/>
        </p:nvCxnSpPr>
        <p:spPr>
          <a:xfrm rot="5400000">
            <a:off x="2538039" y="2221467"/>
            <a:ext cx="323788" cy="1604838"/>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Pravoúhlá spojovací čára 47"/>
          <p:cNvCxnSpPr/>
          <p:nvPr/>
        </p:nvCxnSpPr>
        <p:spPr>
          <a:xfrm rot="5400000">
            <a:off x="3330343" y="3021722"/>
            <a:ext cx="323788" cy="4329"/>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Pravoúhlá spojovací čára 49"/>
          <p:cNvCxnSpPr>
            <a:stCxn id="6" idx="2"/>
            <a:endCxn id="11" idx="0"/>
          </p:cNvCxnSpPr>
          <p:nvPr/>
        </p:nvCxnSpPr>
        <p:spPr>
          <a:xfrm rot="16200000" flipH="1">
            <a:off x="4083076" y="2281268"/>
            <a:ext cx="323788" cy="1485236"/>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Pravoúhlá spojovací čára 51"/>
          <p:cNvCxnSpPr>
            <a:stCxn id="8" idx="2"/>
            <a:endCxn id="13" idx="0"/>
          </p:cNvCxnSpPr>
          <p:nvPr/>
        </p:nvCxnSpPr>
        <p:spPr>
          <a:xfrm rot="5400000">
            <a:off x="6418140" y="2606559"/>
            <a:ext cx="323788" cy="834654"/>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Pravoúhlá spojovací čára 53"/>
          <p:cNvCxnSpPr>
            <a:stCxn id="8" idx="2"/>
            <a:endCxn id="14" idx="0"/>
          </p:cNvCxnSpPr>
          <p:nvPr/>
        </p:nvCxnSpPr>
        <p:spPr>
          <a:xfrm rot="16200000" flipH="1">
            <a:off x="7244993" y="2614359"/>
            <a:ext cx="323788" cy="819053"/>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Pravoúhlá spojovací čára 55"/>
          <p:cNvCxnSpPr>
            <a:stCxn id="10" idx="2"/>
            <a:endCxn id="15" idx="0"/>
          </p:cNvCxnSpPr>
          <p:nvPr/>
        </p:nvCxnSpPr>
        <p:spPr>
          <a:xfrm rot="5400000">
            <a:off x="3037496" y="3667573"/>
            <a:ext cx="370816" cy="550238"/>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Pravoúhlá spojovací čára 57"/>
          <p:cNvCxnSpPr>
            <a:stCxn id="10" idx="2"/>
            <a:endCxn id="16" idx="0"/>
          </p:cNvCxnSpPr>
          <p:nvPr/>
        </p:nvCxnSpPr>
        <p:spPr>
          <a:xfrm rot="16200000" flipH="1">
            <a:off x="3573387" y="3681920"/>
            <a:ext cx="370816" cy="521544"/>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Pravoúhlá spojovací čára 59"/>
          <p:cNvCxnSpPr>
            <a:stCxn id="14" idx="2"/>
            <a:endCxn id="26" idx="0"/>
          </p:cNvCxnSpPr>
          <p:nvPr/>
        </p:nvCxnSpPr>
        <p:spPr>
          <a:xfrm rot="5400000">
            <a:off x="7350571" y="3672889"/>
            <a:ext cx="381449" cy="550238"/>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Pravoúhlá spojovací čára 61"/>
          <p:cNvCxnSpPr>
            <a:stCxn id="14" idx="2"/>
            <a:endCxn id="27" idx="0"/>
          </p:cNvCxnSpPr>
          <p:nvPr/>
        </p:nvCxnSpPr>
        <p:spPr>
          <a:xfrm rot="16200000" flipH="1">
            <a:off x="7897095" y="3676603"/>
            <a:ext cx="381449" cy="542810"/>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3" name="TextovéPole 62"/>
          <p:cNvSpPr txBox="1"/>
          <p:nvPr/>
        </p:nvSpPr>
        <p:spPr>
          <a:xfrm>
            <a:off x="6937786" y="1357298"/>
            <a:ext cx="2000264" cy="461665"/>
          </a:xfrm>
          <a:prstGeom prst="rect">
            <a:avLst/>
          </a:prstGeom>
          <a:noFill/>
        </p:spPr>
        <p:txBody>
          <a:bodyPr wrap="square" rtlCol="0">
            <a:spAutoFit/>
          </a:bodyPr>
          <a:lstStyle/>
          <a:p>
            <a:pPr algn="r"/>
            <a:r>
              <a:rPr lang="cs-CZ" sz="1200" b="1" dirty="0" smtClean="0">
                <a:solidFill>
                  <a:srgbClr val="009900"/>
                </a:solidFill>
              </a:rPr>
              <a:t>Parametrické testy</a:t>
            </a:r>
          </a:p>
          <a:p>
            <a:pPr algn="r"/>
            <a:r>
              <a:rPr lang="cs-CZ" sz="1200" b="1" dirty="0" err="1" smtClean="0">
                <a:solidFill>
                  <a:srgbClr val="0000FF"/>
                </a:solidFill>
              </a:rPr>
              <a:t>Neparametrické</a:t>
            </a:r>
            <a:r>
              <a:rPr lang="cs-CZ" sz="1200" b="1" dirty="0" smtClean="0">
                <a:solidFill>
                  <a:srgbClr val="0000FF"/>
                </a:solidFill>
              </a:rPr>
              <a:t> testy</a:t>
            </a:r>
            <a:endParaRPr lang="cs-CZ" sz="1200" b="1" dirty="0">
              <a:solidFill>
                <a:srgbClr val="0000FF"/>
              </a:solidFill>
            </a:endParaRPr>
          </a:p>
        </p:txBody>
      </p:sp>
      <p:cxnSp>
        <p:nvCxnSpPr>
          <p:cNvPr id="65" name="Tvar 64"/>
          <p:cNvCxnSpPr>
            <a:endCxn id="18" idx="1"/>
          </p:cNvCxnSpPr>
          <p:nvPr/>
        </p:nvCxnSpPr>
        <p:spPr>
          <a:xfrm rot="16200000" flipH="1">
            <a:off x="-759351" y="3982337"/>
            <a:ext cx="2421252" cy="17157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Tvar 66"/>
          <p:cNvCxnSpPr>
            <a:endCxn id="29" idx="1"/>
          </p:cNvCxnSpPr>
          <p:nvPr/>
        </p:nvCxnSpPr>
        <p:spPr>
          <a:xfrm rot="16200000" flipH="1">
            <a:off x="-1118144" y="4341129"/>
            <a:ext cx="3135632" cy="168365"/>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Tvar 76"/>
          <p:cNvCxnSpPr>
            <a:endCxn id="28" idx="1"/>
          </p:cNvCxnSpPr>
          <p:nvPr/>
        </p:nvCxnSpPr>
        <p:spPr>
          <a:xfrm rot="16200000" flipH="1">
            <a:off x="7707654" y="4945147"/>
            <a:ext cx="563864" cy="103337"/>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Tvar 78"/>
          <p:cNvCxnSpPr>
            <a:endCxn id="36" idx="1"/>
          </p:cNvCxnSpPr>
          <p:nvPr/>
        </p:nvCxnSpPr>
        <p:spPr>
          <a:xfrm rot="16200000" flipH="1">
            <a:off x="7348862" y="5303940"/>
            <a:ext cx="1278244" cy="100132"/>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Tvar 80"/>
          <p:cNvCxnSpPr>
            <a:endCxn id="35" idx="1"/>
          </p:cNvCxnSpPr>
          <p:nvPr/>
        </p:nvCxnSpPr>
        <p:spPr>
          <a:xfrm rot="16200000" flipH="1">
            <a:off x="6271975" y="5309256"/>
            <a:ext cx="1278244" cy="89499"/>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Tvar 84"/>
          <p:cNvCxnSpPr/>
          <p:nvPr/>
        </p:nvCxnSpPr>
        <p:spPr>
          <a:xfrm rot="16200000" flipH="1">
            <a:off x="4717482" y="4823127"/>
            <a:ext cx="2232000" cy="108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7" name="Tvar 86"/>
          <p:cNvCxnSpPr/>
          <p:nvPr/>
        </p:nvCxnSpPr>
        <p:spPr>
          <a:xfrm rot="16200000" flipH="1">
            <a:off x="3995552" y="4450748"/>
            <a:ext cx="1512000" cy="144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8" name="Tvar 87"/>
          <p:cNvCxnSpPr/>
          <p:nvPr/>
        </p:nvCxnSpPr>
        <p:spPr>
          <a:xfrm rot="16200000" flipH="1">
            <a:off x="3991718" y="5163305"/>
            <a:ext cx="1512000" cy="144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0" name="Tvar 89"/>
          <p:cNvCxnSpPr/>
          <p:nvPr/>
        </p:nvCxnSpPr>
        <p:spPr>
          <a:xfrm rot="16200000" flipH="1">
            <a:off x="3385955" y="4936748"/>
            <a:ext cx="576000" cy="108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1" name="Tvar 90"/>
          <p:cNvCxnSpPr/>
          <p:nvPr/>
        </p:nvCxnSpPr>
        <p:spPr>
          <a:xfrm rot="16200000" flipH="1">
            <a:off x="3241955" y="5495412"/>
            <a:ext cx="864000" cy="108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2" name="Tvar 91"/>
          <p:cNvCxnSpPr/>
          <p:nvPr/>
        </p:nvCxnSpPr>
        <p:spPr>
          <a:xfrm rot="16200000" flipH="1">
            <a:off x="2341189" y="4933104"/>
            <a:ext cx="576000" cy="108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3" name="Tvar 92"/>
          <p:cNvCxnSpPr/>
          <p:nvPr/>
        </p:nvCxnSpPr>
        <p:spPr>
          <a:xfrm rot="16200000" flipH="1">
            <a:off x="2197189" y="5491768"/>
            <a:ext cx="864000" cy="108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4" name="Tvar 93"/>
          <p:cNvCxnSpPr/>
          <p:nvPr/>
        </p:nvCxnSpPr>
        <p:spPr>
          <a:xfrm rot="16200000" flipH="1">
            <a:off x="791570" y="4454289"/>
            <a:ext cx="1512000" cy="144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Tvar 94"/>
          <p:cNvCxnSpPr/>
          <p:nvPr/>
        </p:nvCxnSpPr>
        <p:spPr>
          <a:xfrm rot="16200000" flipH="1">
            <a:off x="795687" y="5166846"/>
            <a:ext cx="1512000" cy="144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6" name="Zástupný symbol pro zápatí 16"/>
          <p:cNvSpPr>
            <a:spLocks noGrp="1"/>
          </p:cNvSpPr>
          <p:nvPr>
            <p:ph type="ftr" sz="quarter" idx="11"/>
          </p:nvPr>
        </p:nvSpPr>
        <p:spPr bwMode="auto">
          <a:xfrm>
            <a:off x="774700" y="6410325"/>
            <a:ext cx="3581400" cy="366713"/>
          </a:xfrm>
          <a:noFill/>
          <a:ln>
            <a:miter lim="800000"/>
            <a:headEnd/>
            <a:tailEnd/>
          </a:ln>
        </p:spPr>
        <p:txBody>
          <a:bodyPr/>
          <a:lstStyle/>
          <a:p>
            <a:r>
              <a:rPr lang="cs-CZ" dirty="0"/>
              <a:t>Vytvořil Institut biostatistiky a analýz, Masarykova univerzita </a:t>
            </a:r>
            <a:br>
              <a:rPr lang="cs-CZ" dirty="0"/>
            </a:br>
            <a:r>
              <a:rPr lang="cs-CZ" dirty="0"/>
              <a:t>E</a:t>
            </a:r>
            <a:r>
              <a:rPr lang="cs-CZ" i="1" dirty="0" smtClean="0"/>
              <a:t>. Janoušová, </a:t>
            </a:r>
            <a:r>
              <a:rPr lang="cs-CZ" i="1" dirty="0"/>
              <a:t>L. Dušek</a:t>
            </a:r>
          </a:p>
        </p:txBody>
      </p:sp>
      <p:sp>
        <p:nvSpPr>
          <p:cNvPr id="2" name="Obdélník 1"/>
          <p:cNvSpPr/>
          <p:nvPr/>
        </p:nvSpPr>
        <p:spPr>
          <a:xfrm>
            <a:off x="1479687" y="4941168"/>
            <a:ext cx="3199865" cy="673952"/>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2263120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41667" name="Rectangle 2"/>
          <p:cNvSpPr>
            <a:spLocks noGrp="1"/>
          </p:cNvSpPr>
          <p:nvPr>
            <p:ph type="title" idx="4294967295"/>
          </p:nvPr>
        </p:nvSpPr>
        <p:spPr/>
        <p:txBody>
          <a:bodyPr/>
          <a:lstStyle/>
          <a:p>
            <a:r>
              <a:rPr lang="cs-CZ" dirty="0" smtClean="0"/>
              <a:t>Kruskalův-Wallisův test II</a:t>
            </a:r>
          </a:p>
        </p:txBody>
      </p:sp>
      <p:sp>
        <p:nvSpPr>
          <p:cNvPr id="241789" name="Rectangle 124"/>
          <p:cNvSpPr>
            <a:spLocks noChangeArrowheads="1"/>
          </p:cNvSpPr>
          <p:nvPr/>
        </p:nvSpPr>
        <p:spPr bwMode="auto">
          <a:xfrm>
            <a:off x="251520" y="1479267"/>
            <a:ext cx="8964488" cy="4679682"/>
          </a:xfrm>
          <a:prstGeom prst="rect">
            <a:avLst/>
          </a:prstGeom>
          <a:noFill/>
          <a:ln w="9525">
            <a:noFill/>
            <a:miter lim="800000"/>
            <a:headEnd/>
            <a:tailEnd/>
          </a:ln>
        </p:spPr>
        <p:txBody>
          <a:bodyPr wrap="square" tIns="152352" bIns="38088" anchor="ctr">
            <a:spAutoFit/>
          </a:bodyPr>
          <a:lstStyle/>
          <a:p>
            <a:pPr marL="0" lvl="1" fontAlgn="base">
              <a:spcBef>
                <a:spcPct val="20000"/>
              </a:spcBef>
              <a:spcAft>
                <a:spcPct val="0"/>
              </a:spcAft>
              <a:buClr>
                <a:schemeClr val="accent1"/>
              </a:buClr>
            </a:pPr>
            <a:r>
              <a:rPr lang="cs-CZ" b="1" u="sng" dirty="0" smtClean="0">
                <a:solidFill>
                  <a:prstClr val="black"/>
                </a:solidFill>
                <a:cs typeface="Arial" pitchFamily="34" charset="0"/>
              </a:rPr>
              <a:t>Postup:</a:t>
            </a:r>
          </a:p>
          <a:p>
            <a:pPr marL="342900" indent="-342900" fontAlgn="base">
              <a:spcBef>
                <a:spcPct val="20000"/>
              </a:spcBef>
              <a:spcAft>
                <a:spcPct val="0"/>
              </a:spcAft>
              <a:buClr>
                <a:schemeClr val="accent1"/>
              </a:buClr>
              <a:buFont typeface="+mj-lt"/>
              <a:buAutoNum type="arabicPeriod"/>
            </a:pPr>
            <a:r>
              <a:rPr lang="cs-CZ" dirty="0" smtClean="0">
                <a:solidFill>
                  <a:prstClr val="black"/>
                </a:solidFill>
                <a:cs typeface="Arial" pitchFamily="34" charset="0"/>
              </a:rPr>
              <a:t>Stanovíme nulovou a alternativní hypotézu pro </a:t>
            </a:r>
            <a:r>
              <a:rPr lang="cs-CZ" i="1" dirty="0" smtClean="0">
                <a:solidFill>
                  <a:prstClr val="black"/>
                </a:solidFill>
                <a:cs typeface="Arial" pitchFamily="34" charset="0"/>
              </a:rPr>
              <a:t>k</a:t>
            </a:r>
            <a:r>
              <a:rPr lang="cs-CZ" dirty="0" smtClean="0">
                <a:solidFill>
                  <a:prstClr val="black"/>
                </a:solidFill>
                <a:cs typeface="Arial" pitchFamily="34" charset="0"/>
              </a:rPr>
              <a:t> skupin (F(x)=distribuční funkce): </a:t>
            </a:r>
          </a:p>
          <a:p>
            <a:pPr fontAlgn="base">
              <a:spcBef>
                <a:spcPct val="20000"/>
              </a:spcBef>
              <a:spcAft>
                <a:spcPct val="0"/>
              </a:spcAft>
              <a:buClr>
                <a:schemeClr val="accent1"/>
              </a:buClr>
            </a:pPr>
            <a:r>
              <a:rPr lang="cs-CZ" dirty="0">
                <a:solidFill>
                  <a:prstClr val="black"/>
                </a:solidFill>
                <a:cs typeface="Arial" pitchFamily="34" charset="0"/>
              </a:rPr>
              <a:t>	</a:t>
            </a:r>
            <a:r>
              <a:rPr lang="cs-CZ" dirty="0" smtClean="0">
                <a:solidFill>
                  <a:prstClr val="black"/>
                </a:solidFill>
                <a:cs typeface="Arial" pitchFamily="34" charset="0"/>
              </a:rPr>
              <a:t>		H</a:t>
            </a:r>
            <a:r>
              <a:rPr lang="cs-CZ" baseline="-25000" dirty="0" smtClean="0">
                <a:solidFill>
                  <a:prstClr val="black"/>
                </a:solidFill>
                <a:cs typeface="Arial" pitchFamily="34" charset="0"/>
              </a:rPr>
              <a:t>0</a:t>
            </a:r>
            <a:r>
              <a:rPr lang="cs-CZ" dirty="0" smtClean="0">
                <a:solidFill>
                  <a:prstClr val="black"/>
                </a:solidFill>
                <a:cs typeface="Arial" pitchFamily="34" charset="0"/>
              </a:rPr>
              <a:t>: F(x</a:t>
            </a:r>
            <a:r>
              <a:rPr lang="cs-CZ" baseline="-25000" dirty="0" smtClean="0">
                <a:solidFill>
                  <a:prstClr val="black"/>
                </a:solidFill>
                <a:cs typeface="Arial" pitchFamily="34" charset="0"/>
              </a:rPr>
              <a:t>1</a:t>
            </a:r>
            <a:r>
              <a:rPr lang="cs-CZ" dirty="0" smtClean="0">
                <a:solidFill>
                  <a:prstClr val="black"/>
                </a:solidFill>
                <a:cs typeface="Arial" pitchFamily="34" charset="0"/>
              </a:rPr>
              <a:t>) = F(x</a:t>
            </a:r>
            <a:r>
              <a:rPr lang="cs-CZ" baseline="-25000" dirty="0" smtClean="0">
                <a:solidFill>
                  <a:prstClr val="black"/>
                </a:solidFill>
                <a:cs typeface="Arial" pitchFamily="34" charset="0"/>
              </a:rPr>
              <a:t>2</a:t>
            </a:r>
            <a:r>
              <a:rPr lang="cs-CZ" dirty="0" smtClean="0">
                <a:solidFill>
                  <a:prstClr val="black"/>
                </a:solidFill>
                <a:cs typeface="Arial" pitchFamily="34" charset="0"/>
              </a:rPr>
              <a:t>) = … = F(</a:t>
            </a:r>
            <a:r>
              <a:rPr lang="cs-CZ" dirty="0" err="1" smtClean="0">
                <a:solidFill>
                  <a:prstClr val="black"/>
                </a:solidFill>
                <a:cs typeface="Arial" pitchFamily="34" charset="0"/>
              </a:rPr>
              <a:t>x</a:t>
            </a:r>
            <a:r>
              <a:rPr lang="cs-CZ" baseline="-25000" dirty="0" err="1" smtClean="0">
                <a:solidFill>
                  <a:prstClr val="black"/>
                </a:solidFill>
                <a:cs typeface="Arial" pitchFamily="34" charset="0"/>
              </a:rPr>
              <a:t>k</a:t>
            </a:r>
            <a:r>
              <a:rPr lang="cs-CZ" dirty="0" smtClean="0">
                <a:solidFill>
                  <a:prstClr val="black"/>
                </a:solidFill>
                <a:cs typeface="Arial" pitchFamily="34" charset="0"/>
              </a:rPr>
              <a:t>) </a:t>
            </a:r>
            <a:endParaRPr lang="cs-CZ" dirty="0">
              <a:solidFill>
                <a:prstClr val="black"/>
              </a:solidFill>
              <a:cs typeface="Arial" pitchFamily="34" charset="0"/>
            </a:endParaRPr>
          </a:p>
          <a:p>
            <a:pPr fontAlgn="base">
              <a:spcBef>
                <a:spcPct val="20000"/>
              </a:spcBef>
              <a:spcAft>
                <a:spcPct val="0"/>
              </a:spcAft>
              <a:buClr>
                <a:schemeClr val="accent1"/>
              </a:buClr>
            </a:pPr>
            <a:r>
              <a:rPr lang="cs-CZ" dirty="0">
                <a:solidFill>
                  <a:prstClr val="black"/>
                </a:solidFill>
                <a:cs typeface="Arial" pitchFamily="34" charset="0"/>
              </a:rPr>
              <a:t>	</a:t>
            </a:r>
            <a:r>
              <a:rPr lang="cs-CZ" dirty="0" smtClean="0">
                <a:solidFill>
                  <a:prstClr val="black"/>
                </a:solidFill>
                <a:cs typeface="Arial" pitchFamily="34" charset="0"/>
              </a:rPr>
              <a:t>		H</a:t>
            </a:r>
            <a:r>
              <a:rPr lang="cs-CZ" baseline="-25000" dirty="0" smtClean="0">
                <a:solidFill>
                  <a:prstClr val="black"/>
                </a:solidFill>
                <a:cs typeface="Arial" pitchFamily="34" charset="0"/>
              </a:rPr>
              <a:t>1</a:t>
            </a:r>
            <a:r>
              <a:rPr lang="cs-CZ" dirty="0" smtClean="0">
                <a:solidFill>
                  <a:prstClr val="black"/>
                </a:solidFill>
                <a:cs typeface="Arial" pitchFamily="34" charset="0"/>
              </a:rPr>
              <a:t>: </a:t>
            </a:r>
            <a:r>
              <a:rPr lang="cs-CZ" u="sng" dirty="0" smtClean="0">
                <a:solidFill>
                  <a:srgbClr val="FF0000"/>
                </a:solidFill>
                <a:cs typeface="Arial" pitchFamily="34" charset="0"/>
              </a:rPr>
              <a:t>alespoň jedna F(</a:t>
            </a:r>
            <a:r>
              <a:rPr lang="cs-CZ" u="sng" dirty="0" err="1" smtClean="0">
                <a:solidFill>
                  <a:srgbClr val="FF0000"/>
                </a:solidFill>
                <a:cs typeface="Arial" pitchFamily="34" charset="0"/>
              </a:rPr>
              <a:t>x</a:t>
            </a:r>
            <a:r>
              <a:rPr lang="cs-CZ" u="sng" baseline="-25000" dirty="0" err="1" smtClean="0">
                <a:solidFill>
                  <a:srgbClr val="FF0000"/>
                </a:solidFill>
                <a:cs typeface="Arial" pitchFamily="34" charset="0"/>
              </a:rPr>
              <a:t>i</a:t>
            </a:r>
            <a:r>
              <a:rPr lang="cs-CZ" u="sng" dirty="0" smtClean="0">
                <a:solidFill>
                  <a:srgbClr val="FF0000"/>
                </a:solidFill>
                <a:cs typeface="Arial" pitchFamily="34" charset="0"/>
              </a:rPr>
              <a:t>) se liší od ostatních</a:t>
            </a:r>
          </a:p>
          <a:p>
            <a:pPr marL="342900" indent="-342900" fontAlgn="base">
              <a:spcBef>
                <a:spcPct val="20000"/>
              </a:spcBef>
              <a:spcAft>
                <a:spcPct val="0"/>
              </a:spcAft>
              <a:buClr>
                <a:schemeClr val="accent1"/>
              </a:buClr>
              <a:buFont typeface="+mj-lt"/>
              <a:buAutoNum type="arabicPeriod" startAt="2"/>
            </a:pPr>
            <a:r>
              <a:rPr lang="cs-CZ" dirty="0" smtClean="0">
                <a:solidFill>
                  <a:prstClr val="black"/>
                </a:solidFill>
                <a:cs typeface="Arial" pitchFamily="34" charset="0"/>
              </a:rPr>
              <a:t>Čísla </a:t>
            </a:r>
            <a:r>
              <a:rPr lang="cs-CZ" dirty="0">
                <a:solidFill>
                  <a:prstClr val="black"/>
                </a:solidFill>
                <a:cs typeface="Arial" pitchFamily="34" charset="0"/>
              </a:rPr>
              <a:t>obou souborů </a:t>
            </a:r>
            <a:r>
              <a:rPr lang="cs-CZ" dirty="0" smtClean="0">
                <a:solidFill>
                  <a:prstClr val="black"/>
                </a:solidFill>
                <a:cs typeface="Arial" pitchFamily="34" charset="0"/>
              </a:rPr>
              <a:t>jsou sloučena </a:t>
            </a:r>
            <a:r>
              <a:rPr lang="cs-CZ" dirty="0">
                <a:solidFill>
                  <a:prstClr val="black"/>
                </a:solidFill>
                <a:cs typeface="Arial" pitchFamily="34" charset="0"/>
              </a:rPr>
              <a:t>a je </a:t>
            </a:r>
            <a:r>
              <a:rPr lang="cs-CZ" dirty="0" smtClean="0">
                <a:solidFill>
                  <a:prstClr val="black"/>
                </a:solidFill>
                <a:cs typeface="Arial" pitchFamily="34" charset="0"/>
              </a:rPr>
              <a:t>určeno jejich </a:t>
            </a:r>
            <a:r>
              <a:rPr lang="cs-CZ" dirty="0">
                <a:solidFill>
                  <a:prstClr val="black"/>
                </a:solidFill>
                <a:cs typeface="Arial" pitchFamily="34" charset="0"/>
              </a:rPr>
              <a:t>pořadí v tomto sloučeném </a:t>
            </a:r>
            <a:r>
              <a:rPr lang="cs-CZ" dirty="0" smtClean="0">
                <a:solidFill>
                  <a:prstClr val="black"/>
                </a:solidFill>
                <a:cs typeface="Arial" pitchFamily="34" charset="0"/>
              </a:rPr>
              <a:t>souboru.</a:t>
            </a:r>
          </a:p>
          <a:p>
            <a:pPr marL="342900" indent="-342900" fontAlgn="base">
              <a:spcBef>
                <a:spcPct val="20000"/>
              </a:spcBef>
              <a:spcAft>
                <a:spcPct val="0"/>
              </a:spcAft>
              <a:buClr>
                <a:schemeClr val="accent1"/>
              </a:buClr>
              <a:buFont typeface="+mj-lt"/>
              <a:buAutoNum type="arabicPeriod" startAt="2"/>
            </a:pPr>
            <a:r>
              <a:rPr lang="cs-CZ" dirty="0" smtClean="0">
                <a:solidFill>
                  <a:prstClr val="black"/>
                </a:solidFill>
                <a:cs typeface="Arial" pitchFamily="34" charset="0"/>
              </a:rPr>
              <a:t>Pro všechny výběry zvlášť je spočítán součet pořadí (T</a:t>
            </a:r>
            <a:r>
              <a:rPr lang="cs-CZ" baseline="-25000" dirty="0" smtClean="0">
                <a:solidFill>
                  <a:prstClr val="black"/>
                </a:solidFill>
                <a:cs typeface="Arial" pitchFamily="34" charset="0"/>
              </a:rPr>
              <a:t>1</a:t>
            </a:r>
            <a:r>
              <a:rPr lang="cs-CZ" dirty="0" smtClean="0">
                <a:solidFill>
                  <a:prstClr val="black"/>
                </a:solidFill>
                <a:cs typeface="Arial" pitchFamily="34" charset="0"/>
              </a:rPr>
              <a:t>, T</a:t>
            </a:r>
            <a:r>
              <a:rPr lang="cs-CZ" baseline="-25000" dirty="0" smtClean="0">
                <a:solidFill>
                  <a:prstClr val="black"/>
                </a:solidFill>
                <a:cs typeface="Arial" pitchFamily="34" charset="0"/>
              </a:rPr>
              <a:t>2</a:t>
            </a:r>
            <a:r>
              <a:rPr lang="cs-CZ" dirty="0">
                <a:solidFill>
                  <a:prstClr val="black"/>
                </a:solidFill>
                <a:cs typeface="Arial" pitchFamily="34" charset="0"/>
              </a:rPr>
              <a:t>, … </a:t>
            </a:r>
            <a:r>
              <a:rPr lang="cs-CZ" dirty="0" err="1" smtClean="0">
                <a:solidFill>
                  <a:prstClr val="black"/>
                </a:solidFill>
                <a:cs typeface="Arial" pitchFamily="34" charset="0"/>
              </a:rPr>
              <a:t>T</a:t>
            </a:r>
            <a:r>
              <a:rPr lang="cs-CZ" baseline="-25000" dirty="0" err="1" smtClean="0">
                <a:solidFill>
                  <a:prstClr val="black"/>
                </a:solidFill>
                <a:cs typeface="Arial" pitchFamily="34" charset="0"/>
              </a:rPr>
              <a:t>k</a:t>
            </a:r>
            <a:r>
              <a:rPr lang="cs-CZ" dirty="0" smtClean="0">
                <a:solidFill>
                  <a:prstClr val="black"/>
                </a:solidFill>
                <a:cs typeface="Arial" pitchFamily="34" charset="0"/>
              </a:rPr>
              <a:t>).</a:t>
            </a:r>
          </a:p>
          <a:p>
            <a:pPr marL="342900" indent="-342900" fontAlgn="base">
              <a:spcBef>
                <a:spcPct val="20000"/>
              </a:spcBef>
              <a:spcAft>
                <a:spcPct val="0"/>
              </a:spcAft>
              <a:buClr>
                <a:schemeClr val="accent1"/>
              </a:buClr>
              <a:buFont typeface="+mj-lt"/>
              <a:buAutoNum type="arabicPeriod" startAt="2"/>
            </a:pPr>
            <a:r>
              <a:rPr lang="cs-CZ" dirty="0" smtClean="0">
                <a:solidFill>
                  <a:prstClr val="black"/>
                </a:solidFill>
                <a:cs typeface="Arial" pitchFamily="34" charset="0"/>
              </a:rPr>
              <a:t>Ze součtů pořadí ve skupinách je určena finální hodnota testové statistiky Q:</a:t>
            </a:r>
          </a:p>
          <a:p>
            <a:pPr marL="342900" indent="-342900" fontAlgn="base">
              <a:spcBef>
                <a:spcPct val="20000"/>
              </a:spcBef>
              <a:spcAft>
                <a:spcPct val="0"/>
              </a:spcAft>
              <a:buClr>
                <a:schemeClr val="accent1"/>
              </a:buClr>
              <a:buFont typeface="+mj-lt"/>
              <a:buAutoNum type="arabicPeriod" startAt="2"/>
            </a:pPr>
            <a:endParaRPr lang="cs-CZ" dirty="0" smtClean="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2"/>
            </a:pPr>
            <a:endParaRPr lang="cs-CZ" dirty="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2"/>
            </a:pPr>
            <a:r>
              <a:rPr lang="cs-CZ" dirty="0" smtClean="0">
                <a:solidFill>
                  <a:prstClr val="black"/>
                </a:solidFill>
                <a:cs typeface="Arial" pitchFamily="34" charset="0"/>
              </a:rPr>
              <a:t>Pokud je Q ≥ </a:t>
            </a:r>
            <a:r>
              <a:rPr lang="el-GR" dirty="0" smtClean="0">
                <a:solidFill>
                  <a:prstClr val="black"/>
                </a:solidFill>
                <a:cs typeface="Arial" pitchFamily="34" charset="0"/>
              </a:rPr>
              <a:t>χ</a:t>
            </a:r>
            <a:r>
              <a:rPr lang="cs-CZ" baseline="30000" dirty="0" smtClean="0">
                <a:solidFill>
                  <a:prstClr val="black"/>
                </a:solidFill>
                <a:cs typeface="Arial" pitchFamily="34" charset="0"/>
              </a:rPr>
              <a:t>2</a:t>
            </a:r>
            <a:r>
              <a:rPr lang="cs-CZ" dirty="0" smtClean="0">
                <a:solidFill>
                  <a:prstClr val="black"/>
                </a:solidFill>
                <a:cs typeface="Arial" pitchFamily="34" charset="0"/>
              </a:rPr>
              <a:t> (k-1), zamítáme nulovou hypotézu. Pro malé velikosti vzorků určujeme kritický obor z tabulek pro Kruskalův-Wallisův test.</a:t>
            </a:r>
          </a:p>
          <a:p>
            <a:pPr marL="342900" lvl="0" indent="-342900" fontAlgn="base">
              <a:spcBef>
                <a:spcPct val="20000"/>
              </a:spcBef>
              <a:spcAft>
                <a:spcPct val="0"/>
              </a:spcAft>
              <a:buClr>
                <a:schemeClr val="accent1"/>
              </a:buClr>
              <a:buFont typeface="+mj-lt"/>
              <a:buAutoNum type="arabicPeriod" startAt="2"/>
            </a:pPr>
            <a:r>
              <a:rPr lang="cs-CZ" dirty="0"/>
              <a:t>V případě zamítnutí nulové </a:t>
            </a:r>
            <a:r>
              <a:rPr lang="cs-CZ" dirty="0" smtClean="0"/>
              <a:t>hypotézy pomocí </a:t>
            </a:r>
            <a:r>
              <a:rPr lang="cs-CZ" b="1" i="1" u="sng" dirty="0"/>
              <a:t>metod  mnohonásobného </a:t>
            </a:r>
            <a:r>
              <a:rPr lang="cs-CZ" b="1" i="1" u="sng" dirty="0" smtClean="0"/>
              <a:t>porovnávání </a:t>
            </a:r>
            <a:r>
              <a:rPr lang="cs-CZ" dirty="0">
                <a:solidFill>
                  <a:prstClr val="black"/>
                </a:solidFill>
                <a:cs typeface="Arial" pitchFamily="34" charset="0"/>
              </a:rPr>
              <a:t>určíme, které dvojice skupin se </a:t>
            </a:r>
            <a:r>
              <a:rPr lang="cs-CZ" dirty="0" smtClean="0">
                <a:solidFill>
                  <a:prstClr val="black"/>
                </a:solidFill>
                <a:cs typeface="Arial" pitchFamily="34" charset="0"/>
              </a:rPr>
              <a:t>liší.</a:t>
            </a:r>
            <a:endParaRPr lang="cs-CZ" dirty="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2"/>
            </a:pPr>
            <a:endParaRPr lang="cs-CZ" dirty="0">
              <a:solidFill>
                <a:prstClr val="black"/>
              </a:solidFill>
              <a:cs typeface="Arial" pitchFamily="34" charset="0"/>
            </a:endParaRPr>
          </a:p>
        </p:txBody>
      </p:sp>
      <p:graphicFrame>
        <p:nvGraphicFramePr>
          <p:cNvPr id="7" name="Objekt 6"/>
          <p:cNvGraphicFramePr>
            <a:graphicFrameLocks noChangeAspect="1"/>
          </p:cNvGraphicFramePr>
          <p:nvPr>
            <p:extLst>
              <p:ext uri="{D42A27DB-BD31-4B8C-83A1-F6EECF244321}">
                <p14:modId xmlns:p14="http://schemas.microsoft.com/office/powerpoint/2010/main" val="3901194533"/>
              </p:ext>
            </p:extLst>
          </p:nvPr>
        </p:nvGraphicFramePr>
        <p:xfrm>
          <a:off x="3182938" y="3933056"/>
          <a:ext cx="2247360" cy="622870"/>
        </p:xfrm>
        <a:graphic>
          <a:graphicData uri="http://schemas.openxmlformats.org/presentationml/2006/ole">
            <mc:AlternateContent xmlns:mc="http://schemas.openxmlformats.org/markup-compatibility/2006">
              <mc:Choice xmlns:v="urn:schemas-microsoft-com:vml" Requires="v">
                <p:oleObj spid="_x0000_s22558" name="Rovnice" r:id="rId3" imgW="1739880" imgH="482400" progId="Equation.3">
                  <p:embed/>
                </p:oleObj>
              </mc:Choice>
              <mc:Fallback>
                <p:oleObj name="Rovnice" r:id="rId3" imgW="1739880" imgH="482400" progId="Equation.3">
                  <p:embed/>
                  <p:pic>
                    <p:nvPicPr>
                      <p:cNvPr id="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2938" y="3933056"/>
                        <a:ext cx="2247360" cy="6228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778428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Příklad 4: </a:t>
            </a:r>
            <a:r>
              <a:rPr lang="cs-CZ" dirty="0" err="1" smtClean="0"/>
              <a:t>Kruskalův-Wallisův</a:t>
            </a:r>
            <a:r>
              <a:rPr lang="cs-CZ" dirty="0" smtClean="0"/>
              <a:t> test</a:t>
            </a:r>
            <a:endParaRPr lang="cs-CZ" dirty="0"/>
          </a:p>
        </p:txBody>
      </p:sp>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pic>
        <p:nvPicPr>
          <p:cNvPr id="15362" name="Picture 2" descr="http://oranchak.com/three-irises.jpg"/>
          <p:cNvPicPr>
            <a:picLocks noChangeAspect="1" noChangeArrowheads="1"/>
          </p:cNvPicPr>
          <p:nvPr/>
        </p:nvPicPr>
        <p:blipFill>
          <a:blip r:embed="rId2" cstate="print"/>
          <a:srcRect/>
          <a:stretch>
            <a:fillRect/>
          </a:stretch>
        </p:blipFill>
        <p:spPr bwMode="auto">
          <a:xfrm>
            <a:off x="1187624" y="3645024"/>
            <a:ext cx="7000240" cy="1816100"/>
          </a:xfrm>
          <a:prstGeom prst="rect">
            <a:avLst/>
          </a:prstGeom>
          <a:noFill/>
        </p:spPr>
      </p:pic>
      <p:sp>
        <p:nvSpPr>
          <p:cNvPr id="5" name="TextovéPole 4"/>
          <p:cNvSpPr txBox="1"/>
          <p:nvPr/>
        </p:nvSpPr>
        <p:spPr>
          <a:xfrm>
            <a:off x="1763688" y="5445224"/>
            <a:ext cx="1182055" cy="338554"/>
          </a:xfrm>
          <a:prstGeom prst="rect">
            <a:avLst/>
          </a:prstGeom>
          <a:noFill/>
        </p:spPr>
        <p:txBody>
          <a:bodyPr wrap="none" rtlCol="0">
            <a:spAutoFit/>
          </a:bodyPr>
          <a:lstStyle/>
          <a:p>
            <a:r>
              <a:rPr lang="cs-CZ" sz="1600" i="1" dirty="0" smtClean="0"/>
              <a:t>Iris </a:t>
            </a:r>
            <a:r>
              <a:rPr lang="cs-CZ" sz="1600" i="1" dirty="0" err="1" smtClean="0"/>
              <a:t>virginica</a:t>
            </a:r>
            <a:endParaRPr lang="cs-CZ" sz="1600" i="1" dirty="0"/>
          </a:p>
        </p:txBody>
      </p:sp>
      <p:sp>
        <p:nvSpPr>
          <p:cNvPr id="6" name="TextovéPole 5"/>
          <p:cNvSpPr txBox="1"/>
          <p:nvPr/>
        </p:nvSpPr>
        <p:spPr>
          <a:xfrm>
            <a:off x="4000573" y="5445224"/>
            <a:ext cx="1291507" cy="338554"/>
          </a:xfrm>
          <a:prstGeom prst="rect">
            <a:avLst/>
          </a:prstGeom>
          <a:noFill/>
        </p:spPr>
        <p:txBody>
          <a:bodyPr wrap="none" rtlCol="0">
            <a:spAutoFit/>
          </a:bodyPr>
          <a:lstStyle/>
          <a:p>
            <a:r>
              <a:rPr lang="en-US" sz="1600" i="1" dirty="0" smtClean="0"/>
              <a:t>Iris </a:t>
            </a:r>
            <a:r>
              <a:rPr lang="en-US" sz="1600" i="1" dirty="0" err="1" smtClean="0"/>
              <a:t>versicolor</a:t>
            </a:r>
            <a:endParaRPr lang="en-US" sz="1600" i="1" dirty="0"/>
          </a:p>
        </p:txBody>
      </p:sp>
      <p:sp>
        <p:nvSpPr>
          <p:cNvPr id="7" name="TextovéPole 6"/>
          <p:cNvSpPr txBox="1"/>
          <p:nvPr/>
        </p:nvSpPr>
        <p:spPr>
          <a:xfrm>
            <a:off x="6507575" y="5445224"/>
            <a:ext cx="1016753" cy="338554"/>
          </a:xfrm>
          <a:prstGeom prst="rect">
            <a:avLst/>
          </a:prstGeom>
          <a:noFill/>
        </p:spPr>
        <p:txBody>
          <a:bodyPr wrap="none" rtlCol="0">
            <a:spAutoFit/>
          </a:bodyPr>
          <a:lstStyle/>
          <a:p>
            <a:r>
              <a:rPr lang="en-US" sz="1600" i="1" dirty="0" smtClean="0"/>
              <a:t>Iris </a:t>
            </a:r>
            <a:r>
              <a:rPr lang="en-US" sz="1600" i="1" dirty="0" err="1" smtClean="0"/>
              <a:t>setosa</a:t>
            </a:r>
            <a:endParaRPr lang="en-US" sz="1600" i="1" dirty="0"/>
          </a:p>
        </p:txBody>
      </p:sp>
      <p:sp>
        <p:nvSpPr>
          <p:cNvPr id="9" name="Rectangle 3"/>
          <p:cNvSpPr txBox="1">
            <a:spLocks/>
          </p:cNvSpPr>
          <p:nvPr/>
        </p:nvSpPr>
        <p:spPr bwMode="auto">
          <a:xfrm>
            <a:off x="395536" y="1566316"/>
            <a:ext cx="828092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100000"/>
              </a:lnSpc>
              <a:spcBef>
                <a:spcPct val="20000"/>
              </a:spcBef>
              <a:spcAft>
                <a:spcPct val="0"/>
              </a:spcAft>
              <a:buClr>
                <a:schemeClr val="accent1"/>
              </a:buClr>
              <a:buSzPct val="85000"/>
              <a:buFont typeface="Wingdings 2" pitchFamily="18" charset="2"/>
              <a:buChar char=""/>
              <a:tabLst/>
              <a:defRPr/>
            </a:pPr>
            <a:r>
              <a:rPr kumimoji="0" lang="cs-CZ" sz="1700" b="0" i="0" u="none" strike="noStrike" kern="1200" cap="none" spc="0" normalizeH="0" baseline="0" noProof="0" dirty="0" smtClean="0">
                <a:ln>
                  <a:noFill/>
                </a:ln>
                <a:solidFill>
                  <a:schemeClr val="tx1"/>
                </a:solidFill>
                <a:effectLst/>
                <a:uLnTx/>
                <a:uFillTx/>
                <a:latin typeface="+mn-lt"/>
                <a:ea typeface="+mn-ea"/>
                <a:cs typeface="+mn-cs"/>
              </a:rPr>
              <a:t>Bylo získáno 150</a:t>
            </a:r>
            <a:r>
              <a:rPr kumimoji="0" lang="cs-CZ" sz="1700" b="0" i="0" u="none" strike="noStrike" kern="1200" cap="none" spc="0" normalizeH="0" noProof="0" dirty="0" smtClean="0">
                <a:ln>
                  <a:noFill/>
                </a:ln>
                <a:solidFill>
                  <a:schemeClr val="tx1"/>
                </a:solidFill>
                <a:effectLst/>
                <a:uLnTx/>
                <a:uFillTx/>
                <a:latin typeface="+mn-lt"/>
                <a:ea typeface="+mn-ea"/>
                <a:cs typeface="+mn-cs"/>
              </a:rPr>
              <a:t> kosatců pocházejících ze tří základních tříd: </a:t>
            </a:r>
            <a:r>
              <a:rPr kumimoji="0" lang="cs-CZ" sz="1700" b="0" i="1" u="none" strike="noStrike" kern="1200" cap="none" spc="0" normalizeH="0" noProof="0" dirty="0" smtClean="0">
                <a:ln>
                  <a:noFill/>
                </a:ln>
                <a:solidFill>
                  <a:schemeClr val="tx1"/>
                </a:solidFill>
                <a:effectLst/>
                <a:uLnTx/>
                <a:uFillTx/>
                <a:latin typeface="+mn-lt"/>
                <a:ea typeface="+mn-ea"/>
                <a:cs typeface="+mn-cs"/>
              </a:rPr>
              <a:t>Iris </a:t>
            </a:r>
            <a:r>
              <a:rPr kumimoji="0" lang="cs-CZ" sz="1700" b="0" i="1" u="none" strike="noStrike" kern="1200" cap="none" spc="0" normalizeH="0" noProof="0" dirty="0" err="1" smtClean="0">
                <a:ln>
                  <a:noFill/>
                </a:ln>
                <a:solidFill>
                  <a:schemeClr val="tx1"/>
                </a:solidFill>
                <a:effectLst/>
                <a:uLnTx/>
                <a:uFillTx/>
                <a:latin typeface="+mn-lt"/>
                <a:ea typeface="+mn-ea"/>
                <a:cs typeface="+mn-cs"/>
              </a:rPr>
              <a:t>setosa</a:t>
            </a:r>
            <a:r>
              <a:rPr kumimoji="0" lang="cs-CZ" sz="1700" b="0" i="0" u="none" strike="noStrike" kern="1200" cap="none" spc="0" normalizeH="0" noProof="0" dirty="0" smtClean="0">
                <a:ln>
                  <a:noFill/>
                </a:ln>
                <a:solidFill>
                  <a:schemeClr val="tx1"/>
                </a:solidFill>
                <a:effectLst/>
                <a:uLnTx/>
                <a:uFillTx/>
                <a:latin typeface="+mn-lt"/>
                <a:ea typeface="+mn-ea"/>
                <a:cs typeface="+mn-cs"/>
              </a:rPr>
              <a:t>, </a:t>
            </a:r>
            <a:r>
              <a:rPr kumimoji="0" lang="cs-CZ" sz="1700" b="0" i="1" u="none" strike="noStrike" kern="1200" cap="none" spc="0" normalizeH="0" noProof="0" dirty="0" smtClean="0">
                <a:ln>
                  <a:noFill/>
                </a:ln>
                <a:solidFill>
                  <a:schemeClr val="tx1"/>
                </a:solidFill>
                <a:effectLst/>
                <a:uLnTx/>
                <a:uFillTx/>
                <a:latin typeface="+mn-lt"/>
                <a:ea typeface="+mn-ea"/>
                <a:cs typeface="+mn-cs"/>
              </a:rPr>
              <a:t>Iris </a:t>
            </a:r>
            <a:r>
              <a:rPr kumimoji="0" lang="cs-CZ" sz="1700" b="0" i="1" u="none" strike="noStrike" kern="1200" cap="none" spc="0" normalizeH="0" noProof="0" dirty="0" err="1" smtClean="0">
                <a:ln>
                  <a:noFill/>
                </a:ln>
                <a:solidFill>
                  <a:schemeClr val="tx1"/>
                </a:solidFill>
                <a:effectLst/>
                <a:uLnTx/>
                <a:uFillTx/>
                <a:latin typeface="+mn-lt"/>
                <a:ea typeface="+mn-ea"/>
                <a:cs typeface="+mn-cs"/>
              </a:rPr>
              <a:t>versicolor</a:t>
            </a:r>
            <a:r>
              <a:rPr kumimoji="0" lang="cs-CZ" sz="1700" b="0" i="0" u="none" strike="noStrike" kern="1200" cap="none" spc="0" normalizeH="0" noProof="0" dirty="0" smtClean="0">
                <a:ln>
                  <a:noFill/>
                </a:ln>
                <a:solidFill>
                  <a:schemeClr val="tx1"/>
                </a:solidFill>
                <a:effectLst/>
                <a:uLnTx/>
                <a:uFillTx/>
                <a:latin typeface="+mn-lt"/>
                <a:ea typeface="+mn-ea"/>
                <a:cs typeface="+mn-cs"/>
              </a:rPr>
              <a:t>, </a:t>
            </a:r>
            <a:r>
              <a:rPr kumimoji="0" lang="cs-CZ" sz="1700" b="0" i="1" u="none" strike="noStrike" kern="1200" cap="none" spc="0" normalizeH="0" noProof="0" dirty="0" smtClean="0">
                <a:ln>
                  <a:noFill/>
                </a:ln>
                <a:solidFill>
                  <a:schemeClr val="tx1"/>
                </a:solidFill>
                <a:effectLst/>
                <a:uLnTx/>
                <a:uFillTx/>
                <a:latin typeface="+mn-lt"/>
                <a:ea typeface="+mn-ea"/>
                <a:cs typeface="+mn-cs"/>
              </a:rPr>
              <a:t>Iris </a:t>
            </a:r>
            <a:r>
              <a:rPr kumimoji="0" lang="cs-CZ" sz="1700" b="0" i="1" u="none" strike="noStrike" kern="1200" cap="none" spc="0" normalizeH="0" noProof="0" dirty="0" err="1" smtClean="0">
                <a:ln>
                  <a:noFill/>
                </a:ln>
                <a:solidFill>
                  <a:schemeClr val="tx1"/>
                </a:solidFill>
                <a:effectLst/>
                <a:uLnTx/>
                <a:uFillTx/>
                <a:latin typeface="+mn-lt"/>
                <a:ea typeface="+mn-ea"/>
                <a:cs typeface="+mn-cs"/>
              </a:rPr>
              <a:t>virginica</a:t>
            </a:r>
            <a:r>
              <a:rPr kumimoji="0" lang="cs-CZ" sz="1700" b="0" i="0" u="none" strike="noStrike" kern="1200" cap="none" spc="0" normalizeH="0" noProof="0" dirty="0" smtClean="0">
                <a:ln>
                  <a:noFill/>
                </a:ln>
                <a:solidFill>
                  <a:schemeClr val="tx1"/>
                </a:solidFill>
                <a:effectLst/>
                <a:uLnTx/>
                <a:uFillTx/>
                <a:latin typeface="+mn-lt"/>
                <a:ea typeface="+mn-ea"/>
                <a:cs typeface="+mn-cs"/>
              </a:rPr>
              <a:t>. Z botaniky je známo že </a:t>
            </a:r>
            <a:r>
              <a:rPr kumimoji="0" lang="cs-CZ" sz="1700" b="0" i="1" u="none" strike="noStrike" kern="1200" cap="none" spc="0" normalizeH="0" noProof="0" dirty="0" smtClean="0">
                <a:ln>
                  <a:noFill/>
                </a:ln>
                <a:solidFill>
                  <a:schemeClr val="tx1"/>
                </a:solidFill>
                <a:effectLst/>
                <a:uLnTx/>
                <a:uFillTx/>
                <a:latin typeface="+mn-lt"/>
                <a:ea typeface="+mn-ea"/>
                <a:cs typeface="+mn-cs"/>
              </a:rPr>
              <a:t>Iris </a:t>
            </a:r>
            <a:r>
              <a:rPr kumimoji="0" lang="cs-CZ" sz="1700" b="0" i="1" u="none" strike="noStrike" kern="1200" cap="none" spc="0" normalizeH="0" noProof="0" dirty="0" err="1" smtClean="0">
                <a:ln>
                  <a:noFill/>
                </a:ln>
                <a:solidFill>
                  <a:schemeClr val="tx1"/>
                </a:solidFill>
                <a:effectLst/>
                <a:uLnTx/>
                <a:uFillTx/>
                <a:latin typeface="+mn-lt"/>
                <a:ea typeface="+mn-ea"/>
                <a:cs typeface="+mn-cs"/>
              </a:rPr>
              <a:t>versicolor</a:t>
            </a:r>
            <a:r>
              <a:rPr kumimoji="0" lang="cs-CZ" sz="1700" b="0" i="0" u="none" strike="noStrike" kern="1200" cap="none" spc="0" normalizeH="0" noProof="0" dirty="0" smtClean="0">
                <a:ln>
                  <a:noFill/>
                </a:ln>
                <a:solidFill>
                  <a:schemeClr val="tx1"/>
                </a:solidFill>
                <a:effectLst/>
                <a:uLnTx/>
                <a:uFillTx/>
                <a:latin typeface="+mn-lt"/>
                <a:ea typeface="+mn-ea"/>
                <a:cs typeface="+mn-cs"/>
              </a:rPr>
              <a:t> je hybridem zbývajících dvou druhů. </a:t>
            </a:r>
            <a:r>
              <a:rPr lang="cs-CZ" sz="1700" dirty="0" smtClean="0"/>
              <a:t>U květů</a:t>
            </a:r>
            <a:r>
              <a:rPr kumimoji="0" lang="cs-CZ" sz="1700" b="0" i="0" u="none" strike="noStrike" kern="1200" cap="none" spc="0" normalizeH="0" noProof="0" dirty="0" smtClean="0">
                <a:ln>
                  <a:noFill/>
                </a:ln>
                <a:solidFill>
                  <a:schemeClr val="tx1"/>
                </a:solidFill>
                <a:effectLst/>
                <a:uLnTx/>
                <a:uFillTx/>
                <a:latin typeface="+mn-lt"/>
                <a:ea typeface="+mn-ea"/>
                <a:cs typeface="+mn-cs"/>
              </a:rPr>
              <a:t> byly měřeny následující údaje: délka a šířka kališních lístků, délka a šířka korunních plátků.</a:t>
            </a:r>
          </a:p>
          <a:p>
            <a:pPr marL="273050" marR="0" lvl="0" indent="-273050" algn="l" defTabSz="914400" rtl="0" eaLnBrk="0" fontAlgn="base" latinLnBrk="0" hangingPunct="0">
              <a:lnSpc>
                <a:spcPct val="100000"/>
              </a:lnSpc>
              <a:spcBef>
                <a:spcPct val="20000"/>
              </a:spcBef>
              <a:spcAft>
                <a:spcPct val="0"/>
              </a:spcAft>
              <a:buClr>
                <a:schemeClr val="accent1"/>
              </a:buClr>
              <a:buSzPct val="85000"/>
              <a:buFont typeface="Wingdings 2" pitchFamily="18" charset="2"/>
              <a:buChar char=""/>
              <a:tabLst/>
              <a:defRPr/>
            </a:pPr>
            <a:r>
              <a:rPr lang="cs-CZ" sz="1700" baseline="0" dirty="0" smtClean="0"/>
              <a:t>Na hladině významnosti</a:t>
            </a:r>
            <a:r>
              <a:rPr lang="cs-CZ" sz="1700" dirty="0" smtClean="0"/>
              <a:t> 0,05 testujte hypotézu, že délka kališních lístků u třech tříd kosatců se neliší. Pokud zamítnete nulovou hypotézu, zjistěte, které dvojice tříd se od sebe liší.</a:t>
            </a:r>
            <a:endParaRPr kumimoji="0" lang="cs-CZ" sz="17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Příklad 4: Řešení v softwaru </a:t>
            </a:r>
            <a:r>
              <a:rPr lang="cs-CZ" dirty="0" err="1" smtClean="0"/>
              <a:t>Statistica</a:t>
            </a:r>
            <a:r>
              <a:rPr lang="cs-CZ" dirty="0" smtClean="0"/>
              <a:t> I</a:t>
            </a:r>
            <a:endParaRPr lang="cs-CZ" dirty="0"/>
          </a:p>
        </p:txBody>
      </p:sp>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5" name="Šipka doprava 4"/>
          <p:cNvSpPr/>
          <p:nvPr/>
        </p:nvSpPr>
        <p:spPr>
          <a:xfrm rot="2033744">
            <a:off x="6157414" y="1158763"/>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7" name="TextovéPole 6"/>
          <p:cNvSpPr txBox="1"/>
          <p:nvPr/>
        </p:nvSpPr>
        <p:spPr>
          <a:xfrm>
            <a:off x="395536" y="2132856"/>
            <a:ext cx="2520280" cy="1200329"/>
          </a:xfrm>
          <a:prstGeom prst="rect">
            <a:avLst/>
          </a:prstGeom>
          <a:noFill/>
        </p:spPr>
        <p:txBody>
          <a:bodyPr wrap="square" rtlCol="0">
            <a:spAutoFit/>
          </a:bodyPr>
          <a:lstStyle/>
          <a:p>
            <a:pPr>
              <a:buFont typeface="Arial" pitchFamily="34" charset="0"/>
              <a:buChar char="•"/>
            </a:pPr>
            <a:r>
              <a:rPr lang="cs-CZ" dirty="0" smtClean="0"/>
              <a:t> nejprve se pomocí grafu podíváme na rozložení dat v rámci srovnávaných  skupin</a:t>
            </a:r>
            <a:endParaRPr lang="cs-CZ" b="1" i="1" dirty="0" smtClean="0"/>
          </a:p>
        </p:txBody>
      </p:sp>
      <p:pic>
        <p:nvPicPr>
          <p:cNvPr id="174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9124" y="1851620"/>
            <a:ext cx="5943600"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p:cNvPicPr>
            <a:picLocks noChangeAspect="1" noChangeArrowheads="1"/>
          </p:cNvPicPr>
          <p:nvPr/>
        </p:nvPicPr>
        <p:blipFill>
          <a:blip r:embed="rId2" cstate="print"/>
          <a:srcRect/>
          <a:stretch>
            <a:fillRect/>
          </a:stretch>
        </p:blipFill>
        <p:spPr bwMode="auto">
          <a:xfrm>
            <a:off x="3995936" y="1628800"/>
            <a:ext cx="4638675" cy="3990975"/>
          </a:xfrm>
          <a:prstGeom prst="rect">
            <a:avLst/>
          </a:prstGeom>
          <a:noFill/>
          <a:ln w="9525">
            <a:noFill/>
            <a:miter lim="800000"/>
            <a:headEnd/>
            <a:tailEnd/>
          </a:ln>
        </p:spPr>
      </p:pic>
      <p:sp>
        <p:nvSpPr>
          <p:cNvPr id="2" name="Nadpis 1"/>
          <p:cNvSpPr>
            <a:spLocks noGrp="1"/>
          </p:cNvSpPr>
          <p:nvPr>
            <p:ph type="title"/>
          </p:nvPr>
        </p:nvSpPr>
        <p:spPr/>
        <p:txBody>
          <a:bodyPr/>
          <a:lstStyle/>
          <a:p>
            <a:r>
              <a:rPr lang="cs-CZ" dirty="0" smtClean="0"/>
              <a:t>Příklad 4: Řešení v softwaru </a:t>
            </a:r>
            <a:r>
              <a:rPr lang="cs-CZ" dirty="0" err="1" smtClean="0"/>
              <a:t>Statistica</a:t>
            </a:r>
            <a:r>
              <a:rPr lang="cs-CZ" dirty="0" smtClean="0"/>
              <a:t> II</a:t>
            </a:r>
            <a:endParaRPr lang="cs-CZ" dirty="0"/>
          </a:p>
        </p:txBody>
      </p:sp>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5" name="Šipka doprava 4"/>
          <p:cNvSpPr/>
          <p:nvPr/>
        </p:nvSpPr>
        <p:spPr>
          <a:xfrm rot="2033744">
            <a:off x="6157414" y="1158763"/>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6" name="Šipka doprava 5"/>
          <p:cNvSpPr/>
          <p:nvPr/>
        </p:nvSpPr>
        <p:spPr>
          <a:xfrm>
            <a:off x="4355976" y="4077072"/>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
        <p:nvSpPr>
          <p:cNvPr id="7" name="TextovéPole 6"/>
          <p:cNvSpPr txBox="1"/>
          <p:nvPr/>
        </p:nvSpPr>
        <p:spPr>
          <a:xfrm>
            <a:off x="265032" y="1802170"/>
            <a:ext cx="3082832" cy="1200329"/>
          </a:xfrm>
          <a:prstGeom prst="rect">
            <a:avLst/>
          </a:prstGeom>
          <a:noFill/>
        </p:spPr>
        <p:txBody>
          <a:bodyPr wrap="none" rtlCol="0">
            <a:spAutoFit/>
          </a:bodyPr>
          <a:lstStyle/>
          <a:p>
            <a:pPr>
              <a:buFont typeface="Arial" pitchFamily="34" charset="0"/>
              <a:buChar char="•"/>
            </a:pPr>
            <a:r>
              <a:rPr lang="cs-CZ" dirty="0" smtClean="0"/>
              <a:t> V menu </a:t>
            </a:r>
            <a:r>
              <a:rPr lang="cs-CZ" b="1" i="1" dirty="0" err="1" smtClean="0"/>
              <a:t>Statistics</a:t>
            </a:r>
            <a:r>
              <a:rPr lang="cs-CZ" b="1" i="1" dirty="0" smtClean="0"/>
              <a:t> </a:t>
            </a:r>
            <a:r>
              <a:rPr lang="cs-CZ" dirty="0" smtClean="0"/>
              <a:t>zvolíme </a:t>
            </a:r>
          </a:p>
          <a:p>
            <a:r>
              <a:rPr lang="cs-CZ" b="1" i="1" dirty="0" err="1" smtClean="0"/>
              <a:t>Nonparametrics</a:t>
            </a:r>
            <a:r>
              <a:rPr lang="cs-CZ" b="1" i="1" dirty="0" smtClean="0"/>
              <a:t> ,</a:t>
            </a:r>
          </a:p>
          <a:p>
            <a:r>
              <a:rPr lang="cs-CZ" dirty="0" smtClean="0"/>
              <a:t>vybereme </a:t>
            </a:r>
            <a:r>
              <a:rPr lang="cs-CZ" b="1" i="1" dirty="0" err="1"/>
              <a:t>C</a:t>
            </a:r>
            <a:r>
              <a:rPr lang="cs-CZ" b="1" i="1" dirty="0" err="1" smtClean="0"/>
              <a:t>omparing</a:t>
            </a:r>
            <a:r>
              <a:rPr lang="cs-CZ" b="1" i="1" dirty="0" smtClean="0"/>
              <a:t> multiple</a:t>
            </a:r>
          </a:p>
          <a:p>
            <a:r>
              <a:rPr lang="cs-CZ" b="1" i="1" dirty="0" err="1" smtClean="0"/>
              <a:t>indep</a:t>
            </a:r>
            <a:r>
              <a:rPr lang="cs-CZ" b="1" i="1" dirty="0" smtClean="0"/>
              <a:t>. </a:t>
            </a:r>
            <a:r>
              <a:rPr lang="cs-CZ" b="1" i="1" dirty="0" err="1" smtClean="0"/>
              <a:t>samples</a:t>
            </a:r>
            <a:r>
              <a:rPr lang="cs-CZ" b="1" i="1" dirty="0" smtClean="0"/>
              <a:t> (</a:t>
            </a:r>
            <a:r>
              <a:rPr lang="cs-CZ" b="1" i="1" dirty="0" err="1" smtClean="0"/>
              <a:t>groups</a:t>
            </a:r>
            <a:r>
              <a:rPr lang="cs-CZ" b="1" i="1" dirty="0" smtClean="0"/>
              <a:t>)</a:t>
            </a:r>
          </a:p>
        </p:txBody>
      </p:sp>
      <p:sp>
        <p:nvSpPr>
          <p:cNvPr id="8" name="Šipka doprava 7"/>
          <p:cNvSpPr/>
          <p:nvPr/>
        </p:nvSpPr>
        <p:spPr>
          <a:xfrm>
            <a:off x="3995936" y="1916832"/>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9" name="Zaoblený obdélník 8"/>
          <p:cNvSpPr/>
          <p:nvPr/>
        </p:nvSpPr>
        <p:spPr>
          <a:xfrm>
            <a:off x="5076056" y="1844824"/>
            <a:ext cx="864096" cy="648072"/>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3703354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Obdélník 45"/>
          <p:cNvSpPr/>
          <p:nvPr/>
        </p:nvSpPr>
        <p:spPr>
          <a:xfrm>
            <a:off x="4932040" y="5517232"/>
            <a:ext cx="4032448" cy="792088"/>
          </a:xfrm>
          <a:prstGeom prst="rect">
            <a:avLst/>
          </a:prstGeom>
          <a:solidFill>
            <a:srgbClr val="FFC000">
              <a:alpha val="40000"/>
            </a:srgbClr>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p:cNvSpPr>
            <a:spLocks noGrp="1"/>
          </p:cNvSpPr>
          <p:nvPr>
            <p:ph type="title"/>
          </p:nvPr>
        </p:nvSpPr>
        <p:spPr/>
        <p:txBody>
          <a:bodyPr/>
          <a:lstStyle/>
          <a:p>
            <a:r>
              <a:rPr lang="cs-CZ" dirty="0" smtClean="0"/>
              <a:t>Příklad 4: Řešení v softwaru </a:t>
            </a:r>
            <a:r>
              <a:rPr lang="cs-CZ" dirty="0" err="1" smtClean="0"/>
              <a:t>Statistica</a:t>
            </a:r>
            <a:r>
              <a:rPr lang="cs-CZ" dirty="0" smtClean="0"/>
              <a:t> II</a:t>
            </a:r>
            <a:endParaRPr lang="cs-CZ" dirty="0"/>
          </a:p>
        </p:txBody>
      </p:sp>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4" name="TextovéPole 3"/>
          <p:cNvSpPr txBox="1"/>
          <p:nvPr/>
        </p:nvSpPr>
        <p:spPr>
          <a:xfrm>
            <a:off x="442525" y="1484784"/>
            <a:ext cx="3824637" cy="3416320"/>
          </a:xfrm>
          <a:prstGeom prst="rect">
            <a:avLst/>
          </a:prstGeom>
          <a:noFill/>
        </p:spPr>
        <p:txBody>
          <a:bodyPr wrap="none" rtlCol="0">
            <a:spAutoFit/>
          </a:bodyPr>
          <a:lstStyle/>
          <a:p>
            <a:pPr>
              <a:buFont typeface="Arial" pitchFamily="34" charset="0"/>
              <a:buChar char="•"/>
            </a:pPr>
            <a:r>
              <a:rPr lang="cs-CZ" dirty="0" smtClean="0"/>
              <a:t> Vybereme proměnné, </a:t>
            </a:r>
            <a:endParaRPr lang="cs-CZ" dirty="0"/>
          </a:p>
          <a:p>
            <a:r>
              <a:rPr lang="cs-CZ" dirty="0" smtClean="0"/>
              <a:t>které chceme testovat</a:t>
            </a:r>
          </a:p>
          <a:p>
            <a:endParaRPr lang="cs-CZ" dirty="0" smtClean="0"/>
          </a:p>
          <a:p>
            <a:pPr>
              <a:buFont typeface="Arial" pitchFamily="34" charset="0"/>
              <a:buChar char="•"/>
            </a:pPr>
            <a:r>
              <a:rPr lang="cs-CZ" dirty="0" smtClean="0"/>
              <a:t> </a:t>
            </a:r>
            <a:r>
              <a:rPr lang="cs-CZ" b="1" i="1" dirty="0" smtClean="0"/>
              <a:t>p-</a:t>
            </a:r>
            <a:r>
              <a:rPr lang="cs-CZ" b="1" i="1" dirty="0" err="1" smtClean="0"/>
              <a:t>value</a:t>
            </a:r>
            <a:r>
              <a:rPr lang="cs-CZ" b="1" i="1" dirty="0" smtClean="0"/>
              <a:t> </a:t>
            </a:r>
            <a:r>
              <a:rPr lang="cs-CZ" b="1" i="1" dirty="0" err="1" smtClean="0"/>
              <a:t>for</a:t>
            </a:r>
            <a:r>
              <a:rPr lang="cs-CZ" b="1" i="1" dirty="0" smtClean="0"/>
              <a:t> </a:t>
            </a:r>
            <a:r>
              <a:rPr lang="cs-CZ" b="1" i="1" dirty="0" err="1" smtClean="0"/>
              <a:t>highlighting</a:t>
            </a:r>
            <a:r>
              <a:rPr lang="cs-CZ" b="1" i="1" dirty="0" smtClean="0"/>
              <a:t>-</a:t>
            </a:r>
          </a:p>
          <a:p>
            <a:r>
              <a:rPr lang="cs-CZ" dirty="0" smtClean="0"/>
              <a:t>Úroveň p lze změnit</a:t>
            </a:r>
          </a:p>
          <a:p>
            <a:endParaRPr lang="cs-CZ" dirty="0" smtClean="0"/>
          </a:p>
          <a:p>
            <a:pPr>
              <a:buFont typeface="Arial" pitchFamily="34" charset="0"/>
              <a:buChar char="•"/>
            </a:pPr>
            <a:r>
              <a:rPr lang="cs-CZ" dirty="0" smtClean="0"/>
              <a:t> Kliknutím na </a:t>
            </a:r>
            <a:r>
              <a:rPr lang="cs-CZ" b="1" i="1" dirty="0" err="1" smtClean="0"/>
              <a:t>Summary</a:t>
            </a:r>
            <a:r>
              <a:rPr lang="cs-CZ" b="1" i="1" dirty="0" smtClean="0"/>
              <a:t>:</a:t>
            </a:r>
            <a:endParaRPr lang="en-US" b="1" i="1" dirty="0" smtClean="0"/>
          </a:p>
          <a:p>
            <a:r>
              <a:rPr lang="cs-CZ" b="1" i="1" dirty="0" smtClean="0"/>
              <a:t> </a:t>
            </a:r>
            <a:r>
              <a:rPr lang="cs-CZ" b="1" i="1" dirty="0" err="1" smtClean="0"/>
              <a:t>Kruskal</a:t>
            </a:r>
            <a:r>
              <a:rPr lang="cs-CZ" b="1" i="1" dirty="0" smtClean="0"/>
              <a:t>-</a:t>
            </a:r>
            <a:r>
              <a:rPr lang="cs-CZ" b="1" i="1" dirty="0" err="1" smtClean="0"/>
              <a:t>Wallis</a:t>
            </a:r>
            <a:r>
              <a:rPr lang="cs-CZ" b="1" i="1" dirty="0" smtClean="0"/>
              <a:t> ANOVA </a:t>
            </a:r>
            <a:r>
              <a:rPr lang="en-US" b="1" i="1" dirty="0" smtClean="0"/>
              <a:t>&amp; Median test</a:t>
            </a:r>
            <a:r>
              <a:rPr lang="cs-CZ" b="1" i="1" dirty="0" smtClean="0"/>
              <a:t> </a:t>
            </a:r>
          </a:p>
          <a:p>
            <a:r>
              <a:rPr lang="cs-CZ" dirty="0" smtClean="0"/>
              <a:t>získáme výstupy</a:t>
            </a:r>
            <a:r>
              <a:rPr lang="en-US" dirty="0" smtClean="0"/>
              <a:t>.</a:t>
            </a:r>
            <a:endParaRPr lang="cs-CZ" dirty="0" smtClean="0"/>
          </a:p>
          <a:p>
            <a:endParaRPr lang="cs-CZ" dirty="0" smtClean="0"/>
          </a:p>
          <a:p>
            <a:endParaRPr lang="cs-CZ" dirty="0" smtClean="0"/>
          </a:p>
          <a:p>
            <a:endParaRPr lang="cs-CZ" b="1" i="1" dirty="0"/>
          </a:p>
        </p:txBody>
      </p:sp>
      <p:grpSp>
        <p:nvGrpSpPr>
          <p:cNvPr id="13" name="Skupina 12"/>
          <p:cNvGrpSpPr/>
          <p:nvPr/>
        </p:nvGrpSpPr>
        <p:grpSpPr>
          <a:xfrm>
            <a:off x="3935520" y="1124744"/>
            <a:ext cx="4726897" cy="3527296"/>
            <a:chOff x="3935520" y="1627858"/>
            <a:chExt cx="4726897" cy="3527296"/>
          </a:xfrm>
        </p:grpSpPr>
        <p:pic>
          <p:nvPicPr>
            <p:cNvPr id="29698" name="Picture 2"/>
            <p:cNvPicPr>
              <a:picLocks noChangeAspect="1" noChangeArrowheads="1"/>
            </p:cNvPicPr>
            <p:nvPr/>
          </p:nvPicPr>
          <p:blipFill>
            <a:blip r:embed="rId2" cstate="print"/>
            <a:srcRect/>
            <a:stretch>
              <a:fillRect/>
            </a:stretch>
          </p:blipFill>
          <p:spPr bwMode="auto">
            <a:xfrm>
              <a:off x="4499992" y="1916832"/>
              <a:ext cx="4162425" cy="2714625"/>
            </a:xfrm>
            <a:prstGeom prst="rect">
              <a:avLst/>
            </a:prstGeom>
            <a:noFill/>
            <a:ln w="9525">
              <a:noFill/>
              <a:miter lim="800000"/>
              <a:headEnd/>
              <a:tailEnd/>
            </a:ln>
          </p:spPr>
        </p:pic>
        <p:sp>
          <p:nvSpPr>
            <p:cNvPr id="7" name="Šipka doprava 6"/>
            <p:cNvSpPr/>
            <p:nvPr/>
          </p:nvSpPr>
          <p:spPr>
            <a:xfrm rot="1014335">
              <a:off x="3980101" y="2381148"/>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8" name="Šipka doprava 7"/>
            <p:cNvSpPr/>
            <p:nvPr/>
          </p:nvSpPr>
          <p:spPr>
            <a:xfrm rot="13836479">
              <a:off x="7862427" y="4507082"/>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9" name="Šipka doprava 8"/>
            <p:cNvSpPr/>
            <p:nvPr/>
          </p:nvSpPr>
          <p:spPr>
            <a:xfrm rot="21435653">
              <a:off x="3935520" y="3519647"/>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
          <p:nvSpPr>
            <p:cNvPr id="10" name="Zaoblený obdélník 9"/>
            <p:cNvSpPr/>
            <p:nvPr/>
          </p:nvSpPr>
          <p:spPr>
            <a:xfrm>
              <a:off x="4716016" y="3573016"/>
              <a:ext cx="2736304" cy="288032"/>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Šipka doprava 10"/>
            <p:cNvSpPr/>
            <p:nvPr/>
          </p:nvSpPr>
          <p:spPr>
            <a:xfrm rot="7690540">
              <a:off x="7859225" y="1771874"/>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grpSp>
      <p:pic>
        <p:nvPicPr>
          <p:cNvPr id="14" name="Picture 2"/>
          <p:cNvPicPr>
            <a:picLocks noChangeAspect="1" noChangeArrowheads="1"/>
          </p:cNvPicPr>
          <p:nvPr/>
        </p:nvPicPr>
        <p:blipFill>
          <a:blip r:embed="rId3" cstate="print"/>
          <a:srcRect/>
          <a:stretch>
            <a:fillRect/>
          </a:stretch>
        </p:blipFill>
        <p:spPr bwMode="auto">
          <a:xfrm>
            <a:off x="323528" y="4941168"/>
            <a:ext cx="4505325" cy="1343025"/>
          </a:xfrm>
          <a:prstGeom prst="rect">
            <a:avLst/>
          </a:prstGeom>
          <a:noFill/>
          <a:ln w="9525">
            <a:noFill/>
            <a:miter lim="800000"/>
            <a:headEnd/>
            <a:tailEnd/>
          </a:ln>
        </p:spPr>
      </p:pic>
      <p:sp>
        <p:nvSpPr>
          <p:cNvPr id="15" name="TextovéPole 14"/>
          <p:cNvSpPr txBox="1"/>
          <p:nvPr/>
        </p:nvSpPr>
        <p:spPr>
          <a:xfrm>
            <a:off x="3059832" y="5877272"/>
            <a:ext cx="3096344" cy="646331"/>
          </a:xfrm>
          <a:prstGeom prst="rect">
            <a:avLst/>
          </a:prstGeom>
          <a:noFill/>
        </p:spPr>
        <p:txBody>
          <a:bodyPr wrap="square" rtlCol="0">
            <a:spAutoFit/>
          </a:bodyPr>
          <a:lstStyle/>
          <a:p>
            <a:r>
              <a:rPr lang="cs-CZ" dirty="0" smtClean="0"/>
              <a:t>Hodnota testové </a:t>
            </a:r>
          </a:p>
          <a:p>
            <a:r>
              <a:rPr lang="cs-CZ" dirty="0" smtClean="0"/>
              <a:t>statistiky</a:t>
            </a:r>
            <a:endParaRPr lang="cs-CZ" dirty="0"/>
          </a:p>
        </p:txBody>
      </p:sp>
      <p:sp>
        <p:nvSpPr>
          <p:cNvPr id="17" name="TextovéPole 16"/>
          <p:cNvSpPr txBox="1"/>
          <p:nvPr/>
        </p:nvSpPr>
        <p:spPr>
          <a:xfrm>
            <a:off x="179512" y="4149080"/>
            <a:ext cx="3078856" cy="646331"/>
          </a:xfrm>
          <a:prstGeom prst="rect">
            <a:avLst/>
          </a:prstGeom>
          <a:noFill/>
        </p:spPr>
        <p:txBody>
          <a:bodyPr wrap="square" rtlCol="0">
            <a:spAutoFit/>
          </a:bodyPr>
          <a:lstStyle/>
          <a:p>
            <a:r>
              <a:rPr lang="en-US" dirty="0" smtClean="0"/>
              <a:t>Po</a:t>
            </a:r>
            <a:r>
              <a:rPr lang="cs-CZ" dirty="0" smtClean="0"/>
              <a:t>čet hodnot </a:t>
            </a:r>
          </a:p>
          <a:p>
            <a:r>
              <a:rPr lang="cs-CZ" dirty="0" smtClean="0"/>
              <a:t>v každém výběru</a:t>
            </a:r>
            <a:endParaRPr lang="cs-CZ" dirty="0"/>
          </a:p>
        </p:txBody>
      </p:sp>
      <p:sp>
        <p:nvSpPr>
          <p:cNvPr id="18" name="TextovéPole 17"/>
          <p:cNvSpPr txBox="1"/>
          <p:nvPr/>
        </p:nvSpPr>
        <p:spPr>
          <a:xfrm>
            <a:off x="1907704" y="4221088"/>
            <a:ext cx="2219325" cy="369332"/>
          </a:xfrm>
          <a:prstGeom prst="rect">
            <a:avLst/>
          </a:prstGeom>
          <a:noFill/>
        </p:spPr>
        <p:txBody>
          <a:bodyPr wrap="square" rtlCol="0">
            <a:spAutoFit/>
          </a:bodyPr>
          <a:lstStyle/>
          <a:p>
            <a:r>
              <a:rPr lang="cs-CZ" dirty="0" smtClean="0"/>
              <a:t>Součet pořadí hodnot</a:t>
            </a:r>
            <a:endParaRPr lang="cs-CZ" dirty="0"/>
          </a:p>
        </p:txBody>
      </p:sp>
      <p:cxnSp>
        <p:nvCxnSpPr>
          <p:cNvPr id="24" name="Tvar 23"/>
          <p:cNvCxnSpPr/>
          <p:nvPr/>
        </p:nvCxnSpPr>
        <p:spPr>
          <a:xfrm>
            <a:off x="539553" y="4797152"/>
            <a:ext cx="1080121" cy="792090"/>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Pravoúhlá spojovací čára 25"/>
          <p:cNvCxnSpPr/>
          <p:nvPr/>
        </p:nvCxnSpPr>
        <p:spPr>
          <a:xfrm rot="5400000">
            <a:off x="1691681" y="5013179"/>
            <a:ext cx="936107" cy="216021"/>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Pravoúhlá spojovací čára 29"/>
          <p:cNvCxnSpPr/>
          <p:nvPr/>
        </p:nvCxnSpPr>
        <p:spPr>
          <a:xfrm rot="5400000" flipH="1" flipV="1">
            <a:off x="3095836" y="5553236"/>
            <a:ext cx="504056" cy="144016"/>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TextovéPole 32"/>
          <p:cNvSpPr txBox="1"/>
          <p:nvPr/>
        </p:nvSpPr>
        <p:spPr>
          <a:xfrm>
            <a:off x="4932040" y="5085184"/>
            <a:ext cx="3096344" cy="646331"/>
          </a:xfrm>
          <a:prstGeom prst="rect">
            <a:avLst/>
          </a:prstGeom>
          <a:noFill/>
        </p:spPr>
        <p:txBody>
          <a:bodyPr wrap="square" rtlCol="0">
            <a:spAutoFit/>
          </a:bodyPr>
          <a:lstStyle/>
          <a:p>
            <a:r>
              <a:rPr lang="cs-CZ" b="1" u="sng" dirty="0" smtClean="0"/>
              <a:t>p-hodnota</a:t>
            </a:r>
          </a:p>
          <a:p>
            <a:endParaRPr lang="cs-CZ" b="1" u="sng" dirty="0"/>
          </a:p>
        </p:txBody>
      </p:sp>
      <p:sp>
        <p:nvSpPr>
          <p:cNvPr id="36" name="Obdélník 35"/>
          <p:cNvSpPr/>
          <p:nvPr/>
        </p:nvSpPr>
        <p:spPr>
          <a:xfrm>
            <a:off x="3635896" y="5229200"/>
            <a:ext cx="576064" cy="216024"/>
          </a:xfrm>
          <a:prstGeom prst="rect">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3" name="Obdélník 42"/>
          <p:cNvSpPr/>
          <p:nvPr/>
        </p:nvSpPr>
        <p:spPr>
          <a:xfrm>
            <a:off x="5004048" y="5590981"/>
            <a:ext cx="4032448" cy="646331"/>
          </a:xfrm>
          <a:prstGeom prst="rect">
            <a:avLst/>
          </a:prstGeom>
        </p:spPr>
        <p:txBody>
          <a:bodyPr wrap="square">
            <a:spAutoFit/>
          </a:bodyPr>
          <a:lstStyle/>
          <a:p>
            <a:pPr algn="ctr"/>
            <a:r>
              <a:rPr lang="cs-CZ" dirty="0" smtClean="0"/>
              <a:t>Pokud p </a:t>
            </a:r>
            <a:r>
              <a:rPr lang="en-US" dirty="0" smtClean="0"/>
              <a:t>&lt;</a:t>
            </a:r>
            <a:r>
              <a:rPr lang="cs-CZ" dirty="0" smtClean="0"/>
              <a:t> </a:t>
            </a:r>
            <a:r>
              <a:rPr lang="en-US" dirty="0" smtClean="0"/>
              <a:t>0,05</a:t>
            </a:r>
            <a:r>
              <a:rPr lang="cs-CZ" dirty="0" smtClean="0"/>
              <a:t>, musíme provést </a:t>
            </a:r>
            <a:r>
              <a:rPr lang="cs-CZ" b="1" dirty="0" smtClean="0"/>
              <a:t>test mnohonásobného porovnání</a:t>
            </a:r>
            <a:r>
              <a:rPr lang="cs-CZ" dirty="0" smtClean="0"/>
              <a:t>. </a:t>
            </a:r>
            <a:endParaRPr lang="cs-CZ" dirty="0"/>
          </a:p>
        </p:txBody>
      </p:sp>
      <p:cxnSp>
        <p:nvCxnSpPr>
          <p:cNvPr id="45" name="Pravoúhlá spojovací čára 44"/>
          <p:cNvCxnSpPr/>
          <p:nvPr/>
        </p:nvCxnSpPr>
        <p:spPr>
          <a:xfrm rot="10800000" flipV="1">
            <a:off x="4283968" y="5301208"/>
            <a:ext cx="504056" cy="72008"/>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Příklad 4: Řešení v softwaru </a:t>
            </a:r>
            <a:r>
              <a:rPr lang="cs-CZ" dirty="0" err="1" smtClean="0"/>
              <a:t>Statistica</a:t>
            </a:r>
            <a:r>
              <a:rPr lang="cs-CZ" dirty="0" smtClean="0"/>
              <a:t> III</a:t>
            </a:r>
            <a:endParaRPr lang="cs-CZ" dirty="0"/>
          </a:p>
        </p:txBody>
      </p:sp>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pic>
        <p:nvPicPr>
          <p:cNvPr id="12" name="Picture 2"/>
          <p:cNvPicPr>
            <a:picLocks noChangeAspect="1" noChangeArrowheads="1"/>
          </p:cNvPicPr>
          <p:nvPr/>
        </p:nvPicPr>
        <p:blipFill>
          <a:blip r:embed="rId2" cstate="print"/>
          <a:srcRect/>
          <a:stretch>
            <a:fillRect/>
          </a:stretch>
        </p:blipFill>
        <p:spPr bwMode="auto">
          <a:xfrm>
            <a:off x="251520" y="1340768"/>
            <a:ext cx="4162425" cy="2714625"/>
          </a:xfrm>
          <a:prstGeom prst="rect">
            <a:avLst/>
          </a:prstGeom>
          <a:noFill/>
          <a:ln w="9525">
            <a:noFill/>
            <a:miter lim="800000"/>
            <a:headEnd/>
            <a:tailEnd/>
          </a:ln>
        </p:spPr>
      </p:pic>
      <p:sp>
        <p:nvSpPr>
          <p:cNvPr id="16" name="Zaoblený obdélník 15"/>
          <p:cNvSpPr/>
          <p:nvPr/>
        </p:nvSpPr>
        <p:spPr>
          <a:xfrm>
            <a:off x="467544" y="3284984"/>
            <a:ext cx="2736304" cy="288032"/>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30724" name="Picture 4"/>
          <p:cNvPicPr>
            <a:picLocks noChangeAspect="1" noChangeArrowheads="1"/>
          </p:cNvPicPr>
          <p:nvPr/>
        </p:nvPicPr>
        <p:blipFill>
          <a:blip r:embed="rId3" cstate="print"/>
          <a:srcRect/>
          <a:stretch>
            <a:fillRect/>
          </a:stretch>
        </p:blipFill>
        <p:spPr bwMode="auto">
          <a:xfrm>
            <a:off x="2555776" y="4437112"/>
            <a:ext cx="4695825" cy="1343025"/>
          </a:xfrm>
          <a:prstGeom prst="rect">
            <a:avLst/>
          </a:prstGeom>
          <a:noFill/>
          <a:ln w="9525">
            <a:noFill/>
            <a:miter lim="800000"/>
            <a:headEnd/>
            <a:tailEnd/>
          </a:ln>
        </p:spPr>
      </p:pic>
      <p:sp>
        <p:nvSpPr>
          <p:cNvPr id="19" name="TextovéPole 18"/>
          <p:cNvSpPr txBox="1"/>
          <p:nvPr/>
        </p:nvSpPr>
        <p:spPr>
          <a:xfrm>
            <a:off x="3707904" y="6021288"/>
            <a:ext cx="3096344" cy="646331"/>
          </a:xfrm>
          <a:prstGeom prst="rect">
            <a:avLst/>
          </a:prstGeom>
          <a:noFill/>
        </p:spPr>
        <p:txBody>
          <a:bodyPr wrap="square" rtlCol="0">
            <a:spAutoFit/>
          </a:bodyPr>
          <a:lstStyle/>
          <a:p>
            <a:r>
              <a:rPr lang="cs-CZ" b="1" u="sng" dirty="0" smtClean="0"/>
              <a:t>p - hodnoty</a:t>
            </a:r>
          </a:p>
          <a:p>
            <a:endParaRPr lang="cs-CZ" b="1" u="sng" dirty="0"/>
          </a:p>
        </p:txBody>
      </p:sp>
      <p:cxnSp>
        <p:nvCxnSpPr>
          <p:cNvPr id="27" name="Přímá spojovací šipka 26"/>
          <p:cNvCxnSpPr/>
          <p:nvPr/>
        </p:nvCxnSpPr>
        <p:spPr>
          <a:xfrm flipV="1">
            <a:off x="4499992" y="5517232"/>
            <a:ext cx="360040" cy="43204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Přímá spojovací šipka 28"/>
          <p:cNvCxnSpPr/>
          <p:nvPr/>
        </p:nvCxnSpPr>
        <p:spPr>
          <a:xfrm flipH="1" flipV="1">
            <a:off x="3779912" y="5589240"/>
            <a:ext cx="720080" cy="3600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ovéPole 30"/>
          <p:cNvSpPr txBox="1"/>
          <p:nvPr/>
        </p:nvSpPr>
        <p:spPr>
          <a:xfrm>
            <a:off x="4893817" y="2276872"/>
            <a:ext cx="3710631" cy="1754326"/>
          </a:xfrm>
          <a:prstGeom prst="rect">
            <a:avLst/>
          </a:prstGeom>
          <a:noFill/>
        </p:spPr>
        <p:txBody>
          <a:bodyPr wrap="none" rtlCol="0">
            <a:spAutoFit/>
          </a:bodyPr>
          <a:lstStyle/>
          <a:p>
            <a:r>
              <a:rPr lang="cs-CZ" b="1" u="sng" dirty="0" smtClean="0"/>
              <a:t>Testy mnohonásobného porovnávání</a:t>
            </a:r>
          </a:p>
          <a:p>
            <a:endParaRPr lang="cs-CZ" dirty="0" smtClean="0"/>
          </a:p>
          <a:p>
            <a:pPr>
              <a:buFont typeface="Arial" pitchFamily="34" charset="0"/>
              <a:buChar char="•"/>
            </a:pPr>
            <a:r>
              <a:rPr lang="cs-CZ" dirty="0" smtClean="0"/>
              <a:t> </a:t>
            </a:r>
            <a:r>
              <a:rPr lang="cs-CZ" dirty="0" err="1" smtClean="0"/>
              <a:t>Kliknutímna</a:t>
            </a:r>
            <a:r>
              <a:rPr lang="cs-CZ" dirty="0" smtClean="0"/>
              <a:t> </a:t>
            </a:r>
            <a:r>
              <a:rPr lang="cs-CZ" b="1" i="1" dirty="0" smtClean="0"/>
              <a:t>Multiple </a:t>
            </a:r>
            <a:r>
              <a:rPr lang="cs-CZ" b="1" i="1" dirty="0" err="1" smtClean="0"/>
              <a:t>comparisons</a:t>
            </a:r>
            <a:r>
              <a:rPr lang="cs-CZ" b="1" i="1" dirty="0" smtClean="0"/>
              <a:t> </a:t>
            </a:r>
          </a:p>
          <a:p>
            <a:r>
              <a:rPr lang="cs-CZ" b="1" i="1" dirty="0" err="1" smtClean="0"/>
              <a:t>of</a:t>
            </a:r>
            <a:r>
              <a:rPr lang="cs-CZ" b="1" i="1" dirty="0" smtClean="0"/>
              <a:t> </a:t>
            </a:r>
            <a:r>
              <a:rPr lang="cs-CZ" b="1" i="1" dirty="0" err="1" smtClean="0"/>
              <a:t>mean</a:t>
            </a:r>
            <a:r>
              <a:rPr lang="cs-CZ" b="1" i="1" dirty="0" smtClean="0"/>
              <a:t> </a:t>
            </a:r>
            <a:r>
              <a:rPr lang="cs-CZ" b="1" i="1" dirty="0" err="1" smtClean="0"/>
              <a:t>ranks</a:t>
            </a:r>
            <a:r>
              <a:rPr lang="cs-CZ" b="1" i="1" dirty="0" smtClean="0"/>
              <a:t> </a:t>
            </a:r>
            <a:r>
              <a:rPr lang="cs-CZ" b="1" i="1" dirty="0" err="1" smtClean="0"/>
              <a:t>for</a:t>
            </a:r>
            <a:r>
              <a:rPr lang="cs-CZ" b="1" i="1" dirty="0" smtClean="0"/>
              <a:t> </a:t>
            </a:r>
            <a:r>
              <a:rPr lang="cs-CZ" b="1" i="1" dirty="0" err="1" smtClean="0"/>
              <a:t>all</a:t>
            </a:r>
            <a:r>
              <a:rPr lang="cs-CZ" b="1" i="1" dirty="0" smtClean="0"/>
              <a:t> </a:t>
            </a:r>
            <a:r>
              <a:rPr lang="cs-CZ" b="1" i="1" dirty="0" err="1" smtClean="0"/>
              <a:t>groups</a:t>
            </a:r>
            <a:endParaRPr lang="cs-CZ" b="1" i="1" dirty="0" smtClean="0"/>
          </a:p>
          <a:p>
            <a:endParaRPr lang="cs-CZ" dirty="0" smtClean="0"/>
          </a:p>
          <a:p>
            <a:endParaRPr lang="cs-CZ" b="1" i="1" dirty="0"/>
          </a:p>
        </p:txBody>
      </p:sp>
      <p:sp>
        <p:nvSpPr>
          <p:cNvPr id="32" name="Šipka doprava 31"/>
          <p:cNvSpPr/>
          <p:nvPr/>
        </p:nvSpPr>
        <p:spPr>
          <a:xfrm rot="11083175">
            <a:off x="3223242" y="3172699"/>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Zástupný symbol pro zápatí 16"/>
          <p:cNvSpPr>
            <a:spLocks noGrp="1"/>
          </p:cNvSpPr>
          <p:nvPr>
            <p:ph type="ftr" sz="quarter" idx="11"/>
          </p:nvPr>
        </p:nvSpPr>
        <p:spPr bwMode="auto">
          <a:noFill/>
          <a:ln>
            <a:miter lim="800000"/>
            <a:headEnd/>
            <a:tailEnd/>
          </a:ln>
        </p:spPr>
        <p:txBody>
          <a:bodyPr/>
          <a:lstStyle/>
          <a:p>
            <a:r>
              <a:rPr lang="cs-CZ"/>
              <a:t>Vytvořil Institut biostatistiky a analýz, Masarykova univerzita </a:t>
            </a:r>
            <a:br>
              <a:rPr lang="cs-CZ"/>
            </a:br>
            <a:r>
              <a:rPr lang="cs-CZ" i="1"/>
              <a:t>J. Jarkovský, L. Dušek</a:t>
            </a:r>
          </a:p>
        </p:txBody>
      </p:sp>
      <p:sp>
        <p:nvSpPr>
          <p:cNvPr id="235523" name="Podnadpis 2"/>
          <p:cNvSpPr>
            <a:spLocks noGrp="1"/>
          </p:cNvSpPr>
          <p:nvPr>
            <p:ph type="subTitle" idx="4294967295"/>
          </p:nvPr>
        </p:nvSpPr>
        <p:spPr>
          <a:xfrm>
            <a:off x="285750" y="3265820"/>
            <a:ext cx="8572500" cy="2505301"/>
          </a:xfrm>
        </p:spPr>
        <p:txBody>
          <a:bodyPr>
            <a:spAutoFit/>
          </a:bodyPr>
          <a:lstStyle/>
          <a:p>
            <a:pPr marL="0" indent="0" algn="ctr">
              <a:buNone/>
            </a:pPr>
            <a:r>
              <a:rPr lang="cs-CZ" sz="2800" b="1" dirty="0">
                <a:solidFill>
                  <a:schemeClr val="tx2"/>
                </a:solidFill>
                <a:latin typeface="Arial" pitchFamily="34" charset="0"/>
              </a:rPr>
              <a:t>Mannův-</a:t>
            </a:r>
            <a:r>
              <a:rPr lang="cs-CZ" sz="2800" b="1" dirty="0" err="1">
                <a:solidFill>
                  <a:schemeClr val="tx2"/>
                </a:solidFill>
                <a:latin typeface="Arial" pitchFamily="34" charset="0"/>
              </a:rPr>
              <a:t>Whitneyův</a:t>
            </a:r>
            <a:r>
              <a:rPr lang="cs-CZ" sz="2800" b="1" dirty="0">
                <a:solidFill>
                  <a:schemeClr val="tx2"/>
                </a:solidFill>
                <a:latin typeface="Arial" pitchFamily="34" charset="0"/>
              </a:rPr>
              <a:t> test</a:t>
            </a:r>
          </a:p>
          <a:p>
            <a:pPr marL="0" indent="0" algn="ctr">
              <a:buNone/>
            </a:pPr>
            <a:r>
              <a:rPr lang="cs-CZ" sz="2800" b="1" dirty="0">
                <a:solidFill>
                  <a:schemeClr val="tx2"/>
                </a:solidFill>
                <a:latin typeface="Arial" pitchFamily="34" charset="0"/>
              </a:rPr>
              <a:t>Párový </a:t>
            </a:r>
            <a:r>
              <a:rPr lang="cs-CZ" sz="2800" b="1" dirty="0" err="1">
                <a:solidFill>
                  <a:schemeClr val="tx2"/>
                </a:solidFill>
                <a:latin typeface="Arial" pitchFamily="34" charset="0"/>
              </a:rPr>
              <a:t>Wilcoxonův</a:t>
            </a:r>
            <a:r>
              <a:rPr lang="cs-CZ" sz="2800" b="1" dirty="0">
                <a:solidFill>
                  <a:schemeClr val="tx2"/>
                </a:solidFill>
                <a:latin typeface="Arial" pitchFamily="34" charset="0"/>
              </a:rPr>
              <a:t> test, párový znaménkový test,</a:t>
            </a:r>
          </a:p>
          <a:p>
            <a:pPr marL="0" indent="0" algn="ctr">
              <a:buNone/>
            </a:pPr>
            <a:r>
              <a:rPr lang="cs-CZ" sz="2800" b="1" dirty="0" err="1">
                <a:solidFill>
                  <a:schemeClr val="tx2"/>
                </a:solidFill>
                <a:latin typeface="Arial" pitchFamily="34" charset="0"/>
              </a:rPr>
              <a:t>Kruskalův-Wallisův</a:t>
            </a:r>
            <a:r>
              <a:rPr lang="cs-CZ" sz="2800" b="1" dirty="0">
                <a:solidFill>
                  <a:schemeClr val="tx2"/>
                </a:solidFill>
                <a:latin typeface="Arial" pitchFamily="34" charset="0"/>
              </a:rPr>
              <a:t> test, </a:t>
            </a:r>
          </a:p>
          <a:p>
            <a:pPr marL="0" indent="0" algn="ctr">
              <a:buNone/>
            </a:pPr>
            <a:r>
              <a:rPr lang="cs-CZ" sz="2800" b="1" dirty="0">
                <a:solidFill>
                  <a:schemeClr val="tx2"/>
                </a:solidFill>
                <a:latin typeface="Arial" pitchFamily="34" charset="0"/>
              </a:rPr>
              <a:t>Metoda mnohonásobného </a:t>
            </a:r>
            <a:r>
              <a:rPr lang="cs-CZ" sz="2800" b="1" dirty="0" smtClean="0">
                <a:solidFill>
                  <a:schemeClr val="tx2"/>
                </a:solidFill>
                <a:latin typeface="Arial" pitchFamily="34" charset="0"/>
              </a:rPr>
              <a:t>porovnání</a:t>
            </a:r>
            <a:endParaRPr lang="cs-CZ" sz="2800" b="1" dirty="0">
              <a:solidFill>
                <a:schemeClr val="tx2"/>
              </a:solidFill>
              <a:latin typeface="Arial" pitchFamily="34" charset="0"/>
            </a:endParaRPr>
          </a:p>
        </p:txBody>
      </p:sp>
      <p:sp>
        <p:nvSpPr>
          <p:cNvPr id="235524" name="Nadpis 1"/>
          <p:cNvSpPr>
            <a:spLocks noGrp="1"/>
          </p:cNvSpPr>
          <p:nvPr>
            <p:ph type="ctrTitle" idx="4294967295"/>
          </p:nvPr>
        </p:nvSpPr>
        <p:spPr>
          <a:xfrm>
            <a:off x="685800" y="1132978"/>
            <a:ext cx="7772400" cy="738664"/>
          </a:xfrm>
          <a:noFill/>
        </p:spPr>
        <p:txBody>
          <a:bodyPr>
            <a:spAutoFit/>
          </a:bodyPr>
          <a:lstStyle/>
          <a:p>
            <a:r>
              <a:rPr lang="cs-CZ" sz="4200" dirty="0" smtClean="0">
                <a:solidFill>
                  <a:schemeClr val="accent1"/>
                </a:solidFill>
                <a:latin typeface="Arial" pitchFamily="34" charset="0"/>
              </a:rPr>
              <a:t>Samostatné cvičení</a:t>
            </a:r>
          </a:p>
        </p:txBody>
      </p:sp>
    </p:spTree>
    <p:extLst>
      <p:ext uri="{BB962C8B-B14F-4D97-AF65-F5344CB8AC3E}">
        <p14:creationId xmlns:p14="http://schemas.microsoft.com/office/powerpoint/2010/main" val="9771388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p:cNvSpPr>
            <a:spLocks noGrp="1"/>
          </p:cNvSpPr>
          <p:nvPr>
            <p:ph type="title"/>
          </p:nvPr>
        </p:nvSpPr>
        <p:spPr/>
        <p:txBody>
          <a:bodyPr/>
          <a:lstStyle/>
          <a:p>
            <a:r>
              <a:rPr lang="cs-CZ" dirty="0" smtClean="0"/>
              <a:t>1. Příklad k procvičení</a:t>
            </a:r>
            <a:endParaRPr lang="cs-CZ" dirty="0"/>
          </a:p>
        </p:txBody>
      </p:sp>
      <p:sp>
        <p:nvSpPr>
          <p:cNvPr id="4" name="Rectangle 3"/>
          <p:cNvSpPr txBox="1">
            <a:spLocks/>
          </p:cNvSpPr>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lvl="0" indent="-273050" eaLnBrk="0" fontAlgn="base" hangingPunct="0">
              <a:spcBef>
                <a:spcPct val="20000"/>
              </a:spcBef>
              <a:spcAft>
                <a:spcPct val="0"/>
              </a:spcAft>
              <a:buClr>
                <a:schemeClr val="accent1"/>
              </a:buClr>
              <a:buSzPct val="85000"/>
              <a:buFont typeface="Wingdings 2" pitchFamily="18" charset="2"/>
              <a:buChar char=""/>
              <a:defRPr/>
            </a:pPr>
            <a:r>
              <a:rPr lang="cs-CZ" dirty="0" smtClean="0"/>
              <a:t>Načtěte data  05_1_priklad. Ke zjištění, zda se liší spotřeba při dvou určitých druzích benzínu (A, B), bylo vybráno 10 aut, u kterých za jinak stejných zkušebních podmínek byla změřena spotřeba při použití každého ze dvou druhů benzínu. </a:t>
            </a:r>
            <a:endParaRPr kumimoji="0" lang="cs-CZ" b="0" i="0" u="none" strike="noStrike" kern="1200" cap="none" spc="0" normalizeH="0" noProof="0" dirty="0" smtClean="0">
              <a:ln>
                <a:noFill/>
              </a:ln>
              <a:solidFill>
                <a:schemeClr val="tx1"/>
              </a:solidFill>
              <a:effectLst/>
              <a:uLnTx/>
              <a:uFillTx/>
              <a:latin typeface="+mn-lt"/>
              <a:ea typeface="+mn-ea"/>
              <a:cs typeface="+mn-cs"/>
            </a:endParaRPr>
          </a:p>
          <a:p>
            <a:pPr marL="342900" indent="-342900" eaLnBrk="0" fontAlgn="base" hangingPunct="0">
              <a:spcBef>
                <a:spcPct val="20000"/>
              </a:spcBef>
              <a:spcAft>
                <a:spcPct val="0"/>
              </a:spcAft>
              <a:buClr>
                <a:schemeClr val="accent1"/>
              </a:buClr>
              <a:buSzPct val="85000"/>
              <a:buFont typeface="+mj-lt"/>
              <a:buAutoNum type="arabicPeriod"/>
              <a:defRPr/>
            </a:pPr>
            <a:r>
              <a:rPr lang="cs-CZ" dirty="0" smtClean="0"/>
              <a:t>Pomocí vhodného testu testujte hypotézu, že spotřeba benzínu A i B byla stejná (hladina významnosti = 0,05).</a:t>
            </a:r>
          </a:p>
          <a:p>
            <a:pPr marL="342900" indent="-342900" eaLnBrk="0" fontAlgn="base" hangingPunct="0">
              <a:spcBef>
                <a:spcPct val="20000"/>
              </a:spcBef>
              <a:spcAft>
                <a:spcPct val="0"/>
              </a:spcAft>
              <a:buClr>
                <a:schemeClr val="accent1"/>
              </a:buClr>
              <a:buSzPct val="85000"/>
              <a:buFont typeface="+mj-lt"/>
              <a:buAutoNum type="arabicPeriod"/>
              <a:defRPr/>
            </a:pPr>
            <a:endParaRPr lang="cs-CZ" dirty="0" smtClean="0"/>
          </a:p>
          <a:p>
            <a:pPr marL="273050" marR="0" lvl="0" indent="-273050" algn="l" defTabSz="914400" rtl="0" eaLnBrk="0" fontAlgn="base" latinLnBrk="0" hangingPunct="0">
              <a:lnSpc>
                <a:spcPct val="100000"/>
              </a:lnSpc>
              <a:spcBef>
                <a:spcPct val="20000"/>
              </a:spcBef>
              <a:spcAft>
                <a:spcPct val="0"/>
              </a:spcAft>
              <a:buClr>
                <a:schemeClr val="accent1"/>
              </a:buClr>
              <a:buSzPct val="85000"/>
              <a:tabLst/>
              <a:defRPr/>
            </a:pPr>
            <a:endParaRPr kumimoji="0" lang="cs-CZ"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0186081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p:cNvSpPr>
            <a:spLocks noGrp="1"/>
          </p:cNvSpPr>
          <p:nvPr>
            <p:ph type="title"/>
          </p:nvPr>
        </p:nvSpPr>
        <p:spPr/>
        <p:txBody>
          <a:bodyPr/>
          <a:lstStyle/>
          <a:p>
            <a:r>
              <a:rPr lang="cs-CZ" dirty="0" smtClean="0"/>
              <a:t>2. Příklad k procvičení</a:t>
            </a:r>
            <a:endParaRPr lang="cs-CZ" dirty="0"/>
          </a:p>
        </p:txBody>
      </p:sp>
      <p:sp>
        <p:nvSpPr>
          <p:cNvPr id="4" name="Rectangle 3"/>
          <p:cNvSpPr txBox="1">
            <a:spLocks/>
          </p:cNvSpPr>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lvl="0" indent="-273050" eaLnBrk="0" fontAlgn="base" hangingPunct="0">
              <a:spcBef>
                <a:spcPct val="20000"/>
              </a:spcBef>
              <a:spcAft>
                <a:spcPct val="0"/>
              </a:spcAft>
              <a:buClr>
                <a:schemeClr val="accent1"/>
              </a:buClr>
              <a:buSzPct val="85000"/>
              <a:buFont typeface="Wingdings 2" pitchFamily="18" charset="2"/>
              <a:buChar char=""/>
              <a:defRPr/>
            </a:pPr>
            <a:r>
              <a:rPr lang="cs-CZ" dirty="0" smtClean="0"/>
              <a:t>Načtěte data 05_2_priklad. Byl sledován vliv vitamínového doplňku do krmiva na zvyšování váhových přírůstků u selat. U 19 z 38 selat byl aplikován vitamínový přípravek.</a:t>
            </a:r>
            <a:endParaRPr kumimoji="0" lang="cs-CZ" b="0" i="0" u="none" strike="noStrike" kern="1200" cap="none" spc="0" normalizeH="0" noProof="0" dirty="0" smtClean="0">
              <a:ln>
                <a:noFill/>
              </a:ln>
              <a:solidFill>
                <a:schemeClr val="tx1"/>
              </a:solidFill>
              <a:effectLst/>
              <a:uLnTx/>
              <a:uFillTx/>
              <a:latin typeface="+mn-lt"/>
              <a:ea typeface="+mn-ea"/>
              <a:cs typeface="+mn-cs"/>
            </a:endParaRPr>
          </a:p>
          <a:p>
            <a:pPr marL="342900" indent="-342900" eaLnBrk="0" fontAlgn="base" hangingPunct="0">
              <a:spcBef>
                <a:spcPct val="20000"/>
              </a:spcBef>
              <a:spcAft>
                <a:spcPct val="0"/>
              </a:spcAft>
              <a:buClr>
                <a:schemeClr val="accent1"/>
              </a:buClr>
              <a:buSzPct val="85000"/>
              <a:buFont typeface="+mj-lt"/>
              <a:buAutoNum type="arabicPeriod"/>
              <a:defRPr/>
            </a:pPr>
            <a:r>
              <a:rPr lang="cs-CZ" dirty="0" smtClean="0"/>
              <a:t>Pomocí vhodného testu testujte hypotézu, že porovnávané způsoby výkrmů (1: klasická směs, 2: směs s vitamínovým doplňkem) se neliší (hladina významnosti = 0,05).</a:t>
            </a:r>
          </a:p>
          <a:p>
            <a:pPr marL="342900" indent="-342900" eaLnBrk="0" fontAlgn="base" hangingPunct="0">
              <a:spcBef>
                <a:spcPct val="20000"/>
              </a:spcBef>
              <a:spcAft>
                <a:spcPct val="0"/>
              </a:spcAft>
              <a:buClr>
                <a:schemeClr val="accent1"/>
              </a:buClr>
              <a:buSzPct val="85000"/>
              <a:buFont typeface="+mj-lt"/>
              <a:buAutoNum type="arabicPeriod"/>
              <a:defRPr/>
            </a:pPr>
            <a:endParaRPr lang="cs-CZ" dirty="0" smtClean="0"/>
          </a:p>
          <a:p>
            <a:pPr marL="273050" marR="0" lvl="0" indent="-273050" algn="l" defTabSz="914400" rtl="0" eaLnBrk="0" fontAlgn="base" latinLnBrk="0" hangingPunct="0">
              <a:lnSpc>
                <a:spcPct val="100000"/>
              </a:lnSpc>
              <a:spcBef>
                <a:spcPct val="20000"/>
              </a:spcBef>
              <a:spcAft>
                <a:spcPct val="0"/>
              </a:spcAft>
              <a:buClr>
                <a:schemeClr val="accent1"/>
              </a:buClr>
              <a:buSzPct val="85000"/>
              <a:tabLst/>
              <a:defRPr/>
            </a:pPr>
            <a:endParaRPr kumimoji="0" lang="cs-CZ"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2147649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p:cNvSpPr>
            <a:spLocks noGrp="1"/>
          </p:cNvSpPr>
          <p:nvPr>
            <p:ph type="title"/>
          </p:nvPr>
        </p:nvSpPr>
        <p:spPr/>
        <p:txBody>
          <a:bodyPr/>
          <a:lstStyle/>
          <a:p>
            <a:r>
              <a:rPr lang="cs-CZ" dirty="0" smtClean="0"/>
              <a:t>3. Příklad k procvičení</a:t>
            </a:r>
            <a:endParaRPr lang="cs-CZ" dirty="0"/>
          </a:p>
        </p:txBody>
      </p:sp>
      <p:sp>
        <p:nvSpPr>
          <p:cNvPr id="4" name="Rectangle 3"/>
          <p:cNvSpPr txBox="1">
            <a:spLocks/>
          </p:cNvSpPr>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fontAlgn="base" hangingPunct="0">
              <a:spcBef>
                <a:spcPct val="20000"/>
              </a:spcBef>
              <a:spcAft>
                <a:spcPct val="0"/>
              </a:spcAft>
              <a:buClr>
                <a:schemeClr val="accent1"/>
              </a:buClr>
              <a:buSzPct val="85000"/>
              <a:buFont typeface="Arial" pitchFamily="34" charset="0"/>
              <a:buChar char="•"/>
              <a:defRPr/>
            </a:pPr>
            <a:r>
              <a:rPr lang="cs-CZ" dirty="0"/>
              <a:t>Načtěte </a:t>
            </a:r>
            <a:r>
              <a:rPr lang="cs-CZ" dirty="0" smtClean="0"/>
              <a:t>data 05_3_priklad</a:t>
            </a:r>
            <a:r>
              <a:rPr lang="cs-CZ" dirty="0"/>
              <a:t>. Výrobce </a:t>
            </a:r>
            <a:r>
              <a:rPr lang="cs-CZ" dirty="0" smtClean="0"/>
              <a:t>koláčů má 4 nové recepty (A,B,C,D) a chce zjistit, zda se jejich kvalita liší. Upekl proto 5 koláčů od každého druhu a dal je porotě k ohodnocení. Hodnocení poroty je v následující tabulce:</a:t>
            </a:r>
          </a:p>
          <a:p>
            <a:pPr marL="342900" indent="-342900" eaLnBrk="0" fontAlgn="base" hangingPunct="0">
              <a:spcBef>
                <a:spcPct val="20000"/>
              </a:spcBef>
              <a:spcAft>
                <a:spcPct val="0"/>
              </a:spcAft>
              <a:buClr>
                <a:schemeClr val="accent1"/>
              </a:buClr>
              <a:buSzPct val="85000"/>
              <a:buFont typeface="+mj-lt"/>
              <a:buAutoNum type="arabicPeriod"/>
              <a:defRPr/>
            </a:pPr>
            <a:endParaRPr lang="cs-CZ" dirty="0" smtClean="0"/>
          </a:p>
          <a:p>
            <a:pPr marL="342900" indent="-342900" eaLnBrk="0" fontAlgn="base" hangingPunct="0">
              <a:spcBef>
                <a:spcPct val="20000"/>
              </a:spcBef>
              <a:spcAft>
                <a:spcPct val="0"/>
              </a:spcAft>
              <a:buClr>
                <a:schemeClr val="accent1"/>
              </a:buClr>
              <a:buSzPct val="85000"/>
              <a:buFont typeface="+mj-lt"/>
              <a:buAutoNum type="arabicPeriod"/>
              <a:defRPr/>
            </a:pPr>
            <a:endParaRPr lang="cs-CZ" dirty="0" smtClean="0"/>
          </a:p>
          <a:p>
            <a:pPr marL="342900" indent="-342900" eaLnBrk="0" fontAlgn="base" hangingPunct="0">
              <a:spcBef>
                <a:spcPct val="20000"/>
              </a:spcBef>
              <a:spcAft>
                <a:spcPct val="0"/>
              </a:spcAft>
              <a:buClr>
                <a:schemeClr val="accent1"/>
              </a:buClr>
              <a:buSzPct val="85000"/>
              <a:buFont typeface="+mj-lt"/>
              <a:buAutoNum type="arabicPeriod"/>
              <a:defRPr/>
            </a:pPr>
            <a:endParaRPr lang="cs-CZ" dirty="0" smtClean="0"/>
          </a:p>
          <a:p>
            <a:pPr marL="342900" indent="-342900" eaLnBrk="0" fontAlgn="base" hangingPunct="0">
              <a:spcBef>
                <a:spcPct val="20000"/>
              </a:spcBef>
              <a:spcAft>
                <a:spcPct val="0"/>
              </a:spcAft>
              <a:buClr>
                <a:schemeClr val="accent1"/>
              </a:buClr>
              <a:buSzPct val="85000"/>
              <a:buFont typeface="+mj-lt"/>
              <a:buAutoNum type="arabicPeriod"/>
              <a:defRPr/>
            </a:pPr>
            <a:endParaRPr lang="cs-CZ" dirty="0" smtClean="0"/>
          </a:p>
          <a:p>
            <a:pPr marL="342900" indent="-342900" eaLnBrk="0" fontAlgn="base" hangingPunct="0">
              <a:spcBef>
                <a:spcPct val="20000"/>
              </a:spcBef>
              <a:spcAft>
                <a:spcPct val="0"/>
              </a:spcAft>
              <a:buClr>
                <a:schemeClr val="accent1"/>
              </a:buClr>
              <a:buSzPct val="85000"/>
              <a:defRPr/>
            </a:pPr>
            <a:endParaRPr lang="cs-CZ" dirty="0" smtClean="0"/>
          </a:p>
          <a:p>
            <a:pPr marL="342900" indent="-342900" eaLnBrk="0" fontAlgn="base" hangingPunct="0">
              <a:spcBef>
                <a:spcPct val="20000"/>
              </a:spcBef>
              <a:spcAft>
                <a:spcPct val="0"/>
              </a:spcAft>
              <a:buClr>
                <a:schemeClr val="accent1"/>
              </a:buClr>
              <a:buSzPct val="85000"/>
              <a:buFont typeface="+mj-lt"/>
              <a:buAutoNum type="arabicPeriod"/>
              <a:defRPr/>
            </a:pPr>
            <a:endParaRPr lang="cs-CZ" dirty="0" smtClean="0"/>
          </a:p>
          <a:p>
            <a:pPr marL="342900" indent="-342900" eaLnBrk="0" fontAlgn="base" hangingPunct="0">
              <a:spcBef>
                <a:spcPct val="20000"/>
              </a:spcBef>
              <a:spcAft>
                <a:spcPct val="0"/>
              </a:spcAft>
              <a:buClr>
                <a:schemeClr val="accent1"/>
              </a:buClr>
              <a:buSzPct val="85000"/>
              <a:buFont typeface="+mj-lt"/>
              <a:buAutoNum type="arabicPeriod"/>
              <a:defRPr/>
            </a:pPr>
            <a:r>
              <a:rPr lang="cs-CZ" dirty="0" smtClean="0"/>
              <a:t>Pomocí vhodného testu testujte hypotézu, že recepty se neliší (hladina významnosti = 0,05). Pokud nulovou hypotézu zamítnete, zjistěte, které dvojice receptů se liší.</a:t>
            </a:r>
          </a:p>
          <a:p>
            <a:pPr marL="342900" indent="-342900" eaLnBrk="0" fontAlgn="base" hangingPunct="0">
              <a:spcBef>
                <a:spcPct val="20000"/>
              </a:spcBef>
              <a:spcAft>
                <a:spcPct val="0"/>
              </a:spcAft>
              <a:buClr>
                <a:schemeClr val="accent1"/>
              </a:buClr>
              <a:buSzPct val="85000"/>
              <a:buFont typeface="+mj-lt"/>
              <a:buAutoNum type="arabicPeriod"/>
              <a:defRPr/>
            </a:pPr>
            <a:endParaRPr lang="cs-CZ" dirty="0" smtClean="0"/>
          </a:p>
          <a:p>
            <a:pPr marL="273050" marR="0" lvl="0" indent="-273050" algn="l" defTabSz="914400" rtl="0" eaLnBrk="0" fontAlgn="base" latinLnBrk="0" hangingPunct="0">
              <a:lnSpc>
                <a:spcPct val="100000"/>
              </a:lnSpc>
              <a:spcBef>
                <a:spcPct val="20000"/>
              </a:spcBef>
              <a:spcAft>
                <a:spcPct val="0"/>
              </a:spcAft>
              <a:buClr>
                <a:schemeClr val="accent1"/>
              </a:buClr>
              <a:buSzPct val="85000"/>
              <a:tabLst/>
              <a:defRPr/>
            </a:pPr>
            <a:endParaRPr kumimoji="0" lang="cs-CZ" b="0" i="0" u="none" strike="noStrike" kern="1200" cap="none" spc="0" normalizeH="0" baseline="0" noProof="0" dirty="0" smtClean="0">
              <a:ln>
                <a:noFill/>
              </a:ln>
              <a:solidFill>
                <a:schemeClr val="tx1"/>
              </a:solidFill>
              <a:effectLst/>
              <a:uLnTx/>
              <a:uFillTx/>
              <a:latin typeface="+mn-lt"/>
              <a:ea typeface="+mn-ea"/>
              <a:cs typeface="+mn-cs"/>
            </a:endParaRPr>
          </a:p>
        </p:txBody>
      </p:sp>
      <p:graphicFrame>
        <p:nvGraphicFramePr>
          <p:cNvPr id="5" name="Tabulka 4"/>
          <p:cNvGraphicFramePr>
            <a:graphicFrameLocks noGrp="1"/>
          </p:cNvGraphicFramePr>
          <p:nvPr/>
        </p:nvGraphicFramePr>
        <p:xfrm>
          <a:off x="1475656" y="2420888"/>
          <a:ext cx="6096000" cy="185420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tblGrid>
              <a:tr h="370840">
                <a:tc>
                  <a:txBody>
                    <a:bodyPr/>
                    <a:lstStyle/>
                    <a:p>
                      <a:r>
                        <a:rPr lang="cs-CZ" dirty="0" smtClean="0"/>
                        <a:t>Recept</a:t>
                      </a:r>
                      <a:endParaRPr lang="cs-CZ" dirty="0"/>
                    </a:p>
                  </a:txBody>
                  <a:tcPr/>
                </a:tc>
                <a:tc gridSpan="5">
                  <a:txBody>
                    <a:bodyPr/>
                    <a:lstStyle/>
                    <a:p>
                      <a:r>
                        <a:rPr lang="cs-CZ" dirty="0" smtClean="0"/>
                        <a:t>Body</a:t>
                      </a:r>
                      <a:endParaRPr lang="cs-CZ" dirty="0"/>
                    </a:p>
                  </a:txBody>
                  <a:tcPr/>
                </a:tc>
                <a:tc hMerge="1">
                  <a:txBody>
                    <a:bodyPr/>
                    <a:lstStyle/>
                    <a:p>
                      <a:endParaRPr lang="cs-CZ" dirty="0"/>
                    </a:p>
                  </a:txBody>
                  <a:tcPr/>
                </a:tc>
                <a:tc hMerge="1">
                  <a:txBody>
                    <a:bodyPr/>
                    <a:lstStyle/>
                    <a:p>
                      <a:endParaRPr lang="cs-CZ" dirty="0"/>
                    </a:p>
                  </a:txBody>
                  <a:tcPr/>
                </a:tc>
                <a:tc hMerge="1">
                  <a:txBody>
                    <a:bodyPr/>
                    <a:lstStyle/>
                    <a:p>
                      <a:endParaRPr lang="cs-CZ" dirty="0"/>
                    </a:p>
                  </a:txBody>
                  <a:tcPr/>
                </a:tc>
                <a:tc hMerge="1">
                  <a:txBody>
                    <a:bodyPr/>
                    <a:lstStyle/>
                    <a:p>
                      <a:endParaRPr lang="cs-CZ" dirty="0"/>
                    </a:p>
                  </a:txBody>
                  <a:tcPr/>
                </a:tc>
                <a:extLst>
                  <a:ext uri="{0D108BD9-81ED-4DB2-BD59-A6C34878D82A}">
                    <a16:rowId xmlns:a16="http://schemas.microsoft.com/office/drawing/2014/main" val="10000"/>
                  </a:ext>
                </a:extLst>
              </a:tr>
              <a:tr h="370840">
                <a:tc>
                  <a:txBody>
                    <a:bodyPr/>
                    <a:lstStyle/>
                    <a:p>
                      <a:pPr algn="r"/>
                      <a:r>
                        <a:rPr lang="cs-CZ" dirty="0" smtClean="0"/>
                        <a:t>A</a:t>
                      </a:r>
                      <a:endParaRPr lang="cs-CZ" dirty="0"/>
                    </a:p>
                  </a:txBody>
                  <a:tcPr/>
                </a:tc>
                <a:tc>
                  <a:txBody>
                    <a:bodyPr/>
                    <a:lstStyle/>
                    <a:p>
                      <a:pPr algn="ctr"/>
                      <a:r>
                        <a:rPr lang="cs-CZ" dirty="0" smtClean="0"/>
                        <a:t>72</a:t>
                      </a:r>
                      <a:endParaRPr lang="cs-CZ" dirty="0"/>
                    </a:p>
                  </a:txBody>
                  <a:tcPr/>
                </a:tc>
                <a:tc>
                  <a:txBody>
                    <a:bodyPr/>
                    <a:lstStyle/>
                    <a:p>
                      <a:pPr algn="ctr"/>
                      <a:r>
                        <a:rPr lang="cs-CZ" dirty="0" smtClean="0"/>
                        <a:t>88</a:t>
                      </a:r>
                      <a:endParaRPr lang="cs-CZ" dirty="0"/>
                    </a:p>
                  </a:txBody>
                  <a:tcPr/>
                </a:tc>
                <a:tc>
                  <a:txBody>
                    <a:bodyPr/>
                    <a:lstStyle/>
                    <a:p>
                      <a:pPr algn="ctr"/>
                      <a:r>
                        <a:rPr lang="cs-CZ" dirty="0" smtClean="0"/>
                        <a:t>70</a:t>
                      </a:r>
                      <a:endParaRPr lang="cs-CZ" dirty="0"/>
                    </a:p>
                  </a:txBody>
                  <a:tcPr/>
                </a:tc>
                <a:tc>
                  <a:txBody>
                    <a:bodyPr/>
                    <a:lstStyle/>
                    <a:p>
                      <a:pPr algn="ctr"/>
                      <a:r>
                        <a:rPr lang="cs-CZ" dirty="0" smtClean="0"/>
                        <a:t>87</a:t>
                      </a:r>
                      <a:endParaRPr lang="cs-CZ" dirty="0"/>
                    </a:p>
                  </a:txBody>
                  <a:tcPr/>
                </a:tc>
                <a:tc>
                  <a:txBody>
                    <a:bodyPr/>
                    <a:lstStyle/>
                    <a:p>
                      <a:pPr algn="ctr"/>
                      <a:r>
                        <a:rPr lang="cs-CZ" dirty="0" smtClean="0"/>
                        <a:t>71</a:t>
                      </a:r>
                      <a:endParaRPr lang="cs-CZ" dirty="0"/>
                    </a:p>
                  </a:txBody>
                  <a:tcPr/>
                </a:tc>
                <a:extLst>
                  <a:ext uri="{0D108BD9-81ED-4DB2-BD59-A6C34878D82A}">
                    <a16:rowId xmlns:a16="http://schemas.microsoft.com/office/drawing/2014/main" val="10001"/>
                  </a:ext>
                </a:extLst>
              </a:tr>
              <a:tr h="370840">
                <a:tc>
                  <a:txBody>
                    <a:bodyPr/>
                    <a:lstStyle/>
                    <a:p>
                      <a:pPr algn="r"/>
                      <a:r>
                        <a:rPr lang="cs-CZ" dirty="0" smtClean="0"/>
                        <a:t>B</a:t>
                      </a:r>
                      <a:endParaRPr lang="cs-CZ" dirty="0"/>
                    </a:p>
                  </a:txBody>
                  <a:tcPr/>
                </a:tc>
                <a:tc>
                  <a:txBody>
                    <a:bodyPr/>
                    <a:lstStyle/>
                    <a:p>
                      <a:pPr algn="ctr"/>
                      <a:r>
                        <a:rPr lang="cs-CZ" dirty="0" smtClean="0"/>
                        <a:t>85</a:t>
                      </a:r>
                      <a:endParaRPr lang="cs-CZ" dirty="0"/>
                    </a:p>
                  </a:txBody>
                  <a:tcPr/>
                </a:tc>
                <a:tc>
                  <a:txBody>
                    <a:bodyPr/>
                    <a:lstStyle/>
                    <a:p>
                      <a:pPr algn="ctr"/>
                      <a:r>
                        <a:rPr lang="cs-CZ" dirty="0" smtClean="0"/>
                        <a:t>89</a:t>
                      </a:r>
                      <a:endParaRPr lang="cs-CZ" dirty="0"/>
                    </a:p>
                  </a:txBody>
                  <a:tcPr/>
                </a:tc>
                <a:tc>
                  <a:txBody>
                    <a:bodyPr/>
                    <a:lstStyle/>
                    <a:p>
                      <a:pPr algn="ctr"/>
                      <a:r>
                        <a:rPr lang="cs-CZ" dirty="0" smtClean="0"/>
                        <a:t>86</a:t>
                      </a:r>
                      <a:endParaRPr lang="cs-CZ" dirty="0"/>
                    </a:p>
                  </a:txBody>
                  <a:tcPr/>
                </a:tc>
                <a:tc>
                  <a:txBody>
                    <a:bodyPr/>
                    <a:lstStyle/>
                    <a:p>
                      <a:pPr algn="ctr"/>
                      <a:r>
                        <a:rPr lang="cs-CZ" dirty="0" smtClean="0"/>
                        <a:t>82</a:t>
                      </a:r>
                      <a:endParaRPr lang="cs-CZ" dirty="0"/>
                    </a:p>
                  </a:txBody>
                  <a:tcPr/>
                </a:tc>
                <a:tc>
                  <a:txBody>
                    <a:bodyPr/>
                    <a:lstStyle/>
                    <a:p>
                      <a:pPr algn="ctr"/>
                      <a:r>
                        <a:rPr lang="cs-CZ" dirty="0" smtClean="0"/>
                        <a:t>88</a:t>
                      </a:r>
                      <a:endParaRPr lang="cs-CZ" dirty="0"/>
                    </a:p>
                  </a:txBody>
                  <a:tcPr/>
                </a:tc>
                <a:extLst>
                  <a:ext uri="{0D108BD9-81ED-4DB2-BD59-A6C34878D82A}">
                    <a16:rowId xmlns:a16="http://schemas.microsoft.com/office/drawing/2014/main" val="10002"/>
                  </a:ext>
                </a:extLst>
              </a:tr>
              <a:tr h="370840">
                <a:tc>
                  <a:txBody>
                    <a:bodyPr/>
                    <a:lstStyle/>
                    <a:p>
                      <a:pPr algn="r"/>
                      <a:r>
                        <a:rPr lang="cs-CZ" dirty="0" smtClean="0"/>
                        <a:t>C</a:t>
                      </a:r>
                      <a:endParaRPr lang="cs-CZ" dirty="0"/>
                    </a:p>
                  </a:txBody>
                  <a:tcPr/>
                </a:tc>
                <a:tc>
                  <a:txBody>
                    <a:bodyPr/>
                    <a:lstStyle/>
                    <a:p>
                      <a:pPr algn="ctr"/>
                      <a:r>
                        <a:rPr lang="cs-CZ" dirty="0" smtClean="0"/>
                        <a:t>94</a:t>
                      </a:r>
                      <a:endParaRPr lang="cs-CZ" dirty="0"/>
                    </a:p>
                  </a:txBody>
                  <a:tcPr/>
                </a:tc>
                <a:tc>
                  <a:txBody>
                    <a:bodyPr/>
                    <a:lstStyle/>
                    <a:p>
                      <a:pPr algn="ctr"/>
                      <a:r>
                        <a:rPr lang="cs-CZ" dirty="0" smtClean="0"/>
                        <a:t>94</a:t>
                      </a:r>
                      <a:endParaRPr lang="cs-CZ" dirty="0"/>
                    </a:p>
                  </a:txBody>
                  <a:tcPr/>
                </a:tc>
                <a:tc>
                  <a:txBody>
                    <a:bodyPr/>
                    <a:lstStyle/>
                    <a:p>
                      <a:pPr algn="ctr"/>
                      <a:r>
                        <a:rPr lang="cs-CZ" dirty="0" smtClean="0"/>
                        <a:t>88</a:t>
                      </a:r>
                      <a:endParaRPr lang="cs-CZ" dirty="0"/>
                    </a:p>
                  </a:txBody>
                  <a:tcPr/>
                </a:tc>
                <a:tc>
                  <a:txBody>
                    <a:bodyPr/>
                    <a:lstStyle/>
                    <a:p>
                      <a:pPr algn="ctr"/>
                      <a:r>
                        <a:rPr lang="cs-CZ" dirty="0" smtClean="0"/>
                        <a:t>87</a:t>
                      </a:r>
                      <a:endParaRPr lang="cs-CZ" dirty="0"/>
                    </a:p>
                  </a:txBody>
                  <a:tcPr/>
                </a:tc>
                <a:tc>
                  <a:txBody>
                    <a:bodyPr/>
                    <a:lstStyle/>
                    <a:p>
                      <a:pPr algn="ctr"/>
                      <a:r>
                        <a:rPr lang="cs-CZ" dirty="0" smtClean="0"/>
                        <a:t>89</a:t>
                      </a:r>
                      <a:endParaRPr lang="cs-CZ" dirty="0"/>
                    </a:p>
                  </a:txBody>
                  <a:tcPr/>
                </a:tc>
                <a:extLst>
                  <a:ext uri="{0D108BD9-81ED-4DB2-BD59-A6C34878D82A}">
                    <a16:rowId xmlns:a16="http://schemas.microsoft.com/office/drawing/2014/main" val="10003"/>
                  </a:ext>
                </a:extLst>
              </a:tr>
              <a:tr h="370840">
                <a:tc>
                  <a:txBody>
                    <a:bodyPr/>
                    <a:lstStyle/>
                    <a:p>
                      <a:pPr algn="r"/>
                      <a:r>
                        <a:rPr lang="cs-CZ" dirty="0" smtClean="0"/>
                        <a:t>D</a:t>
                      </a:r>
                      <a:endParaRPr lang="cs-CZ" dirty="0"/>
                    </a:p>
                  </a:txBody>
                  <a:tcPr/>
                </a:tc>
                <a:tc>
                  <a:txBody>
                    <a:bodyPr/>
                    <a:lstStyle/>
                    <a:p>
                      <a:pPr algn="ctr"/>
                      <a:r>
                        <a:rPr lang="cs-CZ" dirty="0" smtClean="0"/>
                        <a:t>91</a:t>
                      </a:r>
                      <a:endParaRPr lang="cs-CZ" dirty="0"/>
                    </a:p>
                  </a:txBody>
                  <a:tcPr/>
                </a:tc>
                <a:tc>
                  <a:txBody>
                    <a:bodyPr/>
                    <a:lstStyle/>
                    <a:p>
                      <a:pPr algn="ctr"/>
                      <a:r>
                        <a:rPr lang="cs-CZ" dirty="0" smtClean="0"/>
                        <a:t>93</a:t>
                      </a:r>
                      <a:endParaRPr lang="cs-CZ" dirty="0"/>
                    </a:p>
                  </a:txBody>
                  <a:tcPr/>
                </a:tc>
                <a:tc>
                  <a:txBody>
                    <a:bodyPr/>
                    <a:lstStyle/>
                    <a:p>
                      <a:pPr algn="ctr"/>
                      <a:r>
                        <a:rPr lang="cs-CZ" dirty="0" smtClean="0"/>
                        <a:t>92</a:t>
                      </a:r>
                      <a:endParaRPr lang="cs-CZ" dirty="0"/>
                    </a:p>
                  </a:txBody>
                  <a:tcPr/>
                </a:tc>
                <a:tc>
                  <a:txBody>
                    <a:bodyPr/>
                    <a:lstStyle/>
                    <a:p>
                      <a:pPr algn="ctr"/>
                      <a:r>
                        <a:rPr lang="cs-CZ" dirty="0" smtClean="0"/>
                        <a:t>95</a:t>
                      </a:r>
                      <a:endParaRPr lang="cs-CZ" dirty="0"/>
                    </a:p>
                  </a:txBody>
                  <a:tcPr/>
                </a:tc>
                <a:tc>
                  <a:txBody>
                    <a:bodyPr/>
                    <a:lstStyle/>
                    <a:p>
                      <a:pPr algn="ctr"/>
                      <a:r>
                        <a:rPr lang="cs-CZ" dirty="0" smtClean="0"/>
                        <a:t>94</a:t>
                      </a:r>
                      <a:endParaRPr lang="cs-CZ"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423807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p:cNvSpPr>
          <p:nvPr>
            <p:ph type="title" idx="4294967295"/>
          </p:nvPr>
        </p:nvSpPr>
        <p:spPr>
          <a:xfrm>
            <a:off x="285720" y="720000"/>
            <a:ext cx="8572560" cy="432048"/>
          </a:xfrm>
          <a:noFill/>
        </p:spPr>
        <p:txBody>
          <a:bodyPr/>
          <a:lstStyle/>
          <a:p>
            <a:r>
              <a:rPr lang="cs-CZ" sz="3200" dirty="0" smtClean="0"/>
              <a:t>Základní rozhodování o výběru statistických testů</a:t>
            </a:r>
            <a:br>
              <a:rPr lang="cs-CZ" sz="3200" dirty="0" smtClean="0"/>
            </a:br>
            <a:r>
              <a:rPr lang="cs-CZ" sz="3200" dirty="0" smtClean="0"/>
              <a:t>- co budeme probírat dnes</a:t>
            </a:r>
          </a:p>
        </p:txBody>
      </p:sp>
      <p:sp>
        <p:nvSpPr>
          <p:cNvPr id="4" name="Obdélník 3"/>
          <p:cNvSpPr/>
          <p:nvPr/>
        </p:nvSpPr>
        <p:spPr>
          <a:xfrm>
            <a:off x="4050668" y="1500174"/>
            <a:ext cx="108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Typ dat</a:t>
            </a:r>
            <a:endParaRPr lang="cs-CZ" sz="1200" b="1" dirty="0">
              <a:solidFill>
                <a:schemeClr val="tx1"/>
              </a:solidFill>
            </a:endParaRPr>
          </a:p>
        </p:txBody>
      </p:sp>
      <p:sp>
        <p:nvSpPr>
          <p:cNvPr id="3" name="Obdélník 2"/>
          <p:cNvSpPr/>
          <p:nvPr/>
        </p:nvSpPr>
        <p:spPr>
          <a:xfrm>
            <a:off x="1399917" y="2178835"/>
            <a:ext cx="4233020" cy="41563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bdélník 4"/>
          <p:cNvSpPr/>
          <p:nvPr/>
        </p:nvSpPr>
        <p:spPr>
          <a:xfrm>
            <a:off x="171750" y="2285992"/>
            <a:ext cx="1188000" cy="5760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Spojitá x spojitá data</a:t>
            </a:r>
            <a:endParaRPr lang="cs-CZ" sz="1200" b="1" dirty="0">
              <a:solidFill>
                <a:schemeClr val="tx1"/>
              </a:solidFill>
            </a:endParaRPr>
          </a:p>
        </p:txBody>
      </p:sp>
      <p:sp>
        <p:nvSpPr>
          <p:cNvPr id="6" name="Obdélník 5"/>
          <p:cNvSpPr/>
          <p:nvPr/>
        </p:nvSpPr>
        <p:spPr>
          <a:xfrm>
            <a:off x="2828582" y="2285992"/>
            <a:ext cx="1188000" cy="5760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Spojitá x kategoriální data</a:t>
            </a:r>
            <a:endParaRPr lang="cs-CZ" sz="1200" b="1" dirty="0">
              <a:solidFill>
                <a:schemeClr val="tx1"/>
              </a:solidFill>
            </a:endParaRPr>
          </a:p>
        </p:txBody>
      </p:sp>
      <p:sp>
        <p:nvSpPr>
          <p:cNvPr id="8" name="Obdélník 7"/>
          <p:cNvSpPr/>
          <p:nvPr/>
        </p:nvSpPr>
        <p:spPr>
          <a:xfrm>
            <a:off x="6323591" y="2285992"/>
            <a:ext cx="1188000" cy="5760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Kategoriální x kategoriální data</a:t>
            </a:r>
            <a:endParaRPr lang="cs-CZ" sz="1200" b="1" dirty="0">
              <a:solidFill>
                <a:schemeClr val="tx1"/>
              </a:solidFill>
            </a:endParaRPr>
          </a:p>
        </p:txBody>
      </p:sp>
      <p:sp>
        <p:nvSpPr>
          <p:cNvPr id="9" name="Obdélník 8"/>
          <p:cNvSpPr/>
          <p:nvPr/>
        </p:nvSpPr>
        <p:spPr>
          <a:xfrm>
            <a:off x="1367744" y="318578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Jeden výběr</a:t>
            </a:r>
            <a:endParaRPr lang="cs-CZ" sz="1200" b="1" dirty="0">
              <a:solidFill>
                <a:schemeClr val="tx1"/>
              </a:solidFill>
            </a:endParaRPr>
          </a:p>
        </p:txBody>
      </p:sp>
      <p:sp>
        <p:nvSpPr>
          <p:cNvPr id="10" name="Obdélník 9"/>
          <p:cNvSpPr/>
          <p:nvPr/>
        </p:nvSpPr>
        <p:spPr>
          <a:xfrm>
            <a:off x="2968253" y="318578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Dva výběry</a:t>
            </a:r>
            <a:endParaRPr lang="cs-CZ" sz="1200" b="1" dirty="0">
              <a:solidFill>
                <a:schemeClr val="tx1"/>
              </a:solidFill>
            </a:endParaRPr>
          </a:p>
        </p:txBody>
      </p:sp>
      <p:sp>
        <p:nvSpPr>
          <p:cNvPr id="11" name="Obdélník 10"/>
          <p:cNvSpPr/>
          <p:nvPr/>
        </p:nvSpPr>
        <p:spPr>
          <a:xfrm>
            <a:off x="4457818" y="318578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Tři a více výběrů (nepárově)</a:t>
            </a:r>
            <a:endParaRPr lang="cs-CZ" sz="1200" b="1" dirty="0">
              <a:solidFill>
                <a:schemeClr val="tx1"/>
              </a:solidFill>
            </a:endParaRPr>
          </a:p>
        </p:txBody>
      </p:sp>
      <p:sp>
        <p:nvSpPr>
          <p:cNvPr id="13" name="Obdélník 12"/>
          <p:cNvSpPr/>
          <p:nvPr/>
        </p:nvSpPr>
        <p:spPr>
          <a:xfrm>
            <a:off x="5632937" y="318578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Jeden výběr</a:t>
            </a:r>
            <a:endParaRPr lang="cs-CZ" sz="1200" b="1" dirty="0">
              <a:solidFill>
                <a:schemeClr val="tx1"/>
              </a:solidFill>
            </a:endParaRPr>
          </a:p>
        </p:txBody>
      </p:sp>
      <p:sp>
        <p:nvSpPr>
          <p:cNvPr id="14" name="Obdélník 13"/>
          <p:cNvSpPr/>
          <p:nvPr/>
        </p:nvSpPr>
        <p:spPr>
          <a:xfrm>
            <a:off x="7286644" y="318578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Více výběrů</a:t>
            </a:r>
            <a:endParaRPr lang="cs-CZ" sz="1200" b="1" dirty="0">
              <a:solidFill>
                <a:schemeClr val="tx1"/>
              </a:solidFill>
            </a:endParaRPr>
          </a:p>
        </p:txBody>
      </p:sp>
      <p:sp>
        <p:nvSpPr>
          <p:cNvPr id="15" name="Obdélník 14"/>
          <p:cNvSpPr/>
          <p:nvPr/>
        </p:nvSpPr>
        <p:spPr>
          <a:xfrm>
            <a:off x="2418015" y="412810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Párová data</a:t>
            </a:r>
            <a:endParaRPr lang="cs-CZ" sz="1200" b="1" dirty="0">
              <a:solidFill>
                <a:schemeClr val="tx1"/>
              </a:solidFill>
            </a:endParaRPr>
          </a:p>
        </p:txBody>
      </p:sp>
      <p:sp>
        <p:nvSpPr>
          <p:cNvPr id="16" name="Obdélník 15"/>
          <p:cNvSpPr/>
          <p:nvPr/>
        </p:nvSpPr>
        <p:spPr>
          <a:xfrm>
            <a:off x="3489797" y="412810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Nepárová data</a:t>
            </a:r>
            <a:endParaRPr lang="cs-CZ" sz="1200" b="1" dirty="0">
              <a:solidFill>
                <a:schemeClr val="tx1"/>
              </a:solidFill>
            </a:endParaRPr>
          </a:p>
        </p:txBody>
      </p:sp>
      <p:sp>
        <p:nvSpPr>
          <p:cNvPr id="18" name="Obdélník 17"/>
          <p:cNvSpPr/>
          <p:nvPr/>
        </p:nvSpPr>
        <p:spPr>
          <a:xfrm>
            <a:off x="457290"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9900"/>
                </a:solidFill>
              </a:rPr>
              <a:t>Pearsonův</a:t>
            </a:r>
            <a:r>
              <a:rPr lang="cs-CZ" sz="1100" b="1" dirty="0" smtClean="0">
                <a:solidFill>
                  <a:srgbClr val="009900"/>
                </a:solidFill>
              </a:rPr>
              <a:t> koeficient</a:t>
            </a:r>
            <a:endParaRPr lang="cs-CZ" sz="1100" b="1" dirty="0">
              <a:solidFill>
                <a:srgbClr val="009900"/>
              </a:solidFill>
            </a:endParaRPr>
          </a:p>
        </p:txBody>
      </p:sp>
      <p:sp>
        <p:nvSpPr>
          <p:cNvPr id="20" name="Obdélník 19"/>
          <p:cNvSpPr/>
          <p:nvPr/>
        </p:nvSpPr>
        <p:spPr>
          <a:xfrm>
            <a:off x="1521432"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9900"/>
                </a:solidFill>
              </a:rPr>
              <a:t>Jednovýběrový</a:t>
            </a:r>
            <a:endParaRPr lang="cs-CZ" sz="1100" b="1" dirty="0" smtClean="0">
              <a:solidFill>
                <a:srgbClr val="009900"/>
              </a:solidFill>
            </a:endParaRPr>
          </a:p>
          <a:p>
            <a:pPr algn="ctr"/>
            <a:r>
              <a:rPr lang="cs-CZ" sz="1100" b="1" dirty="0" smtClean="0">
                <a:solidFill>
                  <a:srgbClr val="009900"/>
                </a:solidFill>
              </a:rPr>
              <a:t>t-test, z-test</a:t>
            </a:r>
            <a:endParaRPr lang="cs-CZ" sz="1100" b="1" dirty="0">
              <a:solidFill>
                <a:srgbClr val="009900"/>
              </a:solidFill>
            </a:endParaRPr>
          </a:p>
        </p:txBody>
      </p:sp>
      <p:sp>
        <p:nvSpPr>
          <p:cNvPr id="21" name="Obdélník 20"/>
          <p:cNvSpPr/>
          <p:nvPr/>
        </p:nvSpPr>
        <p:spPr>
          <a:xfrm>
            <a:off x="2593002"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smtClean="0">
                <a:solidFill>
                  <a:srgbClr val="009900"/>
                </a:solidFill>
              </a:rPr>
              <a:t>Párový t-test</a:t>
            </a:r>
            <a:endParaRPr lang="cs-CZ" sz="1100" b="1" dirty="0">
              <a:solidFill>
                <a:srgbClr val="009900"/>
              </a:solidFill>
            </a:endParaRPr>
          </a:p>
        </p:txBody>
      </p:sp>
      <p:sp>
        <p:nvSpPr>
          <p:cNvPr id="22" name="Obdélník 21"/>
          <p:cNvSpPr/>
          <p:nvPr/>
        </p:nvSpPr>
        <p:spPr>
          <a:xfrm>
            <a:off x="3664572"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9900"/>
                </a:solidFill>
              </a:rPr>
              <a:t>Dvouvýběrový</a:t>
            </a:r>
            <a:r>
              <a:rPr lang="cs-CZ" sz="1100" b="1" dirty="0" smtClean="0">
                <a:solidFill>
                  <a:srgbClr val="009900"/>
                </a:solidFill>
              </a:rPr>
              <a:t> </a:t>
            </a:r>
            <a:br>
              <a:rPr lang="cs-CZ" sz="1100" b="1" dirty="0" smtClean="0">
                <a:solidFill>
                  <a:srgbClr val="009900"/>
                </a:solidFill>
              </a:rPr>
            </a:br>
            <a:r>
              <a:rPr lang="cs-CZ" sz="1100" b="1" dirty="0" smtClean="0">
                <a:solidFill>
                  <a:srgbClr val="009900"/>
                </a:solidFill>
              </a:rPr>
              <a:t>t-test</a:t>
            </a:r>
            <a:endParaRPr lang="cs-CZ" sz="1100" b="1" dirty="0">
              <a:solidFill>
                <a:srgbClr val="009900"/>
              </a:solidFill>
            </a:endParaRPr>
          </a:p>
        </p:txBody>
      </p:sp>
      <p:sp>
        <p:nvSpPr>
          <p:cNvPr id="23" name="Obdélník 22"/>
          <p:cNvSpPr/>
          <p:nvPr/>
        </p:nvSpPr>
        <p:spPr>
          <a:xfrm>
            <a:off x="4736142"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smtClean="0">
                <a:solidFill>
                  <a:srgbClr val="009900"/>
                </a:solidFill>
              </a:rPr>
              <a:t>ANOVA</a:t>
            </a:r>
            <a:endParaRPr lang="cs-CZ" sz="1100" b="1" dirty="0">
              <a:solidFill>
                <a:srgbClr val="009900"/>
              </a:solidFill>
            </a:endParaRPr>
          </a:p>
        </p:txBody>
      </p:sp>
      <p:sp>
        <p:nvSpPr>
          <p:cNvPr id="26" name="Obdélník 25"/>
          <p:cNvSpPr/>
          <p:nvPr/>
        </p:nvSpPr>
        <p:spPr>
          <a:xfrm>
            <a:off x="6736406" y="4138733"/>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Párová data</a:t>
            </a:r>
            <a:endParaRPr lang="cs-CZ" sz="1200" b="1" dirty="0">
              <a:solidFill>
                <a:schemeClr val="tx1"/>
              </a:solidFill>
            </a:endParaRPr>
          </a:p>
        </p:txBody>
      </p:sp>
      <p:sp>
        <p:nvSpPr>
          <p:cNvPr id="27" name="Obdélník 26"/>
          <p:cNvSpPr/>
          <p:nvPr/>
        </p:nvSpPr>
        <p:spPr>
          <a:xfrm>
            <a:off x="7829454" y="4138733"/>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Nepárová data</a:t>
            </a:r>
            <a:endParaRPr lang="cs-CZ" sz="1200" b="1" dirty="0">
              <a:solidFill>
                <a:schemeClr val="tx1"/>
              </a:solidFill>
            </a:endParaRPr>
          </a:p>
        </p:txBody>
      </p:sp>
      <p:sp>
        <p:nvSpPr>
          <p:cNvPr id="28" name="Obdélník 27"/>
          <p:cNvSpPr/>
          <p:nvPr/>
        </p:nvSpPr>
        <p:spPr>
          <a:xfrm>
            <a:off x="7961485"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smtClean="0">
                <a:solidFill>
                  <a:srgbClr val="009900"/>
                </a:solidFill>
              </a:rPr>
              <a:t>Chí-kvadrát test</a:t>
            </a:r>
            <a:endParaRPr lang="cs-CZ" sz="1100" b="1" dirty="0">
              <a:solidFill>
                <a:srgbClr val="009900"/>
              </a:solidFill>
            </a:endParaRPr>
          </a:p>
        </p:txBody>
      </p:sp>
      <p:sp>
        <p:nvSpPr>
          <p:cNvPr id="29" name="Obdélník 28"/>
          <p:cNvSpPr/>
          <p:nvPr/>
        </p:nvSpPr>
        <p:spPr>
          <a:xfrm>
            <a:off x="454085"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Spearmanův</a:t>
            </a:r>
            <a:r>
              <a:rPr lang="cs-CZ" sz="1100" b="1" dirty="0" smtClean="0">
                <a:solidFill>
                  <a:srgbClr val="0000FF"/>
                </a:solidFill>
              </a:rPr>
              <a:t> koeficient</a:t>
            </a:r>
            <a:endParaRPr lang="cs-CZ" sz="1100" b="1" dirty="0">
              <a:solidFill>
                <a:srgbClr val="0000FF"/>
              </a:solidFill>
            </a:endParaRPr>
          </a:p>
        </p:txBody>
      </p:sp>
      <p:sp>
        <p:nvSpPr>
          <p:cNvPr id="30" name="Obdélník 29"/>
          <p:cNvSpPr/>
          <p:nvPr/>
        </p:nvSpPr>
        <p:spPr>
          <a:xfrm>
            <a:off x="151822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Wilcoxonův</a:t>
            </a:r>
            <a:r>
              <a:rPr lang="cs-CZ" sz="1100" b="1" dirty="0" smtClean="0">
                <a:solidFill>
                  <a:srgbClr val="0000FF"/>
                </a:solidFill>
              </a:rPr>
              <a:t> / znaménkový test</a:t>
            </a:r>
            <a:endParaRPr lang="cs-CZ" sz="1100" b="1" dirty="0">
              <a:solidFill>
                <a:srgbClr val="0000FF"/>
              </a:solidFill>
            </a:endParaRPr>
          </a:p>
        </p:txBody>
      </p:sp>
      <p:sp>
        <p:nvSpPr>
          <p:cNvPr id="31" name="Obdélník 30"/>
          <p:cNvSpPr/>
          <p:nvPr/>
        </p:nvSpPr>
        <p:spPr>
          <a:xfrm>
            <a:off x="258979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Wilcoxonův</a:t>
            </a:r>
            <a:r>
              <a:rPr lang="cs-CZ" sz="1100" b="1" dirty="0" smtClean="0">
                <a:solidFill>
                  <a:srgbClr val="0000FF"/>
                </a:solidFill>
              </a:rPr>
              <a:t> / znaménkový test</a:t>
            </a:r>
            <a:endParaRPr lang="cs-CZ" sz="1100" b="1" dirty="0">
              <a:solidFill>
                <a:srgbClr val="0000FF"/>
              </a:solidFill>
            </a:endParaRPr>
          </a:p>
        </p:txBody>
      </p:sp>
      <p:sp>
        <p:nvSpPr>
          <p:cNvPr id="32" name="Obdélník 31"/>
          <p:cNvSpPr/>
          <p:nvPr/>
        </p:nvSpPr>
        <p:spPr>
          <a:xfrm>
            <a:off x="366136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smtClean="0">
                <a:solidFill>
                  <a:srgbClr val="0000FF"/>
                </a:solidFill>
              </a:rPr>
              <a:t>Mannův-</a:t>
            </a:r>
            <a:r>
              <a:rPr lang="cs-CZ" sz="1100" b="1" dirty="0" err="1" smtClean="0">
                <a:solidFill>
                  <a:srgbClr val="0000FF"/>
                </a:solidFill>
              </a:rPr>
              <a:t>Whitneyův</a:t>
            </a:r>
            <a:r>
              <a:rPr lang="cs-CZ" sz="1100" b="1" dirty="0" smtClean="0">
                <a:solidFill>
                  <a:srgbClr val="0000FF"/>
                </a:solidFill>
              </a:rPr>
              <a:t> / mediánový t.</a:t>
            </a:r>
            <a:endParaRPr lang="cs-CZ" sz="1100" b="1" dirty="0">
              <a:solidFill>
                <a:srgbClr val="0000FF"/>
              </a:solidFill>
            </a:endParaRPr>
          </a:p>
        </p:txBody>
      </p:sp>
      <p:sp>
        <p:nvSpPr>
          <p:cNvPr id="33" name="Obdélník 32"/>
          <p:cNvSpPr/>
          <p:nvPr/>
        </p:nvSpPr>
        <p:spPr>
          <a:xfrm>
            <a:off x="473293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smtClean="0">
                <a:solidFill>
                  <a:srgbClr val="0000FF"/>
                </a:solidFill>
              </a:rPr>
              <a:t>Kruskalův-Wallisův test / mediánový t.</a:t>
            </a:r>
            <a:endParaRPr lang="cs-CZ" sz="1100" b="1" dirty="0">
              <a:solidFill>
                <a:srgbClr val="0000FF"/>
              </a:solidFill>
            </a:endParaRPr>
          </a:p>
        </p:txBody>
      </p:sp>
      <p:sp>
        <p:nvSpPr>
          <p:cNvPr id="34" name="Obdélník 33"/>
          <p:cNvSpPr/>
          <p:nvPr/>
        </p:nvSpPr>
        <p:spPr>
          <a:xfrm>
            <a:off x="580450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Jednovýběrový</a:t>
            </a:r>
            <a:r>
              <a:rPr lang="cs-CZ" sz="1100" b="1" dirty="0" smtClean="0">
                <a:solidFill>
                  <a:srgbClr val="0000FF"/>
                </a:solidFill>
              </a:rPr>
              <a:t> binomický test</a:t>
            </a:r>
            <a:endParaRPr lang="cs-CZ" sz="1100" b="1" dirty="0">
              <a:solidFill>
                <a:srgbClr val="0000FF"/>
              </a:solidFill>
            </a:endParaRPr>
          </a:p>
        </p:txBody>
      </p:sp>
      <p:sp>
        <p:nvSpPr>
          <p:cNvPr id="35" name="Obdélník 34"/>
          <p:cNvSpPr/>
          <p:nvPr/>
        </p:nvSpPr>
        <p:spPr>
          <a:xfrm>
            <a:off x="687607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McNemarův</a:t>
            </a:r>
            <a:r>
              <a:rPr lang="cs-CZ" sz="1100" b="1" dirty="0" smtClean="0">
                <a:solidFill>
                  <a:srgbClr val="0000FF"/>
                </a:solidFill>
              </a:rPr>
              <a:t> test</a:t>
            </a:r>
            <a:endParaRPr lang="cs-CZ" sz="1100" b="1" dirty="0">
              <a:solidFill>
                <a:srgbClr val="0000FF"/>
              </a:solidFill>
            </a:endParaRPr>
          </a:p>
        </p:txBody>
      </p:sp>
      <p:sp>
        <p:nvSpPr>
          <p:cNvPr id="36" name="Obdélník 35"/>
          <p:cNvSpPr/>
          <p:nvPr/>
        </p:nvSpPr>
        <p:spPr>
          <a:xfrm>
            <a:off x="7958280"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Fisherův</a:t>
            </a:r>
            <a:r>
              <a:rPr lang="cs-CZ" sz="1100" b="1" dirty="0" smtClean="0">
                <a:solidFill>
                  <a:srgbClr val="0000FF"/>
                </a:solidFill>
              </a:rPr>
              <a:t> exaktní test</a:t>
            </a:r>
            <a:endParaRPr lang="cs-CZ" sz="1100" b="1" dirty="0">
              <a:solidFill>
                <a:srgbClr val="0000FF"/>
              </a:solidFill>
            </a:endParaRPr>
          </a:p>
        </p:txBody>
      </p:sp>
      <p:cxnSp>
        <p:nvCxnSpPr>
          <p:cNvPr id="40" name="Pravoúhlá spojovací čára 39"/>
          <p:cNvCxnSpPr>
            <a:stCxn id="4" idx="2"/>
            <a:endCxn id="5" idx="0"/>
          </p:cNvCxnSpPr>
          <p:nvPr/>
        </p:nvCxnSpPr>
        <p:spPr>
          <a:xfrm rot="5400000">
            <a:off x="2571052" y="266376"/>
            <a:ext cx="214314" cy="3824918"/>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Pravoúhlá spojovací čára 41"/>
          <p:cNvCxnSpPr/>
          <p:nvPr/>
        </p:nvCxnSpPr>
        <p:spPr>
          <a:xfrm rot="5400000">
            <a:off x="3899468" y="1594792"/>
            <a:ext cx="214314" cy="1168086"/>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Pravoúhlá spojovací čára 43"/>
          <p:cNvCxnSpPr>
            <a:stCxn id="4" idx="2"/>
            <a:endCxn id="8" idx="0"/>
          </p:cNvCxnSpPr>
          <p:nvPr/>
        </p:nvCxnSpPr>
        <p:spPr>
          <a:xfrm rot="16200000" flipH="1">
            <a:off x="5646972" y="1015373"/>
            <a:ext cx="214314" cy="2326923"/>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Pravoúhlá spojovací čára 45"/>
          <p:cNvCxnSpPr>
            <a:stCxn id="6" idx="2"/>
            <a:endCxn id="9" idx="0"/>
          </p:cNvCxnSpPr>
          <p:nvPr/>
        </p:nvCxnSpPr>
        <p:spPr>
          <a:xfrm rot="5400000">
            <a:off x="2458269" y="2221467"/>
            <a:ext cx="323788" cy="1604838"/>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Pravoúhlá spojovací čára 47"/>
          <p:cNvCxnSpPr/>
          <p:nvPr/>
        </p:nvCxnSpPr>
        <p:spPr>
          <a:xfrm rot="5400000">
            <a:off x="3250573" y="3021722"/>
            <a:ext cx="323788" cy="4329"/>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Pravoúhlá spojovací čára 49"/>
          <p:cNvCxnSpPr>
            <a:stCxn id="6" idx="2"/>
            <a:endCxn id="11" idx="0"/>
          </p:cNvCxnSpPr>
          <p:nvPr/>
        </p:nvCxnSpPr>
        <p:spPr>
          <a:xfrm rot="16200000" flipH="1">
            <a:off x="4003306" y="2281268"/>
            <a:ext cx="323788" cy="1485236"/>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Pravoúhlá spojovací čára 51"/>
          <p:cNvCxnSpPr>
            <a:stCxn id="8" idx="2"/>
            <a:endCxn id="13" idx="0"/>
          </p:cNvCxnSpPr>
          <p:nvPr/>
        </p:nvCxnSpPr>
        <p:spPr>
          <a:xfrm rot="5400000">
            <a:off x="6338370" y="2606559"/>
            <a:ext cx="323788" cy="834654"/>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Pravoúhlá spojovací čára 53"/>
          <p:cNvCxnSpPr>
            <a:stCxn id="8" idx="2"/>
            <a:endCxn id="14" idx="0"/>
          </p:cNvCxnSpPr>
          <p:nvPr/>
        </p:nvCxnSpPr>
        <p:spPr>
          <a:xfrm rot="16200000" flipH="1">
            <a:off x="7165223" y="2614359"/>
            <a:ext cx="323788" cy="819053"/>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Pravoúhlá spojovací čára 55"/>
          <p:cNvCxnSpPr>
            <a:stCxn id="10" idx="2"/>
            <a:endCxn id="15" idx="0"/>
          </p:cNvCxnSpPr>
          <p:nvPr/>
        </p:nvCxnSpPr>
        <p:spPr>
          <a:xfrm rot="5400000">
            <a:off x="2957726" y="3667573"/>
            <a:ext cx="370816" cy="550238"/>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Pravoúhlá spojovací čára 57"/>
          <p:cNvCxnSpPr>
            <a:stCxn id="10" idx="2"/>
            <a:endCxn id="16" idx="0"/>
          </p:cNvCxnSpPr>
          <p:nvPr/>
        </p:nvCxnSpPr>
        <p:spPr>
          <a:xfrm rot="16200000" flipH="1">
            <a:off x="3493617" y="3681920"/>
            <a:ext cx="370816" cy="521544"/>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Pravoúhlá spojovací čára 59"/>
          <p:cNvCxnSpPr>
            <a:stCxn id="14" idx="2"/>
            <a:endCxn id="26" idx="0"/>
          </p:cNvCxnSpPr>
          <p:nvPr/>
        </p:nvCxnSpPr>
        <p:spPr>
          <a:xfrm rot="5400000">
            <a:off x="7270801" y="3672889"/>
            <a:ext cx="381449" cy="550238"/>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Pravoúhlá spojovací čára 61"/>
          <p:cNvCxnSpPr>
            <a:stCxn id="14" idx="2"/>
            <a:endCxn id="27" idx="0"/>
          </p:cNvCxnSpPr>
          <p:nvPr/>
        </p:nvCxnSpPr>
        <p:spPr>
          <a:xfrm rot="16200000" flipH="1">
            <a:off x="7817325" y="3676603"/>
            <a:ext cx="381449" cy="542810"/>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3" name="TextovéPole 62"/>
          <p:cNvSpPr txBox="1"/>
          <p:nvPr/>
        </p:nvSpPr>
        <p:spPr>
          <a:xfrm>
            <a:off x="6858016" y="1357298"/>
            <a:ext cx="2000264" cy="461665"/>
          </a:xfrm>
          <a:prstGeom prst="rect">
            <a:avLst/>
          </a:prstGeom>
          <a:noFill/>
        </p:spPr>
        <p:txBody>
          <a:bodyPr wrap="square" rtlCol="0">
            <a:spAutoFit/>
          </a:bodyPr>
          <a:lstStyle/>
          <a:p>
            <a:pPr algn="r"/>
            <a:r>
              <a:rPr lang="cs-CZ" sz="1200" b="1" dirty="0" smtClean="0">
                <a:solidFill>
                  <a:srgbClr val="009900"/>
                </a:solidFill>
              </a:rPr>
              <a:t>Parametrické testy</a:t>
            </a:r>
          </a:p>
          <a:p>
            <a:pPr algn="r"/>
            <a:r>
              <a:rPr lang="cs-CZ" sz="1200" b="1" dirty="0" err="1" smtClean="0">
                <a:solidFill>
                  <a:srgbClr val="0000FF"/>
                </a:solidFill>
              </a:rPr>
              <a:t>Neparametrické</a:t>
            </a:r>
            <a:r>
              <a:rPr lang="cs-CZ" sz="1200" b="1" dirty="0" smtClean="0">
                <a:solidFill>
                  <a:srgbClr val="0000FF"/>
                </a:solidFill>
              </a:rPr>
              <a:t> testy</a:t>
            </a:r>
            <a:endParaRPr lang="cs-CZ" sz="1200" b="1" dirty="0">
              <a:solidFill>
                <a:srgbClr val="0000FF"/>
              </a:solidFill>
            </a:endParaRPr>
          </a:p>
        </p:txBody>
      </p:sp>
      <p:cxnSp>
        <p:nvCxnSpPr>
          <p:cNvPr id="65" name="Tvar 64"/>
          <p:cNvCxnSpPr>
            <a:endCxn id="18" idx="1"/>
          </p:cNvCxnSpPr>
          <p:nvPr/>
        </p:nvCxnSpPr>
        <p:spPr>
          <a:xfrm rot="16200000" flipH="1">
            <a:off x="-839121" y="3982337"/>
            <a:ext cx="2421252" cy="17157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Tvar 66"/>
          <p:cNvCxnSpPr>
            <a:endCxn id="29" idx="1"/>
          </p:cNvCxnSpPr>
          <p:nvPr/>
        </p:nvCxnSpPr>
        <p:spPr>
          <a:xfrm rot="16200000" flipH="1">
            <a:off x="-1197914" y="4341129"/>
            <a:ext cx="3135632" cy="168365"/>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Tvar 76"/>
          <p:cNvCxnSpPr>
            <a:endCxn id="28" idx="1"/>
          </p:cNvCxnSpPr>
          <p:nvPr/>
        </p:nvCxnSpPr>
        <p:spPr>
          <a:xfrm rot="16200000" flipH="1">
            <a:off x="7627884" y="4945147"/>
            <a:ext cx="563864" cy="103337"/>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Tvar 78"/>
          <p:cNvCxnSpPr>
            <a:endCxn id="36" idx="1"/>
          </p:cNvCxnSpPr>
          <p:nvPr/>
        </p:nvCxnSpPr>
        <p:spPr>
          <a:xfrm rot="16200000" flipH="1">
            <a:off x="7269092" y="5303940"/>
            <a:ext cx="1278244" cy="100132"/>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Tvar 80"/>
          <p:cNvCxnSpPr>
            <a:endCxn id="35" idx="1"/>
          </p:cNvCxnSpPr>
          <p:nvPr/>
        </p:nvCxnSpPr>
        <p:spPr>
          <a:xfrm rot="16200000" flipH="1">
            <a:off x="6192205" y="5309256"/>
            <a:ext cx="1278244" cy="89499"/>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Tvar 84"/>
          <p:cNvCxnSpPr/>
          <p:nvPr/>
        </p:nvCxnSpPr>
        <p:spPr>
          <a:xfrm rot="16200000" flipH="1">
            <a:off x="4637712" y="4823127"/>
            <a:ext cx="2232000" cy="108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7" name="Tvar 86"/>
          <p:cNvCxnSpPr/>
          <p:nvPr/>
        </p:nvCxnSpPr>
        <p:spPr>
          <a:xfrm rot="16200000" flipH="1">
            <a:off x="3915782" y="4450748"/>
            <a:ext cx="1512000" cy="144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8" name="Tvar 87"/>
          <p:cNvCxnSpPr/>
          <p:nvPr/>
        </p:nvCxnSpPr>
        <p:spPr>
          <a:xfrm rot="16200000" flipH="1">
            <a:off x="3911948" y="5163305"/>
            <a:ext cx="1512000" cy="144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0" name="Tvar 89"/>
          <p:cNvCxnSpPr/>
          <p:nvPr/>
        </p:nvCxnSpPr>
        <p:spPr>
          <a:xfrm rot="16200000" flipH="1">
            <a:off x="3306185" y="4936748"/>
            <a:ext cx="576000" cy="108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1" name="Tvar 90"/>
          <p:cNvCxnSpPr/>
          <p:nvPr/>
        </p:nvCxnSpPr>
        <p:spPr>
          <a:xfrm rot="16200000" flipH="1">
            <a:off x="3162185" y="5495412"/>
            <a:ext cx="864000" cy="108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2" name="Tvar 91"/>
          <p:cNvCxnSpPr/>
          <p:nvPr/>
        </p:nvCxnSpPr>
        <p:spPr>
          <a:xfrm rot="16200000" flipH="1">
            <a:off x="2261419" y="4933104"/>
            <a:ext cx="576000" cy="108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3" name="Tvar 92"/>
          <p:cNvCxnSpPr/>
          <p:nvPr/>
        </p:nvCxnSpPr>
        <p:spPr>
          <a:xfrm rot="16200000" flipH="1">
            <a:off x="2117419" y="5491768"/>
            <a:ext cx="864000" cy="108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4" name="Tvar 93"/>
          <p:cNvCxnSpPr/>
          <p:nvPr/>
        </p:nvCxnSpPr>
        <p:spPr>
          <a:xfrm rot="16200000" flipH="1">
            <a:off x="711800" y="4454289"/>
            <a:ext cx="1512000" cy="144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Tvar 94"/>
          <p:cNvCxnSpPr/>
          <p:nvPr/>
        </p:nvCxnSpPr>
        <p:spPr>
          <a:xfrm rot="16200000" flipH="1">
            <a:off x="715917" y="5166846"/>
            <a:ext cx="1512000" cy="144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6" name="Zástupný symbol pro zápatí 16"/>
          <p:cNvSpPr>
            <a:spLocks noGrp="1"/>
          </p:cNvSpPr>
          <p:nvPr>
            <p:ph type="ftr" sz="quarter" idx="11"/>
          </p:nvPr>
        </p:nvSpPr>
        <p:spPr bwMode="auto">
          <a:xfrm>
            <a:off x="774700" y="6410325"/>
            <a:ext cx="3581400" cy="366713"/>
          </a:xfrm>
          <a:noFill/>
          <a:ln>
            <a:miter lim="800000"/>
            <a:headEnd/>
            <a:tailEnd/>
          </a:ln>
        </p:spPr>
        <p:txBody>
          <a:bodyPr/>
          <a:lstStyle/>
          <a:p>
            <a:r>
              <a:rPr lang="cs-CZ" dirty="0"/>
              <a:t>Vytvořil Institut biostatistiky a analýz, Masarykova univerzita </a:t>
            </a:r>
            <a:br>
              <a:rPr lang="cs-CZ" dirty="0"/>
            </a:br>
            <a:r>
              <a:rPr lang="cs-CZ" dirty="0"/>
              <a:t>E</a:t>
            </a:r>
            <a:r>
              <a:rPr lang="cs-CZ" i="1" dirty="0" smtClean="0"/>
              <a:t>. Janoušová, </a:t>
            </a:r>
            <a:r>
              <a:rPr lang="cs-CZ" i="1" dirty="0"/>
              <a:t>L. Dušek</a:t>
            </a:r>
          </a:p>
        </p:txBody>
      </p:sp>
      <p:sp>
        <p:nvSpPr>
          <p:cNvPr id="2" name="Obdélník 1"/>
          <p:cNvSpPr/>
          <p:nvPr/>
        </p:nvSpPr>
        <p:spPr>
          <a:xfrm>
            <a:off x="1399917" y="5661248"/>
            <a:ext cx="4299795" cy="673952"/>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7293779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zápatí 3"/>
          <p:cNvSpPr>
            <a:spLocks noGrp="1"/>
          </p:cNvSpPr>
          <p:nvPr>
            <p:ph type="ftr" sz="quarter" idx="11"/>
          </p:nvPr>
        </p:nvSpPr>
        <p:spPr bwMode="auto">
          <a:noFill/>
          <a:ln>
            <a:miter lim="800000"/>
            <a:headEnd/>
            <a:tailEnd/>
          </a:ln>
        </p:spPr>
        <p:txBody>
          <a:bodyPr/>
          <a:lstStyle/>
          <a:p>
            <a:r>
              <a:rPr lang="cs-CZ" i="0" smtClean="0">
                <a:latin typeface="Arial" charset="0"/>
                <a:cs typeface="Arial" charset="0"/>
              </a:rPr>
              <a:t>Vytvořil Institut biostatistiky a analýz, Masarykova univerzita </a:t>
            </a:r>
            <a:br>
              <a:rPr lang="cs-CZ" i="0" smtClean="0">
                <a:latin typeface="Arial" charset="0"/>
                <a:cs typeface="Arial" charset="0"/>
              </a:rPr>
            </a:br>
            <a:r>
              <a:rPr lang="cs-CZ" smtClean="0">
                <a:latin typeface="Arial" charset="0"/>
                <a:cs typeface="Arial" charset="0"/>
              </a:rPr>
              <a:t>J. Jarkovský, L. Dušek</a:t>
            </a:r>
          </a:p>
          <a:p>
            <a:endParaRPr lang="cs-CZ" smtClean="0">
              <a:latin typeface="Arial" charset="0"/>
              <a:cs typeface="Arial" charset="0"/>
            </a:endParaRPr>
          </a:p>
        </p:txBody>
      </p:sp>
      <p:sp>
        <p:nvSpPr>
          <p:cNvPr id="30723" name="Rectangle 2"/>
          <p:cNvSpPr>
            <a:spLocks noGrp="1"/>
          </p:cNvSpPr>
          <p:nvPr>
            <p:ph type="title" idx="4294967295"/>
          </p:nvPr>
        </p:nvSpPr>
        <p:spPr/>
        <p:txBody>
          <a:bodyPr/>
          <a:lstStyle/>
          <a:p>
            <a:r>
              <a:rPr lang="cs-CZ" dirty="0" smtClean="0"/>
              <a:t>Parametrické vs. </a:t>
            </a:r>
            <a:r>
              <a:rPr lang="cs-CZ" dirty="0" err="1" smtClean="0"/>
              <a:t>neparametrické</a:t>
            </a:r>
            <a:r>
              <a:rPr lang="cs-CZ" dirty="0" smtClean="0"/>
              <a:t> testy</a:t>
            </a:r>
          </a:p>
        </p:txBody>
      </p:sp>
      <p:sp>
        <p:nvSpPr>
          <p:cNvPr id="30724" name="AutoShape 3"/>
          <p:cNvSpPr>
            <a:spLocks noChangeArrowheads="1"/>
          </p:cNvSpPr>
          <p:nvPr/>
        </p:nvSpPr>
        <p:spPr bwMode="auto">
          <a:xfrm>
            <a:off x="323850" y="1317625"/>
            <a:ext cx="8424863" cy="576263"/>
          </a:xfrm>
          <a:prstGeom prst="roundRect">
            <a:avLst>
              <a:gd name="adj" fmla="val 16667"/>
            </a:avLst>
          </a:prstGeom>
          <a:noFill/>
          <a:ln w="9525" algn="ctr">
            <a:noFill/>
            <a:round/>
            <a:headEnd/>
            <a:tailEnd/>
          </a:ln>
        </p:spPr>
        <p:txBody>
          <a:bodyPr wrap="none" anchor="ctr"/>
          <a:lstStyle/>
          <a:p>
            <a:pPr marL="342900" indent="-342900">
              <a:spcBef>
                <a:spcPct val="20000"/>
              </a:spcBef>
            </a:pPr>
            <a:r>
              <a:rPr lang="cs-CZ" sz="2200" b="1" i="0" dirty="0">
                <a:latin typeface="+mj-lt"/>
              </a:rPr>
              <a:t>Parametrické testy</a:t>
            </a:r>
          </a:p>
        </p:txBody>
      </p:sp>
      <p:sp>
        <p:nvSpPr>
          <p:cNvPr id="30725" name="AutoShape 4"/>
          <p:cNvSpPr>
            <a:spLocks noChangeArrowheads="1"/>
          </p:cNvSpPr>
          <p:nvPr/>
        </p:nvSpPr>
        <p:spPr bwMode="auto">
          <a:xfrm>
            <a:off x="323850" y="3384956"/>
            <a:ext cx="8424863" cy="576262"/>
          </a:xfrm>
          <a:prstGeom prst="roundRect">
            <a:avLst>
              <a:gd name="adj" fmla="val 16667"/>
            </a:avLst>
          </a:prstGeom>
          <a:noFill/>
          <a:ln w="9525" algn="ctr">
            <a:noFill/>
            <a:round/>
            <a:headEnd/>
            <a:tailEnd/>
          </a:ln>
        </p:spPr>
        <p:txBody>
          <a:bodyPr wrap="none" anchor="ctr"/>
          <a:lstStyle/>
          <a:p>
            <a:pPr marL="342900" indent="-342900">
              <a:spcBef>
                <a:spcPct val="20000"/>
              </a:spcBef>
            </a:pPr>
            <a:r>
              <a:rPr lang="cs-CZ" sz="2200" b="1" i="0" dirty="0" err="1">
                <a:latin typeface="+mj-lt"/>
              </a:rPr>
              <a:t>Neparametrické</a:t>
            </a:r>
            <a:r>
              <a:rPr lang="cs-CZ" sz="2200" b="1" i="0" dirty="0">
                <a:latin typeface="+mj-lt"/>
              </a:rPr>
              <a:t> testy</a:t>
            </a:r>
          </a:p>
        </p:txBody>
      </p:sp>
      <p:sp>
        <p:nvSpPr>
          <p:cNvPr id="30726" name="Text Box 5"/>
          <p:cNvSpPr txBox="1">
            <a:spLocks noChangeArrowheads="1"/>
          </p:cNvSpPr>
          <p:nvPr/>
        </p:nvSpPr>
        <p:spPr bwMode="auto">
          <a:xfrm>
            <a:off x="468313" y="1901848"/>
            <a:ext cx="8675687" cy="1311128"/>
          </a:xfrm>
          <a:prstGeom prst="rect">
            <a:avLst/>
          </a:prstGeom>
          <a:noFill/>
          <a:ln w="9525">
            <a:noFill/>
            <a:miter lim="800000"/>
            <a:headEnd/>
            <a:tailEnd/>
          </a:ln>
        </p:spPr>
        <p:txBody>
          <a:bodyPr>
            <a:spAutoFit/>
          </a:bodyPr>
          <a:lstStyle/>
          <a:p>
            <a:pPr marL="342900" indent="-342900">
              <a:spcBef>
                <a:spcPct val="20000"/>
              </a:spcBef>
              <a:buFontTx/>
              <a:buChar char="•"/>
            </a:pPr>
            <a:r>
              <a:rPr lang="cs-CZ" b="0" i="0" dirty="0" smtClean="0"/>
              <a:t>Mají předpoklady o rozložení vstupujících dat (např. normální rozložení)</a:t>
            </a:r>
          </a:p>
          <a:p>
            <a:pPr marL="342900" indent="-342900">
              <a:spcBef>
                <a:spcPct val="20000"/>
              </a:spcBef>
              <a:buFontTx/>
              <a:buChar char="•"/>
            </a:pPr>
            <a:r>
              <a:rPr lang="cs-CZ" b="0" i="0" dirty="0" smtClean="0"/>
              <a:t>Při stejném N a dodržení předpokladů mají vyšší sílu testu než testy </a:t>
            </a:r>
            <a:r>
              <a:rPr lang="cs-CZ" b="0" i="0" dirty="0" err="1" smtClean="0"/>
              <a:t>neparametrické</a:t>
            </a:r>
            <a:endParaRPr lang="cs-CZ" b="0" i="0" dirty="0" smtClean="0"/>
          </a:p>
          <a:p>
            <a:pPr marL="342900" indent="-342900">
              <a:spcBef>
                <a:spcPct val="20000"/>
              </a:spcBef>
              <a:buFontTx/>
              <a:buChar char="•"/>
            </a:pPr>
            <a:r>
              <a:rPr lang="cs-CZ" b="0" i="0" dirty="0" smtClean="0">
                <a:solidFill>
                  <a:srgbClr val="FF0000"/>
                </a:solidFill>
              </a:rPr>
              <a:t>Pokud nejsou dodrženy předpoklady parametrických testů, potom jejich síla testu prudce klesá a výsledek testu může být zcela chybný a nesmyslný </a:t>
            </a:r>
            <a:endParaRPr lang="cs-CZ" b="0" i="0" dirty="0">
              <a:solidFill>
                <a:srgbClr val="FF0000"/>
              </a:solidFill>
            </a:endParaRPr>
          </a:p>
        </p:txBody>
      </p:sp>
      <p:sp>
        <p:nvSpPr>
          <p:cNvPr id="30727" name="Text Box 6"/>
          <p:cNvSpPr txBox="1">
            <a:spLocks noChangeArrowheads="1"/>
          </p:cNvSpPr>
          <p:nvPr/>
        </p:nvSpPr>
        <p:spPr bwMode="auto">
          <a:xfrm>
            <a:off x="395288" y="3929105"/>
            <a:ext cx="8675687" cy="1588127"/>
          </a:xfrm>
          <a:prstGeom prst="rect">
            <a:avLst/>
          </a:prstGeom>
          <a:noFill/>
          <a:ln w="9525">
            <a:noFill/>
            <a:miter lim="800000"/>
            <a:headEnd/>
            <a:tailEnd/>
          </a:ln>
        </p:spPr>
        <p:txBody>
          <a:bodyPr>
            <a:spAutoFit/>
          </a:bodyPr>
          <a:lstStyle/>
          <a:p>
            <a:pPr marL="342900" indent="-342900">
              <a:spcBef>
                <a:spcPct val="20000"/>
              </a:spcBef>
              <a:buFontTx/>
              <a:buChar char="•"/>
            </a:pPr>
            <a:r>
              <a:rPr lang="cs-CZ" b="0" i="0" dirty="0" smtClean="0"/>
              <a:t>Vyžadují méně předpokladů o </a:t>
            </a:r>
            <a:r>
              <a:rPr lang="cs-CZ" b="0" i="0" dirty="0"/>
              <a:t>rozložení vstupujících dat, lze je tedy použít i při asymetrickém rozložení, odlehlých hodnotách, či nedetekovatelném rozložení</a:t>
            </a:r>
          </a:p>
          <a:p>
            <a:pPr marL="342900" indent="-342900">
              <a:spcBef>
                <a:spcPct val="20000"/>
              </a:spcBef>
              <a:buFontTx/>
              <a:buChar char="•"/>
            </a:pPr>
            <a:r>
              <a:rPr lang="cs-CZ" b="0" i="0" dirty="0"/>
              <a:t>Snížená síla těchto testů je způsobena redukcí informační hodnoty původních dat, kdy </a:t>
            </a:r>
            <a:r>
              <a:rPr lang="cs-CZ" b="0" i="0" dirty="0" err="1"/>
              <a:t>neparametrické</a:t>
            </a:r>
            <a:r>
              <a:rPr lang="cs-CZ" b="0" i="0" dirty="0"/>
              <a:t> testy nevyužívají původní hodnoty, ale nejčastěji pouze jejich </a:t>
            </a:r>
            <a:r>
              <a:rPr lang="cs-CZ" i="0" dirty="0" smtClean="0">
                <a:solidFill>
                  <a:srgbClr val="FF0000"/>
                </a:solidFill>
              </a:rPr>
              <a:t>pořadí</a:t>
            </a:r>
          </a:p>
          <a:p>
            <a:pPr marL="342900" indent="-342900">
              <a:spcBef>
                <a:spcPct val="20000"/>
              </a:spcBef>
              <a:buFontTx/>
              <a:buChar char="•"/>
            </a:pPr>
            <a:r>
              <a:rPr lang="cs-CZ" dirty="0" smtClean="0"/>
              <a:t>Souvisí s malou velikostí souboru (nejsme schopni normalitu dat ověřit)</a:t>
            </a:r>
            <a:endParaRPr lang="cs-CZ" i="0" dirty="0"/>
          </a:p>
        </p:txBody>
      </p:sp>
      <p:pic>
        <p:nvPicPr>
          <p:cNvPr id="8" name="Picture 6" descr="http://files.mscck-trmice.webnode.cz/200000297-22250231ed/vyk%C5%99i%C4%8Dn%C3%ADk.png"/>
          <p:cNvPicPr>
            <a:picLocks noChangeAspect="1" noChangeArrowheads="1"/>
          </p:cNvPicPr>
          <p:nvPr/>
        </p:nvPicPr>
        <p:blipFill>
          <a:blip r:embed="rId2" cstate="print"/>
          <a:srcRect/>
          <a:stretch>
            <a:fillRect/>
          </a:stretch>
        </p:blipFill>
        <p:spPr bwMode="auto">
          <a:xfrm>
            <a:off x="7601487" y="3050635"/>
            <a:ext cx="714929" cy="594389"/>
          </a:xfrm>
          <a:prstGeom prst="rect">
            <a:avLst/>
          </a:prstGeom>
          <a:noFill/>
        </p:spPr>
      </p:pic>
      <p:sp>
        <p:nvSpPr>
          <p:cNvPr id="9" name="Text Box 6"/>
          <p:cNvSpPr txBox="1">
            <a:spLocks noChangeArrowheads="1"/>
          </p:cNvSpPr>
          <p:nvPr/>
        </p:nvSpPr>
        <p:spPr bwMode="auto">
          <a:xfrm>
            <a:off x="1187624" y="5661248"/>
            <a:ext cx="7289887" cy="369332"/>
          </a:xfrm>
          <a:prstGeom prst="rect">
            <a:avLst/>
          </a:prstGeom>
          <a:noFill/>
          <a:ln w="9525">
            <a:noFill/>
            <a:miter lim="800000"/>
            <a:headEnd/>
            <a:tailEnd/>
          </a:ln>
        </p:spPr>
        <p:txBody>
          <a:bodyPr wrap="square">
            <a:spAutoFit/>
          </a:bodyPr>
          <a:lstStyle/>
          <a:p>
            <a:pPr algn="ctr">
              <a:spcBef>
                <a:spcPct val="20000"/>
              </a:spcBef>
            </a:pPr>
            <a:r>
              <a:rPr lang="cs-CZ" b="1" dirty="0" smtClean="0"/>
              <a:t>Proč </a:t>
            </a:r>
            <a:r>
              <a:rPr lang="cs-CZ" b="1" i="0" dirty="0" smtClean="0"/>
              <a:t>nemusí parametrický a </a:t>
            </a:r>
            <a:r>
              <a:rPr lang="cs-CZ" b="1" i="0" dirty="0" err="1" smtClean="0"/>
              <a:t>neparametrický</a:t>
            </a:r>
            <a:r>
              <a:rPr lang="cs-CZ" b="1" i="0" dirty="0" smtClean="0"/>
              <a:t> test vyjít stejně?</a:t>
            </a:r>
            <a:endParaRPr lang="cs-CZ" b="1" i="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Zástupný symbol pro zápatí 16"/>
          <p:cNvSpPr>
            <a:spLocks noGrp="1"/>
          </p:cNvSpPr>
          <p:nvPr>
            <p:ph type="ftr" sz="quarter" idx="11"/>
          </p:nvPr>
        </p:nvSpPr>
        <p:spPr bwMode="auto">
          <a:noFill/>
          <a:ln>
            <a:miter lim="800000"/>
            <a:headEnd/>
            <a:tailEnd/>
          </a:ln>
        </p:spPr>
        <p:txBody>
          <a:bodyPr/>
          <a:lstStyle/>
          <a:p>
            <a:r>
              <a:rPr lang="cs-CZ"/>
              <a:t>Vytvořil Institut biostatistiky a analýz, Masarykova univerzita </a:t>
            </a:r>
            <a:br>
              <a:rPr lang="cs-CZ"/>
            </a:br>
            <a:r>
              <a:rPr lang="cs-CZ" i="1"/>
              <a:t>J. Jarkovský, L. Dušek</a:t>
            </a:r>
          </a:p>
        </p:txBody>
      </p:sp>
      <p:sp>
        <p:nvSpPr>
          <p:cNvPr id="235523" name="Podnadpis 2"/>
          <p:cNvSpPr>
            <a:spLocks noGrp="1"/>
          </p:cNvSpPr>
          <p:nvPr>
            <p:ph type="subTitle" idx="4294967295"/>
          </p:nvPr>
        </p:nvSpPr>
        <p:spPr>
          <a:xfrm>
            <a:off x="285750" y="3265820"/>
            <a:ext cx="8572500" cy="1040285"/>
          </a:xfrm>
        </p:spPr>
        <p:txBody>
          <a:bodyPr>
            <a:spAutoFit/>
          </a:bodyPr>
          <a:lstStyle/>
          <a:p>
            <a:pPr marL="0" indent="0" algn="ctr">
              <a:buFont typeface="Wingdings 2" pitchFamily="18" charset="2"/>
              <a:buNone/>
            </a:pPr>
            <a:r>
              <a:rPr lang="cs-CZ" sz="2800" b="1" dirty="0" err="1" smtClean="0">
                <a:solidFill>
                  <a:schemeClr val="tx2"/>
                </a:solidFill>
                <a:latin typeface="Arial" pitchFamily="34" charset="0"/>
              </a:rPr>
              <a:t>Jednovýběrový</a:t>
            </a:r>
            <a:r>
              <a:rPr lang="cs-CZ" sz="2800" b="1" dirty="0" smtClean="0">
                <a:solidFill>
                  <a:schemeClr val="tx2"/>
                </a:solidFill>
                <a:latin typeface="Arial" pitchFamily="34" charset="0"/>
              </a:rPr>
              <a:t> </a:t>
            </a:r>
            <a:r>
              <a:rPr lang="cs-CZ" sz="2800" b="1" dirty="0" err="1" smtClean="0">
                <a:solidFill>
                  <a:schemeClr val="tx2"/>
                </a:solidFill>
                <a:latin typeface="Arial" pitchFamily="34" charset="0"/>
              </a:rPr>
              <a:t>Wilcoxonův</a:t>
            </a:r>
            <a:r>
              <a:rPr lang="cs-CZ" sz="2800" b="1" dirty="0" smtClean="0">
                <a:solidFill>
                  <a:schemeClr val="tx2"/>
                </a:solidFill>
                <a:latin typeface="Arial" pitchFamily="34" charset="0"/>
              </a:rPr>
              <a:t> test</a:t>
            </a:r>
          </a:p>
          <a:p>
            <a:pPr marL="0" indent="0" algn="ctr">
              <a:buFont typeface="Wingdings 2" pitchFamily="18" charset="2"/>
              <a:buNone/>
            </a:pPr>
            <a:r>
              <a:rPr lang="cs-CZ" sz="2800" b="1" dirty="0" err="1" smtClean="0">
                <a:solidFill>
                  <a:schemeClr val="tx2"/>
                </a:solidFill>
                <a:latin typeface="Arial" pitchFamily="34" charset="0"/>
              </a:rPr>
              <a:t>Jednovýběrový</a:t>
            </a:r>
            <a:r>
              <a:rPr lang="cs-CZ" sz="2800" b="1" dirty="0" smtClean="0">
                <a:solidFill>
                  <a:schemeClr val="tx2"/>
                </a:solidFill>
                <a:latin typeface="Arial" pitchFamily="34" charset="0"/>
              </a:rPr>
              <a:t> znaménkový test</a:t>
            </a:r>
          </a:p>
        </p:txBody>
      </p:sp>
      <p:sp>
        <p:nvSpPr>
          <p:cNvPr id="235524" name="Nadpis 1"/>
          <p:cNvSpPr>
            <a:spLocks noGrp="1"/>
          </p:cNvSpPr>
          <p:nvPr>
            <p:ph type="ctrTitle" idx="4294967295"/>
          </p:nvPr>
        </p:nvSpPr>
        <p:spPr>
          <a:xfrm>
            <a:off x="685800" y="500042"/>
            <a:ext cx="7772400" cy="1371600"/>
          </a:xfrm>
          <a:noFill/>
        </p:spPr>
        <p:txBody>
          <a:bodyPr>
            <a:spAutoFit/>
          </a:bodyPr>
          <a:lstStyle/>
          <a:p>
            <a:r>
              <a:rPr lang="cs-CZ" sz="4200" dirty="0" smtClean="0">
                <a:solidFill>
                  <a:schemeClr val="accent1"/>
                </a:solidFill>
                <a:latin typeface="Arial" pitchFamily="34" charset="0"/>
              </a:rPr>
              <a:t>1. Statistické testy o parametrech jednoho výběru</a:t>
            </a:r>
          </a:p>
        </p:txBody>
      </p:sp>
    </p:spTree>
    <p:extLst>
      <p:ext uri="{BB962C8B-B14F-4D97-AF65-F5344CB8AC3E}">
        <p14:creationId xmlns:p14="http://schemas.microsoft.com/office/powerpoint/2010/main" val="19635388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41667" name="Rectangle 2"/>
          <p:cNvSpPr>
            <a:spLocks noGrp="1"/>
          </p:cNvSpPr>
          <p:nvPr>
            <p:ph type="title" idx="4294967295"/>
          </p:nvPr>
        </p:nvSpPr>
        <p:spPr/>
        <p:txBody>
          <a:bodyPr/>
          <a:lstStyle/>
          <a:p>
            <a:r>
              <a:rPr lang="cs-CZ" dirty="0" err="1" smtClean="0"/>
              <a:t>Jednovýběrový</a:t>
            </a:r>
            <a:r>
              <a:rPr lang="cs-CZ" dirty="0" smtClean="0"/>
              <a:t> </a:t>
            </a:r>
            <a:r>
              <a:rPr lang="cs-CZ" dirty="0" err="1" smtClean="0"/>
              <a:t>Wilcoxonův</a:t>
            </a:r>
            <a:r>
              <a:rPr lang="cs-CZ" dirty="0" smtClean="0"/>
              <a:t> test</a:t>
            </a:r>
          </a:p>
        </p:txBody>
      </p:sp>
      <p:sp>
        <p:nvSpPr>
          <p:cNvPr id="241789" name="Rectangle 124"/>
          <p:cNvSpPr>
            <a:spLocks noChangeArrowheads="1"/>
          </p:cNvSpPr>
          <p:nvPr/>
        </p:nvSpPr>
        <p:spPr bwMode="auto">
          <a:xfrm>
            <a:off x="179512" y="1385855"/>
            <a:ext cx="8964488" cy="4968992"/>
          </a:xfrm>
          <a:prstGeom prst="rect">
            <a:avLst/>
          </a:prstGeom>
          <a:noFill/>
          <a:ln w="9525">
            <a:noFill/>
            <a:miter lim="800000"/>
            <a:headEnd/>
            <a:tailEnd/>
          </a:ln>
        </p:spPr>
        <p:txBody>
          <a:bodyPr wrap="square" tIns="152352" bIns="38088" anchor="ctr">
            <a:spAutoFit/>
          </a:bodyPr>
          <a:lstStyle/>
          <a:p>
            <a:pPr marL="274638" lvl="1" indent="-274638" fontAlgn="base">
              <a:spcBef>
                <a:spcPct val="20000"/>
              </a:spcBef>
              <a:spcAft>
                <a:spcPct val="0"/>
              </a:spcAft>
              <a:buClr>
                <a:schemeClr val="accent1"/>
              </a:buClr>
              <a:buFontTx/>
              <a:buChar char="•"/>
            </a:pPr>
            <a:r>
              <a:rPr lang="cs-CZ" sz="1600" dirty="0">
                <a:solidFill>
                  <a:prstClr val="black"/>
                </a:solidFill>
                <a:cs typeface="Arial" pitchFamily="34" charset="0"/>
              </a:rPr>
              <a:t>Předpokladem je symetrické rozdělení dat kolem mediánu.</a:t>
            </a:r>
          </a:p>
          <a:p>
            <a:pPr marL="274638" lvl="1" indent="-274638" fontAlgn="base">
              <a:spcBef>
                <a:spcPct val="20000"/>
              </a:spcBef>
              <a:spcAft>
                <a:spcPct val="0"/>
              </a:spcAft>
              <a:buClr>
                <a:schemeClr val="accent1"/>
              </a:buClr>
              <a:buFontTx/>
              <a:buChar char="•"/>
            </a:pPr>
            <a:r>
              <a:rPr lang="cs-CZ" sz="1600" dirty="0" smtClean="0">
                <a:solidFill>
                  <a:prstClr val="black"/>
                </a:solidFill>
                <a:cs typeface="Arial" pitchFamily="34" charset="0"/>
              </a:rPr>
              <a:t>Testuje, zda je </a:t>
            </a:r>
            <a:r>
              <a:rPr lang="cs-CZ" sz="1600" dirty="0" smtClean="0">
                <a:solidFill>
                  <a:srgbClr val="FF0000"/>
                </a:solidFill>
                <a:cs typeface="Arial" pitchFamily="34" charset="0"/>
              </a:rPr>
              <a:t>medián </a:t>
            </a:r>
            <a:r>
              <a:rPr lang="cs-CZ" sz="1600" dirty="0" smtClean="0">
                <a:solidFill>
                  <a:prstClr val="black"/>
                </a:solidFill>
                <a:cs typeface="Arial" pitchFamily="34" charset="0"/>
              </a:rPr>
              <a:t>jednoho výběru roven hodnotě </a:t>
            </a:r>
            <a:r>
              <a:rPr lang="cs-CZ" sz="1600" i="1" dirty="0" smtClean="0">
                <a:solidFill>
                  <a:prstClr val="black"/>
                </a:solidFill>
                <a:cs typeface="Arial" pitchFamily="34" charset="0"/>
              </a:rPr>
              <a:t>c </a:t>
            </a:r>
            <a:r>
              <a:rPr lang="cs-CZ" sz="1600" dirty="0" smtClean="0">
                <a:solidFill>
                  <a:prstClr val="black"/>
                </a:solidFill>
                <a:cs typeface="Arial" pitchFamily="34" charset="0"/>
              </a:rPr>
              <a:t>(v případě párového designu je x</a:t>
            </a:r>
            <a:r>
              <a:rPr lang="cs-CZ" sz="1600" baseline="-25000" dirty="0" smtClean="0">
                <a:solidFill>
                  <a:prstClr val="black"/>
                </a:solidFill>
                <a:cs typeface="Arial" pitchFamily="34" charset="0"/>
              </a:rPr>
              <a:t>0.5</a:t>
            </a:r>
            <a:r>
              <a:rPr lang="cs-CZ" sz="1600" dirty="0" smtClean="0">
                <a:solidFill>
                  <a:prstClr val="black"/>
                </a:solidFill>
                <a:cs typeface="Arial" pitchFamily="34" charset="0"/>
              </a:rPr>
              <a:t> reprezentováno mediánem rozdílu hodnot)</a:t>
            </a:r>
          </a:p>
          <a:p>
            <a:pPr fontAlgn="base">
              <a:spcBef>
                <a:spcPct val="20000"/>
              </a:spcBef>
              <a:spcAft>
                <a:spcPct val="0"/>
              </a:spcAft>
              <a:buClr>
                <a:schemeClr val="accent1"/>
              </a:buClr>
            </a:pPr>
            <a:r>
              <a:rPr lang="cs-CZ" sz="1600" dirty="0">
                <a:solidFill>
                  <a:prstClr val="black"/>
                </a:solidFill>
                <a:cs typeface="Arial" pitchFamily="34" charset="0"/>
              </a:rPr>
              <a:t>	</a:t>
            </a:r>
            <a:r>
              <a:rPr lang="cs-CZ" sz="1600" dirty="0" smtClean="0">
                <a:solidFill>
                  <a:prstClr val="black"/>
                </a:solidFill>
                <a:cs typeface="Arial" pitchFamily="34" charset="0"/>
              </a:rPr>
              <a:t>		H</a:t>
            </a:r>
            <a:r>
              <a:rPr lang="cs-CZ" sz="1600" baseline="-25000" dirty="0" smtClean="0">
                <a:solidFill>
                  <a:prstClr val="black"/>
                </a:solidFill>
                <a:cs typeface="Arial" pitchFamily="34" charset="0"/>
              </a:rPr>
              <a:t>0</a:t>
            </a:r>
            <a:r>
              <a:rPr lang="cs-CZ" sz="1600" dirty="0" smtClean="0">
                <a:solidFill>
                  <a:prstClr val="black"/>
                </a:solidFill>
                <a:cs typeface="Arial" pitchFamily="34" charset="0"/>
              </a:rPr>
              <a:t>: x</a:t>
            </a:r>
            <a:r>
              <a:rPr lang="cs-CZ" sz="1600" baseline="-25000" dirty="0" smtClean="0">
                <a:solidFill>
                  <a:prstClr val="black"/>
                </a:solidFill>
                <a:cs typeface="Arial" pitchFamily="34" charset="0"/>
              </a:rPr>
              <a:t>0.5</a:t>
            </a:r>
            <a:r>
              <a:rPr lang="cs-CZ" sz="1600" dirty="0" smtClean="0">
                <a:solidFill>
                  <a:prstClr val="black"/>
                </a:solidFill>
                <a:cs typeface="Arial" pitchFamily="34" charset="0"/>
              </a:rPr>
              <a:t>=c  proti H</a:t>
            </a:r>
            <a:r>
              <a:rPr lang="cs-CZ" sz="1600" baseline="-25000" dirty="0" smtClean="0">
                <a:solidFill>
                  <a:prstClr val="black"/>
                </a:solidFill>
                <a:cs typeface="Arial" pitchFamily="34" charset="0"/>
              </a:rPr>
              <a:t>1</a:t>
            </a:r>
            <a:r>
              <a:rPr lang="cs-CZ" sz="1600" dirty="0" smtClean="0">
                <a:solidFill>
                  <a:prstClr val="black"/>
                </a:solidFill>
                <a:cs typeface="Arial" pitchFamily="34" charset="0"/>
              </a:rPr>
              <a:t>: x</a:t>
            </a:r>
            <a:r>
              <a:rPr lang="cs-CZ" sz="1600" baseline="-25000" dirty="0" smtClean="0">
                <a:solidFill>
                  <a:prstClr val="black"/>
                </a:solidFill>
                <a:cs typeface="Arial" pitchFamily="34" charset="0"/>
              </a:rPr>
              <a:t>0.5</a:t>
            </a:r>
            <a:r>
              <a:rPr lang="cs-CZ" sz="1600" dirty="0" smtClean="0">
                <a:solidFill>
                  <a:prstClr val="black"/>
                </a:solidFill>
                <a:cs typeface="Arial" pitchFamily="34" charset="0"/>
              </a:rPr>
              <a:t>≠ c.</a:t>
            </a:r>
          </a:p>
          <a:p>
            <a:pPr fontAlgn="base">
              <a:spcBef>
                <a:spcPct val="20000"/>
              </a:spcBef>
              <a:spcAft>
                <a:spcPct val="0"/>
              </a:spcAft>
              <a:buClr>
                <a:schemeClr val="accent1"/>
              </a:buClr>
            </a:pPr>
            <a:r>
              <a:rPr lang="cs-CZ" sz="1600" b="1" dirty="0" smtClean="0">
                <a:solidFill>
                  <a:prstClr val="black"/>
                </a:solidFill>
                <a:cs typeface="Arial" pitchFamily="34" charset="0"/>
              </a:rPr>
              <a:t>Postup:</a:t>
            </a:r>
          </a:p>
          <a:p>
            <a:pPr marL="342900" indent="-342900" fontAlgn="base">
              <a:spcBef>
                <a:spcPct val="20000"/>
              </a:spcBef>
              <a:spcAft>
                <a:spcPct val="0"/>
              </a:spcAft>
              <a:buClr>
                <a:schemeClr val="accent1"/>
              </a:buClr>
              <a:buFont typeface="+mj-lt"/>
              <a:buAutoNum type="arabicPeriod"/>
            </a:pPr>
            <a:r>
              <a:rPr lang="cs-CZ" sz="1600" dirty="0" smtClean="0">
                <a:solidFill>
                  <a:prstClr val="black"/>
                </a:solidFill>
                <a:cs typeface="Arial" pitchFamily="34" charset="0"/>
              </a:rPr>
              <a:t>Spočítáme rozdíly hodnot výběru s testovanou hodnotou mediánu.</a:t>
            </a:r>
          </a:p>
          <a:p>
            <a:pPr marL="342900" indent="-342900" fontAlgn="base">
              <a:spcBef>
                <a:spcPct val="20000"/>
              </a:spcBef>
              <a:spcAft>
                <a:spcPct val="0"/>
              </a:spcAft>
              <a:buClr>
                <a:schemeClr val="accent1"/>
              </a:buClr>
              <a:buFont typeface="+mj-lt"/>
              <a:buAutoNum type="arabicPeriod"/>
            </a:pPr>
            <a:r>
              <a:rPr lang="cs-CZ" sz="1600" dirty="0" smtClean="0">
                <a:solidFill>
                  <a:prstClr val="black"/>
                </a:solidFill>
                <a:cs typeface="Arial" pitchFamily="34" charset="0"/>
              </a:rPr>
              <a:t>Absolutní hodnoty rozdílů uspořádáme vzestupně a přiřadíme jim pořadí.</a:t>
            </a:r>
          </a:p>
          <a:p>
            <a:pPr marL="342900" indent="-342900" fontAlgn="base">
              <a:spcBef>
                <a:spcPct val="20000"/>
              </a:spcBef>
              <a:spcAft>
                <a:spcPct val="0"/>
              </a:spcAft>
              <a:buClr>
                <a:schemeClr val="accent1"/>
              </a:buClr>
              <a:buFont typeface="+mj-lt"/>
              <a:buAutoNum type="arabicPeriod"/>
            </a:pPr>
            <a:r>
              <a:rPr lang="cs-CZ" sz="1600" dirty="0" smtClean="0">
                <a:solidFill>
                  <a:prstClr val="black"/>
                </a:solidFill>
                <a:cs typeface="Arial" pitchFamily="34" charset="0"/>
              </a:rPr>
              <a:t>Spočítáme statistiky S</a:t>
            </a:r>
            <a:r>
              <a:rPr lang="cs-CZ" sz="1600" baseline="-25000" dirty="0" smtClean="0">
                <a:solidFill>
                  <a:prstClr val="black"/>
                </a:solidFill>
                <a:cs typeface="Arial" pitchFamily="34" charset="0"/>
              </a:rPr>
              <a:t>w</a:t>
            </a:r>
            <a:r>
              <a:rPr lang="cs-CZ" sz="1600" baseline="30000" dirty="0" smtClean="0">
                <a:solidFill>
                  <a:prstClr val="black"/>
                </a:solidFill>
                <a:cs typeface="Arial" pitchFamily="34" charset="0"/>
              </a:rPr>
              <a:t>+ </a:t>
            </a:r>
            <a:r>
              <a:rPr lang="cs-CZ" sz="1600" dirty="0">
                <a:solidFill>
                  <a:prstClr val="black"/>
                </a:solidFill>
                <a:cs typeface="Arial" pitchFamily="34" charset="0"/>
              </a:rPr>
              <a:t>a </a:t>
            </a:r>
            <a:r>
              <a:rPr lang="cs-CZ" sz="1600" dirty="0" smtClean="0">
                <a:solidFill>
                  <a:prstClr val="black"/>
                </a:solidFill>
                <a:cs typeface="Arial" pitchFamily="34" charset="0"/>
              </a:rPr>
              <a:t>S</a:t>
            </a:r>
            <a:r>
              <a:rPr lang="cs-CZ" sz="1600" baseline="-25000" dirty="0" smtClean="0">
                <a:solidFill>
                  <a:prstClr val="black"/>
                </a:solidFill>
                <a:cs typeface="Arial" pitchFamily="34" charset="0"/>
              </a:rPr>
              <a:t>w</a:t>
            </a:r>
            <a:r>
              <a:rPr lang="cs-CZ" sz="1600" baseline="30000" dirty="0" smtClean="0">
                <a:solidFill>
                  <a:prstClr val="black"/>
                </a:solidFill>
                <a:cs typeface="Arial" pitchFamily="34" charset="0"/>
              </a:rPr>
              <a:t>-</a:t>
            </a:r>
            <a:r>
              <a:rPr lang="cs-CZ" sz="1600" dirty="0" smtClean="0">
                <a:solidFill>
                  <a:prstClr val="black"/>
                </a:solidFill>
                <a:cs typeface="Arial" pitchFamily="34" charset="0"/>
              </a:rPr>
              <a:t>, které odpovídají </a:t>
            </a:r>
            <a:r>
              <a:rPr lang="cs-CZ" sz="1600" dirty="0" smtClean="0">
                <a:solidFill>
                  <a:srgbClr val="FF0000"/>
                </a:solidFill>
                <a:cs typeface="Arial" pitchFamily="34" charset="0"/>
              </a:rPr>
              <a:t>součtu pořadí </a:t>
            </a:r>
            <a:r>
              <a:rPr lang="cs-CZ" sz="1600" dirty="0">
                <a:solidFill>
                  <a:srgbClr val="FF0000"/>
                </a:solidFill>
                <a:cs typeface="Arial" pitchFamily="34" charset="0"/>
              </a:rPr>
              <a:t>kladných (S</a:t>
            </a:r>
            <a:r>
              <a:rPr lang="cs-CZ" sz="1600" baseline="-25000" dirty="0">
                <a:solidFill>
                  <a:srgbClr val="FF0000"/>
                </a:solidFill>
                <a:cs typeface="Arial" pitchFamily="34" charset="0"/>
              </a:rPr>
              <a:t>w</a:t>
            </a:r>
            <a:r>
              <a:rPr lang="cs-CZ" sz="1600" baseline="30000" dirty="0" smtClean="0">
                <a:solidFill>
                  <a:srgbClr val="FF0000"/>
                </a:solidFill>
                <a:cs typeface="Arial" pitchFamily="34" charset="0"/>
              </a:rPr>
              <a:t>+</a:t>
            </a:r>
            <a:r>
              <a:rPr lang="cs-CZ" sz="1600" dirty="0" smtClean="0">
                <a:solidFill>
                  <a:srgbClr val="FF0000"/>
                </a:solidFill>
                <a:cs typeface="Arial" pitchFamily="34" charset="0"/>
              </a:rPr>
              <a:t>) a </a:t>
            </a:r>
            <a:r>
              <a:rPr lang="cs-CZ" sz="1600" dirty="0">
                <a:solidFill>
                  <a:srgbClr val="FF0000"/>
                </a:solidFill>
                <a:cs typeface="Arial" pitchFamily="34" charset="0"/>
              </a:rPr>
              <a:t>záporných rozdílů (</a:t>
            </a:r>
            <a:r>
              <a:rPr lang="cs-CZ" sz="1600" dirty="0" smtClean="0">
                <a:solidFill>
                  <a:srgbClr val="FF0000"/>
                </a:solidFill>
                <a:cs typeface="Arial" pitchFamily="34" charset="0"/>
              </a:rPr>
              <a:t>S</a:t>
            </a:r>
            <a:r>
              <a:rPr lang="cs-CZ" sz="1600" baseline="-25000" dirty="0" smtClean="0">
                <a:solidFill>
                  <a:srgbClr val="FF0000"/>
                </a:solidFill>
                <a:cs typeface="Arial" pitchFamily="34" charset="0"/>
              </a:rPr>
              <a:t>w</a:t>
            </a:r>
            <a:r>
              <a:rPr lang="cs-CZ" sz="1600" baseline="30000" dirty="0" smtClean="0">
                <a:solidFill>
                  <a:srgbClr val="FF0000"/>
                </a:solidFill>
                <a:cs typeface="Arial" pitchFamily="34" charset="0"/>
              </a:rPr>
              <a:t>-</a:t>
            </a:r>
            <a:r>
              <a:rPr lang="cs-CZ" sz="1600" dirty="0" smtClean="0">
                <a:solidFill>
                  <a:srgbClr val="FF0000"/>
                </a:solidFill>
                <a:cs typeface="Arial" pitchFamily="34" charset="0"/>
              </a:rPr>
              <a:t>). </a:t>
            </a:r>
            <a:r>
              <a:rPr lang="cs-CZ" sz="1600" dirty="0" smtClean="0">
                <a:solidFill>
                  <a:prstClr val="black"/>
                </a:solidFill>
                <a:cs typeface="Arial" pitchFamily="34" charset="0"/>
              </a:rPr>
              <a:t>Jako finální hodnotu testové statistiky bereme minimum z </a:t>
            </a:r>
            <a:r>
              <a:rPr lang="cs-CZ" sz="1600" dirty="0">
                <a:solidFill>
                  <a:prstClr val="black"/>
                </a:solidFill>
                <a:cs typeface="Arial" pitchFamily="34" charset="0"/>
              </a:rPr>
              <a:t>S</a:t>
            </a:r>
            <a:r>
              <a:rPr lang="cs-CZ" sz="1600" baseline="-25000" dirty="0">
                <a:solidFill>
                  <a:prstClr val="black"/>
                </a:solidFill>
                <a:cs typeface="Arial" pitchFamily="34" charset="0"/>
              </a:rPr>
              <a:t>w</a:t>
            </a:r>
            <a:r>
              <a:rPr lang="cs-CZ" sz="1600" baseline="30000" dirty="0">
                <a:solidFill>
                  <a:prstClr val="black"/>
                </a:solidFill>
                <a:cs typeface="Arial" pitchFamily="34" charset="0"/>
              </a:rPr>
              <a:t>+ </a:t>
            </a:r>
            <a:r>
              <a:rPr lang="cs-CZ" sz="1600" dirty="0">
                <a:solidFill>
                  <a:prstClr val="black"/>
                </a:solidFill>
                <a:cs typeface="Arial" pitchFamily="34" charset="0"/>
              </a:rPr>
              <a:t>a </a:t>
            </a:r>
            <a:r>
              <a:rPr lang="cs-CZ" sz="1600" dirty="0" smtClean="0">
                <a:solidFill>
                  <a:prstClr val="black"/>
                </a:solidFill>
                <a:cs typeface="Arial" pitchFamily="34" charset="0"/>
              </a:rPr>
              <a:t>S</a:t>
            </a:r>
            <a:r>
              <a:rPr lang="cs-CZ" sz="1600" baseline="-25000" dirty="0" smtClean="0">
                <a:solidFill>
                  <a:prstClr val="black"/>
                </a:solidFill>
                <a:cs typeface="Arial" pitchFamily="34" charset="0"/>
              </a:rPr>
              <a:t>w</a:t>
            </a:r>
            <a:r>
              <a:rPr lang="cs-CZ" sz="1600" baseline="30000" dirty="0" smtClean="0">
                <a:solidFill>
                  <a:prstClr val="black"/>
                </a:solidFill>
                <a:cs typeface="Arial" pitchFamily="34" charset="0"/>
              </a:rPr>
              <a:t>-</a:t>
            </a:r>
            <a:r>
              <a:rPr lang="cs-CZ" sz="1600" dirty="0" smtClean="0">
                <a:solidFill>
                  <a:prstClr val="black"/>
                </a:solidFill>
                <a:cs typeface="Arial" pitchFamily="34" charset="0"/>
              </a:rPr>
              <a:t>. Nulovou hypotézu zamítáme, pokud hodnota testové statistiky menší nebo rovna tabelované kritické hodnotě (při dané hladině významnosti a počtu nenulových rozdílů).</a:t>
            </a:r>
          </a:p>
          <a:p>
            <a:pPr fontAlgn="base">
              <a:spcBef>
                <a:spcPct val="20000"/>
              </a:spcBef>
              <a:spcAft>
                <a:spcPct val="0"/>
              </a:spcAft>
              <a:buClr>
                <a:schemeClr val="accent1"/>
              </a:buClr>
            </a:pPr>
            <a:r>
              <a:rPr lang="cs-CZ" sz="1600" b="1" dirty="0" smtClean="0">
                <a:cs typeface="Arial" pitchFamily="34" charset="0"/>
              </a:rPr>
              <a:t>nebo</a:t>
            </a:r>
          </a:p>
          <a:p>
            <a:pPr marL="342900" indent="-342900" fontAlgn="base">
              <a:spcBef>
                <a:spcPct val="20000"/>
              </a:spcBef>
              <a:spcAft>
                <a:spcPct val="0"/>
              </a:spcAft>
              <a:buClr>
                <a:schemeClr val="accent1"/>
              </a:buClr>
              <a:buFont typeface="+mj-lt"/>
              <a:buAutoNum type="arabicPeriod" startAt="3"/>
            </a:pPr>
            <a:r>
              <a:rPr lang="cs-CZ" sz="1600" dirty="0" smtClean="0">
                <a:solidFill>
                  <a:prstClr val="black"/>
                </a:solidFill>
                <a:cs typeface="Arial" pitchFamily="34" charset="0"/>
              </a:rPr>
              <a:t>Pro N </a:t>
            </a:r>
            <a:r>
              <a:rPr lang="en-US" sz="1600" dirty="0" smtClean="0">
                <a:solidFill>
                  <a:prstClr val="black"/>
                </a:solidFill>
                <a:cs typeface="Arial" pitchFamily="34" charset="0"/>
              </a:rPr>
              <a:t>&gt;</a:t>
            </a:r>
            <a:r>
              <a:rPr lang="cs-CZ" sz="1600" dirty="0" smtClean="0">
                <a:solidFill>
                  <a:prstClr val="black"/>
                </a:solidFill>
                <a:cs typeface="Arial" pitchFamily="34" charset="0"/>
              </a:rPr>
              <a:t> 30 lze využít asymptotické normality </a:t>
            </a:r>
            <a:r>
              <a:rPr lang="cs-CZ" sz="1600" dirty="0">
                <a:solidFill>
                  <a:prstClr val="black"/>
                </a:solidFill>
                <a:cs typeface="Arial" pitchFamily="34" charset="0"/>
              </a:rPr>
              <a:t>statistiky </a:t>
            </a:r>
            <a:r>
              <a:rPr lang="cs-CZ" sz="1600" dirty="0" smtClean="0">
                <a:solidFill>
                  <a:prstClr val="black"/>
                </a:solidFill>
                <a:cs typeface="Arial" pitchFamily="34" charset="0"/>
              </a:rPr>
              <a:t>S</a:t>
            </a:r>
            <a:r>
              <a:rPr lang="cs-CZ" sz="1600" baseline="-25000" dirty="0" smtClean="0">
                <a:solidFill>
                  <a:prstClr val="black"/>
                </a:solidFill>
                <a:cs typeface="Arial" pitchFamily="34" charset="0"/>
              </a:rPr>
              <a:t>w</a:t>
            </a:r>
            <a:r>
              <a:rPr lang="cs-CZ" sz="1600" baseline="30000" dirty="0" smtClean="0">
                <a:solidFill>
                  <a:prstClr val="black"/>
                </a:solidFill>
                <a:cs typeface="Arial" pitchFamily="34" charset="0"/>
              </a:rPr>
              <a:t>+</a:t>
            </a:r>
          </a:p>
          <a:p>
            <a:pPr marL="342900" indent="-342900" fontAlgn="base">
              <a:spcBef>
                <a:spcPct val="20000"/>
              </a:spcBef>
              <a:spcAft>
                <a:spcPct val="0"/>
              </a:spcAft>
              <a:buClr>
                <a:schemeClr val="accent1"/>
              </a:buClr>
              <a:buFont typeface="+mj-lt"/>
              <a:buAutoNum type="arabicPeriod" startAt="3"/>
            </a:pPr>
            <a:endParaRPr lang="cs-CZ" sz="1600" baseline="30000" dirty="0" smtClean="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3"/>
            </a:pPr>
            <a:endParaRPr lang="cs-CZ" sz="1600" baseline="30000" dirty="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3"/>
            </a:pPr>
            <a:endParaRPr lang="cs-CZ" sz="1600" baseline="30000" dirty="0" smtClean="0">
              <a:solidFill>
                <a:prstClr val="black"/>
              </a:solidFill>
              <a:cs typeface="Arial" pitchFamily="34" charset="0"/>
            </a:endParaRPr>
          </a:p>
          <a:p>
            <a:pPr marL="363538" fontAlgn="base">
              <a:spcBef>
                <a:spcPct val="20000"/>
              </a:spcBef>
              <a:spcAft>
                <a:spcPct val="0"/>
              </a:spcAft>
              <a:buClr>
                <a:schemeClr val="accent1"/>
              </a:buClr>
            </a:pPr>
            <a:endParaRPr lang="cs-CZ" sz="1600" dirty="0" smtClean="0">
              <a:solidFill>
                <a:prstClr val="black"/>
              </a:solidFill>
              <a:cs typeface="Arial" pitchFamily="34" charset="0"/>
            </a:endParaRPr>
          </a:p>
          <a:p>
            <a:pPr marL="363538" fontAlgn="base">
              <a:spcBef>
                <a:spcPct val="20000"/>
              </a:spcBef>
              <a:spcAft>
                <a:spcPct val="0"/>
              </a:spcAft>
              <a:buClr>
                <a:schemeClr val="accent1"/>
              </a:buClr>
            </a:pPr>
            <a:r>
              <a:rPr lang="cs-CZ" sz="1600" dirty="0" smtClean="0">
                <a:solidFill>
                  <a:prstClr val="black"/>
                </a:solidFill>
                <a:cs typeface="Arial" pitchFamily="34" charset="0"/>
              </a:rPr>
              <a:t>Pokud </a:t>
            </a:r>
            <a:r>
              <a:rPr lang="cs-CZ" sz="1600" dirty="0">
                <a:solidFill>
                  <a:prstClr val="black"/>
                </a:solidFill>
                <a:cs typeface="Arial" pitchFamily="34" charset="0"/>
              </a:rPr>
              <a:t>|Z|≥ </a:t>
            </a:r>
            <a:r>
              <a:rPr lang="cs-CZ" sz="1600" dirty="0" smtClean="0">
                <a:solidFill>
                  <a:prstClr val="black"/>
                </a:solidFill>
                <a:cs typeface="Arial" pitchFamily="34" charset="0"/>
              </a:rPr>
              <a:t>u</a:t>
            </a:r>
            <a:r>
              <a:rPr lang="cs-CZ" sz="1600" baseline="-25000" dirty="0" smtClean="0">
                <a:solidFill>
                  <a:prstClr val="black"/>
                </a:solidFill>
                <a:cs typeface="Arial" pitchFamily="34" charset="0"/>
              </a:rPr>
              <a:t>1-</a:t>
            </a:r>
            <a:r>
              <a:rPr lang="el-GR" sz="1600" baseline="-25000" dirty="0" smtClean="0">
                <a:solidFill>
                  <a:prstClr val="black"/>
                </a:solidFill>
                <a:cs typeface="Arial" pitchFamily="34" charset="0"/>
              </a:rPr>
              <a:t>α</a:t>
            </a:r>
            <a:r>
              <a:rPr lang="cs-CZ" sz="1600" baseline="-25000" dirty="0" smtClean="0">
                <a:solidFill>
                  <a:prstClr val="black"/>
                </a:solidFill>
                <a:cs typeface="Arial" pitchFamily="34" charset="0"/>
              </a:rPr>
              <a:t>/2 </a:t>
            </a:r>
            <a:r>
              <a:rPr lang="cs-CZ" sz="1600" dirty="0" smtClean="0">
                <a:solidFill>
                  <a:prstClr val="black"/>
                </a:solidFill>
                <a:cs typeface="Arial" pitchFamily="34" charset="0"/>
              </a:rPr>
              <a:t>zamítáme </a:t>
            </a:r>
            <a:r>
              <a:rPr lang="cs-CZ" sz="1600" dirty="0">
                <a:solidFill>
                  <a:prstClr val="black"/>
                </a:solidFill>
                <a:cs typeface="Arial" pitchFamily="34" charset="0"/>
              </a:rPr>
              <a:t>nulovou </a:t>
            </a:r>
            <a:r>
              <a:rPr lang="cs-CZ" sz="1600" dirty="0" smtClean="0">
                <a:solidFill>
                  <a:prstClr val="black"/>
                </a:solidFill>
                <a:cs typeface="Arial" pitchFamily="34" charset="0"/>
              </a:rPr>
              <a:t>hypotézu, že medián výběru je roven hodnotě </a:t>
            </a:r>
            <a:r>
              <a:rPr lang="cs-CZ" sz="1600" i="1" dirty="0" smtClean="0">
                <a:solidFill>
                  <a:prstClr val="black"/>
                </a:solidFill>
                <a:cs typeface="Arial" pitchFamily="34" charset="0"/>
              </a:rPr>
              <a:t>c</a:t>
            </a:r>
            <a:r>
              <a:rPr lang="cs-CZ" sz="1600" dirty="0" smtClean="0">
                <a:solidFill>
                  <a:prstClr val="black"/>
                </a:solidFill>
                <a:cs typeface="Arial" pitchFamily="34" charset="0"/>
              </a:rPr>
              <a:t>.</a:t>
            </a:r>
            <a:endParaRPr lang="cs-CZ" sz="1600" dirty="0">
              <a:solidFill>
                <a:prstClr val="black"/>
              </a:solidFill>
              <a:cs typeface="Arial" pitchFamily="34" charset="0"/>
            </a:endParaRPr>
          </a:p>
        </p:txBody>
      </p:sp>
      <p:graphicFrame>
        <p:nvGraphicFramePr>
          <p:cNvPr id="5" name="Objekt 4"/>
          <p:cNvGraphicFramePr>
            <a:graphicFrameLocks noChangeAspect="1"/>
          </p:cNvGraphicFramePr>
          <p:nvPr>
            <p:extLst>
              <p:ext uri="{D42A27DB-BD31-4B8C-83A1-F6EECF244321}">
                <p14:modId xmlns:p14="http://schemas.microsoft.com/office/powerpoint/2010/main" val="1083442022"/>
              </p:ext>
            </p:extLst>
          </p:nvPr>
        </p:nvGraphicFramePr>
        <p:xfrm>
          <a:off x="822325" y="5293642"/>
          <a:ext cx="1665288" cy="581025"/>
        </p:xfrm>
        <a:graphic>
          <a:graphicData uri="http://schemas.openxmlformats.org/presentationml/2006/ole">
            <mc:AlternateContent xmlns:mc="http://schemas.openxmlformats.org/markup-compatibility/2006">
              <mc:Choice xmlns:v="urn:schemas-microsoft-com:vml" Requires="v">
                <p:oleObj spid="_x0000_s24668" name="Rovnice" r:id="rId4" imgW="1117440" imgH="393480" progId="Equation.3">
                  <p:embed/>
                </p:oleObj>
              </mc:Choice>
              <mc:Fallback>
                <p:oleObj name="Rovnice" r:id="rId4" imgW="1117440" imgH="393480" progId="Equation.3">
                  <p:embed/>
                  <p:pic>
                    <p:nvPicPr>
                      <p:cNvPr id="0" name="Picture 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325" y="5293642"/>
                        <a:ext cx="1665288"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kt 5"/>
          <p:cNvGraphicFramePr>
            <a:graphicFrameLocks noChangeAspect="1"/>
          </p:cNvGraphicFramePr>
          <p:nvPr>
            <p:extLst>
              <p:ext uri="{D42A27DB-BD31-4B8C-83A1-F6EECF244321}">
                <p14:modId xmlns:p14="http://schemas.microsoft.com/office/powerpoint/2010/main" val="2765457729"/>
              </p:ext>
            </p:extLst>
          </p:nvPr>
        </p:nvGraphicFramePr>
        <p:xfrm>
          <a:off x="3091358" y="5293642"/>
          <a:ext cx="2344738" cy="581025"/>
        </p:xfrm>
        <a:graphic>
          <a:graphicData uri="http://schemas.openxmlformats.org/presentationml/2006/ole">
            <mc:AlternateContent xmlns:mc="http://schemas.openxmlformats.org/markup-compatibility/2006">
              <mc:Choice xmlns:v="urn:schemas-microsoft-com:vml" Requires="v">
                <p:oleObj spid="_x0000_s24669" name="Rovnice" r:id="rId6" imgW="1574640" imgH="393480" progId="Equation.3">
                  <p:embed/>
                </p:oleObj>
              </mc:Choice>
              <mc:Fallback>
                <p:oleObj name="Rovnice" r:id="rId6" imgW="1574640" imgH="393480" progId="Equation.3">
                  <p:embed/>
                  <p:pic>
                    <p:nvPicPr>
                      <p:cNvPr id="0" name="Picture 4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91358" y="5293642"/>
                        <a:ext cx="2344738"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kt 6"/>
          <p:cNvGraphicFramePr>
            <a:graphicFrameLocks noChangeAspect="1"/>
          </p:cNvGraphicFramePr>
          <p:nvPr>
            <p:extLst>
              <p:ext uri="{D42A27DB-BD31-4B8C-83A1-F6EECF244321}">
                <p14:modId xmlns:p14="http://schemas.microsoft.com/office/powerpoint/2010/main" val="360187431"/>
              </p:ext>
            </p:extLst>
          </p:nvPr>
        </p:nvGraphicFramePr>
        <p:xfrm>
          <a:off x="6197600" y="5293642"/>
          <a:ext cx="2516188" cy="655638"/>
        </p:xfrm>
        <a:graphic>
          <a:graphicData uri="http://schemas.openxmlformats.org/presentationml/2006/ole">
            <mc:AlternateContent xmlns:mc="http://schemas.openxmlformats.org/markup-compatibility/2006">
              <mc:Choice xmlns:v="urn:schemas-microsoft-com:vml" Requires="v">
                <p:oleObj spid="_x0000_s24670" name="Rovnice" r:id="rId8" imgW="1688760" imgH="444240" progId="Equation.3">
                  <p:embed/>
                </p:oleObj>
              </mc:Choice>
              <mc:Fallback>
                <p:oleObj name="Rovnice" r:id="rId8" imgW="1688760" imgH="444240" progId="Equation.3">
                  <p:embed/>
                  <p:pic>
                    <p:nvPicPr>
                      <p:cNvPr id="0" name="Picture 4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97600" y="5293642"/>
                        <a:ext cx="2516188" cy="655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92838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41667" name="Rectangle 2"/>
          <p:cNvSpPr>
            <a:spLocks noGrp="1"/>
          </p:cNvSpPr>
          <p:nvPr>
            <p:ph type="title" idx="4294967295"/>
          </p:nvPr>
        </p:nvSpPr>
        <p:spPr/>
        <p:txBody>
          <a:bodyPr/>
          <a:lstStyle/>
          <a:p>
            <a:r>
              <a:rPr lang="cs-CZ" dirty="0" err="1" smtClean="0"/>
              <a:t>Jednovýběrový</a:t>
            </a:r>
            <a:r>
              <a:rPr lang="cs-CZ" dirty="0" smtClean="0"/>
              <a:t> znaménkový test</a:t>
            </a:r>
          </a:p>
        </p:txBody>
      </p:sp>
      <p:sp>
        <p:nvSpPr>
          <p:cNvPr id="241789" name="Rectangle 124"/>
          <p:cNvSpPr>
            <a:spLocks noChangeArrowheads="1"/>
          </p:cNvSpPr>
          <p:nvPr/>
        </p:nvSpPr>
        <p:spPr bwMode="auto">
          <a:xfrm>
            <a:off x="179512" y="1511264"/>
            <a:ext cx="8892480" cy="4673527"/>
          </a:xfrm>
          <a:prstGeom prst="rect">
            <a:avLst/>
          </a:prstGeom>
          <a:noFill/>
          <a:ln w="9525">
            <a:noFill/>
            <a:miter lim="800000"/>
            <a:headEnd/>
            <a:tailEnd/>
          </a:ln>
        </p:spPr>
        <p:txBody>
          <a:bodyPr wrap="square" tIns="152352" bIns="38088" anchor="ctr">
            <a:spAutoFit/>
          </a:bodyPr>
          <a:lstStyle/>
          <a:p>
            <a:pPr marL="274638" lvl="1" indent="-274638" fontAlgn="base">
              <a:spcBef>
                <a:spcPct val="20000"/>
              </a:spcBef>
              <a:spcAft>
                <a:spcPct val="0"/>
              </a:spcAft>
              <a:buClr>
                <a:schemeClr val="accent1"/>
              </a:buClr>
              <a:buFontTx/>
              <a:buChar char="•"/>
            </a:pPr>
            <a:r>
              <a:rPr lang="cs-CZ" sz="1600" dirty="0">
                <a:solidFill>
                  <a:prstClr val="black"/>
                </a:solidFill>
                <a:cs typeface="Arial" pitchFamily="34" charset="0"/>
              </a:rPr>
              <a:t>Lze </a:t>
            </a:r>
            <a:r>
              <a:rPr lang="cs-CZ" sz="1600" dirty="0" smtClean="0">
                <a:solidFill>
                  <a:prstClr val="black"/>
                </a:solidFill>
                <a:cs typeface="Arial" pitchFamily="34" charset="0"/>
              </a:rPr>
              <a:t>použít </a:t>
            </a:r>
            <a:r>
              <a:rPr lang="cs-CZ" sz="1600" dirty="0">
                <a:solidFill>
                  <a:prstClr val="black"/>
                </a:solidFill>
                <a:cs typeface="Arial" pitchFamily="34" charset="0"/>
              </a:rPr>
              <a:t>v situaci, kdy není splněn předpoklad symetrie rozdělení kolem mediánu.</a:t>
            </a:r>
          </a:p>
          <a:p>
            <a:pPr marL="274638" lvl="1" indent="-274638" fontAlgn="base">
              <a:spcBef>
                <a:spcPct val="20000"/>
              </a:spcBef>
              <a:spcAft>
                <a:spcPct val="0"/>
              </a:spcAft>
              <a:buClr>
                <a:schemeClr val="accent1"/>
              </a:buClr>
              <a:buFontTx/>
              <a:buChar char="•"/>
            </a:pPr>
            <a:r>
              <a:rPr lang="cs-CZ" sz="1600" dirty="0" smtClean="0">
                <a:solidFill>
                  <a:prstClr val="black"/>
                </a:solidFill>
                <a:cs typeface="Arial" pitchFamily="34" charset="0"/>
              </a:rPr>
              <a:t>Testuje, zda je medián jednoho výběru roven hodnotě </a:t>
            </a:r>
            <a:r>
              <a:rPr lang="cs-CZ" sz="1600" i="1" dirty="0" smtClean="0">
                <a:solidFill>
                  <a:prstClr val="black"/>
                </a:solidFill>
                <a:cs typeface="Arial" pitchFamily="34" charset="0"/>
              </a:rPr>
              <a:t>c </a:t>
            </a:r>
            <a:r>
              <a:rPr lang="cs-CZ" sz="1600" dirty="0" smtClean="0">
                <a:solidFill>
                  <a:prstClr val="black"/>
                </a:solidFill>
                <a:cs typeface="Arial" pitchFamily="34" charset="0"/>
              </a:rPr>
              <a:t>(v případě párového designu je x</a:t>
            </a:r>
            <a:r>
              <a:rPr lang="cs-CZ" sz="1600" baseline="-25000" dirty="0" smtClean="0">
                <a:solidFill>
                  <a:prstClr val="black"/>
                </a:solidFill>
                <a:cs typeface="Arial" pitchFamily="34" charset="0"/>
              </a:rPr>
              <a:t>0.5</a:t>
            </a:r>
            <a:r>
              <a:rPr lang="cs-CZ" sz="1600" dirty="0" smtClean="0">
                <a:solidFill>
                  <a:prstClr val="black"/>
                </a:solidFill>
                <a:cs typeface="Arial" pitchFamily="34" charset="0"/>
              </a:rPr>
              <a:t> reprezentováno mediánem rozdílu hodnot)</a:t>
            </a:r>
          </a:p>
          <a:p>
            <a:pPr fontAlgn="base">
              <a:spcBef>
                <a:spcPct val="20000"/>
              </a:spcBef>
              <a:spcAft>
                <a:spcPct val="0"/>
              </a:spcAft>
              <a:buClr>
                <a:schemeClr val="accent1"/>
              </a:buClr>
            </a:pPr>
            <a:r>
              <a:rPr lang="cs-CZ" sz="1600" dirty="0">
                <a:solidFill>
                  <a:prstClr val="black"/>
                </a:solidFill>
                <a:cs typeface="Arial" pitchFamily="34" charset="0"/>
              </a:rPr>
              <a:t>	</a:t>
            </a:r>
            <a:r>
              <a:rPr lang="cs-CZ" sz="1600" dirty="0" smtClean="0">
                <a:solidFill>
                  <a:prstClr val="black"/>
                </a:solidFill>
                <a:cs typeface="Arial" pitchFamily="34" charset="0"/>
              </a:rPr>
              <a:t>		H</a:t>
            </a:r>
            <a:r>
              <a:rPr lang="cs-CZ" sz="1600" baseline="-25000" dirty="0" smtClean="0">
                <a:solidFill>
                  <a:prstClr val="black"/>
                </a:solidFill>
                <a:cs typeface="Arial" pitchFamily="34" charset="0"/>
              </a:rPr>
              <a:t>0</a:t>
            </a:r>
            <a:r>
              <a:rPr lang="cs-CZ" sz="1600" dirty="0" smtClean="0">
                <a:solidFill>
                  <a:prstClr val="black"/>
                </a:solidFill>
                <a:cs typeface="Arial" pitchFamily="34" charset="0"/>
              </a:rPr>
              <a:t>: x</a:t>
            </a:r>
            <a:r>
              <a:rPr lang="cs-CZ" sz="1600" baseline="-25000" dirty="0" smtClean="0">
                <a:solidFill>
                  <a:prstClr val="black"/>
                </a:solidFill>
                <a:cs typeface="Arial" pitchFamily="34" charset="0"/>
              </a:rPr>
              <a:t>0.5</a:t>
            </a:r>
            <a:r>
              <a:rPr lang="cs-CZ" sz="1600" dirty="0" smtClean="0">
                <a:solidFill>
                  <a:prstClr val="black"/>
                </a:solidFill>
                <a:cs typeface="Arial" pitchFamily="34" charset="0"/>
              </a:rPr>
              <a:t>=c  proti H</a:t>
            </a:r>
            <a:r>
              <a:rPr lang="cs-CZ" sz="1600" baseline="-25000" dirty="0" smtClean="0">
                <a:solidFill>
                  <a:prstClr val="black"/>
                </a:solidFill>
                <a:cs typeface="Arial" pitchFamily="34" charset="0"/>
              </a:rPr>
              <a:t>1</a:t>
            </a:r>
            <a:r>
              <a:rPr lang="cs-CZ" sz="1600" dirty="0" smtClean="0">
                <a:solidFill>
                  <a:prstClr val="black"/>
                </a:solidFill>
                <a:cs typeface="Arial" pitchFamily="34" charset="0"/>
              </a:rPr>
              <a:t>: x</a:t>
            </a:r>
            <a:r>
              <a:rPr lang="cs-CZ" sz="1600" baseline="-25000" dirty="0" smtClean="0">
                <a:solidFill>
                  <a:prstClr val="black"/>
                </a:solidFill>
                <a:cs typeface="Arial" pitchFamily="34" charset="0"/>
              </a:rPr>
              <a:t>0.5</a:t>
            </a:r>
            <a:r>
              <a:rPr lang="cs-CZ" sz="1600" dirty="0" smtClean="0">
                <a:solidFill>
                  <a:prstClr val="black"/>
                </a:solidFill>
                <a:cs typeface="Arial" pitchFamily="34" charset="0"/>
              </a:rPr>
              <a:t>≠ c.</a:t>
            </a:r>
          </a:p>
          <a:p>
            <a:pPr fontAlgn="base">
              <a:spcBef>
                <a:spcPct val="20000"/>
              </a:spcBef>
              <a:spcAft>
                <a:spcPct val="0"/>
              </a:spcAft>
              <a:buClr>
                <a:schemeClr val="accent1"/>
              </a:buClr>
            </a:pPr>
            <a:r>
              <a:rPr lang="cs-CZ" sz="1600" b="1" dirty="0" smtClean="0">
                <a:solidFill>
                  <a:prstClr val="black"/>
                </a:solidFill>
                <a:cs typeface="Arial" pitchFamily="34" charset="0"/>
              </a:rPr>
              <a:t>Postup:</a:t>
            </a:r>
          </a:p>
          <a:p>
            <a:pPr marL="342900" indent="-342900" fontAlgn="base">
              <a:spcBef>
                <a:spcPct val="20000"/>
              </a:spcBef>
              <a:spcAft>
                <a:spcPct val="0"/>
              </a:spcAft>
              <a:buClr>
                <a:schemeClr val="accent1"/>
              </a:buClr>
              <a:buFont typeface="+mj-lt"/>
              <a:buAutoNum type="arabicPeriod"/>
            </a:pPr>
            <a:r>
              <a:rPr lang="cs-CZ" sz="1600" dirty="0">
                <a:solidFill>
                  <a:prstClr val="black"/>
                </a:solidFill>
                <a:cs typeface="Arial" pitchFamily="34" charset="0"/>
              </a:rPr>
              <a:t>Spočítáme rozdíly hodnot výběru s testovanou hodnotou mediánu.</a:t>
            </a:r>
            <a:endParaRPr lang="cs-CZ" sz="1600" dirty="0" smtClean="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a:pPr>
            <a:r>
              <a:rPr lang="cs-CZ" sz="1600" dirty="0" smtClean="0">
                <a:solidFill>
                  <a:prstClr val="black"/>
                </a:solidFill>
                <a:cs typeface="Arial" pitchFamily="34" charset="0"/>
              </a:rPr>
              <a:t>Spočítáme statistiku </a:t>
            </a:r>
            <a:r>
              <a:rPr lang="cs-CZ" sz="1600" dirty="0" err="1" smtClean="0">
                <a:solidFill>
                  <a:prstClr val="black"/>
                </a:solidFill>
                <a:cs typeface="Arial" pitchFamily="34" charset="0"/>
              </a:rPr>
              <a:t>S</a:t>
            </a:r>
            <a:r>
              <a:rPr lang="cs-CZ" sz="1600" baseline="-25000" dirty="0" err="1" smtClean="0">
                <a:solidFill>
                  <a:prstClr val="black"/>
                </a:solidFill>
                <a:cs typeface="Arial" pitchFamily="34" charset="0"/>
              </a:rPr>
              <a:t>z</a:t>
            </a:r>
            <a:r>
              <a:rPr lang="cs-CZ" sz="1600" baseline="30000" dirty="0" smtClean="0">
                <a:solidFill>
                  <a:prstClr val="black"/>
                </a:solidFill>
                <a:cs typeface="Arial" pitchFamily="34" charset="0"/>
              </a:rPr>
              <a:t>+</a:t>
            </a:r>
            <a:r>
              <a:rPr lang="cs-CZ" sz="1600" dirty="0" smtClean="0">
                <a:solidFill>
                  <a:prstClr val="black"/>
                </a:solidFill>
                <a:cs typeface="Arial" pitchFamily="34" charset="0"/>
              </a:rPr>
              <a:t>, která odpovídá počtu kladných rozdílů → </a:t>
            </a:r>
            <a:r>
              <a:rPr lang="cs-CZ" sz="1600" dirty="0" smtClean="0">
                <a:solidFill>
                  <a:srgbClr val="FF0000"/>
                </a:solidFill>
                <a:cs typeface="Arial" pitchFamily="34" charset="0"/>
              </a:rPr>
              <a:t>test nevyužívá hodnot pořadí původních dat ale pouze informaci, zda se hodnota realizuje nad nebo pod mediánem </a:t>
            </a:r>
            <a:r>
              <a:rPr lang="cs-CZ" sz="1600" dirty="0" smtClean="0">
                <a:solidFill>
                  <a:prstClr val="black"/>
                </a:solidFill>
                <a:cs typeface="Arial" pitchFamily="34" charset="0"/>
              </a:rPr>
              <a:t>→ dochází ke snížení síly testu</a:t>
            </a:r>
          </a:p>
          <a:p>
            <a:pPr marL="342900" indent="-342900" fontAlgn="base">
              <a:spcBef>
                <a:spcPct val="20000"/>
              </a:spcBef>
              <a:spcAft>
                <a:spcPct val="0"/>
              </a:spcAft>
              <a:buClr>
                <a:schemeClr val="accent1"/>
              </a:buClr>
              <a:buFont typeface="+mj-lt"/>
              <a:buAutoNum type="arabicPeriod"/>
            </a:pPr>
            <a:r>
              <a:rPr lang="cs-CZ" sz="1600" dirty="0" smtClean="0">
                <a:solidFill>
                  <a:prstClr val="black"/>
                </a:solidFill>
                <a:cs typeface="Arial" pitchFamily="34" charset="0"/>
              </a:rPr>
              <a:t>Nulovou hypotézu zamítáme, </a:t>
            </a:r>
            <a:r>
              <a:rPr lang="cs-CZ" sz="1600" dirty="0">
                <a:solidFill>
                  <a:prstClr val="black"/>
                </a:solidFill>
                <a:cs typeface="Arial" pitchFamily="34" charset="0"/>
              </a:rPr>
              <a:t>pokud </a:t>
            </a:r>
            <a:r>
              <a:rPr lang="cs-CZ" sz="1600" dirty="0" smtClean="0">
                <a:solidFill>
                  <a:prstClr val="black"/>
                </a:solidFill>
                <a:cs typeface="Arial" pitchFamily="34" charset="0"/>
              </a:rPr>
              <a:t>statistika </a:t>
            </a:r>
            <a:r>
              <a:rPr lang="cs-CZ" sz="1600" dirty="0" err="1" smtClean="0">
                <a:solidFill>
                  <a:prstClr val="black"/>
                </a:solidFill>
                <a:cs typeface="Arial" pitchFamily="34" charset="0"/>
              </a:rPr>
              <a:t>S</a:t>
            </a:r>
            <a:r>
              <a:rPr lang="cs-CZ" sz="1600" baseline="-25000" dirty="0" err="1" smtClean="0">
                <a:solidFill>
                  <a:prstClr val="black"/>
                </a:solidFill>
                <a:cs typeface="Arial" pitchFamily="34" charset="0"/>
              </a:rPr>
              <a:t>z</a:t>
            </a:r>
            <a:r>
              <a:rPr lang="cs-CZ" sz="1600" baseline="30000" dirty="0" smtClean="0">
                <a:solidFill>
                  <a:prstClr val="black"/>
                </a:solidFill>
                <a:cs typeface="Arial" pitchFamily="34" charset="0"/>
              </a:rPr>
              <a:t>+ </a:t>
            </a:r>
            <a:r>
              <a:rPr lang="cs-CZ" sz="1600" dirty="0" smtClean="0">
                <a:solidFill>
                  <a:prstClr val="black"/>
                </a:solidFill>
                <a:cs typeface="Arial" pitchFamily="34" charset="0"/>
              </a:rPr>
              <a:t>realizuje v kritickém oboru hodnot W=(0,k</a:t>
            </a:r>
            <a:r>
              <a:rPr lang="cs-CZ" sz="1600" baseline="-25000" dirty="0" smtClean="0">
                <a:solidFill>
                  <a:prstClr val="black"/>
                </a:solidFill>
                <a:cs typeface="Arial" pitchFamily="34" charset="0"/>
              </a:rPr>
              <a:t>1</a:t>
            </a:r>
            <a:r>
              <a:rPr lang="cs-CZ" sz="1600" dirty="0" smtClean="0">
                <a:solidFill>
                  <a:prstClr val="black"/>
                </a:solidFill>
                <a:cs typeface="Arial" pitchFamily="34" charset="0"/>
              </a:rPr>
              <a:t>)U(k</a:t>
            </a:r>
            <a:r>
              <a:rPr lang="cs-CZ" sz="1600" baseline="-25000" dirty="0" smtClean="0">
                <a:solidFill>
                  <a:prstClr val="black"/>
                </a:solidFill>
                <a:cs typeface="Arial" pitchFamily="34" charset="0"/>
              </a:rPr>
              <a:t>2</a:t>
            </a:r>
            <a:r>
              <a:rPr lang="cs-CZ" sz="1600" dirty="0" smtClean="0">
                <a:solidFill>
                  <a:prstClr val="black"/>
                </a:solidFill>
                <a:cs typeface="Arial" pitchFamily="34" charset="0"/>
              </a:rPr>
              <a:t>,n), kde </a:t>
            </a:r>
            <a:r>
              <a:rPr lang="cs-CZ" sz="1600" i="1" dirty="0">
                <a:solidFill>
                  <a:prstClr val="black"/>
                </a:solidFill>
                <a:cs typeface="Arial" pitchFamily="34" charset="0"/>
              </a:rPr>
              <a:t>n</a:t>
            </a:r>
            <a:r>
              <a:rPr lang="cs-CZ" sz="1600" dirty="0">
                <a:solidFill>
                  <a:prstClr val="black"/>
                </a:solidFill>
                <a:cs typeface="Arial" pitchFamily="34" charset="0"/>
              </a:rPr>
              <a:t> odpovídá počtu nenulový </a:t>
            </a:r>
            <a:r>
              <a:rPr lang="cs-CZ" sz="1600" dirty="0" smtClean="0">
                <a:solidFill>
                  <a:prstClr val="black"/>
                </a:solidFill>
                <a:cs typeface="Arial" pitchFamily="34" charset="0"/>
              </a:rPr>
              <a:t>rozdílů a hodnoty k</a:t>
            </a:r>
            <a:r>
              <a:rPr lang="cs-CZ" sz="1600" baseline="-25000" dirty="0" smtClean="0">
                <a:solidFill>
                  <a:prstClr val="black"/>
                </a:solidFill>
                <a:cs typeface="Arial" pitchFamily="34" charset="0"/>
              </a:rPr>
              <a:t>1</a:t>
            </a:r>
            <a:r>
              <a:rPr lang="cs-CZ" sz="1600" dirty="0" smtClean="0">
                <a:solidFill>
                  <a:prstClr val="black"/>
                </a:solidFill>
                <a:cs typeface="Arial" pitchFamily="34" charset="0"/>
              </a:rPr>
              <a:t> a k</a:t>
            </a:r>
            <a:r>
              <a:rPr lang="cs-CZ" sz="1600" baseline="-25000" dirty="0" smtClean="0">
                <a:solidFill>
                  <a:prstClr val="black"/>
                </a:solidFill>
                <a:cs typeface="Arial" pitchFamily="34" charset="0"/>
              </a:rPr>
              <a:t>2</a:t>
            </a:r>
            <a:r>
              <a:rPr lang="cs-CZ" sz="1600" dirty="0" smtClean="0">
                <a:solidFill>
                  <a:prstClr val="black"/>
                </a:solidFill>
                <a:cs typeface="Arial" pitchFamily="34" charset="0"/>
              </a:rPr>
              <a:t> lze dohledat v matematických tabulkách.</a:t>
            </a:r>
          </a:p>
          <a:p>
            <a:pPr fontAlgn="base">
              <a:spcBef>
                <a:spcPct val="20000"/>
              </a:spcBef>
              <a:spcAft>
                <a:spcPct val="0"/>
              </a:spcAft>
              <a:buClr>
                <a:schemeClr val="accent1"/>
              </a:buClr>
            </a:pPr>
            <a:r>
              <a:rPr lang="cs-CZ" sz="1600" b="1" dirty="0" smtClean="0">
                <a:cs typeface="Arial" pitchFamily="34" charset="0"/>
              </a:rPr>
              <a:t>nebo</a:t>
            </a:r>
          </a:p>
          <a:p>
            <a:pPr marL="342900" indent="-342900" fontAlgn="base">
              <a:spcBef>
                <a:spcPct val="20000"/>
              </a:spcBef>
              <a:spcAft>
                <a:spcPct val="0"/>
              </a:spcAft>
              <a:buClr>
                <a:schemeClr val="accent1"/>
              </a:buClr>
              <a:buFont typeface="+mj-lt"/>
              <a:buAutoNum type="arabicPeriod" startAt="3"/>
            </a:pPr>
            <a:r>
              <a:rPr lang="cs-CZ" sz="1600" dirty="0" smtClean="0">
                <a:solidFill>
                  <a:prstClr val="black"/>
                </a:solidFill>
                <a:cs typeface="Arial" pitchFamily="34" charset="0"/>
              </a:rPr>
              <a:t>Pro N </a:t>
            </a:r>
            <a:r>
              <a:rPr lang="en-US" sz="1600" dirty="0" smtClean="0">
                <a:solidFill>
                  <a:prstClr val="black"/>
                </a:solidFill>
                <a:cs typeface="Arial" pitchFamily="34" charset="0"/>
              </a:rPr>
              <a:t>&gt;</a:t>
            </a:r>
            <a:r>
              <a:rPr lang="cs-CZ" sz="1600" dirty="0" smtClean="0">
                <a:solidFill>
                  <a:prstClr val="black"/>
                </a:solidFill>
                <a:cs typeface="Arial" pitchFamily="34" charset="0"/>
              </a:rPr>
              <a:t> 20 lze využít asymptotické normality </a:t>
            </a:r>
            <a:r>
              <a:rPr lang="cs-CZ" sz="1600" dirty="0">
                <a:solidFill>
                  <a:prstClr val="black"/>
                </a:solidFill>
                <a:cs typeface="Arial" pitchFamily="34" charset="0"/>
              </a:rPr>
              <a:t>statistiky </a:t>
            </a:r>
            <a:r>
              <a:rPr lang="cs-CZ" sz="1600" dirty="0" err="1">
                <a:solidFill>
                  <a:prstClr val="black"/>
                </a:solidFill>
                <a:cs typeface="Arial" pitchFamily="34" charset="0"/>
              </a:rPr>
              <a:t>S</a:t>
            </a:r>
            <a:r>
              <a:rPr lang="cs-CZ" sz="1600" baseline="-25000" dirty="0" err="1">
                <a:solidFill>
                  <a:prstClr val="black"/>
                </a:solidFill>
                <a:cs typeface="Arial" pitchFamily="34" charset="0"/>
              </a:rPr>
              <a:t>z</a:t>
            </a:r>
            <a:r>
              <a:rPr lang="cs-CZ" sz="1600" baseline="30000" dirty="0" smtClean="0">
                <a:solidFill>
                  <a:prstClr val="black"/>
                </a:solidFill>
                <a:cs typeface="Arial" pitchFamily="34" charset="0"/>
              </a:rPr>
              <a:t>+.</a:t>
            </a:r>
          </a:p>
          <a:p>
            <a:pPr marL="342900" indent="-342900" fontAlgn="base">
              <a:spcBef>
                <a:spcPct val="20000"/>
              </a:spcBef>
              <a:spcAft>
                <a:spcPct val="0"/>
              </a:spcAft>
              <a:buClr>
                <a:schemeClr val="accent1"/>
              </a:buClr>
              <a:buFont typeface="+mj-lt"/>
              <a:buAutoNum type="arabicPeriod" startAt="3"/>
            </a:pPr>
            <a:endParaRPr lang="cs-CZ" sz="1600" baseline="30000" dirty="0" smtClean="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3"/>
            </a:pPr>
            <a:endParaRPr lang="cs-CZ" sz="1600" baseline="30000" dirty="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3"/>
            </a:pPr>
            <a:endParaRPr lang="cs-CZ" sz="1600" baseline="30000" dirty="0" smtClean="0">
              <a:solidFill>
                <a:prstClr val="black"/>
              </a:solidFill>
              <a:cs typeface="Arial" pitchFamily="34" charset="0"/>
            </a:endParaRPr>
          </a:p>
          <a:p>
            <a:pPr marL="363538" fontAlgn="base">
              <a:spcBef>
                <a:spcPct val="20000"/>
              </a:spcBef>
              <a:spcAft>
                <a:spcPct val="0"/>
              </a:spcAft>
              <a:buClr>
                <a:schemeClr val="accent1"/>
              </a:buClr>
            </a:pPr>
            <a:r>
              <a:rPr lang="cs-CZ" sz="1600" dirty="0">
                <a:solidFill>
                  <a:prstClr val="black"/>
                </a:solidFill>
                <a:cs typeface="Arial" pitchFamily="34" charset="0"/>
              </a:rPr>
              <a:t>Pokud |Z|≥ u</a:t>
            </a:r>
            <a:r>
              <a:rPr lang="cs-CZ" sz="1600" baseline="-25000" dirty="0">
                <a:solidFill>
                  <a:prstClr val="black"/>
                </a:solidFill>
                <a:cs typeface="Arial" pitchFamily="34" charset="0"/>
              </a:rPr>
              <a:t>1-</a:t>
            </a:r>
            <a:r>
              <a:rPr lang="el-GR" sz="1600" baseline="-25000" dirty="0">
                <a:solidFill>
                  <a:prstClr val="black"/>
                </a:solidFill>
                <a:cs typeface="Arial" pitchFamily="34" charset="0"/>
              </a:rPr>
              <a:t>α</a:t>
            </a:r>
            <a:r>
              <a:rPr lang="cs-CZ" sz="1600" baseline="-25000" dirty="0">
                <a:solidFill>
                  <a:prstClr val="black"/>
                </a:solidFill>
                <a:cs typeface="Arial" pitchFamily="34" charset="0"/>
              </a:rPr>
              <a:t>/2 </a:t>
            </a:r>
            <a:r>
              <a:rPr lang="cs-CZ" sz="1600" dirty="0">
                <a:solidFill>
                  <a:prstClr val="black"/>
                </a:solidFill>
                <a:cs typeface="Arial" pitchFamily="34" charset="0"/>
              </a:rPr>
              <a:t>zamítáme nulovou hypotézu, že medián výběru je roven hodnotě </a:t>
            </a:r>
            <a:r>
              <a:rPr lang="cs-CZ" sz="1600" i="1" dirty="0">
                <a:solidFill>
                  <a:prstClr val="black"/>
                </a:solidFill>
                <a:cs typeface="Arial" pitchFamily="34" charset="0"/>
              </a:rPr>
              <a:t>c</a:t>
            </a:r>
            <a:r>
              <a:rPr lang="cs-CZ" sz="1600" dirty="0">
                <a:solidFill>
                  <a:prstClr val="black"/>
                </a:solidFill>
                <a:cs typeface="Arial" pitchFamily="34" charset="0"/>
              </a:rPr>
              <a:t>.</a:t>
            </a:r>
          </a:p>
        </p:txBody>
      </p:sp>
      <p:graphicFrame>
        <p:nvGraphicFramePr>
          <p:cNvPr id="5" name="Objekt 4"/>
          <p:cNvGraphicFramePr>
            <a:graphicFrameLocks noChangeAspect="1"/>
          </p:cNvGraphicFramePr>
          <p:nvPr>
            <p:extLst>
              <p:ext uri="{D42A27DB-BD31-4B8C-83A1-F6EECF244321}">
                <p14:modId xmlns:p14="http://schemas.microsoft.com/office/powerpoint/2010/main" val="2278161547"/>
              </p:ext>
            </p:extLst>
          </p:nvPr>
        </p:nvGraphicFramePr>
        <p:xfrm>
          <a:off x="1278012" y="5221361"/>
          <a:ext cx="1077913" cy="581025"/>
        </p:xfrm>
        <a:graphic>
          <a:graphicData uri="http://schemas.openxmlformats.org/presentationml/2006/ole">
            <mc:AlternateContent xmlns:mc="http://schemas.openxmlformats.org/markup-compatibility/2006">
              <mc:Choice xmlns:v="urn:schemas-microsoft-com:vml" Requires="v">
                <p:oleObj spid="_x0000_s23644" name="Rovnice" r:id="rId3" imgW="723600" imgH="393480" progId="Equation.3">
                  <p:embed/>
                </p:oleObj>
              </mc:Choice>
              <mc:Fallback>
                <p:oleObj name="Rovnice" r:id="rId3" imgW="723600" imgH="393480" progId="Equation.3">
                  <p:embed/>
                  <p:pic>
                    <p:nvPicPr>
                      <p:cNvPr id="0" name="Picture 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8012" y="5221361"/>
                        <a:ext cx="1077913"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kt 5"/>
          <p:cNvGraphicFramePr>
            <a:graphicFrameLocks noChangeAspect="1"/>
          </p:cNvGraphicFramePr>
          <p:nvPr>
            <p:extLst>
              <p:ext uri="{D42A27DB-BD31-4B8C-83A1-F6EECF244321}">
                <p14:modId xmlns:p14="http://schemas.microsoft.com/office/powerpoint/2010/main" val="249256203"/>
              </p:ext>
            </p:extLst>
          </p:nvPr>
        </p:nvGraphicFramePr>
        <p:xfrm>
          <a:off x="3006204" y="5221361"/>
          <a:ext cx="1096962" cy="581025"/>
        </p:xfrm>
        <a:graphic>
          <a:graphicData uri="http://schemas.openxmlformats.org/presentationml/2006/ole">
            <mc:AlternateContent xmlns:mc="http://schemas.openxmlformats.org/markup-compatibility/2006">
              <mc:Choice xmlns:v="urn:schemas-microsoft-com:vml" Requires="v">
                <p:oleObj spid="_x0000_s23645" name="Rovnice" r:id="rId5" imgW="736560" imgH="393480" progId="Equation.3">
                  <p:embed/>
                </p:oleObj>
              </mc:Choice>
              <mc:Fallback>
                <p:oleObj name="Rovnice" r:id="rId5" imgW="736560" imgH="393480" progId="Equation.3">
                  <p:embed/>
                  <p:pic>
                    <p:nvPicPr>
                      <p:cNvPr id="0" name="Picture 4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06204" y="5221361"/>
                        <a:ext cx="1096962"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kt 6"/>
          <p:cNvGraphicFramePr>
            <a:graphicFrameLocks noChangeAspect="1"/>
          </p:cNvGraphicFramePr>
          <p:nvPr>
            <p:extLst>
              <p:ext uri="{D42A27DB-BD31-4B8C-83A1-F6EECF244321}">
                <p14:modId xmlns:p14="http://schemas.microsoft.com/office/powerpoint/2010/main" val="1561446292"/>
              </p:ext>
            </p:extLst>
          </p:nvPr>
        </p:nvGraphicFramePr>
        <p:xfrm>
          <a:off x="4794721" y="5221634"/>
          <a:ext cx="2441575" cy="655638"/>
        </p:xfrm>
        <a:graphic>
          <a:graphicData uri="http://schemas.openxmlformats.org/presentationml/2006/ole">
            <mc:AlternateContent xmlns:mc="http://schemas.openxmlformats.org/markup-compatibility/2006">
              <mc:Choice xmlns:v="urn:schemas-microsoft-com:vml" Requires="v">
                <p:oleObj spid="_x0000_s23646" name="Rovnice" r:id="rId7" imgW="1638000" imgH="444240" progId="Equation.3">
                  <p:embed/>
                </p:oleObj>
              </mc:Choice>
              <mc:Fallback>
                <p:oleObj name="Rovnice" r:id="rId7" imgW="1638000" imgH="444240" progId="Equation.3">
                  <p:embed/>
                  <p:pic>
                    <p:nvPicPr>
                      <p:cNvPr id="0" name="Picture 4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94721" y="5221634"/>
                        <a:ext cx="2441575" cy="655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92574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p:cNvSpPr>
          <p:nvPr/>
        </p:nvSpPr>
        <p:spPr bwMode="auto">
          <a:xfrm>
            <a:off x="323528" y="1566316"/>
            <a:ext cx="8534400" cy="9265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indent="-273050" eaLnBrk="0" fontAlgn="base" hangingPunct="0">
              <a:spcBef>
                <a:spcPct val="20000"/>
              </a:spcBef>
              <a:spcAft>
                <a:spcPct val="0"/>
              </a:spcAft>
              <a:buClr>
                <a:schemeClr val="accent1"/>
              </a:buClr>
              <a:buSzPct val="85000"/>
              <a:buFont typeface="Wingdings 2" pitchFamily="18" charset="2"/>
              <a:buChar char=""/>
            </a:pPr>
            <a:r>
              <a:rPr lang="cs-CZ" sz="1600" dirty="0" smtClean="0"/>
              <a:t>U 15 náhodně vybraných pacientů byla vyhodnocena doba, kterou museli strávit v čekárně, než byli sestrou pozváni do ordinace. Na 5% hladině významnosti testujte nulovou hypotézu, že medián čekací doby je roven půl hodině. </a:t>
            </a:r>
          </a:p>
        </p:txBody>
      </p:sp>
      <p:sp>
        <p:nvSpPr>
          <p:cNvPr id="3" name="Zástupný symbol pro zápatí 2"/>
          <p:cNvSpPr>
            <a:spLocks noGrp="1"/>
          </p:cNvSpPr>
          <p:nvPr>
            <p:ph type="ftr" sz="quarter" idx="11"/>
          </p:nvPr>
        </p:nvSpPr>
        <p:spPr/>
        <p:txBody>
          <a:bodyPr/>
          <a:lstStyle/>
          <a:p>
            <a:pPr>
              <a:defRPr/>
            </a:pPr>
            <a:r>
              <a:rPr lang="cs-CZ" dirty="0" smtClean="0"/>
              <a:t>Vytvořil Institut biostatistiky a analýz, Masarykova univerzita </a:t>
            </a:r>
            <a:br>
              <a:rPr lang="cs-CZ" dirty="0" smtClean="0"/>
            </a:br>
            <a:r>
              <a:rPr lang="cs-CZ" dirty="0" smtClean="0"/>
              <a:t>J. Jarkovský, L. Dušek</a:t>
            </a:r>
          </a:p>
          <a:p>
            <a:pPr>
              <a:defRPr/>
            </a:pPr>
            <a:endParaRPr lang="cs-CZ" dirty="0"/>
          </a:p>
        </p:txBody>
      </p:sp>
      <p:sp>
        <p:nvSpPr>
          <p:cNvPr id="6" name="Nadpis 5"/>
          <p:cNvSpPr>
            <a:spLocks noGrp="1"/>
          </p:cNvSpPr>
          <p:nvPr>
            <p:ph type="title"/>
          </p:nvPr>
        </p:nvSpPr>
        <p:spPr>
          <a:xfrm>
            <a:off x="301625" y="260648"/>
            <a:ext cx="8534400" cy="758825"/>
          </a:xfrm>
        </p:spPr>
        <p:txBody>
          <a:bodyPr/>
          <a:lstStyle/>
          <a:p>
            <a:pPr algn="l"/>
            <a:r>
              <a:rPr lang="cs-CZ" dirty="0" smtClean="0"/>
              <a:t>Příklad 1: </a:t>
            </a:r>
            <a:r>
              <a:rPr lang="cs-CZ" dirty="0" err="1" smtClean="0"/>
              <a:t>jednovýběrový</a:t>
            </a:r>
            <a:r>
              <a:rPr lang="cs-CZ" dirty="0" smtClean="0"/>
              <a:t>  test</a:t>
            </a:r>
            <a:endParaRPr lang="cs-CZ" dirty="0"/>
          </a:p>
        </p:txBody>
      </p:sp>
    </p:spTree>
    <p:extLst>
      <p:ext uri="{BB962C8B-B14F-4D97-AF65-F5344CB8AC3E}">
        <p14:creationId xmlns:p14="http://schemas.microsoft.com/office/powerpoint/2010/main" val="26096967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dministrativní">
  <a:themeElements>
    <a:clrScheme name="Administrativní">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ministrativní">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2968</TotalTime>
  <Words>2422</Words>
  <Application>Microsoft Office PowerPoint</Application>
  <PresentationFormat>Předvádění na obrazovce (4:3)</PresentationFormat>
  <Paragraphs>741</Paragraphs>
  <Slides>39</Slides>
  <Notes>4</Notes>
  <HiddenSlides>0</HiddenSlides>
  <MMClips>0</MMClips>
  <ScaleCrop>false</ScaleCrop>
  <HeadingPairs>
    <vt:vector size="8" baseType="variant">
      <vt:variant>
        <vt:lpstr>Použitá písma</vt:lpstr>
      </vt:variant>
      <vt:variant>
        <vt:i4>5</vt:i4>
      </vt:variant>
      <vt:variant>
        <vt:lpstr>Motiv</vt:lpstr>
      </vt:variant>
      <vt:variant>
        <vt:i4>1</vt:i4>
      </vt:variant>
      <vt:variant>
        <vt:lpstr>Vložené servery OLE</vt:lpstr>
      </vt:variant>
      <vt:variant>
        <vt:i4>2</vt:i4>
      </vt:variant>
      <vt:variant>
        <vt:lpstr>Nadpisy snímků</vt:lpstr>
      </vt:variant>
      <vt:variant>
        <vt:i4>39</vt:i4>
      </vt:variant>
    </vt:vector>
  </HeadingPairs>
  <TitlesOfParts>
    <vt:vector size="47" baseType="lpstr">
      <vt:lpstr>Arial</vt:lpstr>
      <vt:lpstr>Calibri</vt:lpstr>
      <vt:lpstr>Times New Roman</vt:lpstr>
      <vt:lpstr>Wingdings</vt:lpstr>
      <vt:lpstr>Wingdings 2</vt:lpstr>
      <vt:lpstr>Administrativní</vt:lpstr>
      <vt:lpstr>Rovnice</vt:lpstr>
      <vt:lpstr>Graph</vt:lpstr>
      <vt:lpstr> Biostatistika </vt:lpstr>
      <vt:lpstr>Co byste měli umět z minula:</vt:lpstr>
      <vt:lpstr>Základní rozhodování o výběru statistických testů  - co jsme probírali minule</vt:lpstr>
      <vt:lpstr>Základní rozhodování o výběru statistických testů - co budeme probírat dnes</vt:lpstr>
      <vt:lpstr>Parametrické vs. neparametrické testy</vt:lpstr>
      <vt:lpstr>1. Statistické testy o parametrech jednoho výběru</vt:lpstr>
      <vt:lpstr>Jednovýběrový Wilcoxonův test</vt:lpstr>
      <vt:lpstr>Jednovýběrový znaménkový test</vt:lpstr>
      <vt:lpstr>Příklad 1: jednovýběrový  test</vt:lpstr>
      <vt:lpstr>Příklad 1: jednovýběrový  test  – Wilcoxonův test</vt:lpstr>
      <vt:lpstr>Příklad 1: jednovýběrový  test  – Znaménkový test</vt:lpstr>
      <vt:lpstr>Příklad 1: Řešení v softwaru Statistica I</vt:lpstr>
      <vt:lpstr>Příklad 1: Řešení v softwaru Statistica II</vt:lpstr>
      <vt:lpstr>Příklad 1: Řešení v softwaru Statistica III</vt:lpstr>
      <vt:lpstr>2. Statistické testy o parametrech dvou výběrů</vt:lpstr>
      <vt:lpstr>Mannův-Whitneyův U test</vt:lpstr>
      <vt:lpstr>Mannův-Whitneyův U test  – asymptotická varianta</vt:lpstr>
      <vt:lpstr>Mannův-Whitneyův U test</vt:lpstr>
      <vt:lpstr>Příklad 2: Mannův-Whitneyův U test</vt:lpstr>
      <vt:lpstr>Příklad 2: Řešení v softwaru Statistica I</vt:lpstr>
      <vt:lpstr>Příklad 2: Řešení v softwaru Statistica II</vt:lpstr>
      <vt:lpstr>Příklad 2: Řešení v softwaru Statistica III</vt:lpstr>
      <vt:lpstr>Párový Wilcoxonův a znaménkový test</vt:lpstr>
      <vt:lpstr>Příklad 3: Wilcoxonův párový test</vt:lpstr>
      <vt:lpstr>Příklad 3: Řešení v softwaru Statistica I</vt:lpstr>
      <vt:lpstr>Příklad 3: Řešení v softwaru Statistica II</vt:lpstr>
      <vt:lpstr>Příklad 3: Řešení v softwaru Statistica III</vt:lpstr>
      <vt:lpstr>3. Statistické testy o parametrech tří a více výběrů</vt:lpstr>
      <vt:lpstr>Kruskalův-Wallisův test I</vt:lpstr>
      <vt:lpstr>Kruskalův-Wallisův test II</vt:lpstr>
      <vt:lpstr>Příklad 4: Kruskalův-Wallisův test</vt:lpstr>
      <vt:lpstr>Příklad 4: Řešení v softwaru Statistica I</vt:lpstr>
      <vt:lpstr>Příklad 4: Řešení v softwaru Statistica II</vt:lpstr>
      <vt:lpstr>Příklad 4: Řešení v softwaru Statistica II</vt:lpstr>
      <vt:lpstr>Příklad 4: Řešení v softwaru Statistica III</vt:lpstr>
      <vt:lpstr>Samostatné cvičení</vt:lpstr>
      <vt:lpstr>1. Příklad k procvičení</vt:lpstr>
      <vt:lpstr>2. Příklad k procvičení</vt:lpstr>
      <vt:lpstr>3. Příklad k procvičení</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Neparametrické testy</dc:title>
  <dc:creator>maluskova</dc:creator>
  <cp:lastModifiedBy>Jan Švancara</cp:lastModifiedBy>
  <cp:revision>183</cp:revision>
  <dcterms:created xsi:type="dcterms:W3CDTF">2012-11-02T09:29:43Z</dcterms:created>
  <dcterms:modified xsi:type="dcterms:W3CDTF">2019-04-16T11:21:27Z</dcterms:modified>
</cp:coreProperties>
</file>