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9" r:id="rId4"/>
    <p:sldId id="257" r:id="rId5"/>
    <p:sldId id="258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6" r:id="rId16"/>
    <p:sldId id="261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0E37128-8B9C-4054-A6B2-045A155EA7EB}">
          <p14:sldIdLst>
            <p14:sldId id="256"/>
            <p14:sldId id="265"/>
            <p14:sldId id="259"/>
            <p14:sldId id="257"/>
            <p14:sldId id="258"/>
            <p14:sldId id="260"/>
            <p14:sldId id="267"/>
            <p14:sldId id="268"/>
            <p14:sldId id="269"/>
            <p14:sldId id="270"/>
            <p14:sldId id="271"/>
            <p14:sldId id="272"/>
            <p14:sldId id="273"/>
            <p14:sldId id="264"/>
            <p14:sldId id="266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C4F5-88F4-4C4C-B12F-F0A2500CA2BC}" type="datetimeFigureOut">
              <a:rPr lang="cs-CZ" smtClean="0"/>
              <a:t>15.02.2019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79B6-B8F0-4BA3-B7A0-C33218402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4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3B49C-EB0F-4F60-A74E-F8B72604D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869DC6-4792-4958-8085-2A6E3BC6A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A1E88-92C2-4DD7-80B6-6C8AA95A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798A27-2821-4705-B8A4-8A1B65FF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2A125-3AFB-4C0C-85D0-2961B502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0D722-DCBE-45B3-9F10-BF8EA3B2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6CF5FB-CDA3-490D-AF0F-A8DFB2F4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D3A4F3-EF15-4026-A5D9-5959DCAD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2A3B7-7CBC-4EF2-A747-26FBCAE9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5BED89-C6EF-452E-89AA-A5B37B3E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6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5782EE-85E8-4174-86F0-11F087806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DB37D8-7859-4C1B-8C11-42496576C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5B5301-B185-4350-A133-B4B9975C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41E8F7-F79F-43A7-85E9-1494666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E713DC-5169-4401-9990-F3C2FB7F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A34D9-74F6-47D1-9221-B20CCB9B2A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1D8ADD-DEE4-4EB2-8712-333DECFC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5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9692D365-DC6A-46D5-B683-192044F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499AFC0-55A3-4669-B799-DC2A22B9B1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36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90099-82CC-4B13-8B76-B3400F47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90D645-1C9C-4884-B788-DAC9034F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96FA7C-78F2-4322-B743-5D857396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183E2D-0E90-41EC-BFFA-B3C705C5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E3FA7-7A78-42E4-8657-F07F6241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44E6-CAF1-466D-AC10-E1173F83093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B896D-6F75-4623-9525-AD5ACDC9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E7F489-D0EE-42B3-AACD-34973F7E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DE3439-B423-4460-9171-5FF7C301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51257A-C8A6-4271-8C77-74F9E2F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3AB86D-C93A-4402-B6FB-EE96A36F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7FBD5-321F-4B02-AEAF-A27A105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17A80B-F765-477F-8DF3-4F7BC28B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7C16410-2D3C-48D4-8533-C96EDBFC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2B6A3A7-130C-43E1-82EB-503726AF0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BCF0927-4306-4FC2-90D0-6ABBFD3C5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943B73-27C3-45B1-88B1-31CAEEDC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EE960F-001E-42C0-A9A3-0D4A3B11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89546C-D99D-4510-9952-7D8A5D12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54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D045-50D3-4AB8-AA51-C4C4800D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7FC5F3-9DDB-4C39-9A63-36BD35C2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8C4AAD-F038-472E-A644-D584E874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92D365-DC6A-46D5-B683-192044F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1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F81C6F-3CAF-415A-8EDE-56336080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5853C-897D-4B10-B842-D4DD7565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E89798-ADF7-445A-BA5D-A982DD35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EA18E-0C51-40BB-A24D-D4312E34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38452F-C112-42A1-92C2-4FD90B43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87B651-09F8-46B9-A71E-B93078F6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21DA20-D784-4184-BF01-A37103B0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927F09-DCEF-448B-9B93-B903B85E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D0022-4DA8-4628-A2F9-7FB67217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3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8CADE-63A1-4826-B08D-C60F2D11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737FE6-BEAA-49F2-B8F6-1D548E07D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DE9EB4-E99D-425D-80C7-56083237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F7E210-036D-45A5-8EE2-41C5BE16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71BE5A-8A98-447E-994B-D9AAA620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9CAFAF-6463-46F2-BB71-A7C8138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1A5C3C-6392-44C6-B717-E564552C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500BA9-8B1C-40E6-8029-5DC1F1B03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C62135-AA6D-4E41-9082-2F7E7DE6F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405038-B94B-4294-81D4-7ECEFECB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0B2D6-2511-4459-9E47-59E70D99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AFC0-55A3-4669-B799-DC2A22B9B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79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robot@med.muni.cz" TargetMode="External"/><Relationship Id="rId2" Type="http://schemas.openxmlformats.org/officeDocument/2006/relationships/hyperlink" Target="mailto:filip.martini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.muni.cz/auth/snutrip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D0319-69A7-43DF-A693-05747B39B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solidFill>
            <a:schemeClr val="bg1">
              <a:alpha val="64000"/>
            </a:schemeClr>
          </a:solidFill>
        </p:spPr>
        <p:txBody>
          <a:bodyPr anchor="ctr"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Studentská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výživová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D5739B-02AE-4156-9030-5BBB3825C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563" y="5932426"/>
            <a:ext cx="3669437" cy="925574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cs-CZ" dirty="0"/>
              <a:t>Mgr. Filip Martiník</a:t>
            </a:r>
          </a:p>
          <a:p>
            <a:r>
              <a:rPr lang="cs-CZ" dirty="0"/>
              <a:t>Mgr. Martin Krobot</a:t>
            </a:r>
          </a:p>
        </p:txBody>
      </p:sp>
    </p:spTree>
    <p:extLst>
      <p:ext uri="{BB962C8B-B14F-4D97-AF65-F5344CB8AC3E}">
        <p14:creationId xmlns:p14="http://schemas.microsoft.com/office/powerpoint/2010/main" val="393198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 </a:t>
            </a:r>
            <a:r>
              <a:rPr lang="cs-CZ" dirty="0" smtClean="0"/>
              <a:t>měřte – využití dat pro další výzkum</a:t>
            </a:r>
            <a:endParaRPr lang="cs-CZ" dirty="0" smtClean="0"/>
          </a:p>
          <a:p>
            <a:r>
              <a:rPr lang="cs-CZ" dirty="0" smtClean="0"/>
              <a:t>Platí pravidlo „3krát měř a pak to zprůměruj.“</a:t>
            </a:r>
          </a:p>
          <a:p>
            <a:r>
              <a:rPr lang="cs-CZ" dirty="0" smtClean="0"/>
              <a:t>Vývoj hmotnosti</a:t>
            </a:r>
          </a:p>
          <a:p>
            <a:pPr lvl="1"/>
            <a:r>
              <a:rPr lang="cs-CZ" dirty="0" smtClean="0"/>
              <a:t>Opravdu se ptejte na hmotnost, jaká byla před nějakou dobou, či zda udržuje hmotnost na stejné hodnotě.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6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vepisujte minimálně 3 propočtené dny.</a:t>
            </a:r>
          </a:p>
          <a:p>
            <a:r>
              <a:rPr lang="cs-CZ" dirty="0" smtClean="0"/>
              <a:t>Nezapsaný jídelníček je brán jako nedostatečně vyplněná dokumentace</a:t>
            </a:r>
            <a:r>
              <a:rPr lang="cs-CZ" dirty="0" smtClean="0"/>
              <a:t>!</a:t>
            </a:r>
          </a:p>
          <a:p>
            <a:pPr lvl="1"/>
            <a:r>
              <a:rPr lang="cs-CZ" dirty="0" smtClean="0"/>
              <a:t>využití dat pro další výzkum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1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Zpráva</a:t>
            </a:r>
          </a:p>
          <a:p>
            <a:pPr lvl="1"/>
            <a:r>
              <a:rPr lang="cs-CZ" dirty="0" smtClean="0"/>
              <a:t>Shrňte zde důvody konzultace a to na co jste přišli</a:t>
            </a:r>
          </a:p>
          <a:p>
            <a:r>
              <a:rPr lang="cs-CZ" dirty="0" smtClean="0"/>
              <a:t>Závěr</a:t>
            </a:r>
          </a:p>
          <a:p>
            <a:pPr lvl="1"/>
            <a:r>
              <a:rPr lang="cs-CZ" dirty="0" smtClean="0"/>
              <a:t>Jsou vaše doporučení, výživový plán příp. další konzultace.</a:t>
            </a:r>
          </a:p>
          <a:p>
            <a:r>
              <a:rPr lang="cs-CZ" dirty="0" smtClean="0"/>
              <a:t>Poznámka učiteli</a:t>
            </a:r>
          </a:p>
          <a:p>
            <a:pPr lvl="1"/>
            <a:r>
              <a:rPr lang="cs-CZ" dirty="0" smtClean="0"/>
              <a:t>Je vaše hodnocení konzultace, připomínky, příp. závěry nebo domněnky, které dle odebrané anamnézy stanovíte.</a:t>
            </a:r>
          </a:p>
          <a:p>
            <a:pPr lvl="1"/>
            <a:r>
              <a:rPr lang="cs-CZ" dirty="0" smtClean="0"/>
              <a:t>Stejně tak si zde obhájíte své postupy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SEBEREFLEXE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06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Poznámkové bloky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Čtěte poznámkové bloky! Jsou v nich připomínky k vašim dokumentacím a doplňující otázky k věcem, které vyučujícím nebyly jasné.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9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59DF6-A4E8-4E44-AF2F-84F53F31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termíny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6E7BF8-E86B-4A95-B024-B3E0FDB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Na termínech se domluvíte v DISKUZNÍM FÓRU v IS.</a:t>
            </a:r>
          </a:p>
          <a:p>
            <a:r>
              <a:rPr lang="cs-CZ" dirty="0" smtClean="0"/>
              <a:t>Poté termíny vypíšete a to do </a:t>
            </a:r>
            <a:r>
              <a:rPr lang="cs-CZ" b="1" dirty="0" smtClean="0">
                <a:solidFill>
                  <a:srgbClr val="C00000"/>
                </a:solidFill>
              </a:rPr>
              <a:t>28. 2.</a:t>
            </a:r>
            <a:r>
              <a:rPr lang="cs-CZ" dirty="0" smtClean="0"/>
              <a:t> s přihlašováním nastaveným od </a:t>
            </a:r>
            <a:r>
              <a:rPr lang="cs-CZ" b="1" dirty="0" smtClean="0">
                <a:solidFill>
                  <a:srgbClr val="C00000"/>
                </a:solidFill>
              </a:rPr>
              <a:t>2. 3.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Také </a:t>
            </a:r>
            <a:r>
              <a:rPr lang="cs-CZ" dirty="0" smtClean="0"/>
              <a:t>prosím o směřování termínů spíše do ranních a dopoledních hodin.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9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Obsazení vyšetřovny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Vyšetřovna je obsazena:</a:t>
            </a:r>
          </a:p>
          <a:p>
            <a:pPr lvl="1"/>
            <a:r>
              <a:rPr lang="cs-CZ" dirty="0"/>
              <a:t>27.3. 17:00–18:40</a:t>
            </a:r>
            <a:endParaRPr lang="cs-CZ" sz="6800" dirty="0"/>
          </a:p>
          <a:p>
            <a:pPr lvl="1"/>
            <a:r>
              <a:rPr lang="cs-CZ" dirty="0"/>
              <a:t>24.4. 15:30–17:15</a:t>
            </a:r>
            <a:endParaRPr lang="cs-CZ" sz="6800" dirty="0"/>
          </a:p>
          <a:p>
            <a:pPr lvl="1"/>
            <a:r>
              <a:rPr lang="cs-CZ" dirty="0"/>
              <a:t>25.4. 15:30–17:15</a:t>
            </a:r>
            <a:endParaRPr lang="cs-CZ" sz="6800" dirty="0"/>
          </a:p>
          <a:p>
            <a:pPr lvl="1"/>
            <a:r>
              <a:rPr lang="cs-CZ" dirty="0"/>
              <a:t>14.5. 15:30–17:15</a:t>
            </a:r>
            <a:endParaRPr lang="cs-CZ" sz="6800" dirty="0"/>
          </a:p>
          <a:p>
            <a:pPr lvl="1"/>
            <a:r>
              <a:rPr lang="cs-CZ" dirty="0"/>
              <a:t>15.5. 15:30–17:15</a:t>
            </a:r>
            <a:endParaRPr lang="cs-CZ" sz="6800" dirty="0"/>
          </a:p>
          <a:p>
            <a:pPr lvl="1"/>
            <a:r>
              <a:rPr lang="cs-CZ" dirty="0"/>
              <a:t>16.5. 15:30–17:15</a:t>
            </a:r>
            <a:endParaRPr lang="cs-CZ" sz="6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C0B01-65DD-42BE-B3C1-6A261F21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1AA15-7E20-43AE-BD5A-656F23F2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Tanita</a:t>
            </a:r>
            <a:endParaRPr lang="cs-CZ" dirty="0"/>
          </a:p>
          <a:p>
            <a:r>
              <a:rPr lang="cs-CZ" dirty="0" err="1"/>
              <a:t>Stadiometr</a:t>
            </a:r>
            <a:endParaRPr lang="cs-CZ" dirty="0"/>
          </a:p>
          <a:p>
            <a:r>
              <a:rPr lang="cs-CZ" dirty="0"/>
              <a:t>Počítač</a:t>
            </a:r>
          </a:p>
          <a:p>
            <a:r>
              <a:rPr lang="cs-CZ" dirty="0"/>
              <a:t>Tiskárna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58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D0319-69A7-43DF-A693-05747B39B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solidFill>
            <a:schemeClr val="bg1">
              <a:alpha val="64000"/>
            </a:schemeClr>
          </a:solidFill>
        </p:spPr>
        <p:txBody>
          <a:bodyPr anchor="ctr"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nyní vzhůru do poradny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1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DBF6D-86D4-4764-97F7-D5BD5A48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11CD5B-DD9B-4745-9515-7EB224BC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Filip </a:t>
            </a:r>
            <a:r>
              <a:rPr lang="cs-CZ" dirty="0" err="1" smtClean="0"/>
              <a:t>Martiník</a:t>
            </a:r>
            <a:r>
              <a:rPr lang="cs-CZ" dirty="0" smtClean="0"/>
              <a:t>, Mgr. Martin Krobot</a:t>
            </a:r>
            <a:endParaRPr lang="cs-CZ" dirty="0"/>
          </a:p>
          <a:p>
            <a:pPr lvl="1"/>
            <a:r>
              <a:rPr lang="cs-CZ" dirty="0" smtClean="0">
                <a:hlinkClick r:id="rId2"/>
              </a:rPr>
              <a:t>filip.martinik@gmail.com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krobot@med.muni.cz</a:t>
            </a:r>
            <a:endParaRPr lang="cs-CZ" dirty="0"/>
          </a:p>
          <a:p>
            <a:pPr lvl="1"/>
            <a:r>
              <a:rPr lang="cs-CZ" dirty="0" smtClean="0"/>
              <a:t>pracovna </a:t>
            </a:r>
            <a:r>
              <a:rPr lang="cs-CZ" dirty="0"/>
              <a:t>308, pavilon </a:t>
            </a:r>
            <a:r>
              <a:rPr lang="cs-CZ" dirty="0" smtClean="0"/>
              <a:t>A21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5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33963-F7DC-4266-ADD5-C9A67408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00621F-4900-46CC-ADE8-7344F519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2 klienti </a:t>
            </a:r>
            <a:r>
              <a:rPr lang="cs-CZ" dirty="0"/>
              <a:t>v poradně.</a:t>
            </a:r>
          </a:p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4 konzultace </a:t>
            </a:r>
            <a:r>
              <a:rPr lang="cs-CZ" dirty="0"/>
              <a:t>(je na vás jak si to nastavíte).</a:t>
            </a:r>
          </a:p>
          <a:p>
            <a:r>
              <a:rPr lang="cs-CZ" dirty="0"/>
              <a:t>Minimálně </a:t>
            </a:r>
            <a:r>
              <a:rPr lang="cs-CZ" b="1" dirty="0">
                <a:solidFill>
                  <a:srgbClr val="FF0000"/>
                </a:solidFill>
              </a:rPr>
              <a:t>1 osobní supervize </a:t>
            </a:r>
            <a:r>
              <a:rPr lang="cs-CZ" dirty="0" smtClean="0"/>
              <a:t>učitelem.</a:t>
            </a:r>
          </a:p>
          <a:p>
            <a:r>
              <a:rPr lang="cs-CZ" dirty="0" smtClean="0"/>
              <a:t>Povinností každé konzultace je </a:t>
            </a:r>
            <a:r>
              <a:rPr lang="cs-CZ" dirty="0" smtClean="0"/>
              <a:t>3denní </a:t>
            </a:r>
            <a:r>
              <a:rPr lang="cs-CZ" dirty="0" smtClean="0"/>
              <a:t>jídelníček, který MUSÍ být zapsán do aplikace!</a:t>
            </a:r>
          </a:p>
          <a:p>
            <a:r>
              <a:rPr lang="cs-CZ" dirty="0" smtClean="0"/>
              <a:t>Řádně vyplněná dokumentace!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40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9958-756E-4A4A-933A-336AA889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3FCD0D-2D79-467E-B05A-2E6CC3F4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konzultovat výživu se studenty, kteří mají nějaký zdravotní problém </a:t>
            </a:r>
            <a:r>
              <a:rPr lang="cs-CZ" dirty="0" smtClean="0"/>
              <a:t>(</a:t>
            </a:r>
            <a:r>
              <a:rPr lang="cs-CZ" dirty="0"/>
              <a:t>c</a:t>
            </a:r>
            <a:r>
              <a:rPr lang="cs-CZ" dirty="0" smtClean="0"/>
              <a:t>eliakie</a:t>
            </a:r>
            <a:r>
              <a:rPr lang="cs-CZ" dirty="0"/>
              <a:t>…)</a:t>
            </a:r>
          </a:p>
          <a:p>
            <a:r>
              <a:rPr lang="cs-CZ" dirty="0" smtClean="0"/>
              <a:t>Vždy </a:t>
            </a:r>
            <a:r>
              <a:rPr lang="cs-CZ" dirty="0"/>
              <a:t>měřte všechna antropometrická </a:t>
            </a:r>
            <a:r>
              <a:rPr lang="cs-CZ" dirty="0" smtClean="0"/>
              <a:t>měření</a:t>
            </a:r>
          </a:p>
          <a:p>
            <a:pPr lvl="1"/>
            <a:r>
              <a:rPr lang="cs-CZ" dirty="0" smtClean="0"/>
              <a:t>data z poradny mohou být využívána pro další výzkum</a:t>
            </a:r>
            <a:endParaRPr lang="cs-CZ" dirty="0"/>
          </a:p>
          <a:p>
            <a:r>
              <a:rPr lang="cs-CZ" dirty="0"/>
              <a:t>Vyplňovat všechny údaje a stejně tak </a:t>
            </a:r>
            <a:r>
              <a:rPr lang="cs-CZ" b="1" u="sng" dirty="0" smtClean="0"/>
              <a:t>POZNÁMKU </a:t>
            </a:r>
            <a:r>
              <a:rPr lang="cs-CZ" b="1" u="sng" dirty="0" smtClean="0"/>
              <a:t>UČITELI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Ã½sledek obrÃ¡zku pro vykÅiÄnÃ­k">
            <a:extLst>
              <a:ext uri="{FF2B5EF4-FFF2-40B4-BE49-F238E27FC236}">
                <a16:creationId xmlns:a16="http://schemas.microsoft.com/office/drawing/2014/main" id="{325E2B14-1B10-4483-8EA7-F54F23B8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48" y="4510944"/>
            <a:ext cx="2156652" cy="23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2018C-2BCB-4027-A05B-4C07A948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C67B8D-B296-4E2F-9960-C2DB9F103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 vyzvednete na recepci UKB proti </a:t>
            </a:r>
            <a:r>
              <a:rPr lang="cs-CZ" dirty="0" err="1" smtClean="0"/>
              <a:t>ISICu</a:t>
            </a:r>
            <a:r>
              <a:rPr lang="cs-CZ" dirty="0" smtClean="0"/>
              <a:t> </a:t>
            </a:r>
            <a:r>
              <a:rPr lang="cs-CZ" dirty="0"/>
              <a:t>a podpisu.</a:t>
            </a:r>
          </a:p>
          <a:p>
            <a:r>
              <a:rPr lang="cs-CZ" dirty="0"/>
              <a:t>Studenta (klienta) počkáte a případně mu otevřete dveře na ústav.</a:t>
            </a:r>
          </a:p>
          <a:p>
            <a:r>
              <a:rPr lang="cs-CZ" dirty="0"/>
              <a:t>Používáte pouze přístroje, které jsou určeny pro poradnu. (</a:t>
            </a:r>
            <a:r>
              <a:rPr lang="cs-CZ" dirty="0" err="1"/>
              <a:t>Tanita</a:t>
            </a:r>
            <a:r>
              <a:rPr lang="cs-CZ" dirty="0"/>
              <a:t>, </a:t>
            </a:r>
            <a:r>
              <a:rPr lang="cs-CZ" dirty="0" err="1"/>
              <a:t>Stadiometr</a:t>
            </a:r>
            <a:r>
              <a:rPr lang="cs-CZ" dirty="0"/>
              <a:t>, Počítač).</a:t>
            </a:r>
          </a:p>
          <a:p>
            <a:r>
              <a:rPr lang="cs-CZ" dirty="0"/>
              <a:t>Před odchodem zavřete okna, vypnete elektronická zařízení.</a:t>
            </a:r>
          </a:p>
          <a:p>
            <a:r>
              <a:rPr lang="cs-CZ" dirty="0"/>
              <a:t>Před odchodem vše zkontrolujete a po odchodu ZAMKNETE dveře a klíč vrátíte na vrátnici.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523A5-AFB0-4332-8FC6-3A6E9E06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v 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79B3CA-3851-4D3D-A18B-AD0A0D92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https://is.muni.cz/auth/snutripo/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84" y="2420497"/>
            <a:ext cx="7408113" cy="44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termínu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81" y="1776413"/>
            <a:ext cx="4343237" cy="508158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2967644" y="2252749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255223" y="1776414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Datum a čas konání konzultace</a:t>
            </a: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967644" y="2814810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967643" y="3363149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776854" y="2514557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Délka trvání (první konzultace obvykle 60 minut)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76854" y="3124981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Kapacita, vždy „1“</a:t>
            </a: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967642" y="3925211"/>
            <a:ext cx="956737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92867" y="3735405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Učebna 309 </a:t>
            </a:r>
            <a:r>
              <a:rPr lang="cs-CZ" sz="1200" i="1" dirty="0" smtClean="0">
                <a:solidFill>
                  <a:schemeClr val="tx1"/>
                </a:solidFill>
              </a:rPr>
              <a:t>(viz poznámka)</a:t>
            </a:r>
            <a:endParaRPr lang="cs-CZ" sz="1200" i="1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983657" y="4599236"/>
            <a:ext cx="940721" cy="6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792867" y="4392370"/>
            <a:ext cx="2190790" cy="476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Pro tento semestr </a:t>
            </a:r>
            <a:r>
              <a:rPr lang="cs-CZ" sz="1200" b="1" dirty="0" smtClean="0">
                <a:solidFill>
                  <a:srgbClr val="C00000"/>
                </a:solidFill>
              </a:rPr>
              <a:t>2. 3. 2019</a:t>
            </a:r>
            <a:endParaRPr lang="cs-CZ" sz="1200" b="1" i="1" dirty="0">
              <a:solidFill>
                <a:srgbClr val="C0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8189418" y="4559101"/>
            <a:ext cx="1018924" cy="8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9224355" y="4317206"/>
            <a:ext cx="2190790" cy="55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Možné využít v případě, že se k vám nikdo nepřihlásil a blíží se váš termín</a:t>
            </a:r>
            <a:endParaRPr lang="cs-CZ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Nutriční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Pište kolikrát denně konzumuje danou skupinu potravin</a:t>
            </a:r>
          </a:p>
          <a:p>
            <a:r>
              <a:rPr lang="cs-CZ" dirty="0" smtClean="0"/>
              <a:t>Co konzumuje nejčastěji</a:t>
            </a:r>
          </a:p>
          <a:p>
            <a:r>
              <a:rPr lang="cs-CZ" dirty="0" smtClean="0"/>
              <a:t>Ideální je oddělit frekvenci a výpis potravin dalším řádkem, je to tak přehlednější.</a:t>
            </a:r>
          </a:p>
          <a:p>
            <a:r>
              <a:rPr lang="cs-CZ" dirty="0" smtClean="0"/>
              <a:t>Preferované potraviny</a:t>
            </a:r>
          </a:p>
          <a:p>
            <a:pPr lvl="1"/>
            <a:r>
              <a:rPr lang="cs-CZ" dirty="0" smtClean="0"/>
              <a:t>Ptejte se na to, co má rád, čeho by se nevzdal apod.</a:t>
            </a:r>
          </a:p>
          <a:p>
            <a:r>
              <a:rPr lang="cs-CZ" dirty="0" smtClean="0"/>
              <a:t>Odmítané potraviny</a:t>
            </a:r>
          </a:p>
          <a:p>
            <a:pPr lvl="1"/>
            <a:r>
              <a:rPr lang="cs-CZ" dirty="0" smtClean="0"/>
              <a:t>Potraviny, které nekonzumuje, nemá rád nebo je má zakázané např. ze zdravotního hlediska</a:t>
            </a:r>
          </a:p>
          <a:p>
            <a:r>
              <a:rPr lang="cs-CZ" dirty="0" smtClean="0"/>
              <a:t>Pitný režim</a:t>
            </a:r>
          </a:p>
          <a:p>
            <a:pPr lvl="1"/>
            <a:r>
              <a:rPr lang="cs-CZ" dirty="0" smtClean="0"/>
              <a:t>Co pije, Kolik toho za den vypije</a:t>
            </a:r>
          </a:p>
          <a:p>
            <a:r>
              <a:rPr lang="cs-CZ" dirty="0" smtClean="0"/>
              <a:t>Fyzická aktivita</a:t>
            </a:r>
          </a:p>
          <a:p>
            <a:pPr lvl="1"/>
            <a:r>
              <a:rPr lang="cs-CZ" dirty="0" smtClean="0"/>
              <a:t>Frekvence, jaký sport dělá</a:t>
            </a:r>
          </a:p>
          <a:p>
            <a:pPr lvl="1"/>
            <a:r>
              <a:rPr lang="cs-CZ" dirty="0" smtClean="0"/>
              <a:t>Ptejte se i na chůzi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AFC0-55A3-4669-B799-DC2A22B9B1F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00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560</Words>
  <Application>Microsoft Office PowerPoint</Application>
  <PresentationFormat>Širokoúhlá obrazovka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Medium</vt:lpstr>
      <vt:lpstr>Palatino Linotype</vt:lpstr>
      <vt:lpstr>Motiv Office</vt:lpstr>
      <vt:lpstr>Studentská výživová poradna</vt:lpstr>
      <vt:lpstr>Kontakt</vt:lpstr>
      <vt:lpstr>Podmínky ukončení předmětu</vt:lpstr>
      <vt:lpstr>Základní pravidla I.</vt:lpstr>
      <vt:lpstr>Základní pravidla II.</vt:lpstr>
      <vt:lpstr>Aplikace v IS</vt:lpstr>
      <vt:lpstr>Přidání termínu</vt:lpstr>
      <vt:lpstr>Anamnéza</vt:lpstr>
      <vt:lpstr>Nutriční anamnéza</vt:lpstr>
      <vt:lpstr>Antropometrie</vt:lpstr>
      <vt:lpstr>Jídelníček</vt:lpstr>
      <vt:lpstr>Závěr dokumentace</vt:lpstr>
      <vt:lpstr>Poznámkové bloky</vt:lpstr>
      <vt:lpstr>Jak s termíny</vt:lpstr>
      <vt:lpstr>Obsazení vyšetřovny</vt:lpstr>
      <vt:lpstr>Vybavení</vt:lpstr>
      <vt:lpstr>A nyní vzhůru do poradny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Martiník</dc:creator>
  <cp:lastModifiedBy>Martin Krobot</cp:lastModifiedBy>
  <cp:revision>28</cp:revision>
  <dcterms:created xsi:type="dcterms:W3CDTF">2018-09-12T07:59:59Z</dcterms:created>
  <dcterms:modified xsi:type="dcterms:W3CDTF">2019-02-15T08:32:31Z</dcterms:modified>
</cp:coreProperties>
</file>