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6" r:id="rId4"/>
    <p:sldId id="259" r:id="rId5"/>
    <p:sldId id="260" r:id="rId6"/>
    <p:sldId id="258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E8FC"/>
    <a:srgbClr val="93FBFB"/>
    <a:srgbClr val="000000"/>
    <a:srgbClr val="CCFF66"/>
    <a:srgbClr val="AEFEA8"/>
    <a:srgbClr val="CCCCFF"/>
    <a:srgbClr val="9999FF"/>
    <a:srgbClr val="FF9966"/>
    <a:srgbClr val="FF66CC"/>
    <a:srgbClr val="91E7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5" autoAdjust="0"/>
    <p:restoredTop sz="94641" autoAdjust="0"/>
  </p:normalViewPr>
  <p:slideViewPr>
    <p:cSldViewPr>
      <p:cViewPr>
        <p:scale>
          <a:sx n="76" d="100"/>
          <a:sy n="76" d="100"/>
        </p:scale>
        <p:origin x="-660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242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6268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7497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2417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8398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9356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2801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6302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0898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3987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69C58-EDD3-43C3-B9B4-40BA1E7F5DE7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412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69C58-EDD3-43C3-B9B4-40BA1E7F5DE7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A0DF0-EC4A-451B-937D-F8A3CF1C15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31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 2"/>
          <p:cNvSpPr/>
          <p:nvPr/>
        </p:nvSpPr>
        <p:spPr>
          <a:xfrm>
            <a:off x="2915816" y="188640"/>
            <a:ext cx="3024336" cy="108012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VÝUKOVÁ METODA</a:t>
            </a:r>
            <a:endParaRPr lang="cs-CZ" b="1" dirty="0"/>
          </a:p>
        </p:txBody>
      </p:sp>
      <p:sp>
        <p:nvSpPr>
          <p:cNvPr id="4" name="Ovál 3"/>
          <p:cNvSpPr/>
          <p:nvPr/>
        </p:nvSpPr>
        <p:spPr>
          <a:xfrm>
            <a:off x="5817942" y="1268760"/>
            <a:ext cx="2376264" cy="68407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KRITÉRIA</a:t>
            </a:r>
            <a:r>
              <a:rPr lang="cs-CZ" dirty="0" smtClean="0"/>
              <a:t> </a:t>
            </a:r>
            <a:r>
              <a:rPr lang="cs-CZ" b="1" dirty="0" smtClean="0"/>
              <a:t>VOLBY</a:t>
            </a:r>
            <a:endParaRPr lang="cs-CZ" b="1" dirty="0"/>
          </a:p>
        </p:txBody>
      </p:sp>
      <p:sp>
        <p:nvSpPr>
          <p:cNvPr id="8" name="Ovál 7"/>
          <p:cNvSpPr/>
          <p:nvPr/>
        </p:nvSpPr>
        <p:spPr>
          <a:xfrm>
            <a:off x="683568" y="1268760"/>
            <a:ext cx="2016224" cy="68407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DEFINICE</a:t>
            </a:r>
            <a:endParaRPr lang="cs-CZ" b="1" dirty="0"/>
          </a:p>
        </p:txBody>
      </p:sp>
      <p:sp>
        <p:nvSpPr>
          <p:cNvPr id="13" name="Zaoblený obdélník 12"/>
          <p:cNvSpPr/>
          <p:nvPr/>
        </p:nvSpPr>
        <p:spPr>
          <a:xfrm>
            <a:off x="179512" y="2276872"/>
            <a:ext cx="3744416" cy="1692188"/>
          </a:xfrm>
          <a:prstGeom prst="roundRect">
            <a:avLst/>
          </a:prstGeom>
          <a:solidFill>
            <a:srgbClr val="92E8FC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chemeClr val="tx1"/>
                </a:solidFill>
              </a:rPr>
              <a:t>Postup, cesta, žák za pomoci učitele směřuje k cílům vzdělávání, osvojuje si VDPH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4644008" y="2348880"/>
            <a:ext cx="4392488" cy="3240360"/>
          </a:xfrm>
          <a:prstGeom prst="roundRect">
            <a:avLst/>
          </a:prstGeom>
          <a:solidFill>
            <a:srgbClr val="92E8F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Zákonitost výukového procesu</a:t>
            </a:r>
          </a:p>
          <a:p>
            <a:pPr marL="342900" indent="-342900"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Cíle a úkoly výuky</a:t>
            </a:r>
          </a:p>
          <a:p>
            <a:pPr marL="342900" indent="-342900"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Obsah a metody oboru</a:t>
            </a:r>
          </a:p>
          <a:p>
            <a:pPr marL="342900" indent="-342900"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Úroveň psychického a fyzického rozvoje</a:t>
            </a:r>
          </a:p>
          <a:p>
            <a:pPr marL="342900" indent="-342900"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Zvláštnosti třídy skupiny žáků</a:t>
            </a:r>
          </a:p>
          <a:p>
            <a:pPr marL="342900" indent="-342900"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Vnější podmínky </a:t>
            </a:r>
            <a:r>
              <a:rPr lang="cs-CZ" dirty="0" err="1" smtClean="0">
                <a:solidFill>
                  <a:schemeClr val="tx1"/>
                </a:solidFill>
              </a:rPr>
              <a:t>vých</a:t>
            </a:r>
            <a:r>
              <a:rPr lang="cs-CZ" dirty="0" smtClean="0">
                <a:solidFill>
                  <a:schemeClr val="tx1"/>
                </a:solidFill>
              </a:rPr>
              <a:t>. </a:t>
            </a:r>
            <a:r>
              <a:rPr lang="cs-CZ" dirty="0" err="1" smtClean="0">
                <a:solidFill>
                  <a:schemeClr val="tx1"/>
                </a:solidFill>
              </a:rPr>
              <a:t>vzděl</a:t>
            </a:r>
            <a:r>
              <a:rPr lang="cs-CZ" dirty="0" smtClean="0">
                <a:solidFill>
                  <a:schemeClr val="tx1"/>
                </a:solidFill>
              </a:rPr>
              <a:t>. Práce</a:t>
            </a:r>
          </a:p>
          <a:p>
            <a:pPr marL="342900" indent="-342900"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Osobnost učitele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16" name="Přímá spojnice se šipkou 15"/>
          <p:cNvCxnSpPr>
            <a:stCxn id="8" idx="4"/>
          </p:cNvCxnSpPr>
          <p:nvPr/>
        </p:nvCxnSpPr>
        <p:spPr>
          <a:xfrm>
            <a:off x="1691680" y="1952836"/>
            <a:ext cx="0" cy="3240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>
            <a:stCxn id="4" idx="4"/>
          </p:cNvCxnSpPr>
          <p:nvPr/>
        </p:nvCxnSpPr>
        <p:spPr>
          <a:xfrm>
            <a:off x="7006074" y="1952836"/>
            <a:ext cx="0" cy="3960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180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 2"/>
          <p:cNvSpPr/>
          <p:nvPr/>
        </p:nvSpPr>
        <p:spPr>
          <a:xfrm>
            <a:off x="856040" y="2420888"/>
            <a:ext cx="2275800" cy="792391"/>
          </a:xfrm>
          <a:prstGeom prst="ellipse">
            <a:avLst/>
          </a:prstGeom>
          <a:solidFill>
            <a:srgbClr val="91E7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v</a:t>
            </a:r>
            <a:r>
              <a:rPr lang="cs-CZ" dirty="0" smtClean="0">
                <a:solidFill>
                  <a:schemeClr val="tx1"/>
                </a:solidFill>
              </a:rPr>
              <a:t>yučovací činnosti učitele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4067944" y="1723219"/>
            <a:ext cx="1656184" cy="50405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VÝUKOVÉ CÍLE</a:t>
            </a:r>
            <a:endParaRPr lang="cs-CZ" dirty="0"/>
          </a:p>
        </p:txBody>
      </p:sp>
      <p:sp>
        <p:nvSpPr>
          <p:cNvPr id="13" name="Ovál 12"/>
          <p:cNvSpPr/>
          <p:nvPr/>
        </p:nvSpPr>
        <p:spPr>
          <a:xfrm>
            <a:off x="856040" y="3645024"/>
            <a:ext cx="2347808" cy="792088"/>
          </a:xfrm>
          <a:prstGeom prst="ellipse">
            <a:avLst/>
          </a:prstGeom>
          <a:solidFill>
            <a:srgbClr val="91E7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v</a:t>
            </a:r>
            <a:r>
              <a:rPr lang="cs-CZ" dirty="0" smtClean="0">
                <a:solidFill>
                  <a:schemeClr val="tx1"/>
                </a:solidFill>
              </a:rPr>
              <a:t>yučovací strategie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845226" y="4797152"/>
            <a:ext cx="2358621" cy="864096"/>
          </a:xfrm>
          <a:prstGeom prst="ellipse">
            <a:avLst/>
          </a:prstGeom>
          <a:solidFill>
            <a:srgbClr val="91E7A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s</a:t>
            </a:r>
            <a:r>
              <a:rPr lang="cs-CZ" dirty="0" smtClean="0">
                <a:solidFill>
                  <a:schemeClr val="tx1"/>
                </a:solidFill>
              </a:rPr>
              <a:t>tyl vyučování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6516216" y="2492896"/>
            <a:ext cx="2088232" cy="7203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u</a:t>
            </a:r>
            <a:r>
              <a:rPr lang="cs-CZ" dirty="0" smtClean="0">
                <a:solidFill>
                  <a:schemeClr val="tx1"/>
                </a:solidFill>
              </a:rPr>
              <a:t>čební činnosti žáků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6" name="Ovál 15"/>
          <p:cNvSpPr/>
          <p:nvPr/>
        </p:nvSpPr>
        <p:spPr>
          <a:xfrm>
            <a:off x="6502018" y="3645024"/>
            <a:ext cx="2088232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učební</a:t>
            </a:r>
            <a:r>
              <a:rPr lang="cs-CZ" dirty="0" smtClean="0"/>
              <a:t> </a:t>
            </a:r>
            <a:r>
              <a:rPr lang="cs-CZ" dirty="0" smtClean="0">
                <a:solidFill>
                  <a:schemeClr val="tx1"/>
                </a:solidFill>
              </a:rPr>
              <a:t>strategie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7" name="Ovál 16"/>
          <p:cNvSpPr/>
          <p:nvPr/>
        </p:nvSpPr>
        <p:spPr>
          <a:xfrm>
            <a:off x="6516216" y="4797152"/>
            <a:ext cx="2161934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s</a:t>
            </a:r>
            <a:r>
              <a:rPr lang="cs-CZ" dirty="0" smtClean="0">
                <a:solidFill>
                  <a:schemeClr val="tx1"/>
                </a:solidFill>
              </a:rPr>
              <a:t>tyl učení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8" name="Ovál 17"/>
          <p:cNvSpPr/>
          <p:nvPr/>
        </p:nvSpPr>
        <p:spPr>
          <a:xfrm>
            <a:off x="3347864" y="188640"/>
            <a:ext cx="2844316" cy="93610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VÝUKOVÁ METODA</a:t>
            </a:r>
            <a:endParaRPr lang="cs-CZ" dirty="0"/>
          </a:p>
        </p:txBody>
      </p:sp>
      <p:sp>
        <p:nvSpPr>
          <p:cNvPr id="20" name="Šipka nahoru 19"/>
          <p:cNvSpPr/>
          <p:nvPr/>
        </p:nvSpPr>
        <p:spPr>
          <a:xfrm>
            <a:off x="1934944" y="4544313"/>
            <a:ext cx="171200" cy="2520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Šipka nahoru 22"/>
          <p:cNvSpPr/>
          <p:nvPr/>
        </p:nvSpPr>
        <p:spPr>
          <a:xfrm>
            <a:off x="1953744" y="3389548"/>
            <a:ext cx="152400" cy="2520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Šipka nahoru 23"/>
          <p:cNvSpPr/>
          <p:nvPr/>
        </p:nvSpPr>
        <p:spPr>
          <a:xfrm>
            <a:off x="7512591" y="3379913"/>
            <a:ext cx="171200" cy="2520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Šipka nahoru 24"/>
          <p:cNvSpPr/>
          <p:nvPr/>
        </p:nvSpPr>
        <p:spPr>
          <a:xfrm>
            <a:off x="7546134" y="4516626"/>
            <a:ext cx="171200" cy="2520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4" name="Přímá spojnice se šipkou 33"/>
          <p:cNvCxnSpPr/>
          <p:nvPr/>
        </p:nvCxnSpPr>
        <p:spPr>
          <a:xfrm flipH="1">
            <a:off x="2953950" y="1998370"/>
            <a:ext cx="1080120" cy="5176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>
            <a:off x="5724128" y="2019158"/>
            <a:ext cx="936104" cy="5896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 flipH="1">
            <a:off x="1993940" y="1078545"/>
            <a:ext cx="1844968" cy="128934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/>
          <p:nvPr/>
        </p:nvCxnSpPr>
        <p:spPr>
          <a:xfrm>
            <a:off x="5818856" y="1016732"/>
            <a:ext cx="1779335" cy="140415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467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Ovál 40"/>
          <p:cNvSpPr/>
          <p:nvPr/>
        </p:nvSpPr>
        <p:spPr>
          <a:xfrm>
            <a:off x="3208694" y="275395"/>
            <a:ext cx="2592288" cy="1096853"/>
          </a:xfrm>
          <a:prstGeom prst="ellipse">
            <a:avLst/>
          </a:prstGeom>
          <a:gradFill flip="none" rotWithShape="1">
            <a:gsLst>
              <a:gs pos="0">
                <a:srgbClr val="93FBFB">
                  <a:shade val="30000"/>
                  <a:satMod val="115000"/>
                </a:srgbClr>
              </a:gs>
              <a:gs pos="50000">
                <a:srgbClr val="93FBFB">
                  <a:shade val="67500"/>
                  <a:satMod val="115000"/>
                </a:srgbClr>
              </a:gs>
              <a:gs pos="100000">
                <a:srgbClr val="93FBFB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VÝUKOVÉ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b="1" dirty="0" smtClean="0">
                <a:solidFill>
                  <a:schemeClr val="tx1"/>
                </a:solidFill>
              </a:rPr>
              <a:t>METODY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2" name="Ovál 51"/>
          <p:cNvSpPr/>
          <p:nvPr/>
        </p:nvSpPr>
        <p:spPr>
          <a:xfrm>
            <a:off x="6514413" y="1292804"/>
            <a:ext cx="1728192" cy="914400"/>
          </a:xfrm>
          <a:prstGeom prst="ellipse">
            <a:avLst/>
          </a:prstGeom>
          <a:solidFill>
            <a:srgbClr val="AEFEA8"/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III. </a:t>
            </a:r>
            <a:r>
              <a:rPr lang="cs-CZ" b="1" dirty="0">
                <a:solidFill>
                  <a:schemeClr val="tx1"/>
                </a:solidFill>
              </a:rPr>
              <a:t>K</a:t>
            </a:r>
            <a:r>
              <a:rPr lang="cs-CZ" b="1" dirty="0" smtClean="0">
                <a:solidFill>
                  <a:schemeClr val="tx1"/>
                </a:solidFill>
              </a:rPr>
              <a:t>omplexní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3" name="Ovál 52"/>
          <p:cNvSpPr/>
          <p:nvPr/>
        </p:nvSpPr>
        <p:spPr>
          <a:xfrm>
            <a:off x="3363280" y="1683971"/>
            <a:ext cx="1800200" cy="914400"/>
          </a:xfrm>
          <a:prstGeom prst="ellipse">
            <a:avLst/>
          </a:prstGeom>
          <a:solidFill>
            <a:srgbClr val="9999FF"/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II. Aktivizující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4" name="Ovál 53"/>
          <p:cNvSpPr/>
          <p:nvPr/>
        </p:nvSpPr>
        <p:spPr>
          <a:xfrm>
            <a:off x="585288" y="1295331"/>
            <a:ext cx="1728192" cy="914400"/>
          </a:xfrm>
          <a:prstGeom prst="ellipse">
            <a:avLst/>
          </a:prstGeom>
          <a:solidFill>
            <a:srgbClr val="FF9966"/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I. 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Klasické</a:t>
            </a:r>
            <a:endParaRPr lang="cs-CZ" b="1" dirty="0">
              <a:solidFill>
                <a:schemeClr val="tx1"/>
              </a:solidFill>
            </a:endParaRPr>
          </a:p>
        </p:txBody>
      </p:sp>
      <p:cxnSp>
        <p:nvCxnSpPr>
          <p:cNvPr id="55" name="Přímá spojnice se šipkou 54"/>
          <p:cNvCxnSpPr>
            <a:stCxn id="41" idx="2"/>
          </p:cNvCxnSpPr>
          <p:nvPr/>
        </p:nvCxnSpPr>
        <p:spPr>
          <a:xfrm flipH="1">
            <a:off x="2277476" y="823822"/>
            <a:ext cx="931218" cy="5812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se šipkou 56"/>
          <p:cNvCxnSpPr>
            <a:stCxn id="41" idx="4"/>
          </p:cNvCxnSpPr>
          <p:nvPr/>
        </p:nvCxnSpPr>
        <p:spPr>
          <a:xfrm>
            <a:off x="4504838" y="1372248"/>
            <a:ext cx="1" cy="1824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/>
          <p:nvPr/>
        </p:nvCxnSpPr>
        <p:spPr>
          <a:xfrm>
            <a:off x="5793556" y="898655"/>
            <a:ext cx="994561" cy="4735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ál 61"/>
          <p:cNvSpPr/>
          <p:nvPr/>
        </p:nvSpPr>
        <p:spPr>
          <a:xfrm>
            <a:off x="264095" y="2812498"/>
            <a:ext cx="1872208" cy="78766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1. Slovní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5" name="Ovál 64"/>
          <p:cNvSpPr/>
          <p:nvPr/>
        </p:nvSpPr>
        <p:spPr>
          <a:xfrm>
            <a:off x="585288" y="3794720"/>
            <a:ext cx="1976000" cy="85642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2.Názorně  - demonstrační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6" name="Ovál 65"/>
          <p:cNvSpPr/>
          <p:nvPr/>
        </p:nvSpPr>
        <p:spPr>
          <a:xfrm>
            <a:off x="585288" y="5175953"/>
            <a:ext cx="2304256" cy="91987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3.Dovednostně-praktické</a:t>
            </a:r>
            <a:endParaRPr lang="cs-CZ" sz="1600" dirty="0"/>
          </a:p>
        </p:txBody>
      </p:sp>
      <p:sp>
        <p:nvSpPr>
          <p:cNvPr id="67" name="Ovál 66"/>
          <p:cNvSpPr/>
          <p:nvPr/>
        </p:nvSpPr>
        <p:spPr>
          <a:xfrm>
            <a:off x="3318655" y="3073276"/>
            <a:ext cx="2157370" cy="432048"/>
          </a:xfrm>
          <a:prstGeom prst="ellipse">
            <a:avLst/>
          </a:prstGeom>
          <a:solidFill>
            <a:srgbClr val="CCCCFF"/>
          </a:solidFill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1. Diskusní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8" name="Ovál 67"/>
          <p:cNvSpPr/>
          <p:nvPr/>
        </p:nvSpPr>
        <p:spPr>
          <a:xfrm>
            <a:off x="3299182" y="3821581"/>
            <a:ext cx="2157371" cy="504056"/>
          </a:xfrm>
          <a:prstGeom prst="ellipse">
            <a:avLst/>
          </a:prstGeom>
          <a:solidFill>
            <a:srgbClr val="CCCCFF"/>
          </a:solidFill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2.Řešení</a:t>
            </a:r>
            <a:r>
              <a:rPr lang="cs-CZ" sz="1600" dirty="0" smtClean="0"/>
              <a:t> </a:t>
            </a:r>
            <a:r>
              <a:rPr lang="cs-CZ" sz="1600" dirty="0" smtClean="0">
                <a:solidFill>
                  <a:schemeClr val="tx1"/>
                </a:solidFill>
              </a:rPr>
              <a:t>problémů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9" name="Ovál 68"/>
          <p:cNvSpPr/>
          <p:nvPr/>
        </p:nvSpPr>
        <p:spPr>
          <a:xfrm>
            <a:off x="3292082" y="4532896"/>
            <a:ext cx="2157372" cy="432048"/>
          </a:xfrm>
          <a:prstGeom prst="ellipse">
            <a:avLst/>
          </a:prstGeom>
          <a:solidFill>
            <a:srgbClr val="CCCCFF"/>
          </a:solidFill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3. Situační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70" name="Ovál 69"/>
          <p:cNvSpPr/>
          <p:nvPr/>
        </p:nvSpPr>
        <p:spPr>
          <a:xfrm>
            <a:off x="3383767" y="5115226"/>
            <a:ext cx="2157371" cy="428622"/>
          </a:xfrm>
          <a:prstGeom prst="ellipse">
            <a:avLst/>
          </a:prstGeom>
          <a:solidFill>
            <a:srgbClr val="CCCCFF"/>
          </a:solidFill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4. Inscenační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71" name="Ovál 70"/>
          <p:cNvSpPr/>
          <p:nvPr/>
        </p:nvSpPr>
        <p:spPr>
          <a:xfrm>
            <a:off x="3383768" y="5717736"/>
            <a:ext cx="2157370" cy="432048"/>
          </a:xfrm>
          <a:prstGeom prst="ellipse">
            <a:avLst/>
          </a:prstGeom>
          <a:solidFill>
            <a:srgbClr val="CCCCFF"/>
          </a:solidFill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5.Didaktické hry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72" name="Ovál 71"/>
          <p:cNvSpPr/>
          <p:nvPr/>
        </p:nvSpPr>
        <p:spPr>
          <a:xfrm>
            <a:off x="6608598" y="2256977"/>
            <a:ext cx="2067811" cy="341394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1. Frontální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79" name="Ovál 78"/>
          <p:cNvSpPr/>
          <p:nvPr/>
        </p:nvSpPr>
        <p:spPr>
          <a:xfrm>
            <a:off x="6290837" y="2658366"/>
            <a:ext cx="2703334" cy="547964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2. Skup a kooperativ.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81" name="Ovál 80"/>
          <p:cNvSpPr/>
          <p:nvPr/>
        </p:nvSpPr>
        <p:spPr>
          <a:xfrm>
            <a:off x="6457713" y="3088024"/>
            <a:ext cx="2342745" cy="432048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3. Partnerská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3" name="Ovál 92"/>
          <p:cNvSpPr/>
          <p:nvPr/>
        </p:nvSpPr>
        <p:spPr>
          <a:xfrm>
            <a:off x="6514413" y="3550458"/>
            <a:ext cx="2245845" cy="432048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4. Projektová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4" name="Ovál 93"/>
          <p:cNvSpPr/>
          <p:nvPr/>
        </p:nvSpPr>
        <p:spPr>
          <a:xfrm>
            <a:off x="6879650" y="5185081"/>
            <a:ext cx="1872208" cy="432048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8.Interaktivní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5" name="Ovál 94"/>
          <p:cNvSpPr/>
          <p:nvPr/>
        </p:nvSpPr>
        <p:spPr>
          <a:xfrm>
            <a:off x="6879650" y="4814662"/>
            <a:ext cx="1872208" cy="300564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7. Televizní 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6" name="Ovál 95"/>
          <p:cNvSpPr/>
          <p:nvPr/>
        </p:nvSpPr>
        <p:spPr>
          <a:xfrm>
            <a:off x="6514413" y="4351760"/>
            <a:ext cx="2373061" cy="432048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6.Kritické myšlení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7" name="Ovál 96"/>
          <p:cNvSpPr/>
          <p:nvPr/>
        </p:nvSpPr>
        <p:spPr>
          <a:xfrm>
            <a:off x="6627281" y="3977034"/>
            <a:ext cx="2147324" cy="317404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5. Dramatem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01" name="Ovál 100"/>
          <p:cNvSpPr/>
          <p:nvPr/>
        </p:nvSpPr>
        <p:spPr>
          <a:xfrm>
            <a:off x="6699506" y="5589239"/>
            <a:ext cx="2100952" cy="432048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9.Sugestopedie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02" name="Ovál 101"/>
          <p:cNvSpPr/>
          <p:nvPr/>
        </p:nvSpPr>
        <p:spPr>
          <a:xfrm>
            <a:off x="6765278" y="6077068"/>
            <a:ext cx="2100952" cy="432048"/>
          </a:xfrm>
          <a:prstGeom prst="ellipse">
            <a:avLst/>
          </a:prstGeom>
          <a:solidFill>
            <a:srgbClr val="CCFF66"/>
          </a:solidFill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10.Hypnopedie</a:t>
            </a:r>
            <a:endParaRPr lang="cs-CZ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87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3351678" y="1461816"/>
            <a:ext cx="1728192" cy="914400"/>
          </a:xfrm>
          <a:prstGeom prst="ellipse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I. 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Klasické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" name="Ovál 4"/>
          <p:cNvSpPr/>
          <p:nvPr/>
        </p:nvSpPr>
        <p:spPr>
          <a:xfrm>
            <a:off x="435760" y="1754181"/>
            <a:ext cx="1872208" cy="64132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1. Slovní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6" name="Ovál 5"/>
          <p:cNvSpPr/>
          <p:nvPr/>
        </p:nvSpPr>
        <p:spPr>
          <a:xfrm>
            <a:off x="3194345" y="2531928"/>
            <a:ext cx="2088373" cy="85642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2.Názorně</a:t>
            </a:r>
            <a:r>
              <a:rPr lang="cs-CZ" sz="1600" dirty="0" smtClean="0">
                <a:solidFill>
                  <a:schemeClr val="tx1"/>
                </a:solidFill>
              </a:rPr>
              <a:t>  - </a:t>
            </a:r>
            <a:r>
              <a:rPr lang="cs-CZ" sz="1600" b="1" dirty="0" smtClean="0">
                <a:solidFill>
                  <a:schemeClr val="tx1"/>
                </a:solidFill>
              </a:rPr>
              <a:t>demonstrační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6444208" y="1749864"/>
            <a:ext cx="2304256" cy="91987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3.Dovednostně-praktické</a:t>
            </a:r>
            <a:endParaRPr lang="cs-CZ" sz="1600" b="1" dirty="0"/>
          </a:p>
        </p:txBody>
      </p:sp>
      <p:sp>
        <p:nvSpPr>
          <p:cNvPr id="11" name="Ovál 10"/>
          <p:cNvSpPr/>
          <p:nvPr/>
        </p:nvSpPr>
        <p:spPr>
          <a:xfrm>
            <a:off x="2771800" y="179410"/>
            <a:ext cx="2990239" cy="1089350"/>
          </a:xfrm>
          <a:prstGeom prst="ellipse">
            <a:avLst/>
          </a:prstGeom>
          <a:gradFill flip="none" rotWithShape="1">
            <a:gsLst>
              <a:gs pos="0">
                <a:srgbClr val="93FBFB">
                  <a:shade val="30000"/>
                  <a:satMod val="115000"/>
                </a:srgbClr>
              </a:gs>
              <a:gs pos="50000">
                <a:srgbClr val="93FBFB">
                  <a:shade val="67500"/>
                  <a:satMod val="115000"/>
                </a:srgbClr>
              </a:gs>
              <a:gs pos="100000">
                <a:srgbClr val="93FBFB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VÝUKOVÉ METODY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50139" y="3355454"/>
            <a:ext cx="190500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UcPeriod"/>
            </a:pPr>
            <a:r>
              <a:rPr lang="cs-CZ" dirty="0" smtClean="0"/>
              <a:t>Vyprávění</a:t>
            </a:r>
          </a:p>
          <a:p>
            <a:pPr marL="342900" indent="-342900">
              <a:buAutoNum type="alphaUcPeriod"/>
            </a:pPr>
            <a:r>
              <a:rPr lang="cs-CZ" dirty="0" smtClean="0"/>
              <a:t>Vysvětlování</a:t>
            </a:r>
          </a:p>
          <a:p>
            <a:pPr marL="342900" indent="-342900">
              <a:buAutoNum type="alphaUcPeriod"/>
            </a:pPr>
            <a:r>
              <a:rPr lang="cs-CZ" dirty="0" smtClean="0"/>
              <a:t>Přednáška</a:t>
            </a:r>
          </a:p>
          <a:p>
            <a:pPr marL="342900" indent="-342900">
              <a:buAutoNum type="alphaUcPeriod"/>
            </a:pPr>
            <a:r>
              <a:rPr lang="cs-CZ" dirty="0" smtClean="0"/>
              <a:t>Práce s textem</a:t>
            </a:r>
          </a:p>
          <a:p>
            <a:pPr marL="342900" indent="-342900">
              <a:buAutoNum type="alphaUcPeriod"/>
            </a:pPr>
            <a:r>
              <a:rPr lang="cs-CZ" dirty="0" smtClean="0"/>
              <a:t>Rozhovor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2874999" y="4437112"/>
            <a:ext cx="30417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UcPeriod"/>
            </a:pPr>
            <a:r>
              <a:rPr lang="cs-CZ" dirty="0" smtClean="0"/>
              <a:t>Předvádění a </a:t>
            </a:r>
            <a:r>
              <a:rPr lang="cs-CZ" dirty="0" err="1" smtClean="0"/>
              <a:t>demonstrov</a:t>
            </a:r>
            <a:r>
              <a:rPr lang="cs-CZ" dirty="0" smtClean="0"/>
              <a:t>.</a:t>
            </a:r>
          </a:p>
          <a:p>
            <a:pPr marL="342900" indent="-342900">
              <a:buAutoNum type="alphaUcPeriod"/>
            </a:pPr>
            <a:r>
              <a:rPr lang="cs-CZ" dirty="0" smtClean="0"/>
              <a:t>Práce s obrazem</a:t>
            </a:r>
          </a:p>
          <a:p>
            <a:pPr marL="342900" indent="-342900">
              <a:buAutoNum type="alphaUcPeriod"/>
            </a:pPr>
            <a:r>
              <a:rPr lang="cs-CZ" dirty="0"/>
              <a:t>I</a:t>
            </a:r>
            <a:r>
              <a:rPr lang="cs-CZ" dirty="0" smtClean="0"/>
              <a:t>nstruktáž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6315696" y="3388350"/>
            <a:ext cx="251479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UcPeriod"/>
            </a:pPr>
            <a:r>
              <a:rPr lang="cs-CZ" dirty="0" smtClean="0"/>
              <a:t>Napodobování</a:t>
            </a:r>
          </a:p>
          <a:p>
            <a:pPr marL="342900" indent="-342900">
              <a:buAutoNum type="alphaUcPeriod"/>
            </a:pPr>
            <a:r>
              <a:rPr lang="cs-CZ" dirty="0" smtClean="0"/>
              <a:t>Manipulování, </a:t>
            </a:r>
          </a:p>
          <a:p>
            <a:r>
              <a:rPr lang="cs-CZ" dirty="0" smtClean="0"/>
              <a:t>       laborování, </a:t>
            </a:r>
          </a:p>
          <a:p>
            <a:r>
              <a:rPr lang="cs-CZ" dirty="0"/>
              <a:t> </a:t>
            </a:r>
            <a:r>
              <a:rPr lang="cs-CZ" dirty="0" smtClean="0"/>
              <a:t>      experimentování</a:t>
            </a:r>
          </a:p>
          <a:p>
            <a:pPr marL="342900" indent="-342900">
              <a:buAutoNum type="alphaUcPeriod" startAt="3"/>
            </a:pPr>
            <a:r>
              <a:rPr lang="cs-CZ" dirty="0" smtClean="0"/>
              <a:t>Vytváření dovedností</a:t>
            </a:r>
          </a:p>
          <a:p>
            <a:pPr marL="342900" indent="-342900">
              <a:buAutoNum type="alphaUcPeriod" startAt="3"/>
            </a:pPr>
            <a:r>
              <a:rPr lang="cs-CZ" dirty="0" smtClean="0"/>
              <a:t>Produkční </a:t>
            </a:r>
            <a:endParaRPr lang="cs-CZ" dirty="0"/>
          </a:p>
        </p:txBody>
      </p:sp>
      <p:cxnSp>
        <p:nvCxnSpPr>
          <p:cNvPr id="19" name="Přímá spojnice se šipkou 18"/>
          <p:cNvCxnSpPr>
            <a:stCxn id="4" idx="2"/>
            <a:endCxn id="5" idx="6"/>
          </p:cNvCxnSpPr>
          <p:nvPr/>
        </p:nvCxnSpPr>
        <p:spPr>
          <a:xfrm flipH="1">
            <a:off x="2307968" y="1919016"/>
            <a:ext cx="1043710" cy="1558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4" idx="4"/>
            <a:endCxn id="6" idx="0"/>
          </p:cNvCxnSpPr>
          <p:nvPr/>
        </p:nvCxnSpPr>
        <p:spPr>
          <a:xfrm>
            <a:off x="4215774" y="2376216"/>
            <a:ext cx="22758" cy="1557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>
            <a:stCxn id="4" idx="6"/>
            <a:endCxn id="10" idx="2"/>
          </p:cNvCxnSpPr>
          <p:nvPr/>
        </p:nvCxnSpPr>
        <p:spPr>
          <a:xfrm>
            <a:off x="5079870" y="1919016"/>
            <a:ext cx="1364338" cy="2907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>
            <a:stCxn id="5" idx="4"/>
          </p:cNvCxnSpPr>
          <p:nvPr/>
        </p:nvCxnSpPr>
        <p:spPr>
          <a:xfrm>
            <a:off x="1371864" y="2395504"/>
            <a:ext cx="0" cy="6014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>
            <a:off x="4258226" y="3630672"/>
            <a:ext cx="0" cy="8064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>
            <a:stCxn id="10" idx="4"/>
          </p:cNvCxnSpPr>
          <p:nvPr/>
        </p:nvCxnSpPr>
        <p:spPr>
          <a:xfrm>
            <a:off x="7596336" y="2669741"/>
            <a:ext cx="0" cy="5432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5593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ál 4"/>
          <p:cNvSpPr/>
          <p:nvPr/>
        </p:nvSpPr>
        <p:spPr>
          <a:xfrm>
            <a:off x="3046764" y="203244"/>
            <a:ext cx="3168352" cy="936104"/>
          </a:xfrm>
          <a:prstGeom prst="ellipse">
            <a:avLst/>
          </a:prstGeom>
          <a:gradFill flip="none" rotWithShape="1">
            <a:gsLst>
              <a:gs pos="0">
                <a:srgbClr val="93FBFB">
                  <a:shade val="30000"/>
                  <a:satMod val="115000"/>
                </a:srgbClr>
              </a:gs>
              <a:gs pos="50000">
                <a:srgbClr val="93FBFB">
                  <a:shade val="67500"/>
                  <a:satMod val="115000"/>
                </a:srgbClr>
              </a:gs>
              <a:gs pos="100000">
                <a:srgbClr val="93FBFB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VÝUKOVÉ METODY</a:t>
            </a:r>
            <a:endParaRPr lang="cs-CZ" dirty="0"/>
          </a:p>
        </p:txBody>
      </p:sp>
      <p:sp>
        <p:nvSpPr>
          <p:cNvPr id="6" name="Ovál 5"/>
          <p:cNvSpPr/>
          <p:nvPr/>
        </p:nvSpPr>
        <p:spPr>
          <a:xfrm>
            <a:off x="3537751" y="1456385"/>
            <a:ext cx="2186378" cy="914400"/>
          </a:xfrm>
          <a:prstGeom prst="ellipse">
            <a:avLst/>
          </a:prstGeom>
          <a:solidFill>
            <a:srgbClr val="9999FF"/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II. Aktivizující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6712508" y="3756094"/>
            <a:ext cx="1872208" cy="504056"/>
          </a:xfrm>
          <a:prstGeom prst="ellipse">
            <a:avLst/>
          </a:prstGeom>
          <a:solidFill>
            <a:srgbClr val="CCCCFF"/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2.Řešení</a:t>
            </a:r>
            <a:r>
              <a:rPr lang="cs-CZ" sz="1600" dirty="0" smtClean="0"/>
              <a:t> </a:t>
            </a:r>
            <a:r>
              <a:rPr lang="cs-CZ" sz="1600" dirty="0" smtClean="0">
                <a:solidFill>
                  <a:schemeClr val="tx1"/>
                </a:solidFill>
              </a:rPr>
              <a:t>problémů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3704208" y="4797152"/>
            <a:ext cx="2157372" cy="432048"/>
          </a:xfrm>
          <a:prstGeom prst="ellipse">
            <a:avLst/>
          </a:prstGeom>
          <a:solidFill>
            <a:srgbClr val="CCCCFF"/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3. Situační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6804248" y="1265513"/>
            <a:ext cx="1780468" cy="432048"/>
          </a:xfrm>
          <a:prstGeom prst="ellipse">
            <a:avLst/>
          </a:prstGeom>
          <a:solidFill>
            <a:srgbClr val="CCCCFF"/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1. Diskusní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899592" y="3576074"/>
            <a:ext cx="1872208" cy="432048"/>
          </a:xfrm>
          <a:prstGeom prst="ellipse">
            <a:avLst/>
          </a:prstGeom>
          <a:solidFill>
            <a:srgbClr val="CCCCFF"/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4. Inscenační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323528" y="1697561"/>
            <a:ext cx="1924484" cy="432048"/>
          </a:xfrm>
          <a:prstGeom prst="ellipse">
            <a:avLst/>
          </a:prstGeom>
          <a:solidFill>
            <a:srgbClr val="CCCCFF"/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5.Didaktické hry</a:t>
            </a:r>
            <a:endParaRPr lang="cs-CZ" sz="1600" dirty="0">
              <a:solidFill>
                <a:schemeClr val="tx1"/>
              </a:solidFill>
            </a:endParaRPr>
          </a:p>
        </p:txBody>
      </p:sp>
      <p:cxnSp>
        <p:nvCxnSpPr>
          <p:cNvPr id="15" name="Přímá spojnice se šipkou 14"/>
          <p:cNvCxnSpPr/>
          <p:nvPr/>
        </p:nvCxnSpPr>
        <p:spPr>
          <a:xfrm flipV="1">
            <a:off x="5724129" y="1628800"/>
            <a:ext cx="1080119" cy="2847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5220072" y="2370785"/>
            <a:ext cx="1728192" cy="13853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>
            <a:off x="4630940" y="2420888"/>
            <a:ext cx="0" cy="22322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6" idx="3"/>
          </p:cNvCxnSpPr>
          <p:nvPr/>
        </p:nvCxnSpPr>
        <p:spPr>
          <a:xfrm flipH="1">
            <a:off x="2248012" y="2236874"/>
            <a:ext cx="1609927" cy="13001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>
            <a:stCxn id="6" idx="2"/>
          </p:cNvCxnSpPr>
          <p:nvPr/>
        </p:nvCxnSpPr>
        <p:spPr>
          <a:xfrm flipH="1">
            <a:off x="2411760" y="1913585"/>
            <a:ext cx="112599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4924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 2"/>
          <p:cNvSpPr/>
          <p:nvPr/>
        </p:nvSpPr>
        <p:spPr>
          <a:xfrm>
            <a:off x="3377509" y="260648"/>
            <a:ext cx="2541342" cy="914400"/>
          </a:xfrm>
          <a:prstGeom prst="ellipse">
            <a:avLst/>
          </a:prstGeom>
          <a:gradFill flip="none" rotWithShape="1">
            <a:gsLst>
              <a:gs pos="0">
                <a:srgbClr val="93FBFB">
                  <a:shade val="30000"/>
                  <a:satMod val="115000"/>
                </a:srgbClr>
              </a:gs>
              <a:gs pos="50000">
                <a:srgbClr val="93FBFB">
                  <a:shade val="67500"/>
                  <a:satMod val="115000"/>
                </a:srgbClr>
              </a:gs>
              <a:gs pos="100000">
                <a:srgbClr val="93FBFB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VÝUKOVÉ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b="1" dirty="0" smtClean="0">
                <a:solidFill>
                  <a:schemeClr val="tx1"/>
                </a:solidFill>
              </a:rPr>
              <a:t>METODY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4" name="Ovál 3"/>
          <p:cNvSpPr/>
          <p:nvPr/>
        </p:nvSpPr>
        <p:spPr>
          <a:xfrm>
            <a:off x="3775282" y="1319064"/>
            <a:ext cx="1728192" cy="914400"/>
          </a:xfrm>
          <a:prstGeom prst="ellipse">
            <a:avLst/>
          </a:prstGeom>
          <a:solidFill>
            <a:srgbClr val="AEFE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III. </a:t>
            </a:r>
            <a:r>
              <a:rPr lang="cs-CZ" b="1" dirty="0">
                <a:solidFill>
                  <a:schemeClr val="tx1"/>
                </a:solidFill>
              </a:rPr>
              <a:t>K</a:t>
            </a:r>
            <a:r>
              <a:rPr lang="cs-CZ" b="1" dirty="0" smtClean="0">
                <a:solidFill>
                  <a:schemeClr val="tx1"/>
                </a:solidFill>
              </a:rPr>
              <a:t>omplexní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" name="Ovál 4"/>
          <p:cNvSpPr/>
          <p:nvPr/>
        </p:nvSpPr>
        <p:spPr>
          <a:xfrm>
            <a:off x="6557084" y="1819311"/>
            <a:ext cx="2067811" cy="341394"/>
          </a:xfrm>
          <a:prstGeom prst="ellipse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1. Frontální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6" name="Ovál 5"/>
          <p:cNvSpPr/>
          <p:nvPr/>
        </p:nvSpPr>
        <p:spPr>
          <a:xfrm>
            <a:off x="6294194" y="2537972"/>
            <a:ext cx="2703334" cy="547964"/>
          </a:xfrm>
          <a:prstGeom prst="ellipse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2. Skup a kooperativ.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7" name="Ovál 6"/>
          <p:cNvSpPr/>
          <p:nvPr/>
        </p:nvSpPr>
        <p:spPr>
          <a:xfrm>
            <a:off x="6513695" y="3296746"/>
            <a:ext cx="2342745" cy="432048"/>
          </a:xfrm>
          <a:prstGeom prst="ellipse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3. Partnerská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6412315" y="3926431"/>
            <a:ext cx="2245845" cy="432048"/>
          </a:xfrm>
          <a:prstGeom prst="ellipse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4. Projektová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5868144" y="4746250"/>
            <a:ext cx="2147324" cy="317404"/>
          </a:xfrm>
          <a:prstGeom prst="ellipse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5. Dramatem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3377508" y="5571186"/>
            <a:ext cx="2797169" cy="432048"/>
          </a:xfrm>
          <a:prstGeom prst="ellipse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6.Kritické myšlení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1505300" y="4856627"/>
            <a:ext cx="1872208" cy="300564"/>
          </a:xfrm>
          <a:prstGeom prst="ellipse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7. Televizní 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1043608" y="4142455"/>
            <a:ext cx="1872208" cy="432048"/>
          </a:xfrm>
          <a:prstGeom prst="ellipse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8.Interaktivní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628166" y="2925930"/>
            <a:ext cx="2100952" cy="432048"/>
          </a:xfrm>
          <a:prstGeom prst="ellipse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9.Sugestopedie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395536" y="1773984"/>
            <a:ext cx="2045868" cy="432048"/>
          </a:xfrm>
          <a:prstGeom prst="ellipse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chemeClr val="tx1"/>
                </a:solidFill>
              </a:rPr>
              <a:t>10.Hypnopedie</a:t>
            </a:r>
            <a:endParaRPr lang="cs-CZ" sz="1600" dirty="0">
              <a:solidFill>
                <a:schemeClr val="tx1"/>
              </a:solidFill>
            </a:endParaRPr>
          </a:p>
        </p:txBody>
      </p:sp>
      <p:cxnSp>
        <p:nvCxnSpPr>
          <p:cNvPr id="17" name="Přímá spojnice se šipkou 16"/>
          <p:cNvCxnSpPr>
            <a:stCxn id="4" idx="6"/>
            <a:endCxn id="5" idx="2"/>
          </p:cNvCxnSpPr>
          <p:nvPr/>
        </p:nvCxnSpPr>
        <p:spPr>
          <a:xfrm>
            <a:off x="5503474" y="1776264"/>
            <a:ext cx="1053610" cy="2137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4" idx="5"/>
          </p:cNvCxnSpPr>
          <p:nvPr/>
        </p:nvCxnSpPr>
        <p:spPr>
          <a:xfrm>
            <a:off x="5250386" y="2099553"/>
            <a:ext cx="1010780" cy="5788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>
            <a:endCxn id="7" idx="2"/>
          </p:cNvCxnSpPr>
          <p:nvPr/>
        </p:nvCxnSpPr>
        <p:spPr>
          <a:xfrm>
            <a:off x="5324007" y="2160705"/>
            <a:ext cx="1189688" cy="13520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>
            <a:off x="4644008" y="2233464"/>
            <a:ext cx="1772937" cy="19089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>
            <a:off x="4639378" y="2193768"/>
            <a:ext cx="4630" cy="3211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>
            <a:stCxn id="4" idx="4"/>
          </p:cNvCxnSpPr>
          <p:nvPr/>
        </p:nvCxnSpPr>
        <p:spPr>
          <a:xfrm flipH="1">
            <a:off x="3203848" y="2233464"/>
            <a:ext cx="1435530" cy="25127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 flipH="1">
            <a:off x="2732140" y="2099553"/>
            <a:ext cx="1299252" cy="19775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" name="Přímá spojnice se šipkou 1026"/>
          <p:cNvCxnSpPr>
            <a:stCxn id="4" idx="3"/>
          </p:cNvCxnSpPr>
          <p:nvPr/>
        </p:nvCxnSpPr>
        <p:spPr>
          <a:xfrm flipH="1">
            <a:off x="2441404" y="2099553"/>
            <a:ext cx="1586966" cy="8263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" name="Přímá spojnice se šipkou 1028"/>
          <p:cNvCxnSpPr>
            <a:stCxn id="4" idx="4"/>
          </p:cNvCxnSpPr>
          <p:nvPr/>
        </p:nvCxnSpPr>
        <p:spPr>
          <a:xfrm>
            <a:off x="4639378" y="2233464"/>
            <a:ext cx="1535299" cy="25127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" name="Přímá spojnice se šipkou 1030"/>
          <p:cNvCxnSpPr>
            <a:stCxn id="4" idx="2"/>
          </p:cNvCxnSpPr>
          <p:nvPr/>
        </p:nvCxnSpPr>
        <p:spPr>
          <a:xfrm flipH="1">
            <a:off x="2555776" y="1776264"/>
            <a:ext cx="1219506" cy="1068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97018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212</Words>
  <Application>Microsoft Office PowerPoint</Application>
  <PresentationFormat>Předvádění na obrazovce (4:3)</PresentationFormat>
  <Paragraphs>81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Sivice 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Vladimíra Neužilová</dc:creator>
  <cp:lastModifiedBy>Uživatel systému Windows</cp:lastModifiedBy>
  <cp:revision>27</cp:revision>
  <dcterms:created xsi:type="dcterms:W3CDTF">2013-04-09T11:58:45Z</dcterms:created>
  <dcterms:modified xsi:type="dcterms:W3CDTF">2019-02-19T14:56:03Z</dcterms:modified>
</cp:coreProperties>
</file>