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E8FC"/>
    <a:srgbClr val="93FBFB"/>
    <a:srgbClr val="000000"/>
    <a:srgbClr val="CCFF66"/>
    <a:srgbClr val="AEFEA8"/>
    <a:srgbClr val="CCCCFF"/>
    <a:srgbClr val="9999FF"/>
    <a:srgbClr val="FF9966"/>
    <a:srgbClr val="FF66CC"/>
    <a:srgbClr val="91E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41" autoAdjust="0"/>
  </p:normalViewPr>
  <p:slideViewPr>
    <p:cSldViewPr>
      <p:cViewPr>
        <p:scale>
          <a:sx n="76" d="100"/>
          <a:sy n="76" d="100"/>
        </p:scale>
        <p:origin x="-66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2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C58-EDD3-43C3-B9B4-40BA1E7F5DE7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8640"/>
            <a:ext cx="3024336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VÝUKOVÁ METODA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5817942" y="1268760"/>
            <a:ext cx="2376264" cy="6840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KRITÉRIA</a:t>
            </a:r>
            <a:r>
              <a:rPr lang="cs-CZ" dirty="0" smtClean="0"/>
              <a:t> </a:t>
            </a:r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683568" y="1268760"/>
            <a:ext cx="2016224" cy="6840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9512" y="2276872"/>
            <a:ext cx="3744416" cy="1692188"/>
          </a:xfrm>
          <a:prstGeom prst="roundRect">
            <a:avLst/>
          </a:prstGeom>
          <a:solidFill>
            <a:srgbClr val="92E8FC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Postup, cesta, žák za pomoci učitele směřuje k cílům vzdělávání, osvojuje si VDPH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2348880"/>
            <a:ext cx="4392488" cy="3240360"/>
          </a:xfrm>
          <a:prstGeom prst="roundRect">
            <a:avLst/>
          </a:prstGeom>
          <a:solidFill>
            <a:srgbClr val="92E8F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Zákonitost výukového procesu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Cíle a úkoly výuky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Obsah a metody oboru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Úroveň psychického a fyzického rozvoje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Zvláštnosti třídy skupiny žáků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Vnější podmínky </a:t>
            </a:r>
            <a:r>
              <a:rPr lang="cs-CZ" dirty="0" err="1" smtClean="0">
                <a:solidFill>
                  <a:schemeClr val="tx1"/>
                </a:solidFill>
              </a:rPr>
              <a:t>vých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vzděl</a:t>
            </a:r>
            <a:r>
              <a:rPr lang="cs-CZ" dirty="0" smtClean="0">
                <a:solidFill>
                  <a:schemeClr val="tx1"/>
                </a:solidFill>
              </a:rPr>
              <a:t>. Práce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Osobnost učitele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4"/>
          </p:cNvCxnSpPr>
          <p:nvPr/>
        </p:nvCxnSpPr>
        <p:spPr>
          <a:xfrm>
            <a:off x="1691680" y="195283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4"/>
          </p:cNvCxnSpPr>
          <p:nvPr/>
        </p:nvCxnSpPr>
        <p:spPr>
          <a:xfrm>
            <a:off x="7006074" y="19528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856040" y="2420888"/>
            <a:ext cx="2275800" cy="792391"/>
          </a:xfrm>
          <a:prstGeom prst="ellipse">
            <a:avLst/>
          </a:prstGeom>
          <a:solidFill>
            <a:srgbClr val="91E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činnosti učitele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067944" y="1723219"/>
            <a:ext cx="165618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856040" y="3645024"/>
            <a:ext cx="2347808" cy="792088"/>
          </a:xfrm>
          <a:prstGeom prst="ellipse">
            <a:avLst/>
          </a:prstGeom>
          <a:solidFill>
            <a:srgbClr val="91E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45226" y="4797152"/>
            <a:ext cx="2358621" cy="864096"/>
          </a:xfrm>
          <a:prstGeom prst="ellipse">
            <a:avLst/>
          </a:prstGeom>
          <a:solidFill>
            <a:srgbClr val="91E7A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vyučování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16216" y="2492896"/>
            <a:ext cx="2088232" cy="720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čební činnosti žáků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502018" y="3645024"/>
            <a:ext cx="20882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516216" y="4797152"/>
            <a:ext cx="216193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347864" y="188640"/>
            <a:ext cx="2844316" cy="93610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VÝUKOVÁ METODA</a:t>
            </a:r>
            <a:endParaRPr lang="cs-CZ" dirty="0"/>
          </a:p>
        </p:txBody>
      </p:sp>
      <p:sp>
        <p:nvSpPr>
          <p:cNvPr id="20" name="Šipka nahoru 19"/>
          <p:cNvSpPr/>
          <p:nvPr/>
        </p:nvSpPr>
        <p:spPr>
          <a:xfrm>
            <a:off x="1934944" y="45443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1953744" y="3389548"/>
            <a:ext cx="1524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nahoru 23"/>
          <p:cNvSpPr/>
          <p:nvPr/>
        </p:nvSpPr>
        <p:spPr>
          <a:xfrm>
            <a:off x="7512591" y="33799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7546134" y="4516626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2953950" y="1998370"/>
            <a:ext cx="1080120" cy="51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724128" y="2019158"/>
            <a:ext cx="936104" cy="5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993940" y="1078545"/>
            <a:ext cx="1844968" cy="1289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818856" y="1016732"/>
            <a:ext cx="1779335" cy="140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208694" y="275395"/>
            <a:ext cx="2592288" cy="1096853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rgbClr val="AEFEA8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363280" y="1683971"/>
            <a:ext cx="1800200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rgbClr val="FF9966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277476" y="823822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504838" y="1372248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318655" y="307327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299182" y="3821581"/>
            <a:ext cx="2157371" cy="504056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51678" y="1461816"/>
            <a:ext cx="1728192" cy="914400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35760" y="1754181"/>
            <a:ext cx="1872208" cy="6413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1. Slovní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194345" y="2531928"/>
            <a:ext cx="2088373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2.Názorně</a:t>
            </a:r>
            <a:r>
              <a:rPr lang="cs-CZ" sz="1600" dirty="0" smtClean="0">
                <a:solidFill>
                  <a:schemeClr val="tx1"/>
                </a:solidFill>
              </a:rPr>
              <a:t>  - </a:t>
            </a:r>
            <a:r>
              <a:rPr lang="cs-CZ" sz="1600" b="1" dirty="0" smtClean="0">
                <a:solidFill>
                  <a:schemeClr val="tx1"/>
                </a:solidFill>
              </a:rPr>
              <a:t>demonstrační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444208" y="1749864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3.Dovednostně-praktické</a:t>
            </a:r>
            <a:endParaRPr lang="cs-CZ" sz="1600" b="1" dirty="0"/>
          </a:p>
        </p:txBody>
      </p:sp>
      <p:sp>
        <p:nvSpPr>
          <p:cNvPr id="11" name="Ovál 10"/>
          <p:cNvSpPr/>
          <p:nvPr/>
        </p:nvSpPr>
        <p:spPr>
          <a:xfrm>
            <a:off x="2771800" y="179410"/>
            <a:ext cx="2990239" cy="1089350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0139" y="3355454"/>
            <a:ext cx="1905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Vyprávění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Vysvětlování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Přednáška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textem</a:t>
            </a:r>
          </a:p>
          <a:p>
            <a:pPr marL="342900" indent="-342900">
              <a:buAutoNum type="alphaUcPeriod"/>
            </a:pPr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74999" y="4437112"/>
            <a:ext cx="3041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Předvádění a </a:t>
            </a:r>
            <a:r>
              <a:rPr lang="cs-CZ" dirty="0" err="1" smtClean="0"/>
              <a:t>demonstrov</a:t>
            </a:r>
            <a:r>
              <a:rPr lang="cs-CZ" dirty="0" smtClean="0"/>
              <a:t>.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obrazem</a:t>
            </a:r>
          </a:p>
          <a:p>
            <a:pPr marL="342900" indent="-342900">
              <a:buAutoNum type="alphaUcPeriod"/>
            </a:pPr>
            <a:r>
              <a:rPr lang="cs-CZ" dirty="0"/>
              <a:t>I</a:t>
            </a:r>
            <a:r>
              <a:rPr lang="cs-CZ" dirty="0" smtClean="0"/>
              <a:t>nstruktáž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15696" y="3388350"/>
            <a:ext cx="2514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Napodobování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Manipulování, </a:t>
            </a:r>
          </a:p>
          <a:p>
            <a:r>
              <a:rPr lang="cs-CZ" dirty="0" smtClean="0"/>
              <a:t>       laborování, </a:t>
            </a:r>
          </a:p>
          <a:p>
            <a:r>
              <a:rPr lang="cs-CZ" dirty="0"/>
              <a:t> </a:t>
            </a:r>
            <a:r>
              <a:rPr lang="cs-CZ" dirty="0" smtClean="0"/>
              <a:t>      experimentování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Vytváření dovedností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Produkční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4" idx="2"/>
            <a:endCxn id="5" idx="6"/>
          </p:cNvCxnSpPr>
          <p:nvPr/>
        </p:nvCxnSpPr>
        <p:spPr>
          <a:xfrm flipH="1">
            <a:off x="2307968" y="1919016"/>
            <a:ext cx="1043710" cy="15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4"/>
            <a:endCxn id="6" idx="0"/>
          </p:cNvCxnSpPr>
          <p:nvPr/>
        </p:nvCxnSpPr>
        <p:spPr>
          <a:xfrm>
            <a:off x="4215774" y="2376216"/>
            <a:ext cx="22758" cy="1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" idx="6"/>
            <a:endCxn id="10" idx="2"/>
          </p:cNvCxnSpPr>
          <p:nvPr/>
        </p:nvCxnSpPr>
        <p:spPr>
          <a:xfrm>
            <a:off x="5079870" y="1919016"/>
            <a:ext cx="1364338" cy="290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4"/>
          </p:cNvCxnSpPr>
          <p:nvPr/>
        </p:nvCxnSpPr>
        <p:spPr>
          <a:xfrm>
            <a:off x="1371864" y="2395504"/>
            <a:ext cx="0" cy="60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58226" y="3630672"/>
            <a:ext cx="0" cy="80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4"/>
          </p:cNvCxnSpPr>
          <p:nvPr/>
        </p:nvCxnSpPr>
        <p:spPr>
          <a:xfrm>
            <a:off x="7596336" y="2669741"/>
            <a:ext cx="0" cy="543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9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046764" y="203244"/>
            <a:ext cx="3168352" cy="936104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537751" y="1456385"/>
            <a:ext cx="218637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712508" y="3756094"/>
            <a:ext cx="1872208" cy="504056"/>
          </a:xfrm>
          <a:prstGeom prst="ellipse">
            <a:avLst/>
          </a:prstGeom>
          <a:solidFill>
            <a:srgbClr val="CCCCFF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704208" y="4797152"/>
            <a:ext cx="2157372" cy="432048"/>
          </a:xfrm>
          <a:prstGeom prst="ellipse">
            <a:avLst/>
          </a:prstGeom>
          <a:solidFill>
            <a:srgbClr val="CCCCF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04248" y="1265513"/>
            <a:ext cx="1780468" cy="432048"/>
          </a:xfrm>
          <a:prstGeom prst="ellipse">
            <a:avLst/>
          </a:prstGeom>
          <a:solidFill>
            <a:srgbClr val="CCCCFF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576074"/>
            <a:ext cx="1872208" cy="432048"/>
          </a:xfrm>
          <a:prstGeom prst="ellipse">
            <a:avLst/>
          </a:prstGeom>
          <a:solidFill>
            <a:srgbClr val="CCCC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23528" y="1697561"/>
            <a:ext cx="1924484" cy="432048"/>
          </a:xfrm>
          <a:prstGeom prst="ellipse">
            <a:avLst/>
          </a:prstGeom>
          <a:solidFill>
            <a:srgbClr val="CCCC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24129" y="1628800"/>
            <a:ext cx="1080119" cy="2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220072" y="2370785"/>
            <a:ext cx="1728192" cy="1385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630940" y="242088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3"/>
          </p:cNvCxnSpPr>
          <p:nvPr/>
        </p:nvCxnSpPr>
        <p:spPr>
          <a:xfrm flipH="1">
            <a:off x="2248012" y="2236874"/>
            <a:ext cx="1609927" cy="130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 flipH="1">
            <a:off x="2411760" y="1913585"/>
            <a:ext cx="1125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2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77509" y="260648"/>
            <a:ext cx="2541342" cy="914400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5282" y="1319064"/>
            <a:ext cx="1728192" cy="914400"/>
          </a:xfrm>
          <a:prstGeom prst="ellipse">
            <a:avLst/>
          </a:prstGeom>
          <a:solidFill>
            <a:srgbClr val="AEF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557084" y="1819311"/>
            <a:ext cx="2067811" cy="34139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294194" y="2537972"/>
            <a:ext cx="2703334" cy="54796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513695" y="3296746"/>
            <a:ext cx="2342745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412315" y="3926431"/>
            <a:ext cx="2245845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68144" y="4746250"/>
            <a:ext cx="2147324" cy="31740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377508" y="5571186"/>
            <a:ext cx="2797169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505300" y="4856627"/>
            <a:ext cx="1872208" cy="30056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43608" y="4142455"/>
            <a:ext cx="1872208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28166" y="2925930"/>
            <a:ext cx="2100952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95536" y="1773984"/>
            <a:ext cx="2045868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>
            <a:stCxn id="4" idx="6"/>
            <a:endCxn id="5" idx="2"/>
          </p:cNvCxnSpPr>
          <p:nvPr/>
        </p:nvCxnSpPr>
        <p:spPr>
          <a:xfrm>
            <a:off x="5503474" y="1776264"/>
            <a:ext cx="1053610" cy="213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5"/>
          </p:cNvCxnSpPr>
          <p:nvPr/>
        </p:nvCxnSpPr>
        <p:spPr>
          <a:xfrm>
            <a:off x="5250386" y="2099553"/>
            <a:ext cx="1010780" cy="57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2"/>
          </p:cNvCxnSpPr>
          <p:nvPr/>
        </p:nvCxnSpPr>
        <p:spPr>
          <a:xfrm>
            <a:off x="5324007" y="2160705"/>
            <a:ext cx="1189688" cy="135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44008" y="2233464"/>
            <a:ext cx="1772937" cy="1908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639378" y="2193768"/>
            <a:ext cx="4630" cy="321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4"/>
          </p:cNvCxnSpPr>
          <p:nvPr/>
        </p:nvCxnSpPr>
        <p:spPr>
          <a:xfrm flipH="1">
            <a:off x="3203848" y="2233464"/>
            <a:ext cx="1435530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732140" y="2099553"/>
            <a:ext cx="1299252" cy="197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se šipkou 1026"/>
          <p:cNvCxnSpPr>
            <a:stCxn id="4" idx="3"/>
          </p:cNvCxnSpPr>
          <p:nvPr/>
        </p:nvCxnSpPr>
        <p:spPr>
          <a:xfrm flipH="1">
            <a:off x="2441404" y="2099553"/>
            <a:ext cx="1586966" cy="826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Přímá spojnice se šipkou 1028"/>
          <p:cNvCxnSpPr>
            <a:stCxn id="4" idx="4"/>
          </p:cNvCxnSpPr>
          <p:nvPr/>
        </p:nvCxnSpPr>
        <p:spPr>
          <a:xfrm>
            <a:off x="4639378" y="2233464"/>
            <a:ext cx="1535299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4" idx="2"/>
          </p:cNvCxnSpPr>
          <p:nvPr/>
        </p:nvCxnSpPr>
        <p:spPr>
          <a:xfrm flipH="1">
            <a:off x="2555776" y="1776264"/>
            <a:ext cx="1219506" cy="106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0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212</Words>
  <Application>Microsoft Office PowerPoint</Application>
  <PresentationFormat>Předvádění na obrazovce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Uživatel systému Windows</cp:lastModifiedBy>
  <cp:revision>27</cp:revision>
  <dcterms:created xsi:type="dcterms:W3CDTF">2013-04-09T11:58:45Z</dcterms:created>
  <dcterms:modified xsi:type="dcterms:W3CDTF">2019-02-19T14:56:03Z</dcterms:modified>
</cp:coreProperties>
</file>