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71" r:id="rId5"/>
    <p:sldId id="269" r:id="rId6"/>
    <p:sldId id="272" r:id="rId7"/>
    <p:sldId id="282" r:id="rId8"/>
    <p:sldId id="283" r:id="rId9"/>
    <p:sldId id="284" r:id="rId10"/>
    <p:sldId id="285" r:id="rId11"/>
    <p:sldId id="286" r:id="rId12"/>
    <p:sldId id="287" r:id="rId13"/>
    <p:sldId id="281" r:id="rId14"/>
    <p:sldId id="279" r:id="rId15"/>
    <p:sldId id="297" r:id="rId16"/>
    <p:sldId id="296" r:id="rId17"/>
    <p:sldId id="273" r:id="rId18"/>
    <p:sldId id="294" r:id="rId19"/>
    <p:sldId id="276" r:id="rId20"/>
    <p:sldId id="275" r:id="rId21"/>
    <p:sldId id="274" r:id="rId22"/>
    <p:sldId id="295" r:id="rId23"/>
    <p:sldId id="280" r:id="rId24"/>
    <p:sldId id="277" r:id="rId25"/>
    <p:sldId id="268" r:id="rId26"/>
    <p:sldId id="267" r:id="rId27"/>
    <p:sldId id="288" r:id="rId28"/>
    <p:sldId id="266" r:id="rId29"/>
    <p:sldId id="289" r:id="rId30"/>
    <p:sldId id="290" r:id="rId31"/>
    <p:sldId id="293" r:id="rId32"/>
    <p:sldId id="291" r:id="rId33"/>
    <p:sldId id="292" r:id="rId34"/>
    <p:sldId id="263" r:id="rId35"/>
    <p:sldId id="262" r:id="rId36"/>
    <p:sldId id="261" r:id="rId37"/>
    <p:sldId id="260" r:id="rId38"/>
    <p:sldId id="258" r:id="rId39"/>
    <p:sldId id="299" r:id="rId40"/>
    <p:sldId id="300" r:id="rId41"/>
    <p:sldId id="298" r:id="rId42"/>
    <p:sldId id="259" r:id="rId4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757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2532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084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022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15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20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904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67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2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2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F7C66-7623-4180-A015-21DF754F9C37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99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F7C66-7623-4180-A015-21DF754F9C37}" type="datetimeFigureOut">
              <a:rPr lang="cs-CZ" smtClean="0"/>
              <a:t>16.03.2018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7EB7D-38CB-4CB0-9E28-2E3139DFE1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02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praveted.info/jak_cvicit_vsimavost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Psychohygiena - neurotické poruchy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PhDr. Kateřina Bartošová,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61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Anticipační úzkost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Muž na smrtelné posteli…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3"/>
            <a:ext cx="80648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3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Depresivní nálada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ztráta zájmu o oblíbené činnosti</a:t>
            </a:r>
          </a:p>
          <a:p>
            <a:r>
              <a:rPr lang="cs-CZ" dirty="0" smtClean="0"/>
              <a:t>pocity beznaděje a méněcennosti</a:t>
            </a:r>
          </a:p>
          <a:p>
            <a:r>
              <a:rPr lang="cs-CZ" dirty="0" smtClean="0"/>
              <a:t> nevýkonnost</a:t>
            </a:r>
          </a:p>
          <a:p>
            <a:r>
              <a:rPr lang="cs-CZ" dirty="0"/>
              <a:t>n</a:t>
            </a:r>
            <a:r>
              <a:rPr lang="cs-CZ" dirty="0" smtClean="0"/>
              <a:t>echutenství</a:t>
            </a:r>
          </a:p>
          <a:p>
            <a:r>
              <a:rPr lang="cs-CZ" dirty="0" smtClean="0"/>
              <a:t>poruchy spánku </a:t>
            </a:r>
          </a:p>
          <a:p>
            <a:r>
              <a:rPr lang="cs-CZ" dirty="0" smtClean="0"/>
              <a:t>myšlenky na smrt</a:t>
            </a:r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331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negativní interpretace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81538"/>
            <a:ext cx="6768752" cy="474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5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Strach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 si představujete svůj strach?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4345483" cy="363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5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fobie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Jde o skupinu fobií, kde je úzkost vázána na specifické objekty nebo situace. </a:t>
            </a:r>
          </a:p>
          <a:p>
            <a:r>
              <a:rPr lang="cs-CZ" dirty="0" smtClean="0"/>
              <a:t>Velmi často je přítomno vyhýbavé chování (často úspěšné). </a:t>
            </a:r>
          </a:p>
          <a:p>
            <a:r>
              <a:rPr lang="cs-CZ" dirty="0" smtClean="0"/>
              <a:t>Při setkání s obávaným objektem nebo situací vzniká masivní úzkost, která může přerůst až do záchvatu paniky.</a:t>
            </a:r>
          </a:p>
        </p:txBody>
      </p:sp>
    </p:spTree>
    <p:extLst>
      <p:ext uri="{BB962C8B-B14F-4D97-AF65-F5344CB8AC3E}">
        <p14:creationId xmlns:p14="http://schemas.microsoft.com/office/powerpoint/2010/main" val="18695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39" y="715310"/>
            <a:ext cx="8296801" cy="52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7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 případě zájmu…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https://www.youtube.com/watch?v=BzNSYw7xwpU&amp;list=PLBC166F83ACE852E8&amp;index=1</a:t>
            </a:r>
          </a:p>
        </p:txBody>
      </p:sp>
    </p:spTree>
    <p:extLst>
      <p:ext uri="{BB962C8B-B14F-4D97-AF65-F5344CB8AC3E}">
        <p14:creationId xmlns:p14="http://schemas.microsoft.com/office/powerpoint/2010/main" val="519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Agorafobie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Jedná se o strach ze situací, kde by se člověk nemusel dovolat pomoci…</a:t>
            </a:r>
          </a:p>
          <a:p>
            <a:r>
              <a:rPr lang="cs-CZ" dirty="0" smtClean="0"/>
              <a:t>Může jít například o strach z opuštění domu, návštěvy obchodů, strach z davů, z veřejných prostranství, z cestování veřejnou dopravou bez doprovodu, z návštěvy divadla či kina, z uzavřených prostor atd.</a:t>
            </a:r>
          </a:p>
          <a:p>
            <a:r>
              <a:rPr lang="cs-CZ" dirty="0" smtClean="0"/>
              <a:t>skutečné nebezpečí neexistuje, postižený si uvědomuje přehnanost </a:t>
            </a:r>
            <a:r>
              <a:rPr lang="cs-CZ" dirty="0"/>
              <a:t>svého strachu a dokáže </a:t>
            </a:r>
            <a:r>
              <a:rPr lang="cs-CZ" dirty="0" smtClean="0"/>
              <a:t>si připustit, že se těmto situacím vyhýbá. </a:t>
            </a:r>
          </a:p>
          <a:p>
            <a:r>
              <a:rPr lang="cs-CZ" dirty="0" smtClean="0"/>
              <a:t>To vše výrazně narušuje kvalitu života.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495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6632"/>
            <a:ext cx="7919709" cy="605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2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Agorafobie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Asi 2-3x častější u žen než u mužů. </a:t>
            </a:r>
          </a:p>
          <a:p>
            <a:r>
              <a:rPr lang="cs-CZ" dirty="0" smtClean="0"/>
              <a:t>Celoživotní prevalence 2,9-6,7 % populace </a:t>
            </a:r>
          </a:p>
          <a:p>
            <a:r>
              <a:rPr lang="cs-CZ" dirty="0" smtClean="0"/>
              <a:t>U většiny jsou přítomny panické záchvaty (agorafobie s panickou poruchou). </a:t>
            </a:r>
          </a:p>
          <a:p>
            <a:r>
              <a:rPr lang="cs-CZ" dirty="0" smtClean="0"/>
              <a:t>Je to porucha především mladých dospělých, spíše dlouhodobá, v průběhu se samovolně zlepšuje a zhoršuje. </a:t>
            </a:r>
          </a:p>
        </p:txBody>
      </p:sp>
    </p:spTree>
    <p:extLst>
      <p:ext uri="{BB962C8B-B14F-4D97-AF65-F5344CB8AC3E}">
        <p14:creationId xmlns:p14="http://schemas.microsoft.com/office/powerpoint/2010/main" val="154488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Neuróza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V r. 1789 W. </a:t>
            </a:r>
            <a:r>
              <a:rPr lang="cs-CZ" dirty="0" err="1" smtClean="0"/>
              <a:t>Cullen</a:t>
            </a:r>
            <a:r>
              <a:rPr lang="cs-CZ" dirty="0" smtClean="0"/>
              <a:t> </a:t>
            </a:r>
            <a:r>
              <a:rPr lang="cs-CZ" dirty="0" err="1" smtClean="0"/>
              <a:t>poprové</a:t>
            </a:r>
            <a:r>
              <a:rPr lang="cs-CZ" dirty="0" smtClean="0"/>
              <a:t> užívá termín neuróza</a:t>
            </a:r>
          </a:p>
          <a:p>
            <a:r>
              <a:rPr lang="cs-CZ" dirty="0" smtClean="0"/>
              <a:t>V roce 1880 G. M. </a:t>
            </a:r>
            <a:r>
              <a:rPr lang="cs-CZ" dirty="0" err="1" smtClean="0"/>
              <a:t>Beard</a:t>
            </a:r>
            <a:r>
              <a:rPr lang="cs-CZ" dirty="0" smtClean="0"/>
              <a:t> používá pojem neurastenie </a:t>
            </a:r>
          </a:p>
          <a:p>
            <a:r>
              <a:rPr lang="cs-CZ" dirty="0" smtClean="0"/>
              <a:t>V roce 1871 </a:t>
            </a:r>
            <a:r>
              <a:rPr lang="cs-CZ" dirty="0" err="1" smtClean="0"/>
              <a:t>DaCosta</a:t>
            </a:r>
            <a:r>
              <a:rPr lang="cs-CZ" dirty="0" smtClean="0"/>
              <a:t> popsal tento jev jako „dráždivé srdce“</a:t>
            </a:r>
          </a:p>
          <a:p>
            <a:r>
              <a:rPr lang="cs-CZ" dirty="0" smtClean="0"/>
              <a:t>Podrobněji se významně zabývá až Sigmund Freud, v roce 1895 pojem úzkostná neuróza</a:t>
            </a:r>
          </a:p>
          <a:p>
            <a:r>
              <a:rPr lang="cs-CZ" dirty="0" smtClean="0"/>
              <a:t>Od 70 let 20 století odklon  </a:t>
            </a:r>
          </a:p>
          <a:p>
            <a:r>
              <a:rPr lang="cs-CZ" dirty="0" smtClean="0"/>
              <a:t>→ Dnes poruchy definovány v MKN-10 pod kódem </a:t>
            </a:r>
            <a:r>
              <a:rPr lang="pl-PL" dirty="0" smtClean="0"/>
              <a:t>F40–F49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49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Agorafobie - 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antidepresiva SSRI nebo moklobemid, pro rychlou úlevu anxiolytika (např. alprazolam)</a:t>
            </a:r>
          </a:p>
          <a:p>
            <a:r>
              <a:rPr lang="cs-CZ" dirty="0" smtClean="0"/>
              <a:t>+ psychoterapie (KBT metoda první volby)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06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fobie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Jde o strach ze situací, kdy je postižený v kontaktu s jinými lidmi. </a:t>
            </a:r>
          </a:p>
          <a:p>
            <a:r>
              <a:rPr lang="cs-CZ" dirty="0" smtClean="0"/>
              <a:t>Obává se zkoumavých pohledů jiných, má strach, že bude v centru pozornosti. Už tato představa v něm vyvolá touhu se takovým situacím vyhýbat (vyhýbavé chování). </a:t>
            </a:r>
          </a:p>
          <a:p>
            <a:r>
              <a:rPr lang="cs-CZ" dirty="0" smtClean="0"/>
              <a:t>Často se objevuje silná anticipační úzkost. </a:t>
            </a:r>
          </a:p>
          <a:p>
            <a:r>
              <a:rPr lang="cs-CZ" dirty="0" smtClean="0"/>
              <a:t>Pokud se do obávané situace dostane, objeví se rychle narůstající úzkost až panika, postižený zrudne, může se třást, je mu nevolno a obává se, že se pozvrací, má nucení na močení či na stolici…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2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320"/>
            <a:ext cx="8424936" cy="606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U dětí se strach typicky týká následujících situací: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8052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vystoupení před třídou</a:t>
            </a:r>
          </a:p>
          <a:p>
            <a:r>
              <a:rPr lang="cs-CZ" dirty="0" smtClean="0"/>
              <a:t>hudební nebo sportovní výkon před jinými</a:t>
            </a:r>
          </a:p>
          <a:p>
            <a:r>
              <a:rPr lang="cs-CZ" dirty="0" smtClean="0"/>
              <a:t>zapojit se do hovoru jiných</a:t>
            </a:r>
          </a:p>
          <a:p>
            <a:r>
              <a:rPr lang="cs-CZ" dirty="0" smtClean="0"/>
              <a:t>mluvit s dospělými</a:t>
            </a:r>
          </a:p>
          <a:p>
            <a:r>
              <a:rPr lang="cs-CZ" dirty="0" smtClean="0"/>
              <a:t>psát na tabuli</a:t>
            </a:r>
          </a:p>
          <a:p>
            <a:r>
              <a:rPr lang="cs-CZ" dirty="0" smtClean="0"/>
              <a:t>objednat jídlo v restauraci</a:t>
            </a:r>
          </a:p>
          <a:p>
            <a:r>
              <a:rPr lang="cs-CZ" dirty="0" smtClean="0"/>
              <a:t>chodit večer do společnosti (např. taneční)                                                                                                                           </a:t>
            </a:r>
          </a:p>
          <a:p>
            <a:r>
              <a:rPr lang="cs-CZ" dirty="0" smtClean="0"/>
              <a:t>používání veřejného WC</a:t>
            </a:r>
          </a:p>
          <a:p>
            <a:r>
              <a:rPr lang="cs-CZ" dirty="0" smtClean="0"/>
              <a:t>jídlo ve školní jídelně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9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Sociální fobie 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Psychofarmaka + KBT (nácvik sociálních dovedností) </a:t>
            </a:r>
          </a:p>
          <a:p>
            <a:r>
              <a:rPr lang="cs-CZ" dirty="0" smtClean="0"/>
              <a:t>celoživotní prevalence 13,3 %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736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F41 Jiné úzkostné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F41.0 Panická porucha (epizodická paroxyzmální úzkost) </a:t>
            </a:r>
          </a:p>
          <a:p>
            <a:endParaRPr lang="cs-CZ" dirty="0" smtClean="0"/>
          </a:p>
          <a:p>
            <a:r>
              <a:rPr lang="cs-CZ" dirty="0" smtClean="0"/>
              <a:t>F41.1 Generalizovaná úzkostná porucha </a:t>
            </a:r>
          </a:p>
          <a:p>
            <a:endParaRPr lang="cs-CZ" dirty="0" smtClean="0"/>
          </a:p>
          <a:p>
            <a:r>
              <a:rPr lang="cs-CZ" dirty="0" smtClean="0"/>
              <a:t>F41.2 Smíšená úzkostně depresivní porucha </a:t>
            </a:r>
          </a:p>
          <a:p>
            <a:endParaRPr lang="cs-CZ" dirty="0" smtClean="0"/>
          </a:p>
          <a:p>
            <a:r>
              <a:rPr lang="cs-CZ" dirty="0" smtClean="0"/>
              <a:t>F41.3 Jiné smíšené úzkostné poruchy </a:t>
            </a:r>
          </a:p>
          <a:p>
            <a:endParaRPr lang="cs-CZ" dirty="0" smtClean="0"/>
          </a:p>
          <a:p>
            <a:r>
              <a:rPr lang="cs-CZ" dirty="0" smtClean="0"/>
              <a:t>F41.8 Jiné specifikované úzkostné poruchy </a:t>
            </a:r>
          </a:p>
          <a:p>
            <a:endParaRPr lang="cs-CZ" dirty="0" smtClean="0"/>
          </a:p>
          <a:p>
            <a:r>
              <a:rPr lang="cs-CZ" dirty="0" smtClean="0"/>
              <a:t>F41.9 Úzkostná porucha nespecifikovaná</a:t>
            </a:r>
          </a:p>
        </p:txBody>
      </p:sp>
    </p:spTree>
    <p:extLst>
      <p:ext uri="{BB962C8B-B14F-4D97-AF65-F5344CB8AC3E}">
        <p14:creationId xmlns:p14="http://schemas.microsoft.com/office/powerpoint/2010/main" val="41078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F42 Obsedantně-kompulzivní porucha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F42.0 Převážně obsedantní myšlenky nebo ruminace </a:t>
            </a:r>
          </a:p>
          <a:p>
            <a:endParaRPr lang="cs-CZ" dirty="0" smtClean="0"/>
          </a:p>
          <a:p>
            <a:r>
              <a:rPr lang="cs-CZ" dirty="0" smtClean="0"/>
              <a:t>F42.1 Převážné nutkavé akty (kompulzivní rituály) </a:t>
            </a:r>
          </a:p>
          <a:p>
            <a:endParaRPr lang="cs-CZ" dirty="0" smtClean="0"/>
          </a:p>
          <a:p>
            <a:r>
              <a:rPr lang="cs-CZ" dirty="0" smtClean="0"/>
              <a:t>F42.2 Smíšené obsedantní myšlení a jednání </a:t>
            </a:r>
          </a:p>
          <a:p>
            <a:endParaRPr lang="cs-CZ" dirty="0" smtClean="0"/>
          </a:p>
          <a:p>
            <a:r>
              <a:rPr lang="cs-CZ" dirty="0" smtClean="0"/>
              <a:t>F42.8 Jiné obsedantně-kompulzivní poruchy </a:t>
            </a:r>
          </a:p>
          <a:p>
            <a:endParaRPr lang="cs-CZ" dirty="0" smtClean="0"/>
          </a:p>
          <a:p>
            <a:r>
              <a:rPr lang="cs-CZ" dirty="0" smtClean="0"/>
              <a:t>F42.9 Obsedantně-kompulzivní porucha nespecifikovaná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9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2608"/>
            <a:ext cx="82089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23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F43 Reakce na závažný stres a poruchy přizpůsobení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F43.0 Akutní reakce na stres </a:t>
            </a:r>
          </a:p>
          <a:p>
            <a:endParaRPr lang="cs-CZ" dirty="0" smtClean="0"/>
          </a:p>
          <a:p>
            <a:r>
              <a:rPr lang="cs-CZ" dirty="0" smtClean="0"/>
              <a:t>F43.1 Posttraumatická stresová porucha </a:t>
            </a:r>
          </a:p>
          <a:p>
            <a:endParaRPr lang="cs-CZ" dirty="0" smtClean="0"/>
          </a:p>
          <a:p>
            <a:r>
              <a:rPr lang="cs-CZ" dirty="0" smtClean="0"/>
              <a:t>F43.2 Poruchy přizpůsobení 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F43.8 Jiné reakce na závažný stres </a:t>
            </a:r>
          </a:p>
          <a:p>
            <a:endParaRPr lang="cs-CZ" dirty="0" smtClean="0"/>
          </a:p>
          <a:p>
            <a:r>
              <a:rPr lang="cs-CZ" dirty="0" smtClean="0"/>
              <a:t>F43.9 Reakce na závažný stres nespecifikovaná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1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Základem je stresová reakce…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4864"/>
            <a:ext cx="3652614" cy="288032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1296144" cy="22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916113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26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F40–F49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F40 Fobické úzkostné poruchy</a:t>
            </a:r>
          </a:p>
          <a:p>
            <a:endParaRPr lang="cs-CZ" dirty="0" smtClean="0"/>
          </a:p>
          <a:p>
            <a:r>
              <a:rPr lang="cs-CZ" dirty="0" smtClean="0"/>
              <a:t>F41 Jiné úzkostné poruchy</a:t>
            </a:r>
          </a:p>
          <a:p>
            <a:endParaRPr lang="cs-CZ" dirty="0" smtClean="0"/>
          </a:p>
          <a:p>
            <a:r>
              <a:rPr lang="cs-CZ" dirty="0" smtClean="0"/>
              <a:t>F42 Obsedantně-kompulzivní porucha</a:t>
            </a:r>
          </a:p>
          <a:p>
            <a:endParaRPr lang="cs-CZ" dirty="0" smtClean="0"/>
          </a:p>
          <a:p>
            <a:r>
              <a:rPr lang="cs-CZ" dirty="0" smtClean="0"/>
              <a:t>F43 Reakce na závažný stres a poruchy přizpůsobení</a:t>
            </a:r>
          </a:p>
          <a:p>
            <a:endParaRPr lang="cs-CZ" dirty="0" smtClean="0"/>
          </a:p>
          <a:p>
            <a:r>
              <a:rPr lang="cs-CZ" dirty="0" smtClean="0"/>
              <a:t>F44 </a:t>
            </a:r>
            <a:r>
              <a:rPr lang="cs-CZ" dirty="0" err="1" smtClean="0"/>
              <a:t>Dissociativní</a:t>
            </a:r>
            <a:r>
              <a:rPr lang="cs-CZ" dirty="0" smtClean="0"/>
              <a:t> (konverzní) poruchy</a:t>
            </a:r>
          </a:p>
          <a:p>
            <a:endParaRPr lang="cs-CZ" dirty="0" smtClean="0"/>
          </a:p>
          <a:p>
            <a:r>
              <a:rPr lang="cs-CZ" dirty="0" smtClean="0"/>
              <a:t>F45 </a:t>
            </a:r>
            <a:r>
              <a:rPr lang="cs-CZ" dirty="0" err="1" smtClean="0"/>
              <a:t>Somatoformní</a:t>
            </a:r>
            <a:r>
              <a:rPr lang="cs-CZ" dirty="0" smtClean="0"/>
              <a:t> poruchy</a:t>
            </a:r>
          </a:p>
          <a:p>
            <a:endParaRPr lang="cs-CZ" dirty="0" smtClean="0"/>
          </a:p>
          <a:p>
            <a:r>
              <a:rPr lang="cs-CZ" dirty="0" smtClean="0"/>
              <a:t>F48 Jiné neurotické poruchy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831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Život není sprint, je to maraton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983945" cy="494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tolik lidí sprintuje?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Cvičení 1 </a:t>
            </a:r>
          </a:p>
          <a:p>
            <a:pPr marL="0" indent="0">
              <a:buNone/>
            </a:pPr>
            <a:r>
              <a:rPr lang="cs-CZ" dirty="0"/>
              <a:t>N</a:t>
            </a:r>
            <a:r>
              <a:rPr lang="cs-CZ" dirty="0" smtClean="0"/>
              <a:t>apište si prosím všechny věci, které jste v posledních dvou dnech dělali – i ty nejmenší… (čištění zubů, odesílání mailů…). Pěkně postupně. Schválně jestli si vzpomenete </a:t>
            </a:r>
            <a:r>
              <a:rPr lang="cs-CZ" dirty="0" smtClean="0">
                <a:sym typeface="Wingdings" pitchFamily="2" charset="2"/>
              </a:rPr>
              <a:t> 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721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tolik lidí sprintuje?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Cvičení 2  </a:t>
            </a:r>
          </a:p>
          <a:p>
            <a:pPr marL="0" indent="0">
              <a:buNone/>
            </a:pPr>
            <a:r>
              <a:rPr lang="cs-CZ" dirty="0" smtClean="0"/>
              <a:t>Kde byste chtěli být za 10 let? Jaké role byste chtěli zastávat, čeho byste chtěli dosáhnout, kteří lidé jsou pro vás důležití 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641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priority x míra tlaku?</a:t>
            </a:r>
            <a:endParaRPr lang="cs-CZ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484784"/>
            <a:ext cx="6840760" cy="497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69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Plánování dne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! tendence plánovat víc než je zvládnutelné – selhání – návrat ke starým zlozvykům! </a:t>
            </a:r>
          </a:p>
          <a:p>
            <a:r>
              <a:rPr lang="cs-CZ" dirty="0"/>
              <a:t>3-6 větších úkolů </a:t>
            </a:r>
            <a:r>
              <a:rPr lang="cs-CZ" dirty="0" smtClean="0"/>
              <a:t>(45 minut, nebo výrazné emoce) </a:t>
            </a:r>
            <a:endParaRPr lang="cs-CZ" dirty="0"/>
          </a:p>
          <a:p>
            <a:r>
              <a:rPr lang="cs-CZ" dirty="0" smtClean="0"/>
              <a:t>alespoň </a:t>
            </a:r>
            <a:r>
              <a:rPr lang="cs-CZ" dirty="0"/>
              <a:t>dvě by měly být příjemné aktivity nebo aktivity zaměřené na podporu </a:t>
            </a:r>
            <a:r>
              <a:rPr lang="cs-CZ" dirty="0" smtClean="0"/>
              <a:t>zdraví</a:t>
            </a:r>
          </a:p>
          <a:p>
            <a:r>
              <a:rPr lang="cs-CZ" dirty="0" smtClean="0"/>
              <a:t>alespoň </a:t>
            </a:r>
            <a:r>
              <a:rPr lang="cs-CZ" dirty="0"/>
              <a:t>jedna aktivita </a:t>
            </a:r>
            <a:r>
              <a:rPr lang="cs-CZ" dirty="0" smtClean="0"/>
              <a:t>na budování </a:t>
            </a:r>
            <a:r>
              <a:rPr lang="cs-CZ" dirty="0"/>
              <a:t>vztahů s </a:t>
            </a:r>
            <a:r>
              <a:rPr lang="cs-CZ" dirty="0" smtClean="0"/>
              <a:t>lidmi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4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Odměny - zpevňování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7"/>
            <a:ext cx="7704856" cy="213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9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ještě poznámka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5400" dirty="0" smtClean="0"/>
              <a:t>Multitasking nefunguje </a:t>
            </a:r>
            <a:endParaRPr lang="cs-CZ" dirty="0"/>
          </a:p>
          <a:p>
            <a:pPr marL="0" indent="0">
              <a:buNone/>
            </a:pPr>
            <a:r>
              <a:rPr lang="cs-CZ" sz="2800" dirty="0" smtClean="0"/>
              <a:t>(je </a:t>
            </a:r>
            <a:r>
              <a:rPr lang="cs-CZ" sz="2800" dirty="0"/>
              <a:t>dobré plnit úkoly po sobě - snažit se dělat vždy jen jednu věc. Pokud měníme aktivity, nutí nás to stále znovu a znovu začínat, přičemž rozdělané úkoly nám stále leží v hlavě a způsobují zhoršení koncentrace na úkol, který zrovna </a:t>
            </a:r>
            <a:r>
              <a:rPr lang="cs-CZ" sz="2800" dirty="0" smtClean="0"/>
              <a:t>plníme)  </a:t>
            </a:r>
            <a:endParaRPr lang="cs-CZ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71" y="4941168"/>
            <a:ext cx="33123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6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zpomalit ? 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39" y="1600200"/>
            <a:ext cx="638992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1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Buďte všímaví (</a:t>
            </a:r>
            <a:r>
              <a:rPr lang="cs-CZ" dirty="0" err="1" smtClean="0"/>
              <a:t>mindfull</a:t>
            </a:r>
            <a:r>
              <a:rPr lang="cs-CZ" dirty="0" smtClean="0"/>
              <a:t>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32048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44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 na doma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dirty="0" smtClean="0"/>
              <a:t>10 </a:t>
            </a:r>
            <a:r>
              <a:rPr lang="cs-CZ" dirty="0"/>
              <a:t>nádechů</a:t>
            </a:r>
          </a:p>
          <a:p>
            <a:r>
              <a:rPr lang="cs-CZ" dirty="0"/>
              <a:t>Jednoduché cvičení, které přivede Vaši pozornost k Vám a propojí Vás s okolním světem. Procvičujte během dne, především v okamžicích, kdy si všimnete, že jste chyceni ve vlastních myšlenkách a pocitech. </a:t>
            </a:r>
          </a:p>
          <a:p>
            <a:r>
              <a:rPr lang="cs-CZ" dirty="0"/>
              <a:t>1. Desetkrát se pomalu a zhluboka nadechněte. Soustřeďte se na výdech – vydechujte co nejpomaleji, až do chvíle kdy budete mít úplně vyprázdněné plíce – dovolte jim, aby se opět pomalu naplnily. </a:t>
            </a:r>
          </a:p>
          <a:p>
            <a:r>
              <a:rPr lang="cs-CZ" dirty="0"/>
              <a:t>2. Všimněte si jaký je to pocit, když se vaše plíce pomalu vyprazdňují. Všimněte si, jaké to je, když se naplňují. Všimněte si, jak se zvedají a klesají vaše ramena. </a:t>
            </a:r>
          </a:p>
          <a:p>
            <a:r>
              <a:rPr lang="cs-CZ" dirty="0"/>
              <a:t>3. Zkuste nechat vaše myšlenky procházet hlavou, jako by to byla auta, jedoucí kolem vašeho domu. </a:t>
            </a:r>
          </a:p>
          <a:p>
            <a:r>
              <a:rPr lang="cs-CZ" dirty="0"/>
              <a:t>4. Rozšiřte vaše vnímání: vnímejte najednou vaše dýchání a vaše tělo. Rozhlédněte se po pokoji a všimněte si co kolem vidíte, slyšíte, cítíte za vůně, čeho se můžete dotknout a co cítíte.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Kotva </a:t>
            </a:r>
          </a:p>
          <a:p>
            <a:r>
              <a:rPr lang="cs-CZ" dirty="0"/>
              <a:t>Opět jednoduché cvičení, které vám pomůže soustředit se na sebe a propojit se s okolním světem. Procvičujte během dne, především v okamžicích, kdy si všimnete, že jste chyceni ve vlastních myšlenkách a pocitech.</a:t>
            </a:r>
          </a:p>
          <a:p>
            <a:r>
              <a:rPr lang="cs-CZ" dirty="0"/>
              <a:t>1. Položte nohy na zem.  </a:t>
            </a:r>
          </a:p>
          <a:p>
            <a:r>
              <a:rPr lang="cs-CZ" dirty="0"/>
              <a:t>2. Zatlačte je do země. Všimněte si podlahy pod vámi, které vás podpírá. </a:t>
            </a:r>
          </a:p>
          <a:p>
            <a:r>
              <a:rPr lang="cs-CZ" dirty="0"/>
              <a:t>3. Všimněte si napětí ve svalech nohou, které vzniká tím, že tlačíte nohy dolů. </a:t>
            </a:r>
          </a:p>
          <a:p>
            <a:r>
              <a:rPr lang="cs-CZ" dirty="0"/>
              <a:t>4. Vnímejte celé své tělo – představte si pocit příjemné tíhy, které postupuje skrze vaši hlavu, páteř, nohy až do země. </a:t>
            </a:r>
          </a:p>
          <a:p>
            <a:r>
              <a:rPr lang="cs-CZ" dirty="0"/>
              <a:t>5. Teď se rozhlédněte kolem sebe a všimněte si, co kolem vidíte a slyšíte. Vnímejte prostor, ve kterém se nacházíte a všímejte si toho, co děláte.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5 věcí </a:t>
            </a:r>
          </a:p>
          <a:p>
            <a:r>
              <a:rPr lang="cs-CZ" dirty="0"/>
              <a:t>Opět jednoduché cvičení, které vám pomůže soustředit se na sebe a propojit se s okolním světem. Procvičujte během dne, především v okamžicích, kdy si všimnete, že jste chyceni ve vlastních myšlenkách a pocitech.</a:t>
            </a:r>
          </a:p>
          <a:p>
            <a:r>
              <a:rPr lang="cs-CZ" dirty="0"/>
              <a:t>1. Na chvíli se zastavte. </a:t>
            </a:r>
          </a:p>
          <a:p>
            <a:r>
              <a:rPr lang="cs-CZ" dirty="0"/>
              <a:t>2. Podívejte se kolem sebe a všimněte si pěti věcí, které kolem vidíte.  </a:t>
            </a:r>
          </a:p>
          <a:p>
            <a:r>
              <a:rPr lang="cs-CZ" dirty="0"/>
              <a:t>3. Pozorně se zaposlouchejte a všimněte si pěti zvuků, které slyšíte kolem sebe. </a:t>
            </a:r>
          </a:p>
          <a:p>
            <a:r>
              <a:rPr lang="cs-CZ" dirty="0"/>
              <a:t>4. Všimněte si pěti věcí, které můžete cítit, že jsou v kontaktu s Vaším tělem. (například: hodinky na zápěstí, kalhoty na nohou, vzduch na tváři, chodidla na zemi, židle na zádech…) </a:t>
            </a:r>
          </a:p>
          <a:p>
            <a:r>
              <a:rPr lang="cs-CZ" dirty="0"/>
              <a:t>5. Nakonec – udělejte všechno výše zmíněné naráz.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589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</a:t>
            </a:r>
            <a:r>
              <a:rPr lang="cs-CZ" dirty="0" smtClean="0"/>
              <a:t>ozeznáváme tedy 6 velkých skupin neurotických a úzkostných poruch. </a:t>
            </a:r>
          </a:p>
          <a:p>
            <a:r>
              <a:rPr lang="cs-CZ" dirty="0" smtClean="0"/>
              <a:t>U dětských a dospívajících pacientů jsou hranice mezi jednotlivými poruchami ještě méně ostré než u dospělých. </a:t>
            </a:r>
          </a:p>
          <a:p>
            <a:r>
              <a:rPr lang="cs-CZ" dirty="0"/>
              <a:t>L</a:t>
            </a:r>
            <a:r>
              <a:rPr lang="cs-CZ" dirty="0" smtClean="0"/>
              <a:t>éčebné přístupy jsou v celé skupině neurotických a úzkostných poruch velmi podobné.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70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praveted.info/jak_cvicit_vsimavost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847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Uvědomujte si své cíle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1844824"/>
            <a:ext cx="45259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83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endParaRPr lang="cs-CZ" sz="4000" dirty="0" smtClean="0"/>
          </a:p>
          <a:p>
            <a:pPr marL="0" indent="0" algn="ctr">
              <a:buNone/>
            </a:pPr>
            <a:r>
              <a:rPr lang="cs-CZ" sz="4000" dirty="0" smtClean="0"/>
              <a:t>Bylo to dnes zajímavé ?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9164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F40 Fobické úzkostné poruchy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F40.0 Agorafobie</a:t>
            </a:r>
          </a:p>
          <a:p>
            <a:pPr marL="0" indent="0">
              <a:buNone/>
            </a:pPr>
            <a:r>
              <a:rPr lang="cs-CZ" dirty="0" smtClean="0"/>
              <a:t>.00 Bez panické poruchy </a:t>
            </a:r>
          </a:p>
          <a:p>
            <a:pPr marL="0" indent="0">
              <a:buNone/>
            </a:pPr>
            <a:r>
              <a:rPr lang="cs-CZ" dirty="0" smtClean="0"/>
              <a:t>.01 S panickou poruchou </a:t>
            </a:r>
          </a:p>
          <a:p>
            <a:endParaRPr lang="cs-CZ" dirty="0" smtClean="0"/>
          </a:p>
          <a:p>
            <a:r>
              <a:rPr lang="cs-CZ" dirty="0" smtClean="0"/>
              <a:t>F40.1 Sociální fobie</a:t>
            </a:r>
          </a:p>
          <a:p>
            <a:endParaRPr lang="cs-CZ" dirty="0" smtClean="0"/>
          </a:p>
          <a:p>
            <a:r>
              <a:rPr lang="cs-CZ" dirty="0" smtClean="0"/>
              <a:t>F40.2 Specifické (izolované) fobie </a:t>
            </a:r>
          </a:p>
          <a:p>
            <a:endParaRPr lang="cs-CZ" dirty="0" smtClean="0"/>
          </a:p>
          <a:p>
            <a:r>
              <a:rPr lang="cs-CZ" dirty="0" smtClean="0"/>
              <a:t>F40.8 Jiné fobické úzkostné poruchy</a:t>
            </a:r>
          </a:p>
          <a:p>
            <a:endParaRPr lang="cs-CZ" dirty="0" smtClean="0"/>
          </a:p>
          <a:p>
            <a:r>
              <a:rPr lang="cs-CZ" dirty="0" smtClean="0"/>
              <a:t>F40.9 Fobická úzkostná porucha nespecifikovaná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74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příznaky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strach z konkrétních situací</a:t>
            </a:r>
          </a:p>
          <a:p>
            <a:r>
              <a:rPr lang="cs-CZ" dirty="0" smtClean="0"/>
              <a:t>tělesné příznaky úzkosti</a:t>
            </a:r>
          </a:p>
          <a:p>
            <a:r>
              <a:rPr lang="cs-CZ" dirty="0" smtClean="0"/>
              <a:t>vyhýbavé chování</a:t>
            </a:r>
          </a:p>
          <a:p>
            <a:r>
              <a:rPr lang="cs-CZ" dirty="0"/>
              <a:t>z</a:t>
            </a:r>
            <a:r>
              <a:rPr lang="cs-CZ" dirty="0" smtClean="0"/>
              <a:t>abezpečující chování </a:t>
            </a:r>
          </a:p>
          <a:p>
            <a:r>
              <a:rPr lang="cs-CZ" dirty="0" smtClean="0"/>
              <a:t>anticipační úzkost</a:t>
            </a:r>
          </a:p>
          <a:p>
            <a:r>
              <a:rPr lang="cs-CZ" dirty="0" smtClean="0"/>
              <a:t>často i depresivní nálada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4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Tělesné příznaky úzkosti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198679" cy="427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1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Vyhýbavé chování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635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833938"/>
            <a:ext cx="3816424" cy="246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84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Zabezpečující chování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3479"/>
            <a:ext cx="624873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3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1143</Words>
  <Application>Microsoft Office PowerPoint</Application>
  <PresentationFormat>Předvádění na obrazovce (4:3)</PresentationFormat>
  <Paragraphs>187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Motiv systému Office</vt:lpstr>
      <vt:lpstr>Psychohygiena - neurotické poruchy </vt:lpstr>
      <vt:lpstr>Neuróza </vt:lpstr>
      <vt:lpstr>F40–F49</vt:lpstr>
      <vt:lpstr>Prezentace aplikace PowerPoint</vt:lpstr>
      <vt:lpstr>F40 Fobické úzkostné poruchy</vt:lpstr>
      <vt:lpstr>Základní příznaky </vt:lpstr>
      <vt:lpstr>Tělesné příznaky úzkosti </vt:lpstr>
      <vt:lpstr>Vyhýbavé chování </vt:lpstr>
      <vt:lpstr>Zabezpečující chování </vt:lpstr>
      <vt:lpstr>Anticipační úzkost</vt:lpstr>
      <vt:lpstr>Depresivní nálada</vt:lpstr>
      <vt:lpstr>negativní interpretace</vt:lpstr>
      <vt:lpstr>Strach </vt:lpstr>
      <vt:lpstr>Specifické fobie</vt:lpstr>
      <vt:lpstr>Prezentace aplikace PowerPoint</vt:lpstr>
      <vt:lpstr>V případě zájmu…</vt:lpstr>
      <vt:lpstr>Agorafobie </vt:lpstr>
      <vt:lpstr>Prezentace aplikace PowerPoint</vt:lpstr>
      <vt:lpstr>Agorafobie  </vt:lpstr>
      <vt:lpstr>Agorafobie - léčba</vt:lpstr>
      <vt:lpstr>Sociální fobie</vt:lpstr>
      <vt:lpstr>Prezentace aplikace PowerPoint</vt:lpstr>
      <vt:lpstr>U dětí se strach typicky týká následujících situací: </vt:lpstr>
      <vt:lpstr>Sociální fobie léčba</vt:lpstr>
      <vt:lpstr>F41 Jiné úzkostné poruchy</vt:lpstr>
      <vt:lpstr>F42 Obsedantně-kompulzivní porucha</vt:lpstr>
      <vt:lpstr>Prezentace aplikace PowerPoint</vt:lpstr>
      <vt:lpstr>F43 Reakce na závažný stres a poruchy přizpůsobení </vt:lpstr>
      <vt:lpstr>Základem je stresová reakce…</vt:lpstr>
      <vt:lpstr>Život není sprint, je to maraton</vt:lpstr>
      <vt:lpstr>Proč tolik lidí sprintuje? </vt:lpstr>
      <vt:lpstr>Proč tolik lidí sprintuje? </vt:lpstr>
      <vt:lpstr>Osobní priority x míra tlaku?</vt:lpstr>
      <vt:lpstr>Plánování dne</vt:lpstr>
      <vt:lpstr>Odměny - zpevňování</vt:lpstr>
      <vt:lpstr>A ještě poznámka</vt:lpstr>
      <vt:lpstr>Jak zpomalit ? </vt:lpstr>
      <vt:lpstr>Buďte všímaví (mindfull) </vt:lpstr>
      <vt:lpstr>Cvičení na doma </vt:lpstr>
      <vt:lpstr>Prezentace aplikace PowerPoint</vt:lpstr>
      <vt:lpstr>Uvědomujte si své cíle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Psychohygiena neurotické poruchy</dc:title>
  <dc:creator>uzivatel</dc:creator>
  <cp:lastModifiedBy>Bartosova</cp:lastModifiedBy>
  <cp:revision>20</cp:revision>
  <dcterms:created xsi:type="dcterms:W3CDTF">2016-04-14T03:36:15Z</dcterms:created>
  <dcterms:modified xsi:type="dcterms:W3CDTF">2018-03-16T10:04:39Z</dcterms:modified>
</cp:coreProperties>
</file>