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8"/>
  </p:notesMasterIdLst>
  <p:sldIdLst>
    <p:sldId id="256" r:id="rId2"/>
    <p:sldId id="280" r:id="rId3"/>
    <p:sldId id="351" r:id="rId4"/>
    <p:sldId id="295" r:id="rId5"/>
    <p:sldId id="349" r:id="rId6"/>
    <p:sldId id="346" r:id="rId7"/>
    <p:sldId id="347" r:id="rId8"/>
    <p:sldId id="357" r:id="rId9"/>
    <p:sldId id="265" r:id="rId10"/>
    <p:sldId id="358" r:id="rId11"/>
    <p:sldId id="298" r:id="rId12"/>
    <p:sldId id="355" r:id="rId13"/>
    <p:sldId id="359" r:id="rId14"/>
    <p:sldId id="361" r:id="rId15"/>
    <p:sldId id="360" r:id="rId16"/>
    <p:sldId id="356" r:id="rId17"/>
    <p:sldId id="297" r:id="rId18"/>
    <p:sldId id="352" r:id="rId19"/>
    <p:sldId id="299" r:id="rId20"/>
    <p:sldId id="294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362" r:id="rId32"/>
    <p:sldId id="363" r:id="rId33"/>
    <p:sldId id="364" r:id="rId34"/>
    <p:sldId id="365" r:id="rId35"/>
    <p:sldId id="366" r:id="rId36"/>
    <p:sldId id="367" r:id="rId37"/>
    <p:sldId id="368" r:id="rId38"/>
    <p:sldId id="369" r:id="rId39"/>
    <p:sldId id="370" r:id="rId40"/>
    <p:sldId id="371" r:id="rId41"/>
    <p:sldId id="372" r:id="rId42"/>
    <p:sldId id="373" r:id="rId43"/>
    <p:sldId id="374" r:id="rId44"/>
    <p:sldId id="375" r:id="rId45"/>
    <p:sldId id="376" r:id="rId46"/>
    <p:sldId id="377" r:id="rId47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104" d="100"/>
          <a:sy n="104" d="100"/>
        </p:scale>
        <p:origin x="126" y="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AEAFD3-249C-49C6-AF3F-10A96B54CCA5}" type="slidenum">
              <a:rPr lang="cs-CZ" smtClean="0">
                <a:latin typeface="Times New Roman" pitchFamily="18" charset="0"/>
              </a:rPr>
              <a:pPr eaLnBrk="1" hangingPunct="1"/>
              <a:t>34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27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284D425-F972-46F4-8CB7-327E1593A6E5}" type="slidenum">
              <a:rPr lang="cs-CZ" altLang="cs-CZ">
                <a:latin typeface="Times New Roman" panose="02020603050405020304" pitchFamily="18" charset="0"/>
              </a:rPr>
              <a:pPr eaLnBrk="1" hangingPunct="1"/>
              <a:t>36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06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5C41A3A-6268-46B5-BF39-2C4345CD3A16}" type="slidenum">
              <a:rPr lang="cs-CZ" altLang="cs-CZ">
                <a:latin typeface="Times New Roman" panose="02020603050405020304" pitchFamily="18" charset="0"/>
              </a:rPr>
              <a:pPr eaLnBrk="1" hangingPunct="1"/>
              <a:t>37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5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AC5FFBC-44D0-4B34-AC98-10082071D16F}" type="slidenum">
              <a:rPr lang="cs-CZ" altLang="cs-CZ">
                <a:latin typeface="Times New Roman" panose="02020603050405020304" pitchFamily="18" charset="0"/>
              </a:rPr>
              <a:pPr eaLnBrk="1" hangingPunct="1"/>
              <a:t>38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35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7FDA09F-D115-4877-B88A-F29DD3B5C978}" type="slidenum">
              <a:rPr lang="cs-CZ" altLang="cs-CZ">
                <a:latin typeface="Times New Roman" panose="02020603050405020304" pitchFamily="18" charset="0"/>
              </a:rPr>
              <a:pPr eaLnBrk="1" hangingPunct="1"/>
              <a:t>41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7289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CCEEE4-2382-404F-B5CA-B64B34A77FDE}" type="slidenum">
              <a:rPr lang="cs-CZ" altLang="cs-CZ">
                <a:latin typeface="Times New Roman" panose="02020603050405020304" pitchFamily="18" charset="0"/>
              </a:rPr>
              <a:pPr eaLnBrk="1" hangingPunct="1"/>
              <a:t>42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9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9FA952E-F2BC-4136-8EC8-700F2BA9C683}" type="slidenum">
              <a:rPr lang="cs-CZ" altLang="cs-CZ">
                <a:latin typeface="Times New Roman" panose="02020603050405020304" pitchFamily="18" charset="0"/>
              </a:rPr>
              <a:pPr eaLnBrk="1" hangingPunct="1"/>
              <a:t>43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69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1048D77-6F31-4BDC-927A-32CD058B98D9}" type="slidenum">
              <a:rPr lang="cs-CZ" altLang="cs-CZ">
                <a:latin typeface="Times New Roman" panose="02020603050405020304" pitchFamily="18" charset="0"/>
              </a:rPr>
              <a:pPr eaLnBrk="1" hangingPunct="1"/>
              <a:t>44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02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C86BA47-FF50-414A-BE2A-FD08609E06A6}" type="slidenum">
              <a:rPr lang="cs-CZ" altLang="cs-CZ">
                <a:latin typeface="Times New Roman" panose="02020603050405020304" pitchFamily="18" charset="0"/>
              </a:rPr>
              <a:pPr eaLnBrk="1" hangingPunct="1"/>
              <a:t>45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46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1A7B6E-18AE-4B3B-8A2F-FBED697E1915}" type="slidenum">
              <a:rPr lang="cs-CZ" altLang="cs-CZ">
                <a:latin typeface="Times New Roman" panose="02020603050405020304" pitchFamily="18" charset="0"/>
              </a:rPr>
              <a:pPr eaLnBrk="1" hangingPunct="1"/>
              <a:t>46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20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71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6047" y="671971"/>
            <a:ext cx="8568531" cy="125994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56047" y="2183906"/>
            <a:ext cx="8568531" cy="453580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56047" y="6887704"/>
            <a:ext cx="2100130" cy="5039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444214" y="6887704"/>
            <a:ext cx="3192198" cy="50397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224448" y="6887704"/>
            <a:ext cx="2100130" cy="503978"/>
          </a:xfrm>
        </p:spPr>
        <p:txBody>
          <a:bodyPr/>
          <a:lstStyle>
            <a:lvl1pPr>
              <a:defRPr/>
            </a:lvl1pPr>
          </a:lstStyle>
          <a:p>
            <a:fld id="{B96B7405-ED29-454A-93CE-1617F1DBDB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432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  <p:sldLayoutId id="21474838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WnLA6bSmw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uromancersivy.wordpress.com/2017/08/07/the-educated-mind/" TargetMode="External"/><Relationship Id="rId2" Type="http://schemas.openxmlformats.org/officeDocument/2006/relationships/hyperlink" Target="https://resources.eln.io/coffield-critique-of-learning-sty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vp.cz/" TargetMode="External"/><Relationship Id="rId5" Type="http://schemas.openxmlformats.org/officeDocument/2006/relationships/hyperlink" Target="https://ezdroje.muni.cz/" TargetMode="External"/><Relationship Id="rId4" Type="http://schemas.openxmlformats.org/officeDocument/2006/relationships/hyperlink" Target="http://pdfweb.truni.sk/jop/index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 smtClean="0"/>
              <a:t>pedagogickÁ</a:t>
            </a:r>
            <a:r>
              <a:rPr lang="cs-CZ" sz="4400" dirty="0" smtClean="0"/>
              <a:t> </a:t>
            </a:r>
            <a:r>
              <a:rPr lang="cs-CZ" sz="4400" dirty="0"/>
              <a:t>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Úvodní setkání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čemu může být PP pro vás užitečná?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62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ve školství změnilo za 25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Rostoucí diverzita (jazyková, SPU, rodinné zázemí atd.)</a:t>
            </a:r>
          </a:p>
          <a:p>
            <a:pPr lvl="1"/>
            <a:r>
              <a:rPr lang="cs-CZ" dirty="0" smtClean="0"/>
              <a:t>Diverzita vzdělávacích cest, formální a informální učení</a:t>
            </a:r>
          </a:p>
          <a:p>
            <a:r>
              <a:rPr lang="cs-CZ" dirty="0" smtClean="0"/>
              <a:t>Nástup technologií</a:t>
            </a:r>
          </a:p>
          <a:p>
            <a:pPr lvl="1"/>
            <a:r>
              <a:rPr lang="cs-CZ" dirty="0" smtClean="0"/>
              <a:t>Od náhrady tradičních médií a technologie přes </a:t>
            </a:r>
            <a:r>
              <a:rPr lang="cs-CZ" dirty="0" err="1" smtClean="0"/>
              <a:t>embeded</a:t>
            </a:r>
            <a:r>
              <a:rPr lang="cs-CZ" dirty="0" smtClean="0"/>
              <a:t> </a:t>
            </a:r>
            <a:r>
              <a:rPr lang="cs-CZ" dirty="0" err="1" smtClean="0"/>
              <a:t>learnig</a:t>
            </a:r>
            <a:r>
              <a:rPr lang="cs-CZ" dirty="0" smtClean="0"/>
              <a:t>, </a:t>
            </a:r>
            <a:r>
              <a:rPr lang="cs-CZ" dirty="0" err="1" smtClean="0"/>
              <a:t>mlearning</a:t>
            </a:r>
            <a:r>
              <a:rPr lang="cs-CZ" dirty="0" smtClean="0"/>
              <a:t> až po online </a:t>
            </a:r>
            <a:r>
              <a:rPr lang="cs-CZ" dirty="0" err="1" smtClean="0"/>
              <a:t>vzdělávální</a:t>
            </a:r>
            <a:endParaRPr lang="cs-CZ" dirty="0" smtClean="0"/>
          </a:p>
          <a:p>
            <a:r>
              <a:rPr lang="cs-CZ" dirty="0" smtClean="0"/>
              <a:t>Změna výukových paradigmat (</a:t>
            </a:r>
            <a:r>
              <a:rPr lang="cs-CZ" dirty="0" err="1" smtClean="0"/>
              <a:t>transmisivní</a:t>
            </a:r>
            <a:r>
              <a:rPr lang="cs-CZ" dirty="0" smtClean="0"/>
              <a:t> vs. konstruktivistické, výuka průměrného žáka vs. individuální přístup aj.)</a:t>
            </a:r>
          </a:p>
          <a:p>
            <a:pPr lvl="1"/>
            <a:r>
              <a:rPr lang="cs-CZ" dirty="0" smtClean="0"/>
              <a:t>Otázka motivace, emocí v kontextu vzdělávání</a:t>
            </a:r>
          </a:p>
          <a:p>
            <a:r>
              <a:rPr lang="cs-CZ" dirty="0" smtClean="0"/>
              <a:t>Neoliberální diskurz (</a:t>
            </a:r>
            <a:r>
              <a:rPr lang="cs-CZ" dirty="0" err="1" smtClean="0"/>
              <a:t>akontabilita</a:t>
            </a:r>
            <a:r>
              <a:rPr lang="cs-CZ" dirty="0" smtClean="0"/>
              <a:t>, efektivita, </a:t>
            </a:r>
            <a:r>
              <a:rPr lang="cs-CZ" dirty="0" err="1" smtClean="0"/>
              <a:t>benchmarking</a:t>
            </a:r>
            <a:r>
              <a:rPr lang="cs-CZ" dirty="0" smtClean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 smtClean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nÃ­ k dispozici Å¾Ã¡dnÃ½ popis fotk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0"/>
            <a:ext cx="6019800" cy="7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5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vlastně znamená vzdělávat sestry?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www.youtube.com/watch?v=0WnLA6bSmwA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864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cíle (v profesním studiu)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Co vlastně znamená být kvalifikovaný profesionál?</a:t>
            </a:r>
          </a:p>
          <a:p>
            <a:r>
              <a:rPr lang="cs-CZ" dirty="0" smtClean="0"/>
              <a:t>V kontextu RVP vymezovány jako kompetence</a:t>
            </a:r>
          </a:p>
          <a:p>
            <a:r>
              <a:rPr lang="cs-CZ" dirty="0" smtClean="0"/>
              <a:t>V kontextu legislativy jako formální kvalifikace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ped</a:t>
            </a:r>
            <a:r>
              <a:rPr lang="cs-CZ" dirty="0" smtClean="0"/>
              <a:t>. psych. teorii ale také jako (edukační) cíle</a:t>
            </a:r>
          </a:p>
          <a:p>
            <a:pPr lvl="1"/>
            <a:r>
              <a:rPr lang="cs-CZ" dirty="0" smtClean="0"/>
              <a:t>Kognitivní (</a:t>
            </a:r>
            <a:r>
              <a:rPr lang="cs-CZ" dirty="0" err="1" smtClean="0"/>
              <a:t>Bloom</a:t>
            </a:r>
            <a:r>
              <a:rPr lang="cs-CZ" dirty="0" smtClean="0"/>
              <a:t> aj.)</a:t>
            </a:r>
          </a:p>
          <a:p>
            <a:pPr lvl="1"/>
            <a:r>
              <a:rPr lang="cs-CZ" dirty="0" smtClean="0"/>
              <a:t>Afektivní (</a:t>
            </a:r>
            <a:r>
              <a:rPr lang="cs-CZ" dirty="0" err="1" smtClean="0"/>
              <a:t>Kratwohl</a:t>
            </a:r>
            <a:r>
              <a:rPr lang="cs-CZ" dirty="0" smtClean="0"/>
              <a:t> aj.)</a:t>
            </a:r>
          </a:p>
          <a:p>
            <a:pPr lvl="1"/>
            <a:r>
              <a:rPr lang="cs-CZ" dirty="0" smtClean="0"/>
              <a:t>Psychomotorické (</a:t>
            </a:r>
            <a:r>
              <a:rPr lang="cs-CZ" dirty="0" err="1" smtClean="0"/>
              <a:t>Harrow</a:t>
            </a:r>
            <a:r>
              <a:rPr lang="cs-CZ" dirty="0" smtClean="0"/>
              <a:t> aj.)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Naplňované teoretickými předměty i praxí; individuální rozvoj spíše obsažen implicitně</a:t>
            </a:r>
          </a:p>
        </p:txBody>
      </p:sp>
    </p:spTree>
    <p:extLst>
      <p:ext uri="{BB962C8B-B14F-4D97-AF65-F5344CB8AC3E}">
        <p14:creationId xmlns:p14="http://schemas.microsoft.com/office/powerpoint/2010/main" val="336774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Jaká legislativa se vztahuje k učitelům SŠ (vč. zdravotnictví)?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Právní předpisy vztahující se k činnosti školy:</a:t>
            </a:r>
          </a:p>
          <a:p>
            <a:pPr lvl="1"/>
            <a:r>
              <a:rPr lang="cs-CZ" dirty="0" smtClean="0"/>
              <a:t>Zákon </a:t>
            </a:r>
            <a:r>
              <a:rPr lang="cs-CZ" dirty="0"/>
              <a:t>č. 106/1999 Sb., o svobodném přístupu k informacím, v platném znění</a:t>
            </a:r>
          </a:p>
          <a:p>
            <a:pPr lvl="1"/>
            <a:r>
              <a:rPr lang="cs-CZ" dirty="0"/>
              <a:t>Zákon č. 101/2000 Sb., o ochraně osobních údajů a o změně některých zákonů, v platném znění</a:t>
            </a:r>
          </a:p>
          <a:p>
            <a:pPr lvl="1"/>
            <a:r>
              <a:rPr lang="cs-CZ" dirty="0"/>
              <a:t>Zákon č. 500/2000 Sb., správní řád, v platném znění</a:t>
            </a:r>
          </a:p>
          <a:p>
            <a:pPr lvl="1"/>
            <a:r>
              <a:rPr lang="cs-CZ" dirty="0"/>
              <a:t>Zákon č. 561/2004 Sb., o předškolním, základním, středním, vyšším odborném a jiném vzdělávání (školský zákon), v </a:t>
            </a:r>
            <a:r>
              <a:rPr lang="cs-CZ" dirty="0" smtClean="0"/>
              <a:t>platném </a:t>
            </a:r>
            <a:r>
              <a:rPr lang="cs-CZ" dirty="0"/>
              <a:t>znění</a:t>
            </a:r>
          </a:p>
          <a:p>
            <a:pPr lvl="1"/>
            <a:r>
              <a:rPr lang="cs-CZ" dirty="0"/>
              <a:t>Zákon č. 563/2004 Sb., o pedagogických pracovnících a o změně některých zákonů, v platném znění</a:t>
            </a:r>
          </a:p>
          <a:p>
            <a:r>
              <a:rPr lang="cs-CZ" dirty="0"/>
              <a:t>Právní předpisy jsou umístěny na </a:t>
            </a:r>
            <a:r>
              <a:rPr lang="cs-CZ" dirty="0" smtClean="0">
                <a:hlinkClick r:id="rId2"/>
              </a:rPr>
              <a:t>www.msmt.cz</a:t>
            </a:r>
            <a:r>
              <a:rPr lang="cs-CZ" dirty="0" smtClean="0"/>
              <a:t> (vč. vyhlášek ;)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482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máte učitelský vzor?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www.youtube.com/watch?v=4p5286T_kn0</a:t>
            </a:r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30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profese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Jaké výzvy přináší současná školní (výuková) praxe?</a:t>
            </a:r>
          </a:p>
          <a:p>
            <a:r>
              <a:rPr lang="cs-CZ" dirty="0" smtClean="0"/>
              <a:t>Jaký je rozdíl mezi mediální prezentací problémů ve školství a reálnou výukovou praxí (v konkrétní škole)?</a:t>
            </a:r>
          </a:p>
          <a:p>
            <a:r>
              <a:rPr lang="cs-CZ" dirty="0" smtClean="0"/>
              <a:t>Jak má vypadat (školní) výuka v 21. století?</a:t>
            </a:r>
          </a:p>
          <a:p>
            <a:r>
              <a:rPr lang="cs-CZ" dirty="0" smtClean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 smtClean="0"/>
              <a:t>Proč roste počet rodičů, kteří preferují privátní či alternativní školy a školky?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528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 s tím pomoci pedagogická psychologie?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91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35104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úterý 9:30-10:30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b="1" dirty="0" smtClean="0"/>
              <a:t>Vědní obor</a:t>
            </a:r>
          </a:p>
          <a:p>
            <a:pPr lvl="1"/>
            <a:r>
              <a:rPr lang="cs-CZ" b="1" dirty="0" smtClean="0"/>
              <a:t>Soubor profesí</a:t>
            </a:r>
            <a:r>
              <a:rPr lang="cs-CZ" dirty="0" smtClean="0"/>
              <a:t>, které poznatky využívají v praxi i ve výzkumu</a:t>
            </a:r>
          </a:p>
          <a:p>
            <a:pPr lvl="1"/>
            <a:r>
              <a:rPr lang="cs-CZ" b="1" dirty="0" smtClean="0"/>
              <a:t>Vyučovací předmět</a:t>
            </a:r>
            <a:r>
              <a:rPr lang="cs-CZ" dirty="0" smtClean="0"/>
              <a:t>(y) pro různé skupiny (a osobní zkušenost s nimi)</a:t>
            </a:r>
          </a:p>
          <a:p>
            <a:pPr lvl="1"/>
            <a:r>
              <a:rPr lang="cs-CZ" b="1" dirty="0" smtClean="0"/>
              <a:t>Kulturní a mediální fenomén </a:t>
            </a:r>
            <a:r>
              <a:rPr lang="cs-CZ" dirty="0" smtClean="0"/>
              <a:t>(soubor „aktuálních“ témat a mediálních postav) </a:t>
            </a:r>
            <a:r>
              <a:rPr lang="mr-IN" dirty="0" smtClean="0"/>
              <a:t>–</a:t>
            </a:r>
            <a:r>
              <a:rPr lang="cs-CZ" dirty="0" smtClean="0"/>
              <a:t> která témata a kteří kolegové to jsou v současnosti?</a:t>
            </a:r>
          </a:p>
          <a:p>
            <a:pPr lvl="1"/>
            <a:endParaRPr lang="cs-CZ" dirty="0" smtClean="0"/>
          </a:p>
          <a:p>
            <a:pPr lvl="1" algn="r">
              <a:buFont typeface="Wingdings 2" pitchFamily="18" charset="2"/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 smtClean="0"/>
              <a:t>leží na </a:t>
            </a:r>
            <a:r>
              <a:rPr lang="cs-CZ" sz="2200" b="1" dirty="0" smtClean="0"/>
              <a:t>průniku řady věd</a:t>
            </a:r>
            <a:r>
              <a:rPr lang="cs-CZ" sz="2200" dirty="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 smtClean="0"/>
              <a:t>Z psychologie</a:t>
            </a:r>
            <a:r>
              <a:rPr lang="cs-CZ" sz="2000" dirty="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 smtClean="0"/>
              <a:t>Z pedagogiky</a:t>
            </a:r>
            <a:r>
              <a:rPr lang="cs-CZ" sz="2000" dirty="0" smtClean="0"/>
              <a:t> ji ovlivňují didaktika (o společných a rozdílných oblastech viz </a:t>
            </a:r>
            <a:r>
              <a:rPr lang="cs-CZ" sz="2000" dirty="0" err="1" smtClean="0"/>
              <a:t>Kansanen</a:t>
            </a:r>
            <a:r>
              <a:rPr lang="cs-CZ" sz="2000" dirty="0" smtClean="0"/>
              <a:t>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dirty="0" smtClean="0"/>
              <a:t>Situování</a:t>
            </a:r>
            <a:r>
              <a:rPr lang="cs-CZ" sz="2200" dirty="0" smtClean="0"/>
              <a:t> pedagogické psychologie </a:t>
            </a:r>
            <a:r>
              <a:rPr lang="cs-CZ" sz="2200" b="1" dirty="0" smtClean="0"/>
              <a:t>v rámci humanitních věd je ovlivněno historickou tradicí</a:t>
            </a:r>
            <a:r>
              <a:rPr lang="cs-CZ" sz="2200" dirty="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ve většině evropských států, v USA, Kanadě, Austrálii je řazena mezi </a:t>
            </a:r>
            <a:r>
              <a:rPr lang="cs-CZ" sz="2000" b="1" dirty="0" smtClean="0"/>
              <a:t>psychologické vědy</a:t>
            </a:r>
            <a:r>
              <a:rPr lang="cs-CZ" sz="2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 Německu a ve skandinávských zemích bývala počítána mezi </a:t>
            </a:r>
            <a:r>
              <a:rPr lang="cs-CZ" sz="2000" b="1" dirty="0" smtClean="0"/>
              <a:t>vědy pedagogické</a:t>
            </a:r>
            <a:r>
              <a:rPr lang="cs-CZ" sz="2000" dirty="0" smtClean="0"/>
              <a:t>. 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V současnosti </a:t>
            </a:r>
            <a:r>
              <a:rPr lang="cs-CZ" sz="1600" dirty="0" err="1" smtClean="0"/>
              <a:t>educational</a:t>
            </a:r>
            <a:r>
              <a:rPr lang="cs-CZ" sz="1600" dirty="0" smtClean="0"/>
              <a:t> </a:t>
            </a:r>
            <a:r>
              <a:rPr lang="cs-CZ" sz="1600" dirty="0" err="1" smtClean="0"/>
              <a:t>sciences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učitelské přípravě</a:t>
            </a:r>
            <a:r>
              <a:rPr lang="cs-CZ" dirty="0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samostatná učebnice (např. Příhoda, 1956; Jiránek, 1968, </a:t>
            </a:r>
            <a:r>
              <a:rPr lang="cs-CZ" dirty="0" err="1" smtClean="0"/>
              <a:t>Ďurič</a:t>
            </a:r>
            <a:r>
              <a:rPr lang="cs-CZ" dirty="0" smtClean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tvoří podstatnou část témat v souhrnné učebnici psychologie pro učitele (např. Čáp, 1976, 1993; </a:t>
            </a:r>
            <a:r>
              <a:rPr lang="cs-CZ" dirty="0" err="1" smtClean="0"/>
              <a:t>Ďurič</a:t>
            </a:r>
            <a:r>
              <a:rPr lang="cs-CZ" dirty="0" smtClean="0"/>
              <a:t> a </a:t>
            </a:r>
            <a:r>
              <a:rPr lang="cs-CZ" dirty="0" err="1" smtClean="0"/>
              <a:t>Štefanovič</a:t>
            </a:r>
            <a:r>
              <a:rPr lang="cs-CZ" dirty="0" smtClean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přípravě odborných psychologů</a:t>
            </a:r>
            <a:r>
              <a:rPr lang="cs-CZ" dirty="0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MNPP081</a:t>
            </a:r>
            <a:r>
              <a:rPr lang="cs-CZ" dirty="0"/>
              <a:t> Pedagogická </a:t>
            </a:r>
            <a:r>
              <a:rPr lang="cs-CZ" dirty="0" smtClean="0"/>
              <a:t>psychologie – písemný test (65%); 20 otázek</a:t>
            </a:r>
          </a:p>
          <a:p>
            <a:r>
              <a:rPr lang="cs-CZ" b="1" dirty="0"/>
              <a:t>MPPP081p</a:t>
            </a:r>
            <a:r>
              <a:rPr lang="cs-CZ" dirty="0"/>
              <a:t> Pedagogická </a:t>
            </a:r>
            <a:r>
              <a:rPr lang="cs-CZ" dirty="0" smtClean="0"/>
              <a:t>psychologie – písemný test (65%); 25 otázek</a:t>
            </a:r>
          </a:p>
          <a:p>
            <a:pPr lvl="1"/>
            <a:r>
              <a:rPr lang="cs-CZ" b="1" dirty="0"/>
              <a:t>MPPP081s</a:t>
            </a:r>
            <a:r>
              <a:rPr lang="cs-CZ" dirty="0"/>
              <a:t> Pedagogická </a:t>
            </a:r>
            <a:r>
              <a:rPr lang="cs-CZ" dirty="0" smtClean="0"/>
              <a:t>psychologie – aktivní účast na seminářích; 5 otázek ve zkouškovém testu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styly učení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844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20511" y="1847920"/>
            <a:ext cx="1763924" cy="218390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osobnost,</a:t>
            </a:r>
          </a:p>
          <a:p>
            <a:r>
              <a:rPr lang="cs-CZ"/>
              <a:t>kognitivní </a:t>
            </a:r>
          </a:p>
          <a:p>
            <a:r>
              <a:rPr lang="cs-CZ"/>
              <a:t>styl,</a:t>
            </a:r>
          </a:p>
          <a:p>
            <a:r>
              <a:rPr lang="cs-CZ"/>
              <a:t>motivace,</a:t>
            </a:r>
          </a:p>
          <a:p>
            <a:r>
              <a:rPr lang="cs-CZ"/>
              <a:t>vyspělost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772410" y="2183906"/>
            <a:ext cx="1091953" cy="15119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styl </a:t>
            </a:r>
          </a:p>
          <a:p>
            <a:r>
              <a:rPr lang="cs-CZ"/>
              <a:t>učení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452337" y="2183906"/>
            <a:ext cx="1259946" cy="15119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strategie </a:t>
            </a:r>
          </a:p>
          <a:p>
            <a:r>
              <a:rPr lang="cs-CZ"/>
              <a:t>učení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384254" y="2183906"/>
            <a:ext cx="1175949" cy="15119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taktiky </a:t>
            </a:r>
          </a:p>
          <a:p>
            <a:r>
              <a:rPr lang="cs-CZ"/>
              <a:t>učení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8148179" y="2183906"/>
            <a:ext cx="1343942" cy="151193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výsledky</a:t>
            </a:r>
          </a:p>
          <a:p>
            <a:r>
              <a:rPr lang="cs-CZ"/>
              <a:t>učení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184435" y="3023870"/>
            <a:ext cx="58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864362" y="3023870"/>
            <a:ext cx="58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712283" y="3023870"/>
            <a:ext cx="6719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7560204" y="3023870"/>
            <a:ext cx="58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672500" y="5291772"/>
            <a:ext cx="881962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Model vazeb mezi individuálními rozdíly, styly učení a výsledky učení. </a:t>
            </a:r>
            <a:endParaRPr lang="cs-CZ" dirty="0" smtClean="0"/>
          </a:p>
          <a:p>
            <a:pPr algn="ctr">
              <a:spcBef>
                <a:spcPct val="50000"/>
              </a:spcBef>
            </a:pPr>
            <a:r>
              <a:rPr lang="cs-CZ" dirty="0" smtClean="0"/>
              <a:t>(</a:t>
            </a:r>
            <a:r>
              <a:rPr lang="cs-CZ" dirty="0" err="1"/>
              <a:t>Schmeck</a:t>
            </a:r>
            <a:r>
              <a:rPr lang="cs-CZ" dirty="0"/>
              <a:t>, 1988)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29" y="1198234"/>
            <a:ext cx="4333305" cy="3651272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83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Pedagogická psychologie (Čáp, Mareš, 2001)</a:t>
            </a:r>
          </a:p>
          <a:p>
            <a:pPr lvl="1"/>
            <a:r>
              <a:rPr lang="cs-CZ" dirty="0" smtClean="0"/>
              <a:t>Učení v širším a užším významu</a:t>
            </a:r>
          </a:p>
          <a:p>
            <a:pPr lvl="1"/>
            <a:endParaRPr lang="cs-CZ" dirty="0"/>
          </a:p>
          <a:p>
            <a:r>
              <a:rPr lang="cs-CZ" dirty="0" smtClean="0"/>
              <a:t>Pedagogika (Průcha, 2000)</a:t>
            </a:r>
          </a:p>
          <a:p>
            <a:pPr lvl="1"/>
            <a:r>
              <a:rPr lang="cs-CZ" dirty="0" smtClean="0"/>
              <a:t>Bezděčné</a:t>
            </a:r>
          </a:p>
          <a:p>
            <a:pPr lvl="1"/>
            <a:r>
              <a:rPr lang="cs-CZ" dirty="0" smtClean="0"/>
              <a:t>Záměrné</a:t>
            </a:r>
          </a:p>
          <a:p>
            <a:pPr lvl="1"/>
            <a:r>
              <a:rPr lang="cs-CZ" dirty="0" smtClean="0"/>
              <a:t>Řízené</a:t>
            </a:r>
          </a:p>
          <a:p>
            <a:pPr lvl="1"/>
            <a:endParaRPr lang="cs-CZ" dirty="0"/>
          </a:p>
          <a:p>
            <a:r>
              <a:rPr lang="cs-CZ" dirty="0" smtClean="0"/>
              <a:t>Historicky teorie učení</a:t>
            </a:r>
          </a:p>
          <a:p>
            <a:pPr lvl="1"/>
            <a:r>
              <a:rPr lang="cs-CZ" dirty="0" smtClean="0"/>
              <a:t>učení jako obrábění jedince (subjekt – objekt; behavioristické a starší přístupy)</a:t>
            </a:r>
          </a:p>
          <a:p>
            <a:r>
              <a:rPr lang="cs-CZ" dirty="0" smtClean="0"/>
              <a:t>V současnosti teorie učení</a:t>
            </a:r>
          </a:p>
          <a:p>
            <a:pPr lvl="1"/>
            <a:r>
              <a:rPr lang="cs-CZ" dirty="0" smtClean="0"/>
              <a:t>respekt k jedinečnosti a specifičnosti (</a:t>
            </a:r>
            <a:r>
              <a:rPr lang="cs-CZ" dirty="0" err="1" smtClean="0"/>
              <a:t>kognitivistické</a:t>
            </a:r>
            <a:r>
              <a:rPr lang="cs-CZ" dirty="0" smtClean="0"/>
              <a:t> a konstruktivistické teorie)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102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dirty="0" smtClean="0"/>
              <a:t>K uvedeným změnám dochází především na základě zkušeností, tj. výsledků předcházejících činností, které se transformují na systémy znalostí – na vědění. Jde přitom o zkušenosti individuální nebo o přejímání a osvojování zkušenosti společenské.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(Kulič, 1992, s.32)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/>
          <a:lstStyle/>
          <a:p>
            <a:pPr eaLnBrk="1" hangingPunct="1"/>
            <a:r>
              <a:rPr lang="cs-CZ" smtClean="0"/>
              <a:t>Pojem učení</a:t>
            </a:r>
          </a:p>
        </p:txBody>
      </p:sp>
    </p:spTree>
    <p:extLst>
      <p:ext uri="{BB962C8B-B14F-4D97-AF65-F5344CB8AC3E}">
        <p14:creationId xmlns:p14="http://schemas.microsoft.com/office/powerpoint/2010/main" val="34298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271" y="251989"/>
            <a:ext cx="9684084" cy="1384191"/>
          </a:xfrm>
        </p:spPr>
        <p:txBody>
          <a:bodyPr/>
          <a:lstStyle/>
          <a:p>
            <a:pPr defTabSz="1305426"/>
            <a:r>
              <a:rPr lang="cs-CZ" altLang="cs-CZ" sz="2646" b="1">
                <a:solidFill>
                  <a:schemeClr val="tx1"/>
                </a:solidFill>
              </a:rPr>
              <a:t>Vztah stylu a struktury inteligence dle Gardnera</a:t>
            </a:r>
            <a:r>
              <a:rPr lang="cs-CZ" altLang="cs-CZ" sz="2205" b="1">
                <a:solidFill>
                  <a:schemeClr val="tx1"/>
                </a:solidFill>
              </a:rPr>
              <a:t/>
            </a:r>
            <a:br>
              <a:rPr lang="cs-CZ" altLang="cs-CZ" sz="2205" b="1">
                <a:solidFill>
                  <a:schemeClr val="tx1"/>
                </a:solidFill>
              </a:rPr>
            </a:br>
            <a:r>
              <a:rPr lang="cs-CZ" altLang="cs-CZ" sz="2205" b="1">
                <a:solidFill>
                  <a:schemeClr val="tx1"/>
                </a:solidFill>
              </a:rPr>
              <a:t/>
            </a:r>
            <a:br>
              <a:rPr lang="cs-CZ" altLang="cs-CZ" sz="2205" b="1">
                <a:solidFill>
                  <a:schemeClr val="tx1"/>
                </a:solidFill>
              </a:rPr>
            </a:br>
            <a:r>
              <a:rPr lang="cs-CZ" altLang="cs-CZ" sz="1764" b="1">
                <a:solidFill>
                  <a:schemeClr val="tx1"/>
                </a:solidFill>
              </a:rPr>
              <a:t>Převažuje styl	Uvažuje ve		Dávají přednost    	Potřebují</a:t>
            </a:r>
            <a:endParaRPr lang="cs-CZ" altLang="cs-CZ" sz="2205" b="1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</p:nvPr>
        </p:nvGraphicFramePr>
        <p:xfrm>
          <a:off x="198271" y="1478687"/>
          <a:ext cx="9684083" cy="5998743"/>
        </p:xfrm>
        <a:graphic>
          <a:graphicData uri="http://schemas.openxmlformats.org/drawingml/2006/table">
            <a:tbl>
              <a:tblPr/>
              <a:tblGrid>
                <a:gridCol w="2421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1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7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jazykový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slov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čtení, psaní, diskuze, </a:t>
                      </a:r>
                      <a:r>
                        <a:rPr kumimoji="0" 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</a:t>
                      </a: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hry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knihy, kazety, debata, psaní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logicko-matematický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odvození, dedukce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pokus, otázky, logické hry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objevovat věci a přemýšlet o nich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zrakový, prostorový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představy a zobrazení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navrhování, kreslení, náčrty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video, filmy, zkoumání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psycho-motorický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tělesný pocit/vnímání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fyzický kontakt, gestikul., pohyb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hraní rolí, drama, pohyb, dělání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hudební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rytmus, melodie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zpívání, dupání, tleskání, hudba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zazpívat si, koncerty, apod.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interpersonální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interakce s jinými lidmi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organizování, setkávání, plán.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společenské hry, kluby, apod.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intrapersonální, meta-kognitivní</a:t>
                      </a:r>
                    </a:p>
                  </a:txBody>
                  <a:tcPr marL="100799" marR="100799" marT="50388" marB="503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nitro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meditace, přemýšlení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projekty, osobní výběr</a:t>
                      </a:r>
                    </a:p>
                  </a:txBody>
                  <a:tcPr marL="100799" marR="100799" marT="50388" marB="503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6388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říkáme na otázku „Jak se učíš?“ „Jak to děláš?“</a:t>
            </a:r>
          </a:p>
        </p:txBody>
      </p:sp>
    </p:spTree>
    <p:extLst>
      <p:ext uri="{BB962C8B-B14F-4D97-AF65-F5344CB8AC3E}">
        <p14:creationId xmlns:p14="http://schemas.microsoft.com/office/powerpoint/2010/main" val="734071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/>
          <a:lstStyle/>
          <a:p>
            <a:pPr eaLnBrk="1" hangingPunct="1"/>
            <a:r>
              <a:rPr lang="cs-CZ" altLang="cs-CZ" smtClean="0"/>
              <a:t>Diagnostika stylů učení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cs-CZ" altLang="cs-CZ" sz="1543" b="1"/>
              <a:t>Metody přímé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učení pomocí počítače</a:t>
            </a:r>
            <a:r>
              <a:rPr lang="cs-CZ" altLang="cs-CZ" sz="1323"/>
              <a:t> (procesuální diagnostika – Pask, 1976; Kulič,1992)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pozorování průběhu žákova učení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etnografické pozorování</a:t>
            </a:r>
            <a:r>
              <a:rPr lang="cs-CZ" altLang="cs-CZ" sz="1323"/>
              <a:t>, analýza </a:t>
            </a:r>
            <a:r>
              <a:rPr lang="cs-CZ" altLang="cs-CZ" sz="1323" i="1"/>
              <a:t>in situ</a:t>
            </a:r>
            <a:r>
              <a:rPr lang="cs-CZ" altLang="cs-CZ" sz="1323"/>
              <a:t>, tj. v přirozené situaci (Fleming, 1987; PSŠE)</a:t>
            </a:r>
          </a:p>
          <a:p>
            <a:pPr eaLnBrk="1" hangingPunct="1">
              <a:lnSpc>
                <a:spcPct val="80000"/>
              </a:lnSpc>
              <a:spcAft>
                <a:spcPct val="35000"/>
              </a:spcAft>
              <a:buFont typeface="Wingdings" panose="05000000000000000000" pitchFamily="2" charset="2"/>
              <a:buNone/>
            </a:pPr>
            <a:r>
              <a:rPr lang="cs-CZ" altLang="cs-CZ" sz="1543" b="1"/>
              <a:t>Metody nepřímé – kvalitativní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analýza dílčích žákovských produktů</a:t>
            </a:r>
            <a:r>
              <a:rPr lang="cs-CZ" altLang="cs-CZ" sz="1323"/>
              <a:t> (koncept, osnova, náčrtek, poznámky)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analýza žákovského portfolia</a:t>
            </a:r>
            <a:r>
              <a:rPr lang="cs-CZ" altLang="cs-CZ" sz="1323"/>
              <a:t>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polostandardizovaný rozhovor</a:t>
            </a:r>
            <a:r>
              <a:rPr lang="cs-CZ" altLang="cs-CZ" sz="1323"/>
              <a:t> se žákem a/nebo jeho učitelem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fenomenografický rozhovor</a:t>
            </a:r>
            <a:r>
              <a:rPr lang="cs-CZ" altLang="cs-CZ" sz="1323"/>
              <a:t> (Marton, Säljö)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volné písemné odpovědi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323" b="1"/>
              <a:t>projektivní grafické techniky</a:t>
            </a:r>
            <a:r>
              <a:rPr lang="cs-CZ" altLang="cs-CZ" sz="1323"/>
              <a:t>, např. dynamická, akční kresba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43" b="1"/>
              <a:t>Metody nepřímé – kvantitativní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323"/>
              <a:t>dotazníky a posuzovací škály</a:t>
            </a:r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323" b="1" i="1"/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323" b="1" i="1"/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205" b="1" i="1"/>
              <a:t>funkce:</a:t>
            </a:r>
            <a:r>
              <a:rPr lang="cs-CZ" altLang="cs-CZ" sz="2205"/>
              <a:t> diagnostika a/nebo autodiagnostika</a:t>
            </a:r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205" b="1" i="1"/>
              <a:t>způsob provedení:</a:t>
            </a:r>
            <a:r>
              <a:rPr lang="cs-CZ" altLang="cs-CZ" sz="2205"/>
              <a:t> tužka-papír; počítačová diagnostika</a:t>
            </a:r>
          </a:p>
        </p:txBody>
      </p:sp>
    </p:spTree>
    <p:extLst>
      <p:ext uri="{BB962C8B-B14F-4D97-AF65-F5344CB8AC3E}">
        <p14:creationId xmlns:p14="http://schemas.microsoft.com/office/powerpoint/2010/main" val="10770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34002" y="335986"/>
            <a:ext cx="9089109" cy="1340442"/>
          </a:xfrm>
        </p:spPr>
        <p:txBody>
          <a:bodyPr/>
          <a:lstStyle/>
          <a:p>
            <a:pPr eaLnBrk="1" hangingPunct="1"/>
            <a:r>
              <a:rPr lang="cs-CZ" altLang="cs-CZ" smtClean="0"/>
              <a:t>České verze zahraničních metod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/>
            <a:r>
              <a:rPr lang="cs-CZ" altLang="cs-CZ" sz="2646"/>
              <a:t>IASLP (Entwistle, Ramsden, 1984) – 45 položek, čeští vysokoškoláci: 2 072 osob</a:t>
            </a:r>
          </a:p>
          <a:p>
            <a:pPr eaLnBrk="1" hangingPunct="1"/>
            <a:r>
              <a:rPr lang="cs-CZ" altLang="cs-CZ" sz="2646"/>
              <a:t>ILP (Schmeck et al.,  1983) – 58 položek, čeští vysokoškoláci: 2 016 osob</a:t>
            </a:r>
          </a:p>
          <a:p>
            <a:pPr eaLnBrk="1" hangingPunct="1"/>
            <a:r>
              <a:rPr lang="cs-CZ" altLang="cs-CZ" sz="2646"/>
              <a:t>ILS (Vermunt at el., 1987) – 120 položek, čeští vysokoškoláci: 126 osob</a:t>
            </a:r>
          </a:p>
          <a:p>
            <a:pPr eaLnBrk="1" hangingPunct="1"/>
            <a:r>
              <a:rPr lang="cs-CZ" altLang="cs-CZ" sz="2646"/>
              <a:t>LSI IIa (Kolb, 1984)</a:t>
            </a:r>
          </a:p>
        </p:txBody>
      </p:sp>
    </p:spTree>
    <p:extLst>
      <p:ext uri="{BB962C8B-B14F-4D97-AF65-F5344CB8AC3E}">
        <p14:creationId xmlns:p14="http://schemas.microsoft.com/office/powerpoint/2010/main" val="4074799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27" dirty="0"/>
              <a:t>Styly učení jako mýtus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Navzdory značné popularitě je fenomén stylů učení i </a:t>
            </a:r>
            <a:r>
              <a:rPr lang="cs-CZ" b="1" dirty="0" smtClean="0"/>
              <a:t>terčem oprávněné kritiky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Pro slabé teoretické zázemí a problematické psychometrické parametry metod (</a:t>
            </a:r>
            <a:r>
              <a:rPr lang="cs-CZ" dirty="0" err="1" smtClean="0"/>
              <a:t>Coffield</a:t>
            </a:r>
            <a:r>
              <a:rPr lang="cs-CZ" dirty="0" smtClean="0"/>
              <a:t> a kol. </a:t>
            </a:r>
            <a:r>
              <a:rPr lang="cs-CZ" dirty="0"/>
              <a:t>2004) - </a:t>
            </a:r>
            <a:r>
              <a:rPr lang="cs-CZ" dirty="0">
                <a:hlinkClick r:id="rId2"/>
              </a:rPr>
              <a:t>https://resources.eln.io/coffield-critique-of-learning-styles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2"/>
            <a:r>
              <a:rPr lang="en-US" dirty="0"/>
              <a:t>Curry (1987) </a:t>
            </a:r>
            <a:r>
              <a:rPr lang="cs-CZ" dirty="0" smtClean="0"/>
              <a:t>různé přístupy k operacionalizaci (</a:t>
            </a:r>
            <a:r>
              <a:rPr lang="en-US" dirty="0" smtClean="0"/>
              <a:t>‘</a:t>
            </a:r>
            <a:r>
              <a:rPr lang="en-US" dirty="0"/>
              <a:t>instructional preferences’, ‘information processing styles’ </a:t>
            </a:r>
            <a:r>
              <a:rPr lang="en-US" dirty="0" smtClean="0"/>
              <a:t>a </a:t>
            </a:r>
            <a:r>
              <a:rPr lang="en-US" dirty="0"/>
              <a:t>‘cognitive styles</a:t>
            </a:r>
            <a:r>
              <a:rPr lang="en-US" dirty="0" smtClean="0"/>
              <a:t>’</a:t>
            </a:r>
            <a:r>
              <a:rPr lang="cs-CZ" dirty="0" smtClean="0"/>
              <a:t>)</a:t>
            </a:r>
            <a:r>
              <a:rPr lang="en-US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Metody s empirickým potenciálem:</a:t>
            </a:r>
          </a:p>
          <a:p>
            <a:pPr lvl="3"/>
            <a:r>
              <a:rPr lang="en-US" dirty="0" err="1" smtClean="0"/>
              <a:t>Allinson</a:t>
            </a:r>
            <a:r>
              <a:rPr lang="en-US" dirty="0" smtClean="0"/>
              <a:t> a</a:t>
            </a:r>
            <a:r>
              <a:rPr lang="cs-CZ" dirty="0" smtClean="0"/>
              <a:t> </a:t>
            </a:r>
            <a:r>
              <a:rPr lang="en-US" dirty="0" smtClean="0"/>
              <a:t>Hayes</a:t>
            </a:r>
            <a:r>
              <a:rPr lang="cs-CZ" dirty="0" smtClean="0"/>
              <a:t>: </a:t>
            </a:r>
            <a:r>
              <a:rPr lang="en-US" dirty="0" smtClean="0"/>
              <a:t>Cognitive </a:t>
            </a:r>
            <a:r>
              <a:rPr lang="en-US" dirty="0"/>
              <a:t>Style Index </a:t>
            </a:r>
            <a:r>
              <a:rPr lang="cs-CZ" dirty="0" smtClean="0"/>
              <a:t>(nejlepší</a:t>
            </a:r>
            <a:r>
              <a:rPr lang="en-US" dirty="0" smtClean="0"/>
              <a:t> psychometric</a:t>
            </a:r>
            <a:r>
              <a:rPr lang="cs-CZ" dirty="0" err="1" smtClean="0"/>
              <a:t>ké</a:t>
            </a:r>
            <a:r>
              <a:rPr lang="cs-CZ" dirty="0" smtClean="0"/>
              <a:t> parametry)</a:t>
            </a:r>
            <a:endParaRPr lang="en-US" dirty="0"/>
          </a:p>
          <a:p>
            <a:pPr lvl="3"/>
            <a:r>
              <a:rPr lang="en-US" dirty="0" err="1" smtClean="0"/>
              <a:t>Entwistl</a:t>
            </a:r>
            <a:r>
              <a:rPr lang="cs-CZ" dirty="0" smtClean="0"/>
              <a:t>e: </a:t>
            </a:r>
            <a:r>
              <a:rPr lang="en-US" dirty="0" smtClean="0"/>
              <a:t>Approaches </a:t>
            </a:r>
            <a:r>
              <a:rPr lang="en-US" dirty="0"/>
              <a:t>and Study Skills Inventory for Students (ASSIST) </a:t>
            </a:r>
            <a:r>
              <a:rPr lang="cs-CZ" dirty="0" smtClean="0"/>
              <a:t>(dobrý základ pro debatu o efektivních a neefektivních přístupech studentů k učení)</a:t>
            </a:r>
            <a:endParaRPr lang="en-US" dirty="0"/>
          </a:p>
          <a:p>
            <a:pPr lvl="3"/>
            <a:r>
              <a:rPr lang="en-US" dirty="0" smtClean="0"/>
              <a:t>Herrmann</a:t>
            </a:r>
            <a:r>
              <a:rPr lang="cs-CZ" dirty="0" smtClean="0"/>
              <a:t>: </a:t>
            </a:r>
            <a:r>
              <a:rPr lang="en-US" dirty="0" smtClean="0"/>
              <a:t>‘</a:t>
            </a:r>
            <a:r>
              <a:rPr lang="en-US" dirty="0"/>
              <a:t>whole brain’ model </a:t>
            </a:r>
            <a:r>
              <a:rPr lang="cs-CZ" dirty="0" smtClean="0"/>
              <a:t>může bát užitečný pro studenty a učitele i pro vedení škol (zahrnuje i skupinovou dynamiku, porozumění sobě i ostatním)</a:t>
            </a:r>
            <a:endParaRPr lang="en-US" dirty="0"/>
          </a:p>
          <a:p>
            <a:pPr lvl="3"/>
            <a:r>
              <a:rPr lang="en-US" dirty="0" err="1"/>
              <a:t>Vermunt</a:t>
            </a:r>
            <a:r>
              <a:rPr lang="en-US" dirty="0"/>
              <a:t>: </a:t>
            </a:r>
            <a:r>
              <a:rPr lang="en-US" dirty="0" smtClean="0"/>
              <a:t>Inventory </a:t>
            </a:r>
            <a:r>
              <a:rPr lang="en-US" dirty="0"/>
              <a:t>of Learning Styles (ILS) </a:t>
            </a:r>
            <a:r>
              <a:rPr lang="cs-CZ" dirty="0" smtClean="0"/>
              <a:t> přistupuje k procesu učení validně a </a:t>
            </a:r>
            <a:r>
              <a:rPr lang="cs-CZ" dirty="0" err="1" smtClean="0"/>
              <a:t>reliabilně</a:t>
            </a:r>
            <a:r>
              <a:rPr lang="cs-CZ" dirty="0" smtClean="0"/>
              <a:t> a zdá se být dobrým východiskem pro úvahy o případné změně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Pro odtržení od současných poznatků neurověd (např. </a:t>
            </a:r>
            <a:r>
              <a:rPr lang="cs-CZ" dirty="0" err="1" smtClean="0"/>
              <a:t>Brammann</a:t>
            </a:r>
            <a:r>
              <a:rPr lang="cs-CZ" dirty="0" smtClean="0"/>
              <a:t>, 2017 </a:t>
            </a:r>
            <a:r>
              <a:rPr lang="cs-CZ" dirty="0"/>
              <a:t>aj.) - </a:t>
            </a:r>
            <a:r>
              <a:rPr lang="cs-CZ" dirty="0">
                <a:hlinkClick r:id="rId3"/>
              </a:rPr>
              <a:t>https://theneuromancersivy.wordpress.com/2017/08/07/the-educated-mind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Řada studií problematizuje vztah mezi „vhodnými“ styly učení a studijním úspěchem</a:t>
            </a:r>
          </a:p>
        </p:txBody>
      </p:sp>
      <p:pic>
        <p:nvPicPr>
          <p:cNvPr id="81922" name="Picture 2" descr="20170907_00001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489" y="7601"/>
            <a:ext cx="3642524" cy="182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09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</a:t>
            </a:r>
            <a:r>
              <a:rPr lang="en-US" dirty="0" err="1" smtClean="0"/>
              <a:t>Jiří</a:t>
            </a:r>
            <a:r>
              <a:rPr lang="en-US" dirty="0" smtClean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učení jako seminární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861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46505" y="335985"/>
            <a:ext cx="8812621" cy="1181200"/>
          </a:xfrm>
        </p:spPr>
        <p:txBody>
          <a:bodyPr/>
          <a:lstStyle/>
          <a:p>
            <a:pPr eaLnBrk="1" hangingPunct="1"/>
            <a:r>
              <a:rPr lang="cs-CZ" altLang="cs-CZ" sz="4960"/>
              <a:t>Dotazník</a:t>
            </a:r>
            <a:r>
              <a:rPr lang="cs-CZ" altLang="cs-CZ" sz="4079"/>
              <a:t> </a:t>
            </a:r>
            <a:r>
              <a:rPr lang="cs-CZ" altLang="cs-CZ" sz="4960"/>
              <a:t>stylů učení - LSI</a:t>
            </a:r>
            <a:r>
              <a:rPr lang="cs-CZ" altLang="cs-CZ" sz="4079"/>
              <a:t> </a:t>
            </a:r>
            <a:br>
              <a:rPr lang="cs-CZ" altLang="cs-CZ" sz="4079"/>
            </a:br>
            <a:r>
              <a:rPr lang="cs-CZ" altLang="cs-CZ" sz="2976" i="1"/>
              <a:t>(Dunnová, Dunn, Price, 1989)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určen pro žáky 3.-12. ročníku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jazykové verze: francouzská, španělská, arabská, hindská, hebrejská, česká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původně 104 položek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česká verze ověřena u 891 žáka ZŠ a 402 žáků středních škol (gymnázií, středních odborných škol a SOU)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84360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–1.část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/>
            <a:r>
              <a:rPr lang="cs-CZ" altLang="cs-CZ" smtClean="0"/>
              <a:t>Preferované prostředí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zvuky </a:t>
            </a:r>
            <a:r>
              <a:rPr lang="cs-CZ" altLang="cs-CZ" i="1" smtClean="0"/>
              <a:t>(ticho, hluk)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teplota </a:t>
            </a:r>
            <a:r>
              <a:rPr lang="cs-CZ" altLang="cs-CZ" i="1" smtClean="0"/>
              <a:t>(chladno, teplo)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osvětlení </a:t>
            </a:r>
            <a:r>
              <a:rPr lang="cs-CZ" altLang="cs-CZ" i="1" smtClean="0"/>
              <a:t>(málo, hodně)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pracovní nábytek </a:t>
            </a:r>
            <a:r>
              <a:rPr lang="cs-CZ" altLang="cs-CZ" i="1" smtClean="0"/>
              <a:t>(stůl + židle, křeslo, gauč, postel)</a:t>
            </a:r>
          </a:p>
        </p:txBody>
      </p:sp>
    </p:spTree>
    <p:extLst>
      <p:ext uri="{BB962C8B-B14F-4D97-AF65-F5344CB8AC3E}">
        <p14:creationId xmlns:p14="http://schemas.microsoft.com/office/powerpoint/2010/main" val="37106856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34001" y="335986"/>
            <a:ext cx="9169606" cy="1340442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2.část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55255" y="1788423"/>
            <a:ext cx="8812621" cy="481579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cs-CZ" altLang="cs-CZ" smtClean="0"/>
              <a:t>Preferované emocionální potřeby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vnitřně motivován/nemotivován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– rodiče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- učitel	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vytrvalost v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odpovědnost za výsledky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struktura/flexibilita postupu při učení	</a:t>
            </a:r>
          </a:p>
        </p:txBody>
      </p:sp>
    </p:spTree>
    <p:extLst>
      <p:ext uri="{BB962C8B-B14F-4D97-AF65-F5344CB8AC3E}">
        <p14:creationId xmlns:p14="http://schemas.microsoft.com/office/powerpoint/2010/main" val="30945213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34001" y="335986"/>
            <a:ext cx="9169606" cy="1340442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3.část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potřeby při učení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učit se sám – učit se s kamarády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variovat sociální podmínky podle situace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dosažitelnost autority při učení</a:t>
            </a:r>
          </a:p>
        </p:txBody>
      </p:sp>
    </p:spTree>
    <p:extLst>
      <p:ext uri="{BB962C8B-B14F-4D97-AF65-F5344CB8AC3E}">
        <p14:creationId xmlns:p14="http://schemas.microsoft.com/office/powerpoint/2010/main" val="3373973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4001" y="335986"/>
            <a:ext cx="9169606" cy="1340442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4.část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kognitivní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auditivní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vizuální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taktilní, kinestetické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zážitkové učení</a:t>
            </a:r>
          </a:p>
        </p:txBody>
      </p:sp>
    </p:spTree>
    <p:extLst>
      <p:ext uri="{BB962C8B-B14F-4D97-AF65-F5344CB8AC3E}">
        <p14:creationId xmlns:p14="http://schemas.microsoft.com/office/powerpoint/2010/main" val="3650947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5.část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tělesné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konzumování něčeho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potřeba pohybu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ranního/večerního učení </a:t>
            </a:r>
          </a:p>
          <a:p>
            <a:pPr lvl="2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(„sova“ / „skřivánek“)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dopoledního/odpoledního učení</a:t>
            </a:r>
          </a:p>
        </p:txBody>
      </p:sp>
    </p:spTree>
    <p:extLst>
      <p:ext uri="{BB962C8B-B14F-4D97-AF65-F5344CB8AC3E}">
        <p14:creationId xmlns:p14="http://schemas.microsoft.com/office/powerpoint/2010/main" val="338862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</a:t>
            </a:r>
            <a:r>
              <a:rPr lang="cs-CZ" i="1" dirty="0" smtClean="0"/>
              <a:t>. </a:t>
            </a:r>
            <a:r>
              <a:rPr lang="cs-CZ" i="1" dirty="0"/>
              <a:t>Praktický průvodce strategiemi vyučování</a:t>
            </a:r>
            <a:r>
              <a:rPr lang="cs-CZ" i="1" dirty="0" smtClean="0"/>
              <a:t>.</a:t>
            </a:r>
            <a:r>
              <a:rPr lang="cs-CZ" dirty="0" smtClean="0"/>
              <a:t> 3. vyd. </a:t>
            </a:r>
            <a:r>
              <a:rPr lang="cs-CZ" dirty="0"/>
              <a:t>Praha: Portál, </a:t>
            </a:r>
            <a:r>
              <a:rPr lang="cs-CZ" dirty="0" smtClean="0"/>
              <a:t>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 smtClean="0"/>
              <a:t>Jak se pozná odborná informace(vědecky ověřená) ?</a:t>
            </a:r>
          </a:p>
          <a:p>
            <a:r>
              <a:rPr lang="cs-CZ" dirty="0" smtClean="0"/>
              <a:t>Čím se liší od informace získané od autority?</a:t>
            </a:r>
          </a:p>
          <a:p>
            <a:r>
              <a:rPr lang="cs-CZ" dirty="0" smtClean="0"/>
              <a:t>Čím se liší od praktické zkušenosti?</a:t>
            </a:r>
          </a:p>
          <a:p>
            <a:r>
              <a:rPr lang="cs-CZ" dirty="0" smtClean="0"/>
              <a:t>Jakým způsobem je možné tyto zdroje informací v odborném životě učitelském využívat?</a:t>
            </a:r>
          </a:p>
          <a:p>
            <a:endParaRPr lang="cs-CZ" dirty="0" smtClean="0"/>
          </a:p>
          <a:p>
            <a:r>
              <a:rPr lang="cs-CZ" dirty="0" smtClean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Komenský,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Online knihovny (viz web knihovny</a:t>
            </a:r>
            <a:r>
              <a:rPr lang="cs-CZ" sz="1600" dirty="0"/>
              <a:t>) - </a:t>
            </a:r>
            <a:r>
              <a:rPr lang="cs-CZ" sz="1600" dirty="0">
                <a:hlinkClick r:id="rId5"/>
              </a:rPr>
              <a:t>https://ezdroje.muni.cz</a:t>
            </a:r>
            <a:r>
              <a:rPr lang="cs-CZ" sz="1600" dirty="0" smtClean="0">
                <a:hlinkClick r:id="rId5"/>
              </a:rPr>
              <a:t>/</a:t>
            </a:r>
            <a:r>
              <a:rPr lang="cs-CZ" sz="16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cs-CZ" sz="1600" dirty="0" smtClean="0">
                <a:hlinkClick r:id="rId6"/>
              </a:rPr>
              <a:t>www.rvp.cz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7"/>
              </a:rPr>
              <a:t>www.nadani.cz</a:t>
            </a:r>
            <a:r>
              <a:rPr lang="cs-CZ" sz="1600" dirty="0" smtClean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791840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b="1" dirty="0" smtClean="0"/>
              <a:t>Vědní obor</a:t>
            </a:r>
          </a:p>
          <a:p>
            <a:pPr lvl="1"/>
            <a:r>
              <a:rPr lang="cs-CZ" b="1" dirty="0" smtClean="0"/>
              <a:t>Soubor profesí</a:t>
            </a:r>
            <a:r>
              <a:rPr lang="cs-CZ" dirty="0" smtClean="0"/>
              <a:t>, které poznatky využívají v praxi i ve výzkumu</a:t>
            </a:r>
          </a:p>
          <a:p>
            <a:pPr lvl="1"/>
            <a:r>
              <a:rPr lang="cs-CZ" b="1" dirty="0" smtClean="0"/>
              <a:t>Vyučovací předmět</a:t>
            </a:r>
            <a:r>
              <a:rPr lang="cs-CZ" dirty="0" smtClean="0"/>
              <a:t>(y) pro různé skupiny (a osobní zkušenost s nimi)</a:t>
            </a:r>
          </a:p>
          <a:p>
            <a:pPr lvl="1"/>
            <a:r>
              <a:rPr lang="cs-CZ" b="1" dirty="0" smtClean="0"/>
              <a:t>Kulturní a mediální fenomén </a:t>
            </a:r>
            <a:r>
              <a:rPr lang="cs-CZ" dirty="0" smtClean="0"/>
              <a:t>(soubor „aktuálních“ témat a mediálních postav) </a:t>
            </a:r>
            <a:r>
              <a:rPr lang="mr-IN" dirty="0" smtClean="0"/>
              <a:t>–</a:t>
            </a:r>
            <a:r>
              <a:rPr lang="cs-CZ" dirty="0" smtClean="0"/>
              <a:t> která témata a kteří kolegové to jsou v současnosti?</a:t>
            </a:r>
          </a:p>
          <a:p>
            <a:pPr lvl="1"/>
            <a:endParaRPr lang="cs-CZ" dirty="0" smtClean="0"/>
          </a:p>
          <a:p>
            <a:pPr lvl="1" algn="r">
              <a:buFont typeface="Wingdings 2" pitchFamily="18" charset="2"/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5376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 smtClean="0"/>
              <a:t>Jaké jsou vaše zkušenosti se školou?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610</TotalTime>
  <Words>2705</Words>
  <Application>Microsoft Office PowerPoint</Application>
  <PresentationFormat>Vlastní</PresentationFormat>
  <Paragraphs>312</Paragraphs>
  <Slides>46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4" baseType="lpstr">
      <vt:lpstr>Arial</vt:lpstr>
      <vt:lpstr>Mangal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Požadavky</vt:lpstr>
      <vt:lpstr>Literatura</vt:lpstr>
      <vt:lpstr>Doplňující literatura</vt:lpstr>
      <vt:lpstr>Literatura</vt:lpstr>
      <vt:lpstr>Literatura</vt:lpstr>
      <vt:lpstr>Pozor na různé významy pojmu!</vt:lpstr>
      <vt:lpstr>Jaké jsou vaše zkušenosti se školou?</vt:lpstr>
      <vt:lpstr>K čemu může být PP pro vás užitečná?</vt:lpstr>
      <vt:lpstr>Co se ve školství změnilo za 25 let</vt:lpstr>
      <vt:lpstr>Prezentace aplikace PowerPoint</vt:lpstr>
      <vt:lpstr>Co vlastně znamená vzdělávat sestry?</vt:lpstr>
      <vt:lpstr>Vzdělávací cíle (v profesním studiu)</vt:lpstr>
      <vt:lpstr>Jaká legislativa se vztahuje k učitelům SŠ (vč. zdravotnictví)?</vt:lpstr>
      <vt:lpstr>Jaký máte učitelský vzor?</vt:lpstr>
      <vt:lpstr>Učitelská profese 2</vt:lpstr>
      <vt:lpstr>Prezentace aplikace PowerPoint</vt:lpstr>
      <vt:lpstr>Hm.</vt:lpstr>
      <vt:lpstr>Pozor na různé významy pojmu!</vt:lpstr>
      <vt:lpstr>Pedagogická psychologie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styly učení</vt:lpstr>
      <vt:lpstr>Úvodem</vt:lpstr>
      <vt:lpstr>Pojem učení</vt:lpstr>
      <vt:lpstr>Pojem učení</vt:lpstr>
      <vt:lpstr>Vztah stylu a struktury inteligence dle Gardnera  Převažuje styl Uvažuje ve  Dávají přednost     Potřebují</vt:lpstr>
      <vt:lpstr>Co říkáme na otázku „Jak se učíš?“ „Jak to děláš?“</vt:lpstr>
      <vt:lpstr>Diagnostika stylů učení</vt:lpstr>
      <vt:lpstr>České verze zahraničních metod</vt:lpstr>
      <vt:lpstr>Styly učení jako mýtus</vt:lpstr>
      <vt:lpstr>Styly učení jako seminární cvičení</vt:lpstr>
      <vt:lpstr>Dotazník stylů učení - LSI  (Dunnová, Dunn, Price, 1989)</vt:lpstr>
      <vt:lpstr>Struktura dotazníku LSI –1.část</vt:lpstr>
      <vt:lpstr>Struktura dotazníku LSI – 2.část</vt:lpstr>
      <vt:lpstr>Struktura dotazníku LSI – 3.část</vt:lpstr>
      <vt:lpstr>Struktura dotazníku LSI – 4.část</vt:lpstr>
      <vt:lpstr>Struktura dotazníku LSI – 5.část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63</cp:revision>
  <dcterms:modified xsi:type="dcterms:W3CDTF">2019-02-20T12:48:01Z</dcterms:modified>
</cp:coreProperties>
</file>