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0080625" cy="7559675"/>
  <p:notesSz cx="7559675" cy="10691813"/>
  <p:custDataLst>
    <p:tags r:id="rId5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noAutofit/>
          </a:bodyPr>
          <a:lstStyle/>
          <a:p>
            <a: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>
            <a:noAutofit/>
          </a:bodyPr>
          <a:lstStyle/>
          <a:p>
            <a: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835DE12C-51A7-43F0-9396-D50E0B243691}" type="slidenum">
              <a:t>‹#›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41241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4160" cy="37008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1169640" y="5086800"/>
            <a:ext cx="5226480" cy="4107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87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cs-CZ" sz="2000" b="0" i="0" u="none" strike="noStrike" kern="1200">
        <a:ln>
          <a:noFill/>
        </a:ln>
        <a:latin typeface="Arial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258920" y="801720"/>
            <a:ext cx="5040360" cy="4010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0560" cy="369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12920" y="1027079"/>
            <a:ext cx="4924440" cy="3691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25880" cy="3692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25880" cy="3692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25880" cy="3692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25880" cy="3692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25880" cy="3692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25880" cy="3692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25880" cy="3692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25880" cy="3692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25880" cy="3692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0560" cy="369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0560" cy="369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0560" cy="369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12920" y="1027079"/>
            <a:ext cx="4924440" cy="3691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12920" y="1027079"/>
            <a:ext cx="4924440" cy="3691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0560" cy="369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0560" cy="369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1312920" y="1027079"/>
            <a:ext cx="49338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12920" y="1027079"/>
            <a:ext cx="4924440" cy="3691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96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36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88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87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87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32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27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4731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2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2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30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96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69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56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76815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84244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04640" y="189324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vert="horz" lIns="0" tIns="0" rIns="0" bIns="0" anchor="ctr" anchorCtr="1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nadpis 2"/>
          <p:cNvSpPr txBox="1">
            <a:spLocks noGrp="1"/>
          </p:cNvSpPr>
          <p:nvPr>
            <p:ph type="title"/>
          </p:nvPr>
        </p:nvSpPr>
        <p:spPr>
          <a:xfrm>
            <a:off x="740879" y="555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cs-CZ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1"/>
          </p:nvPr>
        </p:nvSpPr>
        <p:spPr>
          <a:xfrm>
            <a:off x="740879" y="2101680"/>
            <a:ext cx="860832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vert="horz" lIns="0" tIns="0" rIns="0" bIns="0" anchor="ctr" anchorCtr="1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vert="horz" lIns="0" tIns="0" rIns="0" bIns="0" anchor="ctr" anchorCtr="1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vert="horz" lIns="0" tIns="0" rIns="0" bIns="0" anchor="ctr" anchorCtr="1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cs-CZ" sz="44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cs-CZ" sz="32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4" Type="http://schemas.openxmlformats.org/officeDocument/2006/relationships/image" Target="../media/image2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Anesteziologie a léčba bolesti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776159" y="5737646"/>
            <a:ext cx="8772480" cy="1467068"/>
          </a:xfrm>
        </p:spPr>
        <p:txBody>
          <a:bodyPr wrap="square" anchor="ctr" anchorCtr="0">
            <a:spAutoFit/>
          </a:bodyPr>
          <a:lstStyle/>
          <a:p>
            <a:pPr lvl="0" algn="r"/>
            <a:r>
              <a:rPr lang="cs-CZ" sz="2400" dirty="0"/>
              <a:t>MUDr. Lukáš Dadák, Ph.D.</a:t>
            </a:r>
          </a:p>
          <a:p>
            <a:pPr lvl="0" algn="r"/>
            <a:r>
              <a:rPr lang="cs-CZ" sz="2400" dirty="0"/>
              <a:t>ARK, FNUSA</a:t>
            </a:r>
          </a:p>
          <a:p>
            <a:pPr lvl="0" algn="r"/>
            <a:r>
              <a:rPr lang="cs-CZ" sz="2400" dirty="0"/>
              <a:t>https://</a:t>
            </a:r>
            <a:r>
              <a:rPr lang="cs-CZ" sz="2400" dirty="0" smtClean="0"/>
              <a:t>is.muni.cz/auth/el/1411/leto2018/VSAL081</a:t>
            </a:r>
            <a:r>
              <a:rPr lang="cs-CZ" sz="2400" dirty="0"/>
              <a:t>/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60720" y="1979640"/>
            <a:ext cx="4357440" cy="381312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Anestezie historie – před eterem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800"/>
            <a:ext cx="8772480" cy="4937400"/>
          </a:xfrm>
        </p:spPr>
        <p:txBody>
          <a:bodyPr wrap="square" anchor="t" anchorCtr="0">
            <a:spAutoFit/>
          </a:bodyPr>
          <a:lstStyle/>
          <a:p>
            <a:pPr marL="342720" lvl="0" indent="-342720">
              <a:lnSpc>
                <a:spcPct val="95000"/>
              </a:lnSpc>
            </a:pPr>
            <a:r>
              <a:rPr lang="en-GB"/>
              <a:t>snaha odstranit bolest  ..</a:t>
            </a:r>
          </a:p>
          <a:p>
            <a:pPr marL="342720" lvl="0" indent="-342720">
              <a:lnSpc>
                <a:spcPct val="95000"/>
              </a:lnSpc>
            </a:pPr>
            <a:endParaRPr lang="en-GB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988880" y="1935360"/>
            <a:ext cx="509112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99880" y="3240000"/>
            <a:ext cx="2400479" cy="41148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091880" y="502920"/>
            <a:ext cx="8567640" cy="1260720"/>
          </a:xfrm>
        </p:spPr>
        <p:txBody>
          <a:bodyPr wrap="square" lIns="90000" tIns="46800" rIns="90000" bIns="46800" anchorCtr="0">
            <a:spAutoFit/>
          </a:bodyPr>
          <a:lstStyle/>
          <a:p>
            <a:pPr lvl="0">
              <a:lnSpc>
                <a:spcPct val="95000"/>
              </a:lnSpc>
            </a:pPr>
            <a:r>
              <a:rPr lang="cs-CZ"/>
              <a:t>History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091880" y="2015640"/>
            <a:ext cx="8567640" cy="5109120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>
              <a:lnSpc>
                <a:spcPct val="95000"/>
              </a:lnSpc>
              <a:spcBef>
                <a:spcPts val="598"/>
              </a:spcBef>
              <a:spcAft>
                <a:spcPts val="0"/>
              </a:spcAft>
              <a:buClr>
                <a:srgbClr val="CE9964"/>
              </a:buClr>
              <a:buSzPct val="90000"/>
              <a:buFont typeface="Monotype Sorts" pitchFamily="2"/>
              <a:buChar char=""/>
            </a:pPr>
            <a:r>
              <a:rPr lang="cs-CZ" sz="2400"/>
              <a:t>Opium (Egypt, Syria)</a:t>
            </a:r>
          </a:p>
          <a:p>
            <a:pPr marL="0" lvl="1" indent="0" hangingPunct="0">
              <a:lnSpc>
                <a:spcPct val="100000"/>
              </a:lnSpc>
              <a:spcBef>
                <a:spcPts val="499"/>
              </a:spcBef>
              <a:buClr>
                <a:srgbClr val="CE9964"/>
              </a:buClr>
              <a:buSzPct val="100000"/>
              <a:buFont typeface="Times New Roman" pitchFamily="18"/>
              <a:buChar char="–"/>
            </a:pPr>
            <a:r>
              <a:rPr lang="cs-CZ" sz="2000">
                <a:latin typeface="Arial" pitchFamily="18"/>
                <a:ea typeface="MS Gothic" pitchFamily="2"/>
                <a:cs typeface="Tahoma" pitchFamily="2"/>
              </a:rPr>
              <a:t>Hippokrates 400 BC     ease pain</a:t>
            </a:r>
          </a:p>
          <a:p>
            <a:pPr lvl="0">
              <a:spcBef>
                <a:spcPts val="598"/>
              </a:spcBef>
              <a:spcAft>
                <a:spcPts val="0"/>
              </a:spcAft>
              <a:buClr>
                <a:srgbClr val="CE9964"/>
              </a:buClr>
              <a:buSzPct val="90000"/>
              <a:buFont typeface="Monotype Sorts" pitchFamily="2"/>
              <a:buChar char=""/>
            </a:pPr>
            <a:r>
              <a:rPr lang="cs-CZ" sz="2400"/>
              <a:t>1555  Andreas Vesalius – UPV trubicí mezi hlasové vazy, Komorová fibrilace (animals)</a:t>
            </a:r>
          </a:p>
          <a:p>
            <a:pPr lvl="0">
              <a:spcBef>
                <a:spcPts val="598"/>
              </a:spcBef>
              <a:spcAft>
                <a:spcPts val="0"/>
              </a:spcAft>
              <a:buClr>
                <a:srgbClr val="CE9964"/>
              </a:buClr>
              <a:buSzPct val="90000"/>
              <a:buFont typeface="Monotype Sorts" pitchFamily="2"/>
              <a:buChar char=""/>
            </a:pPr>
            <a:r>
              <a:rPr lang="cs-CZ" sz="2400"/>
              <a:t>1546 Valerius Cordus - ether – oleum vitreolum dulce</a:t>
            </a:r>
          </a:p>
          <a:p>
            <a:pPr lvl="0">
              <a:spcBef>
                <a:spcPts val="598"/>
              </a:spcBef>
              <a:spcAft>
                <a:spcPts val="0"/>
              </a:spcAft>
              <a:buClr>
                <a:srgbClr val="CE9964"/>
              </a:buClr>
              <a:buSzPct val="90000"/>
              <a:buFont typeface="Monotype Sorts" pitchFamily="2"/>
              <a:buChar char=""/>
            </a:pPr>
            <a:r>
              <a:rPr lang="cs-CZ" sz="2400"/>
              <a:t>1547 Paracelsus - analgetic effect of ether</a:t>
            </a:r>
          </a:p>
          <a:p>
            <a:pPr lvl="0">
              <a:spcBef>
                <a:spcPts val="598"/>
              </a:spcBef>
              <a:spcAft>
                <a:spcPts val="0"/>
              </a:spcAft>
              <a:buClr>
                <a:srgbClr val="CE9964"/>
              </a:buClr>
              <a:buSzPct val="90000"/>
              <a:buFont typeface="Monotype Sorts" pitchFamily="2"/>
              <a:buChar char=""/>
            </a:pPr>
            <a:r>
              <a:rPr lang="cs-CZ" sz="2400"/>
              <a:t>1646 Severino - cryoanaesthesia – Napoleon's wars – Larey (..1939 – Rusko-Finská válka)</a:t>
            </a:r>
          </a:p>
          <a:p>
            <a:pPr lvl="0">
              <a:spcBef>
                <a:spcPts val="598"/>
              </a:spcBef>
              <a:spcAft>
                <a:spcPts val="0"/>
              </a:spcAft>
              <a:buClr>
                <a:srgbClr val="CE9964"/>
              </a:buClr>
              <a:buSzPct val="90000"/>
              <a:buFont typeface="Monotype Sorts" pitchFamily="2"/>
              <a:buChar char=""/>
            </a:pPr>
            <a:r>
              <a:rPr lang="cs-CZ" sz="2400"/>
              <a:t>1773 N2O      Joseph Priestley (1733-1804)</a:t>
            </a:r>
          </a:p>
          <a:p>
            <a:pPr lvl="0">
              <a:spcBef>
                <a:spcPts val="598"/>
              </a:spcBef>
              <a:spcAft>
                <a:spcPts val="0"/>
              </a:spcAft>
              <a:buClr>
                <a:srgbClr val="CE9964"/>
              </a:buClr>
              <a:buSzPct val="90000"/>
              <a:buFont typeface="Monotype Sorts" pitchFamily="2"/>
              <a:buChar char=""/>
            </a:pPr>
            <a:r>
              <a:rPr lang="cs-CZ" sz="2400"/>
              <a:t>1774 O2</a:t>
            </a:r>
          </a:p>
          <a:p>
            <a:pPr lvl="0">
              <a:spcBef>
                <a:spcPts val="598"/>
              </a:spcBef>
              <a:spcAft>
                <a:spcPts val="0"/>
              </a:spcAft>
              <a:buClr>
                <a:srgbClr val="CE9964"/>
              </a:buClr>
              <a:buSzPct val="90000"/>
              <a:buFont typeface="Monotype Sorts" pitchFamily="2"/>
              <a:buChar char=""/>
            </a:pPr>
            <a:r>
              <a:rPr lang="cs-CZ" sz="2400"/>
              <a:t>1779 Humphry Davy  - anaesthetic effect of N2O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Ether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404640" y="1963440"/>
            <a:ext cx="9603000" cy="5296320"/>
          </a:xfrm>
        </p:spPr>
        <p:txBody>
          <a:bodyPr wrap="square" anchor="t" anchorCtr="0">
            <a:spAutoFit/>
          </a:bodyPr>
          <a:lstStyle/>
          <a:p>
            <a:pPr lvl="0">
              <a:lnSpc>
                <a:spcPct val="95000"/>
              </a:lnSpc>
              <a:spcBef>
                <a:spcPts val="799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bostonský dentista William Thomas Green Morton, 16. října 1846 éterovou anestezii Gilbertovi Abbotovi k vynětí nádoru dolní čelisti.</a:t>
            </a:r>
          </a:p>
          <a:p>
            <a:pPr lvl="0">
              <a:lnSpc>
                <a:spcPct val="95000"/>
              </a:lnSpc>
              <a:spcBef>
                <a:spcPts val="799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1. článek Boston Medical and Surgical Journal</a:t>
            </a:r>
            <a:br>
              <a:rPr lang="en-GB"/>
            </a:br>
            <a:r>
              <a:rPr lang="en-GB"/>
              <a:t>listopad 1846.</a:t>
            </a:r>
          </a:p>
          <a:p>
            <a:pPr lvl="0">
              <a:lnSpc>
                <a:spcPct val="95000"/>
              </a:lnSpc>
              <a:spcBef>
                <a:spcPts val="799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6. února 1847 </a:t>
            </a:r>
            <a:br>
              <a:rPr lang="en-GB"/>
            </a:br>
            <a:r>
              <a:rPr lang="en-GB"/>
              <a:t>první éterová anestezie v Čechách</a:t>
            </a:r>
            <a:br>
              <a:rPr lang="en-GB"/>
            </a:br>
            <a:r>
              <a:rPr lang="en-GB"/>
              <a:t>mnich bratr Celestýn Opitz v nemocnici milosrdných bratří sv. Jana z Boha v Praze na Františku.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326880"/>
            <a:ext cx="8605800" cy="1170360"/>
          </a:xfrm>
        </p:spPr>
        <p:txBody>
          <a:bodyPr wrap="square" anchorCtr="0">
            <a:spAutoFit/>
          </a:bodyPr>
          <a:lstStyle/>
          <a:p>
            <a:pPr lvl="0"/>
            <a:r>
              <a:rPr lang="cs-CZ"/>
              <a:t>Ether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800"/>
            <a:ext cx="8769600" cy="4844160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7280" y="1260360"/>
            <a:ext cx="9523440" cy="63010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2016" t="59142" b="47046"/>
          <a:stretch>
            <a:fillRect/>
          </a:stretch>
        </p:blipFill>
        <p:spPr>
          <a:xfrm>
            <a:off x="0" y="4529160"/>
            <a:ext cx="10166400" cy="30304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 txBox="1">
            <a:spLocks noGrp="1"/>
          </p:cNvSpPr>
          <p:nvPr>
            <p:ph type="title" idx="4294967295"/>
          </p:nvPr>
        </p:nvSpPr>
        <p:spPr>
          <a:xfrm>
            <a:off x="741239" y="326880"/>
            <a:ext cx="8599680" cy="1162440"/>
          </a:xfrm>
        </p:spPr>
        <p:txBody>
          <a:bodyPr wrap="square" anchorCtr="0">
            <a:spAutoFit/>
          </a:bodyPr>
          <a:lstStyle/>
          <a:p>
            <a:pPr lvl="0"/>
            <a:r>
              <a:rPr lang="cs-CZ"/>
              <a:t>Důvody úspěchu éteru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684720" y="1863360"/>
            <a:ext cx="9359280" cy="4839120"/>
          </a:xfrm>
        </p:spPr>
        <p:txBody>
          <a:bodyPr wrap="square" anchor="t" anchorCtr="0">
            <a:spAutoFit/>
          </a:bodyPr>
          <a:lstStyle/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600"/>
              <a:t>snadná příprava a skladování (vs. N2O)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600"/>
              <a:t>fyzikální vlastnosti  - inhalace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600"/>
              <a:t>nízká koncentrace – není hypoxie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600"/>
              <a:t>minimální deprese oběhu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600"/>
              <a:t>pomalý úvod – bezpečný pro začátečníky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600"/>
              <a:t>snadné podání – nasáklou gázou, po kapkách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27720" r="26086" b="29349"/>
          <a:stretch>
            <a:fillRect/>
          </a:stretch>
        </p:blipFill>
        <p:spPr>
          <a:xfrm>
            <a:off x="5784120" y="5245560"/>
            <a:ext cx="4295880" cy="2314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Po éteru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741239" y="1963800"/>
            <a:ext cx="8772480" cy="4937400"/>
          </a:xfrm>
        </p:spPr>
        <p:txBody>
          <a:bodyPr wrap="square" anchor="t" anchorCtr="0">
            <a:spAutoFit/>
          </a:bodyPr>
          <a:lstStyle/>
          <a:p>
            <a:pPr marL="342720" lvl="0" indent="-342720">
              <a:lnSpc>
                <a:spcPct val="95000"/>
              </a:lnSpc>
            </a:pPr>
            <a:r>
              <a:rPr lang="en-GB"/>
              <a:t>1847 – chloroform – porodnická anestezie</a:t>
            </a:r>
          </a:p>
          <a:p>
            <a:pPr marL="342720" lvl="0" indent="-342720">
              <a:lnSpc>
                <a:spcPct val="95000"/>
              </a:lnSpc>
            </a:pPr>
            <a:r>
              <a:rPr lang="en-GB"/>
              <a:t>1884 – kokain – oko, .. sliznice</a:t>
            </a:r>
          </a:p>
          <a:p>
            <a:pPr marL="342720" lvl="0" indent="-342720">
              <a:lnSpc>
                <a:spcPct val="95000"/>
              </a:lnSpc>
            </a:pPr>
            <a:r>
              <a:rPr lang="en-GB"/>
              <a:t>1885-99 – kokain “spinálně”</a:t>
            </a:r>
          </a:p>
          <a:p>
            <a:pPr marL="342720" lvl="0" indent="-342720">
              <a:lnSpc>
                <a:spcPct val="95000"/>
              </a:lnSpc>
            </a:pPr>
            <a:r>
              <a:rPr lang="en-GB"/>
              <a:t>1895 přímá laryngoskopie  Alfred Kirstein -  Berlin.</a:t>
            </a:r>
          </a:p>
          <a:p>
            <a:pPr marL="342720" lvl="0" indent="-342720">
              <a:lnSpc>
                <a:spcPct val="95000"/>
              </a:lnSpc>
            </a:pPr>
            <a:r>
              <a:rPr lang="cs-CZ"/>
              <a:t>1941 přímá laryngoskopie v klinické praxi </a:t>
            </a:r>
            <a:br>
              <a:rPr lang="cs-CZ"/>
            </a:br>
            <a:r>
              <a:rPr lang="cs-CZ"/>
              <a:t> Robert Miller and Sir Robert MacIntosh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Po éteru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800"/>
            <a:ext cx="8772480" cy="5070600"/>
          </a:xfrm>
        </p:spPr>
        <p:txBody>
          <a:bodyPr wrap="square" anchor="t" anchorCtr="0">
            <a:spAutoFit/>
          </a:bodyPr>
          <a:lstStyle/>
          <a:p>
            <a:pPr marL="342720" lvl="0" indent="-342720">
              <a:lnSpc>
                <a:spcPct val="95000"/>
              </a:lnSpc>
            </a:pPr>
            <a:r>
              <a:rPr lang="en-GB"/>
              <a:t>1940's Curare, </a:t>
            </a:r>
            <a:r>
              <a:rPr lang="cs-CZ"/>
              <a:t>SCHJ, </a:t>
            </a:r>
            <a:br>
              <a:rPr lang="cs-CZ"/>
            </a:br>
            <a:r>
              <a:rPr lang="cs-CZ"/>
              <a:t>neostigmin</a:t>
            </a:r>
            <a:br>
              <a:rPr lang="cs-CZ"/>
            </a:br>
            <a:r>
              <a:rPr lang="cs-CZ"/>
              <a:t>thiopental</a:t>
            </a:r>
          </a:p>
          <a:p>
            <a:pPr marL="342720" lvl="0" indent="-342720">
              <a:lnSpc>
                <a:spcPct val="95000"/>
              </a:lnSpc>
            </a:pPr>
            <a:r>
              <a:rPr lang="en-GB"/>
              <a:t>1950's – halothan</a:t>
            </a:r>
          </a:p>
          <a:p>
            <a:pPr marL="342720" lvl="0" indent="-342720">
              <a:lnSpc>
                <a:spcPct val="95000"/>
              </a:lnSpc>
            </a:pPr>
            <a:r>
              <a:rPr lang="en-GB"/>
              <a:t>1960's – enflurane, isoflurane,   </a:t>
            </a:r>
            <a:br>
              <a:rPr lang="en-GB"/>
            </a:br>
            <a:r>
              <a:rPr lang="en-GB"/>
              <a:t>etomidat, ketamin</a:t>
            </a:r>
            <a:br>
              <a:rPr lang="en-GB"/>
            </a:br>
            <a:r>
              <a:rPr lang="en-GB"/>
              <a:t>propofol 1977 ..Cremofor anafylaxe </a:t>
            </a:r>
            <a:br>
              <a:rPr lang="en-GB"/>
            </a:br>
            <a:r>
              <a:rPr lang="en-GB"/>
              <a:t>.. 90's .. lecitin+sojový olej</a:t>
            </a:r>
          </a:p>
          <a:p>
            <a:pPr marL="342720" lvl="0" indent="-342720">
              <a:lnSpc>
                <a:spcPct val="95000"/>
              </a:lnSpc>
            </a:pPr>
            <a:r>
              <a:rPr lang="cs-CZ"/>
              <a:t>1993: mivacurium</a:t>
            </a:r>
          </a:p>
          <a:p>
            <a:pPr marL="342720" lvl="0" indent="-342720">
              <a:lnSpc>
                <a:spcPct val="95000"/>
              </a:lnSpc>
            </a:pPr>
            <a:r>
              <a:rPr lang="cs-CZ"/>
              <a:t>1994: rocuronium, </a:t>
            </a:r>
            <a:r>
              <a:rPr lang="en-GB"/>
              <a:t>sevoflurane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270480" y="379440"/>
            <a:ext cx="3810240" cy="340056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Anesteziologická péče  - dnes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800"/>
            <a:ext cx="8772480" cy="6037560"/>
          </a:xfrm>
        </p:spPr>
        <p:txBody>
          <a:bodyPr wrap="square" anchor="t" anchorCtr="0">
            <a:spAutoFit/>
          </a:bodyPr>
          <a:lstStyle/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bolest, vědomí, bezpečí</a:t>
            </a:r>
          </a:p>
          <a:p>
            <a:pPr marL="421920" lvl="0" indent="-317160">
              <a:lnSpc>
                <a:spcPct val="95000"/>
              </a:lnSpc>
            </a:pPr>
            <a:endParaRPr lang="en-GB"/>
          </a:p>
          <a:p>
            <a:pPr marL="421920" lvl="0" indent="-317160">
              <a:lnSpc>
                <a:spcPct val="95000"/>
              </a:lnSpc>
            </a:pPr>
            <a:r>
              <a:rPr lang="en-GB"/>
              <a:t>Def: soubor léčebných a diagnostických postupů, které </a:t>
            </a:r>
            <a:r>
              <a:rPr lang="en-GB" b="1"/>
              <a:t>umožňují provádět </a:t>
            </a:r>
            <a:r>
              <a:rPr lang="en-GB"/>
              <a:t>operační </a:t>
            </a:r>
            <a:r>
              <a:rPr lang="en-GB" b="1"/>
              <a:t>výkony</a:t>
            </a:r>
            <a:r>
              <a:rPr lang="en-GB"/>
              <a:t>, léčebné výkony a vyšetřovací metody v celkovém nebo regionálním </a:t>
            </a:r>
            <a:r>
              <a:rPr lang="en-GB" b="1"/>
              <a:t>znecitlivění</a:t>
            </a:r>
            <a:r>
              <a:rPr lang="en-GB"/>
              <a:t>.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Je poskytována v </a:t>
            </a:r>
            <a:r>
              <a:rPr lang="en-GB" b="1"/>
              <a:t>perioperačním</a:t>
            </a:r>
            <a:r>
              <a:rPr lang="en-GB"/>
              <a:t> období a zahrnuje podíl na přípravě k výkonu, samotné zajištění v jeho průběhu a nezbytnou péči navazující</a:t>
            </a:r>
          </a:p>
          <a:p>
            <a:pPr marL="421920" lvl="0" indent="-317160">
              <a:lnSpc>
                <a:spcPct val="95000"/>
              </a:lnSpc>
              <a:spcBef>
                <a:spcPts val="799"/>
              </a:spcBef>
              <a:spcAft>
                <a:spcPts val="0"/>
              </a:spcAft>
            </a:pPr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Celková anestezie: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800"/>
            <a:ext cx="8772480" cy="4937400"/>
          </a:xfrm>
        </p:spPr>
        <p:txBody>
          <a:bodyPr wrap="square" anchor="t" anchorCtr="0">
            <a:sp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vyřazení</a:t>
            </a:r>
            <a:r>
              <a:rPr lang="cs-CZ"/>
              <a:t> mozkových bb. z normální činnosti (vnímání a reflexy)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uměle vytvořené a ŘÍZENÉ, </a:t>
            </a:r>
            <a:br>
              <a:rPr lang="cs-CZ"/>
            </a:br>
            <a:r>
              <a:rPr lang="cs-CZ"/>
              <a:t>plně rev</a:t>
            </a:r>
            <a:r>
              <a:rPr lang="en-GB"/>
              <a:t>erzibilní koma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5627520" y="3395520"/>
            <a:ext cx="4175279" cy="4114800"/>
            <a:chOff x="5627520" y="3395520"/>
            <a:chExt cx="4175279" cy="4114800"/>
          </a:xfrm>
        </p:grpSpPr>
        <p:sp>
          <p:nvSpPr>
            <p:cNvPr id="5" name="Volný tvar 4"/>
            <p:cNvSpPr/>
            <p:nvPr/>
          </p:nvSpPr>
          <p:spPr>
            <a:xfrm>
              <a:off x="5627520" y="3395520"/>
              <a:ext cx="4175279" cy="4114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9360">
              <a:solidFill>
                <a:srgbClr val="FFFF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" name="Přímá spojnice 5"/>
            <p:cNvSpPr/>
            <p:nvPr/>
          </p:nvSpPr>
          <p:spPr>
            <a:xfrm>
              <a:off x="6130800" y="4145039"/>
              <a:ext cx="1509840" cy="1347841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" name="Přímá spojnice 6"/>
            <p:cNvSpPr/>
            <p:nvPr/>
          </p:nvSpPr>
          <p:spPr>
            <a:xfrm flipV="1">
              <a:off x="7786800" y="4204800"/>
              <a:ext cx="1581120" cy="1295640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" name="Přímá spojnice 7"/>
            <p:cNvSpPr/>
            <p:nvPr/>
          </p:nvSpPr>
          <p:spPr>
            <a:xfrm>
              <a:off x="7713720" y="5489640"/>
              <a:ext cx="1440" cy="2017800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6362280" y="3616200"/>
              <a:ext cx="2651760" cy="763560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95000"/>
                </a:lnSpc>
                <a:buNone/>
                <a:tabLst/>
              </a:pPr>
              <a:r>
                <a:rPr lang="cs-CZ" sz="2400">
                  <a:solidFill>
                    <a:srgbClr val="996633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Hypnotics, </a:t>
              </a:r>
              <a:br>
                <a:rPr lang="cs-CZ" sz="2400">
                  <a:solidFill>
                    <a:srgbClr val="996633"/>
                  </a:solidFill>
                  <a:latin typeface="Times New Roman" pitchFamily="18"/>
                  <a:ea typeface="Arial Unicode MS" pitchFamily="2"/>
                  <a:cs typeface="Tahoma" pitchFamily="2"/>
                </a:rPr>
              </a:br>
              <a:r>
                <a:rPr lang="cs-CZ" sz="2400">
                  <a:solidFill>
                    <a:srgbClr val="996633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volatile anaesthetics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8105400" y="5781600"/>
              <a:ext cx="1284840" cy="763560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95000"/>
                </a:lnSpc>
                <a:buNone/>
                <a:tabLst/>
              </a:pPr>
              <a:r>
                <a:rPr lang="cs-CZ" sz="2400">
                  <a:solidFill>
                    <a:srgbClr val="996633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Muscle </a:t>
              </a:r>
              <a:br>
                <a:rPr lang="cs-CZ" sz="2400">
                  <a:solidFill>
                    <a:srgbClr val="996633"/>
                  </a:solidFill>
                  <a:latin typeface="Times New Roman" pitchFamily="18"/>
                  <a:ea typeface="Arial Unicode MS" pitchFamily="2"/>
                  <a:cs typeface="Tahoma" pitchFamily="2"/>
                </a:rPr>
              </a:br>
              <a:r>
                <a:rPr lang="cs-CZ" sz="2400">
                  <a:solidFill>
                    <a:srgbClr val="996633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relaxants</a:t>
              </a: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5845320" y="5438160"/>
              <a:ext cx="1896840" cy="1123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95000"/>
                </a:lnSpc>
                <a:buNone/>
                <a:tabLst/>
              </a:pPr>
              <a:r>
                <a:rPr lang="cs-CZ" sz="2400">
                  <a:solidFill>
                    <a:srgbClr val="996633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Analgetics</a:t>
              </a:r>
            </a:p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cs-CZ" sz="2400">
                  <a:solidFill>
                    <a:srgbClr val="996633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-opioids</a:t>
              </a:r>
            </a:p>
            <a:p>
              <a:pPr marL="0" marR="0" lvl="0" indent="0" algn="ctr" rtl="0" hangingPunct="0">
                <a:lnSpc>
                  <a:spcPct val="100000"/>
                </a:lnSpc>
                <a:buNone/>
                <a:tabLst/>
              </a:pPr>
              <a:r>
                <a:rPr lang="cs-CZ" sz="2400">
                  <a:solidFill>
                    <a:srgbClr val="996633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-N2O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Ideální anestetikum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800"/>
            <a:ext cx="8772480" cy="345492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cs-CZ"/>
              <a:t>dočasné vyřazení mozkových bb.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bez vlivu na kardiovaskulární a dýchací systém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bezpečné, levné, netoxické,...</a:t>
            </a:r>
          </a:p>
          <a:p>
            <a:pPr lvl="0"/>
            <a:endParaRPr lang="cs-CZ"/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neexistuje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Výstup předmětu: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800"/>
            <a:ext cx="8772480" cy="55422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cs-CZ" dirty="0" err="1"/>
              <a:t>bazál</a:t>
            </a:r>
            <a:r>
              <a:rPr lang="cs-CZ" dirty="0"/>
              <a:t> celkové anestezie dospělých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dirty="0"/>
              <a:t>regionální anestezie (SA, EPI)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dirty="0"/>
              <a:t>umět základy zajištění dýchacích cest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.. a pokud vás to nepřestane bavit 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dirty="0"/>
              <a:t>anestezie dětí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 dirty="0"/>
              <a:t>periferní nervové blokády</a:t>
            </a:r>
          </a:p>
          <a:p>
            <a:pPr lvl="0"/>
            <a:r>
              <a:rPr lang="cs-CZ" dirty="0" smtClean="0"/>
              <a:t> 						kolokvium </a:t>
            </a:r>
            <a:r>
              <a:rPr lang="cs-CZ" dirty="0"/>
              <a:t>= kredit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Slovník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855439"/>
            <a:ext cx="8772480" cy="5382000"/>
          </a:xfrm>
        </p:spPr>
        <p:txBody>
          <a:bodyPr wrap="square" anchor="t" anchorCtr="0">
            <a:spAutoFit/>
          </a:bodyPr>
          <a:lstStyle/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analgezie = odstranění bolesti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sedace = zklidnění odporu, neklidu pacienta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celková anestezie (inhal., TIVA, doplňovaná)</a:t>
            </a:r>
          </a:p>
          <a:p>
            <a:pPr marL="421920" lvl="0" indent="-317160">
              <a:lnSpc>
                <a:spcPct val="95000"/>
              </a:lnSpc>
            </a:pPr>
            <a:endParaRPr lang="en-GB"/>
          </a:p>
          <a:p>
            <a:pPr marL="421920" lvl="0" indent="-317160">
              <a:lnSpc>
                <a:spcPct val="95000"/>
              </a:lnSpc>
            </a:pPr>
            <a:r>
              <a:rPr lang="en-GB"/>
              <a:t>regionální anestezie</a:t>
            </a:r>
          </a:p>
          <a:p>
            <a:pPr marL="0" lvl="1" indent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svodná anestézie (SA, EPI)</a:t>
            </a:r>
          </a:p>
          <a:p>
            <a:pPr marL="0" lvl="1" indent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periferní blokády</a:t>
            </a:r>
          </a:p>
          <a:p>
            <a:pPr marL="0" lvl="1" indent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 (infiltrační = místní anestézie)</a:t>
            </a:r>
          </a:p>
          <a:p>
            <a:pPr marL="421920" lvl="0" indent="-317160">
              <a:lnSpc>
                <a:spcPct val="95000"/>
              </a:lnSpc>
            </a:pPr>
            <a:r>
              <a:rPr lang="en-GB"/>
              <a:t>kombinovaná anestézie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326520"/>
            <a:ext cx="8601120" cy="1165680"/>
          </a:xfrm>
        </p:spPr>
        <p:txBody>
          <a:bodyPr wrap="square" anchorCtr="0">
            <a:spAutoFit/>
          </a:bodyPr>
          <a:lstStyle/>
          <a:p>
            <a:pPr lvl="0"/>
            <a:r>
              <a:rPr lang="en-GB"/>
              <a:t>Sedace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440"/>
            <a:ext cx="8764560" cy="4839120"/>
          </a:xfrm>
        </p:spPr>
        <p:txBody>
          <a:bodyPr wrap="square" anchor="t" anchorCtr="0">
            <a:spAutoFit/>
          </a:bodyPr>
          <a:lstStyle/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en-GB" sz="2800"/>
              <a:t>minimální (anxiolýza) - pacient reaguje na slova, kognitivní fce sníženy, ochrané reflexy d.cest zachovány, bez vlivu na ventilaci či oběh.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en-GB" sz="2800"/>
              <a:t>Conscious Sedation – cílená reakce na slovní podněty může být nutná taktilní stimulace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en-GB" sz="2800"/>
              <a:t>Hluboká sedace – reaguje jen na opakovanou / bolestivou stimulaci; ohrožena průchodnost d. cest, možná neadekvátní ventilace</a:t>
            </a:r>
          </a:p>
          <a:p>
            <a:pPr marL="682560" lvl="0" indent="-681120">
              <a:lnSpc>
                <a:spcPct val="95000"/>
              </a:lnSpc>
            </a:pPr>
            <a:r>
              <a:rPr lang="en-GB" sz="2800"/>
              <a:t>Celková anestezie – ztráta vědomí, bez rce na bolest. Nutnost zajistit d. cesty a ventilaci.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1120" cy="1256040"/>
          </a:xfrm>
        </p:spPr>
        <p:txBody>
          <a:bodyPr wrap="square" anchorCtr="0">
            <a:spAutoFit/>
          </a:bodyPr>
          <a:lstStyle/>
          <a:p>
            <a:pPr lvl="0"/>
            <a:r>
              <a:rPr lang="cs-CZ"/>
              <a:t>Continuum of depth of sedation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719" y="1260360"/>
            <a:ext cx="7740720" cy="5940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Volný tvar 3"/>
          <p:cNvSpPr/>
          <p:nvPr/>
        </p:nvSpPr>
        <p:spPr>
          <a:xfrm>
            <a:off x="7667640" y="7236000"/>
            <a:ext cx="2170080" cy="438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buNone/>
              <a:tabLst/>
            </a:pPr>
            <a:r>
              <a:rPr lang="cs-CZ" sz="2400">
                <a:latin typeface="Times New Roman" pitchFamily="18"/>
                <a:ea typeface="Arial Unicode MS" pitchFamily="2"/>
                <a:cs typeface="Tahoma" pitchFamily="2"/>
              </a:rPr>
              <a:t>ASA 2004/2009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88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Perioperační období: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61592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cs-CZ"/>
              <a:t>předoperační vyšetření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souhlas s anestezií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premedikace</a:t>
            </a:r>
          </a:p>
          <a:p>
            <a:pPr lvl="0"/>
            <a:r>
              <a:rPr lang="cs-CZ"/>
              <a:t>Anest: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</a:pPr>
            <a:r>
              <a:rPr lang="cs-CZ" sz="3200">
                <a:latin typeface="Arial" pitchFamily="18"/>
                <a:ea typeface="MS Gothic" pitchFamily="2"/>
                <a:cs typeface="Tahoma" pitchFamily="2"/>
              </a:rPr>
              <a:t>úvod do anestezie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</a:pPr>
            <a:r>
              <a:rPr lang="cs-CZ" sz="3200">
                <a:latin typeface="Arial" pitchFamily="18"/>
                <a:ea typeface="MS Gothic" pitchFamily="2"/>
                <a:cs typeface="Tahoma" pitchFamily="2"/>
              </a:rPr>
              <a:t>udržovací fáze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</a:pPr>
            <a:r>
              <a:rPr lang="cs-CZ" sz="3200">
                <a:latin typeface="Arial" pitchFamily="18"/>
                <a:ea typeface="MS Gothic" pitchFamily="2"/>
                <a:cs typeface="Tahoma" pitchFamily="2"/>
              </a:rPr>
              <a:t>vyvedení z anestezie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pooperační péče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88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Úvod do CA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5250600"/>
          </a:xfrm>
        </p:spPr>
        <p:txBody>
          <a:bodyPr wrap="square" anchor="t" anchorCtr="0">
            <a:spAutoFit/>
          </a:bodyPr>
          <a:lstStyle/>
          <a:p>
            <a:pPr marL="421920" lvl="0" indent="-317160">
              <a:lnSpc>
                <a:spcPct val="95000"/>
              </a:lnSpc>
            </a:pPr>
            <a:r>
              <a:rPr lang="en-GB"/>
              <a:t>1 – 3 léky i.v. =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v letálních dávkách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nejúčinnější aplikační cestou</a:t>
            </a:r>
          </a:p>
          <a:p>
            <a:pPr marL="421920" lvl="0" indent="-317160">
              <a:lnSpc>
                <a:spcPct val="95000"/>
              </a:lnSpc>
            </a:pPr>
            <a:r>
              <a:rPr lang="en-GB"/>
              <a:t>=&gt;   vyřazena sebekontrola, schopnost přivolat si pomoc, utlumeny vitální autoregulační mechanizmy (na dokonalou reziduální funkci pak už plně spoléháme)</a:t>
            </a:r>
          </a:p>
          <a:p>
            <a:pPr marL="421920" lvl="0" indent="-317160">
              <a:lnSpc>
                <a:spcPct val="95000"/>
              </a:lnSpc>
            </a:pPr>
            <a:endParaRPr lang="en-GB"/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demaskovány dosud kompenzované poruchy (hypovolemie, hraniční dýchání, ..)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88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 Úvod do CA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50022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cs-CZ"/>
              <a:t>30 až 60s  z bdělého stavu se stává vitálně závislý na anesteziologovi</a:t>
            </a:r>
          </a:p>
          <a:p>
            <a:pPr lvl="0"/>
            <a:endParaRPr lang="cs-CZ"/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Situace, kdy se může zásadně rozhodovat o dalším životě pacienta.</a:t>
            </a:r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r>
              <a:rPr lang="cs-CZ"/>
              <a:t>P.S. K tomu všemu dal svým podpisem „poučený souhlas“ 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Riziko anestezie - mortalita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489240" y="1963800"/>
            <a:ext cx="9338760" cy="5287601"/>
          </a:xfrm>
        </p:spPr>
        <p:txBody>
          <a:bodyPr wrap="square" anchor="t" anchorCtr="0">
            <a:spAutoFit/>
          </a:bodyPr>
          <a:lstStyle/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 dirty="0"/>
              <a:t>Trend </a:t>
            </a:r>
            <a:r>
              <a:rPr lang="en-GB" dirty="0" err="1"/>
              <a:t>zvyšování</a:t>
            </a:r>
            <a:r>
              <a:rPr lang="en-GB" dirty="0"/>
              <a:t> </a:t>
            </a:r>
            <a:r>
              <a:rPr lang="en-GB" dirty="0" err="1"/>
              <a:t>bezpečnosti</a:t>
            </a:r>
            <a:r>
              <a:rPr lang="en-GB" dirty="0"/>
              <a:t>  =&gt; </a:t>
            </a:r>
            <a:r>
              <a:rPr lang="en-GB" dirty="0" err="1"/>
              <a:t>klesá</a:t>
            </a:r>
            <a:r>
              <a:rPr lang="en-GB" dirty="0"/>
              <a:t> tolerance </a:t>
            </a:r>
            <a:r>
              <a:rPr lang="en-GB" dirty="0" err="1"/>
              <a:t>společnosti</a:t>
            </a:r>
            <a:r>
              <a:rPr lang="en-GB" dirty="0"/>
              <a:t> k </a:t>
            </a:r>
            <a:r>
              <a:rPr lang="en-GB" dirty="0" err="1"/>
              <a:t>anesteziologickým</a:t>
            </a:r>
            <a:r>
              <a:rPr lang="en-GB" dirty="0"/>
              <a:t> </a:t>
            </a:r>
            <a:r>
              <a:rPr lang="en-GB" dirty="0" err="1"/>
              <a:t>komplikacím</a:t>
            </a:r>
            <a:endParaRPr lang="en-GB" dirty="0"/>
          </a:p>
          <a:p>
            <a:pPr marL="421920" lvl="0" indent="-317160">
              <a:lnSpc>
                <a:spcPct val="95000"/>
              </a:lnSpc>
            </a:pPr>
            <a:endParaRPr lang="en-GB" dirty="0"/>
          </a:p>
          <a:p>
            <a:pPr marL="421920" lvl="0" indent="-317160">
              <a:lnSpc>
                <a:spcPct val="95000"/>
              </a:lnSpc>
            </a:pPr>
            <a:r>
              <a:rPr lang="en-GB" dirty="0" err="1"/>
              <a:t>Letalita</a:t>
            </a:r>
            <a:r>
              <a:rPr lang="en-GB" dirty="0"/>
              <a:t> v </a:t>
            </a:r>
            <a:r>
              <a:rPr lang="en-GB" dirty="0" err="1"/>
              <a:t>anestezii</a:t>
            </a:r>
            <a:r>
              <a:rPr lang="en-GB" dirty="0"/>
              <a:t>: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 dirty="0"/>
              <a:t>    1952    1 :     2 000 (Beecher, 1954)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 dirty="0"/>
              <a:t>    1982    1 :   10 000 (NCEPOD 1987)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 dirty="0"/>
              <a:t>    2001    1 :   50 000 – 220 000 (Brown, 2002)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 dirty="0" err="1" smtClean="0"/>
              <a:t>Riziko</a:t>
            </a:r>
            <a:r>
              <a:rPr lang="en-GB" dirty="0" smtClean="0"/>
              <a:t> </a:t>
            </a:r>
            <a:r>
              <a:rPr lang="en-GB" dirty="0" err="1"/>
              <a:t>úmrtí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leteckém</a:t>
            </a:r>
            <a:r>
              <a:rPr lang="en-GB" dirty="0"/>
              <a:t> </a:t>
            </a:r>
            <a:r>
              <a:rPr lang="en-GB" dirty="0" err="1"/>
              <a:t>neštěstí</a:t>
            </a:r>
            <a:r>
              <a:rPr lang="en-GB" dirty="0"/>
              <a:t> 1: 755 000 (1997)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88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  <a:spcBef>
                <a:spcPts val="799"/>
              </a:spcBef>
            </a:pPr>
            <a:r>
              <a:rPr lang="en-GB"/>
              <a:t>Příčiny úmrtí při anestezii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763159"/>
          </a:xfrm>
        </p:spPr>
        <p:txBody>
          <a:bodyPr wrap="square" anchor="t" anchorCtr="0">
            <a:spAutoFit/>
          </a:bodyPr>
          <a:lstStyle/>
          <a:p>
            <a:pPr lvl="0">
              <a:lnSpc>
                <a:spcPct val="95000"/>
              </a:lnSpc>
              <a:spcBef>
                <a:spcPts val="799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hypoxémie při poruše dýchání</a:t>
            </a:r>
          </a:p>
          <a:p>
            <a:pPr lvl="1" hangingPunct="0">
              <a:lnSpc>
                <a:spcPct val="95000"/>
              </a:lnSpc>
              <a:spcBef>
                <a:spcPts val="799"/>
              </a:spcBef>
              <a:buClr>
                <a:srgbClr val="000000"/>
              </a:buClr>
              <a:buSzPct val="100000"/>
              <a:buFont typeface="Times New Roman" pitchFamily="18"/>
              <a:buChar char="–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selhání ventilace  </a:t>
            </a:r>
          </a:p>
          <a:p>
            <a:pPr lvl="1" hangingPunct="0">
              <a:lnSpc>
                <a:spcPct val="95000"/>
              </a:lnSpc>
              <a:spcBef>
                <a:spcPts val="799"/>
              </a:spcBef>
              <a:buClr>
                <a:srgbClr val="000000"/>
              </a:buClr>
              <a:buSzPct val="100000"/>
              <a:buFont typeface="Times New Roman" pitchFamily="18"/>
              <a:buChar char="–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intubace do jícnu</a:t>
            </a:r>
          </a:p>
          <a:p>
            <a:pPr lvl="1" hangingPunct="0">
              <a:lnSpc>
                <a:spcPct val="95000"/>
              </a:lnSpc>
              <a:spcBef>
                <a:spcPts val="799"/>
              </a:spcBef>
              <a:buClr>
                <a:srgbClr val="000000"/>
              </a:buClr>
              <a:buSzPct val="100000"/>
              <a:buFont typeface="Times New Roman" pitchFamily="18"/>
              <a:buChar char="–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vdechnutí / zatečení gastrického obsahu do plic</a:t>
            </a:r>
          </a:p>
          <a:p>
            <a:pPr lvl="0">
              <a:lnSpc>
                <a:spcPct val="95000"/>
              </a:lnSpc>
              <a:spcBef>
                <a:spcPts val="799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oběhová nestabilita</a:t>
            </a:r>
          </a:p>
          <a:p>
            <a:pPr lvl="0">
              <a:lnSpc>
                <a:spcPct val="95000"/>
              </a:lnSpc>
              <a:spcBef>
                <a:spcPts val="799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předávkování léky</a:t>
            </a:r>
          </a:p>
          <a:p>
            <a:pPr lvl="0">
              <a:lnSpc>
                <a:spcPct val="95000"/>
              </a:lnSpc>
              <a:spcBef>
                <a:spcPts val="799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anafylaxe, interakce farmak</a:t>
            </a:r>
          </a:p>
          <a:p>
            <a:pPr marL="421920" lvl="0" indent="-317160">
              <a:lnSpc>
                <a:spcPct val="95000"/>
              </a:lnSpc>
              <a:spcBef>
                <a:spcPts val="799"/>
              </a:spcBef>
              <a:spcAft>
                <a:spcPts val="0"/>
              </a:spcAft>
            </a:pPr>
            <a:endParaRPr lang="en-GB"/>
          </a:p>
          <a:p>
            <a:pPr marL="421920" lvl="0" indent="-317160" algn="ctr">
              <a:lnSpc>
                <a:spcPct val="95000"/>
              </a:lnSpc>
              <a:spcBef>
                <a:spcPts val="799"/>
              </a:spcBef>
              <a:spcAft>
                <a:spcPts val="0"/>
              </a:spcAft>
            </a:pPr>
            <a:r>
              <a:rPr lang="en-GB"/>
              <a:t>!!! Velkému počtu (60%) úmrtí šlo zabránit !!!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326520"/>
            <a:ext cx="8601120" cy="1165680"/>
          </a:xfrm>
        </p:spPr>
        <p:txBody>
          <a:bodyPr wrap="square" anchorCtr="0">
            <a:spAutoFit/>
          </a:bodyPr>
          <a:lstStyle/>
          <a:p>
            <a:pPr lvl="0"/>
            <a:r>
              <a:rPr lang="cs-CZ"/>
              <a:t>Předoperační Anest. vyšetření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469800" y="1963440"/>
            <a:ext cx="9610200" cy="5252720"/>
          </a:xfrm>
        </p:spPr>
        <p:txBody>
          <a:bodyPr wrap="square" anchor="t" anchorCtr="0">
            <a:spAutoFit/>
          </a:bodyPr>
          <a:lstStyle/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400" dirty="0"/>
              <a:t>konsiliární vyšetření – písemně dokumentováno</a:t>
            </a:r>
          </a:p>
          <a:p>
            <a:pPr marL="682560" lvl="0" indent="-681120"/>
            <a:r>
              <a:rPr lang="cs-CZ" sz="2400" dirty="0"/>
              <a:t>Obsahuje RA,OA,FA, Alergie, operace, transfuze ...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400" dirty="0"/>
              <a:t>ABCD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400" dirty="0"/>
              <a:t>návrh laboratorních a/nebo konsiliárních vyšetření,</a:t>
            </a:r>
          </a:p>
          <a:p>
            <a:pPr marL="0" lvl="1" indent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</a:pPr>
            <a:r>
              <a:rPr lang="cs-CZ" sz="2800" dirty="0">
                <a:latin typeface="Arial" pitchFamily="18"/>
                <a:ea typeface="MS Gothic" pitchFamily="2"/>
                <a:cs typeface="Tahoma" pitchFamily="2"/>
              </a:rPr>
              <a:t>Rutinní provádění biochemických vyšetření u asymptomatických pacientů není doporučeno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400" dirty="0"/>
              <a:t>návrh případné optimalizace orgánových funkcí,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400" dirty="0"/>
              <a:t>klasifikaci anesteziologického rizika podle ASA,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400" dirty="0"/>
              <a:t>údaj o získání informovaném souhlasu</a:t>
            </a:r>
          </a:p>
          <a:p>
            <a:pPr lvl="0" algn="just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400" b="1" dirty="0"/>
              <a:t>plán</a:t>
            </a:r>
            <a:r>
              <a:rPr lang="cs-CZ" sz="2400" dirty="0"/>
              <a:t> anesteziologické péče, </a:t>
            </a:r>
            <a:r>
              <a:rPr lang="cs-CZ" sz="2000" dirty="0"/>
              <a:t>datum, čas a identifikaci lékaře.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Předoperační vyšetření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1963800"/>
            <a:ext cx="9339480" cy="5527800"/>
          </a:xfrm>
        </p:spPr>
        <p:txBody>
          <a:bodyPr wrap="square" anchor="t" anchorCtr="0">
            <a:spAutoFit/>
          </a:bodyPr>
          <a:lstStyle/>
          <a:p>
            <a:pPr lvl="0">
              <a:lnSpc>
                <a:spcPct val="95000"/>
              </a:lnSpc>
              <a:spcBef>
                <a:spcPts val="799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Laboratorní vyšetření (dny.. 4 Týdny):</a:t>
            </a:r>
          </a:p>
          <a:p>
            <a:pPr marL="0" lvl="1" indent="0" hangingPunct="0">
              <a:lnSpc>
                <a:spcPct val="95000"/>
              </a:lnSpc>
              <a:spcBef>
                <a:spcPts val="799"/>
              </a:spcBef>
              <a:buClr>
                <a:srgbClr val="E6E6E6"/>
              </a:buClr>
              <a:buSzPct val="75000"/>
              <a:buFont typeface="Symbol" pitchFamily="2"/>
              <a:buChar char="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KO(Hb, tro), ionty, urea, kreatinin, glykémie, AST, ALT, GGT, bilirubin</a:t>
            </a:r>
          </a:p>
          <a:p>
            <a:pPr marL="0" lvl="1" indent="0" hangingPunct="0">
              <a:lnSpc>
                <a:spcPct val="95000"/>
              </a:lnSpc>
              <a:spcBef>
                <a:spcPts val="799"/>
              </a:spcBef>
              <a:buClr>
                <a:srgbClr val="E6E6E6"/>
              </a:buClr>
              <a:buSzPct val="75000"/>
              <a:buFont typeface="Symbol" pitchFamily="2"/>
              <a:buChar char="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Krevní skupina</a:t>
            </a:r>
          </a:p>
          <a:p>
            <a:pPr lvl="0">
              <a:lnSpc>
                <a:spcPct val="95000"/>
              </a:lnSpc>
              <a:spcBef>
                <a:spcPts val="799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EKG (zpravidla u pacientů starších 45 let).</a:t>
            </a:r>
          </a:p>
          <a:p>
            <a:pPr lvl="0">
              <a:lnSpc>
                <a:spcPct val="95000"/>
              </a:lnSpc>
              <a:spcBef>
                <a:spcPts val="799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RTG S+P (zpravidla u pacientů starších 60 let).</a:t>
            </a:r>
          </a:p>
          <a:p>
            <a:pPr lvl="0">
              <a:lnSpc>
                <a:spcPct val="95000"/>
              </a:lnSpc>
              <a:spcBef>
                <a:spcPts val="799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Dle potřeby funkční a zátěžová vyšetření  (kardiologické, plicní, nefrologické, hematologické,  …)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880"/>
          </a:xfrm>
        </p:spPr>
        <p:txBody>
          <a:bodyPr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Cesta ke kreditu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1963080"/>
            <a:ext cx="8772840" cy="5633640"/>
          </a:xfrm>
        </p:spPr>
        <p:txBody>
          <a:bodyPr/>
          <a:lstStyle/>
          <a:p>
            <a:pPr marL="342720" lvl="0" indent="-342720">
              <a:lnSpc>
                <a:spcPct val="95000"/>
              </a:lnSpc>
            </a:pPr>
            <a:r>
              <a:rPr lang="en-GB" dirty="0" err="1"/>
              <a:t>okruhy</a:t>
            </a:r>
            <a:r>
              <a:rPr lang="en-GB" dirty="0"/>
              <a:t> /</a:t>
            </a:r>
            <a:r>
              <a:rPr lang="en-GB" dirty="0" err="1"/>
              <a:t>otázky</a:t>
            </a:r>
            <a:r>
              <a:rPr lang="en-GB" dirty="0"/>
              <a:t> – </a:t>
            </a:r>
            <a:r>
              <a:rPr lang="en-GB" dirty="0" err="1"/>
              <a:t>visí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is.muni</a:t>
            </a:r>
            <a:r>
              <a:rPr lang="en-GB" dirty="0"/>
              <a:t>. </a:t>
            </a:r>
            <a:br>
              <a:rPr lang="en-GB" dirty="0"/>
            </a:br>
            <a:endParaRPr lang="en-GB" dirty="0"/>
          </a:p>
          <a:p>
            <a:pPr marL="342720" lvl="0" indent="-342720">
              <a:lnSpc>
                <a:spcPct val="95000"/>
              </a:lnSpc>
            </a:pPr>
            <a:r>
              <a:rPr lang="en-GB" dirty="0"/>
              <a:t>a) </a:t>
            </a:r>
            <a:r>
              <a:rPr lang="en-GB" dirty="0" err="1"/>
              <a:t>přednášky</a:t>
            </a:r>
            <a:r>
              <a:rPr lang="en-GB" dirty="0"/>
              <a:t>  --&gt;&gt; </a:t>
            </a:r>
            <a:r>
              <a:rPr lang="en-GB" dirty="0" err="1"/>
              <a:t>kolokvium</a:t>
            </a:r>
            <a:r>
              <a:rPr lang="en-GB" dirty="0"/>
              <a:t>                 :-)</a:t>
            </a:r>
          </a:p>
          <a:p>
            <a:pPr marL="342720" lvl="0" indent="-342720">
              <a:lnSpc>
                <a:spcPct val="95000"/>
              </a:lnSpc>
            </a:pPr>
            <a:r>
              <a:rPr lang="en-GB" dirty="0"/>
              <a:t>b) </a:t>
            </a:r>
            <a:r>
              <a:rPr lang="en-GB" dirty="0" err="1"/>
              <a:t>přednášky</a:t>
            </a:r>
            <a:r>
              <a:rPr lang="en-GB" dirty="0"/>
              <a:t> + </a:t>
            </a:r>
            <a:r>
              <a:rPr lang="en-GB" dirty="0" err="1"/>
              <a:t>stáž</a:t>
            </a:r>
            <a:r>
              <a:rPr lang="en-GB" dirty="0"/>
              <a:t> --&gt; </a:t>
            </a:r>
            <a:r>
              <a:rPr lang="en-GB" dirty="0" err="1"/>
              <a:t>kolokvium</a:t>
            </a:r>
            <a:r>
              <a:rPr lang="en-GB" dirty="0"/>
              <a:t>         :-))</a:t>
            </a:r>
          </a:p>
          <a:p>
            <a:pPr marL="342720" lvl="0" indent="-342720">
              <a:lnSpc>
                <a:spcPct val="95000"/>
              </a:lnSpc>
            </a:pPr>
            <a:endParaRPr lang="en-GB" dirty="0"/>
          </a:p>
          <a:p>
            <a:pPr marL="342720" lvl="0" indent="-342720">
              <a:lnSpc>
                <a:spcPct val="95000"/>
              </a:lnSpc>
            </a:pPr>
            <a:r>
              <a:rPr lang="en-GB" dirty="0" err="1"/>
              <a:t>zápis</a:t>
            </a:r>
            <a:r>
              <a:rPr lang="en-GB" dirty="0"/>
              <a:t> </a:t>
            </a:r>
            <a:r>
              <a:rPr lang="en-GB" dirty="0" err="1"/>
              <a:t>týdeních</a:t>
            </a:r>
            <a:r>
              <a:rPr lang="en-GB" dirty="0"/>
              <a:t> </a:t>
            </a:r>
            <a:r>
              <a:rPr lang="en-GB" dirty="0" err="1"/>
              <a:t>stáží</a:t>
            </a:r>
            <a:r>
              <a:rPr lang="en-GB" dirty="0"/>
              <a:t> </a:t>
            </a:r>
            <a:r>
              <a:rPr lang="en-GB" dirty="0" err="1"/>
              <a:t>pomocí</a:t>
            </a:r>
            <a:r>
              <a:rPr lang="en-GB" dirty="0"/>
              <a:t> </a:t>
            </a:r>
            <a:r>
              <a:rPr lang="en-GB" dirty="0" err="1"/>
              <a:t>IS.muni</a:t>
            </a:r>
            <a:endParaRPr lang="en-GB" dirty="0"/>
          </a:p>
          <a:p>
            <a:pPr marL="342720" lvl="0" indent="-342720">
              <a:lnSpc>
                <a:spcPct val="95000"/>
              </a:lnSpc>
            </a:pPr>
            <a:r>
              <a:rPr lang="en-GB" dirty="0"/>
              <a:t> - ARK / KARIM / (</a:t>
            </a: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domluvě</a:t>
            </a:r>
            <a:r>
              <a:rPr lang="en-GB" dirty="0"/>
              <a:t> s DARO)</a:t>
            </a:r>
          </a:p>
          <a:p>
            <a:pPr marL="342720" lvl="0" indent="-342720">
              <a:lnSpc>
                <a:spcPct val="95000"/>
              </a:lnSpc>
            </a:pPr>
            <a:r>
              <a:rPr lang="en-GB" dirty="0"/>
              <a:t> - </a:t>
            </a:r>
            <a:r>
              <a:rPr lang="en-GB" dirty="0" err="1"/>
              <a:t>kterékoli</a:t>
            </a:r>
            <a:r>
              <a:rPr lang="en-GB" dirty="0"/>
              <a:t> ARO – </a:t>
            </a:r>
            <a:r>
              <a:rPr lang="en-GB" dirty="0" err="1"/>
              <a:t>okresní</a:t>
            </a:r>
            <a:r>
              <a:rPr lang="en-GB" dirty="0"/>
              <a:t> </a:t>
            </a:r>
            <a:r>
              <a:rPr lang="en-GB" dirty="0" err="1"/>
              <a:t>nemocnice</a:t>
            </a:r>
            <a:endParaRPr lang="en-GB" dirty="0"/>
          </a:p>
          <a:p>
            <a:pPr marL="342720" lvl="0" indent="-342720">
              <a:lnSpc>
                <a:spcPct val="95000"/>
              </a:lnSpc>
            </a:pPr>
            <a:r>
              <a:rPr lang="en-GB" dirty="0"/>
              <a:t>** bonus </a:t>
            </a:r>
            <a:r>
              <a:rPr lang="en-GB" dirty="0" smtClean="0"/>
              <a:t>***</a:t>
            </a:r>
            <a:r>
              <a:rPr lang="cs-CZ" dirty="0" smtClean="0"/>
              <a:t> </a:t>
            </a:r>
            <a:r>
              <a:rPr lang="en-GB" dirty="0" err="1" smtClean="0"/>
              <a:t>páteční</a:t>
            </a:r>
            <a:r>
              <a:rPr lang="en-GB" dirty="0" smtClean="0"/>
              <a:t> </a:t>
            </a:r>
            <a:r>
              <a:rPr lang="en-GB" dirty="0" err="1"/>
              <a:t>simulace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smtClean="0"/>
              <a:t>FNUSA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Smysl předoperačního vyšetření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800"/>
            <a:ext cx="8772480" cy="5610600"/>
          </a:xfrm>
        </p:spPr>
        <p:txBody>
          <a:bodyPr wrap="square" anchor="t" anchorCtr="0">
            <a:spAutoFit/>
          </a:bodyPr>
          <a:lstStyle/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omezení perioperačního rizika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vyšetření průvodních chorob + nastavení optimální léčby</a:t>
            </a:r>
          </a:p>
          <a:p>
            <a:pPr marL="421920" lvl="0" indent="-317160">
              <a:lnSpc>
                <a:spcPct val="95000"/>
              </a:lnSpc>
            </a:pPr>
            <a:endParaRPr lang="en-GB"/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odhad rizika, zvážit přínos výkonu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vyšetření dýchacích cest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rozhovor s pacientem v dostatečném předstihu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volba anest. postupu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ordinace premedikace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88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Vyšetření dýchacích cest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990680"/>
          </a:xfrm>
        </p:spPr>
        <p:txBody>
          <a:bodyPr wrap="square" anchor="t" anchorCtr="0">
            <a:spAutoFit/>
          </a:bodyPr>
          <a:lstStyle/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nutné před vznikem apnoe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odhalení možných obtíží dříve než vzniknou.</a:t>
            </a:r>
          </a:p>
          <a:p>
            <a:pPr marL="421920" lvl="0" indent="-317160">
              <a:lnSpc>
                <a:spcPct val="95000"/>
              </a:lnSpc>
            </a:pPr>
            <a:endParaRPr lang="en-GB"/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anamnéza:</a:t>
            </a:r>
          </a:p>
          <a:p>
            <a:pPr marL="0" lvl="1" indent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75000"/>
              <a:buFont typeface="Symbol" pitchFamily="2"/>
              <a:buChar char="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operován poprvé?</a:t>
            </a:r>
          </a:p>
          <a:p>
            <a:pPr marL="0" lvl="1" indent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75000"/>
              <a:buFont typeface="Symbol" pitchFamily="2"/>
              <a:buChar char="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byla obtížná intubace?</a:t>
            </a:r>
          </a:p>
          <a:p>
            <a:pPr marL="421920" lvl="0" indent="-317160">
              <a:lnSpc>
                <a:spcPct val="95000"/>
              </a:lnSpc>
            </a:pPr>
            <a:endParaRPr lang="en-GB"/>
          </a:p>
          <a:p>
            <a:pPr marL="421920" lvl="0" indent="-317160">
              <a:lnSpc>
                <a:spcPct val="95000"/>
              </a:lnSpc>
            </a:pPr>
            <a:r>
              <a:rPr lang="en-GB"/>
              <a:t>!!! Nezamlčet pacientovi obtíže, </a:t>
            </a:r>
            <a:br>
              <a:rPr lang="en-GB"/>
            </a:br>
            <a:r>
              <a:rPr lang="en-GB"/>
              <a:t>které se staly během anestezie!!!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880"/>
          </a:xfrm>
        </p:spPr>
        <p:txBody>
          <a:bodyPr wrap="square" anchorCtr="0">
            <a:spAutoFit/>
          </a:bodyPr>
          <a:lstStyle/>
          <a:p>
            <a:pPr lvl="0"/>
            <a:r>
              <a:rPr lang="en-GB"/>
              <a:t>Vyšetření dýchacích cest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763159"/>
          </a:xfrm>
        </p:spPr>
        <p:txBody>
          <a:bodyPr wrap="square" anchor="t" anchorCtr="0">
            <a:spAutoFit/>
          </a:bodyPr>
          <a:lstStyle/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Pohled:</a:t>
            </a:r>
          </a:p>
          <a:p>
            <a:pPr marL="0" lvl="1" indent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75000"/>
              <a:buFont typeface="Symbol" pitchFamily="2"/>
              <a:buChar char="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možnost otevření úst (3 prsty; &gt;4 cm)</a:t>
            </a:r>
          </a:p>
          <a:p>
            <a:pPr marL="0" lvl="1" indent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75000"/>
              <a:buFont typeface="Symbol" pitchFamily="2"/>
              <a:buChar char="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volné kariézní zuby</a:t>
            </a:r>
          </a:p>
          <a:p>
            <a:pPr marL="0" lvl="1" indent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75000"/>
              <a:buFont typeface="Symbol" pitchFamily="2"/>
              <a:buChar char="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gotické patro</a:t>
            </a:r>
          </a:p>
          <a:p>
            <a:pPr marL="0" lvl="1" indent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75000"/>
              <a:buFont typeface="Symbol" pitchFamily="2"/>
              <a:buChar char="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velký jazyk, malá ústa</a:t>
            </a:r>
          </a:p>
          <a:p>
            <a:pPr marL="0" lvl="1" indent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75000"/>
              <a:buFont typeface="Symbol" pitchFamily="2"/>
              <a:buChar char="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hypoplastická / nepohyblivá dolní čelist</a:t>
            </a:r>
          </a:p>
          <a:p>
            <a:pPr marL="0" lvl="1" indent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75000"/>
              <a:buFont typeface="Symbol" pitchFamily="2"/>
              <a:buChar char="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antepozice hrtanu = mandibula-jazylka &lt;3prsty</a:t>
            </a:r>
          </a:p>
          <a:p>
            <a:pPr marL="0" lvl="1" indent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75000"/>
              <a:buFont typeface="Symbol" pitchFamily="2"/>
              <a:buChar char="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flexe, extenze hlavy</a:t>
            </a:r>
          </a:p>
          <a:p>
            <a:pPr marL="0" lvl="1" indent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75000"/>
              <a:buFont typeface="Symbol" pitchFamily="2"/>
              <a:buChar char="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Mallanpati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326520"/>
            <a:ext cx="8601120" cy="1165680"/>
          </a:xfrm>
        </p:spPr>
        <p:txBody>
          <a:bodyPr wrap="square" anchorCtr="0">
            <a:spAutoFit/>
          </a:bodyPr>
          <a:lstStyle/>
          <a:p>
            <a:pPr lvl="0"/>
            <a:r>
              <a:rPr lang="cs-CZ"/>
              <a:t>Otevření úst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440"/>
            <a:ext cx="8764560" cy="4839120"/>
          </a:xfrm>
        </p:spPr>
        <p:txBody>
          <a:bodyPr wrap="square" anchor="t" anchorCtr="0">
            <a:spAutoFit/>
          </a:bodyPr>
          <a:lstStyle/>
          <a:p>
            <a:pPr marL="342720" lvl="0" indent="-342720"/>
            <a:r>
              <a:rPr lang="cs-CZ"/>
              <a:t>3-3-2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60720" y="1979640"/>
            <a:ext cx="6014879" cy="47116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326520"/>
            <a:ext cx="8601120" cy="1165680"/>
          </a:xfrm>
        </p:spPr>
        <p:txBody>
          <a:bodyPr wrap="square" anchorCtr="0">
            <a:spAutoFit/>
          </a:bodyPr>
          <a:lstStyle/>
          <a:p>
            <a:pPr lvl="0"/>
            <a:r>
              <a:rPr lang="cs-CZ"/>
              <a:t>Chrup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806400" y="3276359"/>
            <a:ext cx="8764560" cy="4283640"/>
          </a:xfrm>
        </p:spPr>
        <p:txBody>
          <a:bodyPr wrap="square" anchor="t" anchorCtr="0">
            <a:spAutoFit/>
          </a:bodyPr>
          <a:lstStyle/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/>
              <a:t>bezzubí – snadnější  intubace, obtížná ventilace maskou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/>
              <a:t>kariézní – riziko ulomení a vdechnutí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/>
              <a:t>prominující horní – obtížná intubace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042319" y="0"/>
            <a:ext cx="3038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30531" r="30177" b="36688"/>
          <a:stretch>
            <a:fillRect/>
          </a:stretch>
        </p:blipFill>
        <p:spPr>
          <a:xfrm>
            <a:off x="0" y="0"/>
            <a:ext cx="3314160" cy="331416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326520"/>
            <a:ext cx="8601120" cy="1165680"/>
          </a:xfrm>
        </p:spPr>
        <p:txBody>
          <a:bodyPr wrap="square" anchorCtr="0">
            <a:spAutoFit/>
          </a:bodyPr>
          <a:lstStyle/>
          <a:p>
            <a:pPr lvl="0"/>
            <a:r>
              <a:rPr lang="cs-CZ"/>
              <a:t>Gotické patro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440"/>
            <a:ext cx="8764560" cy="5182200"/>
          </a:xfrm>
        </p:spPr>
        <p:txBody>
          <a:bodyPr/>
          <a:lstStyle/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cs-CZ"/>
              <a:t>častější obtížná intubace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cs-CZ"/>
              <a:t>častější abnormality d.cest</a:t>
            </a:r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cs-CZ"/>
              <a:t>opar = </a:t>
            </a:r>
            <a:br>
              <a:rPr lang="cs-CZ"/>
            </a:br>
            <a:r>
              <a:rPr lang="cs-CZ"/>
              <a:t>neoptimální stav imun. systému </a:t>
            </a:r>
            <a:br>
              <a:rPr lang="cs-CZ"/>
            </a:br>
            <a:r>
              <a:rPr lang="cs-CZ"/>
              <a:t>před plánovanou operací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54480" y="0"/>
            <a:ext cx="3125520" cy="7560000"/>
          </a:xfrm>
          <a:prstGeom prst="rect">
            <a:avLst/>
          </a:prstGeom>
          <a:blipFill>
            <a:blip r:embed="rId5"/>
            <a:tile/>
          </a:blipFill>
          <a:ln w="9360">
            <a:solidFill>
              <a:srgbClr val="000000"/>
            </a:solidFill>
            <a:prstDash val="solid"/>
            <a:rou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326520"/>
            <a:ext cx="8601120" cy="1165680"/>
          </a:xfrm>
        </p:spPr>
        <p:txBody>
          <a:bodyPr wrap="square" anchorCtr="0">
            <a:spAutoFit/>
          </a:bodyPr>
          <a:lstStyle/>
          <a:p>
            <a:pPr lvl="0"/>
            <a:r>
              <a:rPr lang="cs-CZ"/>
              <a:t>Jazyk, tonzily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440"/>
            <a:ext cx="8764560" cy="4839120"/>
          </a:xfrm>
        </p:spPr>
        <p:txBody>
          <a:bodyPr wrap="square" anchor="t" anchorCtr="0">
            <a:spAutoFit/>
          </a:bodyPr>
          <a:lstStyle/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/>
              <a:t>překážka</a:t>
            </a:r>
          </a:p>
          <a:p>
            <a:pPr marL="0" lvl="1" indent="0" hangingPunct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</a:pPr>
            <a:r>
              <a:rPr lang="cs-CZ" sz="3200">
                <a:latin typeface="Arial" pitchFamily="18"/>
                <a:ea typeface="MS Gothic" pitchFamily="2"/>
                <a:cs typeface="Tahoma" pitchFamily="2"/>
              </a:rPr>
              <a:t>ventilaci</a:t>
            </a:r>
          </a:p>
          <a:p>
            <a:pPr marL="0" lvl="1" indent="0" hangingPunct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</a:pPr>
            <a:r>
              <a:rPr lang="cs-CZ" sz="3200">
                <a:latin typeface="Arial" pitchFamily="18"/>
                <a:ea typeface="MS Gothic" pitchFamily="2"/>
                <a:cs typeface="Tahoma" pitchFamily="2"/>
              </a:rPr>
              <a:t>intubaci</a:t>
            </a:r>
          </a:p>
          <a:p>
            <a:pPr marL="0" lvl="1" indent="0" hangingPunct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</a:pPr>
            <a:r>
              <a:rPr lang="cs-CZ" sz="3200">
                <a:latin typeface="Arial" pitchFamily="18"/>
                <a:ea typeface="MS Gothic" pitchFamily="2"/>
                <a:cs typeface="Tahoma" pitchFamily="2"/>
              </a:rPr>
              <a:t>zavedení LM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616880" y="1979640"/>
            <a:ext cx="1923839" cy="237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302599" y="5051520"/>
            <a:ext cx="2238120" cy="160956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326520"/>
            <a:ext cx="8601120" cy="1165680"/>
          </a:xfrm>
        </p:spPr>
        <p:txBody>
          <a:bodyPr wrap="square" anchorCtr="0">
            <a:spAutoFit/>
          </a:bodyPr>
          <a:lstStyle/>
          <a:p>
            <a:pPr lvl="0"/>
            <a:r>
              <a:rPr lang="cs-CZ"/>
              <a:t>Vzdálenosti a pohyb C páteře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440"/>
            <a:ext cx="8764560" cy="4344779"/>
          </a:xfrm>
        </p:spPr>
        <p:txBody>
          <a:bodyPr wrap="square" anchor="t" anchorCtr="0">
            <a:spAutoFit/>
          </a:bodyPr>
          <a:lstStyle/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dirty="0" err="1"/>
              <a:t>Thyro</a:t>
            </a:r>
            <a:r>
              <a:rPr lang="cs-CZ" dirty="0"/>
              <a:t>-mentální </a:t>
            </a:r>
            <a:r>
              <a:rPr lang="cs-CZ" dirty="0" err="1"/>
              <a:t>vzálenost</a:t>
            </a:r>
            <a:r>
              <a:rPr lang="cs-CZ" dirty="0"/>
              <a:t>   &gt; 6.5-7 cm.</a:t>
            </a:r>
          </a:p>
          <a:p>
            <a:pPr marL="682560" lvl="0" indent="-681120"/>
            <a:endParaRPr lang="cs-CZ" dirty="0"/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dirty="0" err="1"/>
              <a:t>Mentum-Hyoid</a:t>
            </a:r>
            <a:r>
              <a:rPr lang="cs-CZ" dirty="0"/>
              <a:t>  3-4 prsty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dirty="0" err="1"/>
              <a:t>Sterno-mental</a:t>
            </a:r>
            <a:r>
              <a:rPr lang="cs-CZ" dirty="0"/>
              <a:t> &gt; 12,5cm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dirty="0" smtClean="0"/>
              <a:t>schopnost </a:t>
            </a:r>
            <a:r>
              <a:rPr lang="cs-CZ" dirty="0"/>
              <a:t>posunout dolní řezáky před horní (předsunutí čelisti)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dirty="0" smtClean="0"/>
              <a:t>záklon </a:t>
            </a:r>
            <a:r>
              <a:rPr lang="cs-CZ" dirty="0"/>
              <a:t>hlavy nad 90°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366040" y="1619280"/>
            <a:ext cx="1714680" cy="190512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Mallanpati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800"/>
            <a:ext cx="8772480" cy="4937400"/>
          </a:xfrm>
        </p:spPr>
        <p:txBody>
          <a:bodyPr wrap="square" anchor="t" anchorCtr="0">
            <a:spAutoFit/>
          </a:bodyPr>
          <a:lstStyle/>
          <a:p>
            <a:pPr marL="342720" lvl="0" indent="-342720" algn="l">
              <a:lnSpc>
                <a:spcPct val="95000"/>
              </a:lnSpc>
              <a:tabLst>
                <a:tab pos="342720" algn="l"/>
                <a:tab pos="423360" algn="l"/>
                <a:tab pos="713879" algn="l"/>
                <a:tab pos="1437840" algn="l"/>
                <a:tab pos="2161800" algn="l"/>
                <a:tab pos="2885759" algn="l"/>
                <a:tab pos="3609720" algn="l"/>
                <a:tab pos="4333680" algn="l"/>
                <a:tab pos="5057280" algn="l"/>
                <a:tab pos="5781240" algn="l"/>
                <a:tab pos="6505200" algn="l"/>
                <a:tab pos="7229160" algn="l"/>
                <a:tab pos="7953120" algn="l"/>
                <a:tab pos="8677080" algn="l"/>
                <a:tab pos="8975519" algn="l"/>
                <a:tab pos="9424800" algn="l"/>
                <a:tab pos="9873720" algn="l"/>
                <a:tab pos="10323000" algn="l"/>
                <a:tab pos="10772280" algn="l"/>
                <a:tab pos="10774080" algn="l"/>
                <a:tab pos="10775519" algn="l"/>
                <a:tab pos="10777319" algn="l"/>
                <a:tab pos="10778759" algn="l"/>
                <a:tab pos="10780200" algn="l"/>
                <a:tab pos="10782000" algn="l"/>
              </a:tabLst>
            </a:pPr>
            <a:r>
              <a:rPr lang="en-GB"/>
              <a:t>OTI snadno							OTI obtížná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62120" y="2600280"/>
            <a:ext cx="8412120" cy="356076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Obtížná intubace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800"/>
            <a:ext cx="8772480" cy="4937400"/>
          </a:xfrm>
        </p:spPr>
        <p:txBody>
          <a:bodyPr wrap="square" anchor="t" anchorCtr="0">
            <a:spAutoFit/>
          </a:bodyPr>
          <a:lstStyle/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epiglotitida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absces (submandibulární, retrofaryngeální)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tetanus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trauma krku, úst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tumory laryngu, faryngu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onemocnění temporomandibulárního kloubu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obezita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880"/>
          </a:xfrm>
        </p:spPr>
        <p:txBody>
          <a:bodyPr>
            <a:spAutoFit/>
          </a:bodyPr>
          <a:lstStyle/>
          <a:p>
            <a:pPr marL="342720" lvl="0" indent="-342720">
              <a:lnSpc>
                <a:spcPct val="95000"/>
              </a:lnSpc>
            </a:pPr>
            <a:r>
              <a:rPr lang="en-GB"/>
              <a:t>Studovat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1963080"/>
            <a:ext cx="8772840" cy="4847400"/>
          </a:xfrm>
        </p:spPr>
        <p:txBody>
          <a:bodyPr/>
          <a:lstStyle/>
          <a:p>
            <a:pPr marL="342720" lvl="0" indent="-342720">
              <a:lnSpc>
                <a:spcPct val="95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en-GB" dirty="0"/>
              <a:t>((( Larsen / Miller / </a:t>
            </a:r>
            <a:r>
              <a:rPr lang="en-GB" dirty="0" err="1"/>
              <a:t>Barash</a:t>
            </a:r>
            <a:r>
              <a:rPr lang="en-GB" dirty="0"/>
              <a:t>))) - </a:t>
            </a:r>
            <a:r>
              <a:rPr lang="en-GB" dirty="0" err="1"/>
              <a:t>učebnice</a:t>
            </a:r>
            <a:endParaRPr lang="en-GB" dirty="0"/>
          </a:p>
          <a:p>
            <a:pPr marL="342720" lvl="0" indent="-342720">
              <a:lnSpc>
                <a:spcPct val="95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en-GB" dirty="0"/>
              <a:t>http://www.lf2.cuni.cz/Projekty/mua/obsah.php</a:t>
            </a:r>
          </a:p>
          <a:p>
            <a:pPr marL="342720" lvl="0" indent="-342720">
              <a:lnSpc>
                <a:spcPct val="95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en-GB" dirty="0" err="1"/>
              <a:t>Málek</a:t>
            </a:r>
            <a:r>
              <a:rPr lang="en-GB" dirty="0"/>
              <a:t> J. - </a:t>
            </a:r>
            <a:r>
              <a:rPr lang="en-GB" dirty="0" err="1"/>
              <a:t>Anestezie</a:t>
            </a:r>
            <a:r>
              <a:rPr lang="en-GB" dirty="0"/>
              <a:t> (85 </a:t>
            </a:r>
            <a:r>
              <a:rPr lang="en-GB" dirty="0" err="1"/>
              <a:t>stran</a:t>
            </a:r>
            <a:r>
              <a:rPr lang="en-GB" dirty="0"/>
              <a:t>)  </a:t>
            </a:r>
            <a:br>
              <a:rPr lang="en-GB" dirty="0"/>
            </a:br>
            <a:r>
              <a:rPr lang="en-GB" sz="2000" dirty="0"/>
              <a:t>http://www.lf3.cuni.cz/cs/pracoviste/anesteziologie/vyuka/studijni-materialy/zaklady-anesteziologie/</a:t>
            </a:r>
          </a:p>
          <a:p>
            <a:pPr marL="342720" lvl="0" indent="-342720">
              <a:lnSpc>
                <a:spcPct val="95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endParaRPr lang="en-GB" sz="2000" dirty="0"/>
          </a:p>
          <a:p>
            <a:pPr marL="342720" lvl="0" indent="-342720">
              <a:lnSpc>
                <a:spcPct val="95000"/>
              </a:lnSpc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en-GB" sz="2000" dirty="0" err="1"/>
              <a:t>záložky</a:t>
            </a:r>
            <a:r>
              <a:rPr lang="en-GB" sz="2000" dirty="0"/>
              <a:t> </a:t>
            </a:r>
            <a:r>
              <a:rPr lang="en-GB" sz="2000" dirty="0" err="1"/>
              <a:t>předmětu</a:t>
            </a:r>
            <a:endParaRPr lang="en-GB" sz="2000" dirty="0"/>
          </a:p>
          <a:p>
            <a:pPr marL="342720" lvl="0" indent="-342720">
              <a:lnSpc>
                <a:spcPct val="95000"/>
              </a:lnSpc>
            </a:pP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471" y="4047561"/>
            <a:ext cx="2553154" cy="35121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Respirační riziko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456480" y="1963800"/>
            <a:ext cx="9623520" cy="4640245"/>
          </a:xfrm>
        </p:spPr>
        <p:txBody>
          <a:bodyPr wrap="square" anchor="t" anchorCtr="0">
            <a:spAutoFit/>
          </a:bodyPr>
          <a:lstStyle/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 dirty="0" err="1"/>
              <a:t>spirometrie</a:t>
            </a:r>
            <a:r>
              <a:rPr lang="en-GB" dirty="0"/>
              <a:t>, </a:t>
            </a:r>
            <a:r>
              <a:rPr lang="en-GB" dirty="0" err="1"/>
              <a:t>krevní</a:t>
            </a:r>
            <a:r>
              <a:rPr lang="en-GB" dirty="0"/>
              <a:t> </a:t>
            </a:r>
            <a:r>
              <a:rPr lang="en-GB" dirty="0" err="1"/>
              <a:t>plyny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… </a:t>
            </a:r>
            <a:r>
              <a:rPr lang="en-GB" dirty="0" err="1"/>
              <a:t>bronchodilatační</a:t>
            </a:r>
            <a:r>
              <a:rPr lang="en-GB" dirty="0"/>
              <a:t> </a:t>
            </a:r>
            <a:r>
              <a:rPr lang="en-GB" dirty="0" err="1"/>
              <a:t>léčba</a:t>
            </a:r>
            <a:endParaRPr lang="en-GB" dirty="0"/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 dirty="0"/>
              <a:t>… </a:t>
            </a:r>
            <a:r>
              <a:rPr lang="en-GB" dirty="0" err="1"/>
              <a:t>přeléčení</a:t>
            </a:r>
            <a:r>
              <a:rPr lang="en-GB" dirty="0"/>
              <a:t> </a:t>
            </a:r>
            <a:r>
              <a:rPr lang="en-GB" dirty="0" err="1"/>
              <a:t>infektu</a:t>
            </a:r>
            <a:endParaRPr lang="en-GB" dirty="0"/>
          </a:p>
          <a:p>
            <a:pPr marL="421920" lvl="0" indent="-317160">
              <a:lnSpc>
                <a:spcPct val="95000"/>
              </a:lnSpc>
            </a:pPr>
            <a:endParaRPr lang="en-GB" dirty="0"/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 dirty="0" smtClean="0"/>
              <a:t>COPD</a:t>
            </a:r>
            <a:r>
              <a:rPr lang="cs-CZ" dirty="0" smtClean="0"/>
              <a:t>+</a:t>
            </a:r>
            <a:r>
              <a:rPr lang="en-GB" dirty="0" err="1" smtClean="0"/>
              <a:t>Astma</a:t>
            </a:r>
            <a:r>
              <a:rPr lang="cs-CZ" dirty="0" smtClean="0"/>
              <a:t> + </a:t>
            </a:r>
            <a:r>
              <a:rPr lang="en-GB" dirty="0" err="1" smtClean="0"/>
              <a:t>chronická</a:t>
            </a:r>
            <a:r>
              <a:rPr lang="en-GB" dirty="0" smtClean="0"/>
              <a:t> </a:t>
            </a:r>
            <a:r>
              <a:rPr lang="en-GB" dirty="0" err="1" smtClean="0"/>
              <a:t>bronchitida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= úprava obstrukce</a:t>
            </a:r>
            <a:endParaRPr lang="en-GB" dirty="0"/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endParaRPr lang="en-GB" dirty="0"/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 dirty="0" smtClean="0"/>
              <a:t>BPN</a:t>
            </a:r>
            <a:r>
              <a:rPr lang="cs-CZ" dirty="0" smtClean="0"/>
              <a:t> – </a:t>
            </a:r>
            <a:r>
              <a:rPr lang="cs-CZ" dirty="0" err="1" smtClean="0"/>
              <a:t>přeléčení</a:t>
            </a:r>
            <a:r>
              <a:rPr lang="cs-CZ" dirty="0" smtClean="0"/>
              <a:t> </a:t>
            </a:r>
            <a:r>
              <a:rPr lang="cs-CZ" dirty="0" err="1" smtClean="0"/>
              <a:t>infektu</a:t>
            </a:r>
            <a:r>
              <a:rPr lang="cs-CZ" dirty="0" smtClean="0"/>
              <a:t>, odeznění zánětu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Kardiovaskulární rizika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689040" y="1717560"/>
            <a:ext cx="8772480" cy="5796972"/>
          </a:xfrm>
        </p:spPr>
        <p:txBody>
          <a:bodyPr wrap="square" anchor="t" anchorCtr="0">
            <a:spAutoFit/>
          </a:bodyPr>
          <a:lstStyle/>
          <a:p>
            <a:pPr marL="421920" lvl="0" indent="-317160">
              <a:lnSpc>
                <a:spcPct val="95000"/>
              </a:lnSpc>
            </a:pPr>
            <a:r>
              <a:rPr lang="en-GB" sz="2600" dirty="0" err="1"/>
              <a:t>fyzická</a:t>
            </a:r>
            <a:r>
              <a:rPr lang="en-GB" sz="2600" dirty="0"/>
              <a:t> </a:t>
            </a:r>
            <a:r>
              <a:rPr lang="en-GB" sz="2600" dirty="0" err="1"/>
              <a:t>výkonost</a:t>
            </a:r>
            <a:endParaRPr lang="en-GB" sz="2600" dirty="0"/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 sz="2600" dirty="0" err="1"/>
              <a:t>Klidové</a:t>
            </a:r>
            <a:r>
              <a:rPr lang="en-GB" sz="2600" dirty="0"/>
              <a:t>, (</a:t>
            </a:r>
            <a:r>
              <a:rPr lang="en-GB" sz="2600" dirty="0" err="1"/>
              <a:t>zátěžové</a:t>
            </a:r>
            <a:r>
              <a:rPr lang="en-GB" sz="2600" dirty="0"/>
              <a:t>) EKG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 sz="2600" dirty="0"/>
              <a:t>ECHO, (</a:t>
            </a:r>
            <a:r>
              <a:rPr lang="en-GB" sz="2600" dirty="0" err="1"/>
              <a:t>koronarografie</a:t>
            </a:r>
            <a:r>
              <a:rPr lang="en-GB" sz="2600" dirty="0"/>
              <a:t>)</a:t>
            </a:r>
          </a:p>
          <a:p>
            <a:pPr marL="421920" lvl="0" indent="-317160">
              <a:lnSpc>
                <a:spcPct val="95000"/>
              </a:lnSpc>
            </a:pPr>
            <a:r>
              <a:rPr lang="en-GB" sz="2600" dirty="0"/>
              <a:t>OA: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 sz="2600" dirty="0" err="1"/>
              <a:t>hypertenze</a:t>
            </a:r>
            <a:r>
              <a:rPr lang="en-GB" sz="2600" dirty="0"/>
              <a:t> (</a:t>
            </a:r>
            <a:r>
              <a:rPr lang="en-GB" sz="2600" dirty="0" err="1"/>
              <a:t>vzestup</a:t>
            </a:r>
            <a:r>
              <a:rPr lang="en-GB" sz="2600" dirty="0"/>
              <a:t> TK, </a:t>
            </a:r>
            <a:r>
              <a:rPr lang="en-GB" sz="2600" dirty="0" err="1"/>
              <a:t>srdeční</a:t>
            </a:r>
            <a:r>
              <a:rPr lang="en-GB" sz="2600" dirty="0"/>
              <a:t> </a:t>
            </a:r>
            <a:r>
              <a:rPr lang="en-GB" sz="2600" dirty="0" err="1"/>
              <a:t>práce</a:t>
            </a:r>
            <a:r>
              <a:rPr lang="en-GB" sz="2600" dirty="0"/>
              <a:t>, </a:t>
            </a:r>
            <a:r>
              <a:rPr lang="en-GB" sz="2600" dirty="0" err="1"/>
              <a:t>srdeční</a:t>
            </a:r>
            <a:r>
              <a:rPr lang="en-GB" sz="2600" dirty="0"/>
              <a:t> </a:t>
            </a:r>
            <a:r>
              <a:rPr lang="en-GB" sz="2600" dirty="0" err="1"/>
              <a:t>nedostatečnost</a:t>
            </a:r>
            <a:r>
              <a:rPr lang="en-GB" sz="2600" dirty="0"/>
              <a:t>)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 sz="2600" dirty="0"/>
              <a:t>ICHS (AP, IM, </a:t>
            </a:r>
            <a:r>
              <a:rPr lang="en-GB" sz="2600" dirty="0" err="1"/>
              <a:t>rytmus</a:t>
            </a:r>
            <a:r>
              <a:rPr lang="en-GB" sz="2600" dirty="0"/>
              <a:t>) – </a:t>
            </a:r>
            <a:r>
              <a:rPr lang="en-GB" sz="2600" dirty="0" err="1"/>
              <a:t>implantace</a:t>
            </a:r>
            <a:r>
              <a:rPr lang="en-GB" sz="2600" dirty="0"/>
              <a:t> </a:t>
            </a:r>
            <a:r>
              <a:rPr lang="en-GB" sz="2600" dirty="0" err="1"/>
              <a:t>stentu</a:t>
            </a:r>
            <a:endParaRPr lang="en-GB" sz="2600" dirty="0"/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 sz="2600" dirty="0" err="1"/>
              <a:t>Cor</a:t>
            </a:r>
            <a:r>
              <a:rPr lang="en-GB" sz="2600" dirty="0"/>
              <a:t> </a:t>
            </a:r>
            <a:r>
              <a:rPr lang="en-GB" sz="2600" dirty="0" err="1"/>
              <a:t>pulmonale</a:t>
            </a:r>
            <a:r>
              <a:rPr lang="en-GB" sz="2600" dirty="0"/>
              <a:t>; </a:t>
            </a:r>
            <a:r>
              <a:rPr lang="en-GB" sz="2600" dirty="0" err="1"/>
              <a:t>chlopenní</a:t>
            </a:r>
            <a:r>
              <a:rPr lang="en-GB" sz="2600" dirty="0"/>
              <a:t> </a:t>
            </a:r>
            <a:r>
              <a:rPr lang="en-GB" sz="2600" dirty="0" err="1"/>
              <a:t>vady</a:t>
            </a:r>
            <a:r>
              <a:rPr lang="en-GB" sz="2600" dirty="0"/>
              <a:t> (</a:t>
            </a:r>
            <a:r>
              <a:rPr lang="en-GB" sz="2600" dirty="0" err="1"/>
              <a:t>Ao</a:t>
            </a:r>
            <a:r>
              <a:rPr lang="en-GB" sz="2600" dirty="0"/>
              <a:t> </a:t>
            </a:r>
            <a:r>
              <a:rPr lang="en-GB" sz="2600" dirty="0" err="1"/>
              <a:t>stenóza</a:t>
            </a:r>
            <a:r>
              <a:rPr lang="en-GB" sz="2600" dirty="0"/>
              <a:t>)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 sz="2600" dirty="0"/>
              <a:t>ICHDKK, CMP</a:t>
            </a:r>
          </a:p>
          <a:p>
            <a:pPr marL="421920" lvl="0" indent="-317160">
              <a:lnSpc>
                <a:spcPct val="95000"/>
              </a:lnSpc>
            </a:pPr>
            <a:r>
              <a:rPr lang="en-GB" sz="2600" dirty="0" err="1"/>
              <a:t>Profylaxe</a:t>
            </a:r>
            <a:r>
              <a:rPr lang="en-GB" sz="2600" dirty="0"/>
              <a:t>: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 sz="2600" dirty="0"/>
              <a:t>Beta </a:t>
            </a:r>
            <a:r>
              <a:rPr lang="en-GB" sz="2600" dirty="0" err="1"/>
              <a:t>blokátory</a:t>
            </a:r>
            <a:r>
              <a:rPr lang="en-GB" sz="2600" dirty="0"/>
              <a:t>, </a:t>
            </a:r>
            <a:r>
              <a:rPr lang="en-GB" sz="2600" dirty="0" err="1"/>
              <a:t>antihypertenziva</a:t>
            </a:r>
            <a:r>
              <a:rPr lang="en-GB" sz="2600" dirty="0"/>
              <a:t>, </a:t>
            </a:r>
            <a:r>
              <a:rPr lang="en-GB" sz="2600" dirty="0" err="1" smtClean="0"/>
              <a:t>antiagregace</a:t>
            </a:r>
            <a:r>
              <a:rPr lang="cs-CZ" sz="2600" dirty="0" smtClean="0"/>
              <a:t> ASA</a:t>
            </a:r>
            <a:endParaRPr lang="en-GB" sz="26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Další rizika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800"/>
            <a:ext cx="8772480" cy="4937400"/>
          </a:xfrm>
        </p:spPr>
        <p:txBody>
          <a:bodyPr wrap="square" anchor="t" anchorCtr="0">
            <a:spAutoFit/>
          </a:bodyPr>
          <a:lstStyle/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Diabetes mellitus – neuro/ vaskulo -patie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Jaterní onemocnění</a:t>
            </a:r>
          </a:p>
          <a:p>
            <a:pPr marL="0" lvl="1" indent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75000"/>
              <a:buFont typeface="Symbol" pitchFamily="2"/>
              <a:buChar char="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porfyrie</a:t>
            </a:r>
          </a:p>
          <a:p>
            <a:pPr marL="0" lvl="1" indent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75000"/>
              <a:buFont typeface="Symbol" pitchFamily="2"/>
              <a:buChar char="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selhání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Onemocnění ledvin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Onemocnění CNS</a:t>
            </a:r>
          </a:p>
          <a:p>
            <a:pPr marL="0" lvl="1" indent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75000"/>
              <a:buFont typeface="Symbol" pitchFamily="2"/>
              <a:buChar char="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epilepsie</a:t>
            </a:r>
          </a:p>
          <a:p>
            <a:pPr marL="0" lvl="1" indent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75000"/>
              <a:buFont typeface="Symbol" pitchFamily="2"/>
              <a:buChar char="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nervosvalový přenos (Myastenia gr., 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ASA Performance/Status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472680" y="1298880"/>
            <a:ext cx="9607320" cy="5858014"/>
          </a:xfrm>
        </p:spPr>
        <p:txBody>
          <a:bodyPr wrap="square" anchor="t" anchorCtr="0">
            <a:spAutoFit/>
          </a:bodyPr>
          <a:lstStyle/>
          <a:p>
            <a:pPr marL="342720" lvl="0" indent="-342720" algn="l">
              <a:lnSpc>
                <a:spcPct val="95000"/>
              </a:lnSpc>
              <a:tabLst>
                <a:tab pos="342720" algn="l"/>
                <a:tab pos="423360" algn="l"/>
                <a:tab pos="713879" algn="l"/>
                <a:tab pos="1437840" algn="l"/>
                <a:tab pos="2161800" algn="l"/>
                <a:tab pos="2885759" algn="l"/>
                <a:tab pos="3609720" algn="l"/>
                <a:tab pos="4333680" algn="l"/>
                <a:tab pos="5057280" algn="l"/>
                <a:tab pos="5781240" algn="l"/>
                <a:tab pos="6505200" algn="l"/>
                <a:tab pos="7229160" algn="l"/>
                <a:tab pos="7953120" algn="l"/>
                <a:tab pos="8677080" algn="l"/>
                <a:tab pos="8975519" algn="l"/>
                <a:tab pos="9424800" algn="l"/>
                <a:tab pos="9873720" algn="l"/>
                <a:tab pos="10323000" algn="l"/>
                <a:tab pos="10772280" algn="l"/>
                <a:tab pos="10774080" algn="l"/>
                <a:tab pos="10775519" algn="l"/>
                <a:tab pos="10777319" algn="l"/>
                <a:tab pos="10778759" algn="l"/>
                <a:tab pos="10780200" algn="l"/>
                <a:tab pos="10782000" algn="l"/>
              </a:tabLst>
            </a:pPr>
            <a:r>
              <a:rPr lang="en-GB" dirty="0"/>
              <a:t>						</a:t>
            </a:r>
            <a:r>
              <a:rPr lang="en-GB" dirty="0" err="1"/>
              <a:t>Celkové</a:t>
            </a:r>
            <a:r>
              <a:rPr lang="en-GB" dirty="0"/>
              <a:t> </a:t>
            </a:r>
            <a:r>
              <a:rPr lang="en-GB" dirty="0" err="1"/>
              <a:t>riziko</a:t>
            </a:r>
            <a:r>
              <a:rPr lang="en-GB" dirty="0"/>
              <a:t>			7D </a:t>
            </a:r>
            <a:r>
              <a:rPr lang="en-GB" dirty="0" err="1"/>
              <a:t>mortalita</a:t>
            </a:r>
            <a:endParaRPr lang="en-GB" dirty="0"/>
          </a:p>
          <a:p>
            <a:pPr marL="342720" lvl="0" indent="-342720" algn="l">
              <a:lnSpc>
                <a:spcPct val="95000"/>
              </a:lnSpc>
              <a:tabLst>
                <a:tab pos="342720" algn="l"/>
                <a:tab pos="423360" algn="l"/>
                <a:tab pos="713879" algn="l"/>
                <a:tab pos="1437840" algn="l"/>
                <a:tab pos="2161800" algn="l"/>
                <a:tab pos="2885759" algn="l"/>
                <a:tab pos="3609720" algn="l"/>
                <a:tab pos="4333680" algn="l"/>
                <a:tab pos="5057280" algn="l"/>
                <a:tab pos="5781240" algn="l"/>
                <a:tab pos="6505200" algn="l"/>
                <a:tab pos="7229160" algn="l"/>
                <a:tab pos="7953120" algn="l"/>
                <a:tab pos="8677080" algn="l"/>
                <a:tab pos="8975519" algn="l"/>
                <a:tab pos="9424800" algn="l"/>
                <a:tab pos="9873720" algn="l"/>
                <a:tab pos="10323000" algn="l"/>
                <a:tab pos="10772280" algn="l"/>
                <a:tab pos="10774080" algn="l"/>
                <a:tab pos="10775519" algn="l"/>
                <a:tab pos="10777319" algn="l"/>
                <a:tab pos="10778759" algn="l"/>
                <a:tab pos="10780200" algn="l"/>
                <a:tab pos="10782000" algn="l"/>
              </a:tabLst>
            </a:pPr>
            <a:r>
              <a:rPr lang="en-GB" dirty="0"/>
              <a:t>I	</a:t>
            </a:r>
            <a:r>
              <a:rPr lang="en-GB" dirty="0" err="1"/>
              <a:t>normální</a:t>
            </a:r>
            <a:r>
              <a:rPr lang="en-GB" dirty="0"/>
              <a:t>, </a:t>
            </a:r>
            <a:r>
              <a:rPr lang="en-GB" dirty="0" err="1"/>
              <a:t>zdravý</a:t>
            </a:r>
            <a:r>
              <a:rPr lang="en-GB" dirty="0"/>
              <a:t> </a:t>
            </a:r>
            <a:r>
              <a:rPr lang="en-GB" dirty="0" err="1"/>
              <a:t>pac</a:t>
            </a:r>
            <a:r>
              <a:rPr lang="en-GB" dirty="0"/>
              <a:t> 						0,06%</a:t>
            </a:r>
          </a:p>
          <a:p>
            <a:pPr marL="342720" lvl="0" indent="-342720" algn="l">
              <a:lnSpc>
                <a:spcPct val="95000"/>
              </a:lnSpc>
              <a:tabLst>
                <a:tab pos="342720" algn="l"/>
                <a:tab pos="423360" algn="l"/>
                <a:tab pos="713879" algn="l"/>
                <a:tab pos="1437840" algn="l"/>
                <a:tab pos="2161800" algn="l"/>
                <a:tab pos="2885759" algn="l"/>
                <a:tab pos="3609720" algn="l"/>
                <a:tab pos="4333680" algn="l"/>
                <a:tab pos="5057280" algn="l"/>
                <a:tab pos="5781240" algn="l"/>
                <a:tab pos="6505200" algn="l"/>
                <a:tab pos="7229160" algn="l"/>
                <a:tab pos="7953120" algn="l"/>
                <a:tab pos="8677080" algn="l"/>
                <a:tab pos="8975519" algn="l"/>
                <a:tab pos="9424800" algn="l"/>
                <a:tab pos="9873720" algn="l"/>
                <a:tab pos="10323000" algn="l"/>
                <a:tab pos="10772280" algn="l"/>
                <a:tab pos="10774080" algn="l"/>
                <a:tab pos="10775519" algn="l"/>
                <a:tab pos="10777319" algn="l"/>
                <a:tab pos="10778759" algn="l"/>
                <a:tab pos="10780200" algn="l"/>
                <a:tab pos="10782000" algn="l"/>
              </a:tabLst>
            </a:pPr>
            <a:r>
              <a:rPr lang="en-GB" dirty="0"/>
              <a:t>II	</a:t>
            </a:r>
            <a:r>
              <a:rPr lang="en-GB" dirty="0" err="1"/>
              <a:t>lehké</a:t>
            </a:r>
            <a:r>
              <a:rPr lang="en-GB" dirty="0"/>
              <a:t> </a:t>
            </a:r>
            <a:r>
              <a:rPr lang="en-GB" dirty="0" err="1"/>
              <a:t>celkové</a:t>
            </a:r>
            <a:r>
              <a:rPr lang="en-GB" dirty="0"/>
              <a:t> </a:t>
            </a:r>
            <a:r>
              <a:rPr lang="en-GB" dirty="0" err="1"/>
              <a:t>onemocnění</a:t>
            </a:r>
            <a:r>
              <a:rPr lang="en-GB" dirty="0"/>
              <a:t> 				0,47%</a:t>
            </a:r>
          </a:p>
          <a:p>
            <a:pPr marL="342720" lvl="0" indent="-342720" algn="l">
              <a:lnSpc>
                <a:spcPct val="95000"/>
              </a:lnSpc>
              <a:tabLst>
                <a:tab pos="342720" algn="l"/>
                <a:tab pos="423360" algn="l"/>
                <a:tab pos="713879" algn="l"/>
                <a:tab pos="1437840" algn="l"/>
                <a:tab pos="2161800" algn="l"/>
                <a:tab pos="2885759" algn="l"/>
                <a:tab pos="3609720" algn="l"/>
                <a:tab pos="4333680" algn="l"/>
                <a:tab pos="5057280" algn="l"/>
                <a:tab pos="5781240" algn="l"/>
                <a:tab pos="6505200" algn="l"/>
                <a:tab pos="7229160" algn="l"/>
                <a:tab pos="7953120" algn="l"/>
                <a:tab pos="8677080" algn="l"/>
                <a:tab pos="8975519" algn="l"/>
                <a:tab pos="9424800" algn="l"/>
                <a:tab pos="9873720" algn="l"/>
                <a:tab pos="10323000" algn="l"/>
                <a:tab pos="10772280" algn="l"/>
                <a:tab pos="10774080" algn="l"/>
                <a:tab pos="10775519" algn="l"/>
                <a:tab pos="10777319" algn="l"/>
                <a:tab pos="10778759" algn="l"/>
                <a:tab pos="10780200" algn="l"/>
                <a:tab pos="10782000" algn="l"/>
              </a:tabLst>
            </a:pPr>
            <a:r>
              <a:rPr lang="en-GB" dirty="0"/>
              <a:t>III	</a:t>
            </a:r>
            <a:r>
              <a:rPr lang="en-GB" dirty="0" err="1"/>
              <a:t>těžké</a:t>
            </a:r>
            <a:r>
              <a:rPr lang="en-GB" dirty="0"/>
              <a:t>, </a:t>
            </a:r>
            <a:r>
              <a:rPr lang="en-GB" dirty="0" err="1"/>
              <a:t>závažné</a:t>
            </a:r>
            <a:r>
              <a:rPr lang="en-GB" dirty="0"/>
              <a:t> </a:t>
            </a:r>
            <a:r>
              <a:rPr lang="en-GB" dirty="0" err="1"/>
              <a:t>celkové</a:t>
            </a:r>
            <a:r>
              <a:rPr lang="en-GB" dirty="0"/>
              <a:t> </a:t>
            </a:r>
            <a:r>
              <a:rPr lang="en-GB" dirty="0" err="1"/>
              <a:t>onemocnění</a:t>
            </a:r>
            <a:r>
              <a:rPr lang="en-GB" dirty="0"/>
              <a:t>, </a:t>
            </a:r>
            <a:r>
              <a:rPr lang="en-GB" dirty="0" err="1"/>
              <a:t>choroba</a:t>
            </a:r>
            <a:r>
              <a:rPr lang="en-GB" dirty="0"/>
              <a:t> s </a:t>
            </a:r>
            <a:r>
              <a:rPr lang="en-GB" dirty="0" err="1"/>
              <a:t>omezením</a:t>
            </a:r>
            <a:r>
              <a:rPr lang="en-GB" dirty="0"/>
              <a:t> </a:t>
            </a:r>
            <a:r>
              <a:rPr lang="en-GB" dirty="0" err="1"/>
              <a:t>funkční</a:t>
            </a:r>
            <a:r>
              <a:rPr lang="en-GB" dirty="0"/>
              <a:t> </a:t>
            </a:r>
            <a:r>
              <a:rPr lang="en-GB" dirty="0" err="1"/>
              <a:t>výkonnosti</a:t>
            </a:r>
            <a:r>
              <a:rPr lang="en-GB" dirty="0"/>
              <a:t>			4,39%</a:t>
            </a:r>
          </a:p>
          <a:p>
            <a:pPr marL="342720" lvl="0" indent="-342720" algn="l">
              <a:lnSpc>
                <a:spcPct val="95000"/>
              </a:lnSpc>
              <a:tabLst>
                <a:tab pos="342720" algn="l"/>
                <a:tab pos="423360" algn="l"/>
                <a:tab pos="713879" algn="l"/>
                <a:tab pos="1437840" algn="l"/>
                <a:tab pos="2161800" algn="l"/>
                <a:tab pos="2885759" algn="l"/>
                <a:tab pos="3609720" algn="l"/>
                <a:tab pos="4333680" algn="l"/>
                <a:tab pos="5057280" algn="l"/>
                <a:tab pos="5781240" algn="l"/>
                <a:tab pos="6505200" algn="l"/>
                <a:tab pos="7229160" algn="l"/>
                <a:tab pos="7953120" algn="l"/>
                <a:tab pos="8677080" algn="l"/>
                <a:tab pos="8975519" algn="l"/>
                <a:tab pos="9424800" algn="l"/>
                <a:tab pos="9873720" algn="l"/>
                <a:tab pos="10323000" algn="l"/>
                <a:tab pos="10772280" algn="l"/>
                <a:tab pos="10774080" algn="l"/>
                <a:tab pos="10775519" algn="l"/>
                <a:tab pos="10777319" algn="l"/>
                <a:tab pos="10778759" algn="l"/>
                <a:tab pos="10780200" algn="l"/>
                <a:tab pos="10782000" algn="l"/>
              </a:tabLst>
            </a:pPr>
            <a:r>
              <a:rPr lang="en-GB" dirty="0"/>
              <a:t>IV	</a:t>
            </a:r>
            <a:r>
              <a:rPr lang="en-GB" dirty="0" err="1"/>
              <a:t>těžké</a:t>
            </a:r>
            <a:r>
              <a:rPr lang="en-GB" dirty="0"/>
              <a:t> </a:t>
            </a:r>
            <a:r>
              <a:rPr lang="en-GB" dirty="0" err="1"/>
              <a:t>onemocnění</a:t>
            </a:r>
            <a:r>
              <a:rPr lang="en-GB" dirty="0"/>
              <a:t>, </a:t>
            </a:r>
            <a:r>
              <a:rPr lang="en-GB" dirty="0" err="1"/>
              <a:t>choroba</a:t>
            </a:r>
            <a:r>
              <a:rPr lang="en-GB" dirty="0"/>
              <a:t> </a:t>
            </a:r>
            <a:r>
              <a:rPr lang="en-GB" dirty="0" err="1"/>
              <a:t>ohrožuje</a:t>
            </a:r>
            <a:r>
              <a:rPr lang="en-GB" dirty="0"/>
              <a:t> </a:t>
            </a:r>
            <a:r>
              <a:rPr lang="en-GB" dirty="0" err="1" smtClean="0"/>
              <a:t>život</a:t>
            </a:r>
            <a:r>
              <a:rPr lang="en-GB" dirty="0" smtClean="0"/>
              <a:t> </a:t>
            </a:r>
            <a:r>
              <a:rPr lang="en-GB" dirty="0" err="1"/>
              <a:t>pacienta</a:t>
            </a:r>
            <a:r>
              <a:rPr lang="en-GB" dirty="0"/>
              <a:t>, </a:t>
            </a:r>
            <a:r>
              <a:rPr lang="en-GB" dirty="0" err="1"/>
              <a:t>ať</a:t>
            </a:r>
            <a:r>
              <a:rPr lang="en-GB" dirty="0"/>
              <a:t> se </a:t>
            </a:r>
            <a:r>
              <a:rPr lang="en-GB" dirty="0" err="1"/>
              <a:t>podrobí</a:t>
            </a:r>
            <a:r>
              <a:rPr lang="en-GB" dirty="0"/>
              <a:t> </a:t>
            </a:r>
            <a:r>
              <a:rPr lang="en-GB" dirty="0" err="1"/>
              <a:t>operaci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nikoli</a:t>
            </a:r>
            <a:r>
              <a:rPr lang="en-GB" dirty="0"/>
              <a:t> </a:t>
            </a:r>
            <a:r>
              <a:rPr lang="cs-CZ" dirty="0" smtClean="0"/>
              <a:t>    </a:t>
            </a:r>
            <a:r>
              <a:rPr lang="en-GB" dirty="0" smtClean="0"/>
              <a:t>23,48</a:t>
            </a:r>
            <a:r>
              <a:rPr lang="en-GB" dirty="0"/>
              <a:t>%</a:t>
            </a:r>
          </a:p>
          <a:p>
            <a:pPr marL="342720" lvl="0" indent="-342720" algn="l">
              <a:lnSpc>
                <a:spcPct val="95000"/>
              </a:lnSpc>
              <a:tabLst>
                <a:tab pos="342720" algn="l"/>
                <a:tab pos="423360" algn="l"/>
                <a:tab pos="713879" algn="l"/>
                <a:tab pos="1437840" algn="l"/>
                <a:tab pos="2161800" algn="l"/>
                <a:tab pos="2885759" algn="l"/>
                <a:tab pos="3609720" algn="l"/>
                <a:tab pos="4333680" algn="l"/>
                <a:tab pos="5057280" algn="l"/>
                <a:tab pos="5781240" algn="l"/>
                <a:tab pos="6505200" algn="l"/>
                <a:tab pos="7229160" algn="l"/>
                <a:tab pos="7953120" algn="l"/>
                <a:tab pos="8677080" algn="l"/>
                <a:tab pos="8975519" algn="l"/>
                <a:tab pos="9424800" algn="l"/>
                <a:tab pos="9873720" algn="l"/>
                <a:tab pos="10323000" algn="l"/>
                <a:tab pos="10772280" algn="l"/>
                <a:tab pos="10774080" algn="l"/>
                <a:tab pos="10775519" algn="l"/>
                <a:tab pos="10777319" algn="l"/>
                <a:tab pos="10778759" algn="l"/>
                <a:tab pos="10780200" algn="l"/>
                <a:tab pos="10782000" algn="l"/>
              </a:tabLst>
            </a:pPr>
            <a:r>
              <a:rPr lang="en-GB" dirty="0"/>
              <a:t>V 	</a:t>
            </a:r>
            <a:r>
              <a:rPr lang="en-GB" dirty="0" err="1"/>
              <a:t>moribundní</a:t>
            </a:r>
            <a:r>
              <a:rPr lang="en-GB" dirty="0"/>
              <a:t> </a:t>
            </a:r>
            <a:r>
              <a:rPr lang="en-GB" dirty="0" err="1"/>
              <a:t>pac</a:t>
            </a:r>
            <a:r>
              <a:rPr lang="en-GB" dirty="0"/>
              <a:t>,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očekávat</a:t>
            </a:r>
            <a:r>
              <a:rPr lang="en-GB" dirty="0"/>
              <a:t> </a:t>
            </a:r>
            <a:r>
              <a:rPr lang="en-GB" dirty="0" err="1"/>
              <a:t>smrt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do 24h, </a:t>
            </a:r>
            <a:r>
              <a:rPr lang="en-GB" dirty="0" err="1"/>
              <a:t>ať</a:t>
            </a:r>
            <a:r>
              <a:rPr lang="en-GB" dirty="0"/>
              <a:t> se </a:t>
            </a:r>
            <a:r>
              <a:rPr lang="en-GB" dirty="0" err="1"/>
              <a:t>podrobní</a:t>
            </a:r>
            <a:r>
              <a:rPr lang="en-GB" dirty="0"/>
              <a:t> </a:t>
            </a:r>
            <a:r>
              <a:rPr lang="en-GB" dirty="0" err="1"/>
              <a:t>operaci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nikoli</a:t>
            </a:r>
            <a:r>
              <a:rPr lang="en-GB" dirty="0"/>
              <a:t>	50,77%</a:t>
            </a:r>
          </a:p>
          <a:p>
            <a:pPr marL="342720" lvl="0" indent="-342720" algn="l">
              <a:lnSpc>
                <a:spcPct val="95000"/>
              </a:lnSpc>
              <a:spcBef>
                <a:spcPts val="799"/>
              </a:spcBef>
              <a:spcAft>
                <a:spcPts val="0"/>
              </a:spcAft>
            </a:pPr>
            <a:r>
              <a:rPr lang="en-GB" dirty="0"/>
              <a:t>E…. </a:t>
            </a:r>
            <a:r>
              <a:rPr lang="en-GB" dirty="0" err="1"/>
              <a:t>Označení</a:t>
            </a:r>
            <a:r>
              <a:rPr lang="en-GB" dirty="0"/>
              <a:t> </a:t>
            </a:r>
            <a:r>
              <a:rPr lang="en-GB" dirty="0" err="1"/>
              <a:t>neodkladných</a:t>
            </a:r>
            <a:r>
              <a:rPr lang="en-GB" dirty="0"/>
              <a:t> </a:t>
            </a:r>
            <a:r>
              <a:rPr lang="en-GB" dirty="0" err="1"/>
              <a:t>výkonů</a:t>
            </a:r>
            <a:r>
              <a:rPr lang="en-GB" dirty="0"/>
              <a:t> (1,5x </a:t>
            </a:r>
            <a:r>
              <a:rPr lang="en-GB" dirty="0" err="1"/>
              <a:t>horší</a:t>
            </a:r>
            <a:r>
              <a:rPr lang="en-GB" dirty="0"/>
              <a:t>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Předoperační pohovor </a:t>
            </a:r>
            <a:br>
              <a:rPr lang="en-GB"/>
            </a:br>
            <a:r>
              <a:rPr lang="en-GB"/>
              <a:t>s pacientem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800"/>
            <a:ext cx="8772480" cy="4937400"/>
          </a:xfrm>
        </p:spPr>
        <p:txBody>
          <a:bodyPr wrap="square" anchor="t" anchorCtr="0">
            <a:spAutoFit/>
          </a:bodyPr>
          <a:lstStyle/>
          <a:p>
            <a:pPr marL="421920" lvl="0" indent="-317160">
              <a:lnSpc>
                <a:spcPct val="95000"/>
              </a:lnSpc>
            </a:pPr>
            <a:r>
              <a:rPr lang="en-GB"/>
              <a:t>Cíl: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informovat o možných způsobech anestezie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odpovědět na otázky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získat poučený souhlas s A. postupem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rozptýlit nadměrné obavy</a:t>
            </a:r>
          </a:p>
          <a:p>
            <a:pPr marL="421920" lvl="0" indent="-317160">
              <a:lnSpc>
                <a:spcPct val="95000"/>
              </a:lnSpc>
            </a:pPr>
            <a:endParaRPr lang="en-GB"/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Dotazník před anestezií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Podepsaný souhlas pacienta s anestezií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Zásady předoperačního lačnění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800"/>
            <a:ext cx="8772480" cy="4937400"/>
          </a:xfrm>
        </p:spPr>
        <p:txBody>
          <a:bodyPr wrap="square" anchor="t" anchorCtr="0">
            <a:spAutoFit/>
          </a:bodyPr>
          <a:lstStyle/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24 h nekouřit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6-8 h před výkonem nejíst</a:t>
            </a:r>
            <a:br>
              <a:rPr lang="en-GB"/>
            </a:br>
            <a:r>
              <a:rPr lang="en-GB"/>
              <a:t>4h mateřské mléko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2 h nepít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Premedikace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800"/>
            <a:ext cx="8772480" cy="5340600"/>
          </a:xfrm>
        </p:spPr>
        <p:txBody>
          <a:bodyPr wrap="square" anchor="t" anchorCtr="0">
            <a:spAutoFit/>
          </a:bodyPr>
          <a:lstStyle/>
          <a:p>
            <a:pPr marL="421920" lvl="0" indent="-317160">
              <a:lnSpc>
                <a:spcPct val="95000"/>
              </a:lnSpc>
              <a:spcBef>
                <a:spcPts val="799"/>
              </a:spcBef>
              <a:spcAft>
                <a:spcPts val="0"/>
              </a:spcAft>
            </a:pPr>
            <a:r>
              <a:rPr lang="en-GB"/>
              <a:t>cíl: klidný, spolupracující pacient   </a:t>
            </a:r>
          </a:p>
          <a:p>
            <a:pPr lvl="0">
              <a:lnSpc>
                <a:spcPct val="95000"/>
              </a:lnSpc>
              <a:spcBef>
                <a:spcPts val="799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léky: benzodiazepiny, antihistaminika, analgetika.</a:t>
            </a:r>
          </a:p>
          <a:p>
            <a:pPr marL="421920" lvl="0" indent="-317160">
              <a:lnSpc>
                <a:spcPct val="95000"/>
              </a:lnSpc>
              <a:spcBef>
                <a:spcPts val="799"/>
              </a:spcBef>
              <a:spcAft>
                <a:spcPts val="0"/>
              </a:spcAft>
            </a:pPr>
            <a:endParaRPr lang="en-GB"/>
          </a:p>
          <a:p>
            <a:pPr marL="421920" lvl="0" indent="-317160">
              <a:lnSpc>
                <a:spcPct val="95000"/>
              </a:lnSpc>
              <a:spcBef>
                <a:spcPts val="799"/>
              </a:spcBef>
              <a:spcAft>
                <a:spcPts val="0"/>
              </a:spcAft>
            </a:pPr>
            <a:endParaRPr lang="en-GB"/>
          </a:p>
          <a:p>
            <a:pPr marL="421920" lvl="0" indent="-317160">
              <a:lnSpc>
                <a:spcPct val="95000"/>
              </a:lnSpc>
              <a:spcBef>
                <a:spcPts val="799"/>
              </a:spcBef>
              <a:spcAft>
                <a:spcPts val="0"/>
              </a:spcAft>
            </a:pPr>
            <a:r>
              <a:rPr lang="en-GB"/>
              <a:t>anxiolýza = medikamentózní zmírnění strachu a rozrušení před operací</a:t>
            </a:r>
          </a:p>
          <a:p>
            <a:pPr lvl="0">
              <a:lnSpc>
                <a:spcPct val="95000"/>
              </a:lnSpc>
              <a:spcBef>
                <a:spcPts val="799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Usnadnění úvodu do anestezie</a:t>
            </a:r>
          </a:p>
          <a:p>
            <a:pPr lvl="0">
              <a:lnSpc>
                <a:spcPct val="95000"/>
              </a:lnSpc>
              <a:spcBef>
                <a:spcPts val="799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Snižuje spotřebu anestetik</a:t>
            </a:r>
            <a:br>
              <a:rPr lang="en-GB"/>
            </a:br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1120" cy="1256040"/>
          </a:xfrm>
        </p:spPr>
        <p:txBody>
          <a:bodyPr wrap="square" anchorCtr="0">
            <a:spAutoFit/>
          </a:bodyPr>
          <a:lstStyle/>
          <a:p>
            <a:pPr lvl="0"/>
            <a:r>
              <a:rPr lang="cs-CZ"/>
              <a:t>Premedikace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800"/>
            <a:ext cx="8764560" cy="5306399"/>
          </a:xfrm>
        </p:spPr>
        <p:txBody>
          <a:bodyPr wrap="square" anchor="t" anchorCtr="0">
            <a:spAutoFit/>
          </a:bodyPr>
          <a:lstStyle/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/>
              <a:t>Redukce sekrece</a:t>
            </a:r>
          </a:p>
          <a:p>
            <a:pPr marL="682560" lvl="0" indent="-681120"/>
            <a:r>
              <a:rPr lang="cs-CZ" sz="2600"/>
              <a:t>Éther a cyklopropan stimulují sekreci faryngeálních a bronchiálních žláz. Dnes se užívaná anestetika tento efekt nemají - podání anticholinegik rutinně před operací není nutné.</a:t>
            </a:r>
          </a:p>
          <a:p>
            <a:pPr marL="682560" lvl="0" indent="-681120"/>
            <a:endParaRPr lang="cs-CZ"/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/>
              <a:t>Sedace - Není totožná s anxiolýzou.</a:t>
            </a:r>
          </a:p>
          <a:p>
            <a:pPr marL="682560" lvl="0" indent="-681120"/>
            <a:r>
              <a:rPr lang="cs-CZ" sz="2600"/>
              <a:t>Barbituráty a opioidy sedují ale nezajistí anxiolýzu.</a:t>
            </a:r>
            <a:br>
              <a:rPr lang="cs-CZ" sz="2600"/>
            </a:br>
            <a:r>
              <a:rPr lang="cs-CZ" sz="2600"/>
              <a:t>Pokud si ji pacient nepřeje, sedace není předoperačně nezbytná.</a:t>
            </a:r>
          </a:p>
          <a:p>
            <a:pPr marL="682560" lvl="0" indent="-681120"/>
            <a:endParaRPr lang="cs-CZ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326880"/>
            <a:ext cx="8605800" cy="1170360"/>
          </a:xfrm>
        </p:spPr>
        <p:txBody>
          <a:bodyPr wrap="square" anchorCtr="0">
            <a:spAutoFit/>
          </a:bodyPr>
          <a:lstStyle/>
          <a:p>
            <a:pPr lvl="0"/>
            <a:r>
              <a:rPr lang="cs-CZ"/>
              <a:t>Premedikace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72560" y="1878840"/>
            <a:ext cx="9178920" cy="5791329"/>
          </a:xfrm>
        </p:spPr>
        <p:txBody>
          <a:bodyPr wrap="square" anchor="t" anchorCtr="0">
            <a:spAutoFit/>
          </a:bodyPr>
          <a:lstStyle/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800" dirty="0"/>
              <a:t>Redukce pooperační nauzey a zvracení</a:t>
            </a:r>
          </a:p>
          <a:p>
            <a:pPr marL="677520" lvl="0" indent="-677520"/>
            <a:r>
              <a:rPr lang="cs-CZ" sz="2600" dirty="0"/>
              <a:t>Poměrně časté zvláště po </a:t>
            </a:r>
            <a:r>
              <a:rPr lang="cs-CZ" sz="2600" dirty="0" err="1"/>
              <a:t>opioidech</a:t>
            </a:r>
            <a:r>
              <a:rPr lang="cs-CZ" sz="2600" dirty="0"/>
              <a:t>. </a:t>
            </a:r>
            <a:br>
              <a:rPr lang="cs-CZ" sz="2600" dirty="0"/>
            </a:br>
            <a:r>
              <a:rPr lang="cs-CZ" sz="2600" dirty="0"/>
              <a:t>antiemetika až v průběhu anestezie, či po operaci. </a:t>
            </a:r>
            <a:r>
              <a:rPr lang="cs-CZ" sz="2600" dirty="0" err="1"/>
              <a:t>ondansetron</a:t>
            </a:r>
            <a:r>
              <a:rPr lang="cs-CZ" sz="2600" dirty="0"/>
              <a:t>, </a:t>
            </a:r>
            <a:r>
              <a:rPr lang="cs-CZ" sz="2600" dirty="0" err="1"/>
              <a:t>droperidol</a:t>
            </a:r>
            <a:r>
              <a:rPr lang="cs-CZ" sz="2600" dirty="0"/>
              <a:t> (jen 0,25-2,5mg </a:t>
            </a:r>
            <a:r>
              <a:rPr lang="cs-CZ" sz="2600" dirty="0" err="1"/>
              <a:t>i.v</a:t>
            </a:r>
            <a:r>
              <a:rPr lang="cs-CZ" sz="2600" dirty="0"/>
              <a:t>.)</a:t>
            </a:r>
          </a:p>
          <a:p>
            <a:pPr marL="677520" lvl="0" indent="-677520">
              <a:buSzPct val="45000"/>
              <a:buFont typeface="StarSymbol"/>
              <a:buChar char="●"/>
            </a:pPr>
            <a:r>
              <a:rPr lang="cs-CZ" sz="2800" dirty="0"/>
              <a:t>Amnézie</a:t>
            </a:r>
          </a:p>
          <a:p>
            <a:pPr marL="677520" lvl="0" indent="-677520"/>
            <a:r>
              <a:rPr lang="cs-CZ" sz="2600" dirty="0"/>
              <a:t>Obzvláště u dětí. </a:t>
            </a:r>
            <a:br>
              <a:rPr lang="cs-CZ" sz="2600" dirty="0"/>
            </a:br>
            <a:r>
              <a:rPr lang="cs-CZ" sz="2600" dirty="0"/>
              <a:t>benzodiazepiny, nejlépe Lorazepam  - 5x větší amnestické účinky než diazepam</a:t>
            </a:r>
          </a:p>
          <a:p>
            <a:pPr marL="677520" lvl="0" indent="-677520">
              <a:buSzPct val="45000"/>
              <a:buFont typeface="StarSymbol"/>
              <a:buChar char="●"/>
            </a:pPr>
            <a:r>
              <a:rPr lang="cs-CZ" sz="2800" dirty="0"/>
              <a:t>Redukce množství a zvýšení pH žal. </a:t>
            </a:r>
            <a:r>
              <a:rPr lang="cs-CZ" sz="2800" dirty="0" smtClean="0"/>
              <a:t>Obsahu</a:t>
            </a:r>
            <a:br>
              <a:rPr lang="cs-CZ" sz="2800" dirty="0" smtClean="0"/>
            </a:br>
            <a:r>
              <a:rPr lang="cs-CZ" sz="2600" dirty="0" smtClean="0"/>
              <a:t>je-li </a:t>
            </a:r>
            <a:r>
              <a:rPr lang="cs-CZ" sz="2600" dirty="0"/>
              <a:t>vyšší riziko regurgitace a zvracení (hiátová hernie). </a:t>
            </a:r>
            <a:r>
              <a:rPr lang="cs-CZ" sz="2600" dirty="0" err="1"/>
              <a:t>metoclopramid</a:t>
            </a:r>
            <a:r>
              <a:rPr lang="cs-CZ" sz="2600" dirty="0"/>
              <a:t> (</a:t>
            </a:r>
            <a:r>
              <a:rPr lang="cs-CZ" sz="2600" dirty="0" err="1"/>
              <a:t>Degan</a:t>
            </a:r>
            <a:r>
              <a:rPr lang="cs-CZ" sz="2600" dirty="0"/>
              <a:t>) - zvýšení motility</a:t>
            </a:r>
          </a:p>
          <a:p>
            <a:pPr marL="677520" lvl="0" indent="-677520"/>
            <a:r>
              <a:rPr lang="cs-CZ" sz="2600" dirty="0"/>
              <a:t>citrát sodný - zvýšení pH žaludečního obsahu.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594000"/>
            <a:ext cx="8609040" cy="1267560"/>
          </a:xfrm>
        </p:spPr>
        <p:txBody>
          <a:bodyPr/>
          <a:lstStyle/>
          <a:p>
            <a:endParaRPr lang="cs-CZ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5920" y="0"/>
            <a:ext cx="9963000" cy="75596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326880"/>
            <a:ext cx="8605800" cy="1170360"/>
          </a:xfrm>
        </p:spPr>
        <p:txBody>
          <a:bodyPr wrap="square" anchorCtr="0">
            <a:spAutoFit/>
          </a:bodyPr>
          <a:lstStyle/>
          <a:p>
            <a:pPr lvl="0"/>
            <a:r>
              <a:rPr lang="cs-CZ"/>
              <a:t>Vaše / Naše studijní materiály: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800"/>
            <a:ext cx="8769600" cy="4844160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10221" t="22116" r="34417" b="10044"/>
          <a:stretch>
            <a:fillRect/>
          </a:stretch>
        </p:blipFill>
        <p:spPr>
          <a:xfrm>
            <a:off x="720719" y="1979640"/>
            <a:ext cx="7199279" cy="48592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962600" y="1400040"/>
            <a:ext cx="5118120" cy="313235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" name="Nadpis 2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Pohyb na operačním sále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441719" y="4334040"/>
            <a:ext cx="8772480" cy="3152520"/>
          </a:xfrm>
        </p:spPr>
        <p:txBody>
          <a:bodyPr wrap="square" anchor="t" anchorCtr="0">
            <a:spAutoFit/>
          </a:bodyPr>
          <a:lstStyle/>
          <a:p>
            <a:pPr marL="421920" lvl="0" indent="-317160">
              <a:lnSpc>
                <a:spcPct val="95000"/>
              </a:lnSpc>
            </a:pPr>
            <a:r>
              <a:rPr lang="en-GB"/>
              <a:t>okénko Guta Jarkovského</a:t>
            </a:r>
          </a:p>
          <a:p>
            <a:pPr marL="0" lvl="1" indent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75000"/>
              <a:buFont typeface="Symbol" pitchFamily="2"/>
              <a:buChar char="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Dobrý den, děkuji, nashledanou.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vzhat    anesteziolog ~ sestra</a:t>
            </a:r>
          </a:p>
          <a:p>
            <a:pPr marL="0" lvl="1" indent="0" hangingPunct="0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75000"/>
              <a:buFont typeface="Symbol" pitchFamily="2"/>
              <a:buChar char=""/>
            </a:pPr>
            <a:r>
              <a:rPr lang="en-GB" sz="3200">
                <a:latin typeface="Arial" pitchFamily="18"/>
                <a:ea typeface="MS Gothic" pitchFamily="2"/>
                <a:cs typeface="Tahoma" pitchFamily="2"/>
              </a:rPr>
              <a:t>důvěra, respekt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hygiena – mytí rukou před každým pac., rukavice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Na OS ověřit: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800"/>
            <a:ext cx="8772480" cy="4937400"/>
          </a:xfrm>
        </p:spPr>
        <p:txBody>
          <a:bodyPr wrap="square" anchor="t" anchorCtr="0">
            <a:spAutoFit/>
          </a:bodyPr>
          <a:lstStyle/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kontrola anest. přístroje = těsnost okruhu</a:t>
            </a:r>
          </a:p>
          <a:p>
            <a:pPr marL="421920" lvl="0" indent="-317160">
              <a:lnSpc>
                <a:spcPct val="95000"/>
              </a:lnSpc>
            </a:pPr>
            <a:endParaRPr lang="en-GB"/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totožnost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výkon a strana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alergie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dokumentace (doplněna, souhlas s A)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žilní vstup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monitorace pacienta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326880"/>
            <a:ext cx="8599680" cy="1162440"/>
          </a:xfrm>
        </p:spPr>
        <p:txBody>
          <a:bodyPr wrap="square" anchorCtr="0">
            <a:spAutoFit/>
          </a:bodyPr>
          <a:lstStyle/>
          <a:p>
            <a:pPr lvl="0"/>
            <a:r>
              <a:rPr lang="cs-CZ"/>
              <a:t>Anesteziologický protokol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440"/>
            <a:ext cx="5013000" cy="5002200"/>
          </a:xfrm>
        </p:spPr>
        <p:txBody>
          <a:bodyPr/>
          <a:lstStyle/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cs-CZ"/>
              <a:t>Stav pacienta před výkonem</a:t>
            </a:r>
          </a:p>
          <a:p>
            <a:pPr lvl="0"/>
            <a:endParaRPr lang="cs-CZ"/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cs-CZ"/>
              <a:t>monitorace vit. fcí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cs-CZ"/>
              <a:t>ABCD</a:t>
            </a:r>
          </a:p>
          <a:p>
            <a:pPr lvl="0"/>
            <a:endParaRPr lang="cs-CZ"/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cs-CZ"/>
              <a:t>Stav pacienta po výkonu,</a:t>
            </a:r>
            <a:br>
              <a:rPr lang="cs-CZ"/>
            </a:br>
            <a:r>
              <a:rPr lang="cs-CZ"/>
              <a:t>ordinace, monitorace</a:t>
            </a:r>
            <a:br>
              <a:rPr lang="cs-CZ"/>
            </a:br>
            <a:r>
              <a:rPr lang="cs-CZ"/>
              <a:t>záznam komplikací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75480" y="1465200"/>
            <a:ext cx="4305240" cy="60962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Doporučené webové stránky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800"/>
            <a:ext cx="8772480" cy="5196294"/>
          </a:xfrm>
        </p:spPr>
        <p:txBody>
          <a:bodyPr wrap="square" anchor="t" anchorCtr="0">
            <a:spAutoFit/>
          </a:bodyPr>
          <a:lstStyle/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cs-CZ" dirty="0"/>
              <a:t>www.virtual-anaesthesia-textbook.com/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cs-CZ" dirty="0"/>
              <a:t>www.openanesthesia.org</a:t>
            </a:r>
          </a:p>
          <a:p>
            <a:pPr lvl="0"/>
            <a:endParaRPr lang="cs-CZ" dirty="0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cs-CZ" dirty="0" err="1"/>
              <a:t>Virtual</a:t>
            </a:r>
            <a:r>
              <a:rPr lang="cs-CZ" dirty="0"/>
              <a:t> </a:t>
            </a:r>
            <a:r>
              <a:rPr lang="cs-CZ" dirty="0" err="1"/>
              <a:t>Anesthesia</a:t>
            </a:r>
            <a:r>
              <a:rPr lang="cs-CZ" dirty="0"/>
              <a:t> </a:t>
            </a:r>
            <a:r>
              <a:rPr lang="cs-CZ" dirty="0" err="1"/>
              <a:t>Machine</a:t>
            </a:r>
            <a:r>
              <a:rPr lang="cs-CZ" dirty="0"/>
              <a:t>:</a:t>
            </a:r>
          </a:p>
          <a:p>
            <a:pPr lvl="0"/>
            <a:r>
              <a:rPr lang="cs-CZ" dirty="0" smtClean="0"/>
              <a:t>www.simanest.org</a:t>
            </a:r>
            <a:endParaRPr lang="cs-CZ" dirty="0"/>
          </a:p>
          <a:p>
            <a:pPr lvl="0"/>
            <a:endParaRPr lang="cs-CZ" dirty="0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cs-CZ" dirty="0"/>
              <a:t>www.akutne.cz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cs-CZ" dirty="0"/>
              <a:t>www.cobatrice.org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282600"/>
            <a:ext cx="8609040" cy="126396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Optimální anestezie – KV stabilita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800"/>
            <a:ext cx="8772480" cy="4937400"/>
          </a:xfrm>
        </p:spPr>
        <p:txBody>
          <a:bodyPr wrap="square" anchor="t" anchorCtr="0">
            <a:spAutoFit/>
          </a:bodyPr>
          <a:lstStyle/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frekvence 50..90/min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STK max 115% výchozího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DTK vyšší než 60 mmHg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PAOP &lt; 12 mmHg</a:t>
            </a:r>
          </a:p>
          <a:p>
            <a:pPr lvl="0">
              <a:lnSpc>
                <a:spcPct val="95000"/>
              </a:lnSpc>
              <a:buClr>
                <a:srgbClr val="E6E6E6"/>
              </a:buClr>
              <a:buSzPct val="45000"/>
              <a:buFont typeface="Wingdings" pitchFamily="2"/>
              <a:buChar char=""/>
            </a:pPr>
            <a:r>
              <a:rPr lang="en-GB"/>
              <a:t>zabránit anemii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326880"/>
            <a:ext cx="8605800" cy="1170360"/>
          </a:xfrm>
        </p:spPr>
        <p:txBody>
          <a:bodyPr wrap="square" anchorCtr="0">
            <a:spAutoFit/>
          </a:bodyPr>
          <a:lstStyle/>
          <a:p>
            <a:pPr lvl="0"/>
            <a:r>
              <a:rPr lang="cs-CZ"/>
              <a:t>Okruhy ke kolokviu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50600" y="1772639"/>
            <a:ext cx="8769240" cy="5787360"/>
          </a:xfrm>
        </p:spPr>
        <p:txBody>
          <a:bodyPr/>
          <a:lstStyle/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600"/>
              <a:t>anatomie dýchacích cest + fyziologie dýchání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600"/>
              <a:t>fyziologie oběhu (srdeční výdej)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600"/>
              <a:t>Monitorace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600"/>
              <a:t>farmakologie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600"/>
              <a:t>příprava pacienta (ASA I) před CA, premedikace;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600"/>
              <a:t>zajištění dýchacích cest</a:t>
            </a:r>
          </a:p>
          <a:p>
            <a:pPr marL="0" lvl="1" indent="0" hangingPunct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</a:pPr>
            <a:r>
              <a:rPr lang="cs-CZ" sz="2600">
                <a:latin typeface="Arial" pitchFamily="18"/>
                <a:ea typeface="MS Gothic" pitchFamily="2"/>
                <a:cs typeface="Tahoma" pitchFamily="2"/>
              </a:rPr>
              <a:t>Rychlý úvod do anestezie = postup, indikace</a:t>
            </a:r>
          </a:p>
          <a:p>
            <a:pPr marL="0" lvl="1" indent="0" hangingPunct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</a:pPr>
            <a:r>
              <a:rPr lang="cs-CZ" sz="2600">
                <a:latin typeface="Arial" pitchFamily="18"/>
                <a:ea typeface="MS Gothic" pitchFamily="2"/>
                <a:cs typeface="Tahoma" pitchFamily="2"/>
              </a:rPr>
              <a:t>Obtížná ventilace/obtížná intubace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600"/>
              <a:t>Maligní hypertermie – příčiny, příznaky, léčba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600"/>
              <a:t>Bolest akutní, chronická; léčba</a:t>
            </a:r>
          </a:p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sz="2600"/>
              <a:t>Anatomie páteřního kanálu – SA, EPI anestezie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326880"/>
            <a:ext cx="8605800" cy="1170360"/>
          </a:xfrm>
        </p:spPr>
        <p:txBody>
          <a:bodyPr wrap="square" anchorCtr="0">
            <a:spAutoFit/>
          </a:bodyPr>
          <a:lstStyle/>
          <a:p>
            <a:pPr lvl="0"/>
            <a:r>
              <a:rPr lang="cs-CZ"/>
              <a:t>Seminární skupiny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800"/>
            <a:ext cx="8769600" cy="4844160"/>
          </a:xfrm>
        </p:spPr>
        <p:txBody>
          <a:bodyPr/>
          <a:lstStyle/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cs-CZ"/>
              <a:t>nyní jsou plné   :- (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cs-CZ"/>
              <a:t>pokud na sál nepůjdete naučeni, </a:t>
            </a:r>
            <a:br>
              <a:rPr lang="cs-CZ"/>
            </a:br>
            <a:r>
              <a:rPr lang="cs-CZ"/>
              <a:t>prosím, raději ani nechoďte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10818" t="12584" r="48702" b="8750"/>
          <a:stretch>
            <a:fillRect/>
          </a:stretch>
        </p:blipFill>
        <p:spPr>
          <a:xfrm>
            <a:off x="5866199" y="3072239"/>
            <a:ext cx="4080600" cy="445716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555480"/>
            <a:ext cx="8608320" cy="1262880"/>
          </a:xfrm>
        </p:spPr>
        <p:txBody>
          <a:bodyPr wrap="square" anchorCtr="0">
            <a:spAutoFit/>
          </a:bodyPr>
          <a:lstStyle/>
          <a:p>
            <a:pPr lvl="0">
              <a:lnSpc>
                <a:spcPct val="93000"/>
              </a:lnSpc>
            </a:pPr>
            <a:r>
              <a:rPr lang="en-GB"/>
              <a:t>1. přednáška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345492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cs-CZ"/>
              <a:t>Anestezie historie a současnost, ideální anestezie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Riziko anestezie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Předoperační vyšetření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Premedikace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Pohyb na operačním sále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1239" y="326880"/>
            <a:ext cx="8599680" cy="1162440"/>
          </a:xfrm>
        </p:spPr>
        <p:txBody>
          <a:bodyPr wrap="square" anchorCtr="0">
            <a:spAutoFit/>
          </a:bodyPr>
          <a:lstStyle/>
          <a:p>
            <a:pPr lvl="0"/>
            <a:r>
              <a:rPr lang="cs-CZ"/>
              <a:t>Anesteziologie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1239" y="1963440"/>
            <a:ext cx="8763120" cy="984885"/>
          </a:xfrm>
        </p:spPr>
        <p:txBody>
          <a:bodyPr wrap="square" anchor="t" anchorCtr="0">
            <a:spAutoFit/>
          </a:bodyPr>
          <a:lstStyle/>
          <a:p>
            <a:pPr lvl="0">
              <a:buClr>
                <a:srgbClr val="000000"/>
              </a:buClr>
              <a:buSzPct val="100000"/>
              <a:buFont typeface="Times New Roman" pitchFamily="18"/>
              <a:buChar char="•"/>
            </a:pPr>
            <a:r>
              <a:rPr lang="cs-CZ" dirty="0"/>
              <a:t>na rozdíl od ostatních oborů medicíny</a:t>
            </a:r>
            <a:br>
              <a:rPr lang="cs-CZ" dirty="0"/>
            </a:br>
            <a:r>
              <a:rPr lang="cs-CZ" dirty="0"/>
              <a:t>… je mladou disciplínou (</a:t>
            </a:r>
            <a:r>
              <a:rPr lang="cs-CZ" dirty="0" smtClean="0"/>
              <a:t>170 </a:t>
            </a:r>
            <a:r>
              <a:rPr lang="cs-CZ" dirty="0"/>
              <a:t>let)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7db98b1f-e002-47c1-9481-d75c490dbef1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lyt-cool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34988</TotalTime>
  <Words>1469</Words>
  <Application>Microsoft Office PowerPoint</Application>
  <PresentationFormat>Širokoúhlá obrazovka</PresentationFormat>
  <Paragraphs>352</Paragraphs>
  <Slides>55</Slides>
  <Notes>55</Notes>
  <HiddenSlides>1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7" baseType="lpstr">
      <vt:lpstr>MS Gothic</vt:lpstr>
      <vt:lpstr>Arial</vt:lpstr>
      <vt:lpstr>Arial Unicode MS</vt:lpstr>
      <vt:lpstr>Calibri</vt:lpstr>
      <vt:lpstr>Lucida Sans Unicode</vt:lpstr>
      <vt:lpstr>Monotype Sorts</vt:lpstr>
      <vt:lpstr>StarSymbol</vt:lpstr>
      <vt:lpstr>Symbol</vt:lpstr>
      <vt:lpstr>Tahoma</vt:lpstr>
      <vt:lpstr>Times New Roman</vt:lpstr>
      <vt:lpstr>Wingdings</vt:lpstr>
      <vt:lpstr>lyt-cool</vt:lpstr>
      <vt:lpstr>Anesteziologie a léčba bolesti</vt:lpstr>
      <vt:lpstr>Výstup předmětu:</vt:lpstr>
      <vt:lpstr>Cesta ke kreditu</vt:lpstr>
      <vt:lpstr>Studovat</vt:lpstr>
      <vt:lpstr>Vaše / Naše studijní materiály:</vt:lpstr>
      <vt:lpstr>Okruhy ke kolokviu</vt:lpstr>
      <vt:lpstr>Seminární skupiny</vt:lpstr>
      <vt:lpstr>1. přednáška</vt:lpstr>
      <vt:lpstr>Anesteziologie</vt:lpstr>
      <vt:lpstr>Anestezie historie – před eterem</vt:lpstr>
      <vt:lpstr>History</vt:lpstr>
      <vt:lpstr>Ether</vt:lpstr>
      <vt:lpstr>Ether</vt:lpstr>
      <vt:lpstr>Důvody úspěchu éteru</vt:lpstr>
      <vt:lpstr>Po éteru</vt:lpstr>
      <vt:lpstr>Po éteru</vt:lpstr>
      <vt:lpstr>Anesteziologická péče  - dnes</vt:lpstr>
      <vt:lpstr>Celková anestezie:</vt:lpstr>
      <vt:lpstr>Ideální anestetikum</vt:lpstr>
      <vt:lpstr>Slovník</vt:lpstr>
      <vt:lpstr>Sedace</vt:lpstr>
      <vt:lpstr>Continuum of depth of sedation</vt:lpstr>
      <vt:lpstr>Perioperační období:</vt:lpstr>
      <vt:lpstr>Úvod do CA</vt:lpstr>
      <vt:lpstr> Úvod do CA</vt:lpstr>
      <vt:lpstr>Riziko anestezie - mortalita</vt:lpstr>
      <vt:lpstr>Příčiny úmrtí při anestezii</vt:lpstr>
      <vt:lpstr>Předoperační Anest. vyšetření</vt:lpstr>
      <vt:lpstr>Předoperační vyšetření</vt:lpstr>
      <vt:lpstr>Smysl předoperačního vyšetření</vt:lpstr>
      <vt:lpstr>Vyšetření dýchacích cest</vt:lpstr>
      <vt:lpstr>Vyšetření dýchacích cest</vt:lpstr>
      <vt:lpstr>Otevření úst</vt:lpstr>
      <vt:lpstr>Chrup</vt:lpstr>
      <vt:lpstr>Gotické patro</vt:lpstr>
      <vt:lpstr>Jazyk, tonzily</vt:lpstr>
      <vt:lpstr>Vzdálenosti a pohyb C páteře</vt:lpstr>
      <vt:lpstr>Mallanpati</vt:lpstr>
      <vt:lpstr>Obtížná intubace</vt:lpstr>
      <vt:lpstr>Respirační riziko</vt:lpstr>
      <vt:lpstr>Kardiovaskulární rizika</vt:lpstr>
      <vt:lpstr>Další rizika</vt:lpstr>
      <vt:lpstr>ASA Performance/Status</vt:lpstr>
      <vt:lpstr>Předoperační pohovor  s pacientem</vt:lpstr>
      <vt:lpstr>Zásady předoperačního lačnění</vt:lpstr>
      <vt:lpstr>Premedikace</vt:lpstr>
      <vt:lpstr>Premedikace</vt:lpstr>
      <vt:lpstr>Premedikace</vt:lpstr>
      <vt:lpstr>Prezentace aplikace PowerPoint</vt:lpstr>
      <vt:lpstr>Prezentace aplikace PowerPoint</vt:lpstr>
      <vt:lpstr>Pohyb na operačním sále</vt:lpstr>
      <vt:lpstr>Na OS ověřit:</vt:lpstr>
      <vt:lpstr>Anesteziologický protokol</vt:lpstr>
      <vt:lpstr>Doporučené webové stránky</vt:lpstr>
      <vt:lpstr>Optimální anestezie – KV stabilita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Anesteziologie a léčba bolesti</dc:title>
  <dc:creator>ucitel</dc:creator>
  <cp:lastModifiedBy>ucitel</cp:lastModifiedBy>
  <cp:revision>23</cp:revision>
  <dcterms:modified xsi:type="dcterms:W3CDTF">2018-03-09T13:21:20Z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