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8" r:id="rId30"/>
    <p:sldId id="289" r:id="rId31"/>
    <p:sldId id="290" r:id="rId32"/>
    <p:sldId id="291" r:id="rId33"/>
    <p:sldId id="295" r:id="rId34"/>
    <p:sldId id="296" r:id="rId35"/>
    <p:sldId id="29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5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5A342-0D04-49E9-948C-55CB50C3FFDC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394C4-688F-4E27-BE2B-3EBD5B6CAD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126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747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40B826-820D-4E1C-B092-A234A8377B7E}" type="slidenum">
              <a:rPr lang="cs-CZ" altLang="cs-CZ" smtClean="0"/>
              <a:pPr/>
              <a:t>24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50529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768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F376B4-A292-4258-9C61-80304B25EE8C}" type="slidenum">
              <a:rPr lang="cs-CZ" altLang="cs-CZ" smtClean="0"/>
              <a:pPr/>
              <a:t>25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703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563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83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10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560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5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33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49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70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64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437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64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2E02-4B54-4487-A20B-A4D8976C798D}" type="datetimeFigureOut">
              <a:rPr lang="cs-CZ" smtClean="0"/>
              <a:t>10.05.2019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49332-2689-48B5-81FA-712A73CB8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18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u="sng" dirty="0" smtClean="0">
                <a:solidFill>
                  <a:srgbClr val="FF0000"/>
                </a:solidFill>
              </a:rPr>
              <a:t>TOPOGRAFIE KRKU</a:t>
            </a:r>
            <a:endParaRPr lang="cs-CZ" b="1" u="sng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1991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6323" name="Picture 5" descr="Trigonum caroticum, regio cerv. la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6" y="49213"/>
            <a:ext cx="5603875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sejmout000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563" y="2243139"/>
            <a:ext cx="4054057" cy="35760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5" name="Text Box 7"/>
          <p:cNvSpPr txBox="1">
            <a:spLocks noChangeArrowheads="1"/>
          </p:cNvSpPr>
          <p:nvPr/>
        </p:nvSpPr>
        <p:spPr bwMode="auto">
          <a:xfrm>
            <a:off x="2187575" y="5824538"/>
            <a:ext cx="287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a. cervicalis superficialis</a:t>
            </a:r>
          </a:p>
        </p:txBody>
      </p:sp>
      <p:sp>
        <p:nvSpPr>
          <p:cNvPr id="56326" name="Text Box 8"/>
          <p:cNvSpPr txBox="1">
            <a:spLocks noChangeArrowheads="1"/>
          </p:cNvSpPr>
          <p:nvPr/>
        </p:nvSpPr>
        <p:spPr bwMode="auto">
          <a:xfrm>
            <a:off x="2116139" y="1052514"/>
            <a:ext cx="24669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n.XI. – ramus ext.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Punctum nervosum</a:t>
            </a:r>
          </a:p>
        </p:txBody>
      </p:sp>
    </p:spTree>
    <p:extLst>
      <p:ext uri="{BB962C8B-B14F-4D97-AF65-F5344CB8AC3E}">
        <p14:creationId xmlns:p14="http://schemas.microsoft.com/office/powerpoint/2010/main" val="108856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sejmou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9" y="2343150"/>
            <a:ext cx="44799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sejmout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0"/>
            <a:ext cx="5956300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sejmout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46039"/>
            <a:ext cx="6321425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8"/>
          <p:cNvSpPr>
            <a:spLocks noChangeArrowheads="1"/>
          </p:cNvSpPr>
          <p:nvPr/>
        </p:nvSpPr>
        <p:spPr bwMode="auto">
          <a:xfrm>
            <a:off x="8915400" y="6092826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>
                <a:solidFill>
                  <a:srgbClr val="3333FF"/>
                </a:solidFill>
              </a:rPr>
              <a:t>3.vrstva</a:t>
            </a:r>
          </a:p>
        </p:txBody>
      </p:sp>
      <p:sp>
        <p:nvSpPr>
          <p:cNvPr id="57350" name="Text Box 9"/>
          <p:cNvSpPr txBox="1">
            <a:spLocks noChangeArrowheads="1"/>
          </p:cNvSpPr>
          <p:nvPr/>
        </p:nvSpPr>
        <p:spPr bwMode="auto">
          <a:xfrm>
            <a:off x="8328026" y="3089275"/>
            <a:ext cx="23399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m. scalenus ant.</a:t>
            </a:r>
          </a:p>
          <a:p>
            <a:pPr eaLnBrk="1" hangingPunct="1"/>
            <a:r>
              <a:rPr lang="cs-CZ" altLang="cs-CZ" b="1"/>
              <a:t>    + n. phrenicus</a:t>
            </a:r>
          </a:p>
          <a:p>
            <a:pPr eaLnBrk="1" hangingPunct="1"/>
            <a:endParaRPr lang="cs-CZ" altLang="cs-CZ" b="1" i="1" u="sng"/>
          </a:p>
          <a:p>
            <a:pPr eaLnBrk="1" hangingPunct="1"/>
            <a:r>
              <a:rPr lang="cs-CZ" altLang="cs-CZ" b="1" i="1" u="sng"/>
              <a:t>fissura scalenorum</a:t>
            </a:r>
          </a:p>
          <a:p>
            <a:pPr eaLnBrk="1" hangingPunct="1"/>
            <a:r>
              <a:rPr lang="cs-CZ" altLang="cs-CZ" b="1"/>
              <a:t>+ n. dorsalis scap.</a:t>
            </a:r>
          </a:p>
          <a:p>
            <a:pPr eaLnBrk="1" hangingPunct="1"/>
            <a:r>
              <a:rPr lang="cs-CZ" altLang="cs-CZ" b="1"/>
              <a:t>  n. thorac. longus</a:t>
            </a:r>
          </a:p>
          <a:p>
            <a:pPr eaLnBrk="1" hangingPunct="1"/>
            <a:endParaRPr lang="cs-CZ" altLang="cs-CZ" b="1"/>
          </a:p>
          <a:p>
            <a:pPr eaLnBrk="1" hangingPunct="1"/>
            <a:endParaRPr lang="cs-CZ" altLang="cs-CZ" b="1"/>
          </a:p>
          <a:p>
            <a:pPr eaLnBrk="1" hangingPunct="1">
              <a:buFontTx/>
              <a:buAutoNum type="alphaLcPeriod"/>
            </a:pPr>
            <a:r>
              <a:rPr lang="cs-CZ" altLang="cs-CZ" b="1"/>
              <a:t>transversa colli</a:t>
            </a:r>
          </a:p>
          <a:p>
            <a:pPr eaLnBrk="1" hangingPunct="1"/>
            <a:r>
              <a:rPr lang="cs-CZ" altLang="cs-CZ" b="1"/>
              <a:t>     (proráží plexus)</a:t>
            </a:r>
          </a:p>
        </p:txBody>
      </p:sp>
      <p:sp>
        <p:nvSpPr>
          <p:cNvPr id="57351" name="Line 10"/>
          <p:cNvSpPr>
            <a:spLocks noChangeShapeType="1"/>
          </p:cNvSpPr>
          <p:nvPr/>
        </p:nvSpPr>
        <p:spPr bwMode="auto">
          <a:xfrm>
            <a:off x="2566989" y="6597650"/>
            <a:ext cx="504825" cy="0"/>
          </a:xfrm>
          <a:prstGeom prst="line">
            <a:avLst/>
          </a:prstGeom>
          <a:noFill/>
          <a:ln w="76200">
            <a:solidFill>
              <a:srgbClr val="F8F8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52" name="Line 11"/>
          <p:cNvSpPr>
            <a:spLocks noChangeShapeType="1"/>
          </p:cNvSpPr>
          <p:nvPr/>
        </p:nvSpPr>
        <p:spPr bwMode="auto">
          <a:xfrm>
            <a:off x="2566989" y="6669088"/>
            <a:ext cx="504825" cy="0"/>
          </a:xfrm>
          <a:prstGeom prst="line">
            <a:avLst/>
          </a:prstGeom>
          <a:noFill/>
          <a:ln w="76200">
            <a:solidFill>
              <a:srgbClr val="F8F8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53" name="Line 12"/>
          <p:cNvSpPr>
            <a:spLocks noChangeShapeType="1"/>
          </p:cNvSpPr>
          <p:nvPr/>
        </p:nvSpPr>
        <p:spPr bwMode="auto">
          <a:xfrm flipV="1">
            <a:off x="4511675" y="5373688"/>
            <a:ext cx="0" cy="4318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54" name="Line 13"/>
          <p:cNvSpPr>
            <a:spLocks noChangeShapeType="1"/>
          </p:cNvSpPr>
          <p:nvPr/>
        </p:nvSpPr>
        <p:spPr bwMode="auto">
          <a:xfrm flipH="1">
            <a:off x="9480550" y="5949950"/>
            <a:ext cx="287338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4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nový-3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"/>
            <a:ext cx="655320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3719514" y="5445126"/>
            <a:ext cx="45370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0066FF"/>
                </a:solidFill>
              </a:rPr>
              <a:t>  </a:t>
            </a:r>
            <a:r>
              <a:rPr lang="cs-CZ" altLang="cs-CZ" sz="2400" b="1" i="1" u="sng">
                <a:solidFill>
                  <a:srgbClr val="0066FF"/>
                </a:solidFill>
              </a:rPr>
              <a:t>fissura scalenorum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1">
                <a:solidFill>
                  <a:srgbClr val="0066FF"/>
                </a:solidFill>
              </a:rPr>
              <a:t>      </a:t>
            </a:r>
            <a:r>
              <a:rPr lang="cs-CZ" altLang="cs-CZ" sz="2000" b="1" i="1"/>
              <a:t>(Žlábek, Čihák)</a:t>
            </a:r>
          </a:p>
        </p:txBody>
      </p:sp>
      <p:pic>
        <p:nvPicPr>
          <p:cNvPr id="5837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3500438"/>
            <a:ext cx="2087563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Line 9"/>
          <p:cNvSpPr>
            <a:spLocks noChangeShapeType="1"/>
          </p:cNvSpPr>
          <p:nvPr/>
        </p:nvSpPr>
        <p:spPr bwMode="auto">
          <a:xfrm>
            <a:off x="8112126" y="4797425"/>
            <a:ext cx="288925" cy="0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74" name="Line 10"/>
          <p:cNvSpPr>
            <a:spLocks noChangeShapeType="1"/>
          </p:cNvSpPr>
          <p:nvPr/>
        </p:nvSpPr>
        <p:spPr bwMode="auto">
          <a:xfrm flipV="1">
            <a:off x="8328026" y="4941889"/>
            <a:ext cx="288925" cy="142875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75" name="Line 11"/>
          <p:cNvSpPr>
            <a:spLocks noChangeShapeType="1"/>
          </p:cNvSpPr>
          <p:nvPr/>
        </p:nvSpPr>
        <p:spPr bwMode="auto">
          <a:xfrm flipH="1" flipV="1">
            <a:off x="8759826" y="5157789"/>
            <a:ext cx="73025" cy="287337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76" name="Rectangle 12"/>
          <p:cNvSpPr>
            <a:spLocks noChangeArrowheads="1"/>
          </p:cNvSpPr>
          <p:nvPr/>
        </p:nvSpPr>
        <p:spPr bwMode="auto">
          <a:xfrm>
            <a:off x="8759825" y="5373688"/>
            <a:ext cx="992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C 3 - 6</a:t>
            </a:r>
          </a:p>
        </p:txBody>
      </p:sp>
      <p:sp>
        <p:nvSpPr>
          <p:cNvPr id="58377" name="Rectangle 13"/>
          <p:cNvSpPr>
            <a:spLocks noChangeArrowheads="1"/>
          </p:cNvSpPr>
          <p:nvPr/>
        </p:nvSpPr>
        <p:spPr bwMode="auto">
          <a:xfrm>
            <a:off x="7608888" y="5051426"/>
            <a:ext cx="119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66FF"/>
                </a:solidFill>
              </a:rPr>
              <a:t>C </a:t>
            </a:r>
            <a:r>
              <a:rPr lang="cs-CZ" altLang="cs-CZ" sz="1800" b="1" dirty="0" smtClean="0">
                <a:solidFill>
                  <a:srgbClr val="0066FF"/>
                </a:solidFill>
              </a:rPr>
              <a:t>1 </a:t>
            </a:r>
            <a:r>
              <a:rPr lang="cs-CZ" altLang="cs-CZ" sz="1800" b="1" dirty="0">
                <a:solidFill>
                  <a:srgbClr val="0066FF"/>
                </a:solidFill>
              </a:rPr>
              <a:t>– 7</a:t>
            </a:r>
          </a:p>
        </p:txBody>
      </p:sp>
      <p:sp>
        <p:nvSpPr>
          <p:cNvPr id="58378" name="Rectangle 14"/>
          <p:cNvSpPr>
            <a:spLocks noChangeArrowheads="1"/>
          </p:cNvSpPr>
          <p:nvPr/>
        </p:nvSpPr>
        <p:spPr bwMode="auto">
          <a:xfrm>
            <a:off x="7175501" y="4586288"/>
            <a:ext cx="1262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C 5 -  7</a:t>
            </a:r>
          </a:p>
        </p:txBody>
      </p:sp>
    </p:spTree>
    <p:extLst>
      <p:ext uri="{BB962C8B-B14F-4D97-AF65-F5344CB8AC3E}">
        <p14:creationId xmlns:p14="http://schemas.microsoft.com/office/powerpoint/2010/main" val="27320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kresb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692151"/>
            <a:ext cx="5942013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2855914" y="5445126"/>
            <a:ext cx="6840537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u="sng">
                <a:solidFill>
                  <a:srgbClr val="0066FF"/>
                </a:solidFill>
              </a:rPr>
              <a:t>fissura scalenorum  - </a:t>
            </a:r>
            <a:r>
              <a:rPr lang="cs-CZ" altLang="cs-CZ" sz="1800" b="1" i="1">
                <a:solidFill>
                  <a:srgbClr val="0066FF"/>
                </a:solidFill>
              </a:rPr>
              <a:t>a. + v. subclavia, plexus brachialis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7082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obr11-o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5" y="130629"/>
            <a:ext cx="5527353" cy="551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2116138" y="6400801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</a:t>
            </a:r>
            <a:endParaRPr lang="cs-CZ" altLang="cs-CZ" sz="1800" b="1">
              <a:solidFill>
                <a:srgbClr val="3333FF"/>
              </a:solidFill>
            </a:endParaRPr>
          </a:p>
        </p:txBody>
      </p:sp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2430463" y="5824536"/>
            <a:ext cx="10660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3333FF"/>
                </a:solidFill>
              </a:rPr>
              <a:t>thoracic outlet syndrom ( TOS ) - syndrom horní hrud. apertury</a:t>
            </a:r>
          </a:p>
        </p:txBody>
      </p:sp>
      <p:pic>
        <p:nvPicPr>
          <p:cNvPr id="6" name="Picture 4" descr="ob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1028" r="-11012" b="-1028"/>
          <a:stretch/>
        </p:blipFill>
        <p:spPr bwMode="auto">
          <a:xfrm>
            <a:off x="5726981" y="204996"/>
            <a:ext cx="7124862" cy="52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0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6940"/>
          <a:stretch/>
        </p:blipFill>
        <p:spPr bwMode="auto">
          <a:xfrm>
            <a:off x="3151188" y="122080"/>
            <a:ext cx="5882280" cy="571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9428165" y="1055077"/>
            <a:ext cx="249922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3333FF"/>
                </a:solidFill>
              </a:rPr>
              <a:t>truncus</a:t>
            </a:r>
            <a:r>
              <a:rPr lang="cs-CZ" altLang="cs-CZ" sz="1800" b="1" dirty="0">
                <a:solidFill>
                  <a:srgbClr val="3333FF"/>
                </a:solidFill>
              </a:rPr>
              <a:t> </a:t>
            </a:r>
            <a:r>
              <a:rPr lang="cs-CZ" altLang="cs-CZ" sz="1800" b="1" dirty="0" err="1">
                <a:solidFill>
                  <a:srgbClr val="3333FF"/>
                </a:solidFill>
              </a:rPr>
              <a:t>symp</a:t>
            </a:r>
            <a:r>
              <a:rPr lang="cs-CZ" altLang="cs-CZ" sz="1800" b="1" dirty="0">
                <a:solidFill>
                  <a:srgbClr val="3333FF"/>
                </a:solidFill>
              </a:rPr>
              <a:t>.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+ </a:t>
            </a:r>
            <a:r>
              <a:rPr lang="cs-CZ" altLang="cs-CZ" sz="1800" b="1" dirty="0" err="1"/>
              <a:t>ggl</a:t>
            </a:r>
            <a:r>
              <a:rPr lang="cs-CZ" altLang="cs-CZ" sz="1800" b="1" dirty="0"/>
              <a:t>. + </a:t>
            </a:r>
            <a:r>
              <a:rPr lang="cs-CZ" altLang="cs-CZ" sz="1800" b="1" dirty="0" err="1"/>
              <a:t>ansa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subcl</a:t>
            </a:r>
            <a:r>
              <a:rPr lang="cs-CZ" altLang="cs-CZ" sz="18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(</a:t>
            </a:r>
            <a:r>
              <a:rPr lang="cs-CZ" altLang="cs-CZ" sz="1800" b="1" i="1" dirty="0" err="1"/>
              <a:t>Vieussens</a:t>
            </a:r>
            <a:r>
              <a:rPr lang="cs-CZ" altLang="cs-CZ" sz="1800" b="1" dirty="0"/>
              <a:t>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00B050"/>
                </a:solidFill>
              </a:rPr>
              <a:t>duct</a:t>
            </a:r>
            <a:r>
              <a:rPr lang="cs-CZ" altLang="cs-CZ" sz="1800" b="1" dirty="0">
                <a:solidFill>
                  <a:srgbClr val="00B050"/>
                </a:solidFill>
              </a:rPr>
              <a:t>. </a:t>
            </a:r>
            <a:r>
              <a:rPr lang="cs-CZ" altLang="cs-CZ" sz="1800" b="1" dirty="0" err="1">
                <a:solidFill>
                  <a:srgbClr val="00B050"/>
                </a:solidFill>
              </a:rPr>
              <a:t>thoracicus</a:t>
            </a:r>
            <a:endParaRPr lang="cs-CZ" altLang="cs-CZ" sz="18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angulus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venosus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a. </a:t>
            </a:r>
            <a:r>
              <a:rPr lang="cs-CZ" altLang="cs-CZ" sz="1800" b="1" dirty="0" err="1"/>
              <a:t>vertebralis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tr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thyreocervic</a:t>
            </a:r>
            <a:r>
              <a:rPr lang="cs-CZ" altLang="cs-CZ" sz="18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a. </a:t>
            </a:r>
            <a:r>
              <a:rPr lang="cs-CZ" altLang="cs-CZ" sz="1800" b="1" dirty="0" err="1"/>
              <a:t>thoracica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 interna=vpravo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2979739" y="5876926"/>
            <a:ext cx="5114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3333FF"/>
                </a:solidFill>
              </a:rPr>
              <a:t>                   </a:t>
            </a:r>
            <a:r>
              <a:rPr lang="cs-CZ" altLang="cs-CZ" sz="2000" b="1" u="sng" dirty="0" err="1">
                <a:solidFill>
                  <a:srgbClr val="C00000"/>
                </a:solidFill>
              </a:rPr>
              <a:t>Scalenovertebrale</a:t>
            </a:r>
            <a:r>
              <a:rPr lang="cs-CZ" altLang="cs-CZ" sz="2000" b="1" u="sng" dirty="0">
                <a:solidFill>
                  <a:srgbClr val="C00000"/>
                </a:solidFill>
              </a:rPr>
              <a:t> (</a:t>
            </a:r>
            <a:r>
              <a:rPr lang="cs-CZ" altLang="cs-CZ" sz="2000" b="1" u="sng" dirty="0" err="1">
                <a:solidFill>
                  <a:srgbClr val="C00000"/>
                </a:solidFill>
              </a:rPr>
              <a:t>subclaviae</a:t>
            </a:r>
            <a:r>
              <a:rPr lang="cs-CZ" altLang="cs-CZ" sz="2000" b="1" u="sng" dirty="0">
                <a:solidFill>
                  <a:srgbClr val="C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C00000"/>
              </a:solidFill>
            </a:endParaRPr>
          </a:p>
        </p:txBody>
      </p:sp>
      <p:sp>
        <p:nvSpPr>
          <p:cNvPr id="62469" name="AutoShape 7"/>
          <p:cNvSpPr>
            <a:spLocks noChangeArrowheads="1"/>
          </p:cNvSpPr>
          <p:nvPr/>
        </p:nvSpPr>
        <p:spPr bwMode="auto">
          <a:xfrm>
            <a:off x="3648075" y="5876926"/>
            <a:ext cx="431800" cy="28892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2470" name="Rectangle 10"/>
          <p:cNvSpPr>
            <a:spLocks noChangeArrowheads="1"/>
          </p:cNvSpPr>
          <p:nvPr/>
        </p:nvSpPr>
        <p:spPr bwMode="auto">
          <a:xfrm>
            <a:off x="100484" y="122080"/>
            <a:ext cx="55716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C VI – tub. </a:t>
            </a:r>
            <a:r>
              <a:rPr lang="cs-CZ" altLang="cs-CZ" sz="1800" b="1" dirty="0" err="1"/>
              <a:t>caroticum</a:t>
            </a:r>
            <a:r>
              <a:rPr lang="cs-CZ" altLang="cs-CZ" sz="1800" b="1" dirty="0"/>
              <a:t> + </a:t>
            </a:r>
            <a:r>
              <a:rPr lang="cs-CZ" altLang="cs-CZ" sz="1800" b="1" dirty="0" err="1"/>
              <a:t>longus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colli</a:t>
            </a:r>
            <a:endParaRPr lang="cs-CZ" altLang="cs-CZ" sz="1800" b="1" dirty="0"/>
          </a:p>
        </p:txBody>
      </p:sp>
      <p:sp>
        <p:nvSpPr>
          <p:cNvPr id="62471" name="Rectangle 11"/>
          <p:cNvSpPr>
            <a:spLocks noChangeArrowheads="1"/>
          </p:cNvSpPr>
          <p:nvPr/>
        </p:nvSpPr>
        <p:spPr bwMode="auto">
          <a:xfrm>
            <a:off x="1919235" y="530082"/>
            <a:ext cx="12319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scalenus</a:t>
            </a:r>
            <a:endParaRPr lang="cs-CZ" altLang="cs-CZ" sz="1800" b="1" dirty="0"/>
          </a:p>
        </p:txBody>
      </p:sp>
      <p:sp>
        <p:nvSpPr>
          <p:cNvPr id="62472" name="Text Box 16"/>
          <p:cNvSpPr txBox="1">
            <a:spLocks noChangeArrowheads="1"/>
          </p:cNvSpPr>
          <p:nvPr/>
        </p:nvSpPr>
        <p:spPr bwMode="auto">
          <a:xfrm>
            <a:off x="1682750" y="2008188"/>
            <a:ext cx="13773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/>
              <a:t> </a:t>
            </a:r>
            <a:r>
              <a:rPr lang="en-US" altLang="cs-CZ" sz="1800" b="1" dirty="0" smtClean="0"/>
              <a:t>      </a:t>
            </a:r>
            <a:r>
              <a:rPr lang="cs-CZ" altLang="cs-CZ" sz="1800" b="1" dirty="0" err="1" smtClean="0"/>
              <a:t>cupula</a:t>
            </a:r>
            <a:endParaRPr lang="cs-CZ" altLang="cs-CZ" sz="1800" b="1" dirty="0"/>
          </a:p>
        </p:txBody>
      </p:sp>
      <p:sp>
        <p:nvSpPr>
          <p:cNvPr id="62473" name="Text Box 17"/>
          <p:cNvSpPr txBox="1">
            <a:spLocks noChangeArrowheads="1"/>
          </p:cNvSpPr>
          <p:nvPr/>
        </p:nvSpPr>
        <p:spPr bwMode="auto">
          <a:xfrm>
            <a:off x="1682749" y="3672112"/>
            <a:ext cx="15440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 smtClean="0">
                <a:solidFill>
                  <a:srgbClr val="0066FF"/>
                </a:solidFill>
              </a:rPr>
              <a:t>     </a:t>
            </a:r>
            <a:r>
              <a:rPr lang="cs-CZ" altLang="cs-CZ" sz="1800" b="1" u="sng" dirty="0" err="1" smtClean="0">
                <a:solidFill>
                  <a:srgbClr val="0066FF"/>
                </a:solidFill>
              </a:rPr>
              <a:t>kanylace</a:t>
            </a:r>
            <a:endParaRPr lang="cs-CZ" altLang="cs-CZ" sz="1800" b="1" u="sng" dirty="0">
              <a:solidFill>
                <a:srgbClr val="0066FF"/>
              </a:solidFill>
            </a:endParaRPr>
          </a:p>
        </p:txBody>
      </p:sp>
      <p:sp>
        <p:nvSpPr>
          <p:cNvPr id="62474" name="Line 18"/>
          <p:cNvSpPr>
            <a:spLocks noChangeShapeType="1"/>
          </p:cNvSpPr>
          <p:nvPr/>
        </p:nvSpPr>
        <p:spPr bwMode="auto">
          <a:xfrm flipV="1">
            <a:off x="3226797" y="3519253"/>
            <a:ext cx="936625" cy="287337"/>
          </a:xfrm>
          <a:prstGeom prst="line">
            <a:avLst/>
          </a:prstGeom>
          <a:noFill/>
          <a:ln w="38100" cmpd="dbl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0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obr11-o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27" y="65839"/>
            <a:ext cx="5676100" cy="573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116138" y="6400801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</a:t>
            </a:r>
            <a:endParaRPr lang="cs-CZ" altLang="cs-CZ" sz="1800">
              <a:solidFill>
                <a:srgbClr val="3333FF"/>
              </a:solidFill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2566989" y="5876926"/>
            <a:ext cx="10066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66FF"/>
                </a:solidFill>
              </a:rPr>
              <a:t>                </a:t>
            </a:r>
            <a:r>
              <a:rPr lang="cs-CZ" altLang="cs-CZ" sz="2000" b="1" dirty="0" err="1">
                <a:solidFill>
                  <a:srgbClr val="0066FF"/>
                </a:solidFill>
              </a:rPr>
              <a:t>Trigonum</a:t>
            </a:r>
            <a:r>
              <a:rPr lang="cs-CZ" altLang="cs-CZ" sz="2000" b="1" dirty="0">
                <a:solidFill>
                  <a:srgbClr val="0066FF"/>
                </a:solidFill>
              </a:rPr>
              <a:t>  </a:t>
            </a:r>
            <a:r>
              <a:rPr lang="cs-CZ" altLang="cs-CZ" sz="2000" b="1" dirty="0" err="1">
                <a:solidFill>
                  <a:srgbClr val="0066FF"/>
                </a:solidFill>
              </a:rPr>
              <a:t>scalenovertebrale</a:t>
            </a:r>
            <a:r>
              <a:rPr lang="cs-CZ" altLang="cs-CZ" sz="2000" b="1" dirty="0">
                <a:solidFill>
                  <a:srgbClr val="0066FF"/>
                </a:solidFill>
              </a:rPr>
              <a:t> </a:t>
            </a:r>
            <a:r>
              <a:rPr lang="cs-CZ" altLang="cs-CZ" sz="2000" b="1" dirty="0" smtClean="0">
                <a:solidFill>
                  <a:srgbClr val="0066FF"/>
                </a:solidFill>
              </a:rPr>
              <a:t>–</a:t>
            </a:r>
            <a:r>
              <a:rPr lang="en-US" altLang="cs-CZ" sz="2000" b="1" dirty="0" smtClean="0">
                <a:solidFill>
                  <a:srgbClr val="0066FF"/>
                </a:solidFill>
              </a:rPr>
              <a:t> </a:t>
            </a:r>
            <a:r>
              <a:rPr lang="en-US" altLang="cs-CZ" sz="2000" b="1" dirty="0" err="1" smtClean="0">
                <a:solidFill>
                  <a:srgbClr val="0066FF"/>
                </a:solidFill>
              </a:rPr>
              <a:t>Rtg</a:t>
            </a:r>
            <a:endParaRPr lang="cs-CZ" altLang="cs-CZ" sz="2000" b="1" dirty="0">
              <a:solidFill>
                <a:srgbClr val="0066FF"/>
              </a:solidFill>
            </a:endParaRPr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233" y="1028557"/>
            <a:ext cx="5021722" cy="442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3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sejmout0015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57" y="63105"/>
            <a:ext cx="6603792" cy="595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3340100" y="54657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40" name="AutoShape 6"/>
          <p:cNvSpPr>
            <a:spLocks noChangeArrowheads="1"/>
          </p:cNvSpPr>
          <p:nvPr/>
        </p:nvSpPr>
        <p:spPr bwMode="auto">
          <a:xfrm>
            <a:off x="3216276" y="6021389"/>
            <a:ext cx="576263" cy="28733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5541" name="Text Box 7"/>
          <p:cNvSpPr txBox="1">
            <a:spLocks noChangeArrowheads="1"/>
          </p:cNvSpPr>
          <p:nvPr/>
        </p:nvSpPr>
        <p:spPr bwMode="auto">
          <a:xfrm>
            <a:off x="4008438" y="5734051"/>
            <a:ext cx="20875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        CAROTICUM</a:t>
            </a:r>
          </a:p>
        </p:txBody>
      </p:sp>
      <p:sp>
        <p:nvSpPr>
          <p:cNvPr id="65542" name="Text Box 8"/>
          <p:cNvSpPr txBox="1">
            <a:spLocks noChangeArrowheads="1"/>
          </p:cNvSpPr>
          <p:nvPr/>
        </p:nvSpPr>
        <p:spPr bwMode="auto">
          <a:xfrm>
            <a:off x="8164513" y="928689"/>
            <a:ext cx="1892300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>
                <a:solidFill>
                  <a:srgbClr val="FFFF66"/>
                </a:solidFill>
              </a:rPr>
              <a:t>OHRANIČENÍ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u="sng">
              <a:solidFill>
                <a:srgbClr val="FFFF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v. jugul int.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(v. facialis)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 nodi cerv.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prof.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arcus n. XII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 ansa cervic.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carotis + bifurc.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 glomus carot.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Větvení:…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 </a:t>
            </a:r>
            <a:r>
              <a:rPr lang="cs-CZ" altLang="cs-CZ" sz="1800" b="1">
                <a:solidFill>
                  <a:srgbClr val="CC0066"/>
                </a:solidFill>
              </a:rPr>
              <a:t>Béclard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n. vagus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65543" name="Line 9"/>
          <p:cNvSpPr>
            <a:spLocks noChangeShapeType="1"/>
          </p:cNvSpPr>
          <p:nvPr/>
        </p:nvSpPr>
        <p:spPr bwMode="auto">
          <a:xfrm>
            <a:off x="2135189" y="5876925"/>
            <a:ext cx="5832475" cy="0"/>
          </a:xfrm>
          <a:prstGeom prst="line">
            <a:avLst/>
          </a:prstGeom>
          <a:noFill/>
          <a:ln w="5715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02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ovéPole 2"/>
          <p:cNvSpPr txBox="1">
            <a:spLocks noChangeArrowheads="1"/>
          </p:cNvSpPr>
          <p:nvPr/>
        </p:nvSpPr>
        <p:spPr bwMode="auto">
          <a:xfrm>
            <a:off x="7896225" y="981075"/>
            <a:ext cx="2146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1 - a. facialis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4 - arcus n. XII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7-  n.  laryng.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8 - a. thyr. sup.</a:t>
            </a:r>
          </a:p>
        </p:txBody>
      </p:sp>
      <p:pic>
        <p:nvPicPr>
          <p:cNvPr id="66563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5400"/>
            <a:ext cx="5781675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04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sejmout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81" y="98444"/>
            <a:ext cx="5631283" cy="65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8915400" y="6165851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u="sng">
              <a:solidFill>
                <a:srgbClr val="3333FF"/>
              </a:solidFill>
            </a:endParaRPr>
          </a:p>
        </p:txBody>
      </p:sp>
      <p:sp>
        <p:nvSpPr>
          <p:cNvPr id="67588" name="Text Box 7"/>
          <p:cNvSpPr txBox="1">
            <a:spLocks noChangeArrowheads="1"/>
          </p:cNvSpPr>
          <p:nvPr/>
        </p:nvSpPr>
        <p:spPr bwMode="auto">
          <a:xfrm>
            <a:off x="8688389" y="1700214"/>
            <a:ext cx="2166937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vena jugul.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(+ v. facialis)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a. thyreiod. sup</a:t>
            </a:r>
            <a:r>
              <a:rPr lang="cs-CZ" altLang="cs-CZ" sz="18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a.</a:t>
            </a:r>
            <a:r>
              <a:rPr lang="cs-CZ" altLang="cs-CZ" sz="1800"/>
              <a:t> </a:t>
            </a:r>
            <a:r>
              <a:rPr lang="cs-CZ" altLang="cs-CZ" sz="1800" b="1"/>
              <a:t>lingualis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3333FF"/>
                </a:solidFill>
              </a:rPr>
              <a:t>Béclard (+1825)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n. vagus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trunc. sympath.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 ganglia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ansa subclavia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(</a:t>
            </a:r>
            <a:r>
              <a:rPr lang="cs-CZ" altLang="cs-CZ" sz="1800" b="1" i="1"/>
              <a:t>Vieussens)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i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>
                <a:solidFill>
                  <a:srgbClr val="FF0000"/>
                </a:solidFill>
              </a:rPr>
              <a:t>ANSA CERVIC.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>
                <a:solidFill>
                  <a:srgbClr val="FF0000"/>
                </a:solidFill>
              </a:rPr>
              <a:t>(</a:t>
            </a:r>
            <a:r>
              <a:rPr lang="cs-CZ" altLang="cs-CZ" sz="1800" b="1" i="1">
                <a:solidFill>
                  <a:srgbClr val="FF0000"/>
                </a:solidFill>
              </a:rPr>
              <a:t>prof.,hypogl</a:t>
            </a:r>
            <a:r>
              <a:rPr lang="cs-CZ" altLang="cs-CZ" sz="1600" b="1" i="1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67589" name="Line 8"/>
          <p:cNvSpPr>
            <a:spLocks noChangeShapeType="1"/>
          </p:cNvSpPr>
          <p:nvPr/>
        </p:nvSpPr>
        <p:spPr bwMode="auto">
          <a:xfrm>
            <a:off x="2927351" y="6453188"/>
            <a:ext cx="504825" cy="0"/>
          </a:xfrm>
          <a:prstGeom prst="line">
            <a:avLst/>
          </a:prstGeom>
          <a:noFill/>
          <a:ln w="76200">
            <a:solidFill>
              <a:srgbClr val="F8F8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590" name="Line 9"/>
          <p:cNvSpPr>
            <a:spLocks noChangeShapeType="1"/>
          </p:cNvSpPr>
          <p:nvPr/>
        </p:nvSpPr>
        <p:spPr bwMode="auto">
          <a:xfrm>
            <a:off x="2927351" y="6524625"/>
            <a:ext cx="504825" cy="0"/>
          </a:xfrm>
          <a:prstGeom prst="line">
            <a:avLst/>
          </a:prstGeom>
          <a:noFill/>
          <a:ln w="76200">
            <a:solidFill>
              <a:srgbClr val="F8F8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7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sejmout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4" y="260350"/>
            <a:ext cx="5267325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2711450" y="0"/>
            <a:ext cx="586263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                           </a:t>
            </a:r>
            <a:r>
              <a:rPr lang="cs-CZ" altLang="cs-CZ" sz="2400" b="1" u="sng" dirty="0" err="1">
                <a:solidFill>
                  <a:srgbClr val="C00000"/>
                </a:solidFill>
              </a:rPr>
              <a:t>Regiones</a:t>
            </a:r>
            <a:r>
              <a:rPr lang="cs-CZ" altLang="cs-CZ" sz="2400" b="1" u="sng" dirty="0">
                <a:solidFill>
                  <a:srgbClr val="C00000"/>
                </a:solidFill>
              </a:rPr>
              <a:t> </a:t>
            </a:r>
            <a:r>
              <a:rPr lang="cs-CZ" altLang="cs-CZ" sz="2400" b="1" u="sng" dirty="0" err="1">
                <a:solidFill>
                  <a:srgbClr val="C00000"/>
                </a:solidFill>
              </a:rPr>
              <a:t>colli</a:t>
            </a:r>
            <a:endParaRPr lang="cs-CZ" altLang="cs-CZ" sz="2400" b="1" u="sng" dirty="0">
              <a:solidFill>
                <a:srgbClr val="C00000"/>
              </a:solidFill>
            </a:endParaRPr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8956675" y="1911351"/>
            <a:ext cx="1619250" cy="427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>
                <a:solidFill>
                  <a:srgbClr val="3333FF"/>
                </a:solidFill>
              </a:rPr>
              <a:t>R.- anterior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3333FF"/>
                </a:solidFill>
              </a:rPr>
              <a:t>   - </a:t>
            </a:r>
            <a:r>
              <a:rPr lang="cs-CZ" altLang="cs-CZ" sz="2000" b="1" u="sng">
                <a:solidFill>
                  <a:srgbClr val="3333FF"/>
                </a:solidFill>
              </a:rPr>
              <a:t>lateralis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caroticum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submandi-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bulare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omotrape-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zium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omoclavic.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48133" name="AutoShape 8"/>
          <p:cNvSpPr>
            <a:spLocks noChangeArrowheads="1"/>
          </p:cNvSpPr>
          <p:nvPr/>
        </p:nvSpPr>
        <p:spPr bwMode="auto">
          <a:xfrm>
            <a:off x="8975725" y="2708276"/>
            <a:ext cx="215900" cy="2889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6784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rteriografie caro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374651"/>
            <a:ext cx="6624638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343025" y="5875338"/>
            <a:ext cx="811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                       </a:t>
            </a:r>
            <a:r>
              <a:rPr lang="cs-CZ" altLang="cs-CZ" sz="2400" b="1" u="sng">
                <a:solidFill>
                  <a:srgbClr val="FF0000"/>
                </a:solidFill>
                <a:latin typeface="Times New Roman" panose="02020603050405020304" pitchFamily="18" charset="0"/>
              </a:rPr>
              <a:t>Arteriografie (angiografie) a. carotis</a:t>
            </a:r>
            <a:r>
              <a:rPr lang="cs-CZ" altLang="cs-CZ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>
            <a:off x="1774825" y="2276475"/>
            <a:ext cx="863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755776" y="2133600"/>
            <a:ext cx="307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s</a:t>
            </a:r>
          </a:p>
        </p:txBody>
      </p:sp>
      <p:pic>
        <p:nvPicPr>
          <p:cNvPr id="68614" name="Picture 6" descr="pt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8" y="1822451"/>
            <a:ext cx="226695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7" descr="pta1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1" y="3505201"/>
            <a:ext cx="20875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2566988" y="5311776"/>
            <a:ext cx="2055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stenosa</a:t>
            </a:r>
            <a:r>
              <a:rPr lang="cs-CZ" altLang="cs-CZ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- s</a:t>
            </a: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5087938" y="5300663"/>
            <a:ext cx="5256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</a:t>
            </a:r>
            <a:r>
              <a:rPr lang="cs-CZ" altLang="cs-CZ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stav po angioplastice</a:t>
            </a:r>
            <a:r>
              <a:rPr lang="cs-CZ" altLang="cs-CZ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     </a:t>
            </a:r>
            <a:r>
              <a:rPr lang="cs-CZ" altLang="cs-CZ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stenty</a:t>
            </a:r>
          </a:p>
        </p:txBody>
      </p:sp>
      <p:pic>
        <p:nvPicPr>
          <p:cNvPr id="68618" name="Picture 4" descr="sejmout0015"/>
          <p:cNvPicPr>
            <a:picLocks noChangeAspect="1" noChangeArrowheads="1"/>
          </p:cNvPicPr>
          <p:nvPr/>
        </p:nvPicPr>
        <p:blipFill>
          <a:blip r:embed="rId5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1" y="71438"/>
            <a:ext cx="215106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0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graphicFrame>
        <p:nvGraphicFramePr>
          <p:cNvPr id="706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919289" y="333375"/>
          <a:ext cx="8281987" cy="621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Snímek" r:id="rId3" imgW="4560480" imgH="3423600" progId="PowerPoint.Slide.8">
                  <p:embed/>
                </p:oleObj>
              </mc:Choice>
              <mc:Fallback>
                <p:oleObj name="Snímek" r:id="rId3" imgW="4560480" imgH="3423600" progId="PowerPoint.Slide.8">
                  <p:embed/>
                  <p:pic>
                    <p:nvPicPr>
                      <p:cNvPr id="706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333375"/>
                        <a:ext cx="8281987" cy="621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350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ejmout0015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18" y="54950"/>
            <a:ext cx="6555607" cy="591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340100" y="54657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684" name="AutoShape 4"/>
          <p:cNvSpPr>
            <a:spLocks noChangeArrowheads="1"/>
          </p:cNvSpPr>
          <p:nvPr/>
        </p:nvSpPr>
        <p:spPr bwMode="auto">
          <a:xfrm>
            <a:off x="2927351" y="5949951"/>
            <a:ext cx="576263" cy="4302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482975" y="5876926"/>
            <a:ext cx="214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submandibulare</a:t>
            </a:r>
            <a:endParaRPr lang="cs-CZ" altLang="cs-CZ" sz="2000" b="1" dirty="0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8164513" y="952500"/>
            <a:ext cx="234315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OHRANIČENÍ….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gl. submandibularis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v. facialis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n. hypoglossus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2135189" y="5876925"/>
            <a:ext cx="5832475" cy="0"/>
          </a:xfrm>
          <a:prstGeom prst="line">
            <a:avLst/>
          </a:prstGeom>
          <a:noFill/>
          <a:ln w="5715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26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0638"/>
            <a:ext cx="5808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5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sejmout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46050"/>
            <a:ext cx="5641975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3124200" y="58975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3732" name="AutoShape 6"/>
          <p:cNvSpPr>
            <a:spLocks noChangeArrowheads="1"/>
          </p:cNvSpPr>
          <p:nvPr/>
        </p:nvSpPr>
        <p:spPr bwMode="auto">
          <a:xfrm>
            <a:off x="3216275" y="5876925"/>
            <a:ext cx="647700" cy="215900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3333FF"/>
              </a:solidFill>
            </a:endParaRP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3852863" y="5762626"/>
            <a:ext cx="5600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3333FF"/>
                </a:solidFill>
              </a:rPr>
              <a:t>Submandibulare –       </a:t>
            </a:r>
            <a:r>
              <a:rPr lang="cs-CZ" altLang="cs-CZ" sz="1800" b="1">
                <a:solidFill>
                  <a:srgbClr val="FF0000"/>
                </a:solidFill>
              </a:rPr>
              <a:t>ligatury a . lingualis</a:t>
            </a: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7680325" y="908050"/>
            <a:ext cx="27368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a. facialis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a. lingualis: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>
                <a:solidFill>
                  <a:srgbClr val="FF0000"/>
                </a:solidFill>
              </a:rPr>
              <a:t>úhel Béclardův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73735" name="AutoShape 9"/>
          <p:cNvSpPr>
            <a:spLocks noChangeArrowheads="1"/>
          </p:cNvSpPr>
          <p:nvPr/>
        </p:nvSpPr>
        <p:spPr bwMode="auto">
          <a:xfrm>
            <a:off x="7680325" y="1844676"/>
            <a:ext cx="431800" cy="2889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3736" name="Text Box 10"/>
          <p:cNvSpPr txBox="1">
            <a:spLocks noChangeArrowheads="1"/>
          </p:cNvSpPr>
          <p:nvPr/>
        </p:nvSpPr>
        <p:spPr bwMode="auto">
          <a:xfrm>
            <a:off x="7608889" y="1792288"/>
            <a:ext cx="2879725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     Pirogovův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n. hypoglossus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gl. sublingualis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(m. hyoglossus)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n. lingualis + ggl.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m. geniohyoideus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73737" name="Line 12"/>
          <p:cNvSpPr>
            <a:spLocks noChangeShapeType="1"/>
          </p:cNvSpPr>
          <p:nvPr/>
        </p:nvSpPr>
        <p:spPr bwMode="auto">
          <a:xfrm>
            <a:off x="3575051" y="5805488"/>
            <a:ext cx="14446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38" name="Line 13"/>
          <p:cNvSpPr>
            <a:spLocks noChangeShapeType="1"/>
          </p:cNvSpPr>
          <p:nvPr/>
        </p:nvSpPr>
        <p:spPr bwMode="auto">
          <a:xfrm>
            <a:off x="3575051" y="5805488"/>
            <a:ext cx="144463" cy="1444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39" name="Line 14"/>
          <p:cNvSpPr>
            <a:spLocks noChangeShapeType="1"/>
          </p:cNvSpPr>
          <p:nvPr/>
        </p:nvSpPr>
        <p:spPr bwMode="auto">
          <a:xfrm>
            <a:off x="3648075" y="5013326"/>
            <a:ext cx="0" cy="7207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7104063" y="3933825"/>
            <a:ext cx="2159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41" name="Line 16"/>
          <p:cNvSpPr>
            <a:spLocks noChangeShapeType="1"/>
          </p:cNvSpPr>
          <p:nvPr/>
        </p:nvSpPr>
        <p:spPr bwMode="auto">
          <a:xfrm>
            <a:off x="7104063" y="4005263"/>
            <a:ext cx="14446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42" name="Line 17"/>
          <p:cNvSpPr>
            <a:spLocks noChangeShapeType="1"/>
          </p:cNvSpPr>
          <p:nvPr/>
        </p:nvSpPr>
        <p:spPr bwMode="auto">
          <a:xfrm flipH="1" flipV="1">
            <a:off x="7013749" y="4241801"/>
            <a:ext cx="666576" cy="1238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43" name="Line 18"/>
          <p:cNvSpPr>
            <a:spLocks noChangeShapeType="1"/>
          </p:cNvSpPr>
          <p:nvPr/>
        </p:nvSpPr>
        <p:spPr bwMode="auto">
          <a:xfrm>
            <a:off x="9409113" y="1989138"/>
            <a:ext cx="4318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22" name="Přímá spojnice 21"/>
          <p:cNvCxnSpPr/>
          <p:nvPr/>
        </p:nvCxnSpPr>
        <p:spPr>
          <a:xfrm>
            <a:off x="4079875" y="393223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ěticípá hvězda 1"/>
          <p:cNvSpPr/>
          <p:nvPr/>
        </p:nvSpPr>
        <p:spPr>
          <a:xfrm>
            <a:off x="9494839" y="1495425"/>
            <a:ext cx="287337" cy="223838"/>
          </a:xfrm>
          <a:prstGeom prst="star5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Pěticípá hvězda 17"/>
          <p:cNvSpPr/>
          <p:nvPr/>
        </p:nvSpPr>
        <p:spPr>
          <a:xfrm>
            <a:off x="6816725" y="5895976"/>
            <a:ext cx="287338" cy="225425"/>
          </a:xfrm>
          <a:prstGeom prst="star5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Pěticípá hvězda 18"/>
          <p:cNvSpPr/>
          <p:nvPr/>
        </p:nvSpPr>
        <p:spPr>
          <a:xfrm>
            <a:off x="3838575" y="4195764"/>
            <a:ext cx="287338" cy="223837"/>
          </a:xfrm>
          <a:prstGeom prst="star5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8259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577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88914"/>
            <a:ext cx="9786738" cy="531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vnoramenný trojúhelník 2"/>
          <p:cNvSpPr/>
          <p:nvPr/>
        </p:nvSpPr>
        <p:spPr>
          <a:xfrm>
            <a:off x="4125914" y="5589588"/>
            <a:ext cx="484187" cy="360362"/>
          </a:xfrm>
          <a:prstGeom prst="triangl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583114" y="5661025"/>
            <a:ext cx="56276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0000FF"/>
                </a:solidFill>
              </a:rPr>
              <a:t>PIROGOVŮV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  ( </a:t>
            </a:r>
            <a:r>
              <a:rPr lang="cs-CZ" b="1" dirty="0" err="1">
                <a:solidFill>
                  <a:srgbClr val="C00000"/>
                </a:solidFill>
              </a:rPr>
              <a:t>arcus</a:t>
            </a:r>
            <a:r>
              <a:rPr lang="cs-CZ" b="1" dirty="0">
                <a:solidFill>
                  <a:srgbClr val="C00000"/>
                </a:solidFill>
              </a:rPr>
              <a:t> XII, mylo-, </a:t>
            </a:r>
            <a:r>
              <a:rPr lang="cs-CZ" b="1" dirty="0" err="1">
                <a:solidFill>
                  <a:srgbClr val="C00000"/>
                </a:solidFill>
              </a:rPr>
              <a:t>digastr</a:t>
            </a:r>
            <a:r>
              <a:rPr lang="cs-CZ" b="1" dirty="0">
                <a:solidFill>
                  <a:srgbClr val="C00000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0593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sejmout00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 t="15115" r="11860" b="7854"/>
          <a:stretch/>
        </p:blipFill>
        <p:spPr bwMode="auto">
          <a:xfrm>
            <a:off x="0" y="35446"/>
            <a:ext cx="6119446" cy="481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2371412" y="6169688"/>
            <a:ext cx="79013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</a:t>
            </a:r>
            <a:r>
              <a:rPr lang="cs-CZ" altLang="cs-CZ" sz="2400" b="1" u="sng" dirty="0">
                <a:solidFill>
                  <a:srgbClr val="FF0000"/>
                </a:solidFill>
              </a:rPr>
              <a:t>Fascie  krku</a:t>
            </a:r>
            <a:r>
              <a:rPr lang="cs-CZ" altLang="cs-CZ" sz="2400" b="1" dirty="0">
                <a:solidFill>
                  <a:srgbClr val="FF0000"/>
                </a:solidFill>
              </a:rPr>
              <a:t>:</a:t>
            </a:r>
            <a:r>
              <a:rPr lang="cs-CZ" altLang="cs-CZ" sz="2000" b="1" dirty="0"/>
              <a:t> povrchová, střední, hluboká (</a:t>
            </a:r>
            <a:r>
              <a:rPr lang="cs-CZ" altLang="cs-CZ" sz="2000" b="1" dirty="0" err="1"/>
              <a:t>prevertebrální</a:t>
            </a:r>
            <a:r>
              <a:rPr lang="cs-CZ" altLang="cs-CZ" sz="2000" b="1" dirty="0"/>
              <a:t>)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4" y="235323"/>
            <a:ext cx="6530689" cy="441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5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41289"/>
            <a:ext cx="560070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1703388" y="1484313"/>
            <a:ext cx="1905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STERNO-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CLEIDO</a:t>
            </a:r>
          </a:p>
        </p:txBody>
      </p:sp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6959600" y="620714"/>
            <a:ext cx="17732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PLATYSMA</a:t>
            </a:r>
          </a:p>
        </p:txBody>
      </p:sp>
      <p:sp>
        <p:nvSpPr>
          <p:cNvPr id="78853" name="Line 9"/>
          <p:cNvSpPr>
            <a:spLocks noChangeShapeType="1"/>
          </p:cNvSpPr>
          <p:nvPr/>
        </p:nvSpPr>
        <p:spPr bwMode="auto">
          <a:xfrm flipH="1">
            <a:off x="6672263" y="1001714"/>
            <a:ext cx="215900" cy="288925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8854" name="Text Box 10"/>
          <p:cNvSpPr txBox="1">
            <a:spLocks noChangeArrowheads="1"/>
          </p:cNvSpPr>
          <p:nvPr/>
        </p:nvSpPr>
        <p:spPr bwMode="auto">
          <a:xfrm>
            <a:off x="4079876" y="5949951"/>
            <a:ext cx="3159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0066FF"/>
                </a:solidFill>
              </a:rPr>
              <a:t>Fascie krční</a:t>
            </a:r>
          </a:p>
        </p:txBody>
      </p:sp>
      <p:sp>
        <p:nvSpPr>
          <p:cNvPr id="78855" name="Text Box 5"/>
          <p:cNvSpPr txBox="1">
            <a:spLocks noChangeArrowheads="1"/>
          </p:cNvSpPr>
          <p:nvPr/>
        </p:nvSpPr>
        <p:spPr bwMode="auto">
          <a:xfrm>
            <a:off x="-200025" y="-242888"/>
            <a:ext cx="2478088" cy="661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                           </a:t>
            </a:r>
            <a:endParaRPr lang="cs-CZ" altLang="cs-CZ" sz="2400" b="1" u="sng">
              <a:solidFill>
                <a:schemeClr val="accent2"/>
              </a:solidFill>
            </a:endParaRPr>
          </a:p>
        </p:txBody>
      </p:sp>
      <p:pic>
        <p:nvPicPr>
          <p:cNvPr id="78856" name="Picture 4" descr="sejmout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968530"/>
            <a:ext cx="3542863" cy="389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88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3414"/>
            <a:ext cx="8382000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703388" y="5872164"/>
            <a:ext cx="514985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</a:t>
            </a:r>
            <a:r>
              <a:rPr lang="cs-CZ" altLang="cs-CZ" sz="2000" b="1">
                <a:solidFill>
                  <a:srgbClr val="FFFF66"/>
                </a:solidFill>
              </a:rPr>
              <a:t>superfic.      </a:t>
            </a:r>
            <a:r>
              <a:rPr lang="cs-CZ" altLang="cs-CZ" sz="2000" b="1">
                <a:solidFill>
                  <a:srgbClr val="FF0066"/>
                </a:solidFill>
              </a:rPr>
              <a:t>praetrach.</a:t>
            </a:r>
            <a:r>
              <a:rPr lang="cs-CZ" altLang="cs-CZ" sz="2000" b="1">
                <a:solidFill>
                  <a:srgbClr val="FFFF66"/>
                </a:solidFill>
              </a:rPr>
              <a:t>    </a:t>
            </a:r>
            <a:r>
              <a:rPr lang="cs-CZ" altLang="cs-CZ" sz="2000" b="1">
                <a:solidFill>
                  <a:srgbClr val="009900"/>
                </a:solidFill>
              </a:rPr>
              <a:t>praevertebr</a:t>
            </a:r>
            <a:r>
              <a:rPr lang="cs-CZ" altLang="cs-CZ" sz="1800" b="1">
                <a:solidFill>
                  <a:srgbClr val="009900"/>
                </a:solidFill>
              </a:rPr>
              <a:t>.</a:t>
            </a:r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2279650" y="1196975"/>
            <a:ext cx="215900" cy="647700"/>
          </a:xfrm>
          <a:prstGeom prst="line">
            <a:avLst/>
          </a:prstGeom>
          <a:noFill/>
          <a:ln w="57150" cmpd="thinThick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>
            <a:off x="4583113" y="836614"/>
            <a:ext cx="0" cy="5048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6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sejm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9" y="80387"/>
            <a:ext cx="4773911" cy="586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3359150" y="5949951"/>
            <a:ext cx="5849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66FF"/>
                </a:solidFill>
              </a:rPr>
              <a:t> Koniotomie, tracheotomie: a) horní  b) dolní</a:t>
            </a:r>
          </a:p>
        </p:txBody>
      </p:sp>
    </p:spTree>
    <p:extLst>
      <p:ext uri="{BB962C8B-B14F-4D97-AF65-F5344CB8AC3E}">
        <p14:creationId xmlns:p14="http://schemas.microsoft.com/office/powerpoint/2010/main" val="215524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03" y="190918"/>
            <a:ext cx="6063222" cy="641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9616272" y="4210260"/>
            <a:ext cx="19393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 err="1">
                <a:solidFill>
                  <a:srgbClr val="C00000"/>
                </a:solidFill>
              </a:rPr>
              <a:t>Regiones</a:t>
            </a:r>
            <a:r>
              <a:rPr lang="cs-CZ" altLang="cs-CZ" sz="2000" b="1" u="sng" dirty="0">
                <a:solidFill>
                  <a:srgbClr val="C00000"/>
                </a:solidFill>
              </a:rPr>
              <a:t> </a:t>
            </a:r>
            <a:r>
              <a:rPr lang="cs-CZ" altLang="cs-CZ" sz="2000" b="1" u="sng" dirty="0" err="1">
                <a:solidFill>
                  <a:srgbClr val="C00000"/>
                </a:solidFill>
              </a:rPr>
              <a:t>colli</a:t>
            </a:r>
            <a:endParaRPr lang="cs-CZ" altLang="cs-CZ" sz="2000" b="1" u="sng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6462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sejmou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404814"/>
            <a:ext cx="435292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067301" y="6021388"/>
            <a:ext cx="1808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koniotomie</a:t>
            </a:r>
            <a:endParaRPr lang="cs-CZ" altLang="cs-CZ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flipV="1">
            <a:off x="3503614" y="1989139"/>
            <a:ext cx="2016125" cy="71437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900238" y="2205038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conus elasticus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(lig. cricothyroid.)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8401051" y="2655889"/>
            <a:ext cx="23272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Lobus dx.,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Isthmus, pyramidalis</a:t>
            </a:r>
          </a:p>
        </p:txBody>
      </p:sp>
    </p:spTree>
    <p:extLst>
      <p:ext uri="{BB962C8B-B14F-4D97-AF65-F5344CB8AC3E}">
        <p14:creationId xmlns:p14="http://schemas.microsoft.com/office/powerpoint/2010/main" val="332660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"/>
          <a:stretch/>
        </p:blipFill>
        <p:spPr bwMode="auto">
          <a:xfrm>
            <a:off x="3275763" y="140676"/>
            <a:ext cx="3934663" cy="664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4151314" y="6256339"/>
            <a:ext cx="4903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5137490" y="4276568"/>
            <a:ext cx="503238" cy="0"/>
          </a:xfrm>
          <a:prstGeom prst="line">
            <a:avLst/>
          </a:prstGeom>
          <a:noFill/>
          <a:ln w="57150" cmpd="thickThin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3973" name="Line 6"/>
          <p:cNvSpPr>
            <a:spLocks noChangeShapeType="1"/>
          </p:cNvSpPr>
          <p:nvPr/>
        </p:nvSpPr>
        <p:spPr bwMode="auto">
          <a:xfrm>
            <a:off x="5389109" y="5392739"/>
            <a:ext cx="0" cy="863600"/>
          </a:xfrm>
          <a:prstGeom prst="line">
            <a:avLst/>
          </a:prstGeom>
          <a:noFill/>
          <a:ln w="57150" cmpd="thickThin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3974" name="Rectangle 7"/>
          <p:cNvSpPr>
            <a:spLocks noChangeArrowheads="1"/>
          </p:cNvSpPr>
          <p:nvPr/>
        </p:nvSpPr>
        <p:spPr bwMode="auto">
          <a:xfrm>
            <a:off x="8169309" y="4813160"/>
            <a:ext cx="31829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koniotomie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cs-CZ" sz="2400" b="1" dirty="0" err="1" smtClean="0">
                <a:solidFill>
                  <a:schemeClr val="accent1">
                    <a:lumMod val="75000"/>
                  </a:schemeClr>
                </a:solidFill>
              </a:rPr>
              <a:t>punkce</a:t>
            </a:r>
            <a:endParaRPr lang="cs-CZ" alt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tracheotomie</a:t>
            </a:r>
          </a:p>
        </p:txBody>
      </p:sp>
    </p:spTree>
    <p:extLst>
      <p:ext uri="{BB962C8B-B14F-4D97-AF65-F5344CB8AC3E}">
        <p14:creationId xmlns:p14="http://schemas.microsoft.com/office/powerpoint/2010/main" val="38271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sejmou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98" y="803868"/>
            <a:ext cx="9471077" cy="457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2279651" y="5392738"/>
            <a:ext cx="79930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accent2"/>
                </a:solidFill>
              </a:rPr>
              <a:t>    </a:t>
            </a:r>
            <a:r>
              <a:rPr lang="cs-CZ" altLang="cs-CZ" sz="2800" b="1" dirty="0" err="1">
                <a:solidFill>
                  <a:schemeClr val="accent1">
                    <a:lumMod val="75000"/>
                  </a:schemeClr>
                </a:solidFill>
              </a:rPr>
              <a:t>koniotomie</a:t>
            </a:r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                            tracheotomie</a:t>
            </a:r>
          </a:p>
        </p:txBody>
      </p:sp>
      <p:sp>
        <p:nvSpPr>
          <p:cNvPr id="84996" name="Line 6"/>
          <p:cNvSpPr>
            <a:spLocks noChangeShapeType="1"/>
          </p:cNvSpPr>
          <p:nvPr/>
        </p:nvSpPr>
        <p:spPr bwMode="auto">
          <a:xfrm>
            <a:off x="2424114" y="5157788"/>
            <a:ext cx="2873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4997" name="Line 7"/>
          <p:cNvSpPr>
            <a:spLocks noChangeShapeType="1"/>
          </p:cNvSpPr>
          <p:nvPr/>
        </p:nvSpPr>
        <p:spPr bwMode="auto">
          <a:xfrm>
            <a:off x="2424113" y="5229225"/>
            <a:ext cx="2159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4998" name="Line 8"/>
          <p:cNvSpPr>
            <a:spLocks noChangeShapeType="1"/>
          </p:cNvSpPr>
          <p:nvPr/>
        </p:nvSpPr>
        <p:spPr bwMode="auto">
          <a:xfrm>
            <a:off x="2424114" y="5084763"/>
            <a:ext cx="2873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4999" name="Line 9"/>
          <p:cNvSpPr>
            <a:spLocks noChangeShapeType="1"/>
          </p:cNvSpPr>
          <p:nvPr/>
        </p:nvSpPr>
        <p:spPr bwMode="auto">
          <a:xfrm>
            <a:off x="2279650" y="5157789"/>
            <a:ext cx="71438" cy="1428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5000" name="Line 10"/>
          <p:cNvSpPr>
            <a:spLocks noChangeShapeType="1"/>
          </p:cNvSpPr>
          <p:nvPr/>
        </p:nvSpPr>
        <p:spPr bwMode="auto">
          <a:xfrm>
            <a:off x="10272713" y="4652963"/>
            <a:ext cx="0" cy="2159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5001" name="Line 11"/>
          <p:cNvSpPr>
            <a:spLocks noChangeShapeType="1"/>
          </p:cNvSpPr>
          <p:nvPr/>
        </p:nvSpPr>
        <p:spPr bwMode="auto">
          <a:xfrm>
            <a:off x="10199688" y="4724400"/>
            <a:ext cx="0" cy="21748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5002" name="Line 12"/>
          <p:cNvSpPr>
            <a:spLocks noChangeShapeType="1"/>
          </p:cNvSpPr>
          <p:nvPr/>
        </p:nvSpPr>
        <p:spPr bwMode="auto">
          <a:xfrm>
            <a:off x="10272714" y="4652964"/>
            <a:ext cx="71437" cy="2889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5003" name="Line 13"/>
          <p:cNvSpPr>
            <a:spLocks noChangeShapeType="1"/>
          </p:cNvSpPr>
          <p:nvPr/>
        </p:nvSpPr>
        <p:spPr bwMode="auto">
          <a:xfrm>
            <a:off x="10272713" y="4724401"/>
            <a:ext cx="0" cy="2889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5004" name="Line 14"/>
          <p:cNvSpPr>
            <a:spLocks noChangeShapeType="1"/>
          </p:cNvSpPr>
          <p:nvPr/>
        </p:nvSpPr>
        <p:spPr bwMode="auto">
          <a:xfrm>
            <a:off x="2424114" y="5300663"/>
            <a:ext cx="14287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5005" name="Text Box 15"/>
          <p:cNvSpPr txBox="1">
            <a:spLocks noChangeArrowheads="1"/>
          </p:cNvSpPr>
          <p:nvPr/>
        </p:nvSpPr>
        <p:spPr bwMode="auto">
          <a:xfrm>
            <a:off x="4995863" y="4673601"/>
            <a:ext cx="220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Lobus pyramidalis</a:t>
            </a:r>
          </a:p>
        </p:txBody>
      </p:sp>
      <p:sp>
        <p:nvSpPr>
          <p:cNvPr id="85006" name="Line 16"/>
          <p:cNvSpPr>
            <a:spLocks noChangeShapeType="1"/>
          </p:cNvSpPr>
          <p:nvPr/>
        </p:nvSpPr>
        <p:spPr bwMode="auto">
          <a:xfrm flipH="1" flipV="1">
            <a:off x="4367214" y="4221163"/>
            <a:ext cx="649287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4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15888"/>
            <a:ext cx="4608512" cy="585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7227889" y="352425"/>
            <a:ext cx="3189287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99CC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99CC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99CC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99CC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99CC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99CC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99CC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chemeClr val="accent2"/>
              </a:solidFill>
            </a:endParaRPr>
          </a:p>
        </p:txBody>
      </p:sp>
      <p:sp>
        <p:nvSpPr>
          <p:cNvPr id="90116" name="Oval 5"/>
          <p:cNvSpPr>
            <a:spLocks noChangeArrowheads="1"/>
          </p:cNvSpPr>
          <p:nvPr/>
        </p:nvSpPr>
        <p:spPr bwMode="auto">
          <a:xfrm>
            <a:off x="6167439" y="1557339"/>
            <a:ext cx="865187" cy="503237"/>
          </a:xfrm>
          <a:prstGeom prst="ellipse">
            <a:avLst/>
          </a:prstGeom>
          <a:solidFill>
            <a:srgbClr val="C0C0C0"/>
          </a:solidFill>
          <a:ln w="38100">
            <a:solidFill>
              <a:srgbClr val="77777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0117" name="Line 6"/>
          <p:cNvSpPr>
            <a:spLocks noChangeShapeType="1"/>
          </p:cNvSpPr>
          <p:nvPr/>
        </p:nvSpPr>
        <p:spPr bwMode="auto">
          <a:xfrm>
            <a:off x="6240463" y="476250"/>
            <a:ext cx="792162" cy="1296988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18" name="Line 7"/>
          <p:cNvSpPr>
            <a:spLocks noChangeShapeType="1"/>
          </p:cNvSpPr>
          <p:nvPr/>
        </p:nvSpPr>
        <p:spPr bwMode="auto">
          <a:xfrm>
            <a:off x="5808664" y="404813"/>
            <a:ext cx="503237" cy="10080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19" name="Line 8"/>
          <p:cNvSpPr>
            <a:spLocks noChangeShapeType="1"/>
          </p:cNvSpPr>
          <p:nvPr/>
        </p:nvSpPr>
        <p:spPr bwMode="auto">
          <a:xfrm flipH="1">
            <a:off x="5591175" y="1844676"/>
            <a:ext cx="1009650" cy="72072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20" name="Text Box 9"/>
          <p:cNvSpPr txBox="1">
            <a:spLocks noChangeArrowheads="1"/>
          </p:cNvSpPr>
          <p:nvPr/>
        </p:nvSpPr>
        <p:spPr bwMode="auto">
          <a:xfrm>
            <a:off x="7372350" y="1052514"/>
            <a:ext cx="2292350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radix linguae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epiglottis + aditus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cartil. corniculates + cuneiformes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pl. ventric., vocales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cartil. cricoidea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0121" name="Rectangle 10"/>
          <p:cNvSpPr>
            <a:spLocks noChangeArrowheads="1"/>
          </p:cNvSpPr>
          <p:nvPr/>
        </p:nvSpPr>
        <p:spPr bwMode="auto">
          <a:xfrm>
            <a:off x="5951538" y="5862638"/>
            <a:ext cx="358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solidFill>
                  <a:schemeClr val="accent2"/>
                </a:solidFill>
              </a:rPr>
              <a:t>Laryngoskopický obraz</a:t>
            </a:r>
          </a:p>
        </p:txBody>
      </p:sp>
    </p:spTree>
    <p:extLst>
      <p:ext uri="{BB962C8B-B14F-4D97-AF65-F5344CB8AC3E}">
        <p14:creationId xmlns:p14="http://schemas.microsoft.com/office/powerpoint/2010/main" val="21978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98" y="91168"/>
            <a:ext cx="6430266" cy="578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967664" y="207963"/>
            <a:ext cx="2700337" cy="695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radix linguae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epiglottis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pl. ventric., vocales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plica aryepiglottica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cornicul., cuneiform.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incissura  interarythenoid.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hypopharynx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3503613" y="5876925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solidFill>
                  <a:srgbClr val="3333FF"/>
                </a:solidFill>
              </a:rPr>
              <a:t>Laryngoskopický obraz</a:t>
            </a:r>
          </a:p>
        </p:txBody>
      </p:sp>
    </p:spTree>
    <p:extLst>
      <p:ext uri="{BB962C8B-B14F-4D97-AF65-F5344CB8AC3E}">
        <p14:creationId xmlns:p14="http://schemas.microsoft.com/office/powerpoint/2010/main" val="261621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tra100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69" y="100484"/>
            <a:ext cx="6973345" cy="557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524000" y="5229225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                    epitel cylindrický řasinkový -  typický epitel dýchacích cest</a:t>
            </a:r>
          </a:p>
        </p:txBody>
      </p:sp>
    </p:spTree>
    <p:extLst>
      <p:ext uri="{BB962C8B-B14F-4D97-AF65-F5344CB8AC3E}">
        <p14:creationId xmlns:p14="http://schemas.microsoft.com/office/powerpoint/2010/main" val="21352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sejmout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692151"/>
            <a:ext cx="579755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3195638" y="5734051"/>
            <a:ext cx="4514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66FF"/>
                </a:solidFill>
              </a:rPr>
              <a:t>            Regio colli lateralis- 1. vrstva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66FF"/>
                </a:solidFill>
              </a:rPr>
              <a:t>                  </a:t>
            </a:r>
            <a:r>
              <a:rPr lang="cs-CZ" altLang="cs-CZ" sz="2000" b="1"/>
              <a:t>povrchová krční fascie</a:t>
            </a: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8975726" y="2297113"/>
            <a:ext cx="1692275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Platysma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v. jugularis ext.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Punctum nervosum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</a:rPr>
              <a:t>( Erbův b. ):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occipit.min.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auricul. mag.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n.transv. colli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supraclavic.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</p:spTree>
    <p:extLst>
      <p:ext uri="{BB962C8B-B14F-4D97-AF65-F5344CB8AC3E}">
        <p14:creationId xmlns:p14="http://schemas.microsoft.com/office/powerpoint/2010/main" val="4145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sejmout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620713"/>
            <a:ext cx="7593012" cy="562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8688389" y="2152650"/>
            <a:ext cx="20145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>
                <a:solidFill>
                  <a:srgbClr val="3333FF"/>
                </a:solidFill>
              </a:rPr>
              <a:t>Ansa superfic.: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r. colli n. VII.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n. transv. colli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3987801" y="6088064"/>
            <a:ext cx="4937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66FF"/>
                </a:solidFill>
              </a:rPr>
              <a:t> Punctum nervosum – plexus cervicalis</a:t>
            </a:r>
          </a:p>
        </p:txBody>
      </p:sp>
      <p:sp>
        <p:nvSpPr>
          <p:cNvPr id="51205" name="Line 10"/>
          <p:cNvSpPr>
            <a:spLocks noChangeShapeType="1"/>
          </p:cNvSpPr>
          <p:nvPr/>
        </p:nvSpPr>
        <p:spPr bwMode="auto">
          <a:xfrm>
            <a:off x="2208214" y="5661025"/>
            <a:ext cx="574675" cy="0"/>
          </a:xfrm>
          <a:prstGeom prst="line">
            <a:avLst/>
          </a:prstGeom>
          <a:noFill/>
          <a:ln w="76200">
            <a:solidFill>
              <a:srgbClr val="F8F8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6" name="Line 11"/>
          <p:cNvSpPr>
            <a:spLocks noChangeShapeType="1"/>
          </p:cNvSpPr>
          <p:nvPr/>
        </p:nvSpPr>
        <p:spPr bwMode="auto">
          <a:xfrm>
            <a:off x="2208214" y="5734050"/>
            <a:ext cx="574675" cy="0"/>
          </a:xfrm>
          <a:prstGeom prst="line">
            <a:avLst/>
          </a:prstGeom>
          <a:noFill/>
          <a:ln w="76200">
            <a:solidFill>
              <a:srgbClr val="F8F8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7" name="Line 12"/>
          <p:cNvSpPr>
            <a:spLocks noChangeShapeType="1"/>
          </p:cNvSpPr>
          <p:nvPr/>
        </p:nvSpPr>
        <p:spPr bwMode="auto">
          <a:xfrm>
            <a:off x="2566989" y="5589589"/>
            <a:ext cx="288925" cy="71437"/>
          </a:xfrm>
          <a:prstGeom prst="line">
            <a:avLst/>
          </a:prstGeom>
          <a:noFill/>
          <a:ln w="76200">
            <a:solidFill>
              <a:srgbClr val="F8F8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08" name="Line 13"/>
          <p:cNvSpPr>
            <a:spLocks noChangeShapeType="1"/>
          </p:cNvSpPr>
          <p:nvPr/>
        </p:nvSpPr>
        <p:spPr bwMode="auto">
          <a:xfrm>
            <a:off x="2566989" y="5661026"/>
            <a:ext cx="288925" cy="73025"/>
          </a:xfrm>
          <a:prstGeom prst="line">
            <a:avLst/>
          </a:prstGeom>
          <a:noFill/>
          <a:ln w="76200">
            <a:solidFill>
              <a:srgbClr val="F8F8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1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M. platysmy, podkoží odstraně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46" y="476249"/>
            <a:ext cx="7169114" cy="580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1431925" y="2439988"/>
            <a:ext cx="25209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</a:t>
            </a:r>
            <a:r>
              <a:rPr lang="cs-CZ" altLang="cs-CZ" sz="1800" b="1" u="sng">
                <a:solidFill>
                  <a:srgbClr val="0066FF"/>
                </a:solidFill>
              </a:rPr>
              <a:t>punctum nervosum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u="sng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   n. transv. colli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   nn. supraclavicular.</a:t>
            </a:r>
            <a:endParaRPr lang="cs-CZ" altLang="cs-CZ" sz="1800" b="1" u="sng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037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3252" name="Picture 5" descr="Demonstrace svalů kr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08" y="365124"/>
            <a:ext cx="7542003" cy="619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1271587" y="2060575"/>
            <a:ext cx="2860676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    </a:t>
            </a:r>
            <a:r>
              <a:rPr lang="cs-CZ" altLang="cs-CZ" sz="1800" b="1" u="sng">
                <a:solidFill>
                  <a:srgbClr val="0066FF"/>
                </a:solidFill>
              </a:rPr>
              <a:t>punctum nervosum: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    n. auric. magnus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u="sng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    n. transv. colli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    nn. supraclavicular.</a:t>
            </a:r>
            <a:endParaRPr lang="cs-CZ" altLang="cs-CZ" sz="1800" b="1" u="sng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23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8913"/>
            <a:ext cx="434657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919288" y="5661026"/>
            <a:ext cx="6900862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>
                <a:solidFill>
                  <a:srgbClr val="0066FF"/>
                </a:solidFill>
              </a:rPr>
              <a:t>Punctum nervosum – plexus cervicalis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743700" y="3808413"/>
            <a:ext cx="35052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n. auricul. magnus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occipitalis minor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supraclavicul., </a:t>
            </a:r>
            <a:r>
              <a:rPr lang="cs-CZ" altLang="cs-CZ" sz="1800" b="1">
                <a:solidFill>
                  <a:srgbClr val="FF0000"/>
                </a:solidFill>
              </a:rPr>
              <a:t>m. platysma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8380413" y="3160713"/>
            <a:ext cx="37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</a:t>
            </a:r>
            <a:endParaRPr lang="cs-CZ" altLang="cs-CZ" sz="1800" b="1">
              <a:solidFill>
                <a:srgbClr val="0066FF"/>
              </a:solidFill>
            </a:endParaRPr>
          </a:p>
        </p:txBody>
      </p:sp>
      <p:pic>
        <p:nvPicPr>
          <p:cNvPr id="54278" name="Picture 8" descr="Demonstrace hrudní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04813"/>
            <a:ext cx="424815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3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sejmou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9" y="2343150"/>
            <a:ext cx="44799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22" descr="sejmout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33376"/>
            <a:ext cx="6624638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23"/>
          <p:cNvSpPr txBox="1">
            <a:spLocks noChangeArrowheads="1"/>
          </p:cNvSpPr>
          <p:nvPr/>
        </p:nvSpPr>
        <p:spPr bwMode="auto">
          <a:xfrm>
            <a:off x="8112125" y="1936750"/>
            <a:ext cx="2700338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a. cervic. superfic. (12)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m. omohyoid.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m. scalenus ant.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a. suprascapul. (11)</a:t>
            </a:r>
          </a:p>
        </p:txBody>
      </p:sp>
      <p:sp>
        <p:nvSpPr>
          <p:cNvPr id="55301" name="Text Box 24"/>
          <p:cNvSpPr txBox="1">
            <a:spLocks noChangeArrowheads="1"/>
          </p:cNvSpPr>
          <p:nvPr/>
        </p:nvSpPr>
        <p:spPr bwMode="auto">
          <a:xfrm>
            <a:off x="2782889" y="5876925"/>
            <a:ext cx="194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>
                <a:solidFill>
                  <a:srgbClr val="0066FF"/>
                </a:solidFill>
              </a:rPr>
              <a:t>2.vrstva</a:t>
            </a:r>
          </a:p>
        </p:txBody>
      </p:sp>
      <p:sp>
        <p:nvSpPr>
          <p:cNvPr id="55302" name="Line 25"/>
          <p:cNvSpPr>
            <a:spLocks noChangeShapeType="1"/>
          </p:cNvSpPr>
          <p:nvPr/>
        </p:nvSpPr>
        <p:spPr bwMode="auto">
          <a:xfrm flipV="1">
            <a:off x="2063751" y="6524625"/>
            <a:ext cx="6696075" cy="0"/>
          </a:xfrm>
          <a:prstGeom prst="line">
            <a:avLst/>
          </a:prstGeom>
          <a:noFill/>
          <a:ln w="762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3" name="Line 26"/>
          <p:cNvSpPr>
            <a:spLocks noChangeShapeType="1"/>
          </p:cNvSpPr>
          <p:nvPr/>
        </p:nvSpPr>
        <p:spPr bwMode="auto">
          <a:xfrm>
            <a:off x="2063750" y="6453188"/>
            <a:ext cx="6624638" cy="0"/>
          </a:xfrm>
          <a:prstGeom prst="line">
            <a:avLst/>
          </a:prstGeom>
          <a:noFill/>
          <a:ln w="762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4" name="Rectangle 27"/>
          <p:cNvSpPr>
            <a:spLocks noChangeArrowheads="1"/>
          </p:cNvSpPr>
          <p:nvPr/>
        </p:nvSpPr>
        <p:spPr bwMode="auto">
          <a:xfrm>
            <a:off x="2208214" y="1930401"/>
            <a:ext cx="263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n. XI. (ramus ext.)</a:t>
            </a:r>
          </a:p>
        </p:txBody>
      </p:sp>
      <p:sp>
        <p:nvSpPr>
          <p:cNvPr id="55305" name="Line 29"/>
          <p:cNvSpPr>
            <a:spLocks noChangeShapeType="1"/>
          </p:cNvSpPr>
          <p:nvPr/>
        </p:nvSpPr>
        <p:spPr bwMode="auto">
          <a:xfrm>
            <a:off x="4224338" y="2133600"/>
            <a:ext cx="1079500" cy="7143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306" name="Rectangle 30"/>
          <p:cNvSpPr>
            <a:spLocks noChangeArrowheads="1"/>
          </p:cNvSpPr>
          <p:nvPr/>
        </p:nvSpPr>
        <p:spPr bwMode="auto">
          <a:xfrm>
            <a:off x="1847851" y="4437063"/>
            <a:ext cx="2327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a. transversa colli</a:t>
            </a:r>
          </a:p>
        </p:txBody>
      </p:sp>
      <p:sp>
        <p:nvSpPr>
          <p:cNvPr id="55307" name="Text Box 31"/>
          <p:cNvSpPr txBox="1">
            <a:spLocks noChangeArrowheads="1"/>
          </p:cNvSpPr>
          <p:nvPr/>
        </p:nvSpPr>
        <p:spPr bwMode="auto">
          <a:xfrm>
            <a:off x="1755775" y="3232151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levator (16)</a:t>
            </a:r>
          </a:p>
        </p:txBody>
      </p:sp>
    </p:spTree>
    <p:extLst>
      <p:ext uri="{BB962C8B-B14F-4D97-AF65-F5344CB8AC3E}">
        <p14:creationId xmlns:p14="http://schemas.microsoft.com/office/powerpoint/2010/main" val="360682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641</Words>
  <Application>Microsoft Office PowerPoint</Application>
  <PresentationFormat>Širokoúhlá obrazovka</PresentationFormat>
  <Paragraphs>292</Paragraphs>
  <Slides>35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Motiv Office</vt:lpstr>
      <vt:lpstr>Snímek</vt:lpstr>
      <vt:lpstr>TOPOGRAFIE KRKU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TOPOGRAFIE KRKU</dc:title>
  <dc:creator>Pavel Matonoha</dc:creator>
  <cp:lastModifiedBy>Pavel Matonoha</cp:lastModifiedBy>
  <cp:revision>5</cp:revision>
  <dcterms:created xsi:type="dcterms:W3CDTF">2019-05-10T07:21:55Z</dcterms:created>
  <dcterms:modified xsi:type="dcterms:W3CDTF">2019-05-10T10:13:52Z</dcterms:modified>
</cp:coreProperties>
</file>