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05" r:id="rId2"/>
    <p:sldMasterId id="2147483706" r:id="rId3"/>
  </p:sldMasterIdLst>
  <p:notesMasterIdLst>
    <p:notesMasterId r:id="rId15"/>
  </p:notesMasterIdLst>
  <p:sldIdLst>
    <p:sldId id="256" r:id="rId4"/>
    <p:sldId id="257" r:id="rId5"/>
    <p:sldId id="260" r:id="rId6"/>
    <p:sldId id="266" r:id="rId7"/>
    <p:sldId id="258" r:id="rId8"/>
    <p:sldId id="259" r:id="rId9"/>
    <p:sldId id="262" r:id="rId10"/>
    <p:sldId id="263" r:id="rId11"/>
    <p:sldId id="264" r:id="rId12"/>
    <p:sldId id="265" r:id="rId13"/>
    <p:sldId id="261" r:id="rId14"/>
  </p:sldIdLst>
  <p:sldSz cx="9144000" cy="6858000" type="screen4x3"/>
  <p:notesSz cx="6669088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6349"/>
    <a:srgbClr val="FFFF99"/>
    <a:srgbClr val="400000"/>
    <a:srgbClr val="800000"/>
    <a:srgbClr val="CC0000"/>
    <a:srgbClr val="FF0000"/>
    <a:srgbClr val="000099"/>
    <a:srgbClr val="DDDDDD"/>
    <a:srgbClr val="B2B2B2"/>
    <a:srgbClr val="607B7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19" autoAdjust="0"/>
    <p:restoredTop sz="94660"/>
  </p:normalViewPr>
  <p:slideViewPr>
    <p:cSldViewPr>
      <p:cViewPr varScale="1">
        <p:scale>
          <a:sx n="86" d="100"/>
          <a:sy n="86" d="100"/>
        </p:scale>
        <p:origin x="-158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48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A1D49831-9435-4201-A280-91AA28325834}" type="datetimeFigureOut">
              <a:rPr lang="cs-CZ"/>
              <a:pPr>
                <a:defRPr/>
              </a:pPr>
              <a:t>20.4.2015</a:t>
            </a:fld>
            <a:endParaRPr lang="cs-CZ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AD11C411-1CAB-493F-9FC7-C8356A4621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2013" y="774700"/>
            <a:ext cx="4948237" cy="3711575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000" y="4719638"/>
            <a:ext cx="4891088" cy="1238250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2013" y="774700"/>
            <a:ext cx="4948237" cy="3711575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000" y="4719638"/>
            <a:ext cx="4891088" cy="1238250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2013" y="774700"/>
            <a:ext cx="4948237" cy="3711575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000" y="4719638"/>
            <a:ext cx="4891088" cy="1238250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72495FB-9AC3-48C1-B6FB-CEF0BDD6EFB6}" type="datetime1">
              <a:rPr lang="cs-CZ"/>
              <a:pPr>
                <a:defRPr/>
              </a:pPr>
              <a:t>20.4.2015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i="1" dirty="0" smtClean="0"/>
              <a:t>J. Jarkovský, L. Dušek, J. Kalina</a:t>
            </a:r>
            <a:endParaRPr lang="cs-CZ" i="1" dirty="0"/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70ECA1F-E3E9-441F-AAFC-6ACFC77014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5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A312130-4E11-41AB-A621-2E35C31511A2}" type="datetime1">
              <a:rPr lang="cs-CZ"/>
              <a:pPr>
                <a:defRPr/>
              </a:pPr>
              <a:t>20.4.2015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2295C1D-15CA-41DA-8BF8-5B41B4B455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0B5BDB3-1307-4746-A66A-D5ADB006EACE}" type="datetime1">
              <a:rPr lang="cs-CZ"/>
              <a:pPr>
                <a:defRPr/>
              </a:pPr>
              <a:t>20.4.2015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09AD029-2509-410E-96AA-E41B092D58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96221F2-62C5-4A8C-8733-F97D1BBB15CF}" type="datetime1">
              <a:rPr lang="cs-CZ"/>
              <a:pPr>
                <a:defRPr/>
              </a:pPr>
              <a:t>20.4.2015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E4EB6FC-DAE9-447E-BE2C-5A2CC160AA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0B8AB33-9ADA-48DC-BFA5-1DF3A2982126}" type="datetime1">
              <a:rPr lang="cs-CZ"/>
              <a:pPr>
                <a:defRPr/>
              </a:pPr>
              <a:t>20.4.2015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7EFCC9E-D049-455A-AB76-3C3A05C9BB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02425" y="228600"/>
            <a:ext cx="2133600" cy="589438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48400" cy="5894388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7356F89-DDBD-4134-BE06-27AAF77779B7}" type="datetime1">
              <a:rPr lang="cs-CZ"/>
              <a:pPr>
                <a:defRPr/>
              </a:pPr>
              <a:t>20.4.2015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06CCF5-ACF2-4ECC-9D37-3B8162C5439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48E3A80-D12A-435E-98C2-9D7D743492B8}" type="datetime1">
              <a:rPr lang="cs-CZ"/>
              <a:pPr>
                <a:defRPr/>
              </a:pPr>
              <a:t>20.4.2015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A1D005E-060B-48D0-828D-A43B4D0A49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340E25-0C88-41B3-8205-6368A6E33B10}" type="datetime1">
              <a:rPr lang="cs-CZ"/>
              <a:pPr>
                <a:defRPr/>
              </a:pPr>
              <a:t>20.4.2015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2ECC919-E8E4-48C1-B19D-64759056CC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DB9F51B-F88A-45E4-A3F0-278912871F34}" type="datetime1">
              <a:rPr lang="cs-CZ"/>
              <a:pPr>
                <a:defRPr/>
              </a:pPr>
              <a:t>20.4.2015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4E5FC2C-A5B2-48B0-88F9-563B950FA0D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016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52B9500-5B0C-4F5B-AE88-BAB202B2F872}" type="datetime1">
              <a:rPr lang="cs-CZ"/>
              <a:pPr>
                <a:defRPr/>
              </a:pPr>
              <a:t>20.4.2015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D9472A0-7CEB-41C3-B271-2B5A69E7B2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B42658B-D087-44F8-9089-C9A3EB470BF7}" type="datetime1">
              <a:rPr lang="cs-CZ"/>
              <a:pPr>
                <a:defRPr/>
              </a:pPr>
              <a:t>20.4.2015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7BA5879-AC56-4A56-BB35-6495446389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CD08716-340A-49CA-AA8E-EF59736C0CCE}" type="datetime1">
              <a:rPr lang="cs-CZ"/>
              <a:pPr>
                <a:defRPr/>
              </a:pPr>
              <a:t>20.4.2015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Jarkovský, L. Dušek, 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CF8464C-829C-47BC-A94F-65EA4F14C8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1C1BFFD-E25E-49A8-919D-3FAB13B0B709}" type="datetime1">
              <a:rPr lang="cs-CZ"/>
              <a:pPr>
                <a:defRPr/>
              </a:pPr>
              <a:t>20.4.2015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4E8BDDA-EF92-496C-923B-0043AF4679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950FD5E-8026-4A84-B7CB-320ED39671D6}" type="datetime1">
              <a:rPr lang="cs-CZ"/>
              <a:pPr>
                <a:defRPr/>
              </a:pPr>
              <a:t>20.4.2015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6EF41C9-9F59-4059-998F-7FB1139D6C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7977B2-FD8E-4CCD-AC96-CCC54D273325}" type="datetime1">
              <a:rPr lang="cs-CZ"/>
              <a:pPr>
                <a:defRPr/>
              </a:pPr>
              <a:t>20.4.2015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A3E10EF-CD08-4119-8C78-0049BFCF9D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AB5AF5D-7350-469A-B9C0-CE09E56F38A6}" type="datetime1">
              <a:rPr lang="cs-CZ"/>
              <a:pPr>
                <a:defRPr/>
              </a:pPr>
              <a:t>20.4.2015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7716D33-3A5F-4A6D-B30A-55153B3565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02425" y="228600"/>
            <a:ext cx="2133600" cy="589438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48400" cy="5894388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1D1E46E-B3B2-4AC5-988D-BA99F6B86DC9}" type="datetime1">
              <a:rPr lang="cs-CZ"/>
              <a:pPr>
                <a:defRPr/>
              </a:pPr>
              <a:t>20.4.2015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9ED566-3C30-432F-A4DA-401BEB87CE0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B8537A-92AE-4420-8959-4EA7652F7A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D2D6678-6E44-4C72-94EF-A3CA95E3DCE0}" type="datetime1">
              <a:rPr lang="cs-CZ"/>
              <a:pPr>
                <a:defRPr/>
              </a:pPr>
              <a:t>20.4.2015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C7C8542-84AF-4B0C-B6B5-09E4F2547C32}" type="datetime1">
              <a:rPr lang="cs-CZ"/>
              <a:pPr>
                <a:defRPr/>
              </a:pPr>
              <a:t>20.4.2015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A0C4A44-A2CC-428A-B3B5-B62C106207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498BC3-62C0-4AF5-9E30-C0DB208FBD17}" type="datetime1">
              <a:rPr lang="cs-CZ"/>
              <a:pPr>
                <a:defRPr/>
              </a:pPr>
              <a:t>20.4.2015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261E253-E515-459D-84F5-81487F5BD81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AC10B16-DF2C-4230-832D-ABF2B51B41CB}" type="datetime1">
              <a:rPr lang="cs-CZ"/>
              <a:pPr>
                <a:defRPr/>
              </a:pPr>
              <a:t>20.4.2015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F5B815E-9A40-48C8-B3E3-4EE69A3380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016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2AA9E53-FC64-4388-B2C2-0F81B9DDEFD8}" type="datetime1">
              <a:rPr lang="cs-CZ"/>
              <a:pPr>
                <a:defRPr/>
              </a:pPr>
              <a:t>20.4.2015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814D07B-0BF6-4562-A21D-1A017FB8006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9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782004E-B6AE-4D54-B4EC-F0C58BB2C4DE}" type="datetime1">
              <a:rPr lang="cs-CZ"/>
              <a:pPr>
                <a:defRPr/>
              </a:pPr>
              <a:t>20.4.2015</a:t>
            </a:fld>
            <a:endParaRPr lang="cs-CZ"/>
          </a:p>
        </p:txBody>
      </p:sp>
      <p:sp>
        <p:nvSpPr>
          <p:cNvPr id="10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976D407-0C20-4D41-87CD-CD4E2121685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smtClean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5F6ABE9D-1527-4909-955F-53B183502C95}" type="datetime1">
              <a:rPr lang="cs-CZ"/>
              <a:pPr>
                <a:defRPr/>
              </a:pPr>
              <a:t>20.4.2015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 b="0" i="0" smtClean="0">
                <a:solidFill>
                  <a:srgbClr val="7B989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9561C6AB-E4AC-4C7E-B715-F482FCE7473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230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9231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pic>
        <p:nvPicPr>
          <p:cNvPr id="9232" name="Picture 19" descr="logo-IBA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3" name="Picture 20" descr="logomuni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79" r:id="rId1"/>
    <p:sldLayoutId id="2147484080" r:id="rId2"/>
    <p:sldLayoutId id="2147484081" r:id="rId3"/>
    <p:sldLayoutId id="2147484102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4" name="Obdélník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5" name="Obdélník 24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6" name="Obdélník 25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7" name="Přímá spojovací čára 26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28" name="Obdélník 27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9" name="Elipsa 28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30" name="Elipsa 29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10251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52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31" name="Zástupný symbol pro datum 27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smtClean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5887A4BC-0E63-4571-B89D-1E5BA8492E1C}" type="datetime1">
              <a:rPr lang="cs-CZ"/>
              <a:pPr>
                <a:defRPr/>
              </a:pPr>
              <a:t>20.4.2015</a:t>
            </a:fld>
            <a:endParaRPr lang="cs-CZ"/>
          </a:p>
        </p:txBody>
      </p:sp>
      <p:sp>
        <p:nvSpPr>
          <p:cNvPr id="32" name="Zástupný symbol pro zápatí 16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33" name="Zástupný symbol pro číslo snímku 28"/>
          <p:cNvSpPr>
            <a:spLocks noGrp="1"/>
          </p:cNvSpPr>
          <p:nvPr>
            <p:ph type="sldNum" sz="quarter" idx="4"/>
          </p:nvPr>
        </p:nvSpPr>
        <p:spPr>
          <a:xfrm>
            <a:off x="4343400" y="2198688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 b="0" i="0" smtClean="0">
                <a:solidFill>
                  <a:srgbClr val="E1E1E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B796440-A6F3-4E33-85BB-CB2B032438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2" r:id="rId1"/>
    <p:sldLayoutId id="2147484083" r:id="rId2"/>
    <p:sldLayoutId id="2147484084" r:id="rId3"/>
    <p:sldLayoutId id="2147484085" r:id="rId4"/>
    <p:sldLayoutId id="2147484086" r:id="rId5"/>
    <p:sldLayoutId id="2147484087" r:id="rId6"/>
    <p:sldLayoutId id="2147484088" r:id="rId7"/>
    <p:sldLayoutId id="2147484089" r:id="rId8"/>
    <p:sldLayoutId id="2147484090" r:id="rId9"/>
    <p:sldLayoutId id="2147484091" r:id="rId10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>
          <a:solidFill>
            <a:schemeClr val="tx2"/>
          </a:solidFill>
          <a:latin typeface="+mn-lt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>
          <a:solidFill>
            <a:schemeClr val="tx1"/>
          </a:solidFill>
          <a:latin typeface="+mn-lt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>
          <a:solidFill>
            <a:schemeClr val="tx2"/>
          </a:solidFill>
          <a:latin typeface="+mn-lt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5pPr>
      <a:lvl6pPr marL="18288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6pPr>
      <a:lvl7pPr marL="22860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7pPr>
      <a:lvl8pPr marL="27432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8pPr>
      <a:lvl9pPr marL="32004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11275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1276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20" name="Zástupný symbol pro datum 2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smtClean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8FD316D-7A9C-4DAF-94D6-E1321D4329DB}" type="datetime1">
              <a:rPr lang="cs-CZ"/>
              <a:pPr>
                <a:defRPr/>
              </a:pPr>
              <a:t>20.4.2015</a:t>
            </a:fld>
            <a:endParaRPr lang="cs-CZ"/>
          </a:p>
        </p:txBody>
      </p:sp>
      <p:sp>
        <p:nvSpPr>
          <p:cNvPr id="21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24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4343400" y="1036638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 b="0" i="0" smtClean="0">
                <a:solidFill>
                  <a:srgbClr val="E1E1E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1F35CDB5-8B9F-49C8-840E-B760D375789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1280" name="Picture 16" descr="logo-IBA"/>
          <p:cNvPicPr>
            <a:picLocks noChangeAspect="1" noChangeArrowheads="1"/>
          </p:cNvPicPr>
          <p:nvPr userDrawn="1"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1" name="Picture 17" descr="logomuni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2" r:id="rId1"/>
    <p:sldLayoutId id="2147484093" r:id="rId2"/>
    <p:sldLayoutId id="2147484094" r:id="rId3"/>
    <p:sldLayoutId id="2147484095" r:id="rId4"/>
    <p:sldLayoutId id="2147484096" r:id="rId5"/>
    <p:sldLayoutId id="2147484097" r:id="rId6"/>
    <p:sldLayoutId id="2147484098" r:id="rId7"/>
    <p:sldLayoutId id="2147484099" r:id="rId8"/>
    <p:sldLayoutId id="2147484100" r:id="rId9"/>
    <p:sldLayoutId id="2147484101" r:id="rId10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>
          <a:solidFill>
            <a:schemeClr val="tx2"/>
          </a:solidFill>
          <a:latin typeface="+mn-lt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>
          <a:solidFill>
            <a:schemeClr val="tx1"/>
          </a:solidFill>
          <a:latin typeface="+mn-lt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>
          <a:solidFill>
            <a:schemeClr val="tx2"/>
          </a:solidFill>
          <a:latin typeface="+mn-lt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5pPr>
      <a:lvl6pPr marL="18288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6pPr>
      <a:lvl7pPr marL="22860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7pPr>
      <a:lvl8pPr marL="27432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8pPr>
      <a:lvl9pPr marL="32004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3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Jarkovský, L. Dušek, 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096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2677656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400" b="1" dirty="0" err="1" smtClean="0">
                <a:solidFill>
                  <a:schemeClr val="tx2"/>
                </a:solidFill>
                <a:latin typeface="Arial" charset="0"/>
              </a:rPr>
              <a:t>Pearsonova</a:t>
            </a: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 korelace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err="1" smtClean="0">
                <a:solidFill>
                  <a:schemeClr val="tx2"/>
                </a:solidFill>
                <a:latin typeface="Arial" charset="0"/>
              </a:rPr>
              <a:t>Kolomogorovův</a:t>
            </a: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-</a:t>
            </a:r>
            <a:r>
              <a:rPr lang="cs-CZ" sz="2400" b="1" dirty="0" err="1" smtClean="0">
                <a:solidFill>
                  <a:schemeClr val="tx2"/>
                </a:solidFill>
                <a:latin typeface="Arial" charset="0"/>
              </a:rPr>
              <a:t>Smirnovův</a:t>
            </a: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 (</a:t>
            </a:r>
            <a:r>
              <a:rPr lang="cs-CZ" sz="2400" b="1" dirty="0" err="1" smtClean="0">
                <a:solidFill>
                  <a:schemeClr val="tx2"/>
                </a:solidFill>
                <a:latin typeface="Arial" charset="0"/>
              </a:rPr>
              <a:t>Lilieforsův</a:t>
            </a: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) test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err="1" smtClean="0">
                <a:solidFill>
                  <a:schemeClr val="tx2"/>
                </a:solidFill>
                <a:latin typeface="Arial" charset="0"/>
              </a:rPr>
              <a:t>Shapiro</a:t>
            </a: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-</a:t>
            </a:r>
            <a:r>
              <a:rPr lang="cs-CZ" sz="2400" b="1" dirty="0" err="1" smtClean="0">
                <a:solidFill>
                  <a:schemeClr val="tx2"/>
                </a:solidFill>
                <a:latin typeface="Arial" charset="0"/>
              </a:rPr>
              <a:t>Wilkův</a:t>
            </a: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 test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err="1" smtClean="0">
                <a:solidFill>
                  <a:schemeClr val="tx2"/>
                </a:solidFill>
                <a:latin typeface="Arial" charset="0"/>
              </a:rPr>
              <a:t>Jednovýběrový</a:t>
            </a: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 a </a:t>
            </a:r>
            <a:r>
              <a:rPr lang="cs-CZ" sz="2400" b="1" dirty="0" err="1" smtClean="0">
                <a:solidFill>
                  <a:schemeClr val="tx2"/>
                </a:solidFill>
                <a:latin typeface="Arial" charset="0"/>
              </a:rPr>
              <a:t>dvouvýběrový</a:t>
            </a: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 t-test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Párový t-test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err="1" smtClean="0">
                <a:solidFill>
                  <a:schemeClr val="tx2"/>
                </a:solidFill>
                <a:latin typeface="Arial" charset="0"/>
              </a:rPr>
              <a:t>Levenův</a:t>
            </a: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test</a:t>
            </a:r>
            <a:endParaRPr lang="cs-CZ" sz="2400" b="1" dirty="0" smtClean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4096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896938"/>
            <a:ext cx="7772400" cy="731837"/>
          </a:xfrm>
          <a:noFill/>
        </p:spPr>
        <p:txBody>
          <a:bodyPr>
            <a:spAutoFit/>
          </a:bodyPr>
          <a:lstStyle/>
          <a:p>
            <a:r>
              <a:rPr lang="cs-CZ" sz="4200" dirty="0" smtClean="0">
                <a:solidFill>
                  <a:schemeClr val="accent1"/>
                </a:solidFill>
                <a:latin typeface="Arial" charset="0"/>
              </a:rPr>
              <a:t>9. Parametrické testy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5427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Párový t-test – příklad</a:t>
            </a:r>
          </a:p>
        </p:txBody>
      </p:sp>
      <p:sp>
        <p:nvSpPr>
          <p:cNvPr id="54278" name="Rectangle 3"/>
          <p:cNvSpPr>
            <a:spLocks noGrp="1"/>
          </p:cNvSpPr>
          <p:nvPr>
            <p:ph type="body" idx="4294967295"/>
          </p:nvPr>
        </p:nvSpPr>
        <p:spPr>
          <a:xfrm>
            <a:off x="250825" y="1484313"/>
            <a:ext cx="8534400" cy="1157287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cs-CZ" sz="1400" smtClean="0"/>
              <a:t>Byl prováděn pokus s dietou 11 diabetických psů, každý pes byl vystaven dvěma dietám s odlišným typem sacharidů (snadno vstřebatelné X pozvolna se rozkládající na glukózu), hodnoty krevní glukózy v průběhu jednotlivých diet mají být srovnány pro zjištění vlivu diety na hladinu krevní glukózy. Protože každý pes absolvoval obě diety, jde o párové uspořádání, kdy výsledky hodnoty v obou pokusech jsou spojeny přes pokusné zvíře. </a:t>
            </a:r>
          </a:p>
        </p:txBody>
      </p:sp>
      <p:sp>
        <p:nvSpPr>
          <p:cNvPr id="54279" name="Rectangle 4"/>
          <p:cNvSpPr>
            <a:spLocks noChangeArrowheads="1"/>
          </p:cNvSpPr>
          <p:nvPr/>
        </p:nvSpPr>
        <p:spPr bwMode="auto">
          <a:xfrm>
            <a:off x="0" y="1628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4274" name="Object 5"/>
          <p:cNvGraphicFramePr>
            <a:graphicFrameLocks noChangeAspect="1"/>
          </p:cNvGraphicFramePr>
          <p:nvPr/>
        </p:nvGraphicFramePr>
        <p:xfrm>
          <a:off x="6732588" y="2492375"/>
          <a:ext cx="2162175" cy="3600450"/>
        </p:xfrm>
        <a:graphic>
          <a:graphicData uri="http://schemas.openxmlformats.org/presentationml/2006/ole">
            <p:oleObj spid="_x0000_s139266" name="Graph" r:id="rId3" imgW="2160270" imgH="3599815" progId="STATISTICA.Graph">
              <p:embed/>
            </p:oleObj>
          </a:graphicData>
        </a:graphic>
      </p:graphicFrame>
      <p:sp>
        <p:nvSpPr>
          <p:cNvPr id="54280" name="Rectangle 6"/>
          <p:cNvSpPr>
            <a:spLocks noChangeArrowheads="1"/>
          </p:cNvSpPr>
          <p:nvPr/>
        </p:nvSpPr>
        <p:spPr bwMode="auto">
          <a:xfrm>
            <a:off x="323850" y="2570163"/>
            <a:ext cx="6264275" cy="388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457200" indent="-457200" fontAlgn="base"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endParaRPr lang="cs-CZ" sz="1200">
              <a:solidFill>
                <a:prstClr val="black"/>
              </a:solidFill>
              <a:cs typeface="Arial" pitchFamily="34" charset="0"/>
            </a:endParaRPr>
          </a:p>
          <a:p>
            <a:pPr marL="457200" indent="-457200" fontAlgn="base"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cs-CZ" sz="1200">
                <a:solidFill>
                  <a:prstClr val="black"/>
                </a:solidFill>
                <a:cs typeface="Arial" pitchFamily="34" charset="0"/>
              </a:rPr>
              <a:t>Nulová hypotéza zní, že skutečný průměrný rozdíl mezi oběma dietami je 0, alternativní hypotéza zní, že to není 0.</a:t>
            </a:r>
          </a:p>
          <a:p>
            <a:pPr marL="457200" indent="-457200" fontAlgn="base"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cs-CZ" sz="1200">
                <a:solidFill>
                  <a:prstClr val="black"/>
                </a:solidFill>
                <a:cs typeface="Arial" pitchFamily="34" charset="0"/>
              </a:rPr>
              <a:t>Pro každého psa je spočítán rozdíl mezi jeho hladinou glukózy při obou dietách a měly by být ověřeny předpoklady pro one sample t-test – tedy alespoň přibližně normální rozložení.</a:t>
            </a:r>
          </a:p>
          <a:p>
            <a:pPr marL="457200" indent="-457200" fontAlgn="base"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cs-CZ" sz="1200">
                <a:solidFill>
                  <a:prstClr val="black"/>
                </a:solidFill>
                <a:cs typeface="Arial" pitchFamily="34" charset="0"/>
              </a:rPr>
              <a:t>Je spočítána testová charakteristika, výpočet vlastně probíhá jako one-sample t-test, kde je zjišťována významnost průměru diferencí obou souborů jako rozdíl mezi touto hodnotou a nulou (nula je hodnota, kterou by průměrná diference měla nabývat, pokud platí nulová hypotéza). T=4.37 s 10 stupni volnosti, skutečná hodnota p=0,0014 a tedy na hladině p=0,05 můžeme nulovou hypotézu zamítnou</a:t>
            </a:r>
          </a:p>
          <a:p>
            <a:pPr marL="457200" indent="-457200" fontAlgn="base"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endParaRPr lang="cs-CZ" sz="1200">
              <a:solidFill>
                <a:prstClr val="black"/>
              </a:solidFill>
              <a:cs typeface="Arial" pitchFamily="34" charset="0"/>
            </a:endParaRPr>
          </a:p>
          <a:p>
            <a:pPr marL="457200" indent="-457200" fontAlgn="base"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endParaRPr lang="cs-CZ" sz="1200">
              <a:solidFill>
                <a:prstClr val="black"/>
              </a:solidFill>
              <a:cs typeface="Arial" pitchFamily="34" charset="0"/>
            </a:endParaRPr>
          </a:p>
          <a:p>
            <a:pPr marL="457200" indent="-457200" fontAlgn="base"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endParaRPr lang="cs-CZ" sz="1200">
              <a:solidFill>
                <a:prstClr val="black"/>
              </a:solidFill>
              <a:cs typeface="Arial" pitchFamily="34" charset="0"/>
            </a:endParaRPr>
          </a:p>
          <a:p>
            <a:pPr marL="457200" indent="-457200" fontAlgn="base"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endParaRPr lang="cs-CZ" sz="1200">
              <a:solidFill>
                <a:prstClr val="black"/>
              </a:solidFill>
              <a:cs typeface="Arial" pitchFamily="34" charset="0"/>
            </a:endParaRPr>
          </a:p>
          <a:p>
            <a:pPr marL="457200" indent="-457200" fontAlgn="base"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cs-CZ" sz="1200">
                <a:solidFill>
                  <a:prstClr val="black"/>
                </a:solidFill>
                <a:cs typeface="Arial" pitchFamily="34" charset="0"/>
              </a:rPr>
              <a:t>Závěrem můžeme říci, že nulová hypotéza neexistence rozdílu mezi oběma dietami byla zamítnuta, což znamená, že high-fibre dieta má  významný vliv na snížení hladiny krevní glukózy.</a:t>
            </a:r>
          </a:p>
          <a:p>
            <a:pPr marL="457200" indent="-45720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lang="cs-CZ" sz="140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4281" name="Rectangle 7"/>
          <p:cNvSpPr>
            <a:spLocks noChangeArrowheads="1"/>
          </p:cNvSpPr>
          <p:nvPr/>
        </p:nvSpPr>
        <p:spPr bwMode="auto">
          <a:xfrm>
            <a:off x="0" y="3124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4275" name="Object 8"/>
          <p:cNvGraphicFramePr>
            <a:graphicFrameLocks noChangeAspect="1"/>
          </p:cNvGraphicFramePr>
          <p:nvPr/>
        </p:nvGraphicFramePr>
        <p:xfrm>
          <a:off x="868363" y="4835525"/>
          <a:ext cx="3990975" cy="609600"/>
        </p:xfrm>
        <a:graphic>
          <a:graphicData uri="http://schemas.openxmlformats.org/presentationml/2006/ole">
            <p:oleObj spid="_x0000_s139267" r:id="rId4" imgW="3987800" imgH="609600" progId="">
              <p:embed/>
            </p:oleObj>
          </a:graphicData>
        </a:graphic>
      </p:graphicFrame>
      <p:sp>
        <p:nvSpPr>
          <p:cNvPr id="54282" name="Rectangle 9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46083" name="Rectangle 2"/>
          <p:cNvSpPr>
            <a:spLocks noGrp="1"/>
          </p:cNvSpPr>
          <p:nvPr>
            <p:ph type="title" idx="4294967295"/>
          </p:nvPr>
        </p:nvSpPr>
        <p:spPr>
          <a:xfrm>
            <a:off x="301625" y="404665"/>
            <a:ext cx="8534400" cy="504056"/>
          </a:xfrm>
        </p:spPr>
        <p:txBody>
          <a:bodyPr/>
          <a:lstStyle/>
          <a:p>
            <a:r>
              <a:rPr lang="cs-CZ" dirty="0" smtClean="0"/>
              <a:t>F test</a:t>
            </a:r>
          </a:p>
        </p:txBody>
      </p:sp>
      <p:sp>
        <p:nvSpPr>
          <p:cNvPr id="46084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524000"/>
            <a:ext cx="8534400" cy="118492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Parametrický test sloužící k rozhodnutí, zda mají dva nebo více vzorků stejný rozptyl, někdy nazýván </a:t>
            </a:r>
            <a:r>
              <a:rPr lang="cs-CZ" sz="1800" dirty="0" err="1" smtClean="0">
                <a:latin typeface="Arial" pitchFamily="34" charset="0"/>
                <a:cs typeface="Arial" pitchFamily="34" charset="0"/>
              </a:rPr>
              <a:t>Fisherův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 test.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H0: rozptyl je stejný.</a:t>
            </a:r>
            <a:br>
              <a:rPr lang="cs-CZ" sz="1800" dirty="0" smtClean="0">
                <a:latin typeface="Arial" pitchFamily="34" charset="0"/>
                <a:cs typeface="Arial" pitchFamily="34" charset="0"/>
              </a:rPr>
            </a:br>
            <a:r>
              <a:rPr lang="cs-CZ" sz="1800" dirty="0" smtClean="0">
                <a:latin typeface="Arial" pitchFamily="34" charset="0"/>
                <a:cs typeface="Arial" pitchFamily="34" charset="0"/>
              </a:rPr>
              <a:t>HA: rozptyl se liší.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Testová statistika:</a:t>
            </a:r>
          </a:p>
          <a:p>
            <a:pPr>
              <a:lnSpc>
                <a:spcPct val="90000"/>
              </a:lnSpc>
            </a:pP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 marL="1885950" indent="0">
              <a:buNone/>
            </a:pPr>
            <a:r>
              <a:rPr lang="cs-CZ" sz="1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cs-CZ" sz="1400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cs-CZ" sz="1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je počet hodnot v 1. skupině</a:t>
            </a:r>
          </a:p>
          <a:p>
            <a:pPr marL="1885950" indent="0">
              <a:buNone/>
            </a:pPr>
            <a:r>
              <a:rPr lang="cs-CZ" sz="1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cs-CZ" sz="1400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 </a:t>
            </a:r>
            <a:r>
              <a:rPr lang="cs-CZ" sz="1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je počet hodnot ve 2. skupině</a:t>
            </a: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</p:txBody>
      </p:sp>
      <p:sp>
        <p:nvSpPr>
          <p:cNvPr id="819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819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819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819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4438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8874" y="3140968"/>
            <a:ext cx="2377182" cy="1452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/>
          </p:cNvSpPr>
          <p:nvPr>
            <p:ph type="title" idx="4294967295"/>
          </p:nvPr>
        </p:nvSpPr>
        <p:spPr>
          <a:xfrm>
            <a:off x="688032" y="476672"/>
            <a:ext cx="7772400" cy="432048"/>
          </a:xfrm>
          <a:noFill/>
        </p:spPr>
        <p:txBody>
          <a:bodyPr/>
          <a:lstStyle/>
          <a:p>
            <a:r>
              <a:rPr lang="cs-CZ" dirty="0" smtClean="0"/>
              <a:t>Shrnutí statistických testů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395038" y="1556792"/>
          <a:ext cx="8353426" cy="4674433"/>
        </p:xfrm>
        <a:graphic>
          <a:graphicData uri="http://schemas.openxmlformats.org/drawingml/2006/table">
            <a:tbl>
              <a:tblPr/>
              <a:tblGrid>
                <a:gridCol w="2184201"/>
                <a:gridCol w="2352303"/>
                <a:gridCol w="1908461"/>
                <a:gridCol w="1908461"/>
              </a:tblGrid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Typ srovnání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Nulová hypotéza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Parametrický test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Neparametrický</a:t>
                      </a: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 skupina dat vs. etalon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Střední hodnota je rovna hodnotě etalonu.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jednovýběrový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t-test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Wilcoxonův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znaménkový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 skupiny dat nepárově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Obě skupiny hodnot pochází ze stejného rozdělení.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nepárový t-test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Mann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Whitneyův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 skupiny dat párově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Zkoumaný efekt mezi páry hodnot je nulový.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Párový t-test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Wilcoxonův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znaménkový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shoda rozdělení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rozdělení dat ve skupině odpovídá teoretickému (vybranému) rozdělení.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Shapiro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Wilkův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Kolmogorovův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Smirnovův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Lilieforsův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χ2 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test,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test dobré shody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homoskedasticita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(shoda rozptylů)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rozptyl obou (všech) skupin je shodný.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Levenův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více skupin nepárově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Zkoumaný efekt mezi skupinami hodnot je nulový.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ANOVA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Kruskal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Wallisův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korelace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Neexistuje (příčinná, důsledková) vazba mezi skupinami hodnot.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Pearsonův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Spearmanův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Kendallův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 statistických testů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79512" y="1556792"/>
            <a:ext cx="8784976" cy="79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79512" y="3140968"/>
            <a:ext cx="8784976" cy="79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79512" y="3933056"/>
            <a:ext cx="8784976" cy="79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179512" y="2348880"/>
            <a:ext cx="8784976" cy="79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179512" y="4725144"/>
            <a:ext cx="8784976" cy="79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179512" y="5517232"/>
            <a:ext cx="8784976" cy="79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3" name="Skupina 157"/>
          <p:cNvGrpSpPr/>
          <p:nvPr/>
        </p:nvGrpSpPr>
        <p:grpSpPr>
          <a:xfrm>
            <a:off x="251520" y="2420888"/>
            <a:ext cx="4104456" cy="3816424"/>
            <a:chOff x="251520" y="2420888"/>
            <a:chExt cx="4104456" cy="3816424"/>
          </a:xfrm>
          <a:solidFill>
            <a:srgbClr val="D16349">
              <a:alpha val="28000"/>
            </a:srgbClr>
          </a:solidFill>
        </p:grpSpPr>
        <p:sp>
          <p:nvSpPr>
            <p:cNvPr id="133" name="Obdélník 132"/>
            <p:cNvSpPr/>
            <p:nvPr/>
          </p:nvSpPr>
          <p:spPr>
            <a:xfrm>
              <a:off x="251520" y="2420888"/>
              <a:ext cx="2736304" cy="381642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6" name="Obdélník 135"/>
            <p:cNvSpPr/>
            <p:nvPr/>
          </p:nvSpPr>
          <p:spPr>
            <a:xfrm>
              <a:off x="2987824" y="2420888"/>
              <a:ext cx="468000" cy="316835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7" name="Obdélník 136"/>
            <p:cNvSpPr/>
            <p:nvPr/>
          </p:nvSpPr>
          <p:spPr>
            <a:xfrm>
              <a:off x="3456000" y="2420888"/>
              <a:ext cx="899976" cy="381642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11" name="Zaoblený obdélník 10"/>
          <p:cNvSpPr/>
          <p:nvPr/>
        </p:nvSpPr>
        <p:spPr>
          <a:xfrm>
            <a:off x="323528" y="1700808"/>
            <a:ext cx="1152128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normálně rozdělená?</a:t>
            </a:r>
            <a:endParaRPr lang="cs-CZ" sz="1000" dirty="0"/>
          </a:p>
        </p:txBody>
      </p:sp>
      <p:sp>
        <p:nvSpPr>
          <p:cNvPr id="12" name="Zaoblený obdélník 11"/>
          <p:cNvSpPr/>
          <p:nvPr/>
        </p:nvSpPr>
        <p:spPr>
          <a:xfrm>
            <a:off x="2123728" y="1700808"/>
            <a:ext cx="1152128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Lze použít transformaci?</a:t>
            </a:r>
            <a:endParaRPr lang="cs-CZ" sz="1000" dirty="0"/>
          </a:p>
        </p:txBody>
      </p:sp>
      <p:sp>
        <p:nvSpPr>
          <p:cNvPr id="17" name="Zaoblený obdélník 16"/>
          <p:cNvSpPr/>
          <p:nvPr/>
        </p:nvSpPr>
        <p:spPr>
          <a:xfrm>
            <a:off x="323528" y="2492896"/>
            <a:ext cx="1008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Kolik je skupin?</a:t>
            </a:r>
            <a:endParaRPr lang="cs-CZ" sz="1000" dirty="0"/>
          </a:p>
        </p:txBody>
      </p:sp>
      <p:sp>
        <p:nvSpPr>
          <p:cNvPr id="18" name="Zaoblený obdélník 17"/>
          <p:cNvSpPr/>
          <p:nvPr/>
        </p:nvSpPr>
        <p:spPr>
          <a:xfrm>
            <a:off x="1187624" y="3284984"/>
            <a:ext cx="86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párová?</a:t>
            </a:r>
            <a:endParaRPr lang="cs-CZ" sz="1000" dirty="0"/>
          </a:p>
        </p:txBody>
      </p:sp>
      <p:sp>
        <p:nvSpPr>
          <p:cNvPr id="19" name="Zaoblený obdélník 18"/>
          <p:cNvSpPr/>
          <p:nvPr/>
        </p:nvSpPr>
        <p:spPr>
          <a:xfrm>
            <a:off x="324000" y="4077072"/>
            <a:ext cx="719608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20" name="Zaoblený obdélník 19"/>
          <p:cNvSpPr/>
          <p:nvPr/>
        </p:nvSpPr>
        <p:spPr>
          <a:xfrm>
            <a:off x="2483768" y="4869160"/>
            <a:ext cx="648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Mají </a:t>
            </a:r>
            <a:r>
              <a:rPr lang="cs-CZ" sz="8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sku</a:t>
            </a:r>
            <a:r>
              <a:rPr lang="cs-CZ" sz="8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</a:t>
            </a:r>
            <a:r>
              <a:rPr lang="cs-CZ" sz="800" b="0" i="0" spc="-5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piny stejný </a:t>
            </a:r>
            <a:r>
              <a:rPr lang="cs-CZ" sz="8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rozptyl?</a:t>
            </a:r>
            <a:endParaRPr lang="cs-CZ" sz="800" dirty="0"/>
          </a:p>
        </p:txBody>
      </p:sp>
      <p:sp>
        <p:nvSpPr>
          <p:cNvPr id="21" name="Zaoblený obdélník 20"/>
          <p:cNvSpPr/>
          <p:nvPr/>
        </p:nvSpPr>
        <p:spPr>
          <a:xfrm>
            <a:off x="32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cxnSp>
        <p:nvCxnSpPr>
          <p:cNvPr id="23" name="Přímá spojovací šipka 22"/>
          <p:cNvCxnSpPr>
            <a:stCxn id="11" idx="3"/>
            <a:endCxn id="12" idx="1"/>
          </p:cNvCxnSpPr>
          <p:nvPr/>
        </p:nvCxnSpPr>
        <p:spPr>
          <a:xfrm>
            <a:off x="1475656" y="1952836"/>
            <a:ext cx="648072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ovéPole 23"/>
          <p:cNvSpPr txBox="1"/>
          <p:nvPr/>
        </p:nvSpPr>
        <p:spPr>
          <a:xfrm>
            <a:off x="1619672" y="1742619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25" name="Přímá spojovací šipka 24"/>
          <p:cNvCxnSpPr/>
          <p:nvPr/>
        </p:nvCxnSpPr>
        <p:spPr>
          <a:xfrm>
            <a:off x="971600" y="2204864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ovéPole 32"/>
          <p:cNvSpPr txBox="1"/>
          <p:nvPr/>
        </p:nvSpPr>
        <p:spPr>
          <a:xfrm>
            <a:off x="467544" y="2204864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34" name="Přímá spojovací šipka 33"/>
          <p:cNvCxnSpPr/>
          <p:nvPr/>
        </p:nvCxnSpPr>
        <p:spPr>
          <a:xfrm>
            <a:off x="971600" y="1412776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ovací čára 35"/>
          <p:cNvCxnSpPr/>
          <p:nvPr/>
        </p:nvCxnSpPr>
        <p:spPr>
          <a:xfrm>
            <a:off x="971600" y="1412776"/>
            <a:ext cx="180020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čára 38"/>
          <p:cNvCxnSpPr/>
          <p:nvPr/>
        </p:nvCxnSpPr>
        <p:spPr>
          <a:xfrm>
            <a:off x="2771800" y="1412776"/>
            <a:ext cx="0" cy="288032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ovéPole 39"/>
          <p:cNvSpPr txBox="1"/>
          <p:nvPr/>
        </p:nvSpPr>
        <p:spPr>
          <a:xfrm>
            <a:off x="1619672" y="1196752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43" name="Přímá spojovací šipka 42"/>
          <p:cNvCxnSpPr/>
          <p:nvPr/>
        </p:nvCxnSpPr>
        <p:spPr>
          <a:xfrm>
            <a:off x="668469" y="2996952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ovéPole 43"/>
          <p:cNvSpPr txBox="1"/>
          <p:nvPr/>
        </p:nvSpPr>
        <p:spPr>
          <a:xfrm rot="16200000">
            <a:off x="452445" y="3053861"/>
            <a:ext cx="216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46" name="Přímá spojovací šipka 45"/>
          <p:cNvCxnSpPr/>
          <p:nvPr/>
        </p:nvCxnSpPr>
        <p:spPr>
          <a:xfrm>
            <a:off x="539552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ovéPole 46"/>
          <p:cNvSpPr txBox="1"/>
          <p:nvPr/>
        </p:nvSpPr>
        <p:spPr>
          <a:xfrm>
            <a:off x="251520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49" name="Přímá spojovací šipka 48"/>
          <p:cNvCxnSpPr>
            <a:endCxn id="93" idx="0"/>
          </p:cNvCxnSpPr>
          <p:nvPr/>
        </p:nvCxnSpPr>
        <p:spPr>
          <a:xfrm>
            <a:off x="773528" y="4581128"/>
            <a:ext cx="19800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ovéPole 50"/>
          <p:cNvSpPr txBox="1"/>
          <p:nvPr/>
        </p:nvSpPr>
        <p:spPr>
          <a:xfrm rot="10077002">
            <a:off x="849644" y="4752550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52" name="Přímá spojovací šipka 51"/>
          <p:cNvCxnSpPr/>
          <p:nvPr/>
        </p:nvCxnSpPr>
        <p:spPr>
          <a:xfrm>
            <a:off x="899592" y="2996952"/>
            <a:ext cx="432048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ovéPole 53"/>
          <p:cNvSpPr txBox="1"/>
          <p:nvPr/>
        </p:nvSpPr>
        <p:spPr>
          <a:xfrm rot="2301422">
            <a:off x="1096693" y="2965400"/>
            <a:ext cx="216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55" name="Přímá spojovací šipka 54"/>
          <p:cNvCxnSpPr/>
          <p:nvPr/>
        </p:nvCxnSpPr>
        <p:spPr>
          <a:xfrm>
            <a:off x="1187624" y="2996952"/>
            <a:ext cx="2232248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ovéPole 56"/>
          <p:cNvSpPr txBox="1"/>
          <p:nvPr/>
        </p:nvSpPr>
        <p:spPr>
          <a:xfrm rot="397747">
            <a:off x="1711509" y="2869943"/>
            <a:ext cx="4439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více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8" name="Zaoblený obdélník 57"/>
          <p:cNvSpPr/>
          <p:nvPr/>
        </p:nvSpPr>
        <p:spPr>
          <a:xfrm>
            <a:off x="1187624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59" name="Zaoblený obdélník 58"/>
          <p:cNvSpPr/>
          <p:nvPr/>
        </p:nvSpPr>
        <p:spPr>
          <a:xfrm>
            <a:off x="2051720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93" name="Zaoblený obdélník 92"/>
          <p:cNvSpPr/>
          <p:nvPr/>
        </p:nvSpPr>
        <p:spPr>
          <a:xfrm>
            <a:off x="773528" y="5661248"/>
            <a:ext cx="396000" cy="504000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Jedno-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výběro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vý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t-test</a:t>
            </a:r>
            <a:endParaRPr lang="cs-CZ" sz="700" dirty="0"/>
          </a:p>
        </p:txBody>
      </p:sp>
      <p:sp>
        <p:nvSpPr>
          <p:cNvPr id="94" name="Zaoblený obdélník 93"/>
          <p:cNvSpPr/>
          <p:nvPr/>
        </p:nvSpPr>
        <p:spPr>
          <a:xfrm>
            <a:off x="16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Párový t-test</a:t>
            </a:r>
            <a:endParaRPr lang="cs-CZ" sz="700" dirty="0"/>
          </a:p>
        </p:txBody>
      </p:sp>
      <p:sp>
        <p:nvSpPr>
          <p:cNvPr id="95" name="Zaoblený obdélník 94"/>
          <p:cNvSpPr/>
          <p:nvPr/>
        </p:nvSpPr>
        <p:spPr>
          <a:xfrm>
            <a:off x="2123312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96" name="Zaoblený obdélník 95"/>
          <p:cNvSpPr/>
          <p:nvPr/>
        </p:nvSpPr>
        <p:spPr>
          <a:xfrm>
            <a:off x="25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Dvouvý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běrový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t-test</a:t>
            </a:r>
            <a:endParaRPr lang="cs-CZ" sz="700" dirty="0"/>
          </a:p>
        </p:txBody>
      </p:sp>
      <p:sp>
        <p:nvSpPr>
          <p:cNvPr id="97" name="Zaoblený obdélník 96"/>
          <p:cNvSpPr/>
          <p:nvPr/>
        </p:nvSpPr>
        <p:spPr>
          <a:xfrm>
            <a:off x="30233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Mann-</a:t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Whitney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U-test</a:t>
            </a:r>
            <a:endParaRPr lang="cs-CZ" sz="700" dirty="0"/>
          </a:p>
        </p:txBody>
      </p:sp>
      <p:sp>
        <p:nvSpPr>
          <p:cNvPr id="98" name="Zaoblený obdélník 97"/>
          <p:cNvSpPr/>
          <p:nvPr/>
        </p:nvSpPr>
        <p:spPr>
          <a:xfrm>
            <a:off x="34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Sada 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Pears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koef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  <a:endParaRPr lang="cs-CZ" sz="700" dirty="0"/>
          </a:p>
        </p:txBody>
      </p:sp>
      <p:sp>
        <p:nvSpPr>
          <p:cNvPr id="100" name="Zaoblený obdélník 99"/>
          <p:cNvSpPr/>
          <p:nvPr/>
        </p:nvSpPr>
        <p:spPr>
          <a:xfrm>
            <a:off x="3923512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ANOVA</a:t>
            </a:r>
            <a:endParaRPr lang="cs-CZ" sz="700" dirty="0"/>
          </a:p>
        </p:txBody>
      </p:sp>
      <p:sp>
        <p:nvSpPr>
          <p:cNvPr id="101" name="Zaoblený obdélník 100"/>
          <p:cNvSpPr/>
          <p:nvPr/>
        </p:nvSpPr>
        <p:spPr>
          <a:xfrm>
            <a:off x="43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Kruskal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Wallisův</a:t>
            </a:r>
            <a:endParaRPr lang="cs-CZ" sz="700" b="0" i="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</a:t>
            </a:r>
            <a:endParaRPr lang="cs-CZ" sz="700" dirty="0"/>
          </a:p>
        </p:txBody>
      </p:sp>
      <p:sp>
        <p:nvSpPr>
          <p:cNvPr id="102" name="Zaoblený obdélník 101"/>
          <p:cNvSpPr/>
          <p:nvPr/>
        </p:nvSpPr>
        <p:spPr>
          <a:xfrm>
            <a:off x="48235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103" name="Zaoblený obdélník 102"/>
          <p:cNvSpPr/>
          <p:nvPr/>
        </p:nvSpPr>
        <p:spPr>
          <a:xfrm>
            <a:off x="52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Wilco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xonův</a:t>
            </a:r>
            <a:endParaRPr lang="cs-CZ" sz="700" b="0" i="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</a:t>
            </a:r>
            <a:endParaRPr lang="cs-CZ" sz="700" dirty="0"/>
          </a:p>
        </p:txBody>
      </p:sp>
      <p:sp>
        <p:nvSpPr>
          <p:cNvPr id="104" name="Zaoblený obdélník 103"/>
          <p:cNvSpPr/>
          <p:nvPr/>
        </p:nvSpPr>
        <p:spPr>
          <a:xfrm>
            <a:off x="5723712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Spear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manův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/</a:t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spc="-4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Kendallův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k. k.</a:t>
            </a:r>
            <a:endParaRPr lang="cs-CZ" sz="700" dirty="0"/>
          </a:p>
        </p:txBody>
      </p:sp>
      <p:sp>
        <p:nvSpPr>
          <p:cNvPr id="105" name="Zaoblený obdélník 104"/>
          <p:cNvSpPr/>
          <p:nvPr/>
        </p:nvSpPr>
        <p:spPr>
          <a:xfrm>
            <a:off x="61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Wilco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xonův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test</a:t>
            </a:r>
            <a:endParaRPr lang="cs-CZ" sz="700" dirty="0"/>
          </a:p>
        </p:txBody>
      </p:sp>
      <p:sp>
        <p:nvSpPr>
          <p:cNvPr id="106" name="Zaoblený obdélník 105"/>
          <p:cNvSpPr/>
          <p:nvPr/>
        </p:nvSpPr>
        <p:spPr>
          <a:xfrm>
            <a:off x="84239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108" name="Zaoblený obdélník 107"/>
          <p:cNvSpPr/>
          <p:nvPr/>
        </p:nvSpPr>
        <p:spPr>
          <a:xfrm>
            <a:off x="66237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109" name="Zaoblený obdélník 108"/>
          <p:cNvSpPr/>
          <p:nvPr/>
        </p:nvSpPr>
        <p:spPr>
          <a:xfrm>
            <a:off x="79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Kuskal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Wallisův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test</a:t>
            </a:r>
            <a:endParaRPr lang="cs-CZ" sz="700" dirty="0"/>
          </a:p>
        </p:txBody>
      </p:sp>
      <p:sp>
        <p:nvSpPr>
          <p:cNvPr id="110" name="Zaoblený obdélník 109"/>
          <p:cNvSpPr/>
          <p:nvPr/>
        </p:nvSpPr>
        <p:spPr>
          <a:xfrm>
            <a:off x="12231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Pearso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nův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koef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  <a:endParaRPr lang="cs-CZ" sz="700" dirty="0"/>
          </a:p>
        </p:txBody>
      </p:sp>
      <p:cxnSp>
        <p:nvCxnSpPr>
          <p:cNvPr id="113" name="Přímá spojovací šipka 112"/>
          <p:cNvCxnSpPr/>
          <p:nvPr/>
        </p:nvCxnSpPr>
        <p:spPr>
          <a:xfrm>
            <a:off x="1691680" y="3789040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ovéPole 113"/>
          <p:cNvSpPr txBox="1"/>
          <p:nvPr/>
        </p:nvSpPr>
        <p:spPr>
          <a:xfrm>
            <a:off x="1187624" y="3789040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15" name="Přímá spojovací šipka 114"/>
          <p:cNvCxnSpPr/>
          <p:nvPr/>
        </p:nvCxnSpPr>
        <p:spPr>
          <a:xfrm>
            <a:off x="1403648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ovéPole 115"/>
          <p:cNvSpPr txBox="1"/>
          <p:nvPr/>
        </p:nvSpPr>
        <p:spPr>
          <a:xfrm>
            <a:off x="1115616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17" name="Přímá spojovací šipka 116"/>
          <p:cNvCxnSpPr>
            <a:endCxn id="94" idx="0"/>
          </p:cNvCxnSpPr>
          <p:nvPr/>
        </p:nvCxnSpPr>
        <p:spPr>
          <a:xfrm>
            <a:off x="1691680" y="4581128"/>
            <a:ext cx="179848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ovéPole 117"/>
          <p:cNvSpPr txBox="1"/>
          <p:nvPr/>
        </p:nvSpPr>
        <p:spPr>
          <a:xfrm rot="10171862">
            <a:off x="1722571" y="4745777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19" name="Přímá spojovací šipka 118"/>
          <p:cNvCxnSpPr/>
          <p:nvPr/>
        </p:nvCxnSpPr>
        <p:spPr>
          <a:xfrm>
            <a:off x="1907704" y="3789040"/>
            <a:ext cx="432048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ovéPole 119"/>
          <p:cNvSpPr txBox="1"/>
          <p:nvPr/>
        </p:nvSpPr>
        <p:spPr>
          <a:xfrm>
            <a:off x="2051720" y="3746571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23" name="Přímá spojovací šipka 122"/>
          <p:cNvCxnSpPr/>
          <p:nvPr/>
        </p:nvCxnSpPr>
        <p:spPr>
          <a:xfrm>
            <a:off x="2322000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extovéPole 123"/>
          <p:cNvSpPr txBox="1"/>
          <p:nvPr/>
        </p:nvSpPr>
        <p:spPr>
          <a:xfrm>
            <a:off x="2051720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25" name="Přímá spojovací šipka 124"/>
          <p:cNvCxnSpPr/>
          <p:nvPr/>
        </p:nvCxnSpPr>
        <p:spPr>
          <a:xfrm>
            <a:off x="2699792" y="5373216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TextovéPole 125"/>
          <p:cNvSpPr txBox="1"/>
          <p:nvPr/>
        </p:nvSpPr>
        <p:spPr>
          <a:xfrm>
            <a:off x="2267744" y="5373216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27" name="Přímá spojovací šipka 126"/>
          <p:cNvCxnSpPr>
            <a:endCxn id="97" idx="0"/>
          </p:cNvCxnSpPr>
          <p:nvPr/>
        </p:nvCxnSpPr>
        <p:spPr>
          <a:xfrm>
            <a:off x="3023368" y="5373216"/>
            <a:ext cx="198000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ovéPole 127"/>
          <p:cNvSpPr txBox="1"/>
          <p:nvPr/>
        </p:nvSpPr>
        <p:spPr>
          <a:xfrm>
            <a:off x="3123905" y="5373216"/>
            <a:ext cx="3679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31" name="Přímá spojovací šipka 130"/>
          <p:cNvCxnSpPr/>
          <p:nvPr/>
        </p:nvCxnSpPr>
        <p:spPr>
          <a:xfrm>
            <a:off x="2483768" y="4581128"/>
            <a:ext cx="144016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TextovéPole 133"/>
          <p:cNvSpPr txBox="1"/>
          <p:nvPr/>
        </p:nvSpPr>
        <p:spPr>
          <a:xfrm rot="5400000">
            <a:off x="2645933" y="4455261"/>
            <a:ext cx="492443" cy="47937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35" name="Zaoblený obdélník 134"/>
          <p:cNvSpPr/>
          <p:nvPr/>
        </p:nvSpPr>
        <p:spPr>
          <a:xfrm>
            <a:off x="3347865" y="3284984"/>
            <a:ext cx="86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párová?</a:t>
            </a:r>
            <a:endParaRPr lang="cs-CZ" sz="1000" dirty="0"/>
          </a:p>
        </p:txBody>
      </p:sp>
      <p:cxnSp>
        <p:nvCxnSpPr>
          <p:cNvPr id="139" name="Přímá spojovací šipka 138"/>
          <p:cNvCxnSpPr/>
          <p:nvPr/>
        </p:nvCxnSpPr>
        <p:spPr>
          <a:xfrm>
            <a:off x="3707904" y="3789040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ovéPole 139"/>
          <p:cNvSpPr txBox="1"/>
          <p:nvPr/>
        </p:nvSpPr>
        <p:spPr>
          <a:xfrm>
            <a:off x="3203848" y="3789040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41" name="Přímá spojovací šipka 140"/>
          <p:cNvCxnSpPr/>
          <p:nvPr/>
        </p:nvCxnSpPr>
        <p:spPr>
          <a:xfrm>
            <a:off x="3995936" y="3789040"/>
            <a:ext cx="432048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TextovéPole 141"/>
          <p:cNvSpPr txBox="1"/>
          <p:nvPr/>
        </p:nvSpPr>
        <p:spPr>
          <a:xfrm>
            <a:off x="4139952" y="3758843"/>
            <a:ext cx="46254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43" name="Zaoblený obdélník 142"/>
          <p:cNvSpPr/>
          <p:nvPr/>
        </p:nvSpPr>
        <p:spPr>
          <a:xfrm>
            <a:off x="4014000" y="4869160"/>
            <a:ext cx="648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Mají </a:t>
            </a:r>
            <a:r>
              <a:rPr lang="cs-CZ" sz="8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sku</a:t>
            </a:r>
            <a:r>
              <a:rPr lang="cs-CZ" sz="8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</a:t>
            </a:r>
            <a:r>
              <a:rPr lang="cs-CZ" sz="800" b="0" i="0" spc="-5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piny stejný </a:t>
            </a:r>
            <a:r>
              <a:rPr lang="cs-CZ" sz="8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rozptyl?</a:t>
            </a:r>
            <a:endParaRPr lang="cs-CZ" sz="800" dirty="0"/>
          </a:p>
        </p:txBody>
      </p:sp>
      <p:cxnSp>
        <p:nvCxnSpPr>
          <p:cNvPr id="144" name="Přímá spojovací šipka 143"/>
          <p:cNvCxnSpPr/>
          <p:nvPr/>
        </p:nvCxnSpPr>
        <p:spPr>
          <a:xfrm flipH="1">
            <a:off x="3672000" y="4581128"/>
            <a:ext cx="17992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Přímá spojovací šipka 145"/>
          <p:cNvCxnSpPr/>
          <p:nvPr/>
        </p:nvCxnSpPr>
        <p:spPr>
          <a:xfrm flipH="1">
            <a:off x="4139951" y="5373216"/>
            <a:ext cx="72008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TextovéPole 146"/>
          <p:cNvSpPr txBox="1"/>
          <p:nvPr/>
        </p:nvSpPr>
        <p:spPr>
          <a:xfrm>
            <a:off x="3707904" y="5373216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48" name="Přímá spojovací šipka 147"/>
          <p:cNvCxnSpPr/>
          <p:nvPr/>
        </p:nvCxnSpPr>
        <p:spPr>
          <a:xfrm>
            <a:off x="4437601" y="5373216"/>
            <a:ext cx="125991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TextovéPole 148"/>
          <p:cNvSpPr txBox="1"/>
          <p:nvPr/>
        </p:nvSpPr>
        <p:spPr>
          <a:xfrm>
            <a:off x="4492057" y="5373216"/>
            <a:ext cx="3679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50" name="Přímá spojovací šipka 149"/>
          <p:cNvCxnSpPr/>
          <p:nvPr/>
        </p:nvCxnSpPr>
        <p:spPr>
          <a:xfrm>
            <a:off x="3942000" y="4581128"/>
            <a:ext cx="144016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TextovéPole 150"/>
          <p:cNvSpPr txBox="1"/>
          <p:nvPr/>
        </p:nvSpPr>
        <p:spPr>
          <a:xfrm rot="5400000">
            <a:off x="4086093" y="4464000"/>
            <a:ext cx="492443" cy="47937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52" name="Zaoblený obdélník 151"/>
          <p:cNvSpPr/>
          <p:nvPr/>
        </p:nvSpPr>
        <p:spPr>
          <a:xfrm>
            <a:off x="4355976" y="4077072"/>
            <a:ext cx="68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153" name="Přímá spojovací šipka 152"/>
          <p:cNvCxnSpPr>
            <a:endCxn id="102" idx="0"/>
          </p:cNvCxnSpPr>
          <p:nvPr/>
        </p:nvCxnSpPr>
        <p:spPr>
          <a:xfrm>
            <a:off x="4860032" y="4581128"/>
            <a:ext cx="161536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xtovéPole 153"/>
          <p:cNvSpPr txBox="1"/>
          <p:nvPr/>
        </p:nvSpPr>
        <p:spPr>
          <a:xfrm rot="21050346">
            <a:off x="4693804" y="4845883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56" name="Přímá spojovací šipka 155"/>
          <p:cNvCxnSpPr/>
          <p:nvPr/>
        </p:nvCxnSpPr>
        <p:spPr>
          <a:xfrm flipH="1">
            <a:off x="4572016" y="4581128"/>
            <a:ext cx="144000" cy="28800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Zaoblený obdélník 158"/>
          <p:cNvSpPr/>
          <p:nvPr/>
        </p:nvSpPr>
        <p:spPr>
          <a:xfrm>
            <a:off x="5076056" y="4077072"/>
            <a:ext cx="683992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160" name="Přímá spojovací šipka 159"/>
          <p:cNvCxnSpPr>
            <a:endCxn id="102" idx="0"/>
          </p:cNvCxnSpPr>
          <p:nvPr/>
        </p:nvCxnSpPr>
        <p:spPr>
          <a:xfrm flipH="1">
            <a:off x="5021568" y="4581128"/>
            <a:ext cx="270512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Zaoblený obdélník 162"/>
          <p:cNvSpPr/>
          <p:nvPr/>
        </p:nvSpPr>
        <p:spPr>
          <a:xfrm>
            <a:off x="5076056" y="2492896"/>
            <a:ext cx="1008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Kolik je skupin?</a:t>
            </a:r>
            <a:endParaRPr lang="cs-CZ" sz="1000" dirty="0"/>
          </a:p>
        </p:txBody>
      </p:sp>
      <p:cxnSp>
        <p:nvCxnSpPr>
          <p:cNvPr id="164" name="Přímá spojovací šipka 163"/>
          <p:cNvCxnSpPr/>
          <p:nvPr/>
        </p:nvCxnSpPr>
        <p:spPr>
          <a:xfrm>
            <a:off x="3275856" y="1988840"/>
            <a:ext cx="1944216" cy="50405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TextovéPole 165"/>
          <p:cNvSpPr txBox="1"/>
          <p:nvPr/>
        </p:nvSpPr>
        <p:spPr>
          <a:xfrm rot="1012466">
            <a:off x="4166387" y="2045253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67" name="Přímá spojovací šipka 166"/>
          <p:cNvCxnSpPr/>
          <p:nvPr/>
        </p:nvCxnSpPr>
        <p:spPr>
          <a:xfrm>
            <a:off x="5508104" y="2996952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TextovéPole 167"/>
          <p:cNvSpPr txBox="1"/>
          <p:nvPr/>
        </p:nvSpPr>
        <p:spPr>
          <a:xfrm rot="16200000">
            <a:off x="5276981" y="3053861"/>
            <a:ext cx="216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69" name="TextovéPole 168"/>
          <p:cNvSpPr txBox="1"/>
          <p:nvPr/>
        </p:nvSpPr>
        <p:spPr>
          <a:xfrm rot="11682863">
            <a:off x="5101941" y="4835609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70" name="Přímá spojovací šipka 169"/>
          <p:cNvCxnSpPr/>
          <p:nvPr/>
        </p:nvCxnSpPr>
        <p:spPr>
          <a:xfrm>
            <a:off x="5472000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TextovéPole 170"/>
          <p:cNvSpPr txBox="1"/>
          <p:nvPr/>
        </p:nvSpPr>
        <p:spPr>
          <a:xfrm rot="10800000">
            <a:off x="5385574" y="4797151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72" name="Zaoblený obdélník 171"/>
          <p:cNvSpPr/>
          <p:nvPr/>
        </p:nvSpPr>
        <p:spPr>
          <a:xfrm>
            <a:off x="5868144" y="4077072"/>
            <a:ext cx="683992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173" name="Přímá spojovací šipka 172"/>
          <p:cNvCxnSpPr>
            <a:endCxn id="104" idx="0"/>
          </p:cNvCxnSpPr>
          <p:nvPr/>
        </p:nvCxnSpPr>
        <p:spPr>
          <a:xfrm flipH="1">
            <a:off x="5921712" y="4581128"/>
            <a:ext cx="90448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TextovéPole 173"/>
          <p:cNvSpPr txBox="1"/>
          <p:nvPr/>
        </p:nvSpPr>
        <p:spPr>
          <a:xfrm rot="299125">
            <a:off x="5707939" y="4776244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77" name="Přímá spojovací šipka 176"/>
          <p:cNvCxnSpPr>
            <a:endCxn id="105" idx="0"/>
          </p:cNvCxnSpPr>
          <p:nvPr/>
        </p:nvCxnSpPr>
        <p:spPr>
          <a:xfrm flipH="1">
            <a:off x="6371528" y="4581128"/>
            <a:ext cx="672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TextovéPole 178"/>
          <p:cNvSpPr txBox="1"/>
          <p:nvPr/>
        </p:nvSpPr>
        <p:spPr>
          <a:xfrm rot="10800000">
            <a:off x="6300192" y="4797151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80" name="Zaoblený obdélník 179"/>
          <p:cNvSpPr/>
          <p:nvPr/>
        </p:nvSpPr>
        <p:spPr>
          <a:xfrm>
            <a:off x="5940248" y="3284984"/>
            <a:ext cx="86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párová?</a:t>
            </a:r>
            <a:endParaRPr lang="cs-CZ" sz="1000" dirty="0"/>
          </a:p>
        </p:txBody>
      </p:sp>
      <p:sp>
        <p:nvSpPr>
          <p:cNvPr id="181" name="TextovéPole 180"/>
          <p:cNvSpPr txBox="1"/>
          <p:nvPr/>
        </p:nvSpPr>
        <p:spPr>
          <a:xfrm rot="2301422">
            <a:off x="5921229" y="2965399"/>
            <a:ext cx="216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82" name="Přímá spojovací šipka 181"/>
          <p:cNvCxnSpPr/>
          <p:nvPr/>
        </p:nvCxnSpPr>
        <p:spPr>
          <a:xfrm>
            <a:off x="6300192" y="3789040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TextovéPole 182"/>
          <p:cNvSpPr txBox="1"/>
          <p:nvPr/>
        </p:nvSpPr>
        <p:spPr>
          <a:xfrm>
            <a:off x="5796136" y="3789040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84" name="Přímá spojovací šipka 183"/>
          <p:cNvCxnSpPr>
            <a:endCxn id="211" idx="0"/>
          </p:cNvCxnSpPr>
          <p:nvPr/>
        </p:nvCxnSpPr>
        <p:spPr>
          <a:xfrm>
            <a:off x="6588224" y="3789040"/>
            <a:ext cx="360040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TextovéPole 184"/>
          <p:cNvSpPr txBox="1"/>
          <p:nvPr/>
        </p:nvSpPr>
        <p:spPr>
          <a:xfrm>
            <a:off x="6868321" y="3789040"/>
            <a:ext cx="3679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86" name="Přímá spojovací šipka 185"/>
          <p:cNvCxnSpPr/>
          <p:nvPr/>
        </p:nvCxnSpPr>
        <p:spPr>
          <a:xfrm>
            <a:off x="5724128" y="2996952"/>
            <a:ext cx="432048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Zaoblený obdélník 186"/>
          <p:cNvSpPr/>
          <p:nvPr/>
        </p:nvSpPr>
        <p:spPr>
          <a:xfrm>
            <a:off x="7380312" y="3284984"/>
            <a:ext cx="86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párová?</a:t>
            </a:r>
            <a:endParaRPr lang="cs-CZ" sz="1000" dirty="0"/>
          </a:p>
        </p:txBody>
      </p:sp>
      <p:cxnSp>
        <p:nvCxnSpPr>
          <p:cNvPr id="188" name="Přímá spojovací šipka 187"/>
          <p:cNvCxnSpPr/>
          <p:nvPr/>
        </p:nvCxnSpPr>
        <p:spPr>
          <a:xfrm>
            <a:off x="6012160" y="2996952"/>
            <a:ext cx="1440160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TextovéPole 189"/>
          <p:cNvSpPr txBox="1"/>
          <p:nvPr/>
        </p:nvSpPr>
        <p:spPr>
          <a:xfrm rot="639236">
            <a:off x="6483907" y="2924225"/>
            <a:ext cx="4439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více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93" name="Zaoblený obdélník 192"/>
          <p:cNvSpPr/>
          <p:nvPr/>
        </p:nvSpPr>
        <p:spPr>
          <a:xfrm>
            <a:off x="7523912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194" name="Zaoblený obdélník 193"/>
          <p:cNvSpPr/>
          <p:nvPr/>
        </p:nvSpPr>
        <p:spPr>
          <a:xfrm>
            <a:off x="70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Mann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Whitney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U-test</a:t>
            </a:r>
            <a:endParaRPr lang="cs-CZ" sz="700" dirty="0"/>
          </a:p>
        </p:txBody>
      </p:sp>
      <p:sp>
        <p:nvSpPr>
          <p:cNvPr id="211" name="Zaoblený obdélník 210"/>
          <p:cNvSpPr/>
          <p:nvPr/>
        </p:nvSpPr>
        <p:spPr>
          <a:xfrm>
            <a:off x="6588224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212" name="Přímá spojovací šipka 211"/>
          <p:cNvCxnSpPr/>
          <p:nvPr/>
        </p:nvCxnSpPr>
        <p:spPr>
          <a:xfrm>
            <a:off x="6804248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" name="TextovéPole 212"/>
          <p:cNvSpPr txBox="1"/>
          <p:nvPr/>
        </p:nvSpPr>
        <p:spPr>
          <a:xfrm>
            <a:off x="6537702" y="4776244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214" name="Přímá spojovací šipka 213"/>
          <p:cNvCxnSpPr>
            <a:endCxn id="194" idx="0"/>
          </p:cNvCxnSpPr>
          <p:nvPr/>
        </p:nvCxnSpPr>
        <p:spPr>
          <a:xfrm>
            <a:off x="7182312" y="4581128"/>
            <a:ext cx="89216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TextovéPole 214"/>
          <p:cNvSpPr txBox="1"/>
          <p:nvPr/>
        </p:nvSpPr>
        <p:spPr>
          <a:xfrm rot="10561092">
            <a:off x="7161181" y="4753179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16" name="Zaoblený obdélník 215"/>
          <p:cNvSpPr/>
          <p:nvPr/>
        </p:nvSpPr>
        <p:spPr>
          <a:xfrm>
            <a:off x="7380312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217" name="Zaoblený obdélník 216"/>
          <p:cNvSpPr/>
          <p:nvPr/>
        </p:nvSpPr>
        <p:spPr>
          <a:xfrm>
            <a:off x="8172400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219" name="Přímá spojovací šipka 218"/>
          <p:cNvCxnSpPr/>
          <p:nvPr/>
        </p:nvCxnSpPr>
        <p:spPr>
          <a:xfrm>
            <a:off x="7740351" y="3789041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TextovéPole 219"/>
          <p:cNvSpPr txBox="1"/>
          <p:nvPr/>
        </p:nvSpPr>
        <p:spPr>
          <a:xfrm>
            <a:off x="7236295" y="3789041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221" name="Přímá spojovací šipka 220"/>
          <p:cNvCxnSpPr/>
          <p:nvPr/>
        </p:nvCxnSpPr>
        <p:spPr>
          <a:xfrm>
            <a:off x="8028383" y="3789041"/>
            <a:ext cx="432048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2" name="TextovéPole 221"/>
          <p:cNvSpPr txBox="1"/>
          <p:nvPr/>
        </p:nvSpPr>
        <p:spPr>
          <a:xfrm>
            <a:off x="8316416" y="3758843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224" name="Přímá spojovací šipka 223"/>
          <p:cNvCxnSpPr/>
          <p:nvPr/>
        </p:nvCxnSpPr>
        <p:spPr>
          <a:xfrm flipH="1">
            <a:off x="8172400" y="4581128"/>
            <a:ext cx="306056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Přímá spojovací šipka 224"/>
          <p:cNvCxnSpPr/>
          <p:nvPr/>
        </p:nvCxnSpPr>
        <p:spPr>
          <a:xfrm>
            <a:off x="7866400" y="4581128"/>
            <a:ext cx="30600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Přímá spojovací šipka 226"/>
          <p:cNvCxnSpPr/>
          <p:nvPr/>
        </p:nvCxnSpPr>
        <p:spPr>
          <a:xfrm>
            <a:off x="8604448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TextovéPole 227"/>
          <p:cNvSpPr txBox="1"/>
          <p:nvPr/>
        </p:nvSpPr>
        <p:spPr>
          <a:xfrm rot="10800000">
            <a:off x="8532440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229" name="Přímá spojovací šipka 228"/>
          <p:cNvCxnSpPr/>
          <p:nvPr/>
        </p:nvCxnSpPr>
        <p:spPr>
          <a:xfrm>
            <a:off x="7740352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0" name="TextovéPole 229"/>
          <p:cNvSpPr txBox="1"/>
          <p:nvPr/>
        </p:nvSpPr>
        <p:spPr>
          <a:xfrm>
            <a:off x="7452320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44" name="TextovéPole 243"/>
          <p:cNvSpPr txBox="1"/>
          <p:nvPr/>
        </p:nvSpPr>
        <p:spPr>
          <a:xfrm rot="5400000">
            <a:off x="7949840" y="4527269"/>
            <a:ext cx="492443" cy="47937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246" name="Přímá spojovací šipka 245"/>
          <p:cNvCxnSpPr/>
          <p:nvPr/>
        </p:nvCxnSpPr>
        <p:spPr>
          <a:xfrm>
            <a:off x="539552" y="1124744"/>
            <a:ext cx="216024" cy="576064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TextovéPole 156"/>
          <p:cNvSpPr txBox="1"/>
          <p:nvPr/>
        </p:nvSpPr>
        <p:spPr>
          <a:xfrm>
            <a:off x="2627784" y="2494637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>
                    <a:lumMod val="95000"/>
                  </a:schemeClr>
                </a:solidFill>
              </a:rPr>
              <a:t>Parametrické testy</a:t>
            </a:r>
            <a:endParaRPr lang="cs-CZ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61" name="Zaoblený obdélníkový popisek 160"/>
          <p:cNvSpPr/>
          <p:nvPr/>
        </p:nvSpPr>
        <p:spPr>
          <a:xfrm>
            <a:off x="1547664" y="2348880"/>
            <a:ext cx="1080120" cy="432048"/>
          </a:xfrm>
          <a:prstGeom prst="wedgeRoundRectCallout">
            <a:avLst>
              <a:gd name="adj1" fmla="val -69602"/>
              <a:gd name="adj2" fmla="val -107671"/>
              <a:gd name="adj3" fmla="val 16667"/>
            </a:avLst>
          </a:prstGeom>
          <a:solidFill>
            <a:srgbClr val="F78E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cs-CZ" sz="800" i="0" dirty="0" err="1" smtClean="0">
                <a:solidFill>
                  <a:schemeClr val="bg1"/>
                </a:solidFill>
              </a:rPr>
              <a:t>Kolomogorovův</a:t>
            </a:r>
            <a:r>
              <a:rPr lang="cs-CZ" sz="800" i="0" dirty="0" smtClean="0">
                <a:solidFill>
                  <a:schemeClr val="bg1"/>
                </a:solidFill>
              </a:rPr>
              <a:t>-</a:t>
            </a:r>
            <a:r>
              <a:rPr lang="cs-CZ" sz="800" i="0" dirty="0" err="1" smtClean="0">
                <a:solidFill>
                  <a:schemeClr val="bg1"/>
                </a:solidFill>
              </a:rPr>
              <a:t>Smirnovův</a:t>
            </a:r>
            <a:r>
              <a:rPr lang="cs-CZ" sz="800" i="0" dirty="0" smtClean="0">
                <a:solidFill>
                  <a:schemeClr val="bg1"/>
                </a:solidFill>
              </a:rPr>
              <a:t> test</a:t>
            </a:r>
          </a:p>
          <a:p>
            <a:pPr algn="ctr"/>
            <a:r>
              <a:rPr lang="cs-CZ" sz="800" i="0" dirty="0" err="1" smtClean="0">
                <a:solidFill>
                  <a:schemeClr val="bg1"/>
                </a:solidFill>
              </a:rPr>
              <a:t>Shapiro</a:t>
            </a:r>
            <a:r>
              <a:rPr lang="cs-CZ" sz="800" i="0" dirty="0" smtClean="0">
                <a:solidFill>
                  <a:schemeClr val="bg1"/>
                </a:solidFill>
              </a:rPr>
              <a:t>-</a:t>
            </a:r>
            <a:r>
              <a:rPr lang="cs-CZ" sz="800" i="0" dirty="0" err="1" smtClean="0">
                <a:solidFill>
                  <a:schemeClr val="bg1"/>
                </a:solidFill>
              </a:rPr>
              <a:t>Wilkův</a:t>
            </a:r>
            <a:r>
              <a:rPr lang="cs-CZ" sz="800" i="0" dirty="0" smtClean="0">
                <a:solidFill>
                  <a:schemeClr val="bg1"/>
                </a:solidFill>
              </a:rPr>
              <a:t> test</a:t>
            </a:r>
            <a:endParaRPr lang="cs-CZ" sz="800" i="0" dirty="0">
              <a:solidFill>
                <a:schemeClr val="bg1"/>
              </a:solidFill>
            </a:endParaRPr>
          </a:p>
        </p:txBody>
      </p:sp>
      <p:sp>
        <p:nvSpPr>
          <p:cNvPr id="162" name="Zaoblený obdélníkový popisek 161"/>
          <p:cNvSpPr/>
          <p:nvPr/>
        </p:nvSpPr>
        <p:spPr>
          <a:xfrm>
            <a:off x="3203848" y="5085184"/>
            <a:ext cx="360040" cy="144016"/>
          </a:xfrm>
          <a:prstGeom prst="wedgeRoundRectCallout">
            <a:avLst>
              <a:gd name="adj1" fmla="val -98753"/>
              <a:gd name="adj2" fmla="val 93991"/>
              <a:gd name="adj3" fmla="val 16667"/>
            </a:avLst>
          </a:prstGeom>
          <a:solidFill>
            <a:srgbClr val="F78E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cs-CZ" sz="800" i="0" dirty="0" smtClean="0">
                <a:solidFill>
                  <a:schemeClr val="bg1"/>
                </a:solidFill>
              </a:rPr>
              <a:t>F test</a:t>
            </a:r>
            <a:endParaRPr lang="cs-CZ" sz="800" i="0" dirty="0">
              <a:solidFill>
                <a:schemeClr val="bg1"/>
              </a:solidFill>
            </a:endParaRPr>
          </a:p>
        </p:txBody>
      </p:sp>
      <p:sp>
        <p:nvSpPr>
          <p:cNvPr id="165" name="Zaoblený obdélníkový popisek 164"/>
          <p:cNvSpPr/>
          <p:nvPr/>
        </p:nvSpPr>
        <p:spPr>
          <a:xfrm>
            <a:off x="3203848" y="4653136"/>
            <a:ext cx="504056" cy="288032"/>
          </a:xfrm>
          <a:prstGeom prst="wedgeRoundRectCallout">
            <a:avLst>
              <a:gd name="adj1" fmla="val 130747"/>
              <a:gd name="adj2" fmla="val 46071"/>
              <a:gd name="adj3" fmla="val 16667"/>
            </a:avLst>
          </a:prstGeom>
          <a:solidFill>
            <a:srgbClr val="F78E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cs-CZ" sz="800" i="0" dirty="0" err="1" smtClean="0">
                <a:solidFill>
                  <a:schemeClr val="bg1"/>
                </a:solidFill>
              </a:rPr>
              <a:t>Levenův</a:t>
            </a:r>
            <a:r>
              <a:rPr lang="cs-CZ" sz="800" i="0" dirty="0" smtClean="0">
                <a:solidFill>
                  <a:schemeClr val="bg1"/>
                </a:solidFill>
              </a:rPr>
              <a:t> test</a:t>
            </a:r>
            <a:endParaRPr lang="cs-CZ" sz="800" i="0" dirty="0">
              <a:solidFill>
                <a:schemeClr val="bg1"/>
              </a:solidFill>
            </a:endParaRPr>
          </a:p>
        </p:txBody>
      </p:sp>
      <p:sp>
        <p:nvSpPr>
          <p:cNvPr id="138" name="Zaoblený obdélník 137"/>
          <p:cNvSpPr/>
          <p:nvPr/>
        </p:nvSpPr>
        <p:spPr>
          <a:xfrm>
            <a:off x="3635896" y="4077072"/>
            <a:ext cx="683992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145" name="TextovéPole 144"/>
          <p:cNvSpPr txBox="1"/>
          <p:nvPr/>
        </p:nvSpPr>
        <p:spPr>
          <a:xfrm rot="502825">
            <a:off x="3532052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75" name="Zaoblený obdélníkový popisek 174"/>
          <p:cNvSpPr/>
          <p:nvPr/>
        </p:nvSpPr>
        <p:spPr>
          <a:xfrm>
            <a:off x="3635896" y="1556792"/>
            <a:ext cx="432048" cy="288032"/>
          </a:xfrm>
          <a:prstGeom prst="wedgeRoundRectCallout">
            <a:avLst>
              <a:gd name="adj1" fmla="val -156655"/>
              <a:gd name="adj2" fmla="val 72026"/>
              <a:gd name="adj3" fmla="val 16667"/>
            </a:avLst>
          </a:prstGeom>
          <a:solidFill>
            <a:srgbClr val="F78E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cs-CZ" sz="800" i="0" dirty="0" smtClean="0">
                <a:solidFill>
                  <a:schemeClr val="bg1"/>
                </a:solidFill>
              </a:rPr>
              <a:t>log</a:t>
            </a:r>
          </a:p>
          <a:p>
            <a:pPr algn="ctr"/>
            <a:r>
              <a:rPr lang="cs-CZ" sz="800" i="0" dirty="0" err="1" smtClean="0">
                <a:solidFill>
                  <a:schemeClr val="bg1"/>
                </a:solidFill>
              </a:rPr>
              <a:t>arcsin</a:t>
            </a:r>
            <a:endParaRPr lang="cs-CZ" sz="800" i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52227" name="Rectangle 2"/>
          <p:cNvSpPr>
            <a:spLocks noGrp="1"/>
          </p:cNvSpPr>
          <p:nvPr>
            <p:ph type="title" idx="4294967295"/>
          </p:nvPr>
        </p:nvSpPr>
        <p:spPr>
          <a:xfrm>
            <a:off x="688032" y="476672"/>
            <a:ext cx="7772400" cy="432048"/>
          </a:xfrm>
          <a:noFill/>
        </p:spPr>
        <p:txBody>
          <a:bodyPr/>
          <a:lstStyle/>
          <a:p>
            <a:r>
              <a:rPr lang="cs-CZ" dirty="0" smtClean="0"/>
              <a:t>t-Test</a:t>
            </a:r>
          </a:p>
        </p:txBody>
      </p:sp>
      <p:sp>
        <p:nvSpPr>
          <p:cNvPr id="52239" name="Text Box 18"/>
          <p:cNvSpPr txBox="1">
            <a:spLocks noChangeArrowheads="1"/>
          </p:cNvSpPr>
          <p:nvPr/>
        </p:nvSpPr>
        <p:spPr bwMode="auto">
          <a:xfrm>
            <a:off x="395536" y="1412776"/>
            <a:ext cx="8568952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b="0" i="0" dirty="0" smtClean="0">
                <a:latin typeface="Arial" pitchFamily="34" charset="0"/>
                <a:cs typeface="Arial" pitchFamily="34" charset="0"/>
              </a:rPr>
              <a:t>Tři varianty </a:t>
            </a:r>
            <a:r>
              <a:rPr lang="cs-CZ" i="0" u="sng" dirty="0" smtClean="0">
                <a:latin typeface="Arial" pitchFamily="34" charset="0"/>
                <a:cs typeface="Arial" pitchFamily="34" charset="0"/>
              </a:rPr>
              <a:t>parametrického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 t-testu:	</a:t>
            </a:r>
            <a:r>
              <a:rPr lang="cs-CZ" b="0" i="0" dirty="0" err="1" smtClean="0">
                <a:latin typeface="Arial" pitchFamily="34" charset="0"/>
                <a:cs typeface="Arial" pitchFamily="34" charset="0"/>
              </a:rPr>
              <a:t>jednovýběrový</a:t>
            </a:r>
            <a:endParaRPr lang="cs-CZ" b="0" i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cs-CZ" b="0" i="0" dirty="0">
                <a:latin typeface="Arial" pitchFamily="34" charset="0"/>
                <a:cs typeface="Arial" pitchFamily="34" charset="0"/>
              </a:rPr>
              <a:t>	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				</a:t>
            </a:r>
            <a:r>
              <a:rPr lang="cs-CZ" b="0" i="0" dirty="0" err="1" smtClean="0">
                <a:latin typeface="Arial" pitchFamily="34" charset="0"/>
                <a:cs typeface="Arial" pitchFamily="34" charset="0"/>
              </a:rPr>
              <a:t>dvouvýběrový</a:t>
            </a:r>
            <a:endParaRPr lang="cs-CZ" b="0" i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cs-CZ" b="0" i="0" dirty="0" smtClean="0">
                <a:latin typeface="Arial" pitchFamily="34" charset="0"/>
                <a:cs typeface="Arial" pitchFamily="34" charset="0"/>
              </a:rPr>
              <a:t>					párový</a:t>
            </a:r>
          </a:p>
          <a:p>
            <a:pPr eaLnBrk="0" hangingPunct="0"/>
            <a:r>
              <a:rPr lang="cs-CZ" b="0" i="0" dirty="0" smtClean="0">
                <a:latin typeface="Arial" pitchFamily="34" charset="0"/>
                <a:cs typeface="Arial" pitchFamily="34" charset="0"/>
              </a:rPr>
              <a:t>Předpoklad:	</a:t>
            </a:r>
            <a:r>
              <a:rPr lang="cs-CZ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Měřená náhodná veličina má normální rozdělení.</a:t>
            </a:r>
          </a:p>
          <a:p>
            <a:pPr eaLnBrk="0" hangingPunct="0"/>
            <a:r>
              <a:rPr lang="cs-CZ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				↓</a:t>
            </a:r>
          </a:p>
          <a:p>
            <a:pPr eaLnBrk="0" hangingPunct="0"/>
            <a:r>
              <a:rPr lang="cs-CZ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cs-CZ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cs-CZ" i="0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Výběrový průměr má normální rozdělení se stejnou 			střední hodnotou, skutečný rozptyl ovšem neznáme.</a:t>
            </a:r>
          </a:p>
          <a:p>
            <a:pPr eaLnBrk="0" hangingPunct="0"/>
            <a:r>
              <a:rPr lang="cs-CZ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cs-CZ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			↓</a:t>
            </a:r>
          </a:p>
          <a:p>
            <a:pPr eaLnBrk="0" hangingPunct="0"/>
            <a:r>
              <a:rPr lang="cs-CZ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cs-CZ" i="0" dirty="0" smtClean="0">
                <a:solidFill>
                  <a:srgbClr val="400000"/>
                </a:solidFill>
                <a:latin typeface="Arial" pitchFamily="34" charset="0"/>
                <a:cs typeface="Arial" pitchFamily="34" charset="0"/>
              </a:rPr>
              <a:t>Rozdíl výběrového průměru od skutečné střední 				hodnoty má také normální rozdělení.</a:t>
            </a:r>
          </a:p>
          <a:p>
            <a:pPr eaLnBrk="0" hangingPunct="0"/>
            <a:r>
              <a:rPr lang="cs-CZ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				↓</a:t>
            </a:r>
          </a:p>
          <a:p>
            <a:pPr eaLnBrk="0" hangingPunct="0"/>
            <a:r>
              <a:rPr lang="cs-CZ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cs-CZ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cs-CZ" i="0" dirty="0" smtClean="0">
                <a:latin typeface="Arial" pitchFamily="34" charset="0"/>
                <a:cs typeface="Arial" pitchFamily="34" charset="0"/>
              </a:rPr>
              <a:t>Při využití výběrového rozptylu má rozdíl t-rozdělení.</a:t>
            </a:r>
          </a:p>
          <a:p>
            <a:pPr eaLnBrk="0" hangingPunct="0"/>
            <a:endParaRPr lang="cs-CZ" i="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cs-CZ" i="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cs-CZ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cs-CZ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 eaLnBrk="0" hangingPunct="0"/>
            <a:endParaRPr lang="cs-CZ" b="0" i="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9" name="Tabulka 28"/>
          <p:cNvGraphicFramePr>
            <a:graphicFrameLocks noGrp="1"/>
          </p:cNvGraphicFramePr>
          <p:nvPr/>
        </p:nvGraphicFramePr>
        <p:xfrm>
          <a:off x="395536" y="5085184"/>
          <a:ext cx="5976662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9756"/>
                <a:gridCol w="619558"/>
                <a:gridCol w="619558"/>
                <a:gridCol w="619558"/>
                <a:gridCol w="619558"/>
                <a:gridCol w="619558"/>
                <a:gridCol w="619558"/>
                <a:gridCol w="619558"/>
              </a:tblGrid>
              <a:tr h="338492">
                <a:tc>
                  <a:txBody>
                    <a:bodyPr/>
                    <a:lstStyle/>
                    <a:p>
                      <a:r>
                        <a:rPr lang="cs-CZ" dirty="0" smtClean="0"/>
                        <a:t>Kvantil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</a:tr>
              <a:tr h="35432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Norm</a:t>
                      </a:r>
                      <a:r>
                        <a:rPr lang="cs-CZ" dirty="0" smtClean="0"/>
                        <a:t>(0,1)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0,05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0,24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0,40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0,24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0,05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0,00</a:t>
                      </a:r>
                      <a:endParaRPr lang="cs-CZ" dirty="0"/>
                    </a:p>
                  </a:txBody>
                  <a:tcPr/>
                </a:tc>
              </a:tr>
              <a:tr h="276592"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r>
                        <a:rPr lang="cs-CZ" baseline="-25000" dirty="0" smtClean="0"/>
                        <a:t>7</a:t>
                      </a:r>
                      <a:r>
                        <a:rPr lang="cs-CZ" baseline="0" dirty="0" smtClean="0"/>
                        <a:t>(0,1)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0,01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0,06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0,23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0,38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0,23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0,06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0,01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0" name="Obrázek 29" descr="norm_vs_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88225" y="4774332"/>
            <a:ext cx="2376264" cy="15841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52227" name="Rectangle 2"/>
          <p:cNvSpPr>
            <a:spLocks noGrp="1"/>
          </p:cNvSpPr>
          <p:nvPr>
            <p:ph type="title" idx="4294967295"/>
          </p:nvPr>
        </p:nvSpPr>
        <p:spPr>
          <a:xfrm>
            <a:off x="688032" y="476672"/>
            <a:ext cx="7772400" cy="432048"/>
          </a:xfrm>
          <a:noFill/>
        </p:spPr>
        <p:txBody>
          <a:bodyPr/>
          <a:lstStyle/>
          <a:p>
            <a:r>
              <a:rPr lang="cs-CZ" dirty="0" smtClean="0"/>
              <a:t>t-Test</a:t>
            </a:r>
          </a:p>
        </p:txBody>
      </p:sp>
      <p:sp>
        <p:nvSpPr>
          <p:cNvPr id="52239" name="Text Box 18"/>
          <p:cNvSpPr txBox="1">
            <a:spLocks noChangeArrowheads="1"/>
          </p:cNvSpPr>
          <p:nvPr/>
        </p:nvSpPr>
        <p:spPr bwMode="auto">
          <a:xfrm>
            <a:off x="395536" y="1556792"/>
            <a:ext cx="8424936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Aft>
                <a:spcPts val="600"/>
              </a:spcAft>
            </a:pPr>
            <a:r>
              <a:rPr lang="cs-CZ" sz="2000" i="0" dirty="0" smtClean="0">
                <a:latin typeface="Arial" pitchFamily="34" charset="0"/>
                <a:cs typeface="Arial" pitchFamily="34" charset="0"/>
              </a:rPr>
              <a:t>Princip:</a:t>
            </a:r>
            <a:r>
              <a:rPr lang="cs-CZ" sz="2000" b="0" i="0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cs-CZ" sz="2000" b="0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podle určené hladiny pravděpodobnosti se 				stanoví maximální přípustná velikost rozdílu 				výběrového průměru a skutečné střední hodnoty. 			Testuje se velikost rozdílu.</a:t>
            </a:r>
          </a:p>
          <a:p>
            <a:pPr eaLnBrk="0" hangingPunct="0"/>
            <a:r>
              <a:rPr lang="cs-CZ" sz="2000" b="0" i="0" dirty="0" smtClean="0">
                <a:latin typeface="Arial" pitchFamily="34" charset="0"/>
                <a:cs typeface="Arial" pitchFamily="34" charset="0"/>
              </a:rPr>
              <a:t>Postup:		Výpočet normalizovaného rozdílu a jeho porovnání s 			tabelovanou hodnotou (jednostranná a dvoustranná 			varianta):</a:t>
            </a:r>
          </a:p>
          <a:p>
            <a:pPr eaLnBrk="0" hangingPunct="0"/>
            <a:endParaRPr lang="cs-CZ" sz="2000" b="0" i="0" dirty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cs-CZ" sz="2000" b="0" i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cs-CZ" sz="2000" i="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cs-CZ" sz="2000" i="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cs-CZ" sz="2000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cs-CZ" sz="2000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 eaLnBrk="0" hangingPunct="0"/>
            <a:endParaRPr lang="cs-CZ" sz="2000" b="0" i="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Group 3"/>
          <p:cNvGraphicFramePr>
            <a:graphicFrameLocks noGrp="1"/>
          </p:cNvGraphicFramePr>
          <p:nvPr/>
        </p:nvGraphicFramePr>
        <p:xfrm>
          <a:off x="2123728" y="4149080"/>
          <a:ext cx="6781800" cy="1671638"/>
        </p:xfrm>
        <a:graphic>
          <a:graphicData uri="http://schemas.openxmlformats.org/drawingml/2006/table">
            <a:tbl>
              <a:tblPr/>
              <a:tblGrid>
                <a:gridCol w="1406525"/>
                <a:gridCol w="1487488"/>
                <a:gridCol w="1757362"/>
                <a:gridCol w="2130425"/>
              </a:tblGrid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H</a:t>
                      </a:r>
                      <a:r>
                        <a:rPr kumimoji="0" lang="en-US" sz="19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  <a:endParaRPr kumimoji="0" lang="cs-CZ" sz="1900" b="1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634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H</a:t>
                      </a:r>
                      <a:r>
                        <a:rPr kumimoji="0" lang="en-US" sz="19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</a:t>
                      </a:r>
                      <a:endParaRPr kumimoji="0" lang="cs-CZ" sz="1900" b="1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634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Testov</a:t>
                      </a:r>
                      <a:r>
                        <a:rPr kumimoji="0" lang="cs-CZ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á statistika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634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Interval spolehlivosti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6349"/>
                    </a:solidFill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 </a:t>
                      </a:r>
                      <a:r>
                        <a:rPr kumimoji="0" lang="en-US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&gt; t</a:t>
                      </a:r>
                      <a:endParaRPr kumimoji="0" lang="cs-CZ" sz="2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 </a:t>
                      </a:r>
                      <a:r>
                        <a:rPr kumimoji="0" lang="en-US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&lt; t</a:t>
                      </a:r>
                      <a:endParaRPr kumimoji="0" lang="cs-CZ" sz="2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|t| &gt; t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Object 61"/>
          <p:cNvGraphicFramePr>
            <a:graphicFrameLocks noChangeAspect="1"/>
          </p:cNvGraphicFramePr>
          <p:nvPr/>
        </p:nvGraphicFramePr>
        <p:xfrm>
          <a:off x="275878" y="4418756"/>
          <a:ext cx="1625600" cy="969963"/>
        </p:xfrm>
        <a:graphic>
          <a:graphicData uri="http://schemas.openxmlformats.org/presentationml/2006/ole">
            <p:oleObj spid="_x0000_s136194" name="Equation" r:id="rId4" imgW="799920" imgH="419040" progId="Equation.3">
              <p:embed/>
            </p:oleObj>
          </a:graphicData>
        </a:graphic>
      </p:graphicFrame>
      <p:graphicFrame>
        <p:nvGraphicFramePr>
          <p:cNvPr id="99331" name="Object 67"/>
          <p:cNvGraphicFramePr>
            <a:graphicFrameLocks noChangeAspect="1"/>
          </p:cNvGraphicFramePr>
          <p:nvPr/>
        </p:nvGraphicFramePr>
        <p:xfrm>
          <a:off x="2483768" y="4551213"/>
          <a:ext cx="685800" cy="461963"/>
        </p:xfrm>
        <a:graphic>
          <a:graphicData uri="http://schemas.openxmlformats.org/presentationml/2006/ole">
            <p:oleObj spid="_x0000_s136195" name="Equation" r:id="rId5" imgW="380880" imgH="241200" progId="Equation.3">
              <p:embed/>
            </p:oleObj>
          </a:graphicData>
        </a:graphic>
      </p:graphicFrame>
      <p:graphicFrame>
        <p:nvGraphicFramePr>
          <p:cNvPr id="99332" name="Object 68"/>
          <p:cNvGraphicFramePr>
            <a:graphicFrameLocks noChangeAspect="1"/>
          </p:cNvGraphicFramePr>
          <p:nvPr/>
        </p:nvGraphicFramePr>
        <p:xfrm>
          <a:off x="2483768" y="4962624"/>
          <a:ext cx="762000" cy="482600"/>
        </p:xfrm>
        <a:graphic>
          <a:graphicData uri="http://schemas.openxmlformats.org/presentationml/2006/ole">
            <p:oleObj spid="_x0000_s136196" name="Equation" r:id="rId6" imgW="380880" imgH="241200" progId="Equation.3">
              <p:embed/>
            </p:oleObj>
          </a:graphicData>
        </a:graphic>
      </p:graphicFrame>
      <p:graphicFrame>
        <p:nvGraphicFramePr>
          <p:cNvPr id="99333" name="Object 69"/>
          <p:cNvGraphicFramePr>
            <a:graphicFrameLocks noChangeAspect="1"/>
          </p:cNvGraphicFramePr>
          <p:nvPr/>
        </p:nvGraphicFramePr>
        <p:xfrm>
          <a:off x="2483768" y="5396259"/>
          <a:ext cx="762000" cy="481013"/>
        </p:xfrm>
        <a:graphic>
          <a:graphicData uri="http://schemas.openxmlformats.org/presentationml/2006/ole">
            <p:oleObj spid="_x0000_s136197" name="Equation" r:id="rId7" imgW="380880" imgH="241200" progId="Equation.3">
              <p:embed/>
            </p:oleObj>
          </a:graphicData>
        </a:graphic>
      </p:graphicFrame>
      <p:graphicFrame>
        <p:nvGraphicFramePr>
          <p:cNvPr id="99334" name="Object 70"/>
          <p:cNvGraphicFramePr>
            <a:graphicFrameLocks noChangeAspect="1"/>
          </p:cNvGraphicFramePr>
          <p:nvPr/>
        </p:nvGraphicFramePr>
        <p:xfrm>
          <a:off x="3855368" y="5347047"/>
          <a:ext cx="838200" cy="530225"/>
        </p:xfrm>
        <a:graphic>
          <a:graphicData uri="http://schemas.openxmlformats.org/presentationml/2006/ole">
            <p:oleObj spid="_x0000_s136198" name="Equation" r:id="rId8" imgW="380880" imgH="241200" progId="Equation.3">
              <p:embed/>
            </p:oleObj>
          </a:graphicData>
        </a:graphic>
      </p:graphicFrame>
      <p:graphicFrame>
        <p:nvGraphicFramePr>
          <p:cNvPr id="99335" name="Object 71"/>
          <p:cNvGraphicFramePr>
            <a:graphicFrameLocks noChangeAspect="1"/>
          </p:cNvGraphicFramePr>
          <p:nvPr/>
        </p:nvGraphicFramePr>
        <p:xfrm>
          <a:off x="3855368" y="4962624"/>
          <a:ext cx="762000" cy="482600"/>
        </p:xfrm>
        <a:graphic>
          <a:graphicData uri="http://schemas.openxmlformats.org/presentationml/2006/ole">
            <p:oleObj spid="_x0000_s136199" name="Equation" r:id="rId9" imgW="380880" imgH="241200" progId="Equation.3">
              <p:embed/>
            </p:oleObj>
          </a:graphicData>
        </a:graphic>
      </p:graphicFrame>
      <p:graphicFrame>
        <p:nvGraphicFramePr>
          <p:cNvPr id="99336" name="Object 72"/>
          <p:cNvGraphicFramePr>
            <a:graphicFrameLocks noChangeAspect="1"/>
          </p:cNvGraphicFramePr>
          <p:nvPr/>
        </p:nvGraphicFramePr>
        <p:xfrm>
          <a:off x="3855368" y="4530576"/>
          <a:ext cx="762000" cy="482600"/>
        </p:xfrm>
        <a:graphic>
          <a:graphicData uri="http://schemas.openxmlformats.org/presentationml/2006/ole">
            <p:oleObj spid="_x0000_s136200" name="Equation" r:id="rId10" imgW="38088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45061" name="Rectangle 4"/>
          <p:cNvSpPr>
            <a:spLocks noChangeArrowheads="1"/>
          </p:cNvSpPr>
          <p:nvPr/>
        </p:nvSpPr>
        <p:spPr bwMode="auto">
          <a:xfrm>
            <a:off x="900113" y="1544638"/>
            <a:ext cx="7704137" cy="339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152352" bIns="38088" anchor="ctr">
            <a:spAutoFit/>
          </a:bodyPr>
          <a:lstStyle/>
          <a:p>
            <a:pPr marL="457200" indent="-457200" algn="just" fontAlgn="base">
              <a:spcBef>
                <a:spcPct val="0"/>
              </a:spcBef>
              <a:spcAft>
                <a:spcPct val="0"/>
              </a:spcAft>
            </a:pPr>
            <a:r>
              <a:rPr lang="cs-CZ" sz="21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Koncentrace antibiotika v cílovém orgánu</a:t>
            </a:r>
          </a:p>
          <a:p>
            <a:pPr marL="457200" indent="-457200" algn="just" fontAlgn="base">
              <a:spcBef>
                <a:spcPct val="0"/>
              </a:spcBef>
              <a:spcAft>
                <a:spcPct val="0"/>
              </a:spcAft>
            </a:pPr>
            <a:endParaRPr lang="cs-CZ" sz="21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100" dirty="0">
                <a:solidFill>
                  <a:prstClr val="black"/>
                </a:solidFill>
                <a:latin typeface="Arial" pitchFamily="34" charset="0"/>
                <a:cs typeface="Times New Roman" pitchFamily="18" charset="0"/>
              </a:rPr>
              <a:t>Při 1000 měřeních antibiotika byla zjištěna v cílovém orgánu průměrná koncentrace 202,5 jednotek a směrodatná odchylka 44 jednotek. </a:t>
            </a:r>
            <a:endParaRPr lang="cs-CZ" sz="21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100" dirty="0">
                <a:solidFill>
                  <a:prstClr val="black"/>
                </a:solidFill>
                <a:latin typeface="Arial" pitchFamily="34" charset="0"/>
                <a:cs typeface="Times New Roman" pitchFamily="18" charset="0"/>
              </a:rPr>
              <a:t>Požadovaná koncentrace antibiotika je 200 jednotek. </a:t>
            </a:r>
            <a:endParaRPr lang="cs-CZ" sz="21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21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arenR"/>
            </a:pPr>
            <a:r>
              <a:rPr lang="cs-CZ" sz="2100" dirty="0">
                <a:solidFill>
                  <a:prstClr val="black"/>
                </a:solidFill>
                <a:latin typeface="Arial" pitchFamily="34" charset="0"/>
                <a:cs typeface="Times New Roman" pitchFamily="18" charset="0"/>
              </a:rPr>
              <a:t>Je daný rozdíl 2,5 významný vzhledem k variabilitě znaku na hladině významnosti </a:t>
            </a:r>
            <a:r>
              <a:rPr lang="cs-CZ" sz="2100" dirty="0" smtClean="0">
                <a:solidFill>
                  <a:prstClr val="black"/>
                </a:solidFill>
                <a:latin typeface="Arial" pitchFamily="34" charset="0"/>
                <a:cs typeface="Times New Roman" pitchFamily="18" charset="0"/>
              </a:rPr>
              <a:t>5 %? </a:t>
            </a:r>
            <a:endParaRPr lang="cs-CZ" sz="21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100" dirty="0">
                <a:solidFill>
                  <a:prstClr val="black"/>
                </a:solidFill>
                <a:latin typeface="Arial" pitchFamily="34" charset="0"/>
                <a:cs typeface="Times New Roman" pitchFamily="18" charset="0"/>
              </a:rPr>
              <a:t>2</a:t>
            </a:r>
            <a:r>
              <a:rPr lang="cs-CZ" sz="2100" dirty="0" smtClean="0">
                <a:solidFill>
                  <a:prstClr val="black"/>
                </a:solidFill>
                <a:latin typeface="Arial" pitchFamily="34" charset="0"/>
                <a:cs typeface="Times New Roman" pitchFamily="18" charset="0"/>
              </a:rPr>
              <a:t>)	Jaká </a:t>
            </a:r>
            <a:r>
              <a:rPr lang="cs-CZ" sz="2100" dirty="0">
                <a:solidFill>
                  <a:prstClr val="black"/>
                </a:solidFill>
                <a:latin typeface="Arial" pitchFamily="34" charset="0"/>
                <a:cs typeface="Times New Roman" pitchFamily="18" charset="0"/>
              </a:rPr>
              <a:t>je skutečná hladina významnosti?</a:t>
            </a:r>
            <a:endParaRPr lang="cs-CZ" sz="4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5058" name="Object 5"/>
          <p:cNvGraphicFramePr>
            <a:graphicFrameLocks noChangeAspect="1"/>
          </p:cNvGraphicFramePr>
          <p:nvPr/>
        </p:nvGraphicFramePr>
        <p:xfrm>
          <a:off x="1908175" y="5170488"/>
          <a:ext cx="4608513" cy="858837"/>
        </p:xfrm>
        <a:graphic>
          <a:graphicData uri="http://schemas.openxmlformats.org/presentationml/2006/ole">
            <p:oleObj spid="_x0000_s137218" name="Rovnice" r:id="rId3" imgW="2095500" imgH="393700" progId="Equation.3">
              <p:embed/>
            </p:oleObj>
          </a:graphicData>
        </a:graphic>
      </p:graphicFrame>
      <p:sp>
        <p:nvSpPr>
          <p:cNvPr id="6" name="Rectangle 2"/>
          <p:cNvSpPr>
            <a:spLocks noGrp="1"/>
          </p:cNvSpPr>
          <p:nvPr>
            <p:ph type="title" idx="4294967295"/>
          </p:nvPr>
        </p:nvSpPr>
        <p:spPr>
          <a:xfrm>
            <a:off x="688032" y="476672"/>
            <a:ext cx="7772400" cy="432048"/>
          </a:xfrm>
          <a:noFill/>
        </p:spPr>
        <p:txBody>
          <a:bodyPr/>
          <a:lstStyle/>
          <a:p>
            <a:r>
              <a:rPr lang="cs-CZ" dirty="0" smtClean="0"/>
              <a:t>t-Test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46083" name="Rectangle 2"/>
          <p:cNvSpPr>
            <a:spLocks noGrp="1"/>
          </p:cNvSpPr>
          <p:nvPr>
            <p:ph type="title" idx="4294967295"/>
          </p:nvPr>
        </p:nvSpPr>
        <p:spPr>
          <a:xfrm>
            <a:off x="301625" y="404665"/>
            <a:ext cx="8534400" cy="504056"/>
          </a:xfrm>
        </p:spPr>
        <p:txBody>
          <a:bodyPr/>
          <a:lstStyle/>
          <a:p>
            <a:r>
              <a:rPr lang="cs-CZ" dirty="0" err="1" smtClean="0"/>
              <a:t>Levenův</a:t>
            </a:r>
            <a:r>
              <a:rPr lang="cs-CZ" dirty="0" smtClean="0"/>
              <a:t> test</a:t>
            </a:r>
          </a:p>
        </p:txBody>
      </p:sp>
      <p:sp>
        <p:nvSpPr>
          <p:cNvPr id="46084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524000"/>
            <a:ext cx="8534400" cy="118492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800" dirty="0" err="1" smtClean="0">
                <a:latin typeface="Arial" pitchFamily="34" charset="0"/>
                <a:cs typeface="Arial" pitchFamily="34" charset="0"/>
              </a:rPr>
              <a:t>Neparametrický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 test sloužící k rozhodnutí, zda mají dva nebo více vzorků stejný rozptyl.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H0: rozptyl je stejný.</a:t>
            </a:r>
            <a:br>
              <a:rPr lang="cs-CZ" sz="1800" dirty="0" smtClean="0">
                <a:latin typeface="Arial" pitchFamily="34" charset="0"/>
                <a:cs typeface="Arial" pitchFamily="34" charset="0"/>
              </a:rPr>
            </a:br>
            <a:r>
              <a:rPr lang="cs-CZ" sz="1800" dirty="0" smtClean="0">
                <a:latin typeface="Arial" pitchFamily="34" charset="0"/>
                <a:cs typeface="Arial" pitchFamily="34" charset="0"/>
              </a:rPr>
              <a:t>HA: rozptyl se liší.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Testová statistika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:</a:t>
            </a: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 marL="1885950" indent="0">
              <a:buNone/>
            </a:pPr>
            <a:r>
              <a:rPr lang="cs-CZ" sz="1400" b="0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 je celkový počet hodnot</a:t>
            </a:r>
          </a:p>
          <a:p>
            <a:pPr marL="1885950" indent="0">
              <a:buNone/>
            </a:pPr>
            <a:r>
              <a:rPr lang="cs-CZ" sz="1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cs-CZ" sz="1400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cs-CZ" sz="1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je počet hodnot v i-té skupině</a:t>
            </a:r>
          </a:p>
          <a:p>
            <a:pPr marL="1885950" indent="0">
              <a:buNone/>
            </a:pPr>
            <a:r>
              <a:rPr lang="cs-CZ" sz="1400" b="0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 je počet skupin</a:t>
            </a:r>
          </a:p>
          <a:p>
            <a:pPr marL="1885950" indent="0">
              <a:buNone/>
            </a:pPr>
            <a:r>
              <a:rPr lang="cs-CZ" sz="1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x̄</a:t>
            </a:r>
            <a:r>
              <a:rPr lang="cs-CZ" sz="1400" b="0" i="0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cs-CZ" sz="1400" b="0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je průměr hodnot i-té skupiny (resp. medián)</a:t>
            </a:r>
          </a:p>
          <a:p>
            <a:pPr marL="1885950" indent="0">
              <a:buNone/>
            </a:pPr>
            <a:r>
              <a:rPr lang="cs-CZ" sz="1400" b="0" i="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Z</a:t>
            </a:r>
            <a:r>
              <a:rPr lang="cs-CZ" sz="1400" b="0" i="0" baseline="-250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cs-CZ" sz="1400" b="0" i="0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,j</a:t>
            </a:r>
            <a:r>
              <a:rPr lang="cs-CZ" sz="1400" b="0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= |</a:t>
            </a:r>
            <a:r>
              <a:rPr lang="cs-CZ" sz="1400" b="0" i="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cs-CZ" sz="1400" b="0" i="0" baseline="-250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cs-CZ" sz="1400" b="0" i="0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,j</a:t>
            </a:r>
            <a:r>
              <a:rPr lang="cs-CZ" sz="1400" b="0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x̄</a:t>
            </a:r>
            <a:r>
              <a:rPr lang="cs-CZ" sz="1400" b="0" i="0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cs-CZ" sz="1400" b="0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|</a:t>
            </a:r>
          </a:p>
          <a:p>
            <a:pPr marL="1885950" indent="0">
              <a:buNone/>
            </a:pPr>
            <a:r>
              <a:rPr lang="cs-CZ" sz="14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Z</a:t>
            </a:r>
            <a:r>
              <a:rPr lang="cs-CZ" sz="1400" baseline="-250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cs-CZ" sz="1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je průměr </a:t>
            </a:r>
            <a:r>
              <a:rPr lang="cs-CZ" sz="14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Z</a:t>
            </a:r>
            <a:r>
              <a:rPr lang="cs-CZ" sz="1400" baseline="-250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cs-CZ" sz="1400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,j</a:t>
            </a:r>
          </a:p>
          <a:p>
            <a:pPr marL="1885950" indent="0">
              <a:buNone/>
            </a:pPr>
            <a:r>
              <a:rPr lang="cs-CZ" sz="1400" b="0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Z je průměr všech </a:t>
            </a:r>
            <a:r>
              <a:rPr lang="cs-CZ" sz="1400" b="0" i="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Z</a:t>
            </a:r>
            <a:r>
              <a:rPr lang="cs-CZ" sz="1400" b="0" i="0" baseline="-250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cs-CZ" sz="1400" b="0" i="0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,j</a:t>
            </a:r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</p:txBody>
      </p:sp>
      <p:sp>
        <p:nvSpPr>
          <p:cNvPr id="819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819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819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819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81927" name="Picture 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67744" y="3235420"/>
            <a:ext cx="4464496" cy="9856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24269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Párový t-test – předpoklady </a:t>
            </a:r>
          </a:p>
        </p:txBody>
      </p:sp>
      <p:sp>
        <p:nvSpPr>
          <p:cNvPr id="242692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84313"/>
            <a:ext cx="8534400" cy="4598987"/>
          </a:xfrm>
        </p:spPr>
        <p:txBody>
          <a:bodyPr/>
          <a:lstStyle/>
          <a:p>
            <a:pPr marL="342900" indent="-342900"/>
            <a:r>
              <a:rPr lang="cs-CZ" sz="1700" smtClean="0"/>
              <a:t>Skupiny dat jsou spojeny přes objekt měření, příkladem může být měření parametrů pacienta před léčbou a po léčbě (nemusí jít přímo o stejný objekt, dalším příkladem mohou být např. krysy ze stejné linie). </a:t>
            </a:r>
          </a:p>
          <a:p>
            <a:pPr marL="342900" indent="-342900"/>
            <a:r>
              <a:rPr lang="cs-CZ" sz="1700" smtClean="0"/>
              <a:t>Oba soubory musí mít shodný počet hodnot, protože všechna měření v jednom souboru musí být spárována s měřením v druhém souboru. Při vlastním výpočtu se potom počítá se změnou hodnot (diferencí) subjektů v obou souborech. </a:t>
            </a:r>
          </a:p>
          <a:p>
            <a:pPr marL="342900" indent="-342900"/>
            <a:r>
              <a:rPr lang="cs-CZ" sz="1700" smtClean="0"/>
              <a:t>Před párovým testem je vhodné ověřit si zda existuje vazba mezi oběma skupinami – vynesení do grafu, korelace.</a:t>
            </a:r>
          </a:p>
          <a:p>
            <a:pPr marL="342900" indent="-342900">
              <a:buFont typeface="Wingdings 2" pitchFamily="18" charset="2"/>
              <a:buNone/>
            </a:pPr>
            <a:r>
              <a:rPr lang="cs-CZ" sz="1700" b="1" smtClean="0"/>
              <a:t>Existuje několik možných designů experimentu, stručně lze sumarizovat:</a:t>
            </a:r>
          </a:p>
          <a:p>
            <a:pPr marL="342900" indent="-342900">
              <a:buFontTx/>
              <a:buAutoNum type="arabicPeriod"/>
            </a:pPr>
            <a:r>
              <a:rPr lang="cs-CZ" sz="1700" smtClean="0"/>
              <a:t>pokus je párový a jako párový se projeví</a:t>
            </a:r>
          </a:p>
          <a:p>
            <a:pPr marL="342900" indent="-342900">
              <a:buFontTx/>
              <a:buAutoNum type="arabicPeriod"/>
            </a:pPr>
            <a:r>
              <a:rPr lang="cs-CZ" sz="1700" smtClean="0"/>
              <a:t>párové provedení pokusu – párově se neprojeví</a:t>
            </a:r>
          </a:p>
          <a:p>
            <a:pPr marL="762000" lvl="1" indent="-304800">
              <a:buFontTx/>
              <a:buChar char="•"/>
            </a:pPr>
            <a:r>
              <a:rPr lang="cs-CZ" sz="1400" smtClean="0"/>
              <a:t>možná párovost není</a:t>
            </a:r>
          </a:p>
          <a:p>
            <a:pPr marL="762000" lvl="1" indent="-304800">
              <a:buFontTx/>
              <a:buChar char="•"/>
            </a:pPr>
            <a:r>
              <a:rPr lang="cs-CZ" sz="1400" smtClean="0"/>
              <a:t>špatně provedený pokus – malé n, velká variabilita, špatný výběr jedinců</a:t>
            </a:r>
          </a:p>
          <a:p>
            <a:pPr marL="342900" indent="-342900">
              <a:buFontTx/>
              <a:buAutoNum type="arabicPeriod"/>
            </a:pPr>
            <a:r>
              <a:rPr lang="cs-CZ" sz="1700" smtClean="0"/>
              <a:t>čekali jsme nezávislé a jsou</a:t>
            </a:r>
          </a:p>
          <a:p>
            <a:pPr marL="342900" indent="-342900">
              <a:buFontTx/>
              <a:buAutoNum type="arabicPeriod"/>
            </a:pPr>
            <a:r>
              <a:rPr lang="cs-CZ" sz="1700" smtClean="0"/>
              <a:t>čekali jsem nezávislé a nejsou</a:t>
            </a:r>
          </a:p>
          <a:p>
            <a:pPr marL="762000" lvl="1" indent="-304800">
              <a:buFontTx/>
              <a:buChar char="•"/>
            </a:pPr>
            <a:r>
              <a:rPr lang="cs-CZ" sz="1400" smtClean="0"/>
              <a:t>vazba</a:t>
            </a:r>
          </a:p>
          <a:p>
            <a:pPr marL="762000" lvl="1" indent="-304800">
              <a:buFontTx/>
              <a:buChar char="•"/>
            </a:pPr>
            <a:r>
              <a:rPr lang="cs-CZ" sz="1400" smtClean="0"/>
              <a:t>náhoda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3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5325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Párový t-test</a:t>
            </a:r>
          </a:p>
        </p:txBody>
      </p:sp>
      <p:sp>
        <p:nvSpPr>
          <p:cNvPr id="53255" name="Rectangle 3"/>
          <p:cNvSpPr>
            <a:spLocks noGrp="1"/>
          </p:cNvSpPr>
          <p:nvPr>
            <p:ph type="body" idx="4294967295"/>
          </p:nvPr>
        </p:nvSpPr>
        <p:spPr>
          <a:xfrm>
            <a:off x="196850" y="1403350"/>
            <a:ext cx="8839200" cy="4598988"/>
          </a:xfrm>
        </p:spPr>
        <p:txBody>
          <a:bodyPr/>
          <a:lstStyle/>
          <a:p>
            <a:r>
              <a:rPr lang="cs-CZ" sz="1400" dirty="0" smtClean="0"/>
              <a:t>Tento test nemá žádné předpoklady o rozložení vstupních dat, protože je počítán až na základě jejich diferencí. </a:t>
            </a:r>
          </a:p>
          <a:p>
            <a:r>
              <a:rPr lang="cs-CZ" sz="1400" dirty="0" smtClean="0"/>
              <a:t>Tyto diference by měly být normálně rozloženy a otázkou v párovém t-testu je, zda se průměrná hodnota diferencí rovná nějakému číslu, typicky jde o srovnání s nulou jako důkaz neexistence změny mezi oběma spárovanými skupinami. </a:t>
            </a:r>
          </a:p>
          <a:p>
            <a:r>
              <a:rPr lang="cs-CZ" sz="1400" dirty="0" smtClean="0"/>
              <a:t>V podstatě jde o </a:t>
            </a:r>
            <a:r>
              <a:rPr lang="cs-CZ" sz="1400" dirty="0" err="1" smtClean="0"/>
              <a:t>one</a:t>
            </a:r>
            <a:r>
              <a:rPr lang="cs-CZ" sz="1400" dirty="0" smtClean="0"/>
              <a:t> sample t-test, kde místo rozdílu průměru vzorku a cílové populace je uveden průměr diferencí a srovnávané číslo (0 v případě otázky, zda není rozdíl mezi vzorky).</a:t>
            </a:r>
          </a:p>
          <a:p>
            <a:endParaRPr lang="cs-CZ" sz="1400" dirty="0" smtClean="0"/>
          </a:p>
          <a:p>
            <a:r>
              <a:rPr lang="cs-CZ" sz="1400" dirty="0" smtClean="0"/>
              <a:t>Pro srovnání s 0 (testovou statistikou je t rozložení):</a:t>
            </a:r>
          </a:p>
          <a:p>
            <a:endParaRPr lang="cs-CZ" sz="1400" dirty="0" smtClean="0"/>
          </a:p>
          <a:p>
            <a:r>
              <a:rPr lang="cs-CZ" sz="1400" dirty="0" smtClean="0"/>
              <a:t>Někdy je obtížné rozhodnout, zda jde nebo nejde o párové uspořádání, párový test by měl být použit pouze v případě, že můžeme potvrdit vazbu (korelace, vynesení do grafu), jedním z důvodů proč toto ověřovat je fakt, že v případě párového t-testu není nutné brát ohled na variabilitu původních dvou souborů, tento předpoklad však platí pouze v případě vazby mezi proměnnými. Výpočet obou typů testů se vlastně liší v použité s, jednou jde o s diferencí, v druhém případě o složený odhad rozptylu obou souborů.</a:t>
            </a:r>
          </a:p>
          <a:p>
            <a:r>
              <a:rPr lang="cs-CZ" sz="1400" dirty="0" smtClean="0"/>
              <a:t>Zda je párové uspořádání efektivnější lze určit na základě:</a:t>
            </a:r>
          </a:p>
          <a:p>
            <a:pPr lvl="1"/>
            <a:r>
              <a:rPr lang="cs-CZ" sz="1100" dirty="0" smtClean="0"/>
              <a:t>Síly vazby</a:t>
            </a:r>
          </a:p>
          <a:p>
            <a:pPr lvl="1"/>
            <a:r>
              <a:rPr lang="cs-CZ" sz="1100" dirty="0" smtClean="0"/>
              <a:t>Je-li </a:t>
            </a:r>
            <a:r>
              <a:rPr lang="cs-CZ" sz="1100" dirty="0" err="1" smtClean="0"/>
              <a:t>s</a:t>
            </a:r>
            <a:r>
              <a:rPr lang="cs-CZ" sz="1100" baseline="-25000" dirty="0" err="1" smtClean="0"/>
              <a:t>D</a:t>
            </a:r>
            <a:r>
              <a:rPr lang="cs-CZ" sz="1100" dirty="0" smtClean="0"/>
              <a:t> výrazně menší než s</a:t>
            </a:r>
            <a:r>
              <a:rPr lang="cs-CZ" sz="1100" baseline="-25000" dirty="0" smtClean="0"/>
              <a:t>x1-x2</a:t>
            </a:r>
          </a:p>
          <a:p>
            <a:pPr lvl="1">
              <a:buFont typeface="Wingdings" pitchFamily="2" charset="2"/>
              <a:buNone/>
            </a:pPr>
            <a:endParaRPr lang="cs-CZ" sz="1100" baseline="-25000" dirty="0" smtClean="0"/>
          </a:p>
          <a:p>
            <a:r>
              <a:rPr lang="cs-CZ" sz="1400" dirty="0" smtClean="0"/>
              <a:t> Závislost je možné rozepsat pomocí vzorce: </a:t>
            </a:r>
          </a:p>
          <a:p>
            <a:endParaRPr lang="cs-CZ" sz="1400" dirty="0" smtClean="0"/>
          </a:p>
          <a:p>
            <a:r>
              <a:rPr lang="cs-CZ" sz="1400" dirty="0" smtClean="0"/>
              <a:t>v případě </a:t>
            </a:r>
            <a:r>
              <a:rPr lang="cs-CZ" sz="1400" dirty="0" err="1" smtClean="0"/>
              <a:t>Cov</a:t>
            </a:r>
            <a:r>
              <a:rPr lang="cs-CZ" sz="1400" dirty="0" smtClean="0"/>
              <a:t>=0, tedy v případě neexistence vazby pak s</a:t>
            </a:r>
            <a:r>
              <a:rPr lang="cs-CZ" sz="1400" baseline="-25000" dirty="0" smtClean="0"/>
              <a:t>D</a:t>
            </a:r>
            <a:r>
              <a:rPr lang="cs-CZ" sz="1400" baseline="30000" dirty="0" smtClean="0"/>
              <a:t>2</a:t>
            </a:r>
            <a:r>
              <a:rPr lang="cs-CZ" sz="1400" dirty="0" smtClean="0"/>
              <a:t> odpovídá součtu původních rozptylů, tedy přibližně S</a:t>
            </a:r>
            <a:r>
              <a:rPr lang="cs-CZ" sz="1400" baseline="-25000" dirty="0" smtClean="0"/>
              <a:t>x1-x2</a:t>
            </a:r>
            <a:r>
              <a:rPr lang="cs-CZ" sz="1400" dirty="0" smtClean="0"/>
              <a:t>.</a:t>
            </a:r>
          </a:p>
        </p:txBody>
      </p:sp>
      <p:sp>
        <p:nvSpPr>
          <p:cNvPr id="53256" name="Rectangle 4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3250" name="Object 5"/>
          <p:cNvGraphicFramePr>
            <a:graphicFrameLocks noChangeAspect="1"/>
          </p:cNvGraphicFramePr>
          <p:nvPr/>
        </p:nvGraphicFramePr>
        <p:xfrm>
          <a:off x="4643438" y="2911475"/>
          <a:ext cx="955675" cy="652463"/>
        </p:xfrm>
        <a:graphic>
          <a:graphicData uri="http://schemas.openxmlformats.org/presentationml/2006/ole">
            <p:oleObj spid="_x0000_s138242" r:id="rId3" imgW="596641" imgH="406224" progId="">
              <p:embed/>
            </p:oleObj>
          </a:graphicData>
        </a:graphic>
      </p:graphicFrame>
      <p:sp>
        <p:nvSpPr>
          <p:cNvPr id="53257" name="Rectangle 6"/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3251" name="Object 7"/>
          <p:cNvGraphicFramePr>
            <a:graphicFrameLocks noChangeAspect="1"/>
          </p:cNvGraphicFramePr>
          <p:nvPr/>
        </p:nvGraphicFramePr>
        <p:xfrm>
          <a:off x="5938838" y="3094038"/>
          <a:ext cx="865187" cy="288925"/>
        </p:xfrm>
        <a:graphic>
          <a:graphicData uri="http://schemas.openxmlformats.org/presentationml/2006/ole">
            <p:oleObj spid="_x0000_s138243" r:id="rId4" imgW="545626" imgH="177646" progId="">
              <p:embed/>
            </p:oleObj>
          </a:graphicData>
        </a:graphic>
      </p:graphicFrame>
      <p:sp>
        <p:nvSpPr>
          <p:cNvPr id="53258" name="Rectangle 8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3252" name="Object 9"/>
          <p:cNvGraphicFramePr>
            <a:graphicFrameLocks noChangeAspect="1"/>
          </p:cNvGraphicFramePr>
          <p:nvPr/>
        </p:nvGraphicFramePr>
        <p:xfrm>
          <a:off x="3995738" y="5399088"/>
          <a:ext cx="2881312" cy="425450"/>
        </p:xfrm>
        <a:graphic>
          <a:graphicData uri="http://schemas.openxmlformats.org/presentationml/2006/ole">
            <p:oleObj spid="_x0000_s138244" r:id="rId5" imgW="1739900" imgH="2540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Administrativní">
  <a:themeElements>
    <a:clrScheme name="2_Administrativní 1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FFFFFF"/>
      </a:accent3>
      <a:accent4>
        <a:srgbClr val="000000"/>
      </a:accent4>
      <a:accent5>
        <a:srgbClr val="E5B7B1"/>
      </a:accent5>
      <a:accent6>
        <a:srgbClr val="B9A300"/>
      </a:accent6>
      <a:hlink>
        <a:srgbClr val="00A3D6"/>
      </a:hlink>
      <a:folHlink>
        <a:srgbClr val="694F07"/>
      </a:folHlink>
    </a:clrScheme>
    <a:fontScheme name="2_Administrativní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Administrativní 1">
        <a:dk1>
          <a:srgbClr val="000000"/>
        </a:dk1>
        <a:lt1>
          <a:srgbClr val="FFFFFF"/>
        </a:lt1>
        <a:dk2>
          <a:srgbClr val="646B86"/>
        </a:dk2>
        <a:lt2>
          <a:srgbClr val="C5D1D7"/>
        </a:lt2>
        <a:accent1>
          <a:srgbClr val="D16349"/>
        </a:accent1>
        <a:accent2>
          <a:srgbClr val="CCB400"/>
        </a:accent2>
        <a:accent3>
          <a:srgbClr val="FFFFFF"/>
        </a:accent3>
        <a:accent4>
          <a:srgbClr val="000000"/>
        </a:accent4>
        <a:accent5>
          <a:srgbClr val="E5B7B1"/>
        </a:accent5>
        <a:accent6>
          <a:srgbClr val="B9A300"/>
        </a:accent6>
        <a:hlink>
          <a:srgbClr val="00A3D6"/>
        </a:hlink>
        <a:folHlink>
          <a:srgbClr val="694F0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7_Administrativní">
  <a:themeElements>
    <a:clrScheme name="7_Administrativní 1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FFFFFF"/>
      </a:accent3>
      <a:accent4>
        <a:srgbClr val="000000"/>
      </a:accent4>
      <a:accent5>
        <a:srgbClr val="E5B7B1"/>
      </a:accent5>
      <a:accent6>
        <a:srgbClr val="B9A300"/>
      </a:accent6>
      <a:hlink>
        <a:srgbClr val="00A3D6"/>
      </a:hlink>
      <a:folHlink>
        <a:srgbClr val="694F07"/>
      </a:folHlink>
    </a:clrScheme>
    <a:fontScheme name="7_Administrativní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7_Administrativní 1">
        <a:dk1>
          <a:srgbClr val="000000"/>
        </a:dk1>
        <a:lt1>
          <a:srgbClr val="FFFFFF"/>
        </a:lt1>
        <a:dk2>
          <a:srgbClr val="646B86"/>
        </a:dk2>
        <a:lt2>
          <a:srgbClr val="C5D1D7"/>
        </a:lt2>
        <a:accent1>
          <a:srgbClr val="D16349"/>
        </a:accent1>
        <a:accent2>
          <a:srgbClr val="CCB400"/>
        </a:accent2>
        <a:accent3>
          <a:srgbClr val="FFFFFF"/>
        </a:accent3>
        <a:accent4>
          <a:srgbClr val="000000"/>
        </a:accent4>
        <a:accent5>
          <a:srgbClr val="E5B7B1"/>
        </a:accent5>
        <a:accent6>
          <a:srgbClr val="B9A300"/>
        </a:accent6>
        <a:hlink>
          <a:srgbClr val="00A3D6"/>
        </a:hlink>
        <a:folHlink>
          <a:srgbClr val="694F0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10755</TotalTime>
  <Words>778</Words>
  <Application>Microsoft Office PowerPoint</Application>
  <PresentationFormat>Předvádění na obrazovce (4:3)</PresentationFormat>
  <Paragraphs>280</Paragraphs>
  <Slides>11</Slides>
  <Notes>3</Notes>
  <HiddenSlides>0</HiddenSlides>
  <MMClips>0</MMClips>
  <ScaleCrop>false</ScaleCrop>
  <HeadingPairs>
    <vt:vector size="6" baseType="variant">
      <vt:variant>
        <vt:lpstr>Motiv</vt:lpstr>
      </vt:variant>
      <vt:variant>
        <vt:i4>3</vt:i4>
      </vt:variant>
      <vt:variant>
        <vt:lpstr>Vložené servery OLE</vt:lpstr>
      </vt:variant>
      <vt:variant>
        <vt:i4>3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Administrativní</vt:lpstr>
      <vt:lpstr>2_Administrativní</vt:lpstr>
      <vt:lpstr>7_Administrativní</vt:lpstr>
      <vt:lpstr>Equation</vt:lpstr>
      <vt:lpstr>Rovnice</vt:lpstr>
      <vt:lpstr>Graph</vt:lpstr>
      <vt:lpstr>9. Parametrické testy</vt:lpstr>
      <vt:lpstr>Shrnutí statistických testů</vt:lpstr>
      <vt:lpstr>Shrnutí statistických testů</vt:lpstr>
      <vt:lpstr>t-Test</vt:lpstr>
      <vt:lpstr>t-Test</vt:lpstr>
      <vt:lpstr>t-Test</vt:lpstr>
      <vt:lpstr>Levenův test</vt:lpstr>
      <vt:lpstr>Párový t-test – předpoklady </vt:lpstr>
      <vt:lpstr>Párový t-test</vt:lpstr>
      <vt:lpstr>Párový t-test – příklad</vt:lpstr>
      <vt:lpstr>F test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SustrRadim</dc:creator>
  <cp:lastModifiedBy>Jiří Kalina</cp:lastModifiedBy>
  <cp:revision>707</cp:revision>
  <dcterms:created xsi:type="dcterms:W3CDTF">2008-06-20T05:41:33Z</dcterms:created>
  <dcterms:modified xsi:type="dcterms:W3CDTF">2015-04-20T13:47:47Z</dcterms:modified>
</cp:coreProperties>
</file>