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60" r:id="rId6"/>
    <p:sldId id="372" r:id="rId7"/>
    <p:sldId id="373" r:id="rId8"/>
    <p:sldId id="259" r:id="rId9"/>
    <p:sldId id="329" r:id="rId10"/>
    <p:sldId id="345" r:id="rId11"/>
    <p:sldId id="346" r:id="rId12"/>
    <p:sldId id="331" r:id="rId13"/>
    <p:sldId id="376" r:id="rId14"/>
    <p:sldId id="330" r:id="rId15"/>
    <p:sldId id="350" r:id="rId16"/>
    <p:sldId id="351" r:id="rId17"/>
    <p:sldId id="366" r:id="rId18"/>
    <p:sldId id="269" r:id="rId19"/>
    <p:sldId id="294" r:id="rId20"/>
    <p:sldId id="295" r:id="rId21"/>
    <p:sldId id="318" r:id="rId22"/>
    <p:sldId id="319" r:id="rId23"/>
    <p:sldId id="352" r:id="rId24"/>
    <p:sldId id="353" r:id="rId25"/>
    <p:sldId id="354" r:id="rId26"/>
    <p:sldId id="297" r:id="rId27"/>
    <p:sldId id="323" r:id="rId28"/>
    <p:sldId id="267" r:id="rId29"/>
    <p:sldId id="324" r:id="rId30"/>
    <p:sldId id="338" r:id="rId31"/>
    <p:sldId id="335" r:id="rId32"/>
    <p:sldId id="336" r:id="rId33"/>
    <p:sldId id="337" r:id="rId34"/>
    <p:sldId id="339" r:id="rId35"/>
    <p:sldId id="270" r:id="rId36"/>
    <p:sldId id="268" r:id="rId37"/>
    <p:sldId id="360" r:id="rId38"/>
    <p:sldId id="361" r:id="rId39"/>
    <p:sldId id="363" r:id="rId40"/>
    <p:sldId id="374" r:id="rId41"/>
    <p:sldId id="364" r:id="rId42"/>
    <p:sldId id="375" r:id="rId43"/>
    <p:sldId id="365" r:id="rId44"/>
    <p:sldId id="367" r:id="rId45"/>
    <p:sldId id="368" r:id="rId46"/>
    <p:sldId id="369" r:id="rId47"/>
    <p:sldId id="370" r:id="rId48"/>
    <p:sldId id="322" r:id="rId49"/>
    <p:sldId id="371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FF66"/>
    <a:srgbClr val="FF3300"/>
    <a:srgbClr val="FFFF00"/>
    <a:srgbClr val="A3E7FF"/>
    <a:srgbClr val="D60093"/>
    <a:srgbClr val="660033"/>
    <a:srgbClr val="66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524" y="-636"/>
      </p:cViewPr>
      <p:guideLst>
        <p:guide orient="horz" pos="202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8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14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3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80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0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29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28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19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75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3877-E276-4199-A2E9-D8F5C2128424}" type="datetimeFigureOut">
              <a:rPr lang="cs-CZ" smtClean="0"/>
              <a:t>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5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940" y="2393012"/>
            <a:ext cx="82303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b="1" dirty="0" smtClean="0"/>
              <a:t>Srdce</a:t>
            </a:r>
          </a:p>
          <a:p>
            <a:pPr algn="ctr"/>
            <a:r>
              <a:rPr lang="cs-CZ" sz="2800" b="1" dirty="0" smtClean="0"/>
              <a:t>seminář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535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Koronární oběh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3920" y="1205136"/>
            <a:ext cx="84885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Spotřeba kyslíku je dána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čerpáním kyslíku v arteriální a venózní krvi: O2(Ca - </a:t>
            </a:r>
            <a:r>
              <a:rPr lang="cs-CZ" sz="2000" dirty="0" err="1" smtClean="0"/>
              <a:t>Cv</a:t>
            </a:r>
            <a:r>
              <a:rPr lang="cs-CZ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Koronárním průtokem 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Pouze aerobní glykolýza – lineární vztah mezi spotřebou O2 a průtokem Q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O2(Ca - </a:t>
            </a:r>
            <a:r>
              <a:rPr lang="cs-CZ" sz="2000" dirty="0" err="1"/>
              <a:t>Cv</a:t>
            </a:r>
            <a:r>
              <a:rPr lang="cs-CZ" sz="2000" dirty="0" smtClean="0"/>
              <a:t>) je i v klidu vysoká (60% O2 arteriální krve) a nelze příliš navýšit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Q = </a:t>
            </a:r>
            <a:r>
              <a:rPr lang="cs-CZ" sz="2000" dirty="0" smtClean="0"/>
              <a:t>BP</a:t>
            </a:r>
            <a:r>
              <a:rPr lang="cs-CZ" sz="2000" dirty="0" smtClean="0"/>
              <a:t>/R</a:t>
            </a:r>
            <a:endParaRPr lang="cs-CZ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Regulace zásobení </a:t>
            </a:r>
            <a:r>
              <a:rPr lang="cs-CZ" sz="2000" dirty="0" smtClean="0"/>
              <a:t>kyslíkem je hlavně </a:t>
            </a:r>
            <a:r>
              <a:rPr lang="cs-CZ" sz="2000" dirty="0" err="1" smtClean="0"/>
              <a:t>prostřednitvím</a:t>
            </a:r>
            <a:r>
              <a:rPr lang="cs-CZ" sz="2000" dirty="0" smtClean="0"/>
              <a:t> změny R – může klesnout až na 20 – 25 % klidové hodnoty – Q se zvýší 4- 5 x (</a:t>
            </a:r>
            <a:r>
              <a:rPr lang="cs-CZ" sz="2000" b="1" dirty="0" smtClean="0"/>
              <a:t>koronární rezerva</a:t>
            </a:r>
            <a:r>
              <a:rPr lang="cs-CZ" sz="2000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Regulace průřezu koronárních cév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Metabolická autoregulace </a:t>
            </a:r>
            <a:r>
              <a:rPr lang="cs-CZ" sz="2000" b="1" dirty="0" smtClean="0"/>
              <a:t>(</a:t>
            </a:r>
            <a:r>
              <a:rPr lang="cs-CZ" sz="2000" b="1" dirty="0" smtClean="0"/>
              <a:t>dominantní</a:t>
            </a:r>
            <a:r>
              <a:rPr lang="cs-CZ" sz="2000" b="1" dirty="0" smtClean="0"/>
              <a:t>) </a:t>
            </a:r>
            <a:r>
              <a:rPr lang="cs-CZ" sz="2000" dirty="0" smtClean="0"/>
              <a:t>- ↓O2, ↑ADP, AMP, </a:t>
            </a:r>
            <a:r>
              <a:rPr lang="cs-CZ" sz="2000" dirty="0" smtClean="0"/>
              <a:t>K, </a:t>
            </a:r>
            <a:r>
              <a:rPr lang="cs-CZ" sz="2000" dirty="0" err="1" smtClean="0"/>
              <a:t>adenozin</a:t>
            </a:r>
            <a:r>
              <a:rPr lang="cs-CZ" sz="2000" dirty="0" smtClean="0"/>
              <a:t> </a:t>
            </a:r>
            <a:r>
              <a:rPr lang="cs-CZ" sz="2000" dirty="0" smtClean="0"/>
              <a:t>(A2 </a:t>
            </a:r>
            <a:r>
              <a:rPr lang="cs-CZ" sz="2000" dirty="0" err="1" smtClean="0"/>
              <a:t>recetory</a:t>
            </a:r>
            <a:r>
              <a:rPr lang="cs-CZ" sz="2000" dirty="0" smtClean="0"/>
              <a:t>), ↑laktát (anaerobní </a:t>
            </a:r>
            <a:r>
              <a:rPr lang="cs-CZ" sz="2000" dirty="0" err="1" smtClean="0"/>
              <a:t>gl</a:t>
            </a:r>
            <a:r>
              <a:rPr lang="cs-CZ" sz="2000" dirty="0" smtClean="0"/>
              <a:t>.), ↓pH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Endotelové </a:t>
            </a:r>
            <a:r>
              <a:rPr lang="cs-CZ" sz="2000" dirty="0" err="1" smtClean="0"/>
              <a:t>působky</a:t>
            </a:r>
            <a:r>
              <a:rPr lang="cs-CZ" sz="2000" dirty="0" smtClean="0"/>
              <a:t> – bradykinin, histamin, acetylcholin (skrze NO)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Neurohumorálně</a:t>
            </a:r>
            <a:r>
              <a:rPr lang="cs-CZ" sz="2000" dirty="0" smtClean="0"/>
              <a:t> (sekundární</a:t>
            </a:r>
            <a:r>
              <a:rPr lang="cs-CZ" sz="2000" dirty="0" smtClean="0"/>
              <a:t>) - sympatikus</a:t>
            </a:r>
            <a:endParaRPr lang="cs-CZ" sz="2000" dirty="0"/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alfa </a:t>
            </a:r>
            <a:r>
              <a:rPr lang="cs-CZ" sz="2000" dirty="0" smtClean="0"/>
              <a:t>1 - jen </a:t>
            </a:r>
            <a:r>
              <a:rPr lang="cs-CZ" sz="2000" dirty="0" err="1" smtClean="0"/>
              <a:t>epikardiálně</a:t>
            </a:r>
            <a:r>
              <a:rPr lang="cs-CZ" sz="2000" dirty="0" smtClean="0"/>
              <a:t>, vazokonstrikce, méně důležité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cs-CZ" dirty="0" smtClean="0"/>
              <a:t>Beta 2 – </a:t>
            </a:r>
            <a:r>
              <a:rPr lang="cs-CZ" dirty="0" err="1" smtClean="0"/>
              <a:t>subepikaridálně</a:t>
            </a:r>
            <a:r>
              <a:rPr lang="cs-CZ" dirty="0" smtClean="0"/>
              <a:t>, vazodilatace, důležité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7922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02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Řízení a regulace srdeční aktivity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46068" y="1268760"/>
            <a:ext cx="83744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Srdce pracuje automaticky, jeho činnost je pouze regulována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Ovlivnění srdce</a:t>
            </a:r>
          </a:p>
          <a:p>
            <a:r>
              <a:rPr lang="cs-CZ" sz="2000" dirty="0" err="1" smtClean="0"/>
              <a:t>Chronotropie</a:t>
            </a:r>
            <a:r>
              <a:rPr lang="cs-CZ" sz="2000" dirty="0" smtClean="0"/>
              <a:t> – schopnost zvýšit srdeční frekvenci</a:t>
            </a:r>
          </a:p>
          <a:p>
            <a:r>
              <a:rPr lang="cs-CZ" sz="2000" dirty="0" err="1" smtClean="0"/>
              <a:t>Inotropie</a:t>
            </a:r>
            <a:r>
              <a:rPr lang="cs-CZ" sz="2000" dirty="0" smtClean="0"/>
              <a:t> – schopnost zvýšení síly kontrakce</a:t>
            </a:r>
          </a:p>
          <a:p>
            <a:r>
              <a:rPr lang="cs-CZ" sz="2000" dirty="0" err="1" smtClean="0"/>
              <a:t>Dromotropie</a:t>
            </a:r>
            <a:r>
              <a:rPr lang="cs-CZ" sz="2000" dirty="0" smtClean="0"/>
              <a:t> – schopnost zrychlení vedení vzruchu</a:t>
            </a:r>
          </a:p>
          <a:p>
            <a:r>
              <a:rPr lang="cs-CZ" sz="2000" dirty="0" err="1" smtClean="0"/>
              <a:t>Luzitropie</a:t>
            </a:r>
            <a:r>
              <a:rPr lang="cs-CZ" sz="2000" dirty="0" smtClean="0"/>
              <a:t> – schopnost relaxace</a:t>
            </a:r>
          </a:p>
          <a:p>
            <a:endParaRPr lang="cs-CZ" sz="2000" dirty="0"/>
          </a:p>
          <a:p>
            <a:r>
              <a:rPr lang="cs-CZ" sz="2400" b="1" dirty="0" smtClean="0"/>
              <a:t>Autonomní nervový systém</a:t>
            </a:r>
          </a:p>
          <a:p>
            <a:r>
              <a:rPr lang="cs-CZ" sz="2000" b="1" dirty="0" smtClean="0"/>
              <a:t>Sympatikus</a:t>
            </a:r>
            <a:r>
              <a:rPr lang="cs-CZ" sz="2000" dirty="0" smtClean="0"/>
              <a:t>: přímý pozitivně </a:t>
            </a:r>
            <a:r>
              <a:rPr lang="cs-CZ" sz="2000" dirty="0" err="1" smtClean="0"/>
              <a:t>chronotropní</a:t>
            </a:r>
            <a:r>
              <a:rPr lang="cs-CZ" sz="2000" dirty="0" smtClean="0"/>
              <a:t>, </a:t>
            </a:r>
            <a:r>
              <a:rPr lang="cs-CZ" sz="2000" dirty="0" err="1" smtClean="0"/>
              <a:t>dromotropní</a:t>
            </a:r>
            <a:r>
              <a:rPr lang="cs-CZ" sz="2000" dirty="0" smtClean="0"/>
              <a:t>, </a:t>
            </a:r>
            <a:r>
              <a:rPr lang="cs-CZ" sz="2000" dirty="0" err="1" smtClean="0"/>
              <a:t>luzitropní</a:t>
            </a:r>
            <a:r>
              <a:rPr lang="cs-CZ" sz="2000" dirty="0" smtClean="0"/>
              <a:t> a </a:t>
            </a:r>
            <a:r>
              <a:rPr lang="cs-CZ" sz="2000" dirty="0" err="1" smtClean="0"/>
              <a:t>inotropní</a:t>
            </a:r>
            <a:r>
              <a:rPr lang="cs-CZ" sz="2000" dirty="0" smtClean="0"/>
              <a:t> vliv</a:t>
            </a:r>
          </a:p>
          <a:p>
            <a:r>
              <a:rPr lang="cs-CZ" sz="2000" dirty="0"/>
              <a:t> </a:t>
            </a:r>
            <a:r>
              <a:rPr lang="cs-CZ" sz="2000" dirty="0" smtClean="0">
                <a:sym typeface="Symbol"/>
              </a:rPr>
              <a:t>zvýšení minutového srdečního výdeje</a:t>
            </a:r>
            <a:endParaRPr lang="cs-CZ" sz="2000" dirty="0" smtClean="0"/>
          </a:p>
          <a:p>
            <a:r>
              <a:rPr lang="cs-CZ" sz="2000" b="1" dirty="0" err="1" smtClean="0"/>
              <a:t>Paraympatikus</a:t>
            </a:r>
            <a:r>
              <a:rPr lang="cs-CZ" sz="2000" b="1" dirty="0"/>
              <a:t>: </a:t>
            </a:r>
            <a:r>
              <a:rPr lang="cs-CZ" sz="2000" dirty="0" smtClean="0"/>
              <a:t>negativně </a:t>
            </a:r>
            <a:r>
              <a:rPr lang="cs-CZ" sz="2000" dirty="0" err="1"/>
              <a:t>chronotropní</a:t>
            </a:r>
            <a:r>
              <a:rPr lang="cs-CZ" sz="2000" dirty="0"/>
              <a:t>, </a:t>
            </a:r>
            <a:r>
              <a:rPr lang="cs-CZ" sz="2000" dirty="0" err="1"/>
              <a:t>dromotropní</a:t>
            </a:r>
            <a:r>
              <a:rPr lang="cs-CZ" sz="2000" dirty="0"/>
              <a:t> a </a:t>
            </a:r>
            <a:r>
              <a:rPr lang="cs-CZ" sz="2000" dirty="0" err="1"/>
              <a:t>inotropní</a:t>
            </a:r>
            <a:r>
              <a:rPr lang="cs-CZ" sz="2000" dirty="0"/>
              <a:t> </a:t>
            </a:r>
            <a:r>
              <a:rPr lang="cs-CZ" sz="2000" dirty="0" smtClean="0"/>
              <a:t>vliv (v některých případech nepřímo)</a:t>
            </a:r>
          </a:p>
          <a:p>
            <a:r>
              <a:rPr lang="cs-CZ" sz="2000" dirty="0"/>
              <a:t> </a:t>
            </a:r>
            <a:r>
              <a:rPr lang="cs-CZ" sz="2000" dirty="0" smtClean="0">
                <a:sym typeface="Symbol"/>
              </a:rPr>
              <a:t>snížení minutového </a:t>
            </a:r>
            <a:r>
              <a:rPr lang="cs-CZ" sz="2000" dirty="0">
                <a:sym typeface="Symbol"/>
              </a:rPr>
              <a:t>srdečního výdeje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94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216135" y="116632"/>
            <a:ext cx="84583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Regulace </a:t>
            </a:r>
            <a:r>
              <a:rPr lang="cs-CZ" sz="2400" b="1" dirty="0" err="1" smtClean="0"/>
              <a:t>chronotropie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pacemakerových</a:t>
            </a:r>
            <a:r>
              <a:rPr lang="cs-CZ" sz="2400" b="1" dirty="0" smtClean="0"/>
              <a:t> buněk SA uzlu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00FF"/>
                </a:solidFill>
              </a:rPr>
              <a:t>N vagus </a:t>
            </a:r>
            <a:r>
              <a:rPr lang="cs-CZ" sz="2400" dirty="0" smtClean="0"/>
              <a:t>– acetylcholin (M2 receptory na </a:t>
            </a:r>
            <a:r>
              <a:rPr lang="cs-CZ" sz="2400" dirty="0" err="1" smtClean="0"/>
              <a:t>pacemkerových</a:t>
            </a:r>
            <a:r>
              <a:rPr lang="cs-CZ" sz="2400" dirty="0" smtClean="0"/>
              <a:t> </a:t>
            </a:r>
            <a:r>
              <a:rPr lang="cs-CZ" sz="2400" dirty="0" err="1" smtClean="0"/>
              <a:t>bunkách</a:t>
            </a:r>
            <a:r>
              <a:rPr lang="cs-CZ" sz="2400" dirty="0" smtClean="0"/>
              <a:t>,↓</a:t>
            </a:r>
            <a:r>
              <a:rPr lang="cs-CZ" sz="2400" dirty="0" err="1" smtClean="0"/>
              <a:t>cAMP</a:t>
            </a:r>
            <a:r>
              <a:rPr lang="cs-CZ" sz="2400" dirty="0" smtClean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smtClean="0"/>
              <a:t>Zvyšuje vodivost pro K - snižuje hodnotu maximální polarity, zpomaluje pomalou depolarizaci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</a:rPr>
              <a:t>Sympatikus</a:t>
            </a:r>
            <a:r>
              <a:rPr lang="cs-CZ" sz="2400" dirty="0" smtClean="0"/>
              <a:t> – noradrenalin, adrenalin (beta1 receptor)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cs-CZ" sz="2400" dirty="0" smtClean="0"/>
              <a:t>Zvyšuje vodivost pro Ca – zrychluje pomalou  a rychlou depolarizaci, snižuje práh pro rychlou depolarizaci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Podřízené části převodního systému – jen pod vlivem sympatiku </a:t>
            </a:r>
            <a:r>
              <a:rPr lang="cs-CZ" sz="1600" dirty="0" smtClean="0"/>
              <a:t>(pro případ </a:t>
            </a:r>
            <a:r>
              <a:rPr lang="cs-CZ" sz="1600" dirty="0" err="1" smtClean="0"/>
              <a:t>nefunkce</a:t>
            </a:r>
            <a:r>
              <a:rPr lang="cs-CZ" sz="1600" dirty="0" smtClean="0"/>
              <a:t> SA </a:t>
            </a:r>
            <a:r>
              <a:rPr lang="cs-CZ" sz="1600" dirty="0" smtClean="0"/>
              <a:t>uzlu, aby </a:t>
            </a:r>
            <a:r>
              <a:rPr lang="cs-CZ" sz="1600" dirty="0" err="1" smtClean="0"/>
              <a:t>junkční</a:t>
            </a:r>
            <a:r>
              <a:rPr lang="cs-CZ" sz="1600" dirty="0" smtClean="0"/>
              <a:t> rytmus nebyl dál zpomalován)</a:t>
            </a:r>
            <a:endParaRPr lang="cs-CZ" sz="1600" dirty="0"/>
          </a:p>
          <a:p>
            <a:pPr marL="342900" indent="-342900"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24" name="Volný tvar 23"/>
          <p:cNvSpPr/>
          <p:nvPr/>
        </p:nvSpPr>
        <p:spPr>
          <a:xfrm>
            <a:off x="1931239" y="4707140"/>
            <a:ext cx="4873009" cy="1530172"/>
          </a:xfrm>
          <a:custGeom>
            <a:avLst/>
            <a:gdLst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62846 w 5932967"/>
              <a:gd name="connsiteY10" fmla="*/ 1661996 h 2374378"/>
              <a:gd name="connsiteX11" fmla="*/ 5932967 w 5932967"/>
              <a:gd name="connsiteY11" fmla="*/ 2374378 h 2374378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1070" h="2278685">
                <a:moveTo>
                  <a:pt x="0" y="2268052"/>
                </a:moveTo>
                <a:cubicBezTo>
                  <a:pt x="604283" y="2072236"/>
                  <a:pt x="1208567" y="1876420"/>
                  <a:pt x="1499190" y="1757690"/>
                </a:cubicBezTo>
                <a:cubicBezTo>
                  <a:pt x="1789813" y="1638960"/>
                  <a:pt x="1702981" y="1658452"/>
                  <a:pt x="1743739" y="1555671"/>
                </a:cubicBezTo>
                <a:cubicBezTo>
                  <a:pt x="1784497" y="1452890"/>
                  <a:pt x="1906772" y="233689"/>
                  <a:pt x="1998921" y="56480"/>
                </a:cubicBezTo>
                <a:cubicBezTo>
                  <a:pt x="2091070" y="-120729"/>
                  <a:pt x="2140688" y="145085"/>
                  <a:pt x="2296632" y="492415"/>
                </a:cubicBezTo>
                <a:cubicBezTo>
                  <a:pt x="2452576" y="839745"/>
                  <a:pt x="2847754" y="1977429"/>
                  <a:pt x="2934586" y="2140462"/>
                </a:cubicBezTo>
                <a:cubicBezTo>
                  <a:pt x="3021418" y="2303495"/>
                  <a:pt x="3049772" y="2229067"/>
                  <a:pt x="3264195" y="2172360"/>
                </a:cubicBezTo>
                <a:cubicBezTo>
                  <a:pt x="3478618" y="2115653"/>
                  <a:pt x="3958856" y="1915406"/>
                  <a:pt x="4221126" y="1800220"/>
                </a:cubicBezTo>
                <a:cubicBezTo>
                  <a:pt x="4483396" y="1685034"/>
                  <a:pt x="4713767" y="1667314"/>
                  <a:pt x="4837813" y="1481244"/>
                </a:cubicBezTo>
                <a:cubicBezTo>
                  <a:pt x="4961859" y="1295174"/>
                  <a:pt x="5130209" y="79519"/>
                  <a:pt x="5284381" y="109644"/>
                </a:cubicBezTo>
                <a:cubicBezTo>
                  <a:pt x="5438553" y="139769"/>
                  <a:pt x="5660065" y="1300489"/>
                  <a:pt x="5762846" y="1661996"/>
                </a:cubicBezTo>
                <a:cubicBezTo>
                  <a:pt x="5865627" y="2023503"/>
                  <a:pt x="5885121" y="2147550"/>
                  <a:pt x="5901070" y="227868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>
            <a:off x="2555776" y="5805264"/>
            <a:ext cx="626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Volný tvar 25"/>
          <p:cNvSpPr/>
          <p:nvPr/>
        </p:nvSpPr>
        <p:spPr>
          <a:xfrm>
            <a:off x="284236" y="4718960"/>
            <a:ext cx="8322181" cy="1774173"/>
          </a:xfrm>
          <a:custGeom>
            <a:avLst/>
            <a:gdLst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62846 w 5932967"/>
              <a:gd name="connsiteY10" fmla="*/ 1661996 h 2374378"/>
              <a:gd name="connsiteX11" fmla="*/ 5932967 w 5932967"/>
              <a:gd name="connsiteY11" fmla="*/ 2374378 h 2374378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7433279"/>
              <a:gd name="connsiteY0" fmla="*/ 2283887 h 2283887"/>
              <a:gd name="connsiteX1" fmla="*/ 3031399 w 7433279"/>
              <a:gd name="connsiteY1" fmla="*/ 1757690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433279"/>
              <a:gd name="connsiteY0" fmla="*/ 2283887 h 2283887"/>
              <a:gd name="connsiteX1" fmla="*/ 3031399 w 7433279"/>
              <a:gd name="connsiteY1" fmla="*/ 1757690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433279"/>
              <a:gd name="connsiteY0" fmla="*/ 2283887 h 2283887"/>
              <a:gd name="connsiteX1" fmla="*/ 2761009 w 7433279"/>
              <a:gd name="connsiteY1" fmla="*/ 1852692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433279"/>
              <a:gd name="connsiteY0" fmla="*/ 2283887 h 2283887"/>
              <a:gd name="connsiteX1" fmla="*/ 2748134 w 7433279"/>
              <a:gd name="connsiteY1" fmla="*/ 1789358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524220"/>
              <a:gd name="connsiteY0" fmla="*/ 2579368 h 2579368"/>
              <a:gd name="connsiteX1" fmla="*/ 2839075 w 7524220"/>
              <a:gd name="connsiteY1" fmla="*/ 1789358 h 2579368"/>
              <a:gd name="connsiteX2" fmla="*/ 3366889 w 7524220"/>
              <a:gd name="connsiteY2" fmla="*/ 1555671 h 2579368"/>
              <a:gd name="connsiteX3" fmla="*/ 3622071 w 7524220"/>
              <a:gd name="connsiteY3" fmla="*/ 56480 h 2579368"/>
              <a:gd name="connsiteX4" fmla="*/ 3919782 w 7524220"/>
              <a:gd name="connsiteY4" fmla="*/ 492415 h 2579368"/>
              <a:gd name="connsiteX5" fmla="*/ 4557736 w 7524220"/>
              <a:gd name="connsiteY5" fmla="*/ 2140462 h 2579368"/>
              <a:gd name="connsiteX6" fmla="*/ 4887345 w 7524220"/>
              <a:gd name="connsiteY6" fmla="*/ 2172360 h 2579368"/>
              <a:gd name="connsiteX7" fmla="*/ 5844276 w 7524220"/>
              <a:gd name="connsiteY7" fmla="*/ 1800220 h 2579368"/>
              <a:gd name="connsiteX8" fmla="*/ 6460963 w 7524220"/>
              <a:gd name="connsiteY8" fmla="*/ 1481244 h 2579368"/>
              <a:gd name="connsiteX9" fmla="*/ 6907531 w 7524220"/>
              <a:gd name="connsiteY9" fmla="*/ 109644 h 2579368"/>
              <a:gd name="connsiteX10" fmla="*/ 7385996 w 7524220"/>
              <a:gd name="connsiteY10" fmla="*/ 1661996 h 2579368"/>
              <a:gd name="connsiteX11" fmla="*/ 7524220 w 7524220"/>
              <a:gd name="connsiteY11" fmla="*/ 2278685 h 2579368"/>
              <a:gd name="connsiteX0" fmla="*/ 0 w 7524220"/>
              <a:gd name="connsiteY0" fmla="*/ 2579368 h 2579368"/>
              <a:gd name="connsiteX1" fmla="*/ 2702663 w 7524220"/>
              <a:gd name="connsiteY1" fmla="*/ 1904982 h 2579368"/>
              <a:gd name="connsiteX2" fmla="*/ 3366889 w 7524220"/>
              <a:gd name="connsiteY2" fmla="*/ 1555671 h 2579368"/>
              <a:gd name="connsiteX3" fmla="*/ 3622071 w 7524220"/>
              <a:gd name="connsiteY3" fmla="*/ 56480 h 2579368"/>
              <a:gd name="connsiteX4" fmla="*/ 3919782 w 7524220"/>
              <a:gd name="connsiteY4" fmla="*/ 492415 h 2579368"/>
              <a:gd name="connsiteX5" fmla="*/ 4557736 w 7524220"/>
              <a:gd name="connsiteY5" fmla="*/ 2140462 h 2579368"/>
              <a:gd name="connsiteX6" fmla="*/ 4887345 w 7524220"/>
              <a:gd name="connsiteY6" fmla="*/ 2172360 h 2579368"/>
              <a:gd name="connsiteX7" fmla="*/ 5844276 w 7524220"/>
              <a:gd name="connsiteY7" fmla="*/ 1800220 h 2579368"/>
              <a:gd name="connsiteX8" fmla="*/ 6460963 w 7524220"/>
              <a:gd name="connsiteY8" fmla="*/ 1481244 h 2579368"/>
              <a:gd name="connsiteX9" fmla="*/ 6907531 w 7524220"/>
              <a:gd name="connsiteY9" fmla="*/ 109644 h 2579368"/>
              <a:gd name="connsiteX10" fmla="*/ 7385996 w 7524220"/>
              <a:gd name="connsiteY10" fmla="*/ 1661996 h 2579368"/>
              <a:gd name="connsiteX11" fmla="*/ 7524220 w 7524220"/>
              <a:gd name="connsiteY11" fmla="*/ 2278685 h 2579368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497027 w 7524220"/>
              <a:gd name="connsiteY3" fmla="*/ 435572 h 2470274"/>
              <a:gd name="connsiteX4" fmla="*/ 3919782 w 7524220"/>
              <a:gd name="connsiteY4" fmla="*/ 383321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497027 w 7524220"/>
              <a:gd name="connsiteY3" fmla="*/ 435572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553865 w 7524220"/>
              <a:gd name="connsiteY3" fmla="*/ 397031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553865 w 7524220"/>
              <a:gd name="connsiteY3" fmla="*/ 397031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44154 w 7524220"/>
              <a:gd name="connsiteY2" fmla="*/ 1305260 h 2470274"/>
              <a:gd name="connsiteX3" fmla="*/ 3553865 w 7524220"/>
              <a:gd name="connsiteY3" fmla="*/ 397031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595161"/>
              <a:gd name="connsiteX1" fmla="*/ 2702663 w 7524220"/>
              <a:gd name="connsiteY1" fmla="*/ 1795888 h 2595161"/>
              <a:gd name="connsiteX2" fmla="*/ 3344154 w 7524220"/>
              <a:gd name="connsiteY2" fmla="*/ 1305260 h 2595161"/>
              <a:gd name="connsiteX3" fmla="*/ 3553865 w 7524220"/>
              <a:gd name="connsiteY3" fmla="*/ 397031 h 2595161"/>
              <a:gd name="connsiteX4" fmla="*/ 3806105 w 7524220"/>
              <a:gd name="connsiteY4" fmla="*/ 755884 h 2595161"/>
              <a:gd name="connsiteX5" fmla="*/ 4489531 w 7524220"/>
              <a:gd name="connsiteY5" fmla="*/ 2545247 h 2595161"/>
              <a:gd name="connsiteX6" fmla="*/ 4887345 w 7524220"/>
              <a:gd name="connsiteY6" fmla="*/ 2063266 h 2595161"/>
              <a:gd name="connsiteX7" fmla="*/ 5844276 w 7524220"/>
              <a:gd name="connsiteY7" fmla="*/ 1691126 h 2595161"/>
              <a:gd name="connsiteX8" fmla="*/ 6460963 w 7524220"/>
              <a:gd name="connsiteY8" fmla="*/ 1372150 h 2595161"/>
              <a:gd name="connsiteX9" fmla="*/ 6907531 w 7524220"/>
              <a:gd name="connsiteY9" fmla="*/ 550 h 2595161"/>
              <a:gd name="connsiteX10" fmla="*/ 7385996 w 7524220"/>
              <a:gd name="connsiteY10" fmla="*/ 1552902 h 2595161"/>
              <a:gd name="connsiteX11" fmla="*/ 7524220 w 7524220"/>
              <a:gd name="connsiteY11" fmla="*/ 2169591 h 2595161"/>
              <a:gd name="connsiteX0" fmla="*/ 0 w 7524220"/>
              <a:gd name="connsiteY0" fmla="*/ 2470274 h 2607748"/>
              <a:gd name="connsiteX1" fmla="*/ 2702663 w 7524220"/>
              <a:gd name="connsiteY1" fmla="*/ 1795888 h 2607748"/>
              <a:gd name="connsiteX2" fmla="*/ 3344154 w 7524220"/>
              <a:gd name="connsiteY2" fmla="*/ 1305260 h 2607748"/>
              <a:gd name="connsiteX3" fmla="*/ 3553865 w 7524220"/>
              <a:gd name="connsiteY3" fmla="*/ 397031 h 2607748"/>
              <a:gd name="connsiteX4" fmla="*/ 3806105 w 7524220"/>
              <a:gd name="connsiteY4" fmla="*/ 755884 h 2607748"/>
              <a:gd name="connsiteX5" fmla="*/ 4489531 w 7524220"/>
              <a:gd name="connsiteY5" fmla="*/ 2545247 h 2607748"/>
              <a:gd name="connsiteX6" fmla="*/ 5387524 w 7524220"/>
              <a:gd name="connsiteY6" fmla="*/ 2153195 h 2607748"/>
              <a:gd name="connsiteX7" fmla="*/ 5844276 w 7524220"/>
              <a:gd name="connsiteY7" fmla="*/ 1691126 h 2607748"/>
              <a:gd name="connsiteX8" fmla="*/ 6460963 w 7524220"/>
              <a:gd name="connsiteY8" fmla="*/ 1372150 h 2607748"/>
              <a:gd name="connsiteX9" fmla="*/ 6907531 w 7524220"/>
              <a:gd name="connsiteY9" fmla="*/ 550 h 2607748"/>
              <a:gd name="connsiteX10" fmla="*/ 7385996 w 7524220"/>
              <a:gd name="connsiteY10" fmla="*/ 1552902 h 2607748"/>
              <a:gd name="connsiteX11" fmla="*/ 7524220 w 7524220"/>
              <a:gd name="connsiteY11" fmla="*/ 2169591 h 2607748"/>
              <a:gd name="connsiteX0" fmla="*/ 0 w 7524220"/>
              <a:gd name="connsiteY0" fmla="*/ 2470332 h 2605814"/>
              <a:gd name="connsiteX1" fmla="*/ 2702663 w 7524220"/>
              <a:gd name="connsiteY1" fmla="*/ 1795946 h 2605814"/>
              <a:gd name="connsiteX2" fmla="*/ 3344154 w 7524220"/>
              <a:gd name="connsiteY2" fmla="*/ 1305318 h 2605814"/>
              <a:gd name="connsiteX3" fmla="*/ 3553865 w 7524220"/>
              <a:gd name="connsiteY3" fmla="*/ 397089 h 2605814"/>
              <a:gd name="connsiteX4" fmla="*/ 3806105 w 7524220"/>
              <a:gd name="connsiteY4" fmla="*/ 755942 h 2605814"/>
              <a:gd name="connsiteX5" fmla="*/ 4489531 w 7524220"/>
              <a:gd name="connsiteY5" fmla="*/ 2545305 h 2605814"/>
              <a:gd name="connsiteX6" fmla="*/ 5387524 w 7524220"/>
              <a:gd name="connsiteY6" fmla="*/ 2153253 h 2605814"/>
              <a:gd name="connsiteX7" fmla="*/ 6253513 w 7524220"/>
              <a:gd name="connsiteY7" fmla="*/ 1832501 h 2605814"/>
              <a:gd name="connsiteX8" fmla="*/ 6460963 w 7524220"/>
              <a:gd name="connsiteY8" fmla="*/ 1372208 h 2605814"/>
              <a:gd name="connsiteX9" fmla="*/ 6907531 w 7524220"/>
              <a:gd name="connsiteY9" fmla="*/ 608 h 2605814"/>
              <a:gd name="connsiteX10" fmla="*/ 7385996 w 7524220"/>
              <a:gd name="connsiteY10" fmla="*/ 1552960 h 2605814"/>
              <a:gd name="connsiteX11" fmla="*/ 7524220 w 7524220"/>
              <a:gd name="connsiteY11" fmla="*/ 2169649 h 2605814"/>
              <a:gd name="connsiteX0" fmla="*/ 0 w 7524220"/>
              <a:gd name="connsiteY0" fmla="*/ 2470332 h 2614001"/>
              <a:gd name="connsiteX1" fmla="*/ 2702663 w 7524220"/>
              <a:gd name="connsiteY1" fmla="*/ 1795946 h 2614001"/>
              <a:gd name="connsiteX2" fmla="*/ 3344154 w 7524220"/>
              <a:gd name="connsiteY2" fmla="*/ 1305318 h 2614001"/>
              <a:gd name="connsiteX3" fmla="*/ 3553865 w 7524220"/>
              <a:gd name="connsiteY3" fmla="*/ 397089 h 2614001"/>
              <a:gd name="connsiteX4" fmla="*/ 3806105 w 7524220"/>
              <a:gd name="connsiteY4" fmla="*/ 755942 h 2614001"/>
              <a:gd name="connsiteX5" fmla="*/ 4489531 w 7524220"/>
              <a:gd name="connsiteY5" fmla="*/ 2545305 h 2614001"/>
              <a:gd name="connsiteX6" fmla="*/ 5614878 w 7524220"/>
              <a:gd name="connsiteY6" fmla="*/ 2204640 h 2614001"/>
              <a:gd name="connsiteX7" fmla="*/ 6253513 w 7524220"/>
              <a:gd name="connsiteY7" fmla="*/ 1832501 h 2614001"/>
              <a:gd name="connsiteX8" fmla="*/ 6460963 w 7524220"/>
              <a:gd name="connsiteY8" fmla="*/ 1372208 h 2614001"/>
              <a:gd name="connsiteX9" fmla="*/ 6907531 w 7524220"/>
              <a:gd name="connsiteY9" fmla="*/ 608 h 2614001"/>
              <a:gd name="connsiteX10" fmla="*/ 7385996 w 7524220"/>
              <a:gd name="connsiteY10" fmla="*/ 1552960 h 2614001"/>
              <a:gd name="connsiteX11" fmla="*/ 7524220 w 7524220"/>
              <a:gd name="connsiteY11" fmla="*/ 2169649 h 2614001"/>
              <a:gd name="connsiteX0" fmla="*/ 0 w 7524220"/>
              <a:gd name="connsiteY0" fmla="*/ 2470246 h 2613915"/>
              <a:gd name="connsiteX1" fmla="*/ 2702663 w 7524220"/>
              <a:gd name="connsiteY1" fmla="*/ 1795860 h 2613915"/>
              <a:gd name="connsiteX2" fmla="*/ 3344154 w 7524220"/>
              <a:gd name="connsiteY2" fmla="*/ 1305232 h 2613915"/>
              <a:gd name="connsiteX3" fmla="*/ 3553865 w 7524220"/>
              <a:gd name="connsiteY3" fmla="*/ 397003 h 2613915"/>
              <a:gd name="connsiteX4" fmla="*/ 3806105 w 7524220"/>
              <a:gd name="connsiteY4" fmla="*/ 755856 h 2613915"/>
              <a:gd name="connsiteX5" fmla="*/ 4489531 w 7524220"/>
              <a:gd name="connsiteY5" fmla="*/ 2545219 h 2613915"/>
              <a:gd name="connsiteX6" fmla="*/ 5614878 w 7524220"/>
              <a:gd name="connsiteY6" fmla="*/ 2204554 h 2613915"/>
              <a:gd name="connsiteX7" fmla="*/ 6253513 w 7524220"/>
              <a:gd name="connsiteY7" fmla="*/ 1832415 h 2613915"/>
              <a:gd name="connsiteX8" fmla="*/ 6597375 w 7524220"/>
              <a:gd name="connsiteY8" fmla="*/ 1384969 h 2613915"/>
              <a:gd name="connsiteX9" fmla="*/ 6907531 w 7524220"/>
              <a:gd name="connsiteY9" fmla="*/ 522 h 2613915"/>
              <a:gd name="connsiteX10" fmla="*/ 7385996 w 7524220"/>
              <a:gd name="connsiteY10" fmla="*/ 1552874 h 2613915"/>
              <a:gd name="connsiteX11" fmla="*/ 7524220 w 7524220"/>
              <a:gd name="connsiteY11" fmla="*/ 2169563 h 2613915"/>
              <a:gd name="connsiteX0" fmla="*/ 0 w 7524220"/>
              <a:gd name="connsiteY0" fmla="*/ 2470174 h 2613843"/>
              <a:gd name="connsiteX1" fmla="*/ 2702663 w 7524220"/>
              <a:gd name="connsiteY1" fmla="*/ 1795788 h 2613843"/>
              <a:gd name="connsiteX2" fmla="*/ 3344154 w 7524220"/>
              <a:gd name="connsiteY2" fmla="*/ 1305160 h 2613843"/>
              <a:gd name="connsiteX3" fmla="*/ 3553865 w 7524220"/>
              <a:gd name="connsiteY3" fmla="*/ 396931 h 2613843"/>
              <a:gd name="connsiteX4" fmla="*/ 3806105 w 7524220"/>
              <a:gd name="connsiteY4" fmla="*/ 755784 h 2613843"/>
              <a:gd name="connsiteX5" fmla="*/ 4489531 w 7524220"/>
              <a:gd name="connsiteY5" fmla="*/ 2545147 h 2613843"/>
              <a:gd name="connsiteX6" fmla="*/ 5614878 w 7524220"/>
              <a:gd name="connsiteY6" fmla="*/ 2204482 h 2613843"/>
              <a:gd name="connsiteX7" fmla="*/ 6253513 w 7524220"/>
              <a:gd name="connsiteY7" fmla="*/ 1832343 h 2613843"/>
              <a:gd name="connsiteX8" fmla="*/ 6597375 w 7524220"/>
              <a:gd name="connsiteY8" fmla="*/ 1384897 h 2613843"/>
              <a:gd name="connsiteX9" fmla="*/ 6907531 w 7524220"/>
              <a:gd name="connsiteY9" fmla="*/ 450 h 2613843"/>
              <a:gd name="connsiteX10" fmla="*/ 7385996 w 7524220"/>
              <a:gd name="connsiteY10" fmla="*/ 1552802 h 2613843"/>
              <a:gd name="connsiteX11" fmla="*/ 7524220 w 7524220"/>
              <a:gd name="connsiteY11" fmla="*/ 2169491 h 2613843"/>
              <a:gd name="connsiteX0" fmla="*/ 0 w 7524220"/>
              <a:gd name="connsiteY0" fmla="*/ 2469747 h 2613416"/>
              <a:gd name="connsiteX1" fmla="*/ 2702663 w 7524220"/>
              <a:gd name="connsiteY1" fmla="*/ 1795361 h 2613416"/>
              <a:gd name="connsiteX2" fmla="*/ 3344154 w 7524220"/>
              <a:gd name="connsiteY2" fmla="*/ 1304733 h 2613416"/>
              <a:gd name="connsiteX3" fmla="*/ 3553865 w 7524220"/>
              <a:gd name="connsiteY3" fmla="*/ 396504 h 2613416"/>
              <a:gd name="connsiteX4" fmla="*/ 3806105 w 7524220"/>
              <a:gd name="connsiteY4" fmla="*/ 755357 h 2613416"/>
              <a:gd name="connsiteX5" fmla="*/ 4489531 w 7524220"/>
              <a:gd name="connsiteY5" fmla="*/ 2544720 h 2613416"/>
              <a:gd name="connsiteX6" fmla="*/ 5614878 w 7524220"/>
              <a:gd name="connsiteY6" fmla="*/ 2204055 h 2613416"/>
              <a:gd name="connsiteX7" fmla="*/ 6253513 w 7524220"/>
              <a:gd name="connsiteY7" fmla="*/ 1831916 h 2613416"/>
              <a:gd name="connsiteX8" fmla="*/ 6551905 w 7524220"/>
              <a:gd name="connsiteY8" fmla="*/ 1512939 h 2613416"/>
              <a:gd name="connsiteX9" fmla="*/ 6907531 w 7524220"/>
              <a:gd name="connsiteY9" fmla="*/ 23 h 2613416"/>
              <a:gd name="connsiteX10" fmla="*/ 7385996 w 7524220"/>
              <a:gd name="connsiteY10" fmla="*/ 1552375 h 2613416"/>
              <a:gd name="connsiteX11" fmla="*/ 7524220 w 7524220"/>
              <a:gd name="connsiteY11" fmla="*/ 2169064 h 2613416"/>
              <a:gd name="connsiteX0" fmla="*/ 0 w 8039962"/>
              <a:gd name="connsiteY0" fmla="*/ 2315591 h 2459260"/>
              <a:gd name="connsiteX1" fmla="*/ 2702663 w 8039962"/>
              <a:gd name="connsiteY1" fmla="*/ 1641205 h 2459260"/>
              <a:gd name="connsiteX2" fmla="*/ 3344154 w 8039962"/>
              <a:gd name="connsiteY2" fmla="*/ 1150577 h 2459260"/>
              <a:gd name="connsiteX3" fmla="*/ 3553865 w 8039962"/>
              <a:gd name="connsiteY3" fmla="*/ 242348 h 2459260"/>
              <a:gd name="connsiteX4" fmla="*/ 3806105 w 8039962"/>
              <a:gd name="connsiteY4" fmla="*/ 601201 h 2459260"/>
              <a:gd name="connsiteX5" fmla="*/ 4489531 w 8039962"/>
              <a:gd name="connsiteY5" fmla="*/ 2390564 h 2459260"/>
              <a:gd name="connsiteX6" fmla="*/ 5614878 w 8039962"/>
              <a:gd name="connsiteY6" fmla="*/ 2049899 h 2459260"/>
              <a:gd name="connsiteX7" fmla="*/ 6253513 w 8039962"/>
              <a:gd name="connsiteY7" fmla="*/ 1677760 h 2459260"/>
              <a:gd name="connsiteX8" fmla="*/ 6551905 w 8039962"/>
              <a:gd name="connsiteY8" fmla="*/ 1358783 h 2459260"/>
              <a:gd name="connsiteX9" fmla="*/ 8021564 w 8039962"/>
              <a:gd name="connsiteY9" fmla="*/ 30 h 2459260"/>
              <a:gd name="connsiteX10" fmla="*/ 7385996 w 8039962"/>
              <a:gd name="connsiteY10" fmla="*/ 1398219 h 2459260"/>
              <a:gd name="connsiteX11" fmla="*/ 7524220 w 8039962"/>
              <a:gd name="connsiteY11" fmla="*/ 2014908 h 2459260"/>
              <a:gd name="connsiteX0" fmla="*/ 0 w 8494992"/>
              <a:gd name="connsiteY0" fmla="*/ 2315715 h 2459384"/>
              <a:gd name="connsiteX1" fmla="*/ 2702663 w 8494992"/>
              <a:gd name="connsiteY1" fmla="*/ 1641329 h 2459384"/>
              <a:gd name="connsiteX2" fmla="*/ 3344154 w 8494992"/>
              <a:gd name="connsiteY2" fmla="*/ 1150701 h 2459384"/>
              <a:gd name="connsiteX3" fmla="*/ 3553865 w 8494992"/>
              <a:gd name="connsiteY3" fmla="*/ 242472 h 2459384"/>
              <a:gd name="connsiteX4" fmla="*/ 3806105 w 8494992"/>
              <a:gd name="connsiteY4" fmla="*/ 601325 h 2459384"/>
              <a:gd name="connsiteX5" fmla="*/ 4489531 w 8494992"/>
              <a:gd name="connsiteY5" fmla="*/ 2390688 h 2459384"/>
              <a:gd name="connsiteX6" fmla="*/ 5614878 w 8494992"/>
              <a:gd name="connsiteY6" fmla="*/ 2050023 h 2459384"/>
              <a:gd name="connsiteX7" fmla="*/ 6253513 w 8494992"/>
              <a:gd name="connsiteY7" fmla="*/ 1677884 h 2459384"/>
              <a:gd name="connsiteX8" fmla="*/ 6551905 w 8494992"/>
              <a:gd name="connsiteY8" fmla="*/ 1358907 h 2459384"/>
              <a:gd name="connsiteX9" fmla="*/ 8021564 w 8494992"/>
              <a:gd name="connsiteY9" fmla="*/ 154 h 2459384"/>
              <a:gd name="connsiteX10" fmla="*/ 8477294 w 8494992"/>
              <a:gd name="connsiteY10" fmla="*/ 1449730 h 2459384"/>
              <a:gd name="connsiteX11" fmla="*/ 7524220 w 8494992"/>
              <a:gd name="connsiteY11" fmla="*/ 2015032 h 2459384"/>
              <a:gd name="connsiteX0" fmla="*/ 0 w 8888341"/>
              <a:gd name="connsiteY0" fmla="*/ 2315716 h 2459385"/>
              <a:gd name="connsiteX1" fmla="*/ 2702663 w 8888341"/>
              <a:gd name="connsiteY1" fmla="*/ 1641330 h 2459385"/>
              <a:gd name="connsiteX2" fmla="*/ 3344154 w 8888341"/>
              <a:gd name="connsiteY2" fmla="*/ 1150702 h 2459385"/>
              <a:gd name="connsiteX3" fmla="*/ 3553865 w 8888341"/>
              <a:gd name="connsiteY3" fmla="*/ 242473 h 2459385"/>
              <a:gd name="connsiteX4" fmla="*/ 3806105 w 8888341"/>
              <a:gd name="connsiteY4" fmla="*/ 601326 h 2459385"/>
              <a:gd name="connsiteX5" fmla="*/ 4489531 w 8888341"/>
              <a:gd name="connsiteY5" fmla="*/ 2390689 h 2459385"/>
              <a:gd name="connsiteX6" fmla="*/ 5614878 w 8888341"/>
              <a:gd name="connsiteY6" fmla="*/ 2050024 h 2459385"/>
              <a:gd name="connsiteX7" fmla="*/ 6253513 w 8888341"/>
              <a:gd name="connsiteY7" fmla="*/ 1677885 h 2459385"/>
              <a:gd name="connsiteX8" fmla="*/ 6551905 w 8888341"/>
              <a:gd name="connsiteY8" fmla="*/ 1358908 h 2459385"/>
              <a:gd name="connsiteX9" fmla="*/ 8021564 w 8888341"/>
              <a:gd name="connsiteY9" fmla="*/ 155 h 2459385"/>
              <a:gd name="connsiteX10" fmla="*/ 8477294 w 8888341"/>
              <a:gd name="connsiteY10" fmla="*/ 1449731 h 2459385"/>
              <a:gd name="connsiteX11" fmla="*/ 8888341 w 8888341"/>
              <a:gd name="connsiteY11" fmla="*/ 2310514 h 2459385"/>
              <a:gd name="connsiteX0" fmla="*/ 0 w 8888341"/>
              <a:gd name="connsiteY0" fmla="*/ 2315716 h 2417719"/>
              <a:gd name="connsiteX1" fmla="*/ 2702663 w 8888341"/>
              <a:gd name="connsiteY1" fmla="*/ 1641330 h 2417719"/>
              <a:gd name="connsiteX2" fmla="*/ 3344154 w 8888341"/>
              <a:gd name="connsiteY2" fmla="*/ 1150702 h 2417719"/>
              <a:gd name="connsiteX3" fmla="*/ 3553865 w 8888341"/>
              <a:gd name="connsiteY3" fmla="*/ 242473 h 2417719"/>
              <a:gd name="connsiteX4" fmla="*/ 3806105 w 8888341"/>
              <a:gd name="connsiteY4" fmla="*/ 601326 h 2417719"/>
              <a:gd name="connsiteX5" fmla="*/ 4489531 w 8888341"/>
              <a:gd name="connsiteY5" fmla="*/ 2390689 h 2417719"/>
              <a:gd name="connsiteX6" fmla="*/ 5614878 w 8888341"/>
              <a:gd name="connsiteY6" fmla="*/ 2050024 h 2417719"/>
              <a:gd name="connsiteX7" fmla="*/ 6253513 w 8888341"/>
              <a:gd name="connsiteY7" fmla="*/ 1677885 h 2417719"/>
              <a:gd name="connsiteX8" fmla="*/ 6551905 w 8888341"/>
              <a:gd name="connsiteY8" fmla="*/ 1358908 h 2417719"/>
              <a:gd name="connsiteX9" fmla="*/ 8021564 w 8888341"/>
              <a:gd name="connsiteY9" fmla="*/ 155 h 2417719"/>
              <a:gd name="connsiteX10" fmla="*/ 8477294 w 8888341"/>
              <a:gd name="connsiteY10" fmla="*/ 1449731 h 2417719"/>
              <a:gd name="connsiteX11" fmla="*/ 8888341 w 8888341"/>
              <a:gd name="connsiteY11" fmla="*/ 2310514 h 2417719"/>
              <a:gd name="connsiteX0" fmla="*/ 0 w 8888341"/>
              <a:gd name="connsiteY0" fmla="*/ 2315717 h 2417241"/>
              <a:gd name="connsiteX1" fmla="*/ 2702663 w 8888341"/>
              <a:gd name="connsiteY1" fmla="*/ 1641331 h 2417241"/>
              <a:gd name="connsiteX2" fmla="*/ 3344154 w 8888341"/>
              <a:gd name="connsiteY2" fmla="*/ 1150703 h 2417241"/>
              <a:gd name="connsiteX3" fmla="*/ 3553865 w 8888341"/>
              <a:gd name="connsiteY3" fmla="*/ 242474 h 2417241"/>
              <a:gd name="connsiteX4" fmla="*/ 3806105 w 8888341"/>
              <a:gd name="connsiteY4" fmla="*/ 601327 h 2417241"/>
              <a:gd name="connsiteX5" fmla="*/ 4489531 w 8888341"/>
              <a:gd name="connsiteY5" fmla="*/ 2390690 h 2417241"/>
              <a:gd name="connsiteX6" fmla="*/ 5614878 w 8888341"/>
              <a:gd name="connsiteY6" fmla="*/ 2050025 h 2417241"/>
              <a:gd name="connsiteX7" fmla="*/ 6514969 w 8888341"/>
              <a:gd name="connsiteY7" fmla="*/ 1729273 h 2417241"/>
              <a:gd name="connsiteX8" fmla="*/ 6551905 w 8888341"/>
              <a:gd name="connsiteY8" fmla="*/ 1358909 h 2417241"/>
              <a:gd name="connsiteX9" fmla="*/ 8021564 w 8888341"/>
              <a:gd name="connsiteY9" fmla="*/ 156 h 2417241"/>
              <a:gd name="connsiteX10" fmla="*/ 8477294 w 8888341"/>
              <a:gd name="connsiteY10" fmla="*/ 1449732 h 2417241"/>
              <a:gd name="connsiteX11" fmla="*/ 8888341 w 8888341"/>
              <a:gd name="connsiteY11" fmla="*/ 2310515 h 2417241"/>
              <a:gd name="connsiteX0" fmla="*/ 0 w 8888341"/>
              <a:gd name="connsiteY0" fmla="*/ 2315638 h 2417161"/>
              <a:gd name="connsiteX1" fmla="*/ 2702663 w 8888341"/>
              <a:gd name="connsiteY1" fmla="*/ 1641252 h 2417161"/>
              <a:gd name="connsiteX2" fmla="*/ 3344154 w 8888341"/>
              <a:gd name="connsiteY2" fmla="*/ 1150624 h 2417161"/>
              <a:gd name="connsiteX3" fmla="*/ 3553865 w 8888341"/>
              <a:gd name="connsiteY3" fmla="*/ 242395 h 2417161"/>
              <a:gd name="connsiteX4" fmla="*/ 3806105 w 8888341"/>
              <a:gd name="connsiteY4" fmla="*/ 601248 h 2417161"/>
              <a:gd name="connsiteX5" fmla="*/ 4489531 w 8888341"/>
              <a:gd name="connsiteY5" fmla="*/ 2390611 h 2417161"/>
              <a:gd name="connsiteX6" fmla="*/ 5614878 w 8888341"/>
              <a:gd name="connsiteY6" fmla="*/ 2049946 h 2417161"/>
              <a:gd name="connsiteX7" fmla="*/ 6514969 w 8888341"/>
              <a:gd name="connsiteY7" fmla="*/ 1729194 h 2417161"/>
              <a:gd name="connsiteX8" fmla="*/ 7529526 w 8888341"/>
              <a:gd name="connsiteY8" fmla="*/ 1512993 h 2417161"/>
              <a:gd name="connsiteX9" fmla="*/ 8021564 w 8888341"/>
              <a:gd name="connsiteY9" fmla="*/ 77 h 2417161"/>
              <a:gd name="connsiteX10" fmla="*/ 8477294 w 8888341"/>
              <a:gd name="connsiteY10" fmla="*/ 1449653 h 2417161"/>
              <a:gd name="connsiteX11" fmla="*/ 8888341 w 8888341"/>
              <a:gd name="connsiteY11" fmla="*/ 2310436 h 2417161"/>
              <a:gd name="connsiteX0" fmla="*/ 0 w 8888341"/>
              <a:gd name="connsiteY0" fmla="*/ 2315638 h 2416136"/>
              <a:gd name="connsiteX1" fmla="*/ 2702663 w 8888341"/>
              <a:gd name="connsiteY1" fmla="*/ 1641252 h 2416136"/>
              <a:gd name="connsiteX2" fmla="*/ 3344154 w 8888341"/>
              <a:gd name="connsiteY2" fmla="*/ 1150624 h 2416136"/>
              <a:gd name="connsiteX3" fmla="*/ 3553865 w 8888341"/>
              <a:gd name="connsiteY3" fmla="*/ 242395 h 2416136"/>
              <a:gd name="connsiteX4" fmla="*/ 3806105 w 8888341"/>
              <a:gd name="connsiteY4" fmla="*/ 601248 h 2416136"/>
              <a:gd name="connsiteX5" fmla="*/ 4489531 w 8888341"/>
              <a:gd name="connsiteY5" fmla="*/ 2390611 h 2416136"/>
              <a:gd name="connsiteX6" fmla="*/ 5614878 w 8888341"/>
              <a:gd name="connsiteY6" fmla="*/ 2049946 h 2416136"/>
              <a:gd name="connsiteX7" fmla="*/ 6628646 w 8888341"/>
              <a:gd name="connsiteY7" fmla="*/ 1844817 h 2416136"/>
              <a:gd name="connsiteX8" fmla="*/ 7529526 w 8888341"/>
              <a:gd name="connsiteY8" fmla="*/ 1512993 h 2416136"/>
              <a:gd name="connsiteX9" fmla="*/ 8021564 w 8888341"/>
              <a:gd name="connsiteY9" fmla="*/ 77 h 2416136"/>
              <a:gd name="connsiteX10" fmla="*/ 8477294 w 8888341"/>
              <a:gd name="connsiteY10" fmla="*/ 1449653 h 2416136"/>
              <a:gd name="connsiteX11" fmla="*/ 8888341 w 8888341"/>
              <a:gd name="connsiteY11" fmla="*/ 2310436 h 2416136"/>
              <a:gd name="connsiteX0" fmla="*/ 0 w 8888341"/>
              <a:gd name="connsiteY0" fmla="*/ 2315638 h 2475588"/>
              <a:gd name="connsiteX1" fmla="*/ 2702663 w 8888341"/>
              <a:gd name="connsiteY1" fmla="*/ 1641252 h 2475588"/>
              <a:gd name="connsiteX2" fmla="*/ 3344154 w 8888341"/>
              <a:gd name="connsiteY2" fmla="*/ 1150624 h 2475588"/>
              <a:gd name="connsiteX3" fmla="*/ 3553865 w 8888341"/>
              <a:gd name="connsiteY3" fmla="*/ 242395 h 2475588"/>
              <a:gd name="connsiteX4" fmla="*/ 3806105 w 8888341"/>
              <a:gd name="connsiteY4" fmla="*/ 601248 h 2475588"/>
              <a:gd name="connsiteX5" fmla="*/ 4489531 w 8888341"/>
              <a:gd name="connsiteY5" fmla="*/ 2390611 h 2475588"/>
              <a:gd name="connsiteX6" fmla="*/ 5671717 w 8888341"/>
              <a:gd name="connsiteY6" fmla="*/ 2152721 h 2475588"/>
              <a:gd name="connsiteX7" fmla="*/ 6628646 w 8888341"/>
              <a:gd name="connsiteY7" fmla="*/ 1844817 h 2475588"/>
              <a:gd name="connsiteX8" fmla="*/ 7529526 w 8888341"/>
              <a:gd name="connsiteY8" fmla="*/ 1512993 h 2475588"/>
              <a:gd name="connsiteX9" fmla="*/ 8021564 w 8888341"/>
              <a:gd name="connsiteY9" fmla="*/ 77 h 2475588"/>
              <a:gd name="connsiteX10" fmla="*/ 8477294 w 8888341"/>
              <a:gd name="connsiteY10" fmla="*/ 1449653 h 2475588"/>
              <a:gd name="connsiteX11" fmla="*/ 8888341 w 8888341"/>
              <a:gd name="connsiteY11" fmla="*/ 2310436 h 2475588"/>
              <a:gd name="connsiteX0" fmla="*/ 0 w 8888341"/>
              <a:gd name="connsiteY0" fmla="*/ 2315638 h 2474509"/>
              <a:gd name="connsiteX1" fmla="*/ 2702663 w 8888341"/>
              <a:gd name="connsiteY1" fmla="*/ 1641252 h 2474509"/>
              <a:gd name="connsiteX2" fmla="*/ 3344154 w 8888341"/>
              <a:gd name="connsiteY2" fmla="*/ 1150624 h 2474509"/>
              <a:gd name="connsiteX3" fmla="*/ 3553865 w 8888341"/>
              <a:gd name="connsiteY3" fmla="*/ 242395 h 2474509"/>
              <a:gd name="connsiteX4" fmla="*/ 3806105 w 8888341"/>
              <a:gd name="connsiteY4" fmla="*/ 601248 h 2474509"/>
              <a:gd name="connsiteX5" fmla="*/ 4489531 w 8888341"/>
              <a:gd name="connsiteY5" fmla="*/ 2390611 h 2474509"/>
              <a:gd name="connsiteX6" fmla="*/ 5671717 w 8888341"/>
              <a:gd name="connsiteY6" fmla="*/ 2152721 h 2474509"/>
              <a:gd name="connsiteX7" fmla="*/ 6662749 w 8888341"/>
              <a:gd name="connsiteY7" fmla="*/ 1896204 h 2474509"/>
              <a:gd name="connsiteX8" fmla="*/ 7529526 w 8888341"/>
              <a:gd name="connsiteY8" fmla="*/ 1512993 h 2474509"/>
              <a:gd name="connsiteX9" fmla="*/ 8021564 w 8888341"/>
              <a:gd name="connsiteY9" fmla="*/ 77 h 2474509"/>
              <a:gd name="connsiteX10" fmla="*/ 8477294 w 8888341"/>
              <a:gd name="connsiteY10" fmla="*/ 1449653 h 2474509"/>
              <a:gd name="connsiteX11" fmla="*/ 8888341 w 8888341"/>
              <a:gd name="connsiteY11" fmla="*/ 2310436 h 2474509"/>
              <a:gd name="connsiteX0" fmla="*/ 0 w 8888341"/>
              <a:gd name="connsiteY0" fmla="*/ 2315638 h 2474509"/>
              <a:gd name="connsiteX1" fmla="*/ 2702663 w 8888341"/>
              <a:gd name="connsiteY1" fmla="*/ 1641252 h 2474509"/>
              <a:gd name="connsiteX2" fmla="*/ 3344154 w 8888341"/>
              <a:gd name="connsiteY2" fmla="*/ 1150624 h 2474509"/>
              <a:gd name="connsiteX3" fmla="*/ 3553865 w 8888341"/>
              <a:gd name="connsiteY3" fmla="*/ 242395 h 2474509"/>
              <a:gd name="connsiteX4" fmla="*/ 3806105 w 8888341"/>
              <a:gd name="connsiteY4" fmla="*/ 601248 h 2474509"/>
              <a:gd name="connsiteX5" fmla="*/ 4489531 w 8888341"/>
              <a:gd name="connsiteY5" fmla="*/ 2390611 h 2474509"/>
              <a:gd name="connsiteX6" fmla="*/ 5671717 w 8888341"/>
              <a:gd name="connsiteY6" fmla="*/ 2152721 h 2474509"/>
              <a:gd name="connsiteX7" fmla="*/ 6662749 w 8888341"/>
              <a:gd name="connsiteY7" fmla="*/ 1896204 h 2474509"/>
              <a:gd name="connsiteX8" fmla="*/ 7529526 w 8888341"/>
              <a:gd name="connsiteY8" fmla="*/ 1512993 h 2474509"/>
              <a:gd name="connsiteX9" fmla="*/ 8021564 w 8888341"/>
              <a:gd name="connsiteY9" fmla="*/ 77 h 2474509"/>
              <a:gd name="connsiteX10" fmla="*/ 8477294 w 8888341"/>
              <a:gd name="connsiteY10" fmla="*/ 1449653 h 2474509"/>
              <a:gd name="connsiteX11" fmla="*/ 8888341 w 8888341"/>
              <a:gd name="connsiteY11" fmla="*/ 2310436 h 2474509"/>
              <a:gd name="connsiteX0" fmla="*/ 0 w 8888341"/>
              <a:gd name="connsiteY0" fmla="*/ 2315638 h 2485823"/>
              <a:gd name="connsiteX1" fmla="*/ 2702663 w 8888341"/>
              <a:gd name="connsiteY1" fmla="*/ 1641252 h 2485823"/>
              <a:gd name="connsiteX2" fmla="*/ 3344154 w 8888341"/>
              <a:gd name="connsiteY2" fmla="*/ 1150624 h 2485823"/>
              <a:gd name="connsiteX3" fmla="*/ 3553865 w 8888341"/>
              <a:gd name="connsiteY3" fmla="*/ 242395 h 2485823"/>
              <a:gd name="connsiteX4" fmla="*/ 3806105 w 8888341"/>
              <a:gd name="connsiteY4" fmla="*/ 601248 h 2485823"/>
              <a:gd name="connsiteX5" fmla="*/ 4489531 w 8888341"/>
              <a:gd name="connsiteY5" fmla="*/ 2390611 h 2485823"/>
              <a:gd name="connsiteX6" fmla="*/ 5717188 w 8888341"/>
              <a:gd name="connsiteY6" fmla="*/ 2204109 h 2485823"/>
              <a:gd name="connsiteX7" fmla="*/ 6662749 w 8888341"/>
              <a:gd name="connsiteY7" fmla="*/ 1896204 h 2485823"/>
              <a:gd name="connsiteX8" fmla="*/ 7529526 w 8888341"/>
              <a:gd name="connsiteY8" fmla="*/ 1512993 h 2485823"/>
              <a:gd name="connsiteX9" fmla="*/ 8021564 w 8888341"/>
              <a:gd name="connsiteY9" fmla="*/ 77 h 2485823"/>
              <a:gd name="connsiteX10" fmla="*/ 8477294 w 8888341"/>
              <a:gd name="connsiteY10" fmla="*/ 1449653 h 2485823"/>
              <a:gd name="connsiteX11" fmla="*/ 8888341 w 8888341"/>
              <a:gd name="connsiteY11" fmla="*/ 2310436 h 2485823"/>
              <a:gd name="connsiteX0" fmla="*/ 0 w 8888341"/>
              <a:gd name="connsiteY0" fmla="*/ 2315638 h 2487750"/>
              <a:gd name="connsiteX1" fmla="*/ 2702663 w 8888341"/>
              <a:gd name="connsiteY1" fmla="*/ 1641252 h 2487750"/>
              <a:gd name="connsiteX2" fmla="*/ 3344154 w 8888341"/>
              <a:gd name="connsiteY2" fmla="*/ 1150624 h 2487750"/>
              <a:gd name="connsiteX3" fmla="*/ 3553865 w 8888341"/>
              <a:gd name="connsiteY3" fmla="*/ 242395 h 2487750"/>
              <a:gd name="connsiteX4" fmla="*/ 3806105 w 8888341"/>
              <a:gd name="connsiteY4" fmla="*/ 601248 h 2487750"/>
              <a:gd name="connsiteX5" fmla="*/ 4489531 w 8888341"/>
              <a:gd name="connsiteY5" fmla="*/ 2390611 h 2487750"/>
              <a:gd name="connsiteX6" fmla="*/ 5717188 w 8888341"/>
              <a:gd name="connsiteY6" fmla="*/ 2204109 h 2487750"/>
              <a:gd name="connsiteX7" fmla="*/ 6662749 w 8888341"/>
              <a:gd name="connsiteY7" fmla="*/ 1896204 h 2487750"/>
              <a:gd name="connsiteX8" fmla="*/ 7529526 w 8888341"/>
              <a:gd name="connsiteY8" fmla="*/ 1512993 h 2487750"/>
              <a:gd name="connsiteX9" fmla="*/ 8021564 w 8888341"/>
              <a:gd name="connsiteY9" fmla="*/ 77 h 2487750"/>
              <a:gd name="connsiteX10" fmla="*/ 8477294 w 8888341"/>
              <a:gd name="connsiteY10" fmla="*/ 1449653 h 2487750"/>
              <a:gd name="connsiteX11" fmla="*/ 8888341 w 8888341"/>
              <a:gd name="connsiteY11" fmla="*/ 2310436 h 2487750"/>
              <a:gd name="connsiteX0" fmla="*/ 0 w 8888341"/>
              <a:gd name="connsiteY0" fmla="*/ 2315638 h 2404820"/>
              <a:gd name="connsiteX1" fmla="*/ 2702663 w 8888341"/>
              <a:gd name="connsiteY1" fmla="*/ 1641252 h 2404820"/>
              <a:gd name="connsiteX2" fmla="*/ 3344154 w 8888341"/>
              <a:gd name="connsiteY2" fmla="*/ 1150624 h 2404820"/>
              <a:gd name="connsiteX3" fmla="*/ 3553865 w 8888341"/>
              <a:gd name="connsiteY3" fmla="*/ 242395 h 2404820"/>
              <a:gd name="connsiteX4" fmla="*/ 3806105 w 8888341"/>
              <a:gd name="connsiteY4" fmla="*/ 601248 h 2404820"/>
              <a:gd name="connsiteX5" fmla="*/ 4489531 w 8888341"/>
              <a:gd name="connsiteY5" fmla="*/ 2390611 h 2404820"/>
              <a:gd name="connsiteX6" fmla="*/ 5717188 w 8888341"/>
              <a:gd name="connsiteY6" fmla="*/ 2204109 h 2404820"/>
              <a:gd name="connsiteX7" fmla="*/ 6662749 w 8888341"/>
              <a:gd name="connsiteY7" fmla="*/ 1896204 h 2404820"/>
              <a:gd name="connsiteX8" fmla="*/ 7529526 w 8888341"/>
              <a:gd name="connsiteY8" fmla="*/ 1512993 h 2404820"/>
              <a:gd name="connsiteX9" fmla="*/ 8021564 w 8888341"/>
              <a:gd name="connsiteY9" fmla="*/ 77 h 2404820"/>
              <a:gd name="connsiteX10" fmla="*/ 8477294 w 8888341"/>
              <a:gd name="connsiteY10" fmla="*/ 1449653 h 2404820"/>
              <a:gd name="connsiteX11" fmla="*/ 8888341 w 8888341"/>
              <a:gd name="connsiteY11" fmla="*/ 2310436 h 2404820"/>
              <a:gd name="connsiteX0" fmla="*/ 0 w 8888341"/>
              <a:gd name="connsiteY0" fmla="*/ 2315638 h 2416244"/>
              <a:gd name="connsiteX1" fmla="*/ 2702663 w 8888341"/>
              <a:gd name="connsiteY1" fmla="*/ 1641252 h 2416244"/>
              <a:gd name="connsiteX2" fmla="*/ 3344154 w 8888341"/>
              <a:gd name="connsiteY2" fmla="*/ 1150624 h 2416244"/>
              <a:gd name="connsiteX3" fmla="*/ 3553865 w 8888341"/>
              <a:gd name="connsiteY3" fmla="*/ 242395 h 2416244"/>
              <a:gd name="connsiteX4" fmla="*/ 3806105 w 8888341"/>
              <a:gd name="connsiteY4" fmla="*/ 601248 h 2416244"/>
              <a:gd name="connsiteX5" fmla="*/ 4432693 w 8888341"/>
              <a:gd name="connsiteY5" fmla="*/ 2403457 h 2416244"/>
              <a:gd name="connsiteX6" fmla="*/ 5717188 w 8888341"/>
              <a:gd name="connsiteY6" fmla="*/ 2204109 h 2416244"/>
              <a:gd name="connsiteX7" fmla="*/ 6662749 w 8888341"/>
              <a:gd name="connsiteY7" fmla="*/ 1896204 h 2416244"/>
              <a:gd name="connsiteX8" fmla="*/ 7529526 w 8888341"/>
              <a:gd name="connsiteY8" fmla="*/ 1512993 h 2416244"/>
              <a:gd name="connsiteX9" fmla="*/ 8021564 w 8888341"/>
              <a:gd name="connsiteY9" fmla="*/ 77 h 2416244"/>
              <a:gd name="connsiteX10" fmla="*/ 8477294 w 8888341"/>
              <a:gd name="connsiteY10" fmla="*/ 1449653 h 2416244"/>
              <a:gd name="connsiteX11" fmla="*/ 8888341 w 8888341"/>
              <a:gd name="connsiteY11" fmla="*/ 2310436 h 2416244"/>
              <a:gd name="connsiteX0" fmla="*/ 0 w 8888341"/>
              <a:gd name="connsiteY0" fmla="*/ 2315638 h 2493188"/>
              <a:gd name="connsiteX1" fmla="*/ 2702663 w 8888341"/>
              <a:gd name="connsiteY1" fmla="*/ 1641252 h 2493188"/>
              <a:gd name="connsiteX2" fmla="*/ 3344154 w 8888341"/>
              <a:gd name="connsiteY2" fmla="*/ 1150624 h 2493188"/>
              <a:gd name="connsiteX3" fmla="*/ 3553865 w 8888341"/>
              <a:gd name="connsiteY3" fmla="*/ 242395 h 2493188"/>
              <a:gd name="connsiteX4" fmla="*/ 3806105 w 8888341"/>
              <a:gd name="connsiteY4" fmla="*/ 601248 h 2493188"/>
              <a:gd name="connsiteX5" fmla="*/ 4432693 w 8888341"/>
              <a:gd name="connsiteY5" fmla="*/ 2403457 h 2493188"/>
              <a:gd name="connsiteX6" fmla="*/ 5702524 w 8888341"/>
              <a:gd name="connsiteY6" fmla="*/ 2187537 h 2493188"/>
              <a:gd name="connsiteX7" fmla="*/ 6662749 w 8888341"/>
              <a:gd name="connsiteY7" fmla="*/ 1896204 h 2493188"/>
              <a:gd name="connsiteX8" fmla="*/ 7529526 w 8888341"/>
              <a:gd name="connsiteY8" fmla="*/ 1512993 h 2493188"/>
              <a:gd name="connsiteX9" fmla="*/ 8021564 w 8888341"/>
              <a:gd name="connsiteY9" fmla="*/ 77 h 2493188"/>
              <a:gd name="connsiteX10" fmla="*/ 8477294 w 8888341"/>
              <a:gd name="connsiteY10" fmla="*/ 1449653 h 2493188"/>
              <a:gd name="connsiteX11" fmla="*/ 8888341 w 8888341"/>
              <a:gd name="connsiteY11" fmla="*/ 2310436 h 2493188"/>
              <a:gd name="connsiteX0" fmla="*/ 0 w 8888341"/>
              <a:gd name="connsiteY0" fmla="*/ 2315638 h 2483567"/>
              <a:gd name="connsiteX1" fmla="*/ 2702663 w 8888341"/>
              <a:gd name="connsiteY1" fmla="*/ 1641252 h 2483567"/>
              <a:gd name="connsiteX2" fmla="*/ 3344154 w 8888341"/>
              <a:gd name="connsiteY2" fmla="*/ 1150624 h 2483567"/>
              <a:gd name="connsiteX3" fmla="*/ 3553865 w 8888341"/>
              <a:gd name="connsiteY3" fmla="*/ 242395 h 2483567"/>
              <a:gd name="connsiteX4" fmla="*/ 3806105 w 8888341"/>
              <a:gd name="connsiteY4" fmla="*/ 601248 h 2483567"/>
              <a:gd name="connsiteX5" fmla="*/ 4457133 w 8888341"/>
              <a:gd name="connsiteY5" fmla="*/ 2392409 h 2483567"/>
              <a:gd name="connsiteX6" fmla="*/ 5702524 w 8888341"/>
              <a:gd name="connsiteY6" fmla="*/ 2187537 h 2483567"/>
              <a:gd name="connsiteX7" fmla="*/ 6662749 w 8888341"/>
              <a:gd name="connsiteY7" fmla="*/ 1896204 h 2483567"/>
              <a:gd name="connsiteX8" fmla="*/ 7529526 w 8888341"/>
              <a:gd name="connsiteY8" fmla="*/ 1512993 h 2483567"/>
              <a:gd name="connsiteX9" fmla="*/ 8021564 w 8888341"/>
              <a:gd name="connsiteY9" fmla="*/ 77 h 2483567"/>
              <a:gd name="connsiteX10" fmla="*/ 8477294 w 8888341"/>
              <a:gd name="connsiteY10" fmla="*/ 1449653 h 2483567"/>
              <a:gd name="connsiteX11" fmla="*/ 8888341 w 8888341"/>
              <a:gd name="connsiteY11" fmla="*/ 2310436 h 2483567"/>
              <a:gd name="connsiteX0" fmla="*/ 0 w 8888341"/>
              <a:gd name="connsiteY0" fmla="*/ 2315638 h 2396798"/>
              <a:gd name="connsiteX1" fmla="*/ 2702663 w 8888341"/>
              <a:gd name="connsiteY1" fmla="*/ 1641252 h 2396798"/>
              <a:gd name="connsiteX2" fmla="*/ 3344154 w 8888341"/>
              <a:gd name="connsiteY2" fmla="*/ 1150624 h 2396798"/>
              <a:gd name="connsiteX3" fmla="*/ 3553865 w 8888341"/>
              <a:gd name="connsiteY3" fmla="*/ 242395 h 2396798"/>
              <a:gd name="connsiteX4" fmla="*/ 3806105 w 8888341"/>
              <a:gd name="connsiteY4" fmla="*/ 601248 h 2396798"/>
              <a:gd name="connsiteX5" fmla="*/ 4457133 w 8888341"/>
              <a:gd name="connsiteY5" fmla="*/ 2392409 h 2396798"/>
              <a:gd name="connsiteX6" fmla="*/ 5702524 w 8888341"/>
              <a:gd name="connsiteY6" fmla="*/ 2187537 h 2396798"/>
              <a:gd name="connsiteX7" fmla="*/ 6662749 w 8888341"/>
              <a:gd name="connsiteY7" fmla="*/ 1896204 h 2396798"/>
              <a:gd name="connsiteX8" fmla="*/ 7529526 w 8888341"/>
              <a:gd name="connsiteY8" fmla="*/ 1512993 h 2396798"/>
              <a:gd name="connsiteX9" fmla="*/ 8021564 w 8888341"/>
              <a:gd name="connsiteY9" fmla="*/ 77 h 2396798"/>
              <a:gd name="connsiteX10" fmla="*/ 8477294 w 8888341"/>
              <a:gd name="connsiteY10" fmla="*/ 1449653 h 2396798"/>
              <a:gd name="connsiteX11" fmla="*/ 8888341 w 8888341"/>
              <a:gd name="connsiteY11" fmla="*/ 2310436 h 2396798"/>
              <a:gd name="connsiteX0" fmla="*/ 0 w 8888341"/>
              <a:gd name="connsiteY0" fmla="*/ 2315638 h 2315639"/>
              <a:gd name="connsiteX1" fmla="*/ 2702663 w 8888341"/>
              <a:gd name="connsiteY1" fmla="*/ 1641252 h 2315639"/>
              <a:gd name="connsiteX2" fmla="*/ 3344154 w 8888341"/>
              <a:gd name="connsiteY2" fmla="*/ 1150624 h 2315639"/>
              <a:gd name="connsiteX3" fmla="*/ 3553865 w 8888341"/>
              <a:gd name="connsiteY3" fmla="*/ 242395 h 2315639"/>
              <a:gd name="connsiteX4" fmla="*/ 3806105 w 8888341"/>
              <a:gd name="connsiteY4" fmla="*/ 601248 h 2315639"/>
              <a:gd name="connsiteX5" fmla="*/ 4427805 w 8888341"/>
              <a:gd name="connsiteY5" fmla="*/ 2276401 h 2315639"/>
              <a:gd name="connsiteX6" fmla="*/ 5702524 w 8888341"/>
              <a:gd name="connsiteY6" fmla="*/ 2187537 h 2315639"/>
              <a:gd name="connsiteX7" fmla="*/ 6662749 w 8888341"/>
              <a:gd name="connsiteY7" fmla="*/ 1896204 h 2315639"/>
              <a:gd name="connsiteX8" fmla="*/ 7529526 w 8888341"/>
              <a:gd name="connsiteY8" fmla="*/ 1512993 h 2315639"/>
              <a:gd name="connsiteX9" fmla="*/ 8021564 w 8888341"/>
              <a:gd name="connsiteY9" fmla="*/ 77 h 2315639"/>
              <a:gd name="connsiteX10" fmla="*/ 8477294 w 8888341"/>
              <a:gd name="connsiteY10" fmla="*/ 1449653 h 2315639"/>
              <a:gd name="connsiteX11" fmla="*/ 8888341 w 8888341"/>
              <a:gd name="connsiteY11" fmla="*/ 2310436 h 2315639"/>
              <a:gd name="connsiteX0" fmla="*/ 0 w 8888341"/>
              <a:gd name="connsiteY0" fmla="*/ 2315638 h 2315638"/>
              <a:gd name="connsiteX1" fmla="*/ 2702663 w 8888341"/>
              <a:gd name="connsiteY1" fmla="*/ 1641252 h 2315638"/>
              <a:gd name="connsiteX2" fmla="*/ 3344154 w 8888341"/>
              <a:gd name="connsiteY2" fmla="*/ 1150624 h 2315638"/>
              <a:gd name="connsiteX3" fmla="*/ 3553865 w 8888341"/>
              <a:gd name="connsiteY3" fmla="*/ 242395 h 2315638"/>
              <a:gd name="connsiteX4" fmla="*/ 3806105 w 8888341"/>
              <a:gd name="connsiteY4" fmla="*/ 601248 h 2315638"/>
              <a:gd name="connsiteX5" fmla="*/ 4418028 w 8888341"/>
              <a:gd name="connsiteY5" fmla="*/ 2259829 h 2315638"/>
              <a:gd name="connsiteX6" fmla="*/ 5702524 w 8888341"/>
              <a:gd name="connsiteY6" fmla="*/ 2187537 h 2315638"/>
              <a:gd name="connsiteX7" fmla="*/ 6662749 w 8888341"/>
              <a:gd name="connsiteY7" fmla="*/ 1896204 h 2315638"/>
              <a:gd name="connsiteX8" fmla="*/ 7529526 w 8888341"/>
              <a:gd name="connsiteY8" fmla="*/ 1512993 h 2315638"/>
              <a:gd name="connsiteX9" fmla="*/ 8021564 w 8888341"/>
              <a:gd name="connsiteY9" fmla="*/ 77 h 2315638"/>
              <a:gd name="connsiteX10" fmla="*/ 8477294 w 8888341"/>
              <a:gd name="connsiteY10" fmla="*/ 1449653 h 2315638"/>
              <a:gd name="connsiteX11" fmla="*/ 8888341 w 8888341"/>
              <a:gd name="connsiteY11" fmla="*/ 2310436 h 2315638"/>
              <a:gd name="connsiteX0" fmla="*/ 0 w 8888341"/>
              <a:gd name="connsiteY0" fmla="*/ 2315638 h 2343583"/>
              <a:gd name="connsiteX1" fmla="*/ 2702663 w 8888341"/>
              <a:gd name="connsiteY1" fmla="*/ 1641252 h 2343583"/>
              <a:gd name="connsiteX2" fmla="*/ 3344154 w 8888341"/>
              <a:gd name="connsiteY2" fmla="*/ 1150624 h 2343583"/>
              <a:gd name="connsiteX3" fmla="*/ 3553865 w 8888341"/>
              <a:gd name="connsiteY3" fmla="*/ 242395 h 2343583"/>
              <a:gd name="connsiteX4" fmla="*/ 3806105 w 8888341"/>
              <a:gd name="connsiteY4" fmla="*/ 601248 h 2343583"/>
              <a:gd name="connsiteX5" fmla="*/ 4418028 w 8888341"/>
              <a:gd name="connsiteY5" fmla="*/ 2259829 h 2343583"/>
              <a:gd name="connsiteX6" fmla="*/ 5687860 w 8888341"/>
              <a:gd name="connsiteY6" fmla="*/ 2077053 h 2343583"/>
              <a:gd name="connsiteX7" fmla="*/ 6662749 w 8888341"/>
              <a:gd name="connsiteY7" fmla="*/ 1896204 h 2343583"/>
              <a:gd name="connsiteX8" fmla="*/ 7529526 w 8888341"/>
              <a:gd name="connsiteY8" fmla="*/ 1512993 h 2343583"/>
              <a:gd name="connsiteX9" fmla="*/ 8021564 w 8888341"/>
              <a:gd name="connsiteY9" fmla="*/ 77 h 2343583"/>
              <a:gd name="connsiteX10" fmla="*/ 8477294 w 8888341"/>
              <a:gd name="connsiteY10" fmla="*/ 1449653 h 2343583"/>
              <a:gd name="connsiteX11" fmla="*/ 8888341 w 8888341"/>
              <a:gd name="connsiteY11" fmla="*/ 2310436 h 2343583"/>
              <a:gd name="connsiteX0" fmla="*/ 0 w 8888341"/>
              <a:gd name="connsiteY0" fmla="*/ 2315638 h 2315638"/>
              <a:gd name="connsiteX1" fmla="*/ 2702663 w 8888341"/>
              <a:gd name="connsiteY1" fmla="*/ 1641252 h 2315638"/>
              <a:gd name="connsiteX2" fmla="*/ 3344154 w 8888341"/>
              <a:gd name="connsiteY2" fmla="*/ 1150624 h 2315638"/>
              <a:gd name="connsiteX3" fmla="*/ 3553865 w 8888341"/>
              <a:gd name="connsiteY3" fmla="*/ 242395 h 2315638"/>
              <a:gd name="connsiteX4" fmla="*/ 3806105 w 8888341"/>
              <a:gd name="connsiteY4" fmla="*/ 601248 h 2315638"/>
              <a:gd name="connsiteX5" fmla="*/ 4418028 w 8888341"/>
              <a:gd name="connsiteY5" fmla="*/ 2259829 h 2315638"/>
              <a:gd name="connsiteX6" fmla="*/ 5687860 w 8888341"/>
              <a:gd name="connsiteY6" fmla="*/ 2077053 h 2315638"/>
              <a:gd name="connsiteX7" fmla="*/ 6662749 w 8888341"/>
              <a:gd name="connsiteY7" fmla="*/ 1896204 h 2315638"/>
              <a:gd name="connsiteX8" fmla="*/ 7529526 w 8888341"/>
              <a:gd name="connsiteY8" fmla="*/ 1512993 h 2315638"/>
              <a:gd name="connsiteX9" fmla="*/ 8021564 w 8888341"/>
              <a:gd name="connsiteY9" fmla="*/ 77 h 2315638"/>
              <a:gd name="connsiteX10" fmla="*/ 8477294 w 8888341"/>
              <a:gd name="connsiteY10" fmla="*/ 1449653 h 2315638"/>
              <a:gd name="connsiteX11" fmla="*/ 8888341 w 8888341"/>
              <a:gd name="connsiteY11" fmla="*/ 2310436 h 2315638"/>
              <a:gd name="connsiteX0" fmla="*/ 0 w 8897563"/>
              <a:gd name="connsiteY0" fmla="*/ 2211408 h 2310436"/>
              <a:gd name="connsiteX1" fmla="*/ 2711885 w 8897563"/>
              <a:gd name="connsiteY1" fmla="*/ 1641252 h 2310436"/>
              <a:gd name="connsiteX2" fmla="*/ 3353376 w 8897563"/>
              <a:gd name="connsiteY2" fmla="*/ 1150624 h 2310436"/>
              <a:gd name="connsiteX3" fmla="*/ 3563087 w 8897563"/>
              <a:gd name="connsiteY3" fmla="*/ 242395 h 2310436"/>
              <a:gd name="connsiteX4" fmla="*/ 3815327 w 8897563"/>
              <a:gd name="connsiteY4" fmla="*/ 601248 h 2310436"/>
              <a:gd name="connsiteX5" fmla="*/ 4427250 w 8897563"/>
              <a:gd name="connsiteY5" fmla="*/ 2259829 h 2310436"/>
              <a:gd name="connsiteX6" fmla="*/ 5697082 w 8897563"/>
              <a:gd name="connsiteY6" fmla="*/ 2077053 h 2310436"/>
              <a:gd name="connsiteX7" fmla="*/ 6671971 w 8897563"/>
              <a:gd name="connsiteY7" fmla="*/ 1896204 h 2310436"/>
              <a:gd name="connsiteX8" fmla="*/ 7538748 w 8897563"/>
              <a:gd name="connsiteY8" fmla="*/ 1512993 h 2310436"/>
              <a:gd name="connsiteX9" fmla="*/ 8030786 w 8897563"/>
              <a:gd name="connsiteY9" fmla="*/ 77 h 2310436"/>
              <a:gd name="connsiteX10" fmla="*/ 8486516 w 8897563"/>
              <a:gd name="connsiteY10" fmla="*/ 1449653 h 2310436"/>
              <a:gd name="connsiteX11" fmla="*/ 8897563 w 8897563"/>
              <a:gd name="connsiteY11" fmla="*/ 2310436 h 2310436"/>
              <a:gd name="connsiteX0" fmla="*/ 0 w 8897563"/>
              <a:gd name="connsiteY0" fmla="*/ 2044652 h 2143680"/>
              <a:gd name="connsiteX1" fmla="*/ 2711885 w 8897563"/>
              <a:gd name="connsiteY1" fmla="*/ 1474496 h 2143680"/>
              <a:gd name="connsiteX2" fmla="*/ 3353376 w 8897563"/>
              <a:gd name="connsiteY2" fmla="*/ 983868 h 2143680"/>
              <a:gd name="connsiteX3" fmla="*/ 3563087 w 8897563"/>
              <a:gd name="connsiteY3" fmla="*/ 75639 h 2143680"/>
              <a:gd name="connsiteX4" fmla="*/ 3815327 w 8897563"/>
              <a:gd name="connsiteY4" fmla="*/ 434492 h 2143680"/>
              <a:gd name="connsiteX5" fmla="*/ 4427250 w 8897563"/>
              <a:gd name="connsiteY5" fmla="*/ 2093073 h 2143680"/>
              <a:gd name="connsiteX6" fmla="*/ 5697082 w 8897563"/>
              <a:gd name="connsiteY6" fmla="*/ 1910297 h 2143680"/>
              <a:gd name="connsiteX7" fmla="*/ 6671971 w 8897563"/>
              <a:gd name="connsiteY7" fmla="*/ 1729448 h 2143680"/>
              <a:gd name="connsiteX8" fmla="*/ 7538748 w 8897563"/>
              <a:gd name="connsiteY8" fmla="*/ 1346237 h 2143680"/>
              <a:gd name="connsiteX9" fmla="*/ 8012341 w 8897563"/>
              <a:gd name="connsiteY9" fmla="*/ 89 h 2143680"/>
              <a:gd name="connsiteX10" fmla="*/ 8486516 w 8897563"/>
              <a:gd name="connsiteY10" fmla="*/ 1282897 h 2143680"/>
              <a:gd name="connsiteX11" fmla="*/ 8897563 w 8897563"/>
              <a:gd name="connsiteY11" fmla="*/ 2143680 h 2143680"/>
              <a:gd name="connsiteX0" fmla="*/ 0 w 8897563"/>
              <a:gd name="connsiteY0" fmla="*/ 2044652 h 2143680"/>
              <a:gd name="connsiteX1" fmla="*/ 2711885 w 8897563"/>
              <a:gd name="connsiteY1" fmla="*/ 1474496 h 2143680"/>
              <a:gd name="connsiteX2" fmla="*/ 3353376 w 8897563"/>
              <a:gd name="connsiteY2" fmla="*/ 983868 h 2143680"/>
              <a:gd name="connsiteX3" fmla="*/ 3563087 w 8897563"/>
              <a:gd name="connsiteY3" fmla="*/ 75639 h 2143680"/>
              <a:gd name="connsiteX4" fmla="*/ 3815327 w 8897563"/>
              <a:gd name="connsiteY4" fmla="*/ 434492 h 2143680"/>
              <a:gd name="connsiteX5" fmla="*/ 4427250 w 8897563"/>
              <a:gd name="connsiteY5" fmla="*/ 2093073 h 2143680"/>
              <a:gd name="connsiteX6" fmla="*/ 5697082 w 8897563"/>
              <a:gd name="connsiteY6" fmla="*/ 1910297 h 2143680"/>
              <a:gd name="connsiteX7" fmla="*/ 6671971 w 8897563"/>
              <a:gd name="connsiteY7" fmla="*/ 1729448 h 2143680"/>
              <a:gd name="connsiteX8" fmla="*/ 7538748 w 8897563"/>
              <a:gd name="connsiteY8" fmla="*/ 1346237 h 2143680"/>
              <a:gd name="connsiteX9" fmla="*/ 8012341 w 8897563"/>
              <a:gd name="connsiteY9" fmla="*/ 89 h 2143680"/>
              <a:gd name="connsiteX10" fmla="*/ 8486516 w 8897563"/>
              <a:gd name="connsiteY10" fmla="*/ 1282897 h 2143680"/>
              <a:gd name="connsiteX11" fmla="*/ 8897563 w 8897563"/>
              <a:gd name="connsiteY11" fmla="*/ 2143680 h 214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7563" h="2143680">
                <a:moveTo>
                  <a:pt x="0" y="2044652"/>
                </a:moveTo>
                <a:cubicBezTo>
                  <a:pt x="707288" y="1880504"/>
                  <a:pt x="2152989" y="1651293"/>
                  <a:pt x="2711885" y="1474496"/>
                </a:cubicBezTo>
                <a:cubicBezTo>
                  <a:pt x="3270781" y="1297699"/>
                  <a:pt x="3313818" y="1371174"/>
                  <a:pt x="3353376" y="983868"/>
                </a:cubicBezTo>
                <a:cubicBezTo>
                  <a:pt x="3392934" y="596562"/>
                  <a:pt x="3486095" y="167202"/>
                  <a:pt x="3563087" y="75639"/>
                </a:cubicBezTo>
                <a:cubicBezTo>
                  <a:pt x="3640079" y="-15924"/>
                  <a:pt x="3671300" y="98253"/>
                  <a:pt x="3815327" y="434492"/>
                </a:cubicBezTo>
                <a:cubicBezTo>
                  <a:pt x="3959354" y="770731"/>
                  <a:pt x="4392246" y="2062551"/>
                  <a:pt x="4427250" y="2093073"/>
                </a:cubicBezTo>
                <a:cubicBezTo>
                  <a:pt x="4462254" y="2123595"/>
                  <a:pt x="5322962" y="1970901"/>
                  <a:pt x="5697082" y="1910297"/>
                </a:cubicBezTo>
                <a:cubicBezTo>
                  <a:pt x="6071202" y="1849693"/>
                  <a:pt x="6365027" y="1823458"/>
                  <a:pt x="6671971" y="1729448"/>
                </a:cubicBezTo>
                <a:cubicBezTo>
                  <a:pt x="6978915" y="1635438"/>
                  <a:pt x="7444474" y="1457273"/>
                  <a:pt x="7538748" y="1346237"/>
                </a:cubicBezTo>
                <a:cubicBezTo>
                  <a:pt x="7633022" y="1235201"/>
                  <a:pt x="7854380" y="10646"/>
                  <a:pt x="8012341" y="89"/>
                </a:cubicBezTo>
                <a:cubicBezTo>
                  <a:pt x="8170302" y="-10468"/>
                  <a:pt x="8338979" y="925632"/>
                  <a:pt x="8486516" y="1282897"/>
                </a:cubicBezTo>
                <a:cubicBezTo>
                  <a:pt x="8634053" y="1640162"/>
                  <a:pt x="8881614" y="2012545"/>
                  <a:pt x="8897563" y="2143680"/>
                </a:cubicBez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2394923" y="4760382"/>
            <a:ext cx="3415839" cy="1430269"/>
          </a:xfrm>
          <a:custGeom>
            <a:avLst/>
            <a:gdLst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62846 w 5932967"/>
              <a:gd name="connsiteY10" fmla="*/ 1661996 h 2374378"/>
              <a:gd name="connsiteX11" fmla="*/ 5932967 w 5932967"/>
              <a:gd name="connsiteY11" fmla="*/ 2374378 h 2374378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564303 h 2574936"/>
              <a:gd name="connsiteX1" fmla="*/ 1499190 w 5901070"/>
              <a:gd name="connsiteY1" fmla="*/ 2053941 h 2574936"/>
              <a:gd name="connsiteX2" fmla="*/ 1743739 w 5901070"/>
              <a:gd name="connsiteY2" fmla="*/ 1851922 h 2574936"/>
              <a:gd name="connsiteX3" fmla="*/ 2058382 w 5901070"/>
              <a:gd name="connsiteY3" fmla="*/ 35140 h 2574936"/>
              <a:gd name="connsiteX4" fmla="*/ 2296632 w 5901070"/>
              <a:gd name="connsiteY4" fmla="*/ 788666 h 2574936"/>
              <a:gd name="connsiteX5" fmla="*/ 2934586 w 5901070"/>
              <a:gd name="connsiteY5" fmla="*/ 2436713 h 2574936"/>
              <a:gd name="connsiteX6" fmla="*/ 3264195 w 5901070"/>
              <a:gd name="connsiteY6" fmla="*/ 2468611 h 2574936"/>
              <a:gd name="connsiteX7" fmla="*/ 4221126 w 5901070"/>
              <a:gd name="connsiteY7" fmla="*/ 2096471 h 2574936"/>
              <a:gd name="connsiteX8" fmla="*/ 4837813 w 5901070"/>
              <a:gd name="connsiteY8" fmla="*/ 1777495 h 2574936"/>
              <a:gd name="connsiteX9" fmla="*/ 5284381 w 5901070"/>
              <a:gd name="connsiteY9" fmla="*/ 405895 h 2574936"/>
              <a:gd name="connsiteX10" fmla="*/ 5762846 w 5901070"/>
              <a:gd name="connsiteY10" fmla="*/ 1958247 h 2574936"/>
              <a:gd name="connsiteX11" fmla="*/ 5901070 w 5901070"/>
              <a:gd name="connsiteY11" fmla="*/ 2574936 h 2574936"/>
              <a:gd name="connsiteX0" fmla="*/ 0 w 5901070"/>
              <a:gd name="connsiteY0" fmla="*/ 2564305 h 2585231"/>
              <a:gd name="connsiteX1" fmla="*/ 1499190 w 5901070"/>
              <a:gd name="connsiteY1" fmla="*/ 2053943 h 2585231"/>
              <a:gd name="connsiteX2" fmla="*/ 1743739 w 5901070"/>
              <a:gd name="connsiteY2" fmla="*/ 1851924 h 2585231"/>
              <a:gd name="connsiteX3" fmla="*/ 2058382 w 5901070"/>
              <a:gd name="connsiteY3" fmla="*/ 35142 h 2585231"/>
              <a:gd name="connsiteX4" fmla="*/ 2475013 w 5901070"/>
              <a:gd name="connsiteY4" fmla="*/ 788668 h 2585231"/>
              <a:gd name="connsiteX5" fmla="*/ 2934586 w 5901070"/>
              <a:gd name="connsiteY5" fmla="*/ 2436715 h 2585231"/>
              <a:gd name="connsiteX6" fmla="*/ 3264195 w 5901070"/>
              <a:gd name="connsiteY6" fmla="*/ 2468613 h 2585231"/>
              <a:gd name="connsiteX7" fmla="*/ 4221126 w 5901070"/>
              <a:gd name="connsiteY7" fmla="*/ 2096473 h 2585231"/>
              <a:gd name="connsiteX8" fmla="*/ 4837813 w 5901070"/>
              <a:gd name="connsiteY8" fmla="*/ 1777497 h 2585231"/>
              <a:gd name="connsiteX9" fmla="*/ 5284381 w 5901070"/>
              <a:gd name="connsiteY9" fmla="*/ 405897 h 2585231"/>
              <a:gd name="connsiteX10" fmla="*/ 5762846 w 5901070"/>
              <a:gd name="connsiteY10" fmla="*/ 1958249 h 2585231"/>
              <a:gd name="connsiteX11" fmla="*/ 5901070 w 5901070"/>
              <a:gd name="connsiteY11" fmla="*/ 2574938 h 2585231"/>
              <a:gd name="connsiteX0" fmla="*/ 0 w 5901070"/>
              <a:gd name="connsiteY0" fmla="*/ 2562133 h 2572766"/>
              <a:gd name="connsiteX1" fmla="*/ 1499190 w 5901070"/>
              <a:gd name="connsiteY1" fmla="*/ 2051771 h 2572766"/>
              <a:gd name="connsiteX2" fmla="*/ 1743739 w 5901070"/>
              <a:gd name="connsiteY2" fmla="*/ 1849752 h 2572766"/>
              <a:gd name="connsiteX3" fmla="*/ 2058382 w 5901070"/>
              <a:gd name="connsiteY3" fmla="*/ 32970 h 2572766"/>
              <a:gd name="connsiteX4" fmla="*/ 2475013 w 5901070"/>
              <a:gd name="connsiteY4" fmla="*/ 786496 h 2572766"/>
              <a:gd name="connsiteX5" fmla="*/ 2934586 w 5901070"/>
              <a:gd name="connsiteY5" fmla="*/ 2147197 h 2572766"/>
              <a:gd name="connsiteX6" fmla="*/ 3264195 w 5901070"/>
              <a:gd name="connsiteY6" fmla="*/ 2466441 h 2572766"/>
              <a:gd name="connsiteX7" fmla="*/ 4221126 w 5901070"/>
              <a:gd name="connsiteY7" fmla="*/ 2094301 h 2572766"/>
              <a:gd name="connsiteX8" fmla="*/ 4837813 w 5901070"/>
              <a:gd name="connsiteY8" fmla="*/ 1775325 h 2572766"/>
              <a:gd name="connsiteX9" fmla="*/ 5284381 w 5901070"/>
              <a:gd name="connsiteY9" fmla="*/ 403725 h 2572766"/>
              <a:gd name="connsiteX10" fmla="*/ 5762846 w 5901070"/>
              <a:gd name="connsiteY10" fmla="*/ 1956077 h 2572766"/>
              <a:gd name="connsiteX11" fmla="*/ 5901070 w 5901070"/>
              <a:gd name="connsiteY11" fmla="*/ 2572766 h 2572766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21126 w 5901070"/>
              <a:gd name="connsiteY7" fmla="*/ 2094085 h 2572550"/>
              <a:gd name="connsiteX8" fmla="*/ 4837813 w 5901070"/>
              <a:gd name="connsiteY8" fmla="*/ 1775109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837813 w 5901070"/>
              <a:gd name="connsiteY8" fmla="*/ 1775109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763488 w 5901070"/>
              <a:gd name="connsiteY8" fmla="*/ 1880973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763488 w 5901070"/>
              <a:gd name="connsiteY8" fmla="*/ 1880973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763488 w 5901070"/>
              <a:gd name="connsiteY8" fmla="*/ 1880973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269517 w 5886206"/>
              <a:gd name="connsiteY9" fmla="*/ 403509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239787 w 5886206"/>
              <a:gd name="connsiteY9" fmla="*/ 85919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239787 w 5886206"/>
              <a:gd name="connsiteY9" fmla="*/ 85919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106002 w 5886206"/>
              <a:gd name="connsiteY9" fmla="*/ 70796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106002 w 5886206"/>
              <a:gd name="connsiteY9" fmla="*/ 70796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593947 h 2593947"/>
              <a:gd name="connsiteX1" fmla="*/ 1484326 w 5886206"/>
              <a:gd name="connsiteY1" fmla="*/ 2007968 h 2593947"/>
              <a:gd name="connsiteX2" fmla="*/ 1728875 w 5886206"/>
              <a:gd name="connsiteY2" fmla="*/ 1805949 h 2593947"/>
              <a:gd name="connsiteX3" fmla="*/ 1909731 w 5886206"/>
              <a:gd name="connsiteY3" fmla="*/ 34537 h 2593947"/>
              <a:gd name="connsiteX4" fmla="*/ 2460149 w 5886206"/>
              <a:gd name="connsiteY4" fmla="*/ 742693 h 2593947"/>
              <a:gd name="connsiteX5" fmla="*/ 3008913 w 5886206"/>
              <a:gd name="connsiteY5" fmla="*/ 2073147 h 2593947"/>
              <a:gd name="connsiteX6" fmla="*/ 3249331 w 5886206"/>
              <a:gd name="connsiteY6" fmla="*/ 2422638 h 2593947"/>
              <a:gd name="connsiteX7" fmla="*/ 4221129 w 5886206"/>
              <a:gd name="connsiteY7" fmla="*/ 2110992 h 2593947"/>
              <a:gd name="connsiteX8" fmla="*/ 4748624 w 5886206"/>
              <a:gd name="connsiteY8" fmla="*/ 1837386 h 2593947"/>
              <a:gd name="connsiteX9" fmla="*/ 5106002 w 5886206"/>
              <a:gd name="connsiteY9" fmla="*/ 27209 h 2593947"/>
              <a:gd name="connsiteX10" fmla="*/ 5747982 w 5886206"/>
              <a:gd name="connsiteY10" fmla="*/ 1912274 h 2593947"/>
              <a:gd name="connsiteX11" fmla="*/ 5886206 w 5886206"/>
              <a:gd name="connsiteY11" fmla="*/ 2528963 h 2593947"/>
              <a:gd name="connsiteX0" fmla="*/ 0 w 5886206"/>
              <a:gd name="connsiteY0" fmla="*/ 2593947 h 2593947"/>
              <a:gd name="connsiteX1" fmla="*/ 1484326 w 5886206"/>
              <a:gd name="connsiteY1" fmla="*/ 2007968 h 2593947"/>
              <a:gd name="connsiteX2" fmla="*/ 1728875 w 5886206"/>
              <a:gd name="connsiteY2" fmla="*/ 1805949 h 2593947"/>
              <a:gd name="connsiteX3" fmla="*/ 1909731 w 5886206"/>
              <a:gd name="connsiteY3" fmla="*/ 34537 h 2593947"/>
              <a:gd name="connsiteX4" fmla="*/ 2460149 w 5886206"/>
              <a:gd name="connsiteY4" fmla="*/ 742693 h 2593947"/>
              <a:gd name="connsiteX5" fmla="*/ 3008913 w 5886206"/>
              <a:gd name="connsiteY5" fmla="*/ 2073147 h 2593947"/>
              <a:gd name="connsiteX6" fmla="*/ 3249331 w 5886206"/>
              <a:gd name="connsiteY6" fmla="*/ 2422638 h 2593947"/>
              <a:gd name="connsiteX7" fmla="*/ 4221129 w 5886206"/>
              <a:gd name="connsiteY7" fmla="*/ 2110992 h 2593947"/>
              <a:gd name="connsiteX8" fmla="*/ 4748624 w 5886206"/>
              <a:gd name="connsiteY8" fmla="*/ 1837386 h 2593947"/>
              <a:gd name="connsiteX9" fmla="*/ 5106002 w 5886206"/>
              <a:gd name="connsiteY9" fmla="*/ 27209 h 2593947"/>
              <a:gd name="connsiteX10" fmla="*/ 5747982 w 5886206"/>
              <a:gd name="connsiteY10" fmla="*/ 1912274 h 2593947"/>
              <a:gd name="connsiteX11" fmla="*/ 5886206 w 5886206"/>
              <a:gd name="connsiteY11" fmla="*/ 2528963 h 2593947"/>
              <a:gd name="connsiteX0" fmla="*/ 0 w 5886206"/>
              <a:gd name="connsiteY0" fmla="*/ 2593947 h 2593947"/>
              <a:gd name="connsiteX1" fmla="*/ 1484326 w 5886206"/>
              <a:gd name="connsiteY1" fmla="*/ 2007968 h 2593947"/>
              <a:gd name="connsiteX2" fmla="*/ 1728875 w 5886206"/>
              <a:gd name="connsiteY2" fmla="*/ 1805949 h 2593947"/>
              <a:gd name="connsiteX3" fmla="*/ 1909731 w 5886206"/>
              <a:gd name="connsiteY3" fmla="*/ 34537 h 2593947"/>
              <a:gd name="connsiteX4" fmla="*/ 2460149 w 5886206"/>
              <a:gd name="connsiteY4" fmla="*/ 742693 h 2593947"/>
              <a:gd name="connsiteX5" fmla="*/ 2875128 w 5886206"/>
              <a:gd name="connsiteY5" fmla="*/ 2073147 h 2593947"/>
              <a:gd name="connsiteX6" fmla="*/ 3249331 w 5886206"/>
              <a:gd name="connsiteY6" fmla="*/ 2422638 h 2593947"/>
              <a:gd name="connsiteX7" fmla="*/ 4221129 w 5886206"/>
              <a:gd name="connsiteY7" fmla="*/ 2110992 h 2593947"/>
              <a:gd name="connsiteX8" fmla="*/ 4748624 w 5886206"/>
              <a:gd name="connsiteY8" fmla="*/ 1837386 h 2593947"/>
              <a:gd name="connsiteX9" fmla="*/ 5106002 w 5886206"/>
              <a:gd name="connsiteY9" fmla="*/ 27209 h 2593947"/>
              <a:gd name="connsiteX10" fmla="*/ 5747982 w 5886206"/>
              <a:gd name="connsiteY10" fmla="*/ 1912274 h 2593947"/>
              <a:gd name="connsiteX11" fmla="*/ 5886206 w 5886206"/>
              <a:gd name="connsiteY11" fmla="*/ 2528963 h 2593947"/>
              <a:gd name="connsiteX0" fmla="*/ 0 w 5886206"/>
              <a:gd name="connsiteY0" fmla="*/ 2595479 h 2595479"/>
              <a:gd name="connsiteX1" fmla="*/ 1484326 w 5886206"/>
              <a:gd name="connsiteY1" fmla="*/ 2009500 h 2595479"/>
              <a:gd name="connsiteX2" fmla="*/ 1728875 w 5886206"/>
              <a:gd name="connsiteY2" fmla="*/ 1807481 h 2595479"/>
              <a:gd name="connsiteX3" fmla="*/ 1909731 w 5886206"/>
              <a:gd name="connsiteY3" fmla="*/ 36069 h 2595479"/>
              <a:gd name="connsiteX4" fmla="*/ 2356093 w 5886206"/>
              <a:gd name="connsiteY4" fmla="*/ 729101 h 2595479"/>
              <a:gd name="connsiteX5" fmla="*/ 2875128 w 5886206"/>
              <a:gd name="connsiteY5" fmla="*/ 2074679 h 2595479"/>
              <a:gd name="connsiteX6" fmla="*/ 3249331 w 5886206"/>
              <a:gd name="connsiteY6" fmla="*/ 2424170 h 2595479"/>
              <a:gd name="connsiteX7" fmla="*/ 4221129 w 5886206"/>
              <a:gd name="connsiteY7" fmla="*/ 2112524 h 2595479"/>
              <a:gd name="connsiteX8" fmla="*/ 4748624 w 5886206"/>
              <a:gd name="connsiteY8" fmla="*/ 1838918 h 2595479"/>
              <a:gd name="connsiteX9" fmla="*/ 5106002 w 5886206"/>
              <a:gd name="connsiteY9" fmla="*/ 28741 h 2595479"/>
              <a:gd name="connsiteX10" fmla="*/ 5747982 w 5886206"/>
              <a:gd name="connsiteY10" fmla="*/ 1913806 h 2595479"/>
              <a:gd name="connsiteX11" fmla="*/ 5886206 w 5886206"/>
              <a:gd name="connsiteY11" fmla="*/ 2530495 h 2595479"/>
              <a:gd name="connsiteX0" fmla="*/ 0 w 5886206"/>
              <a:gd name="connsiteY0" fmla="*/ 2595479 h 2595479"/>
              <a:gd name="connsiteX1" fmla="*/ 1484326 w 5886206"/>
              <a:gd name="connsiteY1" fmla="*/ 2009500 h 2595479"/>
              <a:gd name="connsiteX2" fmla="*/ 1728875 w 5886206"/>
              <a:gd name="connsiteY2" fmla="*/ 1807481 h 2595479"/>
              <a:gd name="connsiteX3" fmla="*/ 1909731 w 5886206"/>
              <a:gd name="connsiteY3" fmla="*/ 36069 h 2595479"/>
              <a:gd name="connsiteX4" fmla="*/ 2356093 w 5886206"/>
              <a:gd name="connsiteY4" fmla="*/ 729101 h 2595479"/>
              <a:gd name="connsiteX5" fmla="*/ 2875128 w 5886206"/>
              <a:gd name="connsiteY5" fmla="*/ 2074679 h 2595479"/>
              <a:gd name="connsiteX6" fmla="*/ 3175005 w 5886206"/>
              <a:gd name="connsiteY6" fmla="*/ 2454417 h 2595479"/>
              <a:gd name="connsiteX7" fmla="*/ 4221129 w 5886206"/>
              <a:gd name="connsiteY7" fmla="*/ 2112524 h 2595479"/>
              <a:gd name="connsiteX8" fmla="*/ 4748624 w 5886206"/>
              <a:gd name="connsiteY8" fmla="*/ 1838918 h 2595479"/>
              <a:gd name="connsiteX9" fmla="*/ 5106002 w 5886206"/>
              <a:gd name="connsiteY9" fmla="*/ 28741 h 2595479"/>
              <a:gd name="connsiteX10" fmla="*/ 5747982 w 5886206"/>
              <a:gd name="connsiteY10" fmla="*/ 1913806 h 2595479"/>
              <a:gd name="connsiteX11" fmla="*/ 5886206 w 5886206"/>
              <a:gd name="connsiteY11" fmla="*/ 2530495 h 2595479"/>
              <a:gd name="connsiteX0" fmla="*/ 0 w 5886206"/>
              <a:gd name="connsiteY0" fmla="*/ 2595479 h 2595479"/>
              <a:gd name="connsiteX1" fmla="*/ 1484326 w 5886206"/>
              <a:gd name="connsiteY1" fmla="*/ 2009500 h 2595479"/>
              <a:gd name="connsiteX2" fmla="*/ 1728875 w 5886206"/>
              <a:gd name="connsiteY2" fmla="*/ 1807481 h 2595479"/>
              <a:gd name="connsiteX3" fmla="*/ 1909731 w 5886206"/>
              <a:gd name="connsiteY3" fmla="*/ 36069 h 2595479"/>
              <a:gd name="connsiteX4" fmla="*/ 2356093 w 5886206"/>
              <a:gd name="connsiteY4" fmla="*/ 729101 h 2595479"/>
              <a:gd name="connsiteX5" fmla="*/ 2875128 w 5886206"/>
              <a:gd name="connsiteY5" fmla="*/ 2074679 h 2595479"/>
              <a:gd name="connsiteX6" fmla="*/ 3175005 w 5886206"/>
              <a:gd name="connsiteY6" fmla="*/ 2454417 h 2595479"/>
              <a:gd name="connsiteX7" fmla="*/ 4221129 w 5886206"/>
              <a:gd name="connsiteY7" fmla="*/ 2112524 h 2595479"/>
              <a:gd name="connsiteX8" fmla="*/ 4748624 w 5886206"/>
              <a:gd name="connsiteY8" fmla="*/ 1838918 h 2595479"/>
              <a:gd name="connsiteX9" fmla="*/ 5106002 w 5886206"/>
              <a:gd name="connsiteY9" fmla="*/ 28741 h 2595479"/>
              <a:gd name="connsiteX10" fmla="*/ 5747982 w 5886206"/>
              <a:gd name="connsiteY10" fmla="*/ 1913806 h 2595479"/>
              <a:gd name="connsiteX11" fmla="*/ 5886206 w 5886206"/>
              <a:gd name="connsiteY11" fmla="*/ 2530495 h 2595479"/>
              <a:gd name="connsiteX0" fmla="*/ 0 w 5886206"/>
              <a:gd name="connsiteY0" fmla="*/ 3590176 h 3590176"/>
              <a:gd name="connsiteX1" fmla="*/ 1484326 w 5886206"/>
              <a:gd name="connsiteY1" fmla="*/ 3004197 h 3590176"/>
              <a:gd name="connsiteX2" fmla="*/ 1728875 w 5886206"/>
              <a:gd name="connsiteY2" fmla="*/ 2802178 h 3590176"/>
              <a:gd name="connsiteX3" fmla="*/ 2056309 w 5886206"/>
              <a:gd name="connsiteY3" fmla="*/ 16048 h 3590176"/>
              <a:gd name="connsiteX4" fmla="*/ 2356093 w 5886206"/>
              <a:gd name="connsiteY4" fmla="*/ 1723798 h 3590176"/>
              <a:gd name="connsiteX5" fmla="*/ 2875128 w 5886206"/>
              <a:gd name="connsiteY5" fmla="*/ 3069376 h 3590176"/>
              <a:gd name="connsiteX6" fmla="*/ 3175005 w 5886206"/>
              <a:gd name="connsiteY6" fmla="*/ 3449114 h 3590176"/>
              <a:gd name="connsiteX7" fmla="*/ 4221129 w 5886206"/>
              <a:gd name="connsiteY7" fmla="*/ 3107221 h 3590176"/>
              <a:gd name="connsiteX8" fmla="*/ 4748624 w 5886206"/>
              <a:gd name="connsiteY8" fmla="*/ 2833615 h 3590176"/>
              <a:gd name="connsiteX9" fmla="*/ 5106002 w 5886206"/>
              <a:gd name="connsiteY9" fmla="*/ 1023438 h 3590176"/>
              <a:gd name="connsiteX10" fmla="*/ 5747982 w 5886206"/>
              <a:gd name="connsiteY10" fmla="*/ 2908503 h 3590176"/>
              <a:gd name="connsiteX11" fmla="*/ 5886206 w 5886206"/>
              <a:gd name="connsiteY11" fmla="*/ 3525192 h 3590176"/>
              <a:gd name="connsiteX0" fmla="*/ 0 w 5886206"/>
              <a:gd name="connsiteY0" fmla="*/ 3592255 h 3592255"/>
              <a:gd name="connsiteX1" fmla="*/ 1484326 w 5886206"/>
              <a:gd name="connsiteY1" fmla="*/ 3006276 h 3592255"/>
              <a:gd name="connsiteX2" fmla="*/ 1728875 w 5886206"/>
              <a:gd name="connsiteY2" fmla="*/ 2804257 h 3592255"/>
              <a:gd name="connsiteX3" fmla="*/ 2056309 w 5886206"/>
              <a:gd name="connsiteY3" fmla="*/ 18127 h 3592255"/>
              <a:gd name="connsiteX4" fmla="*/ 2740858 w 5886206"/>
              <a:gd name="connsiteY4" fmla="*/ 1672471 h 3592255"/>
              <a:gd name="connsiteX5" fmla="*/ 2875128 w 5886206"/>
              <a:gd name="connsiteY5" fmla="*/ 3071455 h 3592255"/>
              <a:gd name="connsiteX6" fmla="*/ 3175005 w 5886206"/>
              <a:gd name="connsiteY6" fmla="*/ 3451193 h 3592255"/>
              <a:gd name="connsiteX7" fmla="*/ 4221129 w 5886206"/>
              <a:gd name="connsiteY7" fmla="*/ 3109300 h 3592255"/>
              <a:gd name="connsiteX8" fmla="*/ 4748624 w 5886206"/>
              <a:gd name="connsiteY8" fmla="*/ 2835694 h 3592255"/>
              <a:gd name="connsiteX9" fmla="*/ 5106002 w 5886206"/>
              <a:gd name="connsiteY9" fmla="*/ 1025517 h 3592255"/>
              <a:gd name="connsiteX10" fmla="*/ 5747982 w 5886206"/>
              <a:gd name="connsiteY10" fmla="*/ 2910582 h 3592255"/>
              <a:gd name="connsiteX11" fmla="*/ 5886206 w 5886206"/>
              <a:gd name="connsiteY11" fmla="*/ 3527271 h 3592255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175005 w 5886206"/>
              <a:gd name="connsiteY6" fmla="*/ 3450985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06002 w 5886206"/>
              <a:gd name="connsiteY9" fmla="*/ 1025309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06002 w 5886206"/>
              <a:gd name="connsiteY9" fmla="*/ 1025309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06002 w 5886206"/>
              <a:gd name="connsiteY9" fmla="*/ 1025309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6206" h="3592047">
                <a:moveTo>
                  <a:pt x="0" y="3592047"/>
                </a:moveTo>
                <a:cubicBezTo>
                  <a:pt x="604283" y="3396231"/>
                  <a:pt x="1196180" y="3137401"/>
                  <a:pt x="1484326" y="3006068"/>
                </a:cubicBezTo>
                <a:cubicBezTo>
                  <a:pt x="1772472" y="2874735"/>
                  <a:pt x="1706832" y="2954935"/>
                  <a:pt x="1728875" y="2804049"/>
                </a:cubicBezTo>
                <a:cubicBezTo>
                  <a:pt x="1750918" y="2653163"/>
                  <a:pt x="1887645" y="206550"/>
                  <a:pt x="2056309" y="17919"/>
                </a:cubicBezTo>
                <a:cubicBezTo>
                  <a:pt x="2224973" y="-170712"/>
                  <a:pt x="2576905" y="1181177"/>
                  <a:pt x="2740858" y="1672263"/>
                </a:cubicBezTo>
                <a:cubicBezTo>
                  <a:pt x="2904811" y="2163349"/>
                  <a:pt x="2961562" y="2667980"/>
                  <a:pt x="3040027" y="2964434"/>
                </a:cubicBezTo>
                <a:cubicBezTo>
                  <a:pt x="3118492" y="3260888"/>
                  <a:pt x="3124732" y="3373468"/>
                  <a:pt x="3211649" y="3450984"/>
                </a:cubicBezTo>
                <a:cubicBezTo>
                  <a:pt x="3298566" y="3528500"/>
                  <a:pt x="3964967" y="3211675"/>
                  <a:pt x="4221129" y="3109092"/>
                </a:cubicBezTo>
                <a:cubicBezTo>
                  <a:pt x="4477291" y="3006509"/>
                  <a:pt x="4668326" y="3040367"/>
                  <a:pt x="4748624" y="2835486"/>
                </a:cubicBezTo>
                <a:cubicBezTo>
                  <a:pt x="4828922" y="2630605"/>
                  <a:pt x="4976086" y="104922"/>
                  <a:pt x="5142646" y="117403"/>
                </a:cubicBezTo>
                <a:cubicBezTo>
                  <a:pt x="5309206" y="129884"/>
                  <a:pt x="5624055" y="2342097"/>
                  <a:pt x="5747982" y="2910374"/>
                </a:cubicBezTo>
                <a:cubicBezTo>
                  <a:pt x="5871909" y="3478651"/>
                  <a:pt x="5870257" y="3395928"/>
                  <a:pt x="5886206" y="3527063"/>
                </a:cubicBezTo>
              </a:path>
            </a:pathLst>
          </a:cu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1115616" y="5715798"/>
            <a:ext cx="72008" cy="4872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3707904" y="6453336"/>
            <a:ext cx="701418" cy="1843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4445326" y="5472226"/>
            <a:ext cx="176904" cy="549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868144" y="56002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Normal</a:t>
            </a:r>
            <a:r>
              <a:rPr lang="cs-CZ" sz="1200" dirty="0" smtClean="0"/>
              <a:t> AP</a:t>
            </a:r>
            <a:endParaRPr lang="cs-CZ" sz="12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93552" y="538139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00FF"/>
                </a:solidFill>
              </a:rPr>
              <a:t>parasympatikus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995936" y="513736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sympatikus</a:t>
            </a:r>
            <a:endParaRPr lang="cs-CZ" sz="1200" dirty="0">
              <a:solidFill>
                <a:srgbClr val="FF0000"/>
              </a:solidFill>
            </a:endParaRPr>
          </a:p>
        </p:txBody>
      </p:sp>
      <p:cxnSp>
        <p:nvCxnSpPr>
          <p:cNvPr id="37" name="Přímá spojnice 36"/>
          <p:cNvCxnSpPr/>
          <p:nvPr/>
        </p:nvCxnSpPr>
        <p:spPr>
          <a:xfrm>
            <a:off x="2276128" y="5925765"/>
            <a:ext cx="62646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835696" y="528976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sympatikus</a:t>
            </a:r>
            <a:endParaRPr lang="cs-CZ" sz="1200" dirty="0">
              <a:solidFill>
                <a:srgbClr val="FF0000"/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2276128" y="5574147"/>
            <a:ext cx="96512" cy="3457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8172400" y="551723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práh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953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/>
          <p:cNvSpPr/>
          <p:nvPr/>
        </p:nvSpPr>
        <p:spPr>
          <a:xfrm>
            <a:off x="35496" y="260648"/>
            <a:ext cx="61926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Regulace </a:t>
            </a:r>
            <a:r>
              <a:rPr lang="cs-CZ" sz="2400" b="1" dirty="0" err="1"/>
              <a:t>inotropie</a:t>
            </a:r>
            <a:r>
              <a:rPr lang="cs-CZ" sz="2400" b="1" dirty="0"/>
              <a:t> (pracovní myokard)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Sympatikus - nárůst koncentrace Ca v buňce </a:t>
            </a:r>
            <a:r>
              <a:rPr lang="cs-CZ" sz="2000" dirty="0" smtClean="0"/>
              <a:t>(↑</a:t>
            </a:r>
            <a:r>
              <a:rPr lang="cs-CZ" sz="2000" dirty="0" err="1"/>
              <a:t>cAMP</a:t>
            </a:r>
            <a:r>
              <a:rPr lang="cs-CZ" sz="2000" dirty="0" smtClean="0"/>
              <a:t>)</a:t>
            </a:r>
            <a:endParaRPr lang="cs-CZ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000" dirty="0"/>
              <a:t>zvýšení vodivosti pro Ca (beta1)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dirty="0" err="1" smtClean="0"/>
              <a:t>Parasymp</a:t>
            </a:r>
            <a:r>
              <a:rPr lang="cs-CZ" sz="1600" dirty="0" smtClean="0"/>
              <a:t>. snižuje </a:t>
            </a:r>
            <a:r>
              <a:rPr lang="cs-CZ" sz="1600" dirty="0" err="1" smtClean="0"/>
              <a:t>inotropii</a:t>
            </a:r>
            <a:r>
              <a:rPr lang="cs-CZ" sz="1600" dirty="0" smtClean="0"/>
              <a:t> komor hlavně přes inhibici </a:t>
            </a:r>
            <a:r>
              <a:rPr lang="cs-CZ" sz="1600" dirty="0" smtClean="0"/>
              <a:t>sympatiku, tedy nepřímo</a:t>
            </a:r>
          </a:p>
          <a:p>
            <a:endParaRPr lang="cs-CZ" dirty="0" smtClean="0"/>
          </a:p>
        </p:txBody>
      </p:sp>
      <p:pic>
        <p:nvPicPr>
          <p:cNvPr id="1026" name="Picture 2" descr="VÃ½sledek obrÃ¡zku pro Dropsy and Other Diseases wi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21" y="7937"/>
            <a:ext cx="2776479" cy="35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SouvisejÃ­cÃ­ obrÃ¡z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SouvisejÃ­cÃ­ obrÃ¡ze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6603" r="64487" b="8336"/>
          <a:stretch/>
        </p:blipFill>
        <p:spPr bwMode="auto">
          <a:xfrm>
            <a:off x="180578" y="2348880"/>
            <a:ext cx="3647954" cy="44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828532" y="3100313"/>
            <a:ext cx="53154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Náprstník a vodnatelnost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Srdeční nedostatečnost způsobuje městnání krve před srdcem a zvýšení žilního krevního tlaku, který se propaguje až do kapilárního tlaku. Zvýšená kapilární filtrace způsobuje </a:t>
            </a:r>
            <a:r>
              <a:rPr lang="cs-CZ" dirty="0" smtClean="0"/>
              <a:t>otoky (včetně ascitu), </a:t>
            </a:r>
            <a:r>
              <a:rPr lang="cs-CZ" dirty="0"/>
              <a:t>což bylo nazýváno jako vodnatelnost. Skotský lékař  </a:t>
            </a:r>
            <a:r>
              <a:rPr lang="cs-CZ" dirty="0" err="1"/>
              <a:t>Withering</a:t>
            </a:r>
            <a:r>
              <a:rPr lang="cs-CZ" dirty="0"/>
              <a:t>  v experimentoval v 18. století s odvarem z náprstníku (</a:t>
            </a:r>
            <a:r>
              <a:rPr lang="cs-CZ" dirty="0" err="1"/>
              <a:t>digitalis</a:t>
            </a:r>
            <a:r>
              <a:rPr lang="cs-CZ" dirty="0"/>
              <a:t>) a zjistil, že léčí vodnatelnost. Až později se zjistilo, že omezení otoků byl jen důsledek zlepšení funkce srdce.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err="1"/>
              <a:t>Digitalis</a:t>
            </a:r>
            <a:r>
              <a:rPr lang="cs-CZ" dirty="0"/>
              <a:t> inhibuje Na/K-</a:t>
            </a:r>
            <a:r>
              <a:rPr lang="cs-CZ" dirty="0" err="1"/>
              <a:t>ATPázu</a:t>
            </a:r>
            <a:r>
              <a:rPr lang="cs-CZ" dirty="0"/>
              <a:t>, snižuje hnací sílu pro 3Ca/Na výměník a tím zvyšuje koncentraci Ca v buňce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9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kupina 45"/>
          <p:cNvGrpSpPr/>
          <p:nvPr/>
        </p:nvGrpSpPr>
        <p:grpSpPr>
          <a:xfrm>
            <a:off x="107504" y="378799"/>
            <a:ext cx="9145016" cy="6329470"/>
            <a:chOff x="430583" y="378799"/>
            <a:chExt cx="13539069" cy="6329470"/>
          </a:xfrm>
        </p:grpSpPr>
        <p:sp>
          <p:nvSpPr>
            <p:cNvPr id="47" name="TextovéPole 46"/>
            <p:cNvSpPr txBox="1"/>
            <p:nvPr/>
          </p:nvSpPr>
          <p:spPr>
            <a:xfrm>
              <a:off x="430583" y="792163"/>
              <a:ext cx="207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Příčně pruhovaný srdeční sval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48993" y="2564904"/>
              <a:ext cx="19017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Příčně pruhovaný kosterní sval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78581" y="4509120"/>
              <a:ext cx="1769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Hladký sval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8631706" y="476672"/>
              <a:ext cx="3678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0000FF"/>
                  </a:solidFill>
                </a:rPr>
                <a:t>Akční potenciál (AP): cca 250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endParaRPr lang="cs-CZ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8637595" y="1073373"/>
              <a:ext cx="4972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0000FF"/>
                  </a:solidFill>
                </a:rPr>
                <a:t>Kontrakce svalu: cca 250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endParaRPr lang="cs-CZ" sz="1600" dirty="0" smtClean="0">
                <a:solidFill>
                  <a:srgbClr val="0000FF"/>
                </a:solidFill>
              </a:endParaRPr>
            </a:p>
            <a:p>
              <a:r>
                <a:rPr lang="cs-CZ" sz="1600" dirty="0" smtClean="0">
                  <a:solidFill>
                    <a:srgbClr val="0000FF"/>
                  </a:solidFill>
                </a:rPr>
                <a:t>Elektromechanická latence (EML): </a:t>
              </a:r>
              <a:r>
                <a:rPr lang="cs-CZ" sz="1600" dirty="0">
                  <a:solidFill>
                    <a:srgbClr val="0000FF"/>
                  </a:solidFill>
                </a:rPr>
                <a:t>do 10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52" name="Přímá spojnice 51"/>
            <p:cNvCxnSpPr/>
            <p:nvPr/>
          </p:nvCxnSpPr>
          <p:spPr>
            <a:xfrm>
              <a:off x="2350790" y="6309320"/>
              <a:ext cx="9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>
              <a:off x="1846734" y="6271319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6470642" y="6309320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200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4158688" y="6309320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</a:t>
              </a:r>
              <a:r>
                <a:rPr lang="cs-CZ" dirty="0" smtClean="0"/>
                <a:t>00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8782596" y="6323834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3</a:t>
              </a:r>
              <a:r>
                <a:rPr lang="cs-CZ" dirty="0" smtClean="0"/>
                <a:t>00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1094553" y="6309320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400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536077" y="5877272"/>
              <a:ext cx="220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Čas od počátku AP (</a:t>
              </a:r>
              <a:r>
                <a:rPr lang="cs-CZ" sz="1600" dirty="0" err="1" smtClean="0"/>
                <a:t>ms</a:t>
              </a:r>
              <a:r>
                <a:rPr lang="cs-CZ" sz="1600" dirty="0" smtClean="0"/>
                <a:t>)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8862305" y="2520355"/>
              <a:ext cx="2561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0000FF"/>
                  </a:solidFill>
                </a:rPr>
                <a:t>AP: 5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endParaRPr lang="cs-CZ" sz="1600" dirty="0" smtClean="0">
                <a:solidFill>
                  <a:srgbClr val="0000FF"/>
                </a:solidFill>
              </a:endParaRPr>
            </a:p>
            <a:p>
              <a:r>
                <a:rPr lang="cs-CZ" sz="1600" dirty="0" smtClean="0">
                  <a:solidFill>
                    <a:srgbClr val="0000FF"/>
                  </a:solidFill>
                </a:rPr>
                <a:t>EML: do 10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endParaRPr lang="cs-CZ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8862305" y="3096419"/>
              <a:ext cx="5107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0000FF"/>
                  </a:solidFill>
                </a:rPr>
                <a:t>Trvání kontrakce:  průměrně cca 20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r>
                <a:rPr lang="cs-CZ" sz="1600" dirty="0" smtClean="0">
                  <a:solidFill>
                    <a:srgbClr val="0000FF"/>
                  </a:solidFill>
                </a:rPr>
                <a:t> </a:t>
              </a:r>
              <a:br>
                <a:rPr lang="cs-CZ" sz="1600" dirty="0" smtClean="0">
                  <a:solidFill>
                    <a:srgbClr val="0000FF"/>
                  </a:solidFill>
                </a:rPr>
              </a:br>
              <a:r>
                <a:rPr lang="cs-CZ" sz="1600" dirty="0" smtClean="0">
                  <a:solidFill>
                    <a:srgbClr val="0000FF"/>
                  </a:solidFill>
                </a:rPr>
                <a:t>(8 - 100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r>
                <a:rPr lang="cs-CZ" sz="1600" dirty="0" smtClean="0">
                  <a:solidFill>
                    <a:srgbClr val="0000FF"/>
                  </a:solidFill>
                </a:rPr>
                <a:t> dle typu vláken)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8857084" y="3888507"/>
              <a:ext cx="4968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0000FF"/>
                  </a:solidFill>
                </a:rPr>
                <a:t>AP (hrotový potenciál): cca 50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endParaRPr lang="cs-CZ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3574927" y="4176539"/>
              <a:ext cx="4508197" cy="214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600" dirty="0" smtClean="0"/>
                <a:t>Kolísavý klidový membránový potenciál,  při překročení depolarizačního prahu vzniká hrotový potenciál neboli „</a:t>
              </a:r>
              <a:r>
                <a:rPr lang="cs-CZ" sz="1600" dirty="0" err="1" smtClean="0"/>
                <a:t>spike</a:t>
              </a:r>
              <a:r>
                <a:rPr lang="cs-CZ" sz="1600" dirty="0" smtClean="0"/>
                <a:t>“.</a:t>
              </a:r>
            </a:p>
            <a:p>
              <a:pPr>
                <a:lnSpc>
                  <a:spcPts val="2000"/>
                </a:lnSpc>
              </a:pPr>
              <a:r>
                <a:rPr lang="cs-CZ" sz="1600" dirty="0" smtClean="0"/>
                <a:t>Je více typů AP u hladkého svalu.</a:t>
              </a:r>
              <a:br>
                <a:rPr lang="cs-CZ" sz="1600" dirty="0" smtClean="0"/>
              </a:br>
              <a:endParaRPr lang="cs-CZ" sz="1600" dirty="0" smtClean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3600499" y="1728267"/>
              <a:ext cx="5782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600" dirty="0" smtClean="0"/>
                <a:t>Dlouhá refrakterní doba</a:t>
              </a:r>
            </a:p>
            <a:p>
              <a:pPr>
                <a:lnSpc>
                  <a:spcPts val="2000"/>
                </a:lnSpc>
              </a:pPr>
              <a:r>
                <a:rPr lang="cs-CZ" sz="1600" dirty="0" smtClean="0"/>
                <a:t>Délka AP a kontrakce závisí na srdeční frekvenci</a:t>
              </a: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3114413" y="2924944"/>
              <a:ext cx="5782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600" dirty="0" smtClean="0"/>
                <a:t>Délka elektromechanické latence a délka kontrakce závisí na typu kosterního svalu (typ S nebo F)</a:t>
              </a: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1735136" y="378799"/>
              <a:ext cx="8343129" cy="1637500"/>
              <a:chOff x="1735136" y="7131171"/>
              <a:chExt cx="8343129" cy="1637500"/>
            </a:xfrm>
          </p:grpSpPr>
          <p:sp>
            <p:nvSpPr>
              <p:cNvPr id="73" name="Volný tvar 72"/>
              <p:cNvSpPr/>
              <p:nvPr/>
            </p:nvSpPr>
            <p:spPr>
              <a:xfrm>
                <a:off x="1735136" y="7131171"/>
                <a:ext cx="8096785" cy="1557127"/>
              </a:xfrm>
              <a:custGeom>
                <a:avLst/>
                <a:gdLst>
                  <a:gd name="connsiteX0" fmla="*/ 0 w 7164125"/>
                  <a:gd name="connsiteY0" fmla="*/ 1592343 h 1621671"/>
                  <a:gd name="connsiteX1" fmla="*/ 341906 w 7164125"/>
                  <a:gd name="connsiteY1" fmla="*/ 1608246 h 1621671"/>
                  <a:gd name="connsiteX2" fmla="*/ 341906 w 7164125"/>
                  <a:gd name="connsiteY2" fmla="*/ 1608246 h 1621671"/>
                  <a:gd name="connsiteX3" fmla="*/ 357809 w 7164125"/>
                  <a:gd name="connsiteY3" fmla="*/ 89547 h 1621671"/>
                  <a:gd name="connsiteX4" fmla="*/ 421419 w 7164125"/>
                  <a:gd name="connsiteY4" fmla="*/ 184963 h 1621671"/>
                  <a:gd name="connsiteX5" fmla="*/ 771277 w 7164125"/>
                  <a:gd name="connsiteY5" fmla="*/ 248573 h 1621671"/>
                  <a:gd name="connsiteX6" fmla="*/ 2743200 w 7164125"/>
                  <a:gd name="connsiteY6" fmla="*/ 248573 h 1621671"/>
                  <a:gd name="connsiteX7" fmla="*/ 4850296 w 7164125"/>
                  <a:gd name="connsiteY7" fmla="*/ 431453 h 1621671"/>
                  <a:gd name="connsiteX8" fmla="*/ 5430741 w 7164125"/>
                  <a:gd name="connsiteY8" fmla="*/ 1035752 h 1621671"/>
                  <a:gd name="connsiteX9" fmla="*/ 5589767 w 7164125"/>
                  <a:gd name="connsiteY9" fmla="*/ 1552587 h 1621671"/>
                  <a:gd name="connsiteX10" fmla="*/ 5804452 w 7164125"/>
                  <a:gd name="connsiteY10" fmla="*/ 1616197 h 1621671"/>
                  <a:gd name="connsiteX11" fmla="*/ 7164125 w 7164125"/>
                  <a:gd name="connsiteY11" fmla="*/ 1592343 h 1621671"/>
                  <a:gd name="connsiteX0" fmla="*/ 0 w 7164125"/>
                  <a:gd name="connsiteY0" fmla="*/ 1592343 h 1621671"/>
                  <a:gd name="connsiteX1" fmla="*/ 341906 w 7164125"/>
                  <a:gd name="connsiteY1" fmla="*/ 1608246 h 1621671"/>
                  <a:gd name="connsiteX2" fmla="*/ 341906 w 7164125"/>
                  <a:gd name="connsiteY2" fmla="*/ 1608246 h 1621671"/>
                  <a:gd name="connsiteX3" fmla="*/ 357809 w 7164125"/>
                  <a:gd name="connsiteY3" fmla="*/ 89547 h 1621671"/>
                  <a:gd name="connsiteX4" fmla="*/ 421419 w 7164125"/>
                  <a:gd name="connsiteY4" fmla="*/ 184963 h 1621671"/>
                  <a:gd name="connsiteX5" fmla="*/ 771277 w 7164125"/>
                  <a:gd name="connsiteY5" fmla="*/ 248573 h 1621671"/>
                  <a:gd name="connsiteX6" fmla="*/ 2743200 w 7164125"/>
                  <a:gd name="connsiteY6" fmla="*/ 248573 h 1621671"/>
                  <a:gd name="connsiteX7" fmla="*/ 4850296 w 7164125"/>
                  <a:gd name="connsiteY7" fmla="*/ 431453 h 1621671"/>
                  <a:gd name="connsiteX8" fmla="*/ 5430741 w 7164125"/>
                  <a:gd name="connsiteY8" fmla="*/ 1035752 h 1621671"/>
                  <a:gd name="connsiteX9" fmla="*/ 5589767 w 7164125"/>
                  <a:gd name="connsiteY9" fmla="*/ 1552587 h 1621671"/>
                  <a:gd name="connsiteX10" fmla="*/ 5804452 w 7164125"/>
                  <a:gd name="connsiteY10" fmla="*/ 1616197 h 1621671"/>
                  <a:gd name="connsiteX11" fmla="*/ 7164125 w 7164125"/>
                  <a:gd name="connsiteY11" fmla="*/ 1592343 h 1621671"/>
                  <a:gd name="connsiteX0" fmla="*/ 0 w 7193279"/>
                  <a:gd name="connsiteY0" fmla="*/ 1608245 h 1621671"/>
                  <a:gd name="connsiteX1" fmla="*/ 371060 w 7193279"/>
                  <a:gd name="connsiteY1" fmla="*/ 1608246 h 1621671"/>
                  <a:gd name="connsiteX2" fmla="*/ 371060 w 7193279"/>
                  <a:gd name="connsiteY2" fmla="*/ 1608246 h 1621671"/>
                  <a:gd name="connsiteX3" fmla="*/ 386963 w 7193279"/>
                  <a:gd name="connsiteY3" fmla="*/ 89547 h 1621671"/>
                  <a:gd name="connsiteX4" fmla="*/ 450573 w 7193279"/>
                  <a:gd name="connsiteY4" fmla="*/ 184963 h 1621671"/>
                  <a:gd name="connsiteX5" fmla="*/ 800431 w 7193279"/>
                  <a:gd name="connsiteY5" fmla="*/ 248573 h 1621671"/>
                  <a:gd name="connsiteX6" fmla="*/ 2772354 w 7193279"/>
                  <a:gd name="connsiteY6" fmla="*/ 248573 h 1621671"/>
                  <a:gd name="connsiteX7" fmla="*/ 4879450 w 7193279"/>
                  <a:gd name="connsiteY7" fmla="*/ 431453 h 1621671"/>
                  <a:gd name="connsiteX8" fmla="*/ 5459895 w 7193279"/>
                  <a:gd name="connsiteY8" fmla="*/ 1035752 h 1621671"/>
                  <a:gd name="connsiteX9" fmla="*/ 5618921 w 7193279"/>
                  <a:gd name="connsiteY9" fmla="*/ 1552587 h 1621671"/>
                  <a:gd name="connsiteX10" fmla="*/ 5833606 w 7193279"/>
                  <a:gd name="connsiteY10" fmla="*/ 1616197 h 1621671"/>
                  <a:gd name="connsiteX11" fmla="*/ 7193279 w 7193279"/>
                  <a:gd name="connsiteY11" fmla="*/ 1592343 h 1621671"/>
                  <a:gd name="connsiteX0" fmla="*/ 0 w 7193279"/>
                  <a:gd name="connsiteY0" fmla="*/ 1608245 h 1621671"/>
                  <a:gd name="connsiteX1" fmla="*/ 371060 w 7193279"/>
                  <a:gd name="connsiteY1" fmla="*/ 1608246 h 1621671"/>
                  <a:gd name="connsiteX2" fmla="*/ 371060 w 7193279"/>
                  <a:gd name="connsiteY2" fmla="*/ 1608246 h 1621671"/>
                  <a:gd name="connsiteX3" fmla="*/ 386963 w 7193279"/>
                  <a:gd name="connsiteY3" fmla="*/ 89547 h 1621671"/>
                  <a:gd name="connsiteX4" fmla="*/ 450573 w 7193279"/>
                  <a:gd name="connsiteY4" fmla="*/ 184963 h 1621671"/>
                  <a:gd name="connsiteX5" fmla="*/ 800431 w 7193279"/>
                  <a:gd name="connsiteY5" fmla="*/ 248573 h 1621671"/>
                  <a:gd name="connsiteX6" fmla="*/ 2772354 w 7193279"/>
                  <a:gd name="connsiteY6" fmla="*/ 248573 h 1621671"/>
                  <a:gd name="connsiteX7" fmla="*/ 4879450 w 7193279"/>
                  <a:gd name="connsiteY7" fmla="*/ 431453 h 1621671"/>
                  <a:gd name="connsiteX8" fmla="*/ 5459895 w 7193279"/>
                  <a:gd name="connsiteY8" fmla="*/ 1035752 h 1621671"/>
                  <a:gd name="connsiteX9" fmla="*/ 5618921 w 7193279"/>
                  <a:gd name="connsiteY9" fmla="*/ 1552587 h 1621671"/>
                  <a:gd name="connsiteX10" fmla="*/ 5833606 w 7193279"/>
                  <a:gd name="connsiteY10" fmla="*/ 1616197 h 1621671"/>
                  <a:gd name="connsiteX11" fmla="*/ 7193279 w 7193279"/>
                  <a:gd name="connsiteY11" fmla="*/ 1592343 h 1621671"/>
                  <a:gd name="connsiteX0" fmla="*/ 0 w 7193279"/>
                  <a:gd name="connsiteY0" fmla="*/ 1434567 h 1447993"/>
                  <a:gd name="connsiteX1" fmla="*/ 371060 w 7193279"/>
                  <a:gd name="connsiteY1" fmla="*/ 1434568 h 1447993"/>
                  <a:gd name="connsiteX2" fmla="*/ 371060 w 7193279"/>
                  <a:gd name="connsiteY2" fmla="*/ 1434568 h 1447993"/>
                  <a:gd name="connsiteX3" fmla="*/ 365098 w 7193279"/>
                  <a:gd name="connsiteY3" fmla="*/ 337288 h 1447993"/>
                  <a:gd name="connsiteX4" fmla="*/ 450573 w 7193279"/>
                  <a:gd name="connsiteY4" fmla="*/ 11285 h 1447993"/>
                  <a:gd name="connsiteX5" fmla="*/ 800431 w 7193279"/>
                  <a:gd name="connsiteY5" fmla="*/ 74895 h 1447993"/>
                  <a:gd name="connsiteX6" fmla="*/ 2772354 w 7193279"/>
                  <a:gd name="connsiteY6" fmla="*/ 74895 h 1447993"/>
                  <a:gd name="connsiteX7" fmla="*/ 4879450 w 7193279"/>
                  <a:gd name="connsiteY7" fmla="*/ 257775 h 1447993"/>
                  <a:gd name="connsiteX8" fmla="*/ 5459895 w 7193279"/>
                  <a:gd name="connsiteY8" fmla="*/ 862074 h 1447993"/>
                  <a:gd name="connsiteX9" fmla="*/ 5618921 w 7193279"/>
                  <a:gd name="connsiteY9" fmla="*/ 1378909 h 1447993"/>
                  <a:gd name="connsiteX10" fmla="*/ 5833606 w 7193279"/>
                  <a:gd name="connsiteY10" fmla="*/ 1442519 h 1447993"/>
                  <a:gd name="connsiteX11" fmla="*/ 7193279 w 7193279"/>
                  <a:gd name="connsiteY11" fmla="*/ 1418665 h 1447993"/>
                  <a:gd name="connsiteX0" fmla="*/ 0 w 7193279"/>
                  <a:gd name="connsiteY0" fmla="*/ 1525011 h 1538437"/>
                  <a:gd name="connsiteX1" fmla="*/ 371060 w 7193279"/>
                  <a:gd name="connsiteY1" fmla="*/ 1525012 h 1538437"/>
                  <a:gd name="connsiteX2" fmla="*/ 371060 w 7193279"/>
                  <a:gd name="connsiteY2" fmla="*/ 1525012 h 1538437"/>
                  <a:gd name="connsiteX3" fmla="*/ 365098 w 7193279"/>
                  <a:gd name="connsiteY3" fmla="*/ 427732 h 1538437"/>
                  <a:gd name="connsiteX4" fmla="*/ 382035 w 7193279"/>
                  <a:gd name="connsiteY4" fmla="*/ 14264 h 1538437"/>
                  <a:gd name="connsiteX5" fmla="*/ 450573 w 7193279"/>
                  <a:gd name="connsiteY5" fmla="*/ 101729 h 1538437"/>
                  <a:gd name="connsiteX6" fmla="*/ 800431 w 7193279"/>
                  <a:gd name="connsiteY6" fmla="*/ 165339 h 1538437"/>
                  <a:gd name="connsiteX7" fmla="*/ 2772354 w 7193279"/>
                  <a:gd name="connsiteY7" fmla="*/ 165339 h 1538437"/>
                  <a:gd name="connsiteX8" fmla="*/ 4879450 w 7193279"/>
                  <a:gd name="connsiteY8" fmla="*/ 348219 h 1538437"/>
                  <a:gd name="connsiteX9" fmla="*/ 5459895 w 7193279"/>
                  <a:gd name="connsiteY9" fmla="*/ 952518 h 1538437"/>
                  <a:gd name="connsiteX10" fmla="*/ 5618921 w 7193279"/>
                  <a:gd name="connsiteY10" fmla="*/ 1469353 h 1538437"/>
                  <a:gd name="connsiteX11" fmla="*/ 5833606 w 7193279"/>
                  <a:gd name="connsiteY11" fmla="*/ 1532963 h 1538437"/>
                  <a:gd name="connsiteX12" fmla="*/ 7193279 w 7193279"/>
                  <a:gd name="connsiteY12" fmla="*/ 1509109 h 1538437"/>
                  <a:gd name="connsiteX0" fmla="*/ 0 w 7193279"/>
                  <a:gd name="connsiteY0" fmla="*/ 1547251 h 1560677"/>
                  <a:gd name="connsiteX1" fmla="*/ 371060 w 7193279"/>
                  <a:gd name="connsiteY1" fmla="*/ 1547252 h 1560677"/>
                  <a:gd name="connsiteX2" fmla="*/ 371060 w 7193279"/>
                  <a:gd name="connsiteY2" fmla="*/ 1547252 h 1560677"/>
                  <a:gd name="connsiteX3" fmla="*/ 365098 w 7193279"/>
                  <a:gd name="connsiteY3" fmla="*/ 449972 h 1560677"/>
                  <a:gd name="connsiteX4" fmla="*/ 360170 w 7193279"/>
                  <a:gd name="connsiteY4" fmla="*/ 12650 h 1560677"/>
                  <a:gd name="connsiteX5" fmla="*/ 450573 w 7193279"/>
                  <a:gd name="connsiteY5" fmla="*/ 123969 h 1560677"/>
                  <a:gd name="connsiteX6" fmla="*/ 800431 w 7193279"/>
                  <a:gd name="connsiteY6" fmla="*/ 187579 h 1560677"/>
                  <a:gd name="connsiteX7" fmla="*/ 2772354 w 7193279"/>
                  <a:gd name="connsiteY7" fmla="*/ 187579 h 1560677"/>
                  <a:gd name="connsiteX8" fmla="*/ 4879450 w 7193279"/>
                  <a:gd name="connsiteY8" fmla="*/ 370459 h 1560677"/>
                  <a:gd name="connsiteX9" fmla="*/ 5459895 w 7193279"/>
                  <a:gd name="connsiteY9" fmla="*/ 974758 h 1560677"/>
                  <a:gd name="connsiteX10" fmla="*/ 5618921 w 7193279"/>
                  <a:gd name="connsiteY10" fmla="*/ 1491593 h 1560677"/>
                  <a:gd name="connsiteX11" fmla="*/ 5833606 w 7193279"/>
                  <a:gd name="connsiteY11" fmla="*/ 1555203 h 1560677"/>
                  <a:gd name="connsiteX12" fmla="*/ 7193279 w 7193279"/>
                  <a:gd name="connsiteY12" fmla="*/ 1531349 h 1560677"/>
                  <a:gd name="connsiteX0" fmla="*/ 0 w 7193279"/>
                  <a:gd name="connsiteY0" fmla="*/ 1547430 h 1560856"/>
                  <a:gd name="connsiteX1" fmla="*/ 371060 w 7193279"/>
                  <a:gd name="connsiteY1" fmla="*/ 1547431 h 1560856"/>
                  <a:gd name="connsiteX2" fmla="*/ 371060 w 7193279"/>
                  <a:gd name="connsiteY2" fmla="*/ 1547431 h 1560856"/>
                  <a:gd name="connsiteX3" fmla="*/ 365098 w 7193279"/>
                  <a:gd name="connsiteY3" fmla="*/ 450151 h 1560856"/>
                  <a:gd name="connsiteX4" fmla="*/ 360170 w 7193279"/>
                  <a:gd name="connsiteY4" fmla="*/ 12829 h 1560856"/>
                  <a:gd name="connsiteX5" fmla="*/ 450573 w 7193279"/>
                  <a:gd name="connsiteY5" fmla="*/ 124148 h 1560856"/>
                  <a:gd name="connsiteX6" fmla="*/ 1040953 w 7193279"/>
                  <a:gd name="connsiteY6" fmla="*/ 203661 h 1560856"/>
                  <a:gd name="connsiteX7" fmla="*/ 2772354 w 7193279"/>
                  <a:gd name="connsiteY7" fmla="*/ 187758 h 1560856"/>
                  <a:gd name="connsiteX8" fmla="*/ 4879450 w 7193279"/>
                  <a:gd name="connsiteY8" fmla="*/ 370638 h 1560856"/>
                  <a:gd name="connsiteX9" fmla="*/ 5459895 w 7193279"/>
                  <a:gd name="connsiteY9" fmla="*/ 974937 h 1560856"/>
                  <a:gd name="connsiteX10" fmla="*/ 5618921 w 7193279"/>
                  <a:gd name="connsiteY10" fmla="*/ 1491772 h 1560856"/>
                  <a:gd name="connsiteX11" fmla="*/ 5833606 w 7193279"/>
                  <a:gd name="connsiteY11" fmla="*/ 1555382 h 1560856"/>
                  <a:gd name="connsiteX12" fmla="*/ 7193279 w 7193279"/>
                  <a:gd name="connsiteY12" fmla="*/ 1531528 h 1560856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772354 w 7193279"/>
                  <a:gd name="connsiteY7" fmla="*/ 184029 h 1557127"/>
                  <a:gd name="connsiteX8" fmla="*/ 4879450 w 7193279"/>
                  <a:gd name="connsiteY8" fmla="*/ 366909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79450 w 7193279"/>
                  <a:gd name="connsiteY8" fmla="*/ 366909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64873 w 7193279"/>
                  <a:gd name="connsiteY8" fmla="*/ 406666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64873 w 7193279"/>
                  <a:gd name="connsiteY8" fmla="*/ 406666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711815 w 7193279"/>
                  <a:gd name="connsiteY8" fmla="*/ 398715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711815 w 7193279"/>
                  <a:gd name="connsiteY8" fmla="*/ 398715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421874"/>
                  <a:gd name="connsiteY0" fmla="*/ 1543701 h 1557127"/>
                  <a:gd name="connsiteX1" fmla="*/ 599655 w 7421874"/>
                  <a:gd name="connsiteY1" fmla="*/ 1543702 h 1557127"/>
                  <a:gd name="connsiteX2" fmla="*/ 599655 w 7421874"/>
                  <a:gd name="connsiteY2" fmla="*/ 1543702 h 1557127"/>
                  <a:gd name="connsiteX3" fmla="*/ 593693 w 7421874"/>
                  <a:gd name="connsiteY3" fmla="*/ 446422 h 1557127"/>
                  <a:gd name="connsiteX4" fmla="*/ 588765 w 7421874"/>
                  <a:gd name="connsiteY4" fmla="*/ 9100 h 1557127"/>
                  <a:gd name="connsiteX5" fmla="*/ 752053 w 7421874"/>
                  <a:gd name="connsiteY5" fmla="*/ 191981 h 1557127"/>
                  <a:gd name="connsiteX6" fmla="*/ 1269548 w 7421874"/>
                  <a:gd name="connsiteY6" fmla="*/ 199932 h 1557127"/>
                  <a:gd name="connsiteX7" fmla="*/ 3037391 w 7421874"/>
                  <a:gd name="connsiteY7" fmla="*/ 223786 h 1557127"/>
                  <a:gd name="connsiteX8" fmla="*/ 4940410 w 7421874"/>
                  <a:gd name="connsiteY8" fmla="*/ 398715 h 1557127"/>
                  <a:gd name="connsiteX9" fmla="*/ 5586450 w 7421874"/>
                  <a:gd name="connsiteY9" fmla="*/ 971208 h 1557127"/>
                  <a:gd name="connsiteX10" fmla="*/ 5847516 w 7421874"/>
                  <a:gd name="connsiteY10" fmla="*/ 1488043 h 1557127"/>
                  <a:gd name="connsiteX11" fmla="*/ 6062201 w 7421874"/>
                  <a:gd name="connsiteY11" fmla="*/ 1551653 h 1557127"/>
                  <a:gd name="connsiteX12" fmla="*/ 7421874 w 7421874"/>
                  <a:gd name="connsiteY12" fmla="*/ 1527799 h 1557127"/>
                  <a:gd name="connsiteX0" fmla="*/ 0 w 7421874"/>
                  <a:gd name="connsiteY0" fmla="*/ 1543701 h 1557127"/>
                  <a:gd name="connsiteX1" fmla="*/ 599655 w 7421874"/>
                  <a:gd name="connsiteY1" fmla="*/ 1543702 h 1557127"/>
                  <a:gd name="connsiteX2" fmla="*/ 599655 w 7421874"/>
                  <a:gd name="connsiteY2" fmla="*/ 1543702 h 1557127"/>
                  <a:gd name="connsiteX3" fmla="*/ 593693 w 7421874"/>
                  <a:gd name="connsiteY3" fmla="*/ 446422 h 1557127"/>
                  <a:gd name="connsiteX4" fmla="*/ 588765 w 7421874"/>
                  <a:gd name="connsiteY4" fmla="*/ 9100 h 1557127"/>
                  <a:gd name="connsiteX5" fmla="*/ 752053 w 7421874"/>
                  <a:gd name="connsiteY5" fmla="*/ 191981 h 1557127"/>
                  <a:gd name="connsiteX6" fmla="*/ 1269548 w 7421874"/>
                  <a:gd name="connsiteY6" fmla="*/ 199932 h 1557127"/>
                  <a:gd name="connsiteX7" fmla="*/ 3037391 w 7421874"/>
                  <a:gd name="connsiteY7" fmla="*/ 223786 h 1557127"/>
                  <a:gd name="connsiteX8" fmla="*/ 4940410 w 7421874"/>
                  <a:gd name="connsiteY8" fmla="*/ 398715 h 1557127"/>
                  <a:gd name="connsiteX9" fmla="*/ 5586450 w 7421874"/>
                  <a:gd name="connsiteY9" fmla="*/ 971208 h 1557127"/>
                  <a:gd name="connsiteX10" fmla="*/ 5847516 w 7421874"/>
                  <a:gd name="connsiteY10" fmla="*/ 1488043 h 1557127"/>
                  <a:gd name="connsiteX11" fmla="*/ 6062201 w 7421874"/>
                  <a:gd name="connsiteY11" fmla="*/ 1551653 h 1557127"/>
                  <a:gd name="connsiteX12" fmla="*/ 7421874 w 7421874"/>
                  <a:gd name="connsiteY12" fmla="*/ 1527799 h 155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1874" h="1557127">
                    <a:moveTo>
                      <a:pt x="0" y="1543701"/>
                    </a:moveTo>
                    <a:cubicBezTo>
                      <a:pt x="153259" y="1525148"/>
                      <a:pt x="537812" y="1543702"/>
                      <a:pt x="599655" y="1543702"/>
                    </a:cubicBezTo>
                    <a:lnTo>
                      <a:pt x="599655" y="1543702"/>
                    </a:lnTo>
                    <a:cubicBezTo>
                      <a:pt x="598661" y="1360822"/>
                      <a:pt x="595508" y="702189"/>
                      <a:pt x="593693" y="446422"/>
                    </a:cubicBezTo>
                    <a:cubicBezTo>
                      <a:pt x="591878" y="190655"/>
                      <a:pt x="574519" y="63434"/>
                      <a:pt x="588765" y="9100"/>
                    </a:cubicBezTo>
                    <a:cubicBezTo>
                      <a:pt x="603011" y="-45234"/>
                      <a:pt x="638589" y="160176"/>
                      <a:pt x="752053" y="191981"/>
                    </a:cubicBezTo>
                    <a:cubicBezTo>
                      <a:pt x="865517" y="223786"/>
                      <a:pt x="888658" y="194631"/>
                      <a:pt x="1269548" y="199932"/>
                    </a:cubicBezTo>
                    <a:lnTo>
                      <a:pt x="3037391" y="223786"/>
                    </a:lnTo>
                    <a:cubicBezTo>
                      <a:pt x="3649201" y="256917"/>
                      <a:pt x="4515567" y="274145"/>
                      <a:pt x="4940410" y="398715"/>
                    </a:cubicBezTo>
                    <a:cubicBezTo>
                      <a:pt x="5365253" y="523285"/>
                      <a:pt x="5449843" y="765799"/>
                      <a:pt x="5586450" y="971208"/>
                    </a:cubicBezTo>
                    <a:cubicBezTo>
                      <a:pt x="5723057" y="1176617"/>
                      <a:pt x="5768224" y="1391302"/>
                      <a:pt x="5847516" y="1488043"/>
                    </a:cubicBezTo>
                    <a:cubicBezTo>
                      <a:pt x="5926808" y="1584784"/>
                      <a:pt x="6062201" y="1551653"/>
                      <a:pt x="6062201" y="1551653"/>
                    </a:cubicBezTo>
                    <a:lnTo>
                      <a:pt x="7421874" y="1527799"/>
                    </a:ln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4" name="Volný tvar 73"/>
              <p:cNvSpPr/>
              <p:nvPr/>
            </p:nvSpPr>
            <p:spPr>
              <a:xfrm>
                <a:off x="1769314" y="7704931"/>
                <a:ext cx="8308951" cy="1063740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450714"/>
                  <a:gd name="connsiteY0" fmla="*/ 1185317 h 1233534"/>
                  <a:gd name="connsiteX1" fmla="*/ 745114 w 7450714"/>
                  <a:gd name="connsiteY1" fmla="*/ 1145693 h 1233534"/>
                  <a:gd name="connsiteX2" fmla="*/ 1449964 w 7450714"/>
                  <a:gd name="connsiteY2" fmla="*/ 926618 h 1233534"/>
                  <a:gd name="connsiteX3" fmla="*/ 2316739 w 7450714"/>
                  <a:gd name="connsiteY3" fmla="*/ 545618 h 1233534"/>
                  <a:gd name="connsiteX4" fmla="*/ 3013378 w 7450714"/>
                  <a:gd name="connsiteY4" fmla="*/ 283891 h 1233534"/>
                  <a:gd name="connsiteX5" fmla="*/ 3529041 w 7450714"/>
                  <a:gd name="connsiteY5" fmla="*/ 38165 h 1233534"/>
                  <a:gd name="connsiteX6" fmla="*/ 4175427 w 7450714"/>
                  <a:gd name="connsiteY6" fmla="*/ 28657 h 1233534"/>
                  <a:gd name="connsiteX7" fmla="*/ 4921663 w 7450714"/>
                  <a:gd name="connsiteY7" fmla="*/ 309542 h 1233534"/>
                  <a:gd name="connsiteX8" fmla="*/ 5670898 w 7450714"/>
                  <a:gd name="connsiteY8" fmla="*/ 726952 h 1233534"/>
                  <a:gd name="connsiteX9" fmla="*/ 6180183 w 7450714"/>
                  <a:gd name="connsiteY9" fmla="*/ 1064505 h 1233534"/>
                  <a:gd name="connsiteX10" fmla="*/ 6631564 w 7450714"/>
                  <a:gd name="connsiteY10" fmla="*/ 1212368 h 1233534"/>
                  <a:gd name="connsiteX11" fmla="*/ 7450714 w 7450714"/>
                  <a:gd name="connsiteY11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45114 w 7450714"/>
                  <a:gd name="connsiteY2" fmla="*/ 1145693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22626 w 7450714"/>
                  <a:gd name="connsiteY3" fmla="*/ 685217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22626 w 7450714"/>
                  <a:gd name="connsiteY3" fmla="*/ 685217 h 1233534"/>
                  <a:gd name="connsiteX4" fmla="*/ 3013378 w 7450714"/>
                  <a:gd name="connsiteY4" fmla="*/ 283891 h 1233534"/>
                  <a:gd name="connsiteX5" fmla="*/ 3529041 w 7450714"/>
                  <a:gd name="connsiteY5" fmla="*/ 38165 h 1233534"/>
                  <a:gd name="connsiteX6" fmla="*/ 4175427 w 7450714"/>
                  <a:gd name="connsiteY6" fmla="*/ 28657 h 1233534"/>
                  <a:gd name="connsiteX7" fmla="*/ 4921663 w 7450714"/>
                  <a:gd name="connsiteY7" fmla="*/ 309542 h 1233534"/>
                  <a:gd name="connsiteX8" fmla="*/ 5670898 w 7450714"/>
                  <a:gd name="connsiteY8" fmla="*/ 726952 h 1233534"/>
                  <a:gd name="connsiteX9" fmla="*/ 6180183 w 7450714"/>
                  <a:gd name="connsiteY9" fmla="*/ 1064505 h 1233534"/>
                  <a:gd name="connsiteX10" fmla="*/ 6631564 w 7450714"/>
                  <a:gd name="connsiteY10" fmla="*/ 1212368 h 1233534"/>
                  <a:gd name="connsiteX11" fmla="*/ 7450714 w 7450714"/>
                  <a:gd name="connsiteY11" fmla="*/ 1231418 h 1233534"/>
                  <a:gd name="connsiteX0" fmla="*/ 0 w 7450714"/>
                  <a:gd name="connsiteY0" fmla="*/ 1182659 h 1230876"/>
                  <a:gd name="connsiteX1" fmla="*/ 338031 w 7450714"/>
                  <a:gd name="connsiteY1" fmla="*/ 1180174 h 1230876"/>
                  <a:gd name="connsiteX2" fmla="*/ 724610 w 7450714"/>
                  <a:gd name="connsiteY2" fmla="*/ 1055252 h 1230876"/>
                  <a:gd name="connsiteX3" fmla="*/ 1422626 w 7450714"/>
                  <a:gd name="connsiteY3" fmla="*/ 682559 h 1230876"/>
                  <a:gd name="connsiteX4" fmla="*/ 2446122 w 7450714"/>
                  <a:gd name="connsiteY4" fmla="*/ 230027 h 1230876"/>
                  <a:gd name="connsiteX5" fmla="*/ 3529041 w 7450714"/>
                  <a:gd name="connsiteY5" fmla="*/ 35507 h 1230876"/>
                  <a:gd name="connsiteX6" fmla="*/ 4175427 w 7450714"/>
                  <a:gd name="connsiteY6" fmla="*/ 25999 h 1230876"/>
                  <a:gd name="connsiteX7" fmla="*/ 4921663 w 7450714"/>
                  <a:gd name="connsiteY7" fmla="*/ 306884 h 1230876"/>
                  <a:gd name="connsiteX8" fmla="*/ 5670898 w 7450714"/>
                  <a:gd name="connsiteY8" fmla="*/ 724294 h 1230876"/>
                  <a:gd name="connsiteX9" fmla="*/ 6180183 w 7450714"/>
                  <a:gd name="connsiteY9" fmla="*/ 1061847 h 1230876"/>
                  <a:gd name="connsiteX10" fmla="*/ 6631564 w 7450714"/>
                  <a:gd name="connsiteY10" fmla="*/ 1209710 h 1230876"/>
                  <a:gd name="connsiteX11" fmla="*/ 7450714 w 7450714"/>
                  <a:gd name="connsiteY11" fmla="*/ 1228760 h 1230876"/>
                  <a:gd name="connsiteX0" fmla="*/ 0 w 7560064"/>
                  <a:gd name="connsiteY0" fmla="*/ 1211920 h 1230876"/>
                  <a:gd name="connsiteX1" fmla="*/ 447381 w 7560064"/>
                  <a:gd name="connsiteY1" fmla="*/ 1180174 h 1230876"/>
                  <a:gd name="connsiteX2" fmla="*/ 833960 w 7560064"/>
                  <a:gd name="connsiteY2" fmla="*/ 1055252 h 1230876"/>
                  <a:gd name="connsiteX3" fmla="*/ 1531976 w 7560064"/>
                  <a:gd name="connsiteY3" fmla="*/ 682559 h 1230876"/>
                  <a:gd name="connsiteX4" fmla="*/ 2555472 w 7560064"/>
                  <a:gd name="connsiteY4" fmla="*/ 230027 h 1230876"/>
                  <a:gd name="connsiteX5" fmla="*/ 3638391 w 7560064"/>
                  <a:gd name="connsiteY5" fmla="*/ 35507 h 1230876"/>
                  <a:gd name="connsiteX6" fmla="*/ 4284777 w 7560064"/>
                  <a:gd name="connsiteY6" fmla="*/ 25999 h 1230876"/>
                  <a:gd name="connsiteX7" fmla="*/ 5031013 w 7560064"/>
                  <a:gd name="connsiteY7" fmla="*/ 306884 h 1230876"/>
                  <a:gd name="connsiteX8" fmla="*/ 5780248 w 7560064"/>
                  <a:gd name="connsiteY8" fmla="*/ 724294 h 1230876"/>
                  <a:gd name="connsiteX9" fmla="*/ 6289533 w 7560064"/>
                  <a:gd name="connsiteY9" fmla="*/ 1061847 h 1230876"/>
                  <a:gd name="connsiteX10" fmla="*/ 6740914 w 7560064"/>
                  <a:gd name="connsiteY10" fmla="*/ 1209710 h 1230876"/>
                  <a:gd name="connsiteX11" fmla="*/ 7560064 w 7560064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55252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55252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11361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11361 h 1230876"/>
                  <a:gd name="connsiteX3" fmla="*/ 1559313 w 7532726"/>
                  <a:gd name="connsiteY3" fmla="*/ 594777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97176 h 1238078"/>
                  <a:gd name="connsiteX1" fmla="*/ 420043 w 7532726"/>
                  <a:gd name="connsiteY1" fmla="*/ 1187376 h 1238078"/>
                  <a:gd name="connsiteX2" fmla="*/ 806622 w 7532726"/>
                  <a:gd name="connsiteY2" fmla="*/ 1018563 h 1238078"/>
                  <a:gd name="connsiteX3" fmla="*/ 1559313 w 7532726"/>
                  <a:gd name="connsiteY3" fmla="*/ 601979 h 1238078"/>
                  <a:gd name="connsiteX4" fmla="*/ 2528134 w 7532726"/>
                  <a:gd name="connsiteY4" fmla="*/ 237229 h 1238078"/>
                  <a:gd name="connsiteX5" fmla="*/ 3488033 w 7532726"/>
                  <a:gd name="connsiteY5" fmla="*/ 28079 h 1238078"/>
                  <a:gd name="connsiteX6" fmla="*/ 4257439 w 7532726"/>
                  <a:gd name="connsiteY6" fmla="*/ 33201 h 1238078"/>
                  <a:gd name="connsiteX7" fmla="*/ 5003675 w 7532726"/>
                  <a:gd name="connsiteY7" fmla="*/ 314086 h 1238078"/>
                  <a:gd name="connsiteX8" fmla="*/ 5752910 w 7532726"/>
                  <a:gd name="connsiteY8" fmla="*/ 731496 h 1238078"/>
                  <a:gd name="connsiteX9" fmla="*/ 6262195 w 7532726"/>
                  <a:gd name="connsiteY9" fmla="*/ 1069049 h 1238078"/>
                  <a:gd name="connsiteX10" fmla="*/ 6713576 w 7532726"/>
                  <a:gd name="connsiteY10" fmla="*/ 1216912 h 1238078"/>
                  <a:gd name="connsiteX11" fmla="*/ 7532726 w 7532726"/>
                  <a:gd name="connsiteY11" fmla="*/ 1235962 h 1238078"/>
                  <a:gd name="connsiteX0" fmla="*/ 0 w 7532726"/>
                  <a:gd name="connsiteY0" fmla="*/ 1177777 h 1218679"/>
                  <a:gd name="connsiteX1" fmla="*/ 420043 w 7532726"/>
                  <a:gd name="connsiteY1" fmla="*/ 1167977 h 1218679"/>
                  <a:gd name="connsiteX2" fmla="*/ 806622 w 7532726"/>
                  <a:gd name="connsiteY2" fmla="*/ 999164 h 1218679"/>
                  <a:gd name="connsiteX3" fmla="*/ 1559313 w 7532726"/>
                  <a:gd name="connsiteY3" fmla="*/ 582580 h 1218679"/>
                  <a:gd name="connsiteX4" fmla="*/ 2528134 w 7532726"/>
                  <a:gd name="connsiteY4" fmla="*/ 217830 h 1218679"/>
                  <a:gd name="connsiteX5" fmla="*/ 3488033 w 7532726"/>
                  <a:gd name="connsiteY5" fmla="*/ 8680 h 1218679"/>
                  <a:gd name="connsiteX6" fmla="*/ 4318948 w 7532726"/>
                  <a:gd name="connsiteY6" fmla="*/ 65008 h 1218679"/>
                  <a:gd name="connsiteX7" fmla="*/ 5003675 w 7532726"/>
                  <a:gd name="connsiteY7" fmla="*/ 294687 h 1218679"/>
                  <a:gd name="connsiteX8" fmla="*/ 5752910 w 7532726"/>
                  <a:gd name="connsiteY8" fmla="*/ 712097 h 1218679"/>
                  <a:gd name="connsiteX9" fmla="*/ 6262195 w 7532726"/>
                  <a:gd name="connsiteY9" fmla="*/ 1049650 h 1218679"/>
                  <a:gd name="connsiteX10" fmla="*/ 6713576 w 7532726"/>
                  <a:gd name="connsiteY10" fmla="*/ 1197513 h 1218679"/>
                  <a:gd name="connsiteX11" fmla="*/ 7532726 w 7532726"/>
                  <a:gd name="connsiteY11" fmla="*/ 1216563 h 1218679"/>
                  <a:gd name="connsiteX0" fmla="*/ 0 w 7532726"/>
                  <a:gd name="connsiteY0" fmla="*/ 1177777 h 1216776"/>
                  <a:gd name="connsiteX1" fmla="*/ 420043 w 7532726"/>
                  <a:gd name="connsiteY1" fmla="*/ 1167977 h 1216776"/>
                  <a:gd name="connsiteX2" fmla="*/ 806622 w 7532726"/>
                  <a:gd name="connsiteY2" fmla="*/ 999164 h 1216776"/>
                  <a:gd name="connsiteX3" fmla="*/ 1559313 w 7532726"/>
                  <a:gd name="connsiteY3" fmla="*/ 582580 h 1216776"/>
                  <a:gd name="connsiteX4" fmla="*/ 2528134 w 7532726"/>
                  <a:gd name="connsiteY4" fmla="*/ 217830 h 1216776"/>
                  <a:gd name="connsiteX5" fmla="*/ 3488033 w 7532726"/>
                  <a:gd name="connsiteY5" fmla="*/ 8680 h 1216776"/>
                  <a:gd name="connsiteX6" fmla="*/ 4318948 w 7532726"/>
                  <a:gd name="connsiteY6" fmla="*/ 65008 h 1216776"/>
                  <a:gd name="connsiteX7" fmla="*/ 5003675 w 7532726"/>
                  <a:gd name="connsiteY7" fmla="*/ 294687 h 1216776"/>
                  <a:gd name="connsiteX8" fmla="*/ 5752910 w 7532726"/>
                  <a:gd name="connsiteY8" fmla="*/ 712097 h 1216776"/>
                  <a:gd name="connsiteX9" fmla="*/ 6262195 w 7532726"/>
                  <a:gd name="connsiteY9" fmla="*/ 1049650 h 1216776"/>
                  <a:gd name="connsiteX10" fmla="*/ 6713576 w 7532726"/>
                  <a:gd name="connsiteY10" fmla="*/ 1197513 h 1216776"/>
                  <a:gd name="connsiteX11" fmla="*/ 7532726 w 7532726"/>
                  <a:gd name="connsiteY11" fmla="*/ 1216563 h 1216776"/>
                  <a:gd name="connsiteX0" fmla="*/ 0 w 7532726"/>
                  <a:gd name="connsiteY0" fmla="*/ 1177777 h 1216776"/>
                  <a:gd name="connsiteX1" fmla="*/ 420043 w 7532726"/>
                  <a:gd name="connsiteY1" fmla="*/ 1167977 h 1216776"/>
                  <a:gd name="connsiteX2" fmla="*/ 806622 w 7532726"/>
                  <a:gd name="connsiteY2" fmla="*/ 999164 h 1216776"/>
                  <a:gd name="connsiteX3" fmla="*/ 1559313 w 7532726"/>
                  <a:gd name="connsiteY3" fmla="*/ 582580 h 1216776"/>
                  <a:gd name="connsiteX4" fmla="*/ 2528134 w 7532726"/>
                  <a:gd name="connsiteY4" fmla="*/ 217830 h 1216776"/>
                  <a:gd name="connsiteX5" fmla="*/ 3488033 w 7532726"/>
                  <a:gd name="connsiteY5" fmla="*/ 8680 h 1216776"/>
                  <a:gd name="connsiteX6" fmla="*/ 4318948 w 7532726"/>
                  <a:gd name="connsiteY6" fmla="*/ 65008 h 1216776"/>
                  <a:gd name="connsiteX7" fmla="*/ 5003675 w 7532726"/>
                  <a:gd name="connsiteY7" fmla="*/ 294687 h 1216776"/>
                  <a:gd name="connsiteX8" fmla="*/ 5752910 w 7532726"/>
                  <a:gd name="connsiteY8" fmla="*/ 712097 h 1216776"/>
                  <a:gd name="connsiteX9" fmla="*/ 6262195 w 7532726"/>
                  <a:gd name="connsiteY9" fmla="*/ 1049650 h 1216776"/>
                  <a:gd name="connsiteX10" fmla="*/ 6713576 w 7532726"/>
                  <a:gd name="connsiteY10" fmla="*/ 1197513 h 1216776"/>
                  <a:gd name="connsiteX11" fmla="*/ 7532726 w 7532726"/>
                  <a:gd name="connsiteY11" fmla="*/ 1216563 h 1216776"/>
                  <a:gd name="connsiteX0" fmla="*/ 0 w 7539561"/>
                  <a:gd name="connsiteY0" fmla="*/ 1177777 h 1200062"/>
                  <a:gd name="connsiteX1" fmla="*/ 420043 w 7539561"/>
                  <a:gd name="connsiteY1" fmla="*/ 1167977 h 1200062"/>
                  <a:gd name="connsiteX2" fmla="*/ 806622 w 7539561"/>
                  <a:gd name="connsiteY2" fmla="*/ 999164 h 1200062"/>
                  <a:gd name="connsiteX3" fmla="*/ 1559313 w 7539561"/>
                  <a:gd name="connsiteY3" fmla="*/ 582580 h 1200062"/>
                  <a:gd name="connsiteX4" fmla="*/ 2528134 w 7539561"/>
                  <a:gd name="connsiteY4" fmla="*/ 217830 h 1200062"/>
                  <a:gd name="connsiteX5" fmla="*/ 3488033 w 7539561"/>
                  <a:gd name="connsiteY5" fmla="*/ 8680 h 1200062"/>
                  <a:gd name="connsiteX6" fmla="*/ 4318948 w 7539561"/>
                  <a:gd name="connsiteY6" fmla="*/ 65008 h 1200062"/>
                  <a:gd name="connsiteX7" fmla="*/ 5003675 w 7539561"/>
                  <a:gd name="connsiteY7" fmla="*/ 294687 h 1200062"/>
                  <a:gd name="connsiteX8" fmla="*/ 5752910 w 7539561"/>
                  <a:gd name="connsiteY8" fmla="*/ 712097 h 1200062"/>
                  <a:gd name="connsiteX9" fmla="*/ 6262195 w 7539561"/>
                  <a:gd name="connsiteY9" fmla="*/ 1049650 h 1200062"/>
                  <a:gd name="connsiteX10" fmla="*/ 6713576 w 7539561"/>
                  <a:gd name="connsiteY10" fmla="*/ 1197513 h 1200062"/>
                  <a:gd name="connsiteX11" fmla="*/ 7539561 w 7539561"/>
                  <a:gd name="connsiteY11" fmla="*/ 1172672 h 1200062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318948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62195 w 7539561"/>
                  <a:gd name="connsiteY9" fmla="*/ 1049650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318948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55361 w 7539561"/>
                  <a:gd name="connsiteY9" fmla="*/ 1005759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433705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55361 w 7539561"/>
                  <a:gd name="connsiteY9" fmla="*/ 1005759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496 h 1202019"/>
                  <a:gd name="connsiteX1" fmla="*/ 420043 w 7539561"/>
                  <a:gd name="connsiteY1" fmla="*/ 1167696 h 1202019"/>
                  <a:gd name="connsiteX2" fmla="*/ 806622 w 7539561"/>
                  <a:gd name="connsiteY2" fmla="*/ 998883 h 1202019"/>
                  <a:gd name="connsiteX3" fmla="*/ 1559313 w 7539561"/>
                  <a:gd name="connsiteY3" fmla="*/ 582299 h 1202019"/>
                  <a:gd name="connsiteX4" fmla="*/ 2528134 w 7539561"/>
                  <a:gd name="connsiteY4" fmla="*/ 217549 h 1202019"/>
                  <a:gd name="connsiteX5" fmla="*/ 3488033 w 7539561"/>
                  <a:gd name="connsiteY5" fmla="*/ 8399 h 1202019"/>
                  <a:gd name="connsiteX6" fmla="*/ 4433705 w 7539561"/>
                  <a:gd name="connsiteY6" fmla="*/ 64727 h 1202019"/>
                  <a:gd name="connsiteX7" fmla="*/ 5092930 w 7539561"/>
                  <a:gd name="connsiteY7" fmla="*/ 280759 h 1202019"/>
                  <a:gd name="connsiteX8" fmla="*/ 5752910 w 7539561"/>
                  <a:gd name="connsiteY8" fmla="*/ 711816 h 1202019"/>
                  <a:gd name="connsiteX9" fmla="*/ 6255361 w 7539561"/>
                  <a:gd name="connsiteY9" fmla="*/ 1005478 h 1202019"/>
                  <a:gd name="connsiteX10" fmla="*/ 6713576 w 7539561"/>
                  <a:gd name="connsiteY10" fmla="*/ 1197232 h 1202019"/>
                  <a:gd name="connsiteX11" fmla="*/ 7539561 w 7539561"/>
                  <a:gd name="connsiteY11" fmla="*/ 1201652 h 1202019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092930 w 7539561"/>
                  <a:gd name="connsiteY7" fmla="*/ 283173 h 1204433"/>
                  <a:gd name="connsiteX8" fmla="*/ 5752910 w 7539561"/>
                  <a:gd name="connsiteY8" fmla="*/ 71423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281671 w 7539561"/>
                  <a:gd name="connsiteY7" fmla="*/ 283173 h 1204433"/>
                  <a:gd name="connsiteX8" fmla="*/ 5752910 w 7539561"/>
                  <a:gd name="connsiteY8" fmla="*/ 71423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281671 w 7539561"/>
                  <a:gd name="connsiteY7" fmla="*/ 283173 h 1204433"/>
                  <a:gd name="connsiteX8" fmla="*/ 5852247 w 7539561"/>
                  <a:gd name="connsiteY8" fmla="*/ 75676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8594 h 1203117"/>
                  <a:gd name="connsiteX1" fmla="*/ 420043 w 7539561"/>
                  <a:gd name="connsiteY1" fmla="*/ 1168794 h 1203117"/>
                  <a:gd name="connsiteX2" fmla="*/ 806622 w 7539561"/>
                  <a:gd name="connsiteY2" fmla="*/ 999981 h 1203117"/>
                  <a:gd name="connsiteX3" fmla="*/ 1559313 w 7539561"/>
                  <a:gd name="connsiteY3" fmla="*/ 583397 h 1203117"/>
                  <a:gd name="connsiteX4" fmla="*/ 2528134 w 7539561"/>
                  <a:gd name="connsiteY4" fmla="*/ 218647 h 1203117"/>
                  <a:gd name="connsiteX5" fmla="*/ 3488033 w 7539561"/>
                  <a:gd name="connsiteY5" fmla="*/ 9497 h 1203117"/>
                  <a:gd name="connsiteX6" fmla="*/ 4592645 w 7539561"/>
                  <a:gd name="connsiteY6" fmla="*/ 55193 h 1203117"/>
                  <a:gd name="connsiteX7" fmla="*/ 5222068 w 7539561"/>
                  <a:gd name="connsiteY7" fmla="*/ 228695 h 1203117"/>
                  <a:gd name="connsiteX8" fmla="*/ 5852247 w 7539561"/>
                  <a:gd name="connsiteY8" fmla="*/ 755444 h 1203117"/>
                  <a:gd name="connsiteX9" fmla="*/ 6255361 w 7539561"/>
                  <a:gd name="connsiteY9" fmla="*/ 1006576 h 1203117"/>
                  <a:gd name="connsiteX10" fmla="*/ 6713576 w 7539561"/>
                  <a:gd name="connsiteY10" fmla="*/ 1198330 h 1203117"/>
                  <a:gd name="connsiteX11" fmla="*/ 7539561 w 7539561"/>
                  <a:gd name="connsiteY11" fmla="*/ 1202750 h 1203117"/>
                  <a:gd name="connsiteX0" fmla="*/ 0 w 7539561"/>
                  <a:gd name="connsiteY0" fmla="*/ 1200371 h 1224894"/>
                  <a:gd name="connsiteX1" fmla="*/ 420043 w 7539561"/>
                  <a:gd name="connsiteY1" fmla="*/ 1190571 h 1224894"/>
                  <a:gd name="connsiteX2" fmla="*/ 806622 w 7539561"/>
                  <a:gd name="connsiteY2" fmla="*/ 1021758 h 1224894"/>
                  <a:gd name="connsiteX3" fmla="*/ 1559313 w 7539561"/>
                  <a:gd name="connsiteY3" fmla="*/ 605174 h 1224894"/>
                  <a:gd name="connsiteX4" fmla="*/ 2528134 w 7539561"/>
                  <a:gd name="connsiteY4" fmla="*/ 240424 h 1224894"/>
                  <a:gd name="connsiteX5" fmla="*/ 3488033 w 7539561"/>
                  <a:gd name="connsiteY5" fmla="*/ 31274 h 1224894"/>
                  <a:gd name="connsiteX6" fmla="*/ 4483374 w 7539561"/>
                  <a:gd name="connsiteY6" fmla="*/ 23807 h 1224894"/>
                  <a:gd name="connsiteX7" fmla="*/ 5222068 w 7539561"/>
                  <a:gd name="connsiteY7" fmla="*/ 250472 h 1224894"/>
                  <a:gd name="connsiteX8" fmla="*/ 5852247 w 7539561"/>
                  <a:gd name="connsiteY8" fmla="*/ 777221 h 1224894"/>
                  <a:gd name="connsiteX9" fmla="*/ 6255361 w 7539561"/>
                  <a:gd name="connsiteY9" fmla="*/ 1028353 h 1224894"/>
                  <a:gd name="connsiteX10" fmla="*/ 6713576 w 7539561"/>
                  <a:gd name="connsiteY10" fmla="*/ 1220107 h 1224894"/>
                  <a:gd name="connsiteX11" fmla="*/ 7539561 w 7539561"/>
                  <a:gd name="connsiteY11" fmla="*/ 1224527 h 1224894"/>
                  <a:gd name="connsiteX0" fmla="*/ 0 w 7539561"/>
                  <a:gd name="connsiteY0" fmla="*/ 1196052 h 1220575"/>
                  <a:gd name="connsiteX1" fmla="*/ 420043 w 7539561"/>
                  <a:gd name="connsiteY1" fmla="*/ 1186252 h 1220575"/>
                  <a:gd name="connsiteX2" fmla="*/ 806622 w 7539561"/>
                  <a:gd name="connsiteY2" fmla="*/ 1017439 h 1220575"/>
                  <a:gd name="connsiteX3" fmla="*/ 1559313 w 7539561"/>
                  <a:gd name="connsiteY3" fmla="*/ 600855 h 1220575"/>
                  <a:gd name="connsiteX4" fmla="*/ 2418863 w 7539561"/>
                  <a:gd name="connsiteY4" fmla="*/ 151045 h 1220575"/>
                  <a:gd name="connsiteX5" fmla="*/ 3488033 w 7539561"/>
                  <a:gd name="connsiteY5" fmla="*/ 26955 h 1220575"/>
                  <a:gd name="connsiteX6" fmla="*/ 4483374 w 7539561"/>
                  <a:gd name="connsiteY6" fmla="*/ 19488 h 1220575"/>
                  <a:gd name="connsiteX7" fmla="*/ 5222068 w 7539561"/>
                  <a:gd name="connsiteY7" fmla="*/ 246153 h 1220575"/>
                  <a:gd name="connsiteX8" fmla="*/ 5852247 w 7539561"/>
                  <a:gd name="connsiteY8" fmla="*/ 772902 h 1220575"/>
                  <a:gd name="connsiteX9" fmla="*/ 6255361 w 7539561"/>
                  <a:gd name="connsiteY9" fmla="*/ 1024034 h 1220575"/>
                  <a:gd name="connsiteX10" fmla="*/ 6713576 w 7539561"/>
                  <a:gd name="connsiteY10" fmla="*/ 1215788 h 1220575"/>
                  <a:gd name="connsiteX11" fmla="*/ 7539561 w 7539561"/>
                  <a:gd name="connsiteY11" fmla="*/ 1220208 h 1220575"/>
                  <a:gd name="connsiteX0" fmla="*/ 0 w 7539561"/>
                  <a:gd name="connsiteY0" fmla="*/ 1196052 h 1220575"/>
                  <a:gd name="connsiteX1" fmla="*/ 420043 w 7539561"/>
                  <a:gd name="connsiteY1" fmla="*/ 1186252 h 1220575"/>
                  <a:gd name="connsiteX2" fmla="*/ 806622 w 7539561"/>
                  <a:gd name="connsiteY2" fmla="*/ 1017439 h 1220575"/>
                  <a:gd name="connsiteX3" fmla="*/ 2418863 w 7539561"/>
                  <a:gd name="connsiteY3" fmla="*/ 151045 h 1220575"/>
                  <a:gd name="connsiteX4" fmla="*/ 3488033 w 7539561"/>
                  <a:gd name="connsiteY4" fmla="*/ 26955 h 1220575"/>
                  <a:gd name="connsiteX5" fmla="*/ 4483374 w 7539561"/>
                  <a:gd name="connsiteY5" fmla="*/ 19488 h 1220575"/>
                  <a:gd name="connsiteX6" fmla="*/ 5222068 w 7539561"/>
                  <a:gd name="connsiteY6" fmla="*/ 246153 h 1220575"/>
                  <a:gd name="connsiteX7" fmla="*/ 5852247 w 7539561"/>
                  <a:gd name="connsiteY7" fmla="*/ 772902 h 1220575"/>
                  <a:gd name="connsiteX8" fmla="*/ 6255361 w 7539561"/>
                  <a:gd name="connsiteY8" fmla="*/ 1024034 h 1220575"/>
                  <a:gd name="connsiteX9" fmla="*/ 6713576 w 7539561"/>
                  <a:gd name="connsiteY9" fmla="*/ 1215788 h 1220575"/>
                  <a:gd name="connsiteX10" fmla="*/ 7539561 w 7539561"/>
                  <a:gd name="connsiteY10" fmla="*/ 1220208 h 1220575"/>
                  <a:gd name="connsiteX0" fmla="*/ 0 w 7539561"/>
                  <a:gd name="connsiteY0" fmla="*/ 1198109 h 1222632"/>
                  <a:gd name="connsiteX1" fmla="*/ 420043 w 7539561"/>
                  <a:gd name="connsiteY1" fmla="*/ 1188309 h 1222632"/>
                  <a:gd name="connsiteX2" fmla="*/ 806622 w 7539561"/>
                  <a:gd name="connsiteY2" fmla="*/ 1019496 h 1222632"/>
                  <a:gd name="connsiteX3" fmla="*/ 2170519 w 7539561"/>
                  <a:gd name="connsiteY3" fmla="*/ 195632 h 1222632"/>
                  <a:gd name="connsiteX4" fmla="*/ 3488033 w 7539561"/>
                  <a:gd name="connsiteY4" fmla="*/ 29012 h 1222632"/>
                  <a:gd name="connsiteX5" fmla="*/ 4483374 w 7539561"/>
                  <a:gd name="connsiteY5" fmla="*/ 21545 h 1222632"/>
                  <a:gd name="connsiteX6" fmla="*/ 5222068 w 7539561"/>
                  <a:gd name="connsiteY6" fmla="*/ 248210 h 1222632"/>
                  <a:gd name="connsiteX7" fmla="*/ 5852247 w 7539561"/>
                  <a:gd name="connsiteY7" fmla="*/ 774959 h 1222632"/>
                  <a:gd name="connsiteX8" fmla="*/ 6255361 w 7539561"/>
                  <a:gd name="connsiteY8" fmla="*/ 1026091 h 1222632"/>
                  <a:gd name="connsiteX9" fmla="*/ 6713576 w 7539561"/>
                  <a:gd name="connsiteY9" fmla="*/ 1217845 h 1222632"/>
                  <a:gd name="connsiteX10" fmla="*/ 7539561 w 7539561"/>
                  <a:gd name="connsiteY10" fmla="*/ 1222265 h 1222632"/>
                  <a:gd name="connsiteX0" fmla="*/ 0 w 7539561"/>
                  <a:gd name="connsiteY0" fmla="*/ 1204730 h 1229253"/>
                  <a:gd name="connsiteX1" fmla="*/ 420043 w 7539561"/>
                  <a:gd name="connsiteY1" fmla="*/ 1194930 h 1229253"/>
                  <a:gd name="connsiteX2" fmla="*/ 806622 w 7539561"/>
                  <a:gd name="connsiteY2" fmla="*/ 1026117 h 1229253"/>
                  <a:gd name="connsiteX3" fmla="*/ 1971845 w 7539561"/>
                  <a:gd name="connsiteY3" fmla="*/ 319211 h 1229253"/>
                  <a:gd name="connsiteX4" fmla="*/ 3488033 w 7539561"/>
                  <a:gd name="connsiteY4" fmla="*/ 35633 h 1229253"/>
                  <a:gd name="connsiteX5" fmla="*/ 4483374 w 7539561"/>
                  <a:gd name="connsiteY5" fmla="*/ 28166 h 1229253"/>
                  <a:gd name="connsiteX6" fmla="*/ 5222068 w 7539561"/>
                  <a:gd name="connsiteY6" fmla="*/ 254831 h 1229253"/>
                  <a:gd name="connsiteX7" fmla="*/ 5852247 w 7539561"/>
                  <a:gd name="connsiteY7" fmla="*/ 781580 h 1229253"/>
                  <a:gd name="connsiteX8" fmla="*/ 6255361 w 7539561"/>
                  <a:gd name="connsiteY8" fmla="*/ 1032712 h 1229253"/>
                  <a:gd name="connsiteX9" fmla="*/ 6713576 w 7539561"/>
                  <a:gd name="connsiteY9" fmla="*/ 1224466 h 1229253"/>
                  <a:gd name="connsiteX10" fmla="*/ 7539561 w 7539561"/>
                  <a:gd name="connsiteY10" fmla="*/ 1228886 h 1229253"/>
                  <a:gd name="connsiteX0" fmla="*/ 0 w 7539561"/>
                  <a:gd name="connsiteY0" fmla="*/ 1218004 h 1242527"/>
                  <a:gd name="connsiteX1" fmla="*/ 420043 w 7539561"/>
                  <a:gd name="connsiteY1" fmla="*/ 1208204 h 1242527"/>
                  <a:gd name="connsiteX2" fmla="*/ 806622 w 7539561"/>
                  <a:gd name="connsiteY2" fmla="*/ 1039391 h 1242527"/>
                  <a:gd name="connsiteX3" fmla="*/ 1971845 w 7539561"/>
                  <a:gd name="connsiteY3" fmla="*/ 332485 h 1242527"/>
                  <a:gd name="connsiteX4" fmla="*/ 3070815 w 7539561"/>
                  <a:gd name="connsiteY4" fmla="*/ 27642 h 1242527"/>
                  <a:gd name="connsiteX5" fmla="*/ 4483374 w 7539561"/>
                  <a:gd name="connsiteY5" fmla="*/ 41440 h 1242527"/>
                  <a:gd name="connsiteX6" fmla="*/ 5222068 w 7539561"/>
                  <a:gd name="connsiteY6" fmla="*/ 268105 h 1242527"/>
                  <a:gd name="connsiteX7" fmla="*/ 5852247 w 7539561"/>
                  <a:gd name="connsiteY7" fmla="*/ 794854 h 1242527"/>
                  <a:gd name="connsiteX8" fmla="*/ 6255361 w 7539561"/>
                  <a:gd name="connsiteY8" fmla="*/ 1045986 h 1242527"/>
                  <a:gd name="connsiteX9" fmla="*/ 6713576 w 7539561"/>
                  <a:gd name="connsiteY9" fmla="*/ 1237740 h 1242527"/>
                  <a:gd name="connsiteX10" fmla="*/ 7539561 w 7539561"/>
                  <a:gd name="connsiteY10" fmla="*/ 1242160 h 1242527"/>
                  <a:gd name="connsiteX0" fmla="*/ 0 w 7539561"/>
                  <a:gd name="connsiteY0" fmla="*/ 1221836 h 1246359"/>
                  <a:gd name="connsiteX1" fmla="*/ 420043 w 7539561"/>
                  <a:gd name="connsiteY1" fmla="*/ 1212036 h 1246359"/>
                  <a:gd name="connsiteX2" fmla="*/ 806622 w 7539561"/>
                  <a:gd name="connsiteY2" fmla="*/ 1043223 h 1246359"/>
                  <a:gd name="connsiteX3" fmla="*/ 2190387 w 7539561"/>
                  <a:gd name="connsiteY3" fmla="*/ 389480 h 1246359"/>
                  <a:gd name="connsiteX4" fmla="*/ 3070815 w 7539561"/>
                  <a:gd name="connsiteY4" fmla="*/ 31474 h 1246359"/>
                  <a:gd name="connsiteX5" fmla="*/ 4483374 w 7539561"/>
                  <a:gd name="connsiteY5" fmla="*/ 45272 h 1246359"/>
                  <a:gd name="connsiteX6" fmla="*/ 5222068 w 7539561"/>
                  <a:gd name="connsiteY6" fmla="*/ 271937 h 1246359"/>
                  <a:gd name="connsiteX7" fmla="*/ 5852247 w 7539561"/>
                  <a:gd name="connsiteY7" fmla="*/ 798686 h 1246359"/>
                  <a:gd name="connsiteX8" fmla="*/ 6255361 w 7539561"/>
                  <a:gd name="connsiteY8" fmla="*/ 1049818 h 1246359"/>
                  <a:gd name="connsiteX9" fmla="*/ 6713576 w 7539561"/>
                  <a:gd name="connsiteY9" fmla="*/ 1241572 h 1246359"/>
                  <a:gd name="connsiteX10" fmla="*/ 7539561 w 7539561"/>
                  <a:gd name="connsiteY10" fmla="*/ 1245992 h 1246359"/>
                  <a:gd name="connsiteX0" fmla="*/ 0 w 7539561"/>
                  <a:gd name="connsiteY0" fmla="*/ 1193026 h 1217549"/>
                  <a:gd name="connsiteX1" fmla="*/ 420043 w 7539561"/>
                  <a:gd name="connsiteY1" fmla="*/ 1183226 h 1217549"/>
                  <a:gd name="connsiteX2" fmla="*/ 806622 w 7539561"/>
                  <a:gd name="connsiteY2" fmla="*/ 1014413 h 1217549"/>
                  <a:gd name="connsiteX3" fmla="*/ 2190387 w 7539561"/>
                  <a:gd name="connsiteY3" fmla="*/ 360670 h 1217549"/>
                  <a:gd name="connsiteX4" fmla="*/ 3269490 w 7539561"/>
                  <a:gd name="connsiteY4" fmla="*/ 55826 h 1217549"/>
                  <a:gd name="connsiteX5" fmla="*/ 4483374 w 7539561"/>
                  <a:gd name="connsiteY5" fmla="*/ 16462 h 1217549"/>
                  <a:gd name="connsiteX6" fmla="*/ 5222068 w 7539561"/>
                  <a:gd name="connsiteY6" fmla="*/ 243127 h 1217549"/>
                  <a:gd name="connsiteX7" fmla="*/ 5852247 w 7539561"/>
                  <a:gd name="connsiteY7" fmla="*/ 769876 h 1217549"/>
                  <a:gd name="connsiteX8" fmla="*/ 6255361 w 7539561"/>
                  <a:gd name="connsiteY8" fmla="*/ 1021008 h 1217549"/>
                  <a:gd name="connsiteX9" fmla="*/ 6713576 w 7539561"/>
                  <a:gd name="connsiteY9" fmla="*/ 1212762 h 1217549"/>
                  <a:gd name="connsiteX10" fmla="*/ 7539561 w 7539561"/>
                  <a:gd name="connsiteY10" fmla="*/ 1217182 h 1217549"/>
                  <a:gd name="connsiteX0" fmla="*/ 0 w 7539561"/>
                  <a:gd name="connsiteY0" fmla="*/ 1255092 h 1279615"/>
                  <a:gd name="connsiteX1" fmla="*/ 420043 w 7539561"/>
                  <a:gd name="connsiteY1" fmla="*/ 1245292 h 1279615"/>
                  <a:gd name="connsiteX2" fmla="*/ 806622 w 7539561"/>
                  <a:gd name="connsiteY2" fmla="*/ 1076479 h 1279615"/>
                  <a:gd name="connsiteX3" fmla="*/ 2190387 w 7539561"/>
                  <a:gd name="connsiteY3" fmla="*/ 422736 h 1279615"/>
                  <a:gd name="connsiteX4" fmla="*/ 3388694 w 7539561"/>
                  <a:gd name="connsiteY4" fmla="*/ 22198 h 1279615"/>
                  <a:gd name="connsiteX5" fmla="*/ 4483374 w 7539561"/>
                  <a:gd name="connsiteY5" fmla="*/ 78528 h 1279615"/>
                  <a:gd name="connsiteX6" fmla="*/ 5222068 w 7539561"/>
                  <a:gd name="connsiteY6" fmla="*/ 305193 h 1279615"/>
                  <a:gd name="connsiteX7" fmla="*/ 5852247 w 7539561"/>
                  <a:gd name="connsiteY7" fmla="*/ 831942 h 1279615"/>
                  <a:gd name="connsiteX8" fmla="*/ 6255361 w 7539561"/>
                  <a:gd name="connsiteY8" fmla="*/ 1083074 h 1279615"/>
                  <a:gd name="connsiteX9" fmla="*/ 6713576 w 7539561"/>
                  <a:gd name="connsiteY9" fmla="*/ 1274828 h 1279615"/>
                  <a:gd name="connsiteX10" fmla="*/ 7539561 w 7539561"/>
                  <a:gd name="connsiteY10" fmla="*/ 1279248 h 1279615"/>
                  <a:gd name="connsiteX0" fmla="*/ 0 w 7539561"/>
                  <a:gd name="connsiteY0" fmla="*/ 1208080 h 1232603"/>
                  <a:gd name="connsiteX1" fmla="*/ 420043 w 7539561"/>
                  <a:gd name="connsiteY1" fmla="*/ 1198280 h 1232603"/>
                  <a:gd name="connsiteX2" fmla="*/ 806622 w 7539561"/>
                  <a:gd name="connsiteY2" fmla="*/ 1029467 h 1232603"/>
                  <a:gd name="connsiteX3" fmla="*/ 2190387 w 7539561"/>
                  <a:gd name="connsiteY3" fmla="*/ 375724 h 1232603"/>
                  <a:gd name="connsiteX4" fmla="*/ 3408561 w 7539561"/>
                  <a:gd name="connsiteY4" fmla="*/ 38981 h 1232603"/>
                  <a:gd name="connsiteX5" fmla="*/ 4483374 w 7539561"/>
                  <a:gd name="connsiteY5" fmla="*/ 31516 h 1232603"/>
                  <a:gd name="connsiteX6" fmla="*/ 5222068 w 7539561"/>
                  <a:gd name="connsiteY6" fmla="*/ 258181 h 1232603"/>
                  <a:gd name="connsiteX7" fmla="*/ 5852247 w 7539561"/>
                  <a:gd name="connsiteY7" fmla="*/ 784930 h 1232603"/>
                  <a:gd name="connsiteX8" fmla="*/ 6255361 w 7539561"/>
                  <a:gd name="connsiteY8" fmla="*/ 1036062 h 1232603"/>
                  <a:gd name="connsiteX9" fmla="*/ 6713576 w 7539561"/>
                  <a:gd name="connsiteY9" fmla="*/ 1227816 h 1232603"/>
                  <a:gd name="connsiteX10" fmla="*/ 7539561 w 7539561"/>
                  <a:gd name="connsiteY10" fmla="*/ 1232236 h 1232603"/>
                  <a:gd name="connsiteX0" fmla="*/ 223293 w 7762854"/>
                  <a:gd name="connsiteY0" fmla="*/ 1208080 h 1232603"/>
                  <a:gd name="connsiteX1" fmla="*/ 11081 w 7762854"/>
                  <a:gd name="connsiteY1" fmla="*/ 1214995 h 1232603"/>
                  <a:gd name="connsiteX2" fmla="*/ 643336 w 7762854"/>
                  <a:gd name="connsiteY2" fmla="*/ 1198280 h 1232603"/>
                  <a:gd name="connsiteX3" fmla="*/ 1029915 w 7762854"/>
                  <a:gd name="connsiteY3" fmla="*/ 1029467 h 1232603"/>
                  <a:gd name="connsiteX4" fmla="*/ 2413680 w 7762854"/>
                  <a:gd name="connsiteY4" fmla="*/ 375724 h 1232603"/>
                  <a:gd name="connsiteX5" fmla="*/ 3631854 w 7762854"/>
                  <a:gd name="connsiteY5" fmla="*/ 38981 h 1232603"/>
                  <a:gd name="connsiteX6" fmla="*/ 4706667 w 7762854"/>
                  <a:gd name="connsiteY6" fmla="*/ 31516 h 1232603"/>
                  <a:gd name="connsiteX7" fmla="*/ 5445361 w 7762854"/>
                  <a:gd name="connsiteY7" fmla="*/ 258181 h 1232603"/>
                  <a:gd name="connsiteX8" fmla="*/ 6075540 w 7762854"/>
                  <a:gd name="connsiteY8" fmla="*/ 784930 h 1232603"/>
                  <a:gd name="connsiteX9" fmla="*/ 6478654 w 7762854"/>
                  <a:gd name="connsiteY9" fmla="*/ 1036062 h 1232603"/>
                  <a:gd name="connsiteX10" fmla="*/ 6936869 w 7762854"/>
                  <a:gd name="connsiteY10" fmla="*/ 1227816 h 1232603"/>
                  <a:gd name="connsiteX11" fmla="*/ 7762854 w 7762854"/>
                  <a:gd name="connsiteY11" fmla="*/ 1232236 h 123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62854" h="1232603">
                    <a:moveTo>
                      <a:pt x="223293" y="1208080"/>
                    </a:moveTo>
                    <a:cubicBezTo>
                      <a:pt x="225745" y="1208313"/>
                      <a:pt x="-58926" y="1216628"/>
                      <a:pt x="11081" y="1214995"/>
                    </a:cubicBezTo>
                    <a:lnTo>
                      <a:pt x="643336" y="1198280"/>
                    </a:lnTo>
                    <a:cubicBezTo>
                      <a:pt x="665006" y="1184361"/>
                      <a:pt x="734858" y="1166560"/>
                      <a:pt x="1029915" y="1029467"/>
                    </a:cubicBezTo>
                    <a:cubicBezTo>
                      <a:pt x="1491170" y="811553"/>
                      <a:pt x="1980024" y="540805"/>
                      <a:pt x="2413680" y="375724"/>
                    </a:cubicBezTo>
                    <a:cubicBezTo>
                      <a:pt x="2847336" y="210643"/>
                      <a:pt x="3249690" y="96349"/>
                      <a:pt x="3631854" y="38981"/>
                    </a:cubicBezTo>
                    <a:cubicBezTo>
                      <a:pt x="4014018" y="-18387"/>
                      <a:pt x="4404416" y="-5017"/>
                      <a:pt x="4706667" y="31516"/>
                    </a:cubicBezTo>
                    <a:cubicBezTo>
                      <a:pt x="5008918" y="68049"/>
                      <a:pt x="5217216" y="132612"/>
                      <a:pt x="5445361" y="258181"/>
                    </a:cubicBezTo>
                    <a:cubicBezTo>
                      <a:pt x="5673506" y="383750"/>
                      <a:pt x="5903325" y="655283"/>
                      <a:pt x="6075540" y="784930"/>
                    </a:cubicBezTo>
                    <a:cubicBezTo>
                      <a:pt x="6247755" y="914577"/>
                      <a:pt x="6335099" y="962248"/>
                      <a:pt x="6478654" y="1036062"/>
                    </a:cubicBezTo>
                    <a:cubicBezTo>
                      <a:pt x="6622209" y="1109876"/>
                      <a:pt x="6948227" y="1246308"/>
                      <a:pt x="6936869" y="1227816"/>
                    </a:cubicBezTo>
                    <a:cubicBezTo>
                      <a:pt x="6959684" y="1216640"/>
                      <a:pt x="7450116" y="1235411"/>
                      <a:pt x="7762854" y="123223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grpSp>
          <p:nvGrpSpPr>
            <p:cNvPr id="66" name="Skupina 65"/>
            <p:cNvGrpSpPr/>
            <p:nvPr/>
          </p:nvGrpSpPr>
          <p:grpSpPr>
            <a:xfrm>
              <a:off x="1705835" y="2520355"/>
              <a:ext cx="2254705" cy="1503077"/>
              <a:chOff x="1705835" y="2520355"/>
              <a:chExt cx="2254705" cy="1503077"/>
            </a:xfrm>
          </p:grpSpPr>
          <p:sp>
            <p:nvSpPr>
              <p:cNvPr id="71" name="Volný tvar 70"/>
              <p:cNvSpPr/>
              <p:nvPr/>
            </p:nvSpPr>
            <p:spPr>
              <a:xfrm>
                <a:off x="1713234" y="2928784"/>
                <a:ext cx="1751111" cy="1094648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12152356"/>
                  <a:gd name="connsiteY0" fmla="*/ 1221893 h 1227303"/>
                  <a:gd name="connsiteX1" fmla="*/ 348717 w 12152356"/>
                  <a:gd name="connsiteY1" fmla="*/ 1145693 h 1227303"/>
                  <a:gd name="connsiteX2" fmla="*/ 1053567 w 12152356"/>
                  <a:gd name="connsiteY2" fmla="*/ 926618 h 1227303"/>
                  <a:gd name="connsiteX3" fmla="*/ 1920342 w 12152356"/>
                  <a:gd name="connsiteY3" fmla="*/ 545618 h 1227303"/>
                  <a:gd name="connsiteX4" fmla="*/ 2616981 w 12152356"/>
                  <a:gd name="connsiteY4" fmla="*/ 283891 h 1227303"/>
                  <a:gd name="connsiteX5" fmla="*/ 3132644 w 12152356"/>
                  <a:gd name="connsiteY5" fmla="*/ 38165 h 1227303"/>
                  <a:gd name="connsiteX6" fmla="*/ 3779030 w 12152356"/>
                  <a:gd name="connsiteY6" fmla="*/ 28657 h 1227303"/>
                  <a:gd name="connsiteX7" fmla="*/ 4525266 w 12152356"/>
                  <a:gd name="connsiteY7" fmla="*/ 309542 h 1227303"/>
                  <a:gd name="connsiteX8" fmla="*/ 5274501 w 12152356"/>
                  <a:gd name="connsiteY8" fmla="*/ 726952 h 1227303"/>
                  <a:gd name="connsiteX9" fmla="*/ 5783786 w 12152356"/>
                  <a:gd name="connsiteY9" fmla="*/ 1064505 h 1227303"/>
                  <a:gd name="connsiteX10" fmla="*/ 6235167 w 12152356"/>
                  <a:gd name="connsiteY10" fmla="*/ 1212368 h 1227303"/>
                  <a:gd name="connsiteX11" fmla="*/ 12152356 w 12152356"/>
                  <a:gd name="connsiteY11" fmla="*/ 1220602 h 1227303"/>
                  <a:gd name="connsiteX0" fmla="*/ 0 w 15890925"/>
                  <a:gd name="connsiteY0" fmla="*/ 1232709 h 1232709"/>
                  <a:gd name="connsiteX1" fmla="*/ 4087286 w 15890925"/>
                  <a:gd name="connsiteY1" fmla="*/ 1145693 h 1232709"/>
                  <a:gd name="connsiteX2" fmla="*/ 4792136 w 15890925"/>
                  <a:gd name="connsiteY2" fmla="*/ 926618 h 1232709"/>
                  <a:gd name="connsiteX3" fmla="*/ 565891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32709 h 1240153"/>
                  <a:gd name="connsiteX1" fmla="*/ 4232936 w 15890925"/>
                  <a:gd name="connsiteY1" fmla="*/ 1215999 h 1240153"/>
                  <a:gd name="connsiteX2" fmla="*/ 4792136 w 15890925"/>
                  <a:gd name="connsiteY2" fmla="*/ 926618 h 1240153"/>
                  <a:gd name="connsiteX3" fmla="*/ 5658911 w 15890925"/>
                  <a:gd name="connsiteY3" fmla="*/ 545618 h 1240153"/>
                  <a:gd name="connsiteX4" fmla="*/ 6355550 w 15890925"/>
                  <a:gd name="connsiteY4" fmla="*/ 283891 h 1240153"/>
                  <a:gd name="connsiteX5" fmla="*/ 6871213 w 15890925"/>
                  <a:gd name="connsiteY5" fmla="*/ 38165 h 1240153"/>
                  <a:gd name="connsiteX6" fmla="*/ 7517599 w 15890925"/>
                  <a:gd name="connsiteY6" fmla="*/ 28657 h 1240153"/>
                  <a:gd name="connsiteX7" fmla="*/ 8263835 w 15890925"/>
                  <a:gd name="connsiteY7" fmla="*/ 309542 h 1240153"/>
                  <a:gd name="connsiteX8" fmla="*/ 9013070 w 15890925"/>
                  <a:gd name="connsiteY8" fmla="*/ 726952 h 1240153"/>
                  <a:gd name="connsiteX9" fmla="*/ 9522355 w 15890925"/>
                  <a:gd name="connsiteY9" fmla="*/ 1064505 h 1240153"/>
                  <a:gd name="connsiteX10" fmla="*/ 9973736 w 15890925"/>
                  <a:gd name="connsiteY10" fmla="*/ 1212368 h 1240153"/>
                  <a:gd name="connsiteX11" fmla="*/ 15890925 w 15890925"/>
                  <a:gd name="connsiteY11" fmla="*/ 1220602 h 1240153"/>
                  <a:gd name="connsiteX0" fmla="*/ 0 w 15890925"/>
                  <a:gd name="connsiteY0" fmla="*/ 1232709 h 1232709"/>
                  <a:gd name="connsiteX1" fmla="*/ 4232936 w 15890925"/>
                  <a:gd name="connsiteY1" fmla="*/ 1215999 h 1232709"/>
                  <a:gd name="connsiteX2" fmla="*/ 4792136 w 15890925"/>
                  <a:gd name="connsiteY2" fmla="*/ 926618 h 1232709"/>
                  <a:gd name="connsiteX3" fmla="*/ 565891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32709 h 1232709"/>
                  <a:gd name="connsiteX1" fmla="*/ 4232936 w 15890925"/>
                  <a:gd name="connsiteY1" fmla="*/ 1215999 h 1232709"/>
                  <a:gd name="connsiteX2" fmla="*/ 4792136 w 15890925"/>
                  <a:gd name="connsiteY2" fmla="*/ 926618 h 1232709"/>
                  <a:gd name="connsiteX3" fmla="*/ 551325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48904 h 1248904"/>
                  <a:gd name="connsiteX1" fmla="*/ 4232936 w 15890925"/>
                  <a:gd name="connsiteY1" fmla="*/ 1232194 h 1248904"/>
                  <a:gd name="connsiteX2" fmla="*/ 4792136 w 15890925"/>
                  <a:gd name="connsiteY2" fmla="*/ 942813 h 1248904"/>
                  <a:gd name="connsiteX3" fmla="*/ 5513251 w 15890925"/>
                  <a:gd name="connsiteY3" fmla="*/ 561813 h 1248904"/>
                  <a:gd name="connsiteX4" fmla="*/ 6871213 w 15890925"/>
                  <a:gd name="connsiteY4" fmla="*/ 54360 h 1248904"/>
                  <a:gd name="connsiteX5" fmla="*/ 7517599 w 15890925"/>
                  <a:gd name="connsiteY5" fmla="*/ 44852 h 1248904"/>
                  <a:gd name="connsiteX6" fmla="*/ 8263835 w 15890925"/>
                  <a:gd name="connsiteY6" fmla="*/ 325737 h 1248904"/>
                  <a:gd name="connsiteX7" fmla="*/ 9013070 w 15890925"/>
                  <a:gd name="connsiteY7" fmla="*/ 743147 h 1248904"/>
                  <a:gd name="connsiteX8" fmla="*/ 9522355 w 15890925"/>
                  <a:gd name="connsiteY8" fmla="*/ 1080700 h 1248904"/>
                  <a:gd name="connsiteX9" fmla="*/ 9973736 w 15890925"/>
                  <a:gd name="connsiteY9" fmla="*/ 1228563 h 1248904"/>
                  <a:gd name="connsiteX10" fmla="*/ 15890925 w 15890925"/>
                  <a:gd name="connsiteY10" fmla="*/ 1236797 h 1248904"/>
                  <a:gd name="connsiteX0" fmla="*/ 0 w 15890925"/>
                  <a:gd name="connsiteY0" fmla="*/ 1287437 h 1287437"/>
                  <a:gd name="connsiteX1" fmla="*/ 4232936 w 15890925"/>
                  <a:gd name="connsiteY1" fmla="*/ 1270727 h 1287437"/>
                  <a:gd name="connsiteX2" fmla="*/ 4792136 w 15890925"/>
                  <a:gd name="connsiteY2" fmla="*/ 981346 h 1287437"/>
                  <a:gd name="connsiteX3" fmla="*/ 5513251 w 15890925"/>
                  <a:gd name="connsiteY3" fmla="*/ 600346 h 1287437"/>
                  <a:gd name="connsiteX4" fmla="*/ 6240015 w 15890925"/>
                  <a:gd name="connsiteY4" fmla="*/ 38813 h 1287437"/>
                  <a:gd name="connsiteX5" fmla="*/ 7517599 w 15890925"/>
                  <a:gd name="connsiteY5" fmla="*/ 83385 h 1287437"/>
                  <a:gd name="connsiteX6" fmla="*/ 8263835 w 15890925"/>
                  <a:gd name="connsiteY6" fmla="*/ 364270 h 1287437"/>
                  <a:gd name="connsiteX7" fmla="*/ 9013070 w 15890925"/>
                  <a:gd name="connsiteY7" fmla="*/ 781680 h 1287437"/>
                  <a:gd name="connsiteX8" fmla="*/ 9522355 w 15890925"/>
                  <a:gd name="connsiteY8" fmla="*/ 1119233 h 1287437"/>
                  <a:gd name="connsiteX9" fmla="*/ 9973736 w 15890925"/>
                  <a:gd name="connsiteY9" fmla="*/ 1267096 h 1287437"/>
                  <a:gd name="connsiteX10" fmla="*/ 15890925 w 15890925"/>
                  <a:gd name="connsiteY10" fmla="*/ 1275330 h 1287437"/>
                  <a:gd name="connsiteX0" fmla="*/ 0 w 15890925"/>
                  <a:gd name="connsiteY0" fmla="*/ 1289439 h 1289439"/>
                  <a:gd name="connsiteX1" fmla="*/ 4232936 w 15890925"/>
                  <a:gd name="connsiteY1" fmla="*/ 1272729 h 1289439"/>
                  <a:gd name="connsiteX2" fmla="*/ 4792136 w 15890925"/>
                  <a:gd name="connsiteY2" fmla="*/ 983348 h 1289439"/>
                  <a:gd name="connsiteX3" fmla="*/ 5027732 w 15890925"/>
                  <a:gd name="connsiteY3" fmla="*/ 629390 h 1289439"/>
                  <a:gd name="connsiteX4" fmla="*/ 6240015 w 15890925"/>
                  <a:gd name="connsiteY4" fmla="*/ 40815 h 1289439"/>
                  <a:gd name="connsiteX5" fmla="*/ 7517599 w 15890925"/>
                  <a:gd name="connsiteY5" fmla="*/ 85387 h 1289439"/>
                  <a:gd name="connsiteX6" fmla="*/ 8263835 w 15890925"/>
                  <a:gd name="connsiteY6" fmla="*/ 366272 h 1289439"/>
                  <a:gd name="connsiteX7" fmla="*/ 9013070 w 15890925"/>
                  <a:gd name="connsiteY7" fmla="*/ 783682 h 1289439"/>
                  <a:gd name="connsiteX8" fmla="*/ 9522355 w 15890925"/>
                  <a:gd name="connsiteY8" fmla="*/ 1121235 h 1289439"/>
                  <a:gd name="connsiteX9" fmla="*/ 9973736 w 15890925"/>
                  <a:gd name="connsiteY9" fmla="*/ 1269098 h 1289439"/>
                  <a:gd name="connsiteX10" fmla="*/ 15890925 w 15890925"/>
                  <a:gd name="connsiteY10" fmla="*/ 1277332 h 1289439"/>
                  <a:gd name="connsiteX0" fmla="*/ 0 w 15890925"/>
                  <a:gd name="connsiteY0" fmla="*/ 1272943 h 1272943"/>
                  <a:gd name="connsiteX1" fmla="*/ 4232936 w 15890925"/>
                  <a:gd name="connsiteY1" fmla="*/ 1256233 h 1272943"/>
                  <a:gd name="connsiteX2" fmla="*/ 4792136 w 15890925"/>
                  <a:gd name="connsiteY2" fmla="*/ 966852 h 1272943"/>
                  <a:gd name="connsiteX3" fmla="*/ 5027732 w 15890925"/>
                  <a:gd name="connsiteY3" fmla="*/ 612894 h 1272943"/>
                  <a:gd name="connsiteX4" fmla="*/ 5803044 w 15890925"/>
                  <a:gd name="connsiteY4" fmla="*/ 45951 h 1272943"/>
                  <a:gd name="connsiteX5" fmla="*/ 7517599 w 15890925"/>
                  <a:gd name="connsiteY5" fmla="*/ 68891 h 1272943"/>
                  <a:gd name="connsiteX6" fmla="*/ 8263835 w 15890925"/>
                  <a:gd name="connsiteY6" fmla="*/ 349776 h 1272943"/>
                  <a:gd name="connsiteX7" fmla="*/ 9013070 w 15890925"/>
                  <a:gd name="connsiteY7" fmla="*/ 767186 h 1272943"/>
                  <a:gd name="connsiteX8" fmla="*/ 9522355 w 15890925"/>
                  <a:gd name="connsiteY8" fmla="*/ 1104739 h 1272943"/>
                  <a:gd name="connsiteX9" fmla="*/ 9973736 w 15890925"/>
                  <a:gd name="connsiteY9" fmla="*/ 1252602 h 1272943"/>
                  <a:gd name="connsiteX10" fmla="*/ 15890925 w 15890925"/>
                  <a:gd name="connsiteY10" fmla="*/ 1260836 h 1272943"/>
                  <a:gd name="connsiteX0" fmla="*/ 0 w 15890925"/>
                  <a:gd name="connsiteY0" fmla="*/ 1243882 h 1243882"/>
                  <a:gd name="connsiteX1" fmla="*/ 4232936 w 15890925"/>
                  <a:gd name="connsiteY1" fmla="*/ 1227172 h 1243882"/>
                  <a:gd name="connsiteX2" fmla="*/ 4792136 w 15890925"/>
                  <a:gd name="connsiteY2" fmla="*/ 937791 h 1243882"/>
                  <a:gd name="connsiteX3" fmla="*/ 5027732 w 15890925"/>
                  <a:gd name="connsiteY3" fmla="*/ 583833 h 1243882"/>
                  <a:gd name="connsiteX4" fmla="*/ 5803044 w 15890925"/>
                  <a:gd name="connsiteY4" fmla="*/ 16890 h 1243882"/>
                  <a:gd name="connsiteX5" fmla="*/ 7274838 w 15890925"/>
                  <a:gd name="connsiteY5" fmla="*/ 164217 h 1243882"/>
                  <a:gd name="connsiteX6" fmla="*/ 8263835 w 15890925"/>
                  <a:gd name="connsiteY6" fmla="*/ 320715 h 1243882"/>
                  <a:gd name="connsiteX7" fmla="*/ 9013070 w 15890925"/>
                  <a:gd name="connsiteY7" fmla="*/ 738125 h 1243882"/>
                  <a:gd name="connsiteX8" fmla="*/ 9522355 w 15890925"/>
                  <a:gd name="connsiteY8" fmla="*/ 1075678 h 1243882"/>
                  <a:gd name="connsiteX9" fmla="*/ 9973736 w 15890925"/>
                  <a:gd name="connsiteY9" fmla="*/ 1223541 h 1243882"/>
                  <a:gd name="connsiteX10" fmla="*/ 15890925 w 15890925"/>
                  <a:gd name="connsiteY10" fmla="*/ 1231775 h 1243882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013070 w 15890925"/>
                  <a:gd name="connsiteY7" fmla="*/ 740033 h 1245790"/>
                  <a:gd name="connsiteX8" fmla="*/ 9522355 w 15890925"/>
                  <a:gd name="connsiteY8" fmla="*/ 1077586 h 1245790"/>
                  <a:gd name="connsiteX9" fmla="*/ 9973736 w 15890925"/>
                  <a:gd name="connsiteY9" fmla="*/ 1225449 h 1245790"/>
                  <a:gd name="connsiteX10" fmla="*/ 15890925 w 15890925"/>
                  <a:gd name="connsiteY10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8818854 w 15890925"/>
                  <a:gd name="connsiteY7" fmla="*/ 837379 h 1245790"/>
                  <a:gd name="connsiteX8" fmla="*/ 9522355 w 15890925"/>
                  <a:gd name="connsiteY8" fmla="*/ 1077586 h 1245790"/>
                  <a:gd name="connsiteX9" fmla="*/ 9973736 w 15890925"/>
                  <a:gd name="connsiteY9" fmla="*/ 1225449 h 1245790"/>
                  <a:gd name="connsiteX10" fmla="*/ 15890925 w 15890925"/>
                  <a:gd name="connsiteY10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522355 w 15890925"/>
                  <a:gd name="connsiteY7" fmla="*/ 1077586 h 1245790"/>
                  <a:gd name="connsiteX8" fmla="*/ 9973736 w 15890925"/>
                  <a:gd name="connsiteY8" fmla="*/ 1225449 h 1245790"/>
                  <a:gd name="connsiteX9" fmla="*/ 15890925 w 15890925"/>
                  <a:gd name="connsiteY9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279598 w 15890925"/>
                  <a:gd name="connsiteY7" fmla="*/ 1001872 h 1245790"/>
                  <a:gd name="connsiteX8" fmla="*/ 9973736 w 15890925"/>
                  <a:gd name="connsiteY8" fmla="*/ 1225449 h 1245790"/>
                  <a:gd name="connsiteX9" fmla="*/ 15890925 w 15890925"/>
                  <a:gd name="connsiteY9" fmla="*/ 1233683 h 1245790"/>
                  <a:gd name="connsiteX0" fmla="*/ 0 w 15890925"/>
                  <a:gd name="connsiteY0" fmla="*/ 1250783 h 1250783"/>
                  <a:gd name="connsiteX1" fmla="*/ 4232936 w 15890925"/>
                  <a:gd name="connsiteY1" fmla="*/ 1234073 h 1250783"/>
                  <a:gd name="connsiteX2" fmla="*/ 4792136 w 15890925"/>
                  <a:gd name="connsiteY2" fmla="*/ 944692 h 1250783"/>
                  <a:gd name="connsiteX3" fmla="*/ 5027732 w 15890925"/>
                  <a:gd name="connsiteY3" fmla="*/ 590734 h 1250783"/>
                  <a:gd name="connsiteX4" fmla="*/ 6094362 w 15890925"/>
                  <a:gd name="connsiteY4" fmla="*/ 18383 h 1250783"/>
                  <a:gd name="connsiteX5" fmla="*/ 7274838 w 15890925"/>
                  <a:gd name="connsiteY5" fmla="*/ 171118 h 1250783"/>
                  <a:gd name="connsiteX6" fmla="*/ 8118171 w 15890925"/>
                  <a:gd name="connsiteY6" fmla="*/ 473634 h 1250783"/>
                  <a:gd name="connsiteX7" fmla="*/ 9279598 w 15890925"/>
                  <a:gd name="connsiteY7" fmla="*/ 1006865 h 1250783"/>
                  <a:gd name="connsiteX8" fmla="*/ 9973736 w 15890925"/>
                  <a:gd name="connsiteY8" fmla="*/ 1230442 h 1250783"/>
                  <a:gd name="connsiteX9" fmla="*/ 15890925 w 15890925"/>
                  <a:gd name="connsiteY9" fmla="*/ 1238676 h 1250783"/>
                  <a:gd name="connsiteX0" fmla="*/ 0 w 15890925"/>
                  <a:gd name="connsiteY0" fmla="*/ 1211439 h 1211439"/>
                  <a:gd name="connsiteX1" fmla="*/ 4232936 w 15890925"/>
                  <a:gd name="connsiteY1" fmla="*/ 1194729 h 1211439"/>
                  <a:gd name="connsiteX2" fmla="*/ 4792136 w 15890925"/>
                  <a:gd name="connsiteY2" fmla="*/ 905348 h 1211439"/>
                  <a:gd name="connsiteX3" fmla="*/ 5027732 w 15890925"/>
                  <a:gd name="connsiteY3" fmla="*/ 551390 h 1211439"/>
                  <a:gd name="connsiteX4" fmla="*/ 5803044 w 15890925"/>
                  <a:gd name="connsiteY4" fmla="*/ 22304 h 1211439"/>
                  <a:gd name="connsiteX5" fmla="*/ 7274838 w 15890925"/>
                  <a:gd name="connsiteY5" fmla="*/ 131774 h 1211439"/>
                  <a:gd name="connsiteX6" fmla="*/ 8118171 w 15890925"/>
                  <a:gd name="connsiteY6" fmla="*/ 434290 h 1211439"/>
                  <a:gd name="connsiteX7" fmla="*/ 9279598 w 15890925"/>
                  <a:gd name="connsiteY7" fmla="*/ 967521 h 1211439"/>
                  <a:gd name="connsiteX8" fmla="*/ 9973736 w 15890925"/>
                  <a:gd name="connsiteY8" fmla="*/ 1191098 h 1211439"/>
                  <a:gd name="connsiteX9" fmla="*/ 15890925 w 15890925"/>
                  <a:gd name="connsiteY9" fmla="*/ 1199332 h 1211439"/>
                  <a:gd name="connsiteX0" fmla="*/ 0 w 15890925"/>
                  <a:gd name="connsiteY0" fmla="*/ 1226928 h 1226928"/>
                  <a:gd name="connsiteX1" fmla="*/ 4232936 w 15890925"/>
                  <a:gd name="connsiteY1" fmla="*/ 1210218 h 1226928"/>
                  <a:gd name="connsiteX2" fmla="*/ 4792136 w 15890925"/>
                  <a:gd name="connsiteY2" fmla="*/ 920837 h 1226928"/>
                  <a:gd name="connsiteX3" fmla="*/ 5027732 w 15890925"/>
                  <a:gd name="connsiteY3" fmla="*/ 566879 h 1226928"/>
                  <a:gd name="connsiteX4" fmla="*/ 5803044 w 15890925"/>
                  <a:gd name="connsiteY4" fmla="*/ 37793 h 1226928"/>
                  <a:gd name="connsiteX5" fmla="*/ 7274838 w 15890925"/>
                  <a:gd name="connsiteY5" fmla="*/ 87775 h 1226928"/>
                  <a:gd name="connsiteX6" fmla="*/ 8118171 w 15890925"/>
                  <a:gd name="connsiteY6" fmla="*/ 449779 h 1226928"/>
                  <a:gd name="connsiteX7" fmla="*/ 9279598 w 15890925"/>
                  <a:gd name="connsiteY7" fmla="*/ 983010 h 1226928"/>
                  <a:gd name="connsiteX8" fmla="*/ 9973736 w 15890925"/>
                  <a:gd name="connsiteY8" fmla="*/ 1206587 h 1226928"/>
                  <a:gd name="connsiteX9" fmla="*/ 15890925 w 15890925"/>
                  <a:gd name="connsiteY9" fmla="*/ 1214821 h 1226928"/>
                  <a:gd name="connsiteX0" fmla="*/ 0 w 15890925"/>
                  <a:gd name="connsiteY0" fmla="*/ 1206992 h 1206992"/>
                  <a:gd name="connsiteX1" fmla="*/ 4232936 w 15890925"/>
                  <a:gd name="connsiteY1" fmla="*/ 1190282 h 1206992"/>
                  <a:gd name="connsiteX2" fmla="*/ 4792136 w 15890925"/>
                  <a:gd name="connsiteY2" fmla="*/ 900901 h 1206992"/>
                  <a:gd name="connsiteX3" fmla="*/ 5027732 w 15890925"/>
                  <a:gd name="connsiteY3" fmla="*/ 546943 h 1206992"/>
                  <a:gd name="connsiteX4" fmla="*/ 5754497 w 15890925"/>
                  <a:gd name="connsiteY4" fmla="*/ 44898 h 1206992"/>
                  <a:gd name="connsiteX5" fmla="*/ 7274838 w 15890925"/>
                  <a:gd name="connsiteY5" fmla="*/ 67839 h 1206992"/>
                  <a:gd name="connsiteX6" fmla="*/ 8118171 w 15890925"/>
                  <a:gd name="connsiteY6" fmla="*/ 429843 h 1206992"/>
                  <a:gd name="connsiteX7" fmla="*/ 9279598 w 15890925"/>
                  <a:gd name="connsiteY7" fmla="*/ 963074 h 1206992"/>
                  <a:gd name="connsiteX8" fmla="*/ 9973736 w 15890925"/>
                  <a:gd name="connsiteY8" fmla="*/ 1186651 h 1206992"/>
                  <a:gd name="connsiteX9" fmla="*/ 15890925 w 15890925"/>
                  <a:gd name="connsiteY9" fmla="*/ 1194885 h 1206992"/>
                  <a:gd name="connsiteX0" fmla="*/ 0 w 15890925"/>
                  <a:gd name="connsiteY0" fmla="*/ 1281003 h 1281003"/>
                  <a:gd name="connsiteX1" fmla="*/ 4232936 w 15890925"/>
                  <a:gd name="connsiteY1" fmla="*/ 1264293 h 1281003"/>
                  <a:gd name="connsiteX2" fmla="*/ 4792136 w 15890925"/>
                  <a:gd name="connsiteY2" fmla="*/ 974912 h 1281003"/>
                  <a:gd name="connsiteX3" fmla="*/ 5027732 w 15890925"/>
                  <a:gd name="connsiteY3" fmla="*/ 620954 h 1281003"/>
                  <a:gd name="connsiteX4" fmla="*/ 5705938 w 15890925"/>
                  <a:gd name="connsiteY4" fmla="*/ 26972 h 1281003"/>
                  <a:gd name="connsiteX5" fmla="*/ 7274838 w 15890925"/>
                  <a:gd name="connsiteY5" fmla="*/ 141850 h 1281003"/>
                  <a:gd name="connsiteX6" fmla="*/ 8118171 w 15890925"/>
                  <a:gd name="connsiteY6" fmla="*/ 503854 h 1281003"/>
                  <a:gd name="connsiteX7" fmla="*/ 9279598 w 15890925"/>
                  <a:gd name="connsiteY7" fmla="*/ 1037085 h 1281003"/>
                  <a:gd name="connsiteX8" fmla="*/ 9973736 w 15890925"/>
                  <a:gd name="connsiteY8" fmla="*/ 1260662 h 1281003"/>
                  <a:gd name="connsiteX9" fmla="*/ 15890925 w 15890925"/>
                  <a:gd name="connsiteY9" fmla="*/ 1268896 h 1281003"/>
                  <a:gd name="connsiteX0" fmla="*/ 0 w 15890925"/>
                  <a:gd name="connsiteY0" fmla="*/ 1281003 h 1281003"/>
                  <a:gd name="connsiteX1" fmla="*/ 4232936 w 15890925"/>
                  <a:gd name="connsiteY1" fmla="*/ 1264293 h 1281003"/>
                  <a:gd name="connsiteX2" fmla="*/ 4792136 w 15890925"/>
                  <a:gd name="connsiteY2" fmla="*/ 974912 h 1281003"/>
                  <a:gd name="connsiteX3" fmla="*/ 5027732 w 15890925"/>
                  <a:gd name="connsiteY3" fmla="*/ 620954 h 1281003"/>
                  <a:gd name="connsiteX4" fmla="*/ 5705938 w 15890925"/>
                  <a:gd name="connsiteY4" fmla="*/ 26972 h 1281003"/>
                  <a:gd name="connsiteX5" fmla="*/ 7129174 w 15890925"/>
                  <a:gd name="connsiteY5" fmla="*/ 141850 h 1281003"/>
                  <a:gd name="connsiteX6" fmla="*/ 8118171 w 15890925"/>
                  <a:gd name="connsiteY6" fmla="*/ 503854 h 1281003"/>
                  <a:gd name="connsiteX7" fmla="*/ 9279598 w 15890925"/>
                  <a:gd name="connsiteY7" fmla="*/ 1037085 h 1281003"/>
                  <a:gd name="connsiteX8" fmla="*/ 9973736 w 15890925"/>
                  <a:gd name="connsiteY8" fmla="*/ 1260662 h 1281003"/>
                  <a:gd name="connsiteX9" fmla="*/ 15890925 w 15890925"/>
                  <a:gd name="connsiteY9" fmla="*/ 1268896 h 1281003"/>
                  <a:gd name="connsiteX0" fmla="*/ 0 w 22586704"/>
                  <a:gd name="connsiteY0" fmla="*/ 1327197 h 1327197"/>
                  <a:gd name="connsiteX1" fmla="*/ 10928715 w 22586704"/>
                  <a:gd name="connsiteY1" fmla="*/ 1264293 h 1327197"/>
                  <a:gd name="connsiteX2" fmla="*/ 11487915 w 22586704"/>
                  <a:gd name="connsiteY2" fmla="*/ 974912 h 1327197"/>
                  <a:gd name="connsiteX3" fmla="*/ 11723511 w 22586704"/>
                  <a:gd name="connsiteY3" fmla="*/ 620954 h 1327197"/>
                  <a:gd name="connsiteX4" fmla="*/ 12401717 w 22586704"/>
                  <a:gd name="connsiteY4" fmla="*/ 26972 h 1327197"/>
                  <a:gd name="connsiteX5" fmla="*/ 13824953 w 22586704"/>
                  <a:gd name="connsiteY5" fmla="*/ 141850 h 1327197"/>
                  <a:gd name="connsiteX6" fmla="*/ 14813950 w 22586704"/>
                  <a:gd name="connsiteY6" fmla="*/ 503854 h 1327197"/>
                  <a:gd name="connsiteX7" fmla="*/ 15975377 w 22586704"/>
                  <a:gd name="connsiteY7" fmla="*/ 1037085 h 1327197"/>
                  <a:gd name="connsiteX8" fmla="*/ 16669515 w 22586704"/>
                  <a:gd name="connsiteY8" fmla="*/ 1260662 h 1327197"/>
                  <a:gd name="connsiteX9" fmla="*/ 22586704 w 22586704"/>
                  <a:gd name="connsiteY9" fmla="*/ 1268896 h 1327197"/>
                  <a:gd name="connsiteX0" fmla="*/ 0 w 22586704"/>
                  <a:gd name="connsiteY0" fmla="*/ 1327197 h 1327197"/>
                  <a:gd name="connsiteX1" fmla="*/ 10928715 w 22586704"/>
                  <a:gd name="connsiteY1" fmla="*/ 1264293 h 1327197"/>
                  <a:gd name="connsiteX2" fmla="*/ 11487915 w 22586704"/>
                  <a:gd name="connsiteY2" fmla="*/ 974912 h 1327197"/>
                  <a:gd name="connsiteX3" fmla="*/ 11723511 w 22586704"/>
                  <a:gd name="connsiteY3" fmla="*/ 620954 h 1327197"/>
                  <a:gd name="connsiteX4" fmla="*/ 12401717 w 22586704"/>
                  <a:gd name="connsiteY4" fmla="*/ 26972 h 1327197"/>
                  <a:gd name="connsiteX5" fmla="*/ 13824953 w 22586704"/>
                  <a:gd name="connsiteY5" fmla="*/ 141850 h 1327197"/>
                  <a:gd name="connsiteX6" fmla="*/ 14813950 w 22586704"/>
                  <a:gd name="connsiteY6" fmla="*/ 503854 h 1327197"/>
                  <a:gd name="connsiteX7" fmla="*/ 15975377 w 22586704"/>
                  <a:gd name="connsiteY7" fmla="*/ 1037085 h 1327197"/>
                  <a:gd name="connsiteX8" fmla="*/ 16669515 w 22586704"/>
                  <a:gd name="connsiteY8" fmla="*/ 1260662 h 1327197"/>
                  <a:gd name="connsiteX9" fmla="*/ 22586704 w 22586704"/>
                  <a:gd name="connsiteY9" fmla="*/ 1268896 h 132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86704" h="1327197">
                    <a:moveTo>
                      <a:pt x="0" y="1327197"/>
                    </a:moveTo>
                    <a:cubicBezTo>
                      <a:pt x="131762" y="1313703"/>
                      <a:pt x="10549793" y="1294136"/>
                      <a:pt x="10928715" y="1264293"/>
                    </a:cubicBezTo>
                    <a:cubicBezTo>
                      <a:pt x="11307637" y="1234450"/>
                      <a:pt x="11355449" y="1082135"/>
                      <a:pt x="11487915" y="974912"/>
                    </a:cubicBezTo>
                    <a:cubicBezTo>
                      <a:pt x="11620381" y="867689"/>
                      <a:pt x="11571211" y="778944"/>
                      <a:pt x="11723511" y="620954"/>
                    </a:cubicBezTo>
                    <a:cubicBezTo>
                      <a:pt x="11875811" y="462964"/>
                      <a:pt x="12051477" y="106823"/>
                      <a:pt x="12401717" y="26972"/>
                    </a:cubicBezTo>
                    <a:cubicBezTo>
                      <a:pt x="12751957" y="-52879"/>
                      <a:pt x="13422914" y="62370"/>
                      <a:pt x="13824953" y="141850"/>
                    </a:cubicBezTo>
                    <a:cubicBezTo>
                      <a:pt x="14226992" y="221330"/>
                      <a:pt x="14455546" y="354648"/>
                      <a:pt x="14813950" y="503854"/>
                    </a:cubicBezTo>
                    <a:cubicBezTo>
                      <a:pt x="15172354" y="653060"/>
                      <a:pt x="15666116" y="910950"/>
                      <a:pt x="15975377" y="1037085"/>
                    </a:cubicBezTo>
                    <a:cubicBezTo>
                      <a:pt x="16167857" y="1101763"/>
                      <a:pt x="16475840" y="1235262"/>
                      <a:pt x="16669515" y="1260662"/>
                    </a:cubicBezTo>
                    <a:cubicBezTo>
                      <a:pt x="16863190" y="1286062"/>
                      <a:pt x="22273966" y="1272071"/>
                      <a:pt x="22586704" y="126889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2" name="Volný tvar 71"/>
              <p:cNvSpPr/>
              <p:nvPr/>
            </p:nvSpPr>
            <p:spPr>
              <a:xfrm>
                <a:off x="1705835" y="2520355"/>
                <a:ext cx="2254705" cy="1404917"/>
              </a:xfrm>
              <a:custGeom>
                <a:avLst/>
                <a:gdLst>
                  <a:gd name="connsiteX0" fmla="*/ 0 w 2088107"/>
                  <a:gd name="connsiteY0" fmla="*/ 1367155 h 1460900"/>
                  <a:gd name="connsiteX1" fmla="*/ 341194 w 2088107"/>
                  <a:gd name="connsiteY1" fmla="*/ 1367155 h 1460900"/>
                  <a:gd name="connsiteX2" fmla="*/ 368489 w 2088107"/>
                  <a:gd name="connsiteY2" fmla="*/ 998666 h 1460900"/>
                  <a:gd name="connsiteX3" fmla="*/ 382137 w 2088107"/>
                  <a:gd name="connsiteY3" fmla="*/ 261686 h 1460900"/>
                  <a:gd name="connsiteX4" fmla="*/ 382137 w 2088107"/>
                  <a:gd name="connsiteY4" fmla="*/ 2379 h 1460900"/>
                  <a:gd name="connsiteX5" fmla="*/ 436728 w 2088107"/>
                  <a:gd name="connsiteY5" fmla="*/ 384516 h 1460900"/>
                  <a:gd name="connsiteX6" fmla="*/ 450376 w 2088107"/>
                  <a:gd name="connsiteY6" fmla="*/ 793949 h 1460900"/>
                  <a:gd name="connsiteX7" fmla="*/ 464024 w 2088107"/>
                  <a:gd name="connsiteY7" fmla="*/ 1421746 h 1460900"/>
                  <a:gd name="connsiteX8" fmla="*/ 518615 w 2088107"/>
                  <a:gd name="connsiteY8" fmla="*/ 1394451 h 1460900"/>
                  <a:gd name="connsiteX9" fmla="*/ 2088107 w 2088107"/>
                  <a:gd name="connsiteY9" fmla="*/ 1394451 h 1460900"/>
                  <a:gd name="connsiteX0" fmla="*/ 0 w 2088107"/>
                  <a:gd name="connsiteY0" fmla="*/ 1367155 h 1409816"/>
                  <a:gd name="connsiteX1" fmla="*/ 341194 w 2088107"/>
                  <a:gd name="connsiteY1" fmla="*/ 1367155 h 1409816"/>
                  <a:gd name="connsiteX2" fmla="*/ 368489 w 2088107"/>
                  <a:gd name="connsiteY2" fmla="*/ 998666 h 1409816"/>
                  <a:gd name="connsiteX3" fmla="*/ 382137 w 2088107"/>
                  <a:gd name="connsiteY3" fmla="*/ 261686 h 1409816"/>
                  <a:gd name="connsiteX4" fmla="*/ 382137 w 2088107"/>
                  <a:gd name="connsiteY4" fmla="*/ 2379 h 1409816"/>
                  <a:gd name="connsiteX5" fmla="*/ 436728 w 2088107"/>
                  <a:gd name="connsiteY5" fmla="*/ 384516 h 1409816"/>
                  <a:gd name="connsiteX6" fmla="*/ 450376 w 2088107"/>
                  <a:gd name="connsiteY6" fmla="*/ 793949 h 1409816"/>
                  <a:gd name="connsiteX7" fmla="*/ 464024 w 2088107"/>
                  <a:gd name="connsiteY7" fmla="*/ 1180344 h 1409816"/>
                  <a:gd name="connsiteX8" fmla="*/ 518615 w 2088107"/>
                  <a:gd name="connsiteY8" fmla="*/ 1394451 h 1409816"/>
                  <a:gd name="connsiteX9" fmla="*/ 2088107 w 2088107"/>
                  <a:gd name="connsiteY9" fmla="*/ 1394451 h 1409816"/>
                  <a:gd name="connsiteX0" fmla="*/ 0 w 2088107"/>
                  <a:gd name="connsiteY0" fmla="*/ 1367155 h 1402612"/>
                  <a:gd name="connsiteX1" fmla="*/ 341194 w 2088107"/>
                  <a:gd name="connsiteY1" fmla="*/ 1367155 h 1402612"/>
                  <a:gd name="connsiteX2" fmla="*/ 368489 w 2088107"/>
                  <a:gd name="connsiteY2" fmla="*/ 998666 h 1402612"/>
                  <a:gd name="connsiteX3" fmla="*/ 382137 w 2088107"/>
                  <a:gd name="connsiteY3" fmla="*/ 261686 h 1402612"/>
                  <a:gd name="connsiteX4" fmla="*/ 382137 w 2088107"/>
                  <a:gd name="connsiteY4" fmla="*/ 2379 h 1402612"/>
                  <a:gd name="connsiteX5" fmla="*/ 436728 w 2088107"/>
                  <a:gd name="connsiteY5" fmla="*/ 384516 h 1402612"/>
                  <a:gd name="connsiteX6" fmla="*/ 450376 w 2088107"/>
                  <a:gd name="connsiteY6" fmla="*/ 793949 h 1402612"/>
                  <a:gd name="connsiteX7" fmla="*/ 464024 w 2088107"/>
                  <a:gd name="connsiteY7" fmla="*/ 1180344 h 1402612"/>
                  <a:gd name="connsiteX8" fmla="*/ 518615 w 2088107"/>
                  <a:gd name="connsiteY8" fmla="*/ 1394451 h 1402612"/>
                  <a:gd name="connsiteX9" fmla="*/ 2088107 w 2088107"/>
                  <a:gd name="connsiteY9" fmla="*/ 1394451 h 1402612"/>
                  <a:gd name="connsiteX0" fmla="*/ 0 w 2088107"/>
                  <a:gd name="connsiteY0" fmla="*/ 1367155 h 1402612"/>
                  <a:gd name="connsiteX1" fmla="*/ 341194 w 2088107"/>
                  <a:gd name="connsiteY1" fmla="*/ 1367155 h 1402612"/>
                  <a:gd name="connsiteX2" fmla="*/ 368489 w 2088107"/>
                  <a:gd name="connsiteY2" fmla="*/ 998666 h 1402612"/>
                  <a:gd name="connsiteX3" fmla="*/ 382137 w 2088107"/>
                  <a:gd name="connsiteY3" fmla="*/ 261686 h 1402612"/>
                  <a:gd name="connsiteX4" fmla="*/ 382137 w 2088107"/>
                  <a:gd name="connsiteY4" fmla="*/ 2379 h 1402612"/>
                  <a:gd name="connsiteX5" fmla="*/ 436728 w 2088107"/>
                  <a:gd name="connsiteY5" fmla="*/ 384516 h 1402612"/>
                  <a:gd name="connsiteX6" fmla="*/ 450376 w 2088107"/>
                  <a:gd name="connsiteY6" fmla="*/ 793949 h 1402612"/>
                  <a:gd name="connsiteX7" fmla="*/ 464024 w 2088107"/>
                  <a:gd name="connsiteY7" fmla="*/ 1180344 h 1402612"/>
                  <a:gd name="connsiteX8" fmla="*/ 496669 w 2088107"/>
                  <a:gd name="connsiteY8" fmla="*/ 1394451 h 1402612"/>
                  <a:gd name="connsiteX9" fmla="*/ 2088107 w 2088107"/>
                  <a:gd name="connsiteY9" fmla="*/ 1394451 h 1402612"/>
                  <a:gd name="connsiteX0" fmla="*/ 0 w 2088107"/>
                  <a:gd name="connsiteY0" fmla="*/ 1368192 h 1403649"/>
                  <a:gd name="connsiteX1" fmla="*/ 341194 w 2088107"/>
                  <a:gd name="connsiteY1" fmla="*/ 1368192 h 1403649"/>
                  <a:gd name="connsiteX2" fmla="*/ 368489 w 2088107"/>
                  <a:gd name="connsiteY2" fmla="*/ 999703 h 1403649"/>
                  <a:gd name="connsiteX3" fmla="*/ 382137 w 2088107"/>
                  <a:gd name="connsiteY3" fmla="*/ 262723 h 1403649"/>
                  <a:gd name="connsiteX4" fmla="*/ 382137 w 2088107"/>
                  <a:gd name="connsiteY4" fmla="*/ 3416 h 1403649"/>
                  <a:gd name="connsiteX5" fmla="*/ 429413 w 2088107"/>
                  <a:gd name="connsiteY5" fmla="*/ 414814 h 1403649"/>
                  <a:gd name="connsiteX6" fmla="*/ 450376 w 2088107"/>
                  <a:gd name="connsiteY6" fmla="*/ 794986 h 1403649"/>
                  <a:gd name="connsiteX7" fmla="*/ 464024 w 2088107"/>
                  <a:gd name="connsiteY7" fmla="*/ 1181381 h 1403649"/>
                  <a:gd name="connsiteX8" fmla="*/ 496669 w 2088107"/>
                  <a:gd name="connsiteY8" fmla="*/ 1395488 h 1403649"/>
                  <a:gd name="connsiteX9" fmla="*/ 2088107 w 2088107"/>
                  <a:gd name="connsiteY9" fmla="*/ 1395488 h 1403649"/>
                  <a:gd name="connsiteX0" fmla="*/ 0 w 2095422"/>
                  <a:gd name="connsiteY0" fmla="*/ 1382822 h 1410981"/>
                  <a:gd name="connsiteX1" fmla="*/ 348509 w 2095422"/>
                  <a:gd name="connsiteY1" fmla="*/ 1368192 h 1410981"/>
                  <a:gd name="connsiteX2" fmla="*/ 375804 w 2095422"/>
                  <a:gd name="connsiteY2" fmla="*/ 999703 h 1410981"/>
                  <a:gd name="connsiteX3" fmla="*/ 389452 w 2095422"/>
                  <a:gd name="connsiteY3" fmla="*/ 262723 h 1410981"/>
                  <a:gd name="connsiteX4" fmla="*/ 389452 w 2095422"/>
                  <a:gd name="connsiteY4" fmla="*/ 3416 h 1410981"/>
                  <a:gd name="connsiteX5" fmla="*/ 436728 w 2095422"/>
                  <a:gd name="connsiteY5" fmla="*/ 414814 h 1410981"/>
                  <a:gd name="connsiteX6" fmla="*/ 457691 w 2095422"/>
                  <a:gd name="connsiteY6" fmla="*/ 794986 h 1410981"/>
                  <a:gd name="connsiteX7" fmla="*/ 471339 w 2095422"/>
                  <a:gd name="connsiteY7" fmla="*/ 1181381 h 1410981"/>
                  <a:gd name="connsiteX8" fmla="*/ 503984 w 2095422"/>
                  <a:gd name="connsiteY8" fmla="*/ 1395488 h 1410981"/>
                  <a:gd name="connsiteX9" fmla="*/ 2095422 w 2095422"/>
                  <a:gd name="connsiteY9" fmla="*/ 1395488 h 1410981"/>
                  <a:gd name="connsiteX0" fmla="*/ 0 w 2095422"/>
                  <a:gd name="connsiteY0" fmla="*/ 1382822 h 1401343"/>
                  <a:gd name="connsiteX1" fmla="*/ 348509 w 2095422"/>
                  <a:gd name="connsiteY1" fmla="*/ 1368192 h 1401343"/>
                  <a:gd name="connsiteX2" fmla="*/ 375804 w 2095422"/>
                  <a:gd name="connsiteY2" fmla="*/ 999703 h 1401343"/>
                  <a:gd name="connsiteX3" fmla="*/ 389452 w 2095422"/>
                  <a:gd name="connsiteY3" fmla="*/ 262723 h 1401343"/>
                  <a:gd name="connsiteX4" fmla="*/ 389452 w 2095422"/>
                  <a:gd name="connsiteY4" fmla="*/ 3416 h 1401343"/>
                  <a:gd name="connsiteX5" fmla="*/ 436728 w 2095422"/>
                  <a:gd name="connsiteY5" fmla="*/ 414814 h 1401343"/>
                  <a:gd name="connsiteX6" fmla="*/ 457691 w 2095422"/>
                  <a:gd name="connsiteY6" fmla="*/ 794986 h 1401343"/>
                  <a:gd name="connsiteX7" fmla="*/ 471339 w 2095422"/>
                  <a:gd name="connsiteY7" fmla="*/ 1181381 h 1401343"/>
                  <a:gd name="connsiteX8" fmla="*/ 503984 w 2095422"/>
                  <a:gd name="connsiteY8" fmla="*/ 1395488 h 1401343"/>
                  <a:gd name="connsiteX9" fmla="*/ 2095422 w 2095422"/>
                  <a:gd name="connsiteY9" fmla="*/ 1395488 h 1401343"/>
                  <a:gd name="connsiteX0" fmla="*/ 0 w 2095422"/>
                  <a:gd name="connsiteY0" fmla="*/ 1382822 h 1397899"/>
                  <a:gd name="connsiteX1" fmla="*/ 348509 w 2095422"/>
                  <a:gd name="connsiteY1" fmla="*/ 1368192 h 1397899"/>
                  <a:gd name="connsiteX2" fmla="*/ 375804 w 2095422"/>
                  <a:gd name="connsiteY2" fmla="*/ 999703 h 1397899"/>
                  <a:gd name="connsiteX3" fmla="*/ 389452 w 2095422"/>
                  <a:gd name="connsiteY3" fmla="*/ 262723 h 1397899"/>
                  <a:gd name="connsiteX4" fmla="*/ 389452 w 2095422"/>
                  <a:gd name="connsiteY4" fmla="*/ 3416 h 1397899"/>
                  <a:gd name="connsiteX5" fmla="*/ 436728 w 2095422"/>
                  <a:gd name="connsiteY5" fmla="*/ 414814 h 1397899"/>
                  <a:gd name="connsiteX6" fmla="*/ 457691 w 2095422"/>
                  <a:gd name="connsiteY6" fmla="*/ 794986 h 1397899"/>
                  <a:gd name="connsiteX7" fmla="*/ 471339 w 2095422"/>
                  <a:gd name="connsiteY7" fmla="*/ 1181381 h 1397899"/>
                  <a:gd name="connsiteX8" fmla="*/ 503984 w 2095422"/>
                  <a:gd name="connsiteY8" fmla="*/ 1395488 h 1397899"/>
                  <a:gd name="connsiteX9" fmla="*/ 2095422 w 2095422"/>
                  <a:gd name="connsiteY9" fmla="*/ 1395488 h 1397899"/>
                  <a:gd name="connsiteX0" fmla="*/ 0 w 2095422"/>
                  <a:gd name="connsiteY0" fmla="*/ 1382822 h 1405491"/>
                  <a:gd name="connsiteX1" fmla="*/ 348509 w 2095422"/>
                  <a:gd name="connsiteY1" fmla="*/ 1404768 h 1405491"/>
                  <a:gd name="connsiteX2" fmla="*/ 375804 w 2095422"/>
                  <a:gd name="connsiteY2" fmla="*/ 999703 h 1405491"/>
                  <a:gd name="connsiteX3" fmla="*/ 389452 w 2095422"/>
                  <a:gd name="connsiteY3" fmla="*/ 262723 h 1405491"/>
                  <a:gd name="connsiteX4" fmla="*/ 389452 w 2095422"/>
                  <a:gd name="connsiteY4" fmla="*/ 3416 h 1405491"/>
                  <a:gd name="connsiteX5" fmla="*/ 436728 w 2095422"/>
                  <a:gd name="connsiteY5" fmla="*/ 414814 h 1405491"/>
                  <a:gd name="connsiteX6" fmla="*/ 457691 w 2095422"/>
                  <a:gd name="connsiteY6" fmla="*/ 794986 h 1405491"/>
                  <a:gd name="connsiteX7" fmla="*/ 471339 w 2095422"/>
                  <a:gd name="connsiteY7" fmla="*/ 1181381 h 1405491"/>
                  <a:gd name="connsiteX8" fmla="*/ 503984 w 2095422"/>
                  <a:gd name="connsiteY8" fmla="*/ 1395488 h 1405491"/>
                  <a:gd name="connsiteX9" fmla="*/ 2095422 w 2095422"/>
                  <a:gd name="connsiteY9" fmla="*/ 1395488 h 1405491"/>
                  <a:gd name="connsiteX0" fmla="*/ 0 w 2095422"/>
                  <a:gd name="connsiteY0" fmla="*/ 1412083 h 1437694"/>
                  <a:gd name="connsiteX1" fmla="*/ 348509 w 2095422"/>
                  <a:gd name="connsiteY1" fmla="*/ 1404768 h 1437694"/>
                  <a:gd name="connsiteX2" fmla="*/ 375804 w 2095422"/>
                  <a:gd name="connsiteY2" fmla="*/ 999703 h 1437694"/>
                  <a:gd name="connsiteX3" fmla="*/ 389452 w 2095422"/>
                  <a:gd name="connsiteY3" fmla="*/ 262723 h 1437694"/>
                  <a:gd name="connsiteX4" fmla="*/ 389452 w 2095422"/>
                  <a:gd name="connsiteY4" fmla="*/ 3416 h 1437694"/>
                  <a:gd name="connsiteX5" fmla="*/ 436728 w 2095422"/>
                  <a:gd name="connsiteY5" fmla="*/ 414814 h 1437694"/>
                  <a:gd name="connsiteX6" fmla="*/ 457691 w 2095422"/>
                  <a:gd name="connsiteY6" fmla="*/ 794986 h 1437694"/>
                  <a:gd name="connsiteX7" fmla="*/ 471339 w 2095422"/>
                  <a:gd name="connsiteY7" fmla="*/ 1181381 h 1437694"/>
                  <a:gd name="connsiteX8" fmla="*/ 503984 w 2095422"/>
                  <a:gd name="connsiteY8" fmla="*/ 1395488 h 1437694"/>
                  <a:gd name="connsiteX9" fmla="*/ 2095422 w 2095422"/>
                  <a:gd name="connsiteY9" fmla="*/ 1395488 h 1437694"/>
                  <a:gd name="connsiteX0" fmla="*/ 0 w 2095422"/>
                  <a:gd name="connsiteY0" fmla="*/ 1412083 h 1412308"/>
                  <a:gd name="connsiteX1" fmla="*/ 348509 w 2095422"/>
                  <a:gd name="connsiteY1" fmla="*/ 1404768 h 1412308"/>
                  <a:gd name="connsiteX2" fmla="*/ 375804 w 2095422"/>
                  <a:gd name="connsiteY2" fmla="*/ 999703 h 1412308"/>
                  <a:gd name="connsiteX3" fmla="*/ 389452 w 2095422"/>
                  <a:gd name="connsiteY3" fmla="*/ 262723 h 1412308"/>
                  <a:gd name="connsiteX4" fmla="*/ 389452 w 2095422"/>
                  <a:gd name="connsiteY4" fmla="*/ 3416 h 1412308"/>
                  <a:gd name="connsiteX5" fmla="*/ 436728 w 2095422"/>
                  <a:gd name="connsiteY5" fmla="*/ 414814 h 1412308"/>
                  <a:gd name="connsiteX6" fmla="*/ 457691 w 2095422"/>
                  <a:gd name="connsiteY6" fmla="*/ 794986 h 1412308"/>
                  <a:gd name="connsiteX7" fmla="*/ 471339 w 2095422"/>
                  <a:gd name="connsiteY7" fmla="*/ 1181381 h 1412308"/>
                  <a:gd name="connsiteX8" fmla="*/ 503984 w 2095422"/>
                  <a:gd name="connsiteY8" fmla="*/ 1395488 h 1412308"/>
                  <a:gd name="connsiteX9" fmla="*/ 2095422 w 2095422"/>
                  <a:gd name="connsiteY9" fmla="*/ 1395488 h 1412308"/>
                  <a:gd name="connsiteX0" fmla="*/ 0 w 2095422"/>
                  <a:gd name="connsiteY0" fmla="*/ 1404917 h 1405142"/>
                  <a:gd name="connsiteX1" fmla="*/ 348509 w 2095422"/>
                  <a:gd name="connsiteY1" fmla="*/ 1397602 h 1405142"/>
                  <a:gd name="connsiteX2" fmla="*/ 375804 w 2095422"/>
                  <a:gd name="connsiteY2" fmla="*/ 992537 h 1405142"/>
                  <a:gd name="connsiteX3" fmla="*/ 389452 w 2095422"/>
                  <a:gd name="connsiteY3" fmla="*/ 255557 h 1405142"/>
                  <a:gd name="connsiteX4" fmla="*/ 411397 w 2095422"/>
                  <a:gd name="connsiteY4" fmla="*/ 3566 h 1405142"/>
                  <a:gd name="connsiteX5" fmla="*/ 436728 w 2095422"/>
                  <a:gd name="connsiteY5" fmla="*/ 407648 h 1405142"/>
                  <a:gd name="connsiteX6" fmla="*/ 457691 w 2095422"/>
                  <a:gd name="connsiteY6" fmla="*/ 787820 h 1405142"/>
                  <a:gd name="connsiteX7" fmla="*/ 471339 w 2095422"/>
                  <a:gd name="connsiteY7" fmla="*/ 1174215 h 1405142"/>
                  <a:gd name="connsiteX8" fmla="*/ 503984 w 2095422"/>
                  <a:gd name="connsiteY8" fmla="*/ 1388322 h 1405142"/>
                  <a:gd name="connsiteX9" fmla="*/ 2095422 w 2095422"/>
                  <a:gd name="connsiteY9" fmla="*/ 1388322 h 1405142"/>
                  <a:gd name="connsiteX0" fmla="*/ 0 w 2095422"/>
                  <a:gd name="connsiteY0" fmla="*/ 1404917 h 1405142"/>
                  <a:gd name="connsiteX1" fmla="*/ 348509 w 2095422"/>
                  <a:gd name="connsiteY1" fmla="*/ 1397602 h 1405142"/>
                  <a:gd name="connsiteX2" fmla="*/ 375804 w 2095422"/>
                  <a:gd name="connsiteY2" fmla="*/ 992537 h 1405142"/>
                  <a:gd name="connsiteX3" fmla="*/ 389452 w 2095422"/>
                  <a:gd name="connsiteY3" fmla="*/ 255557 h 1405142"/>
                  <a:gd name="connsiteX4" fmla="*/ 399340 w 2095422"/>
                  <a:gd name="connsiteY4" fmla="*/ 3566 h 1405142"/>
                  <a:gd name="connsiteX5" fmla="*/ 436728 w 2095422"/>
                  <a:gd name="connsiteY5" fmla="*/ 407648 h 1405142"/>
                  <a:gd name="connsiteX6" fmla="*/ 457691 w 2095422"/>
                  <a:gd name="connsiteY6" fmla="*/ 787820 h 1405142"/>
                  <a:gd name="connsiteX7" fmla="*/ 471339 w 2095422"/>
                  <a:gd name="connsiteY7" fmla="*/ 1174215 h 1405142"/>
                  <a:gd name="connsiteX8" fmla="*/ 503984 w 2095422"/>
                  <a:gd name="connsiteY8" fmla="*/ 1388322 h 1405142"/>
                  <a:gd name="connsiteX9" fmla="*/ 2095422 w 2095422"/>
                  <a:gd name="connsiteY9" fmla="*/ 1388322 h 1405142"/>
                  <a:gd name="connsiteX0" fmla="*/ 0 w 2477426"/>
                  <a:gd name="connsiteY0" fmla="*/ 1404917 h 1430528"/>
                  <a:gd name="connsiteX1" fmla="*/ 730513 w 2477426"/>
                  <a:gd name="connsiteY1" fmla="*/ 1397602 h 1430528"/>
                  <a:gd name="connsiteX2" fmla="*/ 757808 w 2477426"/>
                  <a:gd name="connsiteY2" fmla="*/ 992537 h 1430528"/>
                  <a:gd name="connsiteX3" fmla="*/ 771456 w 2477426"/>
                  <a:gd name="connsiteY3" fmla="*/ 255557 h 1430528"/>
                  <a:gd name="connsiteX4" fmla="*/ 781344 w 2477426"/>
                  <a:gd name="connsiteY4" fmla="*/ 3566 h 1430528"/>
                  <a:gd name="connsiteX5" fmla="*/ 818732 w 2477426"/>
                  <a:gd name="connsiteY5" fmla="*/ 407648 h 1430528"/>
                  <a:gd name="connsiteX6" fmla="*/ 839695 w 2477426"/>
                  <a:gd name="connsiteY6" fmla="*/ 787820 h 1430528"/>
                  <a:gd name="connsiteX7" fmla="*/ 853343 w 2477426"/>
                  <a:gd name="connsiteY7" fmla="*/ 1174215 h 1430528"/>
                  <a:gd name="connsiteX8" fmla="*/ 885988 w 2477426"/>
                  <a:gd name="connsiteY8" fmla="*/ 1388322 h 1430528"/>
                  <a:gd name="connsiteX9" fmla="*/ 2477426 w 2477426"/>
                  <a:gd name="connsiteY9" fmla="*/ 1388322 h 1430528"/>
                  <a:gd name="connsiteX0" fmla="*/ 0 w 2477426"/>
                  <a:gd name="connsiteY0" fmla="*/ 1404917 h 1404917"/>
                  <a:gd name="connsiteX1" fmla="*/ 730513 w 2477426"/>
                  <a:gd name="connsiteY1" fmla="*/ 1397602 h 1404917"/>
                  <a:gd name="connsiteX2" fmla="*/ 757808 w 2477426"/>
                  <a:gd name="connsiteY2" fmla="*/ 992537 h 1404917"/>
                  <a:gd name="connsiteX3" fmla="*/ 771456 w 2477426"/>
                  <a:gd name="connsiteY3" fmla="*/ 255557 h 1404917"/>
                  <a:gd name="connsiteX4" fmla="*/ 781344 w 2477426"/>
                  <a:gd name="connsiteY4" fmla="*/ 3566 h 1404917"/>
                  <a:gd name="connsiteX5" fmla="*/ 818732 w 2477426"/>
                  <a:gd name="connsiteY5" fmla="*/ 407648 h 1404917"/>
                  <a:gd name="connsiteX6" fmla="*/ 839695 w 2477426"/>
                  <a:gd name="connsiteY6" fmla="*/ 787820 h 1404917"/>
                  <a:gd name="connsiteX7" fmla="*/ 853343 w 2477426"/>
                  <a:gd name="connsiteY7" fmla="*/ 1174215 h 1404917"/>
                  <a:gd name="connsiteX8" fmla="*/ 885988 w 2477426"/>
                  <a:gd name="connsiteY8" fmla="*/ 1388322 h 1404917"/>
                  <a:gd name="connsiteX9" fmla="*/ 2477426 w 2477426"/>
                  <a:gd name="connsiteY9" fmla="*/ 1388322 h 140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7426" h="1404917">
                    <a:moveTo>
                      <a:pt x="0" y="1404917"/>
                    </a:moveTo>
                    <a:lnTo>
                      <a:pt x="730513" y="1397602"/>
                    </a:lnTo>
                    <a:cubicBezTo>
                      <a:pt x="746922" y="1376497"/>
                      <a:pt x="750984" y="1182878"/>
                      <a:pt x="757808" y="992537"/>
                    </a:cubicBezTo>
                    <a:cubicBezTo>
                      <a:pt x="764632" y="802196"/>
                      <a:pt x="767533" y="420385"/>
                      <a:pt x="771456" y="255557"/>
                    </a:cubicBezTo>
                    <a:cubicBezTo>
                      <a:pt x="775379" y="90729"/>
                      <a:pt x="773465" y="-21782"/>
                      <a:pt x="781344" y="3566"/>
                    </a:cubicBezTo>
                    <a:cubicBezTo>
                      <a:pt x="789223" y="28914"/>
                      <a:pt x="809007" y="276939"/>
                      <a:pt x="818732" y="407648"/>
                    </a:cubicBezTo>
                    <a:cubicBezTo>
                      <a:pt x="828457" y="538357"/>
                      <a:pt x="833927" y="660059"/>
                      <a:pt x="839695" y="787820"/>
                    </a:cubicBezTo>
                    <a:cubicBezTo>
                      <a:pt x="845463" y="915581"/>
                      <a:pt x="845628" y="1074131"/>
                      <a:pt x="853343" y="1174215"/>
                    </a:cubicBezTo>
                    <a:cubicBezTo>
                      <a:pt x="861058" y="1274299"/>
                      <a:pt x="871340" y="1381899"/>
                      <a:pt x="885988" y="1388322"/>
                    </a:cubicBezTo>
                    <a:cubicBezTo>
                      <a:pt x="900636" y="1394745"/>
                      <a:pt x="1828020" y="1386047"/>
                      <a:pt x="2477426" y="1388322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grpSp>
          <p:nvGrpSpPr>
            <p:cNvPr id="67" name="Skupina 66"/>
            <p:cNvGrpSpPr/>
            <p:nvPr/>
          </p:nvGrpSpPr>
          <p:grpSpPr>
            <a:xfrm>
              <a:off x="1806869" y="4468568"/>
              <a:ext cx="11432070" cy="1436163"/>
              <a:chOff x="1745995" y="9509127"/>
              <a:chExt cx="11432070" cy="1436163"/>
            </a:xfrm>
          </p:grpSpPr>
          <p:sp>
            <p:nvSpPr>
              <p:cNvPr id="69" name="Volný tvar 68"/>
              <p:cNvSpPr/>
              <p:nvPr/>
            </p:nvSpPr>
            <p:spPr>
              <a:xfrm>
                <a:off x="1745995" y="9509127"/>
                <a:ext cx="7719238" cy="1436163"/>
              </a:xfrm>
              <a:custGeom>
                <a:avLst/>
                <a:gdLst>
                  <a:gd name="connsiteX0" fmla="*/ 0 w 5818910"/>
                  <a:gd name="connsiteY0" fmla="*/ 3141812 h 3878372"/>
                  <a:gd name="connsiteX1" fmla="*/ 421574 w 5818910"/>
                  <a:gd name="connsiteY1" fmla="*/ 2488669 h 3878372"/>
                  <a:gd name="connsiteX2" fmla="*/ 961902 w 5818910"/>
                  <a:gd name="connsiteY2" fmla="*/ 1995843 h 3878372"/>
                  <a:gd name="connsiteX3" fmla="*/ 1401289 w 5818910"/>
                  <a:gd name="connsiteY3" fmla="*/ 1776150 h 3878372"/>
                  <a:gd name="connsiteX4" fmla="*/ 1448790 w 5818910"/>
                  <a:gd name="connsiteY4" fmla="*/ 1603958 h 3878372"/>
                  <a:gd name="connsiteX5" fmla="*/ 1484416 w 5818910"/>
                  <a:gd name="connsiteY5" fmla="*/ 808311 h 3878372"/>
                  <a:gd name="connsiteX6" fmla="*/ 1543793 w 5818910"/>
                  <a:gd name="connsiteY6" fmla="*/ 131417 h 3878372"/>
                  <a:gd name="connsiteX7" fmla="*/ 1585356 w 5818910"/>
                  <a:gd name="connsiteY7" fmla="*/ 83916 h 3878372"/>
                  <a:gd name="connsiteX8" fmla="*/ 1609107 w 5818910"/>
                  <a:gd name="connsiteY8" fmla="*/ 1045817 h 3878372"/>
                  <a:gd name="connsiteX9" fmla="*/ 1626920 w 5818910"/>
                  <a:gd name="connsiteY9" fmla="*/ 1603958 h 3878372"/>
                  <a:gd name="connsiteX10" fmla="*/ 1686297 w 5818910"/>
                  <a:gd name="connsiteY10" fmla="*/ 1710836 h 3878372"/>
                  <a:gd name="connsiteX11" fmla="*/ 1727860 w 5818910"/>
                  <a:gd name="connsiteY11" fmla="*/ 1247698 h 3878372"/>
                  <a:gd name="connsiteX12" fmla="*/ 1715985 w 5818910"/>
                  <a:gd name="connsiteY12" fmla="*/ 428300 h 3878372"/>
                  <a:gd name="connsiteX13" fmla="*/ 1715985 w 5818910"/>
                  <a:gd name="connsiteY13" fmla="*/ 54228 h 3878372"/>
                  <a:gd name="connsiteX14" fmla="*/ 1822863 w 5818910"/>
                  <a:gd name="connsiteY14" fmla="*/ 315485 h 3878372"/>
                  <a:gd name="connsiteX15" fmla="*/ 1828800 w 5818910"/>
                  <a:gd name="connsiteY15" fmla="*/ 1063630 h 3878372"/>
                  <a:gd name="connsiteX16" fmla="*/ 1870364 w 5818910"/>
                  <a:gd name="connsiteY16" fmla="*/ 1758337 h 3878372"/>
                  <a:gd name="connsiteX17" fmla="*/ 1995055 w 5818910"/>
                  <a:gd name="connsiteY17" fmla="*/ 1853339 h 3878372"/>
                  <a:gd name="connsiteX18" fmla="*/ 2487881 w 5818910"/>
                  <a:gd name="connsiteY18" fmla="*/ 2393667 h 3878372"/>
                  <a:gd name="connsiteX19" fmla="*/ 3093523 w 5818910"/>
                  <a:gd name="connsiteY19" fmla="*/ 3290254 h 3878372"/>
                  <a:gd name="connsiteX20" fmla="*/ 3378530 w 5818910"/>
                  <a:gd name="connsiteY20" fmla="*/ 3818706 h 3878372"/>
                  <a:gd name="connsiteX21" fmla="*/ 4001985 w 5818910"/>
                  <a:gd name="connsiteY21" fmla="*/ 3800893 h 3878372"/>
                  <a:gd name="connsiteX22" fmla="*/ 4346369 w 5818910"/>
                  <a:gd name="connsiteY22" fmla="*/ 3236815 h 3878372"/>
                  <a:gd name="connsiteX23" fmla="*/ 4862946 w 5818910"/>
                  <a:gd name="connsiteY23" fmla="*/ 2542108 h 3878372"/>
                  <a:gd name="connsiteX24" fmla="*/ 4975761 w 5818910"/>
                  <a:gd name="connsiteY24" fmla="*/ 2179911 h 3878372"/>
                  <a:gd name="connsiteX25" fmla="*/ 5011387 w 5818910"/>
                  <a:gd name="connsiteY25" fmla="*/ 1229885 h 3878372"/>
                  <a:gd name="connsiteX26" fmla="*/ 5082639 w 5818910"/>
                  <a:gd name="connsiteY26" fmla="*/ 131417 h 3878372"/>
                  <a:gd name="connsiteX27" fmla="*/ 5130141 w 5818910"/>
                  <a:gd name="connsiteY27" fmla="*/ 368924 h 3878372"/>
                  <a:gd name="connsiteX28" fmla="*/ 5142016 w 5818910"/>
                  <a:gd name="connsiteY28" fmla="*/ 1313012 h 3878372"/>
                  <a:gd name="connsiteX29" fmla="*/ 5142016 w 5818910"/>
                  <a:gd name="connsiteY29" fmla="*/ 1983968 h 3878372"/>
                  <a:gd name="connsiteX30" fmla="*/ 5207330 w 5818910"/>
                  <a:gd name="connsiteY30" fmla="*/ 2108659 h 3878372"/>
                  <a:gd name="connsiteX31" fmla="*/ 5248894 w 5818910"/>
                  <a:gd name="connsiteY31" fmla="*/ 1716773 h 3878372"/>
                  <a:gd name="connsiteX32" fmla="*/ 5219206 w 5818910"/>
                  <a:gd name="connsiteY32" fmla="*/ 1152695 h 3878372"/>
                  <a:gd name="connsiteX33" fmla="*/ 5242956 w 5818910"/>
                  <a:gd name="connsiteY33" fmla="*/ 297672 h 3878372"/>
                  <a:gd name="connsiteX34" fmla="*/ 5332021 w 5818910"/>
                  <a:gd name="connsiteY34" fmla="*/ 256108 h 3878372"/>
                  <a:gd name="connsiteX35" fmla="*/ 5361710 w 5818910"/>
                  <a:gd name="connsiteY35" fmla="*/ 1010191 h 3878372"/>
                  <a:gd name="connsiteX36" fmla="*/ 5391398 w 5818910"/>
                  <a:gd name="connsiteY36" fmla="*/ 2025532 h 3878372"/>
                  <a:gd name="connsiteX37" fmla="*/ 5480463 w 5818910"/>
                  <a:gd name="connsiteY37" fmla="*/ 2251163 h 3878372"/>
                  <a:gd name="connsiteX38" fmla="*/ 5818910 w 5818910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33154 w 5890162"/>
                  <a:gd name="connsiteY2" fmla="*/ 1995843 h 3878372"/>
                  <a:gd name="connsiteX3" fmla="*/ 1472541 w 5890162"/>
                  <a:gd name="connsiteY3" fmla="*/ 1776150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72541 w 5890162"/>
                  <a:gd name="connsiteY3" fmla="*/ 1776150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23803 w 5890162"/>
                  <a:gd name="connsiteY16" fmla="*/ 1746462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23803 w 5890162"/>
                  <a:gd name="connsiteY16" fmla="*/ 1746462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15045 w 5890162"/>
                  <a:gd name="connsiteY6" fmla="*/ 445936 h 4192891"/>
                  <a:gd name="connsiteX7" fmla="*/ 1656608 w 5890162"/>
                  <a:gd name="connsiteY7" fmla="*/ 398435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15045 w 5890162"/>
                  <a:gd name="connsiteY6" fmla="*/ 445936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50671 w 5890162"/>
                  <a:gd name="connsiteY6" fmla="*/ 261869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32858 w 5890162"/>
                  <a:gd name="connsiteY6" fmla="*/ 261869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216511"/>
                  <a:gd name="connsiteX1" fmla="*/ 492826 w 5890162"/>
                  <a:gd name="connsiteY1" fmla="*/ 2803188 h 4216511"/>
                  <a:gd name="connsiteX2" fmla="*/ 1003466 w 5890162"/>
                  <a:gd name="connsiteY2" fmla="*/ 2310362 h 4216511"/>
                  <a:gd name="connsiteX3" fmla="*/ 1430977 w 5890162"/>
                  <a:gd name="connsiteY3" fmla="*/ 2108482 h 4216511"/>
                  <a:gd name="connsiteX4" fmla="*/ 1520042 w 5890162"/>
                  <a:gd name="connsiteY4" fmla="*/ 1918477 h 4216511"/>
                  <a:gd name="connsiteX5" fmla="*/ 1555668 w 5890162"/>
                  <a:gd name="connsiteY5" fmla="*/ 1122830 h 4216511"/>
                  <a:gd name="connsiteX6" fmla="*/ 1632858 w 5890162"/>
                  <a:gd name="connsiteY6" fmla="*/ 261869 h 4216511"/>
                  <a:gd name="connsiteX7" fmla="*/ 1674421 w 5890162"/>
                  <a:gd name="connsiteY7" fmla="*/ 261869 h 4216511"/>
                  <a:gd name="connsiteX8" fmla="*/ 1680359 w 5890162"/>
                  <a:gd name="connsiteY8" fmla="*/ 1360336 h 4216511"/>
                  <a:gd name="connsiteX9" fmla="*/ 1698172 w 5890162"/>
                  <a:gd name="connsiteY9" fmla="*/ 1918477 h 4216511"/>
                  <a:gd name="connsiteX10" fmla="*/ 1757549 w 5890162"/>
                  <a:gd name="connsiteY10" fmla="*/ 2025355 h 4216511"/>
                  <a:gd name="connsiteX11" fmla="*/ 1799112 w 5890162"/>
                  <a:gd name="connsiteY11" fmla="*/ 1562217 h 4216511"/>
                  <a:gd name="connsiteX12" fmla="*/ 1787237 w 5890162"/>
                  <a:gd name="connsiteY12" fmla="*/ 742819 h 4216511"/>
                  <a:gd name="connsiteX13" fmla="*/ 1846613 w 5890162"/>
                  <a:gd name="connsiteY13" fmla="*/ 612 h 4216511"/>
                  <a:gd name="connsiteX14" fmla="*/ 1894115 w 5890162"/>
                  <a:gd name="connsiteY14" fmla="*/ 630004 h 4216511"/>
                  <a:gd name="connsiteX15" fmla="*/ 1900052 w 5890162"/>
                  <a:gd name="connsiteY15" fmla="*/ 1378149 h 4216511"/>
                  <a:gd name="connsiteX16" fmla="*/ 1923803 w 5890162"/>
                  <a:gd name="connsiteY16" fmla="*/ 2060981 h 4216511"/>
                  <a:gd name="connsiteX17" fmla="*/ 2185060 w 5890162"/>
                  <a:gd name="connsiteY17" fmla="*/ 2286611 h 4216511"/>
                  <a:gd name="connsiteX18" fmla="*/ 2559133 w 5890162"/>
                  <a:gd name="connsiteY18" fmla="*/ 2708186 h 4216511"/>
                  <a:gd name="connsiteX19" fmla="*/ 3164775 w 5890162"/>
                  <a:gd name="connsiteY19" fmla="*/ 3604773 h 4216511"/>
                  <a:gd name="connsiteX20" fmla="*/ 3562598 w 5890162"/>
                  <a:gd name="connsiteY20" fmla="*/ 4168851 h 4216511"/>
                  <a:gd name="connsiteX21" fmla="*/ 4073237 w 5890162"/>
                  <a:gd name="connsiteY21" fmla="*/ 4115412 h 4216511"/>
                  <a:gd name="connsiteX22" fmla="*/ 4417621 w 5890162"/>
                  <a:gd name="connsiteY22" fmla="*/ 3551334 h 4216511"/>
                  <a:gd name="connsiteX23" fmla="*/ 4934198 w 5890162"/>
                  <a:gd name="connsiteY23" fmla="*/ 2856627 h 4216511"/>
                  <a:gd name="connsiteX24" fmla="*/ 5047013 w 5890162"/>
                  <a:gd name="connsiteY24" fmla="*/ 2494430 h 4216511"/>
                  <a:gd name="connsiteX25" fmla="*/ 5082639 w 5890162"/>
                  <a:gd name="connsiteY25" fmla="*/ 1544404 h 4216511"/>
                  <a:gd name="connsiteX26" fmla="*/ 5153891 w 5890162"/>
                  <a:gd name="connsiteY26" fmla="*/ 445936 h 4216511"/>
                  <a:gd name="connsiteX27" fmla="*/ 5201393 w 5890162"/>
                  <a:gd name="connsiteY27" fmla="*/ 683443 h 4216511"/>
                  <a:gd name="connsiteX28" fmla="*/ 5213268 w 5890162"/>
                  <a:gd name="connsiteY28" fmla="*/ 1627531 h 4216511"/>
                  <a:gd name="connsiteX29" fmla="*/ 5213268 w 5890162"/>
                  <a:gd name="connsiteY29" fmla="*/ 2298487 h 4216511"/>
                  <a:gd name="connsiteX30" fmla="*/ 5278582 w 5890162"/>
                  <a:gd name="connsiteY30" fmla="*/ 2423178 h 4216511"/>
                  <a:gd name="connsiteX31" fmla="*/ 5320146 w 5890162"/>
                  <a:gd name="connsiteY31" fmla="*/ 2031292 h 4216511"/>
                  <a:gd name="connsiteX32" fmla="*/ 5290458 w 5890162"/>
                  <a:gd name="connsiteY32" fmla="*/ 1467214 h 4216511"/>
                  <a:gd name="connsiteX33" fmla="*/ 5314208 w 5890162"/>
                  <a:gd name="connsiteY33" fmla="*/ 612191 h 4216511"/>
                  <a:gd name="connsiteX34" fmla="*/ 5403273 w 5890162"/>
                  <a:gd name="connsiteY34" fmla="*/ 570627 h 4216511"/>
                  <a:gd name="connsiteX35" fmla="*/ 5432962 w 5890162"/>
                  <a:gd name="connsiteY35" fmla="*/ 1324710 h 4216511"/>
                  <a:gd name="connsiteX36" fmla="*/ 5462650 w 5890162"/>
                  <a:gd name="connsiteY36" fmla="*/ 2340051 h 4216511"/>
                  <a:gd name="connsiteX37" fmla="*/ 5551715 w 5890162"/>
                  <a:gd name="connsiteY37" fmla="*/ 2565682 h 4216511"/>
                  <a:gd name="connsiteX38" fmla="*/ 5890162 w 5890162"/>
                  <a:gd name="connsiteY38" fmla="*/ 2826939 h 4216511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34198 w 5890162"/>
                  <a:gd name="connsiteY23" fmla="*/ 2856627 h 4230832"/>
                  <a:gd name="connsiteX24" fmla="*/ 5047013 w 5890162"/>
                  <a:gd name="connsiteY24" fmla="*/ 2494430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47013 w 5890162"/>
                  <a:gd name="connsiteY24" fmla="*/ 2494430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58888 w 5890162"/>
                  <a:gd name="connsiteY24" fmla="*/ 2203484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58888 w 5890162"/>
                  <a:gd name="connsiteY24" fmla="*/ 2203484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82639 w 5890162"/>
                  <a:gd name="connsiteY24" fmla="*/ 2250986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290458 w 5890162"/>
                  <a:gd name="connsiteY33" fmla="*/ 1467214 h 4230832"/>
                  <a:gd name="connsiteX34" fmla="*/ 5314208 w 5890162"/>
                  <a:gd name="connsiteY34" fmla="*/ 612191 h 4230832"/>
                  <a:gd name="connsiteX35" fmla="*/ 5403273 w 5890162"/>
                  <a:gd name="connsiteY35" fmla="*/ 570627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290458 w 5890162"/>
                  <a:gd name="connsiteY33" fmla="*/ 1467214 h 4230832"/>
                  <a:gd name="connsiteX34" fmla="*/ 5314208 w 5890162"/>
                  <a:gd name="connsiteY34" fmla="*/ 612191 h 4230832"/>
                  <a:gd name="connsiteX35" fmla="*/ 5367647 w 5890162"/>
                  <a:gd name="connsiteY35" fmla="*/ 445936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320146 w 5890162"/>
                  <a:gd name="connsiteY33" fmla="*/ 1455338 h 4230832"/>
                  <a:gd name="connsiteX34" fmla="*/ 5314208 w 5890162"/>
                  <a:gd name="connsiteY34" fmla="*/ 612191 h 4230832"/>
                  <a:gd name="connsiteX35" fmla="*/ 5367647 w 5890162"/>
                  <a:gd name="connsiteY35" fmla="*/ 445936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907975"/>
                  <a:gd name="connsiteY0" fmla="*/ 3486019 h 4230832"/>
                  <a:gd name="connsiteX1" fmla="*/ 492826 w 5907975"/>
                  <a:gd name="connsiteY1" fmla="*/ 2803188 h 4230832"/>
                  <a:gd name="connsiteX2" fmla="*/ 1003466 w 5907975"/>
                  <a:gd name="connsiteY2" fmla="*/ 2310362 h 4230832"/>
                  <a:gd name="connsiteX3" fmla="*/ 1430977 w 5907975"/>
                  <a:gd name="connsiteY3" fmla="*/ 2108482 h 4230832"/>
                  <a:gd name="connsiteX4" fmla="*/ 1520042 w 5907975"/>
                  <a:gd name="connsiteY4" fmla="*/ 1918477 h 4230832"/>
                  <a:gd name="connsiteX5" fmla="*/ 1555668 w 5907975"/>
                  <a:gd name="connsiteY5" fmla="*/ 1122830 h 4230832"/>
                  <a:gd name="connsiteX6" fmla="*/ 1632858 w 5907975"/>
                  <a:gd name="connsiteY6" fmla="*/ 261869 h 4230832"/>
                  <a:gd name="connsiteX7" fmla="*/ 1674421 w 5907975"/>
                  <a:gd name="connsiteY7" fmla="*/ 261869 h 4230832"/>
                  <a:gd name="connsiteX8" fmla="*/ 1680359 w 5907975"/>
                  <a:gd name="connsiteY8" fmla="*/ 1360336 h 4230832"/>
                  <a:gd name="connsiteX9" fmla="*/ 1698172 w 5907975"/>
                  <a:gd name="connsiteY9" fmla="*/ 1918477 h 4230832"/>
                  <a:gd name="connsiteX10" fmla="*/ 1757549 w 5907975"/>
                  <a:gd name="connsiteY10" fmla="*/ 2025355 h 4230832"/>
                  <a:gd name="connsiteX11" fmla="*/ 1799112 w 5907975"/>
                  <a:gd name="connsiteY11" fmla="*/ 1562217 h 4230832"/>
                  <a:gd name="connsiteX12" fmla="*/ 1787237 w 5907975"/>
                  <a:gd name="connsiteY12" fmla="*/ 742819 h 4230832"/>
                  <a:gd name="connsiteX13" fmla="*/ 1846613 w 5907975"/>
                  <a:gd name="connsiteY13" fmla="*/ 612 h 4230832"/>
                  <a:gd name="connsiteX14" fmla="*/ 1894115 w 5907975"/>
                  <a:gd name="connsiteY14" fmla="*/ 630004 h 4230832"/>
                  <a:gd name="connsiteX15" fmla="*/ 1900052 w 5907975"/>
                  <a:gd name="connsiteY15" fmla="*/ 1378149 h 4230832"/>
                  <a:gd name="connsiteX16" fmla="*/ 1923803 w 5907975"/>
                  <a:gd name="connsiteY16" fmla="*/ 2060981 h 4230832"/>
                  <a:gd name="connsiteX17" fmla="*/ 2185060 w 5907975"/>
                  <a:gd name="connsiteY17" fmla="*/ 2286611 h 4230832"/>
                  <a:gd name="connsiteX18" fmla="*/ 2559133 w 5907975"/>
                  <a:gd name="connsiteY18" fmla="*/ 2708186 h 4230832"/>
                  <a:gd name="connsiteX19" fmla="*/ 2998521 w 5907975"/>
                  <a:gd name="connsiteY19" fmla="*/ 3408830 h 4230832"/>
                  <a:gd name="connsiteX20" fmla="*/ 3562598 w 5907975"/>
                  <a:gd name="connsiteY20" fmla="*/ 4168851 h 4230832"/>
                  <a:gd name="connsiteX21" fmla="*/ 4073237 w 5907975"/>
                  <a:gd name="connsiteY21" fmla="*/ 4115412 h 4230832"/>
                  <a:gd name="connsiteX22" fmla="*/ 4417621 w 5907975"/>
                  <a:gd name="connsiteY22" fmla="*/ 3551334 h 4230832"/>
                  <a:gd name="connsiteX23" fmla="*/ 4916385 w 5907975"/>
                  <a:gd name="connsiteY23" fmla="*/ 2832876 h 4230832"/>
                  <a:gd name="connsiteX24" fmla="*/ 5064826 w 5907975"/>
                  <a:gd name="connsiteY24" fmla="*/ 2494430 h 4230832"/>
                  <a:gd name="connsiteX25" fmla="*/ 5082639 w 5907975"/>
                  <a:gd name="connsiteY25" fmla="*/ 2250986 h 4230832"/>
                  <a:gd name="connsiteX26" fmla="*/ 5082639 w 5907975"/>
                  <a:gd name="connsiteY26" fmla="*/ 1544404 h 4230832"/>
                  <a:gd name="connsiteX27" fmla="*/ 5153891 w 5907975"/>
                  <a:gd name="connsiteY27" fmla="*/ 445936 h 4230832"/>
                  <a:gd name="connsiteX28" fmla="*/ 5201393 w 5907975"/>
                  <a:gd name="connsiteY28" fmla="*/ 683443 h 4230832"/>
                  <a:gd name="connsiteX29" fmla="*/ 5213268 w 5907975"/>
                  <a:gd name="connsiteY29" fmla="*/ 1627531 h 4230832"/>
                  <a:gd name="connsiteX30" fmla="*/ 5213268 w 5907975"/>
                  <a:gd name="connsiteY30" fmla="*/ 2298487 h 4230832"/>
                  <a:gd name="connsiteX31" fmla="*/ 5278582 w 5907975"/>
                  <a:gd name="connsiteY31" fmla="*/ 2423178 h 4230832"/>
                  <a:gd name="connsiteX32" fmla="*/ 5320146 w 5907975"/>
                  <a:gd name="connsiteY32" fmla="*/ 2031292 h 4230832"/>
                  <a:gd name="connsiteX33" fmla="*/ 5320146 w 5907975"/>
                  <a:gd name="connsiteY33" fmla="*/ 1455338 h 4230832"/>
                  <a:gd name="connsiteX34" fmla="*/ 5314208 w 5907975"/>
                  <a:gd name="connsiteY34" fmla="*/ 612191 h 4230832"/>
                  <a:gd name="connsiteX35" fmla="*/ 5367647 w 5907975"/>
                  <a:gd name="connsiteY35" fmla="*/ 445936 h 4230832"/>
                  <a:gd name="connsiteX36" fmla="*/ 5432962 w 5907975"/>
                  <a:gd name="connsiteY36" fmla="*/ 1324710 h 4230832"/>
                  <a:gd name="connsiteX37" fmla="*/ 5462650 w 5907975"/>
                  <a:gd name="connsiteY37" fmla="*/ 2340051 h 4230832"/>
                  <a:gd name="connsiteX38" fmla="*/ 5551715 w 5907975"/>
                  <a:gd name="connsiteY38" fmla="*/ 2565682 h 4230832"/>
                  <a:gd name="connsiteX39" fmla="*/ 5907975 w 5907975"/>
                  <a:gd name="connsiteY39" fmla="*/ 2898191 h 4230832"/>
                  <a:gd name="connsiteX0" fmla="*/ 0 w 5907975"/>
                  <a:gd name="connsiteY0" fmla="*/ 3486019 h 4230832"/>
                  <a:gd name="connsiteX1" fmla="*/ 492826 w 5907975"/>
                  <a:gd name="connsiteY1" fmla="*/ 2803188 h 4230832"/>
                  <a:gd name="connsiteX2" fmla="*/ 1003466 w 5907975"/>
                  <a:gd name="connsiteY2" fmla="*/ 2310362 h 4230832"/>
                  <a:gd name="connsiteX3" fmla="*/ 1430977 w 5907975"/>
                  <a:gd name="connsiteY3" fmla="*/ 2108482 h 4230832"/>
                  <a:gd name="connsiteX4" fmla="*/ 1520042 w 5907975"/>
                  <a:gd name="connsiteY4" fmla="*/ 1918477 h 4230832"/>
                  <a:gd name="connsiteX5" fmla="*/ 1555668 w 5907975"/>
                  <a:gd name="connsiteY5" fmla="*/ 1122830 h 4230832"/>
                  <a:gd name="connsiteX6" fmla="*/ 1632858 w 5907975"/>
                  <a:gd name="connsiteY6" fmla="*/ 261869 h 4230832"/>
                  <a:gd name="connsiteX7" fmla="*/ 1674421 w 5907975"/>
                  <a:gd name="connsiteY7" fmla="*/ 261869 h 4230832"/>
                  <a:gd name="connsiteX8" fmla="*/ 1680359 w 5907975"/>
                  <a:gd name="connsiteY8" fmla="*/ 1360336 h 4230832"/>
                  <a:gd name="connsiteX9" fmla="*/ 1698172 w 5907975"/>
                  <a:gd name="connsiteY9" fmla="*/ 1918477 h 4230832"/>
                  <a:gd name="connsiteX10" fmla="*/ 1757549 w 5907975"/>
                  <a:gd name="connsiteY10" fmla="*/ 2025355 h 4230832"/>
                  <a:gd name="connsiteX11" fmla="*/ 1799112 w 5907975"/>
                  <a:gd name="connsiteY11" fmla="*/ 1562217 h 4230832"/>
                  <a:gd name="connsiteX12" fmla="*/ 1787237 w 5907975"/>
                  <a:gd name="connsiteY12" fmla="*/ 742819 h 4230832"/>
                  <a:gd name="connsiteX13" fmla="*/ 1846613 w 5907975"/>
                  <a:gd name="connsiteY13" fmla="*/ 612 h 4230832"/>
                  <a:gd name="connsiteX14" fmla="*/ 1894115 w 5907975"/>
                  <a:gd name="connsiteY14" fmla="*/ 630004 h 4230832"/>
                  <a:gd name="connsiteX15" fmla="*/ 1900052 w 5907975"/>
                  <a:gd name="connsiteY15" fmla="*/ 1378149 h 4230832"/>
                  <a:gd name="connsiteX16" fmla="*/ 1923803 w 5907975"/>
                  <a:gd name="connsiteY16" fmla="*/ 2060981 h 4230832"/>
                  <a:gd name="connsiteX17" fmla="*/ 2185060 w 5907975"/>
                  <a:gd name="connsiteY17" fmla="*/ 2286611 h 4230832"/>
                  <a:gd name="connsiteX18" fmla="*/ 2559133 w 5907975"/>
                  <a:gd name="connsiteY18" fmla="*/ 2708186 h 4230832"/>
                  <a:gd name="connsiteX19" fmla="*/ 2998521 w 5907975"/>
                  <a:gd name="connsiteY19" fmla="*/ 3408830 h 4230832"/>
                  <a:gd name="connsiteX20" fmla="*/ 3562598 w 5907975"/>
                  <a:gd name="connsiteY20" fmla="*/ 4168851 h 4230832"/>
                  <a:gd name="connsiteX21" fmla="*/ 4073237 w 5907975"/>
                  <a:gd name="connsiteY21" fmla="*/ 4115412 h 4230832"/>
                  <a:gd name="connsiteX22" fmla="*/ 4417621 w 5907975"/>
                  <a:gd name="connsiteY22" fmla="*/ 3551334 h 4230832"/>
                  <a:gd name="connsiteX23" fmla="*/ 4916385 w 5907975"/>
                  <a:gd name="connsiteY23" fmla="*/ 2832876 h 4230832"/>
                  <a:gd name="connsiteX24" fmla="*/ 5064826 w 5907975"/>
                  <a:gd name="connsiteY24" fmla="*/ 2494430 h 4230832"/>
                  <a:gd name="connsiteX25" fmla="*/ 5082639 w 5907975"/>
                  <a:gd name="connsiteY25" fmla="*/ 2250986 h 4230832"/>
                  <a:gd name="connsiteX26" fmla="*/ 5082639 w 5907975"/>
                  <a:gd name="connsiteY26" fmla="*/ 1544404 h 4230832"/>
                  <a:gd name="connsiteX27" fmla="*/ 5153891 w 5907975"/>
                  <a:gd name="connsiteY27" fmla="*/ 445936 h 4230832"/>
                  <a:gd name="connsiteX28" fmla="*/ 5201393 w 5907975"/>
                  <a:gd name="connsiteY28" fmla="*/ 683443 h 4230832"/>
                  <a:gd name="connsiteX29" fmla="*/ 5213268 w 5907975"/>
                  <a:gd name="connsiteY29" fmla="*/ 1627531 h 4230832"/>
                  <a:gd name="connsiteX30" fmla="*/ 5213268 w 5907975"/>
                  <a:gd name="connsiteY30" fmla="*/ 2298487 h 4230832"/>
                  <a:gd name="connsiteX31" fmla="*/ 5278582 w 5907975"/>
                  <a:gd name="connsiteY31" fmla="*/ 2423178 h 4230832"/>
                  <a:gd name="connsiteX32" fmla="*/ 5320146 w 5907975"/>
                  <a:gd name="connsiteY32" fmla="*/ 2031292 h 4230832"/>
                  <a:gd name="connsiteX33" fmla="*/ 5320146 w 5907975"/>
                  <a:gd name="connsiteY33" fmla="*/ 1455338 h 4230832"/>
                  <a:gd name="connsiteX34" fmla="*/ 5314208 w 5907975"/>
                  <a:gd name="connsiteY34" fmla="*/ 612191 h 4230832"/>
                  <a:gd name="connsiteX35" fmla="*/ 5367647 w 5907975"/>
                  <a:gd name="connsiteY35" fmla="*/ 445936 h 4230832"/>
                  <a:gd name="connsiteX36" fmla="*/ 5432962 w 5907975"/>
                  <a:gd name="connsiteY36" fmla="*/ 1324710 h 4230832"/>
                  <a:gd name="connsiteX37" fmla="*/ 5462650 w 5907975"/>
                  <a:gd name="connsiteY37" fmla="*/ 2340051 h 4230832"/>
                  <a:gd name="connsiteX38" fmla="*/ 5551715 w 5907975"/>
                  <a:gd name="connsiteY38" fmla="*/ 2565682 h 4230832"/>
                  <a:gd name="connsiteX39" fmla="*/ 5907975 w 5907975"/>
                  <a:gd name="connsiteY39" fmla="*/ 2898191 h 4230832"/>
                  <a:gd name="connsiteX0" fmla="*/ 0 w 5551715"/>
                  <a:gd name="connsiteY0" fmla="*/ 3486019 h 4230832"/>
                  <a:gd name="connsiteX1" fmla="*/ 492826 w 5551715"/>
                  <a:gd name="connsiteY1" fmla="*/ 2803188 h 4230832"/>
                  <a:gd name="connsiteX2" fmla="*/ 1003466 w 5551715"/>
                  <a:gd name="connsiteY2" fmla="*/ 2310362 h 4230832"/>
                  <a:gd name="connsiteX3" fmla="*/ 1430977 w 5551715"/>
                  <a:gd name="connsiteY3" fmla="*/ 2108482 h 4230832"/>
                  <a:gd name="connsiteX4" fmla="*/ 1520042 w 5551715"/>
                  <a:gd name="connsiteY4" fmla="*/ 1918477 h 4230832"/>
                  <a:gd name="connsiteX5" fmla="*/ 1555668 w 5551715"/>
                  <a:gd name="connsiteY5" fmla="*/ 1122830 h 4230832"/>
                  <a:gd name="connsiteX6" fmla="*/ 1632858 w 5551715"/>
                  <a:gd name="connsiteY6" fmla="*/ 261869 h 4230832"/>
                  <a:gd name="connsiteX7" fmla="*/ 1674421 w 5551715"/>
                  <a:gd name="connsiteY7" fmla="*/ 261869 h 4230832"/>
                  <a:gd name="connsiteX8" fmla="*/ 1680359 w 5551715"/>
                  <a:gd name="connsiteY8" fmla="*/ 1360336 h 4230832"/>
                  <a:gd name="connsiteX9" fmla="*/ 1698172 w 5551715"/>
                  <a:gd name="connsiteY9" fmla="*/ 1918477 h 4230832"/>
                  <a:gd name="connsiteX10" fmla="*/ 1757549 w 5551715"/>
                  <a:gd name="connsiteY10" fmla="*/ 2025355 h 4230832"/>
                  <a:gd name="connsiteX11" fmla="*/ 1799112 w 5551715"/>
                  <a:gd name="connsiteY11" fmla="*/ 1562217 h 4230832"/>
                  <a:gd name="connsiteX12" fmla="*/ 1787237 w 5551715"/>
                  <a:gd name="connsiteY12" fmla="*/ 742819 h 4230832"/>
                  <a:gd name="connsiteX13" fmla="*/ 1846613 w 5551715"/>
                  <a:gd name="connsiteY13" fmla="*/ 612 h 4230832"/>
                  <a:gd name="connsiteX14" fmla="*/ 1894115 w 5551715"/>
                  <a:gd name="connsiteY14" fmla="*/ 630004 h 4230832"/>
                  <a:gd name="connsiteX15" fmla="*/ 1900052 w 5551715"/>
                  <a:gd name="connsiteY15" fmla="*/ 1378149 h 4230832"/>
                  <a:gd name="connsiteX16" fmla="*/ 1923803 w 5551715"/>
                  <a:gd name="connsiteY16" fmla="*/ 2060981 h 4230832"/>
                  <a:gd name="connsiteX17" fmla="*/ 2185060 w 5551715"/>
                  <a:gd name="connsiteY17" fmla="*/ 2286611 h 4230832"/>
                  <a:gd name="connsiteX18" fmla="*/ 2559133 w 5551715"/>
                  <a:gd name="connsiteY18" fmla="*/ 2708186 h 4230832"/>
                  <a:gd name="connsiteX19" fmla="*/ 2998521 w 5551715"/>
                  <a:gd name="connsiteY19" fmla="*/ 3408830 h 4230832"/>
                  <a:gd name="connsiteX20" fmla="*/ 3562598 w 5551715"/>
                  <a:gd name="connsiteY20" fmla="*/ 4168851 h 4230832"/>
                  <a:gd name="connsiteX21" fmla="*/ 4073237 w 5551715"/>
                  <a:gd name="connsiteY21" fmla="*/ 4115412 h 4230832"/>
                  <a:gd name="connsiteX22" fmla="*/ 4417621 w 5551715"/>
                  <a:gd name="connsiteY22" fmla="*/ 3551334 h 4230832"/>
                  <a:gd name="connsiteX23" fmla="*/ 4916385 w 5551715"/>
                  <a:gd name="connsiteY23" fmla="*/ 2832876 h 4230832"/>
                  <a:gd name="connsiteX24" fmla="*/ 5064826 w 5551715"/>
                  <a:gd name="connsiteY24" fmla="*/ 2494430 h 4230832"/>
                  <a:gd name="connsiteX25" fmla="*/ 5082639 w 5551715"/>
                  <a:gd name="connsiteY25" fmla="*/ 2250986 h 4230832"/>
                  <a:gd name="connsiteX26" fmla="*/ 5082639 w 5551715"/>
                  <a:gd name="connsiteY26" fmla="*/ 1544404 h 4230832"/>
                  <a:gd name="connsiteX27" fmla="*/ 5153891 w 5551715"/>
                  <a:gd name="connsiteY27" fmla="*/ 445936 h 4230832"/>
                  <a:gd name="connsiteX28" fmla="*/ 5201393 w 5551715"/>
                  <a:gd name="connsiteY28" fmla="*/ 683443 h 4230832"/>
                  <a:gd name="connsiteX29" fmla="*/ 5213268 w 5551715"/>
                  <a:gd name="connsiteY29" fmla="*/ 1627531 h 4230832"/>
                  <a:gd name="connsiteX30" fmla="*/ 5213268 w 5551715"/>
                  <a:gd name="connsiteY30" fmla="*/ 2298487 h 4230832"/>
                  <a:gd name="connsiteX31" fmla="*/ 5278582 w 5551715"/>
                  <a:gd name="connsiteY31" fmla="*/ 2423178 h 4230832"/>
                  <a:gd name="connsiteX32" fmla="*/ 5320146 w 5551715"/>
                  <a:gd name="connsiteY32" fmla="*/ 2031292 h 4230832"/>
                  <a:gd name="connsiteX33" fmla="*/ 5320146 w 5551715"/>
                  <a:gd name="connsiteY33" fmla="*/ 1455338 h 4230832"/>
                  <a:gd name="connsiteX34" fmla="*/ 5314208 w 5551715"/>
                  <a:gd name="connsiteY34" fmla="*/ 612191 h 4230832"/>
                  <a:gd name="connsiteX35" fmla="*/ 5367647 w 5551715"/>
                  <a:gd name="connsiteY35" fmla="*/ 445936 h 4230832"/>
                  <a:gd name="connsiteX36" fmla="*/ 5432962 w 5551715"/>
                  <a:gd name="connsiteY36" fmla="*/ 1324710 h 4230832"/>
                  <a:gd name="connsiteX37" fmla="*/ 5462650 w 5551715"/>
                  <a:gd name="connsiteY37" fmla="*/ 2340051 h 4230832"/>
                  <a:gd name="connsiteX38" fmla="*/ 5551715 w 5551715"/>
                  <a:gd name="connsiteY38" fmla="*/ 2565682 h 4230832"/>
                  <a:gd name="connsiteX0" fmla="*/ 0 w 5551715"/>
                  <a:gd name="connsiteY0" fmla="*/ 3486019 h 4230832"/>
                  <a:gd name="connsiteX1" fmla="*/ 492826 w 5551715"/>
                  <a:gd name="connsiteY1" fmla="*/ 2803188 h 4230832"/>
                  <a:gd name="connsiteX2" fmla="*/ 1003466 w 5551715"/>
                  <a:gd name="connsiteY2" fmla="*/ 2310362 h 4230832"/>
                  <a:gd name="connsiteX3" fmla="*/ 1430977 w 5551715"/>
                  <a:gd name="connsiteY3" fmla="*/ 2108482 h 4230832"/>
                  <a:gd name="connsiteX4" fmla="*/ 1520042 w 5551715"/>
                  <a:gd name="connsiteY4" fmla="*/ 1918477 h 4230832"/>
                  <a:gd name="connsiteX5" fmla="*/ 1555668 w 5551715"/>
                  <a:gd name="connsiteY5" fmla="*/ 1122830 h 4230832"/>
                  <a:gd name="connsiteX6" fmla="*/ 1632858 w 5551715"/>
                  <a:gd name="connsiteY6" fmla="*/ 261869 h 4230832"/>
                  <a:gd name="connsiteX7" fmla="*/ 1674421 w 5551715"/>
                  <a:gd name="connsiteY7" fmla="*/ 261869 h 4230832"/>
                  <a:gd name="connsiteX8" fmla="*/ 1680359 w 5551715"/>
                  <a:gd name="connsiteY8" fmla="*/ 1360336 h 4230832"/>
                  <a:gd name="connsiteX9" fmla="*/ 1698172 w 5551715"/>
                  <a:gd name="connsiteY9" fmla="*/ 1918477 h 4230832"/>
                  <a:gd name="connsiteX10" fmla="*/ 1757549 w 5551715"/>
                  <a:gd name="connsiteY10" fmla="*/ 2025355 h 4230832"/>
                  <a:gd name="connsiteX11" fmla="*/ 1799112 w 5551715"/>
                  <a:gd name="connsiteY11" fmla="*/ 1562217 h 4230832"/>
                  <a:gd name="connsiteX12" fmla="*/ 1787237 w 5551715"/>
                  <a:gd name="connsiteY12" fmla="*/ 742819 h 4230832"/>
                  <a:gd name="connsiteX13" fmla="*/ 1846613 w 5551715"/>
                  <a:gd name="connsiteY13" fmla="*/ 612 h 4230832"/>
                  <a:gd name="connsiteX14" fmla="*/ 1894115 w 5551715"/>
                  <a:gd name="connsiteY14" fmla="*/ 630004 h 4230832"/>
                  <a:gd name="connsiteX15" fmla="*/ 1900052 w 5551715"/>
                  <a:gd name="connsiteY15" fmla="*/ 1378149 h 4230832"/>
                  <a:gd name="connsiteX16" fmla="*/ 1923803 w 5551715"/>
                  <a:gd name="connsiteY16" fmla="*/ 2060981 h 4230832"/>
                  <a:gd name="connsiteX17" fmla="*/ 2185060 w 5551715"/>
                  <a:gd name="connsiteY17" fmla="*/ 2286611 h 4230832"/>
                  <a:gd name="connsiteX18" fmla="*/ 2559133 w 5551715"/>
                  <a:gd name="connsiteY18" fmla="*/ 2708186 h 4230832"/>
                  <a:gd name="connsiteX19" fmla="*/ 2998521 w 5551715"/>
                  <a:gd name="connsiteY19" fmla="*/ 3408830 h 4230832"/>
                  <a:gd name="connsiteX20" fmla="*/ 3562598 w 5551715"/>
                  <a:gd name="connsiteY20" fmla="*/ 4168851 h 4230832"/>
                  <a:gd name="connsiteX21" fmla="*/ 4073237 w 5551715"/>
                  <a:gd name="connsiteY21" fmla="*/ 4115412 h 4230832"/>
                  <a:gd name="connsiteX22" fmla="*/ 4417621 w 5551715"/>
                  <a:gd name="connsiteY22" fmla="*/ 3551334 h 4230832"/>
                  <a:gd name="connsiteX23" fmla="*/ 4916385 w 5551715"/>
                  <a:gd name="connsiteY23" fmla="*/ 2832876 h 4230832"/>
                  <a:gd name="connsiteX24" fmla="*/ 5064826 w 5551715"/>
                  <a:gd name="connsiteY24" fmla="*/ 2494430 h 4230832"/>
                  <a:gd name="connsiteX25" fmla="*/ 5082639 w 5551715"/>
                  <a:gd name="connsiteY25" fmla="*/ 2250986 h 4230832"/>
                  <a:gd name="connsiteX26" fmla="*/ 5082639 w 5551715"/>
                  <a:gd name="connsiteY26" fmla="*/ 1544404 h 4230832"/>
                  <a:gd name="connsiteX27" fmla="*/ 5153891 w 5551715"/>
                  <a:gd name="connsiteY27" fmla="*/ 445936 h 4230832"/>
                  <a:gd name="connsiteX28" fmla="*/ 5201393 w 5551715"/>
                  <a:gd name="connsiteY28" fmla="*/ 683443 h 4230832"/>
                  <a:gd name="connsiteX29" fmla="*/ 5213268 w 5551715"/>
                  <a:gd name="connsiteY29" fmla="*/ 1627531 h 4230832"/>
                  <a:gd name="connsiteX30" fmla="*/ 5213268 w 5551715"/>
                  <a:gd name="connsiteY30" fmla="*/ 2298487 h 4230832"/>
                  <a:gd name="connsiteX31" fmla="*/ 5278582 w 5551715"/>
                  <a:gd name="connsiteY31" fmla="*/ 2423178 h 4230832"/>
                  <a:gd name="connsiteX32" fmla="*/ 5320146 w 5551715"/>
                  <a:gd name="connsiteY32" fmla="*/ 2031292 h 4230832"/>
                  <a:gd name="connsiteX33" fmla="*/ 5320146 w 5551715"/>
                  <a:gd name="connsiteY33" fmla="*/ 1455338 h 4230832"/>
                  <a:gd name="connsiteX34" fmla="*/ 5314208 w 5551715"/>
                  <a:gd name="connsiteY34" fmla="*/ 612191 h 4230832"/>
                  <a:gd name="connsiteX35" fmla="*/ 5367647 w 5551715"/>
                  <a:gd name="connsiteY35" fmla="*/ 445936 h 4230832"/>
                  <a:gd name="connsiteX36" fmla="*/ 5432962 w 5551715"/>
                  <a:gd name="connsiteY36" fmla="*/ 1324710 h 4230832"/>
                  <a:gd name="connsiteX37" fmla="*/ 5462650 w 5551715"/>
                  <a:gd name="connsiteY37" fmla="*/ 2340051 h 4230832"/>
                  <a:gd name="connsiteX38" fmla="*/ 5551715 w 5551715"/>
                  <a:gd name="connsiteY38" fmla="*/ 2565682 h 4230832"/>
                  <a:gd name="connsiteX0" fmla="*/ 0 w 5462650"/>
                  <a:gd name="connsiteY0" fmla="*/ 3486019 h 4230832"/>
                  <a:gd name="connsiteX1" fmla="*/ 492826 w 5462650"/>
                  <a:gd name="connsiteY1" fmla="*/ 2803188 h 4230832"/>
                  <a:gd name="connsiteX2" fmla="*/ 1003466 w 5462650"/>
                  <a:gd name="connsiteY2" fmla="*/ 2310362 h 4230832"/>
                  <a:gd name="connsiteX3" fmla="*/ 1430977 w 5462650"/>
                  <a:gd name="connsiteY3" fmla="*/ 2108482 h 4230832"/>
                  <a:gd name="connsiteX4" fmla="*/ 1520042 w 5462650"/>
                  <a:gd name="connsiteY4" fmla="*/ 1918477 h 4230832"/>
                  <a:gd name="connsiteX5" fmla="*/ 1555668 w 5462650"/>
                  <a:gd name="connsiteY5" fmla="*/ 1122830 h 4230832"/>
                  <a:gd name="connsiteX6" fmla="*/ 1632858 w 5462650"/>
                  <a:gd name="connsiteY6" fmla="*/ 261869 h 4230832"/>
                  <a:gd name="connsiteX7" fmla="*/ 1674421 w 5462650"/>
                  <a:gd name="connsiteY7" fmla="*/ 261869 h 4230832"/>
                  <a:gd name="connsiteX8" fmla="*/ 1680359 w 5462650"/>
                  <a:gd name="connsiteY8" fmla="*/ 1360336 h 4230832"/>
                  <a:gd name="connsiteX9" fmla="*/ 1698172 w 5462650"/>
                  <a:gd name="connsiteY9" fmla="*/ 1918477 h 4230832"/>
                  <a:gd name="connsiteX10" fmla="*/ 1757549 w 5462650"/>
                  <a:gd name="connsiteY10" fmla="*/ 2025355 h 4230832"/>
                  <a:gd name="connsiteX11" fmla="*/ 1799112 w 5462650"/>
                  <a:gd name="connsiteY11" fmla="*/ 1562217 h 4230832"/>
                  <a:gd name="connsiteX12" fmla="*/ 1787237 w 5462650"/>
                  <a:gd name="connsiteY12" fmla="*/ 742819 h 4230832"/>
                  <a:gd name="connsiteX13" fmla="*/ 1846613 w 5462650"/>
                  <a:gd name="connsiteY13" fmla="*/ 612 h 4230832"/>
                  <a:gd name="connsiteX14" fmla="*/ 1894115 w 5462650"/>
                  <a:gd name="connsiteY14" fmla="*/ 630004 h 4230832"/>
                  <a:gd name="connsiteX15" fmla="*/ 1900052 w 5462650"/>
                  <a:gd name="connsiteY15" fmla="*/ 1378149 h 4230832"/>
                  <a:gd name="connsiteX16" fmla="*/ 1923803 w 5462650"/>
                  <a:gd name="connsiteY16" fmla="*/ 2060981 h 4230832"/>
                  <a:gd name="connsiteX17" fmla="*/ 2185060 w 5462650"/>
                  <a:gd name="connsiteY17" fmla="*/ 2286611 h 4230832"/>
                  <a:gd name="connsiteX18" fmla="*/ 2559133 w 5462650"/>
                  <a:gd name="connsiteY18" fmla="*/ 2708186 h 4230832"/>
                  <a:gd name="connsiteX19" fmla="*/ 2998521 w 5462650"/>
                  <a:gd name="connsiteY19" fmla="*/ 3408830 h 4230832"/>
                  <a:gd name="connsiteX20" fmla="*/ 3562598 w 5462650"/>
                  <a:gd name="connsiteY20" fmla="*/ 4168851 h 4230832"/>
                  <a:gd name="connsiteX21" fmla="*/ 4073237 w 5462650"/>
                  <a:gd name="connsiteY21" fmla="*/ 4115412 h 4230832"/>
                  <a:gd name="connsiteX22" fmla="*/ 4417621 w 5462650"/>
                  <a:gd name="connsiteY22" fmla="*/ 3551334 h 4230832"/>
                  <a:gd name="connsiteX23" fmla="*/ 4916385 w 5462650"/>
                  <a:gd name="connsiteY23" fmla="*/ 2832876 h 4230832"/>
                  <a:gd name="connsiteX24" fmla="*/ 5064826 w 5462650"/>
                  <a:gd name="connsiteY24" fmla="*/ 2494430 h 4230832"/>
                  <a:gd name="connsiteX25" fmla="*/ 5082639 w 5462650"/>
                  <a:gd name="connsiteY25" fmla="*/ 2250986 h 4230832"/>
                  <a:gd name="connsiteX26" fmla="*/ 5082639 w 5462650"/>
                  <a:gd name="connsiteY26" fmla="*/ 1544404 h 4230832"/>
                  <a:gd name="connsiteX27" fmla="*/ 5153891 w 5462650"/>
                  <a:gd name="connsiteY27" fmla="*/ 445936 h 4230832"/>
                  <a:gd name="connsiteX28" fmla="*/ 5201393 w 5462650"/>
                  <a:gd name="connsiteY28" fmla="*/ 683443 h 4230832"/>
                  <a:gd name="connsiteX29" fmla="*/ 5213268 w 5462650"/>
                  <a:gd name="connsiteY29" fmla="*/ 1627531 h 4230832"/>
                  <a:gd name="connsiteX30" fmla="*/ 5213268 w 5462650"/>
                  <a:gd name="connsiteY30" fmla="*/ 2298487 h 4230832"/>
                  <a:gd name="connsiteX31" fmla="*/ 5278582 w 5462650"/>
                  <a:gd name="connsiteY31" fmla="*/ 2423178 h 4230832"/>
                  <a:gd name="connsiteX32" fmla="*/ 5320146 w 5462650"/>
                  <a:gd name="connsiteY32" fmla="*/ 2031292 h 4230832"/>
                  <a:gd name="connsiteX33" fmla="*/ 5320146 w 5462650"/>
                  <a:gd name="connsiteY33" fmla="*/ 1455338 h 4230832"/>
                  <a:gd name="connsiteX34" fmla="*/ 5314208 w 5462650"/>
                  <a:gd name="connsiteY34" fmla="*/ 612191 h 4230832"/>
                  <a:gd name="connsiteX35" fmla="*/ 5367647 w 5462650"/>
                  <a:gd name="connsiteY35" fmla="*/ 445936 h 4230832"/>
                  <a:gd name="connsiteX36" fmla="*/ 5432962 w 5462650"/>
                  <a:gd name="connsiteY36" fmla="*/ 1324710 h 4230832"/>
                  <a:gd name="connsiteX37" fmla="*/ 5462650 w 5462650"/>
                  <a:gd name="connsiteY37" fmla="*/ 2340051 h 4230832"/>
                  <a:gd name="connsiteX0" fmla="*/ 0 w 5432962"/>
                  <a:gd name="connsiteY0" fmla="*/ 3486019 h 4230832"/>
                  <a:gd name="connsiteX1" fmla="*/ 492826 w 5432962"/>
                  <a:gd name="connsiteY1" fmla="*/ 2803188 h 4230832"/>
                  <a:gd name="connsiteX2" fmla="*/ 1003466 w 5432962"/>
                  <a:gd name="connsiteY2" fmla="*/ 2310362 h 4230832"/>
                  <a:gd name="connsiteX3" fmla="*/ 1430977 w 5432962"/>
                  <a:gd name="connsiteY3" fmla="*/ 2108482 h 4230832"/>
                  <a:gd name="connsiteX4" fmla="*/ 1520042 w 5432962"/>
                  <a:gd name="connsiteY4" fmla="*/ 1918477 h 4230832"/>
                  <a:gd name="connsiteX5" fmla="*/ 1555668 w 5432962"/>
                  <a:gd name="connsiteY5" fmla="*/ 1122830 h 4230832"/>
                  <a:gd name="connsiteX6" fmla="*/ 1632858 w 5432962"/>
                  <a:gd name="connsiteY6" fmla="*/ 261869 h 4230832"/>
                  <a:gd name="connsiteX7" fmla="*/ 1674421 w 5432962"/>
                  <a:gd name="connsiteY7" fmla="*/ 261869 h 4230832"/>
                  <a:gd name="connsiteX8" fmla="*/ 1680359 w 5432962"/>
                  <a:gd name="connsiteY8" fmla="*/ 1360336 h 4230832"/>
                  <a:gd name="connsiteX9" fmla="*/ 1698172 w 5432962"/>
                  <a:gd name="connsiteY9" fmla="*/ 1918477 h 4230832"/>
                  <a:gd name="connsiteX10" fmla="*/ 1757549 w 5432962"/>
                  <a:gd name="connsiteY10" fmla="*/ 2025355 h 4230832"/>
                  <a:gd name="connsiteX11" fmla="*/ 1799112 w 5432962"/>
                  <a:gd name="connsiteY11" fmla="*/ 1562217 h 4230832"/>
                  <a:gd name="connsiteX12" fmla="*/ 1787237 w 5432962"/>
                  <a:gd name="connsiteY12" fmla="*/ 742819 h 4230832"/>
                  <a:gd name="connsiteX13" fmla="*/ 1846613 w 5432962"/>
                  <a:gd name="connsiteY13" fmla="*/ 612 h 4230832"/>
                  <a:gd name="connsiteX14" fmla="*/ 1894115 w 5432962"/>
                  <a:gd name="connsiteY14" fmla="*/ 630004 h 4230832"/>
                  <a:gd name="connsiteX15" fmla="*/ 1900052 w 5432962"/>
                  <a:gd name="connsiteY15" fmla="*/ 1378149 h 4230832"/>
                  <a:gd name="connsiteX16" fmla="*/ 1923803 w 5432962"/>
                  <a:gd name="connsiteY16" fmla="*/ 2060981 h 4230832"/>
                  <a:gd name="connsiteX17" fmla="*/ 2185060 w 5432962"/>
                  <a:gd name="connsiteY17" fmla="*/ 2286611 h 4230832"/>
                  <a:gd name="connsiteX18" fmla="*/ 2559133 w 5432962"/>
                  <a:gd name="connsiteY18" fmla="*/ 2708186 h 4230832"/>
                  <a:gd name="connsiteX19" fmla="*/ 2998521 w 5432962"/>
                  <a:gd name="connsiteY19" fmla="*/ 3408830 h 4230832"/>
                  <a:gd name="connsiteX20" fmla="*/ 3562598 w 5432962"/>
                  <a:gd name="connsiteY20" fmla="*/ 4168851 h 4230832"/>
                  <a:gd name="connsiteX21" fmla="*/ 4073237 w 5432962"/>
                  <a:gd name="connsiteY21" fmla="*/ 4115412 h 4230832"/>
                  <a:gd name="connsiteX22" fmla="*/ 4417621 w 5432962"/>
                  <a:gd name="connsiteY22" fmla="*/ 3551334 h 4230832"/>
                  <a:gd name="connsiteX23" fmla="*/ 4916385 w 5432962"/>
                  <a:gd name="connsiteY23" fmla="*/ 2832876 h 4230832"/>
                  <a:gd name="connsiteX24" fmla="*/ 5064826 w 5432962"/>
                  <a:gd name="connsiteY24" fmla="*/ 2494430 h 4230832"/>
                  <a:gd name="connsiteX25" fmla="*/ 5082639 w 5432962"/>
                  <a:gd name="connsiteY25" fmla="*/ 2250986 h 4230832"/>
                  <a:gd name="connsiteX26" fmla="*/ 5082639 w 5432962"/>
                  <a:gd name="connsiteY26" fmla="*/ 1544404 h 4230832"/>
                  <a:gd name="connsiteX27" fmla="*/ 5153891 w 5432962"/>
                  <a:gd name="connsiteY27" fmla="*/ 445936 h 4230832"/>
                  <a:gd name="connsiteX28" fmla="*/ 5201393 w 5432962"/>
                  <a:gd name="connsiteY28" fmla="*/ 683443 h 4230832"/>
                  <a:gd name="connsiteX29" fmla="*/ 5213268 w 5432962"/>
                  <a:gd name="connsiteY29" fmla="*/ 1627531 h 4230832"/>
                  <a:gd name="connsiteX30" fmla="*/ 5213268 w 5432962"/>
                  <a:gd name="connsiteY30" fmla="*/ 2298487 h 4230832"/>
                  <a:gd name="connsiteX31" fmla="*/ 5278582 w 5432962"/>
                  <a:gd name="connsiteY31" fmla="*/ 2423178 h 4230832"/>
                  <a:gd name="connsiteX32" fmla="*/ 5320146 w 5432962"/>
                  <a:gd name="connsiteY32" fmla="*/ 2031292 h 4230832"/>
                  <a:gd name="connsiteX33" fmla="*/ 5320146 w 5432962"/>
                  <a:gd name="connsiteY33" fmla="*/ 1455338 h 4230832"/>
                  <a:gd name="connsiteX34" fmla="*/ 5314208 w 5432962"/>
                  <a:gd name="connsiteY34" fmla="*/ 612191 h 4230832"/>
                  <a:gd name="connsiteX35" fmla="*/ 5367647 w 5432962"/>
                  <a:gd name="connsiteY35" fmla="*/ 445936 h 4230832"/>
                  <a:gd name="connsiteX36" fmla="*/ 5432962 w 5432962"/>
                  <a:gd name="connsiteY36" fmla="*/ 1324710 h 4230832"/>
                  <a:gd name="connsiteX0" fmla="*/ 0 w 5367647"/>
                  <a:gd name="connsiteY0" fmla="*/ 3486019 h 4230832"/>
                  <a:gd name="connsiteX1" fmla="*/ 492826 w 5367647"/>
                  <a:gd name="connsiteY1" fmla="*/ 2803188 h 4230832"/>
                  <a:gd name="connsiteX2" fmla="*/ 1003466 w 5367647"/>
                  <a:gd name="connsiteY2" fmla="*/ 2310362 h 4230832"/>
                  <a:gd name="connsiteX3" fmla="*/ 1430977 w 5367647"/>
                  <a:gd name="connsiteY3" fmla="*/ 2108482 h 4230832"/>
                  <a:gd name="connsiteX4" fmla="*/ 1520042 w 5367647"/>
                  <a:gd name="connsiteY4" fmla="*/ 1918477 h 4230832"/>
                  <a:gd name="connsiteX5" fmla="*/ 1555668 w 5367647"/>
                  <a:gd name="connsiteY5" fmla="*/ 1122830 h 4230832"/>
                  <a:gd name="connsiteX6" fmla="*/ 1632858 w 5367647"/>
                  <a:gd name="connsiteY6" fmla="*/ 261869 h 4230832"/>
                  <a:gd name="connsiteX7" fmla="*/ 1674421 w 5367647"/>
                  <a:gd name="connsiteY7" fmla="*/ 261869 h 4230832"/>
                  <a:gd name="connsiteX8" fmla="*/ 1680359 w 5367647"/>
                  <a:gd name="connsiteY8" fmla="*/ 1360336 h 4230832"/>
                  <a:gd name="connsiteX9" fmla="*/ 1698172 w 5367647"/>
                  <a:gd name="connsiteY9" fmla="*/ 1918477 h 4230832"/>
                  <a:gd name="connsiteX10" fmla="*/ 1757549 w 5367647"/>
                  <a:gd name="connsiteY10" fmla="*/ 2025355 h 4230832"/>
                  <a:gd name="connsiteX11" fmla="*/ 1799112 w 5367647"/>
                  <a:gd name="connsiteY11" fmla="*/ 1562217 h 4230832"/>
                  <a:gd name="connsiteX12" fmla="*/ 1787237 w 5367647"/>
                  <a:gd name="connsiteY12" fmla="*/ 742819 h 4230832"/>
                  <a:gd name="connsiteX13" fmla="*/ 1846613 w 5367647"/>
                  <a:gd name="connsiteY13" fmla="*/ 612 h 4230832"/>
                  <a:gd name="connsiteX14" fmla="*/ 1894115 w 5367647"/>
                  <a:gd name="connsiteY14" fmla="*/ 630004 h 4230832"/>
                  <a:gd name="connsiteX15" fmla="*/ 1900052 w 5367647"/>
                  <a:gd name="connsiteY15" fmla="*/ 1378149 h 4230832"/>
                  <a:gd name="connsiteX16" fmla="*/ 1923803 w 5367647"/>
                  <a:gd name="connsiteY16" fmla="*/ 2060981 h 4230832"/>
                  <a:gd name="connsiteX17" fmla="*/ 2185060 w 5367647"/>
                  <a:gd name="connsiteY17" fmla="*/ 2286611 h 4230832"/>
                  <a:gd name="connsiteX18" fmla="*/ 2559133 w 5367647"/>
                  <a:gd name="connsiteY18" fmla="*/ 2708186 h 4230832"/>
                  <a:gd name="connsiteX19" fmla="*/ 2998521 w 5367647"/>
                  <a:gd name="connsiteY19" fmla="*/ 3408830 h 4230832"/>
                  <a:gd name="connsiteX20" fmla="*/ 3562598 w 5367647"/>
                  <a:gd name="connsiteY20" fmla="*/ 4168851 h 4230832"/>
                  <a:gd name="connsiteX21" fmla="*/ 4073237 w 5367647"/>
                  <a:gd name="connsiteY21" fmla="*/ 4115412 h 4230832"/>
                  <a:gd name="connsiteX22" fmla="*/ 4417621 w 5367647"/>
                  <a:gd name="connsiteY22" fmla="*/ 3551334 h 4230832"/>
                  <a:gd name="connsiteX23" fmla="*/ 4916385 w 5367647"/>
                  <a:gd name="connsiteY23" fmla="*/ 2832876 h 4230832"/>
                  <a:gd name="connsiteX24" fmla="*/ 5064826 w 5367647"/>
                  <a:gd name="connsiteY24" fmla="*/ 2494430 h 4230832"/>
                  <a:gd name="connsiteX25" fmla="*/ 5082639 w 5367647"/>
                  <a:gd name="connsiteY25" fmla="*/ 2250986 h 4230832"/>
                  <a:gd name="connsiteX26" fmla="*/ 5082639 w 5367647"/>
                  <a:gd name="connsiteY26" fmla="*/ 1544404 h 4230832"/>
                  <a:gd name="connsiteX27" fmla="*/ 5153891 w 5367647"/>
                  <a:gd name="connsiteY27" fmla="*/ 445936 h 4230832"/>
                  <a:gd name="connsiteX28" fmla="*/ 5201393 w 5367647"/>
                  <a:gd name="connsiteY28" fmla="*/ 683443 h 4230832"/>
                  <a:gd name="connsiteX29" fmla="*/ 5213268 w 5367647"/>
                  <a:gd name="connsiteY29" fmla="*/ 1627531 h 4230832"/>
                  <a:gd name="connsiteX30" fmla="*/ 5213268 w 5367647"/>
                  <a:gd name="connsiteY30" fmla="*/ 2298487 h 4230832"/>
                  <a:gd name="connsiteX31" fmla="*/ 5278582 w 5367647"/>
                  <a:gd name="connsiteY31" fmla="*/ 2423178 h 4230832"/>
                  <a:gd name="connsiteX32" fmla="*/ 5320146 w 5367647"/>
                  <a:gd name="connsiteY32" fmla="*/ 2031292 h 4230832"/>
                  <a:gd name="connsiteX33" fmla="*/ 5320146 w 5367647"/>
                  <a:gd name="connsiteY33" fmla="*/ 1455338 h 4230832"/>
                  <a:gd name="connsiteX34" fmla="*/ 5314208 w 5367647"/>
                  <a:gd name="connsiteY34" fmla="*/ 612191 h 4230832"/>
                  <a:gd name="connsiteX35" fmla="*/ 5367647 w 5367647"/>
                  <a:gd name="connsiteY35" fmla="*/ 445936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01393 w 5323456"/>
                  <a:gd name="connsiteY28" fmla="*/ 683443 h 4230832"/>
                  <a:gd name="connsiteX29" fmla="*/ 5213268 w 5323456"/>
                  <a:gd name="connsiteY29" fmla="*/ 1627531 h 4230832"/>
                  <a:gd name="connsiteX30" fmla="*/ 5213268 w 5323456"/>
                  <a:gd name="connsiteY30" fmla="*/ 2298487 h 4230832"/>
                  <a:gd name="connsiteX31" fmla="*/ 5278582 w 5323456"/>
                  <a:gd name="connsiteY31" fmla="*/ 2423178 h 4230832"/>
                  <a:gd name="connsiteX32" fmla="*/ 5320146 w 5323456"/>
                  <a:gd name="connsiteY32" fmla="*/ 2031292 h 4230832"/>
                  <a:gd name="connsiteX33" fmla="*/ 5320146 w 5323456"/>
                  <a:gd name="connsiteY33" fmla="*/ 1455338 h 4230832"/>
                  <a:gd name="connsiteX34" fmla="*/ 5314208 w 5323456"/>
                  <a:gd name="connsiteY34" fmla="*/ 612191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01393 w 5323456"/>
                  <a:gd name="connsiteY28" fmla="*/ 683443 h 4230832"/>
                  <a:gd name="connsiteX29" fmla="*/ 5213268 w 5323456"/>
                  <a:gd name="connsiteY29" fmla="*/ 1627531 h 4230832"/>
                  <a:gd name="connsiteX30" fmla="*/ 5213268 w 5323456"/>
                  <a:gd name="connsiteY30" fmla="*/ 2298487 h 4230832"/>
                  <a:gd name="connsiteX31" fmla="*/ 5278582 w 5323456"/>
                  <a:gd name="connsiteY31" fmla="*/ 2423178 h 4230832"/>
                  <a:gd name="connsiteX32" fmla="*/ 5320146 w 5323456"/>
                  <a:gd name="connsiteY32" fmla="*/ 2031292 h 4230832"/>
                  <a:gd name="connsiteX33" fmla="*/ 5320146 w 5323456"/>
                  <a:gd name="connsiteY33" fmla="*/ 1455338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13268 w 5323456"/>
                  <a:gd name="connsiteY28" fmla="*/ 1627531 h 4230832"/>
                  <a:gd name="connsiteX29" fmla="*/ 5213268 w 5323456"/>
                  <a:gd name="connsiteY29" fmla="*/ 2298487 h 4230832"/>
                  <a:gd name="connsiteX30" fmla="*/ 5278582 w 5323456"/>
                  <a:gd name="connsiteY30" fmla="*/ 2423178 h 4230832"/>
                  <a:gd name="connsiteX31" fmla="*/ 5320146 w 5323456"/>
                  <a:gd name="connsiteY31" fmla="*/ 2031292 h 4230832"/>
                  <a:gd name="connsiteX32" fmla="*/ 5320146 w 5323456"/>
                  <a:gd name="connsiteY32" fmla="*/ 1455338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213268 w 5323456"/>
                  <a:gd name="connsiteY27" fmla="*/ 1627531 h 4230832"/>
                  <a:gd name="connsiteX28" fmla="*/ 5213268 w 5323456"/>
                  <a:gd name="connsiteY28" fmla="*/ 2298487 h 4230832"/>
                  <a:gd name="connsiteX29" fmla="*/ 5278582 w 5323456"/>
                  <a:gd name="connsiteY29" fmla="*/ 2423178 h 4230832"/>
                  <a:gd name="connsiteX30" fmla="*/ 5320146 w 5323456"/>
                  <a:gd name="connsiteY30" fmla="*/ 2031292 h 4230832"/>
                  <a:gd name="connsiteX31" fmla="*/ 5320146 w 5323456"/>
                  <a:gd name="connsiteY31" fmla="*/ 1455338 h 4230832"/>
                  <a:gd name="connsiteX0" fmla="*/ 0 w 5320146"/>
                  <a:gd name="connsiteY0" fmla="*/ 3486019 h 4230832"/>
                  <a:gd name="connsiteX1" fmla="*/ 492826 w 5320146"/>
                  <a:gd name="connsiteY1" fmla="*/ 2803188 h 4230832"/>
                  <a:gd name="connsiteX2" fmla="*/ 1003466 w 5320146"/>
                  <a:gd name="connsiteY2" fmla="*/ 2310362 h 4230832"/>
                  <a:gd name="connsiteX3" fmla="*/ 1430977 w 5320146"/>
                  <a:gd name="connsiteY3" fmla="*/ 2108482 h 4230832"/>
                  <a:gd name="connsiteX4" fmla="*/ 1520042 w 5320146"/>
                  <a:gd name="connsiteY4" fmla="*/ 1918477 h 4230832"/>
                  <a:gd name="connsiteX5" fmla="*/ 1555668 w 5320146"/>
                  <a:gd name="connsiteY5" fmla="*/ 1122830 h 4230832"/>
                  <a:gd name="connsiteX6" fmla="*/ 1632858 w 5320146"/>
                  <a:gd name="connsiteY6" fmla="*/ 261869 h 4230832"/>
                  <a:gd name="connsiteX7" fmla="*/ 1674421 w 5320146"/>
                  <a:gd name="connsiteY7" fmla="*/ 261869 h 4230832"/>
                  <a:gd name="connsiteX8" fmla="*/ 1680359 w 5320146"/>
                  <a:gd name="connsiteY8" fmla="*/ 1360336 h 4230832"/>
                  <a:gd name="connsiteX9" fmla="*/ 1698172 w 5320146"/>
                  <a:gd name="connsiteY9" fmla="*/ 1918477 h 4230832"/>
                  <a:gd name="connsiteX10" fmla="*/ 1757549 w 5320146"/>
                  <a:gd name="connsiteY10" fmla="*/ 2025355 h 4230832"/>
                  <a:gd name="connsiteX11" fmla="*/ 1799112 w 5320146"/>
                  <a:gd name="connsiteY11" fmla="*/ 1562217 h 4230832"/>
                  <a:gd name="connsiteX12" fmla="*/ 1787237 w 5320146"/>
                  <a:gd name="connsiteY12" fmla="*/ 742819 h 4230832"/>
                  <a:gd name="connsiteX13" fmla="*/ 1846613 w 5320146"/>
                  <a:gd name="connsiteY13" fmla="*/ 612 h 4230832"/>
                  <a:gd name="connsiteX14" fmla="*/ 1894115 w 5320146"/>
                  <a:gd name="connsiteY14" fmla="*/ 630004 h 4230832"/>
                  <a:gd name="connsiteX15" fmla="*/ 1900052 w 5320146"/>
                  <a:gd name="connsiteY15" fmla="*/ 1378149 h 4230832"/>
                  <a:gd name="connsiteX16" fmla="*/ 1923803 w 5320146"/>
                  <a:gd name="connsiteY16" fmla="*/ 2060981 h 4230832"/>
                  <a:gd name="connsiteX17" fmla="*/ 2185060 w 5320146"/>
                  <a:gd name="connsiteY17" fmla="*/ 2286611 h 4230832"/>
                  <a:gd name="connsiteX18" fmla="*/ 2559133 w 5320146"/>
                  <a:gd name="connsiteY18" fmla="*/ 2708186 h 4230832"/>
                  <a:gd name="connsiteX19" fmla="*/ 2998521 w 5320146"/>
                  <a:gd name="connsiteY19" fmla="*/ 3408830 h 4230832"/>
                  <a:gd name="connsiteX20" fmla="*/ 3562598 w 5320146"/>
                  <a:gd name="connsiteY20" fmla="*/ 4168851 h 4230832"/>
                  <a:gd name="connsiteX21" fmla="*/ 4073237 w 5320146"/>
                  <a:gd name="connsiteY21" fmla="*/ 4115412 h 4230832"/>
                  <a:gd name="connsiteX22" fmla="*/ 4417621 w 5320146"/>
                  <a:gd name="connsiteY22" fmla="*/ 3551334 h 4230832"/>
                  <a:gd name="connsiteX23" fmla="*/ 4916385 w 5320146"/>
                  <a:gd name="connsiteY23" fmla="*/ 2832876 h 4230832"/>
                  <a:gd name="connsiteX24" fmla="*/ 5064826 w 5320146"/>
                  <a:gd name="connsiteY24" fmla="*/ 2494430 h 4230832"/>
                  <a:gd name="connsiteX25" fmla="*/ 5082639 w 5320146"/>
                  <a:gd name="connsiteY25" fmla="*/ 2250986 h 4230832"/>
                  <a:gd name="connsiteX26" fmla="*/ 5082639 w 5320146"/>
                  <a:gd name="connsiteY26" fmla="*/ 1544404 h 4230832"/>
                  <a:gd name="connsiteX27" fmla="*/ 5213268 w 5320146"/>
                  <a:gd name="connsiteY27" fmla="*/ 1627531 h 4230832"/>
                  <a:gd name="connsiteX28" fmla="*/ 5213268 w 5320146"/>
                  <a:gd name="connsiteY28" fmla="*/ 2298487 h 4230832"/>
                  <a:gd name="connsiteX29" fmla="*/ 5278582 w 5320146"/>
                  <a:gd name="connsiteY29" fmla="*/ 2423178 h 4230832"/>
                  <a:gd name="connsiteX30" fmla="*/ 5320146 w 5320146"/>
                  <a:gd name="connsiteY30" fmla="*/ 2031292 h 4230832"/>
                  <a:gd name="connsiteX0" fmla="*/ 0 w 5320931"/>
                  <a:gd name="connsiteY0" fmla="*/ 3486019 h 4230832"/>
                  <a:gd name="connsiteX1" fmla="*/ 492826 w 5320931"/>
                  <a:gd name="connsiteY1" fmla="*/ 2803188 h 4230832"/>
                  <a:gd name="connsiteX2" fmla="*/ 1003466 w 5320931"/>
                  <a:gd name="connsiteY2" fmla="*/ 2310362 h 4230832"/>
                  <a:gd name="connsiteX3" fmla="*/ 1430977 w 5320931"/>
                  <a:gd name="connsiteY3" fmla="*/ 2108482 h 4230832"/>
                  <a:gd name="connsiteX4" fmla="*/ 1520042 w 5320931"/>
                  <a:gd name="connsiteY4" fmla="*/ 1918477 h 4230832"/>
                  <a:gd name="connsiteX5" fmla="*/ 1555668 w 5320931"/>
                  <a:gd name="connsiteY5" fmla="*/ 1122830 h 4230832"/>
                  <a:gd name="connsiteX6" fmla="*/ 1632858 w 5320931"/>
                  <a:gd name="connsiteY6" fmla="*/ 261869 h 4230832"/>
                  <a:gd name="connsiteX7" fmla="*/ 1674421 w 5320931"/>
                  <a:gd name="connsiteY7" fmla="*/ 261869 h 4230832"/>
                  <a:gd name="connsiteX8" fmla="*/ 1680359 w 5320931"/>
                  <a:gd name="connsiteY8" fmla="*/ 1360336 h 4230832"/>
                  <a:gd name="connsiteX9" fmla="*/ 1698172 w 5320931"/>
                  <a:gd name="connsiteY9" fmla="*/ 1918477 h 4230832"/>
                  <a:gd name="connsiteX10" fmla="*/ 1757549 w 5320931"/>
                  <a:gd name="connsiteY10" fmla="*/ 2025355 h 4230832"/>
                  <a:gd name="connsiteX11" fmla="*/ 1799112 w 5320931"/>
                  <a:gd name="connsiteY11" fmla="*/ 1562217 h 4230832"/>
                  <a:gd name="connsiteX12" fmla="*/ 1787237 w 5320931"/>
                  <a:gd name="connsiteY12" fmla="*/ 742819 h 4230832"/>
                  <a:gd name="connsiteX13" fmla="*/ 1846613 w 5320931"/>
                  <a:gd name="connsiteY13" fmla="*/ 612 h 4230832"/>
                  <a:gd name="connsiteX14" fmla="*/ 1894115 w 5320931"/>
                  <a:gd name="connsiteY14" fmla="*/ 630004 h 4230832"/>
                  <a:gd name="connsiteX15" fmla="*/ 1900052 w 5320931"/>
                  <a:gd name="connsiteY15" fmla="*/ 1378149 h 4230832"/>
                  <a:gd name="connsiteX16" fmla="*/ 1923803 w 5320931"/>
                  <a:gd name="connsiteY16" fmla="*/ 2060981 h 4230832"/>
                  <a:gd name="connsiteX17" fmla="*/ 2185060 w 5320931"/>
                  <a:gd name="connsiteY17" fmla="*/ 2286611 h 4230832"/>
                  <a:gd name="connsiteX18" fmla="*/ 2559133 w 5320931"/>
                  <a:gd name="connsiteY18" fmla="*/ 2708186 h 4230832"/>
                  <a:gd name="connsiteX19" fmla="*/ 2998521 w 5320931"/>
                  <a:gd name="connsiteY19" fmla="*/ 3408830 h 4230832"/>
                  <a:gd name="connsiteX20" fmla="*/ 3562598 w 5320931"/>
                  <a:gd name="connsiteY20" fmla="*/ 4168851 h 4230832"/>
                  <a:gd name="connsiteX21" fmla="*/ 4073237 w 5320931"/>
                  <a:gd name="connsiteY21" fmla="*/ 4115412 h 4230832"/>
                  <a:gd name="connsiteX22" fmla="*/ 4417621 w 5320931"/>
                  <a:gd name="connsiteY22" fmla="*/ 3551334 h 4230832"/>
                  <a:gd name="connsiteX23" fmla="*/ 4916385 w 5320931"/>
                  <a:gd name="connsiteY23" fmla="*/ 2832876 h 4230832"/>
                  <a:gd name="connsiteX24" fmla="*/ 5064826 w 5320931"/>
                  <a:gd name="connsiteY24" fmla="*/ 2494430 h 4230832"/>
                  <a:gd name="connsiteX25" fmla="*/ 5082639 w 5320931"/>
                  <a:gd name="connsiteY25" fmla="*/ 2250986 h 4230832"/>
                  <a:gd name="connsiteX26" fmla="*/ 5082639 w 5320931"/>
                  <a:gd name="connsiteY26" fmla="*/ 1544404 h 4230832"/>
                  <a:gd name="connsiteX27" fmla="*/ 5213268 w 5320931"/>
                  <a:gd name="connsiteY27" fmla="*/ 1627531 h 4230832"/>
                  <a:gd name="connsiteX28" fmla="*/ 5213268 w 5320931"/>
                  <a:gd name="connsiteY28" fmla="*/ 2298487 h 4230832"/>
                  <a:gd name="connsiteX29" fmla="*/ 5278582 w 5320931"/>
                  <a:gd name="connsiteY29" fmla="*/ 2423178 h 4230832"/>
                  <a:gd name="connsiteX30" fmla="*/ 5320146 w 5320931"/>
                  <a:gd name="connsiteY30" fmla="*/ 2031292 h 4230832"/>
                  <a:gd name="connsiteX31" fmla="*/ 5305510 w 5320931"/>
                  <a:gd name="connsiteY31" fmla="*/ 2039577 h 4230832"/>
                  <a:gd name="connsiteX0" fmla="*/ 0 w 5320146"/>
                  <a:gd name="connsiteY0" fmla="*/ 3486019 h 4230832"/>
                  <a:gd name="connsiteX1" fmla="*/ 492826 w 5320146"/>
                  <a:gd name="connsiteY1" fmla="*/ 2803188 h 4230832"/>
                  <a:gd name="connsiteX2" fmla="*/ 1003466 w 5320146"/>
                  <a:gd name="connsiteY2" fmla="*/ 2310362 h 4230832"/>
                  <a:gd name="connsiteX3" fmla="*/ 1430977 w 5320146"/>
                  <a:gd name="connsiteY3" fmla="*/ 2108482 h 4230832"/>
                  <a:gd name="connsiteX4" fmla="*/ 1520042 w 5320146"/>
                  <a:gd name="connsiteY4" fmla="*/ 1918477 h 4230832"/>
                  <a:gd name="connsiteX5" fmla="*/ 1555668 w 5320146"/>
                  <a:gd name="connsiteY5" fmla="*/ 1122830 h 4230832"/>
                  <a:gd name="connsiteX6" fmla="*/ 1632858 w 5320146"/>
                  <a:gd name="connsiteY6" fmla="*/ 261869 h 4230832"/>
                  <a:gd name="connsiteX7" fmla="*/ 1674421 w 5320146"/>
                  <a:gd name="connsiteY7" fmla="*/ 261869 h 4230832"/>
                  <a:gd name="connsiteX8" fmla="*/ 1680359 w 5320146"/>
                  <a:gd name="connsiteY8" fmla="*/ 1360336 h 4230832"/>
                  <a:gd name="connsiteX9" fmla="*/ 1698172 w 5320146"/>
                  <a:gd name="connsiteY9" fmla="*/ 1918477 h 4230832"/>
                  <a:gd name="connsiteX10" fmla="*/ 1757549 w 5320146"/>
                  <a:gd name="connsiteY10" fmla="*/ 2025355 h 4230832"/>
                  <a:gd name="connsiteX11" fmla="*/ 1799112 w 5320146"/>
                  <a:gd name="connsiteY11" fmla="*/ 1562217 h 4230832"/>
                  <a:gd name="connsiteX12" fmla="*/ 1787237 w 5320146"/>
                  <a:gd name="connsiteY12" fmla="*/ 742819 h 4230832"/>
                  <a:gd name="connsiteX13" fmla="*/ 1846613 w 5320146"/>
                  <a:gd name="connsiteY13" fmla="*/ 612 h 4230832"/>
                  <a:gd name="connsiteX14" fmla="*/ 1894115 w 5320146"/>
                  <a:gd name="connsiteY14" fmla="*/ 630004 h 4230832"/>
                  <a:gd name="connsiteX15" fmla="*/ 1900052 w 5320146"/>
                  <a:gd name="connsiteY15" fmla="*/ 1378149 h 4230832"/>
                  <a:gd name="connsiteX16" fmla="*/ 1923803 w 5320146"/>
                  <a:gd name="connsiteY16" fmla="*/ 2060981 h 4230832"/>
                  <a:gd name="connsiteX17" fmla="*/ 2185060 w 5320146"/>
                  <a:gd name="connsiteY17" fmla="*/ 2286611 h 4230832"/>
                  <a:gd name="connsiteX18" fmla="*/ 2559133 w 5320146"/>
                  <a:gd name="connsiteY18" fmla="*/ 2708186 h 4230832"/>
                  <a:gd name="connsiteX19" fmla="*/ 2998521 w 5320146"/>
                  <a:gd name="connsiteY19" fmla="*/ 3408830 h 4230832"/>
                  <a:gd name="connsiteX20" fmla="*/ 3562598 w 5320146"/>
                  <a:gd name="connsiteY20" fmla="*/ 4168851 h 4230832"/>
                  <a:gd name="connsiteX21" fmla="*/ 4073237 w 5320146"/>
                  <a:gd name="connsiteY21" fmla="*/ 4115412 h 4230832"/>
                  <a:gd name="connsiteX22" fmla="*/ 4417621 w 5320146"/>
                  <a:gd name="connsiteY22" fmla="*/ 3551334 h 4230832"/>
                  <a:gd name="connsiteX23" fmla="*/ 4916385 w 5320146"/>
                  <a:gd name="connsiteY23" fmla="*/ 2832876 h 4230832"/>
                  <a:gd name="connsiteX24" fmla="*/ 5064826 w 5320146"/>
                  <a:gd name="connsiteY24" fmla="*/ 2494430 h 4230832"/>
                  <a:gd name="connsiteX25" fmla="*/ 5082639 w 5320146"/>
                  <a:gd name="connsiteY25" fmla="*/ 2250986 h 4230832"/>
                  <a:gd name="connsiteX26" fmla="*/ 5082639 w 5320146"/>
                  <a:gd name="connsiteY26" fmla="*/ 1544404 h 4230832"/>
                  <a:gd name="connsiteX27" fmla="*/ 5213268 w 5320146"/>
                  <a:gd name="connsiteY27" fmla="*/ 1627531 h 4230832"/>
                  <a:gd name="connsiteX28" fmla="*/ 5213268 w 5320146"/>
                  <a:gd name="connsiteY28" fmla="*/ 2298487 h 4230832"/>
                  <a:gd name="connsiteX29" fmla="*/ 5278582 w 5320146"/>
                  <a:gd name="connsiteY29" fmla="*/ 2423178 h 4230832"/>
                  <a:gd name="connsiteX30" fmla="*/ 5320146 w 5320146"/>
                  <a:gd name="connsiteY30" fmla="*/ 2031292 h 4230832"/>
                  <a:gd name="connsiteX0" fmla="*/ 0 w 5278582"/>
                  <a:gd name="connsiteY0" fmla="*/ 3486019 h 4230832"/>
                  <a:gd name="connsiteX1" fmla="*/ 492826 w 5278582"/>
                  <a:gd name="connsiteY1" fmla="*/ 2803188 h 4230832"/>
                  <a:gd name="connsiteX2" fmla="*/ 1003466 w 5278582"/>
                  <a:gd name="connsiteY2" fmla="*/ 2310362 h 4230832"/>
                  <a:gd name="connsiteX3" fmla="*/ 1430977 w 5278582"/>
                  <a:gd name="connsiteY3" fmla="*/ 2108482 h 4230832"/>
                  <a:gd name="connsiteX4" fmla="*/ 1520042 w 5278582"/>
                  <a:gd name="connsiteY4" fmla="*/ 1918477 h 4230832"/>
                  <a:gd name="connsiteX5" fmla="*/ 1555668 w 5278582"/>
                  <a:gd name="connsiteY5" fmla="*/ 1122830 h 4230832"/>
                  <a:gd name="connsiteX6" fmla="*/ 1632858 w 5278582"/>
                  <a:gd name="connsiteY6" fmla="*/ 261869 h 4230832"/>
                  <a:gd name="connsiteX7" fmla="*/ 1674421 w 5278582"/>
                  <a:gd name="connsiteY7" fmla="*/ 261869 h 4230832"/>
                  <a:gd name="connsiteX8" fmla="*/ 1680359 w 5278582"/>
                  <a:gd name="connsiteY8" fmla="*/ 1360336 h 4230832"/>
                  <a:gd name="connsiteX9" fmla="*/ 1698172 w 5278582"/>
                  <a:gd name="connsiteY9" fmla="*/ 1918477 h 4230832"/>
                  <a:gd name="connsiteX10" fmla="*/ 1757549 w 5278582"/>
                  <a:gd name="connsiteY10" fmla="*/ 2025355 h 4230832"/>
                  <a:gd name="connsiteX11" fmla="*/ 1799112 w 5278582"/>
                  <a:gd name="connsiteY11" fmla="*/ 1562217 h 4230832"/>
                  <a:gd name="connsiteX12" fmla="*/ 1787237 w 5278582"/>
                  <a:gd name="connsiteY12" fmla="*/ 742819 h 4230832"/>
                  <a:gd name="connsiteX13" fmla="*/ 1846613 w 5278582"/>
                  <a:gd name="connsiteY13" fmla="*/ 612 h 4230832"/>
                  <a:gd name="connsiteX14" fmla="*/ 1894115 w 5278582"/>
                  <a:gd name="connsiteY14" fmla="*/ 630004 h 4230832"/>
                  <a:gd name="connsiteX15" fmla="*/ 1900052 w 5278582"/>
                  <a:gd name="connsiteY15" fmla="*/ 1378149 h 4230832"/>
                  <a:gd name="connsiteX16" fmla="*/ 1923803 w 5278582"/>
                  <a:gd name="connsiteY16" fmla="*/ 2060981 h 4230832"/>
                  <a:gd name="connsiteX17" fmla="*/ 2185060 w 5278582"/>
                  <a:gd name="connsiteY17" fmla="*/ 2286611 h 4230832"/>
                  <a:gd name="connsiteX18" fmla="*/ 2559133 w 5278582"/>
                  <a:gd name="connsiteY18" fmla="*/ 2708186 h 4230832"/>
                  <a:gd name="connsiteX19" fmla="*/ 2998521 w 5278582"/>
                  <a:gd name="connsiteY19" fmla="*/ 3408830 h 4230832"/>
                  <a:gd name="connsiteX20" fmla="*/ 3562598 w 5278582"/>
                  <a:gd name="connsiteY20" fmla="*/ 4168851 h 4230832"/>
                  <a:gd name="connsiteX21" fmla="*/ 4073237 w 5278582"/>
                  <a:gd name="connsiteY21" fmla="*/ 4115412 h 4230832"/>
                  <a:gd name="connsiteX22" fmla="*/ 4417621 w 5278582"/>
                  <a:gd name="connsiteY22" fmla="*/ 3551334 h 4230832"/>
                  <a:gd name="connsiteX23" fmla="*/ 4916385 w 5278582"/>
                  <a:gd name="connsiteY23" fmla="*/ 2832876 h 4230832"/>
                  <a:gd name="connsiteX24" fmla="*/ 5064826 w 5278582"/>
                  <a:gd name="connsiteY24" fmla="*/ 2494430 h 4230832"/>
                  <a:gd name="connsiteX25" fmla="*/ 5082639 w 5278582"/>
                  <a:gd name="connsiteY25" fmla="*/ 2250986 h 4230832"/>
                  <a:gd name="connsiteX26" fmla="*/ 5082639 w 5278582"/>
                  <a:gd name="connsiteY26" fmla="*/ 1544404 h 4230832"/>
                  <a:gd name="connsiteX27" fmla="*/ 5213268 w 5278582"/>
                  <a:gd name="connsiteY27" fmla="*/ 1627531 h 4230832"/>
                  <a:gd name="connsiteX28" fmla="*/ 5213268 w 5278582"/>
                  <a:gd name="connsiteY28" fmla="*/ 2298487 h 4230832"/>
                  <a:gd name="connsiteX29" fmla="*/ 5278582 w 5278582"/>
                  <a:gd name="connsiteY29" fmla="*/ 2423178 h 4230832"/>
                  <a:gd name="connsiteX0" fmla="*/ 0 w 5220933"/>
                  <a:gd name="connsiteY0" fmla="*/ 3486019 h 4230832"/>
                  <a:gd name="connsiteX1" fmla="*/ 492826 w 5220933"/>
                  <a:gd name="connsiteY1" fmla="*/ 2803188 h 4230832"/>
                  <a:gd name="connsiteX2" fmla="*/ 1003466 w 5220933"/>
                  <a:gd name="connsiteY2" fmla="*/ 2310362 h 4230832"/>
                  <a:gd name="connsiteX3" fmla="*/ 1430977 w 5220933"/>
                  <a:gd name="connsiteY3" fmla="*/ 2108482 h 4230832"/>
                  <a:gd name="connsiteX4" fmla="*/ 1520042 w 5220933"/>
                  <a:gd name="connsiteY4" fmla="*/ 1918477 h 4230832"/>
                  <a:gd name="connsiteX5" fmla="*/ 1555668 w 5220933"/>
                  <a:gd name="connsiteY5" fmla="*/ 1122830 h 4230832"/>
                  <a:gd name="connsiteX6" fmla="*/ 1632858 w 5220933"/>
                  <a:gd name="connsiteY6" fmla="*/ 261869 h 4230832"/>
                  <a:gd name="connsiteX7" fmla="*/ 1674421 w 5220933"/>
                  <a:gd name="connsiteY7" fmla="*/ 261869 h 4230832"/>
                  <a:gd name="connsiteX8" fmla="*/ 1680359 w 5220933"/>
                  <a:gd name="connsiteY8" fmla="*/ 1360336 h 4230832"/>
                  <a:gd name="connsiteX9" fmla="*/ 1698172 w 5220933"/>
                  <a:gd name="connsiteY9" fmla="*/ 1918477 h 4230832"/>
                  <a:gd name="connsiteX10" fmla="*/ 1757549 w 5220933"/>
                  <a:gd name="connsiteY10" fmla="*/ 2025355 h 4230832"/>
                  <a:gd name="connsiteX11" fmla="*/ 1799112 w 5220933"/>
                  <a:gd name="connsiteY11" fmla="*/ 1562217 h 4230832"/>
                  <a:gd name="connsiteX12" fmla="*/ 1787237 w 5220933"/>
                  <a:gd name="connsiteY12" fmla="*/ 742819 h 4230832"/>
                  <a:gd name="connsiteX13" fmla="*/ 1846613 w 5220933"/>
                  <a:gd name="connsiteY13" fmla="*/ 612 h 4230832"/>
                  <a:gd name="connsiteX14" fmla="*/ 1894115 w 5220933"/>
                  <a:gd name="connsiteY14" fmla="*/ 630004 h 4230832"/>
                  <a:gd name="connsiteX15" fmla="*/ 1900052 w 5220933"/>
                  <a:gd name="connsiteY15" fmla="*/ 1378149 h 4230832"/>
                  <a:gd name="connsiteX16" fmla="*/ 1923803 w 5220933"/>
                  <a:gd name="connsiteY16" fmla="*/ 2060981 h 4230832"/>
                  <a:gd name="connsiteX17" fmla="*/ 2185060 w 5220933"/>
                  <a:gd name="connsiteY17" fmla="*/ 2286611 h 4230832"/>
                  <a:gd name="connsiteX18" fmla="*/ 2559133 w 5220933"/>
                  <a:gd name="connsiteY18" fmla="*/ 2708186 h 4230832"/>
                  <a:gd name="connsiteX19" fmla="*/ 2998521 w 5220933"/>
                  <a:gd name="connsiteY19" fmla="*/ 3408830 h 4230832"/>
                  <a:gd name="connsiteX20" fmla="*/ 3562598 w 5220933"/>
                  <a:gd name="connsiteY20" fmla="*/ 4168851 h 4230832"/>
                  <a:gd name="connsiteX21" fmla="*/ 4073237 w 5220933"/>
                  <a:gd name="connsiteY21" fmla="*/ 4115412 h 4230832"/>
                  <a:gd name="connsiteX22" fmla="*/ 4417621 w 5220933"/>
                  <a:gd name="connsiteY22" fmla="*/ 3551334 h 4230832"/>
                  <a:gd name="connsiteX23" fmla="*/ 4916385 w 5220933"/>
                  <a:gd name="connsiteY23" fmla="*/ 2832876 h 4230832"/>
                  <a:gd name="connsiteX24" fmla="*/ 5064826 w 5220933"/>
                  <a:gd name="connsiteY24" fmla="*/ 2494430 h 4230832"/>
                  <a:gd name="connsiteX25" fmla="*/ 5082639 w 5220933"/>
                  <a:gd name="connsiteY25" fmla="*/ 2250986 h 4230832"/>
                  <a:gd name="connsiteX26" fmla="*/ 5082639 w 5220933"/>
                  <a:gd name="connsiteY26" fmla="*/ 1544404 h 4230832"/>
                  <a:gd name="connsiteX27" fmla="*/ 5213268 w 5220933"/>
                  <a:gd name="connsiteY27" fmla="*/ 1627531 h 4230832"/>
                  <a:gd name="connsiteX28" fmla="*/ 5213268 w 5220933"/>
                  <a:gd name="connsiteY28" fmla="*/ 2298487 h 4230832"/>
                  <a:gd name="connsiteX0" fmla="*/ 0 w 5213268"/>
                  <a:gd name="connsiteY0" fmla="*/ 3486019 h 4230832"/>
                  <a:gd name="connsiteX1" fmla="*/ 492826 w 5213268"/>
                  <a:gd name="connsiteY1" fmla="*/ 2803188 h 4230832"/>
                  <a:gd name="connsiteX2" fmla="*/ 1003466 w 5213268"/>
                  <a:gd name="connsiteY2" fmla="*/ 2310362 h 4230832"/>
                  <a:gd name="connsiteX3" fmla="*/ 1430977 w 5213268"/>
                  <a:gd name="connsiteY3" fmla="*/ 2108482 h 4230832"/>
                  <a:gd name="connsiteX4" fmla="*/ 1520042 w 5213268"/>
                  <a:gd name="connsiteY4" fmla="*/ 1918477 h 4230832"/>
                  <a:gd name="connsiteX5" fmla="*/ 1555668 w 5213268"/>
                  <a:gd name="connsiteY5" fmla="*/ 1122830 h 4230832"/>
                  <a:gd name="connsiteX6" fmla="*/ 1632858 w 5213268"/>
                  <a:gd name="connsiteY6" fmla="*/ 261869 h 4230832"/>
                  <a:gd name="connsiteX7" fmla="*/ 1674421 w 5213268"/>
                  <a:gd name="connsiteY7" fmla="*/ 261869 h 4230832"/>
                  <a:gd name="connsiteX8" fmla="*/ 1680359 w 5213268"/>
                  <a:gd name="connsiteY8" fmla="*/ 1360336 h 4230832"/>
                  <a:gd name="connsiteX9" fmla="*/ 1698172 w 5213268"/>
                  <a:gd name="connsiteY9" fmla="*/ 1918477 h 4230832"/>
                  <a:gd name="connsiteX10" fmla="*/ 1757549 w 5213268"/>
                  <a:gd name="connsiteY10" fmla="*/ 2025355 h 4230832"/>
                  <a:gd name="connsiteX11" fmla="*/ 1799112 w 5213268"/>
                  <a:gd name="connsiteY11" fmla="*/ 1562217 h 4230832"/>
                  <a:gd name="connsiteX12" fmla="*/ 1787237 w 5213268"/>
                  <a:gd name="connsiteY12" fmla="*/ 742819 h 4230832"/>
                  <a:gd name="connsiteX13" fmla="*/ 1846613 w 5213268"/>
                  <a:gd name="connsiteY13" fmla="*/ 612 h 4230832"/>
                  <a:gd name="connsiteX14" fmla="*/ 1894115 w 5213268"/>
                  <a:gd name="connsiteY14" fmla="*/ 630004 h 4230832"/>
                  <a:gd name="connsiteX15" fmla="*/ 1900052 w 5213268"/>
                  <a:gd name="connsiteY15" fmla="*/ 1378149 h 4230832"/>
                  <a:gd name="connsiteX16" fmla="*/ 1923803 w 5213268"/>
                  <a:gd name="connsiteY16" fmla="*/ 2060981 h 4230832"/>
                  <a:gd name="connsiteX17" fmla="*/ 2185060 w 5213268"/>
                  <a:gd name="connsiteY17" fmla="*/ 2286611 h 4230832"/>
                  <a:gd name="connsiteX18" fmla="*/ 2559133 w 5213268"/>
                  <a:gd name="connsiteY18" fmla="*/ 2708186 h 4230832"/>
                  <a:gd name="connsiteX19" fmla="*/ 2998521 w 5213268"/>
                  <a:gd name="connsiteY19" fmla="*/ 3408830 h 4230832"/>
                  <a:gd name="connsiteX20" fmla="*/ 3562598 w 5213268"/>
                  <a:gd name="connsiteY20" fmla="*/ 4168851 h 4230832"/>
                  <a:gd name="connsiteX21" fmla="*/ 4073237 w 5213268"/>
                  <a:gd name="connsiteY21" fmla="*/ 4115412 h 4230832"/>
                  <a:gd name="connsiteX22" fmla="*/ 4417621 w 5213268"/>
                  <a:gd name="connsiteY22" fmla="*/ 3551334 h 4230832"/>
                  <a:gd name="connsiteX23" fmla="*/ 4916385 w 5213268"/>
                  <a:gd name="connsiteY23" fmla="*/ 2832876 h 4230832"/>
                  <a:gd name="connsiteX24" fmla="*/ 5064826 w 5213268"/>
                  <a:gd name="connsiteY24" fmla="*/ 2494430 h 4230832"/>
                  <a:gd name="connsiteX25" fmla="*/ 5082639 w 5213268"/>
                  <a:gd name="connsiteY25" fmla="*/ 2250986 h 4230832"/>
                  <a:gd name="connsiteX26" fmla="*/ 5082639 w 5213268"/>
                  <a:gd name="connsiteY26" fmla="*/ 1544404 h 4230832"/>
                  <a:gd name="connsiteX27" fmla="*/ 5213268 w 5213268"/>
                  <a:gd name="connsiteY27" fmla="*/ 1627531 h 4230832"/>
                  <a:gd name="connsiteX0" fmla="*/ 0 w 5083111"/>
                  <a:gd name="connsiteY0" fmla="*/ 3486019 h 4230832"/>
                  <a:gd name="connsiteX1" fmla="*/ 492826 w 5083111"/>
                  <a:gd name="connsiteY1" fmla="*/ 2803188 h 4230832"/>
                  <a:gd name="connsiteX2" fmla="*/ 1003466 w 5083111"/>
                  <a:gd name="connsiteY2" fmla="*/ 2310362 h 4230832"/>
                  <a:gd name="connsiteX3" fmla="*/ 1430977 w 5083111"/>
                  <a:gd name="connsiteY3" fmla="*/ 2108482 h 4230832"/>
                  <a:gd name="connsiteX4" fmla="*/ 1520042 w 5083111"/>
                  <a:gd name="connsiteY4" fmla="*/ 1918477 h 4230832"/>
                  <a:gd name="connsiteX5" fmla="*/ 1555668 w 5083111"/>
                  <a:gd name="connsiteY5" fmla="*/ 1122830 h 4230832"/>
                  <a:gd name="connsiteX6" fmla="*/ 1632858 w 5083111"/>
                  <a:gd name="connsiteY6" fmla="*/ 261869 h 4230832"/>
                  <a:gd name="connsiteX7" fmla="*/ 1674421 w 5083111"/>
                  <a:gd name="connsiteY7" fmla="*/ 261869 h 4230832"/>
                  <a:gd name="connsiteX8" fmla="*/ 1680359 w 5083111"/>
                  <a:gd name="connsiteY8" fmla="*/ 1360336 h 4230832"/>
                  <a:gd name="connsiteX9" fmla="*/ 1698172 w 5083111"/>
                  <a:gd name="connsiteY9" fmla="*/ 1918477 h 4230832"/>
                  <a:gd name="connsiteX10" fmla="*/ 1757549 w 5083111"/>
                  <a:gd name="connsiteY10" fmla="*/ 2025355 h 4230832"/>
                  <a:gd name="connsiteX11" fmla="*/ 1799112 w 5083111"/>
                  <a:gd name="connsiteY11" fmla="*/ 1562217 h 4230832"/>
                  <a:gd name="connsiteX12" fmla="*/ 1787237 w 5083111"/>
                  <a:gd name="connsiteY12" fmla="*/ 742819 h 4230832"/>
                  <a:gd name="connsiteX13" fmla="*/ 1846613 w 5083111"/>
                  <a:gd name="connsiteY13" fmla="*/ 612 h 4230832"/>
                  <a:gd name="connsiteX14" fmla="*/ 1894115 w 5083111"/>
                  <a:gd name="connsiteY14" fmla="*/ 630004 h 4230832"/>
                  <a:gd name="connsiteX15" fmla="*/ 1900052 w 5083111"/>
                  <a:gd name="connsiteY15" fmla="*/ 1378149 h 4230832"/>
                  <a:gd name="connsiteX16" fmla="*/ 1923803 w 5083111"/>
                  <a:gd name="connsiteY16" fmla="*/ 2060981 h 4230832"/>
                  <a:gd name="connsiteX17" fmla="*/ 2185060 w 5083111"/>
                  <a:gd name="connsiteY17" fmla="*/ 2286611 h 4230832"/>
                  <a:gd name="connsiteX18" fmla="*/ 2559133 w 5083111"/>
                  <a:gd name="connsiteY18" fmla="*/ 2708186 h 4230832"/>
                  <a:gd name="connsiteX19" fmla="*/ 2998521 w 5083111"/>
                  <a:gd name="connsiteY19" fmla="*/ 3408830 h 4230832"/>
                  <a:gd name="connsiteX20" fmla="*/ 3562598 w 5083111"/>
                  <a:gd name="connsiteY20" fmla="*/ 4168851 h 4230832"/>
                  <a:gd name="connsiteX21" fmla="*/ 4073237 w 5083111"/>
                  <a:gd name="connsiteY21" fmla="*/ 4115412 h 4230832"/>
                  <a:gd name="connsiteX22" fmla="*/ 4417621 w 5083111"/>
                  <a:gd name="connsiteY22" fmla="*/ 3551334 h 4230832"/>
                  <a:gd name="connsiteX23" fmla="*/ 4916385 w 5083111"/>
                  <a:gd name="connsiteY23" fmla="*/ 2832876 h 4230832"/>
                  <a:gd name="connsiteX24" fmla="*/ 5064826 w 5083111"/>
                  <a:gd name="connsiteY24" fmla="*/ 2494430 h 4230832"/>
                  <a:gd name="connsiteX25" fmla="*/ 5082639 w 5083111"/>
                  <a:gd name="connsiteY25" fmla="*/ 2250986 h 4230832"/>
                  <a:gd name="connsiteX26" fmla="*/ 5082639 w 5083111"/>
                  <a:gd name="connsiteY26" fmla="*/ 1544404 h 4230832"/>
                  <a:gd name="connsiteX0" fmla="*/ 0 w 5083111"/>
                  <a:gd name="connsiteY0" fmla="*/ 3486019 h 4230832"/>
                  <a:gd name="connsiteX1" fmla="*/ 492826 w 5083111"/>
                  <a:gd name="connsiteY1" fmla="*/ 2803188 h 4230832"/>
                  <a:gd name="connsiteX2" fmla="*/ 1003466 w 5083111"/>
                  <a:gd name="connsiteY2" fmla="*/ 2310362 h 4230832"/>
                  <a:gd name="connsiteX3" fmla="*/ 1430977 w 5083111"/>
                  <a:gd name="connsiteY3" fmla="*/ 2108482 h 4230832"/>
                  <a:gd name="connsiteX4" fmla="*/ 1520042 w 5083111"/>
                  <a:gd name="connsiteY4" fmla="*/ 1918477 h 4230832"/>
                  <a:gd name="connsiteX5" fmla="*/ 1555668 w 5083111"/>
                  <a:gd name="connsiteY5" fmla="*/ 1122830 h 4230832"/>
                  <a:gd name="connsiteX6" fmla="*/ 1632858 w 5083111"/>
                  <a:gd name="connsiteY6" fmla="*/ 261869 h 4230832"/>
                  <a:gd name="connsiteX7" fmla="*/ 1674421 w 5083111"/>
                  <a:gd name="connsiteY7" fmla="*/ 261869 h 4230832"/>
                  <a:gd name="connsiteX8" fmla="*/ 1680359 w 5083111"/>
                  <a:gd name="connsiteY8" fmla="*/ 1360336 h 4230832"/>
                  <a:gd name="connsiteX9" fmla="*/ 1698172 w 5083111"/>
                  <a:gd name="connsiteY9" fmla="*/ 1918477 h 4230832"/>
                  <a:gd name="connsiteX10" fmla="*/ 1757549 w 5083111"/>
                  <a:gd name="connsiteY10" fmla="*/ 2025355 h 4230832"/>
                  <a:gd name="connsiteX11" fmla="*/ 1799112 w 5083111"/>
                  <a:gd name="connsiteY11" fmla="*/ 1562217 h 4230832"/>
                  <a:gd name="connsiteX12" fmla="*/ 1787237 w 5083111"/>
                  <a:gd name="connsiteY12" fmla="*/ 742819 h 4230832"/>
                  <a:gd name="connsiteX13" fmla="*/ 1846613 w 5083111"/>
                  <a:gd name="connsiteY13" fmla="*/ 612 h 4230832"/>
                  <a:gd name="connsiteX14" fmla="*/ 1894115 w 5083111"/>
                  <a:gd name="connsiteY14" fmla="*/ 630004 h 4230832"/>
                  <a:gd name="connsiteX15" fmla="*/ 1900052 w 5083111"/>
                  <a:gd name="connsiteY15" fmla="*/ 1378149 h 4230832"/>
                  <a:gd name="connsiteX16" fmla="*/ 1923803 w 5083111"/>
                  <a:gd name="connsiteY16" fmla="*/ 2060981 h 4230832"/>
                  <a:gd name="connsiteX17" fmla="*/ 2185060 w 5083111"/>
                  <a:gd name="connsiteY17" fmla="*/ 2286611 h 4230832"/>
                  <a:gd name="connsiteX18" fmla="*/ 2559133 w 5083111"/>
                  <a:gd name="connsiteY18" fmla="*/ 2708186 h 4230832"/>
                  <a:gd name="connsiteX19" fmla="*/ 2998521 w 5083111"/>
                  <a:gd name="connsiteY19" fmla="*/ 3408830 h 4230832"/>
                  <a:gd name="connsiteX20" fmla="*/ 3562598 w 5083111"/>
                  <a:gd name="connsiteY20" fmla="*/ 4168851 h 4230832"/>
                  <a:gd name="connsiteX21" fmla="*/ 4073237 w 5083111"/>
                  <a:gd name="connsiteY21" fmla="*/ 4115412 h 4230832"/>
                  <a:gd name="connsiteX22" fmla="*/ 4417621 w 5083111"/>
                  <a:gd name="connsiteY22" fmla="*/ 3551334 h 4230832"/>
                  <a:gd name="connsiteX23" fmla="*/ 4916385 w 5083111"/>
                  <a:gd name="connsiteY23" fmla="*/ 2832876 h 4230832"/>
                  <a:gd name="connsiteX24" fmla="*/ 5064826 w 5083111"/>
                  <a:gd name="connsiteY24" fmla="*/ 2494430 h 4230832"/>
                  <a:gd name="connsiteX25" fmla="*/ 5082639 w 5083111"/>
                  <a:gd name="connsiteY25" fmla="*/ 2250986 h 4230832"/>
                  <a:gd name="connsiteX0" fmla="*/ 0 w 5064826"/>
                  <a:gd name="connsiteY0" fmla="*/ 3486019 h 4230832"/>
                  <a:gd name="connsiteX1" fmla="*/ 492826 w 5064826"/>
                  <a:gd name="connsiteY1" fmla="*/ 2803188 h 4230832"/>
                  <a:gd name="connsiteX2" fmla="*/ 1003466 w 5064826"/>
                  <a:gd name="connsiteY2" fmla="*/ 2310362 h 4230832"/>
                  <a:gd name="connsiteX3" fmla="*/ 1430977 w 5064826"/>
                  <a:gd name="connsiteY3" fmla="*/ 2108482 h 4230832"/>
                  <a:gd name="connsiteX4" fmla="*/ 1520042 w 5064826"/>
                  <a:gd name="connsiteY4" fmla="*/ 1918477 h 4230832"/>
                  <a:gd name="connsiteX5" fmla="*/ 1555668 w 5064826"/>
                  <a:gd name="connsiteY5" fmla="*/ 1122830 h 4230832"/>
                  <a:gd name="connsiteX6" fmla="*/ 1632858 w 5064826"/>
                  <a:gd name="connsiteY6" fmla="*/ 261869 h 4230832"/>
                  <a:gd name="connsiteX7" fmla="*/ 1674421 w 5064826"/>
                  <a:gd name="connsiteY7" fmla="*/ 261869 h 4230832"/>
                  <a:gd name="connsiteX8" fmla="*/ 1680359 w 5064826"/>
                  <a:gd name="connsiteY8" fmla="*/ 1360336 h 4230832"/>
                  <a:gd name="connsiteX9" fmla="*/ 1698172 w 5064826"/>
                  <a:gd name="connsiteY9" fmla="*/ 1918477 h 4230832"/>
                  <a:gd name="connsiteX10" fmla="*/ 1757549 w 5064826"/>
                  <a:gd name="connsiteY10" fmla="*/ 2025355 h 4230832"/>
                  <a:gd name="connsiteX11" fmla="*/ 1799112 w 5064826"/>
                  <a:gd name="connsiteY11" fmla="*/ 1562217 h 4230832"/>
                  <a:gd name="connsiteX12" fmla="*/ 1787237 w 5064826"/>
                  <a:gd name="connsiteY12" fmla="*/ 742819 h 4230832"/>
                  <a:gd name="connsiteX13" fmla="*/ 1846613 w 5064826"/>
                  <a:gd name="connsiteY13" fmla="*/ 612 h 4230832"/>
                  <a:gd name="connsiteX14" fmla="*/ 1894115 w 5064826"/>
                  <a:gd name="connsiteY14" fmla="*/ 630004 h 4230832"/>
                  <a:gd name="connsiteX15" fmla="*/ 1900052 w 5064826"/>
                  <a:gd name="connsiteY15" fmla="*/ 1378149 h 4230832"/>
                  <a:gd name="connsiteX16" fmla="*/ 1923803 w 5064826"/>
                  <a:gd name="connsiteY16" fmla="*/ 2060981 h 4230832"/>
                  <a:gd name="connsiteX17" fmla="*/ 2185060 w 5064826"/>
                  <a:gd name="connsiteY17" fmla="*/ 2286611 h 4230832"/>
                  <a:gd name="connsiteX18" fmla="*/ 2559133 w 5064826"/>
                  <a:gd name="connsiteY18" fmla="*/ 2708186 h 4230832"/>
                  <a:gd name="connsiteX19" fmla="*/ 2998521 w 5064826"/>
                  <a:gd name="connsiteY19" fmla="*/ 3408830 h 4230832"/>
                  <a:gd name="connsiteX20" fmla="*/ 3562598 w 5064826"/>
                  <a:gd name="connsiteY20" fmla="*/ 4168851 h 4230832"/>
                  <a:gd name="connsiteX21" fmla="*/ 4073237 w 5064826"/>
                  <a:gd name="connsiteY21" fmla="*/ 4115412 h 4230832"/>
                  <a:gd name="connsiteX22" fmla="*/ 4417621 w 5064826"/>
                  <a:gd name="connsiteY22" fmla="*/ 3551334 h 4230832"/>
                  <a:gd name="connsiteX23" fmla="*/ 4916385 w 5064826"/>
                  <a:gd name="connsiteY23" fmla="*/ 2832876 h 4230832"/>
                  <a:gd name="connsiteX24" fmla="*/ 5064826 w 5064826"/>
                  <a:gd name="connsiteY24" fmla="*/ 2494430 h 4230832"/>
                  <a:gd name="connsiteX0" fmla="*/ 0 w 4916385"/>
                  <a:gd name="connsiteY0" fmla="*/ 3486019 h 4230832"/>
                  <a:gd name="connsiteX1" fmla="*/ 492826 w 4916385"/>
                  <a:gd name="connsiteY1" fmla="*/ 2803188 h 4230832"/>
                  <a:gd name="connsiteX2" fmla="*/ 1003466 w 4916385"/>
                  <a:gd name="connsiteY2" fmla="*/ 2310362 h 4230832"/>
                  <a:gd name="connsiteX3" fmla="*/ 1430977 w 4916385"/>
                  <a:gd name="connsiteY3" fmla="*/ 2108482 h 4230832"/>
                  <a:gd name="connsiteX4" fmla="*/ 1520042 w 4916385"/>
                  <a:gd name="connsiteY4" fmla="*/ 1918477 h 4230832"/>
                  <a:gd name="connsiteX5" fmla="*/ 1555668 w 4916385"/>
                  <a:gd name="connsiteY5" fmla="*/ 1122830 h 4230832"/>
                  <a:gd name="connsiteX6" fmla="*/ 1632858 w 4916385"/>
                  <a:gd name="connsiteY6" fmla="*/ 261869 h 4230832"/>
                  <a:gd name="connsiteX7" fmla="*/ 1674421 w 4916385"/>
                  <a:gd name="connsiteY7" fmla="*/ 261869 h 4230832"/>
                  <a:gd name="connsiteX8" fmla="*/ 1680359 w 4916385"/>
                  <a:gd name="connsiteY8" fmla="*/ 1360336 h 4230832"/>
                  <a:gd name="connsiteX9" fmla="*/ 1698172 w 4916385"/>
                  <a:gd name="connsiteY9" fmla="*/ 1918477 h 4230832"/>
                  <a:gd name="connsiteX10" fmla="*/ 1757549 w 4916385"/>
                  <a:gd name="connsiteY10" fmla="*/ 2025355 h 4230832"/>
                  <a:gd name="connsiteX11" fmla="*/ 1799112 w 4916385"/>
                  <a:gd name="connsiteY11" fmla="*/ 1562217 h 4230832"/>
                  <a:gd name="connsiteX12" fmla="*/ 1787237 w 4916385"/>
                  <a:gd name="connsiteY12" fmla="*/ 742819 h 4230832"/>
                  <a:gd name="connsiteX13" fmla="*/ 1846613 w 4916385"/>
                  <a:gd name="connsiteY13" fmla="*/ 612 h 4230832"/>
                  <a:gd name="connsiteX14" fmla="*/ 1894115 w 4916385"/>
                  <a:gd name="connsiteY14" fmla="*/ 630004 h 4230832"/>
                  <a:gd name="connsiteX15" fmla="*/ 1900052 w 4916385"/>
                  <a:gd name="connsiteY15" fmla="*/ 1378149 h 4230832"/>
                  <a:gd name="connsiteX16" fmla="*/ 1923803 w 4916385"/>
                  <a:gd name="connsiteY16" fmla="*/ 2060981 h 4230832"/>
                  <a:gd name="connsiteX17" fmla="*/ 2185060 w 4916385"/>
                  <a:gd name="connsiteY17" fmla="*/ 2286611 h 4230832"/>
                  <a:gd name="connsiteX18" fmla="*/ 2559133 w 4916385"/>
                  <a:gd name="connsiteY18" fmla="*/ 2708186 h 4230832"/>
                  <a:gd name="connsiteX19" fmla="*/ 2998521 w 4916385"/>
                  <a:gd name="connsiteY19" fmla="*/ 3408830 h 4230832"/>
                  <a:gd name="connsiteX20" fmla="*/ 3562598 w 4916385"/>
                  <a:gd name="connsiteY20" fmla="*/ 4168851 h 4230832"/>
                  <a:gd name="connsiteX21" fmla="*/ 4073237 w 4916385"/>
                  <a:gd name="connsiteY21" fmla="*/ 4115412 h 4230832"/>
                  <a:gd name="connsiteX22" fmla="*/ 4417621 w 4916385"/>
                  <a:gd name="connsiteY22" fmla="*/ 3551334 h 4230832"/>
                  <a:gd name="connsiteX23" fmla="*/ 4916385 w 4916385"/>
                  <a:gd name="connsiteY23" fmla="*/ 2832876 h 4230832"/>
                  <a:gd name="connsiteX0" fmla="*/ 0 w 4417621"/>
                  <a:gd name="connsiteY0" fmla="*/ 3486019 h 4230832"/>
                  <a:gd name="connsiteX1" fmla="*/ 492826 w 4417621"/>
                  <a:gd name="connsiteY1" fmla="*/ 2803188 h 4230832"/>
                  <a:gd name="connsiteX2" fmla="*/ 1003466 w 4417621"/>
                  <a:gd name="connsiteY2" fmla="*/ 2310362 h 4230832"/>
                  <a:gd name="connsiteX3" fmla="*/ 1430977 w 4417621"/>
                  <a:gd name="connsiteY3" fmla="*/ 2108482 h 4230832"/>
                  <a:gd name="connsiteX4" fmla="*/ 1520042 w 4417621"/>
                  <a:gd name="connsiteY4" fmla="*/ 1918477 h 4230832"/>
                  <a:gd name="connsiteX5" fmla="*/ 1555668 w 4417621"/>
                  <a:gd name="connsiteY5" fmla="*/ 1122830 h 4230832"/>
                  <a:gd name="connsiteX6" fmla="*/ 1632858 w 4417621"/>
                  <a:gd name="connsiteY6" fmla="*/ 261869 h 4230832"/>
                  <a:gd name="connsiteX7" fmla="*/ 1674421 w 4417621"/>
                  <a:gd name="connsiteY7" fmla="*/ 261869 h 4230832"/>
                  <a:gd name="connsiteX8" fmla="*/ 1680359 w 4417621"/>
                  <a:gd name="connsiteY8" fmla="*/ 1360336 h 4230832"/>
                  <a:gd name="connsiteX9" fmla="*/ 1698172 w 4417621"/>
                  <a:gd name="connsiteY9" fmla="*/ 1918477 h 4230832"/>
                  <a:gd name="connsiteX10" fmla="*/ 1757549 w 4417621"/>
                  <a:gd name="connsiteY10" fmla="*/ 2025355 h 4230832"/>
                  <a:gd name="connsiteX11" fmla="*/ 1799112 w 4417621"/>
                  <a:gd name="connsiteY11" fmla="*/ 1562217 h 4230832"/>
                  <a:gd name="connsiteX12" fmla="*/ 1787237 w 4417621"/>
                  <a:gd name="connsiteY12" fmla="*/ 742819 h 4230832"/>
                  <a:gd name="connsiteX13" fmla="*/ 1846613 w 4417621"/>
                  <a:gd name="connsiteY13" fmla="*/ 612 h 4230832"/>
                  <a:gd name="connsiteX14" fmla="*/ 1894115 w 4417621"/>
                  <a:gd name="connsiteY14" fmla="*/ 630004 h 4230832"/>
                  <a:gd name="connsiteX15" fmla="*/ 1900052 w 4417621"/>
                  <a:gd name="connsiteY15" fmla="*/ 1378149 h 4230832"/>
                  <a:gd name="connsiteX16" fmla="*/ 1923803 w 4417621"/>
                  <a:gd name="connsiteY16" fmla="*/ 2060981 h 4230832"/>
                  <a:gd name="connsiteX17" fmla="*/ 2185060 w 4417621"/>
                  <a:gd name="connsiteY17" fmla="*/ 2286611 h 4230832"/>
                  <a:gd name="connsiteX18" fmla="*/ 2559133 w 4417621"/>
                  <a:gd name="connsiteY18" fmla="*/ 2708186 h 4230832"/>
                  <a:gd name="connsiteX19" fmla="*/ 2998521 w 4417621"/>
                  <a:gd name="connsiteY19" fmla="*/ 3408830 h 4230832"/>
                  <a:gd name="connsiteX20" fmla="*/ 3562598 w 4417621"/>
                  <a:gd name="connsiteY20" fmla="*/ 4168851 h 4230832"/>
                  <a:gd name="connsiteX21" fmla="*/ 4073237 w 4417621"/>
                  <a:gd name="connsiteY21" fmla="*/ 4115412 h 4230832"/>
                  <a:gd name="connsiteX22" fmla="*/ 4417621 w 4417621"/>
                  <a:gd name="connsiteY22" fmla="*/ 3551334 h 4230832"/>
                  <a:gd name="connsiteX0" fmla="*/ 0 w 4073237"/>
                  <a:gd name="connsiteY0" fmla="*/ 3486019 h 4230832"/>
                  <a:gd name="connsiteX1" fmla="*/ 492826 w 4073237"/>
                  <a:gd name="connsiteY1" fmla="*/ 2803188 h 4230832"/>
                  <a:gd name="connsiteX2" fmla="*/ 1003466 w 4073237"/>
                  <a:gd name="connsiteY2" fmla="*/ 2310362 h 4230832"/>
                  <a:gd name="connsiteX3" fmla="*/ 1430977 w 4073237"/>
                  <a:gd name="connsiteY3" fmla="*/ 2108482 h 4230832"/>
                  <a:gd name="connsiteX4" fmla="*/ 1520042 w 4073237"/>
                  <a:gd name="connsiteY4" fmla="*/ 1918477 h 4230832"/>
                  <a:gd name="connsiteX5" fmla="*/ 1555668 w 4073237"/>
                  <a:gd name="connsiteY5" fmla="*/ 1122830 h 4230832"/>
                  <a:gd name="connsiteX6" fmla="*/ 1632858 w 4073237"/>
                  <a:gd name="connsiteY6" fmla="*/ 261869 h 4230832"/>
                  <a:gd name="connsiteX7" fmla="*/ 1674421 w 4073237"/>
                  <a:gd name="connsiteY7" fmla="*/ 261869 h 4230832"/>
                  <a:gd name="connsiteX8" fmla="*/ 1680359 w 4073237"/>
                  <a:gd name="connsiteY8" fmla="*/ 1360336 h 4230832"/>
                  <a:gd name="connsiteX9" fmla="*/ 1698172 w 4073237"/>
                  <a:gd name="connsiteY9" fmla="*/ 1918477 h 4230832"/>
                  <a:gd name="connsiteX10" fmla="*/ 1757549 w 4073237"/>
                  <a:gd name="connsiteY10" fmla="*/ 2025355 h 4230832"/>
                  <a:gd name="connsiteX11" fmla="*/ 1799112 w 4073237"/>
                  <a:gd name="connsiteY11" fmla="*/ 1562217 h 4230832"/>
                  <a:gd name="connsiteX12" fmla="*/ 1787237 w 4073237"/>
                  <a:gd name="connsiteY12" fmla="*/ 742819 h 4230832"/>
                  <a:gd name="connsiteX13" fmla="*/ 1846613 w 4073237"/>
                  <a:gd name="connsiteY13" fmla="*/ 612 h 4230832"/>
                  <a:gd name="connsiteX14" fmla="*/ 1894115 w 4073237"/>
                  <a:gd name="connsiteY14" fmla="*/ 630004 h 4230832"/>
                  <a:gd name="connsiteX15" fmla="*/ 1900052 w 4073237"/>
                  <a:gd name="connsiteY15" fmla="*/ 1378149 h 4230832"/>
                  <a:gd name="connsiteX16" fmla="*/ 1923803 w 4073237"/>
                  <a:gd name="connsiteY16" fmla="*/ 2060981 h 4230832"/>
                  <a:gd name="connsiteX17" fmla="*/ 2185060 w 4073237"/>
                  <a:gd name="connsiteY17" fmla="*/ 2286611 h 4230832"/>
                  <a:gd name="connsiteX18" fmla="*/ 2559133 w 4073237"/>
                  <a:gd name="connsiteY18" fmla="*/ 2708186 h 4230832"/>
                  <a:gd name="connsiteX19" fmla="*/ 2998521 w 4073237"/>
                  <a:gd name="connsiteY19" fmla="*/ 3408830 h 4230832"/>
                  <a:gd name="connsiteX20" fmla="*/ 3562598 w 4073237"/>
                  <a:gd name="connsiteY20" fmla="*/ 4168851 h 4230832"/>
                  <a:gd name="connsiteX21" fmla="*/ 4073237 w 4073237"/>
                  <a:gd name="connsiteY21" fmla="*/ 4115412 h 4230832"/>
                  <a:gd name="connsiteX0" fmla="*/ 0 w 3562598"/>
                  <a:gd name="connsiteY0" fmla="*/ 3486019 h 4168851"/>
                  <a:gd name="connsiteX1" fmla="*/ 492826 w 3562598"/>
                  <a:gd name="connsiteY1" fmla="*/ 2803188 h 4168851"/>
                  <a:gd name="connsiteX2" fmla="*/ 1003466 w 3562598"/>
                  <a:gd name="connsiteY2" fmla="*/ 2310362 h 4168851"/>
                  <a:gd name="connsiteX3" fmla="*/ 1430977 w 3562598"/>
                  <a:gd name="connsiteY3" fmla="*/ 2108482 h 4168851"/>
                  <a:gd name="connsiteX4" fmla="*/ 1520042 w 3562598"/>
                  <a:gd name="connsiteY4" fmla="*/ 1918477 h 4168851"/>
                  <a:gd name="connsiteX5" fmla="*/ 1555668 w 3562598"/>
                  <a:gd name="connsiteY5" fmla="*/ 1122830 h 4168851"/>
                  <a:gd name="connsiteX6" fmla="*/ 1632858 w 3562598"/>
                  <a:gd name="connsiteY6" fmla="*/ 261869 h 4168851"/>
                  <a:gd name="connsiteX7" fmla="*/ 1674421 w 3562598"/>
                  <a:gd name="connsiteY7" fmla="*/ 261869 h 4168851"/>
                  <a:gd name="connsiteX8" fmla="*/ 1680359 w 3562598"/>
                  <a:gd name="connsiteY8" fmla="*/ 1360336 h 4168851"/>
                  <a:gd name="connsiteX9" fmla="*/ 1698172 w 3562598"/>
                  <a:gd name="connsiteY9" fmla="*/ 1918477 h 4168851"/>
                  <a:gd name="connsiteX10" fmla="*/ 1757549 w 3562598"/>
                  <a:gd name="connsiteY10" fmla="*/ 2025355 h 4168851"/>
                  <a:gd name="connsiteX11" fmla="*/ 1799112 w 3562598"/>
                  <a:gd name="connsiteY11" fmla="*/ 1562217 h 4168851"/>
                  <a:gd name="connsiteX12" fmla="*/ 1787237 w 3562598"/>
                  <a:gd name="connsiteY12" fmla="*/ 742819 h 4168851"/>
                  <a:gd name="connsiteX13" fmla="*/ 1846613 w 3562598"/>
                  <a:gd name="connsiteY13" fmla="*/ 612 h 4168851"/>
                  <a:gd name="connsiteX14" fmla="*/ 1894115 w 3562598"/>
                  <a:gd name="connsiteY14" fmla="*/ 630004 h 4168851"/>
                  <a:gd name="connsiteX15" fmla="*/ 1900052 w 3562598"/>
                  <a:gd name="connsiteY15" fmla="*/ 1378149 h 4168851"/>
                  <a:gd name="connsiteX16" fmla="*/ 1923803 w 3562598"/>
                  <a:gd name="connsiteY16" fmla="*/ 2060981 h 4168851"/>
                  <a:gd name="connsiteX17" fmla="*/ 2185060 w 3562598"/>
                  <a:gd name="connsiteY17" fmla="*/ 2286611 h 4168851"/>
                  <a:gd name="connsiteX18" fmla="*/ 2559133 w 3562598"/>
                  <a:gd name="connsiteY18" fmla="*/ 2708186 h 4168851"/>
                  <a:gd name="connsiteX19" fmla="*/ 2998521 w 3562598"/>
                  <a:gd name="connsiteY19" fmla="*/ 3408830 h 4168851"/>
                  <a:gd name="connsiteX20" fmla="*/ 3562598 w 3562598"/>
                  <a:gd name="connsiteY20" fmla="*/ 4168851 h 4168851"/>
                  <a:gd name="connsiteX0" fmla="*/ 0 w 2998521"/>
                  <a:gd name="connsiteY0" fmla="*/ 3486019 h 3486019"/>
                  <a:gd name="connsiteX1" fmla="*/ 492826 w 2998521"/>
                  <a:gd name="connsiteY1" fmla="*/ 2803188 h 3486019"/>
                  <a:gd name="connsiteX2" fmla="*/ 1003466 w 2998521"/>
                  <a:gd name="connsiteY2" fmla="*/ 2310362 h 3486019"/>
                  <a:gd name="connsiteX3" fmla="*/ 1430977 w 2998521"/>
                  <a:gd name="connsiteY3" fmla="*/ 2108482 h 3486019"/>
                  <a:gd name="connsiteX4" fmla="*/ 1520042 w 2998521"/>
                  <a:gd name="connsiteY4" fmla="*/ 1918477 h 3486019"/>
                  <a:gd name="connsiteX5" fmla="*/ 1555668 w 2998521"/>
                  <a:gd name="connsiteY5" fmla="*/ 1122830 h 3486019"/>
                  <a:gd name="connsiteX6" fmla="*/ 1632858 w 2998521"/>
                  <a:gd name="connsiteY6" fmla="*/ 261869 h 3486019"/>
                  <a:gd name="connsiteX7" fmla="*/ 1674421 w 2998521"/>
                  <a:gd name="connsiteY7" fmla="*/ 261869 h 3486019"/>
                  <a:gd name="connsiteX8" fmla="*/ 1680359 w 2998521"/>
                  <a:gd name="connsiteY8" fmla="*/ 1360336 h 3486019"/>
                  <a:gd name="connsiteX9" fmla="*/ 1698172 w 2998521"/>
                  <a:gd name="connsiteY9" fmla="*/ 1918477 h 3486019"/>
                  <a:gd name="connsiteX10" fmla="*/ 1757549 w 2998521"/>
                  <a:gd name="connsiteY10" fmla="*/ 2025355 h 3486019"/>
                  <a:gd name="connsiteX11" fmla="*/ 1799112 w 2998521"/>
                  <a:gd name="connsiteY11" fmla="*/ 1562217 h 3486019"/>
                  <a:gd name="connsiteX12" fmla="*/ 1787237 w 2998521"/>
                  <a:gd name="connsiteY12" fmla="*/ 742819 h 3486019"/>
                  <a:gd name="connsiteX13" fmla="*/ 1846613 w 2998521"/>
                  <a:gd name="connsiteY13" fmla="*/ 612 h 3486019"/>
                  <a:gd name="connsiteX14" fmla="*/ 1894115 w 2998521"/>
                  <a:gd name="connsiteY14" fmla="*/ 630004 h 3486019"/>
                  <a:gd name="connsiteX15" fmla="*/ 1900052 w 2998521"/>
                  <a:gd name="connsiteY15" fmla="*/ 1378149 h 3486019"/>
                  <a:gd name="connsiteX16" fmla="*/ 1923803 w 2998521"/>
                  <a:gd name="connsiteY16" fmla="*/ 2060981 h 3486019"/>
                  <a:gd name="connsiteX17" fmla="*/ 2185060 w 2998521"/>
                  <a:gd name="connsiteY17" fmla="*/ 2286611 h 3486019"/>
                  <a:gd name="connsiteX18" fmla="*/ 2559133 w 2998521"/>
                  <a:gd name="connsiteY18" fmla="*/ 2708186 h 3486019"/>
                  <a:gd name="connsiteX19" fmla="*/ 2998521 w 2998521"/>
                  <a:gd name="connsiteY19" fmla="*/ 3408830 h 3486019"/>
                  <a:gd name="connsiteX0" fmla="*/ 0 w 2505695"/>
                  <a:gd name="connsiteY0" fmla="*/ 2803188 h 3408829"/>
                  <a:gd name="connsiteX1" fmla="*/ 510640 w 2505695"/>
                  <a:gd name="connsiteY1" fmla="*/ 2310362 h 3408829"/>
                  <a:gd name="connsiteX2" fmla="*/ 938151 w 2505695"/>
                  <a:gd name="connsiteY2" fmla="*/ 2108482 h 3408829"/>
                  <a:gd name="connsiteX3" fmla="*/ 1027216 w 2505695"/>
                  <a:gd name="connsiteY3" fmla="*/ 1918477 h 3408829"/>
                  <a:gd name="connsiteX4" fmla="*/ 1062842 w 2505695"/>
                  <a:gd name="connsiteY4" fmla="*/ 1122830 h 3408829"/>
                  <a:gd name="connsiteX5" fmla="*/ 1140032 w 2505695"/>
                  <a:gd name="connsiteY5" fmla="*/ 261869 h 3408829"/>
                  <a:gd name="connsiteX6" fmla="*/ 1181595 w 2505695"/>
                  <a:gd name="connsiteY6" fmla="*/ 261869 h 3408829"/>
                  <a:gd name="connsiteX7" fmla="*/ 1187533 w 2505695"/>
                  <a:gd name="connsiteY7" fmla="*/ 1360336 h 3408829"/>
                  <a:gd name="connsiteX8" fmla="*/ 1205346 w 2505695"/>
                  <a:gd name="connsiteY8" fmla="*/ 1918477 h 3408829"/>
                  <a:gd name="connsiteX9" fmla="*/ 1264723 w 2505695"/>
                  <a:gd name="connsiteY9" fmla="*/ 2025355 h 3408829"/>
                  <a:gd name="connsiteX10" fmla="*/ 1306286 w 2505695"/>
                  <a:gd name="connsiteY10" fmla="*/ 1562217 h 3408829"/>
                  <a:gd name="connsiteX11" fmla="*/ 1294411 w 2505695"/>
                  <a:gd name="connsiteY11" fmla="*/ 742819 h 3408829"/>
                  <a:gd name="connsiteX12" fmla="*/ 1353787 w 2505695"/>
                  <a:gd name="connsiteY12" fmla="*/ 612 h 3408829"/>
                  <a:gd name="connsiteX13" fmla="*/ 1401289 w 2505695"/>
                  <a:gd name="connsiteY13" fmla="*/ 630004 h 3408829"/>
                  <a:gd name="connsiteX14" fmla="*/ 1407226 w 2505695"/>
                  <a:gd name="connsiteY14" fmla="*/ 1378149 h 3408829"/>
                  <a:gd name="connsiteX15" fmla="*/ 1430977 w 2505695"/>
                  <a:gd name="connsiteY15" fmla="*/ 2060981 h 3408829"/>
                  <a:gd name="connsiteX16" fmla="*/ 1692234 w 2505695"/>
                  <a:gd name="connsiteY16" fmla="*/ 2286611 h 3408829"/>
                  <a:gd name="connsiteX17" fmla="*/ 2066307 w 2505695"/>
                  <a:gd name="connsiteY17" fmla="*/ 2708186 h 3408829"/>
                  <a:gd name="connsiteX18" fmla="*/ 2505695 w 2505695"/>
                  <a:gd name="connsiteY18" fmla="*/ 3408830 h 3408829"/>
                  <a:gd name="connsiteX0" fmla="*/ 0 w 1995055"/>
                  <a:gd name="connsiteY0" fmla="*/ 2310362 h 3408829"/>
                  <a:gd name="connsiteX1" fmla="*/ 427511 w 1995055"/>
                  <a:gd name="connsiteY1" fmla="*/ 2108482 h 3408829"/>
                  <a:gd name="connsiteX2" fmla="*/ 516576 w 1995055"/>
                  <a:gd name="connsiteY2" fmla="*/ 1918477 h 3408829"/>
                  <a:gd name="connsiteX3" fmla="*/ 552202 w 1995055"/>
                  <a:gd name="connsiteY3" fmla="*/ 1122830 h 3408829"/>
                  <a:gd name="connsiteX4" fmla="*/ 629392 w 1995055"/>
                  <a:gd name="connsiteY4" fmla="*/ 261869 h 3408829"/>
                  <a:gd name="connsiteX5" fmla="*/ 670955 w 1995055"/>
                  <a:gd name="connsiteY5" fmla="*/ 261869 h 3408829"/>
                  <a:gd name="connsiteX6" fmla="*/ 676893 w 1995055"/>
                  <a:gd name="connsiteY6" fmla="*/ 1360336 h 3408829"/>
                  <a:gd name="connsiteX7" fmla="*/ 694706 w 1995055"/>
                  <a:gd name="connsiteY7" fmla="*/ 1918477 h 3408829"/>
                  <a:gd name="connsiteX8" fmla="*/ 754083 w 1995055"/>
                  <a:gd name="connsiteY8" fmla="*/ 2025355 h 3408829"/>
                  <a:gd name="connsiteX9" fmla="*/ 795646 w 1995055"/>
                  <a:gd name="connsiteY9" fmla="*/ 1562217 h 3408829"/>
                  <a:gd name="connsiteX10" fmla="*/ 783771 w 1995055"/>
                  <a:gd name="connsiteY10" fmla="*/ 742819 h 3408829"/>
                  <a:gd name="connsiteX11" fmla="*/ 843147 w 1995055"/>
                  <a:gd name="connsiteY11" fmla="*/ 612 h 3408829"/>
                  <a:gd name="connsiteX12" fmla="*/ 890649 w 1995055"/>
                  <a:gd name="connsiteY12" fmla="*/ 630004 h 3408829"/>
                  <a:gd name="connsiteX13" fmla="*/ 896586 w 1995055"/>
                  <a:gd name="connsiteY13" fmla="*/ 1378149 h 3408829"/>
                  <a:gd name="connsiteX14" fmla="*/ 920337 w 1995055"/>
                  <a:gd name="connsiteY14" fmla="*/ 2060981 h 3408829"/>
                  <a:gd name="connsiteX15" fmla="*/ 1181594 w 1995055"/>
                  <a:gd name="connsiteY15" fmla="*/ 2286611 h 3408829"/>
                  <a:gd name="connsiteX16" fmla="*/ 1555667 w 1995055"/>
                  <a:gd name="connsiteY16" fmla="*/ 2708186 h 3408829"/>
                  <a:gd name="connsiteX17" fmla="*/ 1995055 w 19950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589062 w 2019555"/>
                  <a:gd name="connsiteY4" fmla="*/ 129473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23627 w 2019555"/>
                  <a:gd name="connsiteY7" fmla="*/ 2002728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23627 w 2019555"/>
                  <a:gd name="connsiteY7" fmla="*/ 2002728 h 3408829"/>
                  <a:gd name="connsiteX8" fmla="*/ 778583 w 2019555"/>
                  <a:gd name="connsiteY8" fmla="*/ 2025355 h 3408829"/>
                  <a:gd name="connsiteX9" fmla="*/ 796571 w 2019555"/>
                  <a:gd name="connsiteY9" fmla="*/ 1538145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951166 h 3649358"/>
                  <a:gd name="connsiteX1" fmla="*/ 452011 w 2019555"/>
                  <a:gd name="connsiteY1" fmla="*/ 2349011 h 3649358"/>
                  <a:gd name="connsiteX2" fmla="*/ 541076 w 2019555"/>
                  <a:gd name="connsiteY2" fmla="*/ 2159006 h 3649358"/>
                  <a:gd name="connsiteX3" fmla="*/ 569335 w 2019555"/>
                  <a:gd name="connsiteY3" fmla="*/ 1339287 h 3649358"/>
                  <a:gd name="connsiteX4" fmla="*/ 589062 w 2019555"/>
                  <a:gd name="connsiteY4" fmla="*/ 370002 h 3649358"/>
                  <a:gd name="connsiteX5" fmla="*/ 636518 w 2019555"/>
                  <a:gd name="connsiteY5" fmla="*/ 935702 h 3649358"/>
                  <a:gd name="connsiteX6" fmla="*/ 673398 w 2019555"/>
                  <a:gd name="connsiteY6" fmla="*/ 1600864 h 3649358"/>
                  <a:gd name="connsiteX7" fmla="*/ 723627 w 2019555"/>
                  <a:gd name="connsiteY7" fmla="*/ 2243257 h 3649358"/>
                  <a:gd name="connsiteX8" fmla="*/ 778583 w 2019555"/>
                  <a:gd name="connsiteY8" fmla="*/ 2265884 h 3649358"/>
                  <a:gd name="connsiteX9" fmla="*/ 796571 w 2019555"/>
                  <a:gd name="connsiteY9" fmla="*/ 1778674 h 3649358"/>
                  <a:gd name="connsiteX10" fmla="*/ 808271 w 2019555"/>
                  <a:gd name="connsiteY10" fmla="*/ 983348 h 3649358"/>
                  <a:gd name="connsiteX11" fmla="*/ 845546 w 2019555"/>
                  <a:gd name="connsiteY11" fmla="*/ 418 h 3649358"/>
                  <a:gd name="connsiteX12" fmla="*/ 915149 w 2019555"/>
                  <a:gd name="connsiteY12" fmla="*/ 870533 h 3649358"/>
                  <a:gd name="connsiteX13" fmla="*/ 921086 w 2019555"/>
                  <a:gd name="connsiteY13" fmla="*/ 1618678 h 3649358"/>
                  <a:gd name="connsiteX14" fmla="*/ 944837 w 2019555"/>
                  <a:gd name="connsiteY14" fmla="*/ 2301510 h 3649358"/>
                  <a:gd name="connsiteX15" fmla="*/ 1206094 w 2019555"/>
                  <a:gd name="connsiteY15" fmla="*/ 2527140 h 3649358"/>
                  <a:gd name="connsiteX16" fmla="*/ 1580167 w 2019555"/>
                  <a:gd name="connsiteY16" fmla="*/ 2948715 h 3649358"/>
                  <a:gd name="connsiteX17" fmla="*/ 2019555 w 2019555"/>
                  <a:gd name="connsiteY17" fmla="*/ 3649359 h 3649358"/>
                  <a:gd name="connsiteX0" fmla="*/ 0 w 2019555"/>
                  <a:gd name="connsiteY0" fmla="*/ 2951166 h 3649358"/>
                  <a:gd name="connsiteX1" fmla="*/ 452011 w 2019555"/>
                  <a:gd name="connsiteY1" fmla="*/ 2349011 h 3649358"/>
                  <a:gd name="connsiteX2" fmla="*/ 541076 w 2019555"/>
                  <a:gd name="connsiteY2" fmla="*/ 2159006 h 3649358"/>
                  <a:gd name="connsiteX3" fmla="*/ 569335 w 2019555"/>
                  <a:gd name="connsiteY3" fmla="*/ 1339287 h 3649358"/>
                  <a:gd name="connsiteX4" fmla="*/ 589062 w 2019555"/>
                  <a:gd name="connsiteY4" fmla="*/ 370002 h 3649358"/>
                  <a:gd name="connsiteX5" fmla="*/ 636518 w 2019555"/>
                  <a:gd name="connsiteY5" fmla="*/ 935702 h 3649358"/>
                  <a:gd name="connsiteX6" fmla="*/ 673398 w 2019555"/>
                  <a:gd name="connsiteY6" fmla="*/ 1600864 h 3649358"/>
                  <a:gd name="connsiteX7" fmla="*/ 723627 w 2019555"/>
                  <a:gd name="connsiteY7" fmla="*/ 2243257 h 3649358"/>
                  <a:gd name="connsiteX8" fmla="*/ 778583 w 2019555"/>
                  <a:gd name="connsiteY8" fmla="*/ 2265884 h 3649358"/>
                  <a:gd name="connsiteX9" fmla="*/ 796571 w 2019555"/>
                  <a:gd name="connsiteY9" fmla="*/ 1778674 h 3649358"/>
                  <a:gd name="connsiteX10" fmla="*/ 808271 w 2019555"/>
                  <a:gd name="connsiteY10" fmla="*/ 983348 h 3649358"/>
                  <a:gd name="connsiteX11" fmla="*/ 845546 w 2019555"/>
                  <a:gd name="connsiteY11" fmla="*/ 418 h 3649358"/>
                  <a:gd name="connsiteX12" fmla="*/ 897468 w 2019555"/>
                  <a:gd name="connsiteY12" fmla="*/ 870533 h 3649358"/>
                  <a:gd name="connsiteX13" fmla="*/ 921086 w 2019555"/>
                  <a:gd name="connsiteY13" fmla="*/ 1618678 h 3649358"/>
                  <a:gd name="connsiteX14" fmla="*/ 944837 w 2019555"/>
                  <a:gd name="connsiteY14" fmla="*/ 2301510 h 3649358"/>
                  <a:gd name="connsiteX15" fmla="*/ 1206094 w 2019555"/>
                  <a:gd name="connsiteY15" fmla="*/ 2527140 h 3649358"/>
                  <a:gd name="connsiteX16" fmla="*/ 1580167 w 2019555"/>
                  <a:gd name="connsiteY16" fmla="*/ 2948715 h 3649358"/>
                  <a:gd name="connsiteX17" fmla="*/ 2019555 w 2019555"/>
                  <a:gd name="connsiteY17" fmla="*/ 3649359 h 3649358"/>
                  <a:gd name="connsiteX0" fmla="*/ 0 w 2019555"/>
                  <a:gd name="connsiteY0" fmla="*/ 2994546 h 3692738"/>
                  <a:gd name="connsiteX1" fmla="*/ 452011 w 2019555"/>
                  <a:gd name="connsiteY1" fmla="*/ 2392391 h 3692738"/>
                  <a:gd name="connsiteX2" fmla="*/ 541076 w 2019555"/>
                  <a:gd name="connsiteY2" fmla="*/ 2202386 h 3692738"/>
                  <a:gd name="connsiteX3" fmla="*/ 569335 w 2019555"/>
                  <a:gd name="connsiteY3" fmla="*/ 1382667 h 3692738"/>
                  <a:gd name="connsiteX4" fmla="*/ 602322 w 2019555"/>
                  <a:gd name="connsiteY4" fmla="*/ 4149 h 3692738"/>
                  <a:gd name="connsiteX5" fmla="*/ 636518 w 2019555"/>
                  <a:gd name="connsiteY5" fmla="*/ 979082 h 3692738"/>
                  <a:gd name="connsiteX6" fmla="*/ 673398 w 2019555"/>
                  <a:gd name="connsiteY6" fmla="*/ 1644244 h 3692738"/>
                  <a:gd name="connsiteX7" fmla="*/ 723627 w 2019555"/>
                  <a:gd name="connsiteY7" fmla="*/ 2286637 h 3692738"/>
                  <a:gd name="connsiteX8" fmla="*/ 778583 w 2019555"/>
                  <a:gd name="connsiteY8" fmla="*/ 2309264 h 3692738"/>
                  <a:gd name="connsiteX9" fmla="*/ 796571 w 2019555"/>
                  <a:gd name="connsiteY9" fmla="*/ 1822054 h 3692738"/>
                  <a:gd name="connsiteX10" fmla="*/ 808271 w 2019555"/>
                  <a:gd name="connsiteY10" fmla="*/ 1026728 h 3692738"/>
                  <a:gd name="connsiteX11" fmla="*/ 845546 w 2019555"/>
                  <a:gd name="connsiteY11" fmla="*/ 43798 h 3692738"/>
                  <a:gd name="connsiteX12" fmla="*/ 897468 w 2019555"/>
                  <a:gd name="connsiteY12" fmla="*/ 913913 h 3692738"/>
                  <a:gd name="connsiteX13" fmla="*/ 921086 w 2019555"/>
                  <a:gd name="connsiteY13" fmla="*/ 1662058 h 3692738"/>
                  <a:gd name="connsiteX14" fmla="*/ 944837 w 2019555"/>
                  <a:gd name="connsiteY14" fmla="*/ 2344890 h 3692738"/>
                  <a:gd name="connsiteX15" fmla="*/ 1206094 w 2019555"/>
                  <a:gd name="connsiteY15" fmla="*/ 2570520 h 3692738"/>
                  <a:gd name="connsiteX16" fmla="*/ 1580167 w 2019555"/>
                  <a:gd name="connsiteY16" fmla="*/ 2992095 h 3692738"/>
                  <a:gd name="connsiteX17" fmla="*/ 2019555 w 2019555"/>
                  <a:gd name="connsiteY17" fmla="*/ 3692739 h 3692738"/>
                  <a:gd name="connsiteX0" fmla="*/ 0 w 2019555"/>
                  <a:gd name="connsiteY0" fmla="*/ 3372283 h 4070475"/>
                  <a:gd name="connsiteX1" fmla="*/ 452011 w 2019555"/>
                  <a:gd name="connsiteY1" fmla="*/ 2770128 h 4070475"/>
                  <a:gd name="connsiteX2" fmla="*/ 541076 w 2019555"/>
                  <a:gd name="connsiteY2" fmla="*/ 2580123 h 4070475"/>
                  <a:gd name="connsiteX3" fmla="*/ 569335 w 2019555"/>
                  <a:gd name="connsiteY3" fmla="*/ 1760404 h 4070475"/>
                  <a:gd name="connsiteX4" fmla="*/ 602322 w 2019555"/>
                  <a:gd name="connsiteY4" fmla="*/ 381886 h 4070475"/>
                  <a:gd name="connsiteX5" fmla="*/ 636518 w 2019555"/>
                  <a:gd name="connsiteY5" fmla="*/ 1356819 h 4070475"/>
                  <a:gd name="connsiteX6" fmla="*/ 673398 w 2019555"/>
                  <a:gd name="connsiteY6" fmla="*/ 2021981 h 4070475"/>
                  <a:gd name="connsiteX7" fmla="*/ 723627 w 2019555"/>
                  <a:gd name="connsiteY7" fmla="*/ 2664374 h 4070475"/>
                  <a:gd name="connsiteX8" fmla="*/ 778583 w 2019555"/>
                  <a:gd name="connsiteY8" fmla="*/ 2687001 h 4070475"/>
                  <a:gd name="connsiteX9" fmla="*/ 796571 w 2019555"/>
                  <a:gd name="connsiteY9" fmla="*/ 2199791 h 4070475"/>
                  <a:gd name="connsiteX10" fmla="*/ 808271 w 2019555"/>
                  <a:gd name="connsiteY10" fmla="*/ 1404465 h 4070475"/>
                  <a:gd name="connsiteX11" fmla="*/ 848493 w 2019555"/>
                  <a:gd name="connsiteY11" fmla="*/ 267 h 4070475"/>
                  <a:gd name="connsiteX12" fmla="*/ 897468 w 2019555"/>
                  <a:gd name="connsiteY12" fmla="*/ 1291650 h 4070475"/>
                  <a:gd name="connsiteX13" fmla="*/ 921086 w 2019555"/>
                  <a:gd name="connsiteY13" fmla="*/ 2039795 h 4070475"/>
                  <a:gd name="connsiteX14" fmla="*/ 944837 w 2019555"/>
                  <a:gd name="connsiteY14" fmla="*/ 2722627 h 4070475"/>
                  <a:gd name="connsiteX15" fmla="*/ 1206094 w 2019555"/>
                  <a:gd name="connsiteY15" fmla="*/ 2948257 h 4070475"/>
                  <a:gd name="connsiteX16" fmla="*/ 1580167 w 2019555"/>
                  <a:gd name="connsiteY16" fmla="*/ 3369832 h 4070475"/>
                  <a:gd name="connsiteX17" fmla="*/ 2019555 w 2019555"/>
                  <a:gd name="connsiteY17" fmla="*/ 4070476 h 4070475"/>
                  <a:gd name="connsiteX0" fmla="*/ 0 w 2019555"/>
                  <a:gd name="connsiteY0" fmla="*/ 3372287 h 4070479"/>
                  <a:gd name="connsiteX1" fmla="*/ 452011 w 2019555"/>
                  <a:gd name="connsiteY1" fmla="*/ 2770132 h 4070479"/>
                  <a:gd name="connsiteX2" fmla="*/ 541076 w 2019555"/>
                  <a:gd name="connsiteY2" fmla="*/ 2580127 h 4070479"/>
                  <a:gd name="connsiteX3" fmla="*/ 569335 w 2019555"/>
                  <a:gd name="connsiteY3" fmla="*/ 1760408 h 4070479"/>
                  <a:gd name="connsiteX4" fmla="*/ 602322 w 2019555"/>
                  <a:gd name="connsiteY4" fmla="*/ 381890 h 4070479"/>
                  <a:gd name="connsiteX5" fmla="*/ 636518 w 2019555"/>
                  <a:gd name="connsiteY5" fmla="*/ 1356823 h 4070479"/>
                  <a:gd name="connsiteX6" fmla="*/ 673398 w 2019555"/>
                  <a:gd name="connsiteY6" fmla="*/ 2021985 h 4070479"/>
                  <a:gd name="connsiteX7" fmla="*/ 714787 w 2019555"/>
                  <a:gd name="connsiteY7" fmla="*/ 2664378 h 4070479"/>
                  <a:gd name="connsiteX8" fmla="*/ 778583 w 2019555"/>
                  <a:gd name="connsiteY8" fmla="*/ 2687005 h 4070479"/>
                  <a:gd name="connsiteX9" fmla="*/ 796571 w 2019555"/>
                  <a:gd name="connsiteY9" fmla="*/ 2199795 h 4070479"/>
                  <a:gd name="connsiteX10" fmla="*/ 808271 w 2019555"/>
                  <a:gd name="connsiteY10" fmla="*/ 1404469 h 4070479"/>
                  <a:gd name="connsiteX11" fmla="*/ 848493 w 2019555"/>
                  <a:gd name="connsiteY11" fmla="*/ 271 h 4070479"/>
                  <a:gd name="connsiteX12" fmla="*/ 897468 w 2019555"/>
                  <a:gd name="connsiteY12" fmla="*/ 1291654 h 4070479"/>
                  <a:gd name="connsiteX13" fmla="*/ 921086 w 2019555"/>
                  <a:gd name="connsiteY13" fmla="*/ 2039799 h 4070479"/>
                  <a:gd name="connsiteX14" fmla="*/ 944837 w 2019555"/>
                  <a:gd name="connsiteY14" fmla="*/ 2722631 h 4070479"/>
                  <a:gd name="connsiteX15" fmla="*/ 1206094 w 2019555"/>
                  <a:gd name="connsiteY15" fmla="*/ 2948261 h 4070479"/>
                  <a:gd name="connsiteX16" fmla="*/ 1580167 w 2019555"/>
                  <a:gd name="connsiteY16" fmla="*/ 3369836 h 4070479"/>
                  <a:gd name="connsiteX17" fmla="*/ 2019555 w 2019555"/>
                  <a:gd name="connsiteY17" fmla="*/ 4070480 h 4070479"/>
                  <a:gd name="connsiteX0" fmla="*/ 0 w 2019555"/>
                  <a:gd name="connsiteY0" fmla="*/ 3191793 h 3889985"/>
                  <a:gd name="connsiteX1" fmla="*/ 452011 w 2019555"/>
                  <a:gd name="connsiteY1" fmla="*/ 2589638 h 3889985"/>
                  <a:gd name="connsiteX2" fmla="*/ 541076 w 2019555"/>
                  <a:gd name="connsiteY2" fmla="*/ 2399633 h 3889985"/>
                  <a:gd name="connsiteX3" fmla="*/ 569335 w 2019555"/>
                  <a:gd name="connsiteY3" fmla="*/ 1579914 h 3889985"/>
                  <a:gd name="connsiteX4" fmla="*/ 602322 w 2019555"/>
                  <a:gd name="connsiteY4" fmla="*/ 201396 h 3889985"/>
                  <a:gd name="connsiteX5" fmla="*/ 636518 w 2019555"/>
                  <a:gd name="connsiteY5" fmla="*/ 1176329 h 3889985"/>
                  <a:gd name="connsiteX6" fmla="*/ 673398 w 2019555"/>
                  <a:gd name="connsiteY6" fmla="*/ 1841491 h 3889985"/>
                  <a:gd name="connsiteX7" fmla="*/ 714787 w 2019555"/>
                  <a:gd name="connsiteY7" fmla="*/ 2483884 h 3889985"/>
                  <a:gd name="connsiteX8" fmla="*/ 778583 w 2019555"/>
                  <a:gd name="connsiteY8" fmla="*/ 2506511 h 3889985"/>
                  <a:gd name="connsiteX9" fmla="*/ 796571 w 2019555"/>
                  <a:gd name="connsiteY9" fmla="*/ 2019301 h 3889985"/>
                  <a:gd name="connsiteX10" fmla="*/ 808271 w 2019555"/>
                  <a:gd name="connsiteY10" fmla="*/ 1223975 h 3889985"/>
                  <a:gd name="connsiteX11" fmla="*/ 848493 w 2019555"/>
                  <a:gd name="connsiteY11" fmla="*/ 320 h 3889985"/>
                  <a:gd name="connsiteX12" fmla="*/ 897468 w 2019555"/>
                  <a:gd name="connsiteY12" fmla="*/ 1111160 h 3889985"/>
                  <a:gd name="connsiteX13" fmla="*/ 921086 w 2019555"/>
                  <a:gd name="connsiteY13" fmla="*/ 1859305 h 3889985"/>
                  <a:gd name="connsiteX14" fmla="*/ 944837 w 2019555"/>
                  <a:gd name="connsiteY14" fmla="*/ 2542137 h 3889985"/>
                  <a:gd name="connsiteX15" fmla="*/ 1206094 w 2019555"/>
                  <a:gd name="connsiteY15" fmla="*/ 2767767 h 3889985"/>
                  <a:gd name="connsiteX16" fmla="*/ 1580167 w 2019555"/>
                  <a:gd name="connsiteY16" fmla="*/ 3189342 h 3889985"/>
                  <a:gd name="connsiteX17" fmla="*/ 2019555 w 2019555"/>
                  <a:gd name="connsiteY17" fmla="*/ 3889986 h 3889985"/>
                  <a:gd name="connsiteX0" fmla="*/ 0 w 3831020"/>
                  <a:gd name="connsiteY0" fmla="*/ 3191793 h 3232981"/>
                  <a:gd name="connsiteX1" fmla="*/ 452011 w 3831020"/>
                  <a:gd name="connsiteY1" fmla="*/ 2589638 h 3232981"/>
                  <a:gd name="connsiteX2" fmla="*/ 541076 w 3831020"/>
                  <a:gd name="connsiteY2" fmla="*/ 2399633 h 3232981"/>
                  <a:gd name="connsiteX3" fmla="*/ 569335 w 3831020"/>
                  <a:gd name="connsiteY3" fmla="*/ 1579914 h 3232981"/>
                  <a:gd name="connsiteX4" fmla="*/ 602322 w 3831020"/>
                  <a:gd name="connsiteY4" fmla="*/ 201396 h 3232981"/>
                  <a:gd name="connsiteX5" fmla="*/ 636518 w 3831020"/>
                  <a:gd name="connsiteY5" fmla="*/ 1176329 h 3232981"/>
                  <a:gd name="connsiteX6" fmla="*/ 673398 w 3831020"/>
                  <a:gd name="connsiteY6" fmla="*/ 1841491 h 3232981"/>
                  <a:gd name="connsiteX7" fmla="*/ 714787 w 3831020"/>
                  <a:gd name="connsiteY7" fmla="*/ 2483884 h 3232981"/>
                  <a:gd name="connsiteX8" fmla="*/ 778583 w 3831020"/>
                  <a:gd name="connsiteY8" fmla="*/ 2506511 h 3232981"/>
                  <a:gd name="connsiteX9" fmla="*/ 796571 w 3831020"/>
                  <a:gd name="connsiteY9" fmla="*/ 2019301 h 3232981"/>
                  <a:gd name="connsiteX10" fmla="*/ 808271 w 3831020"/>
                  <a:gd name="connsiteY10" fmla="*/ 1223975 h 3232981"/>
                  <a:gd name="connsiteX11" fmla="*/ 848493 w 3831020"/>
                  <a:gd name="connsiteY11" fmla="*/ 320 h 3232981"/>
                  <a:gd name="connsiteX12" fmla="*/ 897468 w 3831020"/>
                  <a:gd name="connsiteY12" fmla="*/ 1111160 h 3232981"/>
                  <a:gd name="connsiteX13" fmla="*/ 921086 w 3831020"/>
                  <a:gd name="connsiteY13" fmla="*/ 1859305 h 3232981"/>
                  <a:gd name="connsiteX14" fmla="*/ 944837 w 3831020"/>
                  <a:gd name="connsiteY14" fmla="*/ 2542137 h 3232981"/>
                  <a:gd name="connsiteX15" fmla="*/ 1206094 w 3831020"/>
                  <a:gd name="connsiteY15" fmla="*/ 2767767 h 3232981"/>
                  <a:gd name="connsiteX16" fmla="*/ 1580167 w 3831020"/>
                  <a:gd name="connsiteY16" fmla="*/ 3189342 h 3232981"/>
                  <a:gd name="connsiteX17" fmla="*/ 3831020 w 3831020"/>
                  <a:gd name="connsiteY17" fmla="*/ 3129985 h 3232981"/>
                  <a:gd name="connsiteX0" fmla="*/ 0 w 3831020"/>
                  <a:gd name="connsiteY0" fmla="*/ 3191793 h 3836475"/>
                  <a:gd name="connsiteX1" fmla="*/ 452011 w 3831020"/>
                  <a:gd name="connsiteY1" fmla="*/ 2589638 h 3836475"/>
                  <a:gd name="connsiteX2" fmla="*/ 541076 w 3831020"/>
                  <a:gd name="connsiteY2" fmla="*/ 2399633 h 3836475"/>
                  <a:gd name="connsiteX3" fmla="*/ 569335 w 3831020"/>
                  <a:gd name="connsiteY3" fmla="*/ 1579914 h 3836475"/>
                  <a:gd name="connsiteX4" fmla="*/ 602322 w 3831020"/>
                  <a:gd name="connsiteY4" fmla="*/ 201396 h 3836475"/>
                  <a:gd name="connsiteX5" fmla="*/ 636518 w 3831020"/>
                  <a:gd name="connsiteY5" fmla="*/ 1176329 h 3836475"/>
                  <a:gd name="connsiteX6" fmla="*/ 673398 w 3831020"/>
                  <a:gd name="connsiteY6" fmla="*/ 1841491 h 3836475"/>
                  <a:gd name="connsiteX7" fmla="*/ 714787 w 3831020"/>
                  <a:gd name="connsiteY7" fmla="*/ 2483884 h 3836475"/>
                  <a:gd name="connsiteX8" fmla="*/ 778583 w 3831020"/>
                  <a:gd name="connsiteY8" fmla="*/ 2506511 h 3836475"/>
                  <a:gd name="connsiteX9" fmla="*/ 796571 w 3831020"/>
                  <a:gd name="connsiteY9" fmla="*/ 2019301 h 3836475"/>
                  <a:gd name="connsiteX10" fmla="*/ 808271 w 3831020"/>
                  <a:gd name="connsiteY10" fmla="*/ 1223975 h 3836475"/>
                  <a:gd name="connsiteX11" fmla="*/ 848493 w 3831020"/>
                  <a:gd name="connsiteY11" fmla="*/ 320 h 3836475"/>
                  <a:gd name="connsiteX12" fmla="*/ 897468 w 3831020"/>
                  <a:gd name="connsiteY12" fmla="*/ 1111160 h 3836475"/>
                  <a:gd name="connsiteX13" fmla="*/ 921086 w 3831020"/>
                  <a:gd name="connsiteY13" fmla="*/ 1859305 h 3836475"/>
                  <a:gd name="connsiteX14" fmla="*/ 944837 w 3831020"/>
                  <a:gd name="connsiteY14" fmla="*/ 2542137 h 3836475"/>
                  <a:gd name="connsiteX15" fmla="*/ 1206094 w 3831020"/>
                  <a:gd name="connsiteY15" fmla="*/ 2767767 h 3836475"/>
                  <a:gd name="connsiteX16" fmla="*/ 2390127 w 3831020"/>
                  <a:gd name="connsiteY16" fmla="*/ 3815223 h 3836475"/>
                  <a:gd name="connsiteX17" fmla="*/ 3831020 w 3831020"/>
                  <a:gd name="connsiteY17" fmla="*/ 3129985 h 3836475"/>
                  <a:gd name="connsiteX0" fmla="*/ 0 w 3831020"/>
                  <a:gd name="connsiteY0" fmla="*/ 3191793 h 3836475"/>
                  <a:gd name="connsiteX1" fmla="*/ 452011 w 3831020"/>
                  <a:gd name="connsiteY1" fmla="*/ 2589638 h 3836475"/>
                  <a:gd name="connsiteX2" fmla="*/ 541076 w 3831020"/>
                  <a:gd name="connsiteY2" fmla="*/ 2399633 h 3836475"/>
                  <a:gd name="connsiteX3" fmla="*/ 569335 w 3831020"/>
                  <a:gd name="connsiteY3" fmla="*/ 1579914 h 3836475"/>
                  <a:gd name="connsiteX4" fmla="*/ 602322 w 3831020"/>
                  <a:gd name="connsiteY4" fmla="*/ 201396 h 3836475"/>
                  <a:gd name="connsiteX5" fmla="*/ 636518 w 3831020"/>
                  <a:gd name="connsiteY5" fmla="*/ 1176329 h 3836475"/>
                  <a:gd name="connsiteX6" fmla="*/ 673398 w 3831020"/>
                  <a:gd name="connsiteY6" fmla="*/ 1841491 h 3836475"/>
                  <a:gd name="connsiteX7" fmla="*/ 714787 w 3831020"/>
                  <a:gd name="connsiteY7" fmla="*/ 2483884 h 3836475"/>
                  <a:gd name="connsiteX8" fmla="*/ 778583 w 3831020"/>
                  <a:gd name="connsiteY8" fmla="*/ 2506511 h 3836475"/>
                  <a:gd name="connsiteX9" fmla="*/ 796571 w 3831020"/>
                  <a:gd name="connsiteY9" fmla="*/ 2019301 h 3836475"/>
                  <a:gd name="connsiteX10" fmla="*/ 808271 w 3831020"/>
                  <a:gd name="connsiteY10" fmla="*/ 1223975 h 3836475"/>
                  <a:gd name="connsiteX11" fmla="*/ 848493 w 3831020"/>
                  <a:gd name="connsiteY11" fmla="*/ 320 h 3836475"/>
                  <a:gd name="connsiteX12" fmla="*/ 897468 w 3831020"/>
                  <a:gd name="connsiteY12" fmla="*/ 1111160 h 3836475"/>
                  <a:gd name="connsiteX13" fmla="*/ 921086 w 3831020"/>
                  <a:gd name="connsiteY13" fmla="*/ 1859305 h 3836475"/>
                  <a:gd name="connsiteX14" fmla="*/ 944837 w 3831020"/>
                  <a:gd name="connsiteY14" fmla="*/ 2542137 h 3836475"/>
                  <a:gd name="connsiteX15" fmla="*/ 1518038 w 3831020"/>
                  <a:gd name="connsiteY15" fmla="*/ 3214828 h 3836475"/>
                  <a:gd name="connsiteX16" fmla="*/ 2390127 w 3831020"/>
                  <a:gd name="connsiteY16" fmla="*/ 3815223 h 3836475"/>
                  <a:gd name="connsiteX17" fmla="*/ 3831020 w 3831020"/>
                  <a:gd name="connsiteY17" fmla="*/ 3129985 h 3836475"/>
                  <a:gd name="connsiteX0" fmla="*/ 0 w 3831020"/>
                  <a:gd name="connsiteY0" fmla="*/ 3191793 h 3924446"/>
                  <a:gd name="connsiteX1" fmla="*/ 452011 w 3831020"/>
                  <a:gd name="connsiteY1" fmla="*/ 2589638 h 3924446"/>
                  <a:gd name="connsiteX2" fmla="*/ 541076 w 3831020"/>
                  <a:gd name="connsiteY2" fmla="*/ 2399633 h 3924446"/>
                  <a:gd name="connsiteX3" fmla="*/ 569335 w 3831020"/>
                  <a:gd name="connsiteY3" fmla="*/ 1579914 h 3924446"/>
                  <a:gd name="connsiteX4" fmla="*/ 602322 w 3831020"/>
                  <a:gd name="connsiteY4" fmla="*/ 201396 h 3924446"/>
                  <a:gd name="connsiteX5" fmla="*/ 636518 w 3831020"/>
                  <a:gd name="connsiteY5" fmla="*/ 1176329 h 3924446"/>
                  <a:gd name="connsiteX6" fmla="*/ 673398 w 3831020"/>
                  <a:gd name="connsiteY6" fmla="*/ 1841491 h 3924446"/>
                  <a:gd name="connsiteX7" fmla="*/ 714787 w 3831020"/>
                  <a:gd name="connsiteY7" fmla="*/ 2483884 h 3924446"/>
                  <a:gd name="connsiteX8" fmla="*/ 778583 w 3831020"/>
                  <a:gd name="connsiteY8" fmla="*/ 2506511 h 3924446"/>
                  <a:gd name="connsiteX9" fmla="*/ 796571 w 3831020"/>
                  <a:gd name="connsiteY9" fmla="*/ 2019301 h 3924446"/>
                  <a:gd name="connsiteX10" fmla="*/ 808271 w 3831020"/>
                  <a:gd name="connsiteY10" fmla="*/ 1223975 h 3924446"/>
                  <a:gd name="connsiteX11" fmla="*/ 848493 w 3831020"/>
                  <a:gd name="connsiteY11" fmla="*/ 320 h 3924446"/>
                  <a:gd name="connsiteX12" fmla="*/ 897468 w 3831020"/>
                  <a:gd name="connsiteY12" fmla="*/ 1111160 h 3924446"/>
                  <a:gd name="connsiteX13" fmla="*/ 921086 w 3831020"/>
                  <a:gd name="connsiteY13" fmla="*/ 1859305 h 3924446"/>
                  <a:gd name="connsiteX14" fmla="*/ 944837 w 3831020"/>
                  <a:gd name="connsiteY14" fmla="*/ 2542137 h 3924446"/>
                  <a:gd name="connsiteX15" fmla="*/ 1518038 w 3831020"/>
                  <a:gd name="connsiteY15" fmla="*/ 3214828 h 3924446"/>
                  <a:gd name="connsiteX16" fmla="*/ 2450327 w 3831020"/>
                  <a:gd name="connsiteY16" fmla="*/ 3904637 h 3924446"/>
                  <a:gd name="connsiteX17" fmla="*/ 3831020 w 3831020"/>
                  <a:gd name="connsiteY17" fmla="*/ 3129985 h 3924446"/>
                  <a:gd name="connsiteX0" fmla="*/ 0 w 3831020"/>
                  <a:gd name="connsiteY0" fmla="*/ 3191793 h 3904637"/>
                  <a:gd name="connsiteX1" fmla="*/ 452011 w 3831020"/>
                  <a:gd name="connsiteY1" fmla="*/ 2589638 h 3904637"/>
                  <a:gd name="connsiteX2" fmla="*/ 541076 w 3831020"/>
                  <a:gd name="connsiteY2" fmla="*/ 2399633 h 3904637"/>
                  <a:gd name="connsiteX3" fmla="*/ 569335 w 3831020"/>
                  <a:gd name="connsiteY3" fmla="*/ 1579914 h 3904637"/>
                  <a:gd name="connsiteX4" fmla="*/ 602322 w 3831020"/>
                  <a:gd name="connsiteY4" fmla="*/ 201396 h 3904637"/>
                  <a:gd name="connsiteX5" fmla="*/ 636518 w 3831020"/>
                  <a:gd name="connsiteY5" fmla="*/ 1176329 h 3904637"/>
                  <a:gd name="connsiteX6" fmla="*/ 673398 w 3831020"/>
                  <a:gd name="connsiteY6" fmla="*/ 1841491 h 3904637"/>
                  <a:gd name="connsiteX7" fmla="*/ 714787 w 3831020"/>
                  <a:gd name="connsiteY7" fmla="*/ 2483884 h 3904637"/>
                  <a:gd name="connsiteX8" fmla="*/ 778583 w 3831020"/>
                  <a:gd name="connsiteY8" fmla="*/ 2506511 h 3904637"/>
                  <a:gd name="connsiteX9" fmla="*/ 796571 w 3831020"/>
                  <a:gd name="connsiteY9" fmla="*/ 2019301 h 3904637"/>
                  <a:gd name="connsiteX10" fmla="*/ 808271 w 3831020"/>
                  <a:gd name="connsiteY10" fmla="*/ 1223975 h 3904637"/>
                  <a:gd name="connsiteX11" fmla="*/ 848493 w 3831020"/>
                  <a:gd name="connsiteY11" fmla="*/ 320 h 3904637"/>
                  <a:gd name="connsiteX12" fmla="*/ 897468 w 3831020"/>
                  <a:gd name="connsiteY12" fmla="*/ 1111160 h 3904637"/>
                  <a:gd name="connsiteX13" fmla="*/ 921086 w 3831020"/>
                  <a:gd name="connsiteY13" fmla="*/ 1859305 h 3904637"/>
                  <a:gd name="connsiteX14" fmla="*/ 944837 w 3831020"/>
                  <a:gd name="connsiteY14" fmla="*/ 2542137 h 3904637"/>
                  <a:gd name="connsiteX15" fmla="*/ 1518038 w 3831020"/>
                  <a:gd name="connsiteY15" fmla="*/ 3214828 h 3904637"/>
                  <a:gd name="connsiteX16" fmla="*/ 2450327 w 3831020"/>
                  <a:gd name="connsiteY16" fmla="*/ 3904637 h 3904637"/>
                  <a:gd name="connsiteX17" fmla="*/ 3831020 w 3831020"/>
                  <a:gd name="connsiteY17" fmla="*/ 3129985 h 3904637"/>
                  <a:gd name="connsiteX0" fmla="*/ 0 w 3831020"/>
                  <a:gd name="connsiteY0" fmla="*/ 3191793 h 3904637"/>
                  <a:gd name="connsiteX1" fmla="*/ 452011 w 3831020"/>
                  <a:gd name="connsiteY1" fmla="*/ 2589638 h 3904637"/>
                  <a:gd name="connsiteX2" fmla="*/ 541076 w 3831020"/>
                  <a:gd name="connsiteY2" fmla="*/ 2399633 h 3904637"/>
                  <a:gd name="connsiteX3" fmla="*/ 569335 w 3831020"/>
                  <a:gd name="connsiteY3" fmla="*/ 1579914 h 3904637"/>
                  <a:gd name="connsiteX4" fmla="*/ 602322 w 3831020"/>
                  <a:gd name="connsiteY4" fmla="*/ 201396 h 3904637"/>
                  <a:gd name="connsiteX5" fmla="*/ 636518 w 3831020"/>
                  <a:gd name="connsiteY5" fmla="*/ 1176329 h 3904637"/>
                  <a:gd name="connsiteX6" fmla="*/ 673398 w 3831020"/>
                  <a:gd name="connsiteY6" fmla="*/ 1841491 h 3904637"/>
                  <a:gd name="connsiteX7" fmla="*/ 714787 w 3831020"/>
                  <a:gd name="connsiteY7" fmla="*/ 2483884 h 3904637"/>
                  <a:gd name="connsiteX8" fmla="*/ 778583 w 3831020"/>
                  <a:gd name="connsiteY8" fmla="*/ 2506511 h 3904637"/>
                  <a:gd name="connsiteX9" fmla="*/ 796571 w 3831020"/>
                  <a:gd name="connsiteY9" fmla="*/ 2019301 h 3904637"/>
                  <a:gd name="connsiteX10" fmla="*/ 808271 w 3831020"/>
                  <a:gd name="connsiteY10" fmla="*/ 1223975 h 3904637"/>
                  <a:gd name="connsiteX11" fmla="*/ 848493 w 3831020"/>
                  <a:gd name="connsiteY11" fmla="*/ 320 h 3904637"/>
                  <a:gd name="connsiteX12" fmla="*/ 897468 w 3831020"/>
                  <a:gd name="connsiteY12" fmla="*/ 1111160 h 3904637"/>
                  <a:gd name="connsiteX13" fmla="*/ 921086 w 3831020"/>
                  <a:gd name="connsiteY13" fmla="*/ 1859305 h 3904637"/>
                  <a:gd name="connsiteX14" fmla="*/ 944837 w 3831020"/>
                  <a:gd name="connsiteY14" fmla="*/ 2542137 h 3904637"/>
                  <a:gd name="connsiteX15" fmla="*/ 1518038 w 3831020"/>
                  <a:gd name="connsiteY15" fmla="*/ 3214828 h 3904637"/>
                  <a:gd name="connsiteX16" fmla="*/ 2450327 w 3831020"/>
                  <a:gd name="connsiteY16" fmla="*/ 3904637 h 3904637"/>
                  <a:gd name="connsiteX17" fmla="*/ 3831020 w 3831020"/>
                  <a:gd name="connsiteY17" fmla="*/ 3129985 h 3904637"/>
                  <a:gd name="connsiteX0" fmla="*/ 0 w 3831020"/>
                  <a:gd name="connsiteY0" fmla="*/ 3191793 h 3245676"/>
                  <a:gd name="connsiteX1" fmla="*/ 452011 w 3831020"/>
                  <a:gd name="connsiteY1" fmla="*/ 2589638 h 3245676"/>
                  <a:gd name="connsiteX2" fmla="*/ 541076 w 3831020"/>
                  <a:gd name="connsiteY2" fmla="*/ 2399633 h 3245676"/>
                  <a:gd name="connsiteX3" fmla="*/ 569335 w 3831020"/>
                  <a:gd name="connsiteY3" fmla="*/ 1579914 h 3245676"/>
                  <a:gd name="connsiteX4" fmla="*/ 602322 w 3831020"/>
                  <a:gd name="connsiteY4" fmla="*/ 201396 h 3245676"/>
                  <a:gd name="connsiteX5" fmla="*/ 636518 w 3831020"/>
                  <a:gd name="connsiteY5" fmla="*/ 1176329 h 3245676"/>
                  <a:gd name="connsiteX6" fmla="*/ 673398 w 3831020"/>
                  <a:gd name="connsiteY6" fmla="*/ 1841491 h 3245676"/>
                  <a:gd name="connsiteX7" fmla="*/ 714787 w 3831020"/>
                  <a:gd name="connsiteY7" fmla="*/ 2483884 h 3245676"/>
                  <a:gd name="connsiteX8" fmla="*/ 778583 w 3831020"/>
                  <a:gd name="connsiteY8" fmla="*/ 2506511 h 3245676"/>
                  <a:gd name="connsiteX9" fmla="*/ 796571 w 3831020"/>
                  <a:gd name="connsiteY9" fmla="*/ 2019301 h 3245676"/>
                  <a:gd name="connsiteX10" fmla="*/ 808271 w 3831020"/>
                  <a:gd name="connsiteY10" fmla="*/ 1223975 h 3245676"/>
                  <a:gd name="connsiteX11" fmla="*/ 848493 w 3831020"/>
                  <a:gd name="connsiteY11" fmla="*/ 320 h 3245676"/>
                  <a:gd name="connsiteX12" fmla="*/ 897468 w 3831020"/>
                  <a:gd name="connsiteY12" fmla="*/ 1111160 h 3245676"/>
                  <a:gd name="connsiteX13" fmla="*/ 921086 w 3831020"/>
                  <a:gd name="connsiteY13" fmla="*/ 1859305 h 3245676"/>
                  <a:gd name="connsiteX14" fmla="*/ 944837 w 3831020"/>
                  <a:gd name="connsiteY14" fmla="*/ 2542137 h 3245676"/>
                  <a:gd name="connsiteX15" fmla="*/ 1518038 w 3831020"/>
                  <a:gd name="connsiteY15" fmla="*/ 3214828 h 3245676"/>
                  <a:gd name="connsiteX16" fmla="*/ 3831020 w 3831020"/>
                  <a:gd name="connsiteY16" fmla="*/ 3129985 h 3245676"/>
                  <a:gd name="connsiteX0" fmla="*/ 0 w 3831020"/>
                  <a:gd name="connsiteY0" fmla="*/ 3191793 h 3794636"/>
                  <a:gd name="connsiteX1" fmla="*/ 452011 w 3831020"/>
                  <a:gd name="connsiteY1" fmla="*/ 2589638 h 3794636"/>
                  <a:gd name="connsiteX2" fmla="*/ 541076 w 3831020"/>
                  <a:gd name="connsiteY2" fmla="*/ 2399633 h 3794636"/>
                  <a:gd name="connsiteX3" fmla="*/ 569335 w 3831020"/>
                  <a:gd name="connsiteY3" fmla="*/ 1579914 h 3794636"/>
                  <a:gd name="connsiteX4" fmla="*/ 602322 w 3831020"/>
                  <a:gd name="connsiteY4" fmla="*/ 201396 h 3794636"/>
                  <a:gd name="connsiteX5" fmla="*/ 636518 w 3831020"/>
                  <a:gd name="connsiteY5" fmla="*/ 1176329 h 3794636"/>
                  <a:gd name="connsiteX6" fmla="*/ 673398 w 3831020"/>
                  <a:gd name="connsiteY6" fmla="*/ 1841491 h 3794636"/>
                  <a:gd name="connsiteX7" fmla="*/ 714787 w 3831020"/>
                  <a:gd name="connsiteY7" fmla="*/ 2483884 h 3794636"/>
                  <a:gd name="connsiteX8" fmla="*/ 778583 w 3831020"/>
                  <a:gd name="connsiteY8" fmla="*/ 2506511 h 3794636"/>
                  <a:gd name="connsiteX9" fmla="*/ 796571 w 3831020"/>
                  <a:gd name="connsiteY9" fmla="*/ 2019301 h 3794636"/>
                  <a:gd name="connsiteX10" fmla="*/ 808271 w 3831020"/>
                  <a:gd name="connsiteY10" fmla="*/ 1223975 h 3794636"/>
                  <a:gd name="connsiteX11" fmla="*/ 848493 w 3831020"/>
                  <a:gd name="connsiteY11" fmla="*/ 320 h 3794636"/>
                  <a:gd name="connsiteX12" fmla="*/ 897468 w 3831020"/>
                  <a:gd name="connsiteY12" fmla="*/ 1111160 h 3794636"/>
                  <a:gd name="connsiteX13" fmla="*/ 921086 w 3831020"/>
                  <a:gd name="connsiteY13" fmla="*/ 1859305 h 3794636"/>
                  <a:gd name="connsiteX14" fmla="*/ 944837 w 3831020"/>
                  <a:gd name="connsiteY14" fmla="*/ 2542137 h 3794636"/>
                  <a:gd name="connsiteX15" fmla="*/ 1518038 w 3831020"/>
                  <a:gd name="connsiteY15" fmla="*/ 3214828 h 3794636"/>
                  <a:gd name="connsiteX16" fmla="*/ 2736203 w 3831020"/>
                  <a:gd name="connsiteY16" fmla="*/ 3794255 h 3794636"/>
                  <a:gd name="connsiteX17" fmla="*/ 3831020 w 3831020"/>
                  <a:gd name="connsiteY17" fmla="*/ 3129985 h 3794636"/>
                  <a:gd name="connsiteX0" fmla="*/ 0 w 3831020"/>
                  <a:gd name="connsiteY0" fmla="*/ 3191793 h 3794632"/>
                  <a:gd name="connsiteX1" fmla="*/ 452011 w 3831020"/>
                  <a:gd name="connsiteY1" fmla="*/ 2589638 h 3794632"/>
                  <a:gd name="connsiteX2" fmla="*/ 541076 w 3831020"/>
                  <a:gd name="connsiteY2" fmla="*/ 2399633 h 3794632"/>
                  <a:gd name="connsiteX3" fmla="*/ 569335 w 3831020"/>
                  <a:gd name="connsiteY3" fmla="*/ 1579914 h 3794632"/>
                  <a:gd name="connsiteX4" fmla="*/ 602322 w 3831020"/>
                  <a:gd name="connsiteY4" fmla="*/ 201396 h 3794632"/>
                  <a:gd name="connsiteX5" fmla="*/ 636518 w 3831020"/>
                  <a:gd name="connsiteY5" fmla="*/ 1176329 h 3794632"/>
                  <a:gd name="connsiteX6" fmla="*/ 673398 w 3831020"/>
                  <a:gd name="connsiteY6" fmla="*/ 1841491 h 3794632"/>
                  <a:gd name="connsiteX7" fmla="*/ 714787 w 3831020"/>
                  <a:gd name="connsiteY7" fmla="*/ 2483884 h 3794632"/>
                  <a:gd name="connsiteX8" fmla="*/ 778583 w 3831020"/>
                  <a:gd name="connsiteY8" fmla="*/ 2506511 h 3794632"/>
                  <a:gd name="connsiteX9" fmla="*/ 796571 w 3831020"/>
                  <a:gd name="connsiteY9" fmla="*/ 2019301 h 3794632"/>
                  <a:gd name="connsiteX10" fmla="*/ 808271 w 3831020"/>
                  <a:gd name="connsiteY10" fmla="*/ 1223975 h 3794632"/>
                  <a:gd name="connsiteX11" fmla="*/ 848493 w 3831020"/>
                  <a:gd name="connsiteY11" fmla="*/ 320 h 3794632"/>
                  <a:gd name="connsiteX12" fmla="*/ 897468 w 3831020"/>
                  <a:gd name="connsiteY12" fmla="*/ 1111160 h 3794632"/>
                  <a:gd name="connsiteX13" fmla="*/ 921086 w 3831020"/>
                  <a:gd name="connsiteY13" fmla="*/ 1859305 h 3794632"/>
                  <a:gd name="connsiteX14" fmla="*/ 944837 w 3831020"/>
                  <a:gd name="connsiteY14" fmla="*/ 2542137 h 3794632"/>
                  <a:gd name="connsiteX15" fmla="*/ 1518038 w 3831020"/>
                  <a:gd name="connsiteY15" fmla="*/ 3214828 h 3794632"/>
                  <a:gd name="connsiteX16" fmla="*/ 2736203 w 3831020"/>
                  <a:gd name="connsiteY16" fmla="*/ 3794255 h 3794632"/>
                  <a:gd name="connsiteX17" fmla="*/ 3831020 w 3831020"/>
                  <a:gd name="connsiteY17" fmla="*/ 3129985 h 3794632"/>
                  <a:gd name="connsiteX0" fmla="*/ 0 w 3557385"/>
                  <a:gd name="connsiteY0" fmla="*/ 3012970 h 3794636"/>
                  <a:gd name="connsiteX1" fmla="*/ 178376 w 3557385"/>
                  <a:gd name="connsiteY1" fmla="*/ 2589638 h 3794636"/>
                  <a:gd name="connsiteX2" fmla="*/ 267441 w 3557385"/>
                  <a:gd name="connsiteY2" fmla="*/ 2399633 h 3794636"/>
                  <a:gd name="connsiteX3" fmla="*/ 295700 w 3557385"/>
                  <a:gd name="connsiteY3" fmla="*/ 1579914 h 3794636"/>
                  <a:gd name="connsiteX4" fmla="*/ 328687 w 3557385"/>
                  <a:gd name="connsiteY4" fmla="*/ 201396 h 3794636"/>
                  <a:gd name="connsiteX5" fmla="*/ 362883 w 3557385"/>
                  <a:gd name="connsiteY5" fmla="*/ 1176329 h 3794636"/>
                  <a:gd name="connsiteX6" fmla="*/ 399763 w 3557385"/>
                  <a:gd name="connsiteY6" fmla="*/ 1841491 h 3794636"/>
                  <a:gd name="connsiteX7" fmla="*/ 441152 w 3557385"/>
                  <a:gd name="connsiteY7" fmla="*/ 2483884 h 3794636"/>
                  <a:gd name="connsiteX8" fmla="*/ 504948 w 3557385"/>
                  <a:gd name="connsiteY8" fmla="*/ 2506511 h 3794636"/>
                  <a:gd name="connsiteX9" fmla="*/ 522936 w 3557385"/>
                  <a:gd name="connsiteY9" fmla="*/ 2019301 h 3794636"/>
                  <a:gd name="connsiteX10" fmla="*/ 534636 w 3557385"/>
                  <a:gd name="connsiteY10" fmla="*/ 1223975 h 3794636"/>
                  <a:gd name="connsiteX11" fmla="*/ 574858 w 3557385"/>
                  <a:gd name="connsiteY11" fmla="*/ 320 h 3794636"/>
                  <a:gd name="connsiteX12" fmla="*/ 623833 w 3557385"/>
                  <a:gd name="connsiteY12" fmla="*/ 1111160 h 3794636"/>
                  <a:gd name="connsiteX13" fmla="*/ 647451 w 3557385"/>
                  <a:gd name="connsiteY13" fmla="*/ 1859305 h 3794636"/>
                  <a:gd name="connsiteX14" fmla="*/ 671202 w 3557385"/>
                  <a:gd name="connsiteY14" fmla="*/ 2542137 h 3794636"/>
                  <a:gd name="connsiteX15" fmla="*/ 1244403 w 3557385"/>
                  <a:gd name="connsiteY15" fmla="*/ 3214828 h 3794636"/>
                  <a:gd name="connsiteX16" fmla="*/ 2462568 w 3557385"/>
                  <a:gd name="connsiteY16" fmla="*/ 3794255 h 3794636"/>
                  <a:gd name="connsiteX17" fmla="*/ 3557385 w 3557385"/>
                  <a:gd name="connsiteY17" fmla="*/ 3129985 h 3794636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57385" h="3794633">
                    <a:moveTo>
                      <a:pt x="0" y="3012970"/>
                    </a:moveTo>
                    <a:cubicBezTo>
                      <a:pt x="81786" y="2858358"/>
                      <a:pt x="106439" y="2848748"/>
                      <a:pt x="151013" y="2746525"/>
                    </a:cubicBezTo>
                    <a:cubicBezTo>
                      <a:pt x="195587" y="2644302"/>
                      <a:pt x="243326" y="2594068"/>
                      <a:pt x="267441" y="2399633"/>
                    </a:cubicBezTo>
                    <a:cubicBezTo>
                      <a:pt x="291556" y="2205198"/>
                      <a:pt x="285492" y="1946287"/>
                      <a:pt x="295700" y="1579914"/>
                    </a:cubicBezTo>
                    <a:cubicBezTo>
                      <a:pt x="305908" y="1213541"/>
                      <a:pt x="317490" y="268660"/>
                      <a:pt x="328687" y="201396"/>
                    </a:cubicBezTo>
                    <a:cubicBezTo>
                      <a:pt x="339884" y="134132"/>
                      <a:pt x="351037" y="902980"/>
                      <a:pt x="362883" y="1176329"/>
                    </a:cubicBezTo>
                    <a:cubicBezTo>
                      <a:pt x="374729" y="1449678"/>
                      <a:pt x="386718" y="1623565"/>
                      <a:pt x="399763" y="1841491"/>
                    </a:cubicBezTo>
                    <a:cubicBezTo>
                      <a:pt x="412808" y="2059417"/>
                      <a:pt x="423621" y="2373047"/>
                      <a:pt x="441152" y="2483884"/>
                    </a:cubicBezTo>
                    <a:cubicBezTo>
                      <a:pt x="458683" y="2594721"/>
                      <a:pt x="491317" y="2583942"/>
                      <a:pt x="504948" y="2506511"/>
                    </a:cubicBezTo>
                    <a:cubicBezTo>
                      <a:pt x="518579" y="2429081"/>
                      <a:pt x="517988" y="2233057"/>
                      <a:pt x="522936" y="2019301"/>
                    </a:cubicBezTo>
                    <a:cubicBezTo>
                      <a:pt x="527884" y="1805545"/>
                      <a:pt x="525982" y="1560472"/>
                      <a:pt x="534636" y="1223975"/>
                    </a:cubicBezTo>
                    <a:cubicBezTo>
                      <a:pt x="543290" y="887478"/>
                      <a:pt x="559992" y="19122"/>
                      <a:pt x="574858" y="320"/>
                    </a:cubicBezTo>
                    <a:cubicBezTo>
                      <a:pt x="589724" y="-18482"/>
                      <a:pt x="611734" y="801329"/>
                      <a:pt x="623833" y="1111160"/>
                    </a:cubicBezTo>
                    <a:cubicBezTo>
                      <a:pt x="635932" y="1420991"/>
                      <a:pt x="639556" y="1620809"/>
                      <a:pt x="647451" y="1859305"/>
                    </a:cubicBezTo>
                    <a:cubicBezTo>
                      <a:pt x="655346" y="2097801"/>
                      <a:pt x="653800" y="2495039"/>
                      <a:pt x="671202" y="2542137"/>
                    </a:cubicBezTo>
                    <a:cubicBezTo>
                      <a:pt x="688604" y="2589235"/>
                      <a:pt x="945842" y="3006142"/>
                      <a:pt x="1244403" y="3214828"/>
                    </a:cubicBezTo>
                    <a:cubicBezTo>
                      <a:pt x="1542964" y="3423514"/>
                      <a:pt x="2077071" y="3808395"/>
                      <a:pt x="2462568" y="3794255"/>
                    </a:cubicBezTo>
                    <a:cubicBezTo>
                      <a:pt x="2848065" y="3780115"/>
                      <a:pt x="3374916" y="3151285"/>
                      <a:pt x="3557385" y="3129985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2440009" y="10198162"/>
                <a:ext cx="10738056" cy="622439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4837363 w 7054317"/>
                  <a:gd name="connsiteY8" fmla="*/ 480209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4837363 w 7054317"/>
                  <a:gd name="connsiteY8" fmla="*/ 480209 h 1233534"/>
                  <a:gd name="connsiteX9" fmla="*/ 5066431 w 7054317"/>
                  <a:gd name="connsiteY9" fmla="*/ 614562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1432"/>
                  <a:gd name="connsiteX1" fmla="*/ 348717 w 7054317"/>
                  <a:gd name="connsiteY1" fmla="*/ 1145693 h 1231432"/>
                  <a:gd name="connsiteX2" fmla="*/ 1053567 w 7054317"/>
                  <a:gd name="connsiteY2" fmla="*/ 926618 h 1231432"/>
                  <a:gd name="connsiteX3" fmla="*/ 1920342 w 7054317"/>
                  <a:gd name="connsiteY3" fmla="*/ 545618 h 1231432"/>
                  <a:gd name="connsiteX4" fmla="*/ 2616981 w 7054317"/>
                  <a:gd name="connsiteY4" fmla="*/ 283891 h 1231432"/>
                  <a:gd name="connsiteX5" fmla="*/ 3132644 w 7054317"/>
                  <a:gd name="connsiteY5" fmla="*/ 38165 h 1231432"/>
                  <a:gd name="connsiteX6" fmla="*/ 3779030 w 7054317"/>
                  <a:gd name="connsiteY6" fmla="*/ 28657 h 1231432"/>
                  <a:gd name="connsiteX7" fmla="*/ 4525266 w 7054317"/>
                  <a:gd name="connsiteY7" fmla="*/ 309542 h 1231432"/>
                  <a:gd name="connsiteX8" fmla="*/ 4837363 w 7054317"/>
                  <a:gd name="connsiteY8" fmla="*/ 480209 h 1231432"/>
                  <a:gd name="connsiteX9" fmla="*/ 5066431 w 7054317"/>
                  <a:gd name="connsiteY9" fmla="*/ 614562 h 1231432"/>
                  <a:gd name="connsiteX10" fmla="*/ 5248803 w 7054317"/>
                  <a:gd name="connsiteY10" fmla="*/ 689854 h 1231432"/>
                  <a:gd name="connsiteX11" fmla="*/ 7054317 w 7054317"/>
                  <a:gd name="connsiteY11" fmla="*/ 1231418 h 1231432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248803 w 5698067"/>
                  <a:gd name="connsiteY10" fmla="*/ 689854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541146"/>
                  <a:gd name="connsiteY0" fmla="*/ 1221893 h 1221893"/>
                  <a:gd name="connsiteX1" fmla="*/ 348717 w 5541146"/>
                  <a:gd name="connsiteY1" fmla="*/ 1145693 h 1221893"/>
                  <a:gd name="connsiteX2" fmla="*/ 1053567 w 5541146"/>
                  <a:gd name="connsiteY2" fmla="*/ 926618 h 1221893"/>
                  <a:gd name="connsiteX3" fmla="*/ 1920342 w 5541146"/>
                  <a:gd name="connsiteY3" fmla="*/ 545618 h 1221893"/>
                  <a:gd name="connsiteX4" fmla="*/ 2616981 w 5541146"/>
                  <a:gd name="connsiteY4" fmla="*/ 283891 h 1221893"/>
                  <a:gd name="connsiteX5" fmla="*/ 3132644 w 5541146"/>
                  <a:gd name="connsiteY5" fmla="*/ 38165 h 1221893"/>
                  <a:gd name="connsiteX6" fmla="*/ 3779030 w 5541146"/>
                  <a:gd name="connsiteY6" fmla="*/ 28657 h 1221893"/>
                  <a:gd name="connsiteX7" fmla="*/ 4525266 w 5541146"/>
                  <a:gd name="connsiteY7" fmla="*/ 309542 h 1221893"/>
                  <a:gd name="connsiteX8" fmla="*/ 4837363 w 5541146"/>
                  <a:gd name="connsiteY8" fmla="*/ 480209 h 1221893"/>
                  <a:gd name="connsiteX9" fmla="*/ 5066431 w 5541146"/>
                  <a:gd name="connsiteY9" fmla="*/ 614562 h 1221893"/>
                  <a:gd name="connsiteX10" fmla="*/ 5349681 w 5541146"/>
                  <a:gd name="connsiteY10" fmla="*/ 762426 h 1221893"/>
                  <a:gd name="connsiteX11" fmla="*/ 5541146 w 5541146"/>
                  <a:gd name="connsiteY11" fmla="*/ 883076 h 1221893"/>
                  <a:gd name="connsiteX0" fmla="*/ 0 w 5541146"/>
                  <a:gd name="connsiteY0" fmla="*/ 1221893 h 1221893"/>
                  <a:gd name="connsiteX1" fmla="*/ 348717 w 5541146"/>
                  <a:gd name="connsiteY1" fmla="*/ 1145693 h 1221893"/>
                  <a:gd name="connsiteX2" fmla="*/ 1053567 w 5541146"/>
                  <a:gd name="connsiteY2" fmla="*/ 926618 h 1221893"/>
                  <a:gd name="connsiteX3" fmla="*/ 1920342 w 5541146"/>
                  <a:gd name="connsiteY3" fmla="*/ 545618 h 1221893"/>
                  <a:gd name="connsiteX4" fmla="*/ 2616981 w 5541146"/>
                  <a:gd name="connsiteY4" fmla="*/ 283891 h 1221893"/>
                  <a:gd name="connsiteX5" fmla="*/ 3132644 w 5541146"/>
                  <a:gd name="connsiteY5" fmla="*/ 38165 h 1221893"/>
                  <a:gd name="connsiteX6" fmla="*/ 3779030 w 5541146"/>
                  <a:gd name="connsiteY6" fmla="*/ 28657 h 1221893"/>
                  <a:gd name="connsiteX7" fmla="*/ 4525266 w 5541146"/>
                  <a:gd name="connsiteY7" fmla="*/ 309542 h 1221893"/>
                  <a:gd name="connsiteX8" fmla="*/ 4837363 w 5541146"/>
                  <a:gd name="connsiteY8" fmla="*/ 480209 h 1221893"/>
                  <a:gd name="connsiteX9" fmla="*/ 5066431 w 5541146"/>
                  <a:gd name="connsiteY9" fmla="*/ 614562 h 1221893"/>
                  <a:gd name="connsiteX10" fmla="*/ 5349681 w 5541146"/>
                  <a:gd name="connsiteY10" fmla="*/ 762426 h 1221893"/>
                  <a:gd name="connsiteX11" fmla="*/ 5541146 w 5541146"/>
                  <a:gd name="connsiteY11" fmla="*/ 883076 h 1221893"/>
                  <a:gd name="connsiteX0" fmla="*/ 0 w 5577700"/>
                  <a:gd name="connsiteY0" fmla="*/ 1131773 h 1156171"/>
                  <a:gd name="connsiteX1" fmla="*/ 385271 w 5577700"/>
                  <a:gd name="connsiteY1" fmla="*/ 1145693 h 1156171"/>
                  <a:gd name="connsiteX2" fmla="*/ 1090121 w 5577700"/>
                  <a:gd name="connsiteY2" fmla="*/ 926618 h 1156171"/>
                  <a:gd name="connsiteX3" fmla="*/ 1956896 w 5577700"/>
                  <a:gd name="connsiteY3" fmla="*/ 545618 h 1156171"/>
                  <a:gd name="connsiteX4" fmla="*/ 2653535 w 5577700"/>
                  <a:gd name="connsiteY4" fmla="*/ 283891 h 1156171"/>
                  <a:gd name="connsiteX5" fmla="*/ 3169198 w 5577700"/>
                  <a:gd name="connsiteY5" fmla="*/ 38165 h 1156171"/>
                  <a:gd name="connsiteX6" fmla="*/ 3815584 w 5577700"/>
                  <a:gd name="connsiteY6" fmla="*/ 28657 h 1156171"/>
                  <a:gd name="connsiteX7" fmla="*/ 4561820 w 5577700"/>
                  <a:gd name="connsiteY7" fmla="*/ 309542 h 1156171"/>
                  <a:gd name="connsiteX8" fmla="*/ 4873917 w 5577700"/>
                  <a:gd name="connsiteY8" fmla="*/ 480209 h 1156171"/>
                  <a:gd name="connsiteX9" fmla="*/ 5102985 w 5577700"/>
                  <a:gd name="connsiteY9" fmla="*/ 614562 h 1156171"/>
                  <a:gd name="connsiteX10" fmla="*/ 5386235 w 5577700"/>
                  <a:gd name="connsiteY10" fmla="*/ 762426 h 1156171"/>
                  <a:gd name="connsiteX11" fmla="*/ 5577700 w 5577700"/>
                  <a:gd name="connsiteY11" fmla="*/ 883076 h 1156171"/>
                  <a:gd name="connsiteX0" fmla="*/ 0 w 5577700"/>
                  <a:gd name="connsiteY0" fmla="*/ 1131773 h 1151968"/>
                  <a:gd name="connsiteX1" fmla="*/ 385271 w 5577700"/>
                  <a:gd name="connsiteY1" fmla="*/ 1145693 h 1151968"/>
                  <a:gd name="connsiteX2" fmla="*/ 1565328 w 5577700"/>
                  <a:gd name="connsiteY2" fmla="*/ 990990 h 1151968"/>
                  <a:gd name="connsiteX3" fmla="*/ 1956896 w 5577700"/>
                  <a:gd name="connsiteY3" fmla="*/ 545618 h 1151968"/>
                  <a:gd name="connsiteX4" fmla="*/ 2653535 w 5577700"/>
                  <a:gd name="connsiteY4" fmla="*/ 283891 h 1151968"/>
                  <a:gd name="connsiteX5" fmla="*/ 3169198 w 5577700"/>
                  <a:gd name="connsiteY5" fmla="*/ 38165 h 1151968"/>
                  <a:gd name="connsiteX6" fmla="*/ 3815584 w 5577700"/>
                  <a:gd name="connsiteY6" fmla="*/ 28657 h 1151968"/>
                  <a:gd name="connsiteX7" fmla="*/ 4561820 w 5577700"/>
                  <a:gd name="connsiteY7" fmla="*/ 309542 h 1151968"/>
                  <a:gd name="connsiteX8" fmla="*/ 4873917 w 5577700"/>
                  <a:gd name="connsiteY8" fmla="*/ 480209 h 1151968"/>
                  <a:gd name="connsiteX9" fmla="*/ 5102985 w 5577700"/>
                  <a:gd name="connsiteY9" fmla="*/ 614562 h 1151968"/>
                  <a:gd name="connsiteX10" fmla="*/ 5386235 w 5577700"/>
                  <a:gd name="connsiteY10" fmla="*/ 762426 h 1151968"/>
                  <a:gd name="connsiteX11" fmla="*/ 5577700 w 5577700"/>
                  <a:gd name="connsiteY11" fmla="*/ 883076 h 1151968"/>
                  <a:gd name="connsiteX0" fmla="*/ 0 w 5577700"/>
                  <a:gd name="connsiteY0" fmla="*/ 1131773 h 1151968"/>
                  <a:gd name="connsiteX1" fmla="*/ 385271 w 5577700"/>
                  <a:gd name="connsiteY1" fmla="*/ 1145693 h 1151968"/>
                  <a:gd name="connsiteX2" fmla="*/ 1565328 w 5577700"/>
                  <a:gd name="connsiteY2" fmla="*/ 990990 h 1151968"/>
                  <a:gd name="connsiteX3" fmla="*/ 2349855 w 5577700"/>
                  <a:gd name="connsiteY3" fmla="*/ 622863 h 1151968"/>
                  <a:gd name="connsiteX4" fmla="*/ 2653535 w 5577700"/>
                  <a:gd name="connsiteY4" fmla="*/ 283891 h 1151968"/>
                  <a:gd name="connsiteX5" fmla="*/ 3169198 w 5577700"/>
                  <a:gd name="connsiteY5" fmla="*/ 38165 h 1151968"/>
                  <a:gd name="connsiteX6" fmla="*/ 3815584 w 5577700"/>
                  <a:gd name="connsiteY6" fmla="*/ 28657 h 1151968"/>
                  <a:gd name="connsiteX7" fmla="*/ 4561820 w 5577700"/>
                  <a:gd name="connsiteY7" fmla="*/ 309542 h 1151968"/>
                  <a:gd name="connsiteX8" fmla="*/ 4873917 w 5577700"/>
                  <a:gd name="connsiteY8" fmla="*/ 480209 h 1151968"/>
                  <a:gd name="connsiteX9" fmla="*/ 5102985 w 5577700"/>
                  <a:gd name="connsiteY9" fmla="*/ 614562 h 1151968"/>
                  <a:gd name="connsiteX10" fmla="*/ 5386235 w 5577700"/>
                  <a:gd name="connsiteY10" fmla="*/ 762426 h 1151968"/>
                  <a:gd name="connsiteX11" fmla="*/ 5577700 w 5577700"/>
                  <a:gd name="connsiteY11" fmla="*/ 883076 h 1151968"/>
                  <a:gd name="connsiteX0" fmla="*/ 0 w 5577700"/>
                  <a:gd name="connsiteY0" fmla="*/ 1133920 h 1154115"/>
                  <a:gd name="connsiteX1" fmla="*/ 385271 w 5577700"/>
                  <a:gd name="connsiteY1" fmla="*/ 1147840 h 1154115"/>
                  <a:gd name="connsiteX2" fmla="*/ 1565328 w 5577700"/>
                  <a:gd name="connsiteY2" fmla="*/ 993137 h 1154115"/>
                  <a:gd name="connsiteX3" fmla="*/ 2349855 w 5577700"/>
                  <a:gd name="connsiteY3" fmla="*/ 625010 h 1154115"/>
                  <a:gd name="connsiteX4" fmla="*/ 2891138 w 5577700"/>
                  <a:gd name="connsiteY4" fmla="*/ 324661 h 1154115"/>
                  <a:gd name="connsiteX5" fmla="*/ 3169198 w 5577700"/>
                  <a:gd name="connsiteY5" fmla="*/ 40312 h 1154115"/>
                  <a:gd name="connsiteX6" fmla="*/ 3815584 w 5577700"/>
                  <a:gd name="connsiteY6" fmla="*/ 30804 h 1154115"/>
                  <a:gd name="connsiteX7" fmla="*/ 4561820 w 5577700"/>
                  <a:gd name="connsiteY7" fmla="*/ 311689 h 1154115"/>
                  <a:gd name="connsiteX8" fmla="*/ 4873917 w 5577700"/>
                  <a:gd name="connsiteY8" fmla="*/ 482356 h 1154115"/>
                  <a:gd name="connsiteX9" fmla="*/ 5102985 w 5577700"/>
                  <a:gd name="connsiteY9" fmla="*/ 616709 h 1154115"/>
                  <a:gd name="connsiteX10" fmla="*/ 5386235 w 5577700"/>
                  <a:gd name="connsiteY10" fmla="*/ 764573 h 1154115"/>
                  <a:gd name="connsiteX11" fmla="*/ 5577700 w 5577700"/>
                  <a:gd name="connsiteY11" fmla="*/ 885223 h 1154115"/>
                  <a:gd name="connsiteX0" fmla="*/ 0 w 5577700"/>
                  <a:gd name="connsiteY0" fmla="*/ 1111350 h 1131545"/>
                  <a:gd name="connsiteX1" fmla="*/ 385271 w 5577700"/>
                  <a:gd name="connsiteY1" fmla="*/ 1125270 h 1131545"/>
                  <a:gd name="connsiteX2" fmla="*/ 1565328 w 5577700"/>
                  <a:gd name="connsiteY2" fmla="*/ 970567 h 1131545"/>
                  <a:gd name="connsiteX3" fmla="*/ 2349855 w 5577700"/>
                  <a:gd name="connsiteY3" fmla="*/ 602440 h 1131545"/>
                  <a:gd name="connsiteX4" fmla="*/ 2891138 w 5577700"/>
                  <a:gd name="connsiteY4" fmla="*/ 302091 h 1131545"/>
                  <a:gd name="connsiteX5" fmla="*/ 3415940 w 5577700"/>
                  <a:gd name="connsiteY5" fmla="*/ 94987 h 1131545"/>
                  <a:gd name="connsiteX6" fmla="*/ 3815584 w 5577700"/>
                  <a:gd name="connsiteY6" fmla="*/ 8234 h 1131545"/>
                  <a:gd name="connsiteX7" fmla="*/ 4561820 w 5577700"/>
                  <a:gd name="connsiteY7" fmla="*/ 289119 h 1131545"/>
                  <a:gd name="connsiteX8" fmla="*/ 4873917 w 5577700"/>
                  <a:gd name="connsiteY8" fmla="*/ 459786 h 1131545"/>
                  <a:gd name="connsiteX9" fmla="*/ 5102985 w 5577700"/>
                  <a:gd name="connsiteY9" fmla="*/ 594139 h 1131545"/>
                  <a:gd name="connsiteX10" fmla="*/ 5386235 w 5577700"/>
                  <a:gd name="connsiteY10" fmla="*/ 742003 h 1131545"/>
                  <a:gd name="connsiteX11" fmla="*/ 5577700 w 5577700"/>
                  <a:gd name="connsiteY11" fmla="*/ 862653 h 1131545"/>
                  <a:gd name="connsiteX0" fmla="*/ 0 w 5577700"/>
                  <a:gd name="connsiteY0" fmla="*/ 1065917 h 1086112"/>
                  <a:gd name="connsiteX1" fmla="*/ 385271 w 5577700"/>
                  <a:gd name="connsiteY1" fmla="*/ 1079837 h 1086112"/>
                  <a:gd name="connsiteX2" fmla="*/ 1565328 w 5577700"/>
                  <a:gd name="connsiteY2" fmla="*/ 925134 h 1086112"/>
                  <a:gd name="connsiteX3" fmla="*/ 2349855 w 5577700"/>
                  <a:gd name="connsiteY3" fmla="*/ 557007 h 1086112"/>
                  <a:gd name="connsiteX4" fmla="*/ 2891138 w 5577700"/>
                  <a:gd name="connsiteY4" fmla="*/ 256658 h 1086112"/>
                  <a:gd name="connsiteX5" fmla="*/ 3415940 w 5577700"/>
                  <a:gd name="connsiteY5" fmla="*/ 49554 h 1086112"/>
                  <a:gd name="connsiteX6" fmla="*/ 4062325 w 5577700"/>
                  <a:gd name="connsiteY6" fmla="*/ 14298 h 1086112"/>
                  <a:gd name="connsiteX7" fmla="*/ 4561820 w 5577700"/>
                  <a:gd name="connsiteY7" fmla="*/ 243686 h 1086112"/>
                  <a:gd name="connsiteX8" fmla="*/ 4873917 w 5577700"/>
                  <a:gd name="connsiteY8" fmla="*/ 414353 h 1086112"/>
                  <a:gd name="connsiteX9" fmla="*/ 5102985 w 5577700"/>
                  <a:gd name="connsiteY9" fmla="*/ 548706 h 1086112"/>
                  <a:gd name="connsiteX10" fmla="*/ 5386235 w 5577700"/>
                  <a:gd name="connsiteY10" fmla="*/ 696570 h 1086112"/>
                  <a:gd name="connsiteX11" fmla="*/ 5577700 w 5577700"/>
                  <a:gd name="connsiteY11" fmla="*/ 817220 h 1086112"/>
                  <a:gd name="connsiteX0" fmla="*/ 0 w 7085567"/>
                  <a:gd name="connsiteY0" fmla="*/ 930207 h 1079840"/>
                  <a:gd name="connsiteX1" fmla="*/ 1893138 w 7085567"/>
                  <a:gd name="connsiteY1" fmla="*/ 1079837 h 1079840"/>
                  <a:gd name="connsiteX2" fmla="*/ 3073195 w 7085567"/>
                  <a:gd name="connsiteY2" fmla="*/ 925134 h 1079840"/>
                  <a:gd name="connsiteX3" fmla="*/ 3857722 w 7085567"/>
                  <a:gd name="connsiteY3" fmla="*/ 557007 h 1079840"/>
                  <a:gd name="connsiteX4" fmla="*/ 4399005 w 7085567"/>
                  <a:gd name="connsiteY4" fmla="*/ 256658 h 1079840"/>
                  <a:gd name="connsiteX5" fmla="*/ 4923807 w 7085567"/>
                  <a:gd name="connsiteY5" fmla="*/ 49554 h 1079840"/>
                  <a:gd name="connsiteX6" fmla="*/ 5570192 w 7085567"/>
                  <a:gd name="connsiteY6" fmla="*/ 14298 h 1079840"/>
                  <a:gd name="connsiteX7" fmla="*/ 6069687 w 7085567"/>
                  <a:gd name="connsiteY7" fmla="*/ 243686 h 1079840"/>
                  <a:gd name="connsiteX8" fmla="*/ 6381784 w 7085567"/>
                  <a:gd name="connsiteY8" fmla="*/ 414353 h 1079840"/>
                  <a:gd name="connsiteX9" fmla="*/ 6610852 w 7085567"/>
                  <a:gd name="connsiteY9" fmla="*/ 548706 h 1079840"/>
                  <a:gd name="connsiteX10" fmla="*/ 6894102 w 7085567"/>
                  <a:gd name="connsiteY10" fmla="*/ 696570 h 1079840"/>
                  <a:gd name="connsiteX11" fmla="*/ 7085567 w 7085567"/>
                  <a:gd name="connsiteY11" fmla="*/ 817220 h 1079840"/>
                  <a:gd name="connsiteX0" fmla="*/ 0 w 7204369"/>
                  <a:gd name="connsiteY0" fmla="*/ 913243 h 1079879"/>
                  <a:gd name="connsiteX1" fmla="*/ 2011940 w 7204369"/>
                  <a:gd name="connsiteY1" fmla="*/ 1079837 h 1079879"/>
                  <a:gd name="connsiteX2" fmla="*/ 3191997 w 7204369"/>
                  <a:gd name="connsiteY2" fmla="*/ 925134 h 1079879"/>
                  <a:gd name="connsiteX3" fmla="*/ 3976524 w 7204369"/>
                  <a:gd name="connsiteY3" fmla="*/ 557007 h 1079879"/>
                  <a:gd name="connsiteX4" fmla="*/ 4517807 w 7204369"/>
                  <a:gd name="connsiteY4" fmla="*/ 256658 h 1079879"/>
                  <a:gd name="connsiteX5" fmla="*/ 5042609 w 7204369"/>
                  <a:gd name="connsiteY5" fmla="*/ 49554 h 1079879"/>
                  <a:gd name="connsiteX6" fmla="*/ 5688994 w 7204369"/>
                  <a:gd name="connsiteY6" fmla="*/ 14298 h 1079879"/>
                  <a:gd name="connsiteX7" fmla="*/ 6188489 w 7204369"/>
                  <a:gd name="connsiteY7" fmla="*/ 243686 h 1079879"/>
                  <a:gd name="connsiteX8" fmla="*/ 6500586 w 7204369"/>
                  <a:gd name="connsiteY8" fmla="*/ 414353 h 1079879"/>
                  <a:gd name="connsiteX9" fmla="*/ 6729654 w 7204369"/>
                  <a:gd name="connsiteY9" fmla="*/ 548706 h 1079879"/>
                  <a:gd name="connsiteX10" fmla="*/ 7012904 w 7204369"/>
                  <a:gd name="connsiteY10" fmla="*/ 696570 h 1079879"/>
                  <a:gd name="connsiteX11" fmla="*/ 7204369 w 7204369"/>
                  <a:gd name="connsiteY11" fmla="*/ 817220 h 1079879"/>
                  <a:gd name="connsiteX0" fmla="*/ 0 w 7204369"/>
                  <a:gd name="connsiteY0" fmla="*/ 913243 h 1079878"/>
                  <a:gd name="connsiteX1" fmla="*/ 2011940 w 7204369"/>
                  <a:gd name="connsiteY1" fmla="*/ 1079837 h 1079878"/>
                  <a:gd name="connsiteX2" fmla="*/ 3191997 w 7204369"/>
                  <a:gd name="connsiteY2" fmla="*/ 925134 h 1079878"/>
                  <a:gd name="connsiteX3" fmla="*/ 3976524 w 7204369"/>
                  <a:gd name="connsiteY3" fmla="*/ 557007 h 1079878"/>
                  <a:gd name="connsiteX4" fmla="*/ 4517807 w 7204369"/>
                  <a:gd name="connsiteY4" fmla="*/ 256658 h 1079878"/>
                  <a:gd name="connsiteX5" fmla="*/ 5042609 w 7204369"/>
                  <a:gd name="connsiteY5" fmla="*/ 49554 h 1079878"/>
                  <a:gd name="connsiteX6" fmla="*/ 5688994 w 7204369"/>
                  <a:gd name="connsiteY6" fmla="*/ 14298 h 1079878"/>
                  <a:gd name="connsiteX7" fmla="*/ 6188489 w 7204369"/>
                  <a:gd name="connsiteY7" fmla="*/ 243686 h 1079878"/>
                  <a:gd name="connsiteX8" fmla="*/ 6500586 w 7204369"/>
                  <a:gd name="connsiteY8" fmla="*/ 414353 h 1079878"/>
                  <a:gd name="connsiteX9" fmla="*/ 6610852 w 7204369"/>
                  <a:gd name="connsiteY9" fmla="*/ 463886 h 1079878"/>
                  <a:gd name="connsiteX10" fmla="*/ 7012904 w 7204369"/>
                  <a:gd name="connsiteY10" fmla="*/ 696570 h 1079878"/>
                  <a:gd name="connsiteX11" fmla="*/ 7204369 w 7204369"/>
                  <a:gd name="connsiteY11" fmla="*/ 817220 h 1079878"/>
                  <a:gd name="connsiteX0" fmla="*/ 0 w 7204369"/>
                  <a:gd name="connsiteY0" fmla="*/ 913243 h 1079878"/>
                  <a:gd name="connsiteX1" fmla="*/ 2011940 w 7204369"/>
                  <a:gd name="connsiteY1" fmla="*/ 1079837 h 1079878"/>
                  <a:gd name="connsiteX2" fmla="*/ 3191997 w 7204369"/>
                  <a:gd name="connsiteY2" fmla="*/ 925134 h 1079878"/>
                  <a:gd name="connsiteX3" fmla="*/ 3976524 w 7204369"/>
                  <a:gd name="connsiteY3" fmla="*/ 557007 h 1079878"/>
                  <a:gd name="connsiteX4" fmla="*/ 4517807 w 7204369"/>
                  <a:gd name="connsiteY4" fmla="*/ 256658 h 1079878"/>
                  <a:gd name="connsiteX5" fmla="*/ 5042609 w 7204369"/>
                  <a:gd name="connsiteY5" fmla="*/ 49554 h 1079878"/>
                  <a:gd name="connsiteX6" fmla="*/ 5688994 w 7204369"/>
                  <a:gd name="connsiteY6" fmla="*/ 14298 h 1079878"/>
                  <a:gd name="connsiteX7" fmla="*/ 6188489 w 7204369"/>
                  <a:gd name="connsiteY7" fmla="*/ 243686 h 1079878"/>
                  <a:gd name="connsiteX8" fmla="*/ 6500586 w 7204369"/>
                  <a:gd name="connsiteY8" fmla="*/ 414353 h 1079878"/>
                  <a:gd name="connsiteX9" fmla="*/ 6610852 w 7204369"/>
                  <a:gd name="connsiteY9" fmla="*/ 463886 h 1079878"/>
                  <a:gd name="connsiteX10" fmla="*/ 6711331 w 7204369"/>
                  <a:gd name="connsiteY10" fmla="*/ 509968 h 1079878"/>
                  <a:gd name="connsiteX11" fmla="*/ 7204369 w 7204369"/>
                  <a:gd name="connsiteY11" fmla="*/ 817220 h 1079878"/>
                  <a:gd name="connsiteX0" fmla="*/ 0 w 6811410"/>
                  <a:gd name="connsiteY0" fmla="*/ 913243 h 1079878"/>
                  <a:gd name="connsiteX1" fmla="*/ 2011940 w 6811410"/>
                  <a:gd name="connsiteY1" fmla="*/ 1079837 h 1079878"/>
                  <a:gd name="connsiteX2" fmla="*/ 3191997 w 6811410"/>
                  <a:gd name="connsiteY2" fmla="*/ 925134 h 1079878"/>
                  <a:gd name="connsiteX3" fmla="*/ 3976524 w 6811410"/>
                  <a:gd name="connsiteY3" fmla="*/ 557007 h 1079878"/>
                  <a:gd name="connsiteX4" fmla="*/ 4517807 w 6811410"/>
                  <a:gd name="connsiteY4" fmla="*/ 256658 h 1079878"/>
                  <a:gd name="connsiteX5" fmla="*/ 5042609 w 6811410"/>
                  <a:gd name="connsiteY5" fmla="*/ 49554 h 1079878"/>
                  <a:gd name="connsiteX6" fmla="*/ 5688994 w 6811410"/>
                  <a:gd name="connsiteY6" fmla="*/ 14298 h 1079878"/>
                  <a:gd name="connsiteX7" fmla="*/ 6188489 w 6811410"/>
                  <a:gd name="connsiteY7" fmla="*/ 243686 h 1079878"/>
                  <a:gd name="connsiteX8" fmla="*/ 6500586 w 6811410"/>
                  <a:gd name="connsiteY8" fmla="*/ 414353 h 1079878"/>
                  <a:gd name="connsiteX9" fmla="*/ 6610852 w 6811410"/>
                  <a:gd name="connsiteY9" fmla="*/ 463886 h 1079878"/>
                  <a:gd name="connsiteX10" fmla="*/ 6711331 w 6811410"/>
                  <a:gd name="connsiteY10" fmla="*/ 509968 h 1079878"/>
                  <a:gd name="connsiteX11" fmla="*/ 6811410 w 6811410"/>
                  <a:gd name="connsiteY11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598912 w 4799470"/>
                  <a:gd name="connsiteY8" fmla="*/ 463886 h 1079878"/>
                  <a:gd name="connsiteX9" fmla="*/ 4699391 w 4799470"/>
                  <a:gd name="connsiteY9" fmla="*/ 509968 h 1079878"/>
                  <a:gd name="connsiteX10" fmla="*/ 4799470 w 4799470"/>
                  <a:gd name="connsiteY10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699391 w 4799470"/>
                  <a:gd name="connsiteY8" fmla="*/ 509968 h 1079878"/>
                  <a:gd name="connsiteX9" fmla="*/ 4799470 w 4799470"/>
                  <a:gd name="connsiteY9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799470 w 4799470"/>
                  <a:gd name="connsiteY8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799470 w 4799470"/>
                  <a:gd name="connsiteY7" fmla="*/ 562763 h 1079878"/>
                  <a:gd name="connsiteX0" fmla="*/ 0 w 4799470"/>
                  <a:gd name="connsiteY0" fmla="*/ 1070066 h 1070107"/>
                  <a:gd name="connsiteX1" fmla="*/ 1180057 w 4799470"/>
                  <a:gd name="connsiteY1" fmla="*/ 915363 h 1070107"/>
                  <a:gd name="connsiteX2" fmla="*/ 1964584 w 4799470"/>
                  <a:gd name="connsiteY2" fmla="*/ 547236 h 1070107"/>
                  <a:gd name="connsiteX3" fmla="*/ 2505867 w 4799470"/>
                  <a:gd name="connsiteY3" fmla="*/ 246887 h 1070107"/>
                  <a:gd name="connsiteX4" fmla="*/ 3030669 w 4799470"/>
                  <a:gd name="connsiteY4" fmla="*/ 39783 h 1070107"/>
                  <a:gd name="connsiteX5" fmla="*/ 3677054 w 4799470"/>
                  <a:gd name="connsiteY5" fmla="*/ 4527 h 1070107"/>
                  <a:gd name="connsiteX6" fmla="*/ 4183244 w 4799470"/>
                  <a:gd name="connsiteY6" fmla="*/ 100814 h 1070107"/>
                  <a:gd name="connsiteX7" fmla="*/ 4799470 w 4799470"/>
                  <a:gd name="connsiteY7" fmla="*/ 552992 h 1070107"/>
                  <a:gd name="connsiteX0" fmla="*/ 0 w 4806164"/>
                  <a:gd name="connsiteY0" fmla="*/ 1070064 h 1070105"/>
                  <a:gd name="connsiteX1" fmla="*/ 1180057 w 4806164"/>
                  <a:gd name="connsiteY1" fmla="*/ 915361 h 1070105"/>
                  <a:gd name="connsiteX2" fmla="*/ 1964584 w 4806164"/>
                  <a:gd name="connsiteY2" fmla="*/ 547234 h 1070105"/>
                  <a:gd name="connsiteX3" fmla="*/ 2505867 w 4806164"/>
                  <a:gd name="connsiteY3" fmla="*/ 246885 h 1070105"/>
                  <a:gd name="connsiteX4" fmla="*/ 3030669 w 4806164"/>
                  <a:gd name="connsiteY4" fmla="*/ 39781 h 1070105"/>
                  <a:gd name="connsiteX5" fmla="*/ 3677054 w 4806164"/>
                  <a:gd name="connsiteY5" fmla="*/ 4525 h 1070105"/>
                  <a:gd name="connsiteX6" fmla="*/ 4183244 w 4806164"/>
                  <a:gd name="connsiteY6" fmla="*/ 100812 h 1070105"/>
                  <a:gd name="connsiteX7" fmla="*/ 4806164 w 4806164"/>
                  <a:gd name="connsiteY7" fmla="*/ 172699 h 1070105"/>
                  <a:gd name="connsiteX0" fmla="*/ 0 w 4806164"/>
                  <a:gd name="connsiteY0" fmla="*/ 1078525 h 1078566"/>
                  <a:gd name="connsiteX1" fmla="*/ 1180057 w 4806164"/>
                  <a:gd name="connsiteY1" fmla="*/ 923822 h 1078566"/>
                  <a:gd name="connsiteX2" fmla="*/ 1964584 w 4806164"/>
                  <a:gd name="connsiteY2" fmla="*/ 555695 h 1078566"/>
                  <a:gd name="connsiteX3" fmla="*/ 2505867 w 4806164"/>
                  <a:gd name="connsiteY3" fmla="*/ 255346 h 1078566"/>
                  <a:gd name="connsiteX4" fmla="*/ 3030669 w 4806164"/>
                  <a:gd name="connsiteY4" fmla="*/ 48242 h 1078566"/>
                  <a:gd name="connsiteX5" fmla="*/ 3677054 w 4806164"/>
                  <a:gd name="connsiteY5" fmla="*/ 12986 h 1078566"/>
                  <a:gd name="connsiteX6" fmla="*/ 4210022 w 4806164"/>
                  <a:gd name="connsiteY6" fmla="*/ 14200 h 1078566"/>
                  <a:gd name="connsiteX7" fmla="*/ 4806164 w 4806164"/>
                  <a:gd name="connsiteY7" fmla="*/ 181160 h 1078566"/>
                  <a:gd name="connsiteX0" fmla="*/ 0 w 6760972"/>
                  <a:gd name="connsiteY0" fmla="*/ 1097540 h 1097572"/>
                  <a:gd name="connsiteX1" fmla="*/ 3134865 w 6760972"/>
                  <a:gd name="connsiteY1" fmla="*/ 923822 h 1097572"/>
                  <a:gd name="connsiteX2" fmla="*/ 3919392 w 6760972"/>
                  <a:gd name="connsiteY2" fmla="*/ 555695 h 1097572"/>
                  <a:gd name="connsiteX3" fmla="*/ 4460675 w 6760972"/>
                  <a:gd name="connsiteY3" fmla="*/ 255346 h 1097572"/>
                  <a:gd name="connsiteX4" fmla="*/ 4985477 w 6760972"/>
                  <a:gd name="connsiteY4" fmla="*/ 48242 h 1097572"/>
                  <a:gd name="connsiteX5" fmla="*/ 5631862 w 6760972"/>
                  <a:gd name="connsiteY5" fmla="*/ 12986 h 1097572"/>
                  <a:gd name="connsiteX6" fmla="*/ 6164830 w 6760972"/>
                  <a:gd name="connsiteY6" fmla="*/ 14200 h 1097572"/>
                  <a:gd name="connsiteX7" fmla="*/ 6760972 w 6760972"/>
                  <a:gd name="connsiteY7" fmla="*/ 181160 h 1097572"/>
                  <a:gd name="connsiteX0" fmla="*/ 0 w 6760972"/>
                  <a:gd name="connsiteY0" fmla="*/ 1097540 h 1097567"/>
                  <a:gd name="connsiteX1" fmla="*/ 3067920 w 6760972"/>
                  <a:gd name="connsiteY1" fmla="*/ 904808 h 1097567"/>
                  <a:gd name="connsiteX2" fmla="*/ 3919392 w 6760972"/>
                  <a:gd name="connsiteY2" fmla="*/ 555695 h 1097567"/>
                  <a:gd name="connsiteX3" fmla="*/ 4460675 w 6760972"/>
                  <a:gd name="connsiteY3" fmla="*/ 255346 h 1097567"/>
                  <a:gd name="connsiteX4" fmla="*/ 4985477 w 6760972"/>
                  <a:gd name="connsiteY4" fmla="*/ 48242 h 1097567"/>
                  <a:gd name="connsiteX5" fmla="*/ 5631862 w 6760972"/>
                  <a:gd name="connsiteY5" fmla="*/ 12986 h 1097567"/>
                  <a:gd name="connsiteX6" fmla="*/ 6164830 w 6760972"/>
                  <a:gd name="connsiteY6" fmla="*/ 14200 h 1097567"/>
                  <a:gd name="connsiteX7" fmla="*/ 6760972 w 6760972"/>
                  <a:gd name="connsiteY7" fmla="*/ 181160 h 1097567"/>
                  <a:gd name="connsiteX0" fmla="*/ 0 w 6760972"/>
                  <a:gd name="connsiteY0" fmla="*/ 1097540 h 1097560"/>
                  <a:gd name="connsiteX1" fmla="*/ 3067920 w 6760972"/>
                  <a:gd name="connsiteY1" fmla="*/ 904808 h 1097560"/>
                  <a:gd name="connsiteX2" fmla="*/ 3919392 w 6760972"/>
                  <a:gd name="connsiteY2" fmla="*/ 555695 h 1097560"/>
                  <a:gd name="connsiteX3" fmla="*/ 4460675 w 6760972"/>
                  <a:gd name="connsiteY3" fmla="*/ 255346 h 1097560"/>
                  <a:gd name="connsiteX4" fmla="*/ 4985477 w 6760972"/>
                  <a:gd name="connsiteY4" fmla="*/ 48242 h 1097560"/>
                  <a:gd name="connsiteX5" fmla="*/ 5631862 w 6760972"/>
                  <a:gd name="connsiteY5" fmla="*/ 12986 h 1097560"/>
                  <a:gd name="connsiteX6" fmla="*/ 6164830 w 6760972"/>
                  <a:gd name="connsiteY6" fmla="*/ 14200 h 1097560"/>
                  <a:gd name="connsiteX7" fmla="*/ 6760972 w 6760972"/>
                  <a:gd name="connsiteY7" fmla="*/ 181160 h 1097560"/>
                  <a:gd name="connsiteX0" fmla="*/ 0 w 6760972"/>
                  <a:gd name="connsiteY0" fmla="*/ 1097540 h 1097556"/>
                  <a:gd name="connsiteX1" fmla="*/ 2512273 w 6760972"/>
                  <a:gd name="connsiteY1" fmla="*/ 866779 h 1097556"/>
                  <a:gd name="connsiteX2" fmla="*/ 3919392 w 6760972"/>
                  <a:gd name="connsiteY2" fmla="*/ 555695 h 1097556"/>
                  <a:gd name="connsiteX3" fmla="*/ 4460675 w 6760972"/>
                  <a:gd name="connsiteY3" fmla="*/ 255346 h 1097556"/>
                  <a:gd name="connsiteX4" fmla="*/ 4985477 w 6760972"/>
                  <a:gd name="connsiteY4" fmla="*/ 48242 h 1097556"/>
                  <a:gd name="connsiteX5" fmla="*/ 5631862 w 6760972"/>
                  <a:gd name="connsiteY5" fmla="*/ 12986 h 1097556"/>
                  <a:gd name="connsiteX6" fmla="*/ 6164830 w 6760972"/>
                  <a:gd name="connsiteY6" fmla="*/ 14200 h 1097556"/>
                  <a:gd name="connsiteX7" fmla="*/ 6760972 w 6760972"/>
                  <a:gd name="connsiteY7" fmla="*/ 181160 h 1097556"/>
                  <a:gd name="connsiteX0" fmla="*/ 0 w 6760972"/>
                  <a:gd name="connsiteY0" fmla="*/ 1097540 h 1099527"/>
                  <a:gd name="connsiteX1" fmla="*/ 2539051 w 6760972"/>
                  <a:gd name="connsiteY1" fmla="*/ 1056923 h 1099527"/>
                  <a:gd name="connsiteX2" fmla="*/ 3919392 w 6760972"/>
                  <a:gd name="connsiteY2" fmla="*/ 555695 h 1099527"/>
                  <a:gd name="connsiteX3" fmla="*/ 4460675 w 6760972"/>
                  <a:gd name="connsiteY3" fmla="*/ 255346 h 1099527"/>
                  <a:gd name="connsiteX4" fmla="*/ 4985477 w 6760972"/>
                  <a:gd name="connsiteY4" fmla="*/ 48242 h 1099527"/>
                  <a:gd name="connsiteX5" fmla="*/ 5631862 w 6760972"/>
                  <a:gd name="connsiteY5" fmla="*/ 12986 h 1099527"/>
                  <a:gd name="connsiteX6" fmla="*/ 6164830 w 6760972"/>
                  <a:gd name="connsiteY6" fmla="*/ 14200 h 1099527"/>
                  <a:gd name="connsiteX7" fmla="*/ 6760972 w 6760972"/>
                  <a:gd name="connsiteY7" fmla="*/ 181160 h 1099527"/>
                  <a:gd name="connsiteX0" fmla="*/ 0 w 6760972"/>
                  <a:gd name="connsiteY0" fmla="*/ 1097540 h 1099529"/>
                  <a:gd name="connsiteX1" fmla="*/ 2739888 w 6760972"/>
                  <a:gd name="connsiteY1" fmla="*/ 1056924 h 1099529"/>
                  <a:gd name="connsiteX2" fmla="*/ 3919392 w 6760972"/>
                  <a:gd name="connsiteY2" fmla="*/ 555695 h 1099529"/>
                  <a:gd name="connsiteX3" fmla="*/ 4460675 w 6760972"/>
                  <a:gd name="connsiteY3" fmla="*/ 255346 h 1099529"/>
                  <a:gd name="connsiteX4" fmla="*/ 4985477 w 6760972"/>
                  <a:gd name="connsiteY4" fmla="*/ 48242 h 1099529"/>
                  <a:gd name="connsiteX5" fmla="*/ 5631862 w 6760972"/>
                  <a:gd name="connsiteY5" fmla="*/ 12986 h 1099529"/>
                  <a:gd name="connsiteX6" fmla="*/ 6164830 w 6760972"/>
                  <a:gd name="connsiteY6" fmla="*/ 14200 h 1099529"/>
                  <a:gd name="connsiteX7" fmla="*/ 6760972 w 6760972"/>
                  <a:gd name="connsiteY7" fmla="*/ 181160 h 1099529"/>
                  <a:gd name="connsiteX0" fmla="*/ 0 w 6760972"/>
                  <a:gd name="connsiteY0" fmla="*/ 1097540 h 1113127"/>
                  <a:gd name="connsiteX1" fmla="*/ 2739888 w 6760972"/>
                  <a:gd name="connsiteY1" fmla="*/ 1056924 h 1113127"/>
                  <a:gd name="connsiteX2" fmla="*/ 3852446 w 6760972"/>
                  <a:gd name="connsiteY2" fmla="*/ 536682 h 1113127"/>
                  <a:gd name="connsiteX3" fmla="*/ 4460675 w 6760972"/>
                  <a:gd name="connsiteY3" fmla="*/ 255346 h 1113127"/>
                  <a:gd name="connsiteX4" fmla="*/ 4985477 w 6760972"/>
                  <a:gd name="connsiteY4" fmla="*/ 48242 h 1113127"/>
                  <a:gd name="connsiteX5" fmla="*/ 5631862 w 6760972"/>
                  <a:gd name="connsiteY5" fmla="*/ 12986 h 1113127"/>
                  <a:gd name="connsiteX6" fmla="*/ 6164830 w 6760972"/>
                  <a:gd name="connsiteY6" fmla="*/ 14200 h 1113127"/>
                  <a:gd name="connsiteX7" fmla="*/ 6760972 w 6760972"/>
                  <a:gd name="connsiteY7" fmla="*/ 181160 h 1113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0972" h="1113127">
                    <a:moveTo>
                      <a:pt x="0" y="1097540"/>
                    </a:moveTo>
                    <a:cubicBezTo>
                      <a:pt x="531999" y="1099522"/>
                      <a:pt x="2097814" y="1150400"/>
                      <a:pt x="2739888" y="1056924"/>
                    </a:cubicBezTo>
                    <a:cubicBezTo>
                      <a:pt x="3381962" y="963448"/>
                      <a:pt x="3565648" y="670278"/>
                      <a:pt x="3852446" y="536682"/>
                    </a:cubicBezTo>
                    <a:cubicBezTo>
                      <a:pt x="4139244" y="403086"/>
                      <a:pt x="4271837" y="336753"/>
                      <a:pt x="4460675" y="255346"/>
                    </a:cubicBezTo>
                    <a:cubicBezTo>
                      <a:pt x="4649513" y="173939"/>
                      <a:pt x="4790279" y="88635"/>
                      <a:pt x="4985477" y="48242"/>
                    </a:cubicBezTo>
                    <a:cubicBezTo>
                      <a:pt x="5180675" y="7849"/>
                      <a:pt x="5435303" y="18660"/>
                      <a:pt x="5631862" y="12986"/>
                    </a:cubicBezTo>
                    <a:cubicBezTo>
                      <a:pt x="5828421" y="7312"/>
                      <a:pt x="5976645" y="-13829"/>
                      <a:pt x="6164830" y="14200"/>
                    </a:cubicBezTo>
                    <a:cubicBezTo>
                      <a:pt x="6353015" y="42229"/>
                      <a:pt x="6631197" y="114686"/>
                      <a:pt x="6760972" y="18116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sp>
          <p:nvSpPr>
            <p:cNvPr id="68" name="TextovéPole 67"/>
            <p:cNvSpPr txBox="1"/>
            <p:nvPr/>
          </p:nvSpPr>
          <p:spPr>
            <a:xfrm>
              <a:off x="8857084" y="4160367"/>
              <a:ext cx="511256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0000FF"/>
                  </a:solidFill>
                </a:rPr>
                <a:t>EML: cca 200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endParaRPr lang="cs-CZ" sz="1600" dirty="0" smtClean="0">
                <a:solidFill>
                  <a:srgbClr val="0000FF"/>
                </a:solidFill>
              </a:endParaRPr>
            </a:p>
            <a:p>
              <a:r>
                <a:rPr lang="cs-CZ" sz="1600" dirty="0" smtClean="0">
                  <a:solidFill>
                    <a:srgbClr val="0000FF"/>
                  </a:solidFill>
                </a:rPr>
                <a:t>Vrchol kontrakce cca 500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r>
                <a:rPr lang="cs-CZ" sz="1600" dirty="0" smtClean="0">
                  <a:solidFill>
                    <a:srgbClr val="0000FF"/>
                  </a:solidFill>
                </a:rPr>
                <a:t> od AP</a:t>
              </a:r>
            </a:p>
            <a:p>
              <a:r>
                <a:rPr lang="cs-CZ" sz="1600" dirty="0">
                  <a:solidFill>
                    <a:srgbClr val="0000FF"/>
                  </a:solidFill>
                </a:rPr>
                <a:t>T</a:t>
              </a:r>
              <a:r>
                <a:rPr lang="cs-CZ" sz="1600" dirty="0" smtClean="0">
                  <a:solidFill>
                    <a:srgbClr val="0000FF"/>
                  </a:solidFill>
                </a:rPr>
                <a:t>rvání kontrakce cca 1000 </a:t>
              </a:r>
              <a:r>
                <a:rPr lang="cs-CZ" sz="1600" dirty="0" err="1" smtClean="0">
                  <a:solidFill>
                    <a:srgbClr val="0000FF"/>
                  </a:solidFill>
                </a:rPr>
                <a:t>ms</a:t>
              </a:r>
              <a:endParaRPr lang="cs-CZ" sz="16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3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574387" y="1882640"/>
            <a:ext cx="1333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Napětí svalu</a:t>
            </a:r>
          </a:p>
        </p:txBody>
      </p:sp>
      <p:cxnSp>
        <p:nvCxnSpPr>
          <p:cNvPr id="30" name="Přímá spojnice 29"/>
          <p:cNvCxnSpPr/>
          <p:nvPr/>
        </p:nvCxnSpPr>
        <p:spPr>
          <a:xfrm>
            <a:off x="1544985" y="4958592"/>
            <a:ext cx="73296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148743" y="4920591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995935" y="4958592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5</a:t>
            </a:r>
            <a:r>
              <a:rPr lang="cs-CZ" sz="2000" dirty="0" smtClean="0"/>
              <a:t>00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601076" y="4973106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1000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578853" y="2072615"/>
            <a:ext cx="542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Podání noradrenalinu při HR 60 </a:t>
            </a:r>
            <a:r>
              <a:rPr lang="cs-CZ" sz="2000" dirty="0" err="1" smtClean="0"/>
              <a:t>bpm</a:t>
            </a:r>
            <a:endParaRPr lang="cs-CZ" sz="2000" dirty="0" smtClean="0"/>
          </a:p>
        </p:txBody>
      </p:sp>
      <p:sp>
        <p:nvSpPr>
          <p:cNvPr id="45" name="TextovéPole 44"/>
          <p:cNvSpPr txBox="1"/>
          <p:nvPr/>
        </p:nvSpPr>
        <p:spPr>
          <a:xfrm>
            <a:off x="7923581" y="4958592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ms</a:t>
            </a:r>
            <a:endParaRPr lang="cs-CZ" sz="2000" dirty="0" smtClean="0"/>
          </a:p>
        </p:txBody>
      </p:sp>
      <p:sp>
        <p:nvSpPr>
          <p:cNvPr id="3" name="Volný tvar 2"/>
          <p:cNvSpPr/>
          <p:nvPr/>
        </p:nvSpPr>
        <p:spPr>
          <a:xfrm>
            <a:off x="1528549" y="3769253"/>
            <a:ext cx="7260609" cy="930389"/>
          </a:xfrm>
          <a:custGeom>
            <a:avLst/>
            <a:gdLst>
              <a:gd name="connsiteX0" fmla="*/ 0 w 7260609"/>
              <a:gd name="connsiteY0" fmla="*/ 903093 h 930389"/>
              <a:gd name="connsiteX1" fmla="*/ 1091821 w 7260609"/>
              <a:gd name="connsiteY1" fmla="*/ 657434 h 930389"/>
              <a:gd name="connsiteX2" fmla="*/ 2429302 w 7260609"/>
              <a:gd name="connsiteY2" fmla="*/ 84228 h 930389"/>
              <a:gd name="connsiteX3" fmla="*/ 3821373 w 7260609"/>
              <a:gd name="connsiteY3" fmla="*/ 29637 h 930389"/>
              <a:gd name="connsiteX4" fmla="*/ 5049672 w 7260609"/>
              <a:gd name="connsiteY4" fmla="*/ 343535 h 930389"/>
              <a:gd name="connsiteX5" fmla="*/ 6632812 w 7260609"/>
              <a:gd name="connsiteY5" fmla="*/ 780263 h 930389"/>
              <a:gd name="connsiteX6" fmla="*/ 7260609 w 7260609"/>
              <a:gd name="connsiteY6" fmla="*/ 930389 h 93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609" h="930389">
                <a:moveTo>
                  <a:pt x="0" y="903093"/>
                </a:moveTo>
                <a:cubicBezTo>
                  <a:pt x="343468" y="848502"/>
                  <a:pt x="686937" y="793912"/>
                  <a:pt x="1091821" y="657434"/>
                </a:cubicBezTo>
                <a:cubicBezTo>
                  <a:pt x="1496705" y="520956"/>
                  <a:pt x="1974377" y="188861"/>
                  <a:pt x="2429302" y="84228"/>
                </a:cubicBezTo>
                <a:cubicBezTo>
                  <a:pt x="2884227" y="-20405"/>
                  <a:pt x="3384645" y="-13581"/>
                  <a:pt x="3821373" y="29637"/>
                </a:cubicBezTo>
                <a:cubicBezTo>
                  <a:pt x="4258101" y="72855"/>
                  <a:pt x="5049672" y="343535"/>
                  <a:pt x="5049672" y="343535"/>
                </a:cubicBezTo>
                <a:lnTo>
                  <a:pt x="6632812" y="780263"/>
                </a:lnTo>
                <a:cubicBezTo>
                  <a:pt x="7001301" y="878072"/>
                  <a:pt x="7130955" y="904230"/>
                  <a:pt x="7260609" y="930389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Volný tvar 45"/>
          <p:cNvSpPr/>
          <p:nvPr/>
        </p:nvSpPr>
        <p:spPr>
          <a:xfrm>
            <a:off x="1596788" y="3155460"/>
            <a:ext cx="5404513" cy="1612421"/>
          </a:xfrm>
          <a:custGeom>
            <a:avLst/>
            <a:gdLst>
              <a:gd name="connsiteX0" fmla="*/ 0 w 5404513"/>
              <a:gd name="connsiteY0" fmla="*/ 1530534 h 1612421"/>
              <a:gd name="connsiteX1" fmla="*/ 1009934 w 5404513"/>
              <a:gd name="connsiteY1" fmla="*/ 889089 h 1612421"/>
              <a:gd name="connsiteX2" fmla="*/ 2442949 w 5404513"/>
              <a:gd name="connsiteY2" fmla="*/ 1985 h 1612421"/>
              <a:gd name="connsiteX3" fmla="*/ 3698543 w 5404513"/>
              <a:gd name="connsiteY3" fmla="*/ 670725 h 1612421"/>
              <a:gd name="connsiteX4" fmla="*/ 4612943 w 5404513"/>
              <a:gd name="connsiteY4" fmla="*/ 1394056 h 1612421"/>
              <a:gd name="connsiteX5" fmla="*/ 5404513 w 5404513"/>
              <a:gd name="connsiteY5" fmla="*/ 1612421 h 16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513" h="1612421">
                <a:moveTo>
                  <a:pt x="0" y="1530534"/>
                </a:moveTo>
                <a:lnTo>
                  <a:pt x="1009934" y="889089"/>
                </a:lnTo>
                <a:cubicBezTo>
                  <a:pt x="1417092" y="634331"/>
                  <a:pt x="1994848" y="38379"/>
                  <a:pt x="2442949" y="1985"/>
                </a:cubicBezTo>
                <a:cubicBezTo>
                  <a:pt x="2891050" y="-34409"/>
                  <a:pt x="3336878" y="438713"/>
                  <a:pt x="3698543" y="670725"/>
                </a:cubicBezTo>
                <a:cubicBezTo>
                  <a:pt x="4060208" y="902737"/>
                  <a:pt x="4328615" y="1237107"/>
                  <a:pt x="4612943" y="1394056"/>
                </a:cubicBezTo>
                <a:cubicBezTo>
                  <a:pt x="4897271" y="1551005"/>
                  <a:pt x="5286232" y="1576027"/>
                  <a:pt x="5404513" y="1612421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Volný tvar 46"/>
          <p:cNvSpPr/>
          <p:nvPr/>
        </p:nvSpPr>
        <p:spPr>
          <a:xfrm>
            <a:off x="1478476" y="2580447"/>
            <a:ext cx="3352832" cy="2100234"/>
          </a:xfrm>
          <a:custGeom>
            <a:avLst/>
            <a:gdLst>
              <a:gd name="connsiteX0" fmla="*/ 44142 w 3360548"/>
              <a:gd name="connsiteY0" fmla="*/ 2030483 h 2100581"/>
              <a:gd name="connsiteX1" fmla="*/ 112381 w 3360548"/>
              <a:gd name="connsiteY1" fmla="*/ 2003188 h 2100581"/>
              <a:gd name="connsiteX2" fmla="*/ 1013134 w 3360548"/>
              <a:gd name="connsiteY2" fmla="*/ 1088788 h 2100581"/>
              <a:gd name="connsiteX3" fmla="*/ 1613635 w 3360548"/>
              <a:gd name="connsiteY3" fmla="*/ 51558 h 2100581"/>
              <a:gd name="connsiteX4" fmla="*/ 2009420 w 3360548"/>
              <a:gd name="connsiteY4" fmla="*/ 283570 h 2100581"/>
              <a:gd name="connsiteX5" fmla="*/ 2623569 w 3360548"/>
              <a:gd name="connsiteY5" fmla="*/ 1375391 h 2100581"/>
              <a:gd name="connsiteX6" fmla="*/ 3073945 w 3360548"/>
              <a:gd name="connsiteY6" fmla="*/ 1948597 h 2100581"/>
              <a:gd name="connsiteX7" fmla="*/ 3360548 w 3360548"/>
              <a:gd name="connsiteY7" fmla="*/ 2071427 h 2100581"/>
              <a:gd name="connsiteX0" fmla="*/ 43341 w 3359747"/>
              <a:gd name="connsiteY0" fmla="*/ 2028531 h 2100466"/>
              <a:gd name="connsiteX1" fmla="*/ 111580 w 3359747"/>
              <a:gd name="connsiteY1" fmla="*/ 2001236 h 2100466"/>
              <a:gd name="connsiteX2" fmla="*/ 998685 w 3359747"/>
              <a:gd name="connsiteY2" fmla="*/ 1059541 h 2100466"/>
              <a:gd name="connsiteX3" fmla="*/ 1612834 w 3359747"/>
              <a:gd name="connsiteY3" fmla="*/ 49606 h 2100466"/>
              <a:gd name="connsiteX4" fmla="*/ 2008619 w 3359747"/>
              <a:gd name="connsiteY4" fmla="*/ 281618 h 2100466"/>
              <a:gd name="connsiteX5" fmla="*/ 2622768 w 3359747"/>
              <a:gd name="connsiteY5" fmla="*/ 1373439 h 2100466"/>
              <a:gd name="connsiteX6" fmla="*/ 3073144 w 3359747"/>
              <a:gd name="connsiteY6" fmla="*/ 1946645 h 2100466"/>
              <a:gd name="connsiteX7" fmla="*/ 3359747 w 3359747"/>
              <a:gd name="connsiteY7" fmla="*/ 2069475 h 2100466"/>
              <a:gd name="connsiteX0" fmla="*/ 36426 w 3352832"/>
              <a:gd name="connsiteY0" fmla="*/ 2023662 h 2100234"/>
              <a:gd name="connsiteX1" fmla="*/ 104665 w 3352832"/>
              <a:gd name="connsiteY1" fmla="*/ 1996367 h 2100234"/>
              <a:gd name="connsiteX2" fmla="*/ 868940 w 3352832"/>
              <a:gd name="connsiteY2" fmla="*/ 986433 h 2100234"/>
              <a:gd name="connsiteX3" fmla="*/ 1605919 w 3352832"/>
              <a:gd name="connsiteY3" fmla="*/ 44737 h 2100234"/>
              <a:gd name="connsiteX4" fmla="*/ 2001704 w 3352832"/>
              <a:gd name="connsiteY4" fmla="*/ 276749 h 2100234"/>
              <a:gd name="connsiteX5" fmla="*/ 2615853 w 3352832"/>
              <a:gd name="connsiteY5" fmla="*/ 1368570 h 2100234"/>
              <a:gd name="connsiteX6" fmla="*/ 3066229 w 3352832"/>
              <a:gd name="connsiteY6" fmla="*/ 1941776 h 2100234"/>
              <a:gd name="connsiteX7" fmla="*/ 3352832 w 3352832"/>
              <a:gd name="connsiteY7" fmla="*/ 2064606 h 210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32" h="2100234">
                <a:moveTo>
                  <a:pt x="36426" y="2023662"/>
                </a:moveTo>
                <a:cubicBezTo>
                  <a:pt x="-10204" y="2088489"/>
                  <a:pt x="-34087" y="2169238"/>
                  <a:pt x="104665" y="1996367"/>
                </a:cubicBezTo>
                <a:cubicBezTo>
                  <a:pt x="243417" y="1823496"/>
                  <a:pt x="618731" y="1311705"/>
                  <a:pt x="868940" y="986433"/>
                </a:cubicBezTo>
                <a:cubicBezTo>
                  <a:pt x="1119149" y="661161"/>
                  <a:pt x="1417125" y="163018"/>
                  <a:pt x="1605919" y="44737"/>
                </a:cubicBezTo>
                <a:cubicBezTo>
                  <a:pt x="1794713" y="-73544"/>
                  <a:pt x="1833382" y="56110"/>
                  <a:pt x="2001704" y="276749"/>
                </a:cubicBezTo>
                <a:cubicBezTo>
                  <a:pt x="2170026" y="497388"/>
                  <a:pt x="2438432" y="1091066"/>
                  <a:pt x="2615853" y="1368570"/>
                </a:cubicBezTo>
                <a:cubicBezTo>
                  <a:pt x="2793274" y="1646074"/>
                  <a:pt x="2943399" y="1825770"/>
                  <a:pt x="3066229" y="1941776"/>
                </a:cubicBezTo>
                <a:cubicBezTo>
                  <a:pt x="3189059" y="2057782"/>
                  <a:pt x="3305065" y="2048684"/>
                  <a:pt x="3352832" y="206460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3614048" y="2727997"/>
            <a:ext cx="542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HR 60 </a:t>
            </a:r>
            <a:r>
              <a:rPr lang="cs-CZ" sz="2000" dirty="0" err="1" smtClean="0"/>
              <a:t>bpm</a:t>
            </a:r>
            <a:endParaRPr lang="cs-CZ" sz="2000" dirty="0" smtClean="0"/>
          </a:p>
        </p:txBody>
      </p:sp>
      <p:sp>
        <p:nvSpPr>
          <p:cNvPr id="49" name="TextovéPole 48"/>
          <p:cNvSpPr txBox="1"/>
          <p:nvPr/>
        </p:nvSpPr>
        <p:spPr>
          <a:xfrm>
            <a:off x="5076056" y="321703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HR 30 </a:t>
            </a:r>
            <a:r>
              <a:rPr lang="cs-CZ" sz="2000" dirty="0" err="1" smtClean="0"/>
              <a:t>bpm</a:t>
            </a:r>
            <a:endParaRPr lang="cs-CZ" sz="2000" dirty="0" smtClean="0"/>
          </a:p>
        </p:txBody>
      </p:sp>
      <p:cxnSp>
        <p:nvCxnSpPr>
          <p:cNvPr id="50" name="Přímá spojnice 49"/>
          <p:cNvCxnSpPr/>
          <p:nvPr/>
        </p:nvCxnSpPr>
        <p:spPr>
          <a:xfrm>
            <a:off x="1478476" y="1373106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anka\Desktop\výuka\učení fyziologie\Boron - Medical Physiology\Pages\Images\IV. The Cardiovascular System\Chap 21_Heart as a Pump\S23283-021-f0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" y="1052736"/>
            <a:ext cx="909137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8946" y="908720"/>
            <a:ext cx="1106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Heterometrická</a:t>
            </a:r>
            <a:r>
              <a:rPr lang="cs-CZ" sz="2000" b="1" dirty="0" smtClean="0"/>
              <a:t> autoregulace (Frank-Starlingův princip): </a:t>
            </a:r>
          </a:p>
          <a:p>
            <a:r>
              <a:rPr lang="cs-CZ" sz="2000" dirty="0" smtClean="0"/>
              <a:t>Se zvyšující se náplní srdce (protažení srdečního svalu) roste síla stahu</a:t>
            </a:r>
          </a:p>
          <a:p>
            <a:r>
              <a:rPr lang="cs-CZ" sz="2000" dirty="0" smtClean="0"/>
              <a:t>Principy: 1) </a:t>
            </a:r>
            <a:r>
              <a:rPr lang="cs-CZ" sz="2000" dirty="0"/>
              <a:t>vzájemný vztah aktinu a myozinu při různém protažení </a:t>
            </a:r>
            <a:r>
              <a:rPr lang="cs-CZ" sz="2000" dirty="0" smtClean="0"/>
              <a:t>vláken, </a:t>
            </a:r>
          </a:p>
          <a:p>
            <a:pPr lvl="2"/>
            <a:r>
              <a:rPr lang="cs-CZ" sz="2000" dirty="0" smtClean="0"/>
              <a:t>2)</a:t>
            </a:r>
            <a:r>
              <a:rPr lang="cs-CZ" sz="2000" dirty="0"/>
              <a:t> protažení vlákna zvyšuje citlivost troponinu na vápník</a:t>
            </a:r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4388911"/>
            <a:ext cx="52636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Homeometrická</a:t>
            </a:r>
            <a:r>
              <a:rPr lang="cs-CZ" sz="2000" b="1" dirty="0" smtClean="0"/>
              <a:t> autoregulace (frekvenční jev): </a:t>
            </a:r>
          </a:p>
          <a:p>
            <a:r>
              <a:rPr lang="cs-CZ" sz="2000" dirty="0" smtClean="0"/>
              <a:t>Se zvyšující se srdeční frekvencí dochází ke zvyšování síly stahu. </a:t>
            </a:r>
          </a:p>
          <a:p>
            <a:r>
              <a:rPr lang="cs-CZ" sz="2000" dirty="0" smtClean="0"/>
              <a:t>Příčina: Zvyšuje se poměr koncentrace intracelulárního ku extracelulárnímu vápníku</a:t>
            </a:r>
          </a:p>
          <a:p>
            <a:r>
              <a:rPr lang="cs-CZ" sz="1400" dirty="0" smtClean="0"/>
              <a:t>(převažuje vyklízení Ca do </a:t>
            </a:r>
            <a:r>
              <a:rPr lang="cs-CZ" sz="1400" dirty="0" err="1" smtClean="0"/>
              <a:t>sark</a:t>
            </a:r>
            <a:r>
              <a:rPr lang="cs-CZ" sz="1400" dirty="0" smtClean="0"/>
              <a:t>. retikula nad vyklízením z buňky)</a:t>
            </a:r>
            <a:endParaRPr lang="cs-CZ" sz="1400" dirty="0"/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040497" y="2495910"/>
            <a:ext cx="1128871" cy="1007270"/>
            <a:chOff x="6797483" y="2363329"/>
            <a:chExt cx="1748227" cy="1559909"/>
          </a:xfrm>
        </p:grpSpPr>
        <p:grpSp>
          <p:nvGrpSpPr>
            <p:cNvPr id="8" name="Skupina 7"/>
            <p:cNvGrpSpPr/>
            <p:nvPr/>
          </p:nvGrpSpPr>
          <p:grpSpPr>
            <a:xfrm>
              <a:off x="7007553" y="2531921"/>
              <a:ext cx="1339285" cy="137492"/>
              <a:chOff x="7260041" y="2531921"/>
              <a:chExt cx="1339285" cy="137492"/>
            </a:xfrm>
          </p:grpSpPr>
          <p:grpSp>
            <p:nvGrpSpPr>
              <p:cNvPr id="164" name="Skupina 163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88" name="Přímá spojnice 18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Přímá spojnice 18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Přímá spojnice 18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Přímá spojnice 19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Přímá spojnice 19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Přímá spojnice 19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4" name="Skupina 19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95" name="Ovál 19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6" name="Ovál 19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7" name="Ovál 19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8" name="Ovál 19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99" name="Ovál 19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00" name="Ovál 19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01" name="Ovál 20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2" name="Ovál 20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3" name="Ovál 20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4" name="Ovál 20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5" name="Ovál 20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6" name="Ovál 20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7" name="Ovál 20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8" name="Ovál 20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9" name="Ovál 20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65" name="Skupina 164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66" name="Přímá spojnice 16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Přímá spojnice 16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Přímá spojnice 16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Přímá spojnice 16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Přímá spojnice 16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Přímá spojnice 17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Skupina 17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73" name="Ovál 17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4" name="Ovál 17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5" name="Ovál 17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6" name="Ovál 17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7" name="Ovál 17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8" name="Ovál 17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9" name="Ovál 17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0" name="Ovál 17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1" name="Ovál 18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2" name="Ovál 18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3" name="Ovál 18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4" name="Ovál 18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5" name="Ovál 18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6" name="Ovál 18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7" name="Ovál 18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9" name="Skupina 8"/>
            <p:cNvGrpSpPr/>
            <p:nvPr/>
          </p:nvGrpSpPr>
          <p:grpSpPr>
            <a:xfrm>
              <a:off x="7015072" y="2893054"/>
              <a:ext cx="1339285" cy="137492"/>
              <a:chOff x="7267560" y="2767726"/>
              <a:chExt cx="1339285" cy="137492"/>
            </a:xfrm>
          </p:grpSpPr>
          <p:grpSp>
            <p:nvGrpSpPr>
              <p:cNvPr id="118" name="Skupina 117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42" name="Přímá spojnice 14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Přímá spojnice 14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Přímá spojnice 14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Přímá spojnice 14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Přímá spojnice 14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Přímá spojnice 14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8" name="Skupina 14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49" name="Ovál 14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0" name="Ovál 14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1" name="Ovál 15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2" name="Ovál 15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3" name="Ovál 15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4" name="Ovál 15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5" name="Ovál 15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6" name="Ovál 15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7" name="Ovál 15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8" name="Ovál 15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9" name="Ovál 15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0" name="Ovál 15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1" name="Ovál 16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2" name="Ovál 16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3" name="Ovál 16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19" name="Skupina 118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20" name="Přímá spojnice 11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Přímá spojnice 12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Přímá spojnice 12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Přímá spojnice 12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Přímá spojnice 12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Přímá spojnice 12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" name="Skupina 12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27" name="Ovál 12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8" name="Ovál 12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9" name="Ovál 12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0" name="Ovál 12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1" name="Ovál 13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2" name="Ovál 13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3" name="Ovál 13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4" name="Ovál 13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5" name="Ovál 13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6" name="Ovál 13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7" name="Ovál 13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8" name="Ovál 13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9" name="Ovál 13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0" name="Ovál 13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1" name="Ovál 14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0" name="Skupina 9"/>
            <p:cNvGrpSpPr/>
            <p:nvPr/>
          </p:nvGrpSpPr>
          <p:grpSpPr>
            <a:xfrm>
              <a:off x="7017987" y="3254187"/>
              <a:ext cx="1339285" cy="137492"/>
              <a:chOff x="7270475" y="3008319"/>
              <a:chExt cx="1339285" cy="137492"/>
            </a:xfrm>
          </p:grpSpPr>
          <p:grpSp>
            <p:nvGrpSpPr>
              <p:cNvPr id="72" name="Skupina 71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96" name="Přímá spojnice 9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Skupina 10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03" name="Ovál 10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4" name="Ovál 10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5" name="Ovál 10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6" name="Ovál 10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7" name="Ovál 10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8" name="Ovál 10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9" name="Ovál 10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0" name="Ovál 10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1" name="Ovál 11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2" name="Ovál 11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3" name="Ovál 11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4" name="Ovál 11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5" name="Ovál 11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6" name="Ovál 11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7" name="Ovál 11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73" name="Skupina 72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74" name="Přímá spojnice 7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7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Skupina 7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81" name="Ovál 8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2" name="Ovál 8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3" name="Ovál 8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4" name="Ovál 8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5" name="Ovál 8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6" name="Ovál 8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7" name="Ovál 8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8" name="Ovál 8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9" name="Ovál 8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" name="Ovál 8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" name="Ovál 9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" name="Ovál 9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" name="Ovál 9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" name="Ovál 9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" name="Ovál 9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1" name="Skupina 10"/>
            <p:cNvGrpSpPr/>
            <p:nvPr/>
          </p:nvGrpSpPr>
          <p:grpSpPr>
            <a:xfrm>
              <a:off x="6986479" y="3615320"/>
              <a:ext cx="1339285" cy="137492"/>
              <a:chOff x="7238967" y="3501008"/>
              <a:chExt cx="1339285" cy="137492"/>
            </a:xfrm>
          </p:grpSpPr>
          <p:grpSp>
            <p:nvGrpSpPr>
              <p:cNvPr id="26" name="Skupina 25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0" name="Přímá spojnice 4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5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5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Skupina 5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7" name="Ovál 5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Ovál 5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" name="Ovál 5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" name="Ovál 5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1" name="Ovál 6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2" name="Ovál 6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3" name="Ovál 6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4" name="Ovál 6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5" name="Ovál 6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6" name="Ovál 6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7" name="Ovál 6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8" name="Ovál 6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9" name="Ovál 6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0" name="Ovál 6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1" name="Ovál 7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7" name="Skupina 26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2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2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nice 3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Skupina 3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5" name="Ovál 3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" name="Ovál 3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" name="Ovál 3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" name="Ovál 3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9" name="Ovál 3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" name="Ovál 3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1" name="Ovál 4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" name="Ovál 4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" name="Ovál 4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" name="Ovál 4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" name="Ovál 4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" name="Ovál 4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" name="Ovál 4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" name="Ovál 4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vál 4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2" name="Skupina 11"/>
            <p:cNvGrpSpPr/>
            <p:nvPr/>
          </p:nvGrpSpPr>
          <p:grpSpPr>
            <a:xfrm>
              <a:off x="6797483" y="2363329"/>
              <a:ext cx="1152000" cy="1480954"/>
              <a:chOff x="7067741" y="2363329"/>
              <a:chExt cx="1152000" cy="1480954"/>
            </a:xfrm>
          </p:grpSpPr>
          <p:cxnSp>
            <p:nvCxnSpPr>
              <p:cNvPr id="20" name="Přímá spojnice 19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12"/>
            <p:cNvGrpSpPr/>
            <p:nvPr/>
          </p:nvGrpSpPr>
          <p:grpSpPr>
            <a:xfrm flipH="1">
              <a:off x="7393710" y="2442284"/>
              <a:ext cx="1152000" cy="1480954"/>
              <a:chOff x="7067741" y="2363329"/>
              <a:chExt cx="1152000" cy="1480954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Skupina 209"/>
          <p:cNvGrpSpPr>
            <a:grpSpLocks noChangeAspect="1"/>
          </p:cNvGrpSpPr>
          <p:nvPr/>
        </p:nvGrpSpPr>
        <p:grpSpPr>
          <a:xfrm>
            <a:off x="3250213" y="2495910"/>
            <a:ext cx="1595952" cy="1007270"/>
            <a:chOff x="8864435" y="2515729"/>
            <a:chExt cx="2471571" cy="1559909"/>
          </a:xfrm>
        </p:grpSpPr>
        <p:grpSp>
          <p:nvGrpSpPr>
            <p:cNvPr id="211" name="Skupina 210"/>
            <p:cNvGrpSpPr/>
            <p:nvPr/>
          </p:nvGrpSpPr>
          <p:grpSpPr>
            <a:xfrm>
              <a:off x="9402057" y="2684321"/>
              <a:ext cx="1339285" cy="137492"/>
              <a:chOff x="7260041" y="2531921"/>
              <a:chExt cx="1339285" cy="137492"/>
            </a:xfrm>
          </p:grpSpPr>
          <p:grpSp>
            <p:nvGrpSpPr>
              <p:cNvPr id="367" name="Skupina 366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91" name="Přímá spojnice 390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Přímá spojnice 391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Přímá spojnice 392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Přímá spojnice 393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Přímá spojnice 394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Přímá spojnice 395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7" name="Skupina 396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98" name="Ovál 397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99" name="Ovál 398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0" name="Ovál 399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1" name="Ovál 400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2" name="Ovál 401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3" name="Ovál 402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4" name="Ovál 403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5" name="Ovál 404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6" name="Ovál 405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7" name="Ovál 406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8" name="Ovál 407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9" name="Ovál 408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0" name="Ovál 409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1" name="Ovál 410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2" name="Ovál 411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68" name="Skupina 367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69" name="Přímá spojnice 368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Přímá spojnice 369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Přímá spojnice 370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Přímá spojnice 371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Přímá spojnice 372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Přímá spojnice 373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5" name="Skupina 374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76" name="Ovál 375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7" name="Ovál 376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8" name="Ovál 377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9" name="Ovál 378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0" name="Ovál 379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1" name="Ovál 380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2" name="Ovál 381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3" name="Ovál 382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4" name="Ovál 383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5" name="Ovál 384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6" name="Ovál 385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7" name="Ovál 386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8" name="Ovál 387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9" name="Ovál 388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90" name="Ovál 389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2" name="Skupina 211"/>
            <p:cNvGrpSpPr/>
            <p:nvPr/>
          </p:nvGrpSpPr>
          <p:grpSpPr>
            <a:xfrm>
              <a:off x="9409576" y="3045454"/>
              <a:ext cx="1339285" cy="137492"/>
              <a:chOff x="7267560" y="2767726"/>
              <a:chExt cx="1339285" cy="137492"/>
            </a:xfrm>
          </p:grpSpPr>
          <p:grpSp>
            <p:nvGrpSpPr>
              <p:cNvPr id="321" name="Skupina 320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45" name="Přímá spojnice 344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Přímá spojnice 345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Přímá spojnice 346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Přímá spojnice 347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Přímá spojnice 348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Přímá spojnice 349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1" name="Skupina 350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52" name="Ovál 351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3" name="Ovál 352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4" name="Ovál 353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5" name="Ovál 354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6" name="Ovál 355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7" name="Ovál 356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8" name="Ovál 357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9" name="Ovál 358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0" name="Ovál 359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1" name="Ovál 360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2" name="Ovál 361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3" name="Ovál 362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4" name="Ovál 363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5" name="Ovál 364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6" name="Ovál 365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2" name="Skupina 321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23" name="Přímá spojnice 322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Přímá spojnice 323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Přímá spojnice 324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Přímá spojnice 325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Přímá spojnice 326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Přímá spojnice 327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9" name="Skupina 328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30" name="Ovál 329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1" name="Ovál 330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2" name="Ovál 331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3" name="Ovál 332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4" name="Ovál 333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5" name="Ovál 334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6" name="Ovál 335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Ovál 336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Ovál 337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9" name="Ovál 338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Ovál 339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Ovál 340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2" name="Ovál 341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3" name="Ovál 342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4" name="Ovál 343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3" name="Skupina 212"/>
            <p:cNvGrpSpPr/>
            <p:nvPr/>
          </p:nvGrpSpPr>
          <p:grpSpPr>
            <a:xfrm>
              <a:off x="9412491" y="3406587"/>
              <a:ext cx="1339285" cy="137492"/>
              <a:chOff x="7270475" y="3008319"/>
              <a:chExt cx="1339285" cy="137492"/>
            </a:xfrm>
          </p:grpSpPr>
          <p:grpSp>
            <p:nvGrpSpPr>
              <p:cNvPr id="275" name="Skupina 274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99" name="Přímá spojnice 298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Přímá spojnice 299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Přímá spojnice 300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Přímá spojnice 301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Přímá spojnice 302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Přímá spojnice 303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5" name="Skupina 304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06" name="Ovál 305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7" name="Ovál 306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8" name="Ovál 307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9" name="Ovál 308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0" name="Ovál 309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1" name="Ovál 310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2" name="Ovál 311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3" name="Ovál 312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4" name="Ovál 313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5" name="Ovál 314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6" name="Ovál 315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7" name="Ovál 316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8" name="Ovál 317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9" name="Ovál 318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0" name="Ovál 319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76" name="Skupina 275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77" name="Přímá spojnice 276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Přímá spojnice 277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Přímá spojnice 278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Přímá spojnice 279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Přímá spojnice 280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Přímá spojnice 281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3" name="Skupina 282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84" name="Ovál 283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5" name="Ovál 284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6" name="Ovál 285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7" name="Ovál 286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8" name="Ovál 287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9" name="Ovál 288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90" name="Ovál 289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1" name="Ovál 290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2" name="Ovál 291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3" name="Ovál 292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4" name="Ovál 293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5" name="Ovál 294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6" name="Ovál 295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7" name="Ovál 296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8" name="Ovál 297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4" name="Skupina 213"/>
            <p:cNvGrpSpPr/>
            <p:nvPr/>
          </p:nvGrpSpPr>
          <p:grpSpPr>
            <a:xfrm>
              <a:off x="9380983" y="3767720"/>
              <a:ext cx="1339285" cy="137492"/>
              <a:chOff x="7238967" y="3501008"/>
              <a:chExt cx="1339285" cy="137492"/>
            </a:xfrm>
          </p:grpSpPr>
          <p:grpSp>
            <p:nvGrpSpPr>
              <p:cNvPr id="229" name="Skupina 228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53" name="Přímá spojnice 252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Přímá spojnice 253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Přímá spojnice 254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Přímá spojnice 255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Přímá spojnice 256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Přímá spojnice 257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9" name="Skupina 258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60" name="Ovál 259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1" name="Ovál 260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2" name="Ovál 261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3" name="Ovál 262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4" name="Ovál 263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5" name="Ovál 264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6" name="Ovál 265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7" name="Ovál 266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8" name="Ovál 267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9" name="Ovál 268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0" name="Ovál 269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1" name="Ovál 270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2" name="Ovál 271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3" name="Ovál 272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4" name="Ovál 273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30" name="Skupina 229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31" name="Přímá spojnice 230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Přímá spojnice 231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Přímá spojnice 232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Přímá spojnice 233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Přímá spojnice 234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Přímá spojnice 235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7" name="Skupina 236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38" name="Ovál 237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9" name="Ovál 238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0" name="Ovál 239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1" name="Ovál 240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2" name="Ovál 241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3" name="Ovál 242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4" name="Ovál 243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5" name="Ovál 244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6" name="Ovál 245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7" name="Ovál 246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8" name="Ovál 247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9" name="Ovál 248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0" name="Ovál 249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1" name="Ovál 250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2" name="Ovál 251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5" name="Skupina 214"/>
            <p:cNvGrpSpPr/>
            <p:nvPr/>
          </p:nvGrpSpPr>
          <p:grpSpPr>
            <a:xfrm>
              <a:off x="8864435" y="2515729"/>
              <a:ext cx="1152000" cy="1480954"/>
              <a:chOff x="7067741" y="2363329"/>
              <a:chExt cx="1152000" cy="1480954"/>
            </a:xfrm>
          </p:grpSpPr>
          <p:cxnSp>
            <p:nvCxnSpPr>
              <p:cNvPr id="223" name="Přímá spojnice 222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Přímá spojnice 223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Přímá spojnice 224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Přímá spojnice 225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Přímá spojnice 226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Přímá spojnice 227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Skupina 215"/>
            <p:cNvGrpSpPr/>
            <p:nvPr/>
          </p:nvGrpSpPr>
          <p:grpSpPr>
            <a:xfrm flipH="1">
              <a:off x="10184006" y="2594684"/>
              <a:ext cx="1152000" cy="1480954"/>
              <a:chOff x="7067741" y="2363329"/>
              <a:chExt cx="1152000" cy="1480954"/>
            </a:xfrm>
          </p:grpSpPr>
          <p:cxnSp>
            <p:nvCxnSpPr>
              <p:cNvPr id="217" name="Přímá spojnice 216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Přímá spojnice 217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Přímá spojnice 218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Přímá spojnice 219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Přímá spojnice 220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Přímá spojnice 221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3" name="Skupina 412"/>
          <p:cNvGrpSpPr>
            <a:grpSpLocks noChangeAspect="1"/>
          </p:cNvGrpSpPr>
          <p:nvPr/>
        </p:nvGrpSpPr>
        <p:grpSpPr>
          <a:xfrm>
            <a:off x="5909627" y="2495909"/>
            <a:ext cx="2029952" cy="1013421"/>
            <a:chOff x="8678097" y="4235830"/>
            <a:chExt cx="3143684" cy="1569434"/>
          </a:xfrm>
        </p:grpSpPr>
        <p:grpSp>
          <p:nvGrpSpPr>
            <p:cNvPr id="414" name="Skupina 413"/>
            <p:cNvGrpSpPr/>
            <p:nvPr/>
          </p:nvGrpSpPr>
          <p:grpSpPr>
            <a:xfrm>
              <a:off x="9554457" y="4413947"/>
              <a:ext cx="1339285" cy="137492"/>
              <a:chOff x="7260041" y="2531921"/>
              <a:chExt cx="1339285" cy="137492"/>
            </a:xfrm>
          </p:grpSpPr>
          <p:grpSp>
            <p:nvGrpSpPr>
              <p:cNvPr id="570" name="Skupina 569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94" name="Přímá spojnice 59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Přímá spojnice 59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Přímá spojnice 59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Přímá spojnice 59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Přímá spojnice 59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Přímá spojnice 59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0" name="Skupina 59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601" name="Ovál 60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2" name="Ovál 60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3" name="Ovál 60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4" name="Ovál 60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5" name="Ovál 60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6" name="Ovál 60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7" name="Ovál 60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8" name="Ovál 60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9" name="Ovál 60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0" name="Ovál 60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1" name="Ovál 61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2" name="Ovál 61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3" name="Ovál 61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4" name="Ovál 61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5" name="Ovál 61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71" name="Skupina 570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72" name="Přímá spojnice 57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Přímá spojnice 57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Přímá spojnice 57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Přímá spojnice 57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Přímá spojnice 57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Přímá spojnice 57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8" name="Skupina 57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79" name="Ovál 57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0" name="Ovál 57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1" name="Ovál 58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2" name="Ovál 58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3" name="Ovál 58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4" name="Ovál 58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5" name="Ovál 58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6" name="Ovál 58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7" name="Ovál 58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8" name="Ovál 58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9" name="Ovál 58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0" name="Ovál 58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1" name="Ovál 59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2" name="Ovál 59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3" name="Ovál 59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5" name="Skupina 414"/>
            <p:cNvGrpSpPr/>
            <p:nvPr/>
          </p:nvGrpSpPr>
          <p:grpSpPr>
            <a:xfrm>
              <a:off x="9561976" y="4775080"/>
              <a:ext cx="1339285" cy="137492"/>
              <a:chOff x="7267560" y="2767726"/>
              <a:chExt cx="1339285" cy="13749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48" name="Přímá spojnice 54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Přímá spojnice 54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Přímá spojnice 54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Přímá spojnice 55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Přímá spojnice 55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Přímá spojnice 55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4" name="Skupina 55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55" name="Ovál 55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6" name="Ovál 55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7" name="Ovál 55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8" name="Ovál 55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59" name="Ovál 55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60" name="Ovál 55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61" name="Ovál 56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2" name="Ovál 56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3" name="Ovál 56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4" name="Ovál 56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5" name="Ovál 56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6" name="Ovál 56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7" name="Ovál 56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8" name="Ovál 56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9" name="Ovál 56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25" name="Skupina 524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26" name="Přímá spojnice 52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Přímá spojnice 52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Přímá spojnice 52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Přímá spojnice 52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Přímá spojnice 52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Přímá spojnice 53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2" name="Skupina 53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33" name="Ovál 53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4" name="Ovál 53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5" name="Ovál 53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6" name="Ovál 53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7" name="Ovál 53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8" name="Ovál 53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9" name="Ovál 53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0" name="Ovál 53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1" name="Ovál 54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2" name="Ovál 54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3" name="Ovál 54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4" name="Ovál 54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5" name="Ovál 54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6" name="Ovál 54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7" name="Ovál 54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6" name="Skupina 415"/>
            <p:cNvGrpSpPr/>
            <p:nvPr/>
          </p:nvGrpSpPr>
          <p:grpSpPr>
            <a:xfrm>
              <a:off x="9564891" y="5136213"/>
              <a:ext cx="1339285" cy="137492"/>
              <a:chOff x="7270475" y="3008319"/>
              <a:chExt cx="1339285" cy="137492"/>
            </a:xfrm>
          </p:grpSpPr>
          <p:grpSp>
            <p:nvGrpSpPr>
              <p:cNvPr id="478" name="Skupina 477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02" name="Přímá spojnice 50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Přímá spojnice 50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Přímá spojnice 50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Přímá spojnice 50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Přímá spojnice 50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Přímá spojnice 50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8" name="Skupina 50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09" name="Ovál 50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0" name="Ovál 50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1" name="Ovál 51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2" name="Ovál 51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3" name="Ovál 51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4" name="Ovál 51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5" name="Ovál 51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6" name="Ovál 51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7" name="Ovál 51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8" name="Ovál 51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9" name="Ovál 51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0" name="Ovál 51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1" name="Ovál 52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2" name="Ovál 52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3" name="Ovál 52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79" name="Skupina 478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80" name="Přímá spojnice 47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Přímá spojnice 48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Přímá spojnice 48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Přímá spojnice 48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Přímá spojnice 48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Přímá spojnice 48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6" name="Skupina 48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87" name="Ovál 48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8" name="Ovál 48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9" name="Ovál 48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0" name="Ovál 48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1" name="Ovál 49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2" name="Ovál 49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3" name="Ovál 49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4" name="Ovál 49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5" name="Ovál 49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6" name="Ovál 49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7" name="Ovál 49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8" name="Ovál 49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9" name="Ovál 49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00" name="Ovál 49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01" name="Ovál 50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7" name="Skupina 416"/>
            <p:cNvGrpSpPr/>
            <p:nvPr/>
          </p:nvGrpSpPr>
          <p:grpSpPr>
            <a:xfrm>
              <a:off x="9533383" y="5497346"/>
              <a:ext cx="1339285" cy="137492"/>
              <a:chOff x="7238967" y="3501008"/>
              <a:chExt cx="1339285" cy="137492"/>
            </a:xfrm>
          </p:grpSpPr>
          <p:grpSp>
            <p:nvGrpSpPr>
              <p:cNvPr id="432" name="Skupina 431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56" name="Přímá spojnice 45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Přímá spojnice 45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Přímá spojnice 45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Přímá spojnice 45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Přímá spojnice 45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Přímá spojnice 46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2" name="Skupina 46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63" name="Ovál 46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4" name="Ovál 46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5" name="Ovál 46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6" name="Ovál 46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7" name="Ovál 46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8" name="Ovál 46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9" name="Ovál 46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0" name="Ovál 46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1" name="Ovál 47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2" name="Ovál 47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3" name="Ovál 47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4" name="Ovál 47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5" name="Ovál 47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6" name="Ovál 47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7" name="Ovál 47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33" name="Skupina 432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34" name="Přímá spojnice 43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Přímá spojnice 43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Přímá spojnice 43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Přímá spojnice 43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Přímá spojnice 43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Přímá spojnice 43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0" name="Skupina 43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41" name="Ovál 44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2" name="Ovál 44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3" name="Ovál 44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4" name="Ovál 44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5" name="Ovál 44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6" name="Ovál 44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7" name="Ovál 44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8" name="Ovál 44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9" name="Ovál 44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0" name="Ovál 44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1" name="Ovál 45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2" name="Ovál 45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3" name="Ovál 45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4" name="Ovál 45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5" name="Ovál 45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8" name="Skupina 417"/>
            <p:cNvGrpSpPr/>
            <p:nvPr/>
          </p:nvGrpSpPr>
          <p:grpSpPr>
            <a:xfrm>
              <a:off x="8678097" y="4235830"/>
              <a:ext cx="1152000" cy="1480954"/>
              <a:chOff x="7067741" y="2363329"/>
              <a:chExt cx="1152000" cy="1480954"/>
            </a:xfrm>
          </p:grpSpPr>
          <p:cxnSp>
            <p:nvCxnSpPr>
              <p:cNvPr id="426" name="Přímá spojnice 425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Přímá spojnice 426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Přímá spojnice 427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Přímá spojnice 428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Přímá spojnice 429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Přímá spojnice 430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" name="Skupina 418"/>
            <p:cNvGrpSpPr/>
            <p:nvPr/>
          </p:nvGrpSpPr>
          <p:grpSpPr>
            <a:xfrm flipH="1">
              <a:off x="10669781" y="4324310"/>
              <a:ext cx="1152000" cy="1480954"/>
              <a:chOff x="7067741" y="2363329"/>
              <a:chExt cx="1152000" cy="1480954"/>
            </a:xfrm>
          </p:grpSpPr>
          <p:cxnSp>
            <p:nvCxnSpPr>
              <p:cNvPr id="420" name="Přímá spojnice 419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Přímá spojnice 420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Přímá spojnice 421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Přímá spojnice 422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Přímá spojnice 423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Přímá spojnice 424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6" name="TextovéPole 615"/>
          <p:cNvSpPr txBox="1"/>
          <p:nvPr/>
        </p:nvSpPr>
        <p:spPr>
          <a:xfrm>
            <a:off x="751979" y="3753159"/>
            <a:ext cx="20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malá náplň srdce</a:t>
            </a:r>
            <a:endParaRPr lang="cs-CZ" dirty="0"/>
          </a:p>
        </p:txBody>
      </p:sp>
      <p:sp>
        <p:nvSpPr>
          <p:cNvPr id="617" name="TextovéPole 616"/>
          <p:cNvSpPr txBox="1"/>
          <p:nvPr/>
        </p:nvSpPr>
        <p:spPr>
          <a:xfrm>
            <a:off x="2915816" y="3706771"/>
            <a:ext cx="236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zvýšená náplň srdce</a:t>
            </a:r>
            <a:endParaRPr lang="cs-CZ" dirty="0"/>
          </a:p>
        </p:txBody>
      </p:sp>
      <p:sp>
        <p:nvSpPr>
          <p:cNvPr id="618" name="TextovéPole 617"/>
          <p:cNvSpPr txBox="1"/>
          <p:nvPr/>
        </p:nvSpPr>
        <p:spPr>
          <a:xfrm>
            <a:off x="5796136" y="3600118"/>
            <a:ext cx="236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extrémní protažení srdečního svalu</a:t>
            </a:r>
            <a:endParaRPr lang="cs-CZ" dirty="0"/>
          </a:p>
        </p:txBody>
      </p:sp>
      <p:grpSp>
        <p:nvGrpSpPr>
          <p:cNvPr id="619" name="Skupina 618"/>
          <p:cNvGrpSpPr/>
          <p:nvPr/>
        </p:nvGrpSpPr>
        <p:grpSpPr>
          <a:xfrm>
            <a:off x="4788025" y="4475716"/>
            <a:ext cx="4345609" cy="1626872"/>
            <a:chOff x="6609461" y="4701043"/>
            <a:chExt cx="5026679" cy="1817785"/>
          </a:xfrm>
        </p:grpSpPr>
        <p:cxnSp>
          <p:nvCxnSpPr>
            <p:cNvPr id="620" name="Přímá spojnice 619"/>
            <p:cNvCxnSpPr/>
            <p:nvPr/>
          </p:nvCxnSpPr>
          <p:spPr>
            <a:xfrm flipH="1">
              <a:off x="7385539" y="6066514"/>
              <a:ext cx="425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Přímá spojnice 620"/>
            <p:cNvCxnSpPr/>
            <p:nvPr/>
          </p:nvCxnSpPr>
          <p:spPr>
            <a:xfrm>
              <a:off x="7704315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Přímá spojnice 621"/>
            <p:cNvCxnSpPr/>
            <p:nvPr/>
          </p:nvCxnSpPr>
          <p:spPr>
            <a:xfrm>
              <a:off x="7997611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Přímá spojnice 622"/>
            <p:cNvCxnSpPr/>
            <p:nvPr/>
          </p:nvCxnSpPr>
          <p:spPr>
            <a:xfrm>
              <a:off x="8290907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Přímá spojnice 623"/>
            <p:cNvCxnSpPr/>
            <p:nvPr/>
          </p:nvCxnSpPr>
          <p:spPr>
            <a:xfrm>
              <a:off x="8584203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Přímá spojnice 624"/>
            <p:cNvCxnSpPr/>
            <p:nvPr/>
          </p:nvCxnSpPr>
          <p:spPr>
            <a:xfrm>
              <a:off x="8877499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Přímá spojnice 625"/>
            <p:cNvCxnSpPr/>
            <p:nvPr/>
          </p:nvCxnSpPr>
          <p:spPr>
            <a:xfrm>
              <a:off x="9038670" y="5699652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Přímá spojnice 626"/>
            <p:cNvCxnSpPr/>
            <p:nvPr/>
          </p:nvCxnSpPr>
          <p:spPr>
            <a:xfrm>
              <a:off x="9361012" y="5440652"/>
              <a:ext cx="0" cy="61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Přímá spojnice 627"/>
            <p:cNvCxnSpPr/>
            <p:nvPr/>
          </p:nvCxnSpPr>
          <p:spPr>
            <a:xfrm>
              <a:off x="9199841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Přímá spojnice 628"/>
            <p:cNvCxnSpPr/>
            <p:nvPr/>
          </p:nvCxnSpPr>
          <p:spPr>
            <a:xfrm>
              <a:off x="9522183" y="5332652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Přímá spojnice 629"/>
            <p:cNvCxnSpPr/>
            <p:nvPr/>
          </p:nvCxnSpPr>
          <p:spPr>
            <a:xfrm>
              <a:off x="9683354" y="5224652"/>
              <a:ext cx="0" cy="82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Přímá spojnice 630"/>
            <p:cNvCxnSpPr/>
            <p:nvPr/>
          </p:nvCxnSpPr>
          <p:spPr>
            <a:xfrm>
              <a:off x="9844525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Přímá spojnice 631"/>
            <p:cNvCxnSpPr/>
            <p:nvPr/>
          </p:nvCxnSpPr>
          <p:spPr>
            <a:xfrm>
              <a:off x="10005696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Přímá spojnice 632"/>
            <p:cNvCxnSpPr/>
            <p:nvPr/>
          </p:nvCxnSpPr>
          <p:spPr>
            <a:xfrm>
              <a:off x="10166867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Přímá spojnice 633"/>
            <p:cNvCxnSpPr/>
            <p:nvPr/>
          </p:nvCxnSpPr>
          <p:spPr>
            <a:xfrm>
              <a:off x="10328038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Přímá spojnice 634"/>
            <p:cNvCxnSpPr/>
            <p:nvPr/>
          </p:nvCxnSpPr>
          <p:spPr>
            <a:xfrm>
              <a:off x="10489210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Přímá spojnice 635"/>
            <p:cNvCxnSpPr/>
            <p:nvPr/>
          </p:nvCxnSpPr>
          <p:spPr>
            <a:xfrm>
              <a:off x="10564605" y="5356793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Přímá spojnice 636"/>
            <p:cNvCxnSpPr/>
            <p:nvPr/>
          </p:nvCxnSpPr>
          <p:spPr>
            <a:xfrm>
              <a:off x="10667864" y="5202418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Přímá spojnice 637"/>
            <p:cNvCxnSpPr/>
            <p:nvPr/>
          </p:nvCxnSpPr>
          <p:spPr>
            <a:xfrm>
              <a:off x="10874382" y="4845043"/>
              <a:ext cx="0" cy="12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Přímá spojnice 638"/>
            <p:cNvCxnSpPr/>
            <p:nvPr/>
          </p:nvCxnSpPr>
          <p:spPr>
            <a:xfrm>
              <a:off x="11080900" y="4701043"/>
              <a:ext cx="0" cy="13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Přímá spojnice 639"/>
            <p:cNvCxnSpPr/>
            <p:nvPr/>
          </p:nvCxnSpPr>
          <p:spPr>
            <a:xfrm>
              <a:off x="11287418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Přímá spojnice 640"/>
            <p:cNvCxnSpPr/>
            <p:nvPr/>
          </p:nvCxnSpPr>
          <p:spPr>
            <a:xfrm>
              <a:off x="10771123" y="4953043"/>
              <a:ext cx="0" cy="11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Přímá spojnice 641"/>
            <p:cNvCxnSpPr/>
            <p:nvPr/>
          </p:nvCxnSpPr>
          <p:spPr>
            <a:xfrm>
              <a:off x="10977641" y="4701043"/>
              <a:ext cx="0" cy="13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Přímá spojnice 642"/>
            <p:cNvCxnSpPr/>
            <p:nvPr/>
          </p:nvCxnSpPr>
          <p:spPr>
            <a:xfrm>
              <a:off x="11184159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Přímá spojnice 643"/>
            <p:cNvCxnSpPr/>
            <p:nvPr/>
          </p:nvCxnSpPr>
          <p:spPr>
            <a:xfrm>
              <a:off x="11390677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Přímá spojnice 644"/>
            <p:cNvCxnSpPr/>
            <p:nvPr/>
          </p:nvCxnSpPr>
          <p:spPr>
            <a:xfrm>
              <a:off x="11493935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Přímá spojnice 645"/>
            <p:cNvCxnSpPr/>
            <p:nvPr/>
          </p:nvCxnSpPr>
          <p:spPr>
            <a:xfrm>
              <a:off x="7403983" y="5000543"/>
              <a:ext cx="0" cy="10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TextovéPole 646"/>
            <p:cNvSpPr txBox="1"/>
            <p:nvPr/>
          </p:nvSpPr>
          <p:spPr>
            <a:xfrm>
              <a:off x="10977641" y="6093306"/>
              <a:ext cx="61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čas</a:t>
              </a:r>
              <a:endParaRPr lang="cs-CZ" dirty="0"/>
            </a:p>
          </p:txBody>
        </p:sp>
        <p:sp>
          <p:nvSpPr>
            <p:cNvPr id="648" name="TextovéPole 647"/>
            <p:cNvSpPr txBox="1"/>
            <p:nvPr/>
          </p:nvSpPr>
          <p:spPr>
            <a:xfrm>
              <a:off x="6609461" y="5137990"/>
              <a:ext cx="817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</a:t>
              </a:r>
              <a:r>
                <a:rPr lang="cs-CZ" dirty="0" smtClean="0"/>
                <a:t>íla stahu</a:t>
              </a:r>
              <a:endParaRPr lang="cs-CZ" dirty="0"/>
            </a:p>
          </p:txBody>
        </p:sp>
        <p:sp>
          <p:nvSpPr>
            <p:cNvPr id="649" name="TextovéPole 648"/>
            <p:cNvSpPr txBox="1"/>
            <p:nvPr/>
          </p:nvSpPr>
          <p:spPr>
            <a:xfrm>
              <a:off x="7783089" y="6106155"/>
              <a:ext cx="3074341" cy="41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Bowditchovy</a:t>
              </a:r>
              <a:r>
                <a:rPr lang="cs-CZ" dirty="0" smtClean="0"/>
                <a:t> schody</a:t>
              </a:r>
              <a:endParaRPr lang="cs-CZ" dirty="0"/>
            </a:p>
          </p:txBody>
        </p:sp>
      </p:grpSp>
      <p:sp>
        <p:nvSpPr>
          <p:cNvPr id="650" name="TextovéPole 649"/>
          <p:cNvSpPr txBox="1"/>
          <p:nvPr/>
        </p:nvSpPr>
        <p:spPr>
          <a:xfrm>
            <a:off x="179512" y="3076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Autoregulace stahu srdečního svalu</a:t>
            </a:r>
          </a:p>
        </p:txBody>
      </p:sp>
      <p:sp>
        <p:nvSpPr>
          <p:cNvPr id="651" name="TextovéPole 650"/>
          <p:cNvSpPr txBox="1"/>
          <p:nvPr/>
        </p:nvSpPr>
        <p:spPr>
          <a:xfrm>
            <a:off x="365912" y="6167045"/>
            <a:ext cx="855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Frekvenční jev je jakousi analogií časové sumace u kosterního svalu, </a:t>
            </a:r>
          </a:p>
          <a:p>
            <a:r>
              <a:rPr lang="cs-CZ" dirty="0"/>
              <a:t>u</a:t>
            </a:r>
            <a:r>
              <a:rPr lang="cs-CZ" dirty="0" smtClean="0"/>
              <a:t> srdečního svalu však díky </a:t>
            </a:r>
            <a:r>
              <a:rPr lang="cs-CZ" dirty="0"/>
              <a:t>d</a:t>
            </a:r>
            <a:r>
              <a:rPr lang="cs-CZ" dirty="0" smtClean="0"/>
              <a:t>louhé refrakterní fázi nemůže nastat tetanický stah.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2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057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Srdeční cyklus - </a:t>
            </a:r>
            <a:r>
              <a:rPr lang="cs-CZ" sz="2800" dirty="0"/>
              <a:t>s</a:t>
            </a:r>
            <a:r>
              <a:rPr lang="cs-CZ" sz="2800" dirty="0" smtClean="0"/>
              <a:t>třídání </a:t>
            </a:r>
            <a:r>
              <a:rPr lang="cs-CZ" sz="2800" dirty="0"/>
              <a:t>systoly a diastoly síní a </a:t>
            </a:r>
            <a:r>
              <a:rPr lang="cs-CZ" sz="2800" dirty="0" smtClean="0"/>
              <a:t>komor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77689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systola: kontrakce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iastola: relaxace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23528" y="1484784"/>
            <a:ext cx="87197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depolarizace síní </a:t>
            </a:r>
            <a:r>
              <a:rPr lang="cs-CZ" b="1" dirty="0" smtClean="0">
                <a:sym typeface="Symbol"/>
              </a:rPr>
              <a:t> systola síní </a:t>
            </a:r>
            <a:r>
              <a:rPr lang="cs-CZ" dirty="0" smtClean="0">
                <a:sym typeface="Symbol"/>
              </a:rPr>
              <a:t>– krev je </a:t>
            </a:r>
            <a:r>
              <a:rPr lang="cs-CZ" dirty="0" err="1" smtClean="0">
                <a:sym typeface="Symbol"/>
              </a:rPr>
              <a:t>dopumpována</a:t>
            </a:r>
            <a:r>
              <a:rPr lang="cs-CZ" dirty="0" smtClean="0">
                <a:sym typeface="Symbol"/>
              </a:rPr>
              <a:t> do stále relaxovaných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epolarizace komor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 systola </a:t>
            </a:r>
            <a:r>
              <a:rPr lang="cs-CZ" dirty="0" smtClean="0">
                <a:sym typeface="Symbol"/>
              </a:rPr>
              <a:t>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s</a:t>
            </a:r>
            <a:r>
              <a:rPr lang="cs-CZ" b="1" dirty="0" smtClean="0">
                <a:sym typeface="Symbol"/>
              </a:rPr>
              <a:t>ystola komor: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i</a:t>
            </a:r>
            <a:r>
              <a:rPr lang="cs-CZ" b="1" dirty="0" smtClean="0">
                <a:sym typeface="Symbol"/>
              </a:rPr>
              <a:t>zovolumická kontrakce </a:t>
            </a:r>
            <a:r>
              <a:rPr lang="cs-CZ" dirty="0" smtClean="0">
                <a:sym typeface="Symbol"/>
              </a:rPr>
              <a:t>– stoupá tlak v komorách ale krev ještě není vypuzována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začíná zavřením síňokomorových chlopní (tlak v komoře větší než tlak v síni)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Končí otevřením aortální a pulmonální chlopně (tlak v komorách se vyrovná tlaku v aortální a pulmonální tepně = diastolický tlak)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ym typeface="Symbol"/>
              </a:rPr>
              <a:t>ejekční fáze</a:t>
            </a:r>
            <a:r>
              <a:rPr lang="cs-CZ" dirty="0" smtClean="0">
                <a:sym typeface="Symbol"/>
              </a:rPr>
              <a:t> – krev je vypuzována do tepen (tlak v komorách větší než v tepnách)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Začíná otevřením aortální a pulmonální chlopně a končí jejich uzavřením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d</a:t>
            </a:r>
            <a:r>
              <a:rPr lang="cs-CZ" b="1" dirty="0" smtClean="0">
                <a:sym typeface="Symbol"/>
              </a:rPr>
              <a:t>iastola komor: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i</a:t>
            </a:r>
            <a:r>
              <a:rPr lang="cs-CZ" b="1" dirty="0" smtClean="0">
                <a:sym typeface="Symbol"/>
              </a:rPr>
              <a:t>zovolumická relaxace </a:t>
            </a:r>
            <a:r>
              <a:rPr lang="cs-CZ" dirty="0" smtClean="0">
                <a:sym typeface="Symbol"/>
              </a:rPr>
              <a:t>– klesá tlak v komorách (menší než v tepnách), ale komory se ještě neplní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Začíná uzavřením </a:t>
            </a:r>
            <a:r>
              <a:rPr lang="cs-CZ" dirty="0">
                <a:sym typeface="Symbol"/>
              </a:rPr>
              <a:t> aortální a pulmonální chlopně </a:t>
            </a:r>
            <a:r>
              <a:rPr lang="cs-CZ" dirty="0" smtClean="0">
                <a:sym typeface="Symbol"/>
              </a:rPr>
              <a:t>a končí otevřením síňokomorových chlopní (komorový tlak klesne pod síňový)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f</a:t>
            </a:r>
            <a:r>
              <a:rPr lang="cs-CZ" b="1" dirty="0" smtClean="0">
                <a:sym typeface="Symbol"/>
              </a:rPr>
              <a:t>áze plnění </a:t>
            </a:r>
            <a:r>
              <a:rPr lang="cs-CZ" dirty="0" smtClean="0">
                <a:sym typeface="Symbol"/>
              </a:rPr>
              <a:t>– otevírají se síňokomorové chlopně a krev teče po tlakovém gradientu do komor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Na začátku fáze rychlého plnění komor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Symbol"/>
              </a:rPr>
              <a:t>Ke konci depolarizace a systola síní 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doplnění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d</a:t>
            </a:r>
            <a:r>
              <a:rPr lang="cs-CZ" dirty="0" smtClean="0">
                <a:sym typeface="Symbol"/>
              </a:rPr>
              <a:t>epolarizace a systola komor….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3779912" y="70489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Chlopně jsou jednosměrné, uzavírají se, když je tlakový gradient „protisměrný“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7" y="44624"/>
            <a:ext cx="748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Srdeční cyklus P-V diagram (levá komora)</a:t>
            </a:r>
            <a:endParaRPr lang="cs-CZ" sz="2800" b="1" dirty="0"/>
          </a:p>
        </p:txBody>
      </p:sp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1328859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365248" y="755412"/>
            <a:ext cx="0" cy="4906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5248" y="5661570"/>
            <a:ext cx="490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04171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65248" y="5523630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71447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4896" y="2986155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84896" y="233915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284896" y="1328188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 18"/>
          <p:cNvSpPr/>
          <p:nvPr/>
        </p:nvSpPr>
        <p:spPr>
          <a:xfrm>
            <a:off x="4413043" y="1327650"/>
            <a:ext cx="1857430" cy="1651013"/>
          </a:xfrm>
          <a:custGeom>
            <a:avLst/>
            <a:gdLst>
              <a:gd name="connsiteX0" fmla="*/ 2099145 w 2099145"/>
              <a:gd name="connsiteY0" fmla="*/ 1865866 h 1865866"/>
              <a:gd name="connsiteX1" fmla="*/ 1876508 w 2099145"/>
              <a:gd name="connsiteY1" fmla="*/ 1468301 h 1865866"/>
              <a:gd name="connsiteX2" fmla="*/ 1550505 w 2099145"/>
              <a:gd name="connsiteY2" fmla="*/ 951466 h 1865866"/>
              <a:gd name="connsiteX3" fmla="*/ 1073426 w 2099145"/>
              <a:gd name="connsiteY3" fmla="*/ 442582 h 1865866"/>
              <a:gd name="connsiteX4" fmla="*/ 707666 w 2099145"/>
              <a:gd name="connsiteY4" fmla="*/ 211995 h 1865866"/>
              <a:gd name="connsiteX5" fmla="*/ 190832 w 2099145"/>
              <a:gd name="connsiteY5" fmla="*/ 21163 h 1865866"/>
              <a:gd name="connsiteX6" fmla="*/ 0 w 2099145"/>
              <a:gd name="connsiteY6" fmla="*/ 13212 h 18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145" h="1865866">
                <a:moveTo>
                  <a:pt x="2099145" y="1865866"/>
                </a:moveTo>
                <a:cubicBezTo>
                  <a:pt x="2033546" y="1743283"/>
                  <a:pt x="1967948" y="1620701"/>
                  <a:pt x="1876508" y="1468301"/>
                </a:cubicBezTo>
                <a:cubicBezTo>
                  <a:pt x="1785068" y="1315901"/>
                  <a:pt x="1684352" y="1122419"/>
                  <a:pt x="1550505" y="951466"/>
                </a:cubicBezTo>
                <a:cubicBezTo>
                  <a:pt x="1416658" y="780513"/>
                  <a:pt x="1213899" y="565827"/>
                  <a:pt x="1073426" y="442582"/>
                </a:cubicBezTo>
                <a:cubicBezTo>
                  <a:pt x="932953" y="319337"/>
                  <a:pt x="854765" y="282231"/>
                  <a:pt x="707666" y="211995"/>
                </a:cubicBezTo>
                <a:cubicBezTo>
                  <a:pt x="560567" y="141759"/>
                  <a:pt x="308776" y="54293"/>
                  <a:pt x="190832" y="21163"/>
                </a:cubicBezTo>
                <a:cubicBezTo>
                  <a:pt x="72888" y="-11967"/>
                  <a:pt x="36444" y="622"/>
                  <a:pt x="0" y="13212"/>
                </a:cubicBezTo>
              </a:path>
            </a:pathLst>
          </a:cu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-36512" y="772369"/>
            <a:ext cx="1401760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</a:t>
            </a:r>
            <a:r>
              <a:rPr lang="cs-CZ" dirty="0" smtClean="0"/>
              <a:t>lak (mmHg)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940152" y="5445224"/>
            <a:ext cx="15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objem (ml)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64368" y="1175345"/>
            <a:ext cx="637163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120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28084" y="2831969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80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28084" y="219480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100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125367" y="5789003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</a:t>
            </a:r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76762" y="577331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120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232483" y="3381956"/>
            <a:ext cx="110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locha = práce vykonaná srdcem</a:t>
            </a:r>
            <a:endParaRPr lang="cs-CZ" dirty="0"/>
          </a:p>
        </p:txBody>
      </p:sp>
      <p:grpSp>
        <p:nvGrpSpPr>
          <p:cNvPr id="86" name="Skupina 85"/>
          <p:cNvGrpSpPr/>
          <p:nvPr/>
        </p:nvGrpSpPr>
        <p:grpSpPr>
          <a:xfrm>
            <a:off x="3419361" y="5024407"/>
            <a:ext cx="2866917" cy="417933"/>
            <a:chOff x="3419361" y="5024407"/>
            <a:chExt cx="2866917" cy="417933"/>
          </a:xfrm>
        </p:grpSpPr>
        <p:sp>
          <p:nvSpPr>
            <p:cNvPr id="18" name="Volný tvar 17"/>
            <p:cNvSpPr/>
            <p:nvPr/>
          </p:nvSpPr>
          <p:spPr>
            <a:xfrm>
              <a:off x="3419361" y="5198113"/>
              <a:ext cx="2866917" cy="244227"/>
            </a:xfrm>
            <a:custGeom>
              <a:avLst/>
              <a:gdLst>
                <a:gd name="connsiteX0" fmla="*/ 0 w 3218213"/>
                <a:gd name="connsiteY0" fmla="*/ 261257 h 276009"/>
                <a:gd name="connsiteX1" fmla="*/ 1033153 w 3218213"/>
                <a:gd name="connsiteY1" fmla="*/ 273133 h 276009"/>
                <a:gd name="connsiteX2" fmla="*/ 2018805 w 3218213"/>
                <a:gd name="connsiteY2" fmla="*/ 213756 h 276009"/>
                <a:gd name="connsiteX3" fmla="*/ 2743200 w 3218213"/>
                <a:gd name="connsiteY3" fmla="*/ 142504 h 276009"/>
                <a:gd name="connsiteX4" fmla="*/ 3218213 w 3218213"/>
                <a:gd name="connsiteY4" fmla="*/ 0 h 2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213" h="276009">
                  <a:moveTo>
                    <a:pt x="0" y="261257"/>
                  </a:moveTo>
                  <a:cubicBezTo>
                    <a:pt x="348343" y="271153"/>
                    <a:pt x="696686" y="281050"/>
                    <a:pt x="1033153" y="273133"/>
                  </a:cubicBezTo>
                  <a:cubicBezTo>
                    <a:pt x="1369620" y="265216"/>
                    <a:pt x="1733797" y="235528"/>
                    <a:pt x="2018805" y="213756"/>
                  </a:cubicBezTo>
                  <a:cubicBezTo>
                    <a:pt x="2303813" y="191984"/>
                    <a:pt x="2543299" y="178130"/>
                    <a:pt x="2743200" y="142504"/>
                  </a:cubicBezTo>
                  <a:cubicBezTo>
                    <a:pt x="2943101" y="106878"/>
                    <a:pt x="3080657" y="53439"/>
                    <a:pt x="321821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913901" y="5024407"/>
              <a:ext cx="2096361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p</a:t>
              </a:r>
              <a:r>
                <a:rPr lang="cs-CZ" b="1" dirty="0" smtClean="0"/>
                <a:t>lnící fáze diastoly</a:t>
              </a:r>
              <a:endParaRPr lang="cs-CZ" b="1" dirty="0"/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5825393" y="2676664"/>
            <a:ext cx="443042" cy="2528084"/>
            <a:chOff x="5825393" y="2676664"/>
            <a:chExt cx="443042" cy="2528084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2974924"/>
              <a:ext cx="0" cy="222982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/>
            <p:cNvSpPr txBox="1"/>
            <p:nvPr/>
          </p:nvSpPr>
          <p:spPr>
            <a:xfrm rot="16200000">
              <a:off x="4778468" y="3723589"/>
              <a:ext cx="242065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Izovolumická kontrakce</a:t>
              </a:r>
              <a:endParaRPr lang="cs-CZ" b="1" dirty="0"/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3413970" y="1325270"/>
            <a:ext cx="2081456" cy="1034250"/>
            <a:chOff x="3413970" y="1325270"/>
            <a:chExt cx="2081456" cy="1034250"/>
          </a:xfrm>
        </p:grpSpPr>
        <p:sp>
          <p:nvSpPr>
            <p:cNvPr id="20" name="Volný tvar 19"/>
            <p:cNvSpPr/>
            <p:nvPr/>
          </p:nvSpPr>
          <p:spPr>
            <a:xfrm>
              <a:off x="3413970" y="1325270"/>
              <a:ext cx="1020179" cy="1034250"/>
            </a:xfrm>
            <a:custGeom>
              <a:avLst/>
              <a:gdLst>
                <a:gd name="connsiteX0" fmla="*/ 1152939 w 1152939"/>
                <a:gd name="connsiteY0" fmla="*/ 0 h 1168841"/>
                <a:gd name="connsiteX1" fmla="*/ 930302 w 1152939"/>
                <a:gd name="connsiteY1" fmla="*/ 39756 h 1168841"/>
                <a:gd name="connsiteX2" fmla="*/ 667909 w 1152939"/>
                <a:gd name="connsiteY2" fmla="*/ 214685 h 1168841"/>
                <a:gd name="connsiteX3" fmla="*/ 357809 w 1152939"/>
                <a:gd name="connsiteY3" fmla="*/ 532737 h 1168841"/>
                <a:gd name="connsiteX4" fmla="*/ 206734 w 1152939"/>
                <a:gd name="connsiteY4" fmla="*/ 771276 h 1168841"/>
                <a:gd name="connsiteX5" fmla="*/ 0 w 1152939"/>
                <a:gd name="connsiteY5" fmla="*/ 1168841 h 1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168841">
                  <a:moveTo>
                    <a:pt x="1152939" y="0"/>
                  </a:moveTo>
                  <a:cubicBezTo>
                    <a:pt x="1082039" y="1987"/>
                    <a:pt x="1011140" y="3975"/>
                    <a:pt x="930302" y="39756"/>
                  </a:cubicBezTo>
                  <a:cubicBezTo>
                    <a:pt x="849464" y="75537"/>
                    <a:pt x="763325" y="132521"/>
                    <a:pt x="667909" y="214685"/>
                  </a:cubicBezTo>
                  <a:cubicBezTo>
                    <a:pt x="572493" y="296849"/>
                    <a:pt x="434671" y="439972"/>
                    <a:pt x="357809" y="532737"/>
                  </a:cubicBezTo>
                  <a:cubicBezTo>
                    <a:pt x="280947" y="625502"/>
                    <a:pt x="266369" y="665259"/>
                    <a:pt x="206734" y="771276"/>
                  </a:cubicBezTo>
                  <a:cubicBezTo>
                    <a:pt x="147099" y="877293"/>
                    <a:pt x="73549" y="1023067"/>
                    <a:pt x="0" y="1168841"/>
                  </a:cubicBezTo>
                </a:path>
              </a:pathLst>
            </a:cu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3501300" y="1463528"/>
              <a:ext cx="1994126" cy="532664"/>
              <a:chOff x="3501300" y="1463528"/>
              <a:chExt cx="1994126" cy="532664"/>
            </a:xfrm>
          </p:grpSpPr>
          <p:sp>
            <p:nvSpPr>
              <p:cNvPr id="42" name="TextovéPole 41"/>
              <p:cNvSpPr txBox="1"/>
              <p:nvPr/>
            </p:nvSpPr>
            <p:spPr>
              <a:xfrm rot="19318822">
                <a:off x="3501300" y="1609584"/>
                <a:ext cx="120433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ejekční</a:t>
                </a:r>
                <a:endParaRPr lang="cs-CZ" b="1" dirty="0"/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 rot="1835738">
                <a:off x="4597119" y="1669388"/>
                <a:ext cx="898307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systoly</a:t>
                </a:r>
                <a:endParaRPr lang="cs-CZ" b="1" dirty="0"/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4161929" y="1463528"/>
                <a:ext cx="505241" cy="32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fáze</a:t>
                </a:r>
              </a:p>
            </p:txBody>
          </p:sp>
        </p:grpSp>
      </p:grpSp>
      <p:grpSp>
        <p:nvGrpSpPr>
          <p:cNvPr id="90" name="Skupina 89"/>
          <p:cNvGrpSpPr/>
          <p:nvPr/>
        </p:nvGrpSpPr>
        <p:grpSpPr>
          <a:xfrm>
            <a:off x="3413970" y="2359520"/>
            <a:ext cx="393763" cy="3069766"/>
            <a:chOff x="3413970" y="2359520"/>
            <a:chExt cx="393763" cy="3069766"/>
          </a:xfrm>
        </p:grpSpPr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2359520"/>
              <a:ext cx="31855" cy="306976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 rot="16200000">
              <a:off x="2434412" y="3525598"/>
              <a:ext cx="237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Izovolumická relaxace</a:t>
              </a:r>
              <a:endParaRPr lang="cs-CZ" b="1" dirty="0"/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6137696" y="2588711"/>
            <a:ext cx="2250727" cy="1200329"/>
            <a:chOff x="6137696" y="2588711"/>
            <a:chExt cx="2250727" cy="1200329"/>
          </a:xfrm>
        </p:grpSpPr>
        <p:sp>
          <p:nvSpPr>
            <p:cNvPr id="35" name="Ovál 34"/>
            <p:cNvSpPr/>
            <p:nvPr/>
          </p:nvSpPr>
          <p:spPr>
            <a:xfrm>
              <a:off x="6137696" y="2902950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398838" y="2588711"/>
              <a:ext cx="19895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DTK - otevření aortální chlopně </a:t>
              </a:r>
              <a:r>
                <a:rPr lang="cs-CZ" dirty="0" smtClean="0"/>
                <a:t>(dvojcípá je uzavřená)</a:t>
              </a:r>
              <a:endParaRPr lang="cs-CZ" dirty="0"/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3977618" y="755412"/>
            <a:ext cx="4014130" cy="708116"/>
            <a:chOff x="3977618" y="755412"/>
            <a:chExt cx="4014130" cy="708116"/>
          </a:xfrm>
        </p:grpSpPr>
        <p:sp>
          <p:nvSpPr>
            <p:cNvPr id="37" name="Ovál 36"/>
            <p:cNvSpPr/>
            <p:nvPr/>
          </p:nvSpPr>
          <p:spPr>
            <a:xfrm>
              <a:off x="4341099" y="1208691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977618" y="755412"/>
              <a:ext cx="4014130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</a:t>
              </a:r>
              <a:r>
                <a:rPr lang="cs-CZ" b="1" dirty="0" smtClean="0"/>
                <a:t>TK</a:t>
              </a:r>
              <a:r>
                <a:rPr lang="cs-CZ" dirty="0" smtClean="0"/>
                <a:t> (maximální tlak v komoře i aortě)</a:t>
              </a:r>
              <a:endParaRPr lang="cs-CZ" dirty="0"/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6125156" y="4581128"/>
            <a:ext cx="2839332" cy="923330"/>
            <a:chOff x="6125156" y="4581128"/>
            <a:chExt cx="2839332" cy="923330"/>
          </a:xfrm>
        </p:grpSpPr>
        <p:sp>
          <p:nvSpPr>
            <p:cNvPr id="26" name="Ovál 25"/>
            <p:cNvSpPr/>
            <p:nvPr/>
          </p:nvSpPr>
          <p:spPr>
            <a:xfrm>
              <a:off x="6125156" y="5088122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6398839" y="4581128"/>
              <a:ext cx="2565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u</a:t>
              </a:r>
              <a:r>
                <a:rPr lang="cs-CZ" b="1" dirty="0" smtClean="0"/>
                <a:t>zavření dvojcípé chlopně </a:t>
              </a:r>
              <a:r>
                <a:rPr lang="cs-CZ" dirty="0" smtClean="0"/>
                <a:t>(aortální je zavřená)</a:t>
              </a:r>
              <a:endParaRPr lang="cs-CZ" dirty="0"/>
            </a:p>
          </p:txBody>
        </p:sp>
      </p:grpSp>
      <p:grpSp>
        <p:nvGrpSpPr>
          <p:cNvPr id="88" name="Skupina 87"/>
          <p:cNvGrpSpPr/>
          <p:nvPr/>
        </p:nvGrpSpPr>
        <p:grpSpPr>
          <a:xfrm>
            <a:off x="1757131" y="1556792"/>
            <a:ext cx="1878765" cy="923330"/>
            <a:chOff x="1757131" y="1556792"/>
            <a:chExt cx="1878765" cy="923330"/>
          </a:xfrm>
        </p:grpSpPr>
        <p:sp>
          <p:nvSpPr>
            <p:cNvPr id="38" name="Ovál 37"/>
            <p:cNvSpPr/>
            <p:nvPr/>
          </p:nvSpPr>
          <p:spPr>
            <a:xfrm>
              <a:off x="3281859" y="2190318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1757131" y="1556792"/>
              <a:ext cx="1878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uzavření aortální chlopně </a:t>
              </a:r>
              <a:r>
                <a:rPr lang="cs-CZ" dirty="0" smtClean="0"/>
                <a:t>(dvojcípá je uzavřená)</a:t>
              </a:r>
              <a:endParaRPr lang="cs-CZ" dirty="0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547664" y="4725144"/>
            <a:ext cx="2039233" cy="820546"/>
            <a:chOff x="1547664" y="4725144"/>
            <a:chExt cx="2039233" cy="820546"/>
          </a:xfrm>
        </p:grpSpPr>
        <p:sp>
          <p:nvSpPr>
            <p:cNvPr id="39" name="Ovál 38"/>
            <p:cNvSpPr/>
            <p:nvPr/>
          </p:nvSpPr>
          <p:spPr>
            <a:xfrm>
              <a:off x="3332032" y="5290853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1547664" y="4725144"/>
              <a:ext cx="1837689" cy="81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o</a:t>
              </a:r>
              <a:r>
                <a:rPr lang="cs-CZ" b="1" dirty="0" smtClean="0"/>
                <a:t>tevření dvojcípé chlopně </a:t>
              </a:r>
              <a:r>
                <a:rPr lang="cs-CZ" dirty="0" smtClean="0"/>
                <a:t>(aortální je zavřená)</a:t>
              </a:r>
              <a:endParaRPr lang="cs-CZ" dirty="0"/>
            </a:p>
          </p:txBody>
        </p:sp>
      </p:grpSp>
      <p:sp>
        <p:nvSpPr>
          <p:cNvPr id="53" name="TextovéPole 52"/>
          <p:cNvSpPr txBox="1"/>
          <p:nvPr/>
        </p:nvSpPr>
        <p:spPr>
          <a:xfrm>
            <a:off x="2806319" y="6097453"/>
            <a:ext cx="1837689" cy="57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End-systolický objem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686639" y="6165304"/>
            <a:ext cx="1837689" cy="57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End-diastolický objem</a:t>
            </a:r>
            <a:endParaRPr lang="cs-CZ" dirty="0"/>
          </a:p>
        </p:txBody>
      </p:sp>
      <p:grpSp>
        <p:nvGrpSpPr>
          <p:cNvPr id="91" name="Skupina 90"/>
          <p:cNvGrpSpPr/>
          <p:nvPr/>
        </p:nvGrpSpPr>
        <p:grpSpPr>
          <a:xfrm>
            <a:off x="3399456" y="5662989"/>
            <a:ext cx="2876986" cy="646331"/>
            <a:chOff x="3399456" y="5662989"/>
            <a:chExt cx="2876986" cy="646331"/>
          </a:xfrm>
        </p:grpSpPr>
        <p:sp>
          <p:nvSpPr>
            <p:cNvPr id="55" name="TextovéPole 54"/>
            <p:cNvSpPr txBox="1"/>
            <p:nvPr/>
          </p:nvSpPr>
          <p:spPr>
            <a:xfrm>
              <a:off x="4174471" y="5662989"/>
              <a:ext cx="1837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systolický objem</a:t>
              </a:r>
            </a:p>
            <a:p>
              <a:r>
                <a:rPr lang="cs-CZ" dirty="0" smtClean="0"/>
                <a:t> (70 ml)</a:t>
              </a:r>
              <a:endParaRPr lang="cs-CZ" dirty="0"/>
            </a:p>
          </p:txBody>
        </p:sp>
        <p:cxnSp>
          <p:nvCxnSpPr>
            <p:cNvPr id="56" name="Přímá spojnice 55"/>
            <p:cNvCxnSpPr/>
            <p:nvPr/>
          </p:nvCxnSpPr>
          <p:spPr>
            <a:xfrm flipH="1" flipV="1">
              <a:off x="3399456" y="5668001"/>
              <a:ext cx="2876986" cy="21264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Skupina 81"/>
          <p:cNvGrpSpPr/>
          <p:nvPr/>
        </p:nvGrpSpPr>
        <p:grpSpPr>
          <a:xfrm>
            <a:off x="6355237" y="1126485"/>
            <a:ext cx="2177203" cy="1813785"/>
            <a:chOff x="6355237" y="1126485"/>
            <a:chExt cx="2177203" cy="1813785"/>
          </a:xfrm>
        </p:grpSpPr>
        <p:grpSp>
          <p:nvGrpSpPr>
            <p:cNvPr id="62" name="Skupina 61"/>
            <p:cNvGrpSpPr/>
            <p:nvPr/>
          </p:nvGrpSpPr>
          <p:grpSpPr>
            <a:xfrm>
              <a:off x="6804248" y="1340768"/>
              <a:ext cx="1325182" cy="591461"/>
              <a:chOff x="7198141" y="1561776"/>
              <a:chExt cx="1325182" cy="591461"/>
            </a:xfrm>
          </p:grpSpPr>
          <p:sp>
            <p:nvSpPr>
              <p:cNvPr id="60" name="Volný tvar 5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/>
              <p:cNvSpPr/>
              <p:nvPr/>
            </p:nvSpPr>
            <p:spPr>
              <a:xfrm>
                <a:off x="7198141" y="197323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1" name="Obdélník 60"/>
            <p:cNvSpPr/>
            <p:nvPr/>
          </p:nvSpPr>
          <p:spPr>
            <a:xfrm>
              <a:off x="7688235" y="1126485"/>
              <a:ext cx="8442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TK </a:t>
              </a:r>
            </a:p>
            <a:p>
              <a:r>
                <a:rPr lang="cs-CZ" dirty="0" smtClean="0"/>
                <a:t>v aortě</a:t>
              </a:r>
              <a:endParaRPr lang="cs-CZ" dirty="0"/>
            </a:p>
          </p:txBody>
        </p:sp>
        <p:cxnSp>
          <p:nvCxnSpPr>
            <p:cNvPr id="65" name="Přímá spojnice 64"/>
            <p:cNvCxnSpPr>
              <a:stCxn id="63" idx="3"/>
              <a:endCxn id="35" idx="7"/>
            </p:cNvCxnSpPr>
            <p:nvPr/>
          </p:nvCxnSpPr>
          <p:spPr>
            <a:xfrm flipH="1">
              <a:off x="6355237" y="1905869"/>
              <a:ext cx="475371" cy="1034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Skupina 83"/>
          <p:cNvGrpSpPr/>
          <p:nvPr/>
        </p:nvGrpSpPr>
        <p:grpSpPr>
          <a:xfrm>
            <a:off x="2777331" y="771619"/>
            <a:ext cx="1563768" cy="641157"/>
            <a:chOff x="2777331" y="771619"/>
            <a:chExt cx="1563768" cy="641157"/>
          </a:xfrm>
        </p:grpSpPr>
        <p:grpSp>
          <p:nvGrpSpPr>
            <p:cNvPr id="66" name="Skupina 65"/>
            <p:cNvGrpSpPr/>
            <p:nvPr/>
          </p:nvGrpSpPr>
          <p:grpSpPr>
            <a:xfrm>
              <a:off x="2777331" y="771619"/>
              <a:ext cx="1235104" cy="641157"/>
              <a:chOff x="7288219" y="1481857"/>
              <a:chExt cx="1235104" cy="641157"/>
            </a:xfrm>
          </p:grpSpPr>
          <p:sp>
            <p:nvSpPr>
              <p:cNvPr id="67" name="Volný tvar 66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Ovál 67"/>
              <p:cNvSpPr/>
              <p:nvPr/>
            </p:nvSpPr>
            <p:spPr>
              <a:xfrm>
                <a:off x="7463020" y="148185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4" name="Přímá spojnice 73"/>
            <p:cNvCxnSpPr>
              <a:stCxn id="68" idx="6"/>
              <a:endCxn id="37" idx="2"/>
            </p:cNvCxnSpPr>
            <p:nvPr/>
          </p:nvCxnSpPr>
          <p:spPr>
            <a:xfrm>
              <a:off x="3132132" y="861619"/>
              <a:ext cx="1208967" cy="474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Skupina 88"/>
          <p:cNvGrpSpPr/>
          <p:nvPr/>
        </p:nvGrpSpPr>
        <p:grpSpPr>
          <a:xfrm>
            <a:off x="1959428" y="2423069"/>
            <a:ext cx="1372604" cy="872433"/>
            <a:chOff x="1959428" y="2423069"/>
            <a:chExt cx="1372604" cy="872433"/>
          </a:xfrm>
        </p:grpSpPr>
        <p:grpSp>
          <p:nvGrpSpPr>
            <p:cNvPr id="69" name="Skupina 68"/>
            <p:cNvGrpSpPr/>
            <p:nvPr/>
          </p:nvGrpSpPr>
          <p:grpSpPr>
            <a:xfrm>
              <a:off x="1959428" y="2734264"/>
              <a:ext cx="1235104" cy="561238"/>
              <a:chOff x="7288219" y="1561776"/>
              <a:chExt cx="1235104" cy="561238"/>
            </a:xfrm>
          </p:grpSpPr>
          <p:sp>
            <p:nvSpPr>
              <p:cNvPr id="70" name="Volný tvar 6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7643020" y="167137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8" name="Přímá spojnice 77"/>
            <p:cNvCxnSpPr>
              <a:stCxn id="71" idx="6"/>
            </p:cNvCxnSpPr>
            <p:nvPr/>
          </p:nvCxnSpPr>
          <p:spPr>
            <a:xfrm flipV="1">
              <a:off x="2494229" y="2423069"/>
              <a:ext cx="837803" cy="510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Přímá spojnice 94"/>
          <p:cNvCxnSpPr/>
          <p:nvPr/>
        </p:nvCxnSpPr>
        <p:spPr>
          <a:xfrm>
            <a:off x="1284830" y="531480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728018" y="5160618"/>
            <a:ext cx="57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</a:t>
            </a:r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02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231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Funkce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446068" y="989338"/>
            <a:ext cx="83023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Srdce je pumpa : </a:t>
            </a:r>
          </a:p>
          <a:p>
            <a:r>
              <a:rPr lang="cs-CZ" sz="2400" dirty="0" smtClean="0"/>
              <a:t>Funkcí srdce je přečerpávání (pumpování) krve do cévního systému. Protože cévní systém je uzavřený, srdce vytváří klesající tlakový gradient na začátku a na konci cévního systému, který je hnací silou pro tok krve cévami.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471933" y="4077072"/>
            <a:ext cx="83023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Srdeční aktivita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Elektrická – srdeční buňky jsou schopné vytvářet akční potenciál a vést vzruch (EKG, VKG,…)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Mechanická – pumpa, kontrakce srdečního svalu (FKG, TK, pulzová vlna, ultrazvuk)</a:t>
            </a:r>
          </a:p>
        </p:txBody>
      </p:sp>
    </p:spTree>
    <p:extLst>
      <p:ext uri="{BB962C8B-B14F-4D97-AF65-F5344CB8AC3E}">
        <p14:creationId xmlns:p14="http://schemas.microsoft.com/office/powerpoint/2010/main" val="7802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-36512" y="44624"/>
            <a:ext cx="9001000" cy="6696744"/>
            <a:chOff x="-36512" y="44624"/>
            <a:chExt cx="9001000" cy="6696744"/>
          </a:xfrm>
        </p:grpSpPr>
        <p:sp>
          <p:nvSpPr>
            <p:cNvPr id="4" name="Obdélník 3"/>
            <p:cNvSpPr/>
            <p:nvPr/>
          </p:nvSpPr>
          <p:spPr>
            <a:xfrm>
              <a:off x="446067" y="44624"/>
              <a:ext cx="74827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800" b="1" dirty="0" smtClean="0"/>
                <a:t>Srdeční cyklus P-V diagram (levá komora)</a:t>
              </a:r>
              <a:endParaRPr lang="cs-CZ" sz="2800" b="1" dirty="0"/>
            </a:p>
          </p:txBody>
        </p:sp>
        <p:sp>
          <p:nvSpPr>
            <p:cNvPr id="3" name="Volný tvar 2"/>
            <p:cNvSpPr>
              <a:spLocks noChangeAspect="1"/>
            </p:cNvSpPr>
            <p:nvPr/>
          </p:nvSpPr>
          <p:spPr>
            <a:xfrm>
              <a:off x="3421932" y="1328859"/>
              <a:ext cx="2849474" cy="4106196"/>
            </a:xfrm>
            <a:custGeom>
              <a:avLst/>
              <a:gdLst>
                <a:gd name="connsiteX0" fmla="*/ 11420 w 2157620"/>
                <a:gd name="connsiteY0" fmla="*/ 3046978 h 3046978"/>
                <a:gd name="connsiteX1" fmla="*/ 702536 w 2157620"/>
                <a:gd name="connsiteY1" fmla="*/ 3015080 h 3046978"/>
                <a:gd name="connsiteX2" fmla="*/ 1361754 w 2157620"/>
                <a:gd name="connsiteY2" fmla="*/ 3015080 h 3046978"/>
                <a:gd name="connsiteX3" fmla="*/ 1872117 w 2157620"/>
                <a:gd name="connsiteY3" fmla="*/ 2961917 h 3046978"/>
                <a:gd name="connsiteX4" fmla="*/ 2137931 w 2157620"/>
                <a:gd name="connsiteY4" fmla="*/ 2908755 h 3046978"/>
                <a:gd name="connsiteX5" fmla="*/ 2137931 w 2157620"/>
                <a:gd name="connsiteY5" fmla="*/ 2908755 h 3046978"/>
                <a:gd name="connsiteX6" fmla="*/ 2137931 w 2157620"/>
                <a:gd name="connsiteY6" fmla="*/ 2642941 h 3046978"/>
                <a:gd name="connsiteX7" fmla="*/ 2137931 w 2157620"/>
                <a:gd name="connsiteY7" fmla="*/ 2164476 h 3046978"/>
                <a:gd name="connsiteX8" fmla="*/ 2137931 w 2157620"/>
                <a:gd name="connsiteY8" fmla="*/ 1696643 h 3046978"/>
                <a:gd name="connsiteX9" fmla="*/ 2137931 w 2157620"/>
                <a:gd name="connsiteY9" fmla="*/ 1239443 h 3046978"/>
                <a:gd name="connsiteX10" fmla="*/ 2137931 w 2157620"/>
                <a:gd name="connsiteY10" fmla="*/ 1228810 h 3046978"/>
                <a:gd name="connsiteX11" fmla="*/ 1872117 w 2157620"/>
                <a:gd name="connsiteY11" fmla="*/ 750345 h 3046978"/>
                <a:gd name="connsiteX12" fmla="*/ 1553140 w 2157620"/>
                <a:gd name="connsiteY12" fmla="*/ 420736 h 3046978"/>
                <a:gd name="connsiteX13" fmla="*/ 1244796 w 2157620"/>
                <a:gd name="connsiteY13" fmla="*/ 144289 h 3046978"/>
                <a:gd name="connsiteX14" fmla="*/ 872657 w 2157620"/>
                <a:gd name="connsiteY14" fmla="*/ 6066 h 3046978"/>
                <a:gd name="connsiteX15" fmla="*/ 553680 w 2157620"/>
                <a:gd name="connsiteY15" fmla="*/ 48596 h 3046978"/>
                <a:gd name="connsiteX16" fmla="*/ 309131 w 2157620"/>
                <a:gd name="connsiteY16" fmla="*/ 261248 h 3046978"/>
                <a:gd name="connsiteX17" fmla="*/ 117745 w 2157620"/>
                <a:gd name="connsiteY17" fmla="*/ 505796 h 3046978"/>
                <a:gd name="connsiteX18" fmla="*/ 787 w 2157620"/>
                <a:gd name="connsiteY18" fmla="*/ 760978 h 3046978"/>
                <a:gd name="connsiteX19" fmla="*/ 787 w 2157620"/>
                <a:gd name="connsiteY19" fmla="*/ 760978 h 3046978"/>
                <a:gd name="connsiteX20" fmla="*/ 11420 w 2157620"/>
                <a:gd name="connsiteY20" fmla="*/ 1069322 h 3046978"/>
                <a:gd name="connsiteX21" fmla="*/ 787 w 2157620"/>
                <a:gd name="connsiteY21" fmla="*/ 2090048 h 3046978"/>
                <a:gd name="connsiteX22" fmla="*/ 787 w 2157620"/>
                <a:gd name="connsiteY22" fmla="*/ 2674838 h 3046978"/>
                <a:gd name="connsiteX23" fmla="*/ 11420 w 2157620"/>
                <a:gd name="connsiteY23" fmla="*/ 3046978 h 3046978"/>
                <a:gd name="connsiteX0" fmla="*/ 11420 w 2157620"/>
                <a:gd name="connsiteY0" fmla="*/ 3046978 h 3055076"/>
                <a:gd name="connsiteX1" fmla="*/ 668877 w 2157620"/>
                <a:gd name="connsiteY1" fmla="*/ 3054348 h 3055076"/>
                <a:gd name="connsiteX2" fmla="*/ 1361754 w 2157620"/>
                <a:gd name="connsiteY2" fmla="*/ 3015080 h 3055076"/>
                <a:gd name="connsiteX3" fmla="*/ 1872117 w 2157620"/>
                <a:gd name="connsiteY3" fmla="*/ 2961917 h 3055076"/>
                <a:gd name="connsiteX4" fmla="*/ 2137931 w 2157620"/>
                <a:gd name="connsiteY4" fmla="*/ 2908755 h 3055076"/>
                <a:gd name="connsiteX5" fmla="*/ 2137931 w 2157620"/>
                <a:gd name="connsiteY5" fmla="*/ 2908755 h 3055076"/>
                <a:gd name="connsiteX6" fmla="*/ 2137931 w 2157620"/>
                <a:gd name="connsiteY6" fmla="*/ 2642941 h 3055076"/>
                <a:gd name="connsiteX7" fmla="*/ 2137931 w 2157620"/>
                <a:gd name="connsiteY7" fmla="*/ 2164476 h 3055076"/>
                <a:gd name="connsiteX8" fmla="*/ 2137931 w 2157620"/>
                <a:gd name="connsiteY8" fmla="*/ 1696643 h 3055076"/>
                <a:gd name="connsiteX9" fmla="*/ 2137931 w 2157620"/>
                <a:gd name="connsiteY9" fmla="*/ 1239443 h 3055076"/>
                <a:gd name="connsiteX10" fmla="*/ 2137931 w 2157620"/>
                <a:gd name="connsiteY10" fmla="*/ 1228810 h 3055076"/>
                <a:gd name="connsiteX11" fmla="*/ 1872117 w 2157620"/>
                <a:gd name="connsiteY11" fmla="*/ 750345 h 3055076"/>
                <a:gd name="connsiteX12" fmla="*/ 1553140 w 2157620"/>
                <a:gd name="connsiteY12" fmla="*/ 420736 h 3055076"/>
                <a:gd name="connsiteX13" fmla="*/ 1244796 w 2157620"/>
                <a:gd name="connsiteY13" fmla="*/ 144289 h 3055076"/>
                <a:gd name="connsiteX14" fmla="*/ 872657 w 2157620"/>
                <a:gd name="connsiteY14" fmla="*/ 6066 h 3055076"/>
                <a:gd name="connsiteX15" fmla="*/ 553680 w 2157620"/>
                <a:gd name="connsiteY15" fmla="*/ 48596 h 3055076"/>
                <a:gd name="connsiteX16" fmla="*/ 309131 w 2157620"/>
                <a:gd name="connsiteY16" fmla="*/ 261248 h 3055076"/>
                <a:gd name="connsiteX17" fmla="*/ 117745 w 2157620"/>
                <a:gd name="connsiteY17" fmla="*/ 505796 h 3055076"/>
                <a:gd name="connsiteX18" fmla="*/ 787 w 2157620"/>
                <a:gd name="connsiteY18" fmla="*/ 760978 h 3055076"/>
                <a:gd name="connsiteX19" fmla="*/ 787 w 2157620"/>
                <a:gd name="connsiteY19" fmla="*/ 760978 h 3055076"/>
                <a:gd name="connsiteX20" fmla="*/ 11420 w 2157620"/>
                <a:gd name="connsiteY20" fmla="*/ 1069322 h 3055076"/>
                <a:gd name="connsiteX21" fmla="*/ 787 w 2157620"/>
                <a:gd name="connsiteY21" fmla="*/ 2090048 h 3055076"/>
                <a:gd name="connsiteX22" fmla="*/ 787 w 2157620"/>
                <a:gd name="connsiteY22" fmla="*/ 2674838 h 3055076"/>
                <a:gd name="connsiteX23" fmla="*/ 11420 w 2157620"/>
                <a:gd name="connsiteY23" fmla="*/ 3046978 h 3055076"/>
                <a:gd name="connsiteX0" fmla="*/ 0 w 2163029"/>
                <a:gd name="connsiteY0" fmla="*/ 3091856 h 3091856"/>
                <a:gd name="connsiteX1" fmla="*/ 674286 w 2163029"/>
                <a:gd name="connsiteY1" fmla="*/ 3054348 h 3091856"/>
                <a:gd name="connsiteX2" fmla="*/ 1367163 w 2163029"/>
                <a:gd name="connsiteY2" fmla="*/ 3015080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367163 w 2163029"/>
                <a:gd name="connsiteY2" fmla="*/ 3015080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905575 w 2163029"/>
                <a:gd name="connsiteY3" fmla="*/ 2978746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905575 w 2163029"/>
                <a:gd name="connsiteY3" fmla="*/ 2978746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75379 w 2163029"/>
                <a:gd name="connsiteY12" fmla="*/ 392687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1 w 2163030"/>
                <a:gd name="connsiteY0" fmla="*/ 3091856 h 3091856"/>
                <a:gd name="connsiteX1" fmla="*/ 691116 w 2163030"/>
                <a:gd name="connsiteY1" fmla="*/ 3088006 h 3091856"/>
                <a:gd name="connsiteX2" fmla="*/ 1428872 w 2163030"/>
                <a:gd name="connsiteY2" fmla="*/ 3048739 h 3091856"/>
                <a:gd name="connsiteX3" fmla="*/ 1905576 w 2163030"/>
                <a:gd name="connsiteY3" fmla="*/ 2978746 h 3091856"/>
                <a:gd name="connsiteX4" fmla="*/ 2143341 w 2163030"/>
                <a:gd name="connsiteY4" fmla="*/ 2908755 h 3091856"/>
                <a:gd name="connsiteX5" fmla="*/ 2143341 w 2163030"/>
                <a:gd name="connsiteY5" fmla="*/ 2908755 h 3091856"/>
                <a:gd name="connsiteX6" fmla="*/ 2143341 w 2163030"/>
                <a:gd name="connsiteY6" fmla="*/ 2642941 h 3091856"/>
                <a:gd name="connsiteX7" fmla="*/ 2143341 w 2163030"/>
                <a:gd name="connsiteY7" fmla="*/ 2164476 h 3091856"/>
                <a:gd name="connsiteX8" fmla="*/ 2143341 w 2163030"/>
                <a:gd name="connsiteY8" fmla="*/ 1696643 h 3091856"/>
                <a:gd name="connsiteX9" fmla="*/ 2143341 w 2163030"/>
                <a:gd name="connsiteY9" fmla="*/ 1239443 h 3091856"/>
                <a:gd name="connsiteX10" fmla="*/ 2143341 w 2163030"/>
                <a:gd name="connsiteY10" fmla="*/ 1228810 h 3091856"/>
                <a:gd name="connsiteX11" fmla="*/ 1877527 w 2163030"/>
                <a:gd name="connsiteY11" fmla="*/ 750345 h 3091856"/>
                <a:gd name="connsiteX12" fmla="*/ 1575380 w 2163030"/>
                <a:gd name="connsiteY12" fmla="*/ 392687 h 3091856"/>
                <a:gd name="connsiteX13" fmla="*/ 1250206 w 2163030"/>
                <a:gd name="connsiteY13" fmla="*/ 144289 h 3091856"/>
                <a:gd name="connsiteX14" fmla="*/ 878067 w 2163030"/>
                <a:gd name="connsiteY14" fmla="*/ 6066 h 3091856"/>
                <a:gd name="connsiteX15" fmla="*/ 559090 w 2163030"/>
                <a:gd name="connsiteY15" fmla="*/ 48596 h 3091856"/>
                <a:gd name="connsiteX16" fmla="*/ 314541 w 2163030"/>
                <a:gd name="connsiteY16" fmla="*/ 261248 h 3091856"/>
                <a:gd name="connsiteX17" fmla="*/ 123155 w 2163030"/>
                <a:gd name="connsiteY17" fmla="*/ 505796 h 3091856"/>
                <a:gd name="connsiteX18" fmla="*/ 6197 w 2163030"/>
                <a:gd name="connsiteY18" fmla="*/ 760978 h 3091856"/>
                <a:gd name="connsiteX19" fmla="*/ 6197 w 2163030"/>
                <a:gd name="connsiteY19" fmla="*/ 760978 h 3091856"/>
                <a:gd name="connsiteX20" fmla="*/ 0 w 2163030"/>
                <a:gd name="connsiteY20" fmla="*/ 1119810 h 3091856"/>
                <a:gd name="connsiteX21" fmla="*/ 6197 w 2163030"/>
                <a:gd name="connsiteY21" fmla="*/ 2090048 h 3091856"/>
                <a:gd name="connsiteX22" fmla="*/ 6197 w 2163030"/>
                <a:gd name="connsiteY22" fmla="*/ 2674838 h 3091856"/>
                <a:gd name="connsiteX23" fmla="*/ 1 w 2163030"/>
                <a:gd name="connsiteY23" fmla="*/ 3091856 h 3091856"/>
                <a:gd name="connsiteX0" fmla="*/ 1 w 2145578"/>
                <a:gd name="connsiteY0" fmla="*/ 3091856 h 3091856"/>
                <a:gd name="connsiteX1" fmla="*/ 691116 w 2145578"/>
                <a:gd name="connsiteY1" fmla="*/ 3088006 h 3091856"/>
                <a:gd name="connsiteX2" fmla="*/ 1428872 w 2145578"/>
                <a:gd name="connsiteY2" fmla="*/ 3048739 h 3091856"/>
                <a:gd name="connsiteX3" fmla="*/ 1905576 w 2145578"/>
                <a:gd name="connsiteY3" fmla="*/ 2978746 h 3091856"/>
                <a:gd name="connsiteX4" fmla="*/ 2143341 w 2145578"/>
                <a:gd name="connsiteY4" fmla="*/ 2908755 h 3091856"/>
                <a:gd name="connsiteX5" fmla="*/ 2143341 w 2145578"/>
                <a:gd name="connsiteY5" fmla="*/ 2908755 h 3091856"/>
                <a:gd name="connsiteX6" fmla="*/ 2143341 w 2145578"/>
                <a:gd name="connsiteY6" fmla="*/ 2642941 h 3091856"/>
                <a:gd name="connsiteX7" fmla="*/ 2143341 w 2145578"/>
                <a:gd name="connsiteY7" fmla="*/ 2164476 h 3091856"/>
                <a:gd name="connsiteX8" fmla="*/ 2143341 w 2145578"/>
                <a:gd name="connsiteY8" fmla="*/ 1696643 h 3091856"/>
                <a:gd name="connsiteX9" fmla="*/ 2143341 w 2145578"/>
                <a:gd name="connsiteY9" fmla="*/ 1239443 h 3091856"/>
                <a:gd name="connsiteX10" fmla="*/ 2143341 w 2145578"/>
                <a:gd name="connsiteY10" fmla="*/ 1228810 h 3091856"/>
                <a:gd name="connsiteX11" fmla="*/ 1877527 w 2145578"/>
                <a:gd name="connsiteY11" fmla="*/ 750345 h 3091856"/>
                <a:gd name="connsiteX12" fmla="*/ 1575380 w 2145578"/>
                <a:gd name="connsiteY12" fmla="*/ 392687 h 3091856"/>
                <a:gd name="connsiteX13" fmla="*/ 1250206 w 2145578"/>
                <a:gd name="connsiteY13" fmla="*/ 144289 h 3091856"/>
                <a:gd name="connsiteX14" fmla="*/ 878067 w 2145578"/>
                <a:gd name="connsiteY14" fmla="*/ 6066 h 3091856"/>
                <a:gd name="connsiteX15" fmla="*/ 559090 w 2145578"/>
                <a:gd name="connsiteY15" fmla="*/ 48596 h 3091856"/>
                <a:gd name="connsiteX16" fmla="*/ 314541 w 2145578"/>
                <a:gd name="connsiteY16" fmla="*/ 261248 h 3091856"/>
                <a:gd name="connsiteX17" fmla="*/ 123155 w 2145578"/>
                <a:gd name="connsiteY17" fmla="*/ 505796 h 3091856"/>
                <a:gd name="connsiteX18" fmla="*/ 6197 w 2145578"/>
                <a:gd name="connsiteY18" fmla="*/ 760978 h 3091856"/>
                <a:gd name="connsiteX19" fmla="*/ 6197 w 2145578"/>
                <a:gd name="connsiteY19" fmla="*/ 760978 h 3091856"/>
                <a:gd name="connsiteX20" fmla="*/ 0 w 2145578"/>
                <a:gd name="connsiteY20" fmla="*/ 1119810 h 3091856"/>
                <a:gd name="connsiteX21" fmla="*/ 6197 w 2145578"/>
                <a:gd name="connsiteY21" fmla="*/ 2090048 h 3091856"/>
                <a:gd name="connsiteX22" fmla="*/ 6197 w 2145578"/>
                <a:gd name="connsiteY22" fmla="*/ 2674838 h 3091856"/>
                <a:gd name="connsiteX23" fmla="*/ 1 w 2145578"/>
                <a:gd name="connsiteY23" fmla="*/ 3091856 h 309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5578" h="3091856">
                  <a:moveTo>
                    <a:pt x="1" y="3091856"/>
                  </a:moveTo>
                  <a:lnTo>
                    <a:pt x="691116" y="3088006"/>
                  </a:lnTo>
                  <a:cubicBezTo>
                    <a:pt x="929261" y="3080820"/>
                    <a:pt x="1226462" y="3066949"/>
                    <a:pt x="1428872" y="3048739"/>
                  </a:cubicBezTo>
                  <a:cubicBezTo>
                    <a:pt x="1631282" y="3030529"/>
                    <a:pt x="1786498" y="3002077"/>
                    <a:pt x="1905576" y="2978746"/>
                  </a:cubicBezTo>
                  <a:lnTo>
                    <a:pt x="2143341" y="2908755"/>
                  </a:lnTo>
                  <a:lnTo>
                    <a:pt x="2143341" y="2908755"/>
                  </a:lnTo>
                  <a:lnTo>
                    <a:pt x="2143341" y="2642941"/>
                  </a:lnTo>
                  <a:lnTo>
                    <a:pt x="2143341" y="2164476"/>
                  </a:lnTo>
                  <a:lnTo>
                    <a:pt x="2143341" y="1696643"/>
                  </a:lnTo>
                  <a:lnTo>
                    <a:pt x="2143341" y="1239443"/>
                  </a:lnTo>
                  <a:cubicBezTo>
                    <a:pt x="2143341" y="1161471"/>
                    <a:pt x="2148375" y="1265447"/>
                    <a:pt x="2143341" y="1228810"/>
                  </a:cubicBezTo>
                  <a:cubicBezTo>
                    <a:pt x="2138307" y="1192173"/>
                    <a:pt x="1972187" y="889699"/>
                    <a:pt x="1877527" y="750345"/>
                  </a:cubicBezTo>
                  <a:cubicBezTo>
                    <a:pt x="1782867" y="610991"/>
                    <a:pt x="1679933" y="493696"/>
                    <a:pt x="1575380" y="392687"/>
                  </a:cubicBezTo>
                  <a:cubicBezTo>
                    <a:pt x="1470827" y="291678"/>
                    <a:pt x="1366425" y="208726"/>
                    <a:pt x="1250206" y="144289"/>
                  </a:cubicBezTo>
                  <a:cubicBezTo>
                    <a:pt x="1133987" y="79852"/>
                    <a:pt x="993253" y="22015"/>
                    <a:pt x="878067" y="6066"/>
                  </a:cubicBezTo>
                  <a:cubicBezTo>
                    <a:pt x="762881" y="-9883"/>
                    <a:pt x="653011" y="6066"/>
                    <a:pt x="559090" y="48596"/>
                  </a:cubicBezTo>
                  <a:cubicBezTo>
                    <a:pt x="465169" y="91126"/>
                    <a:pt x="387197" y="185048"/>
                    <a:pt x="314541" y="261248"/>
                  </a:cubicBezTo>
                  <a:cubicBezTo>
                    <a:pt x="241885" y="337448"/>
                    <a:pt x="174546" y="422508"/>
                    <a:pt x="123155" y="505796"/>
                  </a:cubicBezTo>
                  <a:cubicBezTo>
                    <a:pt x="71764" y="589084"/>
                    <a:pt x="6197" y="760978"/>
                    <a:pt x="6197" y="760978"/>
                  </a:cubicBezTo>
                  <a:lnTo>
                    <a:pt x="6197" y="760978"/>
                  </a:lnTo>
                  <a:cubicBezTo>
                    <a:pt x="5164" y="820783"/>
                    <a:pt x="0" y="898298"/>
                    <a:pt x="0" y="1119810"/>
                  </a:cubicBezTo>
                  <a:cubicBezTo>
                    <a:pt x="0" y="1341322"/>
                    <a:pt x="7969" y="1822462"/>
                    <a:pt x="6197" y="2090048"/>
                  </a:cubicBezTo>
                  <a:cubicBezTo>
                    <a:pt x="4425" y="2357634"/>
                    <a:pt x="6197" y="2674838"/>
                    <a:pt x="6197" y="2674838"/>
                  </a:cubicBezTo>
                  <a:cubicBezTo>
                    <a:pt x="4132" y="2813844"/>
                    <a:pt x="2066" y="2952850"/>
                    <a:pt x="1" y="3091856"/>
                  </a:cubicBezTo>
                  <a:close/>
                </a:path>
              </a:pathLst>
            </a:cu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1365248" y="755412"/>
              <a:ext cx="0" cy="49061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1365248" y="5661570"/>
              <a:ext cx="49056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3404171" y="5579824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365248" y="5523630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6271447" y="5579824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1284896" y="2986155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1284896" y="2339154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1284896" y="1328188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Volný tvar 18"/>
            <p:cNvSpPr/>
            <p:nvPr/>
          </p:nvSpPr>
          <p:spPr>
            <a:xfrm>
              <a:off x="4413043" y="1327650"/>
              <a:ext cx="1857430" cy="1651013"/>
            </a:xfrm>
            <a:custGeom>
              <a:avLst/>
              <a:gdLst>
                <a:gd name="connsiteX0" fmla="*/ 2099145 w 2099145"/>
                <a:gd name="connsiteY0" fmla="*/ 1865866 h 1865866"/>
                <a:gd name="connsiteX1" fmla="*/ 1876508 w 2099145"/>
                <a:gd name="connsiteY1" fmla="*/ 1468301 h 1865866"/>
                <a:gd name="connsiteX2" fmla="*/ 1550505 w 2099145"/>
                <a:gd name="connsiteY2" fmla="*/ 951466 h 1865866"/>
                <a:gd name="connsiteX3" fmla="*/ 1073426 w 2099145"/>
                <a:gd name="connsiteY3" fmla="*/ 442582 h 1865866"/>
                <a:gd name="connsiteX4" fmla="*/ 707666 w 2099145"/>
                <a:gd name="connsiteY4" fmla="*/ 211995 h 1865866"/>
                <a:gd name="connsiteX5" fmla="*/ 190832 w 2099145"/>
                <a:gd name="connsiteY5" fmla="*/ 21163 h 1865866"/>
                <a:gd name="connsiteX6" fmla="*/ 0 w 2099145"/>
                <a:gd name="connsiteY6" fmla="*/ 13212 h 18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145" h="1865866">
                  <a:moveTo>
                    <a:pt x="2099145" y="1865866"/>
                  </a:moveTo>
                  <a:cubicBezTo>
                    <a:pt x="2033546" y="1743283"/>
                    <a:pt x="1967948" y="1620701"/>
                    <a:pt x="1876508" y="1468301"/>
                  </a:cubicBezTo>
                  <a:cubicBezTo>
                    <a:pt x="1785068" y="1315901"/>
                    <a:pt x="1684352" y="1122419"/>
                    <a:pt x="1550505" y="951466"/>
                  </a:cubicBezTo>
                  <a:cubicBezTo>
                    <a:pt x="1416658" y="780513"/>
                    <a:pt x="1213899" y="565827"/>
                    <a:pt x="1073426" y="442582"/>
                  </a:cubicBezTo>
                  <a:cubicBezTo>
                    <a:pt x="932953" y="319337"/>
                    <a:pt x="854765" y="282231"/>
                    <a:pt x="707666" y="211995"/>
                  </a:cubicBezTo>
                  <a:cubicBezTo>
                    <a:pt x="560567" y="141759"/>
                    <a:pt x="308776" y="54293"/>
                    <a:pt x="190832" y="21163"/>
                  </a:cubicBezTo>
                  <a:cubicBezTo>
                    <a:pt x="72888" y="-11967"/>
                    <a:pt x="36444" y="622"/>
                    <a:pt x="0" y="13212"/>
                  </a:cubicBezTo>
                </a:path>
              </a:pathLst>
            </a:custGeom>
            <a:noFill/>
            <a:ln w="762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-36512" y="772369"/>
              <a:ext cx="1401760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t</a:t>
              </a:r>
              <a:r>
                <a:rPr lang="cs-CZ" dirty="0" smtClean="0"/>
                <a:t>lak (mmHg)</a:t>
              </a:r>
              <a:endParaRPr lang="cs-CZ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940152" y="5445224"/>
              <a:ext cx="152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objem (ml)</a:t>
              </a:r>
              <a:endParaRPr lang="cs-CZ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64368" y="1175345"/>
              <a:ext cx="63716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120</a:t>
              </a:r>
              <a:endParaRPr lang="cs-CZ" dirty="0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28084" y="2831969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80</a:t>
              </a:r>
              <a:endParaRPr lang="cs-CZ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28084" y="2194806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100</a:t>
              </a:r>
              <a:endParaRPr lang="cs-CZ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3125367" y="5789003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5</a:t>
              </a:r>
              <a:r>
                <a:rPr lang="cs-CZ" dirty="0" smtClean="0"/>
                <a:t>0</a:t>
              </a:r>
              <a:endParaRPr lang="cs-CZ" dirty="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5976762" y="5773316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120</a:t>
              </a:r>
              <a:endParaRPr lang="cs-CZ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232483" y="3381956"/>
              <a:ext cx="1109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</a:t>
              </a:r>
              <a:r>
                <a:rPr lang="cs-CZ" dirty="0" smtClean="0"/>
                <a:t>locha = práce vykonaná srdcem</a:t>
              </a:r>
              <a:endParaRPr lang="cs-CZ" dirty="0"/>
            </a:p>
          </p:txBody>
        </p:sp>
        <p:grpSp>
          <p:nvGrpSpPr>
            <p:cNvPr id="86" name="Skupina 85"/>
            <p:cNvGrpSpPr/>
            <p:nvPr/>
          </p:nvGrpSpPr>
          <p:grpSpPr>
            <a:xfrm>
              <a:off x="3419361" y="5024407"/>
              <a:ext cx="2866917" cy="417933"/>
              <a:chOff x="3419361" y="5024407"/>
              <a:chExt cx="2866917" cy="41793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3419361" y="5198113"/>
                <a:ext cx="2866917" cy="244227"/>
              </a:xfrm>
              <a:custGeom>
                <a:avLst/>
                <a:gdLst>
                  <a:gd name="connsiteX0" fmla="*/ 0 w 3218213"/>
                  <a:gd name="connsiteY0" fmla="*/ 261257 h 276009"/>
                  <a:gd name="connsiteX1" fmla="*/ 1033153 w 3218213"/>
                  <a:gd name="connsiteY1" fmla="*/ 273133 h 276009"/>
                  <a:gd name="connsiteX2" fmla="*/ 2018805 w 3218213"/>
                  <a:gd name="connsiteY2" fmla="*/ 213756 h 276009"/>
                  <a:gd name="connsiteX3" fmla="*/ 2743200 w 3218213"/>
                  <a:gd name="connsiteY3" fmla="*/ 142504 h 276009"/>
                  <a:gd name="connsiteX4" fmla="*/ 3218213 w 3218213"/>
                  <a:gd name="connsiteY4" fmla="*/ 0 h 27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8213" h="276009">
                    <a:moveTo>
                      <a:pt x="0" y="261257"/>
                    </a:moveTo>
                    <a:cubicBezTo>
                      <a:pt x="348343" y="271153"/>
                      <a:pt x="696686" y="281050"/>
                      <a:pt x="1033153" y="273133"/>
                    </a:cubicBezTo>
                    <a:cubicBezTo>
                      <a:pt x="1369620" y="265216"/>
                      <a:pt x="1733797" y="235528"/>
                      <a:pt x="2018805" y="213756"/>
                    </a:cubicBezTo>
                    <a:cubicBezTo>
                      <a:pt x="2303813" y="191984"/>
                      <a:pt x="2543299" y="178130"/>
                      <a:pt x="2743200" y="142504"/>
                    </a:cubicBezTo>
                    <a:cubicBezTo>
                      <a:pt x="2943101" y="106878"/>
                      <a:pt x="3080657" y="53439"/>
                      <a:pt x="3218213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3913901" y="5024407"/>
                <a:ext cx="2096361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p</a:t>
                </a:r>
                <a:r>
                  <a:rPr lang="cs-CZ" b="1" dirty="0" smtClean="0"/>
                  <a:t>lnící fáze diastoly</a:t>
                </a:r>
                <a:endParaRPr lang="cs-CZ" b="1" dirty="0"/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5825393" y="2676664"/>
              <a:ext cx="443042" cy="2528084"/>
              <a:chOff x="5825393" y="2676664"/>
              <a:chExt cx="443042" cy="2528084"/>
            </a:xfrm>
          </p:grpSpPr>
          <p:cxnSp>
            <p:nvCxnSpPr>
              <p:cNvPr id="11" name="Přímá spojnice 10"/>
              <p:cNvCxnSpPr>
                <a:stCxn id="3" idx="4"/>
                <a:endCxn id="3" idx="9"/>
              </p:cNvCxnSpPr>
              <p:nvPr/>
            </p:nvCxnSpPr>
            <p:spPr>
              <a:xfrm flipV="1">
                <a:off x="6268435" y="2974924"/>
                <a:ext cx="0" cy="2229824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/>
              <p:cNvSpPr txBox="1"/>
              <p:nvPr/>
            </p:nvSpPr>
            <p:spPr>
              <a:xfrm rot="16200000">
                <a:off x="4778468" y="3723589"/>
                <a:ext cx="242065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Izovolumická kontrakce</a:t>
                </a:r>
                <a:endParaRPr lang="cs-CZ" b="1" dirty="0"/>
              </a:p>
            </p:txBody>
          </p:sp>
        </p:grpSp>
        <p:grpSp>
          <p:nvGrpSpPr>
            <p:cNvPr id="92" name="Skupina 91"/>
            <p:cNvGrpSpPr/>
            <p:nvPr/>
          </p:nvGrpSpPr>
          <p:grpSpPr>
            <a:xfrm>
              <a:off x="3413970" y="1325270"/>
              <a:ext cx="2081456" cy="1034250"/>
              <a:chOff x="3413970" y="1325270"/>
              <a:chExt cx="2081456" cy="1034250"/>
            </a:xfrm>
          </p:grpSpPr>
          <p:sp>
            <p:nvSpPr>
              <p:cNvPr id="20" name="Volný tvar 19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>
                <a:off x="3501300" y="1463528"/>
                <a:ext cx="1994126" cy="532664"/>
                <a:chOff x="3501300" y="1463528"/>
                <a:chExt cx="1994126" cy="532664"/>
              </a:xfrm>
            </p:grpSpPr>
            <p:sp>
              <p:nvSpPr>
                <p:cNvPr id="42" name="TextovéPole 41"/>
                <p:cNvSpPr txBox="1"/>
                <p:nvPr/>
              </p:nvSpPr>
              <p:spPr>
                <a:xfrm rot="19318822">
                  <a:off x="3501300" y="1609584"/>
                  <a:ext cx="1204333" cy="32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 smtClean="0"/>
                    <a:t>ejekční</a:t>
                  </a:r>
                  <a:endParaRPr lang="cs-CZ" b="1" dirty="0"/>
                </a:p>
              </p:txBody>
            </p:sp>
            <p:sp>
              <p:nvSpPr>
                <p:cNvPr id="43" name="TextovéPole 42"/>
                <p:cNvSpPr txBox="1"/>
                <p:nvPr/>
              </p:nvSpPr>
              <p:spPr>
                <a:xfrm rot="1835738">
                  <a:off x="4597119" y="1669388"/>
                  <a:ext cx="898307" cy="32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 smtClean="0"/>
                    <a:t>systoly</a:t>
                  </a:r>
                  <a:endParaRPr lang="cs-CZ" b="1" dirty="0"/>
                </a:p>
              </p:txBody>
            </p:sp>
            <p:sp>
              <p:nvSpPr>
                <p:cNvPr id="34" name="Obdélník 33"/>
                <p:cNvSpPr/>
                <p:nvPr/>
              </p:nvSpPr>
              <p:spPr>
                <a:xfrm>
                  <a:off x="4161929" y="1463528"/>
                  <a:ext cx="505241" cy="32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b="1" dirty="0"/>
                    <a:t>fáze</a:t>
                  </a:r>
                </a:p>
              </p:txBody>
            </p:sp>
          </p:grpSp>
        </p:grpSp>
        <p:grpSp>
          <p:nvGrpSpPr>
            <p:cNvPr id="90" name="Skupina 89"/>
            <p:cNvGrpSpPr/>
            <p:nvPr/>
          </p:nvGrpSpPr>
          <p:grpSpPr>
            <a:xfrm>
              <a:off x="3413970" y="2359520"/>
              <a:ext cx="393763" cy="3069766"/>
              <a:chOff x="3413970" y="2359520"/>
              <a:chExt cx="393763" cy="3069766"/>
            </a:xfrm>
          </p:grpSpPr>
          <p:cxnSp>
            <p:nvCxnSpPr>
              <p:cNvPr id="22" name="Přímá spojnice 21"/>
              <p:cNvCxnSpPr>
                <a:stCxn id="20" idx="5"/>
                <a:endCxn id="18" idx="0"/>
              </p:cNvCxnSpPr>
              <p:nvPr/>
            </p:nvCxnSpPr>
            <p:spPr>
              <a:xfrm>
                <a:off x="3413970" y="2359520"/>
                <a:ext cx="31855" cy="306976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ovéPole 44"/>
              <p:cNvSpPr txBox="1"/>
              <p:nvPr/>
            </p:nvSpPr>
            <p:spPr>
              <a:xfrm rot="16200000">
                <a:off x="2434412" y="3525598"/>
                <a:ext cx="2377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Izovolumická relaxace</a:t>
                </a:r>
                <a:endParaRPr lang="cs-CZ" b="1" dirty="0"/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6137696" y="2588711"/>
              <a:ext cx="2250727" cy="1200329"/>
              <a:chOff x="6137696" y="2588711"/>
              <a:chExt cx="2250727" cy="1200329"/>
            </a:xfrm>
          </p:grpSpPr>
          <p:sp>
            <p:nvSpPr>
              <p:cNvPr id="35" name="Ovál 34"/>
              <p:cNvSpPr/>
              <p:nvPr/>
            </p:nvSpPr>
            <p:spPr>
              <a:xfrm>
                <a:off x="6137696" y="2902950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6398838" y="2588711"/>
                <a:ext cx="19895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DTK - otevření aortální chlopně </a:t>
                </a:r>
                <a:r>
                  <a:rPr lang="cs-CZ" dirty="0" smtClean="0"/>
                  <a:t>(dvojcípá je uzavřená)</a:t>
                </a:r>
                <a:endParaRPr lang="cs-CZ" dirty="0"/>
              </a:p>
            </p:txBody>
          </p:sp>
        </p:grpSp>
        <p:grpSp>
          <p:nvGrpSpPr>
            <p:cNvPr id="83" name="Skupina 82"/>
            <p:cNvGrpSpPr/>
            <p:nvPr/>
          </p:nvGrpSpPr>
          <p:grpSpPr>
            <a:xfrm>
              <a:off x="3977618" y="755412"/>
              <a:ext cx="4014130" cy="708116"/>
              <a:chOff x="3977618" y="755412"/>
              <a:chExt cx="4014130" cy="708116"/>
            </a:xfrm>
          </p:grpSpPr>
          <p:sp>
            <p:nvSpPr>
              <p:cNvPr id="37" name="Ovál 36"/>
              <p:cNvSpPr/>
              <p:nvPr/>
            </p:nvSpPr>
            <p:spPr>
              <a:xfrm>
                <a:off x="4341099" y="1208691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3977618" y="755412"/>
                <a:ext cx="4014130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</a:t>
                </a:r>
                <a:r>
                  <a:rPr lang="cs-CZ" b="1" dirty="0" smtClean="0"/>
                  <a:t>TK</a:t>
                </a:r>
                <a:r>
                  <a:rPr lang="cs-CZ" dirty="0" smtClean="0"/>
                  <a:t> (maximální tlak v komoře i aortě)</a:t>
                </a:r>
                <a:endParaRPr lang="cs-CZ" dirty="0"/>
              </a:p>
            </p:txBody>
          </p:sp>
        </p:grpSp>
        <p:grpSp>
          <p:nvGrpSpPr>
            <p:cNvPr id="80" name="Skupina 79"/>
            <p:cNvGrpSpPr/>
            <p:nvPr/>
          </p:nvGrpSpPr>
          <p:grpSpPr>
            <a:xfrm>
              <a:off x="6125156" y="4581128"/>
              <a:ext cx="2839332" cy="923330"/>
              <a:chOff x="6125156" y="4581128"/>
              <a:chExt cx="2839332" cy="923330"/>
            </a:xfrm>
          </p:grpSpPr>
          <p:sp>
            <p:nvSpPr>
              <p:cNvPr id="26" name="Ovál 25"/>
              <p:cNvSpPr/>
              <p:nvPr/>
            </p:nvSpPr>
            <p:spPr>
              <a:xfrm>
                <a:off x="6125156" y="5088122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398839" y="4581128"/>
                <a:ext cx="25656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u</a:t>
                </a:r>
                <a:r>
                  <a:rPr lang="cs-CZ" b="1" dirty="0" smtClean="0"/>
                  <a:t>zavření dvojcípé chlopně </a:t>
                </a:r>
                <a:r>
                  <a:rPr lang="cs-CZ" dirty="0" smtClean="0"/>
                  <a:t>(aortální je zavřená)</a:t>
                </a:r>
                <a:endParaRPr lang="cs-CZ" dirty="0"/>
              </a:p>
            </p:txBody>
          </p:sp>
        </p:grpSp>
        <p:grpSp>
          <p:nvGrpSpPr>
            <p:cNvPr id="88" name="Skupina 87"/>
            <p:cNvGrpSpPr/>
            <p:nvPr/>
          </p:nvGrpSpPr>
          <p:grpSpPr>
            <a:xfrm>
              <a:off x="1757131" y="1556792"/>
              <a:ext cx="1878765" cy="923330"/>
              <a:chOff x="1757131" y="1556792"/>
              <a:chExt cx="1878765" cy="923330"/>
            </a:xfrm>
          </p:grpSpPr>
          <p:sp>
            <p:nvSpPr>
              <p:cNvPr id="38" name="Ovál 37"/>
              <p:cNvSpPr/>
              <p:nvPr/>
            </p:nvSpPr>
            <p:spPr>
              <a:xfrm>
                <a:off x="3281859" y="2190318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757131" y="1556792"/>
                <a:ext cx="18787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uzavření aortální chlopně </a:t>
                </a:r>
                <a:r>
                  <a:rPr lang="cs-CZ" dirty="0" smtClean="0"/>
                  <a:t>(dvojcípá je uzavřená)</a:t>
                </a:r>
                <a:endParaRPr lang="cs-CZ" dirty="0"/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1547664" y="4725144"/>
              <a:ext cx="2039233" cy="820546"/>
              <a:chOff x="1547664" y="4725144"/>
              <a:chExt cx="2039233" cy="820546"/>
            </a:xfrm>
          </p:grpSpPr>
          <p:sp>
            <p:nvSpPr>
              <p:cNvPr id="39" name="Ovál 38"/>
              <p:cNvSpPr/>
              <p:nvPr/>
            </p:nvSpPr>
            <p:spPr>
              <a:xfrm>
                <a:off x="3332032" y="5290853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1547664" y="4725144"/>
                <a:ext cx="1837689" cy="81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o</a:t>
                </a:r>
                <a:r>
                  <a:rPr lang="cs-CZ" b="1" dirty="0" smtClean="0"/>
                  <a:t>tevření dvojcípé chlopně </a:t>
                </a:r>
                <a:r>
                  <a:rPr lang="cs-CZ" dirty="0" smtClean="0"/>
                  <a:t>(aortální je zavřená)</a:t>
                </a:r>
                <a:endParaRPr lang="cs-CZ" dirty="0"/>
              </a:p>
            </p:txBody>
          </p:sp>
        </p:grpSp>
        <p:grpSp>
          <p:nvGrpSpPr>
            <p:cNvPr id="82" name="Skupina 81"/>
            <p:cNvGrpSpPr/>
            <p:nvPr/>
          </p:nvGrpSpPr>
          <p:grpSpPr>
            <a:xfrm>
              <a:off x="6355237" y="1126485"/>
              <a:ext cx="2177203" cy="1813785"/>
              <a:chOff x="6355237" y="1126485"/>
              <a:chExt cx="2177203" cy="1813785"/>
            </a:xfrm>
          </p:grpSpPr>
          <p:grpSp>
            <p:nvGrpSpPr>
              <p:cNvPr id="62" name="Skupina 61"/>
              <p:cNvGrpSpPr/>
              <p:nvPr/>
            </p:nvGrpSpPr>
            <p:grpSpPr>
              <a:xfrm>
                <a:off x="6804248" y="1340768"/>
                <a:ext cx="1325182" cy="591461"/>
                <a:chOff x="7198141" y="1561776"/>
                <a:chExt cx="1325182" cy="591461"/>
              </a:xfrm>
            </p:grpSpPr>
            <p:sp>
              <p:nvSpPr>
                <p:cNvPr id="60" name="Volný tvar 5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" name="Ovál 62"/>
                <p:cNvSpPr/>
                <p:nvPr/>
              </p:nvSpPr>
              <p:spPr>
                <a:xfrm>
                  <a:off x="7198141" y="197323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1" name="Obdélník 60"/>
              <p:cNvSpPr/>
              <p:nvPr/>
            </p:nvSpPr>
            <p:spPr>
              <a:xfrm>
                <a:off x="7688235" y="1126485"/>
                <a:ext cx="8442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TK </a:t>
                </a:r>
              </a:p>
              <a:p>
                <a:r>
                  <a:rPr lang="cs-CZ" dirty="0" smtClean="0"/>
                  <a:t>v aortě</a:t>
                </a:r>
                <a:endParaRPr lang="cs-CZ" dirty="0"/>
              </a:p>
            </p:txBody>
          </p:sp>
          <p:cxnSp>
            <p:nvCxnSpPr>
              <p:cNvPr id="65" name="Přímá spojnice 64"/>
              <p:cNvCxnSpPr>
                <a:stCxn id="63" idx="3"/>
                <a:endCxn id="35" idx="7"/>
              </p:cNvCxnSpPr>
              <p:nvPr/>
            </p:nvCxnSpPr>
            <p:spPr>
              <a:xfrm flipH="1">
                <a:off x="6355237" y="1905869"/>
                <a:ext cx="475371" cy="1034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Skupina 83"/>
            <p:cNvGrpSpPr/>
            <p:nvPr/>
          </p:nvGrpSpPr>
          <p:grpSpPr>
            <a:xfrm>
              <a:off x="2777331" y="771619"/>
              <a:ext cx="1563768" cy="641157"/>
              <a:chOff x="2777331" y="771619"/>
              <a:chExt cx="1563768" cy="641157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2777331" y="771619"/>
                <a:ext cx="1235104" cy="641157"/>
                <a:chOff x="7288219" y="1481857"/>
                <a:chExt cx="1235104" cy="641157"/>
              </a:xfrm>
            </p:grpSpPr>
            <p:sp>
              <p:nvSpPr>
                <p:cNvPr id="67" name="Volný tvar 66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Ovál 67"/>
                <p:cNvSpPr/>
                <p:nvPr/>
              </p:nvSpPr>
              <p:spPr>
                <a:xfrm>
                  <a:off x="7463020" y="148185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4" name="Přímá spojnice 73"/>
              <p:cNvCxnSpPr>
                <a:stCxn id="68" idx="6"/>
                <a:endCxn id="37" idx="2"/>
              </p:cNvCxnSpPr>
              <p:nvPr/>
            </p:nvCxnSpPr>
            <p:spPr>
              <a:xfrm>
                <a:off x="3132132" y="861619"/>
                <a:ext cx="1208967" cy="474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Skupina 88"/>
            <p:cNvGrpSpPr/>
            <p:nvPr/>
          </p:nvGrpSpPr>
          <p:grpSpPr>
            <a:xfrm>
              <a:off x="1959428" y="2423069"/>
              <a:ext cx="1372604" cy="872433"/>
              <a:chOff x="1959428" y="2423069"/>
              <a:chExt cx="1372604" cy="872433"/>
            </a:xfrm>
          </p:grpSpPr>
          <p:grpSp>
            <p:nvGrpSpPr>
              <p:cNvPr id="69" name="Skupina 68"/>
              <p:cNvGrpSpPr/>
              <p:nvPr/>
            </p:nvGrpSpPr>
            <p:grpSpPr>
              <a:xfrm>
                <a:off x="1959428" y="2734264"/>
                <a:ext cx="1235104" cy="561238"/>
                <a:chOff x="7288219" y="1561776"/>
                <a:chExt cx="1235104" cy="561238"/>
              </a:xfrm>
            </p:grpSpPr>
            <p:sp>
              <p:nvSpPr>
                <p:cNvPr id="70" name="Volný tvar 6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1" name="Ovál 70"/>
                <p:cNvSpPr/>
                <p:nvPr/>
              </p:nvSpPr>
              <p:spPr>
                <a:xfrm>
                  <a:off x="7643020" y="1671375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8" name="Přímá spojnice 77"/>
              <p:cNvCxnSpPr>
                <a:stCxn id="71" idx="6"/>
              </p:cNvCxnSpPr>
              <p:nvPr/>
            </p:nvCxnSpPr>
            <p:spPr>
              <a:xfrm flipV="1">
                <a:off x="2494229" y="2423069"/>
                <a:ext cx="837803" cy="510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ovéPole 71"/>
            <p:cNvSpPr txBox="1"/>
            <p:nvPr/>
          </p:nvSpPr>
          <p:spPr>
            <a:xfrm>
              <a:off x="6444208" y="3982120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P</a:t>
              </a:r>
              <a:r>
                <a:rPr lang="en-US" sz="2000" b="1" baseline="-25000" dirty="0" smtClean="0"/>
                <a:t>S</a:t>
              </a:r>
              <a:r>
                <a:rPr lang="en-US" sz="2000" b="1" dirty="0" smtClean="0"/>
                <a:t>&lt;P</a:t>
              </a:r>
              <a:r>
                <a:rPr lang="en-US" sz="2000" b="1" baseline="-25000" dirty="0" smtClean="0"/>
                <a:t>K</a:t>
              </a:r>
              <a:r>
                <a:rPr lang="en-US" sz="2000" b="1" dirty="0" smtClean="0"/>
                <a:t>&lt;P</a:t>
              </a:r>
              <a:r>
                <a:rPr lang="en-US" sz="2000" b="1" baseline="-25000" dirty="0" smtClean="0"/>
                <a:t>A</a:t>
              </a:r>
              <a:endParaRPr lang="cs-CZ" sz="2000" b="1" baseline="-25000" dirty="0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5423981" y="1307015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P</a:t>
              </a:r>
              <a:r>
                <a:rPr lang="en-US" sz="2000" b="1" baseline="-25000" dirty="0" smtClean="0"/>
                <a:t>S</a:t>
              </a:r>
              <a:r>
                <a:rPr lang="en-US" sz="2000" b="1" dirty="0" smtClean="0"/>
                <a:t>&lt;P</a:t>
              </a:r>
              <a:r>
                <a:rPr lang="en-US" sz="2000" b="1" baseline="-25000" dirty="0" smtClean="0"/>
                <a:t>A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endParaRPr lang="cs-CZ" sz="2000" b="1" baseline="-25000" dirty="0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2267744" y="3693488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P</a:t>
              </a:r>
              <a:r>
                <a:rPr lang="en-US" sz="2000" b="1" baseline="-25000" dirty="0" smtClean="0"/>
                <a:t>S</a:t>
              </a:r>
              <a:r>
                <a:rPr lang="en-US" sz="2000" b="1" dirty="0" smtClean="0"/>
                <a:t>&lt;P</a:t>
              </a:r>
              <a:r>
                <a:rPr lang="en-US" sz="2000" b="1" baseline="-25000" dirty="0"/>
                <a:t>K</a:t>
              </a:r>
              <a:r>
                <a:rPr lang="en-US" sz="2000" b="1" dirty="0" smtClean="0"/>
                <a:t>&lt;P</a:t>
              </a:r>
              <a:r>
                <a:rPr lang="en-US" sz="2000" b="1" baseline="-25000" dirty="0" smtClean="0"/>
                <a:t>A</a:t>
              </a:r>
              <a:endParaRPr lang="cs-CZ" sz="2000" b="1" baseline="-25000" dirty="0"/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4271853" y="4757082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K</a:t>
              </a:r>
              <a:r>
                <a:rPr lang="en-US" sz="2000" b="1" dirty="0" smtClean="0"/>
                <a:t>&lt;</a:t>
              </a:r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</a:t>
              </a:r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cs-CZ" sz="2000" b="1" baseline="-25000" dirty="0"/>
            </a:p>
          </p:txBody>
        </p:sp>
        <p:sp>
          <p:nvSpPr>
            <p:cNvPr id="93" name="TextovéPole 92"/>
            <p:cNvSpPr txBox="1"/>
            <p:nvPr/>
          </p:nvSpPr>
          <p:spPr>
            <a:xfrm>
              <a:off x="395536" y="6021288"/>
              <a:ext cx="6249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P</a:t>
              </a:r>
              <a:r>
                <a:rPr lang="en-US" sz="2000" b="1" baseline="-25000" dirty="0" smtClean="0"/>
                <a:t>S</a:t>
              </a:r>
              <a:r>
                <a:rPr lang="cs-CZ" sz="2000" b="1" dirty="0" smtClean="0"/>
                <a:t>: </a:t>
              </a:r>
              <a:r>
                <a:rPr lang="en-US" sz="2000" b="1" dirty="0" err="1" smtClean="0"/>
                <a:t>tlak</a:t>
              </a:r>
              <a:r>
                <a:rPr lang="en-US" sz="2000" b="1" dirty="0" smtClean="0"/>
                <a:t> v s</a:t>
              </a:r>
              <a:r>
                <a:rPr lang="cs-CZ" sz="2000" b="1" dirty="0" err="1" smtClean="0"/>
                <a:t>íni</a:t>
              </a:r>
              <a:r>
                <a:rPr lang="cs-CZ" sz="2000" b="1" dirty="0" smtClean="0"/>
                <a:t>, </a:t>
              </a:r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r>
                <a:rPr lang="cs-CZ" sz="2000" b="1" dirty="0" smtClean="0"/>
                <a:t>: </a:t>
              </a:r>
              <a:r>
                <a:rPr lang="en-US" sz="2000" b="1" dirty="0" err="1" smtClean="0"/>
                <a:t>tlak</a:t>
              </a:r>
              <a:r>
                <a:rPr lang="en-US" sz="2000" b="1" dirty="0" smtClean="0"/>
                <a:t> </a:t>
              </a:r>
              <a:r>
                <a:rPr lang="en-US" sz="2000" b="1" dirty="0"/>
                <a:t>v </a:t>
              </a:r>
              <a:r>
                <a:rPr lang="cs-CZ" sz="2000" b="1" dirty="0" smtClean="0"/>
                <a:t>aortě, </a:t>
              </a:r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K</a:t>
              </a:r>
              <a:r>
                <a:rPr lang="cs-CZ" sz="2000" b="1" dirty="0" smtClean="0"/>
                <a:t>: </a:t>
              </a:r>
              <a:r>
                <a:rPr lang="en-US" sz="2000" b="1" dirty="0" err="1" smtClean="0"/>
                <a:t>tlak</a:t>
              </a:r>
              <a:r>
                <a:rPr lang="en-US" sz="2000" b="1" dirty="0" smtClean="0"/>
                <a:t> </a:t>
              </a:r>
              <a:r>
                <a:rPr lang="en-US" sz="2000" b="1" dirty="0"/>
                <a:t>v </a:t>
              </a:r>
              <a:r>
                <a:rPr lang="cs-CZ" sz="2000" b="1" dirty="0" smtClean="0"/>
                <a:t>komoře</a:t>
              </a:r>
              <a:endParaRPr lang="cs-CZ" sz="2000" b="1" baseline="-25000" dirty="0"/>
            </a:p>
          </p:txBody>
        </p:sp>
        <p:sp>
          <p:nvSpPr>
            <p:cNvPr id="94" name="TextovéPole 93"/>
            <p:cNvSpPr txBox="1"/>
            <p:nvPr/>
          </p:nvSpPr>
          <p:spPr>
            <a:xfrm>
              <a:off x="410973" y="6341258"/>
              <a:ext cx="6249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Tok krve pouze </a:t>
              </a:r>
              <a:r>
                <a:rPr lang="cs-CZ" sz="2000" b="1" dirty="0" smtClean="0"/>
                <a:t>síně </a:t>
              </a:r>
              <a:r>
                <a:rPr lang="cs-CZ" sz="2000" b="1" dirty="0" smtClean="0">
                  <a:sym typeface="Symbol"/>
                </a:rPr>
                <a:t></a:t>
              </a:r>
              <a:r>
                <a:rPr lang="cs-CZ" sz="2000" b="1" dirty="0" smtClean="0"/>
                <a:t> komora </a:t>
              </a:r>
              <a:r>
                <a:rPr lang="cs-CZ" sz="2000" b="1" dirty="0">
                  <a:sym typeface="Symbol"/>
                </a:rPr>
                <a:t></a:t>
              </a:r>
              <a:r>
                <a:rPr lang="cs-CZ" sz="2000" b="1" dirty="0"/>
                <a:t> </a:t>
              </a:r>
              <a:r>
                <a:rPr lang="cs-CZ" sz="2000" b="1" dirty="0" smtClean="0"/>
                <a:t>aorta</a:t>
              </a:r>
              <a:endParaRPr lang="cs-CZ" sz="2000" b="1" baseline="-25000" dirty="0"/>
            </a:p>
          </p:txBody>
        </p:sp>
        <p:cxnSp>
          <p:nvCxnSpPr>
            <p:cNvPr id="96" name="Přímá spojnice 95"/>
            <p:cNvCxnSpPr/>
            <p:nvPr/>
          </p:nvCxnSpPr>
          <p:spPr>
            <a:xfrm>
              <a:off x="1284830" y="5314804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ovéPole 96"/>
            <p:cNvSpPr txBox="1"/>
            <p:nvPr/>
          </p:nvSpPr>
          <p:spPr>
            <a:xfrm>
              <a:off x="728018" y="5160618"/>
              <a:ext cx="5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1</a:t>
              </a:r>
              <a:r>
                <a:rPr lang="cs-CZ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1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16458" r="12311" b="22077"/>
          <a:stretch/>
        </p:blipFill>
        <p:spPr>
          <a:xfrm>
            <a:off x="5206084" y="4838818"/>
            <a:ext cx="1565420" cy="2046566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9638" r="15190" b="22076"/>
          <a:stretch/>
        </p:blipFill>
        <p:spPr>
          <a:xfrm>
            <a:off x="3092790" y="4944644"/>
            <a:ext cx="1429886" cy="194074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16458" r="17493" b="25002"/>
          <a:stretch/>
        </p:blipFill>
        <p:spPr>
          <a:xfrm>
            <a:off x="5796136" y="43885"/>
            <a:ext cx="1409556" cy="194918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16458" r="15190" b="25002"/>
          <a:stretch/>
        </p:blipFill>
        <p:spPr>
          <a:xfrm>
            <a:off x="2282259" y="-99392"/>
            <a:ext cx="1497653" cy="1949183"/>
          </a:xfrm>
          <a:prstGeom prst="rect">
            <a:avLst/>
          </a:prstGeom>
        </p:spPr>
      </p:pic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846251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4413043" y="845042"/>
            <a:ext cx="1857430" cy="1651013"/>
          </a:xfrm>
          <a:custGeom>
            <a:avLst/>
            <a:gdLst>
              <a:gd name="connsiteX0" fmla="*/ 2099145 w 2099145"/>
              <a:gd name="connsiteY0" fmla="*/ 1865866 h 1865866"/>
              <a:gd name="connsiteX1" fmla="*/ 1876508 w 2099145"/>
              <a:gd name="connsiteY1" fmla="*/ 1468301 h 1865866"/>
              <a:gd name="connsiteX2" fmla="*/ 1550505 w 2099145"/>
              <a:gd name="connsiteY2" fmla="*/ 951466 h 1865866"/>
              <a:gd name="connsiteX3" fmla="*/ 1073426 w 2099145"/>
              <a:gd name="connsiteY3" fmla="*/ 442582 h 1865866"/>
              <a:gd name="connsiteX4" fmla="*/ 707666 w 2099145"/>
              <a:gd name="connsiteY4" fmla="*/ 211995 h 1865866"/>
              <a:gd name="connsiteX5" fmla="*/ 190832 w 2099145"/>
              <a:gd name="connsiteY5" fmla="*/ 21163 h 1865866"/>
              <a:gd name="connsiteX6" fmla="*/ 0 w 2099145"/>
              <a:gd name="connsiteY6" fmla="*/ 13212 h 18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145" h="1865866">
                <a:moveTo>
                  <a:pt x="2099145" y="1865866"/>
                </a:moveTo>
                <a:cubicBezTo>
                  <a:pt x="2033546" y="1743283"/>
                  <a:pt x="1967948" y="1620701"/>
                  <a:pt x="1876508" y="1468301"/>
                </a:cubicBezTo>
                <a:cubicBezTo>
                  <a:pt x="1785068" y="1315901"/>
                  <a:pt x="1684352" y="1122419"/>
                  <a:pt x="1550505" y="951466"/>
                </a:cubicBezTo>
                <a:cubicBezTo>
                  <a:pt x="1416658" y="780513"/>
                  <a:pt x="1213899" y="565827"/>
                  <a:pt x="1073426" y="442582"/>
                </a:cubicBezTo>
                <a:cubicBezTo>
                  <a:pt x="932953" y="319337"/>
                  <a:pt x="854765" y="282231"/>
                  <a:pt x="707666" y="211995"/>
                </a:cubicBezTo>
                <a:cubicBezTo>
                  <a:pt x="560567" y="141759"/>
                  <a:pt x="308776" y="54293"/>
                  <a:pt x="190832" y="21163"/>
                </a:cubicBezTo>
                <a:cubicBezTo>
                  <a:pt x="72888" y="-11967"/>
                  <a:pt x="36444" y="622"/>
                  <a:pt x="0" y="13212"/>
                </a:cubicBezTo>
              </a:path>
            </a:pathLst>
          </a:cu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6" name="Skupina 85"/>
          <p:cNvGrpSpPr/>
          <p:nvPr/>
        </p:nvGrpSpPr>
        <p:grpSpPr>
          <a:xfrm>
            <a:off x="3419361" y="4541799"/>
            <a:ext cx="2866917" cy="417933"/>
            <a:chOff x="3419361" y="5024407"/>
            <a:chExt cx="2866917" cy="417933"/>
          </a:xfrm>
        </p:grpSpPr>
        <p:sp>
          <p:nvSpPr>
            <p:cNvPr id="18" name="Volný tvar 17"/>
            <p:cNvSpPr/>
            <p:nvPr/>
          </p:nvSpPr>
          <p:spPr>
            <a:xfrm>
              <a:off x="3419361" y="5198113"/>
              <a:ext cx="2866917" cy="244227"/>
            </a:xfrm>
            <a:custGeom>
              <a:avLst/>
              <a:gdLst>
                <a:gd name="connsiteX0" fmla="*/ 0 w 3218213"/>
                <a:gd name="connsiteY0" fmla="*/ 261257 h 276009"/>
                <a:gd name="connsiteX1" fmla="*/ 1033153 w 3218213"/>
                <a:gd name="connsiteY1" fmla="*/ 273133 h 276009"/>
                <a:gd name="connsiteX2" fmla="*/ 2018805 w 3218213"/>
                <a:gd name="connsiteY2" fmla="*/ 213756 h 276009"/>
                <a:gd name="connsiteX3" fmla="*/ 2743200 w 3218213"/>
                <a:gd name="connsiteY3" fmla="*/ 142504 h 276009"/>
                <a:gd name="connsiteX4" fmla="*/ 3218213 w 3218213"/>
                <a:gd name="connsiteY4" fmla="*/ 0 h 2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213" h="276009">
                  <a:moveTo>
                    <a:pt x="0" y="261257"/>
                  </a:moveTo>
                  <a:cubicBezTo>
                    <a:pt x="348343" y="271153"/>
                    <a:pt x="696686" y="281050"/>
                    <a:pt x="1033153" y="273133"/>
                  </a:cubicBezTo>
                  <a:cubicBezTo>
                    <a:pt x="1369620" y="265216"/>
                    <a:pt x="1733797" y="235528"/>
                    <a:pt x="2018805" y="213756"/>
                  </a:cubicBezTo>
                  <a:cubicBezTo>
                    <a:pt x="2303813" y="191984"/>
                    <a:pt x="2543299" y="178130"/>
                    <a:pt x="2743200" y="142504"/>
                  </a:cubicBezTo>
                  <a:cubicBezTo>
                    <a:pt x="2943101" y="106878"/>
                    <a:pt x="3080657" y="53439"/>
                    <a:pt x="321821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913901" y="5024407"/>
              <a:ext cx="2096361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p</a:t>
              </a:r>
              <a:r>
                <a:rPr lang="cs-CZ" b="1" dirty="0" smtClean="0"/>
                <a:t>lnící fáze diastoly</a:t>
              </a:r>
              <a:endParaRPr lang="cs-CZ" b="1" dirty="0"/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5825393" y="2194056"/>
            <a:ext cx="443042" cy="2499967"/>
            <a:chOff x="5825393" y="2676664"/>
            <a:chExt cx="443042" cy="2499967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2959671"/>
              <a:ext cx="0" cy="2216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/>
            <p:cNvSpPr txBox="1"/>
            <p:nvPr/>
          </p:nvSpPr>
          <p:spPr>
            <a:xfrm rot="16200000">
              <a:off x="4778468" y="3723589"/>
              <a:ext cx="242065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Izovolumická kontrakce</a:t>
              </a:r>
              <a:endParaRPr lang="cs-CZ" b="1" dirty="0"/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3413970" y="842662"/>
            <a:ext cx="2081456" cy="1034250"/>
            <a:chOff x="3413970" y="1325270"/>
            <a:chExt cx="2081456" cy="1034250"/>
          </a:xfrm>
        </p:grpSpPr>
        <p:sp>
          <p:nvSpPr>
            <p:cNvPr id="20" name="Volný tvar 19"/>
            <p:cNvSpPr/>
            <p:nvPr/>
          </p:nvSpPr>
          <p:spPr>
            <a:xfrm>
              <a:off x="3413970" y="1325270"/>
              <a:ext cx="1020179" cy="1034250"/>
            </a:xfrm>
            <a:custGeom>
              <a:avLst/>
              <a:gdLst>
                <a:gd name="connsiteX0" fmla="*/ 1152939 w 1152939"/>
                <a:gd name="connsiteY0" fmla="*/ 0 h 1168841"/>
                <a:gd name="connsiteX1" fmla="*/ 930302 w 1152939"/>
                <a:gd name="connsiteY1" fmla="*/ 39756 h 1168841"/>
                <a:gd name="connsiteX2" fmla="*/ 667909 w 1152939"/>
                <a:gd name="connsiteY2" fmla="*/ 214685 h 1168841"/>
                <a:gd name="connsiteX3" fmla="*/ 357809 w 1152939"/>
                <a:gd name="connsiteY3" fmla="*/ 532737 h 1168841"/>
                <a:gd name="connsiteX4" fmla="*/ 206734 w 1152939"/>
                <a:gd name="connsiteY4" fmla="*/ 771276 h 1168841"/>
                <a:gd name="connsiteX5" fmla="*/ 0 w 1152939"/>
                <a:gd name="connsiteY5" fmla="*/ 1168841 h 1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168841">
                  <a:moveTo>
                    <a:pt x="1152939" y="0"/>
                  </a:moveTo>
                  <a:cubicBezTo>
                    <a:pt x="1082039" y="1987"/>
                    <a:pt x="1011140" y="3975"/>
                    <a:pt x="930302" y="39756"/>
                  </a:cubicBezTo>
                  <a:cubicBezTo>
                    <a:pt x="849464" y="75537"/>
                    <a:pt x="763325" y="132521"/>
                    <a:pt x="667909" y="214685"/>
                  </a:cubicBezTo>
                  <a:cubicBezTo>
                    <a:pt x="572493" y="296849"/>
                    <a:pt x="434671" y="439972"/>
                    <a:pt x="357809" y="532737"/>
                  </a:cubicBezTo>
                  <a:cubicBezTo>
                    <a:pt x="280947" y="625502"/>
                    <a:pt x="266369" y="665259"/>
                    <a:pt x="206734" y="771276"/>
                  </a:cubicBezTo>
                  <a:cubicBezTo>
                    <a:pt x="147099" y="877293"/>
                    <a:pt x="73549" y="1023067"/>
                    <a:pt x="0" y="1168841"/>
                  </a:cubicBezTo>
                </a:path>
              </a:pathLst>
            </a:cu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3501300" y="1463528"/>
              <a:ext cx="1994126" cy="532664"/>
              <a:chOff x="3501300" y="1463528"/>
              <a:chExt cx="1994126" cy="532664"/>
            </a:xfrm>
          </p:grpSpPr>
          <p:sp>
            <p:nvSpPr>
              <p:cNvPr id="42" name="TextovéPole 41"/>
              <p:cNvSpPr txBox="1"/>
              <p:nvPr/>
            </p:nvSpPr>
            <p:spPr>
              <a:xfrm rot="19318822">
                <a:off x="3501300" y="1609584"/>
                <a:ext cx="120433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ejekční</a:t>
                </a:r>
                <a:endParaRPr lang="cs-CZ" b="1" dirty="0"/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 rot="1835738">
                <a:off x="4597119" y="1669388"/>
                <a:ext cx="898307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systoly</a:t>
                </a:r>
                <a:endParaRPr lang="cs-CZ" b="1" dirty="0"/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4161929" y="1463528"/>
                <a:ext cx="505241" cy="32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fáze</a:t>
                </a:r>
              </a:p>
            </p:txBody>
          </p:sp>
        </p:grpSp>
      </p:grpSp>
      <p:grpSp>
        <p:nvGrpSpPr>
          <p:cNvPr id="90" name="Skupina 89"/>
          <p:cNvGrpSpPr/>
          <p:nvPr/>
        </p:nvGrpSpPr>
        <p:grpSpPr>
          <a:xfrm>
            <a:off x="3413970" y="1861659"/>
            <a:ext cx="393763" cy="3069767"/>
            <a:chOff x="3413970" y="2344267"/>
            <a:chExt cx="393763" cy="3069767"/>
          </a:xfrm>
        </p:grpSpPr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2344267"/>
              <a:ext cx="5391" cy="30697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 rot="16200000">
              <a:off x="2434412" y="3525598"/>
              <a:ext cx="237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Izovolumická relaxace</a:t>
              </a:r>
              <a:endParaRPr lang="cs-CZ" b="1" dirty="0"/>
            </a:p>
          </p:txBody>
        </p:sp>
      </p:grpSp>
      <p:sp>
        <p:nvSpPr>
          <p:cNvPr id="26" name="Ovál 25"/>
          <p:cNvSpPr/>
          <p:nvPr/>
        </p:nvSpPr>
        <p:spPr>
          <a:xfrm>
            <a:off x="6125156" y="460551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81859" y="1707710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4321617" y="76470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6158845" y="2368636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3318392" y="481509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16458" r="13750" b="23939"/>
          <a:stretch/>
        </p:blipFill>
        <p:spPr>
          <a:xfrm>
            <a:off x="6787150" y="2580930"/>
            <a:ext cx="1531537" cy="1984556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6459" r="15190" b="23939"/>
          <a:stretch/>
        </p:blipFill>
        <p:spPr>
          <a:xfrm>
            <a:off x="1641987" y="2499154"/>
            <a:ext cx="1429886" cy="19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rajec flaÅ¡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0"/>
          <a:stretch/>
        </p:blipFill>
        <p:spPr bwMode="auto">
          <a:xfrm>
            <a:off x="3215107" y="764704"/>
            <a:ext cx="21489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71800" y="764704"/>
            <a:ext cx="3664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Izovolumická</a:t>
            </a:r>
            <a:r>
              <a:rPr lang="cs-CZ" dirty="0" smtClean="0"/>
              <a:t> kontrakce a ejekční fáze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0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anka\Desktop\výuka\učení fyziologie\Boron - Medical Physiology\Pages\Images\IV. The Cardiovascular System\Chap 21_Heart as a Pump\S23283-021-f0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3802"/>
            <a:ext cx="8856602" cy="55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anka\Desktop\výuka\učení fyziologie\Boron - Medical Physiology\Pages\Images\IV. The Cardiovascular System\Chap 21_Heart as a Pump\S23283-021-f0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" y="836712"/>
            <a:ext cx="9115456" cy="530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anka\Desktop\výuka\učení fyziologie\Boron - Medical Physiology\Pages\Images\IV. The Cardiovascular System\Chap 21_Heart as a Pump\S23283-021-f01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8213"/>
            <a:ext cx="8936466" cy="56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7" y="44624"/>
            <a:ext cx="748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Srdeční cyklus P-V diagram (pravá komora)</a:t>
            </a:r>
            <a:endParaRPr lang="cs-CZ" sz="2800" b="1" dirty="0"/>
          </a:p>
        </p:txBody>
      </p:sp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1328859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365248" y="755412"/>
            <a:ext cx="0" cy="4906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5248" y="5661570"/>
            <a:ext cx="490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04171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65248" y="5523630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71447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4896" y="2986155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84896" y="233915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284896" y="1328188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-36512" y="772369"/>
            <a:ext cx="1401760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</a:t>
            </a:r>
            <a:r>
              <a:rPr lang="cs-CZ" dirty="0" smtClean="0"/>
              <a:t>lak (mmHg)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940152" y="5445224"/>
            <a:ext cx="15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objem (ml)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64368" y="1175345"/>
            <a:ext cx="637163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120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28084" y="2831969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80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28084" y="219480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100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125367" y="5789003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</a:t>
            </a:r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76762" y="577331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120</a:t>
            </a:r>
            <a:endParaRPr lang="cs-CZ" dirty="0"/>
          </a:p>
        </p:txBody>
      </p:sp>
      <p:sp>
        <p:nvSpPr>
          <p:cNvPr id="18" name="Volný tvar 17"/>
          <p:cNvSpPr/>
          <p:nvPr/>
        </p:nvSpPr>
        <p:spPr>
          <a:xfrm>
            <a:off x="3419361" y="5198113"/>
            <a:ext cx="2866917" cy="244227"/>
          </a:xfrm>
          <a:custGeom>
            <a:avLst/>
            <a:gdLst>
              <a:gd name="connsiteX0" fmla="*/ 0 w 3218213"/>
              <a:gd name="connsiteY0" fmla="*/ 261257 h 276009"/>
              <a:gd name="connsiteX1" fmla="*/ 1033153 w 3218213"/>
              <a:gd name="connsiteY1" fmla="*/ 273133 h 276009"/>
              <a:gd name="connsiteX2" fmla="*/ 2018805 w 3218213"/>
              <a:gd name="connsiteY2" fmla="*/ 213756 h 276009"/>
              <a:gd name="connsiteX3" fmla="*/ 2743200 w 3218213"/>
              <a:gd name="connsiteY3" fmla="*/ 142504 h 276009"/>
              <a:gd name="connsiteX4" fmla="*/ 3218213 w 3218213"/>
              <a:gd name="connsiteY4" fmla="*/ 0 h 2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213" h="276009">
                <a:moveTo>
                  <a:pt x="0" y="261257"/>
                </a:moveTo>
                <a:cubicBezTo>
                  <a:pt x="348343" y="271153"/>
                  <a:pt x="696686" y="281050"/>
                  <a:pt x="1033153" y="273133"/>
                </a:cubicBezTo>
                <a:cubicBezTo>
                  <a:pt x="1369620" y="265216"/>
                  <a:pt x="1733797" y="235528"/>
                  <a:pt x="2018805" y="213756"/>
                </a:cubicBezTo>
                <a:cubicBezTo>
                  <a:pt x="2303813" y="191984"/>
                  <a:pt x="2543299" y="178130"/>
                  <a:pt x="2743200" y="142504"/>
                </a:cubicBezTo>
                <a:cubicBezTo>
                  <a:pt x="2943101" y="106878"/>
                  <a:pt x="3080657" y="53439"/>
                  <a:pt x="3218213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413970" y="4365104"/>
            <a:ext cx="2856503" cy="1008773"/>
            <a:chOff x="3413970" y="4149080"/>
            <a:chExt cx="2856503" cy="1280207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4676413"/>
              <a:ext cx="0" cy="68399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Skupina 1"/>
            <p:cNvGrpSpPr/>
            <p:nvPr/>
          </p:nvGrpSpPr>
          <p:grpSpPr>
            <a:xfrm>
              <a:off x="3413970" y="4149080"/>
              <a:ext cx="2856503" cy="528480"/>
              <a:chOff x="3413970" y="1325270"/>
              <a:chExt cx="2856503" cy="1653393"/>
            </a:xfrm>
          </p:grpSpPr>
          <p:sp>
            <p:nvSpPr>
              <p:cNvPr id="19" name="Volný tvar 18"/>
              <p:cNvSpPr/>
              <p:nvPr/>
            </p:nvSpPr>
            <p:spPr>
              <a:xfrm>
                <a:off x="4413043" y="1327650"/>
                <a:ext cx="1857430" cy="1651013"/>
              </a:xfrm>
              <a:custGeom>
                <a:avLst/>
                <a:gdLst>
                  <a:gd name="connsiteX0" fmla="*/ 2099145 w 2099145"/>
                  <a:gd name="connsiteY0" fmla="*/ 1865866 h 1865866"/>
                  <a:gd name="connsiteX1" fmla="*/ 1876508 w 2099145"/>
                  <a:gd name="connsiteY1" fmla="*/ 1468301 h 1865866"/>
                  <a:gd name="connsiteX2" fmla="*/ 1550505 w 2099145"/>
                  <a:gd name="connsiteY2" fmla="*/ 951466 h 1865866"/>
                  <a:gd name="connsiteX3" fmla="*/ 1073426 w 2099145"/>
                  <a:gd name="connsiteY3" fmla="*/ 442582 h 1865866"/>
                  <a:gd name="connsiteX4" fmla="*/ 707666 w 2099145"/>
                  <a:gd name="connsiteY4" fmla="*/ 211995 h 1865866"/>
                  <a:gd name="connsiteX5" fmla="*/ 190832 w 2099145"/>
                  <a:gd name="connsiteY5" fmla="*/ 21163 h 1865866"/>
                  <a:gd name="connsiteX6" fmla="*/ 0 w 2099145"/>
                  <a:gd name="connsiteY6" fmla="*/ 13212 h 186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145" h="1865866">
                    <a:moveTo>
                      <a:pt x="2099145" y="1865866"/>
                    </a:moveTo>
                    <a:cubicBezTo>
                      <a:pt x="2033546" y="1743283"/>
                      <a:pt x="1967948" y="1620701"/>
                      <a:pt x="1876508" y="1468301"/>
                    </a:cubicBezTo>
                    <a:cubicBezTo>
                      <a:pt x="1785068" y="1315901"/>
                      <a:pt x="1684352" y="1122419"/>
                      <a:pt x="1550505" y="951466"/>
                    </a:cubicBezTo>
                    <a:cubicBezTo>
                      <a:pt x="1416658" y="780513"/>
                      <a:pt x="1213899" y="565827"/>
                      <a:pt x="1073426" y="442582"/>
                    </a:cubicBezTo>
                    <a:cubicBezTo>
                      <a:pt x="932953" y="319337"/>
                      <a:pt x="854765" y="282231"/>
                      <a:pt x="707666" y="211995"/>
                    </a:cubicBezTo>
                    <a:cubicBezTo>
                      <a:pt x="560567" y="141759"/>
                      <a:pt x="308776" y="54293"/>
                      <a:pt x="190832" y="21163"/>
                    </a:cubicBezTo>
                    <a:cubicBezTo>
                      <a:pt x="72888" y="-11967"/>
                      <a:pt x="36444" y="622"/>
                      <a:pt x="0" y="13212"/>
                    </a:cubicBezTo>
                  </a:path>
                </a:pathLst>
              </a:custGeom>
              <a:noFill/>
              <a:ln w="76200"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4479661"/>
              <a:ext cx="5391" cy="9496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ál 34"/>
          <p:cNvSpPr/>
          <p:nvPr/>
        </p:nvSpPr>
        <p:spPr>
          <a:xfrm>
            <a:off x="6137696" y="472514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341099" y="4293096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6125156" y="5088122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81859" y="4470307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3332032" y="5290853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6" name="Přímá spojnice 95"/>
          <p:cNvCxnSpPr/>
          <p:nvPr/>
        </p:nvCxnSpPr>
        <p:spPr>
          <a:xfrm>
            <a:off x="1284830" y="531480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728018" y="5160618"/>
            <a:ext cx="57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1</a:t>
            </a:r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38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15" y="1143189"/>
            <a:ext cx="6266170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11560" y="145628"/>
            <a:ext cx="7992888" cy="6712373"/>
            <a:chOff x="2190770" y="871636"/>
            <a:chExt cx="5763070" cy="488592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6" b="75869"/>
            <a:stretch/>
          </p:blipFill>
          <p:spPr>
            <a:xfrm>
              <a:off x="2195736" y="871636"/>
              <a:ext cx="5758104" cy="1045198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2190770" y="1918822"/>
              <a:ext cx="5758104" cy="3838736"/>
            </a:xfrm>
            <a:prstGeom prst="rect">
              <a:avLst/>
            </a:prstGeom>
          </p:spPr>
        </p:pic>
      </p:grpSp>
      <p:cxnSp>
        <p:nvCxnSpPr>
          <p:cNvPr id="7" name="Přímá spojnice 6"/>
          <p:cNvCxnSpPr/>
          <p:nvPr/>
        </p:nvCxnSpPr>
        <p:spPr>
          <a:xfrm>
            <a:off x="2955988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476241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578665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232935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335359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002546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3" b="2090"/>
          <a:stretch/>
        </p:blipFill>
        <p:spPr>
          <a:xfrm>
            <a:off x="1691680" y="9975"/>
            <a:ext cx="5688632" cy="6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8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Morfologie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471933" y="5733256"/>
            <a:ext cx="830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t</a:t>
            </a:r>
            <a:r>
              <a:rPr lang="cs-CZ" sz="2800" dirty="0" smtClean="0"/>
              <a:t>rochu komplikovanější, než se zdá….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979711" y="1088740"/>
            <a:ext cx="5904656" cy="4428492"/>
            <a:chOff x="1979711" y="820251"/>
            <a:chExt cx="5904656" cy="442849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1" y="820251"/>
              <a:ext cx="5904656" cy="442849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047497" y="1124744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optimista</a:t>
              </a:r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157147" y="1124744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pesimista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156176" y="1461810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realista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9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107505" y="116632"/>
            <a:ext cx="9036496" cy="6414476"/>
            <a:chOff x="2373312" y="1747550"/>
            <a:chExt cx="7136563" cy="5065826"/>
          </a:xfrm>
        </p:grpSpPr>
        <p:pic>
          <p:nvPicPr>
            <p:cNvPr id="3" name="Obrázek 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8" b="75820"/>
            <a:stretch/>
          </p:blipFill>
          <p:spPr bwMode="auto">
            <a:xfrm>
              <a:off x="2375650" y="1747550"/>
              <a:ext cx="7134225" cy="13919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Obrázek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944" b="3282"/>
            <a:stretch/>
          </p:blipFill>
          <p:spPr bwMode="auto">
            <a:xfrm>
              <a:off x="2373312" y="3124831"/>
              <a:ext cx="7134225" cy="36885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26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" y="5216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Polygrafie - praktika</a:t>
            </a:r>
            <a:endParaRPr lang="cs-CZ" sz="3200" b="1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936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8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801" y="954008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Lze změřit přímo:</a:t>
            </a:r>
            <a:endParaRPr lang="cs-CZ" sz="2000" dirty="0"/>
          </a:p>
          <a:p>
            <a:r>
              <a:rPr lang="cs-CZ" b="1" dirty="0"/>
              <a:t>RR</a:t>
            </a:r>
            <a:r>
              <a:rPr lang="cs-CZ" dirty="0"/>
              <a:t> interval: délka srdečního cyklu</a:t>
            </a:r>
          </a:p>
          <a:p>
            <a:r>
              <a:rPr lang="cs-CZ" b="1" dirty="0"/>
              <a:t>LVET</a:t>
            </a:r>
            <a:r>
              <a:rPr lang="cs-CZ" dirty="0"/>
              <a:t>: trvání ejekční fáze, doba mezi začátkem vzestupu </a:t>
            </a:r>
            <a:r>
              <a:rPr lang="cs-CZ" dirty="0" err="1"/>
              <a:t>sfygmografické</a:t>
            </a:r>
            <a:r>
              <a:rPr lang="cs-CZ" dirty="0"/>
              <a:t> křivky a </a:t>
            </a:r>
            <a:r>
              <a:rPr lang="cs-CZ" dirty="0" err="1"/>
              <a:t>dikrotickou</a:t>
            </a:r>
            <a:r>
              <a:rPr lang="cs-CZ" dirty="0"/>
              <a:t> </a:t>
            </a:r>
            <a:r>
              <a:rPr lang="cs-CZ" dirty="0" err="1"/>
              <a:t>incisurou</a:t>
            </a:r>
            <a:endParaRPr lang="cs-CZ" dirty="0"/>
          </a:p>
          <a:p>
            <a:r>
              <a:rPr lang="cs-CZ" b="1" dirty="0"/>
              <a:t>QS</a:t>
            </a:r>
            <a:r>
              <a:rPr lang="cs-CZ" b="1" baseline="-25000" dirty="0"/>
              <a:t>2</a:t>
            </a:r>
            <a:r>
              <a:rPr lang="cs-CZ" b="1" dirty="0"/>
              <a:t>:</a:t>
            </a:r>
            <a:r>
              <a:rPr lang="cs-CZ" dirty="0"/>
              <a:t> elektromechanická systola, čas od kmitu Q do druhé srdeční ozvy na fonokardiogramu (čas od depolarizace komorového septa do uzavření aortální chlopně)</a:t>
            </a:r>
          </a:p>
          <a:p>
            <a:r>
              <a:rPr lang="cs-CZ" b="1" dirty="0"/>
              <a:t>S</a:t>
            </a:r>
            <a:r>
              <a:rPr lang="cs-CZ" b="1" baseline="-25000" dirty="0"/>
              <a:t>1</a:t>
            </a:r>
            <a:r>
              <a:rPr lang="cs-CZ" b="1" dirty="0"/>
              <a:t>S</a:t>
            </a:r>
            <a:r>
              <a:rPr lang="cs-CZ" b="1" baseline="-25000" dirty="0"/>
              <a:t>2</a:t>
            </a:r>
            <a:r>
              <a:rPr lang="cs-CZ" dirty="0"/>
              <a:t> : mechanická systola (od první do druhé srdeční ozvy na fonokardiogramu)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sz="2000" b="1" dirty="0"/>
              <a:t>Je třeba dopočítat:</a:t>
            </a:r>
            <a:endParaRPr lang="cs-CZ" sz="2000" dirty="0"/>
          </a:p>
          <a:p>
            <a:r>
              <a:rPr lang="cs-CZ" b="1" dirty="0"/>
              <a:t>S</a:t>
            </a:r>
            <a:r>
              <a:rPr lang="cs-CZ" b="1" baseline="-25000" dirty="0"/>
              <a:t>2</a:t>
            </a:r>
            <a:r>
              <a:rPr lang="cs-CZ" b="1" dirty="0"/>
              <a:t>S</a:t>
            </a:r>
            <a:r>
              <a:rPr lang="cs-CZ" b="1" baseline="-25000" dirty="0"/>
              <a:t>1</a:t>
            </a:r>
            <a:r>
              <a:rPr lang="cs-CZ" dirty="0"/>
              <a:t>: mechanická diastola</a:t>
            </a:r>
          </a:p>
          <a:p>
            <a:r>
              <a:rPr lang="cs-CZ" dirty="0"/>
              <a:t>S</a:t>
            </a:r>
            <a:r>
              <a:rPr lang="cs-CZ" baseline="-25000" dirty="0"/>
              <a:t>2</a:t>
            </a:r>
            <a:r>
              <a:rPr lang="cs-CZ" dirty="0"/>
              <a:t>S</a:t>
            </a:r>
            <a:r>
              <a:rPr lang="cs-CZ" baseline="-25000" dirty="0"/>
              <a:t>1</a:t>
            </a:r>
            <a:r>
              <a:rPr lang="cs-CZ" dirty="0"/>
              <a:t>=RR – S</a:t>
            </a:r>
            <a:r>
              <a:rPr lang="cs-CZ" baseline="-25000" dirty="0"/>
              <a:t>1</a:t>
            </a:r>
            <a:r>
              <a:rPr lang="cs-CZ" dirty="0"/>
              <a:t>S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b="1" dirty="0"/>
              <a:t>PEP</a:t>
            </a:r>
            <a:r>
              <a:rPr lang="cs-CZ" dirty="0"/>
              <a:t>: </a:t>
            </a:r>
            <a:r>
              <a:rPr lang="cs-CZ" dirty="0" err="1"/>
              <a:t>preejekční</a:t>
            </a:r>
            <a:r>
              <a:rPr lang="cs-CZ" dirty="0"/>
              <a:t> perioda, doba od elektrické aktivace septa do otevření aortální chlopně</a:t>
            </a:r>
          </a:p>
          <a:p>
            <a:r>
              <a:rPr lang="cs-CZ" dirty="0"/>
              <a:t>PEP= QS</a:t>
            </a:r>
            <a:r>
              <a:rPr lang="cs-CZ" baseline="-25000" dirty="0"/>
              <a:t>2 </a:t>
            </a:r>
            <a:r>
              <a:rPr lang="cs-CZ" dirty="0"/>
              <a:t>– LVET</a:t>
            </a:r>
          </a:p>
          <a:p>
            <a:r>
              <a:rPr lang="cs-CZ" b="1" dirty="0"/>
              <a:t>IVK</a:t>
            </a:r>
            <a:r>
              <a:rPr lang="cs-CZ" dirty="0"/>
              <a:t>: </a:t>
            </a:r>
            <a:r>
              <a:rPr lang="cs-CZ" dirty="0" err="1"/>
              <a:t>izovolumická</a:t>
            </a:r>
            <a:r>
              <a:rPr lang="cs-CZ" dirty="0"/>
              <a:t> kontrakce</a:t>
            </a:r>
          </a:p>
          <a:p>
            <a:r>
              <a:rPr lang="cs-CZ" dirty="0"/>
              <a:t>IVK= S</a:t>
            </a:r>
            <a:r>
              <a:rPr lang="cs-CZ" baseline="-25000" dirty="0"/>
              <a:t>1</a:t>
            </a:r>
            <a:r>
              <a:rPr lang="cs-CZ" dirty="0"/>
              <a:t>S</a:t>
            </a:r>
            <a:r>
              <a:rPr lang="cs-CZ" baseline="-25000" dirty="0"/>
              <a:t>2 </a:t>
            </a:r>
            <a:r>
              <a:rPr lang="cs-CZ" dirty="0"/>
              <a:t>– LVET</a:t>
            </a:r>
          </a:p>
          <a:p>
            <a:r>
              <a:rPr lang="cs-CZ" b="1" dirty="0"/>
              <a:t>EML</a:t>
            </a:r>
            <a:r>
              <a:rPr lang="cs-CZ" dirty="0"/>
              <a:t>: elektromechanická latence, doba od elektrické aktivace septa po zahájení kontrakce (uzavření cípatých chlopní)</a:t>
            </a:r>
          </a:p>
          <a:p>
            <a:r>
              <a:rPr lang="cs-CZ" dirty="0"/>
              <a:t>EML= QS</a:t>
            </a:r>
            <a:r>
              <a:rPr lang="cs-CZ" baseline="-25000" dirty="0"/>
              <a:t>2 </a:t>
            </a:r>
            <a:r>
              <a:rPr lang="cs-CZ" dirty="0"/>
              <a:t>– S</a:t>
            </a:r>
            <a:r>
              <a:rPr lang="cs-CZ" baseline="-25000" dirty="0"/>
              <a:t>1</a:t>
            </a:r>
            <a:r>
              <a:rPr lang="cs-CZ" dirty="0"/>
              <a:t>S</a:t>
            </a:r>
            <a:r>
              <a:rPr lang="cs-CZ" baseline="-25000" dirty="0"/>
              <a:t>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" y="52162"/>
            <a:ext cx="896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Polygrafie - praktika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8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107504" y="1367396"/>
            <a:ext cx="9082241" cy="4091094"/>
            <a:chOff x="-71510" y="71250"/>
            <a:chExt cx="9372508" cy="4221845"/>
          </a:xfrm>
        </p:grpSpPr>
        <p:sp>
          <p:nvSpPr>
            <p:cNvPr id="3" name="Obdélník 2"/>
            <p:cNvSpPr/>
            <p:nvPr/>
          </p:nvSpPr>
          <p:spPr>
            <a:xfrm>
              <a:off x="0" y="116632"/>
              <a:ext cx="9179495" cy="4176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" name="Přímá spojnice 3"/>
            <p:cNvCxnSpPr/>
            <p:nvPr/>
          </p:nvCxnSpPr>
          <p:spPr>
            <a:xfrm flipV="1">
              <a:off x="236484" y="1540213"/>
              <a:ext cx="8676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/>
            <p:cNvCxnSpPr/>
            <p:nvPr/>
          </p:nvCxnSpPr>
          <p:spPr>
            <a:xfrm flipV="1">
              <a:off x="188984" y="1804242"/>
              <a:ext cx="108000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/>
            <p:nvPr/>
          </p:nvCxnSpPr>
          <p:spPr>
            <a:xfrm flipV="1">
              <a:off x="309250" y="2068271"/>
              <a:ext cx="324000" cy="0"/>
            </a:xfrm>
            <a:prstGeom prst="line">
              <a:avLst/>
            </a:prstGeom>
            <a:ln w="76200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flipV="1">
              <a:off x="188984" y="2332301"/>
              <a:ext cx="432000" cy="0"/>
            </a:xfrm>
            <a:prstGeom prst="line">
              <a:avLst/>
            </a:prstGeom>
            <a:ln w="762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V="1">
              <a:off x="611431" y="2620333"/>
              <a:ext cx="187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2637256" y="1172245"/>
              <a:ext cx="50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RR interval – délka elektrického srdečního cyklu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01364" y="1607634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EML – elektromechanická latence 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42056" y="1883605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IVK – </a:t>
              </a:r>
              <a:r>
                <a:rPr lang="cs-CZ" dirty="0" err="1" smtClean="0"/>
                <a:t>izovolumická</a:t>
              </a:r>
              <a:r>
                <a:rPr lang="cs-CZ" dirty="0" smtClean="0"/>
                <a:t> kontrakce</a:t>
              </a:r>
              <a:endParaRPr lang="cs-CZ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51956" y="2146556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PEP – </a:t>
              </a:r>
              <a:r>
                <a:rPr lang="cs-CZ" dirty="0" err="1" smtClean="0"/>
                <a:t>preejekční</a:t>
              </a:r>
              <a:r>
                <a:rPr lang="cs-CZ" dirty="0" smtClean="0"/>
                <a:t> perioda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501471" y="2429581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LVET – trvání ejekční fáze</a:t>
              </a:r>
              <a:endParaRPr lang="cs-CZ" dirty="0"/>
            </a:p>
          </p:txBody>
        </p:sp>
        <p:cxnSp>
          <p:nvCxnSpPr>
            <p:cNvPr id="14" name="Přímá spojnice 13"/>
            <p:cNvCxnSpPr/>
            <p:nvPr/>
          </p:nvCxnSpPr>
          <p:spPr>
            <a:xfrm flipV="1">
              <a:off x="2493432" y="3188358"/>
              <a:ext cx="6516000" cy="0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4607496" y="3226724"/>
              <a:ext cx="300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m</a:t>
              </a:r>
              <a:r>
                <a:rPr lang="cs-CZ" dirty="0" smtClean="0"/>
                <a:t>echanická diastola</a:t>
              </a:r>
              <a:endParaRPr lang="cs-CZ" dirty="0"/>
            </a:p>
          </p:txBody>
        </p:sp>
        <p:cxnSp>
          <p:nvCxnSpPr>
            <p:cNvPr id="16" name="Přímá spojnice 15"/>
            <p:cNvCxnSpPr/>
            <p:nvPr/>
          </p:nvCxnSpPr>
          <p:spPr>
            <a:xfrm flipV="1">
              <a:off x="288831" y="3188358"/>
              <a:ext cx="2196000" cy="0"/>
            </a:xfrm>
            <a:prstGeom prst="line">
              <a:avLst/>
            </a:prstGeom>
            <a:ln w="7620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296984" y="3221819"/>
              <a:ext cx="234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mechanická systola</a:t>
              </a:r>
              <a:endParaRPr lang="cs-CZ" dirty="0"/>
            </a:p>
          </p:txBody>
        </p:sp>
        <p:cxnSp>
          <p:nvCxnSpPr>
            <p:cNvPr id="18" name="Přímá spojnice 17"/>
            <p:cNvCxnSpPr/>
            <p:nvPr/>
          </p:nvCxnSpPr>
          <p:spPr>
            <a:xfrm flipV="1">
              <a:off x="188984" y="2900436"/>
              <a:ext cx="230400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2490576" y="2707404"/>
              <a:ext cx="4500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elektromechanická systola</a:t>
              </a:r>
              <a:endParaRPr lang="cs-CZ" dirty="0"/>
            </a:p>
          </p:txBody>
        </p:sp>
        <p:cxnSp>
          <p:nvCxnSpPr>
            <p:cNvPr id="20" name="Přímá spojnice 19"/>
            <p:cNvCxnSpPr/>
            <p:nvPr/>
          </p:nvCxnSpPr>
          <p:spPr>
            <a:xfrm>
              <a:off x="188984" y="603002"/>
              <a:ext cx="0" cy="234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296617" y="603002"/>
              <a:ext cx="0" cy="31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612534" y="603002"/>
              <a:ext cx="0" cy="20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2486809" y="603002"/>
              <a:ext cx="0" cy="26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8866327" y="603002"/>
              <a:ext cx="0" cy="255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 flipV="1">
              <a:off x="298731" y="3692524"/>
              <a:ext cx="8712000" cy="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2471006" y="3764532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</a:t>
              </a:r>
              <a:r>
                <a:rPr lang="cs-CZ" baseline="-25000" dirty="0" smtClean="0"/>
                <a:t>1</a:t>
              </a:r>
              <a:r>
                <a:rPr lang="cs-CZ" dirty="0" smtClean="0"/>
                <a:t>S</a:t>
              </a:r>
              <a:r>
                <a:rPr lang="cs-CZ" baseline="-25000" dirty="0" smtClean="0"/>
                <a:t>1</a:t>
              </a:r>
              <a:r>
                <a:rPr lang="cs-CZ" dirty="0"/>
                <a:t> – </a:t>
              </a:r>
              <a:r>
                <a:rPr lang="cs-CZ" dirty="0" smtClean="0"/>
                <a:t>délka mechanického srdečního cyklu</a:t>
              </a:r>
              <a:endParaRPr lang="cs-CZ" baseline="-25000" dirty="0"/>
            </a:p>
          </p:txBody>
        </p:sp>
        <p:cxnSp>
          <p:nvCxnSpPr>
            <p:cNvPr id="27" name="Přímá spojnice 26"/>
            <p:cNvCxnSpPr/>
            <p:nvPr/>
          </p:nvCxnSpPr>
          <p:spPr>
            <a:xfrm>
              <a:off x="8994977" y="1501869"/>
              <a:ext cx="0" cy="2233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ovéPole 27"/>
            <p:cNvSpPr txBox="1"/>
            <p:nvPr/>
          </p:nvSpPr>
          <p:spPr>
            <a:xfrm>
              <a:off x="-71510" y="348886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Q</a:t>
              </a:r>
              <a:endParaRPr lang="cs-CZ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9" name="Přímá spojnice 28"/>
            <p:cNvCxnSpPr/>
            <p:nvPr/>
          </p:nvCxnSpPr>
          <p:spPr>
            <a:xfrm>
              <a:off x="241161" y="553527"/>
              <a:ext cx="0" cy="10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29"/>
            <p:cNvSpPr txBox="1"/>
            <p:nvPr/>
          </p:nvSpPr>
          <p:spPr>
            <a:xfrm>
              <a:off x="81513" y="254551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</a:t>
              </a:r>
              <a:endParaRPr lang="cs-CZ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38913" y="71250"/>
              <a:ext cx="461665" cy="11722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I. ozva</a:t>
              </a:r>
              <a:endParaRPr lang="cs-CZ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347048" y="147504"/>
              <a:ext cx="461665" cy="11722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II. ozva</a:t>
              </a:r>
              <a:endParaRPr lang="cs-CZ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552185" y="147504"/>
              <a:ext cx="877163" cy="13543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z</a:t>
              </a:r>
              <a:r>
                <a:rPr lang="cs-CZ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ačátek vzestupu tlaku v aortě</a:t>
              </a:r>
              <a:endParaRPr lang="cs-CZ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4" name="Přímá spojnice 33"/>
            <p:cNvCxnSpPr/>
            <p:nvPr/>
          </p:nvCxnSpPr>
          <p:spPr>
            <a:xfrm>
              <a:off x="8914714" y="631805"/>
              <a:ext cx="0" cy="93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8628690" y="465661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Q</a:t>
              </a:r>
              <a:endParaRPr lang="cs-CZ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8757963" y="347576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</a:t>
              </a:r>
              <a:endParaRPr lang="cs-CZ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8839333" y="1541801"/>
              <a:ext cx="461665" cy="11722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I. ozva</a:t>
              </a:r>
              <a:endParaRPr lang="cs-CZ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1" y="52162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Polygrafie - praktika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326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5216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Srdeční výdej a jeho měření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692696"/>
            <a:ext cx="90730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Katetrizace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Pravostranná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Zavádí se žílou (jugulární,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kubitální nebo femorální</a:t>
            </a:r>
            <a:r>
              <a:rPr lang="cs-CZ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Katetr proniká do pravé síně, komory, plicnice a do vedlejší větve plicní arterie (zaklínění)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Levostranná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Zavádí se arterií (</a:t>
            </a:r>
            <a:r>
              <a:rPr lang="cs-CZ" sz="2000" dirty="0" err="1" smtClean="0"/>
              <a:t>femoralis</a:t>
            </a:r>
            <a:r>
              <a:rPr lang="cs-CZ" sz="2000" dirty="0" smtClean="0"/>
              <a:t>, 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</a:rPr>
              <a:t>axilaris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</a:rPr>
              <a:t>brachialis</a:t>
            </a:r>
            <a:r>
              <a:rPr lang="cs-CZ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Katetr proniká do aorty, levé komory, může do koronární arterie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Transseptální</a:t>
            </a:r>
            <a:r>
              <a:rPr lang="cs-CZ" sz="2000" dirty="0" smtClean="0"/>
              <a:t> katetrizace – propíchnutí septa mezi síněmi a průnik katetru z pravé síně do levé síně a lze i do levé komory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99096"/>
              </p:ext>
            </p:extLst>
          </p:nvPr>
        </p:nvGraphicFramePr>
        <p:xfrm>
          <a:off x="323528" y="3933056"/>
          <a:ext cx="8352928" cy="28083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548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Systolický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Konečný diastolický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Střední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Pravá síň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Pravá komora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Plicnice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 zaklínění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Levá síň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Levá komora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&lt;10</a:t>
                      </a:r>
                      <a:endParaRPr lang="cs-CZ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aorta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6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376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Objemy přečerpané srdcem </a:t>
            </a:r>
            <a:endParaRPr lang="cs-CZ" sz="2800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65546"/>
              </p:ext>
            </p:extLst>
          </p:nvPr>
        </p:nvGraphicFramePr>
        <p:xfrm>
          <a:off x="323527" y="4317072"/>
          <a:ext cx="8496946" cy="19202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752529"/>
                <a:gridCol w="1110105"/>
                <a:gridCol w="1317156"/>
                <a:gridCol w="131715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vleže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vsedě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vestoje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Minutový objem (l/min) klid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– 8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– 7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 – 6 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Srdeční index (l/min/m</a:t>
                      </a:r>
                      <a:r>
                        <a:rPr lang="cs-CZ" sz="1800" baseline="30000">
                          <a:effectLst/>
                        </a:rPr>
                        <a:t>2</a:t>
                      </a:r>
                      <a:r>
                        <a:rPr lang="cs-CZ" sz="1800">
                          <a:effectLst/>
                        </a:rPr>
                        <a:t>) klid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 – 5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2,2 – 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 – 3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Tepový objem (ml)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80 – 160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60 – 80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40 – 70 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Minutový objem (l/min) při maximální zátěži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 – 21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13 – 18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16 – 18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Srdeční index (l/min/m</a:t>
                      </a:r>
                      <a:r>
                        <a:rPr lang="cs-CZ" sz="1800" baseline="30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) při maximální zátěži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 – 11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 – 8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 – 12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Tepový objem (ml) při maximální zátěži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110 – 120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 – 120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 – 120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23528" y="126876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Minutový objem (srdeční výdej): </a:t>
            </a:r>
          </a:p>
          <a:p>
            <a:r>
              <a:rPr lang="cs-CZ" sz="2000" b="1" dirty="0" smtClean="0"/>
              <a:t>objem krve, který proteče srdcem za minutu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Tepový objem (systolický objem): </a:t>
            </a:r>
          </a:p>
          <a:p>
            <a:r>
              <a:rPr lang="cs-CZ" sz="2000" b="1" dirty="0" smtClean="0"/>
              <a:t>objem krve vypuzený srdcem během jednoho srdečního cyklu</a:t>
            </a:r>
          </a:p>
          <a:p>
            <a:endParaRPr lang="cs-CZ" sz="2000" b="1" dirty="0" smtClean="0"/>
          </a:p>
          <a:p>
            <a:r>
              <a:rPr lang="cs-CZ" sz="2000" dirty="0" smtClean="0"/>
              <a:t>Srdeční index: </a:t>
            </a:r>
          </a:p>
          <a:p>
            <a:r>
              <a:rPr lang="cs-CZ" sz="2000" dirty="0" smtClean="0"/>
              <a:t>minutový objem vztažený na jednotku plochy povrchu těla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61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Tlaky v komorách, síních, aortě a plicnici</a:t>
            </a:r>
            <a:endParaRPr lang="cs-CZ" sz="2800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9590"/>
              </p:ext>
            </p:extLst>
          </p:nvPr>
        </p:nvGraphicFramePr>
        <p:xfrm>
          <a:off x="611558" y="908720"/>
          <a:ext cx="7272812" cy="342306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555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Systolický tlak </a:t>
                      </a:r>
                      <a:r>
                        <a:rPr lang="en-US" sz="2000">
                          <a:effectLst/>
                        </a:rPr>
                        <a:t>[mmHg]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Konečný diastolický tlak </a:t>
                      </a:r>
                      <a:r>
                        <a:rPr lang="en-US" sz="2000">
                          <a:effectLst/>
                        </a:rPr>
                        <a:t>[mmHg]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 tlak </a:t>
                      </a:r>
                      <a:r>
                        <a:rPr lang="en-US" sz="2000">
                          <a:effectLst/>
                        </a:rPr>
                        <a:t>[mmHg]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Pravá síň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Pravá komora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Plicnice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 zaklínění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Levá síň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Levá komora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r>
                        <a:rPr lang="cs-CZ" sz="2000" dirty="0" smtClean="0">
                          <a:effectLst/>
                        </a:rPr>
                        <a:t>--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9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aorta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39552" y="472514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Levé srdce</a:t>
            </a:r>
          </a:p>
          <a:p>
            <a:r>
              <a:rPr lang="cs-CZ" dirty="0" smtClean="0"/>
              <a:t>Vysokotlaký systém</a:t>
            </a:r>
          </a:p>
          <a:p>
            <a:r>
              <a:rPr lang="cs-CZ" dirty="0" smtClean="0"/>
              <a:t>Silná stěna komory</a:t>
            </a:r>
          </a:p>
          <a:p>
            <a:r>
              <a:rPr lang="cs-CZ" dirty="0" smtClean="0"/>
              <a:t>Tlak v aortě 120/80 mmHg</a:t>
            </a:r>
          </a:p>
          <a:p>
            <a:r>
              <a:rPr lang="cs-CZ" dirty="0" smtClean="0"/>
              <a:t>Větší práce komor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16016" y="472514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Pravé srdce</a:t>
            </a:r>
          </a:p>
          <a:p>
            <a:r>
              <a:rPr lang="cs-CZ" dirty="0" smtClean="0"/>
              <a:t>Nízkotlaký systém</a:t>
            </a:r>
          </a:p>
          <a:p>
            <a:r>
              <a:rPr lang="cs-CZ" dirty="0" smtClean="0"/>
              <a:t>Tenčí stěna komory</a:t>
            </a:r>
          </a:p>
          <a:p>
            <a:r>
              <a:rPr lang="cs-CZ" dirty="0" smtClean="0"/>
              <a:t>Tlak v plicnici 30/12 mmHg</a:t>
            </a:r>
          </a:p>
          <a:p>
            <a:r>
              <a:rPr lang="cs-CZ" dirty="0" smtClean="0"/>
              <a:t>Menší práce komor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63813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Objem krve přečerpaný pravým a levým srdcem je téměř totožný!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Srdeční rezerva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3920" y="1205136"/>
            <a:ext cx="8488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Chronotropní</a:t>
            </a:r>
            <a:r>
              <a:rPr lang="cs-CZ" sz="2000" b="1" dirty="0" smtClean="0"/>
              <a:t> rezerva </a:t>
            </a:r>
            <a:r>
              <a:rPr lang="cs-CZ" sz="2000" dirty="0" smtClean="0"/>
              <a:t>= HR </a:t>
            </a:r>
            <a:r>
              <a:rPr lang="cs-CZ" sz="2000" dirty="0" err="1" smtClean="0"/>
              <a:t>max</a:t>
            </a:r>
            <a:r>
              <a:rPr lang="cs-CZ" sz="2000" dirty="0" smtClean="0"/>
              <a:t>/HR klid (3 -5)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Netrenovaný</a:t>
            </a:r>
            <a:r>
              <a:rPr lang="cs-CZ" sz="2000" dirty="0" smtClean="0"/>
              <a:t>: klid 80 </a:t>
            </a:r>
            <a:r>
              <a:rPr lang="cs-CZ" sz="2000" dirty="0" err="1" smtClean="0"/>
              <a:t>bpm</a:t>
            </a:r>
            <a:r>
              <a:rPr lang="cs-CZ" sz="2000" dirty="0" smtClean="0"/>
              <a:t>, </a:t>
            </a:r>
            <a:r>
              <a:rPr lang="cs-CZ" sz="2000" dirty="0" err="1" smtClean="0"/>
              <a:t>max</a:t>
            </a:r>
            <a:r>
              <a:rPr lang="cs-CZ" sz="2000" dirty="0" smtClean="0"/>
              <a:t> 180 </a:t>
            </a:r>
            <a:r>
              <a:rPr lang="cs-CZ" sz="2000" dirty="0" err="1" smtClean="0"/>
              <a:t>bpm</a:t>
            </a:r>
            <a:endParaRPr lang="cs-CZ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Trenovaný</a:t>
            </a:r>
            <a:r>
              <a:rPr lang="cs-CZ" sz="2000" dirty="0" smtClean="0"/>
              <a:t>: klid 40, </a:t>
            </a:r>
            <a:r>
              <a:rPr lang="cs-CZ" sz="2000" dirty="0" err="1" smtClean="0"/>
              <a:t>max</a:t>
            </a:r>
            <a:r>
              <a:rPr lang="cs-CZ" sz="2000" dirty="0" smtClean="0"/>
              <a:t> 180 </a:t>
            </a:r>
            <a:r>
              <a:rPr lang="cs-CZ" sz="2000" dirty="0" err="1" smtClean="0"/>
              <a:t>bpm</a:t>
            </a:r>
            <a:endParaRPr lang="cs-CZ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Rezerva systolického objemu </a:t>
            </a:r>
            <a:r>
              <a:rPr lang="cs-CZ" sz="2000" dirty="0" smtClean="0"/>
              <a:t>= SV </a:t>
            </a:r>
            <a:r>
              <a:rPr lang="cs-CZ" sz="2000" dirty="0" err="1" smtClean="0"/>
              <a:t>max</a:t>
            </a:r>
            <a:r>
              <a:rPr lang="cs-CZ" sz="2000" dirty="0" smtClean="0"/>
              <a:t>/ SV klid (1,5)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Netrénovaný: klid 70 ml, </a:t>
            </a:r>
            <a:r>
              <a:rPr lang="cs-CZ" sz="2000" dirty="0" err="1" smtClean="0"/>
              <a:t>max</a:t>
            </a:r>
            <a:r>
              <a:rPr lang="cs-CZ" sz="2000" dirty="0" smtClean="0"/>
              <a:t> 100 ml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Trénovaný: klid 140 ml, </a:t>
            </a:r>
            <a:r>
              <a:rPr lang="cs-CZ" sz="2000" dirty="0" err="1" smtClean="0"/>
              <a:t>max</a:t>
            </a:r>
            <a:r>
              <a:rPr lang="cs-CZ" sz="2000" dirty="0" smtClean="0"/>
              <a:t> 190 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Srdeční rezerva = srdeční výdej </a:t>
            </a:r>
            <a:r>
              <a:rPr lang="cs-CZ" sz="2000" b="1" dirty="0" err="1" smtClean="0"/>
              <a:t>max</a:t>
            </a:r>
            <a:r>
              <a:rPr lang="cs-CZ" sz="2000" b="1" dirty="0" smtClean="0"/>
              <a:t>/srdeční výdej klid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Netrénovaný (3): klid 5,6 l/min, </a:t>
            </a:r>
            <a:r>
              <a:rPr lang="cs-CZ" sz="2000" dirty="0" err="1" smtClean="0"/>
              <a:t>max</a:t>
            </a:r>
            <a:r>
              <a:rPr lang="cs-CZ" sz="2000" dirty="0" smtClean="0"/>
              <a:t> 18 l/min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Trénovaný (6): klid 5,6 l/min, </a:t>
            </a:r>
            <a:r>
              <a:rPr lang="cs-CZ" sz="2000" dirty="0" err="1" smtClean="0"/>
              <a:t>max</a:t>
            </a:r>
            <a:r>
              <a:rPr lang="cs-CZ" sz="2000" dirty="0" smtClean="0"/>
              <a:t> 35 l/min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Koronární rezerva: 3,5</a:t>
            </a:r>
          </a:p>
        </p:txBody>
      </p:sp>
    </p:spTree>
    <p:extLst>
      <p:ext uri="{BB962C8B-B14F-4D97-AF65-F5344CB8AC3E}">
        <p14:creationId xmlns:p14="http://schemas.microsoft.com/office/powerpoint/2010/main" val="35591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124744"/>
            <a:ext cx="77768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Síla srdečního kontrakce</a:t>
            </a:r>
          </a:p>
          <a:p>
            <a:endParaRPr lang="cs-CZ" dirty="0" smtClean="0"/>
          </a:p>
          <a:p>
            <a:r>
              <a:rPr lang="cs-CZ" sz="2000" b="1" dirty="0" err="1" smtClean="0"/>
              <a:t>Preload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předtížení</a:t>
            </a:r>
            <a:r>
              <a:rPr lang="cs-CZ" sz="2000" b="1" dirty="0" smtClean="0"/>
              <a:t>) </a:t>
            </a:r>
            <a:r>
              <a:rPr lang="cs-CZ" dirty="0" smtClean="0"/>
              <a:t>– zatížení před kontrakcí </a:t>
            </a:r>
            <a:r>
              <a:rPr lang="cs-CZ" dirty="0"/>
              <a:t>– síla, která napíná myokard před </a:t>
            </a:r>
            <a:r>
              <a:rPr lang="cs-CZ" dirty="0" smtClean="0"/>
              <a:t>stahem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Dán plněním srdce (vázán na žilní návrat)</a:t>
            </a:r>
            <a:endParaRPr lang="cs-CZ" dirty="0"/>
          </a:p>
          <a:p>
            <a:endParaRPr lang="cs-CZ" dirty="0" smtClean="0"/>
          </a:p>
          <a:p>
            <a:r>
              <a:rPr lang="cs-CZ" sz="2000" b="1" dirty="0" err="1" smtClean="0"/>
              <a:t>Afterload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dotížení</a:t>
            </a:r>
            <a:r>
              <a:rPr lang="cs-CZ" sz="2000" b="1" dirty="0" smtClean="0"/>
              <a:t>) – </a:t>
            </a:r>
            <a:r>
              <a:rPr lang="cs-CZ" dirty="0" smtClean="0"/>
              <a:t>zatížení během kontrakce – odpor, proti němuž je krev vypuzována během stahu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Dán tlakem v aortě (plicnici) (případně poloměrem aortální/</a:t>
            </a:r>
            <a:r>
              <a:rPr lang="cs-CZ" dirty="0" err="1" smtClean="0"/>
              <a:t>pulmonílní</a:t>
            </a:r>
            <a:r>
              <a:rPr lang="cs-CZ" dirty="0" smtClean="0"/>
              <a:t> chlopně)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0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764704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Síla srdečního kontrakce</a:t>
            </a:r>
          </a:p>
          <a:p>
            <a:endParaRPr lang="cs-CZ" sz="2800" b="1" dirty="0"/>
          </a:p>
          <a:p>
            <a:r>
              <a:rPr lang="cs-CZ" sz="2400" dirty="0" smtClean="0"/>
              <a:t>Teplota –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smtClean="0"/>
              <a:t>hypotermie – snižuje CO  (HR a kontraktilitu)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400" dirty="0" smtClean="0"/>
              <a:t>Snížená kinetika membránových kanálů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400" dirty="0" smtClean="0"/>
              <a:t>zavírání nexů, zpomalení depolarizace </a:t>
            </a:r>
            <a:r>
              <a:rPr lang="cs-CZ" sz="2400" dirty="0" err="1" smtClean="0"/>
              <a:t>pacemakerových</a:t>
            </a:r>
            <a:r>
              <a:rPr lang="cs-CZ" sz="2400" dirty="0" smtClean="0"/>
              <a:t> buněk (vyšší </a:t>
            </a:r>
            <a:r>
              <a:rPr lang="cs-CZ" sz="2400" dirty="0"/>
              <a:t>riziko arytmií</a:t>
            </a:r>
            <a:r>
              <a:rPr lang="cs-CZ" sz="2400" dirty="0" smtClean="0"/>
              <a:t>)</a:t>
            </a:r>
            <a:endParaRPr lang="cs-CZ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smtClean="0"/>
              <a:t>Hypertermie – naopak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ATP – ischemie, snížení CO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Ca2+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err="1" smtClean="0"/>
              <a:t>Hyperkalcemie</a:t>
            </a:r>
            <a:r>
              <a:rPr lang="cs-CZ" sz="2400" dirty="0" smtClean="0"/>
              <a:t> – zkrácení AP (a QT) – rychlejší aktivace K kanálů, vyšší citlivost na </a:t>
            </a:r>
            <a:r>
              <a:rPr lang="cs-CZ" sz="2400" dirty="0" err="1" smtClean="0"/>
              <a:t>digitalis</a:t>
            </a:r>
            <a:r>
              <a:rPr lang="cs-CZ" sz="2400" dirty="0" smtClean="0"/>
              <a:t>, zvýší sílu stahu</a:t>
            </a:r>
            <a:endParaRPr lang="cs-CZ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err="1" smtClean="0"/>
              <a:t>Hypokalcemie</a:t>
            </a:r>
            <a:r>
              <a:rPr lang="cs-CZ" sz="2400" dirty="0" smtClean="0"/>
              <a:t> – naopak</a:t>
            </a:r>
          </a:p>
          <a:p>
            <a:r>
              <a:rPr lang="cs-CZ" sz="2400" dirty="0" smtClean="0"/>
              <a:t>Kofein – inhibuje </a:t>
            </a:r>
            <a:r>
              <a:rPr lang="cs-CZ" sz="2400" dirty="0" err="1" smtClean="0"/>
              <a:t>fosfodiesterázu</a:t>
            </a:r>
            <a:r>
              <a:rPr lang="cs-CZ" sz="2400" dirty="0" smtClean="0"/>
              <a:t> (odbourávající </a:t>
            </a:r>
            <a:r>
              <a:rPr lang="cs-CZ" sz="2400" dirty="0" err="1" smtClean="0"/>
              <a:t>cAMP</a:t>
            </a:r>
            <a:r>
              <a:rPr lang="cs-CZ" sz="2400" dirty="0" smtClean="0"/>
              <a:t>)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9154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Morfologie – stavba srdce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420446" y="764704"/>
            <a:ext cx="8302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Pravé a levé srdce jsou sériově zapojené pumpy.</a:t>
            </a:r>
          </a:p>
          <a:p>
            <a:r>
              <a:rPr lang="cs-CZ" sz="2400" dirty="0" smtClean="0"/>
              <a:t>(</a:t>
            </a:r>
            <a:r>
              <a:rPr lang="cs-CZ" sz="2400" b="1" dirty="0" smtClean="0"/>
              <a:t>pravé srdce </a:t>
            </a:r>
            <a:r>
              <a:rPr lang="cs-CZ" sz="2400" dirty="0" smtClean="0"/>
              <a:t>– plíce – </a:t>
            </a:r>
            <a:r>
              <a:rPr lang="cs-CZ" sz="2400" b="1" dirty="0" smtClean="0"/>
              <a:t>levé srdce </a:t>
            </a:r>
            <a:r>
              <a:rPr lang="cs-CZ" sz="2400" dirty="0" smtClean="0"/>
              <a:t>– velký oběh –  ….)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77" y="1916832"/>
            <a:ext cx="4828246" cy="44077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42231" y="3714989"/>
            <a:ext cx="14735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pravá síň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6324600"/>
            <a:ext cx="7104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http://www.fpnotebook.com/_media/CvAnatomyHeartApicalFourChamberView.gif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36222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Horní dutá žíla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23623" y="5301208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Dolní dutá žíla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31635" y="5703705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Pravá komora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79907" y="4109010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Levá komora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30976" y="4933950"/>
            <a:ext cx="24520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Mezikomorové septum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5621178"/>
            <a:ext cx="1018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apex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459955" y="3244914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Levá síň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2380818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Pulmonální arterie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817643" y="1628800"/>
            <a:ext cx="906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aorta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241405" y="2893337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Pulmonální žíla</a:t>
            </a:r>
            <a:endParaRPr lang="cs-CZ" sz="2000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2843808" y="2605554"/>
            <a:ext cx="614647" cy="1922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627784" y="3915044"/>
            <a:ext cx="830671" cy="900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2843808" y="4729336"/>
            <a:ext cx="487827" cy="5718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3923928" y="4729336"/>
            <a:ext cx="277132" cy="9743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818484" y="5015272"/>
            <a:ext cx="9614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860032" y="4365104"/>
            <a:ext cx="919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4788024" y="3284984"/>
            <a:ext cx="639043" cy="1599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5459955" y="3101855"/>
            <a:ext cx="781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818484" y="2636332"/>
            <a:ext cx="641471" cy="1614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4101369" y="1893070"/>
            <a:ext cx="614647" cy="504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447055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Hyperkalcemie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zkrácení QT, zkrácení AP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(zrychlená aktivace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repolarizačních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 kanálů),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zvýšená citlivost na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digitalis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digitalis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zvyšuje intracelulární Ca)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- Zástava srdce v systole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Hypokalcemie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– prodloužení QT (ST), prodloužení AP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zpomalená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aktivace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repolarizačních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 kanálů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SouvisejÃ­cÃ­ obrÃ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3091973" y="3013178"/>
            <a:ext cx="3248980" cy="33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33265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Hyperkalemie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acidoza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" y="1494076"/>
            <a:ext cx="5838825" cy="2971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6532"/>
            <a:ext cx="3352523" cy="365729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90869" y="1124744"/>
            <a:ext cx="3091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Zkracování AP, zvyšování klidového potenciálu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580112" y="4662428"/>
            <a:ext cx="3091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Zkracování QT,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špičaté vysoké T, rozšířené QRS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5648474"/>
            <a:ext cx="473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Hyperkalemie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– zástava srdce v diastole (klidový membránový potenciál stoupne tak, že se deaktivují Na+ kanály)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39552" y="3953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Trest smrti injekcí v USA - podání chloridu draselného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4459" y="1187460"/>
            <a:ext cx="309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Zástava srdce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VÃ½sledek obrÃ¡zku pro injekce smrti trest smr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286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Ã½sledek obrÃ¡zku pro injekce smrti trest sm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77" y="4553248"/>
            <a:ext cx="2376264" cy="15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39552" y="39537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Hypokalemie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(a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alkaloza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/>
          <a:stretch/>
        </p:blipFill>
        <p:spPr>
          <a:xfrm>
            <a:off x="179512" y="1258034"/>
            <a:ext cx="8532440" cy="544181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15816" y="149150"/>
            <a:ext cx="61030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-Extracelulární alkalóza vede k vylučování H+ z buňky a vstup Na+ do buňky (Na/H výměník). Na+ je z buňky čerpáno za K+ (Na+/k+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ATPáza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). Čerpání K+ do buňky vede k extracelulární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hypokalemii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-Nedostatek K+ podporuje sekreci H+ v distálním tubulu. Vzniká alkalóza.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-Hypoglykémie nebo nedostatek inzulinu buňky ztrácení K+ -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hyperkalemie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Indexy srdeční kontraktility</a:t>
            </a: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46068" y="836712"/>
                <a:ext cx="8374404" cy="596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Srdeční </a:t>
                </a:r>
                <a:r>
                  <a:rPr lang="cs-CZ" sz="2000" dirty="0"/>
                  <a:t>stažlivost (kontraktilita, schopnost stahu) ovlivňuje především tepový objem. Pozitivně </a:t>
                </a:r>
                <a:r>
                  <a:rPr lang="cs-CZ" sz="2000" dirty="0" err="1"/>
                  <a:t>inotropní</a:t>
                </a:r>
                <a:r>
                  <a:rPr lang="cs-CZ" sz="2000" dirty="0"/>
                  <a:t> účinek má noradrenalin z nervových sympatických zakončení v srdci, který je podpořen kolujícími katecholaminy. Vagus má nepřímý negativně </a:t>
                </a:r>
                <a:r>
                  <a:rPr lang="cs-CZ" sz="2000" dirty="0" err="1"/>
                  <a:t>inotropní</a:t>
                </a:r>
                <a:r>
                  <a:rPr lang="cs-CZ" sz="2000" dirty="0"/>
                  <a:t> účinek</a:t>
                </a:r>
                <a:r>
                  <a:rPr lang="cs-CZ" sz="2000" dirty="0" smtClean="0"/>
                  <a:t>.</a:t>
                </a:r>
              </a:p>
              <a:p>
                <a:r>
                  <a:rPr lang="cs-CZ" sz="2000" dirty="0" smtClean="0"/>
                  <a:t> </a:t>
                </a:r>
              </a:p>
              <a:p>
                <a:r>
                  <a:rPr lang="cs-CZ" sz="2000" dirty="0" err="1"/>
                  <a:t>Hyperkapnie</a:t>
                </a:r>
                <a:r>
                  <a:rPr lang="cs-CZ" sz="2000" dirty="0"/>
                  <a:t>, hypoxie, acidóza, chinidin, barbituráty a </a:t>
                </a:r>
                <a:r>
                  <a:rPr lang="cs-CZ" sz="2000" dirty="0" err="1"/>
                  <a:t>prokainamid</a:t>
                </a:r>
                <a:r>
                  <a:rPr lang="cs-CZ" sz="2000" dirty="0"/>
                  <a:t> potlačují srdeční stažlivost</a:t>
                </a:r>
                <a:r>
                  <a:rPr lang="cs-CZ" sz="2000" dirty="0" smtClean="0"/>
                  <a:t>.</a:t>
                </a:r>
              </a:p>
              <a:p>
                <a:endParaRPr lang="cs-CZ" sz="2000" dirty="0"/>
              </a:p>
              <a:p>
                <a:r>
                  <a:rPr lang="cs-CZ" sz="2000" b="1" dirty="0"/>
                  <a:t>Ejekční frakce: </a:t>
                </a:r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/>
                        </a:rPr>
                        <m:t>𝑬𝑭</m:t>
                      </m:r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1" i="1">
                              <a:latin typeface="Cambria Math"/>
                            </a:rPr>
                            <m:t>𝒔𝒚𝒔𝒕𝒐𝒍𝒊𝒄𝒌</m:t>
                          </m:r>
                          <m:r>
                            <a:rPr lang="cs-CZ" sz="2000" b="1" i="1">
                              <a:latin typeface="Cambria Math"/>
                            </a:rPr>
                            <m:t>ý 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𝒐𝒃𝒋𝒆𝒎</m:t>
                          </m:r>
                        </m:num>
                        <m:den>
                          <m:r>
                            <a:rPr lang="cs-CZ" sz="2000" b="1" i="1">
                              <a:latin typeface="Cambria Math"/>
                            </a:rPr>
                            <m:t>𝒆𝒏𝒅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𝒅𝒊𝒂𝒔𝒕𝒐𝒍𝒊𝒄𝒌</m:t>
                          </m:r>
                          <m:r>
                            <a:rPr lang="cs-CZ" sz="2000" b="1" i="1">
                              <a:latin typeface="Cambria Math"/>
                            </a:rPr>
                            <m:t>ý 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𝒐𝒃𝒋𝒆𝒎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  <a:p>
                <a:r>
                  <a:rPr lang="cs-CZ" sz="2000" dirty="0"/>
                  <a:t>Fyziologicky je EF okolo 70% (někde se píše o 60%). EF menší než 40% (někde se píše 30%) hovoří o systolické dysfunkci (porucha kontrakce). Takto nízká EF diagnostikuje srdeční selhání. Ale pozor, existují srdeční selhání se zachovanou EF (u koncentrické hypertrofie srdce způsobené hypertenzí a/nebo diabetem).</a:t>
                </a:r>
              </a:p>
              <a:p>
                <a:r>
                  <a:rPr lang="cs-CZ" sz="2000" dirty="0"/>
                  <a:t>EF lze zjisti fonokardiograficky na základě velikostí komory na konci systoly a na konci diastoly. Také radiologicky lze měřit objemy, ale měření doprovází zátěž způsobená radioaktivními izotopy použitými (kontrastní látka). Katetrizace a angiografie je další metodou pro měření EF. </a:t>
                </a: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8" y="836712"/>
                <a:ext cx="8374404" cy="5964325"/>
              </a:xfrm>
              <a:prstGeom prst="rect">
                <a:avLst/>
              </a:prstGeom>
              <a:blipFill rotWithShape="1">
                <a:blip r:embed="rId2"/>
                <a:stretch>
                  <a:fillRect l="-728" t="-511" r="-1310" b="-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6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Indexy srdeční kontraktility</a:t>
            </a: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0" y="836712"/>
                <a:ext cx="9144000" cy="330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EF </a:t>
                </a:r>
                <a:r>
                  <a:rPr lang="cs-CZ" sz="2000" dirty="0"/>
                  <a:t>je ovlivněna nejen kontraktilitou ale i náplní srdce (</a:t>
                </a:r>
                <a:r>
                  <a:rPr lang="cs-CZ" sz="2000" dirty="0" err="1"/>
                  <a:t>Starling</a:t>
                </a:r>
                <a:r>
                  <a:rPr lang="cs-CZ" sz="2000" dirty="0"/>
                  <a:t>)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Vztah end-diastolického tlaku (EDP) a end-diastolického objemu (EDV) v klidu a při </a:t>
                </a:r>
                <a:r>
                  <a:rPr lang="cs-CZ" sz="2000" dirty="0" smtClean="0"/>
                  <a:t>zátěži.</a:t>
                </a:r>
                <a:endParaRPr lang="cs-CZ" sz="2000" dirty="0"/>
              </a:p>
              <a:p>
                <a:r>
                  <a:rPr lang="cs-CZ" sz="2000" dirty="0"/>
                  <a:t>Systolická dysfunkce – stoupá EDV a EDP při zátěži v porovnání s klidem</a:t>
                </a:r>
              </a:p>
              <a:p>
                <a:r>
                  <a:rPr lang="cs-CZ" sz="2000" dirty="0"/>
                  <a:t>Diastolická dysfunkce (porucha relaxace) – při zátěži EDP stoupá, ale EDV se nemění</a:t>
                </a:r>
              </a:p>
              <a:p>
                <a:r>
                  <a:rPr lang="cs-CZ" sz="2000" dirty="0"/>
                  <a:t> </a:t>
                </a:r>
              </a:p>
              <a:p>
                <a:r>
                  <a:rPr lang="cs-CZ" sz="2000" b="1" dirty="0"/>
                  <a:t>Indexy kontraktility odvozené z izovolumické fáze systoly</a:t>
                </a:r>
                <a:endParaRPr lang="cs-CZ" sz="2000" dirty="0"/>
              </a:p>
              <a:p>
                <a:r>
                  <a:rPr lang="cs-CZ" sz="2000" dirty="0"/>
                  <a:t>V praktikách jste dělali průměrnou rychlost nárůstu tlaku během izovolumické kontrakce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𝒅𝑷</m:t>
                    </m:r>
                    <m:r>
                      <a:rPr lang="cs-CZ" sz="2000" b="1" i="1">
                        <a:latin typeface="Cambria Math"/>
                      </a:rPr>
                      <m:t>/</m:t>
                    </m:r>
                    <m:r>
                      <a:rPr lang="cs-CZ" sz="2000" b="1" i="1">
                        <a:latin typeface="Cambria Math"/>
                      </a:rPr>
                      <m:t>𝒅𝒕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𝐷𝑇𝐾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𝐸𝐷𝑃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č</m:t>
                        </m:r>
                        <m:r>
                          <a:rPr lang="cs-CZ" sz="2000" i="1">
                            <a:latin typeface="Cambria Math"/>
                          </a:rPr>
                          <m:t>𝑎𝑠</m:t>
                        </m:r>
                        <m:r>
                          <a:rPr lang="cs-CZ" sz="2000" i="1">
                            <a:latin typeface="Cambria Math"/>
                          </a:rPr>
                          <m:t> </m:t>
                        </m:r>
                        <m:r>
                          <a:rPr lang="cs-CZ" sz="2000" i="1">
                            <a:latin typeface="Cambria Math"/>
                          </a:rPr>
                          <m:t>𝐼𝑉𝐾</m:t>
                        </m:r>
                      </m:den>
                    </m:f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3305520"/>
              </a:xfrm>
              <a:prstGeom prst="rect">
                <a:avLst/>
              </a:prstGeom>
              <a:blipFill rotWithShape="1">
                <a:blip r:embed="rId2"/>
                <a:stretch>
                  <a:fillRect l="-667" t="-921" b="-3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4084181" cy="32361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7590" y="414223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Častěji se však používá </a:t>
            </a:r>
            <a:r>
              <a:rPr lang="cs-CZ" b="1" dirty="0" err="1"/>
              <a:t>dP</a:t>
            </a:r>
            <a:r>
              <a:rPr lang="cs-CZ" b="1" dirty="0"/>
              <a:t>/</a:t>
            </a:r>
            <a:r>
              <a:rPr lang="cs-CZ" b="1" dirty="0" err="1"/>
              <a:t>dt</a:t>
            </a:r>
            <a:r>
              <a:rPr lang="cs-CZ" b="1" dirty="0"/>
              <a:t> </a:t>
            </a:r>
            <a:r>
              <a:rPr lang="cs-CZ" b="1" baseline="-25000" dirty="0" err="1"/>
              <a:t>max</a:t>
            </a:r>
            <a:r>
              <a:rPr lang="cs-CZ" b="1" baseline="-25000" dirty="0"/>
              <a:t> </a:t>
            </a:r>
            <a:r>
              <a:rPr lang="cs-CZ" dirty="0"/>
              <a:t>– nejvyšší rychlost nárůstu tlaku v komoře za </a:t>
            </a:r>
            <a:r>
              <a:rPr lang="cs-CZ" dirty="0" smtClean="0"/>
              <a:t>čas. </a:t>
            </a:r>
            <a:r>
              <a:rPr lang="cs-CZ" dirty="0"/>
              <a:t>Srdeční komora by měla vyvinout za krátký časový úsek dostatečný tlak, takže porucha kontraktility povede ke snižování těchto indexů. </a:t>
            </a:r>
          </a:p>
          <a:p>
            <a:r>
              <a:rPr lang="cs-CZ" sz="1400" i="1" dirty="0"/>
              <a:t>Pozn. d znamená diferenci (u nespojitých veličin) nebo derivaci (u spojitých veličin), takže </a:t>
            </a:r>
            <a:r>
              <a:rPr lang="cs-CZ" sz="1400" i="1" dirty="0" err="1"/>
              <a:t>dT</a:t>
            </a:r>
            <a:r>
              <a:rPr lang="cs-CZ" sz="1400" i="1" dirty="0"/>
              <a:t> znamená změnu tlaku, </a:t>
            </a:r>
            <a:r>
              <a:rPr lang="cs-CZ" sz="1400" i="1" dirty="0" err="1"/>
              <a:t>dt</a:t>
            </a:r>
            <a:r>
              <a:rPr lang="cs-CZ" sz="1400" i="1" dirty="0"/>
              <a:t> znamená změnu času. Často se využívá znaku delta </a:t>
            </a:r>
            <a:r>
              <a:rPr lang="cs-CZ" sz="1400" i="1" dirty="0">
                <a:sym typeface="Symbol"/>
              </a:rPr>
              <a:t>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708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52162"/>
            <a:ext cx="1170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Indexy srdeční kontraktility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79512" y="692696"/>
                <a:ext cx="8964488" cy="2068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b="1" dirty="0"/>
                  <a:t>Indexy kontraktility odvozené z </a:t>
                </a:r>
                <a:r>
                  <a:rPr lang="cs-CZ" sz="2000" b="1" dirty="0" err="1"/>
                  <a:t>izovolumické</a:t>
                </a:r>
                <a:r>
                  <a:rPr lang="cs-CZ" sz="2000" b="1" dirty="0"/>
                  <a:t> fáze systoly</a:t>
                </a:r>
                <a:endParaRPr lang="cs-CZ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V </a:t>
                </a:r>
                <a:r>
                  <a:rPr lang="cs-CZ" sz="2000" dirty="0" smtClean="0"/>
                  <a:t>praktikách: průměrná </a:t>
                </a:r>
                <a:r>
                  <a:rPr lang="cs-CZ" sz="2000" dirty="0"/>
                  <a:t>rychlost nárůstu tlaku během </a:t>
                </a:r>
                <a:r>
                  <a:rPr lang="cs-CZ" sz="2000" dirty="0" err="1"/>
                  <a:t>izovolumické</a:t>
                </a:r>
                <a:r>
                  <a:rPr lang="cs-CZ" sz="2000" dirty="0"/>
                  <a:t> kontrakce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𝒅𝑷</m:t>
                    </m:r>
                    <m:r>
                      <a:rPr lang="cs-CZ" sz="2000" b="1" i="1">
                        <a:latin typeface="Cambria Math"/>
                      </a:rPr>
                      <m:t>/</m:t>
                    </m:r>
                    <m:r>
                      <a:rPr lang="cs-CZ" sz="2000" b="1" i="1">
                        <a:latin typeface="Cambria Math"/>
                      </a:rPr>
                      <m:t>𝒅𝒕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𝐷𝑇𝐾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𝐸𝐷𝑃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č</m:t>
                        </m:r>
                        <m:r>
                          <a:rPr lang="cs-CZ" sz="2000" i="1">
                            <a:latin typeface="Cambria Math"/>
                          </a:rPr>
                          <m:t>𝑎𝑠</m:t>
                        </m:r>
                        <m:r>
                          <a:rPr lang="cs-CZ" sz="2000" i="1">
                            <a:latin typeface="Cambria Math"/>
                          </a:rPr>
                          <m:t> </m:t>
                        </m:r>
                        <m:r>
                          <a:rPr lang="cs-CZ" sz="2000" i="1">
                            <a:latin typeface="Cambria Math"/>
                          </a:rPr>
                          <m:t>𝐼𝑉𝐾</m:t>
                        </m:r>
                      </m:den>
                    </m:f>
                  </m:oMath>
                </a14:m>
                <a:endParaRPr lang="cs-CZ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Častěji se však používá </a:t>
                </a:r>
                <a:r>
                  <a:rPr lang="cs-CZ" sz="2000" b="1" dirty="0" err="1"/>
                  <a:t>dP</a:t>
                </a:r>
                <a:r>
                  <a:rPr lang="cs-CZ" sz="2000" b="1" dirty="0"/>
                  <a:t>/</a:t>
                </a:r>
                <a:r>
                  <a:rPr lang="cs-CZ" sz="2000" b="1" dirty="0" err="1"/>
                  <a:t>dt</a:t>
                </a:r>
                <a:r>
                  <a:rPr lang="cs-CZ" sz="2000" b="1" dirty="0"/>
                  <a:t> </a:t>
                </a:r>
                <a:r>
                  <a:rPr lang="cs-CZ" sz="2000" b="1" baseline="-25000" dirty="0" err="1"/>
                  <a:t>max</a:t>
                </a:r>
                <a:r>
                  <a:rPr lang="cs-CZ" sz="2000" b="1" baseline="-25000" dirty="0"/>
                  <a:t> </a:t>
                </a:r>
                <a:r>
                  <a:rPr lang="cs-CZ" sz="2000" dirty="0"/>
                  <a:t>– nejvyšší rychlost nárůstu tlaku v komoře za čas</a:t>
                </a:r>
              </a:p>
              <a:p>
                <a:r>
                  <a:rPr lang="cs-CZ" sz="2000" dirty="0"/>
                  <a:t>Srdeční komora by měla vyvinout za krátký časový úsek dostatečný tlak, takže porucha kontraktility povede ke snižování těchto indexů. 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2696"/>
                <a:ext cx="8964488" cy="2068387"/>
              </a:xfrm>
              <a:prstGeom prst="rect">
                <a:avLst/>
              </a:prstGeom>
              <a:blipFill rotWithShape="1">
                <a:blip r:embed="rId2"/>
                <a:stretch>
                  <a:fillRect l="-680" t="-1475" b="-44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907704" y="2708920"/>
            <a:ext cx="5130474" cy="4113758"/>
            <a:chOff x="1475656" y="1315309"/>
            <a:chExt cx="6048672" cy="4849995"/>
          </a:xfrm>
        </p:grpSpPr>
        <p:grpSp>
          <p:nvGrpSpPr>
            <p:cNvPr id="5" name="Skupina 4"/>
            <p:cNvGrpSpPr/>
            <p:nvPr/>
          </p:nvGrpSpPr>
          <p:grpSpPr>
            <a:xfrm>
              <a:off x="1475656" y="1315309"/>
              <a:ext cx="6048672" cy="4849995"/>
              <a:chOff x="1475656" y="1315309"/>
              <a:chExt cx="6048672" cy="4849995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1475656" y="1315309"/>
                <a:ext cx="6048672" cy="4849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2123728" y="2365890"/>
                <a:ext cx="4723086" cy="2863138"/>
              </a:xfrm>
              <a:custGeom>
                <a:avLst/>
                <a:gdLst>
                  <a:gd name="connsiteX0" fmla="*/ 0 w 1594714"/>
                  <a:gd name="connsiteY0" fmla="*/ 1953357 h 2005376"/>
                  <a:gd name="connsiteX1" fmla="*/ 219456 w 1594714"/>
                  <a:gd name="connsiteY1" fmla="*/ 1982618 h 2005376"/>
                  <a:gd name="connsiteX2" fmla="*/ 314554 w 1594714"/>
                  <a:gd name="connsiteY2" fmla="*/ 1660749 h 2005376"/>
                  <a:gd name="connsiteX3" fmla="*/ 424282 w 1594714"/>
                  <a:gd name="connsiteY3" fmla="*/ 951175 h 2005376"/>
                  <a:gd name="connsiteX4" fmla="*/ 585216 w 1594714"/>
                  <a:gd name="connsiteY4" fmla="*/ 395219 h 2005376"/>
                  <a:gd name="connsiteX5" fmla="*/ 775412 w 1594714"/>
                  <a:gd name="connsiteY5" fmla="*/ 146503 h 2005376"/>
                  <a:gd name="connsiteX6" fmla="*/ 1038759 w 1594714"/>
                  <a:gd name="connsiteY6" fmla="*/ 199 h 2005376"/>
                  <a:gd name="connsiteX7" fmla="*/ 1280160 w 1594714"/>
                  <a:gd name="connsiteY7" fmla="*/ 175763 h 2005376"/>
                  <a:gd name="connsiteX8" fmla="*/ 1433780 w 1594714"/>
                  <a:gd name="connsiteY8" fmla="*/ 570784 h 2005376"/>
                  <a:gd name="connsiteX9" fmla="*/ 1543508 w 1594714"/>
                  <a:gd name="connsiteY9" fmla="*/ 1426663 h 2005376"/>
                  <a:gd name="connsiteX10" fmla="*/ 1594714 w 1594714"/>
                  <a:gd name="connsiteY10" fmla="*/ 1741216 h 2005376"/>
                  <a:gd name="connsiteX0" fmla="*/ 0 w 1594714"/>
                  <a:gd name="connsiteY0" fmla="*/ 1953357 h 2001658"/>
                  <a:gd name="connsiteX1" fmla="*/ 246264 w 1594714"/>
                  <a:gd name="connsiteY1" fmla="*/ 1977506 h 2001658"/>
                  <a:gd name="connsiteX2" fmla="*/ 314554 w 1594714"/>
                  <a:gd name="connsiteY2" fmla="*/ 1660749 h 2001658"/>
                  <a:gd name="connsiteX3" fmla="*/ 424282 w 1594714"/>
                  <a:gd name="connsiteY3" fmla="*/ 951175 h 2001658"/>
                  <a:gd name="connsiteX4" fmla="*/ 585216 w 1594714"/>
                  <a:gd name="connsiteY4" fmla="*/ 395219 h 2001658"/>
                  <a:gd name="connsiteX5" fmla="*/ 775412 w 1594714"/>
                  <a:gd name="connsiteY5" fmla="*/ 146503 h 2001658"/>
                  <a:gd name="connsiteX6" fmla="*/ 1038759 w 1594714"/>
                  <a:gd name="connsiteY6" fmla="*/ 199 h 2001658"/>
                  <a:gd name="connsiteX7" fmla="*/ 1280160 w 1594714"/>
                  <a:gd name="connsiteY7" fmla="*/ 175763 h 2001658"/>
                  <a:gd name="connsiteX8" fmla="*/ 1433780 w 1594714"/>
                  <a:gd name="connsiteY8" fmla="*/ 570784 h 2001658"/>
                  <a:gd name="connsiteX9" fmla="*/ 1543508 w 1594714"/>
                  <a:gd name="connsiteY9" fmla="*/ 1426663 h 2001658"/>
                  <a:gd name="connsiteX10" fmla="*/ 1594714 w 1594714"/>
                  <a:gd name="connsiteY10" fmla="*/ 1741216 h 2001658"/>
                  <a:gd name="connsiteX0" fmla="*/ 0 w 1594714"/>
                  <a:gd name="connsiteY0" fmla="*/ 1953357 h 1997128"/>
                  <a:gd name="connsiteX1" fmla="*/ 246264 w 1594714"/>
                  <a:gd name="connsiteY1" fmla="*/ 1977506 h 1997128"/>
                  <a:gd name="connsiteX2" fmla="*/ 314554 w 1594714"/>
                  <a:gd name="connsiteY2" fmla="*/ 1660749 h 1997128"/>
                  <a:gd name="connsiteX3" fmla="*/ 424282 w 1594714"/>
                  <a:gd name="connsiteY3" fmla="*/ 951175 h 1997128"/>
                  <a:gd name="connsiteX4" fmla="*/ 585216 w 1594714"/>
                  <a:gd name="connsiteY4" fmla="*/ 395219 h 1997128"/>
                  <a:gd name="connsiteX5" fmla="*/ 775412 w 1594714"/>
                  <a:gd name="connsiteY5" fmla="*/ 146503 h 1997128"/>
                  <a:gd name="connsiteX6" fmla="*/ 1038759 w 1594714"/>
                  <a:gd name="connsiteY6" fmla="*/ 199 h 1997128"/>
                  <a:gd name="connsiteX7" fmla="*/ 1280160 w 1594714"/>
                  <a:gd name="connsiteY7" fmla="*/ 175763 h 1997128"/>
                  <a:gd name="connsiteX8" fmla="*/ 1433780 w 1594714"/>
                  <a:gd name="connsiteY8" fmla="*/ 570784 h 1997128"/>
                  <a:gd name="connsiteX9" fmla="*/ 1543508 w 1594714"/>
                  <a:gd name="connsiteY9" fmla="*/ 1426663 h 1997128"/>
                  <a:gd name="connsiteX10" fmla="*/ 1594714 w 1594714"/>
                  <a:gd name="connsiteY10" fmla="*/ 1741216 h 1997128"/>
                  <a:gd name="connsiteX0" fmla="*/ 0 w 1594714"/>
                  <a:gd name="connsiteY0" fmla="*/ 1953357 h 2011106"/>
                  <a:gd name="connsiteX1" fmla="*/ 246264 w 1594714"/>
                  <a:gd name="connsiteY1" fmla="*/ 1977506 h 2011106"/>
                  <a:gd name="connsiteX2" fmla="*/ 322597 w 1594714"/>
                  <a:gd name="connsiteY2" fmla="*/ 1532941 h 2011106"/>
                  <a:gd name="connsiteX3" fmla="*/ 424282 w 1594714"/>
                  <a:gd name="connsiteY3" fmla="*/ 951175 h 2011106"/>
                  <a:gd name="connsiteX4" fmla="*/ 585216 w 1594714"/>
                  <a:gd name="connsiteY4" fmla="*/ 395219 h 2011106"/>
                  <a:gd name="connsiteX5" fmla="*/ 775412 w 1594714"/>
                  <a:gd name="connsiteY5" fmla="*/ 146503 h 2011106"/>
                  <a:gd name="connsiteX6" fmla="*/ 1038759 w 1594714"/>
                  <a:gd name="connsiteY6" fmla="*/ 199 h 2011106"/>
                  <a:gd name="connsiteX7" fmla="*/ 1280160 w 1594714"/>
                  <a:gd name="connsiteY7" fmla="*/ 175763 h 2011106"/>
                  <a:gd name="connsiteX8" fmla="*/ 1433780 w 1594714"/>
                  <a:gd name="connsiteY8" fmla="*/ 570784 h 2011106"/>
                  <a:gd name="connsiteX9" fmla="*/ 1543508 w 1594714"/>
                  <a:gd name="connsiteY9" fmla="*/ 1426663 h 2011106"/>
                  <a:gd name="connsiteX10" fmla="*/ 1594714 w 1594714"/>
                  <a:gd name="connsiteY10" fmla="*/ 1741216 h 2011106"/>
                  <a:gd name="connsiteX0" fmla="*/ 0 w 1594714"/>
                  <a:gd name="connsiteY0" fmla="*/ 1953357 h 2011106"/>
                  <a:gd name="connsiteX1" fmla="*/ 246264 w 1594714"/>
                  <a:gd name="connsiteY1" fmla="*/ 1977506 h 2011106"/>
                  <a:gd name="connsiteX2" fmla="*/ 322597 w 1594714"/>
                  <a:gd name="connsiteY2" fmla="*/ 1532941 h 2011106"/>
                  <a:gd name="connsiteX3" fmla="*/ 416240 w 1594714"/>
                  <a:gd name="connsiteY3" fmla="*/ 874490 h 2011106"/>
                  <a:gd name="connsiteX4" fmla="*/ 585216 w 1594714"/>
                  <a:gd name="connsiteY4" fmla="*/ 395219 h 2011106"/>
                  <a:gd name="connsiteX5" fmla="*/ 775412 w 1594714"/>
                  <a:gd name="connsiteY5" fmla="*/ 146503 h 2011106"/>
                  <a:gd name="connsiteX6" fmla="*/ 1038759 w 1594714"/>
                  <a:gd name="connsiteY6" fmla="*/ 199 h 2011106"/>
                  <a:gd name="connsiteX7" fmla="*/ 1280160 w 1594714"/>
                  <a:gd name="connsiteY7" fmla="*/ 175763 h 2011106"/>
                  <a:gd name="connsiteX8" fmla="*/ 1433780 w 1594714"/>
                  <a:gd name="connsiteY8" fmla="*/ 570784 h 2011106"/>
                  <a:gd name="connsiteX9" fmla="*/ 1543508 w 1594714"/>
                  <a:gd name="connsiteY9" fmla="*/ 1426663 h 2011106"/>
                  <a:gd name="connsiteX10" fmla="*/ 1594714 w 1594714"/>
                  <a:gd name="connsiteY10" fmla="*/ 1741216 h 2011106"/>
                  <a:gd name="connsiteX0" fmla="*/ 0 w 1594714"/>
                  <a:gd name="connsiteY0" fmla="*/ 1953357 h 2011106"/>
                  <a:gd name="connsiteX1" fmla="*/ 246264 w 1594714"/>
                  <a:gd name="connsiteY1" fmla="*/ 1977506 h 2011106"/>
                  <a:gd name="connsiteX2" fmla="*/ 322597 w 1594714"/>
                  <a:gd name="connsiteY2" fmla="*/ 1532941 h 2011106"/>
                  <a:gd name="connsiteX3" fmla="*/ 416240 w 1594714"/>
                  <a:gd name="connsiteY3" fmla="*/ 874490 h 2011106"/>
                  <a:gd name="connsiteX4" fmla="*/ 585216 w 1594714"/>
                  <a:gd name="connsiteY4" fmla="*/ 395219 h 2011106"/>
                  <a:gd name="connsiteX5" fmla="*/ 775412 w 1594714"/>
                  <a:gd name="connsiteY5" fmla="*/ 146503 h 2011106"/>
                  <a:gd name="connsiteX6" fmla="*/ 1038759 w 1594714"/>
                  <a:gd name="connsiteY6" fmla="*/ 199 h 2011106"/>
                  <a:gd name="connsiteX7" fmla="*/ 1280160 w 1594714"/>
                  <a:gd name="connsiteY7" fmla="*/ 175763 h 2011106"/>
                  <a:gd name="connsiteX8" fmla="*/ 1433780 w 1594714"/>
                  <a:gd name="connsiteY8" fmla="*/ 570784 h 2011106"/>
                  <a:gd name="connsiteX9" fmla="*/ 1543508 w 1594714"/>
                  <a:gd name="connsiteY9" fmla="*/ 1426663 h 2011106"/>
                  <a:gd name="connsiteX10" fmla="*/ 1594714 w 1594714"/>
                  <a:gd name="connsiteY10" fmla="*/ 1741216 h 2011106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22597 w 1594714"/>
                  <a:gd name="connsiteY2" fmla="*/ 1532941 h 1992720"/>
                  <a:gd name="connsiteX3" fmla="*/ 416240 w 1594714"/>
                  <a:gd name="connsiteY3" fmla="*/ 874490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2018475"/>
                  <a:gd name="connsiteX1" fmla="*/ 246264 w 1594714"/>
                  <a:gd name="connsiteY1" fmla="*/ 1977506 h 2018475"/>
                  <a:gd name="connsiteX2" fmla="*/ 331301 w 1594714"/>
                  <a:gd name="connsiteY2" fmla="*/ 1433350 h 2018475"/>
                  <a:gd name="connsiteX3" fmla="*/ 416240 w 1594714"/>
                  <a:gd name="connsiteY3" fmla="*/ 874490 h 2018475"/>
                  <a:gd name="connsiteX4" fmla="*/ 585216 w 1594714"/>
                  <a:gd name="connsiteY4" fmla="*/ 395219 h 2018475"/>
                  <a:gd name="connsiteX5" fmla="*/ 775412 w 1594714"/>
                  <a:gd name="connsiteY5" fmla="*/ 146503 h 2018475"/>
                  <a:gd name="connsiteX6" fmla="*/ 1038759 w 1594714"/>
                  <a:gd name="connsiteY6" fmla="*/ 199 h 2018475"/>
                  <a:gd name="connsiteX7" fmla="*/ 1280160 w 1594714"/>
                  <a:gd name="connsiteY7" fmla="*/ 175763 h 2018475"/>
                  <a:gd name="connsiteX8" fmla="*/ 1433780 w 1594714"/>
                  <a:gd name="connsiteY8" fmla="*/ 570784 h 2018475"/>
                  <a:gd name="connsiteX9" fmla="*/ 1543508 w 1594714"/>
                  <a:gd name="connsiteY9" fmla="*/ 1426663 h 2018475"/>
                  <a:gd name="connsiteX10" fmla="*/ 1594714 w 1594714"/>
                  <a:gd name="connsiteY10" fmla="*/ 1741216 h 2018475"/>
                  <a:gd name="connsiteX0" fmla="*/ 0 w 1594714"/>
                  <a:gd name="connsiteY0" fmla="*/ 1953357 h 2018475"/>
                  <a:gd name="connsiteX1" fmla="*/ 246264 w 1594714"/>
                  <a:gd name="connsiteY1" fmla="*/ 1977506 h 2018475"/>
                  <a:gd name="connsiteX2" fmla="*/ 331301 w 1594714"/>
                  <a:gd name="connsiteY2" fmla="*/ 1433350 h 2018475"/>
                  <a:gd name="connsiteX3" fmla="*/ 416240 w 1594714"/>
                  <a:gd name="connsiteY3" fmla="*/ 874490 h 2018475"/>
                  <a:gd name="connsiteX4" fmla="*/ 585216 w 1594714"/>
                  <a:gd name="connsiteY4" fmla="*/ 395219 h 2018475"/>
                  <a:gd name="connsiteX5" fmla="*/ 775412 w 1594714"/>
                  <a:gd name="connsiteY5" fmla="*/ 146503 h 2018475"/>
                  <a:gd name="connsiteX6" fmla="*/ 1038759 w 1594714"/>
                  <a:gd name="connsiteY6" fmla="*/ 199 h 2018475"/>
                  <a:gd name="connsiteX7" fmla="*/ 1280160 w 1594714"/>
                  <a:gd name="connsiteY7" fmla="*/ 175763 h 2018475"/>
                  <a:gd name="connsiteX8" fmla="*/ 1433780 w 1594714"/>
                  <a:gd name="connsiteY8" fmla="*/ 570784 h 2018475"/>
                  <a:gd name="connsiteX9" fmla="*/ 1543508 w 1594714"/>
                  <a:gd name="connsiteY9" fmla="*/ 1426663 h 2018475"/>
                  <a:gd name="connsiteX10" fmla="*/ 1594714 w 1594714"/>
                  <a:gd name="connsiteY10" fmla="*/ 1741216 h 2018475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16240 w 1594714"/>
                  <a:gd name="connsiteY3" fmla="*/ 874490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51055 w 1594714"/>
                  <a:gd name="connsiteY3" fmla="*/ 741702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24944 w 1594714"/>
                  <a:gd name="connsiteY3" fmla="*/ 849592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24944 w 1594714"/>
                  <a:gd name="connsiteY3" fmla="*/ 849592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2021431"/>
                  <a:gd name="connsiteX1" fmla="*/ 246264 w 1594714"/>
                  <a:gd name="connsiteY1" fmla="*/ 1977506 h 2021431"/>
                  <a:gd name="connsiteX2" fmla="*/ 322574 w 1594714"/>
                  <a:gd name="connsiteY2" fmla="*/ 1393410 h 2021431"/>
                  <a:gd name="connsiteX3" fmla="*/ 424944 w 1594714"/>
                  <a:gd name="connsiteY3" fmla="*/ 849592 h 2021431"/>
                  <a:gd name="connsiteX4" fmla="*/ 585216 w 1594714"/>
                  <a:gd name="connsiteY4" fmla="*/ 395219 h 2021431"/>
                  <a:gd name="connsiteX5" fmla="*/ 775412 w 1594714"/>
                  <a:gd name="connsiteY5" fmla="*/ 146503 h 2021431"/>
                  <a:gd name="connsiteX6" fmla="*/ 1038759 w 1594714"/>
                  <a:gd name="connsiteY6" fmla="*/ 199 h 2021431"/>
                  <a:gd name="connsiteX7" fmla="*/ 1280160 w 1594714"/>
                  <a:gd name="connsiteY7" fmla="*/ 175763 h 2021431"/>
                  <a:gd name="connsiteX8" fmla="*/ 1433780 w 1594714"/>
                  <a:gd name="connsiteY8" fmla="*/ 570784 h 2021431"/>
                  <a:gd name="connsiteX9" fmla="*/ 1543508 w 1594714"/>
                  <a:gd name="connsiteY9" fmla="*/ 1426663 h 2021431"/>
                  <a:gd name="connsiteX10" fmla="*/ 1594714 w 1594714"/>
                  <a:gd name="connsiteY10" fmla="*/ 1741216 h 2021431"/>
                  <a:gd name="connsiteX0" fmla="*/ 0 w 1594714"/>
                  <a:gd name="connsiteY0" fmla="*/ 1953357 h 2021431"/>
                  <a:gd name="connsiteX1" fmla="*/ 246264 w 1594714"/>
                  <a:gd name="connsiteY1" fmla="*/ 1977506 h 2021431"/>
                  <a:gd name="connsiteX2" fmla="*/ 322574 w 1594714"/>
                  <a:gd name="connsiteY2" fmla="*/ 1393410 h 2021431"/>
                  <a:gd name="connsiteX3" fmla="*/ 424944 w 1594714"/>
                  <a:gd name="connsiteY3" fmla="*/ 849592 h 2021431"/>
                  <a:gd name="connsiteX4" fmla="*/ 585216 w 1594714"/>
                  <a:gd name="connsiteY4" fmla="*/ 395219 h 2021431"/>
                  <a:gd name="connsiteX5" fmla="*/ 775412 w 1594714"/>
                  <a:gd name="connsiteY5" fmla="*/ 146503 h 2021431"/>
                  <a:gd name="connsiteX6" fmla="*/ 1038759 w 1594714"/>
                  <a:gd name="connsiteY6" fmla="*/ 199 h 2021431"/>
                  <a:gd name="connsiteX7" fmla="*/ 1280160 w 1594714"/>
                  <a:gd name="connsiteY7" fmla="*/ 175763 h 2021431"/>
                  <a:gd name="connsiteX8" fmla="*/ 1433780 w 1594714"/>
                  <a:gd name="connsiteY8" fmla="*/ 570784 h 2021431"/>
                  <a:gd name="connsiteX9" fmla="*/ 1543508 w 1594714"/>
                  <a:gd name="connsiteY9" fmla="*/ 1426663 h 2021431"/>
                  <a:gd name="connsiteX10" fmla="*/ 1594714 w 1594714"/>
                  <a:gd name="connsiteY10" fmla="*/ 1741216 h 2021431"/>
                  <a:gd name="connsiteX0" fmla="*/ 0 w 1594714"/>
                  <a:gd name="connsiteY0" fmla="*/ 1953357 h 2010841"/>
                  <a:gd name="connsiteX1" fmla="*/ 246264 w 1594714"/>
                  <a:gd name="connsiteY1" fmla="*/ 1977506 h 2010841"/>
                  <a:gd name="connsiteX2" fmla="*/ 312102 w 1594714"/>
                  <a:gd name="connsiteY2" fmla="*/ 1536529 h 2010841"/>
                  <a:gd name="connsiteX3" fmla="*/ 424944 w 1594714"/>
                  <a:gd name="connsiteY3" fmla="*/ 849592 h 2010841"/>
                  <a:gd name="connsiteX4" fmla="*/ 585216 w 1594714"/>
                  <a:gd name="connsiteY4" fmla="*/ 395219 h 2010841"/>
                  <a:gd name="connsiteX5" fmla="*/ 775412 w 1594714"/>
                  <a:gd name="connsiteY5" fmla="*/ 146503 h 2010841"/>
                  <a:gd name="connsiteX6" fmla="*/ 1038759 w 1594714"/>
                  <a:gd name="connsiteY6" fmla="*/ 199 h 2010841"/>
                  <a:gd name="connsiteX7" fmla="*/ 1280160 w 1594714"/>
                  <a:gd name="connsiteY7" fmla="*/ 175763 h 2010841"/>
                  <a:gd name="connsiteX8" fmla="*/ 1433780 w 1594714"/>
                  <a:gd name="connsiteY8" fmla="*/ 570784 h 2010841"/>
                  <a:gd name="connsiteX9" fmla="*/ 1543508 w 1594714"/>
                  <a:gd name="connsiteY9" fmla="*/ 1426663 h 2010841"/>
                  <a:gd name="connsiteX10" fmla="*/ 1594714 w 1594714"/>
                  <a:gd name="connsiteY10" fmla="*/ 1741216 h 2010841"/>
                  <a:gd name="connsiteX0" fmla="*/ 0 w 1594714"/>
                  <a:gd name="connsiteY0" fmla="*/ 1953357 h 2013795"/>
                  <a:gd name="connsiteX1" fmla="*/ 246264 w 1594714"/>
                  <a:gd name="connsiteY1" fmla="*/ 1977506 h 2013795"/>
                  <a:gd name="connsiteX2" fmla="*/ 317338 w 1594714"/>
                  <a:gd name="connsiteY2" fmla="*/ 1496589 h 2013795"/>
                  <a:gd name="connsiteX3" fmla="*/ 424944 w 1594714"/>
                  <a:gd name="connsiteY3" fmla="*/ 849592 h 2013795"/>
                  <a:gd name="connsiteX4" fmla="*/ 585216 w 1594714"/>
                  <a:gd name="connsiteY4" fmla="*/ 395219 h 2013795"/>
                  <a:gd name="connsiteX5" fmla="*/ 775412 w 1594714"/>
                  <a:gd name="connsiteY5" fmla="*/ 146503 h 2013795"/>
                  <a:gd name="connsiteX6" fmla="*/ 1038759 w 1594714"/>
                  <a:gd name="connsiteY6" fmla="*/ 199 h 2013795"/>
                  <a:gd name="connsiteX7" fmla="*/ 1280160 w 1594714"/>
                  <a:gd name="connsiteY7" fmla="*/ 175763 h 2013795"/>
                  <a:gd name="connsiteX8" fmla="*/ 1433780 w 1594714"/>
                  <a:gd name="connsiteY8" fmla="*/ 570784 h 2013795"/>
                  <a:gd name="connsiteX9" fmla="*/ 1543508 w 1594714"/>
                  <a:gd name="connsiteY9" fmla="*/ 1426663 h 2013795"/>
                  <a:gd name="connsiteX10" fmla="*/ 1594714 w 1594714"/>
                  <a:gd name="connsiteY10" fmla="*/ 1741216 h 2013795"/>
                  <a:gd name="connsiteX0" fmla="*/ 0 w 1594714"/>
                  <a:gd name="connsiteY0" fmla="*/ 1953357 h 2013795"/>
                  <a:gd name="connsiteX1" fmla="*/ 246264 w 1594714"/>
                  <a:gd name="connsiteY1" fmla="*/ 1977506 h 2013795"/>
                  <a:gd name="connsiteX2" fmla="*/ 317338 w 1594714"/>
                  <a:gd name="connsiteY2" fmla="*/ 1496589 h 2013795"/>
                  <a:gd name="connsiteX3" fmla="*/ 424944 w 1594714"/>
                  <a:gd name="connsiteY3" fmla="*/ 849592 h 2013795"/>
                  <a:gd name="connsiteX4" fmla="*/ 585216 w 1594714"/>
                  <a:gd name="connsiteY4" fmla="*/ 395219 h 2013795"/>
                  <a:gd name="connsiteX5" fmla="*/ 775412 w 1594714"/>
                  <a:gd name="connsiteY5" fmla="*/ 146503 h 2013795"/>
                  <a:gd name="connsiteX6" fmla="*/ 1038759 w 1594714"/>
                  <a:gd name="connsiteY6" fmla="*/ 199 h 2013795"/>
                  <a:gd name="connsiteX7" fmla="*/ 1280160 w 1594714"/>
                  <a:gd name="connsiteY7" fmla="*/ 175763 h 2013795"/>
                  <a:gd name="connsiteX8" fmla="*/ 1433780 w 1594714"/>
                  <a:gd name="connsiteY8" fmla="*/ 570784 h 2013795"/>
                  <a:gd name="connsiteX9" fmla="*/ 1543508 w 1594714"/>
                  <a:gd name="connsiteY9" fmla="*/ 1426663 h 2013795"/>
                  <a:gd name="connsiteX10" fmla="*/ 1594714 w 1594714"/>
                  <a:gd name="connsiteY10" fmla="*/ 1741216 h 2013795"/>
                  <a:gd name="connsiteX0" fmla="*/ 0 w 1594714"/>
                  <a:gd name="connsiteY0" fmla="*/ 1953357 h 2013795"/>
                  <a:gd name="connsiteX1" fmla="*/ 246264 w 1594714"/>
                  <a:gd name="connsiteY1" fmla="*/ 1977506 h 2013795"/>
                  <a:gd name="connsiteX2" fmla="*/ 317338 w 1594714"/>
                  <a:gd name="connsiteY2" fmla="*/ 1496589 h 2013795"/>
                  <a:gd name="connsiteX3" fmla="*/ 424944 w 1594714"/>
                  <a:gd name="connsiteY3" fmla="*/ 849592 h 2013795"/>
                  <a:gd name="connsiteX4" fmla="*/ 585216 w 1594714"/>
                  <a:gd name="connsiteY4" fmla="*/ 395219 h 2013795"/>
                  <a:gd name="connsiteX5" fmla="*/ 775412 w 1594714"/>
                  <a:gd name="connsiteY5" fmla="*/ 146503 h 2013795"/>
                  <a:gd name="connsiteX6" fmla="*/ 1038759 w 1594714"/>
                  <a:gd name="connsiteY6" fmla="*/ 199 h 2013795"/>
                  <a:gd name="connsiteX7" fmla="*/ 1280160 w 1594714"/>
                  <a:gd name="connsiteY7" fmla="*/ 175763 h 2013795"/>
                  <a:gd name="connsiteX8" fmla="*/ 1433780 w 1594714"/>
                  <a:gd name="connsiteY8" fmla="*/ 570784 h 2013795"/>
                  <a:gd name="connsiteX9" fmla="*/ 1543508 w 1594714"/>
                  <a:gd name="connsiteY9" fmla="*/ 1426663 h 2013795"/>
                  <a:gd name="connsiteX10" fmla="*/ 1594714 w 1594714"/>
                  <a:gd name="connsiteY10" fmla="*/ 1741216 h 2013795"/>
                  <a:gd name="connsiteX0" fmla="*/ 0 w 1594714"/>
                  <a:gd name="connsiteY0" fmla="*/ 1953357 h 1988741"/>
                  <a:gd name="connsiteX1" fmla="*/ 246264 w 1594714"/>
                  <a:gd name="connsiteY1" fmla="*/ 1977506 h 1988741"/>
                  <a:gd name="connsiteX2" fmla="*/ 317338 w 1594714"/>
                  <a:gd name="connsiteY2" fmla="*/ 1496589 h 1988741"/>
                  <a:gd name="connsiteX3" fmla="*/ 424944 w 1594714"/>
                  <a:gd name="connsiteY3" fmla="*/ 849592 h 1988741"/>
                  <a:gd name="connsiteX4" fmla="*/ 585216 w 1594714"/>
                  <a:gd name="connsiteY4" fmla="*/ 395219 h 1988741"/>
                  <a:gd name="connsiteX5" fmla="*/ 775412 w 1594714"/>
                  <a:gd name="connsiteY5" fmla="*/ 146503 h 1988741"/>
                  <a:gd name="connsiteX6" fmla="*/ 1038759 w 1594714"/>
                  <a:gd name="connsiteY6" fmla="*/ 199 h 1988741"/>
                  <a:gd name="connsiteX7" fmla="*/ 1280160 w 1594714"/>
                  <a:gd name="connsiteY7" fmla="*/ 175763 h 1988741"/>
                  <a:gd name="connsiteX8" fmla="*/ 1433780 w 1594714"/>
                  <a:gd name="connsiteY8" fmla="*/ 570784 h 1988741"/>
                  <a:gd name="connsiteX9" fmla="*/ 1543508 w 1594714"/>
                  <a:gd name="connsiteY9" fmla="*/ 1426663 h 1988741"/>
                  <a:gd name="connsiteX10" fmla="*/ 1594714 w 1594714"/>
                  <a:gd name="connsiteY10" fmla="*/ 1741216 h 1988741"/>
                  <a:gd name="connsiteX0" fmla="*/ 0 w 1594714"/>
                  <a:gd name="connsiteY0" fmla="*/ 1953357 h 2020938"/>
                  <a:gd name="connsiteX1" fmla="*/ 246264 w 1594714"/>
                  <a:gd name="connsiteY1" fmla="*/ 1977506 h 2020938"/>
                  <a:gd name="connsiteX2" fmla="*/ 313848 w 1594714"/>
                  <a:gd name="connsiteY2" fmla="*/ 1400067 h 2020938"/>
                  <a:gd name="connsiteX3" fmla="*/ 424944 w 1594714"/>
                  <a:gd name="connsiteY3" fmla="*/ 849592 h 2020938"/>
                  <a:gd name="connsiteX4" fmla="*/ 585216 w 1594714"/>
                  <a:gd name="connsiteY4" fmla="*/ 395219 h 2020938"/>
                  <a:gd name="connsiteX5" fmla="*/ 775412 w 1594714"/>
                  <a:gd name="connsiteY5" fmla="*/ 146503 h 2020938"/>
                  <a:gd name="connsiteX6" fmla="*/ 1038759 w 1594714"/>
                  <a:gd name="connsiteY6" fmla="*/ 199 h 2020938"/>
                  <a:gd name="connsiteX7" fmla="*/ 1280160 w 1594714"/>
                  <a:gd name="connsiteY7" fmla="*/ 175763 h 2020938"/>
                  <a:gd name="connsiteX8" fmla="*/ 1433780 w 1594714"/>
                  <a:gd name="connsiteY8" fmla="*/ 570784 h 2020938"/>
                  <a:gd name="connsiteX9" fmla="*/ 1543508 w 1594714"/>
                  <a:gd name="connsiteY9" fmla="*/ 1426663 h 2020938"/>
                  <a:gd name="connsiteX10" fmla="*/ 1594714 w 1594714"/>
                  <a:gd name="connsiteY10" fmla="*/ 1741216 h 2020938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4944 w 1594714"/>
                  <a:gd name="connsiteY3" fmla="*/ 849592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33780 w 1594714"/>
                  <a:gd name="connsiteY8" fmla="*/ 570784 h 1995841"/>
                  <a:gd name="connsiteX9" fmla="*/ 1543508 w 1594714"/>
                  <a:gd name="connsiteY9" fmla="*/ 1426663 h 1995841"/>
                  <a:gd name="connsiteX10" fmla="*/ 1594714 w 1594714"/>
                  <a:gd name="connsiteY10" fmla="*/ 1741216 h 1995841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3199 w 1594714"/>
                  <a:gd name="connsiteY3" fmla="*/ 822965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33780 w 1594714"/>
                  <a:gd name="connsiteY8" fmla="*/ 570784 h 1995841"/>
                  <a:gd name="connsiteX9" fmla="*/ 1543508 w 1594714"/>
                  <a:gd name="connsiteY9" fmla="*/ 1426663 h 1995841"/>
                  <a:gd name="connsiteX10" fmla="*/ 1594714 w 1594714"/>
                  <a:gd name="connsiteY10" fmla="*/ 1741216 h 1995841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3199 w 1594714"/>
                  <a:gd name="connsiteY3" fmla="*/ 822965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70431 w 1594714"/>
                  <a:gd name="connsiteY8" fmla="*/ 610724 h 1995841"/>
                  <a:gd name="connsiteX9" fmla="*/ 1543508 w 1594714"/>
                  <a:gd name="connsiteY9" fmla="*/ 1426663 h 1995841"/>
                  <a:gd name="connsiteX10" fmla="*/ 1594714 w 1594714"/>
                  <a:gd name="connsiteY10" fmla="*/ 1741216 h 1995841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3199 w 1594714"/>
                  <a:gd name="connsiteY3" fmla="*/ 822965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70431 w 1594714"/>
                  <a:gd name="connsiteY8" fmla="*/ 610724 h 1995841"/>
                  <a:gd name="connsiteX9" fmla="*/ 1583650 w 1594714"/>
                  <a:gd name="connsiteY9" fmla="*/ 1403365 h 1995841"/>
                  <a:gd name="connsiteX10" fmla="*/ 1594714 w 1594714"/>
                  <a:gd name="connsiteY10" fmla="*/ 1741216 h 1995841"/>
                  <a:gd name="connsiteX0" fmla="*/ 0 w 1631365"/>
                  <a:gd name="connsiteY0" fmla="*/ 1953357 h 1995841"/>
                  <a:gd name="connsiteX1" fmla="*/ 246264 w 1631365"/>
                  <a:gd name="connsiteY1" fmla="*/ 1977506 h 1995841"/>
                  <a:gd name="connsiteX2" fmla="*/ 313848 w 1631365"/>
                  <a:gd name="connsiteY2" fmla="*/ 1400067 h 1995841"/>
                  <a:gd name="connsiteX3" fmla="*/ 423199 w 1631365"/>
                  <a:gd name="connsiteY3" fmla="*/ 822965 h 1995841"/>
                  <a:gd name="connsiteX4" fmla="*/ 585216 w 1631365"/>
                  <a:gd name="connsiteY4" fmla="*/ 395219 h 1995841"/>
                  <a:gd name="connsiteX5" fmla="*/ 775412 w 1631365"/>
                  <a:gd name="connsiteY5" fmla="*/ 146503 h 1995841"/>
                  <a:gd name="connsiteX6" fmla="*/ 1038759 w 1631365"/>
                  <a:gd name="connsiteY6" fmla="*/ 199 h 1995841"/>
                  <a:gd name="connsiteX7" fmla="*/ 1280160 w 1631365"/>
                  <a:gd name="connsiteY7" fmla="*/ 175763 h 1995841"/>
                  <a:gd name="connsiteX8" fmla="*/ 1470431 w 1631365"/>
                  <a:gd name="connsiteY8" fmla="*/ 610724 h 1995841"/>
                  <a:gd name="connsiteX9" fmla="*/ 1583650 w 1631365"/>
                  <a:gd name="connsiteY9" fmla="*/ 1403365 h 1995841"/>
                  <a:gd name="connsiteX10" fmla="*/ 1631365 w 1631365"/>
                  <a:gd name="connsiteY10" fmla="*/ 1784485 h 1995841"/>
                  <a:gd name="connsiteX0" fmla="*/ 0 w 1631365"/>
                  <a:gd name="connsiteY0" fmla="*/ 1953357 h 1995841"/>
                  <a:gd name="connsiteX1" fmla="*/ 246264 w 1631365"/>
                  <a:gd name="connsiteY1" fmla="*/ 1977506 h 1995841"/>
                  <a:gd name="connsiteX2" fmla="*/ 313848 w 1631365"/>
                  <a:gd name="connsiteY2" fmla="*/ 1400067 h 1995841"/>
                  <a:gd name="connsiteX3" fmla="*/ 423199 w 1631365"/>
                  <a:gd name="connsiteY3" fmla="*/ 822965 h 1995841"/>
                  <a:gd name="connsiteX4" fmla="*/ 585216 w 1631365"/>
                  <a:gd name="connsiteY4" fmla="*/ 395219 h 1995841"/>
                  <a:gd name="connsiteX5" fmla="*/ 775412 w 1631365"/>
                  <a:gd name="connsiteY5" fmla="*/ 146503 h 1995841"/>
                  <a:gd name="connsiteX6" fmla="*/ 1038759 w 1631365"/>
                  <a:gd name="connsiteY6" fmla="*/ 199 h 1995841"/>
                  <a:gd name="connsiteX7" fmla="*/ 1280160 w 1631365"/>
                  <a:gd name="connsiteY7" fmla="*/ 175763 h 1995841"/>
                  <a:gd name="connsiteX8" fmla="*/ 1508827 w 1631365"/>
                  <a:gd name="connsiteY8" fmla="*/ 594082 h 1995841"/>
                  <a:gd name="connsiteX9" fmla="*/ 1583650 w 1631365"/>
                  <a:gd name="connsiteY9" fmla="*/ 1403365 h 1995841"/>
                  <a:gd name="connsiteX10" fmla="*/ 1631365 w 1631365"/>
                  <a:gd name="connsiteY10" fmla="*/ 1784485 h 1995841"/>
                  <a:gd name="connsiteX0" fmla="*/ 0 w 1631365"/>
                  <a:gd name="connsiteY0" fmla="*/ 1953166 h 1995650"/>
                  <a:gd name="connsiteX1" fmla="*/ 246264 w 1631365"/>
                  <a:gd name="connsiteY1" fmla="*/ 1977315 h 1995650"/>
                  <a:gd name="connsiteX2" fmla="*/ 313848 w 1631365"/>
                  <a:gd name="connsiteY2" fmla="*/ 1399876 h 1995650"/>
                  <a:gd name="connsiteX3" fmla="*/ 423199 w 1631365"/>
                  <a:gd name="connsiteY3" fmla="*/ 822774 h 1995650"/>
                  <a:gd name="connsiteX4" fmla="*/ 585216 w 1631365"/>
                  <a:gd name="connsiteY4" fmla="*/ 395028 h 1995650"/>
                  <a:gd name="connsiteX5" fmla="*/ 775412 w 1631365"/>
                  <a:gd name="connsiteY5" fmla="*/ 146312 h 1995650"/>
                  <a:gd name="connsiteX6" fmla="*/ 1038759 w 1631365"/>
                  <a:gd name="connsiteY6" fmla="*/ 8 h 1995650"/>
                  <a:gd name="connsiteX7" fmla="*/ 1281905 w 1631365"/>
                  <a:gd name="connsiteY7" fmla="*/ 142288 h 1995650"/>
                  <a:gd name="connsiteX8" fmla="*/ 1508827 w 1631365"/>
                  <a:gd name="connsiteY8" fmla="*/ 593891 h 1995650"/>
                  <a:gd name="connsiteX9" fmla="*/ 1583650 w 1631365"/>
                  <a:gd name="connsiteY9" fmla="*/ 1403174 h 1995650"/>
                  <a:gd name="connsiteX10" fmla="*/ 1631365 w 1631365"/>
                  <a:gd name="connsiteY10" fmla="*/ 1784294 h 1995650"/>
                  <a:gd name="connsiteX0" fmla="*/ 0 w 1631365"/>
                  <a:gd name="connsiteY0" fmla="*/ 1953316 h 1995800"/>
                  <a:gd name="connsiteX1" fmla="*/ 246264 w 1631365"/>
                  <a:gd name="connsiteY1" fmla="*/ 1977465 h 1995800"/>
                  <a:gd name="connsiteX2" fmla="*/ 313848 w 1631365"/>
                  <a:gd name="connsiteY2" fmla="*/ 1400026 h 1995800"/>
                  <a:gd name="connsiteX3" fmla="*/ 423199 w 1631365"/>
                  <a:gd name="connsiteY3" fmla="*/ 822924 h 1995800"/>
                  <a:gd name="connsiteX4" fmla="*/ 585216 w 1631365"/>
                  <a:gd name="connsiteY4" fmla="*/ 395178 h 1995800"/>
                  <a:gd name="connsiteX5" fmla="*/ 775412 w 1631365"/>
                  <a:gd name="connsiteY5" fmla="*/ 146462 h 1995800"/>
                  <a:gd name="connsiteX6" fmla="*/ 1038759 w 1631365"/>
                  <a:gd name="connsiteY6" fmla="*/ 158 h 1995800"/>
                  <a:gd name="connsiteX7" fmla="*/ 1274924 w 1631365"/>
                  <a:gd name="connsiteY7" fmla="*/ 172393 h 1995800"/>
                  <a:gd name="connsiteX8" fmla="*/ 1508827 w 1631365"/>
                  <a:gd name="connsiteY8" fmla="*/ 594041 h 1995800"/>
                  <a:gd name="connsiteX9" fmla="*/ 1583650 w 1631365"/>
                  <a:gd name="connsiteY9" fmla="*/ 1403324 h 1995800"/>
                  <a:gd name="connsiteX10" fmla="*/ 1631365 w 1631365"/>
                  <a:gd name="connsiteY10" fmla="*/ 1784444 h 1995800"/>
                  <a:gd name="connsiteX0" fmla="*/ 0 w 1631365"/>
                  <a:gd name="connsiteY0" fmla="*/ 1953198 h 1995682"/>
                  <a:gd name="connsiteX1" fmla="*/ 246264 w 1631365"/>
                  <a:gd name="connsiteY1" fmla="*/ 1977347 h 1995682"/>
                  <a:gd name="connsiteX2" fmla="*/ 313848 w 1631365"/>
                  <a:gd name="connsiteY2" fmla="*/ 1399908 h 1995682"/>
                  <a:gd name="connsiteX3" fmla="*/ 423199 w 1631365"/>
                  <a:gd name="connsiteY3" fmla="*/ 822806 h 1995682"/>
                  <a:gd name="connsiteX4" fmla="*/ 585216 w 1631365"/>
                  <a:gd name="connsiteY4" fmla="*/ 395060 h 1995682"/>
                  <a:gd name="connsiteX5" fmla="*/ 775412 w 1631365"/>
                  <a:gd name="connsiteY5" fmla="*/ 146344 h 1995682"/>
                  <a:gd name="connsiteX6" fmla="*/ 1038759 w 1631365"/>
                  <a:gd name="connsiteY6" fmla="*/ 40 h 1995682"/>
                  <a:gd name="connsiteX7" fmla="*/ 1280160 w 1631365"/>
                  <a:gd name="connsiteY7" fmla="*/ 158961 h 1995682"/>
                  <a:gd name="connsiteX8" fmla="*/ 1508827 w 1631365"/>
                  <a:gd name="connsiteY8" fmla="*/ 593923 h 1995682"/>
                  <a:gd name="connsiteX9" fmla="*/ 1583650 w 1631365"/>
                  <a:gd name="connsiteY9" fmla="*/ 1403206 h 1995682"/>
                  <a:gd name="connsiteX10" fmla="*/ 1631365 w 1631365"/>
                  <a:gd name="connsiteY10" fmla="*/ 1784326 h 1995682"/>
                  <a:gd name="connsiteX0" fmla="*/ 0 w 1640739"/>
                  <a:gd name="connsiteY0" fmla="*/ 1953198 h 1995682"/>
                  <a:gd name="connsiteX1" fmla="*/ 246264 w 1640739"/>
                  <a:gd name="connsiteY1" fmla="*/ 1977347 h 1995682"/>
                  <a:gd name="connsiteX2" fmla="*/ 313848 w 1640739"/>
                  <a:gd name="connsiteY2" fmla="*/ 1399908 h 1995682"/>
                  <a:gd name="connsiteX3" fmla="*/ 423199 w 1640739"/>
                  <a:gd name="connsiteY3" fmla="*/ 822806 h 1995682"/>
                  <a:gd name="connsiteX4" fmla="*/ 585216 w 1640739"/>
                  <a:gd name="connsiteY4" fmla="*/ 395060 h 1995682"/>
                  <a:gd name="connsiteX5" fmla="*/ 775412 w 1640739"/>
                  <a:gd name="connsiteY5" fmla="*/ 146344 h 1995682"/>
                  <a:gd name="connsiteX6" fmla="*/ 1038759 w 1640739"/>
                  <a:gd name="connsiteY6" fmla="*/ 40 h 1995682"/>
                  <a:gd name="connsiteX7" fmla="*/ 1280160 w 1640739"/>
                  <a:gd name="connsiteY7" fmla="*/ 158961 h 1995682"/>
                  <a:gd name="connsiteX8" fmla="*/ 1508827 w 1640739"/>
                  <a:gd name="connsiteY8" fmla="*/ 593923 h 1995682"/>
                  <a:gd name="connsiteX9" fmla="*/ 1634263 w 1640739"/>
                  <a:gd name="connsiteY9" fmla="*/ 1389893 h 1995682"/>
                  <a:gd name="connsiteX10" fmla="*/ 1631365 w 1640739"/>
                  <a:gd name="connsiteY10" fmla="*/ 1784326 h 1995682"/>
                  <a:gd name="connsiteX0" fmla="*/ 0 w 1687215"/>
                  <a:gd name="connsiteY0" fmla="*/ 1953198 h 1995682"/>
                  <a:gd name="connsiteX1" fmla="*/ 246264 w 1687215"/>
                  <a:gd name="connsiteY1" fmla="*/ 1977347 h 1995682"/>
                  <a:gd name="connsiteX2" fmla="*/ 313848 w 1687215"/>
                  <a:gd name="connsiteY2" fmla="*/ 1399908 h 1995682"/>
                  <a:gd name="connsiteX3" fmla="*/ 423199 w 1687215"/>
                  <a:gd name="connsiteY3" fmla="*/ 822806 h 1995682"/>
                  <a:gd name="connsiteX4" fmla="*/ 585216 w 1687215"/>
                  <a:gd name="connsiteY4" fmla="*/ 395060 h 1995682"/>
                  <a:gd name="connsiteX5" fmla="*/ 775412 w 1687215"/>
                  <a:gd name="connsiteY5" fmla="*/ 146344 h 1995682"/>
                  <a:gd name="connsiteX6" fmla="*/ 1038759 w 1687215"/>
                  <a:gd name="connsiteY6" fmla="*/ 40 h 1995682"/>
                  <a:gd name="connsiteX7" fmla="*/ 1280160 w 1687215"/>
                  <a:gd name="connsiteY7" fmla="*/ 158961 h 1995682"/>
                  <a:gd name="connsiteX8" fmla="*/ 1508827 w 1687215"/>
                  <a:gd name="connsiteY8" fmla="*/ 593923 h 1995682"/>
                  <a:gd name="connsiteX9" fmla="*/ 1634263 w 1687215"/>
                  <a:gd name="connsiteY9" fmla="*/ 1389893 h 1995682"/>
                  <a:gd name="connsiteX10" fmla="*/ 1687215 w 1687215"/>
                  <a:gd name="connsiteY10" fmla="*/ 1794311 h 1995682"/>
                  <a:gd name="connsiteX0" fmla="*/ 0 w 1720376"/>
                  <a:gd name="connsiteY0" fmla="*/ 1953198 h 1995682"/>
                  <a:gd name="connsiteX1" fmla="*/ 246264 w 1720376"/>
                  <a:gd name="connsiteY1" fmla="*/ 1977347 h 1995682"/>
                  <a:gd name="connsiteX2" fmla="*/ 313848 w 1720376"/>
                  <a:gd name="connsiteY2" fmla="*/ 1399908 h 1995682"/>
                  <a:gd name="connsiteX3" fmla="*/ 423199 w 1720376"/>
                  <a:gd name="connsiteY3" fmla="*/ 822806 h 1995682"/>
                  <a:gd name="connsiteX4" fmla="*/ 585216 w 1720376"/>
                  <a:gd name="connsiteY4" fmla="*/ 395060 h 1995682"/>
                  <a:gd name="connsiteX5" fmla="*/ 775412 w 1720376"/>
                  <a:gd name="connsiteY5" fmla="*/ 146344 h 1995682"/>
                  <a:gd name="connsiteX6" fmla="*/ 1038759 w 1720376"/>
                  <a:gd name="connsiteY6" fmla="*/ 40 h 1995682"/>
                  <a:gd name="connsiteX7" fmla="*/ 1280160 w 1720376"/>
                  <a:gd name="connsiteY7" fmla="*/ 158961 h 1995682"/>
                  <a:gd name="connsiteX8" fmla="*/ 1508827 w 1720376"/>
                  <a:gd name="connsiteY8" fmla="*/ 593923 h 1995682"/>
                  <a:gd name="connsiteX9" fmla="*/ 1634263 w 1720376"/>
                  <a:gd name="connsiteY9" fmla="*/ 1389893 h 1995682"/>
                  <a:gd name="connsiteX10" fmla="*/ 1720376 w 1720376"/>
                  <a:gd name="connsiteY10" fmla="*/ 1987356 h 1995682"/>
                  <a:gd name="connsiteX0" fmla="*/ 0 w 1730848"/>
                  <a:gd name="connsiteY0" fmla="*/ 1953198 h 1997341"/>
                  <a:gd name="connsiteX1" fmla="*/ 246264 w 1730848"/>
                  <a:gd name="connsiteY1" fmla="*/ 1977347 h 1997341"/>
                  <a:gd name="connsiteX2" fmla="*/ 313848 w 1730848"/>
                  <a:gd name="connsiteY2" fmla="*/ 1399908 h 1997341"/>
                  <a:gd name="connsiteX3" fmla="*/ 423199 w 1730848"/>
                  <a:gd name="connsiteY3" fmla="*/ 822806 h 1997341"/>
                  <a:gd name="connsiteX4" fmla="*/ 585216 w 1730848"/>
                  <a:gd name="connsiteY4" fmla="*/ 395060 h 1997341"/>
                  <a:gd name="connsiteX5" fmla="*/ 775412 w 1730848"/>
                  <a:gd name="connsiteY5" fmla="*/ 146344 h 1997341"/>
                  <a:gd name="connsiteX6" fmla="*/ 1038759 w 1730848"/>
                  <a:gd name="connsiteY6" fmla="*/ 40 h 1997341"/>
                  <a:gd name="connsiteX7" fmla="*/ 1280160 w 1730848"/>
                  <a:gd name="connsiteY7" fmla="*/ 158961 h 1997341"/>
                  <a:gd name="connsiteX8" fmla="*/ 1508827 w 1730848"/>
                  <a:gd name="connsiteY8" fmla="*/ 593923 h 1997341"/>
                  <a:gd name="connsiteX9" fmla="*/ 1634263 w 1730848"/>
                  <a:gd name="connsiteY9" fmla="*/ 1389893 h 1997341"/>
                  <a:gd name="connsiteX10" fmla="*/ 1730848 w 1730848"/>
                  <a:gd name="connsiteY10" fmla="*/ 1997341 h 1997341"/>
                  <a:gd name="connsiteX0" fmla="*/ 0 w 1730848"/>
                  <a:gd name="connsiteY0" fmla="*/ 1953198 h 1997341"/>
                  <a:gd name="connsiteX1" fmla="*/ 246264 w 1730848"/>
                  <a:gd name="connsiteY1" fmla="*/ 1977347 h 1997341"/>
                  <a:gd name="connsiteX2" fmla="*/ 313848 w 1730848"/>
                  <a:gd name="connsiteY2" fmla="*/ 1399908 h 1997341"/>
                  <a:gd name="connsiteX3" fmla="*/ 423199 w 1730848"/>
                  <a:gd name="connsiteY3" fmla="*/ 822806 h 1997341"/>
                  <a:gd name="connsiteX4" fmla="*/ 585216 w 1730848"/>
                  <a:gd name="connsiteY4" fmla="*/ 395060 h 1997341"/>
                  <a:gd name="connsiteX5" fmla="*/ 775412 w 1730848"/>
                  <a:gd name="connsiteY5" fmla="*/ 146344 h 1997341"/>
                  <a:gd name="connsiteX6" fmla="*/ 1038759 w 1730848"/>
                  <a:gd name="connsiteY6" fmla="*/ 40 h 1997341"/>
                  <a:gd name="connsiteX7" fmla="*/ 1280160 w 1730848"/>
                  <a:gd name="connsiteY7" fmla="*/ 158961 h 1997341"/>
                  <a:gd name="connsiteX8" fmla="*/ 1508827 w 1730848"/>
                  <a:gd name="connsiteY8" fmla="*/ 593923 h 1997341"/>
                  <a:gd name="connsiteX9" fmla="*/ 1634263 w 1730848"/>
                  <a:gd name="connsiteY9" fmla="*/ 1389893 h 1997341"/>
                  <a:gd name="connsiteX10" fmla="*/ 1730848 w 1730848"/>
                  <a:gd name="connsiteY10" fmla="*/ 1997341 h 1997341"/>
                  <a:gd name="connsiteX0" fmla="*/ 0 w 1730848"/>
                  <a:gd name="connsiteY0" fmla="*/ 1966506 h 2010649"/>
                  <a:gd name="connsiteX1" fmla="*/ 246264 w 1730848"/>
                  <a:gd name="connsiteY1" fmla="*/ 1990655 h 2010649"/>
                  <a:gd name="connsiteX2" fmla="*/ 313848 w 1730848"/>
                  <a:gd name="connsiteY2" fmla="*/ 1413216 h 2010649"/>
                  <a:gd name="connsiteX3" fmla="*/ 423199 w 1730848"/>
                  <a:gd name="connsiteY3" fmla="*/ 836114 h 2010649"/>
                  <a:gd name="connsiteX4" fmla="*/ 585216 w 1730848"/>
                  <a:gd name="connsiteY4" fmla="*/ 408368 h 2010649"/>
                  <a:gd name="connsiteX5" fmla="*/ 775412 w 1730848"/>
                  <a:gd name="connsiteY5" fmla="*/ 159652 h 2010649"/>
                  <a:gd name="connsiteX6" fmla="*/ 935787 w 1730848"/>
                  <a:gd name="connsiteY6" fmla="*/ 34 h 2010649"/>
                  <a:gd name="connsiteX7" fmla="*/ 1280160 w 1730848"/>
                  <a:gd name="connsiteY7" fmla="*/ 172269 h 2010649"/>
                  <a:gd name="connsiteX8" fmla="*/ 1508827 w 1730848"/>
                  <a:gd name="connsiteY8" fmla="*/ 607231 h 2010649"/>
                  <a:gd name="connsiteX9" fmla="*/ 1634263 w 1730848"/>
                  <a:gd name="connsiteY9" fmla="*/ 1403201 h 2010649"/>
                  <a:gd name="connsiteX10" fmla="*/ 1730848 w 1730848"/>
                  <a:gd name="connsiteY10" fmla="*/ 2010649 h 2010649"/>
                  <a:gd name="connsiteX0" fmla="*/ 0 w 1730848"/>
                  <a:gd name="connsiteY0" fmla="*/ 1966811 h 2010954"/>
                  <a:gd name="connsiteX1" fmla="*/ 246264 w 1730848"/>
                  <a:gd name="connsiteY1" fmla="*/ 1990960 h 2010954"/>
                  <a:gd name="connsiteX2" fmla="*/ 313848 w 1730848"/>
                  <a:gd name="connsiteY2" fmla="*/ 1413521 h 2010954"/>
                  <a:gd name="connsiteX3" fmla="*/ 423199 w 1730848"/>
                  <a:gd name="connsiteY3" fmla="*/ 836419 h 2010954"/>
                  <a:gd name="connsiteX4" fmla="*/ 585216 w 1730848"/>
                  <a:gd name="connsiteY4" fmla="*/ 408673 h 2010954"/>
                  <a:gd name="connsiteX5" fmla="*/ 745742 w 1730848"/>
                  <a:gd name="connsiteY5" fmla="*/ 136658 h 2010954"/>
                  <a:gd name="connsiteX6" fmla="*/ 935787 w 1730848"/>
                  <a:gd name="connsiteY6" fmla="*/ 339 h 2010954"/>
                  <a:gd name="connsiteX7" fmla="*/ 1280160 w 1730848"/>
                  <a:gd name="connsiteY7" fmla="*/ 172574 h 2010954"/>
                  <a:gd name="connsiteX8" fmla="*/ 1508827 w 1730848"/>
                  <a:gd name="connsiteY8" fmla="*/ 607536 h 2010954"/>
                  <a:gd name="connsiteX9" fmla="*/ 1634263 w 1730848"/>
                  <a:gd name="connsiteY9" fmla="*/ 1403506 h 2010954"/>
                  <a:gd name="connsiteX10" fmla="*/ 1730848 w 1730848"/>
                  <a:gd name="connsiteY10" fmla="*/ 2010954 h 2010954"/>
                  <a:gd name="connsiteX0" fmla="*/ 0 w 1730848"/>
                  <a:gd name="connsiteY0" fmla="*/ 1966754 h 2010897"/>
                  <a:gd name="connsiteX1" fmla="*/ 246264 w 1730848"/>
                  <a:gd name="connsiteY1" fmla="*/ 1990903 h 2010897"/>
                  <a:gd name="connsiteX2" fmla="*/ 313848 w 1730848"/>
                  <a:gd name="connsiteY2" fmla="*/ 1413464 h 2010897"/>
                  <a:gd name="connsiteX3" fmla="*/ 423199 w 1730848"/>
                  <a:gd name="connsiteY3" fmla="*/ 836362 h 2010897"/>
                  <a:gd name="connsiteX4" fmla="*/ 585216 w 1730848"/>
                  <a:gd name="connsiteY4" fmla="*/ 408616 h 2010897"/>
                  <a:gd name="connsiteX5" fmla="*/ 745742 w 1730848"/>
                  <a:gd name="connsiteY5" fmla="*/ 136601 h 2010897"/>
                  <a:gd name="connsiteX6" fmla="*/ 935787 w 1730848"/>
                  <a:gd name="connsiteY6" fmla="*/ 282 h 2010897"/>
                  <a:gd name="connsiteX7" fmla="*/ 1280160 w 1730848"/>
                  <a:gd name="connsiteY7" fmla="*/ 172517 h 2010897"/>
                  <a:gd name="connsiteX8" fmla="*/ 1508827 w 1730848"/>
                  <a:gd name="connsiteY8" fmla="*/ 607479 h 2010897"/>
                  <a:gd name="connsiteX9" fmla="*/ 1634263 w 1730848"/>
                  <a:gd name="connsiteY9" fmla="*/ 1403449 h 2010897"/>
                  <a:gd name="connsiteX10" fmla="*/ 1730848 w 1730848"/>
                  <a:gd name="connsiteY10" fmla="*/ 2010897 h 2010897"/>
                  <a:gd name="connsiteX0" fmla="*/ 0 w 1730848"/>
                  <a:gd name="connsiteY0" fmla="*/ 1956866 h 2001009"/>
                  <a:gd name="connsiteX1" fmla="*/ 246264 w 1730848"/>
                  <a:gd name="connsiteY1" fmla="*/ 1981015 h 2001009"/>
                  <a:gd name="connsiteX2" fmla="*/ 313848 w 1730848"/>
                  <a:gd name="connsiteY2" fmla="*/ 1403576 h 2001009"/>
                  <a:gd name="connsiteX3" fmla="*/ 423199 w 1730848"/>
                  <a:gd name="connsiteY3" fmla="*/ 826474 h 2001009"/>
                  <a:gd name="connsiteX4" fmla="*/ 585216 w 1730848"/>
                  <a:gd name="connsiteY4" fmla="*/ 398728 h 2001009"/>
                  <a:gd name="connsiteX5" fmla="*/ 745742 w 1730848"/>
                  <a:gd name="connsiteY5" fmla="*/ 126713 h 2001009"/>
                  <a:gd name="connsiteX6" fmla="*/ 872957 w 1730848"/>
                  <a:gd name="connsiteY6" fmla="*/ 380 h 2001009"/>
                  <a:gd name="connsiteX7" fmla="*/ 1280160 w 1730848"/>
                  <a:gd name="connsiteY7" fmla="*/ 162629 h 2001009"/>
                  <a:gd name="connsiteX8" fmla="*/ 1508827 w 1730848"/>
                  <a:gd name="connsiteY8" fmla="*/ 597591 h 2001009"/>
                  <a:gd name="connsiteX9" fmla="*/ 1634263 w 1730848"/>
                  <a:gd name="connsiteY9" fmla="*/ 1393561 h 2001009"/>
                  <a:gd name="connsiteX10" fmla="*/ 1730848 w 1730848"/>
                  <a:gd name="connsiteY10" fmla="*/ 2001009 h 2001009"/>
                  <a:gd name="connsiteX0" fmla="*/ 0 w 1730848"/>
                  <a:gd name="connsiteY0" fmla="*/ 1956667 h 2000810"/>
                  <a:gd name="connsiteX1" fmla="*/ 246264 w 1730848"/>
                  <a:gd name="connsiteY1" fmla="*/ 1980816 h 2000810"/>
                  <a:gd name="connsiteX2" fmla="*/ 313848 w 1730848"/>
                  <a:gd name="connsiteY2" fmla="*/ 1403377 h 2000810"/>
                  <a:gd name="connsiteX3" fmla="*/ 423199 w 1730848"/>
                  <a:gd name="connsiteY3" fmla="*/ 826275 h 2000810"/>
                  <a:gd name="connsiteX4" fmla="*/ 585216 w 1730848"/>
                  <a:gd name="connsiteY4" fmla="*/ 398529 h 2000810"/>
                  <a:gd name="connsiteX5" fmla="*/ 703855 w 1730848"/>
                  <a:gd name="connsiteY5" fmla="*/ 136499 h 2000810"/>
                  <a:gd name="connsiteX6" fmla="*/ 872957 w 1730848"/>
                  <a:gd name="connsiteY6" fmla="*/ 181 h 2000810"/>
                  <a:gd name="connsiteX7" fmla="*/ 1280160 w 1730848"/>
                  <a:gd name="connsiteY7" fmla="*/ 162430 h 2000810"/>
                  <a:gd name="connsiteX8" fmla="*/ 1508827 w 1730848"/>
                  <a:gd name="connsiteY8" fmla="*/ 597392 h 2000810"/>
                  <a:gd name="connsiteX9" fmla="*/ 1634263 w 1730848"/>
                  <a:gd name="connsiteY9" fmla="*/ 1393362 h 2000810"/>
                  <a:gd name="connsiteX10" fmla="*/ 1730848 w 1730848"/>
                  <a:gd name="connsiteY10" fmla="*/ 2000810 h 2000810"/>
                  <a:gd name="connsiteX0" fmla="*/ 0 w 1730848"/>
                  <a:gd name="connsiteY0" fmla="*/ 1957246 h 2001389"/>
                  <a:gd name="connsiteX1" fmla="*/ 246264 w 1730848"/>
                  <a:gd name="connsiteY1" fmla="*/ 1981395 h 2001389"/>
                  <a:gd name="connsiteX2" fmla="*/ 313848 w 1730848"/>
                  <a:gd name="connsiteY2" fmla="*/ 1403956 h 2001389"/>
                  <a:gd name="connsiteX3" fmla="*/ 423199 w 1730848"/>
                  <a:gd name="connsiteY3" fmla="*/ 826854 h 2001389"/>
                  <a:gd name="connsiteX4" fmla="*/ 585216 w 1730848"/>
                  <a:gd name="connsiteY4" fmla="*/ 399108 h 2001389"/>
                  <a:gd name="connsiteX5" fmla="*/ 703855 w 1730848"/>
                  <a:gd name="connsiteY5" fmla="*/ 137078 h 2001389"/>
                  <a:gd name="connsiteX6" fmla="*/ 872957 w 1730848"/>
                  <a:gd name="connsiteY6" fmla="*/ 760 h 2001389"/>
                  <a:gd name="connsiteX7" fmla="*/ 1280160 w 1730848"/>
                  <a:gd name="connsiteY7" fmla="*/ 163009 h 2001389"/>
                  <a:gd name="connsiteX8" fmla="*/ 1508827 w 1730848"/>
                  <a:gd name="connsiteY8" fmla="*/ 597971 h 2001389"/>
                  <a:gd name="connsiteX9" fmla="*/ 1634263 w 1730848"/>
                  <a:gd name="connsiteY9" fmla="*/ 1393941 h 2001389"/>
                  <a:gd name="connsiteX10" fmla="*/ 1730848 w 1730848"/>
                  <a:gd name="connsiteY10" fmla="*/ 2001389 h 2001389"/>
                  <a:gd name="connsiteX0" fmla="*/ 0 w 1730848"/>
                  <a:gd name="connsiteY0" fmla="*/ 1957246 h 2001389"/>
                  <a:gd name="connsiteX1" fmla="*/ 246264 w 1730848"/>
                  <a:gd name="connsiteY1" fmla="*/ 1981395 h 2001389"/>
                  <a:gd name="connsiteX2" fmla="*/ 313848 w 1730848"/>
                  <a:gd name="connsiteY2" fmla="*/ 1403956 h 2001389"/>
                  <a:gd name="connsiteX3" fmla="*/ 423199 w 1730848"/>
                  <a:gd name="connsiteY3" fmla="*/ 826854 h 2001389"/>
                  <a:gd name="connsiteX4" fmla="*/ 579980 w 1730848"/>
                  <a:gd name="connsiteY4" fmla="*/ 382466 h 2001389"/>
                  <a:gd name="connsiteX5" fmla="*/ 703855 w 1730848"/>
                  <a:gd name="connsiteY5" fmla="*/ 137078 h 2001389"/>
                  <a:gd name="connsiteX6" fmla="*/ 872957 w 1730848"/>
                  <a:gd name="connsiteY6" fmla="*/ 760 h 2001389"/>
                  <a:gd name="connsiteX7" fmla="*/ 1280160 w 1730848"/>
                  <a:gd name="connsiteY7" fmla="*/ 163009 h 2001389"/>
                  <a:gd name="connsiteX8" fmla="*/ 1508827 w 1730848"/>
                  <a:gd name="connsiteY8" fmla="*/ 597971 h 2001389"/>
                  <a:gd name="connsiteX9" fmla="*/ 1634263 w 1730848"/>
                  <a:gd name="connsiteY9" fmla="*/ 1393941 h 2001389"/>
                  <a:gd name="connsiteX10" fmla="*/ 1730848 w 1730848"/>
                  <a:gd name="connsiteY10" fmla="*/ 2001389 h 2001389"/>
                  <a:gd name="connsiteX0" fmla="*/ 0 w 1730848"/>
                  <a:gd name="connsiteY0" fmla="*/ 1957246 h 2001389"/>
                  <a:gd name="connsiteX1" fmla="*/ 246264 w 1730848"/>
                  <a:gd name="connsiteY1" fmla="*/ 1981395 h 2001389"/>
                  <a:gd name="connsiteX2" fmla="*/ 313848 w 1730848"/>
                  <a:gd name="connsiteY2" fmla="*/ 1403956 h 2001389"/>
                  <a:gd name="connsiteX3" fmla="*/ 423199 w 1730848"/>
                  <a:gd name="connsiteY3" fmla="*/ 826854 h 2001389"/>
                  <a:gd name="connsiteX4" fmla="*/ 579980 w 1730848"/>
                  <a:gd name="connsiteY4" fmla="*/ 382466 h 2001389"/>
                  <a:gd name="connsiteX5" fmla="*/ 703855 w 1730848"/>
                  <a:gd name="connsiteY5" fmla="*/ 137078 h 2001389"/>
                  <a:gd name="connsiteX6" fmla="*/ 872957 w 1730848"/>
                  <a:gd name="connsiteY6" fmla="*/ 760 h 2001389"/>
                  <a:gd name="connsiteX7" fmla="*/ 1280160 w 1730848"/>
                  <a:gd name="connsiteY7" fmla="*/ 163009 h 2001389"/>
                  <a:gd name="connsiteX8" fmla="*/ 1508827 w 1730848"/>
                  <a:gd name="connsiteY8" fmla="*/ 597971 h 2001389"/>
                  <a:gd name="connsiteX9" fmla="*/ 1634263 w 1730848"/>
                  <a:gd name="connsiteY9" fmla="*/ 1393941 h 2001389"/>
                  <a:gd name="connsiteX10" fmla="*/ 1730848 w 1730848"/>
                  <a:gd name="connsiteY10" fmla="*/ 2001389 h 2001389"/>
                  <a:gd name="connsiteX0" fmla="*/ 0 w 1730848"/>
                  <a:gd name="connsiteY0" fmla="*/ 1957464 h 2001607"/>
                  <a:gd name="connsiteX1" fmla="*/ 246264 w 1730848"/>
                  <a:gd name="connsiteY1" fmla="*/ 1981613 h 2001607"/>
                  <a:gd name="connsiteX2" fmla="*/ 313848 w 1730848"/>
                  <a:gd name="connsiteY2" fmla="*/ 1404174 h 2001607"/>
                  <a:gd name="connsiteX3" fmla="*/ 423199 w 1730848"/>
                  <a:gd name="connsiteY3" fmla="*/ 827072 h 2001607"/>
                  <a:gd name="connsiteX4" fmla="*/ 579980 w 1730848"/>
                  <a:gd name="connsiteY4" fmla="*/ 382684 h 2001607"/>
                  <a:gd name="connsiteX5" fmla="*/ 703855 w 1730848"/>
                  <a:gd name="connsiteY5" fmla="*/ 137296 h 2001607"/>
                  <a:gd name="connsiteX6" fmla="*/ 872957 w 1730848"/>
                  <a:gd name="connsiteY6" fmla="*/ 978 h 2001607"/>
                  <a:gd name="connsiteX7" fmla="*/ 1273179 w 1730848"/>
                  <a:gd name="connsiteY7" fmla="*/ 203167 h 2001607"/>
                  <a:gd name="connsiteX8" fmla="*/ 1508827 w 1730848"/>
                  <a:gd name="connsiteY8" fmla="*/ 598189 h 2001607"/>
                  <a:gd name="connsiteX9" fmla="*/ 1634263 w 1730848"/>
                  <a:gd name="connsiteY9" fmla="*/ 1394159 h 2001607"/>
                  <a:gd name="connsiteX10" fmla="*/ 1730848 w 1730848"/>
                  <a:gd name="connsiteY10" fmla="*/ 2001607 h 2001607"/>
                  <a:gd name="connsiteX0" fmla="*/ 0 w 1730848"/>
                  <a:gd name="connsiteY0" fmla="*/ 1957464 h 2001607"/>
                  <a:gd name="connsiteX1" fmla="*/ 246264 w 1730848"/>
                  <a:gd name="connsiteY1" fmla="*/ 1981613 h 2001607"/>
                  <a:gd name="connsiteX2" fmla="*/ 313848 w 1730848"/>
                  <a:gd name="connsiteY2" fmla="*/ 1404174 h 2001607"/>
                  <a:gd name="connsiteX3" fmla="*/ 423199 w 1730848"/>
                  <a:gd name="connsiteY3" fmla="*/ 827072 h 2001607"/>
                  <a:gd name="connsiteX4" fmla="*/ 579980 w 1730848"/>
                  <a:gd name="connsiteY4" fmla="*/ 382684 h 2001607"/>
                  <a:gd name="connsiteX5" fmla="*/ 703855 w 1730848"/>
                  <a:gd name="connsiteY5" fmla="*/ 137296 h 2001607"/>
                  <a:gd name="connsiteX6" fmla="*/ 872957 w 1730848"/>
                  <a:gd name="connsiteY6" fmla="*/ 978 h 2001607"/>
                  <a:gd name="connsiteX7" fmla="*/ 1273179 w 1730848"/>
                  <a:gd name="connsiteY7" fmla="*/ 203167 h 2001607"/>
                  <a:gd name="connsiteX8" fmla="*/ 1496610 w 1730848"/>
                  <a:gd name="connsiteY8" fmla="*/ 651443 h 2001607"/>
                  <a:gd name="connsiteX9" fmla="*/ 1634263 w 1730848"/>
                  <a:gd name="connsiteY9" fmla="*/ 1394159 h 2001607"/>
                  <a:gd name="connsiteX10" fmla="*/ 1730848 w 1730848"/>
                  <a:gd name="connsiteY10" fmla="*/ 2001607 h 2001607"/>
                  <a:gd name="connsiteX0" fmla="*/ 0 w 1730848"/>
                  <a:gd name="connsiteY0" fmla="*/ 1957036 h 2001179"/>
                  <a:gd name="connsiteX1" fmla="*/ 246264 w 1730848"/>
                  <a:gd name="connsiteY1" fmla="*/ 1981185 h 2001179"/>
                  <a:gd name="connsiteX2" fmla="*/ 313848 w 1730848"/>
                  <a:gd name="connsiteY2" fmla="*/ 1403746 h 2001179"/>
                  <a:gd name="connsiteX3" fmla="*/ 423199 w 1730848"/>
                  <a:gd name="connsiteY3" fmla="*/ 826644 h 2001179"/>
                  <a:gd name="connsiteX4" fmla="*/ 579980 w 1730848"/>
                  <a:gd name="connsiteY4" fmla="*/ 382256 h 2001179"/>
                  <a:gd name="connsiteX5" fmla="*/ 703855 w 1730848"/>
                  <a:gd name="connsiteY5" fmla="*/ 136868 h 2001179"/>
                  <a:gd name="connsiteX6" fmla="*/ 872957 w 1730848"/>
                  <a:gd name="connsiteY6" fmla="*/ 550 h 2001179"/>
                  <a:gd name="connsiteX7" fmla="*/ 1273179 w 1730848"/>
                  <a:gd name="connsiteY7" fmla="*/ 202739 h 2001179"/>
                  <a:gd name="connsiteX8" fmla="*/ 1496610 w 1730848"/>
                  <a:gd name="connsiteY8" fmla="*/ 651015 h 2001179"/>
                  <a:gd name="connsiteX9" fmla="*/ 1634263 w 1730848"/>
                  <a:gd name="connsiteY9" fmla="*/ 1393731 h 2001179"/>
                  <a:gd name="connsiteX10" fmla="*/ 1730848 w 1730848"/>
                  <a:gd name="connsiteY10" fmla="*/ 2001179 h 2001179"/>
                  <a:gd name="connsiteX0" fmla="*/ 0 w 1730848"/>
                  <a:gd name="connsiteY0" fmla="*/ 1958376 h 2002519"/>
                  <a:gd name="connsiteX1" fmla="*/ 246264 w 1730848"/>
                  <a:gd name="connsiteY1" fmla="*/ 1982525 h 2002519"/>
                  <a:gd name="connsiteX2" fmla="*/ 313848 w 1730848"/>
                  <a:gd name="connsiteY2" fmla="*/ 1405086 h 2002519"/>
                  <a:gd name="connsiteX3" fmla="*/ 423199 w 1730848"/>
                  <a:gd name="connsiteY3" fmla="*/ 827984 h 2002519"/>
                  <a:gd name="connsiteX4" fmla="*/ 579980 w 1730848"/>
                  <a:gd name="connsiteY4" fmla="*/ 383596 h 2002519"/>
                  <a:gd name="connsiteX5" fmla="*/ 703855 w 1730848"/>
                  <a:gd name="connsiteY5" fmla="*/ 138208 h 2002519"/>
                  <a:gd name="connsiteX6" fmla="*/ 872957 w 1730848"/>
                  <a:gd name="connsiteY6" fmla="*/ 1890 h 2002519"/>
                  <a:gd name="connsiteX7" fmla="*/ 1269689 w 1730848"/>
                  <a:gd name="connsiteY7" fmla="*/ 234034 h 2002519"/>
                  <a:gd name="connsiteX8" fmla="*/ 1496610 w 1730848"/>
                  <a:gd name="connsiteY8" fmla="*/ 652355 h 2002519"/>
                  <a:gd name="connsiteX9" fmla="*/ 1634263 w 1730848"/>
                  <a:gd name="connsiteY9" fmla="*/ 1395071 h 2002519"/>
                  <a:gd name="connsiteX10" fmla="*/ 1730848 w 1730848"/>
                  <a:gd name="connsiteY10" fmla="*/ 2002519 h 2002519"/>
                  <a:gd name="connsiteX0" fmla="*/ 0 w 1730848"/>
                  <a:gd name="connsiteY0" fmla="*/ 1956808 h 2000951"/>
                  <a:gd name="connsiteX1" fmla="*/ 246264 w 1730848"/>
                  <a:gd name="connsiteY1" fmla="*/ 1980957 h 2000951"/>
                  <a:gd name="connsiteX2" fmla="*/ 313848 w 1730848"/>
                  <a:gd name="connsiteY2" fmla="*/ 1403518 h 2000951"/>
                  <a:gd name="connsiteX3" fmla="*/ 423199 w 1730848"/>
                  <a:gd name="connsiteY3" fmla="*/ 826416 h 2000951"/>
                  <a:gd name="connsiteX4" fmla="*/ 579980 w 1730848"/>
                  <a:gd name="connsiteY4" fmla="*/ 382028 h 2000951"/>
                  <a:gd name="connsiteX5" fmla="*/ 703855 w 1730848"/>
                  <a:gd name="connsiteY5" fmla="*/ 136640 h 2000951"/>
                  <a:gd name="connsiteX6" fmla="*/ 872957 w 1730848"/>
                  <a:gd name="connsiteY6" fmla="*/ 322 h 2000951"/>
                  <a:gd name="connsiteX7" fmla="*/ 1269689 w 1730848"/>
                  <a:gd name="connsiteY7" fmla="*/ 232466 h 2000951"/>
                  <a:gd name="connsiteX8" fmla="*/ 1496610 w 1730848"/>
                  <a:gd name="connsiteY8" fmla="*/ 650787 h 2000951"/>
                  <a:gd name="connsiteX9" fmla="*/ 1634263 w 1730848"/>
                  <a:gd name="connsiteY9" fmla="*/ 1393503 h 2000951"/>
                  <a:gd name="connsiteX10" fmla="*/ 1730848 w 1730848"/>
                  <a:gd name="connsiteY10" fmla="*/ 2000951 h 200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0848" h="2000951">
                    <a:moveTo>
                      <a:pt x="0" y="1956808"/>
                    </a:moveTo>
                    <a:cubicBezTo>
                      <a:pt x="83515" y="1995822"/>
                      <a:pt x="228862" y="2016591"/>
                      <a:pt x="246264" y="1980957"/>
                    </a:cubicBezTo>
                    <a:cubicBezTo>
                      <a:pt x="263666" y="1945323"/>
                      <a:pt x="284359" y="1595941"/>
                      <a:pt x="313848" y="1403518"/>
                    </a:cubicBezTo>
                    <a:cubicBezTo>
                      <a:pt x="343337" y="1211095"/>
                      <a:pt x="378844" y="996664"/>
                      <a:pt x="423199" y="826416"/>
                    </a:cubicBezTo>
                    <a:cubicBezTo>
                      <a:pt x="467554" y="656168"/>
                      <a:pt x="533204" y="496991"/>
                      <a:pt x="579980" y="382028"/>
                    </a:cubicBezTo>
                    <a:cubicBezTo>
                      <a:pt x="626756" y="267065"/>
                      <a:pt x="663752" y="200258"/>
                      <a:pt x="703855" y="136640"/>
                    </a:cubicBezTo>
                    <a:cubicBezTo>
                      <a:pt x="743958" y="73022"/>
                      <a:pt x="782142" y="-5663"/>
                      <a:pt x="872957" y="322"/>
                    </a:cubicBezTo>
                    <a:cubicBezTo>
                      <a:pt x="963772" y="6307"/>
                      <a:pt x="1165747" y="124055"/>
                      <a:pt x="1269689" y="232466"/>
                    </a:cubicBezTo>
                    <a:cubicBezTo>
                      <a:pt x="1373631" y="340877"/>
                      <a:pt x="1435848" y="457281"/>
                      <a:pt x="1496610" y="650787"/>
                    </a:cubicBezTo>
                    <a:cubicBezTo>
                      <a:pt x="1557372" y="844293"/>
                      <a:pt x="1595223" y="1168476"/>
                      <a:pt x="1634263" y="1393503"/>
                    </a:cubicBezTo>
                    <a:cubicBezTo>
                      <a:pt x="1673303" y="1618530"/>
                      <a:pt x="1718656" y="1941210"/>
                      <a:pt x="1730848" y="2000951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2915815" y="5063831"/>
                <a:ext cx="2304257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e</a:t>
                </a:r>
                <a:r>
                  <a:rPr lang="cs-CZ" sz="1600" dirty="0" smtClean="0"/>
                  <a:t>nd-diastolický tlak</a:t>
                </a:r>
                <a:endParaRPr lang="cs-CZ" sz="1600" dirty="0"/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3516179" y="3172205"/>
                <a:ext cx="648594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DTK</a:t>
                </a:r>
                <a:endParaRPr lang="cs-CZ" sz="1600" dirty="0"/>
              </a:p>
            </p:txBody>
          </p:sp>
          <p:cxnSp>
            <p:nvCxnSpPr>
              <p:cNvPr id="14" name="Přímá spojnice 13"/>
              <p:cNvCxnSpPr/>
              <p:nvPr/>
            </p:nvCxnSpPr>
            <p:spPr>
              <a:xfrm flipH="1">
                <a:off x="2756239" y="2492375"/>
                <a:ext cx="1016358" cy="27651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ál 14"/>
              <p:cNvSpPr/>
              <p:nvPr/>
            </p:nvSpPr>
            <p:spPr>
              <a:xfrm>
                <a:off x="3419662" y="3148455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4453879" y="1994233"/>
                <a:ext cx="648594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S</a:t>
                </a:r>
                <a:r>
                  <a:rPr lang="cs-CZ" sz="1600" dirty="0" smtClean="0"/>
                  <a:t>TK</a:t>
                </a:r>
                <a:endParaRPr lang="cs-CZ" sz="1600" dirty="0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4283967" y="2293882"/>
                <a:ext cx="144016" cy="14401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428815" y="2174798"/>
                <a:ext cx="753494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 smtClean="0"/>
                  <a:t>dP</a:t>
                </a:r>
                <a:r>
                  <a:rPr lang="cs-CZ" sz="1600" dirty="0" smtClean="0"/>
                  <a:t>/</a:t>
                </a:r>
                <a:r>
                  <a:rPr lang="cs-CZ" sz="1600" dirty="0" err="1" smtClean="0"/>
                  <a:t>dt</a:t>
                </a:r>
                <a:endParaRPr lang="cs-CZ" sz="1600" dirty="0"/>
              </a:p>
            </p:txBody>
          </p:sp>
          <p:cxnSp>
            <p:nvCxnSpPr>
              <p:cNvPr id="19" name="Přímá spojnice 18"/>
              <p:cNvCxnSpPr/>
              <p:nvPr/>
            </p:nvCxnSpPr>
            <p:spPr>
              <a:xfrm flipH="1">
                <a:off x="2835107" y="2116128"/>
                <a:ext cx="476286" cy="3149805"/>
              </a:xfrm>
              <a:prstGeom prst="line">
                <a:avLst/>
              </a:prstGeom>
              <a:ln w="127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ovéPole 19"/>
              <p:cNvSpPr txBox="1"/>
              <p:nvPr/>
            </p:nvSpPr>
            <p:spPr>
              <a:xfrm>
                <a:off x="2861406" y="1754111"/>
                <a:ext cx="1050176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 smtClean="0">
                    <a:solidFill>
                      <a:srgbClr val="0000FF"/>
                    </a:solidFill>
                  </a:rPr>
                  <a:t>dP</a:t>
                </a:r>
                <a:r>
                  <a:rPr lang="cs-CZ" sz="1600" dirty="0" smtClean="0">
                    <a:solidFill>
                      <a:srgbClr val="0000FF"/>
                    </a:solidFill>
                  </a:rPr>
                  <a:t>/</a:t>
                </a:r>
                <a:r>
                  <a:rPr lang="cs-CZ" sz="1600" dirty="0" err="1" smtClean="0">
                    <a:solidFill>
                      <a:srgbClr val="0000FF"/>
                    </a:solidFill>
                  </a:rPr>
                  <a:t>dt</a:t>
                </a:r>
                <a:r>
                  <a:rPr lang="cs-CZ" sz="1600" baseline="-25000" dirty="0" err="1" smtClean="0">
                    <a:solidFill>
                      <a:srgbClr val="0000FF"/>
                    </a:solidFill>
                  </a:rPr>
                  <a:t>max</a:t>
                </a:r>
                <a:endParaRPr lang="cs-CZ" sz="16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2698859" y="514084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 rot="16200000">
              <a:off x="637787" y="3266473"/>
              <a:ext cx="2258332" cy="47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tlak v komoře</a:t>
              </a:r>
              <a:endParaRPr lang="cs-CZ" sz="2000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 flipH="1">
              <a:off x="2009352" y="1412776"/>
              <a:ext cx="0" cy="424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1987458" y="5665537"/>
              <a:ext cx="53504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4329676" y="5662695"/>
              <a:ext cx="1020898" cy="47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čas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5216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Indexy srdeční kontraktility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62880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Indexy kontraktility odvozené z ejekční fáze systoly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79845" y="2517279"/>
            <a:ext cx="3864435" cy="3071961"/>
            <a:chOff x="779846" y="2517279"/>
            <a:chExt cx="2712034" cy="2207865"/>
          </a:xfrm>
        </p:grpSpPr>
        <p:grpSp>
          <p:nvGrpSpPr>
            <p:cNvPr id="5" name="Skupina 4"/>
            <p:cNvGrpSpPr/>
            <p:nvPr/>
          </p:nvGrpSpPr>
          <p:grpSpPr>
            <a:xfrm>
              <a:off x="1479621" y="3289758"/>
              <a:ext cx="720547" cy="1360837"/>
              <a:chOff x="3122315" y="2264586"/>
              <a:chExt cx="1473102" cy="2467953"/>
            </a:xfrm>
          </p:grpSpPr>
          <p:cxnSp>
            <p:nvCxnSpPr>
              <p:cNvPr id="15" name="Přímá spojnice 14"/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Volný tvar 16"/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Volný tvar 17"/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779846" y="2620756"/>
              <a:ext cx="2712034" cy="2104388"/>
              <a:chOff x="962075" y="323131"/>
              <a:chExt cx="5544541" cy="3816424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962075" y="323131"/>
                <a:ext cx="0" cy="38164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 flipH="1">
                <a:off x="971600" y="4139555"/>
                <a:ext cx="5535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Skupina 6"/>
            <p:cNvGrpSpPr/>
            <p:nvPr/>
          </p:nvGrpSpPr>
          <p:grpSpPr>
            <a:xfrm>
              <a:off x="1907237" y="2852936"/>
              <a:ext cx="720547" cy="1797659"/>
              <a:chOff x="3122315" y="2264586"/>
              <a:chExt cx="1473102" cy="2467953"/>
            </a:xfrm>
          </p:grpSpPr>
          <p:cxnSp>
            <p:nvCxnSpPr>
              <p:cNvPr id="9" name="Přímá spojnice 8"/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/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Volný tvar 10"/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" name="Přímá spojnice 7"/>
            <p:cNvCxnSpPr/>
            <p:nvPr/>
          </p:nvCxnSpPr>
          <p:spPr>
            <a:xfrm flipV="1">
              <a:off x="1149524" y="2517279"/>
              <a:ext cx="1224136" cy="1296144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652120" y="671684"/>
                <a:ext cx="1391535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𝐄</m:t>
                      </m:r>
                      <m:r>
                        <a:rPr lang="cs-CZ" sz="2000" b="1" i="0" baseline="-25000" smtClean="0">
                          <a:latin typeface="Cambria Math"/>
                        </a:rPr>
                        <m:t>𝐦𝐚𝐱</m:t>
                      </m:r>
                      <m:r>
                        <a:rPr lang="cs-CZ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latin typeface="Cambria Math"/>
                            </a:rPr>
                            <m:t>𝐝𝐏</m:t>
                          </m:r>
                        </m:num>
                        <m:den>
                          <m:r>
                            <a:rPr lang="cs-CZ" sz="2000" b="1" i="0" smtClean="0">
                              <a:latin typeface="Cambria Math"/>
                            </a:rPr>
                            <m:t>𝐝𝐕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671684"/>
                <a:ext cx="1391535" cy="6769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5980633" y="1477814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podle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Sagawa-Suga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979985" y="4547676"/>
            <a:ext cx="19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483061" y="3370075"/>
            <a:ext cx="4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B1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068217" y="5589240"/>
            <a:ext cx="52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77330" y="2708920"/>
            <a:ext cx="52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716016" y="2877743"/>
            <a:ext cx="4489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normální P-V diagram</a:t>
            </a:r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P-V diagram pořízený pro uměle zvýšený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afretload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(balonek v aortě)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zdravé srdce</a:t>
            </a: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selhávající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srdce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Uzavření aorty balonkem vede ke zvýšení náplně srdce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Starlingův princip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Přímá spojnice 25"/>
          <p:cNvCxnSpPr/>
          <p:nvPr/>
        </p:nvCxnSpPr>
        <p:spPr>
          <a:xfrm>
            <a:off x="2990069" y="3392121"/>
            <a:ext cx="9138" cy="20340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3999793" y="3690112"/>
            <a:ext cx="13277" cy="15964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olný tvar 27"/>
          <p:cNvSpPr/>
          <p:nvPr/>
        </p:nvSpPr>
        <p:spPr>
          <a:xfrm>
            <a:off x="2988097" y="2924944"/>
            <a:ext cx="1026723" cy="771544"/>
          </a:xfrm>
          <a:custGeom>
            <a:avLst/>
            <a:gdLst>
              <a:gd name="connsiteX0" fmla="*/ 0 w 1444527"/>
              <a:gd name="connsiteY0" fmla="*/ 278789 h 278789"/>
              <a:gd name="connsiteX1" fmla="*/ 171099 w 1444527"/>
              <a:gd name="connsiteY1" fmla="*/ 71226 h 278789"/>
              <a:gd name="connsiteX2" fmla="*/ 384272 w 1444527"/>
              <a:gd name="connsiteY2" fmla="*/ 1103 h 278789"/>
              <a:gd name="connsiteX3" fmla="*/ 962083 w 1444527"/>
              <a:gd name="connsiteY3" fmla="*/ 116104 h 278789"/>
              <a:gd name="connsiteX4" fmla="*/ 1444527 w 1444527"/>
              <a:gd name="connsiteY4" fmla="*/ 270374 h 278789"/>
              <a:gd name="connsiteX0" fmla="*/ 0 w 1444527"/>
              <a:gd name="connsiteY0" fmla="*/ 278789 h 278789"/>
              <a:gd name="connsiteX1" fmla="*/ 171099 w 1444527"/>
              <a:gd name="connsiteY1" fmla="*/ 71226 h 278789"/>
              <a:gd name="connsiteX2" fmla="*/ 384272 w 1444527"/>
              <a:gd name="connsiteY2" fmla="*/ 1103 h 278789"/>
              <a:gd name="connsiteX3" fmla="*/ 962083 w 1444527"/>
              <a:gd name="connsiteY3" fmla="*/ 116104 h 278789"/>
              <a:gd name="connsiteX4" fmla="*/ 1444527 w 1444527"/>
              <a:gd name="connsiteY4" fmla="*/ 150388 h 278789"/>
              <a:gd name="connsiteX0" fmla="*/ 0 w 1444527"/>
              <a:gd name="connsiteY0" fmla="*/ 278266 h 278266"/>
              <a:gd name="connsiteX1" fmla="*/ 171099 w 1444527"/>
              <a:gd name="connsiteY1" fmla="*/ 70703 h 278266"/>
              <a:gd name="connsiteX2" fmla="*/ 384272 w 1444527"/>
              <a:gd name="connsiteY2" fmla="*/ 580 h 278266"/>
              <a:gd name="connsiteX3" fmla="*/ 943033 w 1444527"/>
              <a:gd name="connsiteY3" fmla="*/ 43590 h 278266"/>
              <a:gd name="connsiteX4" fmla="*/ 1444527 w 1444527"/>
              <a:gd name="connsiteY4" fmla="*/ 149865 h 278266"/>
              <a:gd name="connsiteX0" fmla="*/ 0 w 1444527"/>
              <a:gd name="connsiteY0" fmla="*/ 279921 h 279921"/>
              <a:gd name="connsiteX1" fmla="*/ 104424 w 1444527"/>
              <a:gd name="connsiteY1" fmla="*/ 108354 h 279921"/>
              <a:gd name="connsiteX2" fmla="*/ 384272 w 1444527"/>
              <a:gd name="connsiteY2" fmla="*/ 2235 h 279921"/>
              <a:gd name="connsiteX3" fmla="*/ 943033 w 1444527"/>
              <a:gd name="connsiteY3" fmla="*/ 45245 h 279921"/>
              <a:gd name="connsiteX4" fmla="*/ 1444527 w 1444527"/>
              <a:gd name="connsiteY4" fmla="*/ 151520 h 279921"/>
              <a:gd name="connsiteX0" fmla="*/ 0 w 1444527"/>
              <a:gd name="connsiteY0" fmla="*/ 280580 h 280580"/>
              <a:gd name="connsiteX1" fmla="*/ 75849 w 1444527"/>
              <a:gd name="connsiteY1" fmla="*/ 121012 h 280580"/>
              <a:gd name="connsiteX2" fmla="*/ 384272 w 1444527"/>
              <a:gd name="connsiteY2" fmla="*/ 2894 h 280580"/>
              <a:gd name="connsiteX3" fmla="*/ 943033 w 1444527"/>
              <a:gd name="connsiteY3" fmla="*/ 45904 h 280580"/>
              <a:gd name="connsiteX4" fmla="*/ 1444527 w 1444527"/>
              <a:gd name="connsiteY4" fmla="*/ 152179 h 280580"/>
              <a:gd name="connsiteX0" fmla="*/ 0 w 1444527"/>
              <a:gd name="connsiteY0" fmla="*/ 280580 h 280580"/>
              <a:gd name="connsiteX1" fmla="*/ 75849 w 1444527"/>
              <a:gd name="connsiteY1" fmla="*/ 121012 h 280580"/>
              <a:gd name="connsiteX2" fmla="*/ 384272 w 1444527"/>
              <a:gd name="connsiteY2" fmla="*/ 2894 h 280580"/>
              <a:gd name="connsiteX3" fmla="*/ 943033 w 1444527"/>
              <a:gd name="connsiteY3" fmla="*/ 45904 h 280580"/>
              <a:gd name="connsiteX4" fmla="*/ 1444527 w 1444527"/>
              <a:gd name="connsiteY4" fmla="*/ 152179 h 280580"/>
              <a:gd name="connsiteX0" fmla="*/ 0 w 1444527"/>
              <a:gd name="connsiteY0" fmla="*/ 386578 h 386578"/>
              <a:gd name="connsiteX1" fmla="*/ 75849 w 1444527"/>
              <a:gd name="connsiteY1" fmla="*/ 227010 h 386578"/>
              <a:gd name="connsiteX2" fmla="*/ 374747 w 1444527"/>
              <a:gd name="connsiteY2" fmla="*/ 905 h 386578"/>
              <a:gd name="connsiteX3" fmla="*/ 943033 w 1444527"/>
              <a:gd name="connsiteY3" fmla="*/ 151902 h 386578"/>
              <a:gd name="connsiteX4" fmla="*/ 1444527 w 1444527"/>
              <a:gd name="connsiteY4" fmla="*/ 258177 h 386578"/>
              <a:gd name="connsiteX0" fmla="*/ 0 w 1444527"/>
              <a:gd name="connsiteY0" fmla="*/ 391840 h 391840"/>
              <a:gd name="connsiteX1" fmla="*/ 75849 w 1444527"/>
              <a:gd name="connsiteY1" fmla="*/ 232272 h 391840"/>
              <a:gd name="connsiteX2" fmla="*/ 374747 w 1444527"/>
              <a:gd name="connsiteY2" fmla="*/ 6167 h 391840"/>
              <a:gd name="connsiteX3" fmla="*/ 952558 w 1444527"/>
              <a:gd name="connsiteY3" fmla="*/ 81173 h 391840"/>
              <a:gd name="connsiteX4" fmla="*/ 1444527 w 1444527"/>
              <a:gd name="connsiteY4" fmla="*/ 263439 h 391840"/>
              <a:gd name="connsiteX0" fmla="*/ 0 w 1444527"/>
              <a:gd name="connsiteY0" fmla="*/ 391840 h 391840"/>
              <a:gd name="connsiteX1" fmla="*/ 75849 w 1444527"/>
              <a:gd name="connsiteY1" fmla="*/ 232272 h 391840"/>
              <a:gd name="connsiteX2" fmla="*/ 374747 w 1444527"/>
              <a:gd name="connsiteY2" fmla="*/ 6167 h 391840"/>
              <a:gd name="connsiteX3" fmla="*/ 952558 w 1444527"/>
              <a:gd name="connsiteY3" fmla="*/ 81173 h 391840"/>
              <a:gd name="connsiteX4" fmla="*/ 1444527 w 1444527"/>
              <a:gd name="connsiteY4" fmla="*/ 263439 h 391840"/>
              <a:gd name="connsiteX0" fmla="*/ 0 w 1444527"/>
              <a:gd name="connsiteY0" fmla="*/ 395591 h 395591"/>
              <a:gd name="connsiteX1" fmla="*/ 75849 w 1444527"/>
              <a:gd name="connsiteY1" fmla="*/ 236023 h 395591"/>
              <a:gd name="connsiteX2" fmla="*/ 289022 w 1444527"/>
              <a:gd name="connsiteY2" fmla="*/ 5919 h 395591"/>
              <a:gd name="connsiteX3" fmla="*/ 952558 w 1444527"/>
              <a:gd name="connsiteY3" fmla="*/ 84924 h 395591"/>
              <a:gd name="connsiteX4" fmla="*/ 1444527 w 1444527"/>
              <a:gd name="connsiteY4" fmla="*/ 267190 h 395591"/>
              <a:gd name="connsiteX0" fmla="*/ 0 w 1444527"/>
              <a:gd name="connsiteY0" fmla="*/ 392615 h 392615"/>
              <a:gd name="connsiteX1" fmla="*/ 85374 w 1444527"/>
              <a:gd name="connsiteY1" fmla="*/ 177054 h 392615"/>
              <a:gd name="connsiteX2" fmla="*/ 289022 w 1444527"/>
              <a:gd name="connsiteY2" fmla="*/ 2943 h 392615"/>
              <a:gd name="connsiteX3" fmla="*/ 952558 w 1444527"/>
              <a:gd name="connsiteY3" fmla="*/ 81948 h 392615"/>
              <a:gd name="connsiteX4" fmla="*/ 1444527 w 1444527"/>
              <a:gd name="connsiteY4" fmla="*/ 264214 h 392615"/>
              <a:gd name="connsiteX0" fmla="*/ 0 w 1444527"/>
              <a:gd name="connsiteY0" fmla="*/ 392615 h 392615"/>
              <a:gd name="connsiteX1" fmla="*/ 85374 w 1444527"/>
              <a:gd name="connsiteY1" fmla="*/ 177054 h 392615"/>
              <a:gd name="connsiteX2" fmla="*/ 289022 w 1444527"/>
              <a:gd name="connsiteY2" fmla="*/ 2943 h 392615"/>
              <a:gd name="connsiteX3" fmla="*/ 952558 w 1444527"/>
              <a:gd name="connsiteY3" fmla="*/ 81948 h 392615"/>
              <a:gd name="connsiteX4" fmla="*/ 1444527 w 1444527"/>
              <a:gd name="connsiteY4" fmla="*/ 264214 h 392615"/>
              <a:gd name="connsiteX0" fmla="*/ 0 w 1444527"/>
              <a:gd name="connsiteY0" fmla="*/ 392615 h 392615"/>
              <a:gd name="connsiteX1" fmla="*/ 56799 w 1444527"/>
              <a:gd name="connsiteY1" fmla="*/ 177054 h 392615"/>
              <a:gd name="connsiteX2" fmla="*/ 289022 w 1444527"/>
              <a:gd name="connsiteY2" fmla="*/ 2943 h 392615"/>
              <a:gd name="connsiteX3" fmla="*/ 952558 w 1444527"/>
              <a:gd name="connsiteY3" fmla="*/ 81948 h 392615"/>
              <a:gd name="connsiteX4" fmla="*/ 1444527 w 1444527"/>
              <a:gd name="connsiteY4" fmla="*/ 264214 h 392615"/>
              <a:gd name="connsiteX0" fmla="*/ 0 w 1454052"/>
              <a:gd name="connsiteY0" fmla="*/ 224635 h 264214"/>
              <a:gd name="connsiteX1" fmla="*/ 66324 w 1454052"/>
              <a:gd name="connsiteY1" fmla="*/ 177054 h 264214"/>
              <a:gd name="connsiteX2" fmla="*/ 298547 w 1454052"/>
              <a:gd name="connsiteY2" fmla="*/ 2943 h 264214"/>
              <a:gd name="connsiteX3" fmla="*/ 962083 w 1454052"/>
              <a:gd name="connsiteY3" fmla="*/ 81948 h 264214"/>
              <a:gd name="connsiteX4" fmla="*/ 1454052 w 1454052"/>
              <a:gd name="connsiteY4" fmla="*/ 264214 h 264214"/>
              <a:gd name="connsiteX0" fmla="*/ 0 w 1454052"/>
              <a:gd name="connsiteY0" fmla="*/ 221954 h 261533"/>
              <a:gd name="connsiteX1" fmla="*/ 104424 w 1454052"/>
              <a:gd name="connsiteY1" fmla="*/ 102381 h 261533"/>
              <a:gd name="connsiteX2" fmla="*/ 298547 w 1454052"/>
              <a:gd name="connsiteY2" fmla="*/ 262 h 261533"/>
              <a:gd name="connsiteX3" fmla="*/ 962083 w 1454052"/>
              <a:gd name="connsiteY3" fmla="*/ 79267 h 261533"/>
              <a:gd name="connsiteX4" fmla="*/ 1454052 w 1454052"/>
              <a:gd name="connsiteY4" fmla="*/ 261533 h 261533"/>
              <a:gd name="connsiteX0" fmla="*/ 0 w 1473102"/>
              <a:gd name="connsiteY0" fmla="*/ 222138 h 373704"/>
              <a:gd name="connsiteX1" fmla="*/ 104424 w 1473102"/>
              <a:gd name="connsiteY1" fmla="*/ 102565 h 373704"/>
              <a:gd name="connsiteX2" fmla="*/ 298547 w 1473102"/>
              <a:gd name="connsiteY2" fmla="*/ 446 h 373704"/>
              <a:gd name="connsiteX3" fmla="*/ 962083 w 1473102"/>
              <a:gd name="connsiteY3" fmla="*/ 79451 h 373704"/>
              <a:gd name="connsiteX4" fmla="*/ 1473102 w 1473102"/>
              <a:gd name="connsiteY4" fmla="*/ 373704 h 373704"/>
              <a:gd name="connsiteX0" fmla="*/ 0 w 1473102"/>
              <a:gd name="connsiteY0" fmla="*/ 221747 h 373313"/>
              <a:gd name="connsiteX1" fmla="*/ 85374 w 1473102"/>
              <a:gd name="connsiteY1" fmla="*/ 86176 h 373313"/>
              <a:gd name="connsiteX2" fmla="*/ 298547 w 1473102"/>
              <a:gd name="connsiteY2" fmla="*/ 55 h 373313"/>
              <a:gd name="connsiteX3" fmla="*/ 962083 w 1473102"/>
              <a:gd name="connsiteY3" fmla="*/ 79060 h 373313"/>
              <a:gd name="connsiteX4" fmla="*/ 1473102 w 1473102"/>
              <a:gd name="connsiteY4" fmla="*/ 373313 h 373313"/>
              <a:gd name="connsiteX0" fmla="*/ 0 w 1473102"/>
              <a:gd name="connsiteY0" fmla="*/ 221856 h 373422"/>
              <a:gd name="connsiteX1" fmla="*/ 85374 w 1473102"/>
              <a:gd name="connsiteY1" fmla="*/ 86285 h 373422"/>
              <a:gd name="connsiteX2" fmla="*/ 298547 w 1473102"/>
              <a:gd name="connsiteY2" fmla="*/ 164 h 373422"/>
              <a:gd name="connsiteX3" fmla="*/ 1019233 w 1473102"/>
              <a:gd name="connsiteY3" fmla="*/ 107166 h 373422"/>
              <a:gd name="connsiteX4" fmla="*/ 1473102 w 1473102"/>
              <a:gd name="connsiteY4" fmla="*/ 373422 h 373422"/>
              <a:gd name="connsiteX0" fmla="*/ 0 w 1473102"/>
              <a:gd name="connsiteY0" fmla="*/ 221856 h 373422"/>
              <a:gd name="connsiteX1" fmla="*/ 85374 w 1473102"/>
              <a:gd name="connsiteY1" fmla="*/ 86285 h 373422"/>
              <a:gd name="connsiteX2" fmla="*/ 298547 w 1473102"/>
              <a:gd name="connsiteY2" fmla="*/ 164 h 373422"/>
              <a:gd name="connsiteX3" fmla="*/ 1019233 w 1473102"/>
              <a:gd name="connsiteY3" fmla="*/ 107166 h 373422"/>
              <a:gd name="connsiteX4" fmla="*/ 1473102 w 1473102"/>
              <a:gd name="connsiteY4" fmla="*/ 373422 h 373422"/>
              <a:gd name="connsiteX0" fmla="*/ 0 w 1473102"/>
              <a:gd name="connsiteY0" fmla="*/ 222330 h 373896"/>
              <a:gd name="connsiteX1" fmla="*/ 47274 w 1473102"/>
              <a:gd name="connsiteY1" fmla="*/ 70761 h 373896"/>
              <a:gd name="connsiteX2" fmla="*/ 298547 w 1473102"/>
              <a:gd name="connsiteY2" fmla="*/ 638 h 373896"/>
              <a:gd name="connsiteX3" fmla="*/ 1019233 w 1473102"/>
              <a:gd name="connsiteY3" fmla="*/ 107640 h 373896"/>
              <a:gd name="connsiteX4" fmla="*/ 1473102 w 1473102"/>
              <a:gd name="connsiteY4" fmla="*/ 373896 h 373896"/>
              <a:gd name="connsiteX0" fmla="*/ 2374 w 1475476"/>
              <a:gd name="connsiteY0" fmla="*/ 234213 h 385779"/>
              <a:gd name="connsiteX1" fmla="*/ 49648 w 1475476"/>
              <a:gd name="connsiteY1" fmla="*/ 82644 h 385779"/>
              <a:gd name="connsiteX2" fmla="*/ 510471 w 1475476"/>
              <a:gd name="connsiteY2" fmla="*/ 522 h 385779"/>
              <a:gd name="connsiteX3" fmla="*/ 1021607 w 1475476"/>
              <a:gd name="connsiteY3" fmla="*/ 119523 h 385779"/>
              <a:gd name="connsiteX4" fmla="*/ 1475476 w 1475476"/>
              <a:gd name="connsiteY4" fmla="*/ 385779 h 385779"/>
              <a:gd name="connsiteX0" fmla="*/ 0 w 1473102"/>
              <a:gd name="connsiteY0" fmla="*/ 234087 h 385653"/>
              <a:gd name="connsiteX1" fmla="*/ 152049 w 1473102"/>
              <a:gd name="connsiteY1" fmla="*/ 86518 h 385653"/>
              <a:gd name="connsiteX2" fmla="*/ 508097 w 1473102"/>
              <a:gd name="connsiteY2" fmla="*/ 396 h 385653"/>
              <a:gd name="connsiteX3" fmla="*/ 1019233 w 1473102"/>
              <a:gd name="connsiteY3" fmla="*/ 119397 h 385653"/>
              <a:gd name="connsiteX4" fmla="*/ 1473102 w 1473102"/>
              <a:gd name="connsiteY4" fmla="*/ 385653 h 385653"/>
              <a:gd name="connsiteX0" fmla="*/ 0 w 1473102"/>
              <a:gd name="connsiteY0" fmla="*/ 234087 h 385653"/>
              <a:gd name="connsiteX1" fmla="*/ 190149 w 1473102"/>
              <a:gd name="connsiteY1" fmla="*/ 86518 h 385653"/>
              <a:gd name="connsiteX2" fmla="*/ 508097 w 1473102"/>
              <a:gd name="connsiteY2" fmla="*/ 396 h 385653"/>
              <a:gd name="connsiteX3" fmla="*/ 1019233 w 1473102"/>
              <a:gd name="connsiteY3" fmla="*/ 119397 h 385653"/>
              <a:gd name="connsiteX4" fmla="*/ 1473102 w 1473102"/>
              <a:gd name="connsiteY4" fmla="*/ 385653 h 385653"/>
              <a:gd name="connsiteX0" fmla="*/ 0 w 1473102"/>
              <a:gd name="connsiteY0" fmla="*/ 234016 h 385582"/>
              <a:gd name="connsiteX1" fmla="*/ 97135 w 1473102"/>
              <a:gd name="connsiteY1" fmla="*/ 157397 h 385582"/>
              <a:gd name="connsiteX2" fmla="*/ 190149 w 1473102"/>
              <a:gd name="connsiteY2" fmla="*/ 86447 h 385582"/>
              <a:gd name="connsiteX3" fmla="*/ 508097 w 1473102"/>
              <a:gd name="connsiteY3" fmla="*/ 325 h 385582"/>
              <a:gd name="connsiteX4" fmla="*/ 1019233 w 1473102"/>
              <a:gd name="connsiteY4" fmla="*/ 119326 h 385582"/>
              <a:gd name="connsiteX5" fmla="*/ 1473102 w 1473102"/>
              <a:gd name="connsiteY5" fmla="*/ 385582 h 385582"/>
              <a:gd name="connsiteX0" fmla="*/ 0 w 1473102"/>
              <a:gd name="connsiteY0" fmla="*/ 234024 h 385590"/>
              <a:gd name="connsiteX1" fmla="*/ 59035 w 1473102"/>
              <a:gd name="connsiteY1" fmla="*/ 169404 h 385590"/>
              <a:gd name="connsiteX2" fmla="*/ 190149 w 1473102"/>
              <a:gd name="connsiteY2" fmla="*/ 86455 h 385590"/>
              <a:gd name="connsiteX3" fmla="*/ 508097 w 1473102"/>
              <a:gd name="connsiteY3" fmla="*/ 333 h 385590"/>
              <a:gd name="connsiteX4" fmla="*/ 1019233 w 1473102"/>
              <a:gd name="connsiteY4" fmla="*/ 119334 h 385590"/>
              <a:gd name="connsiteX5" fmla="*/ 1473102 w 1473102"/>
              <a:gd name="connsiteY5" fmla="*/ 385590 h 385590"/>
              <a:gd name="connsiteX0" fmla="*/ 0 w 1473102"/>
              <a:gd name="connsiteY0" fmla="*/ 234575 h 386141"/>
              <a:gd name="connsiteX1" fmla="*/ 59035 w 1473102"/>
              <a:gd name="connsiteY1" fmla="*/ 169955 h 386141"/>
              <a:gd name="connsiteX2" fmla="*/ 209199 w 1473102"/>
              <a:gd name="connsiteY2" fmla="*/ 71008 h 386141"/>
              <a:gd name="connsiteX3" fmla="*/ 508097 w 1473102"/>
              <a:gd name="connsiteY3" fmla="*/ 884 h 386141"/>
              <a:gd name="connsiteX4" fmla="*/ 1019233 w 1473102"/>
              <a:gd name="connsiteY4" fmla="*/ 119885 h 386141"/>
              <a:gd name="connsiteX5" fmla="*/ 1473102 w 1473102"/>
              <a:gd name="connsiteY5" fmla="*/ 386141 h 386141"/>
              <a:gd name="connsiteX0" fmla="*/ 0 w 1473102"/>
              <a:gd name="connsiteY0" fmla="*/ 235224 h 386790"/>
              <a:gd name="connsiteX1" fmla="*/ 59035 w 1473102"/>
              <a:gd name="connsiteY1" fmla="*/ 170604 h 386790"/>
              <a:gd name="connsiteX2" fmla="*/ 227539 w 1473102"/>
              <a:gd name="connsiteY2" fmla="*/ 60656 h 386790"/>
              <a:gd name="connsiteX3" fmla="*/ 508097 w 1473102"/>
              <a:gd name="connsiteY3" fmla="*/ 1533 h 386790"/>
              <a:gd name="connsiteX4" fmla="*/ 1019233 w 1473102"/>
              <a:gd name="connsiteY4" fmla="*/ 120534 h 386790"/>
              <a:gd name="connsiteX5" fmla="*/ 1473102 w 1473102"/>
              <a:gd name="connsiteY5" fmla="*/ 386790 h 38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102" h="386790">
                <a:moveTo>
                  <a:pt x="0" y="235224"/>
                </a:moveTo>
                <a:cubicBezTo>
                  <a:pt x="9839" y="223787"/>
                  <a:pt x="27344" y="195199"/>
                  <a:pt x="59035" y="170604"/>
                </a:cubicBezTo>
                <a:cubicBezTo>
                  <a:pt x="90726" y="146009"/>
                  <a:pt x="152695" y="88834"/>
                  <a:pt x="227539" y="60656"/>
                </a:cubicBezTo>
                <a:cubicBezTo>
                  <a:pt x="302383" y="32478"/>
                  <a:pt x="376148" y="-8447"/>
                  <a:pt x="508097" y="1533"/>
                </a:cubicBezTo>
                <a:cubicBezTo>
                  <a:pt x="640046" y="11513"/>
                  <a:pt x="858399" y="56325"/>
                  <a:pt x="1019233" y="120534"/>
                </a:cubicBezTo>
                <a:cubicBezTo>
                  <a:pt x="1180067" y="184744"/>
                  <a:pt x="1386909" y="312096"/>
                  <a:pt x="1473102" y="3867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2996691" y="5285544"/>
            <a:ext cx="1004852" cy="133117"/>
          </a:xfrm>
          <a:custGeom>
            <a:avLst/>
            <a:gdLst>
              <a:gd name="connsiteX0" fmla="*/ 0 w 1441722"/>
              <a:gd name="connsiteY0" fmla="*/ 143051 h 143051"/>
              <a:gd name="connsiteX1" fmla="*/ 1441722 w 1441722"/>
              <a:gd name="connsiteY1" fmla="*/ 0 h 143051"/>
              <a:gd name="connsiteX0" fmla="*/ 0 w 1441722"/>
              <a:gd name="connsiteY0" fmla="*/ 143051 h 143051"/>
              <a:gd name="connsiteX1" fmla="*/ 645128 w 1441722"/>
              <a:gd name="connsiteY1" fmla="*/ 78538 h 143051"/>
              <a:gd name="connsiteX2" fmla="*/ 1441722 w 1441722"/>
              <a:gd name="connsiteY2" fmla="*/ 0 h 143051"/>
              <a:gd name="connsiteX0" fmla="*/ 0 w 1441722"/>
              <a:gd name="connsiteY0" fmla="*/ 143051 h 143051"/>
              <a:gd name="connsiteX1" fmla="*/ 650737 w 1441722"/>
              <a:gd name="connsiteY1" fmla="*/ 109392 h 143051"/>
              <a:gd name="connsiteX2" fmla="*/ 1441722 w 1441722"/>
              <a:gd name="connsiteY2" fmla="*/ 0 h 143051"/>
              <a:gd name="connsiteX0" fmla="*/ 0 w 1441722"/>
              <a:gd name="connsiteY0" fmla="*/ 143051 h 143051"/>
              <a:gd name="connsiteX1" fmla="*/ 745987 w 1441722"/>
              <a:gd name="connsiteY1" fmla="*/ 88645 h 143051"/>
              <a:gd name="connsiteX2" fmla="*/ 1441722 w 1441722"/>
              <a:gd name="connsiteY2" fmla="*/ 0 h 1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1722" h="143051">
                <a:moveTo>
                  <a:pt x="0" y="143051"/>
                </a:moveTo>
                <a:lnTo>
                  <a:pt x="745987" y="88645"/>
                </a:lnTo>
                <a:lnTo>
                  <a:pt x="1441722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3387552" y="3522475"/>
            <a:ext cx="4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B2</a:t>
            </a:r>
            <a:endParaRPr lang="cs-CZ" dirty="0"/>
          </a:p>
        </p:txBody>
      </p:sp>
      <p:cxnSp>
        <p:nvCxnSpPr>
          <p:cNvPr id="31" name="Přímá spojnice 30"/>
          <p:cNvCxnSpPr/>
          <p:nvPr/>
        </p:nvCxnSpPr>
        <p:spPr>
          <a:xfrm flipV="1">
            <a:off x="1459006" y="2661255"/>
            <a:ext cx="2249171" cy="12844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2628057" y="2147947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57" y="2147947"/>
                <a:ext cx="86754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3682324" y="2339588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24" y="2339588"/>
                <a:ext cx="86754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680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Metody vyšetření srdce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908720"/>
            <a:ext cx="595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Fonokardiografie – vyšetření srdečních ozev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Echokardiografie  - 2D, 3D, 4D, </a:t>
            </a:r>
            <a:r>
              <a:rPr lang="cs-CZ" sz="2400" dirty="0" err="1" smtClean="0"/>
              <a:t>dopler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Katetrizace – měření tlaků, teploty, průtoku, objemů, biopsie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Jiné zobrazovací metody – MRI, rentgen, CT </a:t>
            </a: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1393"/>
          <a:stretch/>
        </p:blipFill>
        <p:spPr>
          <a:xfrm>
            <a:off x="1547664" y="3068960"/>
            <a:ext cx="4514665" cy="3771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9"/>
          <a:stretch/>
        </p:blipFill>
        <p:spPr>
          <a:xfrm>
            <a:off x="160171" y="4370186"/>
            <a:ext cx="2476500" cy="2083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93" y="3573016"/>
            <a:ext cx="3008785" cy="30087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6957"/>
            <a:ext cx="2870076" cy="28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236937" y="280986"/>
            <a:ext cx="8715375" cy="6296025"/>
            <a:chOff x="236937" y="280986"/>
            <a:chExt cx="8715375" cy="6296025"/>
          </a:xfrm>
        </p:grpSpPr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37" y="280986"/>
              <a:ext cx="8715375" cy="6296025"/>
            </a:xfrm>
            <a:prstGeom prst="rect">
              <a:avLst/>
            </a:prstGeom>
          </p:spPr>
        </p:pic>
        <p:sp>
          <p:nvSpPr>
            <p:cNvPr id="18" name="Zaoblený obdélníkový popisek 17"/>
            <p:cNvSpPr/>
            <p:nvPr/>
          </p:nvSpPr>
          <p:spPr>
            <a:xfrm>
              <a:off x="1331641" y="2213248"/>
              <a:ext cx="1125100" cy="699792"/>
            </a:xfrm>
            <a:prstGeom prst="wedgeRoundRectCallout">
              <a:avLst>
                <a:gd name="adj1" fmla="val 62200"/>
                <a:gd name="adj2" fmla="val 102129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Zaoblený obdélníkový popisek 18"/>
            <p:cNvSpPr/>
            <p:nvPr/>
          </p:nvSpPr>
          <p:spPr>
            <a:xfrm>
              <a:off x="2878394" y="1844824"/>
              <a:ext cx="1716232" cy="1008112"/>
            </a:xfrm>
            <a:prstGeom prst="wedgeRoundRectCallout">
              <a:avLst>
                <a:gd name="adj1" fmla="val 19848"/>
                <a:gd name="adj2" fmla="val 120743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aoblený obdélníkový popisek 19"/>
            <p:cNvSpPr/>
            <p:nvPr/>
          </p:nvSpPr>
          <p:spPr>
            <a:xfrm>
              <a:off x="6281479" y="2389828"/>
              <a:ext cx="1030737" cy="576064"/>
            </a:xfrm>
            <a:prstGeom prst="wedgeRoundRectCallout">
              <a:avLst>
                <a:gd name="adj1" fmla="val -29161"/>
                <a:gd name="adj2" fmla="val 118713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1343735" y="2378478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WTF?</a:t>
              </a:r>
              <a:endParaRPr lang="cs-CZ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878393" y="1844824"/>
              <a:ext cx="171623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čtete to vzhůru nohama, pane doktore</a:t>
              </a:r>
              <a:endParaRPr lang="cs-CZ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372200" y="2492896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WTF?</a:t>
              </a:r>
              <a:endParaRPr lang="cs-CZ" dirty="0"/>
            </a:p>
          </p:txBody>
        </p:sp>
        <p:sp>
          <p:nvSpPr>
            <p:cNvPr id="24" name="Zaoblený obdélníkový popisek 23"/>
            <p:cNvSpPr/>
            <p:nvPr/>
          </p:nvSpPr>
          <p:spPr>
            <a:xfrm>
              <a:off x="4716463" y="954276"/>
              <a:ext cx="1944663" cy="789503"/>
            </a:xfrm>
            <a:prstGeom prst="wedgeRoundRectCallout">
              <a:avLst>
                <a:gd name="adj1" fmla="val -24122"/>
                <a:gd name="adj2" fmla="val 171223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993844" y="1097448"/>
              <a:ext cx="146778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Že by dextrokardie?</a:t>
              </a:r>
              <a:endParaRPr lang="cs-CZ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1942289" y="4725144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medik</a:t>
              </a:r>
              <a:endParaRPr lang="cs-CZ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4067944" y="4582869"/>
              <a:ext cx="135086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zdravotní sestra</a:t>
              </a:r>
              <a:endParaRPr lang="cs-CZ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084615" y="4586644"/>
              <a:ext cx="1908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biomedicínský technik</a:t>
              </a:r>
              <a:endParaRPr lang="cs-CZ" dirty="0"/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4972984" y="3586076"/>
            <a:ext cx="782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lékař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1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671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Histologie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420802" y="692696"/>
            <a:ext cx="86156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Vlastnosti srdečních buněk: </a:t>
            </a:r>
            <a:r>
              <a:rPr lang="cs-CZ" sz="2400" b="1" dirty="0" smtClean="0"/>
              <a:t>excitabilita, kontraktilita, vodivost, automatičnost, rytmičnost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Buňky převodního systému </a:t>
            </a:r>
            <a:r>
              <a:rPr lang="cs-CZ" sz="2000" dirty="0" smtClean="0"/>
              <a:t>(primárně tvorba a vedení AP, sekundárně kontrakce)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Buňky pracovního myokardu </a:t>
            </a:r>
            <a:r>
              <a:rPr lang="cs-CZ" sz="2000" dirty="0" smtClean="0"/>
              <a:t>síňového</a:t>
            </a:r>
            <a:r>
              <a:rPr lang="cs-CZ" sz="2000" dirty="0"/>
              <a:t> </a:t>
            </a:r>
            <a:r>
              <a:rPr lang="cs-CZ" sz="2000" dirty="0" smtClean="0"/>
              <a:t>a komorového (primárně kontrakce, sekundárně vedení AP)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alší pojivové tkáně, vlákna (kolagenní, elastická), cévy,…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40360" y="6474822"/>
            <a:ext cx="6012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http://medcell.med.yale.edu/histology/muscle_lab/images/quiz5.jpg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9512" y="3140968"/>
            <a:ext cx="38312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Myokard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sz="2000" dirty="0" smtClean="0"/>
              <a:t>Příčně pruhovaný srdeční sval </a:t>
            </a:r>
            <a:r>
              <a:rPr lang="cs-CZ" dirty="0" smtClean="0"/>
              <a:t>(aktin </a:t>
            </a:r>
            <a:r>
              <a:rPr lang="cs-CZ" dirty="0"/>
              <a:t>a myozin, mnoho </a:t>
            </a:r>
            <a:r>
              <a:rPr lang="cs-CZ" dirty="0" smtClean="0"/>
              <a:t>mitochondrií, </a:t>
            </a:r>
            <a:r>
              <a:rPr lang="cs-CZ" dirty="0"/>
              <a:t>sarkoplazmatické retikulum </a:t>
            </a:r>
            <a:r>
              <a:rPr lang="cs-CZ" dirty="0" smtClean="0"/>
              <a:t>– zásobník </a:t>
            </a:r>
            <a:r>
              <a:rPr lang="cs-CZ" dirty="0"/>
              <a:t>Ca2</a:t>
            </a:r>
            <a:r>
              <a:rPr lang="cs-CZ" dirty="0" smtClean="0"/>
              <a:t>+)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sz="2000" dirty="0" smtClean="0"/>
              <a:t>Interkalární disky - spojení svalových vláken</a:t>
            </a:r>
          </a:p>
          <a:p>
            <a:pPr marL="542925" lvl="1" indent="-255588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cs-CZ" sz="2000" dirty="0" smtClean="0"/>
              <a:t>Nexy (gap </a:t>
            </a:r>
            <a:r>
              <a:rPr lang="cs-CZ" sz="2000" dirty="0" err="1" smtClean="0"/>
              <a:t>junction</a:t>
            </a:r>
            <a:r>
              <a:rPr lang="cs-CZ" sz="2000" dirty="0" smtClean="0"/>
              <a:t>) – kanály mezi buňkami, průtok iontů, vedení vzruchu - </a:t>
            </a:r>
            <a:r>
              <a:rPr lang="cs-CZ" sz="2000" dirty="0"/>
              <a:t>f</a:t>
            </a:r>
            <a:r>
              <a:rPr lang="cs-CZ" sz="2000" dirty="0" smtClean="0"/>
              <a:t>unkční syncytium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4028504" y="3212976"/>
            <a:ext cx="5080000" cy="3340100"/>
            <a:chOff x="4028504" y="3401268"/>
            <a:chExt cx="5080000" cy="334010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504" y="3401268"/>
              <a:ext cx="5080000" cy="3340100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7359278" y="5877272"/>
              <a:ext cx="16772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Interkalární disk</a:t>
              </a:r>
              <a:endParaRPr lang="cs-CZ" dirty="0"/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7308303" y="3648884"/>
              <a:ext cx="720080" cy="1210032"/>
              <a:chOff x="8564337" y="1412777"/>
              <a:chExt cx="978923" cy="1800200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8564337" y="1412777"/>
                <a:ext cx="978923" cy="1800200"/>
              </a:xfrm>
              <a:prstGeom prst="rect">
                <a:avLst/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8633637" y="1435395"/>
                <a:ext cx="807766" cy="1711842"/>
              </a:xfrm>
              <a:custGeom>
                <a:avLst/>
                <a:gdLst>
                  <a:gd name="connsiteX0" fmla="*/ 0 w 807766"/>
                  <a:gd name="connsiteY0" fmla="*/ 0 h 1711842"/>
                  <a:gd name="connsiteX1" fmla="*/ 159489 w 807766"/>
                  <a:gd name="connsiteY1" fmla="*/ 212652 h 1711842"/>
                  <a:gd name="connsiteX2" fmla="*/ 414670 w 807766"/>
                  <a:gd name="connsiteY2" fmla="*/ 212652 h 1711842"/>
                  <a:gd name="connsiteX3" fmla="*/ 531628 w 807766"/>
                  <a:gd name="connsiteY3" fmla="*/ 159489 h 1711842"/>
                  <a:gd name="connsiteX4" fmla="*/ 659219 w 807766"/>
                  <a:gd name="connsiteY4" fmla="*/ 244549 h 1711842"/>
                  <a:gd name="connsiteX5" fmla="*/ 616689 w 807766"/>
                  <a:gd name="connsiteY5" fmla="*/ 414670 h 1711842"/>
                  <a:gd name="connsiteX6" fmla="*/ 414670 w 807766"/>
                  <a:gd name="connsiteY6" fmla="*/ 404038 h 1711842"/>
                  <a:gd name="connsiteX7" fmla="*/ 202019 w 807766"/>
                  <a:gd name="connsiteY7" fmla="*/ 425303 h 1711842"/>
                  <a:gd name="connsiteX8" fmla="*/ 85061 w 807766"/>
                  <a:gd name="connsiteY8" fmla="*/ 595424 h 1711842"/>
                  <a:gd name="connsiteX9" fmla="*/ 244549 w 807766"/>
                  <a:gd name="connsiteY9" fmla="*/ 616689 h 1711842"/>
                  <a:gd name="connsiteX10" fmla="*/ 414670 w 807766"/>
                  <a:gd name="connsiteY10" fmla="*/ 531628 h 1711842"/>
                  <a:gd name="connsiteX11" fmla="*/ 542261 w 807766"/>
                  <a:gd name="connsiteY11" fmla="*/ 552893 h 1711842"/>
                  <a:gd name="connsiteX12" fmla="*/ 584791 w 807766"/>
                  <a:gd name="connsiteY12" fmla="*/ 680484 h 1711842"/>
                  <a:gd name="connsiteX13" fmla="*/ 499730 w 807766"/>
                  <a:gd name="connsiteY13" fmla="*/ 712382 h 1711842"/>
                  <a:gd name="connsiteX14" fmla="*/ 372140 w 807766"/>
                  <a:gd name="connsiteY14" fmla="*/ 701749 h 1711842"/>
                  <a:gd name="connsiteX15" fmla="*/ 287079 w 807766"/>
                  <a:gd name="connsiteY15" fmla="*/ 733647 h 1711842"/>
                  <a:gd name="connsiteX16" fmla="*/ 223284 w 807766"/>
                  <a:gd name="connsiteY16" fmla="*/ 797442 h 1711842"/>
                  <a:gd name="connsiteX17" fmla="*/ 318977 w 807766"/>
                  <a:gd name="connsiteY17" fmla="*/ 978196 h 1711842"/>
                  <a:gd name="connsiteX18" fmla="*/ 542261 w 807766"/>
                  <a:gd name="connsiteY18" fmla="*/ 967563 h 1711842"/>
                  <a:gd name="connsiteX19" fmla="*/ 648586 w 807766"/>
                  <a:gd name="connsiteY19" fmla="*/ 935665 h 1711842"/>
                  <a:gd name="connsiteX20" fmla="*/ 765544 w 807766"/>
                  <a:gd name="connsiteY20" fmla="*/ 1063256 h 1711842"/>
                  <a:gd name="connsiteX21" fmla="*/ 680484 w 807766"/>
                  <a:gd name="connsiteY21" fmla="*/ 1148317 h 1711842"/>
                  <a:gd name="connsiteX22" fmla="*/ 574158 w 807766"/>
                  <a:gd name="connsiteY22" fmla="*/ 1095154 h 1711842"/>
                  <a:gd name="connsiteX23" fmla="*/ 457200 w 807766"/>
                  <a:gd name="connsiteY23" fmla="*/ 1095154 h 1711842"/>
                  <a:gd name="connsiteX24" fmla="*/ 329610 w 807766"/>
                  <a:gd name="connsiteY24" fmla="*/ 1148317 h 1711842"/>
                  <a:gd name="connsiteX25" fmla="*/ 329610 w 807766"/>
                  <a:gd name="connsiteY25" fmla="*/ 1254642 h 1711842"/>
                  <a:gd name="connsiteX26" fmla="*/ 425303 w 807766"/>
                  <a:gd name="connsiteY26" fmla="*/ 1201479 h 1711842"/>
                  <a:gd name="connsiteX27" fmla="*/ 510363 w 807766"/>
                  <a:gd name="connsiteY27" fmla="*/ 1201479 h 1711842"/>
                  <a:gd name="connsiteX28" fmla="*/ 616689 w 807766"/>
                  <a:gd name="connsiteY28" fmla="*/ 1201479 h 1711842"/>
                  <a:gd name="connsiteX29" fmla="*/ 659219 w 807766"/>
                  <a:gd name="connsiteY29" fmla="*/ 1307805 h 1711842"/>
                  <a:gd name="connsiteX30" fmla="*/ 584791 w 807766"/>
                  <a:gd name="connsiteY30" fmla="*/ 1392865 h 1711842"/>
                  <a:gd name="connsiteX31" fmla="*/ 478465 w 807766"/>
                  <a:gd name="connsiteY31" fmla="*/ 1329070 h 1711842"/>
                  <a:gd name="connsiteX32" fmla="*/ 340242 w 807766"/>
                  <a:gd name="connsiteY32" fmla="*/ 1339703 h 1711842"/>
                  <a:gd name="connsiteX33" fmla="*/ 340242 w 807766"/>
                  <a:gd name="connsiteY33" fmla="*/ 1477926 h 1711842"/>
                  <a:gd name="connsiteX34" fmla="*/ 446568 w 807766"/>
                  <a:gd name="connsiteY34" fmla="*/ 1446028 h 1711842"/>
                  <a:gd name="connsiteX35" fmla="*/ 691116 w 807766"/>
                  <a:gd name="connsiteY35" fmla="*/ 1499191 h 1711842"/>
                  <a:gd name="connsiteX36" fmla="*/ 797442 w 807766"/>
                  <a:gd name="connsiteY36" fmla="*/ 1594884 h 1711842"/>
                  <a:gd name="connsiteX37" fmla="*/ 786810 w 807766"/>
                  <a:gd name="connsiteY37" fmla="*/ 1690577 h 1711842"/>
                  <a:gd name="connsiteX38" fmla="*/ 648586 w 807766"/>
                  <a:gd name="connsiteY38" fmla="*/ 1669312 h 1711842"/>
                  <a:gd name="connsiteX39" fmla="*/ 563526 w 807766"/>
                  <a:gd name="connsiteY39" fmla="*/ 1573619 h 1711842"/>
                  <a:gd name="connsiteX40" fmla="*/ 382772 w 807766"/>
                  <a:gd name="connsiteY40" fmla="*/ 1616149 h 1711842"/>
                  <a:gd name="connsiteX41" fmla="*/ 297712 w 807766"/>
                  <a:gd name="connsiteY41" fmla="*/ 1711842 h 171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7766" h="1711842">
                    <a:moveTo>
                      <a:pt x="0" y="0"/>
                    </a:moveTo>
                    <a:cubicBezTo>
                      <a:pt x="45188" y="88605"/>
                      <a:pt x="90377" y="177210"/>
                      <a:pt x="159489" y="212652"/>
                    </a:cubicBezTo>
                    <a:cubicBezTo>
                      <a:pt x="228601" y="248094"/>
                      <a:pt x="352647" y="221512"/>
                      <a:pt x="414670" y="212652"/>
                    </a:cubicBezTo>
                    <a:cubicBezTo>
                      <a:pt x="476693" y="203792"/>
                      <a:pt x="490870" y="154173"/>
                      <a:pt x="531628" y="159489"/>
                    </a:cubicBezTo>
                    <a:cubicBezTo>
                      <a:pt x="572386" y="164805"/>
                      <a:pt x="645042" y="202019"/>
                      <a:pt x="659219" y="244549"/>
                    </a:cubicBezTo>
                    <a:cubicBezTo>
                      <a:pt x="673396" y="287079"/>
                      <a:pt x="657447" y="388089"/>
                      <a:pt x="616689" y="414670"/>
                    </a:cubicBezTo>
                    <a:cubicBezTo>
                      <a:pt x="575931" y="441251"/>
                      <a:pt x="483782" y="402266"/>
                      <a:pt x="414670" y="404038"/>
                    </a:cubicBezTo>
                    <a:cubicBezTo>
                      <a:pt x="345558" y="405810"/>
                      <a:pt x="256954" y="393405"/>
                      <a:pt x="202019" y="425303"/>
                    </a:cubicBezTo>
                    <a:cubicBezTo>
                      <a:pt x="147084" y="457201"/>
                      <a:pt x="77973" y="563526"/>
                      <a:pt x="85061" y="595424"/>
                    </a:cubicBezTo>
                    <a:cubicBezTo>
                      <a:pt x="92149" y="627322"/>
                      <a:pt x="189614" y="627322"/>
                      <a:pt x="244549" y="616689"/>
                    </a:cubicBezTo>
                    <a:cubicBezTo>
                      <a:pt x="299484" y="606056"/>
                      <a:pt x="365051" y="542261"/>
                      <a:pt x="414670" y="531628"/>
                    </a:cubicBezTo>
                    <a:cubicBezTo>
                      <a:pt x="464289" y="520995"/>
                      <a:pt x="513907" y="528084"/>
                      <a:pt x="542261" y="552893"/>
                    </a:cubicBezTo>
                    <a:cubicBezTo>
                      <a:pt x="570615" y="577702"/>
                      <a:pt x="591880" y="653903"/>
                      <a:pt x="584791" y="680484"/>
                    </a:cubicBezTo>
                    <a:cubicBezTo>
                      <a:pt x="577703" y="707066"/>
                      <a:pt x="535172" y="708838"/>
                      <a:pt x="499730" y="712382"/>
                    </a:cubicBezTo>
                    <a:cubicBezTo>
                      <a:pt x="464288" y="715926"/>
                      <a:pt x="407582" y="698205"/>
                      <a:pt x="372140" y="701749"/>
                    </a:cubicBezTo>
                    <a:cubicBezTo>
                      <a:pt x="336698" y="705293"/>
                      <a:pt x="311888" y="717698"/>
                      <a:pt x="287079" y="733647"/>
                    </a:cubicBezTo>
                    <a:cubicBezTo>
                      <a:pt x="262270" y="749596"/>
                      <a:pt x="217968" y="756684"/>
                      <a:pt x="223284" y="797442"/>
                    </a:cubicBezTo>
                    <a:cubicBezTo>
                      <a:pt x="228600" y="838200"/>
                      <a:pt x="265814" y="949843"/>
                      <a:pt x="318977" y="978196"/>
                    </a:cubicBezTo>
                    <a:cubicBezTo>
                      <a:pt x="372140" y="1006549"/>
                      <a:pt x="487326" y="974652"/>
                      <a:pt x="542261" y="967563"/>
                    </a:cubicBezTo>
                    <a:cubicBezTo>
                      <a:pt x="597196" y="960475"/>
                      <a:pt x="611372" y="919716"/>
                      <a:pt x="648586" y="935665"/>
                    </a:cubicBezTo>
                    <a:cubicBezTo>
                      <a:pt x="685800" y="951614"/>
                      <a:pt x="760228" y="1027814"/>
                      <a:pt x="765544" y="1063256"/>
                    </a:cubicBezTo>
                    <a:cubicBezTo>
                      <a:pt x="770860" y="1098698"/>
                      <a:pt x="712382" y="1143001"/>
                      <a:pt x="680484" y="1148317"/>
                    </a:cubicBezTo>
                    <a:cubicBezTo>
                      <a:pt x="648586" y="1153633"/>
                      <a:pt x="611372" y="1104014"/>
                      <a:pt x="574158" y="1095154"/>
                    </a:cubicBezTo>
                    <a:cubicBezTo>
                      <a:pt x="536944" y="1086294"/>
                      <a:pt x="497958" y="1086294"/>
                      <a:pt x="457200" y="1095154"/>
                    </a:cubicBezTo>
                    <a:cubicBezTo>
                      <a:pt x="416442" y="1104014"/>
                      <a:pt x="350875" y="1121736"/>
                      <a:pt x="329610" y="1148317"/>
                    </a:cubicBezTo>
                    <a:cubicBezTo>
                      <a:pt x="308345" y="1174898"/>
                      <a:pt x="313661" y="1245782"/>
                      <a:pt x="329610" y="1254642"/>
                    </a:cubicBezTo>
                    <a:cubicBezTo>
                      <a:pt x="345559" y="1263502"/>
                      <a:pt x="395178" y="1210340"/>
                      <a:pt x="425303" y="1201479"/>
                    </a:cubicBezTo>
                    <a:cubicBezTo>
                      <a:pt x="455429" y="1192619"/>
                      <a:pt x="510363" y="1201479"/>
                      <a:pt x="510363" y="1201479"/>
                    </a:cubicBezTo>
                    <a:cubicBezTo>
                      <a:pt x="542261" y="1201479"/>
                      <a:pt x="591880" y="1183758"/>
                      <a:pt x="616689" y="1201479"/>
                    </a:cubicBezTo>
                    <a:cubicBezTo>
                      <a:pt x="641498" y="1219200"/>
                      <a:pt x="664535" y="1275907"/>
                      <a:pt x="659219" y="1307805"/>
                    </a:cubicBezTo>
                    <a:cubicBezTo>
                      <a:pt x="653903" y="1339703"/>
                      <a:pt x="614917" y="1389321"/>
                      <a:pt x="584791" y="1392865"/>
                    </a:cubicBezTo>
                    <a:cubicBezTo>
                      <a:pt x="554665" y="1396409"/>
                      <a:pt x="519223" y="1337930"/>
                      <a:pt x="478465" y="1329070"/>
                    </a:cubicBezTo>
                    <a:cubicBezTo>
                      <a:pt x="437707" y="1320210"/>
                      <a:pt x="363279" y="1314894"/>
                      <a:pt x="340242" y="1339703"/>
                    </a:cubicBezTo>
                    <a:cubicBezTo>
                      <a:pt x="317205" y="1364512"/>
                      <a:pt x="322521" y="1460205"/>
                      <a:pt x="340242" y="1477926"/>
                    </a:cubicBezTo>
                    <a:cubicBezTo>
                      <a:pt x="357963" y="1495647"/>
                      <a:pt x="388089" y="1442484"/>
                      <a:pt x="446568" y="1446028"/>
                    </a:cubicBezTo>
                    <a:cubicBezTo>
                      <a:pt x="505047" y="1449572"/>
                      <a:pt x="632637" y="1474382"/>
                      <a:pt x="691116" y="1499191"/>
                    </a:cubicBezTo>
                    <a:cubicBezTo>
                      <a:pt x="749595" y="1524000"/>
                      <a:pt x="781493" y="1562986"/>
                      <a:pt x="797442" y="1594884"/>
                    </a:cubicBezTo>
                    <a:cubicBezTo>
                      <a:pt x="813391" y="1626782"/>
                      <a:pt x="811619" y="1678172"/>
                      <a:pt x="786810" y="1690577"/>
                    </a:cubicBezTo>
                    <a:cubicBezTo>
                      <a:pt x="762001" y="1702982"/>
                      <a:pt x="685800" y="1688805"/>
                      <a:pt x="648586" y="1669312"/>
                    </a:cubicBezTo>
                    <a:cubicBezTo>
                      <a:pt x="611372" y="1649819"/>
                      <a:pt x="607828" y="1582480"/>
                      <a:pt x="563526" y="1573619"/>
                    </a:cubicBezTo>
                    <a:cubicBezTo>
                      <a:pt x="519224" y="1564759"/>
                      <a:pt x="427074" y="1593112"/>
                      <a:pt x="382772" y="1616149"/>
                    </a:cubicBezTo>
                    <a:cubicBezTo>
                      <a:pt x="338470" y="1639186"/>
                      <a:pt x="318091" y="1675514"/>
                      <a:pt x="297712" y="1711842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5" name="Přímá spojnice 14"/>
            <p:cNvCxnSpPr/>
            <p:nvPr/>
          </p:nvCxnSpPr>
          <p:spPr>
            <a:xfrm>
              <a:off x="8028384" y="3664087"/>
              <a:ext cx="538378" cy="826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endCxn id="23" idx="2"/>
            </p:cNvCxnSpPr>
            <p:nvPr/>
          </p:nvCxnSpPr>
          <p:spPr>
            <a:xfrm flipV="1">
              <a:off x="8028384" y="4685495"/>
              <a:ext cx="592638" cy="173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 flipV="1">
              <a:off x="8316416" y="5071318"/>
              <a:ext cx="288032" cy="805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H="1" flipV="1">
              <a:off x="7781795" y="5589240"/>
              <a:ext cx="388816" cy="3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élník 22"/>
            <p:cNvSpPr/>
            <p:nvPr/>
          </p:nvSpPr>
          <p:spPr>
            <a:xfrm>
              <a:off x="8566762" y="4490277"/>
              <a:ext cx="108520" cy="195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Metabolické nároky srdce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2124" y="908720"/>
            <a:ext cx="8488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Jen oxidativní </a:t>
            </a:r>
            <a:r>
              <a:rPr lang="cs-CZ" sz="2000" dirty="0" err="1" smtClean="0"/>
              <a:t>fosforilace</a:t>
            </a:r>
            <a:r>
              <a:rPr lang="cs-CZ" sz="2000" dirty="0" smtClean="0"/>
              <a:t> – maximalizace tvorby ATP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Vysoké množství mitochondrií (zdroj 90 % ATP)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Spotřeba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Svalová kontrakce - 60 – 70 % ATP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Ca-</a:t>
            </a:r>
            <a:r>
              <a:rPr lang="cs-CZ" sz="2000" dirty="0" err="1" smtClean="0"/>
              <a:t>ATPáza</a:t>
            </a:r>
            <a:r>
              <a:rPr lang="cs-CZ" sz="2000" dirty="0" smtClean="0"/>
              <a:t> sarkoplazmatického retikula, další pumpy – 30 – 40 %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Srdce je jako domácí prasátko, zpracuje, co se mu dává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klidu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60 % volné mastné kyseliny, triglyceridy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35 % sacharidy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5% ketolátky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60 – 90 % </a:t>
            </a:r>
            <a:r>
              <a:rPr lang="cs-CZ" sz="2000" dirty="0" err="1" smtClean="0"/>
              <a:t>acetyl_CoA</a:t>
            </a:r>
            <a:r>
              <a:rPr lang="cs-CZ" sz="2000" dirty="0" smtClean="0"/>
              <a:t> z beta oxidace (zbytek glykolýza)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Substráty pro glykolytickou dráhu (glukosa a glykogen) pocházejí z exogenních </a:t>
            </a:r>
            <a:r>
              <a:rPr lang="cs-CZ" sz="2000" dirty="0" smtClean="0"/>
              <a:t>zdrojů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 normálních okolností (mimo </a:t>
            </a:r>
            <a:r>
              <a:rPr lang="cs-CZ" sz="2000" dirty="0" err="1" smtClean="0"/>
              <a:t>ischenii</a:t>
            </a:r>
            <a:r>
              <a:rPr lang="cs-CZ" sz="2000" dirty="0" smtClean="0"/>
              <a:t> a </a:t>
            </a:r>
            <a:r>
              <a:rPr lang="cs-CZ" sz="2000" dirty="0" err="1" smtClean="0"/>
              <a:t>max</a:t>
            </a:r>
            <a:r>
              <a:rPr lang="cs-CZ" sz="2000" dirty="0" smtClean="0"/>
              <a:t> výkon) metabolizuje laktát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</a:t>
            </a:r>
            <a:r>
              <a:rPr lang="en-US" sz="2000" dirty="0" err="1"/>
              <a:t>anaerob</a:t>
            </a:r>
            <a:r>
              <a:rPr lang="cs-CZ" sz="2000" dirty="0" err="1"/>
              <a:t>ních</a:t>
            </a:r>
            <a:r>
              <a:rPr lang="en-US" sz="2000" dirty="0"/>
              <a:t> </a:t>
            </a:r>
            <a:r>
              <a:rPr lang="cs-CZ" sz="2000" dirty="0"/>
              <a:t>podmínek</a:t>
            </a:r>
            <a:r>
              <a:rPr lang="en-US" sz="2000" dirty="0"/>
              <a:t> (</a:t>
            </a:r>
            <a:r>
              <a:rPr lang="en-US" sz="2000" dirty="0" err="1"/>
              <a:t>isch</a:t>
            </a:r>
            <a:r>
              <a:rPr lang="cs-CZ" sz="2000" dirty="0"/>
              <a:t>é</a:t>
            </a:r>
            <a:r>
              <a:rPr lang="en-US" sz="2000" dirty="0"/>
              <a:t>mi</a:t>
            </a:r>
            <a:r>
              <a:rPr lang="cs-CZ" sz="2000" dirty="0"/>
              <a:t>e</a:t>
            </a:r>
            <a:r>
              <a:rPr lang="en-US" sz="2000" dirty="0"/>
              <a:t>) </a:t>
            </a:r>
            <a:r>
              <a:rPr lang="cs-CZ" sz="2000" dirty="0"/>
              <a:t>se </a:t>
            </a:r>
            <a:r>
              <a:rPr lang="en-US" sz="2000" dirty="0" err="1"/>
              <a:t>pyruv</a:t>
            </a:r>
            <a:r>
              <a:rPr lang="cs-CZ" sz="2000" dirty="0"/>
              <a:t>á</a:t>
            </a:r>
            <a:r>
              <a:rPr lang="en-US" sz="2000" dirty="0"/>
              <a:t>t </a:t>
            </a:r>
            <a:r>
              <a:rPr lang="cs-CZ" sz="2000" dirty="0"/>
              <a:t>redukuje na laktát</a:t>
            </a:r>
            <a:r>
              <a:rPr lang="en-US" sz="2000" dirty="0"/>
              <a:t> – </a:t>
            </a:r>
            <a:r>
              <a:rPr lang="cs-CZ" sz="2000" b="1" dirty="0"/>
              <a:t>anaerobní</a:t>
            </a:r>
            <a:r>
              <a:rPr lang="en-US" sz="2000" b="1" dirty="0"/>
              <a:t> </a:t>
            </a:r>
            <a:r>
              <a:rPr lang="en-US" sz="2000" b="1" dirty="0" err="1"/>
              <a:t>gly</a:t>
            </a:r>
            <a:r>
              <a:rPr lang="cs-CZ" sz="2000" b="1" dirty="0"/>
              <a:t>k</a:t>
            </a:r>
            <a:r>
              <a:rPr lang="en-US" sz="2000" b="1" dirty="0" err="1"/>
              <a:t>ol</a:t>
            </a:r>
            <a:r>
              <a:rPr lang="cs-CZ" sz="2000" b="1" dirty="0" err="1"/>
              <a:t>ýza</a:t>
            </a:r>
            <a:r>
              <a:rPr lang="en-US" sz="2000" b="1" dirty="0"/>
              <a:t>.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Srdce během </a:t>
            </a:r>
            <a:r>
              <a:rPr lang="cs-CZ" sz="2000" b="1" dirty="0"/>
              <a:t>hladovění</a:t>
            </a:r>
            <a:r>
              <a:rPr lang="cs-CZ" sz="2000" dirty="0"/>
              <a:t> nebo špatně léčeného </a:t>
            </a:r>
            <a:r>
              <a:rPr lang="cs-CZ" sz="2000" b="1" dirty="0"/>
              <a:t>diabetu</a:t>
            </a:r>
            <a:r>
              <a:rPr lang="cs-CZ" sz="2000" dirty="0"/>
              <a:t> využívá a oxiduje </a:t>
            </a:r>
            <a:r>
              <a:rPr lang="cs-CZ" sz="2000" b="1" dirty="0"/>
              <a:t>ketolátky</a:t>
            </a:r>
            <a:r>
              <a:rPr lang="cs-CZ" sz="2000" dirty="0"/>
              <a:t> </a:t>
            </a:r>
            <a:r>
              <a:rPr lang="cs-CZ" sz="2000" dirty="0" smtClean="0"/>
              <a:t>(stávají se hlavním substrátem)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5929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Metabolické nároky srdce - ischemie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2124" y="908720"/>
            <a:ext cx="8488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</a:t>
            </a:r>
            <a:r>
              <a:rPr lang="en-US" sz="2000" dirty="0" err="1"/>
              <a:t>anaerob</a:t>
            </a:r>
            <a:r>
              <a:rPr lang="cs-CZ" sz="2000" dirty="0" err="1"/>
              <a:t>ních</a:t>
            </a:r>
            <a:r>
              <a:rPr lang="en-US" sz="2000" dirty="0"/>
              <a:t> </a:t>
            </a:r>
            <a:r>
              <a:rPr lang="cs-CZ" sz="2000" dirty="0"/>
              <a:t>podmínek</a:t>
            </a:r>
            <a:r>
              <a:rPr lang="en-US" sz="2000" dirty="0"/>
              <a:t> (</a:t>
            </a:r>
            <a:r>
              <a:rPr lang="en-US" sz="2000" dirty="0" err="1"/>
              <a:t>isch</a:t>
            </a:r>
            <a:r>
              <a:rPr lang="cs-CZ" sz="2000" dirty="0"/>
              <a:t>é</a:t>
            </a:r>
            <a:r>
              <a:rPr lang="en-US" sz="2000" dirty="0"/>
              <a:t>mi</a:t>
            </a:r>
            <a:r>
              <a:rPr lang="cs-CZ" sz="2000" dirty="0"/>
              <a:t>e</a:t>
            </a:r>
            <a:r>
              <a:rPr lang="en-US" sz="2000" dirty="0"/>
              <a:t>) </a:t>
            </a:r>
            <a:r>
              <a:rPr lang="cs-CZ" sz="2000" dirty="0"/>
              <a:t>se </a:t>
            </a:r>
            <a:r>
              <a:rPr lang="en-US" sz="2000" dirty="0" err="1"/>
              <a:t>pyruv</a:t>
            </a:r>
            <a:r>
              <a:rPr lang="cs-CZ" sz="2000" dirty="0"/>
              <a:t>á</a:t>
            </a:r>
            <a:r>
              <a:rPr lang="en-US" sz="2000" dirty="0"/>
              <a:t>t </a:t>
            </a:r>
            <a:r>
              <a:rPr lang="cs-CZ" sz="2000" dirty="0"/>
              <a:t>redukuje na laktát</a:t>
            </a:r>
            <a:r>
              <a:rPr lang="en-US" sz="2000" dirty="0"/>
              <a:t> – </a:t>
            </a:r>
            <a:r>
              <a:rPr lang="cs-CZ" sz="2000" b="1" dirty="0"/>
              <a:t>anaerobní</a:t>
            </a:r>
            <a:r>
              <a:rPr lang="en-US" sz="2000" b="1" dirty="0"/>
              <a:t> </a:t>
            </a:r>
            <a:r>
              <a:rPr lang="en-US" sz="2000" b="1" dirty="0" err="1"/>
              <a:t>gly</a:t>
            </a:r>
            <a:r>
              <a:rPr lang="cs-CZ" sz="2000" b="1" dirty="0"/>
              <a:t>k</a:t>
            </a:r>
            <a:r>
              <a:rPr lang="en-US" sz="2000" b="1" dirty="0" err="1"/>
              <a:t>ol</a:t>
            </a:r>
            <a:r>
              <a:rPr lang="cs-CZ" sz="2000" b="1" dirty="0" err="1" smtClean="0"/>
              <a:t>ýza</a:t>
            </a:r>
            <a:endParaRPr lang="cs-CZ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Stačí malá ischemie pro narušení metabolismu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Ztráta kontraktilní funkce, arytmie, smrt buněk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Pokles </a:t>
            </a:r>
            <a:r>
              <a:rPr lang="cs-CZ" sz="2000" dirty="0" err="1" smtClean="0"/>
              <a:t>pomeru</a:t>
            </a:r>
            <a:r>
              <a:rPr lang="cs-CZ" sz="2000" dirty="0" smtClean="0"/>
              <a:t> ATP/ADP,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Hromadění AMP, produkty metabolismu nejsou odstraňovány (laktát, NADH+, H</a:t>
            </a:r>
            <a:r>
              <a:rPr lang="cs-CZ" sz="2000" dirty="0" smtClean="0"/>
              <a:t>+), acidóza poškozuje </a:t>
            </a:r>
            <a:br>
              <a:rPr lang="cs-CZ" sz="2000" dirty="0" smtClean="0"/>
            </a:br>
            <a:r>
              <a:rPr lang="cs-CZ" sz="2000" dirty="0" smtClean="0"/>
              <a:t>metabolismus a kontraktilitu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Uvolnění </a:t>
            </a:r>
            <a:r>
              <a:rPr lang="cs-CZ" sz="2000" b="1" dirty="0" smtClean="0"/>
              <a:t>troponinu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z cytoplazmy </a:t>
            </a:r>
            <a:r>
              <a:rPr lang="cs-CZ" sz="2000" dirty="0" err="1" smtClean="0"/>
              <a:t>myocytů</a:t>
            </a:r>
            <a:r>
              <a:rPr lang="cs-CZ" sz="2000" dirty="0" smtClean="0"/>
              <a:t> – </a:t>
            </a:r>
            <a:r>
              <a:rPr lang="cs-CZ" sz="2000" dirty="0" err="1" smtClean="0"/>
              <a:t>marker</a:t>
            </a:r>
            <a:r>
              <a:rPr lang="cs-CZ" sz="2000" dirty="0" smtClean="0"/>
              <a:t> 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Další </a:t>
            </a:r>
            <a:r>
              <a:rPr lang="cs-CZ" sz="2000" dirty="0" err="1" smtClean="0"/>
              <a:t>markery</a:t>
            </a:r>
            <a:endParaRPr lang="cs-CZ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Kreatinin </a:t>
            </a:r>
            <a:r>
              <a:rPr lang="cs-CZ" sz="2000" dirty="0" err="1" smtClean="0"/>
              <a:t>kynaza</a:t>
            </a:r>
            <a:r>
              <a:rPr lang="cs-CZ" sz="2000" dirty="0" smtClean="0"/>
              <a:t> (CK)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Izoenzym </a:t>
            </a:r>
            <a:r>
              <a:rPr lang="cs-CZ" sz="2000" dirty="0" err="1"/>
              <a:t>glykogenfosforylasy</a:t>
            </a:r>
            <a:r>
              <a:rPr lang="cs-CZ" sz="2000" dirty="0"/>
              <a:t> </a:t>
            </a:r>
            <a:r>
              <a:rPr lang="cs-CZ" sz="2000" dirty="0" smtClean="0"/>
              <a:t>(GPBB)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myoglobin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92" y="2921000"/>
            <a:ext cx="410051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2063" y="5190291"/>
            <a:ext cx="83023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Věnčité (koronární) tepny vystupují z aorty (za chlopní) a zásobují srdeční sval krví. </a:t>
            </a:r>
            <a:r>
              <a:rPr lang="cs-CZ" sz="2000" dirty="0" smtClean="0"/>
              <a:t>Hustá </a:t>
            </a:r>
            <a:r>
              <a:rPr lang="cs-CZ" sz="2000" dirty="0" err="1" smtClean="0"/>
              <a:t>kapilarizace</a:t>
            </a:r>
            <a:r>
              <a:rPr lang="cs-CZ" sz="2000" dirty="0" smtClean="0"/>
              <a:t> – poměr počtu svalových vláken ku kapilárám je cca 1:1. Žilní krev ústí do pravé síně, některá rovnou do komor.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3" y="260648"/>
            <a:ext cx="6728178" cy="488808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95536" y="6433591"/>
            <a:ext cx="8475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</a:t>
            </a:r>
            <a:r>
              <a:rPr lang="cs-CZ" sz="1400" dirty="0" smtClean="0"/>
              <a:t>4.bp.blogspot.com</a:t>
            </a:r>
            <a:r>
              <a:rPr lang="cs-CZ" sz="1400" dirty="0"/>
              <a:t>/-r3IsX9XBJeg/TbdnDjCoe6I/AAAAAAAAAsg/bRfw5bo6hY8/s1600/Coronary+arteries.jpg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23727" y="2727676"/>
            <a:ext cx="2733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pravá koronární tepna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74361" y="1863580"/>
            <a:ext cx="26970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Levá koronární tepna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83079" y="639444"/>
            <a:ext cx="2509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  <a:r>
              <a:rPr lang="cs-CZ" dirty="0" smtClean="0"/>
              <a:t>orta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46068" y="297031"/>
            <a:ext cx="478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Morfologie – koronární řečiště </a:t>
            </a:r>
            <a:endParaRPr lang="cs-CZ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" y="4005064"/>
            <a:ext cx="3472189" cy="113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45977" y="908720"/>
            <a:ext cx="1018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Srdce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Koronární oběh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04321" y="3466823"/>
            <a:ext cx="41396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koronárky</a:t>
            </a:r>
            <a:r>
              <a:rPr lang="cs-CZ" sz="2000" b="1" dirty="0" smtClean="0"/>
              <a:t> se plní v diastolické fázi srdečního cyklu, protože během systoly jsou cévy utlačeny kontrakcí svalu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hnací silou je tedy DBP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žilní krev ústí do pravé síně (70%) nebo rovnou do komor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větší průtok je levou </a:t>
            </a:r>
            <a:r>
              <a:rPr lang="cs-CZ" sz="2000" dirty="0" err="1" smtClean="0"/>
              <a:t>koronárkou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obře vyvinutá metabolická autoregulace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76" y="332656"/>
            <a:ext cx="4256123" cy="3092116"/>
          </a:xfrm>
          <a:prstGeom prst="rect">
            <a:avLst/>
          </a:prstGeom>
        </p:spPr>
      </p:pic>
      <p:pic>
        <p:nvPicPr>
          <p:cNvPr id="7" name="Picture 2" descr="C:\Users\user\Desktop\výuka\učení fyziologie\Boron - Medical Physiology\Pages\Images\IV. The Cardiovascular System\Chap 23_Special Circulations\S23283-023-f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r="14898" b="3232"/>
          <a:stretch/>
        </p:blipFill>
        <p:spPr bwMode="auto">
          <a:xfrm>
            <a:off x="1331639" y="2634218"/>
            <a:ext cx="3312369" cy="41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7504" y="324010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aortální tlak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4005064"/>
            <a:ext cx="133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průtok krve levou koronární arterií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4016" y="5229200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průtok krve pravou koronární arterií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3920" y="120513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pravá a levá koronární arterie odstupují z aorty hned za chlopní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hustá kapilarizace</a:t>
            </a:r>
            <a:r>
              <a:rPr lang="cs-CZ" sz="2000" dirty="0"/>
              <a:t> </a:t>
            </a:r>
            <a:r>
              <a:rPr lang="cs-CZ" sz="2000" dirty="0" smtClean="0"/>
              <a:t>-  kapiláry : svalová vlákna jsou 1:1</a:t>
            </a:r>
          </a:p>
        </p:txBody>
      </p:sp>
    </p:spTree>
    <p:extLst>
      <p:ext uri="{BB962C8B-B14F-4D97-AF65-F5344CB8AC3E}">
        <p14:creationId xmlns:p14="http://schemas.microsoft.com/office/powerpoint/2010/main" val="14204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2860</Words>
  <Application>Microsoft Office PowerPoint</Application>
  <PresentationFormat>Předvádění na obrazovce (4:3)</PresentationFormat>
  <Paragraphs>542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Johanka</cp:lastModifiedBy>
  <cp:revision>328</cp:revision>
  <dcterms:created xsi:type="dcterms:W3CDTF">2016-10-27T12:06:57Z</dcterms:created>
  <dcterms:modified xsi:type="dcterms:W3CDTF">2019-04-05T10:06:31Z</dcterms:modified>
</cp:coreProperties>
</file>