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3" r:id="rId3"/>
    <p:sldId id="260" r:id="rId4"/>
    <p:sldId id="265" r:id="rId5"/>
    <p:sldId id="261" r:id="rId6"/>
    <p:sldId id="264" r:id="rId7"/>
    <p:sldId id="26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4" r:id="rId22"/>
    <p:sldId id="285" r:id="rId23"/>
    <p:sldId id="283" r:id="rId24"/>
    <p:sldId id="266" r:id="rId25"/>
    <p:sldId id="282" r:id="rId26"/>
    <p:sldId id="286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4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9A4DA-0401-48E5-8B92-EFDD3E6B03A5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EF682-4E9F-4A26-A6A2-772E487630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11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682-4E9F-4A26-A6A2-772E4876308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182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8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264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785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7856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21E494-F4F4-4B11-9702-59230F24D84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46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82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8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97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19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063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5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031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70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9B47B-9489-4BFB-A188-3FA05C1A45C1}" type="datetimeFigureOut">
              <a:rPr lang="cs-CZ" smtClean="0"/>
              <a:t>27.03.2018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CED14-DD7E-4CBC-96B7-15CF3FEFAD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44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tedpella.com/glasswar_html/432-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aname.es/microscopia/ems/histology/HIST44.gi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tedpella.com/glasswar_html/432-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canemco.com/images5/4470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nationaldiagnostics.com/images/h1_7a.gif" TargetMode="Externa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ovéPole 6"/>
          <p:cNvSpPr txBox="1">
            <a:spLocks noChangeArrowheads="1"/>
          </p:cNvSpPr>
          <p:nvPr/>
        </p:nvSpPr>
        <p:spPr bwMode="auto">
          <a:xfrm>
            <a:off x="868363" y="1660699"/>
            <a:ext cx="77343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sz="3600" dirty="0" smtClean="0"/>
              <a:t>Základní barvicí metody v histologii</a:t>
            </a:r>
          </a:p>
          <a:p>
            <a:pPr algn="ctr"/>
            <a:endParaRPr lang="cs-CZ" sz="3200" dirty="0"/>
          </a:p>
          <a:p>
            <a:pPr algn="ctr"/>
            <a:r>
              <a:rPr lang="cs-CZ" sz="3600" dirty="0" smtClean="0"/>
              <a:t>Práce se světelným mikroskopem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85" y="3817850"/>
            <a:ext cx="2112989" cy="1938896"/>
          </a:xfrm>
          <a:prstGeom prst="rect">
            <a:avLst/>
          </a:prstGeom>
          <a:ln w="38100">
            <a:solidFill>
              <a:srgbClr val="FF99FF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762" y="3831769"/>
            <a:ext cx="2146446" cy="193889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938" y="3817850"/>
            <a:ext cx="2100726" cy="1966734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19834" y="3791569"/>
            <a:ext cx="1966737" cy="2019300"/>
          </a:xfrm>
          <a:prstGeom prst="rect">
            <a:avLst/>
          </a:prstGeom>
          <a:ln w="38100">
            <a:solidFill>
              <a:srgbClr val="00CC99"/>
            </a:solidFill>
          </a:ln>
        </p:spPr>
      </p:pic>
    </p:spTree>
    <p:extLst>
      <p:ext uri="{BB962C8B-B14F-4D97-AF65-F5344CB8AC3E}">
        <p14:creationId xmlns:p14="http://schemas.microsoft.com/office/powerpoint/2010/main" val="84190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2" y="140426"/>
            <a:ext cx="6331132" cy="66294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0128" y="226423"/>
            <a:ext cx="2222083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3200" b="1" dirty="0" err="1" smtClean="0">
                <a:solidFill>
                  <a:srgbClr val="FF33CC"/>
                </a:solidFill>
              </a:rPr>
              <a:t>Azokarmin</a:t>
            </a:r>
            <a:endParaRPr lang="cs-CZ" sz="3200" b="1" dirty="0" smtClean="0">
              <a:solidFill>
                <a:srgbClr val="FF33CC"/>
              </a:solidFill>
            </a:endParaRPr>
          </a:p>
          <a:p>
            <a:r>
              <a:rPr lang="cs-CZ" sz="3200" b="1" dirty="0" smtClean="0">
                <a:solidFill>
                  <a:srgbClr val="0070C0"/>
                </a:solidFill>
              </a:rPr>
              <a:t>Aniline blue</a:t>
            </a:r>
          </a:p>
          <a:p>
            <a:r>
              <a:rPr lang="cs-CZ" sz="3200" b="1" dirty="0" smtClean="0">
                <a:solidFill>
                  <a:srgbClr val="FF6600"/>
                </a:solidFill>
              </a:rPr>
              <a:t>Orange G</a:t>
            </a:r>
            <a:r>
              <a:rPr lang="cs-CZ" sz="3200" b="1" dirty="0" smtClean="0"/>
              <a:t> </a:t>
            </a:r>
          </a:p>
          <a:p>
            <a:r>
              <a:rPr lang="cs-CZ" sz="3200" b="1" dirty="0" smtClean="0"/>
              <a:t>(AZAN)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5625" y="2316162"/>
            <a:ext cx="27714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Výsledek barvení:</a:t>
            </a:r>
          </a:p>
          <a:p>
            <a:endParaRPr lang="cs-CZ" dirty="0" smtClean="0"/>
          </a:p>
          <a:p>
            <a:r>
              <a:rPr lang="cs-CZ" dirty="0"/>
              <a:t>jádra buněk – </a:t>
            </a:r>
            <a:r>
              <a:rPr lang="cs-CZ" dirty="0" smtClean="0"/>
              <a:t>purpurová</a:t>
            </a:r>
            <a:endParaRPr lang="cs-CZ" dirty="0"/>
          </a:p>
          <a:p>
            <a:r>
              <a:rPr lang="cs-CZ" dirty="0"/>
              <a:t>cytoplazma – růžová</a:t>
            </a:r>
          </a:p>
          <a:p>
            <a:r>
              <a:rPr lang="cs-CZ" dirty="0"/>
              <a:t>kolagenní vlákna – </a:t>
            </a:r>
            <a:r>
              <a:rPr lang="cs-CZ" dirty="0" smtClean="0"/>
              <a:t>modrá</a:t>
            </a:r>
          </a:p>
          <a:p>
            <a:r>
              <a:rPr lang="cs-CZ" dirty="0" smtClean="0"/>
              <a:t>erytrocyty – oranžové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modrý </a:t>
            </a:r>
            <a:r>
              <a:rPr lang="cs-CZ" dirty="0" err="1" smtClean="0"/>
              <a:t>Massonův</a:t>
            </a:r>
            <a:r>
              <a:rPr lang="cs-CZ" dirty="0" smtClean="0"/>
              <a:t> </a:t>
            </a:r>
            <a:r>
              <a:rPr lang="cs-CZ" dirty="0" err="1" smtClean="0"/>
              <a:t>trichrom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b="1" dirty="0" smtClean="0"/>
              <a:t>99 – Pupečník (AZAN) </a:t>
            </a:r>
            <a:endParaRPr lang="cs-CZ" b="1" dirty="0"/>
          </a:p>
        </p:txBody>
      </p:sp>
      <p:sp>
        <p:nvSpPr>
          <p:cNvPr id="5" name="Šipka dolů 4"/>
          <p:cNvSpPr/>
          <p:nvPr/>
        </p:nvSpPr>
        <p:spPr>
          <a:xfrm>
            <a:off x="340560" y="4045012"/>
            <a:ext cx="374468" cy="51261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1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127771"/>
            <a:ext cx="6438219" cy="661987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7333" y="274711"/>
            <a:ext cx="2188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smtClean="0"/>
              <a:t>Impregnace</a:t>
            </a:r>
          </a:p>
          <a:p>
            <a:r>
              <a:rPr lang="cs-CZ" sz="2800" dirty="0" smtClean="0"/>
              <a:t>AgNO</a:t>
            </a:r>
            <a:r>
              <a:rPr lang="cs-CZ" sz="2800" baseline="-25000" dirty="0" smtClean="0"/>
              <a:t>3</a:t>
            </a:r>
            <a:endParaRPr lang="cs-CZ" sz="2800" baseline="-25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7333" y="6052458"/>
            <a:ext cx="234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68 – </a:t>
            </a:r>
            <a:r>
              <a:rPr lang="cs-CZ" b="1" dirty="0" err="1" smtClean="0"/>
              <a:t>Lien</a:t>
            </a:r>
            <a:r>
              <a:rPr lang="cs-CZ" b="1" dirty="0" smtClean="0"/>
              <a:t> (impregnace)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88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/>
              <a:t>Speciální metody barvení</a:t>
            </a:r>
            <a:endParaRPr lang="cs-CZ" sz="4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6" y="1340768"/>
            <a:ext cx="5285984" cy="46972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7890" y="1775952"/>
            <a:ext cx="31679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28 – elastická chrupavka</a:t>
            </a:r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orcein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Výsledekt</a:t>
            </a:r>
            <a:r>
              <a:rPr lang="cs-CZ" dirty="0" smtClean="0"/>
              <a:t> – purpurová</a:t>
            </a:r>
            <a:r>
              <a:rPr lang="cs-CZ" b="1" dirty="0" smtClean="0"/>
              <a:t> elastická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     </a:t>
            </a:r>
            <a:r>
              <a:rPr lang="cs-CZ" b="1" dirty="0"/>
              <a:t> </a:t>
            </a:r>
            <a:r>
              <a:rPr lang="cs-CZ" b="1" dirty="0" smtClean="0"/>
              <a:t>vlákna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92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87890" y="1741118"/>
            <a:ext cx="31407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31 – kůra ledviny</a:t>
            </a:r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Weigert</a:t>
            </a:r>
            <a:r>
              <a:rPr lang="cs-CZ" b="1" dirty="0" smtClean="0"/>
              <a:t>-van </a:t>
            </a:r>
            <a:r>
              <a:rPr lang="cs-CZ" b="1" dirty="0" err="1" smtClean="0"/>
              <a:t>Giesson</a:t>
            </a:r>
            <a:r>
              <a:rPr lang="cs-CZ" dirty="0" smtClean="0"/>
              <a:t> </a:t>
            </a:r>
          </a:p>
          <a:p>
            <a:r>
              <a:rPr lang="cs-CZ" dirty="0" smtClean="0"/>
              <a:t>Výsledek – </a:t>
            </a:r>
            <a:r>
              <a:rPr lang="cs-CZ" b="1" dirty="0" smtClean="0"/>
              <a:t>třešňově červená </a:t>
            </a:r>
          </a:p>
          <a:p>
            <a:r>
              <a:rPr lang="cs-CZ" b="1" dirty="0" smtClean="0"/>
              <a:t>                    kolagenní vlákna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6" y="1412776"/>
            <a:ext cx="5285984" cy="45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4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1914" y="1758211"/>
            <a:ext cx="3411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49 – vagina - glykogen</a:t>
            </a:r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Bestův</a:t>
            </a:r>
            <a:r>
              <a:rPr lang="cs-CZ" b="1" dirty="0" smtClean="0"/>
              <a:t> karmín</a:t>
            </a:r>
            <a:r>
              <a:rPr lang="cs-CZ" dirty="0" smtClean="0"/>
              <a:t> </a:t>
            </a:r>
          </a:p>
          <a:p>
            <a:r>
              <a:rPr lang="cs-CZ" dirty="0" smtClean="0"/>
              <a:t>Výsledek – </a:t>
            </a:r>
            <a:r>
              <a:rPr lang="cs-CZ" b="1" dirty="0" smtClean="0"/>
              <a:t>tmavě růžový </a:t>
            </a:r>
            <a:r>
              <a:rPr lang="cs-CZ" b="1" dirty="0" err="1" smtClean="0"/>
              <a:t>glycogen</a:t>
            </a:r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544863" y="1340768"/>
            <a:ext cx="5315294" cy="469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8290" y="1741118"/>
            <a:ext cx="3322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65 – </a:t>
            </a:r>
            <a:r>
              <a:rPr lang="cs-CZ" dirty="0" err="1" smtClean="0"/>
              <a:t>myocard</a:t>
            </a:r>
            <a:endParaRPr lang="cs-CZ" dirty="0" smtClean="0"/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Heidenhain</a:t>
            </a:r>
            <a:endParaRPr lang="cs-CZ" dirty="0" smtClean="0"/>
          </a:p>
          <a:p>
            <a:r>
              <a:rPr lang="cs-CZ" dirty="0" smtClean="0"/>
              <a:t>Výsledek – </a:t>
            </a:r>
            <a:r>
              <a:rPr lang="cs-CZ" b="1" dirty="0" smtClean="0"/>
              <a:t>černé </a:t>
            </a:r>
            <a:r>
              <a:rPr lang="cs-CZ" b="1" dirty="0" err="1" smtClean="0"/>
              <a:t>kardiomyocyty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46" y="1412776"/>
            <a:ext cx="5285988" cy="4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0937" y="1741118"/>
            <a:ext cx="2638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76 – </a:t>
            </a:r>
            <a:r>
              <a:rPr lang="cs-CZ" dirty="0" err="1" smtClean="0"/>
              <a:t>cortex</a:t>
            </a:r>
            <a:r>
              <a:rPr lang="cs-CZ" dirty="0" smtClean="0"/>
              <a:t> </a:t>
            </a:r>
            <a:r>
              <a:rPr lang="cs-CZ" dirty="0" err="1" smtClean="0"/>
              <a:t>cerebri</a:t>
            </a:r>
            <a:endParaRPr lang="cs-CZ" dirty="0" smtClean="0"/>
          </a:p>
          <a:p>
            <a:r>
              <a:rPr lang="cs-CZ" dirty="0" smtClean="0"/>
              <a:t>Barvení – </a:t>
            </a:r>
            <a:r>
              <a:rPr lang="cs-CZ" b="1" dirty="0" smtClean="0"/>
              <a:t>impregnace</a:t>
            </a:r>
            <a:endParaRPr lang="cs-CZ" dirty="0" smtClean="0"/>
          </a:p>
          <a:p>
            <a:r>
              <a:rPr lang="cs-CZ" dirty="0" smtClean="0"/>
              <a:t>Výsledek – </a:t>
            </a:r>
            <a:r>
              <a:rPr lang="cs-CZ" b="1" dirty="0" smtClean="0"/>
              <a:t>hnědé buňky, </a:t>
            </a:r>
          </a:p>
          <a:p>
            <a:r>
              <a:rPr lang="cs-CZ" b="1" dirty="0" smtClean="0"/>
              <a:t>nerv. vlákna hnědočerná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2" y="1412776"/>
            <a:ext cx="5285988" cy="4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410" y="1735247"/>
            <a:ext cx="3489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 68 – </a:t>
            </a:r>
            <a:r>
              <a:rPr lang="cs-CZ" dirty="0" err="1" smtClean="0"/>
              <a:t>lien</a:t>
            </a:r>
            <a:endParaRPr lang="cs-CZ" dirty="0" smtClean="0"/>
          </a:p>
          <a:p>
            <a:r>
              <a:rPr lang="cs-CZ" dirty="0" smtClean="0"/>
              <a:t>Barvení – </a:t>
            </a:r>
            <a:r>
              <a:rPr lang="cs-CZ" b="1" dirty="0" smtClean="0"/>
              <a:t>impregnace</a:t>
            </a:r>
            <a:endParaRPr lang="cs-CZ" dirty="0" smtClean="0"/>
          </a:p>
          <a:p>
            <a:r>
              <a:rPr lang="cs-CZ" dirty="0" smtClean="0"/>
              <a:t>Výsledek – </a:t>
            </a:r>
            <a:r>
              <a:rPr lang="cs-CZ" b="1" dirty="0" smtClean="0"/>
              <a:t>černá retikulární vlákna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211" y="1340768"/>
            <a:ext cx="5315294" cy="46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0937" y="1741118"/>
            <a:ext cx="3034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78 – cerebellum</a:t>
            </a:r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Nissl</a:t>
            </a:r>
            <a:endParaRPr lang="cs-CZ" dirty="0" smtClean="0"/>
          </a:p>
          <a:p>
            <a:r>
              <a:rPr lang="cs-CZ" dirty="0" smtClean="0"/>
              <a:t>Výsledek – </a:t>
            </a:r>
            <a:r>
              <a:rPr lang="cs-CZ" b="1" dirty="0" smtClean="0"/>
              <a:t>modře  </a:t>
            </a:r>
            <a:r>
              <a:rPr lang="cs-CZ" b="1" dirty="0" err="1" smtClean="0"/>
              <a:t>gER</a:t>
            </a:r>
            <a:r>
              <a:rPr lang="cs-CZ" b="1" dirty="0" smtClean="0"/>
              <a:t>, N, </a:t>
            </a:r>
            <a:r>
              <a:rPr lang="cs-CZ" b="1" dirty="0" err="1" smtClean="0"/>
              <a:t>ncl</a:t>
            </a:r>
            <a:r>
              <a:rPr lang="cs-CZ" b="1" dirty="0" smtClean="0"/>
              <a:t>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242" y="1412776"/>
            <a:ext cx="5315295" cy="47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7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0937" y="1741118"/>
            <a:ext cx="25010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95 – kost</a:t>
            </a:r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Schmorl</a:t>
            </a:r>
            <a:endParaRPr lang="cs-CZ" dirty="0" smtClean="0"/>
          </a:p>
          <a:p>
            <a:r>
              <a:rPr lang="cs-CZ" dirty="0" smtClean="0"/>
              <a:t>Výsledek – </a:t>
            </a:r>
            <a:r>
              <a:rPr lang="cs-CZ" b="1" dirty="0" smtClean="0"/>
              <a:t>rezavě hnědá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kostní tkáň</a:t>
            </a:r>
          </a:p>
          <a:p>
            <a:endParaRPr lang="cs-CZ" dirty="0"/>
          </a:p>
        </p:txBody>
      </p:sp>
      <p:pic>
        <p:nvPicPr>
          <p:cNvPr id="7" name="Picture 2" descr="Pojivové tkáně - 45 Lamelózní kost"/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2776"/>
            <a:ext cx="53285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chemeClr val="tx1"/>
                </a:solidFill>
                <a:effectLst/>
              </a:rPr>
              <a:t>BARVENÍ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00213"/>
            <a:ext cx="8569325" cy="4824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effectLst/>
              </a:rPr>
              <a:t>zviditelnění struktur v řezu – buňka a její součásti vykazují afinitu k barvivům dvou skupin:</a:t>
            </a:r>
          </a:p>
          <a:p>
            <a:pPr eaLnBrk="1" hangingPunct="1">
              <a:lnSpc>
                <a:spcPct val="90000"/>
              </a:lnSpc>
            </a:pPr>
            <a:endParaRPr lang="cs-CZ" sz="2400" dirty="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effectLst/>
              </a:rPr>
              <a:t>zásaditá /bazická/ barviva („jaderná“) – reagují s kyselými strukturami buněk a tkání (NK v jádře aj.)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sz="2400" dirty="0" smtClean="0">
                <a:effectLst/>
              </a:rPr>
              <a:t>             </a:t>
            </a:r>
            <a:r>
              <a:rPr lang="cs-CZ" sz="2400" b="1" dirty="0" smtClean="0">
                <a:solidFill>
                  <a:srgbClr val="9933FF"/>
                </a:solidFill>
                <a:effectLst/>
              </a:rPr>
              <a:t>bazofilie</a:t>
            </a:r>
            <a:r>
              <a:rPr lang="cs-CZ" sz="2400" dirty="0" smtClean="0">
                <a:effectLst/>
              </a:rPr>
              <a:t> – bazofilní struktury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effectLst/>
              </a:rPr>
              <a:t>kyselá barviva („cytoplazmatická“) – reakce se zásaditými strukturami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sz="2400" dirty="0" smtClean="0">
                <a:effectLst/>
              </a:rPr>
              <a:t>             </a:t>
            </a:r>
            <a:r>
              <a:rPr lang="cs-CZ" sz="2400" b="1" dirty="0" err="1" smtClean="0">
                <a:solidFill>
                  <a:srgbClr val="FF99FF"/>
                </a:solidFill>
                <a:effectLst/>
              </a:rPr>
              <a:t>acidofilie</a:t>
            </a:r>
            <a:r>
              <a:rPr lang="cs-CZ" sz="2400" dirty="0" smtClean="0">
                <a:effectLst/>
              </a:rPr>
              <a:t> – acidofilní struktury v buňce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sz="2400" dirty="0" smtClean="0">
                <a:effectLst/>
              </a:rPr>
              <a:t>  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sz="2400" dirty="0" smtClean="0">
                <a:effectLst/>
              </a:rPr>
              <a:t>- </a:t>
            </a:r>
            <a:r>
              <a:rPr lang="cs-CZ" sz="2400" dirty="0" err="1" smtClean="0">
                <a:effectLst/>
              </a:rPr>
              <a:t>chromofilní</a:t>
            </a:r>
            <a:r>
              <a:rPr lang="cs-CZ" sz="2400" smtClean="0">
                <a:effectLst/>
              </a:rPr>
              <a:t>  ≠ </a:t>
            </a:r>
            <a:r>
              <a:rPr lang="cs-CZ" sz="2400" dirty="0" err="1" smtClean="0">
                <a:effectLst/>
              </a:rPr>
              <a:t>chromatofilní</a:t>
            </a:r>
            <a:r>
              <a:rPr lang="cs-CZ" sz="2400" dirty="0" smtClean="0">
                <a:effectLst/>
              </a:rPr>
              <a:t>/ x </a:t>
            </a:r>
            <a:r>
              <a:rPr lang="cs-CZ" sz="2400" dirty="0" err="1" smtClean="0">
                <a:effectLst/>
              </a:rPr>
              <a:t>chromofobní</a:t>
            </a:r>
            <a:endParaRPr lang="cs-CZ" sz="2400" dirty="0" smtClean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sz="2400" dirty="0" smtClean="0">
                <a:effectLst/>
              </a:rPr>
              <a:t>- </a:t>
            </a:r>
            <a:r>
              <a:rPr lang="cs-CZ" sz="2400" dirty="0" err="1" smtClean="0">
                <a:effectLst/>
              </a:rPr>
              <a:t>polychromatofilní</a:t>
            </a:r>
            <a:r>
              <a:rPr lang="cs-CZ" sz="2400" dirty="0" smtClean="0">
                <a:effectLst/>
              </a:rPr>
              <a:t> – afinita k oběma druhům barviv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755576" y="3573016"/>
            <a:ext cx="488515" cy="346846"/>
          </a:xfrm>
          <a:prstGeom prst="rightArrow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755575" y="4725144"/>
            <a:ext cx="488515" cy="346846"/>
          </a:xfrm>
          <a:prstGeom prst="right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1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7890" y="162838"/>
            <a:ext cx="8730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Speciální metody barvení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0901" y="1741118"/>
            <a:ext cx="2539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Prep</a:t>
            </a:r>
            <a:r>
              <a:rPr lang="cs-CZ" dirty="0" smtClean="0"/>
              <a:t>. 87 – nerv - myelin</a:t>
            </a:r>
          </a:p>
          <a:p>
            <a:r>
              <a:rPr lang="cs-CZ" dirty="0" smtClean="0"/>
              <a:t>Barvení – </a:t>
            </a:r>
            <a:r>
              <a:rPr lang="cs-CZ" b="1" dirty="0" err="1" smtClean="0"/>
              <a:t>luxolová</a:t>
            </a:r>
            <a:r>
              <a:rPr lang="cs-CZ" b="1" dirty="0" smtClean="0"/>
              <a:t> modř</a:t>
            </a:r>
            <a:r>
              <a:rPr lang="cs-CZ" dirty="0" smtClean="0"/>
              <a:t> </a:t>
            </a:r>
          </a:p>
          <a:p>
            <a:r>
              <a:rPr lang="cs-CZ" dirty="0" smtClean="0"/>
              <a:t>Výsledek – </a:t>
            </a:r>
            <a:r>
              <a:rPr lang="cs-CZ" b="1" dirty="0" smtClean="0"/>
              <a:t>modrý myelin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113" y="1340768"/>
            <a:ext cx="5285984" cy="47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2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385763" y="27871"/>
            <a:ext cx="8229600" cy="86512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altLang="cs-CZ" dirty="0" smtClean="0"/>
              <a:t>Světelný mikroskop</a:t>
            </a:r>
            <a:endParaRPr lang="cs-CZ" altLang="cs-CZ" dirty="0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975" y="1669256"/>
            <a:ext cx="4460875" cy="5213350"/>
          </a:xfrm>
        </p:spPr>
        <p:txBody>
          <a:bodyPr>
            <a:normAutofit lnSpcReduction="10000"/>
          </a:bodyPr>
          <a:lstStyle/>
          <a:p>
            <a:r>
              <a:rPr lang="cs-CZ" altLang="cs-CZ" sz="2800" dirty="0"/>
              <a:t>okuláry</a:t>
            </a:r>
          </a:p>
          <a:p>
            <a:r>
              <a:rPr lang="cs-CZ" altLang="cs-CZ" sz="2800" dirty="0"/>
              <a:t>objektivy s čočkami</a:t>
            </a:r>
          </a:p>
          <a:p>
            <a:r>
              <a:rPr lang="cs-CZ" altLang="cs-CZ" sz="2800" dirty="0"/>
              <a:t>stolek </a:t>
            </a:r>
            <a:r>
              <a:rPr lang="cs-CZ" altLang="cs-CZ" sz="2800" dirty="0" smtClean="0"/>
              <a:t>s preparátem</a:t>
            </a:r>
            <a:endParaRPr lang="cs-CZ" sz="2800" dirty="0">
              <a:solidFill>
                <a:srgbClr val="FF0000"/>
              </a:solidFill>
            </a:endParaRPr>
          </a:p>
          <a:p>
            <a:r>
              <a:rPr lang="cs-CZ" altLang="cs-CZ" sz="2800" dirty="0" smtClean="0"/>
              <a:t>clona</a:t>
            </a:r>
            <a:endParaRPr lang="cs-CZ" altLang="cs-CZ" sz="2800" dirty="0"/>
          </a:p>
          <a:p>
            <a:r>
              <a:rPr lang="cs-CZ" altLang="cs-CZ" sz="2800" dirty="0"/>
              <a:t>on/</a:t>
            </a:r>
            <a:r>
              <a:rPr lang="cs-CZ" altLang="cs-CZ" sz="2800" dirty="0" err="1"/>
              <a:t>off</a:t>
            </a:r>
            <a:r>
              <a:rPr lang="cs-CZ" altLang="cs-CZ" sz="2800" dirty="0"/>
              <a:t> </a:t>
            </a:r>
          </a:p>
          <a:p>
            <a:r>
              <a:rPr lang="cs-CZ" altLang="cs-CZ" sz="2800" dirty="0"/>
              <a:t>regulace intenzity světla</a:t>
            </a:r>
          </a:p>
          <a:p>
            <a:r>
              <a:rPr lang="cs-CZ" altLang="cs-CZ" sz="2800" dirty="0"/>
              <a:t>zdroj světla</a:t>
            </a:r>
          </a:p>
          <a:p>
            <a:r>
              <a:rPr lang="cs-CZ" altLang="cs-CZ" sz="2800" dirty="0" err="1"/>
              <a:t>m</a:t>
            </a:r>
            <a:r>
              <a:rPr lang="cs-CZ" altLang="cs-CZ" sz="2800" dirty="0" err="1" smtClean="0"/>
              <a:t>akrošroub</a:t>
            </a:r>
            <a:r>
              <a:rPr lang="cs-CZ" altLang="cs-CZ" sz="2800" dirty="0" smtClean="0"/>
              <a:t> - </a:t>
            </a:r>
            <a:r>
              <a:rPr lang="cs-CZ" sz="2400" dirty="0">
                <a:solidFill>
                  <a:srgbClr val="FF0000"/>
                </a:solidFill>
              </a:rPr>
              <a:t>ostřit jen s objektivem 4x </a:t>
            </a:r>
          </a:p>
          <a:p>
            <a:r>
              <a:rPr lang="cs-CZ" altLang="cs-CZ" sz="2800" dirty="0" err="1" smtClean="0"/>
              <a:t>mikrošroub</a:t>
            </a:r>
            <a:endParaRPr lang="cs-CZ" altLang="cs-CZ" sz="2800" dirty="0"/>
          </a:p>
          <a:p>
            <a:r>
              <a:rPr lang="cs-CZ" altLang="cs-CZ" sz="2800" dirty="0"/>
              <a:t>posun preparátu</a:t>
            </a:r>
          </a:p>
        </p:txBody>
      </p:sp>
      <p:pic>
        <p:nvPicPr>
          <p:cNvPr id="163847" name="Picture 7" descr="Olympus01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1850" y="1412875"/>
            <a:ext cx="4460875" cy="540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48" name="Line 8"/>
          <p:cNvSpPr>
            <a:spLocks noChangeShapeType="1"/>
          </p:cNvSpPr>
          <p:nvPr/>
        </p:nvSpPr>
        <p:spPr bwMode="auto">
          <a:xfrm>
            <a:off x="2124075" y="1844675"/>
            <a:ext cx="2376488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49" name="Line 9"/>
          <p:cNvSpPr>
            <a:spLocks noChangeShapeType="1"/>
          </p:cNvSpPr>
          <p:nvPr/>
        </p:nvSpPr>
        <p:spPr bwMode="auto">
          <a:xfrm>
            <a:off x="3635375" y="2420938"/>
            <a:ext cx="2881313" cy="1008062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0" name="Line 10"/>
          <p:cNvSpPr>
            <a:spLocks noChangeShapeType="1"/>
          </p:cNvSpPr>
          <p:nvPr/>
        </p:nvSpPr>
        <p:spPr bwMode="auto">
          <a:xfrm>
            <a:off x="3635375" y="2924175"/>
            <a:ext cx="2089150" cy="865188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1" name="Line 11"/>
          <p:cNvSpPr>
            <a:spLocks noChangeShapeType="1"/>
          </p:cNvSpPr>
          <p:nvPr/>
        </p:nvSpPr>
        <p:spPr bwMode="auto">
          <a:xfrm>
            <a:off x="1403350" y="3429000"/>
            <a:ext cx="4681538" cy="1008063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2" name="Line 12"/>
          <p:cNvSpPr>
            <a:spLocks noChangeShapeType="1"/>
          </p:cNvSpPr>
          <p:nvPr/>
        </p:nvSpPr>
        <p:spPr bwMode="auto">
          <a:xfrm>
            <a:off x="1547813" y="3933825"/>
            <a:ext cx="6696075" cy="21590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3" name="Line 13"/>
          <p:cNvSpPr>
            <a:spLocks noChangeShapeType="1"/>
          </p:cNvSpPr>
          <p:nvPr/>
        </p:nvSpPr>
        <p:spPr bwMode="auto">
          <a:xfrm>
            <a:off x="4139952" y="4496356"/>
            <a:ext cx="3992811" cy="193118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4" name="Line 14"/>
          <p:cNvSpPr>
            <a:spLocks noChangeShapeType="1"/>
          </p:cNvSpPr>
          <p:nvPr/>
        </p:nvSpPr>
        <p:spPr bwMode="auto">
          <a:xfrm>
            <a:off x="2338388" y="4768057"/>
            <a:ext cx="3816350" cy="21590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5" name="Line 15"/>
          <p:cNvSpPr>
            <a:spLocks noChangeShapeType="1"/>
          </p:cNvSpPr>
          <p:nvPr/>
        </p:nvSpPr>
        <p:spPr bwMode="auto">
          <a:xfrm>
            <a:off x="2771799" y="5408614"/>
            <a:ext cx="5329213" cy="36511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6" name="Line 16"/>
          <p:cNvSpPr>
            <a:spLocks noChangeShapeType="1"/>
          </p:cNvSpPr>
          <p:nvPr/>
        </p:nvSpPr>
        <p:spPr bwMode="auto">
          <a:xfrm>
            <a:off x="2411413" y="6021388"/>
            <a:ext cx="6264275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7" name="Line 17"/>
          <p:cNvSpPr>
            <a:spLocks noChangeShapeType="1"/>
          </p:cNvSpPr>
          <p:nvPr/>
        </p:nvSpPr>
        <p:spPr bwMode="auto">
          <a:xfrm flipV="1">
            <a:off x="8675688" y="5589588"/>
            <a:ext cx="73025" cy="43180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3858" name="Line 18"/>
          <p:cNvSpPr>
            <a:spLocks noChangeShapeType="1"/>
          </p:cNvSpPr>
          <p:nvPr/>
        </p:nvSpPr>
        <p:spPr bwMode="auto">
          <a:xfrm flipV="1">
            <a:off x="3203575" y="5661025"/>
            <a:ext cx="4464050" cy="86360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658753" y="1484590"/>
            <a:ext cx="1304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ukazovátko!</a:t>
            </a:r>
          </a:p>
        </p:txBody>
      </p:sp>
      <p:sp>
        <p:nvSpPr>
          <p:cNvPr id="3" name="Obdélník 2"/>
          <p:cNvSpPr/>
          <p:nvPr/>
        </p:nvSpPr>
        <p:spPr>
          <a:xfrm>
            <a:off x="6747335" y="2772331"/>
            <a:ext cx="2431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Obj</a:t>
            </a:r>
            <a:r>
              <a:rPr lang="cs-CZ" dirty="0">
                <a:solidFill>
                  <a:srgbClr val="FF0000"/>
                </a:solidFill>
              </a:rPr>
              <a:t>. 100x /  nepoužívat!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7200" y="2872049"/>
            <a:ext cx="3527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+pérko </a:t>
            </a:r>
            <a:r>
              <a:rPr lang="cs-CZ" dirty="0">
                <a:solidFill>
                  <a:srgbClr val="FF0000"/>
                </a:solidFill>
              </a:rPr>
              <a:t>k fixaci preparátu na stolku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51520" y="932726"/>
            <a:ext cx="626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Orientace preparátu krycím sklem </a:t>
            </a:r>
            <a:r>
              <a:rPr lang="cs-CZ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nahoru.</a:t>
            </a:r>
            <a:endParaRPr lang="cs-CZ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29682" y="2395330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4x, 10x, 40x, imerzní </a:t>
            </a:r>
            <a:r>
              <a:rPr lang="cs-CZ" dirty="0" err="1" smtClean="0">
                <a:solidFill>
                  <a:srgbClr val="FF0000"/>
                </a:solidFill>
              </a:rPr>
              <a:t>obj</a:t>
            </a:r>
            <a:r>
              <a:rPr lang="cs-CZ" dirty="0" smtClean="0">
                <a:solidFill>
                  <a:srgbClr val="FF0000"/>
                </a:solidFill>
              </a:rPr>
              <a:t>. – 100x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57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543800" cy="765175"/>
          </a:xfrm>
        </p:spPr>
        <p:txBody>
          <a:bodyPr/>
          <a:lstStyle/>
          <a:p>
            <a:r>
              <a:rPr lang="cs-CZ" altLang="cs-CZ" sz="3600" dirty="0"/>
              <a:t>Světelný mikroskop</a:t>
            </a:r>
            <a:endParaRPr lang="cs-CZ" altLang="cs-CZ" sz="3600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3671888" cy="5689600"/>
          </a:xfrm>
        </p:spPr>
        <p:txBody>
          <a:bodyPr>
            <a:normAutofit/>
          </a:bodyPr>
          <a:lstStyle/>
          <a:p>
            <a:r>
              <a:rPr lang="cs-CZ" altLang="cs-CZ" sz="2800" dirty="0"/>
              <a:t>okuláry</a:t>
            </a:r>
          </a:p>
          <a:p>
            <a:r>
              <a:rPr lang="cs-CZ" altLang="cs-CZ" sz="2800" dirty="0"/>
              <a:t>objektivy s čočkami</a:t>
            </a:r>
          </a:p>
          <a:p>
            <a:r>
              <a:rPr lang="cs-CZ" altLang="cs-CZ" sz="2800" dirty="0"/>
              <a:t>stolek s preparátem</a:t>
            </a:r>
            <a:endParaRPr lang="cs-CZ" sz="2800" dirty="0">
              <a:solidFill>
                <a:srgbClr val="FF0000"/>
              </a:solidFill>
            </a:endParaRPr>
          </a:p>
          <a:p>
            <a:r>
              <a:rPr lang="cs-CZ" altLang="cs-CZ" sz="2800" dirty="0"/>
              <a:t>clona</a:t>
            </a:r>
          </a:p>
          <a:p>
            <a:r>
              <a:rPr lang="cs-CZ" altLang="cs-CZ" sz="2800" dirty="0"/>
              <a:t>on/</a:t>
            </a:r>
            <a:r>
              <a:rPr lang="cs-CZ" altLang="cs-CZ" sz="2800" dirty="0" err="1"/>
              <a:t>off</a:t>
            </a:r>
            <a:r>
              <a:rPr lang="cs-CZ" altLang="cs-CZ" sz="2800" dirty="0"/>
              <a:t> </a:t>
            </a:r>
          </a:p>
          <a:p>
            <a:r>
              <a:rPr lang="cs-CZ" altLang="cs-CZ" sz="2800" dirty="0"/>
              <a:t>regulace intenzity světla</a:t>
            </a:r>
          </a:p>
          <a:p>
            <a:r>
              <a:rPr lang="cs-CZ" altLang="cs-CZ" sz="2800" dirty="0"/>
              <a:t>zdroj světla</a:t>
            </a:r>
          </a:p>
          <a:p>
            <a:r>
              <a:rPr lang="cs-CZ" altLang="cs-CZ" sz="2800" dirty="0" err="1"/>
              <a:t>makrošroub</a:t>
            </a:r>
            <a:r>
              <a:rPr lang="cs-CZ" altLang="cs-CZ" sz="2800" dirty="0"/>
              <a:t> </a:t>
            </a:r>
            <a:r>
              <a:rPr lang="cs-CZ" altLang="cs-CZ" sz="2800" dirty="0" smtClean="0"/>
              <a:t>-</a:t>
            </a:r>
          </a:p>
          <a:p>
            <a:r>
              <a:rPr lang="cs-CZ" altLang="cs-CZ" sz="2800" dirty="0" err="1" smtClean="0"/>
              <a:t>mikrošroub</a:t>
            </a:r>
            <a:endParaRPr lang="cs-CZ" altLang="cs-CZ" sz="2800" dirty="0"/>
          </a:p>
          <a:p>
            <a:r>
              <a:rPr lang="cs-CZ" altLang="cs-CZ" sz="2800" dirty="0"/>
              <a:t>posun preparátu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6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600" dirty="0" smtClean="0"/>
          </a:p>
        </p:txBody>
      </p:sp>
      <p:pic>
        <p:nvPicPr>
          <p:cNvPr id="44036" name="Picture 4" descr="Olympus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2713" y="908050"/>
            <a:ext cx="4897437" cy="5761038"/>
          </a:xfrm>
          <a:solidFill>
            <a:schemeClr val="bg1"/>
          </a:solidFill>
        </p:spPr>
      </p:pic>
      <p:sp>
        <p:nvSpPr>
          <p:cNvPr id="2" name="Obdélník 1"/>
          <p:cNvSpPr/>
          <p:nvPr/>
        </p:nvSpPr>
        <p:spPr>
          <a:xfrm>
            <a:off x="2699792" y="1124744"/>
            <a:ext cx="1304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ukazovátko!</a:t>
            </a:r>
          </a:p>
        </p:txBody>
      </p:sp>
      <p:sp>
        <p:nvSpPr>
          <p:cNvPr id="3" name="Obdélník 2"/>
          <p:cNvSpPr/>
          <p:nvPr/>
        </p:nvSpPr>
        <p:spPr>
          <a:xfrm>
            <a:off x="3419872" y="2835195"/>
            <a:ext cx="235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Obj</a:t>
            </a:r>
            <a:r>
              <a:rPr lang="cs-CZ" dirty="0">
                <a:solidFill>
                  <a:srgbClr val="FF0000"/>
                </a:solidFill>
              </a:rPr>
              <a:t>. 100x /  nepoužívat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627102" y="5148136"/>
            <a:ext cx="259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ostřit jen s objektivem 4x </a:t>
            </a:r>
          </a:p>
        </p:txBody>
      </p:sp>
      <p:sp>
        <p:nvSpPr>
          <p:cNvPr id="5" name="Obdélník 4"/>
          <p:cNvSpPr/>
          <p:nvPr/>
        </p:nvSpPr>
        <p:spPr>
          <a:xfrm>
            <a:off x="516716" y="2415910"/>
            <a:ext cx="3405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+pérko k fixaci preparátu na stolku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7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611188" y="1087438"/>
            <a:ext cx="7921625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• </a:t>
            </a:r>
            <a:r>
              <a:rPr lang="cs-CZ" altLang="en-US" dirty="0" smtClean="0"/>
              <a:t>Zapněte světlo</a:t>
            </a:r>
            <a:r>
              <a:rPr lang="en-US" altLang="en-US" dirty="0" smtClean="0"/>
              <a:t>. 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b="1" dirty="0" smtClean="0">
                <a:solidFill>
                  <a:srgbClr val="C00000"/>
                </a:solidFill>
              </a:rPr>
              <a:t>Začněte s objektivem </a:t>
            </a:r>
            <a:r>
              <a:rPr lang="en-US" altLang="en-US" b="1" dirty="0" smtClean="0">
                <a:solidFill>
                  <a:srgbClr val="C00000"/>
                </a:solidFill>
              </a:rPr>
              <a:t>4x</a:t>
            </a:r>
            <a:r>
              <a:rPr lang="en-US" altLang="en-US" dirty="0" smtClean="0"/>
              <a:t>. 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dirty="0" smtClean="0"/>
              <a:t>položte preparát na stolek mikroskopu</a:t>
            </a:r>
            <a:r>
              <a:rPr lang="en-US" altLang="en-US" dirty="0" smtClean="0"/>
              <a:t> </a:t>
            </a:r>
            <a:r>
              <a:rPr lang="en-US" altLang="en-US" dirty="0"/>
              <a:t>– </a:t>
            </a:r>
            <a:r>
              <a:rPr lang="cs-CZ" altLang="en-US" dirty="0" smtClean="0"/>
              <a:t>krycím sklíčkem nahoru.</a:t>
            </a:r>
            <a:endParaRPr lang="en-US" altLang="en-US" dirty="0"/>
          </a:p>
          <a:p>
            <a:r>
              <a:rPr lang="en-US" altLang="en-US" dirty="0"/>
              <a:t>• </a:t>
            </a:r>
            <a:r>
              <a:rPr lang="cs-CZ" altLang="en-US" dirty="0" smtClean="0"/>
              <a:t>Pohlédněte do mikroskopu a zaostřete</a:t>
            </a:r>
            <a:r>
              <a:rPr lang="en-US" altLang="en-US" dirty="0" smtClean="0"/>
              <a:t>. </a:t>
            </a:r>
            <a:r>
              <a:rPr lang="cs-CZ" altLang="en-US" dirty="0" smtClean="0"/>
              <a:t>Použijte hrubé zaostření a jakmile  </a:t>
            </a:r>
          </a:p>
          <a:p>
            <a:r>
              <a:rPr lang="cs-CZ" altLang="en-US" dirty="0"/>
              <a:t> </a:t>
            </a:r>
            <a:r>
              <a:rPr lang="cs-CZ" altLang="en-US" dirty="0" smtClean="0"/>
              <a:t> je obraz víceméně vidět, použijte jemné ostření obrazu.</a:t>
            </a:r>
          </a:p>
          <a:p>
            <a:r>
              <a:rPr lang="en-US" altLang="en-US" dirty="0" smtClean="0"/>
              <a:t>• </a:t>
            </a:r>
            <a:r>
              <a:rPr lang="cs-CZ" altLang="en-US" dirty="0" smtClean="0"/>
              <a:t>Seřiďte světlo.</a:t>
            </a:r>
            <a:r>
              <a:rPr lang="en-US" altLang="en-US" dirty="0" smtClean="0"/>
              <a:t> 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dirty="0"/>
              <a:t>Seřiďte</a:t>
            </a:r>
            <a:r>
              <a:rPr lang="en-US" altLang="en-US" dirty="0" smtClean="0"/>
              <a:t> </a:t>
            </a:r>
            <a:r>
              <a:rPr lang="cs-CZ" altLang="en-US" dirty="0" smtClean="0"/>
              <a:t>okuláry</a:t>
            </a:r>
            <a:r>
              <a:rPr lang="en-US" altLang="en-US" dirty="0" smtClean="0"/>
              <a:t>. </a:t>
            </a:r>
            <a:endParaRPr lang="cs-CZ" altLang="en-US" b="1" dirty="0">
              <a:solidFill>
                <a:srgbClr val="C00000"/>
              </a:solidFill>
            </a:endParaRPr>
          </a:p>
          <a:p>
            <a:r>
              <a:rPr lang="en-US" altLang="en-US" dirty="0"/>
              <a:t>• </a:t>
            </a:r>
            <a:r>
              <a:rPr lang="cs-CZ" altLang="en-US" dirty="0" smtClean="0"/>
              <a:t>Přepněte na objektiv 1</a:t>
            </a:r>
            <a:r>
              <a:rPr lang="en-US" altLang="en-US" dirty="0" smtClean="0"/>
              <a:t>0x. </a:t>
            </a:r>
            <a:r>
              <a:rPr lang="cs-CZ" altLang="en-US" dirty="0" smtClean="0"/>
              <a:t>K zaostření obrazu by měl stačit šroub pro  </a:t>
            </a:r>
          </a:p>
          <a:p>
            <a:r>
              <a:rPr lang="cs-CZ" altLang="en-US" dirty="0"/>
              <a:t> </a:t>
            </a:r>
            <a:r>
              <a:rPr lang="cs-CZ" altLang="en-US" dirty="0" smtClean="0"/>
              <a:t> jemné ostření. Pokud ztratíte obraz, vraťte se k objektivu 4x a začněte </a:t>
            </a:r>
          </a:p>
          <a:p>
            <a:r>
              <a:rPr lang="cs-CZ" altLang="en-US" dirty="0"/>
              <a:t> </a:t>
            </a:r>
            <a:r>
              <a:rPr lang="cs-CZ" altLang="en-US" dirty="0" smtClean="0"/>
              <a:t> znovu</a:t>
            </a:r>
            <a:r>
              <a:rPr lang="en-US" altLang="en-US" dirty="0" smtClean="0"/>
              <a:t>. 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dirty="0" smtClean="0"/>
              <a:t>Chcete-li vidět detailní obraz, přepněte na objektiv </a:t>
            </a:r>
            <a:r>
              <a:rPr lang="en-US" altLang="en-US" dirty="0" smtClean="0"/>
              <a:t>40x</a:t>
            </a:r>
            <a:r>
              <a:rPr lang="cs-CZ" altLang="en-US" dirty="0" smtClean="0"/>
              <a:t>.</a:t>
            </a:r>
            <a:r>
              <a:rPr lang="en-US" altLang="en-US" dirty="0" smtClean="0"/>
              <a:t> </a:t>
            </a:r>
            <a:r>
              <a:rPr lang="cs-CZ" altLang="en-US" b="1" dirty="0" smtClean="0">
                <a:solidFill>
                  <a:srgbClr val="C00000"/>
                </a:solidFill>
              </a:rPr>
              <a:t>Objektiv </a:t>
            </a:r>
            <a:r>
              <a:rPr lang="en-US" altLang="en-US" b="1" dirty="0" smtClean="0">
                <a:solidFill>
                  <a:srgbClr val="C00000"/>
                </a:solidFill>
              </a:rPr>
              <a:t>100x</a:t>
            </a:r>
            <a:r>
              <a:rPr lang="cs-CZ" altLang="en-US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cs-CZ" altLang="en-US" b="1" dirty="0">
                <a:solidFill>
                  <a:srgbClr val="C00000"/>
                </a:solidFill>
              </a:rPr>
              <a:t> </a:t>
            </a:r>
            <a:r>
              <a:rPr lang="cs-CZ" altLang="en-US" b="1" dirty="0" smtClean="0">
                <a:solidFill>
                  <a:srgbClr val="C00000"/>
                </a:solidFill>
              </a:rPr>
              <a:t> nepoužívejte</a:t>
            </a:r>
            <a:r>
              <a:rPr lang="en-US" altLang="en-US" b="1" dirty="0" smtClean="0">
                <a:solidFill>
                  <a:srgbClr val="C00000"/>
                </a:solidFill>
              </a:rPr>
              <a:t>!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dirty="0" smtClean="0"/>
              <a:t>Chcete-li studovat další preparát</a:t>
            </a:r>
            <a:r>
              <a:rPr lang="en-US" altLang="en-US" dirty="0" smtClean="0"/>
              <a:t>, </a:t>
            </a:r>
            <a:r>
              <a:rPr lang="cs-CZ" altLang="en-US" dirty="0" smtClean="0"/>
              <a:t>přepněte zpět na </a:t>
            </a:r>
            <a:r>
              <a:rPr lang="cs-CZ" altLang="en-US" dirty="0" err="1" smtClean="0"/>
              <a:t>obj</a:t>
            </a:r>
            <a:r>
              <a:rPr lang="cs-CZ" altLang="en-US" dirty="0" smtClean="0"/>
              <a:t>. </a:t>
            </a:r>
            <a:r>
              <a:rPr lang="en-US" altLang="en-US" dirty="0" smtClean="0"/>
              <a:t>4x </a:t>
            </a:r>
            <a:r>
              <a:rPr lang="cs-CZ" altLang="en-US" dirty="0" smtClean="0"/>
              <a:t>před výměnou </a:t>
            </a:r>
          </a:p>
          <a:p>
            <a:r>
              <a:rPr lang="cs-CZ" altLang="en-US" dirty="0"/>
              <a:t> </a:t>
            </a:r>
            <a:r>
              <a:rPr lang="cs-CZ" altLang="en-US" dirty="0" smtClean="0"/>
              <a:t> preparátu</a:t>
            </a:r>
            <a:r>
              <a:rPr lang="en-US" altLang="en-US" dirty="0" smtClean="0"/>
              <a:t>. </a:t>
            </a:r>
            <a:endParaRPr lang="cs-CZ" altLang="en-US" dirty="0"/>
          </a:p>
          <a:p>
            <a:r>
              <a:rPr lang="en-US" altLang="en-US" dirty="0" smtClean="0"/>
              <a:t>•</a:t>
            </a:r>
            <a:r>
              <a:rPr lang="cs-CZ" altLang="en-US" dirty="0" smtClean="0"/>
              <a:t> V každém okamžiku během praktika může být vyjmut</a:t>
            </a:r>
            <a:r>
              <a:rPr lang="en-US" altLang="en-US" dirty="0" smtClean="0"/>
              <a:t> </a:t>
            </a:r>
            <a:r>
              <a:rPr lang="cs-CZ" b="1" u="sng" dirty="0">
                <a:solidFill>
                  <a:srgbClr val="C00000"/>
                </a:solidFill>
              </a:rPr>
              <a:t>pouze jeden </a:t>
            </a:r>
            <a:endParaRPr lang="cs-CZ" b="1" u="sng" dirty="0" smtClean="0">
              <a:solidFill>
                <a:srgbClr val="C00000"/>
              </a:solidFill>
            </a:endParaRPr>
          </a:p>
          <a:p>
            <a:r>
              <a:rPr lang="cs-CZ" b="1" u="sng" dirty="0">
                <a:solidFill>
                  <a:srgbClr val="C00000"/>
                </a:solidFill>
              </a:rPr>
              <a:t> </a:t>
            </a:r>
            <a:r>
              <a:rPr lang="cs-CZ" b="1" u="sng" dirty="0" smtClean="0">
                <a:solidFill>
                  <a:srgbClr val="C00000"/>
                </a:solidFill>
              </a:rPr>
              <a:t> preparát</a:t>
            </a:r>
            <a:r>
              <a:rPr lang="cs-CZ" altLang="en-US" dirty="0" smtClean="0"/>
              <a:t>.</a:t>
            </a:r>
            <a:r>
              <a:rPr lang="en-US" altLang="en-US" dirty="0" smtClean="0"/>
              <a:t> </a:t>
            </a:r>
            <a:r>
              <a:rPr lang="cs-CZ" altLang="en-US" dirty="0" smtClean="0"/>
              <a:t>NE víc</a:t>
            </a:r>
            <a:r>
              <a:rPr lang="en-US" altLang="en-US" dirty="0" smtClean="0"/>
              <a:t>!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dirty="0" smtClean="0"/>
              <a:t>Po skončení práce s mikroskopem (na konci praktika)</a:t>
            </a:r>
            <a:r>
              <a:rPr lang="en-US" altLang="en-US" dirty="0" smtClean="0"/>
              <a:t>, </a:t>
            </a:r>
            <a:r>
              <a:rPr lang="cs-CZ" altLang="en-US" dirty="0" smtClean="0"/>
              <a:t>nastavte objektiv</a:t>
            </a:r>
            <a:r>
              <a:rPr lang="en-US" altLang="en-US" dirty="0" smtClean="0"/>
              <a:t> </a:t>
            </a:r>
            <a:r>
              <a:rPr lang="en-US" altLang="en-US" dirty="0"/>
              <a:t>4x</a:t>
            </a:r>
            <a:r>
              <a:rPr lang="cs-CZ" altLang="en-US" dirty="0"/>
              <a:t> </a:t>
            </a:r>
            <a:endParaRPr lang="cs-CZ" altLang="en-US" dirty="0" smtClean="0"/>
          </a:p>
          <a:p>
            <a:r>
              <a:rPr lang="cs-CZ" altLang="en-US" dirty="0"/>
              <a:t> </a:t>
            </a:r>
            <a:r>
              <a:rPr lang="cs-CZ" altLang="en-US" dirty="0" smtClean="0"/>
              <a:t> ztlumte intenzitu osvětlení, zhasněte světlo, přikryjte mikroskop obalem</a:t>
            </a:r>
            <a:r>
              <a:rPr lang="en-US" altLang="en-US" dirty="0" smtClean="0"/>
              <a:t>. </a:t>
            </a:r>
            <a:endParaRPr lang="cs-CZ" altLang="en-US" dirty="0"/>
          </a:p>
          <a:p>
            <a:r>
              <a:rPr lang="en-US" altLang="en-US" dirty="0"/>
              <a:t>• </a:t>
            </a:r>
            <a:r>
              <a:rPr lang="cs-CZ" altLang="en-US" dirty="0" smtClean="0"/>
              <a:t>Na konci praktika bude krabice s preparáty zkontrolována za přítomnosti  </a:t>
            </a:r>
          </a:p>
          <a:p>
            <a:r>
              <a:rPr lang="cs-CZ" altLang="en-US" dirty="0"/>
              <a:t> </a:t>
            </a:r>
            <a:r>
              <a:rPr lang="cs-CZ" altLang="en-US" dirty="0" smtClean="0"/>
              <a:t> studenta, který s ní pracoval. Teprve pak může student opustit pracovní </a:t>
            </a:r>
          </a:p>
          <a:p>
            <a:r>
              <a:rPr lang="cs-CZ" altLang="en-US" dirty="0"/>
              <a:t> </a:t>
            </a:r>
            <a:r>
              <a:rPr lang="cs-CZ" altLang="en-US" dirty="0" smtClean="0"/>
              <a:t> místo.</a:t>
            </a:r>
            <a:endParaRPr lang="en-US" altLang="en-US" dirty="0"/>
          </a:p>
        </p:txBody>
      </p:sp>
      <p:sp>
        <p:nvSpPr>
          <p:cNvPr id="45059" name="Obdélník 2"/>
          <p:cNvSpPr>
            <a:spLocks noChangeArrowheads="1"/>
          </p:cNvSpPr>
          <p:nvPr/>
        </p:nvSpPr>
        <p:spPr bwMode="auto">
          <a:xfrm>
            <a:off x="3228975" y="179388"/>
            <a:ext cx="18469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 err="1" smtClean="0"/>
              <a:t>Instru</a:t>
            </a:r>
            <a:r>
              <a:rPr lang="cs-CZ" altLang="en-US" sz="3200" dirty="0" err="1" smtClean="0"/>
              <a:t>kce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78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1325" y="1096081"/>
            <a:ext cx="880267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800" dirty="0" smtClean="0"/>
              <a:t>Na začátku každého praktika zkontrolujte sadu preparátů a zjištěné závady (</a:t>
            </a:r>
            <a:r>
              <a:rPr lang="cs-CZ" sz="2800" dirty="0" err="1" smtClean="0"/>
              <a:t>např.chybějící</a:t>
            </a:r>
            <a:r>
              <a:rPr lang="cs-CZ" sz="2800" dirty="0" smtClean="0"/>
              <a:t> nebo    rozbitý preparát) oznamte učiteli.</a:t>
            </a:r>
            <a:endParaRPr lang="cs-CZ" sz="2800" dirty="0"/>
          </a:p>
          <a:p>
            <a:pPr marL="457200" indent="-457200">
              <a:buAutoNum type="arabicPeriod"/>
            </a:pPr>
            <a:r>
              <a:rPr lang="cs-CZ" sz="2800" dirty="0" smtClean="0"/>
              <a:t>Z krabice lze vyjmout vždy </a:t>
            </a:r>
            <a:r>
              <a:rPr lang="cs-CZ" sz="2800" u="sng" dirty="0" smtClean="0">
                <a:solidFill>
                  <a:srgbClr val="FF0000"/>
                </a:solidFill>
              </a:rPr>
              <a:t>pouze jeden preparát!</a:t>
            </a:r>
            <a:r>
              <a:rPr lang="cs-CZ" sz="2800" dirty="0" smtClean="0"/>
              <a:t> </a:t>
            </a:r>
          </a:p>
          <a:p>
            <a:pPr marL="457200" indent="-457200">
              <a:buAutoNum type="arabicPeriod"/>
            </a:pPr>
            <a:r>
              <a:rPr lang="cs-CZ" sz="2800" dirty="0" smtClean="0"/>
              <a:t>Preparát na stolku mikroskopu musí být vždy orientován krycím sklíčkem nahoru,  tj. proti čočce objektivu. </a:t>
            </a:r>
          </a:p>
          <a:p>
            <a:pPr marL="457200" indent="-457200">
              <a:buAutoNum type="arabicPeriod"/>
            </a:pPr>
            <a:r>
              <a:rPr lang="cs-CZ" sz="2800" dirty="0" smtClean="0"/>
              <a:t>Při manipulaci s preparáty buďte maximálně opatrní; v případě poškození preparátu informujte učitele. </a:t>
            </a:r>
          </a:p>
          <a:p>
            <a:pPr marL="457200" indent="-457200">
              <a:buAutoNum type="arabicPeriod"/>
            </a:pPr>
            <a:r>
              <a:rPr lang="cs-CZ" sz="2800" dirty="0" smtClean="0"/>
              <a:t>Na konci každého praktika nechte krabici s preparáty otevřenou ke kontrole, během níž musí student zůstat na svém pracovním místě. </a:t>
            </a:r>
            <a:endParaRPr lang="cs-CZ" sz="2800" dirty="0"/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41325" y="483379"/>
            <a:ext cx="85541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PRAVIDLA PRO ZACHÁZENÍ S PREPARÁTY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6367638" cy="47757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iumed.edu/~dking2/bluehist/epithel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53000"/>
            <a:ext cx="2857500" cy="190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476672"/>
            <a:ext cx="5560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ZOBRAZENÍ 3D ÚTVARŮ V 2D ROVINĚ ŘEZU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667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0864" y="2503814"/>
            <a:ext cx="2884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2 – Apex linguae (HE)</a:t>
            </a:r>
          </a:p>
        </p:txBody>
      </p:sp>
      <p:sp>
        <p:nvSpPr>
          <p:cNvPr id="3" name="Obdélník 2"/>
          <p:cNvSpPr/>
          <p:nvPr/>
        </p:nvSpPr>
        <p:spPr>
          <a:xfrm>
            <a:off x="385919" y="3073812"/>
            <a:ext cx="3105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11 – </a:t>
            </a:r>
            <a:r>
              <a:rPr lang="cs-CZ" sz="2400" b="1" dirty="0" err="1"/>
              <a:t>Oesophagus</a:t>
            </a:r>
            <a:r>
              <a:rPr lang="cs-CZ" sz="2400" b="1" dirty="0"/>
              <a:t> (</a:t>
            </a:r>
            <a:r>
              <a:rPr lang="cs-CZ" sz="2400" b="1" dirty="0" smtClean="0"/>
              <a:t>HEŠ)</a:t>
            </a:r>
            <a:endParaRPr lang="cs-CZ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420864" y="3643420"/>
            <a:ext cx="3002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99 – Pupečník (AZAN)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7452" y="4135452"/>
            <a:ext cx="4396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 </a:t>
            </a:r>
            <a:r>
              <a:rPr lang="cs-CZ" sz="2400" b="1" dirty="0"/>
              <a:t>76 – </a:t>
            </a:r>
            <a:r>
              <a:rPr lang="cs-CZ" sz="2400" b="1" dirty="0" err="1" smtClean="0"/>
              <a:t>Cortex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cerebri</a:t>
            </a:r>
            <a:r>
              <a:rPr lang="cs-CZ" sz="2400" b="1" dirty="0" smtClean="0"/>
              <a:t> (impregnace)</a:t>
            </a:r>
            <a:endParaRPr lang="cs-CZ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365559" y="4627484"/>
            <a:ext cx="5231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49 </a:t>
            </a:r>
            <a:r>
              <a:rPr lang="cs-CZ" sz="2400" b="1" dirty="0"/>
              <a:t>– </a:t>
            </a:r>
            <a:r>
              <a:rPr lang="cs-CZ" sz="2400" b="1" dirty="0" smtClean="0"/>
              <a:t>Vagina – glykogen ( </a:t>
            </a:r>
            <a:r>
              <a:rPr lang="cs-CZ" sz="2400" b="1" dirty="0" err="1" smtClean="0"/>
              <a:t>Bestův</a:t>
            </a:r>
            <a:r>
              <a:rPr lang="cs-CZ" sz="2400" b="1" dirty="0" smtClean="0"/>
              <a:t> karmín)</a:t>
            </a:r>
            <a:endParaRPr lang="cs-CZ" sz="2400" b="1" dirty="0"/>
          </a:p>
        </p:txBody>
      </p:sp>
      <p:sp>
        <p:nvSpPr>
          <p:cNvPr id="7" name="Obdélník 6"/>
          <p:cNvSpPr/>
          <p:nvPr/>
        </p:nvSpPr>
        <p:spPr>
          <a:xfrm>
            <a:off x="467544" y="163359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u="sng" dirty="0" smtClean="0">
                <a:latin typeface="Arial" panose="020B0604020202020204" pitchFamily="34" charset="0"/>
              </a:rPr>
              <a:t>Preparáty :</a:t>
            </a:r>
            <a:endParaRPr lang="cs-CZ" sz="2800" b="1" u="sng" dirty="0">
              <a:latin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23528" y="25960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Základní barvicí metody v histologii</a:t>
            </a:r>
          </a:p>
          <a:p>
            <a:pPr algn="ctr"/>
            <a:r>
              <a:rPr lang="cs-CZ" sz="3600" b="1" dirty="0" smtClean="0"/>
              <a:t>Práce </a:t>
            </a:r>
            <a:r>
              <a:rPr lang="cs-CZ" sz="3600" b="1" dirty="0"/>
              <a:t>se světelným mikroskopem</a:t>
            </a:r>
          </a:p>
        </p:txBody>
      </p:sp>
    </p:spTree>
    <p:extLst>
      <p:ext uri="{BB962C8B-B14F-4D97-AF65-F5344CB8AC3E}">
        <p14:creationId xmlns:p14="http://schemas.microsoft.com/office/powerpoint/2010/main" val="244144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7253" y="260648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3600" b="1" dirty="0" smtClean="0">
                <a:solidFill>
                  <a:schemeClr val="tx1"/>
                </a:solidFill>
                <a:effectLst/>
              </a:rPr>
              <a:t>RUTINNÍ BARVENÍ: HEMATOXYLIN – EOSIN (HE)</a:t>
            </a:r>
            <a:r>
              <a:rPr lang="cs-CZ" sz="4000" dirty="0" smtClean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35975" cy="506888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sz="2000" b="1" dirty="0" smtClean="0">
                <a:effectLst/>
              </a:rPr>
              <a:t>Hematoxylin – </a:t>
            </a:r>
            <a:r>
              <a:rPr lang="cs-CZ" sz="2000" b="1" dirty="0" err="1" smtClean="0">
                <a:effectLst/>
              </a:rPr>
              <a:t>zasaditý</a:t>
            </a:r>
            <a:r>
              <a:rPr lang="cs-CZ" sz="2000" b="1" dirty="0" smtClean="0">
                <a:effectLst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sz="2000" b="1" dirty="0" err="1" smtClean="0">
                <a:effectLst/>
              </a:rPr>
              <a:t>Eosin</a:t>
            </a:r>
            <a:r>
              <a:rPr lang="cs-CZ" sz="2000" b="1" dirty="0" smtClean="0">
                <a:effectLst/>
              </a:rPr>
              <a:t> – kyselý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sz="2000" b="1" u="sng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400" u="sng" dirty="0" smtClean="0">
                <a:effectLst/>
              </a:rPr>
              <a:t>Postup</a:t>
            </a:r>
            <a:r>
              <a:rPr lang="cs-CZ" sz="2400" dirty="0" smtClean="0">
                <a:effectLst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Odstranění parafinu xylenem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Rehydratace „sestupnou“ řadou alkoholů (100% </a:t>
            </a:r>
            <a:r>
              <a:rPr lang="cs-CZ" sz="2400" dirty="0" smtClean="0">
                <a:effectLst/>
                <a:sym typeface="Wingdings 3" panose="05040102010807070707" pitchFamily="18" charset="2"/>
              </a:rPr>
              <a:t></a:t>
            </a:r>
            <a:r>
              <a:rPr lang="cs-CZ" sz="2400" dirty="0" smtClean="0">
                <a:effectLst/>
              </a:rPr>
              <a:t>96% </a:t>
            </a:r>
            <a:r>
              <a:rPr lang="cs-CZ" sz="2400" dirty="0" smtClean="0">
                <a:effectLst/>
                <a:sym typeface="Wingdings 3" panose="05040102010807070707" pitchFamily="18" charset="2"/>
              </a:rPr>
              <a:t>80%</a:t>
            </a:r>
            <a:r>
              <a:rPr lang="cs-CZ" sz="2400" dirty="0" smtClean="0">
                <a:effectLst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Barvení hematoxylinem </a:t>
            </a:r>
            <a:r>
              <a:rPr lang="cs-CZ" sz="2400" dirty="0" smtClean="0">
                <a:effectLst/>
                <a:sym typeface="Wingdings" panose="05000000000000000000" pitchFamily="2" charset="2"/>
              </a:rPr>
              <a:t> jádra - modro-fialová</a:t>
            </a:r>
            <a:r>
              <a:rPr lang="cs-CZ" sz="2400" dirty="0" smtClean="0">
                <a:effectLst/>
              </a:rPr>
              <a:t>  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Diferenciace </a:t>
            </a:r>
            <a:r>
              <a:rPr lang="cs-CZ" sz="2400" dirty="0" err="1" smtClean="0">
                <a:effectLst/>
              </a:rPr>
              <a:t>kys</a:t>
            </a:r>
            <a:r>
              <a:rPr lang="cs-CZ" sz="2400" dirty="0" smtClean="0">
                <a:effectLst/>
              </a:rPr>
              <a:t>. alkoholem a vodou (odstranění přebytku barviva)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Barvení </a:t>
            </a:r>
            <a:r>
              <a:rPr lang="cs-CZ" sz="2400" dirty="0" err="1" smtClean="0">
                <a:effectLst/>
              </a:rPr>
              <a:t>eosinem</a:t>
            </a:r>
            <a:r>
              <a:rPr lang="cs-CZ" sz="2400" dirty="0" smtClean="0">
                <a:effectLst/>
              </a:rPr>
              <a:t> </a:t>
            </a:r>
            <a:r>
              <a:rPr lang="cs-CZ" sz="2400" dirty="0" smtClean="0">
                <a:effectLst/>
                <a:sym typeface="Wingdings" panose="05000000000000000000" pitchFamily="2" charset="2"/>
              </a:rPr>
              <a:t> růžová  - cytoplazma, vazivo, svaly</a:t>
            </a:r>
            <a:r>
              <a:rPr lang="cs-CZ" sz="2400" dirty="0" smtClean="0">
                <a:effectLst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Praní ve vodě (odstranění přebytku barviva)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Dehydratace „vzestupnou“ řadou alkoholů (80% </a:t>
            </a:r>
            <a:r>
              <a:rPr lang="cs-CZ" sz="2400" dirty="0" smtClean="0">
                <a:effectLst/>
                <a:sym typeface="Wingdings 3" panose="05040102010807070707" pitchFamily="18" charset="2"/>
              </a:rPr>
              <a:t>96%)</a:t>
            </a:r>
            <a:endParaRPr lang="cs-CZ" sz="2400" dirty="0" smtClean="0">
              <a:effectLst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400" dirty="0" smtClean="0">
                <a:effectLst/>
              </a:rPr>
              <a:t>Projasnění v xylenu</a:t>
            </a:r>
          </a:p>
        </p:txBody>
      </p:sp>
      <p:pic>
        <p:nvPicPr>
          <p:cNvPr id="33796" name="Picture 4" descr="vertical staining j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6300" y="476672"/>
            <a:ext cx="1917700" cy="265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22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628775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28775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628775"/>
            <a:ext cx="914400" cy="1019175"/>
          </a:xfrm>
          <a:prstGeom prst="rect">
            <a:avLst/>
          </a:prstGeom>
          <a:solidFill>
            <a:srgbClr val="6600CC"/>
          </a:solidFill>
          <a:ln w="76200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2776" name="Picture 10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628775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1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24400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2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24400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4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24400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5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24400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6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724400"/>
            <a:ext cx="914400" cy="10191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7" descr="http://www.aname.es/microscopia/ems/histology/HIST44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914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Text Box 19"/>
          <p:cNvSpPr txBox="1">
            <a:spLocks noChangeArrowheads="1"/>
          </p:cNvSpPr>
          <p:nvPr/>
        </p:nvSpPr>
        <p:spPr bwMode="auto">
          <a:xfrm>
            <a:off x="0" y="2708275"/>
            <a:ext cx="91440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sz="1400"/>
              <a:t>        xylen I         xylen II           100%            96%               H</a:t>
            </a:r>
            <a:r>
              <a:rPr lang="cs-CZ" sz="1400" baseline="-25000"/>
              <a:t>2</a:t>
            </a:r>
            <a:r>
              <a:rPr lang="cs-CZ" sz="1400"/>
              <a:t>O           hematoxylin       kyselý</a:t>
            </a:r>
          </a:p>
          <a:p>
            <a:pPr eaLnBrk="1" hangingPunct="1"/>
            <a:r>
              <a:rPr lang="cs-CZ" sz="1400"/>
              <a:t>                                                 etanol           etanol                                                      etanol</a:t>
            </a:r>
          </a:p>
        </p:txBody>
      </p:sp>
      <p:sp>
        <p:nvSpPr>
          <p:cNvPr id="32785" name="Text Box 20"/>
          <p:cNvSpPr txBox="1">
            <a:spLocks noChangeArrowheads="1"/>
          </p:cNvSpPr>
          <p:nvPr/>
        </p:nvSpPr>
        <p:spPr bwMode="auto">
          <a:xfrm>
            <a:off x="0" y="5805488"/>
            <a:ext cx="9144000" cy="52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sz="1400"/>
              <a:t>           xylen IV         xylen III        100%              96%             H</a:t>
            </a:r>
            <a:r>
              <a:rPr lang="cs-CZ" sz="1400" baseline="-25000"/>
              <a:t>2</a:t>
            </a:r>
            <a:r>
              <a:rPr lang="cs-CZ" sz="1400"/>
              <a:t>O               eosin               H</a:t>
            </a:r>
            <a:r>
              <a:rPr lang="cs-CZ" sz="1400" baseline="-25000"/>
              <a:t>2</a:t>
            </a:r>
            <a:r>
              <a:rPr lang="cs-CZ" sz="1400"/>
              <a:t>O        </a:t>
            </a:r>
          </a:p>
          <a:p>
            <a:pPr eaLnBrk="1" hangingPunct="1"/>
            <a:r>
              <a:rPr lang="cs-CZ" sz="1400"/>
              <a:t>                                                    etanol             etanol</a:t>
            </a:r>
          </a:p>
        </p:txBody>
      </p:sp>
      <p:sp>
        <p:nvSpPr>
          <p:cNvPr id="32786" name="Text Box 21"/>
          <p:cNvSpPr txBox="1">
            <a:spLocks noChangeArrowheads="1"/>
          </p:cNvSpPr>
          <p:nvPr/>
        </p:nvSpPr>
        <p:spPr bwMode="auto">
          <a:xfrm>
            <a:off x="2339975" y="0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sz="2400" b="1"/>
              <a:t>HEMATOXYLIN – EOSIN (HE)</a:t>
            </a:r>
          </a:p>
        </p:txBody>
      </p:sp>
      <p:sp>
        <p:nvSpPr>
          <p:cNvPr id="32787" name="Text Box 23"/>
          <p:cNvSpPr txBox="1">
            <a:spLocks noChangeArrowheads="1"/>
          </p:cNvSpPr>
          <p:nvPr/>
        </p:nvSpPr>
        <p:spPr bwMode="auto">
          <a:xfrm>
            <a:off x="0" y="765175"/>
            <a:ext cx="946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1E049E"/>
                </a:solidFill>
              </a:rPr>
              <a:t>        deparafinace            rehydratace   praní             barvení    diferenciace</a:t>
            </a:r>
          </a:p>
        </p:txBody>
      </p:sp>
      <p:sp>
        <p:nvSpPr>
          <p:cNvPr id="32788" name="Text Box 25"/>
          <p:cNvSpPr txBox="1">
            <a:spLocks noChangeArrowheads="1"/>
          </p:cNvSpPr>
          <p:nvPr/>
        </p:nvSpPr>
        <p:spPr bwMode="auto">
          <a:xfrm>
            <a:off x="303213" y="3789363"/>
            <a:ext cx="815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1E049E"/>
                </a:solidFill>
              </a:rPr>
              <a:t>          projasnění        dehdyratace      praní             barvení      praní</a:t>
            </a:r>
          </a:p>
        </p:txBody>
      </p:sp>
      <p:sp>
        <p:nvSpPr>
          <p:cNvPr id="32789" name="AutoShape 26"/>
          <p:cNvSpPr>
            <a:spLocks noChangeArrowheads="1"/>
          </p:cNvSpPr>
          <p:nvPr/>
        </p:nvSpPr>
        <p:spPr bwMode="auto">
          <a:xfrm>
            <a:off x="1042988" y="1268413"/>
            <a:ext cx="1008062" cy="288925"/>
          </a:xfrm>
          <a:prstGeom prst="curvedDownArrow">
            <a:avLst>
              <a:gd name="adj1" fmla="val 69780"/>
              <a:gd name="adj2" fmla="val 1395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0" name="AutoShape 27"/>
          <p:cNvSpPr>
            <a:spLocks noChangeArrowheads="1"/>
          </p:cNvSpPr>
          <p:nvPr/>
        </p:nvSpPr>
        <p:spPr bwMode="auto">
          <a:xfrm>
            <a:off x="2124075" y="1268413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1" name="AutoShape 28"/>
          <p:cNvSpPr>
            <a:spLocks noChangeArrowheads="1"/>
          </p:cNvSpPr>
          <p:nvPr/>
        </p:nvSpPr>
        <p:spPr bwMode="auto">
          <a:xfrm>
            <a:off x="3276600" y="1268413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2" name="AutoShape 29"/>
          <p:cNvSpPr>
            <a:spLocks noChangeArrowheads="1"/>
          </p:cNvSpPr>
          <p:nvPr/>
        </p:nvSpPr>
        <p:spPr bwMode="auto">
          <a:xfrm>
            <a:off x="4356100" y="1268413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3" name="AutoShape 30"/>
          <p:cNvSpPr>
            <a:spLocks noChangeArrowheads="1"/>
          </p:cNvSpPr>
          <p:nvPr/>
        </p:nvSpPr>
        <p:spPr bwMode="auto">
          <a:xfrm>
            <a:off x="5508625" y="1196975"/>
            <a:ext cx="1008063" cy="288925"/>
          </a:xfrm>
          <a:prstGeom prst="curvedDownArrow">
            <a:avLst>
              <a:gd name="adj1" fmla="val 69780"/>
              <a:gd name="adj2" fmla="val 13956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4" name="AutoShape 31"/>
          <p:cNvSpPr>
            <a:spLocks noChangeArrowheads="1"/>
          </p:cNvSpPr>
          <p:nvPr/>
        </p:nvSpPr>
        <p:spPr bwMode="auto">
          <a:xfrm>
            <a:off x="6732588" y="1196975"/>
            <a:ext cx="1008062" cy="288925"/>
          </a:xfrm>
          <a:prstGeom prst="curvedDownArrow">
            <a:avLst>
              <a:gd name="adj1" fmla="val 69780"/>
              <a:gd name="adj2" fmla="val 1395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5" name="AutoShape 32"/>
          <p:cNvSpPr>
            <a:spLocks noChangeArrowheads="1"/>
          </p:cNvSpPr>
          <p:nvPr/>
        </p:nvSpPr>
        <p:spPr bwMode="auto">
          <a:xfrm rot="5212000">
            <a:off x="1322388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6" name="AutoShape 33"/>
          <p:cNvSpPr>
            <a:spLocks noChangeArrowheads="1"/>
          </p:cNvSpPr>
          <p:nvPr/>
        </p:nvSpPr>
        <p:spPr bwMode="auto">
          <a:xfrm rot="5212000">
            <a:off x="2474913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7" name="AutoShape 34"/>
          <p:cNvSpPr>
            <a:spLocks noChangeArrowheads="1"/>
          </p:cNvSpPr>
          <p:nvPr/>
        </p:nvSpPr>
        <p:spPr bwMode="auto">
          <a:xfrm rot="5212000">
            <a:off x="3627438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8" name="AutoShape 35"/>
          <p:cNvSpPr>
            <a:spLocks noChangeArrowheads="1"/>
          </p:cNvSpPr>
          <p:nvPr/>
        </p:nvSpPr>
        <p:spPr bwMode="auto">
          <a:xfrm rot="5212000">
            <a:off x="4851400" y="4013200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799" name="AutoShape 36"/>
          <p:cNvSpPr>
            <a:spLocks noChangeArrowheads="1"/>
          </p:cNvSpPr>
          <p:nvPr/>
        </p:nvSpPr>
        <p:spPr bwMode="auto">
          <a:xfrm rot="5212000">
            <a:off x="6003925" y="3941763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800" name="AutoShape 37"/>
          <p:cNvSpPr>
            <a:spLocks noChangeArrowheads="1"/>
          </p:cNvSpPr>
          <p:nvPr/>
        </p:nvSpPr>
        <p:spPr bwMode="auto">
          <a:xfrm rot="5212000">
            <a:off x="7156450" y="3941763"/>
            <a:ext cx="377825" cy="936625"/>
          </a:xfrm>
          <a:prstGeom prst="curvedRightArrow">
            <a:avLst>
              <a:gd name="adj1" fmla="val 49580"/>
              <a:gd name="adj2" fmla="val 9916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sp>
        <p:nvSpPr>
          <p:cNvPr id="32801" name="AutoShape 38"/>
          <p:cNvSpPr>
            <a:spLocks noChangeArrowheads="1"/>
          </p:cNvSpPr>
          <p:nvPr/>
        </p:nvSpPr>
        <p:spPr bwMode="auto">
          <a:xfrm>
            <a:off x="8532813" y="2133600"/>
            <a:ext cx="503237" cy="3455988"/>
          </a:xfrm>
          <a:prstGeom prst="curvedLeftArrow">
            <a:avLst>
              <a:gd name="adj1" fmla="val 111438"/>
              <a:gd name="adj2" fmla="val 25686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HANDON LIPSHAW VARISTIAN 24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4248150" cy="475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6" descr="vertical staining j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4025" y="4149725"/>
            <a:ext cx="1917700" cy="265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Line 8"/>
          <p:cNvSpPr>
            <a:spLocks noChangeShapeType="1"/>
          </p:cNvSpPr>
          <p:nvPr/>
        </p:nvSpPr>
        <p:spPr bwMode="auto">
          <a:xfrm flipH="1" flipV="1">
            <a:off x="3059113" y="3860800"/>
            <a:ext cx="3817937" cy="7921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4984750" y="4005263"/>
            <a:ext cx="5238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sz="3200" b="1"/>
              <a:t>≈</a:t>
            </a:r>
          </a:p>
        </p:txBody>
      </p:sp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4787900" y="2420938"/>
            <a:ext cx="3887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/>
              <a:t>řada boxů (kyvet) s barvicími médii </a:t>
            </a:r>
          </a:p>
        </p:txBody>
      </p:sp>
    </p:spTree>
    <p:extLst>
      <p:ext uri="{BB962C8B-B14F-4D97-AF65-F5344CB8AC3E}">
        <p14:creationId xmlns:p14="http://schemas.microsoft.com/office/powerpoint/2010/main" val="21294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smtClean="0">
                <a:solidFill>
                  <a:schemeClr val="tx1"/>
                </a:solidFill>
                <a:effectLst/>
              </a:rPr>
              <a:t>TYPY BARVENÍ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u="sng" dirty="0" smtClean="0">
                <a:effectLst/>
              </a:rPr>
              <a:t>rutinní, přehledná</a:t>
            </a:r>
            <a:r>
              <a:rPr lang="cs-CZ" dirty="0" smtClean="0">
                <a:effectLst/>
              </a:rPr>
              <a:t> – HE, AZAN (demonstrují všechny zákl. složky)</a:t>
            </a:r>
            <a:endParaRPr lang="cs-CZ" u="sng" dirty="0" smtClean="0">
              <a:effectLst/>
            </a:endParaRPr>
          </a:p>
          <a:p>
            <a:pPr eaLnBrk="1" hangingPunct="1"/>
            <a:r>
              <a:rPr lang="cs-CZ" u="sng" dirty="0" smtClean="0">
                <a:effectLst/>
              </a:rPr>
              <a:t>speciální</a:t>
            </a:r>
            <a:r>
              <a:rPr lang="cs-CZ" dirty="0" smtClean="0">
                <a:effectLst/>
              </a:rPr>
              <a:t> – vizualizace vybraných struktur</a:t>
            </a:r>
          </a:p>
          <a:p>
            <a:pPr lvl="1" eaLnBrk="1" hangingPunct="1"/>
            <a:r>
              <a:rPr lang="cs-CZ" dirty="0" err="1" smtClean="0">
                <a:effectLst/>
              </a:rPr>
              <a:t>Massonovy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trichromy</a:t>
            </a:r>
            <a:r>
              <a:rPr lang="cs-CZ" dirty="0" smtClean="0">
                <a:effectLst/>
              </a:rPr>
              <a:t>: žlutý - </a:t>
            </a:r>
            <a:r>
              <a:rPr lang="cs-CZ" dirty="0" smtClean="0">
                <a:solidFill>
                  <a:srgbClr val="FFC000"/>
                </a:solidFill>
                <a:effectLst/>
              </a:rPr>
              <a:t>HEŠ</a:t>
            </a:r>
            <a:r>
              <a:rPr lang="cs-CZ" dirty="0" smtClean="0">
                <a:effectLst/>
              </a:rPr>
              <a:t>, modrý - </a:t>
            </a:r>
            <a:r>
              <a:rPr lang="cs-CZ" dirty="0" smtClean="0">
                <a:solidFill>
                  <a:srgbClr val="0066FF"/>
                </a:solidFill>
                <a:effectLst/>
              </a:rPr>
              <a:t>AZAN</a:t>
            </a:r>
            <a:r>
              <a:rPr lang="cs-CZ" dirty="0" smtClean="0">
                <a:effectLst/>
              </a:rPr>
              <a:t>, </a:t>
            </a:r>
            <a:r>
              <a:rPr lang="cs-CZ" dirty="0" smtClean="0">
                <a:solidFill>
                  <a:srgbClr val="00B050"/>
                </a:solidFill>
                <a:effectLst/>
              </a:rPr>
              <a:t>zelený</a:t>
            </a:r>
            <a:r>
              <a:rPr lang="cs-CZ" dirty="0" smtClean="0">
                <a:effectLst/>
              </a:rPr>
              <a:t> </a:t>
            </a:r>
            <a:r>
              <a:rPr lang="cs-CZ" dirty="0" err="1" smtClean="0">
                <a:effectLst/>
              </a:rPr>
              <a:t>trichrom</a:t>
            </a:r>
            <a:r>
              <a:rPr lang="cs-CZ" dirty="0" smtClean="0">
                <a:effectLst/>
              </a:rPr>
              <a:t> (</a:t>
            </a:r>
            <a:r>
              <a:rPr lang="cs-CZ" dirty="0" err="1" smtClean="0">
                <a:effectLst/>
              </a:rPr>
              <a:t>kolag.vlákna</a:t>
            </a:r>
            <a:r>
              <a:rPr lang="cs-CZ" dirty="0" smtClean="0">
                <a:effectLst/>
              </a:rPr>
              <a:t>)</a:t>
            </a:r>
          </a:p>
          <a:p>
            <a:pPr lvl="1" eaLnBrk="1" hangingPunct="1"/>
            <a:r>
              <a:rPr lang="cs-CZ" dirty="0" err="1" smtClean="0">
                <a:solidFill>
                  <a:srgbClr val="CC3300"/>
                </a:solidFill>
                <a:effectLst/>
              </a:rPr>
              <a:t>orcein</a:t>
            </a:r>
            <a:r>
              <a:rPr lang="cs-CZ" dirty="0" smtClean="0">
                <a:effectLst/>
              </a:rPr>
              <a:t>, </a:t>
            </a:r>
            <a:r>
              <a:rPr lang="cs-CZ" dirty="0" smtClean="0">
                <a:solidFill>
                  <a:srgbClr val="CC0066"/>
                </a:solidFill>
                <a:effectLst/>
              </a:rPr>
              <a:t>aldehydový fuchsin</a:t>
            </a:r>
            <a:r>
              <a:rPr lang="cs-CZ" dirty="0" smtClean="0">
                <a:effectLst/>
              </a:rPr>
              <a:t> (</a:t>
            </a:r>
            <a:r>
              <a:rPr lang="cs-CZ" dirty="0" err="1" smtClean="0">
                <a:effectLst/>
              </a:rPr>
              <a:t>elast.vlákna</a:t>
            </a:r>
            <a:r>
              <a:rPr lang="cs-CZ" dirty="0" smtClean="0">
                <a:effectLst/>
              </a:rPr>
              <a:t>) aj.   </a:t>
            </a:r>
            <a:endParaRPr lang="cs-CZ" u="sng" dirty="0" smtClean="0">
              <a:effectLst/>
            </a:endParaRPr>
          </a:p>
          <a:p>
            <a:pPr eaLnBrk="1" hangingPunct="1"/>
            <a:r>
              <a:rPr lang="cs-CZ" u="sng" dirty="0" smtClean="0">
                <a:effectLst/>
              </a:rPr>
              <a:t>impregnační</a:t>
            </a:r>
            <a:r>
              <a:rPr lang="cs-CZ" dirty="0" smtClean="0">
                <a:effectLst/>
              </a:rPr>
              <a:t> – AgNO</a:t>
            </a:r>
            <a:r>
              <a:rPr lang="cs-CZ" baseline="-25000" dirty="0" smtClean="0">
                <a:effectLst/>
              </a:rPr>
              <a:t>3</a:t>
            </a:r>
            <a:r>
              <a:rPr lang="cs-CZ" dirty="0" smtClean="0">
                <a:effectLst/>
              </a:rPr>
              <a:t> (nervová nebo retikulární vlákna)</a:t>
            </a:r>
            <a:endParaRPr lang="sk-SK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58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3600" smtClean="0">
                <a:solidFill>
                  <a:schemeClr val="tx1"/>
                </a:solidFill>
                <a:effectLst/>
              </a:rPr>
              <a:t>MONTOVÁNÍ</a:t>
            </a:r>
            <a:br>
              <a:rPr lang="cs-CZ" sz="3600" smtClean="0">
                <a:solidFill>
                  <a:schemeClr val="tx1"/>
                </a:solidFill>
                <a:effectLst/>
              </a:rPr>
            </a:br>
            <a:endParaRPr lang="cs-CZ" sz="3600" smtClean="0">
              <a:solidFill>
                <a:schemeClr val="tx1"/>
              </a:solidFill>
              <a:effectLst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68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effectLst/>
              </a:rPr>
              <a:t>uzavření preparátu – kapkou montovacího media a krycím sklíčkem </a:t>
            </a:r>
            <a:r>
              <a:rPr lang="cs-CZ" smtClean="0">
                <a:effectLst/>
                <a:sym typeface="Symbol" panose="05050102010706020507" pitchFamily="18" charset="2"/>
              </a:rPr>
              <a:t></a:t>
            </a:r>
            <a:r>
              <a:rPr lang="cs-CZ" smtClean="0">
                <a:effectLst/>
              </a:rPr>
              <a:t> trvalý preparát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cs-CZ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cs-CZ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cs-CZ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cs-CZ" sz="3700" smtClean="0">
              <a:effectLst/>
            </a:endParaRPr>
          </a:p>
          <a:p>
            <a:pPr eaLnBrk="1" hangingPunct="1">
              <a:lnSpc>
                <a:spcPct val="90000"/>
              </a:lnSpc>
            </a:pPr>
            <a:endParaRPr lang="cs-CZ" sz="3700" smtClean="0"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effectLst/>
              </a:rPr>
              <a:t>rozpustná v xylenu – kanadský balzám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effectLst/>
              </a:rPr>
              <a:t>rozpustná ve vodě  – glycerin-želatina, arabská guma</a:t>
            </a:r>
          </a:p>
        </p:txBody>
      </p: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cs-CZ"/>
          </a:p>
        </p:txBody>
      </p:sp>
      <p:pic>
        <p:nvPicPr>
          <p:cNvPr id="37893" name="Picture 5" descr="http://www.canemco.com/images5/4470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44640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4441825" y="3257550"/>
            <a:ext cx="260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>
              <a:latin typeface="Times New Roman" panose="02020603050405020304" pitchFamily="18" charset="0"/>
            </a:endParaRPr>
          </a:p>
        </p:txBody>
      </p:sp>
      <p:pic>
        <p:nvPicPr>
          <p:cNvPr id="37895" name="Picture 4" descr="http://nationaldiagnostics.com/images/h1_7a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916113"/>
            <a:ext cx="39957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5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9635" y="191588"/>
            <a:ext cx="20685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6600FF"/>
                </a:solidFill>
              </a:rPr>
              <a:t>Hematoxylin</a:t>
            </a:r>
          </a:p>
          <a:p>
            <a:r>
              <a:rPr lang="cs-CZ" sz="2800" b="1" dirty="0" err="1" smtClean="0">
                <a:solidFill>
                  <a:srgbClr val="FF0000"/>
                </a:solidFill>
              </a:rPr>
              <a:t>Eosin</a:t>
            </a:r>
            <a:r>
              <a:rPr lang="cs-CZ" sz="2800" b="1" dirty="0" smtClean="0"/>
              <a:t> </a:t>
            </a:r>
          </a:p>
          <a:p>
            <a:r>
              <a:rPr lang="cs-CZ" sz="2800" b="1" dirty="0" smtClean="0"/>
              <a:t>(HE)</a:t>
            </a:r>
            <a:endParaRPr 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109635" y="1831544"/>
            <a:ext cx="279332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Výsledek barvení:</a:t>
            </a:r>
          </a:p>
          <a:p>
            <a:endParaRPr lang="cs-CZ" dirty="0" smtClean="0"/>
          </a:p>
          <a:p>
            <a:r>
              <a:rPr lang="cs-CZ" dirty="0" smtClean="0"/>
              <a:t>jádra buněk – modrofialová</a:t>
            </a:r>
          </a:p>
          <a:p>
            <a:r>
              <a:rPr lang="cs-CZ" dirty="0" smtClean="0"/>
              <a:t>cytoplazma – růžová</a:t>
            </a:r>
          </a:p>
          <a:p>
            <a:r>
              <a:rPr lang="cs-CZ" dirty="0" smtClean="0"/>
              <a:t>kolagenní vlákna – růžová</a:t>
            </a:r>
          </a:p>
          <a:p>
            <a:r>
              <a:rPr lang="cs-CZ" dirty="0" smtClean="0"/>
              <a:t>svalové buňky – červené 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b="1" dirty="0" smtClean="0"/>
              <a:t>2 – Apex linguae (HE)</a:t>
            </a:r>
          </a:p>
          <a:p>
            <a:r>
              <a:rPr lang="cs-CZ" dirty="0" smtClean="0"/>
              <a:t>                        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371" y="121920"/>
            <a:ext cx="6071917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7" y="135663"/>
            <a:ext cx="6316980" cy="663892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5812" y="235131"/>
            <a:ext cx="2339102" cy="206210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3200" b="1" dirty="0" smtClean="0">
                <a:solidFill>
                  <a:srgbClr val="6600FF"/>
                </a:solidFill>
              </a:rPr>
              <a:t>Hematoxylin</a:t>
            </a:r>
          </a:p>
          <a:p>
            <a:r>
              <a:rPr lang="cs-CZ" sz="3200" b="1" dirty="0" err="1" smtClean="0">
                <a:solidFill>
                  <a:srgbClr val="FF0000"/>
                </a:solidFill>
              </a:rPr>
              <a:t>Eosin</a:t>
            </a:r>
            <a:r>
              <a:rPr lang="cs-CZ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sz="3200" b="1" dirty="0" smtClean="0">
                <a:solidFill>
                  <a:srgbClr val="FFC000"/>
                </a:solidFill>
              </a:rPr>
              <a:t>Šafrán</a:t>
            </a:r>
            <a:r>
              <a:rPr lang="cs-CZ" sz="3200" b="1" dirty="0" smtClean="0"/>
              <a:t> </a:t>
            </a:r>
          </a:p>
          <a:p>
            <a:r>
              <a:rPr lang="cs-CZ" sz="3200" b="1" dirty="0" smtClean="0"/>
              <a:t>(HEŠ)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5812" y="2516777"/>
            <a:ext cx="276223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Výsledek barvení:</a:t>
            </a:r>
          </a:p>
          <a:p>
            <a:endParaRPr lang="cs-CZ" dirty="0"/>
          </a:p>
          <a:p>
            <a:r>
              <a:rPr lang="cs-CZ" dirty="0"/>
              <a:t>jádra buněk – modrofialová</a:t>
            </a:r>
          </a:p>
          <a:p>
            <a:r>
              <a:rPr lang="cs-CZ" dirty="0"/>
              <a:t>cytoplazma – růžová</a:t>
            </a:r>
          </a:p>
          <a:p>
            <a:r>
              <a:rPr lang="cs-CZ" dirty="0"/>
              <a:t>kolagenní vlákna – </a:t>
            </a:r>
            <a:r>
              <a:rPr lang="cs-CZ" dirty="0" smtClean="0"/>
              <a:t>žlutá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žlutý </a:t>
            </a:r>
            <a:r>
              <a:rPr lang="cs-CZ" dirty="0" err="1" smtClean="0"/>
              <a:t>Massonův</a:t>
            </a:r>
            <a:r>
              <a:rPr lang="cs-CZ" dirty="0" smtClean="0"/>
              <a:t> </a:t>
            </a:r>
            <a:r>
              <a:rPr lang="cs-CZ" dirty="0" err="1"/>
              <a:t>trichrom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11 – </a:t>
            </a:r>
            <a:r>
              <a:rPr lang="cs-CZ" b="1" dirty="0" err="1" smtClean="0"/>
              <a:t>Oesophagus</a:t>
            </a:r>
            <a:r>
              <a:rPr lang="cs-CZ" b="1" dirty="0" smtClean="0"/>
              <a:t> (HES)</a:t>
            </a:r>
            <a:endParaRPr lang="cs-CZ" b="1" dirty="0"/>
          </a:p>
        </p:txBody>
      </p:sp>
      <p:sp>
        <p:nvSpPr>
          <p:cNvPr id="6" name="Šipka dolů 5"/>
          <p:cNvSpPr/>
          <p:nvPr/>
        </p:nvSpPr>
        <p:spPr>
          <a:xfrm>
            <a:off x="131554" y="3984052"/>
            <a:ext cx="374468" cy="51261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1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938</Words>
  <Application>Microsoft Office PowerPoint</Application>
  <PresentationFormat>Předvádění na obrazovce (4:3)</PresentationFormat>
  <Paragraphs>218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Calibri</vt:lpstr>
      <vt:lpstr>Symbol</vt:lpstr>
      <vt:lpstr>Tahoma</vt:lpstr>
      <vt:lpstr>Times New Roman</vt:lpstr>
      <vt:lpstr>Wingdings</vt:lpstr>
      <vt:lpstr>Wingdings 3</vt:lpstr>
      <vt:lpstr>Motiv systému Office</vt:lpstr>
      <vt:lpstr>Prezentace aplikace PowerPoint</vt:lpstr>
      <vt:lpstr>BARVENÍ</vt:lpstr>
      <vt:lpstr>RUTINNÍ BARVENÍ: HEMATOXYLIN – EOSIN (HE) </vt:lpstr>
      <vt:lpstr>Prezentace aplikace PowerPoint</vt:lpstr>
      <vt:lpstr>Prezentace aplikace PowerPoint</vt:lpstr>
      <vt:lpstr>TYPY BARVENÍ</vt:lpstr>
      <vt:lpstr>MONTOVÁNÍ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Světelný mikroskop</vt:lpstr>
      <vt:lpstr>Světelný mikroskop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Doma</dc:creator>
  <cp:lastModifiedBy>ucitel</cp:lastModifiedBy>
  <cp:revision>29</cp:revision>
  <dcterms:created xsi:type="dcterms:W3CDTF">2018-03-24T12:47:13Z</dcterms:created>
  <dcterms:modified xsi:type="dcterms:W3CDTF">2018-03-27T11:42:52Z</dcterms:modified>
</cp:coreProperties>
</file>