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43" r:id="rId26"/>
    <p:sldId id="286" r:id="rId27"/>
    <p:sldId id="287" r:id="rId28"/>
    <p:sldId id="348" r:id="rId29"/>
    <p:sldId id="350" r:id="rId30"/>
    <p:sldId id="288" r:id="rId31"/>
    <p:sldId id="351" r:id="rId32"/>
    <p:sldId id="352" r:id="rId33"/>
    <p:sldId id="354" r:id="rId34"/>
    <p:sldId id="355" r:id="rId35"/>
    <p:sldId id="356" r:id="rId36"/>
    <p:sldId id="357" r:id="rId37"/>
    <p:sldId id="289" r:id="rId38"/>
    <p:sldId id="290" r:id="rId39"/>
    <p:sldId id="291" r:id="rId40"/>
    <p:sldId id="292" r:id="rId41"/>
    <p:sldId id="293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30" r:id="rId63"/>
    <p:sldId id="318" r:id="rId64"/>
    <p:sldId id="319" r:id="rId65"/>
    <p:sldId id="320" r:id="rId66"/>
    <p:sldId id="321" r:id="rId67"/>
    <p:sldId id="332" r:id="rId68"/>
    <p:sldId id="335" r:id="rId69"/>
    <p:sldId id="333" r:id="rId70"/>
    <p:sldId id="334" r:id="rId71"/>
    <p:sldId id="322" r:id="rId72"/>
    <p:sldId id="326" r:id="rId73"/>
    <p:sldId id="327" r:id="rId74"/>
    <p:sldId id="328" r:id="rId75"/>
    <p:sldId id="331" r:id="rId76"/>
    <p:sldId id="282" r:id="rId77"/>
    <p:sldId id="283" r:id="rId78"/>
    <p:sldId id="284" r:id="rId79"/>
    <p:sldId id="285" r:id="rId80"/>
    <p:sldId id="336" r:id="rId81"/>
    <p:sldId id="337" r:id="rId82"/>
    <p:sldId id="338" r:id="rId83"/>
    <p:sldId id="340" r:id="rId84"/>
    <p:sldId id="341" r:id="rId85"/>
    <p:sldId id="342" r:id="rId86"/>
    <p:sldId id="344" r:id="rId87"/>
    <p:sldId id="345" r:id="rId88"/>
    <p:sldId id="346" r:id="rId89"/>
    <p:sldId id="347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D078D-B60A-4255-8201-940A051E7921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585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8F227-FED1-4BE3-B38F-885B8E5B98E6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72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knee&amp;source=images&amp;cd=&amp;cad=rja&amp;docid=UIhoSFokeG4biM&amp;tbnid=Qq_JkFN3jWNUKM:&amp;ved=&amp;url=http://handballcity.com/knee.htm&amp;ei=2AKRUYiIJM3Tsgbq6YGoDA&amp;bvm=bv.46340616,d.Yms&amp;psig=AFQjCNGjt7hW4SvV6XBR__UpmVsRG_5RTA&amp;ust=1368544345156672" TargetMode="External"/><Relationship Id="rId2" Type="http://schemas.openxmlformats.org/officeDocument/2006/relationships/hyperlink" Target="http://www.google.cz/url?sa=i&amp;rct=j&amp;q=knee&amp;source=images&amp;cd=&amp;cad=rja&amp;docid=0H9UoAxxzuZHSM&amp;tbnid=6j0DnxJ5YeSbPM:&amp;ved=0CAUQjRw&amp;url=http://www.pinnacle-ortho.com/what_hurts_area.php?id=9&amp;ei=5wORUamHIs2Uswa2q4CoDA&amp;bvm=bv.46340616,d.Yms&amp;psig=AFQjCNGjt7hW4SvV6XBR__UpmVsRG_5RTA&amp;ust=136854434515667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z/url?sa=i&amp;rct=j&amp;q=knee&amp;source=images&amp;cd=&amp;cad=rja&amp;docid=ytuKYBf24dW3mM&amp;tbnid=WDkYbuM_LNeOvM:&amp;ved=0CAUQjRw&amp;url=http://www.arthroscopy.com/sp05001.htm&amp;ei=fQORUZj5AYfitQbri4CgDA&amp;bvm=bv.46340616,d.Yms&amp;psig=AFQjCNGjt7hW4SvV6XBR__UpmVsRG_5RTA&amp;ust=1368544345156672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6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0.png"/><Relationship Id="rId4" Type="http://schemas.openxmlformats.org/officeDocument/2006/relationships/oleObject" Target="../embeddings/oleObject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1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www.google.cz/url?sa=i&amp;rct=j&amp;q=osteochondrosis+dissecans&amp;source=images&amp;cd=&amp;cad=rja&amp;docid=5TPftZjeN-SUvM&amp;tbnid=yXszSAUFy0s1fM:&amp;ved=0CAUQjRw&amp;url=http://www.eorthopod.com/content/osteochondritis-dissecans-knee&amp;ei=LEiSUar3CoPN0QWWsoCYCg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5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47.gif"/><Relationship Id="rId5" Type="http://schemas.openxmlformats.org/officeDocument/2006/relationships/image" Target="../media/image144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4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hyperlink" Target="http://ajs.sagepub.com/content/29/5/562/F2.expansion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2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%3D2246%26teaching%3D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7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rgbClr val="FFFF00"/>
                </a:solidFill>
              </a:rPr>
              <a:t>Kolenní kloub</a:t>
            </a:r>
            <a:endParaRPr lang="cs-CZ" sz="60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Anatomie, klinické vyšetření, zobrazovací metody, patologie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Klinické vyšetření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- </a:t>
            </a:r>
            <a:r>
              <a:rPr lang="cs-CZ" b="1" dirty="0" err="1" smtClean="0">
                <a:solidFill>
                  <a:schemeClr val="bg1"/>
                </a:solidFill>
              </a:rPr>
              <a:t>aspekce</a:t>
            </a:r>
            <a:r>
              <a:rPr lang="cs-CZ" b="1" dirty="0" smtClean="0">
                <a:solidFill>
                  <a:schemeClr val="bg1"/>
                </a:solidFill>
              </a:rPr>
              <a:t>, palpace a funkční vyšetření -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stav kůže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otok, zduření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osa DKK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deformita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postavení v kloubu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kontraktura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aktivní a pasivní pohyb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stabilita (vazy)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manévry na menisky 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FP manévry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Otok v oblasti kolenního kloubu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Výpotek </a:t>
            </a:r>
            <a:r>
              <a:rPr lang="cs-CZ" sz="2800" b="1" dirty="0" smtClean="0">
                <a:solidFill>
                  <a:srgbClr val="FFC000"/>
                </a:solidFill>
              </a:rPr>
              <a:t>- </a:t>
            </a:r>
            <a:r>
              <a:rPr lang="cs-CZ" sz="2800" b="1" dirty="0" err="1" smtClean="0">
                <a:solidFill>
                  <a:srgbClr val="FFC000"/>
                </a:solidFill>
              </a:rPr>
              <a:t>balottement</a:t>
            </a:r>
            <a:r>
              <a:rPr lang="cs-CZ" sz="2800" b="1" dirty="0" smtClean="0">
                <a:solidFill>
                  <a:srgbClr val="FFC000"/>
                </a:solidFill>
              </a:rPr>
              <a:t> pately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FFC000"/>
                </a:solidFill>
              </a:rPr>
              <a:t>		           - punkce </a:t>
            </a: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			</a:t>
            </a:r>
            <a:r>
              <a:rPr lang="cs-CZ" b="1" dirty="0" smtClean="0">
                <a:solidFill>
                  <a:srgbClr val="FFFF00"/>
                </a:solidFill>
              </a:rPr>
              <a:t> -</a:t>
            </a:r>
            <a:r>
              <a:rPr lang="cs-CZ" sz="2400" b="1" dirty="0" smtClean="0">
                <a:solidFill>
                  <a:srgbClr val="FFFF00"/>
                </a:solidFill>
              </a:rPr>
              <a:t> charakter výpotku </a:t>
            </a:r>
            <a:r>
              <a:rPr lang="cs-CZ" sz="2400" b="1" dirty="0" smtClean="0">
                <a:solidFill>
                  <a:srgbClr val="92D050"/>
                </a:solidFill>
              </a:rPr>
              <a:t>(</a:t>
            </a:r>
            <a:r>
              <a:rPr lang="cs-CZ" sz="2400" b="1" dirty="0" err="1" smtClean="0">
                <a:solidFill>
                  <a:srgbClr val="92D050"/>
                </a:solidFill>
              </a:rPr>
              <a:t>haemarthros</a:t>
            </a:r>
            <a:r>
              <a:rPr lang="cs-CZ" sz="2400" b="1" dirty="0" smtClean="0">
                <a:solidFill>
                  <a:srgbClr val="92D050"/>
                </a:solidFill>
              </a:rPr>
              <a:t>, mastná oka, serózní, 			</a:t>
            </a:r>
            <a:r>
              <a:rPr lang="cs-CZ" sz="2400" b="1" dirty="0" err="1" smtClean="0">
                <a:solidFill>
                  <a:srgbClr val="92D050"/>
                </a:solidFill>
              </a:rPr>
              <a:t>serofibrinózní</a:t>
            </a:r>
            <a:r>
              <a:rPr lang="cs-CZ" sz="2400" b="1" dirty="0" smtClean="0">
                <a:solidFill>
                  <a:srgbClr val="92D050"/>
                </a:solidFill>
              </a:rPr>
              <a:t>, hnisavý) </a:t>
            </a:r>
          </a:p>
          <a:p>
            <a:pPr>
              <a:buNone/>
            </a:pPr>
            <a:r>
              <a:rPr lang="cs-CZ" sz="2400" b="1" dirty="0" smtClean="0">
                <a:solidFill>
                  <a:srgbClr val="FFC000"/>
                </a:solidFill>
              </a:rPr>
              <a:t>			 </a:t>
            </a:r>
            <a:r>
              <a:rPr lang="cs-CZ" sz="2400" b="1" dirty="0" smtClean="0">
                <a:solidFill>
                  <a:srgbClr val="FFFF00"/>
                </a:solidFill>
              </a:rPr>
              <a:t>- další vyšetření výpotku </a:t>
            </a:r>
            <a:r>
              <a:rPr lang="cs-CZ" sz="2400" b="1" dirty="0" smtClean="0">
                <a:solidFill>
                  <a:srgbClr val="92D050"/>
                </a:solidFill>
              </a:rPr>
              <a:t>(mikroskopie, mikrobiologie,    			biochemie, cytologie, PCR)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Synovitis</a:t>
            </a:r>
            <a:r>
              <a:rPr lang="cs-CZ" b="1" dirty="0" smtClean="0">
                <a:solidFill>
                  <a:srgbClr val="FFC000"/>
                </a:solidFill>
              </a:rPr>
              <a:t> – těstovité ztluštění s otokem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Burzy, </a:t>
            </a:r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cysta, ganglia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Otok v měkkých tkáních, hematom, otok cévní etiologie  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endParaRPr lang="cs-CZ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Osa DKK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Mikuliczova</a:t>
            </a:r>
            <a:r>
              <a:rPr lang="cs-CZ" sz="2400" b="1" dirty="0" smtClean="0">
                <a:solidFill>
                  <a:srgbClr val="FFFF00"/>
                </a:solidFill>
              </a:rPr>
              <a:t> linie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Mechanická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Anatomická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Osové 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varum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M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r>
              <a:rPr lang="cs-CZ" sz="2400" b="1" dirty="0" err="1" smtClean="0">
                <a:solidFill>
                  <a:schemeClr val="bg1"/>
                </a:solidFill>
              </a:rPr>
              <a:t>Blount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valgum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M. </a:t>
            </a:r>
            <a:r>
              <a:rPr lang="cs-CZ" sz="2400" b="1" dirty="0" err="1" smtClean="0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9411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92D050"/>
                </a:solidFill>
              </a:rPr>
              <a:t>Porucha med. části růstové ploténky</a:t>
            </a:r>
            <a:endParaRPr lang="cs-CZ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Osové 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94116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recurvatum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VV </a:t>
            </a:r>
            <a:r>
              <a:rPr lang="cs-CZ" sz="2400" b="1" dirty="0" err="1" smtClean="0">
                <a:solidFill>
                  <a:schemeClr val="bg1"/>
                </a:solidFill>
              </a:rPr>
              <a:t>proxim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tibie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aplazie </a:t>
            </a:r>
            <a:r>
              <a:rPr lang="cs-CZ" sz="2400" b="1" dirty="0" err="1" smtClean="0">
                <a:solidFill>
                  <a:schemeClr val="bg1"/>
                </a:solidFill>
              </a:rPr>
              <a:t>extenz</a:t>
            </a:r>
            <a:r>
              <a:rPr lang="cs-CZ" sz="2400" b="1" dirty="0" smtClean="0">
                <a:solidFill>
                  <a:schemeClr val="bg1"/>
                </a:solidFill>
              </a:rPr>
              <a:t>. aparátu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laxicita</a:t>
            </a:r>
            <a:r>
              <a:rPr lang="cs-CZ" sz="2400" b="1" dirty="0" smtClean="0">
                <a:solidFill>
                  <a:schemeClr val="bg1"/>
                </a:solidFill>
              </a:rPr>
              <a:t> mesenchymu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47864" y="491900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 </a:t>
            </a:r>
            <a:r>
              <a:rPr lang="cs-CZ" sz="2400" b="1" dirty="0" err="1" smtClean="0">
                <a:solidFill>
                  <a:srgbClr val="FFFF00"/>
                </a:solidFill>
              </a:rPr>
              <a:t>flectum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DMO a další </a:t>
            </a:r>
            <a:r>
              <a:rPr lang="cs-CZ" sz="2400" b="1" dirty="0" err="1" smtClean="0">
                <a:solidFill>
                  <a:schemeClr val="bg1"/>
                </a:solidFill>
              </a:rPr>
              <a:t>neurol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postiž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při destrukci kl. artrózou, RA, infekčním zánětem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98072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588224" y="1772816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300192" y="90872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Genu </a:t>
            </a:r>
            <a:r>
              <a:rPr lang="cs-CZ" sz="2400" b="1" dirty="0" err="1" smtClean="0">
                <a:solidFill>
                  <a:srgbClr val="FFC000"/>
                </a:solidFill>
              </a:rPr>
              <a:t>recurvatum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Postavení kolena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C000"/>
                </a:solidFill>
              </a:rPr>
              <a:t>Semiflexe</a:t>
            </a:r>
            <a:r>
              <a:rPr lang="cs-CZ" b="1" dirty="0" smtClean="0">
                <a:solidFill>
                  <a:srgbClr val="FFC000"/>
                </a:solidFill>
              </a:rPr>
              <a:t> (úlevová poloha):</a:t>
            </a:r>
          </a:p>
          <a:p>
            <a:pPr lvl="1"/>
            <a:r>
              <a:rPr lang="cs-CZ" sz="3200" b="1" dirty="0" err="1" smtClean="0">
                <a:solidFill>
                  <a:schemeClr val="bg1"/>
                </a:solidFill>
              </a:rPr>
              <a:t>antalgicky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zánětech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úrazech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extenční blok kolena </a:t>
            </a:r>
            <a:r>
              <a:rPr lang="cs-CZ" b="1" dirty="0" smtClean="0">
                <a:solidFill>
                  <a:srgbClr val="FFFF00"/>
                </a:solidFill>
              </a:rPr>
              <a:t>(není možná plná extenze, další flexe možná)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ruptura menisku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volné tělísko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uskřinutí synoviální </a:t>
            </a:r>
            <a:r>
              <a:rPr lang="cs-CZ" b="1" dirty="0" err="1" smtClean="0">
                <a:solidFill>
                  <a:srgbClr val="92D050"/>
                </a:solidFill>
              </a:rPr>
              <a:t>pliky</a:t>
            </a:r>
            <a:endParaRPr lang="cs-CZ" b="1" dirty="0" smtClean="0">
              <a:solidFill>
                <a:srgbClr val="92D050"/>
              </a:solidFill>
            </a:endParaRPr>
          </a:p>
          <a:p>
            <a:pPr lvl="2"/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Flekční kontraktura kolena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u spastické DMO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 fontScale="925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kontraktura </a:t>
            </a:r>
            <a:r>
              <a:rPr lang="cs-CZ" b="1" dirty="0" err="1" smtClean="0">
                <a:solidFill>
                  <a:srgbClr val="FFC000"/>
                </a:solidFill>
              </a:rPr>
              <a:t>hamstringů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rgbClr val="FFC000"/>
                </a:solidFill>
              </a:rPr>
              <a:t>(m.</a:t>
            </a:r>
            <a:r>
              <a:rPr lang="cs-CZ" dirty="0" err="1" smtClean="0">
                <a:solidFill>
                  <a:srgbClr val="FFC000"/>
                </a:solidFill>
              </a:rPr>
              <a:t>semitendinosus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semimembranosus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gracilis</a:t>
            </a:r>
            <a:r>
              <a:rPr lang="cs-CZ" dirty="0" smtClean="0">
                <a:solidFill>
                  <a:srgbClr val="FFC000"/>
                </a:solidFill>
              </a:rPr>
              <a:t>, m.biceps </a:t>
            </a:r>
            <a:r>
              <a:rPr lang="cs-CZ" dirty="0" err="1" smtClean="0">
                <a:solidFill>
                  <a:srgbClr val="FFC000"/>
                </a:solidFill>
              </a:rPr>
              <a:t>femoris</a:t>
            </a:r>
            <a:r>
              <a:rPr lang="cs-CZ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hodnocení </a:t>
            </a:r>
            <a:r>
              <a:rPr lang="cs-CZ" b="1" dirty="0" err="1" smtClean="0">
                <a:solidFill>
                  <a:srgbClr val="FFC000"/>
                </a:solidFill>
              </a:rPr>
              <a:t>Bleckova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popliteálního</a:t>
            </a:r>
            <a:r>
              <a:rPr lang="cs-CZ" b="1" dirty="0" smtClean="0">
                <a:solidFill>
                  <a:srgbClr val="FFC000"/>
                </a:solidFill>
              </a:rPr>
              <a:t> úhlu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další změny u DMO v oblasti kolena: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patela </a:t>
            </a:r>
            <a:r>
              <a:rPr lang="cs-CZ" dirty="0" err="1" smtClean="0">
                <a:solidFill>
                  <a:srgbClr val="FFC000"/>
                </a:solidFill>
              </a:rPr>
              <a:t>alta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stiff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knee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gait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</a:p>
          <a:p>
            <a:endParaRPr lang="cs-CZ" dirty="0" smtClean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 smtClean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93327"/>
            <a:ext cx="2952328" cy="2164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Pohyb v kolenním kloubu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007829" cy="38884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32129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S: extenze - 0 - flexe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                0 - 0 - 140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FFC000"/>
                </a:solidFill>
              </a:rPr>
              <a:t> aktivní i pasivní</a:t>
            </a:r>
            <a:endParaRPr lang="cs-CZ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postranní vazy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499992" cy="337499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Valgus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LCM)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499991" y="2708920"/>
            <a:ext cx="4644009" cy="338437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Varus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LCL)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0728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zkřížené vazy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08720"/>
            <a:ext cx="2987824" cy="223798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zásuvkové testy – přední (LCA) a zadní (LCP):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norma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přední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zadní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18864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</a:t>
            </a:r>
            <a:r>
              <a:rPr lang="cs-CZ" sz="3200" b="1" dirty="0" err="1" smtClean="0">
                <a:solidFill>
                  <a:srgbClr val="FFC000"/>
                </a:solidFill>
              </a:rPr>
              <a:t>Lachmannův</a:t>
            </a:r>
            <a:r>
              <a:rPr lang="cs-CZ" sz="3200" b="1" dirty="0" smtClean="0">
                <a:solidFill>
                  <a:srgbClr val="FFC000"/>
                </a:solidFill>
              </a:rPr>
              <a:t>  test: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020272" y="292494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bg1"/>
                </a:solidFill>
              </a:rPr>
              <a:t>Anatomie</a:t>
            </a:r>
            <a:r>
              <a:rPr lang="cs-CZ" sz="4400" b="1" dirty="0" smtClean="0">
                <a:solidFill>
                  <a:srgbClr val="FFFF00"/>
                </a:solidFill>
              </a:rPr>
              <a:t> - skelet</a:t>
            </a:r>
            <a:endParaRPr lang="cs-CZ" sz="4400" b="1" dirty="0">
              <a:solidFill>
                <a:srgbClr val="FFFF00"/>
              </a:solidFill>
            </a:endParaRP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4" y="1124744"/>
            <a:ext cx="2975927" cy="518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1498"/>
            <a:ext cx="2987824" cy="518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24744"/>
            <a:ext cx="3275856" cy="5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1043608" y="6237312"/>
            <a:ext cx="6670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Stabilitu kloubu </a:t>
            </a:r>
            <a:r>
              <a:rPr lang="cs-CZ" sz="2400" dirty="0" smtClean="0">
                <a:solidFill>
                  <a:schemeClr val="bg1"/>
                </a:solidFill>
              </a:rPr>
              <a:t>je nutno </a:t>
            </a:r>
            <a:r>
              <a:rPr lang="cs-CZ" sz="2400" dirty="0">
                <a:solidFill>
                  <a:schemeClr val="bg1"/>
                </a:solidFill>
              </a:rPr>
              <a:t>zajistit dalšími  </a:t>
            </a:r>
            <a:r>
              <a:rPr lang="cs-CZ" sz="2400" dirty="0" smtClean="0">
                <a:solidFill>
                  <a:schemeClr val="bg1"/>
                </a:solidFill>
              </a:rPr>
              <a:t>strukturami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na 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McMurray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Steinmannův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Appley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Childress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Payerův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Vyšetření pately a FP manévry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13384"/>
            <a:ext cx="856895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anamnesticky obtíže </a:t>
            </a:r>
            <a:r>
              <a:rPr lang="cs-CZ" b="1" dirty="0" err="1" smtClean="0">
                <a:solidFill>
                  <a:schemeClr val="bg1"/>
                </a:solidFill>
              </a:rPr>
              <a:t>obtíže</a:t>
            </a:r>
            <a:r>
              <a:rPr lang="cs-CZ" b="1" dirty="0" smtClean="0">
                <a:solidFill>
                  <a:schemeClr val="bg1"/>
                </a:solidFill>
              </a:rPr>
              <a:t> ze schodů a méně i do schodu, problémy při dřepu a kleku, delší flexi kolena, </a:t>
            </a:r>
            <a:r>
              <a:rPr lang="cs-CZ" b="1" dirty="0" err="1" smtClean="0">
                <a:solidFill>
                  <a:schemeClr val="bg1"/>
                </a:solidFill>
              </a:rPr>
              <a:t>pseudoblokády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giving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away</a:t>
            </a:r>
            <a:r>
              <a:rPr lang="cs-CZ" b="1" dirty="0" smtClean="0">
                <a:solidFill>
                  <a:schemeClr val="bg1"/>
                </a:solidFill>
              </a:rPr>
              <a:t> fenomén)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postavení pately: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kraniokaudálně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alta</a:t>
            </a:r>
            <a:r>
              <a:rPr lang="cs-CZ" b="1" dirty="0" smtClean="0">
                <a:solidFill>
                  <a:schemeClr val="bg1"/>
                </a:solidFill>
              </a:rPr>
              <a:t> / </a:t>
            </a:r>
            <a:r>
              <a:rPr lang="cs-CZ" b="1" dirty="0" err="1" smtClean="0">
                <a:solidFill>
                  <a:schemeClr val="bg1"/>
                </a:solidFill>
              </a:rPr>
              <a:t>baja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mediolaterálně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lateralizace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err="1" smtClean="0">
                <a:solidFill>
                  <a:srgbClr val="FFC000"/>
                </a:solidFill>
              </a:rPr>
              <a:t>patelarní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tracking</a:t>
            </a:r>
            <a:r>
              <a:rPr lang="cs-CZ" b="1" dirty="0" smtClean="0">
                <a:solidFill>
                  <a:srgbClr val="FFC000"/>
                </a:solidFill>
              </a:rPr>
              <a:t> s </a:t>
            </a:r>
            <a:r>
              <a:rPr lang="cs-CZ" b="1" dirty="0" err="1" smtClean="0">
                <a:solidFill>
                  <a:srgbClr val="FFC000"/>
                </a:solidFill>
              </a:rPr>
              <a:t>event</a:t>
            </a:r>
            <a:r>
              <a:rPr lang="cs-CZ" b="1" dirty="0" smtClean="0">
                <a:solidFill>
                  <a:srgbClr val="FFC000"/>
                </a:solidFill>
              </a:rPr>
              <a:t>. </a:t>
            </a:r>
            <a:r>
              <a:rPr lang="cs-CZ" b="1" dirty="0" err="1" smtClean="0">
                <a:solidFill>
                  <a:srgbClr val="FFC000"/>
                </a:solidFill>
              </a:rPr>
              <a:t>lateralizací</a:t>
            </a:r>
            <a:endParaRPr lang="cs-CZ" b="1" dirty="0" smtClean="0">
              <a:solidFill>
                <a:srgbClr val="FFC000"/>
              </a:solidFill>
            </a:endParaRPr>
          </a:p>
          <a:p>
            <a:r>
              <a:rPr lang="cs-CZ" b="1" dirty="0" smtClean="0">
                <a:solidFill>
                  <a:srgbClr val="FFC000"/>
                </a:solidFill>
              </a:rPr>
              <a:t>vyšetření stability 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tlakem med. i lat.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posouzení </a:t>
            </a:r>
            <a:r>
              <a:rPr lang="cs-CZ" sz="2800" b="1" dirty="0" err="1" smtClean="0">
                <a:solidFill>
                  <a:srgbClr val="FFC000"/>
                </a:solidFill>
              </a:rPr>
              <a:t>retinákul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endParaRPr lang="cs-CZ" sz="2800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poranění? – hl. mediálně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palpace facet, </a:t>
            </a:r>
            <a:r>
              <a:rPr lang="cs-CZ" sz="2800" b="1" dirty="0" err="1" smtClean="0">
                <a:solidFill>
                  <a:srgbClr val="FFC000"/>
                </a:solidFill>
              </a:rPr>
              <a:t>baze</a:t>
            </a:r>
            <a:r>
              <a:rPr lang="cs-CZ" sz="2800" b="1" dirty="0" smtClean="0">
                <a:solidFill>
                  <a:srgbClr val="FFC000"/>
                </a:solidFill>
              </a:rPr>
              <a:t> a apexu pately, </a:t>
            </a:r>
            <a:r>
              <a:rPr lang="cs-CZ" sz="2800" b="1" dirty="0" err="1" smtClean="0">
                <a:solidFill>
                  <a:srgbClr val="FFC000"/>
                </a:solidFill>
              </a:rPr>
              <a:t>retinakul</a:t>
            </a:r>
            <a:endParaRPr lang="cs-CZ" sz="2800" b="1" dirty="0" smtClean="0">
              <a:solidFill>
                <a:srgbClr val="FFC000"/>
              </a:solidFill>
            </a:endParaRPr>
          </a:p>
          <a:p>
            <a:r>
              <a:rPr lang="cs-CZ" sz="2800" b="1" dirty="0" smtClean="0">
                <a:solidFill>
                  <a:srgbClr val="FFC000"/>
                </a:solidFill>
              </a:rPr>
              <a:t>FP manévry </a:t>
            </a:r>
            <a:r>
              <a:rPr lang="cs-CZ" sz="2800" b="1" dirty="0" smtClean="0">
                <a:solidFill>
                  <a:schemeClr val="bg1"/>
                </a:solidFill>
              </a:rPr>
              <a:t>(</a:t>
            </a:r>
            <a:r>
              <a:rPr lang="cs-CZ" sz="2800" b="1" dirty="0" err="1" smtClean="0">
                <a:solidFill>
                  <a:schemeClr val="bg1"/>
                </a:solidFill>
              </a:rPr>
              <a:t>Zohlen</a:t>
            </a:r>
            <a:r>
              <a:rPr lang="cs-CZ" sz="2800" b="1" dirty="0" smtClean="0">
                <a:solidFill>
                  <a:schemeClr val="bg1"/>
                </a:solidFill>
              </a:rPr>
              <a:t>, hoblík,..)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zhodnocení Q-úhlu</a:t>
            </a:r>
            <a:endParaRPr lang="cs-CZ" sz="2800" b="1" dirty="0">
              <a:solidFill>
                <a:srgbClr val="FFC000"/>
              </a:solidFill>
            </a:endParaRP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2091828"/>
            <a:ext cx="2304256" cy="47661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2060848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 8-10st.</a:t>
            </a:r>
          </a:p>
          <a:p>
            <a:r>
              <a:rPr lang="cs-CZ" b="1" dirty="0" smtClean="0"/>
              <a:t>Ž 15±5st.</a:t>
            </a:r>
            <a:endParaRPr lang="cs-CZ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Zobrazovací metody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ap</a:t>
            </a:r>
            <a:r>
              <a:rPr lang="cs-CZ" dirty="0" smtClean="0">
                <a:solidFill>
                  <a:schemeClr val="bg1"/>
                </a:solidFill>
              </a:rPr>
              <a:t> a bočná projekce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axiální projekce na patelu, </a:t>
            </a:r>
            <a:r>
              <a:rPr lang="cs-CZ" dirty="0" err="1" smtClean="0">
                <a:solidFill>
                  <a:schemeClr val="bg1"/>
                </a:solidFill>
              </a:rPr>
              <a:t>event</a:t>
            </a:r>
            <a:r>
              <a:rPr lang="cs-CZ" dirty="0" smtClean="0">
                <a:solidFill>
                  <a:schemeClr val="bg1"/>
                </a:solidFill>
              </a:rPr>
              <a:t>. defilé pately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Sono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CT a MRI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Scintigrafie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ASK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Nejčastější patologie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Osové deformity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Postižení menisků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Poranění vazů a nestability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Luxace pately a další </a:t>
            </a:r>
            <a:r>
              <a:rPr lang="cs-CZ" b="1" dirty="0" err="1" smtClean="0">
                <a:solidFill>
                  <a:schemeClr val="bg1"/>
                </a:solidFill>
              </a:rPr>
              <a:t>femoropatelární</a:t>
            </a:r>
            <a:r>
              <a:rPr lang="cs-CZ" b="1" dirty="0" smtClean="0">
                <a:solidFill>
                  <a:schemeClr val="bg1"/>
                </a:solidFill>
              </a:rPr>
              <a:t> obtíže (</a:t>
            </a:r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pately)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 / </a:t>
            </a:r>
            <a:r>
              <a:rPr lang="cs-CZ" b="1" dirty="0" err="1" smtClean="0">
                <a:solidFill>
                  <a:schemeClr val="bg1"/>
                </a:solidFill>
              </a:rPr>
              <a:t>Gonartróza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Poranění kloubní chrupavky / </a:t>
            </a:r>
            <a:r>
              <a:rPr lang="cs-CZ" b="1" dirty="0" err="1" smtClean="0">
                <a:solidFill>
                  <a:schemeClr val="bg1"/>
                </a:solidFill>
              </a:rPr>
              <a:t>dissekující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osteochondróza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Entezopatie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jumperś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knee</a:t>
            </a:r>
            <a:r>
              <a:rPr lang="cs-CZ" b="1" dirty="0" smtClean="0">
                <a:solidFill>
                  <a:schemeClr val="bg1"/>
                </a:solidFill>
              </a:rPr>
              <a:t>), burzitidy a ganglia menisků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pseudocysta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M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  <a:r>
              <a:rPr lang="cs-CZ" b="1" dirty="0" err="1" smtClean="0">
                <a:solidFill>
                  <a:schemeClr val="bg1"/>
                </a:solidFill>
              </a:rPr>
              <a:t>Osgood</a:t>
            </a:r>
            <a:r>
              <a:rPr lang="cs-CZ" b="1" dirty="0" smtClean="0">
                <a:solidFill>
                  <a:schemeClr val="bg1"/>
                </a:solidFill>
              </a:rPr>
              <a:t>-</a:t>
            </a:r>
            <a:r>
              <a:rPr lang="cs-CZ" b="1" dirty="0" err="1" smtClean="0">
                <a:solidFill>
                  <a:schemeClr val="bg1"/>
                </a:solidFill>
              </a:rPr>
              <a:t>Schlatter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Záněty (</a:t>
            </a:r>
            <a:r>
              <a:rPr lang="cs-CZ" b="1" dirty="0" err="1" smtClean="0">
                <a:solidFill>
                  <a:schemeClr val="bg1"/>
                </a:solidFill>
              </a:rPr>
              <a:t>gonitis</a:t>
            </a:r>
            <a:r>
              <a:rPr lang="cs-CZ" b="1" dirty="0" smtClean="0">
                <a:solidFill>
                  <a:schemeClr val="bg1"/>
                </a:solidFill>
              </a:rPr>
              <a:t>, RA </a:t>
            </a:r>
            <a:r>
              <a:rPr lang="cs-CZ" b="1" dirty="0" err="1" smtClean="0">
                <a:solidFill>
                  <a:schemeClr val="bg1"/>
                </a:solidFill>
              </a:rPr>
              <a:t>synovialitis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parinfekční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synovialitida</a:t>
            </a:r>
            <a:r>
              <a:rPr lang="cs-CZ" b="1" dirty="0" smtClean="0">
                <a:solidFill>
                  <a:schemeClr val="bg1"/>
                </a:solidFill>
              </a:rPr>
              <a:t>,..)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Charcotův</a:t>
            </a:r>
            <a:r>
              <a:rPr lang="cs-CZ" b="1" dirty="0" smtClean="0">
                <a:solidFill>
                  <a:schemeClr val="bg1"/>
                </a:solidFill>
              </a:rPr>
              <a:t> kloub, postižení při DMO, vrozených vadách apod.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6977" t="1724" r="45028" b="9254"/>
          <a:stretch>
            <a:fillRect/>
          </a:stretch>
        </p:blipFill>
        <p:spPr bwMode="auto">
          <a:xfrm>
            <a:off x="251520" y="1628800"/>
            <a:ext cx="2736304" cy="2547909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9632" y="188640"/>
            <a:ext cx="65114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</a:rPr>
              <a:t>1.) Osové </a:t>
            </a:r>
            <a:r>
              <a:rPr lang="cs-CZ" sz="4400" b="1" dirty="0">
                <a:solidFill>
                  <a:srgbClr val="FFFF00"/>
                </a:solidFill>
              </a:rPr>
              <a:t>deformity kolena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49080"/>
            <a:ext cx="34918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FFC000"/>
                </a:solidFill>
              </a:rPr>
              <a:t>genu </a:t>
            </a:r>
            <a:r>
              <a:rPr lang="cs-CZ" sz="2200" b="1" dirty="0" err="1">
                <a:solidFill>
                  <a:srgbClr val="FFC000"/>
                </a:solidFill>
              </a:rPr>
              <a:t>varum</a:t>
            </a:r>
            <a:r>
              <a:rPr lang="cs-CZ" sz="2200" b="1" dirty="0">
                <a:solidFill>
                  <a:srgbClr val="FFC000"/>
                </a:solidFill>
              </a:rPr>
              <a:t> </a:t>
            </a:r>
            <a:r>
              <a:rPr lang="cs-CZ" sz="2200" b="1" dirty="0" smtClean="0">
                <a:solidFill>
                  <a:srgbClr val="FFC000"/>
                </a:solidFill>
              </a:rPr>
              <a:t>/genu </a:t>
            </a:r>
            <a:r>
              <a:rPr lang="cs-CZ" sz="2200" b="1" dirty="0" err="1" smtClean="0">
                <a:solidFill>
                  <a:srgbClr val="FFC000"/>
                </a:solidFill>
              </a:rPr>
              <a:t>valgum</a:t>
            </a:r>
            <a:endParaRPr lang="cs-CZ" sz="2200" b="1" dirty="0">
              <a:solidFill>
                <a:srgbClr val="FFC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105273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Nejčastěji: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47864" y="980728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</a:rPr>
              <a:t>Řešení: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dětství </a:t>
            </a:r>
            <a:r>
              <a:rPr lang="cs-CZ" sz="2400" b="1" dirty="0" smtClean="0">
                <a:solidFill>
                  <a:srgbClr val="FFC000"/>
                </a:solidFill>
              </a:rPr>
              <a:t>- </a:t>
            </a:r>
            <a:r>
              <a:rPr lang="cs-CZ" sz="2400" b="1" u="sng" dirty="0" err="1" smtClean="0">
                <a:solidFill>
                  <a:srgbClr val="FFC000"/>
                </a:solidFill>
              </a:rPr>
              <a:t>hemiepifyzeodéza</a:t>
            </a:r>
            <a:endParaRPr lang="cs-CZ" sz="2400" b="1" u="sng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dospělosti při artróze</a:t>
            </a:r>
            <a:r>
              <a:rPr lang="cs-CZ" sz="2400" b="1" dirty="0" smtClean="0">
                <a:solidFill>
                  <a:srgbClr val="FFC000"/>
                </a:solidFill>
              </a:rPr>
              <a:t> - </a:t>
            </a:r>
            <a:r>
              <a:rPr lang="cs-CZ" sz="2400" b="1" u="sng" dirty="0" smtClean="0">
                <a:solidFill>
                  <a:srgbClr val="FFC000"/>
                </a:solidFill>
              </a:rPr>
              <a:t>osteotomie</a:t>
            </a:r>
            <a:endParaRPr lang="cs-CZ" sz="2400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34" y="2132857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347864" y="4221088"/>
            <a:ext cx="5449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 smtClean="0">
                <a:solidFill>
                  <a:srgbClr val="FFC000"/>
                </a:solidFill>
              </a:rPr>
              <a:t>valgizační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proxim</a:t>
            </a:r>
            <a:r>
              <a:rPr lang="cs-CZ" sz="2200" b="1" dirty="0" smtClean="0">
                <a:solidFill>
                  <a:srgbClr val="FFC000"/>
                </a:solidFill>
              </a:rPr>
              <a:t>. tib.) / </a:t>
            </a:r>
            <a:r>
              <a:rPr lang="cs-CZ" sz="2200" b="1" dirty="0" err="1" smtClean="0">
                <a:solidFill>
                  <a:srgbClr val="FFC000"/>
                </a:solidFill>
              </a:rPr>
              <a:t>varizační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dist.fem</a:t>
            </a:r>
            <a:r>
              <a:rPr lang="cs-CZ" sz="2200" b="1" dirty="0" smtClean="0">
                <a:solidFill>
                  <a:srgbClr val="FFC000"/>
                </a:solidFill>
              </a:rPr>
              <a:t>.)</a:t>
            </a:r>
            <a:endParaRPr lang="cs-CZ" sz="2200" b="1" dirty="0">
              <a:solidFill>
                <a:srgbClr val="FFC000"/>
              </a:solidFill>
            </a:endParaRP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5" cstate="print"/>
          <a:srcRect t="2165" r="3021" b="-337"/>
          <a:stretch>
            <a:fillRect/>
          </a:stretch>
        </p:blipFill>
        <p:spPr bwMode="auto">
          <a:xfrm>
            <a:off x="2339752" y="4814831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644008" y="5805264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6" cstate="print"/>
          <a:srcRect l="1654" t="2280" r="1654" b="1216"/>
          <a:stretch>
            <a:fillRect/>
          </a:stretch>
        </p:blipFill>
        <p:spPr bwMode="auto">
          <a:xfrm>
            <a:off x="5292080" y="4772422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34200" cy="839788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2.) Menisky a jejich postižení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3810000" cy="3529012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mediální + laterální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err="1" smtClean="0">
                <a:solidFill>
                  <a:schemeClr val="bg1"/>
                </a:solidFill>
              </a:rPr>
              <a:t>fibrokartilago</a:t>
            </a:r>
            <a:r>
              <a:rPr lang="cs-CZ" sz="2400" dirty="0" smtClean="0">
                <a:solidFill>
                  <a:schemeClr val="bg1"/>
                </a:solidFill>
              </a:rPr>
              <a:t> – vysoká elasticita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err="1" smtClean="0">
                <a:solidFill>
                  <a:schemeClr val="bg1"/>
                </a:solidFill>
              </a:rPr>
              <a:t>parakapsulární</a:t>
            </a:r>
            <a:r>
              <a:rPr lang="cs-CZ" sz="2400" dirty="0" smtClean="0">
                <a:solidFill>
                  <a:schemeClr val="bg1"/>
                </a:solidFill>
              </a:rPr>
              <a:t> R-R </a:t>
            </a:r>
            <a:r>
              <a:rPr lang="cs-CZ" sz="2400" dirty="0" err="1" smtClean="0">
                <a:solidFill>
                  <a:schemeClr val="bg1"/>
                </a:solidFill>
              </a:rPr>
              <a:t>zona</a:t>
            </a:r>
            <a:r>
              <a:rPr lang="cs-CZ" sz="2400" dirty="0" smtClean="0">
                <a:solidFill>
                  <a:schemeClr val="bg1"/>
                </a:solidFill>
              </a:rPr>
              <a:t> - cévně zásobená - šance k </a:t>
            </a:r>
            <a:r>
              <a:rPr lang="cs-CZ" sz="2400" dirty="0" err="1" smtClean="0">
                <a:solidFill>
                  <a:schemeClr val="bg1"/>
                </a:solidFill>
              </a:rPr>
              <a:t>přihojení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41988" name="Picture 4" descr="S240007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8000" t="6000" r="6000" b="15334"/>
          <a:stretch>
            <a:fillRect/>
          </a:stretch>
        </p:blipFill>
        <p:spPr>
          <a:xfrm>
            <a:off x="4953000" y="1371600"/>
            <a:ext cx="3352800" cy="2298700"/>
          </a:xfrm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62400"/>
            <a:ext cx="33528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- intaktní meniskus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4719638"/>
            <a:ext cx="1849438" cy="137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nárazník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stabilizátor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vyrovnávač kloubních ploch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rozdělovač kloubní tekutiny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LM – mobilnější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MM - zranitelnější</a:t>
            </a:r>
          </a:p>
        </p:txBody>
      </p:sp>
      <p:pic>
        <p:nvPicPr>
          <p:cNvPr id="43013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52513"/>
            <a:ext cx="6840538" cy="3829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 menisku</a:t>
            </a:r>
            <a:endParaRPr lang="en-US" sz="40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1418361"/>
            <a:ext cx="8228763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Fibro</a:t>
            </a:r>
            <a:r>
              <a:rPr lang="cs-CZ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artilaginózní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fibroblast-like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chondrocytes-like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Kolagen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ová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vlákna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matrix -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rozložení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kompresního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tlaku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hoop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stresu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2401457" y="4645352"/>
            <a:ext cx="2989903" cy="2014706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5391360" y="4645352"/>
            <a:ext cx="2992515" cy="2014706"/>
          </a:xfrm>
          <a:prstGeom prst="rect">
            <a:avLst/>
          </a:prstGeom>
          <a:ln>
            <a:noFill/>
          </a:ln>
        </p:spPr>
      </p:pic>
      <p:pic>
        <p:nvPicPr>
          <p:cNvPr id="53" name="Obrázek 52"/>
          <p:cNvPicPr/>
          <p:nvPr/>
        </p:nvPicPr>
        <p:blipFill>
          <a:blip r:embed="rId4"/>
          <a:stretch/>
        </p:blipFill>
        <p:spPr>
          <a:xfrm>
            <a:off x="725597" y="4645352"/>
            <a:ext cx="1675861" cy="2014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65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 ruptur menisku</a:t>
            </a: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4396032" y="2156770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8228763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76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mohutný vazivový aparát</a:t>
            </a:r>
          </a:p>
          <a:p>
            <a:pPr>
              <a:defRPr/>
            </a:pPr>
            <a:r>
              <a:rPr lang="cs-CZ" sz="3600" b="1" dirty="0"/>
              <a:t> </a:t>
            </a:r>
          </a:p>
        </p:txBody>
      </p:sp>
      <p:sp>
        <p:nvSpPr>
          <p:cNvPr id="5124" name="AutoShape 4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6" name="AutoShape 6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8" name="AutoShape 8" descr="http://t1.gstatic.com/images?q=tbn:ANd9GcQrVZuA4GQI8pybJvrbI-4jsO_wkNVPTRGEgRC51V-tdSvURSCB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33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 descr="kol1.jpg"/>
          <p:cNvPicPr>
            <a:picLocks noChangeAspect="1"/>
          </p:cNvPicPr>
          <p:nvPr/>
        </p:nvPicPr>
        <p:blipFill>
          <a:blip r:embed="rId4" cstate="print"/>
          <a:srcRect t="5668"/>
          <a:stretch>
            <a:fillRect/>
          </a:stretch>
        </p:blipFill>
        <p:spPr>
          <a:xfrm>
            <a:off x="2267744" y="980728"/>
            <a:ext cx="5004317" cy="55644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6227763" y="3068638"/>
          <a:ext cx="2614612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Rastrový obrázek" r:id="rId3" imgW="4114286" imgH="2771429" progId="PBrush">
                  <p:embed/>
                </p:oleObj>
              </mc:Choice>
              <mc:Fallback>
                <p:oleObj name="Rastrový obrázek" r:id="rId3" imgW="4114286" imgH="277142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068638"/>
                        <a:ext cx="2614612" cy="176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Ruptury menisků</a:t>
            </a:r>
          </a:p>
        </p:txBody>
      </p:sp>
      <p:pic>
        <p:nvPicPr>
          <p:cNvPr id="8197" name="Picture 4" descr="S2400065"/>
          <p:cNvPicPr>
            <a:picLocks noChangeAspect="1" noChangeArrowheads="1"/>
          </p:cNvPicPr>
          <p:nvPr/>
        </p:nvPicPr>
        <p:blipFill>
          <a:blip r:embed="rId5" cstate="print"/>
          <a:srcRect l="6000" t="2000" r="12000" b="10001"/>
          <a:stretch>
            <a:fillRect/>
          </a:stretch>
        </p:blipFill>
        <p:spPr bwMode="auto">
          <a:xfrm>
            <a:off x="2124075" y="3789363"/>
            <a:ext cx="3671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5013325"/>
            <a:ext cx="26304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95288" y="3141663"/>
          <a:ext cx="1289050" cy="344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Rastrový obrázek" r:id="rId7" imgW="1504762" imgH="4019048" progId="PBrush">
                  <p:embed/>
                </p:oleObj>
              </mc:Choice>
              <mc:Fallback>
                <p:oleObj name="Rastrový obrázek" r:id="rId7" imgW="1504762" imgH="4019048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41663"/>
                        <a:ext cx="1289050" cy="344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2133600"/>
            <a:ext cx="201453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1628775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125" y="260350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longitudinální, horizontální, radiální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„ucho od koše“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typické bloky kolena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degenerativní léze</a:t>
            </a:r>
          </a:p>
          <a:p>
            <a:pPr>
              <a:spcBef>
                <a:spcPct val="20000"/>
              </a:spcBef>
            </a:pPr>
            <a:endParaRPr lang="cs-CZ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31525" y="165906"/>
            <a:ext cx="8726427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Limitována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kapacita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hojení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zóně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poop.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%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 follow-up 51m /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rpt. -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93" lvl="1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Traumatická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vs.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024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331811"/>
            <a:ext cx="8228763" cy="63044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8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457172" y="248858"/>
            <a:ext cx="8228763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Resekce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vede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3x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kontaktnímu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Zlatý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standard – inside-out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vertikální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odstup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3-5mm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biomechanicky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výhodnější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 B: All-inside  C: All inside knot tying tech.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Obrázek 67"/>
          <p:cNvPicPr/>
          <p:nvPr/>
        </p:nvPicPr>
        <p:blipFill>
          <a:blip r:embed="rId2"/>
          <a:srcRect t="2697" r="1890" b="3747"/>
          <a:stretch/>
        </p:blipFill>
        <p:spPr>
          <a:xfrm>
            <a:off x="2198222" y="2906405"/>
            <a:ext cx="4312761" cy="20734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801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cs-CZ" sz="29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Nevede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Resekce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1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=&gt;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redukce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plochy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59 % =&gt; 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horizonzální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rpt.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snižuje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minimálním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hladinám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Menší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Snaha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zachování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obou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Healing rate 78,6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%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5544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Excelentní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</a:t>
            </a:r>
            <a:r>
              <a:rPr lang="cs-CZ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edky</a:t>
            </a:r>
            <a:r>
              <a:rPr lang="en-US" sz="29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251344" y="3401061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40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Rpt. 60 %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90 %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siginifikantně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-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Inside-out -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endParaRPr lang="cs-CZ" sz="20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All-inside knot tying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C: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1568815" y="3411011"/>
            <a:ext cx="5391033" cy="1771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551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err="1" smtClean="0">
                <a:solidFill>
                  <a:srgbClr val="FFC000"/>
                </a:solidFill>
              </a:rPr>
              <a:t>Menisektomie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parciální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subtotální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totální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smtClean="0">
                <a:solidFill>
                  <a:srgbClr val="FFC000"/>
                </a:solidFill>
              </a:rPr>
              <a:t>Sutura </a:t>
            </a:r>
            <a:endParaRPr lang="cs-CZ" u="sng" dirty="0" smtClean="0">
              <a:solidFill>
                <a:srgbClr val="FFC000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outside</a:t>
            </a:r>
            <a:r>
              <a:rPr lang="cs-CZ" dirty="0" smtClean="0">
                <a:solidFill>
                  <a:schemeClr val="bg1"/>
                </a:solidFill>
              </a:rPr>
              <a:t>-in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inside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out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all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inside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solidFill>
                  <a:srgbClr val="FFC000"/>
                </a:solidFill>
                <a:latin typeface="Times New Roman" pitchFamily="18" charset="0"/>
              </a:rPr>
              <a:t>Punch</a:t>
            </a: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 „v akci“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solidFill>
                  <a:srgbClr val="FFC000"/>
                </a:solidFill>
                <a:latin typeface="Times New Roman" pitchFamily="18" charset="0"/>
              </a:rPr>
              <a:t>Sutura menisku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5060" name="Picture 4" descr="S6R0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3381375" cy="2016125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84313"/>
            <a:ext cx="2066925" cy="1981200"/>
          </a:xfrm>
          <a:noFill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1484313"/>
            <a:ext cx="1895475" cy="1981200"/>
          </a:xfrm>
          <a:noFill/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949700"/>
            <a:ext cx="3384550" cy="2252663"/>
          </a:xfr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– mediální a laterální meniskus</a:t>
            </a:r>
          </a:p>
        </p:txBody>
      </p:sp>
      <p:pic>
        <p:nvPicPr>
          <p:cNvPr id="4098" name="Picture 2" descr="http://www.arthroscopy.com/nucleus/Knee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 bwMode="auto">
          <a:xfrm>
            <a:off x="251520" y="1064413"/>
            <a:ext cx="8640960" cy="56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ASK </a:t>
            </a:r>
            <a:r>
              <a:rPr lang="cs-CZ" b="1" dirty="0" smtClean="0">
                <a:solidFill>
                  <a:srgbClr val="FFFF00"/>
                </a:solidFill>
              </a:rPr>
              <a:t>sutura menisku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933056"/>
            <a:ext cx="3244411" cy="2743646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3246438" cy="2633663"/>
          </a:xfrm>
          <a:noFill/>
        </p:spPr>
      </p:pic>
      <p:pic>
        <p:nvPicPr>
          <p:cNvPr id="5" name="Picture 3" descr="S6R00002"/>
          <p:cNvPicPr>
            <a:picLocks noChangeAspect="1" noChangeArrowheads="1"/>
          </p:cNvPicPr>
          <p:nvPr/>
        </p:nvPicPr>
        <p:blipFill>
          <a:blip r:embed="rId4" cstate="print"/>
          <a:srcRect l="16521" r="8837"/>
          <a:stretch>
            <a:fillRect/>
          </a:stretch>
        </p:blipFill>
        <p:spPr>
          <a:xfrm>
            <a:off x="3851920" y="1412776"/>
            <a:ext cx="4680520" cy="411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</a:rPr>
              <a:t>PDS vlákno </a:t>
            </a:r>
            <a:endParaRPr lang="cs-CZ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757238" y="1990725"/>
          <a:ext cx="400685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Rastrový obraz" r:id="rId3" imgW="5401429" imgH="4334480" progId="PBrush">
                  <p:embed/>
                </p:oleObj>
              </mc:Choice>
              <mc:Fallback>
                <p:oleObj name="Rastrový obraz" r:id="rId3" imgW="5401429" imgH="433448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990725"/>
                        <a:ext cx="4006850" cy="271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003800" y="1989138"/>
          <a:ext cx="37639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Rastrový obraz" r:id="rId5" imgW="6152381" imgH="4610744" progId="PBrush">
                  <p:embed/>
                </p:oleObj>
              </mc:Choice>
              <mc:Fallback>
                <p:oleObj name="Rastrový obraz" r:id="rId5" imgW="6152381" imgH="461074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89138"/>
                        <a:ext cx="37639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476250"/>
            <a:ext cx="7391400" cy="1066800"/>
          </a:xfrm>
        </p:spPr>
        <p:txBody>
          <a:bodyPr/>
          <a:lstStyle/>
          <a:p>
            <a:pPr>
              <a:buClr>
                <a:schemeClr val="tx2"/>
              </a:buClr>
              <a:buFontTx/>
              <a:buNone/>
              <a:defRPr/>
            </a:pPr>
            <a:r>
              <a:rPr lang="cs-CZ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MM </a:t>
            </a: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„ucho od koše“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953000" y="48768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meniskopexe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PDS vláknem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inside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out</a:t>
            </a: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3429000"/>
            <a:ext cx="769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6172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143000" y="4876800"/>
            <a:ext cx="2895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blok kolena</a:t>
            </a:r>
          </a:p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hemartros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3.) Vazy a jejich postižení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7924800" cy="3633192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Postranní (LCM a LCL) a zkřížené (ACL a PCL)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důležité statické stabilizátory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insuficience kolenních vazů – chronická </a:t>
            </a:r>
            <a:r>
              <a:rPr lang="cs-CZ" sz="2800" dirty="0" err="1" smtClean="0">
                <a:solidFill>
                  <a:schemeClr val="bg1"/>
                </a:solidFill>
              </a:rPr>
              <a:t>instabilita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mechanismu úrazu a klinické vyšetření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stupně poranění :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distenze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ruptura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ruptura</a:t>
            </a:r>
            <a:endParaRPr lang="cs-CZ" sz="2400" dirty="0" smtClean="0"/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endParaRPr lang="cs-CZ" sz="2800" dirty="0" smtClean="0"/>
          </a:p>
        </p:txBody>
      </p:sp>
      <p:pic>
        <p:nvPicPr>
          <p:cNvPr id="5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2000" b="4666"/>
          <a:stretch>
            <a:fillRect/>
          </a:stretch>
        </p:blipFill>
        <p:spPr>
          <a:xfrm>
            <a:off x="5148064" y="3068960"/>
            <a:ext cx="2913062" cy="3013075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80112" y="616530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„</a:t>
            </a: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unhappy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trias“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41021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LCM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184650"/>
          </a:xfrm>
        </p:spPr>
        <p:txBody>
          <a:bodyPr/>
          <a:lstStyle/>
          <a:p>
            <a:pPr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funkční léčba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v dlouhé ortéze s kloubem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časná RHB hybnosti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dobrý funkční výsledek i u totálních ruptur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pokud intaktní PZV – není chronická </a:t>
            </a:r>
            <a:r>
              <a:rPr lang="cs-CZ" sz="2400" dirty="0" err="1" smtClean="0">
                <a:solidFill>
                  <a:schemeClr val="bg1"/>
                </a:solidFill>
              </a:rPr>
              <a:t>instabilita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916113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poranění celého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posterolaterálního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komplexu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problém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nutnost rekonstrukční operace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716463" y="333375"/>
            <a:ext cx="4102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Ruptura LCL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relativně vzácně izolované sportovní poranění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součást komplexu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kombinované postižení kolenních vazů při </a:t>
            </a:r>
            <a:r>
              <a:rPr lang="cs-CZ" sz="2400" dirty="0" err="1" smtClean="0">
                <a:solidFill>
                  <a:schemeClr val="bg1"/>
                </a:solidFill>
              </a:rPr>
              <a:t>posterolaterální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r>
              <a:rPr lang="cs-CZ" sz="2400" dirty="0" smtClean="0">
                <a:solidFill>
                  <a:schemeClr val="bg1"/>
                </a:solidFill>
              </a:rPr>
              <a:t> nebo po luxaci kolene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CAVE zadní zásuvkový příznak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rekonstrukce při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ACL (PZV)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752975" cy="3960812"/>
          </a:xfrm>
        </p:spPr>
        <p:txBody>
          <a:bodyPr>
            <a:normAutofit fontScale="92500"/>
          </a:bodyPr>
          <a:lstStyle/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ruptura PZV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časté sportovní poranění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60/100 000 obyvatel ročně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různá taktika ošetření</a:t>
            </a:r>
          </a:p>
          <a:p>
            <a:pPr>
              <a:lnSpc>
                <a:spcPct val="105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různé typy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rekonstrukcí (plastik)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při chronické </a:t>
            </a:r>
            <a:r>
              <a:rPr lang="cs-CZ" dirty="0" err="1" smtClean="0">
                <a:solidFill>
                  <a:schemeClr val="bg1"/>
                </a:solidFill>
              </a:rPr>
              <a:t>instabilitě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57348" name="Picture 4" descr="ACL zdra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557338"/>
            <a:ext cx="3292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076700"/>
            <a:ext cx="33115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Instabilita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anteromediální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447800"/>
            <a:ext cx="7237413" cy="1143000"/>
          </a:xfrm>
        </p:spPr>
        <p:txBody>
          <a:bodyPr/>
          <a:lstStyle/>
          <a:p>
            <a:r>
              <a:rPr lang="cs-CZ" sz="2800" dirty="0" smtClean="0">
                <a:solidFill>
                  <a:schemeClr val="bg1"/>
                </a:solidFill>
              </a:rPr>
              <a:t>v praxi nejčastější typ </a:t>
            </a:r>
            <a:r>
              <a:rPr lang="cs-CZ" sz="2800" dirty="0" err="1" smtClean="0">
                <a:solidFill>
                  <a:schemeClr val="bg1"/>
                </a:solidFill>
              </a:rPr>
              <a:t>instability</a:t>
            </a:r>
            <a:r>
              <a:rPr lang="cs-CZ" sz="2800" dirty="0" smtClean="0">
                <a:solidFill>
                  <a:schemeClr val="bg1"/>
                </a:solidFill>
              </a:rPr>
              <a:t> kolena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následek páčení do valgozity – </a:t>
            </a:r>
            <a:r>
              <a:rPr lang="cs-CZ" sz="2800" dirty="0" err="1" smtClean="0">
                <a:solidFill>
                  <a:schemeClr val="bg1"/>
                </a:solidFill>
              </a:rPr>
              <a:t>unhappy</a:t>
            </a:r>
            <a:r>
              <a:rPr lang="cs-CZ" sz="2800" dirty="0" smtClean="0">
                <a:solidFill>
                  <a:schemeClr val="bg1"/>
                </a:solidFill>
              </a:rPr>
              <a:t> trias</a:t>
            </a:r>
          </a:p>
        </p:txBody>
      </p:sp>
      <p:pic>
        <p:nvPicPr>
          <p:cNvPr id="58372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50" t="11111" b="29166"/>
          <a:stretch>
            <a:fillRect/>
          </a:stretch>
        </p:blipFill>
        <p:spPr>
          <a:xfrm>
            <a:off x="1601788" y="2667000"/>
            <a:ext cx="5940425" cy="3127375"/>
          </a:xfr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valgus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stress test    +    přední zásuvka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4932363" cy="32416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nutnost rekonstrukce PZV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4495800" cy="53292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sz="2800" dirty="0" smtClean="0"/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sz="2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debridement</a:t>
            </a:r>
            <a:r>
              <a:rPr lang="cs-CZ" sz="2400" dirty="0" smtClean="0">
                <a:solidFill>
                  <a:schemeClr val="bg1"/>
                </a:solidFill>
              </a:rPr>
              <a:t> PZV</a:t>
            </a:r>
          </a:p>
          <a:p>
            <a:pPr lvl="1"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ošetření přidružených poranění  (menisků, chrupavek)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program - </a:t>
            </a:r>
            <a:r>
              <a:rPr lang="cs-CZ" sz="2400" dirty="0" err="1" smtClean="0">
                <a:solidFill>
                  <a:schemeClr val="bg1"/>
                </a:solidFill>
              </a:rPr>
              <a:t>hamstringy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                            </a:t>
            </a:r>
            <a:r>
              <a:rPr lang="cs-CZ" sz="2400" dirty="0" smtClean="0">
                <a:solidFill>
                  <a:schemeClr val="bg1"/>
                </a:solidFill>
              </a:rPr>
              <a:t>- </a:t>
            </a:r>
            <a:r>
              <a:rPr lang="cs-CZ" sz="2400" dirty="0" err="1" smtClean="0">
                <a:solidFill>
                  <a:schemeClr val="bg1"/>
                </a:solidFill>
              </a:rPr>
              <a:t>propriocepce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sport. aktivit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omezení rizikových sportů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ortéza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636912"/>
            <a:ext cx="7994848" cy="12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Kolenní ortézy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solidFill>
                  <a:schemeClr val="bg1"/>
                </a:solidFill>
              </a:rPr>
              <a:t/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postranní výztuhy	        skořepinové	             individuální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FF0000"/>
                </a:solidFill>
              </a:rPr>
              <a:t/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proprioceptivní mechanismy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psychologický efekt</a:t>
            </a:r>
          </a:p>
        </p:txBody>
      </p:sp>
      <p:pic>
        <p:nvPicPr>
          <p:cNvPr id="62467" name="Picture 3" descr="4titu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916832"/>
            <a:ext cx="1136650" cy="1981200"/>
          </a:xfrm>
        </p:spPr>
      </p:pic>
      <p:pic>
        <p:nvPicPr>
          <p:cNvPr id="62468" name="Picture 4" descr="playmakerac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844824"/>
            <a:ext cx="1250950" cy="1981200"/>
          </a:xfrm>
        </p:spPr>
      </p:pic>
      <p:pic>
        <p:nvPicPr>
          <p:cNvPr id="62469" name="Picture 5" descr="defiancetiger6_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silné </a:t>
            </a:r>
            <a:r>
              <a:rPr lang="cs-CZ" sz="3200" b="1" dirty="0" err="1">
                <a:solidFill>
                  <a:schemeClr val="bg2"/>
                </a:solidFill>
              </a:rPr>
              <a:t>kolemkloubní</a:t>
            </a:r>
            <a:r>
              <a:rPr lang="cs-CZ" sz="3200" b="1" dirty="0">
                <a:solidFill>
                  <a:schemeClr val="bg2"/>
                </a:solidFill>
              </a:rPr>
              <a:t> svaly</a:t>
            </a:r>
          </a:p>
          <a:p>
            <a:pPr>
              <a:defRPr/>
            </a:pPr>
            <a:r>
              <a:rPr lang="cs-CZ" sz="3600" dirty="0"/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611560" y="980728"/>
            <a:ext cx="7848872" cy="5606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selhání konzervativního postupu</a:t>
            </a:r>
          </a:p>
          <a:p>
            <a:pPr>
              <a:defRPr/>
            </a:pPr>
            <a:endParaRPr lang="cs-CZ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dirty="0" smtClean="0"/>
              <a:t>		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motivovaný, spolupracující pacient, který má realistické představy o operaci, čas na RHB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koleno s plným pohybem bez hypotrofie stehenního svalstva =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 b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773238"/>
            <a:ext cx="5113337" cy="4465637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autoštěp</a:t>
            </a:r>
            <a:r>
              <a:rPr lang="cs-CZ" dirty="0" smtClean="0">
                <a:solidFill>
                  <a:schemeClr val="bg1"/>
                </a:solidFill>
              </a:rPr>
              <a:t> – vlastní tkáň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</a:t>
            </a:r>
            <a:r>
              <a:rPr lang="cs-CZ" dirty="0" err="1" smtClean="0">
                <a:solidFill>
                  <a:schemeClr val="bg1"/>
                </a:solidFill>
              </a:rPr>
              <a:t>kadaveru</a:t>
            </a: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lig. </a:t>
            </a:r>
            <a:r>
              <a:rPr lang="cs-CZ" dirty="0" err="1" smtClean="0">
                <a:solidFill>
                  <a:schemeClr val="bg1"/>
                </a:solidFill>
              </a:rPr>
              <a:t>patelea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/BTB/</a:t>
            </a:r>
            <a:endParaRPr lang="cs-CZ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šlachy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hamstringů</a:t>
            </a:r>
            <a:endParaRPr lang="cs-CZ" dirty="0" smtClean="0"/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fixace titanovými nebo vstřebatelnými materiály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press</a:t>
            </a:r>
            <a:r>
              <a:rPr lang="cs-CZ" dirty="0" smtClean="0">
                <a:solidFill>
                  <a:schemeClr val="bg1"/>
                </a:solidFill>
              </a:rPr>
              <a:t>-fit fixace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štěp = zlatý standard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one-</a:t>
            </a:r>
            <a:r>
              <a:rPr lang="cs-CZ" sz="2800" b="1" dirty="0" err="1" smtClean="0">
                <a:solidFill>
                  <a:srgbClr val="FF0000"/>
                </a:solidFill>
              </a:rPr>
              <a:t>T</a:t>
            </a:r>
            <a:r>
              <a:rPr lang="cs-CZ" sz="2800" dirty="0" err="1" smtClean="0">
                <a:solidFill>
                  <a:srgbClr val="FFFF00"/>
                </a:solidFill>
              </a:rPr>
              <a:t>endon</a:t>
            </a:r>
            <a:r>
              <a:rPr lang="cs-CZ" sz="2800" dirty="0" smtClean="0">
                <a:solidFill>
                  <a:srgbClr val="FFFF00"/>
                </a:solidFill>
              </a:rPr>
              <a:t>-</a:t>
            </a:r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</a:t>
            </a: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autoštěp</a:t>
            </a:r>
            <a:r>
              <a:rPr lang="cs-CZ" sz="2800" dirty="0" smtClean="0">
                <a:solidFill>
                  <a:schemeClr val="bg1"/>
                </a:solidFill>
              </a:rPr>
              <a:t> ze střední třetiny </a:t>
            </a:r>
            <a:r>
              <a:rPr lang="cs-CZ" sz="2800" dirty="0" err="1" smtClean="0">
                <a:solidFill>
                  <a:schemeClr val="bg1"/>
                </a:solidFill>
              </a:rPr>
              <a:t>ligamentum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patelae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vhojení</a:t>
            </a:r>
            <a:r>
              <a:rPr lang="cs-CZ" sz="2800" dirty="0" smtClean="0">
                <a:solidFill>
                  <a:schemeClr val="bg1"/>
                </a:solidFill>
              </a:rPr>
              <a:t> kostních bločků</a:t>
            </a:r>
          </a:p>
          <a:p>
            <a:pPr>
              <a:buClr>
                <a:schemeClr val="tx2"/>
              </a:buClr>
            </a:pPr>
            <a:r>
              <a:rPr lang="cs-CZ" sz="2800" dirty="0" smtClean="0">
                <a:solidFill>
                  <a:schemeClr val="bg1"/>
                </a:solidFill>
              </a:rPr>
              <a:t>potíže z odběrového místa</a:t>
            </a:r>
          </a:p>
        </p:txBody>
      </p:sp>
      <p:pic>
        <p:nvPicPr>
          <p:cNvPr id="655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latin typeface="Times New Roman" pitchFamily="18" charset="0"/>
              </a:rPr>
              <a:t>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miniincize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- šetří r.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infrapatelaris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 n.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sapheni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8840"/>
            <a:ext cx="5616575" cy="273685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nejsou potíže z odběrového místa 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oslabení flexorů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častější selhání</a:t>
            </a:r>
          </a:p>
          <a:p>
            <a:pPr lvl="1">
              <a:defRPr/>
            </a:pPr>
            <a:r>
              <a:rPr lang="cs-CZ" sz="2400" dirty="0" smtClean="0">
                <a:solidFill>
                  <a:srgbClr val="FFFF00"/>
                </a:solidFill>
              </a:rPr>
              <a:t>B-T-B</a:t>
            </a:r>
            <a:r>
              <a:rPr lang="cs-CZ" sz="2400" dirty="0" smtClean="0"/>
              <a:t>	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lvl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hamstringy</a:t>
            </a:r>
            <a:r>
              <a:rPr lang="cs-CZ" sz="2400" dirty="0" smtClean="0"/>
              <a:t>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66564" name="Picture 4" descr="Hamst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Ham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Fixace štěpu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11268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  <a:noFill/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Rastrový obraz" r:id="rId4" imgW="11428571" imgH="15238095" progId="PBrush">
                  <p:embed/>
                </p:oleObj>
              </mc:Choice>
              <mc:Fallback>
                <p:oleObj name="Rastrový obraz" r:id="rId4" imgW="11428571" imgH="15238095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989138"/>
                        <a:ext cx="2281238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interferenční šroubky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vstřebatelné klínky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press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-fit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481762" cy="10080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759450" cy="1727200"/>
          </a:xfrm>
        </p:spPr>
        <p:txBody>
          <a:bodyPr/>
          <a:lstStyle/>
          <a:p>
            <a:pPr>
              <a:defRPr/>
            </a:pPr>
            <a:r>
              <a:rPr 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transtibiální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techniky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dirty="0" smtClean="0">
                <a:solidFill>
                  <a:schemeClr val="bg1"/>
                </a:solidFill>
              </a:rPr>
              <a:t>štěp se protahuje přes T kanál do F kanálu</a:t>
            </a:r>
          </a:p>
        </p:txBody>
      </p:sp>
      <p:pic>
        <p:nvPicPr>
          <p:cNvPr id="67588" name="Picture 4" descr="TT vrt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068638"/>
            <a:ext cx="25177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TT pass g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068638"/>
            <a:ext cx="22987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TT šrou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068638"/>
            <a:ext cx="2378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ACL IS vý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549275"/>
            <a:ext cx="2130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12875"/>
            <a:ext cx="6911975" cy="102076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pomocnou laterální </a:t>
            </a:r>
            <a:r>
              <a:rPr lang="cs-CZ" sz="2800" b="1" dirty="0" err="1" smtClean="0">
                <a:solidFill>
                  <a:srgbClr val="FF0000"/>
                </a:solidFill>
              </a:rPr>
              <a:t>miniincizí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štěp se protahuje přes F kanál do T kanálu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997200"/>
            <a:ext cx="2971800" cy="2744788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	femorální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femorálního kanálu pod ASK kontrolou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kanál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/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tibiální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</a:t>
            </a:r>
            <a:r>
              <a:rPr lang="cs-CZ" sz="2800" dirty="0" err="1" smtClean="0">
                <a:solidFill>
                  <a:schemeClr val="bg1"/>
                </a:solidFill>
              </a:rPr>
              <a:t>tibiálního</a:t>
            </a:r>
            <a:r>
              <a:rPr lang="cs-CZ" sz="2800" dirty="0" smtClean="0">
                <a:solidFill>
                  <a:schemeClr val="bg1"/>
                </a:solidFill>
              </a:rPr>
              <a:t> kanálu pod ASK kontrolou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vláken nejprve přes femorální kanál a poté přes </a:t>
            </a:r>
            <a:r>
              <a:rPr lang="cs-CZ" sz="2800" dirty="0" err="1">
                <a:solidFill>
                  <a:schemeClr val="bg1"/>
                </a:solidFill>
                <a:latin typeface="Times New Roman" pitchFamily="18" charset="0"/>
              </a:rPr>
              <a:t>tibiální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 kanál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 </a:t>
            </a:r>
            <a:r>
              <a:rPr lang="cs-CZ" b="1" dirty="0" smtClean="0">
                <a:solidFill>
                  <a:srgbClr val="FFFF00"/>
                </a:solidFill>
              </a:rPr>
              <a:t>- burzy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67545" y="1772816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6016" y="1772816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 štěp pro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-fit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fixaci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73538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proximální konec na řezu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lichoběžníkovitý tvar</a:t>
            </a:r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r>
              <a:rPr lang="cs-CZ" sz="2800" dirty="0" err="1" smtClean="0">
                <a:solidFill>
                  <a:srgbClr val="FFC000"/>
                </a:solidFill>
              </a:rPr>
              <a:t>press</a:t>
            </a:r>
            <a:r>
              <a:rPr lang="cs-CZ" sz="2800" dirty="0" smtClean="0">
                <a:solidFill>
                  <a:srgbClr val="FFC000"/>
                </a:solidFill>
              </a:rPr>
              <a:t>-fit fixace v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zužujícím se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C000"/>
                </a:solidFill>
              </a:rPr>
              <a:t>femorálním kanálu</a:t>
            </a:r>
            <a:endParaRPr lang="cs-CZ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 sz="2800" dirty="0" smtClean="0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484313"/>
            <a:ext cx="366553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076825" y="3548063"/>
          <a:ext cx="3665538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Rastrový obrázek" r:id="rId4" imgW="5649114" imgH="4638095" progId="PBrush">
                  <p:embed/>
                </p:oleObj>
              </mc:Choice>
              <mc:Fallback>
                <p:oleObj name="Rastrový obrázek" r:id="rId4" imgW="5649114" imgH="4638095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548063"/>
                        <a:ext cx="3665538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REHABILITACE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předoperační RHB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pooperační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ortéza 0-30 st.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pohyb ihned po operaci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polohování do plné extenze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protokol respektující jednotlivé fáze </a:t>
            </a:r>
            <a:r>
              <a:rPr lang="cs-CZ" sz="2400" dirty="0" err="1" smtClean="0">
                <a:solidFill>
                  <a:schemeClr val="bg1"/>
                </a:solidFill>
              </a:rPr>
              <a:t>vhojování</a:t>
            </a:r>
            <a:r>
              <a:rPr lang="cs-CZ" sz="2400" dirty="0" smtClean="0">
                <a:solidFill>
                  <a:schemeClr val="bg1"/>
                </a:solidFill>
              </a:rPr>
              <a:t> štěpu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hojení kostních štěpů – 6 týdnů dlouhá ortéza s kloubem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reedukace reflexních ochranných mechanismů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revaskularizace</a:t>
            </a:r>
            <a:r>
              <a:rPr lang="cs-CZ" sz="2400" dirty="0" smtClean="0">
                <a:solidFill>
                  <a:schemeClr val="bg1"/>
                </a:solidFill>
              </a:rPr>
              <a:t> štěpu = přestavba -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cs-CZ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3.) Chrupavka a její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Difuzní změny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Chondropatie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Artróza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Ložiskové defekty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v rámci celkových artrotických změn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traumata chrupavky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tranaschondrální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osteochondrální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dissekující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osteochondróza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976938" cy="3922713"/>
          </a:xfrm>
        </p:spPr>
      </p:pic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Chondromalacie - změknutí chrupavky</a:t>
            </a:r>
          </a:p>
        </p:txBody>
      </p:sp>
      <p:graphicFrame>
        <p:nvGraphicFramePr>
          <p:cNvPr id="3074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4005263"/>
          <a:ext cx="20669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Rastrový obrázek" r:id="rId4" imgW="2066667" imgH="1647619" progId="PBrush">
                  <p:embed/>
                </p:oleObj>
              </mc:Choice>
              <mc:Fallback>
                <p:oleObj name="Rastrový obrázek" r:id="rId4" imgW="2066667" imgH="1647619" progId="PBrush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005263"/>
                        <a:ext cx="206692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267450" cy="41148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276600" y="571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Fisury  chrupavky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6659563" y="4797425"/>
          <a:ext cx="20859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Rastrový obrázek" r:id="rId4" imgW="2085714" imgH="1647619" progId="PBrush">
                  <p:embed/>
                </p:oleObj>
              </mc:Choice>
              <mc:Fallback>
                <p:oleObj name="Rastrový obrázek" r:id="rId4" imgW="2085714" imgH="1647619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797425"/>
                        <a:ext cx="208597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Fibrilace chrupavky  - „krabí maso“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447800"/>
            <a:ext cx="6324600" cy="4114800"/>
          </a:xfrm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659563" y="4076700"/>
          <a:ext cx="20097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Rastrový obrázek" r:id="rId4" imgW="2010056" imgH="1676634" progId="PBrush">
                  <p:embed/>
                </p:oleObj>
              </mc:Choice>
              <mc:Fallback>
                <p:oleObj name="Rastrový obrázek" r:id="rId4" imgW="2010056" imgH="1676634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076700"/>
                        <a:ext cx="20097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6148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484313"/>
            <a:ext cx="5884862" cy="3862387"/>
          </a:xfrm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219200" y="54864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Degenerativní nález ve vnitřním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kompartmentu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 -  plošně obnažená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kost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6877050" y="4076700"/>
          <a:ext cx="1819275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Rastrový obrázek" r:id="rId4" imgW="1819529" imgH="1419048" progId="PBrush">
                  <p:embed/>
                </p:oleObj>
              </mc:Choice>
              <mc:Fallback>
                <p:oleObj name="Rastrový obrázek" r:id="rId4" imgW="1819529" imgH="1419048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076700"/>
                        <a:ext cx="1819275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Gonartróza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Ložiskový defekt chrupavky IV. st. při artrotických změnách</a:t>
            </a:r>
            <a:endParaRPr lang="cs-CZ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Patela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Mediální kondyl femuru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066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fraktura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2400" b="1" dirty="0" smtClean="0"/>
          </a:p>
        </p:txBody>
      </p:sp>
      <p:pic>
        <p:nvPicPr>
          <p:cNvPr id="36867" name="Picture 8" descr="abraze sub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4038600" cy="2740025"/>
          </a:xfrm>
          <a:noFill/>
        </p:spPr>
      </p:pic>
      <p:pic>
        <p:nvPicPr>
          <p:cNvPr id="36868" name="Picture 9" descr="S6R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39624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10"/>
          <p:cNvSpPr txBox="1">
            <a:spLocks noChangeArrowheads="1"/>
          </p:cNvSpPr>
          <p:nvPr/>
        </p:nvSpPr>
        <p:spPr bwMode="auto">
          <a:xfrm>
            <a:off x="762000" y="472440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odstranění poškozené chrupavky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r>
              <a:rPr lang="cs-CZ" sz="2400" b="1" dirty="0">
                <a:latin typeface="Times New Roman" pitchFamily="18" charset="0"/>
              </a:rPr>
              <a:t>					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5257800" y="4648200"/>
            <a:ext cx="3429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abraze</a:t>
            </a: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přehojení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vazivovou</a:t>
            </a:r>
            <a:b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chrupavkou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endParaRPr lang="cs-CZ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cévy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589"/>
          <a:stretch>
            <a:fillRect/>
          </a:stretch>
        </p:blipFill>
        <p:spPr bwMode="auto">
          <a:xfrm>
            <a:off x="1259632" y="1412776"/>
            <a:ext cx="67266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Menší fragmenty - extrakce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Refixace</a:t>
            </a:r>
            <a:r>
              <a:rPr lang="cs-CZ" sz="2400" dirty="0" smtClean="0">
                <a:solidFill>
                  <a:schemeClr val="bg1"/>
                </a:solidFill>
              </a:rPr>
              <a:t> pokud lze</a:t>
            </a:r>
          </a:p>
          <a:p>
            <a:pPr lvl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vstřebatelné šroubky, hřebíčky</a:t>
            </a:r>
          </a:p>
          <a:p>
            <a:pPr lvl="1"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kloubu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Neošetřené - volné tělísko = kloubní myš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Rastrový obraz" r:id="rId5" imgW="2381582" imgH="1971950" progId="PBrush">
                  <p:embed/>
                </p:oleObj>
              </mc:Choice>
              <mc:Fallback>
                <p:oleObj name="Rastrový obraz" r:id="rId5" imgW="2381582" imgH="197195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852738"/>
                        <a:ext cx="13176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Možnosti řešení ložiskových </a:t>
            </a:r>
            <a:r>
              <a:rPr lang="cs-CZ" b="1" dirty="0" err="1" smtClean="0">
                <a:solidFill>
                  <a:srgbClr val="FFFF00"/>
                </a:solidFill>
              </a:rPr>
              <a:t>chondrálních</a:t>
            </a:r>
            <a:r>
              <a:rPr lang="cs-CZ" b="1" dirty="0" smtClean="0">
                <a:solidFill>
                  <a:srgbClr val="FFFF00"/>
                </a:solidFill>
              </a:rPr>
              <a:t> defektů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17813"/>
            <a:ext cx="7391400" cy="3278187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mikrofraktury</a:t>
            </a:r>
            <a:r>
              <a:rPr lang="cs-CZ" dirty="0" smtClean="0">
                <a:solidFill>
                  <a:schemeClr val="bg1"/>
                </a:solidFill>
              </a:rPr>
              <a:t>  /návrty/ - </a:t>
            </a:r>
            <a:r>
              <a:rPr lang="cs-CZ" dirty="0" err="1" smtClean="0">
                <a:solidFill>
                  <a:schemeClr val="bg1"/>
                </a:solidFill>
              </a:rPr>
              <a:t>přehojení</a:t>
            </a:r>
            <a:r>
              <a:rPr lang="cs-CZ" dirty="0" smtClean="0">
                <a:solidFill>
                  <a:schemeClr val="bg1"/>
                </a:solidFill>
              </a:rPr>
              <a:t> vazivovou chrupavkou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Mozaiková plastika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Transplantace kultivovaných </a:t>
            </a:r>
            <a:r>
              <a:rPr lang="cs-CZ" dirty="0" err="1" smtClean="0">
                <a:solidFill>
                  <a:schemeClr val="bg1"/>
                </a:solidFill>
              </a:rPr>
              <a:t>chondrocytů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Genová léčba - výzkum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41767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- konečný stav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1258888" y="50133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návrty šídlem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 - defekt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- návrty spodiny K - drátem</a:t>
            </a:r>
          </a:p>
          <a:p>
            <a:pPr algn="l"/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abraze </a:t>
            </a:r>
            <a:r>
              <a:rPr lang="cs-CZ" dirty="0" err="1" smtClean="0">
                <a:solidFill>
                  <a:schemeClr val="bg1"/>
                </a:solidFill>
              </a:rPr>
              <a:t>shaverem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3276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08275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3182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9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277043" y="1124744"/>
            <a:ext cx="4799013" cy="3578225"/>
          </a:xfrm>
        </p:spPr>
      </p:pic>
      <p:pic>
        <p:nvPicPr>
          <p:cNvPr id="39940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2051720" y="4293096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6R00005"/>
          <p:cNvPicPr>
            <a:picLocks noChangeAspect="1" noChangeArrowheads="1"/>
          </p:cNvPicPr>
          <p:nvPr/>
        </p:nvPicPr>
        <p:blipFill>
          <a:blip r:embed="rId4" cstate="print"/>
          <a:srcRect l="29060"/>
          <a:stretch>
            <a:fillRect/>
          </a:stretch>
        </p:blipFill>
        <p:spPr>
          <a:xfrm>
            <a:off x="5220072" y="1124744"/>
            <a:ext cx="3743995" cy="34667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Dissekující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osteochondróza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err="1" smtClean="0">
                <a:solidFill>
                  <a:srgbClr val="FFFF00"/>
                </a:solidFill>
              </a:rPr>
              <a:t>Osteochondrosis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dissecans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Lokální aseptická nekróza vznikající v </a:t>
            </a:r>
            <a:r>
              <a:rPr lang="cs-CZ" dirty="0" err="1" smtClean="0">
                <a:solidFill>
                  <a:srgbClr val="FFC000"/>
                </a:solidFill>
              </a:rPr>
              <a:t>sucbchondrální</a:t>
            </a:r>
            <a:r>
              <a:rPr lang="cs-CZ" dirty="0" smtClean="0">
                <a:solidFill>
                  <a:srgbClr val="FFC000"/>
                </a:solidFill>
              </a:rPr>
              <a:t> kosti kloubních ploch hl. kolena a </a:t>
            </a:r>
            <a:r>
              <a:rPr lang="cs-CZ" dirty="0" err="1" smtClean="0">
                <a:solidFill>
                  <a:srgbClr val="FFC000"/>
                </a:solidFill>
              </a:rPr>
              <a:t>hlezna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zhojení ad </a:t>
            </a:r>
            <a:r>
              <a:rPr lang="cs-CZ" dirty="0" err="1" smtClean="0">
                <a:solidFill>
                  <a:schemeClr val="bg1"/>
                </a:solidFill>
              </a:rPr>
              <a:t>integrum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oddělení fragmentu kosti, </a:t>
            </a:r>
            <a:r>
              <a:rPr lang="cs-CZ" dirty="0" err="1" smtClean="0">
                <a:solidFill>
                  <a:schemeClr val="bg1"/>
                </a:solidFill>
              </a:rPr>
              <a:t>pozdějí</a:t>
            </a:r>
            <a:r>
              <a:rPr lang="cs-CZ" dirty="0" smtClean="0">
                <a:solidFill>
                  <a:schemeClr val="bg1"/>
                </a:solidFill>
              </a:rPr>
              <a:t> i nad ní ležící chrupavky → uvolnění tzv. </a:t>
            </a:r>
            <a:r>
              <a:rPr lang="cs-CZ" dirty="0" err="1" smtClean="0">
                <a:solidFill>
                  <a:schemeClr val="bg1"/>
                </a:solidFill>
              </a:rPr>
              <a:t>dissekátu</a:t>
            </a:r>
            <a:r>
              <a:rPr lang="cs-CZ" dirty="0" smtClean="0">
                <a:solidFill>
                  <a:schemeClr val="bg1"/>
                </a:solidFill>
              </a:rPr>
              <a:t> do kloubu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defektu kl. plochy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kl. myšky – blokády, abraze kl. povrchů</a:t>
            </a:r>
          </a:p>
          <a:p>
            <a:pPr lvl="1"/>
            <a:r>
              <a:rPr lang="cs-CZ" b="1" dirty="0" smtClean="0">
                <a:solidFill>
                  <a:srgbClr val="FFC000"/>
                </a:solidFill>
              </a:rPr>
              <a:t>lokalizace </a:t>
            </a:r>
            <a:r>
              <a:rPr lang="cs-CZ" dirty="0" smtClean="0">
                <a:solidFill>
                  <a:srgbClr val="FFC000"/>
                </a:solidFill>
              </a:rPr>
              <a:t>- 80%med. kondyl, 15% lat. kondyl, 5% patela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etiologie</a:t>
            </a:r>
            <a:r>
              <a:rPr lang="cs-CZ" dirty="0" smtClean="0">
                <a:solidFill>
                  <a:schemeClr val="bg1"/>
                </a:solidFill>
              </a:rPr>
              <a:t> – trauma, </a:t>
            </a:r>
            <a:r>
              <a:rPr lang="cs-CZ" dirty="0" err="1" smtClean="0">
                <a:solidFill>
                  <a:schemeClr val="bg1"/>
                </a:solidFill>
              </a:rPr>
              <a:t>mikrotraumatizace</a:t>
            </a:r>
            <a:r>
              <a:rPr lang="cs-CZ" dirty="0" smtClean="0">
                <a:solidFill>
                  <a:schemeClr val="bg1"/>
                </a:solidFill>
              </a:rPr>
              <a:t>, cévní příčina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eorthopod.com/sites/default/files/images/knee_OCD_anatom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-5924" b="3162"/>
          <a:stretch>
            <a:fillRect/>
          </a:stretch>
        </p:blipFill>
        <p:spPr bwMode="auto">
          <a:xfrm>
            <a:off x="6732240" y="1"/>
            <a:ext cx="2411759" cy="2204863"/>
          </a:xfrm>
          <a:prstGeom prst="rect">
            <a:avLst/>
          </a:prstGeom>
          <a:noFill/>
        </p:spPr>
      </p:pic>
      <p:pic>
        <p:nvPicPr>
          <p:cNvPr id="20484" name="Picture 4" descr="http://lgsmash.files.wordpress.com/2011/05/osteochondritis_dessican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467544" y="1268760"/>
            <a:ext cx="5715000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85000" lnSpcReduction="10000"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Diagnostika: </a:t>
            </a:r>
            <a:r>
              <a:rPr lang="cs-CZ" sz="4000" dirty="0" smtClean="0">
                <a:solidFill>
                  <a:srgbClr val="FFC000"/>
                </a:solidFill>
              </a:rPr>
              <a:t>klinika (</a:t>
            </a:r>
            <a:r>
              <a:rPr lang="cs-CZ" sz="4000" dirty="0" err="1" smtClean="0">
                <a:solidFill>
                  <a:srgbClr val="FFC000"/>
                </a:solidFill>
              </a:rPr>
              <a:t>nespec</a:t>
            </a:r>
            <a:r>
              <a:rPr lang="cs-CZ" sz="4000" dirty="0" smtClean="0">
                <a:solidFill>
                  <a:srgbClr val="FFC000"/>
                </a:solidFill>
              </a:rPr>
              <a:t>.) + zobrazovací metody (RTG,CT, MRI, </a:t>
            </a:r>
            <a:r>
              <a:rPr lang="cs-CZ" sz="4000" dirty="0" err="1" smtClean="0">
                <a:solidFill>
                  <a:srgbClr val="FFC000"/>
                </a:solidFill>
              </a:rPr>
              <a:t>scinti</a:t>
            </a:r>
            <a:r>
              <a:rPr lang="cs-CZ" sz="4000" dirty="0" smtClean="0">
                <a:solidFill>
                  <a:srgbClr val="FFC000"/>
                </a:solidFill>
              </a:rPr>
              <a:t>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MRI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ASK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 smtClean="0">
                <a:solidFill>
                  <a:schemeClr val="bg1"/>
                </a:solidFill>
              </a:rPr>
              <a:t>ASK klasifikace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Stabilní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(</a:t>
            </a:r>
            <a:r>
              <a:rPr lang="cs-CZ" sz="3200" b="1" dirty="0" err="1" smtClean="0">
                <a:solidFill>
                  <a:srgbClr val="FFC000"/>
                </a:solidFill>
              </a:rPr>
              <a:t>chondropatie</a:t>
            </a:r>
            <a:r>
              <a:rPr lang="cs-CZ" sz="3200" b="1" dirty="0" smtClean="0">
                <a:solidFill>
                  <a:srgbClr val="FFC000"/>
                </a:solidFill>
              </a:rPr>
              <a:t> I-II)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Částečně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endParaRPr lang="cs-CZ" sz="32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Kompletně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– </a:t>
            </a:r>
            <a:r>
              <a:rPr lang="cs-CZ" sz="3200" b="1" dirty="0" err="1" smtClean="0">
                <a:solidFill>
                  <a:srgbClr val="FFC000"/>
                </a:solidFill>
              </a:rPr>
              <a:t>kl.myška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20072" y="4005064"/>
            <a:ext cx="392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 stádia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Negat</a:t>
            </a:r>
            <a:r>
              <a:rPr lang="cs-CZ" sz="3200" b="1" dirty="0" smtClean="0">
                <a:solidFill>
                  <a:srgbClr val="FFC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Projasnění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Skleróza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Volný fragment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39940" name="Picture 4" descr="http://ajs.sagepub.com/content/29/5/562/F2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379" b="55756"/>
          <a:stretch>
            <a:fillRect/>
          </a:stretch>
        </p:blipFill>
        <p:spPr bwMode="auto">
          <a:xfrm>
            <a:off x="755576" y="4005064"/>
            <a:ext cx="3672408" cy="2687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Klasifikace dle věku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5 –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otevřené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30%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pozvolný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trauma je vedlejší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hl. konzervativní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výborná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nad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vzácně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akutní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většinou trauma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operační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horší</a:t>
            </a:r>
            <a:endParaRPr lang="cs-CZ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Terapie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většinou konzervativně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omezení aktivity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odlehčení o berlích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dočasně fixace</a:t>
            </a:r>
          </a:p>
          <a:p>
            <a:r>
              <a:rPr lang="cs-CZ" sz="2800" dirty="0" err="1" smtClean="0">
                <a:solidFill>
                  <a:srgbClr val="FFC000"/>
                </a:solidFill>
              </a:rPr>
              <a:t>event</a:t>
            </a:r>
            <a:r>
              <a:rPr lang="cs-CZ" sz="2800" dirty="0" smtClean="0">
                <a:solidFill>
                  <a:srgbClr val="FFC000"/>
                </a:solidFill>
              </a:rPr>
              <a:t>. ASK s návrty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ložiska nad 10mm v zátěžové zóně </a:t>
            </a:r>
            <a:r>
              <a:rPr lang="cs-CZ" sz="2800" dirty="0" err="1" smtClean="0">
                <a:solidFill>
                  <a:srgbClr val="FFC000"/>
                </a:solidFill>
              </a:rPr>
              <a:t>indik</a:t>
            </a:r>
            <a:r>
              <a:rPr lang="cs-CZ" sz="2800" dirty="0" smtClean="0">
                <a:solidFill>
                  <a:srgbClr val="FFC000"/>
                </a:solidFill>
              </a:rPr>
              <a:t>. k </a:t>
            </a:r>
            <a:r>
              <a:rPr lang="cs-CZ" sz="2800" dirty="0" err="1" smtClean="0">
                <a:solidFill>
                  <a:srgbClr val="FFC000"/>
                </a:solidFill>
              </a:rPr>
              <a:t>op</a:t>
            </a:r>
            <a:r>
              <a:rPr lang="cs-CZ" sz="2800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1.Intaktní chrupavka</a:t>
            </a:r>
          </a:p>
          <a:p>
            <a:pPr lvl="1"/>
            <a:r>
              <a:rPr lang="cs-CZ" sz="2400" dirty="0" err="1" smtClean="0">
                <a:solidFill>
                  <a:srgbClr val="FFC000"/>
                </a:solidFill>
              </a:rPr>
              <a:t>transchondrální</a:t>
            </a:r>
            <a:r>
              <a:rPr lang="cs-CZ" sz="2400" dirty="0" smtClean="0">
                <a:solidFill>
                  <a:srgbClr val="FFC000"/>
                </a:solidFill>
              </a:rPr>
              <a:t> návrty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retrográdní návrty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2.Částečně nebo kompletně uvolněný </a:t>
            </a:r>
            <a:r>
              <a:rPr lang="cs-CZ" sz="2800" dirty="0" err="1" smtClean="0">
                <a:solidFill>
                  <a:srgbClr val="FFFF00"/>
                </a:solidFill>
              </a:rPr>
              <a:t>dissekát</a:t>
            </a:r>
            <a:endParaRPr lang="cs-CZ" sz="2800" dirty="0" smtClean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návrty, </a:t>
            </a:r>
            <a:r>
              <a:rPr lang="cs-CZ" sz="2400" dirty="0" err="1" smtClean="0">
                <a:solidFill>
                  <a:srgbClr val="FFC000"/>
                </a:solidFill>
              </a:rPr>
              <a:t>event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spongioplastika</a:t>
            </a:r>
            <a:r>
              <a:rPr lang="cs-CZ" sz="2400" dirty="0" smtClean="0">
                <a:solidFill>
                  <a:srgbClr val="FFC000"/>
                </a:solidFill>
              </a:rPr>
              <a:t> + </a:t>
            </a:r>
            <a:r>
              <a:rPr lang="cs-CZ" sz="2400" dirty="0" err="1" smtClean="0">
                <a:solidFill>
                  <a:srgbClr val="FFC000"/>
                </a:solidFill>
              </a:rPr>
              <a:t>refixace</a:t>
            </a:r>
            <a:r>
              <a:rPr lang="cs-CZ" sz="2400" dirty="0" smtClean="0">
                <a:solidFill>
                  <a:srgbClr val="FFC000"/>
                </a:solidFill>
              </a:rPr>
              <a:t> fragmentu</a:t>
            </a:r>
          </a:p>
          <a:p>
            <a:pPr lvl="1">
              <a:buFontTx/>
              <a:buChar char="-"/>
            </a:pPr>
            <a:r>
              <a:rPr lang="cs-CZ" sz="2400" dirty="0" smtClean="0">
                <a:solidFill>
                  <a:srgbClr val="FFC000"/>
                </a:solidFill>
              </a:rPr>
              <a:t>odstranění fragmentu + </a:t>
            </a: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 + </a:t>
            </a:r>
            <a:r>
              <a:rPr lang="cs-CZ" sz="2400" dirty="0" err="1" smtClean="0">
                <a:solidFill>
                  <a:srgbClr val="FFC000"/>
                </a:solidFill>
              </a:rPr>
              <a:t>mozaikoplastika</a:t>
            </a:r>
            <a:r>
              <a:rPr lang="cs-CZ" sz="2400" dirty="0" smtClean="0">
                <a:solidFill>
                  <a:srgbClr val="FFC000"/>
                </a:solidFill>
              </a:rPr>
              <a:t> či autologní </a:t>
            </a:r>
            <a:r>
              <a:rPr lang="cs-CZ" sz="2400" dirty="0" err="1" smtClean="0">
                <a:solidFill>
                  <a:srgbClr val="FFC000"/>
                </a:solidFill>
              </a:rPr>
              <a:t>kultiv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chondrocyty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nervy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899592" y="1196752"/>
            <a:ext cx="7560840" cy="5487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Patela a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femoropatelární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obtíže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největší sezamská kost, mediální + laterální </a:t>
            </a:r>
            <a:r>
              <a:rPr lang="cs-CZ" sz="2800" dirty="0" err="1" smtClean="0">
                <a:solidFill>
                  <a:schemeClr val="bg1"/>
                </a:solidFill>
              </a:rPr>
              <a:t>retinakula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/>
              <a:t>	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 </a:t>
            </a:r>
            <a:r>
              <a:rPr lang="cs-C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(sub)luxace</a:t>
            </a: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ruptura med.</a:t>
            </a:r>
            <a:r>
              <a:rPr lang="cs-CZ" sz="2800" dirty="0" err="1" smtClean="0">
                <a:solidFill>
                  <a:schemeClr val="bg1"/>
                </a:solidFill>
              </a:rPr>
              <a:t>retinakul</a:t>
            </a:r>
            <a:r>
              <a:rPr lang="cs-CZ" sz="2800" dirty="0" smtClean="0">
                <a:solidFill>
                  <a:schemeClr val="bg1"/>
                </a:solidFill>
              </a:rPr>
              <a:t> pately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osteochondrální</a:t>
            </a:r>
            <a:r>
              <a:rPr lang="cs-CZ" sz="2800" dirty="0" smtClean="0">
                <a:solidFill>
                  <a:schemeClr val="bg1"/>
                </a:solidFill>
              </a:rPr>
              <a:t> fraktura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cs-C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syndrom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laterální </a:t>
            </a:r>
            <a:r>
              <a:rPr lang="cs-CZ" sz="2800" dirty="0" err="1" smtClean="0">
                <a:solidFill>
                  <a:schemeClr val="bg1"/>
                </a:solidFill>
              </a:rPr>
              <a:t>hyperprese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276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51500" y="4581525"/>
            <a:ext cx="2447925" cy="1762125"/>
          </a:xfrm>
          <a:noFill/>
        </p:spPr>
      </p:pic>
      <p:pic>
        <p:nvPicPr>
          <p:cNvPr id="2765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636838"/>
            <a:ext cx="2960687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Traumatická luxace pately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42486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luxace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vždy laterálně</a:t>
            </a:r>
            <a:r>
              <a:rPr lang="cs-CZ" dirty="0" smtClean="0">
                <a:solidFill>
                  <a:schemeClr val="bg1"/>
                </a:solidFill>
              </a:rPr>
              <a:t>, často spontánní repozice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úder při </a:t>
            </a:r>
            <a:r>
              <a:rPr lang="cs-CZ" dirty="0" err="1" smtClean="0">
                <a:solidFill>
                  <a:schemeClr val="bg1"/>
                </a:solidFill>
              </a:rPr>
              <a:t>semiflexi</a:t>
            </a:r>
            <a:r>
              <a:rPr lang="cs-CZ" dirty="0" smtClean="0">
                <a:solidFill>
                  <a:schemeClr val="bg1"/>
                </a:solidFill>
              </a:rPr>
              <a:t> z mediální strany, kombinace rotace </a:t>
            </a:r>
            <a:r>
              <a:rPr lang="cs-CZ" dirty="0" err="1" smtClean="0">
                <a:solidFill>
                  <a:schemeClr val="bg1"/>
                </a:solidFill>
              </a:rPr>
              <a:t>tibie</a:t>
            </a:r>
            <a:r>
              <a:rPr lang="cs-CZ" dirty="0" smtClean="0">
                <a:solidFill>
                  <a:schemeClr val="bg1"/>
                </a:solidFill>
              </a:rPr>
              <a:t> a valgozity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konzervativní – repozice, punkce, ortéza, RHB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operační – ASK, ošetření </a:t>
            </a:r>
            <a:r>
              <a:rPr lang="cs-CZ" dirty="0" err="1" smtClean="0">
                <a:solidFill>
                  <a:schemeClr val="bg1"/>
                </a:solidFill>
              </a:rPr>
              <a:t>osteochondrální</a:t>
            </a:r>
            <a:r>
              <a:rPr lang="cs-CZ" dirty="0" smtClean="0">
                <a:solidFill>
                  <a:schemeClr val="bg1"/>
                </a:solidFill>
              </a:rPr>
              <a:t> léze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riziko recidivujících luxací pately v budoucnosti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posttraumatické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vrozené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hypoplazie čéšky a </a:t>
            </a:r>
            <a:r>
              <a:rPr lang="cs-CZ" sz="2800" dirty="0" err="1" smtClean="0">
                <a:solidFill>
                  <a:schemeClr val="bg1"/>
                </a:solidFill>
              </a:rPr>
              <a:t>lateralizace</a:t>
            </a:r>
            <a:r>
              <a:rPr lang="cs-CZ" sz="2800" dirty="0" smtClean="0">
                <a:solidFill>
                  <a:schemeClr val="bg1"/>
                </a:solidFill>
              </a:rPr>
              <a:t> MQF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habituální</a:t>
            </a:r>
            <a:r>
              <a:rPr lang="cs-CZ" sz="2800" b="1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změny FP poměrů během růstu</a:t>
            </a:r>
          </a:p>
          <a:p>
            <a:pPr>
              <a:defRPr/>
            </a:pP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 descr="S24001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4572000" y="2606675"/>
            <a:ext cx="3886200" cy="28463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0010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 - operace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700808"/>
            <a:ext cx="6629400" cy="2287587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ASK - laterální </a:t>
            </a:r>
            <a:r>
              <a:rPr lang="cs-CZ" dirty="0" err="1" smtClean="0">
                <a:solidFill>
                  <a:schemeClr val="bg1"/>
                </a:solidFill>
              </a:rPr>
              <a:t>release</a:t>
            </a:r>
            <a:r>
              <a:rPr lang="cs-CZ" dirty="0" smtClean="0">
                <a:solidFill>
                  <a:schemeClr val="bg1"/>
                </a:solidFill>
              </a:rPr>
              <a:t> + mediální </a:t>
            </a:r>
            <a:r>
              <a:rPr lang="cs-CZ" dirty="0" err="1" smtClean="0">
                <a:solidFill>
                  <a:schemeClr val="bg1"/>
                </a:solidFill>
              </a:rPr>
              <a:t>kapsulorhafie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otevřeně - mnoho operací                    	- princip: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medializace pately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3988"/>
            <a:ext cx="48974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863" y="3933056"/>
            <a:ext cx="49491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4318248" cy="5112568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porucha centrace spojená s přetížením čéšky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peripatelární</a:t>
            </a:r>
            <a:r>
              <a:rPr lang="cs-CZ" sz="2800" dirty="0" smtClean="0">
                <a:solidFill>
                  <a:schemeClr val="bg1"/>
                </a:solidFill>
              </a:rPr>
              <a:t> bolesti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krepitus</a:t>
            </a:r>
            <a:r>
              <a:rPr lang="cs-CZ" sz="2800" dirty="0" smtClean="0">
                <a:solidFill>
                  <a:schemeClr val="bg1"/>
                </a:solidFill>
              </a:rPr>
              <a:t> při flexi</a:t>
            </a:r>
          </a:p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rgbClr val="FFFF00"/>
                </a:solidFill>
              </a:rPr>
              <a:t>Konzervativní terapie: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Režimová opatření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RHB (posílení MQF)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NSA, obstřiky</a:t>
            </a:r>
          </a:p>
          <a:p>
            <a:pPr lvl="1"/>
            <a:r>
              <a:rPr lang="cs-CZ" sz="2400" dirty="0" err="1" smtClean="0">
                <a:solidFill>
                  <a:srgbClr val="FFFF00"/>
                </a:solidFill>
              </a:rPr>
              <a:t>Chondroprotektiva</a:t>
            </a:r>
            <a:r>
              <a:rPr lang="cs-CZ" sz="2400" dirty="0" smtClean="0">
                <a:solidFill>
                  <a:srgbClr val="FFFF00"/>
                </a:solidFill>
              </a:rPr>
              <a:t> a </a:t>
            </a:r>
            <a:r>
              <a:rPr lang="cs-CZ" sz="2400" dirty="0" err="1" smtClean="0">
                <a:solidFill>
                  <a:srgbClr val="FFFF00"/>
                </a:solidFill>
              </a:rPr>
              <a:t>viskosuplementace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Ortézy</a:t>
            </a:r>
          </a:p>
        </p:txBody>
      </p:sp>
      <p:pic>
        <p:nvPicPr>
          <p:cNvPr id="32772" name="Picture 9" descr="S240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6000" b="10001"/>
          <a:stretch>
            <a:fillRect/>
          </a:stretch>
        </p:blipFill>
        <p:spPr>
          <a:xfrm>
            <a:off x="5435600" y="2189163"/>
            <a:ext cx="2449513" cy="1801812"/>
          </a:xfrm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8600"/>
            <a:ext cx="25908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340600" cy="9445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</a:rPr>
              <a:t> pately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1" y="1052736"/>
            <a:ext cx="4176340" cy="3281139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Operační terapie:</a:t>
            </a:r>
          </a:p>
          <a:p>
            <a:pPr lvl="1"/>
            <a:r>
              <a:rPr lang="cs-CZ" sz="2400" dirty="0" smtClean="0">
                <a:solidFill>
                  <a:schemeClr val="bg1"/>
                </a:solidFill>
              </a:rPr>
              <a:t>laterální </a:t>
            </a:r>
            <a:r>
              <a:rPr lang="cs-CZ" sz="2400" dirty="0" err="1" smtClean="0">
                <a:solidFill>
                  <a:schemeClr val="bg1"/>
                </a:solidFill>
              </a:rPr>
              <a:t>release</a:t>
            </a:r>
            <a:r>
              <a:rPr lang="cs-CZ" sz="2400" dirty="0" smtClean="0">
                <a:solidFill>
                  <a:schemeClr val="bg1"/>
                </a:solidFill>
              </a:rPr>
              <a:t> při syndromu laterální </a:t>
            </a:r>
            <a:r>
              <a:rPr lang="cs-CZ" sz="2400" dirty="0" err="1" smtClean="0">
                <a:solidFill>
                  <a:schemeClr val="bg1"/>
                </a:solidFill>
              </a:rPr>
              <a:t>hyperpresse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33796" name="Picture 6" descr="S24001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001" t="2000" r="20000" b="12666"/>
          <a:stretch>
            <a:fillRect/>
          </a:stretch>
        </p:blipFill>
        <p:spPr>
          <a:xfrm>
            <a:off x="4716016" y="1628800"/>
            <a:ext cx="3238500" cy="2144712"/>
          </a:xfrm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13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0"/>
            <a:ext cx="2493500" cy="4079106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396044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Tumory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412776"/>
            <a:ext cx="3810000" cy="41148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Osteosarkom, </a:t>
            </a:r>
            <a:r>
              <a:rPr lang="cs-CZ" dirty="0" err="1" smtClean="0">
                <a:solidFill>
                  <a:schemeClr val="bg1"/>
                </a:solidFill>
              </a:rPr>
              <a:t>Ewingův</a:t>
            </a:r>
            <a:r>
              <a:rPr lang="cs-CZ" dirty="0" smtClean="0">
                <a:solidFill>
                  <a:schemeClr val="bg1"/>
                </a:solidFill>
              </a:rPr>
              <a:t> sarkom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Chondrosarkom</a:t>
            </a:r>
            <a:r>
              <a:rPr lang="cs-CZ" dirty="0" smtClean="0">
                <a:solidFill>
                  <a:schemeClr val="bg1"/>
                </a:solidFill>
              </a:rPr>
              <a:t>, kostní metastázy,.. 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203848" y="242088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věk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1" y="0"/>
            <a:ext cx="2492257" cy="407707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030" y="4293096"/>
            <a:ext cx="1082634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1" name="Picture 10" descr="DistF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4293096"/>
            <a:ext cx="1467809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4221088"/>
            <a:ext cx="1231169" cy="263691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363" y="4163508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4" name="Picture 9" descr="WasserbauerAleš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76256" y="4155000"/>
            <a:ext cx="1862733" cy="2703000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Gonitis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280920" cy="54006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Punkce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FF00"/>
                </a:solidFill>
              </a:rPr>
              <a:t>– ad </a:t>
            </a:r>
            <a:r>
              <a:rPr lang="cs-CZ" dirty="0" err="1" smtClean="0">
                <a:solidFill>
                  <a:srgbClr val="FFFF00"/>
                </a:solidFill>
              </a:rPr>
              <a:t>bakter</a:t>
            </a:r>
            <a:r>
              <a:rPr lang="cs-CZ" dirty="0" smtClean="0">
                <a:solidFill>
                  <a:srgbClr val="FFFF00"/>
                </a:solidFill>
              </a:rPr>
              <a:t> /</a:t>
            </a:r>
            <a:r>
              <a:rPr lang="cs-CZ" dirty="0" err="1" smtClean="0">
                <a:solidFill>
                  <a:srgbClr val="FFFF00"/>
                </a:solidFill>
              </a:rPr>
              <a:t>ev</a:t>
            </a:r>
            <a:r>
              <a:rPr lang="cs-CZ" dirty="0" smtClean="0">
                <a:solidFill>
                  <a:srgbClr val="FFFF00"/>
                </a:solidFill>
              </a:rPr>
              <a:t>. I PCR), NSA..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Lab</a:t>
            </a:r>
            <a:r>
              <a:rPr lang="cs-CZ" dirty="0" smtClean="0">
                <a:solidFill>
                  <a:schemeClr val="bg1"/>
                </a:solidFill>
              </a:rPr>
              <a:t>. - </a:t>
            </a:r>
            <a:r>
              <a:rPr lang="cs-CZ" dirty="0" smtClean="0">
                <a:solidFill>
                  <a:srgbClr val="FFFF00"/>
                </a:solidFill>
              </a:rPr>
              <a:t>elevace FW, CRP, KO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RTG a </a:t>
            </a:r>
            <a:r>
              <a:rPr lang="cs-CZ" dirty="0" err="1" smtClean="0">
                <a:solidFill>
                  <a:schemeClr val="bg1"/>
                </a:solidFill>
              </a:rPr>
              <a:t>sono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- v normě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dlouhodobě ATB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klid, </a:t>
            </a:r>
            <a:r>
              <a:rPr lang="cs-CZ" b="1" dirty="0" err="1" smtClean="0">
                <a:solidFill>
                  <a:srgbClr val="FFFF00"/>
                </a:solidFill>
              </a:rPr>
              <a:t>analgetizace</a:t>
            </a:r>
            <a:r>
              <a:rPr lang="cs-CZ" b="1" dirty="0" smtClean="0">
                <a:solidFill>
                  <a:srgbClr val="FFFF00"/>
                </a:solidFill>
              </a:rPr>
              <a:t>, ortéza</a:t>
            </a: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lavage</a:t>
            </a:r>
            <a:endParaRPr lang="cs-CZ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ev</a:t>
            </a:r>
            <a:r>
              <a:rPr lang="cs-CZ" b="1" dirty="0" smtClean="0">
                <a:solidFill>
                  <a:srgbClr val="FFFF00"/>
                </a:solidFill>
              </a:rPr>
              <a:t>. otevřená </a:t>
            </a:r>
            <a:r>
              <a:rPr lang="cs-CZ" b="1" dirty="0" err="1" smtClean="0">
                <a:solidFill>
                  <a:srgbClr val="FFFF00"/>
                </a:solidFill>
              </a:rPr>
              <a:t>synovectmie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747" y="1052736"/>
            <a:ext cx="2280253" cy="2736304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>
          <a:blip r:embed="rId3" cstate="print"/>
          <a:srcRect l="10768"/>
          <a:stretch>
            <a:fillRect/>
          </a:stretch>
        </p:blipFill>
        <p:spPr bwMode="auto">
          <a:xfrm>
            <a:off x="6876256" y="3861048"/>
            <a:ext cx="2299429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30930"/>
            <a:ext cx="2880320" cy="36270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rgbClr val="FFFF00"/>
                </a:solidFill>
              </a:rPr>
              <a:t>Další: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980728"/>
            <a:ext cx="4283968" cy="41148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M. </a:t>
            </a:r>
            <a:r>
              <a:rPr lang="cs-CZ" sz="2800" dirty="0" err="1" smtClean="0">
                <a:solidFill>
                  <a:schemeClr val="bg1"/>
                </a:solidFill>
              </a:rPr>
              <a:t>Osgood</a:t>
            </a:r>
            <a:r>
              <a:rPr lang="cs-CZ" sz="2800" dirty="0" smtClean="0">
                <a:solidFill>
                  <a:schemeClr val="bg1"/>
                </a:solidFill>
              </a:rPr>
              <a:t> – </a:t>
            </a:r>
            <a:r>
              <a:rPr lang="cs-CZ" sz="2800" dirty="0" err="1" smtClean="0">
                <a:solidFill>
                  <a:schemeClr val="bg1"/>
                </a:solidFill>
              </a:rPr>
              <a:t>Schlatter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Jumperś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knee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Bakerská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pseudocysta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Další burzy </a:t>
            </a:r>
            <a:r>
              <a:rPr lang="cs-CZ" sz="2800" dirty="0" smtClean="0">
                <a:solidFill>
                  <a:srgbClr val="FFC000"/>
                </a:solidFill>
              </a:rPr>
              <a:t>(prepatelární, </a:t>
            </a:r>
            <a:r>
              <a:rPr lang="cs-CZ" sz="2800" dirty="0" err="1" smtClean="0">
                <a:solidFill>
                  <a:srgbClr val="FFC000"/>
                </a:solidFill>
              </a:rPr>
              <a:t>infrapatelární</a:t>
            </a:r>
            <a:r>
              <a:rPr lang="cs-CZ" sz="2800" dirty="0" smtClean="0">
                <a:solidFill>
                  <a:srgbClr val="FFC000"/>
                </a:solidFill>
              </a:rPr>
              <a:t>, </a:t>
            </a:r>
            <a:r>
              <a:rPr lang="cs-CZ" sz="2800" dirty="0" err="1" smtClean="0">
                <a:solidFill>
                  <a:srgbClr val="FFC000"/>
                </a:solidFill>
              </a:rPr>
              <a:t>pedes</a:t>
            </a:r>
            <a:r>
              <a:rPr lang="cs-CZ" sz="2800" dirty="0" smtClean="0">
                <a:solidFill>
                  <a:srgbClr val="FFC000"/>
                </a:solidFill>
              </a:rPr>
              <a:t> </a:t>
            </a:r>
            <a:r>
              <a:rPr lang="cs-CZ" sz="2800" dirty="0" err="1" smtClean="0">
                <a:solidFill>
                  <a:srgbClr val="FFC000"/>
                </a:solidFill>
              </a:rPr>
              <a:t>anseriny</a:t>
            </a:r>
            <a:r>
              <a:rPr lang="cs-CZ" sz="28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Ganglia menisků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139952" y="0"/>
            <a:ext cx="306762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329360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5724128" y="3284984"/>
            <a:ext cx="341987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Děkuji Vám za pozornost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49096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Aktivní pohyb v koleni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Rovina:                  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Sagitální  </a:t>
            </a:r>
            <a:r>
              <a:rPr lang="cs-CZ" sz="2800" b="1" dirty="0"/>
              <a:t>               </a:t>
            </a:r>
            <a:r>
              <a:rPr lang="cs-CZ" sz="2800" b="1" dirty="0">
                <a:solidFill>
                  <a:srgbClr val="92D050"/>
                </a:solidFill>
              </a:rPr>
              <a:t>flexe/extenze 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valivý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klouzavý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Transverzální </a:t>
            </a:r>
            <a:r>
              <a:rPr lang="cs-CZ" sz="2800" b="1" dirty="0"/>
              <a:t>        </a:t>
            </a:r>
            <a:r>
              <a:rPr lang="cs-CZ" sz="2800" b="1" dirty="0">
                <a:solidFill>
                  <a:srgbClr val="92D050"/>
                </a:solidFill>
              </a:rPr>
              <a:t>zevní/ vnitřní rotace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Frontální </a:t>
            </a:r>
            <a:r>
              <a:rPr lang="cs-CZ" sz="2800" b="1" dirty="0"/>
              <a:t>                </a:t>
            </a:r>
            <a:r>
              <a:rPr lang="cs-CZ" sz="2800" b="1" dirty="0">
                <a:solidFill>
                  <a:srgbClr val="92D050"/>
                </a:solidFill>
              </a:rPr>
              <a:t>addukce /abdukce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2004</Words>
  <Application>Microsoft Office PowerPoint</Application>
  <PresentationFormat>Předvádění na obrazovce (4:3)</PresentationFormat>
  <Paragraphs>567</Paragraphs>
  <Slides>89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89</vt:i4>
      </vt:variant>
    </vt:vector>
  </HeadingPairs>
  <TitlesOfParts>
    <vt:vector size="92" baseType="lpstr">
      <vt:lpstr>Motiv sady Office</vt:lpstr>
      <vt:lpstr>Rastrový obrázek</vt:lpstr>
      <vt:lpstr>Rastrový obraz</vt:lpstr>
      <vt:lpstr>Kolenní kloub</vt:lpstr>
      <vt:lpstr>Prezentace aplikace PowerPoint</vt:lpstr>
      <vt:lpstr>Prezentace aplikace PowerPoint</vt:lpstr>
      <vt:lpstr>Prezentace aplikace PowerPoint</vt:lpstr>
      <vt:lpstr>Prezentace aplikace PowerPoint</vt:lpstr>
      <vt:lpstr>Anatomie - burzy</vt:lpstr>
      <vt:lpstr>Anatomie – cévy </vt:lpstr>
      <vt:lpstr>Anatomie – nervy </vt:lpstr>
      <vt:lpstr>Prezentace aplikace PowerPoint</vt:lpstr>
      <vt:lpstr>Klinické vyšetření  - aspekce, palpace a funkční vyšetření -</vt:lpstr>
      <vt:lpstr>Otok v oblasti kolenního kloubu</vt:lpstr>
      <vt:lpstr>Osa DKK</vt:lpstr>
      <vt:lpstr>Osové deformity kolena</vt:lpstr>
      <vt:lpstr>Osové deformity kolena</vt:lpstr>
      <vt:lpstr>Postavení kolena</vt:lpstr>
      <vt:lpstr>Flekční kontraktura kolena  u spastické DMO</vt:lpstr>
      <vt:lpstr>Pohyb v kolenním kloubu</vt:lpstr>
      <vt:lpstr>Testy na nestabilitu – postranní vazy</vt:lpstr>
      <vt:lpstr>Testy na nestabilitu – zkřížené vazy</vt:lpstr>
      <vt:lpstr>Manévry na menisky</vt:lpstr>
      <vt:lpstr>Manévry  na  menisky</vt:lpstr>
      <vt:lpstr>Vyšetření pately a FP manévry</vt:lpstr>
      <vt:lpstr>Zobrazovací metody</vt:lpstr>
      <vt:lpstr>Nejčastější patologie </vt:lpstr>
      <vt:lpstr>Prezentace aplikace PowerPoint</vt:lpstr>
      <vt:lpstr>2.) Menisky a jejich postižení</vt:lpstr>
      <vt:lpstr>Funkce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Ošetření menisků</vt:lpstr>
      <vt:lpstr>Parciální menisektomie</vt:lpstr>
      <vt:lpstr>Subtotální menisektomie</vt:lpstr>
      <vt:lpstr>ASK sutura menisku</vt:lpstr>
      <vt:lpstr>Prezentace aplikace PowerPoint</vt:lpstr>
      <vt:lpstr>3.) Vazy a jejich postižení</vt:lpstr>
      <vt:lpstr>Ruptura LCM</vt:lpstr>
      <vt:lpstr>Ruptura PCL</vt:lpstr>
      <vt:lpstr>Ruptura ACL (PZV)</vt:lpstr>
      <vt:lpstr>Instabilita anteromediální</vt:lpstr>
      <vt:lpstr>Indikace k rekonstrukci</vt:lpstr>
      <vt:lpstr>Akutní ruptura PZV</vt:lpstr>
      <vt:lpstr> Kolenní ortézy         postranní výztuhy         skořepinové              individuální       proprioceptivní mechanismy     psychologický efekt</vt:lpstr>
      <vt:lpstr>Rekonstrukce PZV ve II. době</vt:lpstr>
      <vt:lpstr>Typy štěpů a fixace  </vt:lpstr>
      <vt:lpstr>BTB štěp = zlatý standard</vt:lpstr>
      <vt:lpstr>Hamstringy (m. semitendinosus + m. gracilis)</vt:lpstr>
      <vt:lpstr>Fixace štěpu</vt:lpstr>
      <vt:lpstr>Techniky operace</vt:lpstr>
      <vt:lpstr>Techniky operace</vt:lpstr>
      <vt:lpstr>Femorální kanál</vt:lpstr>
      <vt:lpstr>Tibiální kanál</vt:lpstr>
      <vt:lpstr>Protažení štěpu</vt:lpstr>
      <vt:lpstr>BTB štěp pro press-fit fixaci</vt:lpstr>
      <vt:lpstr>REHABILITACE</vt:lpstr>
      <vt:lpstr>3.) Chrupavka a její postižení</vt:lpstr>
      <vt:lpstr>Chondropatie I. st.</vt:lpstr>
      <vt:lpstr>Chondropatie II. st.</vt:lpstr>
      <vt:lpstr>Chondropatie III. st.</vt:lpstr>
      <vt:lpstr>Chondropatie IV. st. </vt:lpstr>
      <vt:lpstr>Gonartróza</vt:lpstr>
      <vt:lpstr>Ložiskový defekt chrupavky IV. st. při artrotických změnách</vt:lpstr>
      <vt:lpstr>    Transchondrální fraktura </vt:lpstr>
      <vt:lpstr>Osteochondrální fraktury</vt:lpstr>
      <vt:lpstr>Možnosti řešení ložiskových chondrálních defektů</vt:lpstr>
      <vt:lpstr>Návrty</vt:lpstr>
      <vt:lpstr>Návrty - defekt pately</vt:lpstr>
      <vt:lpstr>Mozaiková plastika</vt:lpstr>
      <vt:lpstr>Dissekující osteochondróza Osteochondrosis dissecans</vt:lpstr>
      <vt:lpstr>Prezentace aplikace PowerPoint</vt:lpstr>
      <vt:lpstr>Prezentace aplikace PowerPoint</vt:lpstr>
      <vt:lpstr>Klasifikace dle věku</vt:lpstr>
      <vt:lpstr>Terapie</vt:lpstr>
      <vt:lpstr>Patela a femoropatelární obtíže</vt:lpstr>
      <vt:lpstr>Traumatická luxace pately</vt:lpstr>
      <vt:lpstr>Recidivující luxace pately</vt:lpstr>
      <vt:lpstr>Recidivující luxace pately - operace</vt:lpstr>
      <vt:lpstr>Chondropatie pately</vt:lpstr>
      <vt:lpstr>Chondropatie pately</vt:lpstr>
      <vt:lpstr>Tumory</vt:lpstr>
      <vt:lpstr>Gonitis</vt:lpstr>
      <vt:lpstr>Další:</vt:lpstr>
      <vt:lpstr>Děkuji Vám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PC</cp:lastModifiedBy>
  <cp:revision>64</cp:revision>
  <dcterms:created xsi:type="dcterms:W3CDTF">2013-05-13T15:02:29Z</dcterms:created>
  <dcterms:modified xsi:type="dcterms:W3CDTF">2017-11-19T16:12:41Z</dcterms:modified>
</cp:coreProperties>
</file>