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2" r:id="rId3"/>
    <p:sldId id="333" r:id="rId4"/>
    <p:sldId id="349" r:id="rId5"/>
    <p:sldId id="351" r:id="rId6"/>
    <p:sldId id="336" r:id="rId7"/>
    <p:sldId id="340" r:id="rId8"/>
    <p:sldId id="341" r:id="rId9"/>
    <p:sldId id="342" r:id="rId10"/>
    <p:sldId id="350" r:id="rId11"/>
    <p:sldId id="344" r:id="rId12"/>
    <p:sldId id="352" r:id="rId13"/>
    <p:sldId id="345" r:id="rId14"/>
    <p:sldId id="354" r:id="rId15"/>
    <p:sldId id="355" r:id="rId16"/>
    <p:sldId id="353" r:id="rId17"/>
    <p:sldId id="347" r:id="rId18"/>
    <p:sldId id="34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8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endParaRPr lang="cs-CZ" b="1" dirty="0">
            <a:solidFill>
              <a:schemeClr val="tx1"/>
            </a:solidFill>
          </a:endParaRPr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 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91271DA-4D25-40EF-A58D-60A5C5ED4ECF}" type="presOf" srcId="{04667B66-78EA-4232-9BC0-79924E3CF026}" destId="{1C54CDE5-C40C-4AD1-8444-DC3BD0C55013}" srcOrd="0" destOrd="0" presId="urn:microsoft.com/office/officeart/2005/8/layout/hProcess9"/>
    <dgm:cxn modelId="{59675551-44FA-4D1B-8FD7-0A52133FD1F7}" type="presOf" srcId="{4BFA973D-A974-42E9-BDE9-AEFBBB89FF0E}" destId="{A417A5B5-B087-40A8-968B-C77AF01780F2}" srcOrd="0" destOrd="0" presId="urn:microsoft.com/office/officeart/2005/8/layout/hProcess9"/>
    <dgm:cxn modelId="{3CB8656E-5E93-4A57-9CD9-B8A7AD5AA744}" type="presOf" srcId="{4BBE673E-B1D4-4F1C-951D-AE11DF8B0BA5}" destId="{C8DFC46D-0EDA-4FB7-91D9-BDA47843E1A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294B7437-68B4-41A5-A9F2-A470DE06C120}" type="presOf" srcId="{A4E89C49-4A10-44D8-825D-82D343361178}" destId="{32123403-4479-4F0A-A8E1-A0D703308D53}" srcOrd="0" destOrd="0" presId="urn:microsoft.com/office/officeart/2005/8/layout/hProcess9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4AEB0D7A-954F-40AF-BF50-2B2D49C96906}" type="presParOf" srcId="{32123403-4479-4F0A-A8E1-A0D703308D53}" destId="{E9CC8670-B53C-4217-B24A-C184C3265CC1}" srcOrd="0" destOrd="0" presId="urn:microsoft.com/office/officeart/2005/8/layout/hProcess9"/>
    <dgm:cxn modelId="{01ACEA5F-D1D6-4D38-83DC-8B87480882A2}" type="presParOf" srcId="{32123403-4479-4F0A-A8E1-A0D703308D53}" destId="{26D6CDAB-338D-490B-A496-3410C1C4317F}" srcOrd="1" destOrd="0" presId="urn:microsoft.com/office/officeart/2005/8/layout/hProcess9"/>
    <dgm:cxn modelId="{35BE2857-DA1F-41C2-B23F-944C9E9F48FF}" type="presParOf" srcId="{26D6CDAB-338D-490B-A496-3410C1C4317F}" destId="{1C54CDE5-C40C-4AD1-8444-DC3BD0C55013}" srcOrd="0" destOrd="0" presId="urn:microsoft.com/office/officeart/2005/8/layout/hProcess9"/>
    <dgm:cxn modelId="{CC5217B8-C1ED-429B-81C1-7FAB96C49058}" type="presParOf" srcId="{26D6CDAB-338D-490B-A496-3410C1C4317F}" destId="{4A332969-8B43-4499-950F-D5946A8EB07D}" srcOrd="1" destOrd="0" presId="urn:microsoft.com/office/officeart/2005/8/layout/hProcess9"/>
    <dgm:cxn modelId="{C8B1CA60-CAFE-4D89-9AC7-677E3CBCB7A6}" type="presParOf" srcId="{26D6CDAB-338D-490B-A496-3410C1C4317F}" destId="{C8DFC46D-0EDA-4FB7-91D9-BDA47843E1A2}" srcOrd="2" destOrd="0" presId="urn:microsoft.com/office/officeart/2005/8/layout/hProcess9"/>
    <dgm:cxn modelId="{3E2E7150-878C-4855-99AC-7EFD3193D48C}" type="presParOf" srcId="{26D6CDAB-338D-490B-A496-3410C1C4317F}" destId="{3CDF0FB4-1FF9-4E2B-AEE1-51021BEEAAB0}" srcOrd="3" destOrd="0" presId="urn:microsoft.com/office/officeart/2005/8/layout/hProcess9"/>
    <dgm:cxn modelId="{CE5D0E90-4EDF-4021-8606-4B147F8F0224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r>
            <a:rPr lang="cs-CZ" dirty="0" smtClean="0"/>
            <a:t> 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</a:t>
          </a:r>
          <a:r>
            <a:rPr lang="cs-CZ" dirty="0" smtClean="0"/>
            <a:t> </a:t>
          </a:r>
          <a:r>
            <a:rPr lang="cs-CZ" b="1" dirty="0" smtClean="0">
              <a:solidFill>
                <a:schemeClr val="tx1"/>
              </a:solidFill>
            </a:rPr>
            <a:t>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 custLinFactNeighborX="6276" custLinFactNeighborY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F92AD80-300A-4E8C-98F8-31A7B287A02A}" type="presOf" srcId="{4BFA973D-A974-42E9-BDE9-AEFBBB89FF0E}" destId="{A417A5B5-B087-40A8-968B-C77AF01780F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06830C88-8587-4F01-A970-0798F6376A03}" type="presOf" srcId="{4BBE673E-B1D4-4F1C-951D-AE11DF8B0BA5}" destId="{C8DFC46D-0EDA-4FB7-91D9-BDA47843E1A2}" srcOrd="0" destOrd="0" presId="urn:microsoft.com/office/officeart/2005/8/layout/hProcess9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65CEF382-C6B8-46CC-A625-EBC50B05A67B}" type="presOf" srcId="{A4E89C49-4A10-44D8-825D-82D343361178}" destId="{32123403-4479-4F0A-A8E1-A0D703308D53}" srcOrd="0" destOrd="0" presId="urn:microsoft.com/office/officeart/2005/8/layout/hProcess9"/>
    <dgm:cxn modelId="{67C9BF83-2EAC-40EA-9C0F-1BF698005100}" type="presOf" srcId="{04667B66-78EA-4232-9BC0-79924E3CF026}" destId="{1C54CDE5-C40C-4AD1-8444-DC3BD0C55013}" srcOrd="0" destOrd="0" presId="urn:microsoft.com/office/officeart/2005/8/layout/hProcess9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0C283709-A5D1-429C-9BA0-15CFB5BF2804}" type="presParOf" srcId="{32123403-4479-4F0A-A8E1-A0D703308D53}" destId="{E9CC8670-B53C-4217-B24A-C184C3265CC1}" srcOrd="0" destOrd="0" presId="urn:microsoft.com/office/officeart/2005/8/layout/hProcess9"/>
    <dgm:cxn modelId="{DECEB179-1B8F-4D5F-AD34-C6C13402BEA9}" type="presParOf" srcId="{32123403-4479-4F0A-A8E1-A0D703308D53}" destId="{26D6CDAB-338D-490B-A496-3410C1C4317F}" srcOrd="1" destOrd="0" presId="urn:microsoft.com/office/officeart/2005/8/layout/hProcess9"/>
    <dgm:cxn modelId="{A6DDA19F-9D4F-47E5-B64E-E31E37AC981B}" type="presParOf" srcId="{26D6CDAB-338D-490B-A496-3410C1C4317F}" destId="{1C54CDE5-C40C-4AD1-8444-DC3BD0C55013}" srcOrd="0" destOrd="0" presId="urn:microsoft.com/office/officeart/2005/8/layout/hProcess9"/>
    <dgm:cxn modelId="{23CD5531-10E2-4FE9-BA87-40563F6C8039}" type="presParOf" srcId="{26D6CDAB-338D-490B-A496-3410C1C4317F}" destId="{4A332969-8B43-4499-950F-D5946A8EB07D}" srcOrd="1" destOrd="0" presId="urn:microsoft.com/office/officeart/2005/8/layout/hProcess9"/>
    <dgm:cxn modelId="{DCB0DAFE-85D5-4146-801F-CC91C9847F67}" type="presParOf" srcId="{26D6CDAB-338D-490B-A496-3410C1C4317F}" destId="{C8DFC46D-0EDA-4FB7-91D9-BDA47843E1A2}" srcOrd="2" destOrd="0" presId="urn:microsoft.com/office/officeart/2005/8/layout/hProcess9"/>
    <dgm:cxn modelId="{1D386021-E802-4083-91B7-9C00AA3FEADA}" type="presParOf" srcId="{26D6CDAB-338D-490B-A496-3410C1C4317F}" destId="{3CDF0FB4-1FF9-4E2B-AEE1-51021BEEAAB0}" srcOrd="3" destOrd="0" presId="urn:microsoft.com/office/officeart/2005/8/layout/hProcess9"/>
    <dgm:cxn modelId="{9079A791-FAAE-42D3-A0D6-1752C4864E39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r>
            <a:rPr lang="cs-CZ" dirty="0" smtClean="0"/>
            <a:t> 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</a:t>
          </a:r>
          <a:r>
            <a:rPr lang="cs-CZ" dirty="0" smtClean="0"/>
            <a:t> </a:t>
          </a:r>
          <a:r>
            <a:rPr lang="cs-CZ" b="1" dirty="0" smtClean="0">
              <a:solidFill>
                <a:schemeClr val="tx1"/>
              </a:solidFill>
            </a:rPr>
            <a:t>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3F09CFE-5790-4947-A19B-2242A02BB95F}" type="presOf" srcId="{4BFA973D-A974-42E9-BDE9-AEFBBB89FF0E}" destId="{A417A5B5-B087-40A8-968B-C77AF01780F2}" srcOrd="0" destOrd="0" presId="urn:microsoft.com/office/officeart/2005/8/layout/hProcess9"/>
    <dgm:cxn modelId="{647BB40D-8CDF-48BA-887D-22C3A1F3760D}" type="presOf" srcId="{04667B66-78EA-4232-9BC0-79924E3CF026}" destId="{1C54CDE5-C40C-4AD1-8444-DC3BD0C55013}" srcOrd="0" destOrd="0" presId="urn:microsoft.com/office/officeart/2005/8/layout/hProcess9"/>
    <dgm:cxn modelId="{A0601882-8542-4AF0-9246-29814F4CF4E7}" type="presOf" srcId="{4BBE673E-B1D4-4F1C-951D-AE11DF8B0BA5}" destId="{C8DFC46D-0EDA-4FB7-91D9-BDA47843E1A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2EE3A4DE-2FB3-4CB9-A858-52EE6F703CBE}" type="presOf" srcId="{A4E89C49-4A10-44D8-825D-82D343361178}" destId="{32123403-4479-4F0A-A8E1-A0D703308D53}" srcOrd="0" destOrd="0" presId="urn:microsoft.com/office/officeart/2005/8/layout/hProcess9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D6E1AF79-6753-4B37-AE92-586ED719C341}" type="presParOf" srcId="{32123403-4479-4F0A-A8E1-A0D703308D53}" destId="{E9CC8670-B53C-4217-B24A-C184C3265CC1}" srcOrd="0" destOrd="0" presId="urn:microsoft.com/office/officeart/2005/8/layout/hProcess9"/>
    <dgm:cxn modelId="{59D04AF8-4237-487E-A591-B6E6CE296B87}" type="presParOf" srcId="{32123403-4479-4F0A-A8E1-A0D703308D53}" destId="{26D6CDAB-338D-490B-A496-3410C1C4317F}" srcOrd="1" destOrd="0" presId="urn:microsoft.com/office/officeart/2005/8/layout/hProcess9"/>
    <dgm:cxn modelId="{245947C8-47C9-45EF-ADE1-CF14354932FA}" type="presParOf" srcId="{26D6CDAB-338D-490B-A496-3410C1C4317F}" destId="{1C54CDE5-C40C-4AD1-8444-DC3BD0C55013}" srcOrd="0" destOrd="0" presId="urn:microsoft.com/office/officeart/2005/8/layout/hProcess9"/>
    <dgm:cxn modelId="{43D9EE19-4F05-43E0-B44A-403E838FAEBD}" type="presParOf" srcId="{26D6CDAB-338D-490B-A496-3410C1C4317F}" destId="{4A332969-8B43-4499-950F-D5946A8EB07D}" srcOrd="1" destOrd="0" presId="urn:microsoft.com/office/officeart/2005/8/layout/hProcess9"/>
    <dgm:cxn modelId="{5C10DC82-603B-4D30-B609-E2CCDFCCA3D1}" type="presParOf" srcId="{26D6CDAB-338D-490B-A496-3410C1C4317F}" destId="{C8DFC46D-0EDA-4FB7-91D9-BDA47843E1A2}" srcOrd="2" destOrd="0" presId="urn:microsoft.com/office/officeart/2005/8/layout/hProcess9"/>
    <dgm:cxn modelId="{CED1B420-AEB8-4E5A-8782-F4D298832082}" type="presParOf" srcId="{26D6CDAB-338D-490B-A496-3410C1C4317F}" destId="{3CDF0FB4-1FF9-4E2B-AEE1-51021BEEAAB0}" srcOrd="3" destOrd="0" presId="urn:microsoft.com/office/officeart/2005/8/layout/hProcess9"/>
    <dgm:cxn modelId="{E1BF108F-7428-4160-A44F-78D49FC1369F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r>
            <a:rPr lang="cs-CZ" dirty="0" smtClean="0"/>
            <a:t> 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</a:t>
          </a:r>
          <a:r>
            <a:rPr lang="cs-CZ" dirty="0" smtClean="0"/>
            <a:t> </a:t>
          </a:r>
          <a:r>
            <a:rPr lang="cs-CZ" b="1" dirty="0" smtClean="0">
              <a:solidFill>
                <a:schemeClr val="tx1"/>
              </a:solidFill>
            </a:rPr>
            <a:t>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86ACAAD-884D-46C3-B0FB-6C87F6D3191E}" type="presOf" srcId="{4BBE673E-B1D4-4F1C-951D-AE11DF8B0BA5}" destId="{C8DFC46D-0EDA-4FB7-91D9-BDA47843E1A2}" srcOrd="0" destOrd="0" presId="urn:microsoft.com/office/officeart/2005/8/layout/hProcess9"/>
    <dgm:cxn modelId="{CCD0D3FF-1389-4834-8464-B4351023826C}" type="presOf" srcId="{4BFA973D-A974-42E9-BDE9-AEFBBB89FF0E}" destId="{A417A5B5-B087-40A8-968B-C77AF01780F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3C4E8E86-4CB9-4CAC-B836-7BE9F5DC88F2}" type="presOf" srcId="{A4E89C49-4A10-44D8-825D-82D343361178}" destId="{32123403-4479-4F0A-A8E1-A0D703308D53}" srcOrd="0" destOrd="0" presId="urn:microsoft.com/office/officeart/2005/8/layout/hProcess9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21EE88BA-302A-4D77-B9F8-D9FCA74A731D}" type="presOf" srcId="{04667B66-78EA-4232-9BC0-79924E3CF026}" destId="{1C54CDE5-C40C-4AD1-8444-DC3BD0C55013}" srcOrd="0" destOrd="0" presId="urn:microsoft.com/office/officeart/2005/8/layout/hProcess9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31161A06-5AA3-4C8C-BA2C-B0F0C455AE6E}" type="presParOf" srcId="{32123403-4479-4F0A-A8E1-A0D703308D53}" destId="{E9CC8670-B53C-4217-B24A-C184C3265CC1}" srcOrd="0" destOrd="0" presId="urn:microsoft.com/office/officeart/2005/8/layout/hProcess9"/>
    <dgm:cxn modelId="{8E5597E9-8272-46C6-A283-04EBD9CDCD3E}" type="presParOf" srcId="{32123403-4479-4F0A-A8E1-A0D703308D53}" destId="{26D6CDAB-338D-490B-A496-3410C1C4317F}" srcOrd="1" destOrd="0" presId="urn:microsoft.com/office/officeart/2005/8/layout/hProcess9"/>
    <dgm:cxn modelId="{7C4B159F-799D-459A-ADCA-FE07F68F9D09}" type="presParOf" srcId="{26D6CDAB-338D-490B-A496-3410C1C4317F}" destId="{1C54CDE5-C40C-4AD1-8444-DC3BD0C55013}" srcOrd="0" destOrd="0" presId="urn:microsoft.com/office/officeart/2005/8/layout/hProcess9"/>
    <dgm:cxn modelId="{8D67A3BB-B37D-4FE4-B675-0A4B43010908}" type="presParOf" srcId="{26D6CDAB-338D-490B-A496-3410C1C4317F}" destId="{4A332969-8B43-4499-950F-D5946A8EB07D}" srcOrd="1" destOrd="0" presId="urn:microsoft.com/office/officeart/2005/8/layout/hProcess9"/>
    <dgm:cxn modelId="{D0F1F75E-457A-4CDA-99A5-C2775191777B}" type="presParOf" srcId="{26D6CDAB-338D-490B-A496-3410C1C4317F}" destId="{C8DFC46D-0EDA-4FB7-91D9-BDA47843E1A2}" srcOrd="2" destOrd="0" presId="urn:microsoft.com/office/officeart/2005/8/layout/hProcess9"/>
    <dgm:cxn modelId="{9BB59CD7-4393-4A65-9305-9A8CC14774DD}" type="presParOf" srcId="{26D6CDAB-338D-490B-A496-3410C1C4317F}" destId="{3CDF0FB4-1FF9-4E2B-AEE1-51021BEEAAB0}" srcOrd="3" destOrd="0" presId="urn:microsoft.com/office/officeart/2005/8/layout/hProcess9"/>
    <dgm:cxn modelId="{FAB62805-9B09-4137-94AF-1AF784886206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7858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ZDROJ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107858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80309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PŘENOS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2580309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472223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VNÍMAVÝ JEDINEC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5060619" y="1572223"/>
        <a:ext cx="2154580" cy="1848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15255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ZDROJ</a:t>
          </a:r>
          <a:r>
            <a:rPr lang="cs-CZ" sz="3400" kern="1200" dirty="0" smtClean="0"/>
            <a:t> </a:t>
          </a:r>
          <a:endParaRPr lang="cs-CZ" sz="3400" kern="1200" dirty="0"/>
        </a:p>
      </dsp:txBody>
      <dsp:txXfrm>
        <a:off x="115255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80309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PŘENOS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2580309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472223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VNÍMAVÝ</a:t>
          </a:r>
          <a:r>
            <a:rPr lang="cs-CZ" sz="3400" kern="1200" dirty="0" smtClean="0"/>
            <a:t> </a:t>
          </a:r>
          <a:r>
            <a:rPr lang="cs-CZ" sz="3400" b="1" kern="1200" dirty="0" smtClean="0">
              <a:solidFill>
                <a:schemeClr val="tx1"/>
              </a:solidFill>
            </a:rPr>
            <a:t>JEDINEC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5060619" y="1572223"/>
        <a:ext cx="2154580" cy="18485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24.3.2019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329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24.3.2019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5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24.3.2019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792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24.3.2019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02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24.3.2019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0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24.3.2019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76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24.3.2019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2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24.3.2019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20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24.3.2019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22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24.3.2019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51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24.3.2019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54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9B3AB7D-2110-43F4-BF06-827F4A15F63B}" type="datetimeFigureOut">
              <a:rPr lang="cs-CZ" smtClean="0"/>
              <a:t>24.3.2019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08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9848" y="733167"/>
            <a:ext cx="7315200" cy="439900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Represivní protiepidemická opatření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MUDr. Miroslava Zavřelová</a:t>
            </a:r>
          </a:p>
          <a:p>
            <a:pPr algn="ctr"/>
            <a:r>
              <a:rPr lang="cs-CZ" dirty="0" smtClean="0">
                <a:solidFill>
                  <a:schemeClr val="bg1"/>
                </a:solidFill>
              </a:rPr>
              <a:t>Ústav ochrany a podpory zdraví LF MU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Represivní opatření              na úrovni zdroje </a:t>
            </a:r>
            <a:r>
              <a:rPr lang="cs-CZ" altLang="cs-CZ" b="1" dirty="0" smtClean="0"/>
              <a:t>nákazy</a:t>
            </a:r>
            <a:br>
              <a:rPr lang="cs-CZ" altLang="cs-CZ" b="1" dirty="0" smtClean="0"/>
            </a:br>
            <a:r>
              <a:rPr lang="cs-CZ" altLang="cs-CZ" b="1" dirty="0"/>
              <a:t/>
            </a:r>
            <a:br>
              <a:rPr lang="cs-CZ" altLang="cs-CZ" b="1" dirty="0"/>
            </a:br>
            <a:r>
              <a:rPr lang="cs-CZ" altLang="cs-CZ" b="1" dirty="0" smtClean="0"/>
              <a:t>Aktivní vyhledávání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V ohnisku nákazy se provádí aktivní vyhledávání nemocných a </a:t>
            </a:r>
            <a:r>
              <a:rPr lang="en-US" dirty="0" smtClean="0"/>
              <a:t>  </a:t>
            </a:r>
            <a:r>
              <a:rPr lang="cs-CZ" dirty="0" smtClean="0"/>
              <a:t>podezřelých z nákazy – prostřednictvím laboratorní vyšetření</a:t>
            </a:r>
          </a:p>
          <a:p>
            <a:r>
              <a:rPr lang="cs-CZ" b="1" dirty="0" smtClean="0"/>
              <a:t>Možný případ</a:t>
            </a:r>
            <a:r>
              <a:rPr lang="cs-CZ" dirty="0" smtClean="0"/>
              <a:t> infekčního </a:t>
            </a:r>
            <a:r>
              <a:rPr lang="cs-CZ" dirty="0"/>
              <a:t>onemocnění s </a:t>
            </a:r>
            <a:r>
              <a:rPr lang="cs-CZ" dirty="0" smtClean="0"/>
              <a:t>klinickými příznaky - </a:t>
            </a:r>
            <a:r>
              <a:rPr lang="cs-CZ" dirty="0"/>
              <a:t>nutno potvrdit laboratorním vyšetřením</a:t>
            </a:r>
          </a:p>
          <a:p>
            <a:r>
              <a:rPr lang="cs-CZ" b="1" dirty="0" smtClean="0"/>
              <a:t>Pravděpodobný případ </a:t>
            </a:r>
            <a:r>
              <a:rPr lang="cs-CZ" dirty="0"/>
              <a:t>infekčního onemocnění – </a:t>
            </a:r>
            <a:r>
              <a:rPr lang="cs-CZ" dirty="0" smtClean="0"/>
              <a:t>jasné klinické příznaky nebo epidemiologická souvislost - </a:t>
            </a:r>
            <a:r>
              <a:rPr lang="cs-CZ" dirty="0"/>
              <a:t>nutno potvrdit laboratorním </a:t>
            </a:r>
            <a:r>
              <a:rPr lang="cs-CZ" dirty="0" smtClean="0"/>
              <a:t>vyšetřením</a:t>
            </a:r>
          </a:p>
          <a:p>
            <a:r>
              <a:rPr lang="cs-CZ" b="1" dirty="0" smtClean="0"/>
              <a:t>Potvrzený případ</a:t>
            </a:r>
            <a:r>
              <a:rPr lang="en-US" b="1" dirty="0" smtClean="0"/>
              <a:t> </a:t>
            </a:r>
            <a:r>
              <a:rPr lang="cs-CZ" dirty="0"/>
              <a:t> infekčního onemocnění </a:t>
            </a:r>
            <a:r>
              <a:rPr lang="cs-CZ" dirty="0" smtClean="0"/>
              <a:t>splňuj</a:t>
            </a:r>
            <a:r>
              <a:rPr lang="en-US" dirty="0" smtClean="0"/>
              <a:t>e</a:t>
            </a:r>
            <a:r>
              <a:rPr lang="cs-CZ" dirty="0" smtClean="0"/>
              <a:t> </a:t>
            </a:r>
            <a:r>
              <a:rPr lang="cs-CZ" dirty="0"/>
              <a:t>klinická a laboratorní kritéria</a:t>
            </a:r>
            <a:endParaRPr lang="cs-CZ" b="1" dirty="0" smtClean="0"/>
          </a:p>
          <a:p>
            <a:r>
              <a:rPr lang="cs-CZ" b="1" dirty="0" smtClean="0"/>
              <a:t>Podezřelý z nákazy </a:t>
            </a:r>
            <a:r>
              <a:rPr lang="cs-CZ" dirty="0" smtClean="0"/>
              <a:t>– osoba exponovaná nákaze, bez příznaků,  nutno potvrdit nebo vyloučit asymptomatickou = </a:t>
            </a:r>
            <a:r>
              <a:rPr lang="cs-CZ" dirty="0" err="1" smtClean="0"/>
              <a:t>inaparentní</a:t>
            </a:r>
            <a:r>
              <a:rPr lang="cs-CZ" dirty="0" smtClean="0"/>
              <a:t> formu nákazy laboratorním vyšetřením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Cílem je odhalit a izolovat další potenciální zdroje nákazy a zastavit její šíření.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323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 smtClean="0"/>
              <a:t>Epidemiologic</a:t>
            </a:r>
            <a:r>
              <a:rPr lang="cs-CZ" dirty="0" smtClean="0"/>
              <a:t>ké </a:t>
            </a:r>
            <a:r>
              <a:rPr lang="cs-CZ" sz="3200" dirty="0" smtClean="0"/>
              <a:t>šetření</a:t>
            </a:r>
            <a:br>
              <a:rPr lang="cs-CZ" sz="3200" dirty="0" smtClean="0"/>
            </a:br>
            <a:r>
              <a:rPr lang="cs-CZ" sz="3200" dirty="0" smtClean="0"/>
              <a:t> v ohnisku nákazy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dirty="0" smtClean="0"/>
              <a:t>Provádí epidemiolog formou rozhovoru </a:t>
            </a:r>
            <a:r>
              <a:rPr lang="cs-CZ" altLang="cs-CZ" dirty="0"/>
              <a:t>s </a:t>
            </a:r>
            <a:r>
              <a:rPr lang="cs-CZ" altLang="cs-CZ" dirty="0" smtClean="0"/>
              <a:t>pacientem  (rodičem dítěte) s cílem: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b="1" dirty="0" smtClean="0"/>
              <a:t>objasnit </a:t>
            </a:r>
            <a:r>
              <a:rPr lang="cs-CZ" altLang="cs-CZ" b="1" dirty="0"/>
              <a:t>příčiny vzniku nákazy</a:t>
            </a:r>
          </a:p>
          <a:p>
            <a:r>
              <a:rPr lang="cs-CZ" altLang="cs-CZ" b="1" dirty="0"/>
              <a:t>určit zdroj nákazy</a:t>
            </a:r>
          </a:p>
          <a:p>
            <a:r>
              <a:rPr lang="cs-CZ" altLang="cs-CZ" b="1" dirty="0"/>
              <a:t>objasnit cestu přenosu</a:t>
            </a:r>
          </a:p>
          <a:p>
            <a:r>
              <a:rPr lang="cs-CZ" altLang="cs-CZ" b="1" dirty="0"/>
              <a:t>vymezit </a:t>
            </a:r>
            <a:r>
              <a:rPr lang="cs-CZ" altLang="cs-CZ" b="1" dirty="0" smtClean="0"/>
              <a:t>rozsah ohniska </a:t>
            </a:r>
            <a:r>
              <a:rPr lang="cs-CZ" altLang="cs-CZ" b="1" dirty="0"/>
              <a:t>nákazy</a:t>
            </a:r>
          </a:p>
          <a:p>
            <a:pPr lvl="1"/>
            <a:r>
              <a:rPr lang="cs-CZ" altLang="cs-CZ" dirty="0"/>
              <a:t> velikost ohniska je dána počtem osob exponovaných </a:t>
            </a:r>
            <a:r>
              <a:rPr lang="cs-CZ" altLang="cs-CZ" dirty="0" smtClean="0"/>
              <a:t>nákaze</a:t>
            </a:r>
          </a:p>
          <a:p>
            <a:pPr lvl="1"/>
            <a:r>
              <a:rPr lang="cs-CZ" altLang="cs-CZ" dirty="0"/>
              <a:t> </a:t>
            </a:r>
            <a:r>
              <a:rPr lang="cs-CZ" altLang="cs-CZ" dirty="0" smtClean="0"/>
              <a:t>identifikovat osoby v kontaktu s nákazou – </a:t>
            </a:r>
          </a:p>
          <a:p>
            <a:pPr lvl="1">
              <a:buNone/>
            </a:pPr>
            <a:r>
              <a:rPr lang="cs-CZ" altLang="cs-CZ" dirty="0"/>
              <a:t> </a:t>
            </a:r>
            <a:r>
              <a:rPr lang="cs-CZ" altLang="cs-CZ" dirty="0" smtClean="0"/>
              <a:t>    možné případy, pravděpodobné případy a podezřelé z nákazy</a:t>
            </a:r>
            <a:endParaRPr lang="cs-CZ" altLang="cs-CZ" dirty="0"/>
          </a:p>
          <a:p>
            <a:r>
              <a:rPr lang="cs-CZ" altLang="cs-CZ" dirty="0"/>
              <a:t>stanovit cílená </a:t>
            </a:r>
            <a:r>
              <a:rPr lang="cs-CZ" altLang="cs-CZ" b="1" dirty="0"/>
              <a:t>represivní opatření 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(karanténní opatření)                  pro osoby v kontaktu s nákazou</a:t>
            </a:r>
          </a:p>
        </p:txBody>
      </p:sp>
    </p:spTree>
    <p:extLst>
      <p:ext uri="{BB962C8B-B14F-4D97-AF65-F5344CB8AC3E}">
        <p14:creationId xmlns:p14="http://schemas.microsoft.com/office/powerpoint/2010/main" val="122763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Represivní opatření </a:t>
            </a:r>
            <a:r>
              <a:rPr lang="cs-CZ" altLang="cs-CZ" sz="3200" b="1" dirty="0" smtClean="0"/>
              <a:t/>
            </a:r>
            <a:br>
              <a:rPr lang="cs-CZ" altLang="cs-CZ" sz="3200" b="1" dirty="0" smtClean="0"/>
            </a:br>
            <a:r>
              <a:rPr lang="cs-CZ" altLang="cs-CZ" sz="3200" b="1" dirty="0" smtClean="0"/>
              <a:t>na úrovni přenosu </a:t>
            </a:r>
            <a:r>
              <a:rPr lang="cs-CZ" altLang="cs-CZ" sz="3200" b="1" dirty="0"/>
              <a:t>nákazy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pisek se šipkou dolů 4"/>
          <p:cNvSpPr/>
          <p:nvPr/>
        </p:nvSpPr>
        <p:spPr>
          <a:xfrm>
            <a:off x="6352675" y="4307304"/>
            <a:ext cx="2326104" cy="1195137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528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Represivní opatření </a:t>
            </a:r>
            <a:r>
              <a:rPr lang="cs-CZ" b="1" dirty="0" smtClean="0"/>
              <a:t>            v </a:t>
            </a:r>
            <a:r>
              <a:rPr lang="cs-CZ" b="1" dirty="0"/>
              <a:t>ohnisku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nákazy</a:t>
            </a:r>
            <a:br>
              <a:rPr lang="cs-CZ" b="1" dirty="0" smtClean="0"/>
            </a:br>
            <a:r>
              <a:rPr lang="cs-CZ" altLang="cs-CZ" b="1" dirty="0" smtClean="0"/>
              <a:t> </a:t>
            </a:r>
            <a:br>
              <a:rPr lang="cs-CZ" altLang="cs-CZ" b="1" dirty="0" smtClean="0"/>
            </a:br>
            <a:r>
              <a:rPr lang="cs-CZ" altLang="cs-CZ" b="1" dirty="0" smtClean="0"/>
              <a:t>(</a:t>
            </a:r>
            <a:r>
              <a:rPr lang="cs-CZ" altLang="cs-CZ" sz="2800" b="1" dirty="0" smtClean="0"/>
              <a:t>na </a:t>
            </a:r>
            <a:r>
              <a:rPr lang="cs-CZ" altLang="cs-CZ" sz="2800" b="1" dirty="0"/>
              <a:t>úrovni přenosu </a:t>
            </a:r>
            <a:r>
              <a:rPr lang="cs-CZ" altLang="cs-CZ" sz="2800" b="1" dirty="0" smtClean="0"/>
              <a:t>nákazy)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400" b="1" dirty="0" smtClean="0"/>
              <a:t>Karanténní </a:t>
            </a:r>
            <a:r>
              <a:rPr lang="cs-CZ" altLang="cs-CZ" sz="2400" b="1" dirty="0"/>
              <a:t>opatření pro osoby v kontaktu s nákazou </a:t>
            </a:r>
            <a:endParaRPr lang="cs-CZ" altLang="cs-CZ" sz="2400" b="1" dirty="0" smtClean="0"/>
          </a:p>
          <a:p>
            <a:pPr marL="0" indent="0">
              <a:buNone/>
            </a:pPr>
            <a:endParaRPr lang="cs-CZ" altLang="cs-CZ" sz="2400" b="1" dirty="0" smtClean="0"/>
          </a:p>
          <a:p>
            <a:r>
              <a:rPr lang="cs-CZ" altLang="cs-CZ" sz="2400" b="1" dirty="0" smtClean="0"/>
              <a:t>Zvýšený zdravotnický </a:t>
            </a:r>
            <a:r>
              <a:rPr lang="cs-CZ" altLang="cs-CZ" sz="2400" b="1" dirty="0"/>
              <a:t>dozor</a:t>
            </a:r>
          </a:p>
          <a:p>
            <a:pPr lvl="1">
              <a:buNone/>
            </a:pPr>
            <a:r>
              <a:rPr lang="cs-CZ" altLang="cs-CZ" dirty="0"/>
              <a:t> </a:t>
            </a:r>
            <a:r>
              <a:rPr lang="cs-CZ" altLang="cs-CZ" sz="2000" dirty="0"/>
              <a:t>ukládá se osobám exponovaným nákaze,</a:t>
            </a:r>
          </a:p>
          <a:p>
            <a:pPr lvl="1">
              <a:buNone/>
            </a:pPr>
            <a:r>
              <a:rPr lang="cs-CZ" altLang="cs-CZ" sz="2000" dirty="0"/>
              <a:t> screeningová </a:t>
            </a:r>
            <a:r>
              <a:rPr lang="cs-CZ" altLang="cs-CZ" sz="2000" dirty="0" smtClean="0"/>
              <a:t>vyšetření po max. inkubační dobu</a:t>
            </a:r>
          </a:p>
          <a:p>
            <a:pPr lvl="1">
              <a:buNone/>
            </a:pPr>
            <a:endParaRPr lang="cs-CZ" altLang="cs-CZ" sz="2000" dirty="0"/>
          </a:p>
          <a:p>
            <a:r>
              <a:rPr lang="cs-CZ" altLang="cs-CZ" sz="2400" b="1" dirty="0"/>
              <a:t>Karanténní opatření</a:t>
            </a:r>
          </a:p>
          <a:p>
            <a:pPr lvl="2"/>
            <a:r>
              <a:rPr lang="cs-CZ" altLang="cs-CZ" sz="2000" dirty="0"/>
              <a:t>karanténa pro děti</a:t>
            </a:r>
          </a:p>
          <a:p>
            <a:pPr lvl="2"/>
            <a:r>
              <a:rPr lang="cs-CZ" altLang="cs-CZ" sz="2000" dirty="0"/>
              <a:t>zákaz výkonu povolání - pro epidemiologicky      				významné </a:t>
            </a:r>
            <a:r>
              <a:rPr lang="cs-CZ" altLang="cs-CZ" sz="2000" dirty="0" smtClean="0"/>
              <a:t>profese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8948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/>
              <a:t>Činnosti epidemiologicky závažné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Provozování stravovacích služeb</a:t>
            </a:r>
          </a:p>
          <a:p>
            <a:r>
              <a:rPr lang="cs-CZ" sz="2800" b="1" dirty="0" smtClean="0"/>
              <a:t>Výroba potravin</a:t>
            </a:r>
          </a:p>
          <a:p>
            <a:r>
              <a:rPr lang="cs-CZ" sz="2800" b="1" dirty="0" smtClean="0"/>
              <a:t>Uvádění potravin do oběhu</a:t>
            </a:r>
          </a:p>
          <a:p>
            <a:r>
              <a:rPr lang="cs-CZ" sz="2800" b="1" dirty="0" smtClean="0"/>
              <a:t>Výroba kosmetických přípravků</a:t>
            </a:r>
          </a:p>
          <a:p>
            <a:r>
              <a:rPr lang="cs-CZ" sz="2800" b="1" dirty="0" smtClean="0"/>
              <a:t>Provozování úpraven vod a vodovodů</a:t>
            </a:r>
          </a:p>
          <a:p>
            <a:r>
              <a:rPr lang="cs-CZ" sz="2800" b="1" dirty="0" smtClean="0"/>
              <a:t>Služby péče o tělo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21204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Služby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péče </a:t>
            </a:r>
            <a:r>
              <a:rPr lang="cs-CZ" b="1" dirty="0"/>
              <a:t>o tělo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Kadeřnictví, holičství</a:t>
            </a:r>
          </a:p>
          <a:p>
            <a:r>
              <a:rPr lang="cs-CZ" sz="2800" b="1" dirty="0" smtClean="0"/>
              <a:t>Pedikúra, manikúra</a:t>
            </a:r>
          </a:p>
          <a:p>
            <a:r>
              <a:rPr lang="cs-CZ" sz="2800" b="1" dirty="0" smtClean="0"/>
              <a:t>Solárium</a:t>
            </a:r>
          </a:p>
          <a:p>
            <a:r>
              <a:rPr lang="cs-CZ" sz="2800" b="1" dirty="0" smtClean="0"/>
              <a:t>Kosmetické služby</a:t>
            </a:r>
          </a:p>
          <a:p>
            <a:r>
              <a:rPr lang="cs-CZ" sz="2800" b="1" dirty="0" smtClean="0"/>
              <a:t>Masáže</a:t>
            </a:r>
          </a:p>
          <a:p>
            <a:r>
              <a:rPr lang="cs-CZ" sz="2800" b="1" dirty="0" smtClean="0"/>
              <a:t>Rekondiční a regenerační služby</a:t>
            </a:r>
          </a:p>
          <a:p>
            <a:r>
              <a:rPr lang="cs-CZ" sz="2800" b="1" dirty="0" smtClean="0"/>
              <a:t>Tetování a piercing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64103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 smtClean="0"/>
              <a:t>Represivní opatření              na úrovni vnímavého jedince</a:t>
            </a:r>
            <a:endParaRPr lang="cs-CZ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pisek se šipkou dolů 4"/>
          <p:cNvSpPr/>
          <p:nvPr/>
        </p:nvSpPr>
        <p:spPr>
          <a:xfrm>
            <a:off x="8935452" y="4307305"/>
            <a:ext cx="2157663" cy="1235242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207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Represivní </a:t>
            </a:r>
            <a:r>
              <a:rPr lang="cs-CZ" b="1" dirty="0" smtClean="0"/>
              <a:t>opatření</a:t>
            </a:r>
            <a:br>
              <a:rPr lang="cs-CZ" b="1" dirty="0" smtClean="0"/>
            </a:br>
            <a:r>
              <a:rPr lang="cs-CZ" altLang="cs-CZ" b="1" dirty="0"/>
              <a:t>na úrovni vnímavého jedince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err="1" smtClean="0"/>
              <a:t>Imunoprofylaxe</a:t>
            </a:r>
            <a:endParaRPr lang="cs-CZ" sz="2800" b="1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aktivní imunizace  (očkování) v ohnisku nákazy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např. při epidemii  virové hepatitidy typu A nebo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při epidemii  spalniček – tzv. </a:t>
            </a:r>
            <a:r>
              <a:rPr lang="cs-CZ" b="1" dirty="0" smtClean="0"/>
              <a:t>mimořádné očkování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ukládá krajský hygienik v místě epidemie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(vzácně hlavní hygienik ČR při epidemii celostátního rozsahu)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6331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Represivní opatření </a:t>
            </a:r>
            <a:r>
              <a:rPr lang="cs-CZ" b="1" dirty="0" smtClean="0"/>
              <a:t>            v </a:t>
            </a:r>
            <a:r>
              <a:rPr lang="cs-CZ" b="1" dirty="0"/>
              <a:t>ohnisku </a:t>
            </a:r>
            <a:r>
              <a:rPr lang="cs-CZ" b="1" dirty="0" smtClean="0"/>
              <a:t>nákazy 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800" dirty="0" smtClean="0"/>
              <a:t>(souhrn)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01352" y="868680"/>
            <a:ext cx="7315200" cy="5120640"/>
          </a:xfrm>
        </p:spPr>
        <p:txBody>
          <a:bodyPr>
            <a:normAutofit fontScale="25000" lnSpcReduction="20000"/>
          </a:bodyPr>
          <a:lstStyle/>
          <a:p>
            <a:endParaRPr lang="cs-CZ" b="1" dirty="0" smtClean="0"/>
          </a:p>
          <a:p>
            <a:endParaRPr lang="cs-CZ" b="1" dirty="0"/>
          </a:p>
          <a:p>
            <a:pPr marL="0" indent="0">
              <a:buNone/>
            </a:pPr>
            <a:endParaRPr lang="cs-CZ" sz="5100" b="1" dirty="0" smtClean="0"/>
          </a:p>
          <a:p>
            <a:pPr marL="0" indent="0">
              <a:buNone/>
            </a:pPr>
            <a:endParaRPr lang="cs-CZ" sz="5100" b="1" dirty="0" smtClean="0"/>
          </a:p>
          <a:p>
            <a:r>
              <a:rPr lang="cs-CZ" sz="8000" b="1" dirty="0" smtClean="0"/>
              <a:t>včasná </a:t>
            </a:r>
            <a:r>
              <a:rPr lang="cs-CZ" sz="8000" b="1" dirty="0"/>
              <a:t>diagnostika </a:t>
            </a:r>
            <a:r>
              <a:rPr lang="cs-CZ" sz="8000" b="1" dirty="0" smtClean="0"/>
              <a:t>nákazy</a:t>
            </a:r>
          </a:p>
          <a:p>
            <a:r>
              <a:rPr lang="cs-CZ" sz="8000" b="1" dirty="0" smtClean="0"/>
              <a:t>hlášení </a:t>
            </a:r>
            <a:r>
              <a:rPr lang="cs-CZ" sz="8000" b="1" dirty="0"/>
              <a:t>nemocných a podezřelých z nákazy orgánu veřejného zdraví </a:t>
            </a:r>
          </a:p>
          <a:p>
            <a:r>
              <a:rPr lang="cs-CZ" sz="8000" b="1" dirty="0" smtClean="0"/>
              <a:t>izolace nemocného /podezřelého z nákazy</a:t>
            </a:r>
          </a:p>
          <a:p>
            <a:r>
              <a:rPr lang="cs-CZ" sz="8000" b="1" dirty="0" smtClean="0"/>
              <a:t>aktivní vyhledávání nemocných a podezřelých z nákazy</a:t>
            </a:r>
          </a:p>
          <a:p>
            <a:r>
              <a:rPr lang="cs-CZ" sz="8000" b="1" dirty="0" smtClean="0"/>
              <a:t>epidemiologické šetření v ohnisku nákazy</a:t>
            </a:r>
          </a:p>
          <a:p>
            <a:r>
              <a:rPr lang="cs-CZ" altLang="cs-CZ" sz="8000" b="1" dirty="0" smtClean="0"/>
              <a:t>karanténní </a:t>
            </a:r>
            <a:r>
              <a:rPr lang="cs-CZ" altLang="cs-CZ" sz="8000" b="1" dirty="0"/>
              <a:t>opatření pro osoby v kontaktu s nákazou </a:t>
            </a:r>
            <a:endParaRPr lang="cs-CZ" altLang="cs-CZ" sz="8000" b="1" dirty="0" smtClean="0"/>
          </a:p>
          <a:p>
            <a:pPr lvl="1"/>
            <a:endParaRPr lang="cs-CZ" altLang="cs-CZ" sz="7200" b="1" dirty="0" smtClean="0"/>
          </a:p>
          <a:p>
            <a:pPr lvl="1"/>
            <a:r>
              <a:rPr lang="cs-CZ" altLang="cs-CZ" sz="7200" b="1" dirty="0" smtClean="0"/>
              <a:t>zvýšený zdravotnický dozor</a:t>
            </a:r>
          </a:p>
          <a:p>
            <a:pPr lvl="1"/>
            <a:r>
              <a:rPr lang="cs-CZ" altLang="cs-CZ" sz="7200" b="1" dirty="0" smtClean="0"/>
              <a:t>karanténa pro děti</a:t>
            </a:r>
          </a:p>
          <a:p>
            <a:pPr lvl="1"/>
            <a:r>
              <a:rPr lang="cs-CZ" altLang="cs-CZ" sz="7200" b="1" dirty="0"/>
              <a:t>zákaz výkonu povolání - pro </a:t>
            </a:r>
            <a:r>
              <a:rPr lang="cs-CZ" altLang="cs-CZ" sz="7200" b="1" dirty="0" smtClean="0"/>
              <a:t>epidemiologicky významné profese</a:t>
            </a:r>
          </a:p>
          <a:p>
            <a:r>
              <a:rPr lang="cs-CZ" altLang="cs-CZ" sz="8000" b="1" dirty="0" smtClean="0"/>
              <a:t>edukace cílená </a:t>
            </a:r>
            <a:r>
              <a:rPr lang="cs-CZ" altLang="cs-CZ" sz="8000" b="1" dirty="0"/>
              <a:t>na konkrétní </a:t>
            </a:r>
            <a:r>
              <a:rPr lang="cs-CZ" altLang="cs-CZ" sz="8000" b="1" dirty="0" smtClean="0"/>
              <a:t>diagnózu a situaci v ohnisku nákazy </a:t>
            </a:r>
          </a:p>
          <a:p>
            <a:r>
              <a:rPr lang="cs-CZ" altLang="cs-CZ" sz="8000" b="1" dirty="0" err="1" smtClean="0"/>
              <a:t>imunoprofylaxe</a:t>
            </a:r>
            <a:r>
              <a:rPr lang="cs-CZ" altLang="cs-CZ" sz="8000" b="1" dirty="0" smtClean="0"/>
              <a:t>  </a:t>
            </a:r>
            <a:endParaRPr lang="cs-CZ" altLang="cs-CZ" sz="8000" b="1" dirty="0"/>
          </a:p>
          <a:p>
            <a:r>
              <a:rPr lang="cs-CZ" altLang="cs-CZ" sz="8000" b="1" dirty="0" smtClean="0"/>
              <a:t>ohnisková </a:t>
            </a:r>
            <a:r>
              <a:rPr lang="cs-CZ" altLang="cs-CZ" sz="8000" b="1" dirty="0"/>
              <a:t>dezinfekce</a:t>
            </a:r>
          </a:p>
          <a:p>
            <a:endParaRPr lang="cs-CZ" altLang="cs-CZ" sz="8000" b="1" dirty="0"/>
          </a:p>
          <a:p>
            <a:pPr lvl="1"/>
            <a:endParaRPr lang="cs-CZ" altLang="cs-CZ" sz="4200" b="1" dirty="0" smtClean="0"/>
          </a:p>
          <a:p>
            <a:pPr lvl="1"/>
            <a:endParaRPr lang="cs-CZ" altLang="cs-CZ" sz="4200" b="1" dirty="0"/>
          </a:p>
          <a:p>
            <a:endParaRPr lang="cs-CZ" b="1" dirty="0"/>
          </a:p>
          <a:p>
            <a:endParaRPr lang="sk-SK" dirty="0"/>
          </a:p>
        </p:txBody>
      </p:sp>
      <p:sp>
        <p:nvSpPr>
          <p:cNvPr id="4" name="Obdélník 3"/>
          <p:cNvSpPr/>
          <p:nvPr/>
        </p:nvSpPr>
        <p:spPr>
          <a:xfrm>
            <a:off x="4248218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8105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3200" dirty="0"/>
              <a:t>Protiepidemická opatření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preventivní</a:t>
            </a:r>
          </a:p>
          <a:p>
            <a:pPr lvl="1">
              <a:buNone/>
            </a:pPr>
            <a:r>
              <a:rPr lang="cs-CZ" altLang="cs-CZ" sz="2800" dirty="0"/>
              <a:t>   předcházejí vzniku nákaz</a:t>
            </a:r>
          </a:p>
          <a:p>
            <a:pPr lvl="1">
              <a:buNone/>
            </a:pPr>
            <a:endParaRPr lang="cs-CZ" altLang="cs-CZ" sz="2800" dirty="0"/>
          </a:p>
          <a:p>
            <a:r>
              <a:rPr lang="cs-CZ" altLang="cs-CZ" sz="2800" b="1" dirty="0"/>
              <a:t>represivní</a:t>
            </a:r>
          </a:p>
          <a:p>
            <a:pPr lvl="1">
              <a:buNone/>
            </a:pPr>
            <a:r>
              <a:rPr lang="cs-CZ" altLang="cs-CZ" sz="2800" dirty="0"/>
              <a:t>   v ohnisku nákazy</a:t>
            </a:r>
          </a:p>
          <a:p>
            <a:pPr lvl="1">
              <a:buNone/>
            </a:pPr>
            <a:r>
              <a:rPr lang="cs-CZ" altLang="cs-CZ" sz="2800" dirty="0"/>
              <a:t>   s cílem omezit, event. zastavit šíření nákazy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44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Proces šíření nákazy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6965700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309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Ohnisko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Zdroj nákazy a další osoby, které byly v kontaktu s nákazou  (s  infikovanou osobou, s vehikulem)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Velikost ohniska ovlivněna způsobem přenosu nákazy 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Osobám v  ohnisku  nákazy se ukládají karanténní opatření (např. zvýšený zdravotnický dozor – sledování zdravotního stavu, skríningová vyšetření, dočasný zákaz výkonu epidemiologicky rizikových činností apod.)</a:t>
            </a:r>
          </a:p>
          <a:p>
            <a:r>
              <a:rPr lang="cs-CZ" sz="2400" b="1" dirty="0" smtClean="0"/>
              <a:t>Ohniskem nákazy je nejčastěji rodina (školka, škola)</a:t>
            </a:r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96320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Represivní opatření              na úrovni zdroje nákazy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pisek se šipkou dolů 2"/>
          <p:cNvSpPr/>
          <p:nvPr/>
        </p:nvSpPr>
        <p:spPr>
          <a:xfrm>
            <a:off x="3994484" y="4307304"/>
            <a:ext cx="2133600" cy="1195137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4562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Represivní opatření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v </a:t>
            </a:r>
            <a:r>
              <a:rPr lang="cs-CZ" b="1" dirty="0"/>
              <a:t>ohnisku nákazy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/>
              <a:t>Izolace</a:t>
            </a:r>
          </a:p>
          <a:p>
            <a:pPr lvl="2"/>
            <a:r>
              <a:rPr lang="cs-CZ" altLang="cs-CZ" sz="2400" dirty="0"/>
              <a:t>povinná hospitalizace na infekčním odd.</a:t>
            </a:r>
          </a:p>
          <a:p>
            <a:pPr lvl="2"/>
            <a:r>
              <a:rPr lang="cs-CZ" altLang="cs-CZ" sz="2400" dirty="0"/>
              <a:t>domácí izolace</a:t>
            </a:r>
          </a:p>
          <a:p>
            <a:r>
              <a:rPr lang="cs-CZ" altLang="cs-CZ" sz="2400" b="1" dirty="0"/>
              <a:t>Epidemiologické šetření v ohnisku nákazy</a:t>
            </a:r>
          </a:p>
          <a:p>
            <a:r>
              <a:rPr lang="cs-CZ" altLang="cs-CZ" sz="2400" b="1" dirty="0"/>
              <a:t>Karanténní opatření</a:t>
            </a:r>
          </a:p>
          <a:p>
            <a:r>
              <a:rPr lang="cs-CZ" altLang="cs-CZ" sz="2400" b="1" dirty="0"/>
              <a:t>Dezinfekce, dezinsekce, deratizace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1500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Represivní opatření              na úrovni zdroje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Včasná diagnostika nákazy </a:t>
            </a:r>
          </a:p>
          <a:p>
            <a:pPr lvl="1"/>
            <a:r>
              <a:rPr lang="cs-CZ" dirty="0" smtClean="0"/>
              <a:t>klinická</a:t>
            </a:r>
          </a:p>
          <a:p>
            <a:pPr lvl="1"/>
            <a:r>
              <a:rPr lang="cs-CZ" dirty="0" smtClean="0"/>
              <a:t>laboratorní</a:t>
            </a:r>
          </a:p>
          <a:p>
            <a:pPr lvl="1"/>
            <a:r>
              <a:rPr lang="cs-CZ" dirty="0" smtClean="0"/>
              <a:t>epidemiologická anamnéza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Hlášení nemocných a podezřelých z nákazy orgánu veřejného zdraví </a:t>
            </a:r>
          </a:p>
          <a:p>
            <a:endParaRPr lang="cs-CZ" b="1" dirty="0" smtClean="0"/>
          </a:p>
          <a:p>
            <a:pPr lvl="1"/>
            <a:r>
              <a:rPr lang="cs-CZ" dirty="0" smtClean="0"/>
              <a:t>diagnózy dle </a:t>
            </a:r>
            <a:r>
              <a:rPr lang="cs-CZ" dirty="0" err="1" smtClean="0"/>
              <a:t>vyhl</a:t>
            </a:r>
            <a:r>
              <a:rPr lang="cs-CZ" dirty="0" smtClean="0"/>
              <a:t>. MZ ČR 306/2012 Sb., </a:t>
            </a:r>
            <a:r>
              <a:rPr lang="cs-CZ" sz="1800" dirty="0" smtClean="0"/>
              <a:t>o </a:t>
            </a:r>
            <a:r>
              <a:rPr lang="cs-CZ" sz="1800" dirty="0"/>
              <a:t>předcházení vzniku a šíření infekčních onemocnění a o  </a:t>
            </a:r>
            <a:r>
              <a:rPr lang="cs-CZ" sz="1800" dirty="0" smtClean="0"/>
              <a:t>hygienických </a:t>
            </a:r>
            <a:r>
              <a:rPr lang="cs-CZ" sz="1800" dirty="0"/>
              <a:t>požadavcích na provoz zdravotnických zařízení </a:t>
            </a:r>
            <a:r>
              <a:rPr lang="cs-CZ" sz="1800" dirty="0" smtClean="0"/>
              <a:t>a </a:t>
            </a:r>
            <a:r>
              <a:rPr lang="cs-CZ" sz="1800" dirty="0"/>
              <a:t>ústavů sociální </a:t>
            </a:r>
            <a:r>
              <a:rPr lang="cs-CZ" sz="1800" dirty="0" smtClean="0"/>
              <a:t>péče</a:t>
            </a:r>
          </a:p>
          <a:p>
            <a:pPr lvl="1"/>
            <a:r>
              <a:rPr lang="cs-CZ" dirty="0" smtClean="0"/>
              <a:t>hlášení podává první lékař, který stanovil diagnózu infekčního onemocnění nebo podezření na ně</a:t>
            </a:r>
          </a:p>
          <a:p>
            <a:pPr lvl="1"/>
            <a:r>
              <a:rPr lang="cs-CZ" sz="1800" dirty="0" smtClean="0"/>
              <a:t>hlášení se posílá na územně příslušné epidemiologické oddělení </a:t>
            </a:r>
          </a:p>
          <a:p>
            <a:pPr marL="502920" lvl="1" indent="0">
              <a:buNone/>
            </a:pPr>
            <a:r>
              <a:rPr lang="cs-CZ" dirty="0"/>
              <a:t> </a:t>
            </a:r>
            <a:r>
              <a:rPr lang="cs-CZ" dirty="0" smtClean="0"/>
              <a:t>   (územně příslušná hygienická stanice)</a:t>
            </a:r>
          </a:p>
          <a:p>
            <a:pPr lvl="1"/>
            <a:r>
              <a:rPr lang="cs-CZ" sz="1800" dirty="0" smtClean="0"/>
              <a:t>forma hlášení - zaslání předepsaného tiskopisu nebo telefonicky</a:t>
            </a:r>
            <a:endParaRPr lang="cs-CZ" sz="1800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637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Represivní opatření              na úrovni zdroje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6147" y="864108"/>
            <a:ext cx="7318321" cy="5120640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800" b="1" dirty="0" smtClean="0"/>
              <a:t>                  Izolace a léčba</a:t>
            </a:r>
          </a:p>
          <a:p>
            <a:pPr marL="0" indent="0">
              <a:buNone/>
            </a:pPr>
            <a:r>
              <a:rPr lang="cs-CZ" altLang="cs-CZ" dirty="0" smtClean="0"/>
              <a:t>         o způsobu izolace rozhoduje první lékař, který stanovil diagnózu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infekčního onemocnění </a:t>
            </a:r>
            <a:r>
              <a:rPr lang="cs-CZ" dirty="0"/>
              <a:t>nebo podezření na ně</a:t>
            </a:r>
          </a:p>
          <a:p>
            <a:pPr marL="0" indent="0">
              <a:buNone/>
            </a:pPr>
            <a:endParaRPr lang="cs-CZ" altLang="cs-CZ" dirty="0"/>
          </a:p>
          <a:p>
            <a:pPr lvl="2"/>
            <a:r>
              <a:rPr lang="cs-CZ" altLang="cs-CZ" sz="2000" b="1" dirty="0" smtClean="0"/>
              <a:t>povinná </a:t>
            </a:r>
            <a:r>
              <a:rPr lang="cs-CZ" altLang="cs-CZ" sz="2000" b="1" dirty="0"/>
              <a:t>hospitalizace na infekčním </a:t>
            </a:r>
            <a:r>
              <a:rPr lang="cs-CZ" altLang="cs-CZ" sz="2000" b="1" dirty="0" smtClean="0"/>
              <a:t>oddělení</a:t>
            </a:r>
          </a:p>
          <a:p>
            <a:pPr lvl="3"/>
            <a:r>
              <a:rPr lang="cs-CZ" dirty="0"/>
              <a:t>diagnózy dle </a:t>
            </a:r>
            <a:r>
              <a:rPr lang="cs-CZ" dirty="0" err="1"/>
              <a:t>vyhl</a:t>
            </a:r>
            <a:r>
              <a:rPr lang="cs-CZ" dirty="0"/>
              <a:t>. MZ ČR 306/2012 Sb., o předcházení vzniku a šíření infekčních onemocnění a o  hygienických požadavcích na provoz zdravotnických zařízení a ústavů sociální péče</a:t>
            </a:r>
          </a:p>
          <a:p>
            <a:pPr lvl="3"/>
            <a:endParaRPr lang="cs-CZ" altLang="cs-CZ" dirty="0"/>
          </a:p>
          <a:p>
            <a:pPr lvl="2"/>
            <a:r>
              <a:rPr lang="cs-CZ" altLang="cs-CZ" sz="2000" b="1" dirty="0"/>
              <a:t>domácí izolace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600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Infekce                 s  povinnou izolací a léčbou</a:t>
            </a:r>
            <a:br>
              <a:rPr lang="cs-CZ" dirty="0" smtClean="0"/>
            </a:br>
            <a:r>
              <a:rPr lang="cs-CZ" sz="2800" dirty="0" smtClean="0"/>
              <a:t>na infekčním odd.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/>
              <a:t>(</a:t>
            </a:r>
            <a:r>
              <a:rPr lang="cs-CZ" sz="2400" dirty="0" err="1" smtClean="0"/>
              <a:t>vyhl</a:t>
            </a:r>
            <a:r>
              <a:rPr lang="cs-CZ" sz="2400" dirty="0" smtClean="0"/>
              <a:t>. 306/2012 Sb.)</a:t>
            </a:r>
            <a:endParaRPr lang="cs-CZ" sz="24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67912" y="868681"/>
            <a:ext cx="3474720" cy="5172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/>
              <a:t>tuberkulóza</a:t>
            </a:r>
          </a:p>
          <a:p>
            <a:r>
              <a:rPr lang="cs-CZ" b="1" dirty="0" smtClean="0"/>
              <a:t>akutní virové hepatitidy </a:t>
            </a:r>
          </a:p>
          <a:p>
            <a:r>
              <a:rPr lang="cs-CZ" b="1" dirty="0" smtClean="0"/>
              <a:t>břišní tyfus a paratyfus</a:t>
            </a:r>
          </a:p>
          <a:p>
            <a:r>
              <a:rPr lang="cs-CZ" b="1" dirty="0" smtClean="0"/>
              <a:t>poliomyelitis </a:t>
            </a:r>
          </a:p>
          <a:p>
            <a:r>
              <a:rPr lang="cs-CZ" b="1" dirty="0" smtClean="0"/>
              <a:t>spalničky</a:t>
            </a:r>
          </a:p>
          <a:p>
            <a:r>
              <a:rPr lang="cs-CZ" b="1" dirty="0" smtClean="0"/>
              <a:t>pertuse </a:t>
            </a:r>
          </a:p>
          <a:p>
            <a:r>
              <a:rPr lang="cs-CZ" b="1" dirty="0" smtClean="0"/>
              <a:t>záškrt</a:t>
            </a:r>
            <a:endParaRPr lang="cs-CZ" b="1" dirty="0"/>
          </a:p>
        </p:txBody>
      </p:sp>
      <p:sp>
        <p:nvSpPr>
          <p:cNvPr id="9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bacilární </a:t>
            </a:r>
            <a:r>
              <a:rPr lang="cs-CZ" b="1" dirty="0"/>
              <a:t>úplavice</a:t>
            </a:r>
          </a:p>
          <a:p>
            <a:r>
              <a:rPr lang="cs-CZ" b="1" dirty="0"/>
              <a:t>amébová úplavice</a:t>
            </a:r>
          </a:p>
          <a:p>
            <a:r>
              <a:rPr lang="cs-CZ" b="1" dirty="0"/>
              <a:t>cholera</a:t>
            </a:r>
          </a:p>
          <a:p>
            <a:r>
              <a:rPr lang="cs-CZ" b="1" dirty="0"/>
              <a:t>trachom</a:t>
            </a:r>
          </a:p>
          <a:p>
            <a:r>
              <a:rPr lang="cs-CZ" b="1" dirty="0"/>
              <a:t>syfilis v I. A II. stádiu</a:t>
            </a:r>
          </a:p>
          <a:p>
            <a:r>
              <a:rPr lang="cs-CZ" b="1" dirty="0"/>
              <a:t>SARS, MERS</a:t>
            </a:r>
          </a:p>
          <a:p>
            <a:r>
              <a:rPr lang="cs-CZ" b="1" dirty="0"/>
              <a:t>hemoragické horečky</a:t>
            </a:r>
          </a:p>
          <a:p>
            <a:r>
              <a:rPr lang="cs-CZ" b="1" dirty="0"/>
              <a:t>horečnaté onemocnění nejasné etiologie s cestovní anamnézou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395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ámeček">
  <a:themeElements>
    <a:clrScheme name="Rámeček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Rámeček</Template>
  <TotalTime>1665</TotalTime>
  <Words>674</Words>
  <Application>Microsoft Office PowerPoint</Application>
  <PresentationFormat>Vlastní</PresentationFormat>
  <Paragraphs>154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Rámeček</vt:lpstr>
      <vt:lpstr>   Represivní protiepidemická opatření  </vt:lpstr>
      <vt:lpstr>Protiepidemická opatření</vt:lpstr>
      <vt:lpstr>Proces šíření nákazy</vt:lpstr>
      <vt:lpstr>Ohnisko nákazy</vt:lpstr>
      <vt:lpstr>Represivní opatření              na úrovni zdroje nákazy</vt:lpstr>
      <vt:lpstr>Represivní opatření  v ohnisku nákazy</vt:lpstr>
      <vt:lpstr>Represivní opatření              na úrovni zdroje nákazy</vt:lpstr>
      <vt:lpstr>Represivní opatření              na úrovni zdroje nákazy</vt:lpstr>
      <vt:lpstr>Infekce                 s  povinnou izolací a léčbou na infekčním odd.  (vyhl. 306/2012 Sb.)</vt:lpstr>
      <vt:lpstr>Represivní opatření              na úrovni zdroje nákazy  Aktivní vyhledávání</vt:lpstr>
      <vt:lpstr>Epidemiologické šetření  v ohnisku nákazy</vt:lpstr>
      <vt:lpstr>Represivní opatření  na úrovni přenosu nákazy</vt:lpstr>
      <vt:lpstr>Represivní opatření             v ohnisku  nákazy   (na úrovni přenosu nákazy)</vt:lpstr>
      <vt:lpstr>Činnosti epidemiologicky závažné</vt:lpstr>
      <vt:lpstr>Služby  péče o tělo</vt:lpstr>
      <vt:lpstr>Represivní opatření              na úrovni vnímavého jedince</vt:lpstr>
      <vt:lpstr>Represivní opatření na úrovni vnímavého jedince</vt:lpstr>
      <vt:lpstr>Represivní opatření             v ohnisku nákazy   (souhrn)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Infekce spojené se zdravotní péčí</dc:title>
  <dc:creator>Bohdana Rezková</dc:creator>
  <cp:lastModifiedBy>Miroslava Zavřelová</cp:lastModifiedBy>
  <cp:revision>98</cp:revision>
  <dcterms:created xsi:type="dcterms:W3CDTF">2017-04-04T13:58:15Z</dcterms:created>
  <dcterms:modified xsi:type="dcterms:W3CDTF">2019-03-24T15:57:20Z</dcterms:modified>
</cp:coreProperties>
</file>