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70" r:id="rId9"/>
    <p:sldId id="267" r:id="rId10"/>
    <p:sldId id="263" r:id="rId11"/>
    <p:sldId id="264" r:id="rId12"/>
    <p:sldId id="265" r:id="rId13"/>
    <p:sldId id="266" r:id="rId14"/>
    <p:sldId id="268" r:id="rId15"/>
    <p:sldId id="271" r:id="rId16"/>
    <p:sldId id="269" r:id="rId1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17DC5D-1EEB-4B3C-9F5C-1FC34127F6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8DDAB24-687C-4597-91AB-017F46F789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8A2C604-57EA-4BB2-8FF6-9CFD91DAA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78637-D07E-4B8C-B6FF-DFFA38CA8AF3}" type="datetimeFigureOut">
              <a:rPr lang="de-DE" smtClean="0"/>
              <a:t>03.05.2019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F1DCD7-FE20-4723-AE2A-80D05760C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0983DC-8EF2-47AD-992A-095136F8F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47B35-DCE4-4A59-89FB-1A15534151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4286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2BC6BB-68E6-475A-A8C7-DD3E9DAB8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058C104-C768-4754-AA5C-0F68EC9212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685A68E-5B0B-4EDB-B906-64549F498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78637-D07E-4B8C-B6FF-DFFA38CA8AF3}" type="datetimeFigureOut">
              <a:rPr lang="de-DE" smtClean="0"/>
              <a:t>03.05.2019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E01C32F-B756-415A-8CE3-928F6EC06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2332DB9-187A-40B6-9637-1D58317EF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47B35-DCE4-4A59-89FB-1A15534151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9473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D0B1683-ACCC-4637-B0A7-EC0771689C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8EA7D5B-4DE1-4156-A021-FDD5C28008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D8E7EBC-8181-41E7-AA5F-B36974DC2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78637-D07E-4B8C-B6FF-DFFA38CA8AF3}" type="datetimeFigureOut">
              <a:rPr lang="de-DE" smtClean="0"/>
              <a:t>03.05.2019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8DD60AE-A6BD-423E-A5FD-2CB2A5E69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B2D9386-056B-4B03-8FD8-4BC164CA6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47B35-DCE4-4A59-89FB-1A15534151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8018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4E31CC-503D-4C01-A0A2-2D92DAA3F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0BE777F-D383-4F31-83B0-A42E348A9C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11E5826-B40E-438C-9AF4-D80DA8084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78637-D07E-4B8C-B6FF-DFFA38CA8AF3}" type="datetimeFigureOut">
              <a:rPr lang="de-DE" smtClean="0"/>
              <a:t>03.05.2019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82C3288-5213-46C5-9245-EA37B658B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6E3316D-EA72-4256-83F2-FE288CD8B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47B35-DCE4-4A59-89FB-1A15534151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6442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54DC84-B578-484F-B2F4-EC43DE3B8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3A13963-58EB-47E4-8E56-11F9A92D6F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939E08A-002A-4737-A8B0-E0E969DA1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78637-D07E-4B8C-B6FF-DFFA38CA8AF3}" type="datetimeFigureOut">
              <a:rPr lang="de-DE" smtClean="0"/>
              <a:t>03.05.2019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BAE5C0-B85F-4230-86E4-9BB7CD30B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859DB43-D18B-4082-92F0-502A2D95F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47B35-DCE4-4A59-89FB-1A15534151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9956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95F304-F057-4B1D-8371-C1503DEAE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8C16BE0-6990-4454-BED5-B688B916B2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3CA3C54-1227-4F9E-A43E-F888D94689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AD7CA6F-7F16-4C12-AFAC-6551EFC9F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78637-D07E-4B8C-B6FF-DFFA38CA8AF3}" type="datetimeFigureOut">
              <a:rPr lang="de-DE" smtClean="0"/>
              <a:t>03.05.2019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11E366E-8B93-4BC8-A7DC-B0E57CADF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5D676DF-5FC6-4182-8A99-757C8E556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47B35-DCE4-4A59-89FB-1A15534151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4134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AA20C6-D416-4A5D-A8D2-3123B5C88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8D6A573-694A-464C-B501-19FE15D1A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99778E2-D0FE-4DBE-9C87-E81EB2C030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6D34B13-1624-416E-9056-A7727C15FB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1CE4591-868F-4478-82B6-B3C228B101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973B178-2A6D-4422-8971-3CE6BFC47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78637-D07E-4B8C-B6FF-DFFA38CA8AF3}" type="datetimeFigureOut">
              <a:rPr lang="de-DE" smtClean="0"/>
              <a:t>03.05.2019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F052180-6337-4770-BB24-2712A3E0C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9629125-4B3F-4123-8667-1F2A9FEF9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47B35-DCE4-4A59-89FB-1A15534151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5579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10B1BF-4C1B-4272-9537-0881E1409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92210C1-7EBF-4020-9CB9-77B540831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78637-D07E-4B8C-B6FF-DFFA38CA8AF3}" type="datetimeFigureOut">
              <a:rPr lang="de-DE" smtClean="0"/>
              <a:t>03.05.2019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5721624-79EF-473B-8412-5441C2ECE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9F0C12D-7FCB-43E1-9A1C-0CFF7177E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47B35-DCE4-4A59-89FB-1A15534151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2492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D30CDEF-72D2-4D1E-8B2C-1BC13EB10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78637-D07E-4B8C-B6FF-DFFA38CA8AF3}" type="datetimeFigureOut">
              <a:rPr lang="de-DE" smtClean="0"/>
              <a:t>03.05.2019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046313E-3E75-4A6F-9FF0-1E0161707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3C7437D-BD22-4C6D-99DF-FE2691EBF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47B35-DCE4-4A59-89FB-1A15534151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4611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E0380B-C097-46B2-8615-53375688B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8CCC2F-5BBD-4C04-97ED-747EA1836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EEEE0FC-B18F-4C12-857D-903DE6557D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8E7EC71-7309-47C5-BE32-2056DF643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78637-D07E-4B8C-B6FF-DFFA38CA8AF3}" type="datetimeFigureOut">
              <a:rPr lang="de-DE" smtClean="0"/>
              <a:t>03.05.2019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E47CDC9-996E-4A46-807C-55C4BFDEF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9C9527A-B25B-449F-9740-29FEC9D0B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47B35-DCE4-4A59-89FB-1A15534151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2283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9E022A-5D54-4D74-BBB6-9A2C9DD40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9A8DEEB-D1F0-45A5-8054-2C3BC35217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3AC6AC7-DA27-4261-8CDB-9D9989260B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66B1FCC-4495-4227-BCFE-ED58C6CF5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78637-D07E-4B8C-B6FF-DFFA38CA8AF3}" type="datetimeFigureOut">
              <a:rPr lang="de-DE" smtClean="0"/>
              <a:t>03.05.2019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93C4103-BA73-454C-8109-863CB24B8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B375242-B630-46DC-A27D-BD08567D7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47B35-DCE4-4A59-89FB-1A15534151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1536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1159E4F-9123-4C5B-9C7A-8E756F453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44817F0-60C0-4390-AB7C-DC7C07A9CF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C43C0A3-01FE-42A6-BF9B-43EB698A2B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78637-D07E-4B8C-B6FF-DFFA38CA8AF3}" type="datetimeFigureOut">
              <a:rPr lang="de-DE" smtClean="0"/>
              <a:t>03.05.2019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86E0DAB-9E1A-4429-8BC7-2F9171F1BD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574AE55-2CB3-4E40-B932-7890CA2015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47B35-DCE4-4A59-89FB-1A15534151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1522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tots.upol.cz/pdfs/tot/2017/01/05.pdf" TargetMode="External"/><Relationship Id="rId3" Type="http://schemas.openxmlformats.org/officeDocument/2006/relationships/hyperlink" Target="https://doi.org/file:/C:/Users/carlo/Downloads/Cycling+facts+2018.pdf" TargetMode="External"/><Relationship Id="rId7" Type="http://schemas.openxmlformats.org/officeDocument/2006/relationships/hyperlink" Target="https://ecf.com/system/files/ECF_ImpactReport_OnLine1.pdf" TargetMode="External"/><Relationship Id="rId2" Type="http://schemas.openxmlformats.org/officeDocument/2006/relationships/hyperlink" Target="https://doi.org/10.2105/AJPH.2015.30272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utchcycling.nl/images/downloads/Dutch-Cycling-Vision_EN.pdf" TargetMode="External"/><Relationship Id="rId5" Type="http://schemas.openxmlformats.org/officeDocument/2006/relationships/hyperlink" Target="https://doi.org/10.1111/j.1600-0838.2011.01299.x" TargetMode="External"/><Relationship Id="rId4" Type="http://schemas.openxmlformats.org/officeDocument/2006/relationships/hyperlink" Target="https://doi.org/10.1155/2012/127857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9AE230-C97E-4740-BD6C-C4AB3EC0AC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Cycling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Netherlands</a:t>
            </a:r>
            <a:r>
              <a:rPr lang="de-DE" dirty="0"/>
              <a:t> and </a:t>
            </a:r>
            <a:r>
              <a:rPr lang="de-DE" dirty="0" err="1"/>
              <a:t>its</a:t>
            </a:r>
            <a:r>
              <a:rPr lang="de-DE" dirty="0"/>
              <a:t> positive </a:t>
            </a:r>
            <a:r>
              <a:rPr lang="de-DE" dirty="0" err="1"/>
              <a:t>effect</a:t>
            </a:r>
            <a:r>
              <a:rPr lang="de-DE" dirty="0"/>
              <a:t> on </a:t>
            </a:r>
            <a:r>
              <a:rPr lang="de-DE" dirty="0" err="1"/>
              <a:t>public</a:t>
            </a:r>
            <a:r>
              <a:rPr lang="de-DE" dirty="0"/>
              <a:t> </a:t>
            </a:r>
            <a:r>
              <a:rPr lang="de-DE" dirty="0" err="1"/>
              <a:t>health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721FDC6-47F6-4380-B86D-D3C4C8E01D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Luis Enke, Carlo Behnisch</a:t>
            </a:r>
          </a:p>
        </p:txBody>
      </p:sp>
    </p:spTree>
    <p:extLst>
      <p:ext uri="{BB962C8B-B14F-4D97-AF65-F5344CB8AC3E}">
        <p14:creationId xmlns:p14="http://schemas.microsoft.com/office/powerpoint/2010/main" val="2927191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D92A03-3209-44DD-9C16-F80F6688C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365125"/>
            <a:ext cx="10515600" cy="1325563"/>
          </a:xfrm>
        </p:spPr>
        <p:txBody>
          <a:bodyPr/>
          <a:lstStyle/>
          <a:p>
            <a:r>
              <a:rPr lang="de-DE" dirty="0" err="1"/>
              <a:t>Economical</a:t>
            </a:r>
            <a:r>
              <a:rPr lang="de-DE" dirty="0"/>
              <a:t> </a:t>
            </a:r>
            <a:r>
              <a:rPr lang="de-DE" dirty="0" err="1"/>
              <a:t>benefits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cycling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BFAD96B-E655-410D-9622-3C1170164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Annual </a:t>
            </a:r>
            <a:r>
              <a:rPr lang="de-DE" dirty="0" err="1"/>
              <a:t>cost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riding</a:t>
            </a:r>
            <a:r>
              <a:rPr lang="de-DE" dirty="0"/>
              <a:t> a bike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300€ </a:t>
            </a:r>
            <a:r>
              <a:rPr lang="de-DE" dirty="0" err="1"/>
              <a:t>compared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annual 8500€ </a:t>
            </a:r>
            <a:r>
              <a:rPr lang="de-DE" dirty="0" err="1"/>
              <a:t>for</a:t>
            </a:r>
            <a:r>
              <a:rPr lang="de-DE" dirty="0"/>
              <a:t> a </a:t>
            </a:r>
            <a:r>
              <a:rPr lang="de-DE" dirty="0" err="1"/>
              <a:t>car</a:t>
            </a:r>
            <a:endParaRPr lang="de-DE" dirty="0"/>
          </a:p>
          <a:p>
            <a:r>
              <a:rPr lang="de-DE" dirty="0" err="1"/>
              <a:t>Riding</a:t>
            </a:r>
            <a:r>
              <a:rPr lang="de-DE" dirty="0"/>
              <a:t> a bike </a:t>
            </a:r>
            <a:r>
              <a:rPr lang="de-DE" dirty="0" err="1"/>
              <a:t>yields</a:t>
            </a:r>
            <a:r>
              <a:rPr lang="de-DE" dirty="0"/>
              <a:t> a social </a:t>
            </a:r>
            <a:r>
              <a:rPr lang="de-DE" dirty="0" err="1"/>
              <a:t>benefit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0.68€ per Km </a:t>
            </a:r>
            <a:r>
              <a:rPr lang="de-DE" dirty="0" err="1"/>
              <a:t>while</a:t>
            </a:r>
            <a:r>
              <a:rPr lang="de-DE" dirty="0"/>
              <a:t> </a:t>
            </a:r>
            <a:r>
              <a:rPr lang="de-DE" dirty="0" err="1"/>
              <a:t>cars</a:t>
            </a:r>
            <a:r>
              <a:rPr lang="de-DE" dirty="0"/>
              <a:t> and </a:t>
            </a:r>
            <a:r>
              <a:rPr lang="de-DE" dirty="0" err="1"/>
              <a:t>buses</a:t>
            </a:r>
            <a:r>
              <a:rPr lang="de-DE" dirty="0"/>
              <a:t> </a:t>
            </a:r>
            <a:r>
              <a:rPr lang="de-DE" dirty="0" err="1"/>
              <a:t>cost</a:t>
            </a:r>
            <a:r>
              <a:rPr lang="de-DE" dirty="0"/>
              <a:t> 0.37€ and 0.29€ per Km </a:t>
            </a:r>
            <a:r>
              <a:rPr lang="de-DE" dirty="0" err="1"/>
              <a:t>traveled</a:t>
            </a:r>
            <a:endParaRPr lang="de-DE" dirty="0"/>
          </a:p>
          <a:p>
            <a:r>
              <a:rPr lang="de-DE" dirty="0" err="1"/>
              <a:t>Cyclists</a:t>
            </a:r>
            <a:r>
              <a:rPr lang="de-DE" dirty="0"/>
              <a:t> </a:t>
            </a:r>
            <a:r>
              <a:rPr lang="de-DE" dirty="0" err="1"/>
              <a:t>invest</a:t>
            </a:r>
            <a:r>
              <a:rPr lang="de-DE" dirty="0"/>
              <a:t> 3X </a:t>
            </a:r>
            <a:r>
              <a:rPr lang="de-DE" dirty="0" err="1"/>
              <a:t>more</a:t>
            </a:r>
            <a:r>
              <a:rPr lang="de-DE" dirty="0"/>
              <a:t> in </a:t>
            </a:r>
            <a:r>
              <a:rPr lang="de-DE" dirty="0" err="1"/>
              <a:t>local</a:t>
            </a:r>
            <a:r>
              <a:rPr lang="de-DE" dirty="0"/>
              <a:t> </a:t>
            </a:r>
            <a:r>
              <a:rPr lang="de-DE" dirty="0" err="1"/>
              <a:t>economy</a:t>
            </a:r>
            <a:r>
              <a:rPr lang="de-DE" dirty="0"/>
              <a:t>, </a:t>
            </a: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take</a:t>
            </a:r>
            <a:r>
              <a:rPr lang="de-DE" dirty="0"/>
              <a:t> </a:t>
            </a:r>
            <a:r>
              <a:rPr lang="de-DE" dirty="0" err="1"/>
              <a:t>shorter</a:t>
            </a:r>
            <a:r>
              <a:rPr lang="de-DE" dirty="0"/>
              <a:t> but </a:t>
            </a:r>
            <a:r>
              <a:rPr lang="de-DE" dirty="0" err="1"/>
              <a:t>more</a:t>
            </a:r>
            <a:r>
              <a:rPr lang="de-DE" dirty="0"/>
              <a:t> frequent </a:t>
            </a:r>
            <a:r>
              <a:rPr lang="de-DE" dirty="0" err="1"/>
              <a:t>shopping</a:t>
            </a:r>
            <a:r>
              <a:rPr lang="de-DE" dirty="0"/>
              <a:t> </a:t>
            </a:r>
            <a:r>
              <a:rPr lang="de-DE" dirty="0" err="1"/>
              <a:t>trips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65136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753738-A044-4843-A815-9FE67AA97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Environmental </a:t>
            </a:r>
            <a:r>
              <a:rPr lang="de-DE" dirty="0" err="1"/>
              <a:t>benefits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939DF97-1A0F-4F4C-8275-61B1E29D8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Biking </a:t>
            </a:r>
            <a:r>
              <a:rPr lang="de-DE" dirty="0" err="1"/>
              <a:t>safes</a:t>
            </a:r>
            <a:r>
              <a:rPr lang="de-DE" dirty="0"/>
              <a:t> 0.2 g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Nox</a:t>
            </a:r>
            <a:r>
              <a:rPr lang="de-DE" dirty="0"/>
              <a:t>, 150g </a:t>
            </a:r>
            <a:r>
              <a:rPr lang="de-DE" dirty="0" err="1"/>
              <a:t>of</a:t>
            </a:r>
            <a:r>
              <a:rPr lang="de-DE" dirty="0"/>
              <a:t> CO2 and 0.01g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particulate</a:t>
            </a:r>
            <a:r>
              <a:rPr lang="de-DE" dirty="0"/>
              <a:t> matter per km</a:t>
            </a:r>
          </a:p>
          <a:p>
            <a:r>
              <a:rPr lang="de-DE" dirty="0"/>
              <a:t>Half </a:t>
            </a:r>
            <a:r>
              <a:rPr lang="de-DE" dirty="0" err="1"/>
              <a:t>of</a:t>
            </a:r>
            <a:r>
              <a:rPr lang="de-DE" dirty="0"/>
              <a:t> passenger </a:t>
            </a:r>
            <a:r>
              <a:rPr lang="de-DE" dirty="0" err="1"/>
              <a:t>car</a:t>
            </a:r>
            <a:r>
              <a:rPr lang="de-DE" dirty="0"/>
              <a:t> </a:t>
            </a:r>
            <a:r>
              <a:rPr lang="de-DE" dirty="0" err="1"/>
              <a:t>trips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shorter</a:t>
            </a:r>
            <a:r>
              <a:rPr lang="de-DE" dirty="0"/>
              <a:t> </a:t>
            </a:r>
            <a:r>
              <a:rPr lang="de-DE" dirty="0" err="1"/>
              <a:t>than</a:t>
            </a:r>
            <a:r>
              <a:rPr lang="de-DE" dirty="0"/>
              <a:t> 7.5 km,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third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shorter</a:t>
            </a:r>
            <a:r>
              <a:rPr lang="de-DE" dirty="0"/>
              <a:t> </a:t>
            </a:r>
            <a:r>
              <a:rPr lang="de-DE" dirty="0" err="1"/>
              <a:t>than</a:t>
            </a:r>
            <a:r>
              <a:rPr lang="de-DE" dirty="0"/>
              <a:t> 5 km</a:t>
            </a:r>
          </a:p>
          <a:p>
            <a:r>
              <a:rPr lang="de-DE" dirty="0" err="1"/>
              <a:t>Replacing</a:t>
            </a:r>
            <a:r>
              <a:rPr lang="de-DE" dirty="0"/>
              <a:t> </a:t>
            </a:r>
            <a:r>
              <a:rPr lang="de-DE" dirty="0" err="1"/>
              <a:t>trips</a:t>
            </a:r>
            <a:r>
              <a:rPr lang="de-DE" dirty="0"/>
              <a:t> </a:t>
            </a:r>
            <a:r>
              <a:rPr lang="de-DE" dirty="0" err="1"/>
              <a:t>shorter</a:t>
            </a:r>
            <a:r>
              <a:rPr lang="de-DE" dirty="0"/>
              <a:t> </a:t>
            </a:r>
            <a:r>
              <a:rPr lang="de-DE" dirty="0" err="1"/>
              <a:t>than</a:t>
            </a:r>
            <a:r>
              <a:rPr lang="de-DE" dirty="0"/>
              <a:t> 7.5 km will </a:t>
            </a:r>
            <a:r>
              <a:rPr lang="de-DE" dirty="0" err="1"/>
              <a:t>safe</a:t>
            </a:r>
            <a:r>
              <a:rPr lang="de-DE" dirty="0"/>
              <a:t> 2.0 </a:t>
            </a:r>
            <a:r>
              <a:rPr lang="de-DE" dirty="0" err="1"/>
              <a:t>megatons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CO2, 2.6 </a:t>
            </a:r>
            <a:r>
              <a:rPr lang="de-DE" dirty="0" err="1"/>
              <a:t>kilotons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NOx</a:t>
            </a:r>
            <a:r>
              <a:rPr lang="de-DE" dirty="0"/>
              <a:t> and 0.13 </a:t>
            </a:r>
            <a:r>
              <a:rPr lang="de-DE" dirty="0" err="1"/>
              <a:t>kilotons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particulate</a:t>
            </a:r>
            <a:r>
              <a:rPr lang="de-DE" dirty="0"/>
              <a:t> matter </a:t>
            </a:r>
            <a:r>
              <a:rPr lang="de-DE" dirty="0" err="1"/>
              <a:t>annually</a:t>
            </a:r>
            <a:endParaRPr lang="de-DE" dirty="0"/>
          </a:p>
          <a:p>
            <a:r>
              <a:rPr lang="de-DE" dirty="0"/>
              <a:t>Cycling </a:t>
            </a:r>
            <a:r>
              <a:rPr lang="de-DE" dirty="0" err="1"/>
              <a:t>improves</a:t>
            </a:r>
            <a:r>
              <a:rPr lang="de-DE" dirty="0"/>
              <a:t> </a:t>
            </a:r>
            <a:r>
              <a:rPr lang="de-DE" dirty="0" err="1"/>
              <a:t>public</a:t>
            </a:r>
            <a:r>
              <a:rPr lang="de-DE" dirty="0"/>
              <a:t> </a:t>
            </a:r>
            <a:r>
              <a:rPr lang="de-DE" dirty="0" err="1"/>
              <a:t>space</a:t>
            </a:r>
            <a:r>
              <a:rPr lang="de-DE" dirty="0"/>
              <a:t>, a </a:t>
            </a:r>
            <a:r>
              <a:rPr lang="de-DE" dirty="0" err="1"/>
              <a:t>moving</a:t>
            </a:r>
            <a:r>
              <a:rPr lang="de-DE" dirty="0"/>
              <a:t> </a:t>
            </a:r>
            <a:r>
              <a:rPr lang="de-DE" dirty="0" err="1"/>
              <a:t>car</a:t>
            </a:r>
            <a:r>
              <a:rPr lang="de-DE" dirty="0"/>
              <a:t> </a:t>
            </a:r>
            <a:r>
              <a:rPr lang="de-DE" dirty="0" err="1"/>
              <a:t>takes</a:t>
            </a:r>
            <a:r>
              <a:rPr lang="de-DE" dirty="0"/>
              <a:t> </a:t>
            </a:r>
            <a:r>
              <a:rPr lang="de-DE" dirty="0" err="1"/>
              <a:t>up</a:t>
            </a:r>
            <a:r>
              <a:rPr lang="de-DE" dirty="0"/>
              <a:t> 28x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space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 </a:t>
            </a:r>
            <a:r>
              <a:rPr lang="de-DE" dirty="0" err="1"/>
              <a:t>bicycle</a:t>
            </a:r>
            <a:r>
              <a:rPr lang="de-DE" dirty="0"/>
              <a:t>, a </a:t>
            </a:r>
            <a:r>
              <a:rPr lang="de-DE" dirty="0" err="1"/>
              <a:t>parked</a:t>
            </a:r>
            <a:r>
              <a:rPr lang="de-DE" dirty="0"/>
              <a:t> </a:t>
            </a:r>
            <a:r>
              <a:rPr lang="de-DE" dirty="0" err="1"/>
              <a:t>car</a:t>
            </a:r>
            <a:r>
              <a:rPr lang="de-DE" dirty="0"/>
              <a:t> </a:t>
            </a:r>
            <a:r>
              <a:rPr lang="de-DE" dirty="0" err="1"/>
              <a:t>takes</a:t>
            </a:r>
            <a:r>
              <a:rPr lang="de-DE" dirty="0"/>
              <a:t> </a:t>
            </a:r>
            <a:r>
              <a:rPr lang="de-DE" dirty="0" err="1"/>
              <a:t>up</a:t>
            </a:r>
            <a:r>
              <a:rPr lang="de-DE" dirty="0"/>
              <a:t> 10x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space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 </a:t>
            </a:r>
            <a:r>
              <a:rPr lang="de-DE" dirty="0" err="1"/>
              <a:t>parked</a:t>
            </a:r>
            <a:r>
              <a:rPr lang="de-DE" dirty="0"/>
              <a:t> </a:t>
            </a:r>
            <a:r>
              <a:rPr lang="de-DE" dirty="0" err="1"/>
              <a:t>bicycle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6071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7B0351-E855-43F1-BB72-084B33871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Health </a:t>
            </a:r>
            <a:r>
              <a:rPr lang="de-DE" dirty="0" err="1"/>
              <a:t>benefits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808D3F4-97F7-441B-8E0E-DD67D1BA26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Cycling 30min per </a:t>
            </a:r>
            <a:r>
              <a:rPr lang="de-DE" dirty="0" err="1"/>
              <a:t>day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equivalent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recommended</a:t>
            </a:r>
            <a:r>
              <a:rPr lang="de-DE" dirty="0"/>
              <a:t> </a:t>
            </a:r>
            <a:r>
              <a:rPr lang="de-DE" dirty="0" err="1"/>
              <a:t>weekly</a:t>
            </a:r>
            <a:r>
              <a:rPr lang="de-DE" dirty="0"/>
              <a:t> </a:t>
            </a:r>
            <a:r>
              <a:rPr lang="de-DE" dirty="0" err="1"/>
              <a:t>physical</a:t>
            </a:r>
            <a:r>
              <a:rPr lang="de-DE" dirty="0"/>
              <a:t> </a:t>
            </a:r>
            <a:r>
              <a:rPr lang="de-DE" dirty="0" err="1"/>
              <a:t>activity</a:t>
            </a:r>
            <a:endParaRPr lang="de-DE" dirty="0"/>
          </a:p>
          <a:p>
            <a:r>
              <a:rPr lang="de-DE" dirty="0"/>
              <a:t>Cycling </a:t>
            </a:r>
            <a:r>
              <a:rPr lang="de-DE" dirty="0" err="1"/>
              <a:t>prolonges</a:t>
            </a:r>
            <a:r>
              <a:rPr lang="de-DE" dirty="0"/>
              <a:t> </a:t>
            </a:r>
            <a:r>
              <a:rPr lang="de-DE" dirty="0" err="1"/>
              <a:t>life-expectancy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3-14 </a:t>
            </a:r>
            <a:r>
              <a:rPr lang="de-DE" dirty="0" err="1"/>
              <a:t>month</a:t>
            </a:r>
            <a:endParaRPr lang="de-DE" dirty="0"/>
          </a:p>
          <a:p>
            <a:r>
              <a:rPr lang="de-DE" dirty="0"/>
              <a:t>Cycling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 </a:t>
            </a:r>
            <a:r>
              <a:rPr lang="de-DE" dirty="0" err="1"/>
              <a:t>everyday</a:t>
            </a:r>
            <a:r>
              <a:rPr lang="de-DE" dirty="0"/>
              <a:t> </a:t>
            </a:r>
            <a:r>
              <a:rPr lang="de-DE" dirty="0" err="1"/>
              <a:t>reduces</a:t>
            </a:r>
            <a:r>
              <a:rPr lang="de-DE" dirty="0"/>
              <a:t> </a:t>
            </a:r>
            <a:r>
              <a:rPr lang="de-DE" dirty="0" err="1"/>
              <a:t>risk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serious</a:t>
            </a:r>
            <a:r>
              <a:rPr lang="de-DE" dirty="0"/>
              <a:t> </a:t>
            </a:r>
            <a:r>
              <a:rPr lang="de-DE" dirty="0" err="1"/>
              <a:t>disease</a:t>
            </a:r>
            <a:r>
              <a:rPr lang="de-DE" dirty="0"/>
              <a:t> (-52% CV </a:t>
            </a:r>
            <a:r>
              <a:rPr lang="de-DE" dirty="0" err="1"/>
              <a:t>diseases</a:t>
            </a:r>
            <a:r>
              <a:rPr lang="de-DE" dirty="0"/>
              <a:t>, -40% Cancer)</a:t>
            </a:r>
          </a:p>
          <a:p>
            <a:r>
              <a:rPr lang="de-DE" dirty="0"/>
              <a:t>Cycling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effective</a:t>
            </a:r>
            <a:r>
              <a:rPr lang="de-DE" dirty="0"/>
              <a:t> in </a:t>
            </a:r>
            <a:r>
              <a:rPr lang="de-DE" dirty="0" err="1"/>
              <a:t>preventing</a:t>
            </a:r>
            <a:r>
              <a:rPr lang="de-DE" dirty="0"/>
              <a:t> </a:t>
            </a:r>
            <a:r>
              <a:rPr lang="de-DE" dirty="0" err="1"/>
              <a:t>obesity</a:t>
            </a:r>
            <a:r>
              <a:rPr lang="de-DE" dirty="0"/>
              <a:t> and type 2 DM</a:t>
            </a:r>
          </a:p>
        </p:txBody>
      </p:sp>
    </p:spTree>
    <p:extLst>
      <p:ext uri="{BB962C8B-B14F-4D97-AF65-F5344CB8AC3E}">
        <p14:creationId xmlns:p14="http://schemas.microsoft.com/office/powerpoint/2010/main" val="4228018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CDC9CE-0F64-4D3B-B137-24B936A52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Effects</a:t>
            </a:r>
            <a:r>
              <a:rPr lang="de-DE" dirty="0"/>
              <a:t> on mental </a:t>
            </a:r>
            <a:r>
              <a:rPr lang="de-DE" dirty="0" err="1"/>
              <a:t>health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6354483-1753-4F21-A549-E1691E64C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59% </a:t>
            </a:r>
            <a:r>
              <a:rPr lang="de-DE" dirty="0" err="1"/>
              <a:t>of</a:t>
            </a:r>
            <a:r>
              <a:rPr lang="de-DE" dirty="0"/>
              <a:t> all </a:t>
            </a:r>
            <a:r>
              <a:rPr lang="de-DE" dirty="0" err="1"/>
              <a:t>cyclists</a:t>
            </a:r>
            <a:r>
              <a:rPr lang="de-DE" dirty="0"/>
              <a:t> </a:t>
            </a:r>
            <a:r>
              <a:rPr lang="de-DE" dirty="0" err="1"/>
              <a:t>associate</a:t>
            </a:r>
            <a:r>
              <a:rPr lang="de-DE" dirty="0"/>
              <a:t> </a:t>
            </a:r>
            <a:r>
              <a:rPr lang="de-DE" dirty="0" err="1"/>
              <a:t>cycling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joy</a:t>
            </a:r>
            <a:r>
              <a:rPr lang="de-DE" dirty="0"/>
              <a:t>, </a:t>
            </a:r>
            <a:r>
              <a:rPr lang="de-DE" dirty="0" err="1"/>
              <a:t>only</a:t>
            </a:r>
            <a:r>
              <a:rPr lang="de-DE" dirty="0"/>
              <a:t> 2% dislike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while</a:t>
            </a:r>
            <a:r>
              <a:rPr lang="de-DE" dirty="0"/>
              <a:t> </a:t>
            </a:r>
            <a:r>
              <a:rPr lang="de-DE" dirty="0" err="1"/>
              <a:t>driving</a:t>
            </a:r>
            <a:r>
              <a:rPr lang="de-DE" dirty="0"/>
              <a:t> a </a:t>
            </a:r>
            <a:r>
              <a:rPr lang="de-DE" dirty="0" err="1"/>
              <a:t>car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associated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stress</a:t>
            </a:r>
          </a:p>
          <a:p>
            <a:r>
              <a:rPr lang="de-DE" dirty="0"/>
              <a:t>Regular </a:t>
            </a:r>
            <a:r>
              <a:rPr lang="de-DE" dirty="0" err="1"/>
              <a:t>physical</a:t>
            </a:r>
            <a:r>
              <a:rPr lang="de-DE" dirty="0"/>
              <a:t> </a:t>
            </a:r>
            <a:r>
              <a:rPr lang="de-DE" dirty="0" err="1"/>
              <a:t>activity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known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prevent</a:t>
            </a:r>
            <a:r>
              <a:rPr lang="de-DE" dirty="0"/>
              <a:t> </a:t>
            </a:r>
            <a:r>
              <a:rPr lang="de-DE" dirty="0" err="1"/>
              <a:t>depression</a:t>
            </a:r>
            <a:endParaRPr lang="de-DE" dirty="0"/>
          </a:p>
          <a:p>
            <a:r>
              <a:rPr lang="de-DE" dirty="0"/>
              <a:t>Cycling </a:t>
            </a:r>
            <a:r>
              <a:rPr lang="de-DE" dirty="0" err="1"/>
              <a:t>improves</a:t>
            </a:r>
            <a:r>
              <a:rPr lang="de-DE" dirty="0"/>
              <a:t> </a:t>
            </a:r>
            <a:r>
              <a:rPr lang="de-DE" dirty="0" err="1"/>
              <a:t>quality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life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increasing</a:t>
            </a:r>
            <a:r>
              <a:rPr lang="de-DE" dirty="0"/>
              <a:t> </a:t>
            </a:r>
            <a:r>
              <a:rPr lang="de-DE" dirty="0" err="1"/>
              <a:t>independence</a:t>
            </a:r>
            <a:r>
              <a:rPr lang="de-DE" dirty="0"/>
              <a:t> and </a:t>
            </a:r>
            <a:r>
              <a:rPr lang="de-DE" dirty="0" err="1"/>
              <a:t>flexibility</a:t>
            </a:r>
            <a:r>
              <a:rPr lang="de-DE" dirty="0"/>
              <a:t>.</a:t>
            </a:r>
          </a:p>
          <a:p>
            <a:r>
              <a:rPr lang="de-DE" dirty="0" err="1"/>
              <a:t>If</a:t>
            </a:r>
            <a:r>
              <a:rPr lang="de-DE" dirty="0"/>
              <a:t> a </a:t>
            </a:r>
            <a:r>
              <a:rPr lang="de-DE" dirty="0" err="1"/>
              <a:t>good</a:t>
            </a:r>
            <a:r>
              <a:rPr lang="de-DE" dirty="0"/>
              <a:t> </a:t>
            </a:r>
            <a:r>
              <a:rPr lang="de-DE" dirty="0" err="1"/>
              <a:t>infrastructure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given</a:t>
            </a:r>
            <a:r>
              <a:rPr lang="de-DE" dirty="0"/>
              <a:t>, </a:t>
            </a:r>
            <a:r>
              <a:rPr lang="de-DE" dirty="0" err="1"/>
              <a:t>cycling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convenient</a:t>
            </a:r>
            <a:r>
              <a:rPr lang="de-DE" dirty="0"/>
              <a:t>, </a:t>
            </a:r>
            <a:r>
              <a:rPr lang="de-DE" dirty="0" err="1"/>
              <a:t>enjoyable</a:t>
            </a:r>
            <a:r>
              <a:rPr lang="de-DE" dirty="0"/>
              <a:t> and reliable</a:t>
            </a:r>
          </a:p>
          <a:p>
            <a:r>
              <a:rPr lang="de-DE" dirty="0" err="1"/>
              <a:t>Especially</a:t>
            </a:r>
            <a:r>
              <a:rPr lang="de-DE" dirty="0"/>
              <a:t> </a:t>
            </a:r>
            <a:r>
              <a:rPr lang="de-DE" dirty="0" err="1"/>
              <a:t>great</a:t>
            </a:r>
            <a:r>
              <a:rPr lang="de-DE" dirty="0"/>
              <a:t> </a:t>
            </a:r>
            <a:r>
              <a:rPr lang="de-DE" dirty="0" err="1"/>
              <a:t>effect</a:t>
            </a:r>
            <a:r>
              <a:rPr lang="de-DE" dirty="0"/>
              <a:t> on </a:t>
            </a:r>
            <a:r>
              <a:rPr lang="de-DE" dirty="0" err="1"/>
              <a:t>population</a:t>
            </a:r>
            <a:r>
              <a:rPr lang="de-DE" dirty="0"/>
              <a:t> </a:t>
            </a:r>
            <a:r>
              <a:rPr lang="de-DE" dirty="0" err="1"/>
              <a:t>over</a:t>
            </a:r>
            <a:r>
              <a:rPr lang="de-DE" dirty="0"/>
              <a:t> 65y</a:t>
            </a:r>
          </a:p>
        </p:txBody>
      </p:sp>
    </p:spTree>
    <p:extLst>
      <p:ext uri="{BB962C8B-B14F-4D97-AF65-F5344CB8AC3E}">
        <p14:creationId xmlns:p14="http://schemas.microsoft.com/office/powerpoint/2010/main" val="90891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0833E4-387F-4D8C-BF0D-D4B08EBB4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13360"/>
            <a:ext cx="10515600" cy="1325563"/>
          </a:xfrm>
        </p:spPr>
        <p:txBody>
          <a:bodyPr/>
          <a:lstStyle/>
          <a:p>
            <a:r>
              <a:rPr lang="de-DE" dirty="0"/>
              <a:t>ECF European </a:t>
            </a:r>
            <a:r>
              <a:rPr lang="de-DE" dirty="0" err="1"/>
              <a:t>agenda</a:t>
            </a:r>
            <a:r>
              <a:rPr lang="de-DE" dirty="0"/>
              <a:t> 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8EEC0792-D78D-4E99-886D-49C1578AF8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04760" y="1690688"/>
            <a:ext cx="4190895" cy="4729726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22BF5D77-496E-43BF-8E0B-BA16CAF66EB5}"/>
              </a:ext>
            </a:extLst>
          </p:cNvPr>
          <p:cNvSpPr txBox="1"/>
          <p:nvPr/>
        </p:nvSpPr>
        <p:spPr>
          <a:xfrm>
            <a:off x="640080" y="1050201"/>
            <a:ext cx="65455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Cycling </a:t>
            </a:r>
            <a:r>
              <a:rPr lang="de-DE" sz="2400" dirty="0" err="1"/>
              <a:t>has</a:t>
            </a:r>
            <a:r>
              <a:rPr lang="de-DE" sz="2400" dirty="0"/>
              <a:t> </a:t>
            </a:r>
            <a:r>
              <a:rPr lang="de-DE" sz="2400" dirty="0" err="1"/>
              <a:t>become</a:t>
            </a:r>
            <a:r>
              <a:rPr lang="de-DE" sz="2400" dirty="0"/>
              <a:t> a fast </a:t>
            </a:r>
            <a:r>
              <a:rPr lang="de-DE" sz="2400" dirty="0" err="1"/>
              <a:t>growing</a:t>
            </a:r>
            <a:r>
              <a:rPr lang="de-DE" sz="2400" dirty="0"/>
              <a:t> </a:t>
            </a:r>
            <a:r>
              <a:rPr lang="de-DE" sz="2400" dirty="0" err="1"/>
              <a:t>market</a:t>
            </a:r>
            <a:r>
              <a:rPr lang="de-DE" sz="2400" dirty="0"/>
              <a:t> </a:t>
            </a:r>
            <a:r>
              <a:rPr lang="de-DE" sz="2400" dirty="0" err="1"/>
              <a:t>throughout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world</a:t>
            </a:r>
            <a:endParaRPr lang="de-D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Pan European Masterplan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cycling</a:t>
            </a:r>
            <a:r>
              <a:rPr lang="de-DE" sz="2400" dirty="0"/>
              <a:t> (</a:t>
            </a:r>
            <a:r>
              <a:rPr lang="de-DE" sz="2400" dirty="0" err="1"/>
              <a:t>jointly</a:t>
            </a:r>
            <a:r>
              <a:rPr lang="de-DE" sz="2400" dirty="0"/>
              <a:t> </a:t>
            </a:r>
            <a:r>
              <a:rPr lang="de-DE" sz="2400" dirty="0" err="1"/>
              <a:t>managed</a:t>
            </a:r>
            <a:r>
              <a:rPr lang="de-DE" sz="2400" dirty="0"/>
              <a:t> </a:t>
            </a:r>
            <a:r>
              <a:rPr lang="de-DE" sz="2400" dirty="0" err="1"/>
              <a:t>by</a:t>
            </a:r>
            <a:r>
              <a:rPr lang="de-DE" sz="2400" dirty="0"/>
              <a:t> WHO and UN) </a:t>
            </a:r>
            <a:r>
              <a:rPr lang="de-DE" sz="2400" dirty="0" err="1"/>
              <a:t>consults</a:t>
            </a:r>
            <a:r>
              <a:rPr lang="de-DE" sz="2400" dirty="0"/>
              <a:t> countries on urban </a:t>
            </a:r>
            <a:r>
              <a:rPr lang="de-DE" sz="2400" dirty="0" err="1"/>
              <a:t>planning</a:t>
            </a:r>
            <a:endParaRPr lang="de-D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err="1"/>
              <a:t>Sweden</a:t>
            </a:r>
            <a:r>
              <a:rPr lang="de-DE" sz="2400" dirty="0"/>
              <a:t>: 125millio € </a:t>
            </a:r>
            <a:r>
              <a:rPr lang="de-DE" sz="2400" dirty="0" err="1"/>
              <a:t>budget</a:t>
            </a:r>
            <a:r>
              <a:rPr lang="de-DE" sz="2400" dirty="0"/>
              <a:t> </a:t>
            </a:r>
            <a:r>
              <a:rPr lang="de-DE" sz="2400" dirty="0" err="1"/>
              <a:t>which</a:t>
            </a:r>
            <a:r>
              <a:rPr lang="de-DE" sz="2400" dirty="0"/>
              <a:t> </a:t>
            </a:r>
            <a:r>
              <a:rPr lang="de-DE" sz="2400" dirty="0" err="1"/>
              <a:t>includes</a:t>
            </a:r>
            <a:r>
              <a:rPr lang="de-DE" sz="2400" dirty="0"/>
              <a:t> 25% </a:t>
            </a:r>
            <a:r>
              <a:rPr lang="de-DE" sz="2400" dirty="0" err="1"/>
              <a:t>subsidy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all E-bike </a:t>
            </a:r>
            <a:r>
              <a:rPr lang="de-DE" sz="2400" dirty="0" err="1"/>
              <a:t>sales</a:t>
            </a:r>
            <a:r>
              <a:rPr lang="de-DE" sz="2400" dirty="0"/>
              <a:t> </a:t>
            </a:r>
            <a:r>
              <a:rPr lang="de-DE" sz="2400" dirty="0" err="1"/>
              <a:t>untill</a:t>
            </a:r>
            <a:r>
              <a:rPr lang="de-DE" sz="2400" dirty="0"/>
              <a:t>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err="1"/>
              <a:t>Italy</a:t>
            </a:r>
            <a:r>
              <a:rPr lang="de-DE" sz="2400" dirty="0"/>
              <a:t>: All </a:t>
            </a:r>
            <a:r>
              <a:rPr lang="de-DE" sz="2400" dirty="0" err="1"/>
              <a:t>political</a:t>
            </a:r>
            <a:r>
              <a:rPr lang="de-DE" sz="2400" dirty="0"/>
              <a:t> </a:t>
            </a:r>
            <a:r>
              <a:rPr lang="de-DE" sz="2400" dirty="0" err="1"/>
              <a:t>groups</a:t>
            </a:r>
            <a:r>
              <a:rPr lang="de-DE" sz="2400" dirty="0"/>
              <a:t> </a:t>
            </a:r>
            <a:r>
              <a:rPr lang="de-DE" sz="2400" dirty="0" err="1"/>
              <a:t>agreed</a:t>
            </a:r>
            <a:r>
              <a:rPr lang="de-DE" sz="2400" dirty="0"/>
              <a:t> on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importance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cycling</a:t>
            </a:r>
            <a:r>
              <a:rPr lang="de-DE" sz="2400" dirty="0"/>
              <a:t> </a:t>
            </a:r>
            <a:r>
              <a:rPr lang="de-DE" sz="2400" dirty="0" err="1"/>
              <a:t>mobility</a:t>
            </a:r>
            <a:endParaRPr lang="de-D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France: French </a:t>
            </a:r>
            <a:r>
              <a:rPr lang="de-DE" sz="2400" dirty="0" err="1"/>
              <a:t>minister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transportation</a:t>
            </a:r>
            <a:r>
              <a:rPr lang="de-DE" sz="2400" dirty="0"/>
              <a:t> </a:t>
            </a:r>
            <a:r>
              <a:rPr lang="de-DE" sz="2400" dirty="0" err="1"/>
              <a:t>announced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FUB a </a:t>
            </a:r>
            <a:r>
              <a:rPr lang="de-DE" sz="2400" dirty="0" err="1"/>
              <a:t>new</a:t>
            </a:r>
            <a:r>
              <a:rPr lang="de-DE" sz="2400" dirty="0"/>
              <a:t> </a:t>
            </a:r>
            <a:r>
              <a:rPr lang="de-DE" sz="2400" dirty="0" err="1"/>
              <a:t>ambitious</a:t>
            </a:r>
            <a:r>
              <a:rPr lang="de-DE" sz="2400" dirty="0"/>
              <a:t> </a:t>
            </a:r>
            <a:r>
              <a:rPr lang="de-DE" sz="2400" dirty="0" err="1"/>
              <a:t>cycling</a:t>
            </a:r>
            <a:r>
              <a:rPr lang="de-DE" sz="2400" dirty="0"/>
              <a:t>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Germany: Safed a 25million € </a:t>
            </a:r>
            <a:r>
              <a:rPr lang="de-DE" sz="2400" dirty="0" err="1"/>
              <a:t>budget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building</a:t>
            </a:r>
            <a:r>
              <a:rPr lang="de-DE" sz="2400" dirty="0"/>
              <a:t> </a:t>
            </a:r>
            <a:r>
              <a:rPr lang="de-DE" sz="2400" dirty="0" err="1"/>
              <a:t>cycling</a:t>
            </a:r>
            <a:r>
              <a:rPr lang="de-DE" sz="2400" dirty="0"/>
              <a:t> </a:t>
            </a:r>
            <a:r>
              <a:rPr lang="de-DE" sz="2400" dirty="0" err="1"/>
              <a:t>highways</a:t>
            </a:r>
            <a:endParaRPr lang="de-D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NL: 100million €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cycling</a:t>
            </a:r>
            <a:r>
              <a:rPr lang="de-DE" sz="2400" dirty="0"/>
              <a:t> </a:t>
            </a:r>
            <a:r>
              <a:rPr lang="de-DE" sz="2400" dirty="0" err="1"/>
              <a:t>infrastructure</a:t>
            </a:r>
            <a:r>
              <a:rPr lang="de-DE" sz="2400" dirty="0"/>
              <a:t> and </a:t>
            </a:r>
            <a:r>
              <a:rPr lang="de-DE" sz="2400" dirty="0" err="1"/>
              <a:t>parking</a:t>
            </a:r>
            <a:r>
              <a:rPr lang="de-DE" sz="2400" dirty="0"/>
              <a:t> </a:t>
            </a:r>
            <a:r>
              <a:rPr lang="de-DE" sz="2400" dirty="0" err="1"/>
              <a:t>near</a:t>
            </a:r>
            <a:r>
              <a:rPr lang="de-DE" sz="2400" dirty="0"/>
              <a:t> </a:t>
            </a:r>
            <a:r>
              <a:rPr lang="de-DE" sz="2400" dirty="0" err="1"/>
              <a:t>railway</a:t>
            </a:r>
            <a:r>
              <a:rPr lang="de-DE" sz="2400" dirty="0"/>
              <a:t> </a:t>
            </a:r>
            <a:r>
              <a:rPr lang="de-DE" sz="2400" dirty="0" err="1"/>
              <a:t>stations</a:t>
            </a:r>
            <a:r>
              <a:rPr lang="de-DE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79386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2" descr="Image result for biggest bicycle parking house in the world">
            <a:extLst>
              <a:ext uri="{FF2B5EF4-FFF2-40B4-BE49-F238E27FC236}">
                <a16:creationId xmlns:a16="http://schemas.microsoft.com/office/drawing/2014/main" id="{6C282151-2E17-4B6B-AE06-F3DA35C208D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0" b="1030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76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D57172-8B92-46C8-8B97-D79306CE5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Sources		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AF8C430-8AD4-45D2-9709-AC09EAFF1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 algn="r">
              <a:buNone/>
            </a:pPr>
            <a:r>
              <a:rPr lang="de-DE" dirty="0">
                <a:effectLst/>
              </a:rPr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de-DE" dirty="0">
                <a:effectLst/>
              </a:rPr>
              <a:t>Fishman E, Schepers P, Kamphuis CBM. </a:t>
            </a:r>
            <a:r>
              <a:rPr lang="de-DE" dirty="0" err="1">
                <a:effectLst/>
              </a:rPr>
              <a:t>Dutch</a:t>
            </a:r>
            <a:r>
              <a:rPr lang="de-DE" dirty="0">
                <a:effectLst/>
              </a:rPr>
              <a:t> Cycling: </a:t>
            </a:r>
            <a:r>
              <a:rPr lang="de-DE" dirty="0" err="1">
                <a:effectLst/>
              </a:rPr>
              <a:t>Quantifying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the</a:t>
            </a:r>
            <a:r>
              <a:rPr lang="de-DE" dirty="0">
                <a:effectLst/>
              </a:rPr>
              <a:t> Health and </a:t>
            </a:r>
            <a:r>
              <a:rPr lang="de-DE" dirty="0" err="1">
                <a:effectLst/>
              </a:rPr>
              <a:t>Related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Economic</a:t>
            </a:r>
            <a:r>
              <a:rPr lang="de-DE" dirty="0">
                <a:effectLst/>
              </a:rPr>
              <a:t> Benefits. </a:t>
            </a:r>
            <a:r>
              <a:rPr lang="de-DE" i="1" dirty="0">
                <a:effectLst/>
              </a:rPr>
              <a:t>Am J Public Health</a:t>
            </a:r>
            <a:r>
              <a:rPr lang="de-DE" dirty="0">
                <a:effectLst/>
              </a:rPr>
              <a:t>. 2015;105(8):e13-e15. doi:</a:t>
            </a:r>
            <a:r>
              <a:rPr lang="de-DE" dirty="0">
                <a:effectLst/>
                <a:hlinkClick r:id="rId2"/>
              </a:rPr>
              <a:t>10.2105/AJPH.2015.302724</a:t>
            </a:r>
            <a:endParaRPr lang="de-DE" dirty="0">
              <a:effectLst/>
            </a:endParaRPr>
          </a:p>
          <a:p>
            <a:pPr marL="0" indent="0" algn="r">
              <a:buNone/>
            </a:pPr>
            <a:r>
              <a:rPr lang="de-DE" dirty="0">
                <a:effectLst/>
              </a:rPr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de-DE" dirty="0">
                <a:effectLst/>
              </a:rPr>
              <a:t>Hamm L, </a:t>
            </a:r>
            <a:r>
              <a:rPr lang="de-DE" dirty="0" err="1">
                <a:effectLst/>
              </a:rPr>
              <a:t>Kansen</a:t>
            </a:r>
            <a:r>
              <a:rPr lang="de-DE" dirty="0">
                <a:effectLst/>
              </a:rPr>
              <a:t>, Maarten. </a:t>
            </a:r>
            <a:r>
              <a:rPr lang="de-DE" i="1" dirty="0">
                <a:effectLst/>
              </a:rPr>
              <a:t>Cycling Facts, </a:t>
            </a:r>
            <a:r>
              <a:rPr lang="de-DE" i="1" dirty="0" err="1">
                <a:effectLst/>
              </a:rPr>
              <a:t>Netherlands</a:t>
            </a:r>
            <a:r>
              <a:rPr lang="de-DE" i="1" dirty="0">
                <a:effectLst/>
              </a:rPr>
              <a:t> Institute </a:t>
            </a:r>
            <a:r>
              <a:rPr lang="de-DE" i="1" dirty="0" err="1">
                <a:effectLst/>
              </a:rPr>
              <a:t>for</a:t>
            </a:r>
            <a:r>
              <a:rPr lang="de-DE" i="1" dirty="0">
                <a:effectLst/>
              </a:rPr>
              <a:t> Transport Policy Analysis (</a:t>
            </a:r>
            <a:r>
              <a:rPr lang="de-DE" i="1" dirty="0" err="1">
                <a:effectLst/>
              </a:rPr>
              <a:t>KiM</a:t>
            </a:r>
            <a:r>
              <a:rPr lang="de-DE" i="1" dirty="0">
                <a:effectLst/>
              </a:rPr>
              <a:t>)</a:t>
            </a:r>
            <a:r>
              <a:rPr lang="de-DE" dirty="0">
                <a:effectLst/>
              </a:rPr>
              <a:t>.; 2018. </a:t>
            </a:r>
            <a:r>
              <a:rPr lang="de-DE" dirty="0">
                <a:effectLst/>
                <a:hlinkClick r:id="rId3"/>
              </a:rPr>
              <a:t>file:///C:/Users/carlo/Downloads/Cycling+facts+2018.pdf</a:t>
            </a:r>
            <a:r>
              <a:rPr lang="de-DE" dirty="0">
                <a:effectLst/>
              </a:rPr>
              <a:t>. </a:t>
            </a:r>
            <a:r>
              <a:rPr lang="de-DE" dirty="0" err="1">
                <a:effectLst/>
              </a:rPr>
              <a:t>Accessed</a:t>
            </a:r>
            <a:r>
              <a:rPr lang="de-DE" dirty="0">
                <a:effectLst/>
              </a:rPr>
              <a:t> May 1, 2019.</a:t>
            </a:r>
          </a:p>
          <a:p>
            <a:pPr marL="0" indent="0" algn="r">
              <a:buNone/>
            </a:pPr>
            <a:r>
              <a:rPr lang="de-DE" dirty="0">
                <a:effectLst/>
              </a:rPr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de-DE" dirty="0">
                <a:effectLst/>
              </a:rPr>
              <a:t>Kremers SPJ, de </a:t>
            </a:r>
            <a:r>
              <a:rPr lang="de-DE" dirty="0" err="1">
                <a:effectLst/>
              </a:rPr>
              <a:t>Bruijn</a:t>
            </a:r>
            <a:r>
              <a:rPr lang="de-DE" dirty="0">
                <a:effectLst/>
              </a:rPr>
              <a:t> G-J, </a:t>
            </a:r>
            <a:r>
              <a:rPr lang="de-DE" dirty="0" err="1">
                <a:effectLst/>
              </a:rPr>
              <a:t>Visscher</a:t>
            </a:r>
            <a:r>
              <a:rPr lang="de-DE" dirty="0">
                <a:effectLst/>
              </a:rPr>
              <a:t> TLS, et al. </a:t>
            </a:r>
            <a:r>
              <a:rPr lang="de-DE" dirty="0" err="1">
                <a:effectLst/>
              </a:rPr>
              <a:t>Associations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between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Safety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from</a:t>
            </a:r>
            <a:r>
              <a:rPr lang="de-DE" dirty="0">
                <a:effectLst/>
              </a:rPr>
              <a:t> Crime, Cycling, and </a:t>
            </a:r>
            <a:r>
              <a:rPr lang="de-DE" dirty="0" err="1">
                <a:effectLst/>
              </a:rPr>
              <a:t>Obesity</a:t>
            </a:r>
            <a:r>
              <a:rPr lang="de-DE" dirty="0">
                <a:effectLst/>
              </a:rPr>
              <a:t> in a </a:t>
            </a:r>
            <a:r>
              <a:rPr lang="de-DE" dirty="0" err="1">
                <a:effectLst/>
              </a:rPr>
              <a:t>Dutch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Elderly</a:t>
            </a:r>
            <a:r>
              <a:rPr lang="de-DE" dirty="0">
                <a:effectLst/>
              </a:rPr>
              <a:t> Population: </a:t>
            </a:r>
            <a:r>
              <a:rPr lang="de-DE" dirty="0" err="1">
                <a:effectLst/>
              </a:rPr>
              <a:t>Results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from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the</a:t>
            </a:r>
            <a:r>
              <a:rPr lang="de-DE" dirty="0">
                <a:effectLst/>
              </a:rPr>
              <a:t> Longitudinal </a:t>
            </a:r>
            <a:r>
              <a:rPr lang="de-DE" dirty="0" err="1">
                <a:effectLst/>
              </a:rPr>
              <a:t>Aging</a:t>
            </a:r>
            <a:r>
              <a:rPr lang="de-DE" dirty="0">
                <a:effectLst/>
              </a:rPr>
              <a:t> Study Amsterdam. </a:t>
            </a:r>
            <a:r>
              <a:rPr lang="de-DE" i="1" dirty="0">
                <a:effectLst/>
              </a:rPr>
              <a:t>J </a:t>
            </a:r>
            <a:r>
              <a:rPr lang="de-DE" i="1" dirty="0" err="1">
                <a:effectLst/>
              </a:rPr>
              <a:t>Environ</a:t>
            </a:r>
            <a:r>
              <a:rPr lang="de-DE" i="1" dirty="0">
                <a:effectLst/>
              </a:rPr>
              <a:t> Public Health</a:t>
            </a:r>
            <a:r>
              <a:rPr lang="de-DE" dirty="0">
                <a:effectLst/>
              </a:rPr>
              <a:t>. 2012;2012. doi:</a:t>
            </a:r>
            <a:r>
              <a:rPr lang="de-DE" dirty="0">
                <a:effectLst/>
                <a:hlinkClick r:id="rId4"/>
              </a:rPr>
              <a:t>10.1155/2012/127857</a:t>
            </a:r>
            <a:r>
              <a:rPr lang="de-DE" dirty="0">
                <a:effectLst/>
              </a:rPr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de-DE" dirty="0" err="1">
                <a:effectLst/>
              </a:rPr>
              <a:t>Oja</a:t>
            </a:r>
            <a:r>
              <a:rPr lang="de-DE" dirty="0">
                <a:effectLst/>
              </a:rPr>
              <a:t> P, Titze S, </a:t>
            </a:r>
            <a:r>
              <a:rPr lang="de-DE" dirty="0" err="1">
                <a:effectLst/>
              </a:rPr>
              <a:t>Bauman</a:t>
            </a:r>
            <a:r>
              <a:rPr lang="de-DE" dirty="0">
                <a:effectLst/>
              </a:rPr>
              <a:t> A, et al. </a:t>
            </a:r>
            <a:r>
              <a:rPr lang="de-DE" i="1" dirty="0">
                <a:effectLst/>
              </a:rPr>
              <a:t>Health Benefits </a:t>
            </a:r>
            <a:r>
              <a:rPr lang="de-DE" i="1" dirty="0" err="1">
                <a:effectLst/>
              </a:rPr>
              <a:t>of</a:t>
            </a:r>
            <a:r>
              <a:rPr lang="de-DE" i="1" dirty="0">
                <a:effectLst/>
              </a:rPr>
              <a:t> Cycling: A </a:t>
            </a:r>
            <a:r>
              <a:rPr lang="de-DE" i="1" dirty="0" err="1">
                <a:effectLst/>
              </a:rPr>
              <a:t>Systematic</a:t>
            </a:r>
            <a:r>
              <a:rPr lang="de-DE" i="1" dirty="0">
                <a:effectLst/>
              </a:rPr>
              <a:t> Review</a:t>
            </a:r>
            <a:r>
              <a:rPr lang="de-DE" dirty="0">
                <a:effectLst/>
              </a:rPr>
              <a:t>. </a:t>
            </a:r>
            <a:r>
              <a:rPr lang="de-DE" dirty="0" err="1">
                <a:effectLst/>
              </a:rPr>
              <a:t>Vol</a:t>
            </a:r>
            <a:r>
              <a:rPr lang="de-DE" dirty="0">
                <a:effectLst/>
              </a:rPr>
              <a:t> 21.; 2011. doi:</a:t>
            </a:r>
            <a:r>
              <a:rPr lang="de-DE" dirty="0">
                <a:effectLst/>
                <a:hlinkClick r:id="rId5"/>
              </a:rPr>
              <a:t>10.1111/j.1600-0838.2011.01299.x</a:t>
            </a:r>
            <a:endParaRPr lang="de-DE" dirty="0">
              <a:effectLst/>
            </a:endParaRPr>
          </a:p>
          <a:p>
            <a:pPr marL="0" indent="0" algn="r">
              <a:buNone/>
            </a:pPr>
            <a:r>
              <a:rPr lang="de-DE" dirty="0">
                <a:effectLst/>
              </a:rPr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de-DE" dirty="0">
                <a:effectLst/>
              </a:rPr>
              <a:t>Pucher J, Dijkstra L. </a:t>
            </a:r>
            <a:r>
              <a:rPr lang="de-DE" dirty="0" err="1">
                <a:effectLst/>
              </a:rPr>
              <a:t>Promoting</a:t>
            </a:r>
            <a:r>
              <a:rPr lang="de-DE" dirty="0">
                <a:effectLst/>
              </a:rPr>
              <a:t> Safe Walking and Cycling </a:t>
            </a:r>
            <a:r>
              <a:rPr lang="de-DE" dirty="0" err="1">
                <a:effectLst/>
              </a:rPr>
              <a:t>to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Improve</a:t>
            </a:r>
            <a:r>
              <a:rPr lang="de-DE" dirty="0">
                <a:effectLst/>
              </a:rPr>
              <a:t> Public Health: </a:t>
            </a:r>
            <a:r>
              <a:rPr lang="de-DE" dirty="0" err="1">
                <a:effectLst/>
              </a:rPr>
              <a:t>Lessons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From</a:t>
            </a:r>
            <a:r>
              <a:rPr lang="de-DE" dirty="0">
                <a:effectLst/>
              </a:rPr>
              <a:t> The </a:t>
            </a:r>
            <a:r>
              <a:rPr lang="de-DE" dirty="0" err="1">
                <a:effectLst/>
              </a:rPr>
              <a:t>Netherlands</a:t>
            </a:r>
            <a:r>
              <a:rPr lang="de-DE" dirty="0">
                <a:effectLst/>
              </a:rPr>
              <a:t> and Germany. </a:t>
            </a:r>
            <a:r>
              <a:rPr lang="de-DE" i="1" dirty="0">
                <a:effectLst/>
              </a:rPr>
              <a:t>Am J Public Health</a:t>
            </a:r>
            <a:r>
              <a:rPr lang="de-DE" dirty="0">
                <a:effectLst/>
              </a:rPr>
              <a:t>. 2003;93(9):1509-1516.</a:t>
            </a:r>
          </a:p>
          <a:p>
            <a:pPr marL="0" indent="0" algn="r">
              <a:buNone/>
            </a:pPr>
            <a:r>
              <a:rPr lang="de-DE" dirty="0">
                <a:effectLst/>
              </a:rPr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de-DE" dirty="0">
                <a:effectLst/>
              </a:rPr>
              <a:t>Dutch-Cycling-Vision_EN.pdf. </a:t>
            </a:r>
            <a:r>
              <a:rPr lang="de-DE" dirty="0">
                <a:effectLst/>
                <a:hlinkClick r:id="rId6"/>
              </a:rPr>
              <a:t>https://www.dutchcycling.nl/images/downloads/Dutch-Cycling-Vision_EN.pdf</a:t>
            </a:r>
            <a:r>
              <a:rPr lang="de-DE" dirty="0">
                <a:effectLst/>
              </a:rPr>
              <a:t>. </a:t>
            </a:r>
            <a:r>
              <a:rPr lang="de-DE" dirty="0" err="1">
                <a:effectLst/>
              </a:rPr>
              <a:t>Accessed</a:t>
            </a:r>
            <a:r>
              <a:rPr lang="de-DE" dirty="0">
                <a:effectLst/>
              </a:rPr>
              <a:t> April 29, 2019.</a:t>
            </a:r>
          </a:p>
          <a:p>
            <a:pPr marL="0" indent="0" algn="r">
              <a:buNone/>
            </a:pPr>
            <a:r>
              <a:rPr lang="de-DE">
                <a:effectLst/>
              </a:rPr>
              <a:t> </a:t>
            </a:r>
            <a:endParaRPr lang="de-DE" dirty="0">
              <a:effectLst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de-DE" dirty="0">
                <a:effectLst/>
              </a:rPr>
              <a:t>ECF_ImpactReport_OnLine1.pdf. </a:t>
            </a:r>
            <a:r>
              <a:rPr lang="de-DE" dirty="0">
                <a:effectLst/>
                <a:hlinkClick r:id="rId7"/>
              </a:rPr>
              <a:t>https://ecf.com/system/files/ECF_ImpactReport_OnLine1.pdf</a:t>
            </a:r>
            <a:r>
              <a:rPr lang="de-DE" dirty="0">
                <a:effectLst/>
              </a:rPr>
              <a:t>. </a:t>
            </a:r>
            <a:r>
              <a:rPr lang="de-DE" dirty="0" err="1">
                <a:effectLst/>
              </a:rPr>
              <a:t>Accessed</a:t>
            </a:r>
            <a:r>
              <a:rPr lang="de-DE" dirty="0">
                <a:effectLst/>
              </a:rPr>
              <a:t> May 3, 2019.</a:t>
            </a:r>
          </a:p>
          <a:p>
            <a:endParaRPr lang="de-DE" dirty="0">
              <a:hlinkClick r:id="rId8"/>
            </a:endParaRPr>
          </a:p>
          <a:p>
            <a:r>
              <a:rPr lang="en-US" dirty="0"/>
              <a:t>Bicycle Traffic in the Czech Republic: The Ways of Influencing the </a:t>
            </a:r>
            <a:r>
              <a:rPr lang="en-US" dirty="0" err="1"/>
              <a:t>Behaviour</a:t>
            </a:r>
            <a:r>
              <a:rPr lang="en-US" dirty="0"/>
              <a:t> of People Involved in It </a:t>
            </a:r>
            <a:r>
              <a:rPr lang="de-DE" dirty="0">
                <a:hlinkClick r:id="rId8"/>
              </a:rPr>
              <a:t>https://tots.upol.cz/pdfs/tot/2017/01/05.pdf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4677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A14773-CAEB-4524-B97F-B918EAA6E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Content	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B5ED75-1B5E-438A-BECC-7F1A86673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Cycling in </a:t>
            </a:r>
            <a:r>
              <a:rPr lang="de-DE" dirty="0" err="1"/>
              <a:t>Netherlands</a:t>
            </a:r>
            <a:r>
              <a:rPr lang="de-DE" dirty="0"/>
              <a:t> </a:t>
            </a:r>
            <a:r>
              <a:rPr lang="de-DE" dirty="0" err="1"/>
              <a:t>today</a:t>
            </a:r>
            <a:endParaRPr lang="de-DE" dirty="0"/>
          </a:p>
          <a:p>
            <a:r>
              <a:rPr lang="de-DE" dirty="0" err="1"/>
              <a:t>History</a:t>
            </a:r>
            <a:endParaRPr lang="de-DE" dirty="0"/>
          </a:p>
          <a:p>
            <a:r>
              <a:rPr lang="de-DE" dirty="0" err="1"/>
              <a:t>Comparison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means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transportation</a:t>
            </a:r>
            <a:endParaRPr lang="de-DE" dirty="0"/>
          </a:p>
          <a:p>
            <a:r>
              <a:rPr lang="de-DE" dirty="0"/>
              <a:t>Health </a:t>
            </a:r>
            <a:r>
              <a:rPr lang="de-DE" dirty="0" err="1"/>
              <a:t>effects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cycling</a:t>
            </a:r>
            <a:endParaRPr lang="de-DE" dirty="0"/>
          </a:p>
          <a:p>
            <a:r>
              <a:rPr lang="de-DE" dirty="0" err="1"/>
              <a:t>Current</a:t>
            </a:r>
            <a:r>
              <a:rPr lang="de-DE" dirty="0"/>
              <a:t> </a:t>
            </a:r>
            <a:r>
              <a:rPr lang="de-DE" dirty="0" err="1"/>
              <a:t>measures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improve</a:t>
            </a:r>
            <a:r>
              <a:rPr lang="de-DE" dirty="0"/>
              <a:t> </a:t>
            </a:r>
            <a:r>
              <a:rPr lang="de-DE" dirty="0" err="1"/>
              <a:t>cycling</a:t>
            </a:r>
            <a:r>
              <a:rPr lang="de-DE" dirty="0"/>
              <a:t> </a:t>
            </a:r>
            <a:r>
              <a:rPr lang="de-DE" dirty="0" err="1"/>
              <a:t>infrastructure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6826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400D41-9FAD-4EA4-9630-B874D8E54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Cycling in </a:t>
            </a:r>
            <a:r>
              <a:rPr lang="de-DE" dirty="0" err="1"/>
              <a:t>Netherlands</a:t>
            </a:r>
            <a:r>
              <a:rPr lang="de-DE" dirty="0"/>
              <a:t> (=NL) </a:t>
            </a:r>
            <a:r>
              <a:rPr lang="de-DE" dirty="0" err="1"/>
              <a:t>today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CF74F45-369B-4A1C-B41B-6648F5B1E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NL </a:t>
            </a:r>
            <a:r>
              <a:rPr lang="de-DE" dirty="0" err="1"/>
              <a:t>have</a:t>
            </a:r>
            <a:r>
              <a:rPr lang="de-DE" dirty="0"/>
              <a:t> a </a:t>
            </a:r>
            <a:r>
              <a:rPr lang="de-DE" dirty="0" err="1"/>
              <a:t>population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17 </a:t>
            </a:r>
            <a:r>
              <a:rPr lang="de-DE" dirty="0" err="1"/>
              <a:t>million</a:t>
            </a:r>
            <a:r>
              <a:rPr lang="de-DE" dirty="0"/>
              <a:t> </a:t>
            </a:r>
            <a:r>
              <a:rPr lang="de-DE" dirty="0" err="1"/>
              <a:t>people</a:t>
            </a:r>
            <a:r>
              <a:rPr lang="de-DE" dirty="0"/>
              <a:t> </a:t>
            </a:r>
            <a:r>
              <a:rPr lang="de-DE" dirty="0" err="1"/>
              <a:t>today</a:t>
            </a:r>
            <a:r>
              <a:rPr lang="de-DE" dirty="0"/>
              <a:t> and </a:t>
            </a:r>
            <a:r>
              <a:rPr lang="de-DE" dirty="0" err="1"/>
              <a:t>almost</a:t>
            </a:r>
            <a:r>
              <a:rPr lang="de-DE" dirty="0"/>
              <a:t> 23 </a:t>
            </a:r>
            <a:r>
              <a:rPr lang="de-DE" dirty="0" err="1"/>
              <a:t>million</a:t>
            </a:r>
            <a:r>
              <a:rPr lang="de-DE" dirty="0"/>
              <a:t> </a:t>
            </a:r>
            <a:r>
              <a:rPr lang="de-DE" dirty="0" err="1"/>
              <a:t>bicycles</a:t>
            </a:r>
            <a:endParaRPr lang="de-DE" dirty="0"/>
          </a:p>
          <a:p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quater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all </a:t>
            </a:r>
            <a:r>
              <a:rPr lang="de-DE" dirty="0" err="1"/>
              <a:t>journeys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made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bicycle</a:t>
            </a:r>
            <a:r>
              <a:rPr lang="de-DE" dirty="0"/>
              <a:t> in NL</a:t>
            </a:r>
          </a:p>
          <a:p>
            <a:r>
              <a:rPr lang="de-DE" dirty="0"/>
              <a:t>Road </a:t>
            </a:r>
            <a:r>
              <a:rPr lang="de-DE" dirty="0" err="1"/>
              <a:t>safety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among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best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world</a:t>
            </a:r>
            <a:r>
              <a:rPr lang="de-DE" dirty="0"/>
              <a:t>, 1.1 </a:t>
            </a:r>
            <a:r>
              <a:rPr lang="de-DE" dirty="0" err="1"/>
              <a:t>Dutch</a:t>
            </a:r>
            <a:r>
              <a:rPr lang="de-DE" dirty="0"/>
              <a:t> </a:t>
            </a:r>
            <a:r>
              <a:rPr lang="de-DE" dirty="0" err="1"/>
              <a:t>bikers</a:t>
            </a:r>
            <a:r>
              <a:rPr lang="de-DE" dirty="0"/>
              <a:t> </a:t>
            </a:r>
            <a:r>
              <a:rPr lang="de-DE" dirty="0" err="1"/>
              <a:t>were</a:t>
            </a:r>
            <a:r>
              <a:rPr lang="de-DE" dirty="0"/>
              <a:t> </a:t>
            </a:r>
            <a:r>
              <a:rPr lang="de-DE" dirty="0" err="1"/>
              <a:t>involved</a:t>
            </a:r>
            <a:r>
              <a:rPr lang="de-DE" dirty="0"/>
              <a:t> in a fatal </a:t>
            </a:r>
            <a:r>
              <a:rPr lang="de-DE" dirty="0" err="1"/>
              <a:t>accident</a:t>
            </a:r>
            <a:r>
              <a:rPr lang="de-DE" dirty="0"/>
              <a:t> per 100 </a:t>
            </a:r>
            <a:r>
              <a:rPr lang="de-DE" dirty="0" err="1"/>
              <a:t>million</a:t>
            </a:r>
            <a:r>
              <a:rPr lang="de-DE" dirty="0"/>
              <a:t> </a:t>
            </a:r>
            <a:r>
              <a:rPr lang="de-DE" dirty="0" err="1"/>
              <a:t>miles</a:t>
            </a:r>
            <a:r>
              <a:rPr lang="de-DE" dirty="0"/>
              <a:t> </a:t>
            </a:r>
            <a:r>
              <a:rPr lang="de-DE" dirty="0" err="1"/>
              <a:t>traveled</a:t>
            </a:r>
            <a:r>
              <a:rPr lang="de-DE" dirty="0"/>
              <a:t> (2002-2005)</a:t>
            </a:r>
          </a:p>
          <a:p>
            <a:r>
              <a:rPr lang="de-DE" dirty="0"/>
              <a:t>In Amsterdam 490,000 </a:t>
            </a:r>
            <a:r>
              <a:rPr lang="de-DE" dirty="0" err="1"/>
              <a:t>cyclists</a:t>
            </a:r>
            <a:r>
              <a:rPr lang="de-DE" dirty="0"/>
              <a:t> </a:t>
            </a:r>
            <a:r>
              <a:rPr lang="de-DE" dirty="0" err="1"/>
              <a:t>cycle</a:t>
            </a:r>
            <a:r>
              <a:rPr lang="de-DE" dirty="0"/>
              <a:t> 2 </a:t>
            </a:r>
            <a:r>
              <a:rPr lang="de-DE" dirty="0" err="1"/>
              <a:t>million</a:t>
            </a:r>
            <a:r>
              <a:rPr lang="de-DE" dirty="0"/>
              <a:t> km per </a:t>
            </a:r>
            <a:r>
              <a:rPr lang="de-DE" dirty="0" err="1"/>
              <a:t>day</a:t>
            </a:r>
            <a:r>
              <a:rPr lang="de-DE" dirty="0"/>
              <a:t> (2012)</a:t>
            </a:r>
          </a:p>
          <a:p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35,000km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dedicated</a:t>
            </a:r>
            <a:r>
              <a:rPr lang="de-DE" dirty="0"/>
              <a:t> </a:t>
            </a:r>
            <a:r>
              <a:rPr lang="de-DE" dirty="0" err="1"/>
              <a:t>bicycle</a:t>
            </a:r>
            <a:r>
              <a:rPr lang="de-DE" dirty="0"/>
              <a:t> </a:t>
            </a:r>
            <a:r>
              <a:rPr lang="de-DE" dirty="0" err="1"/>
              <a:t>paths</a:t>
            </a:r>
            <a:r>
              <a:rPr lang="de-DE" dirty="0"/>
              <a:t> </a:t>
            </a:r>
            <a:r>
              <a:rPr lang="de-DE" dirty="0" err="1"/>
              <a:t>compared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140,000km </a:t>
            </a:r>
            <a:r>
              <a:rPr lang="de-DE" dirty="0" err="1"/>
              <a:t>road</a:t>
            </a:r>
            <a:r>
              <a:rPr lang="de-DE" dirty="0"/>
              <a:t> network (</a:t>
            </a:r>
            <a:r>
              <a:rPr lang="de-DE" dirty="0" err="1"/>
              <a:t>partly</a:t>
            </a:r>
            <a:r>
              <a:rPr lang="de-DE" dirty="0"/>
              <a:t> </a:t>
            </a:r>
            <a:r>
              <a:rPr lang="de-DE" dirty="0" err="1"/>
              <a:t>shared</a:t>
            </a:r>
            <a:r>
              <a:rPr lang="de-DE" dirty="0"/>
              <a:t>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0056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42C517-5B88-4392-B834-162EEFDCF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Brief </a:t>
            </a:r>
            <a:r>
              <a:rPr lang="de-DE" dirty="0" err="1"/>
              <a:t>history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597B9C-C68C-4E16-8FE3-DA8D27136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9633"/>
            <a:ext cx="10515600" cy="4351338"/>
          </a:xfrm>
        </p:spPr>
        <p:txBody>
          <a:bodyPr/>
          <a:lstStyle/>
          <a:p>
            <a:r>
              <a:rPr lang="de-DE" dirty="0"/>
              <a:t>1890 </a:t>
            </a:r>
            <a:r>
              <a:rPr lang="de-DE" dirty="0" err="1"/>
              <a:t>first</a:t>
            </a:r>
            <a:r>
              <a:rPr lang="de-DE" dirty="0"/>
              <a:t> bike </a:t>
            </a:r>
            <a:r>
              <a:rPr lang="de-DE" dirty="0" err="1"/>
              <a:t>paths</a:t>
            </a:r>
            <a:r>
              <a:rPr lang="de-DE" dirty="0"/>
              <a:t> </a:t>
            </a:r>
            <a:r>
              <a:rPr lang="de-DE" dirty="0" err="1"/>
              <a:t>were</a:t>
            </a:r>
            <a:r>
              <a:rPr lang="de-DE" dirty="0"/>
              <a:t> </a:t>
            </a:r>
            <a:r>
              <a:rPr lang="de-DE" dirty="0" err="1"/>
              <a:t>build</a:t>
            </a:r>
            <a:r>
              <a:rPr lang="de-DE" dirty="0"/>
              <a:t> in NL</a:t>
            </a:r>
          </a:p>
          <a:p>
            <a:r>
              <a:rPr lang="de-DE" dirty="0"/>
              <a:t>1950 </a:t>
            </a:r>
            <a:r>
              <a:rPr lang="de-DE" dirty="0" err="1"/>
              <a:t>cars</a:t>
            </a:r>
            <a:r>
              <a:rPr lang="de-DE" dirty="0"/>
              <a:t> </a:t>
            </a:r>
            <a:r>
              <a:rPr lang="de-DE" dirty="0" err="1"/>
              <a:t>starting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become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dominant </a:t>
            </a:r>
            <a:r>
              <a:rPr lang="de-DE" dirty="0" err="1"/>
              <a:t>means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transport</a:t>
            </a:r>
            <a:r>
              <a:rPr lang="de-DE" dirty="0"/>
              <a:t> in NL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continuously</a:t>
            </a:r>
            <a:r>
              <a:rPr lang="de-DE" dirty="0"/>
              <a:t> </a:t>
            </a:r>
            <a:r>
              <a:rPr lang="de-DE" dirty="0" err="1"/>
              <a:t>increasing</a:t>
            </a:r>
            <a:r>
              <a:rPr lang="de-DE" dirty="0"/>
              <a:t> </a:t>
            </a:r>
            <a:r>
              <a:rPr lang="de-DE" dirty="0" err="1"/>
              <a:t>numbers</a:t>
            </a:r>
            <a:endParaRPr lang="de-DE" dirty="0"/>
          </a:p>
          <a:p>
            <a:r>
              <a:rPr lang="de-DE" dirty="0"/>
              <a:t>At </a:t>
            </a:r>
            <a:r>
              <a:rPr lang="de-DE" dirty="0" err="1"/>
              <a:t>this</a:t>
            </a:r>
            <a:r>
              <a:rPr lang="de-DE" dirty="0"/>
              <a:t> time </a:t>
            </a:r>
            <a:r>
              <a:rPr lang="de-DE" dirty="0" err="1"/>
              <a:t>bicycle</a:t>
            </a:r>
            <a:r>
              <a:rPr lang="de-DE" dirty="0"/>
              <a:t> </a:t>
            </a:r>
            <a:r>
              <a:rPr lang="de-DE" dirty="0" err="1"/>
              <a:t>paths</a:t>
            </a:r>
            <a:r>
              <a:rPr lang="de-DE" dirty="0"/>
              <a:t> </a:t>
            </a:r>
            <a:r>
              <a:rPr lang="de-DE" dirty="0" err="1"/>
              <a:t>were</a:t>
            </a:r>
            <a:r>
              <a:rPr lang="de-DE" dirty="0"/>
              <a:t> a </a:t>
            </a:r>
            <a:r>
              <a:rPr lang="de-DE" dirty="0" err="1"/>
              <a:t>measure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get</a:t>
            </a:r>
            <a:r>
              <a:rPr lang="de-DE" dirty="0"/>
              <a:t> </a:t>
            </a:r>
            <a:r>
              <a:rPr lang="de-DE" dirty="0" err="1"/>
              <a:t>cyclists</a:t>
            </a:r>
            <a:r>
              <a:rPr lang="de-DE" dirty="0"/>
              <a:t> off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road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make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space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cars</a:t>
            </a:r>
            <a:endParaRPr lang="de-DE" dirty="0"/>
          </a:p>
          <a:p>
            <a:r>
              <a:rPr lang="de-DE" dirty="0"/>
              <a:t>1970 high </a:t>
            </a:r>
            <a:r>
              <a:rPr lang="de-DE" dirty="0" err="1"/>
              <a:t>number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fatal </a:t>
            </a:r>
            <a:r>
              <a:rPr lang="de-DE" dirty="0" err="1"/>
              <a:t>traffic</a:t>
            </a:r>
            <a:r>
              <a:rPr lang="de-DE" dirty="0"/>
              <a:t> </a:t>
            </a:r>
            <a:r>
              <a:rPr lang="de-DE" dirty="0" err="1"/>
              <a:t>accidents</a:t>
            </a:r>
            <a:r>
              <a:rPr lang="de-DE" dirty="0"/>
              <a:t>, </a:t>
            </a:r>
            <a:r>
              <a:rPr lang="de-DE" dirty="0" err="1"/>
              <a:t>especially</a:t>
            </a:r>
            <a:r>
              <a:rPr lang="de-DE" dirty="0"/>
              <a:t> </a:t>
            </a:r>
            <a:r>
              <a:rPr lang="de-DE" dirty="0" err="1"/>
              <a:t>involving</a:t>
            </a:r>
            <a:r>
              <a:rPr lang="de-DE" dirty="0"/>
              <a:t> </a:t>
            </a:r>
            <a:r>
              <a:rPr lang="de-DE" dirty="0" err="1"/>
              <a:t>children</a:t>
            </a:r>
            <a:r>
              <a:rPr lang="de-DE" dirty="0"/>
              <a:t>, </a:t>
            </a:r>
            <a:r>
              <a:rPr lang="de-DE" dirty="0" err="1"/>
              <a:t>caused</a:t>
            </a:r>
            <a:r>
              <a:rPr lang="de-DE" dirty="0"/>
              <a:t> </a:t>
            </a:r>
            <a:r>
              <a:rPr lang="de-DE" dirty="0" err="1"/>
              <a:t>public</a:t>
            </a:r>
            <a:r>
              <a:rPr lang="de-DE" dirty="0"/>
              <a:t> </a:t>
            </a:r>
            <a:r>
              <a:rPr lang="de-DE" dirty="0" err="1"/>
              <a:t>outrage</a:t>
            </a:r>
            <a:endParaRPr lang="de-DE" dirty="0"/>
          </a:p>
          <a:p>
            <a:r>
              <a:rPr lang="de-DE" dirty="0"/>
              <a:t>1973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oil</a:t>
            </a:r>
            <a:r>
              <a:rPr lang="de-DE" dirty="0"/>
              <a:t> </a:t>
            </a:r>
            <a:r>
              <a:rPr lang="de-DE" dirty="0" err="1"/>
              <a:t>crisis</a:t>
            </a:r>
            <a:r>
              <a:rPr lang="de-DE" dirty="0"/>
              <a:t> </a:t>
            </a:r>
            <a:r>
              <a:rPr lang="de-DE" dirty="0" err="1"/>
              <a:t>illustrated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dependence</a:t>
            </a:r>
            <a:r>
              <a:rPr lang="de-DE" dirty="0"/>
              <a:t> on </a:t>
            </a:r>
            <a:r>
              <a:rPr lang="de-DE" dirty="0" err="1"/>
              <a:t>oil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9469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56A0B8-432D-4507-89BD-DC476A797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History</a:t>
            </a:r>
            <a:r>
              <a:rPr lang="de-DE" dirty="0"/>
              <a:t> II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445126-9388-4EC9-BC24-EAFABF9C49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err="1"/>
              <a:t>Grassroot</a:t>
            </a:r>
            <a:r>
              <a:rPr lang="de-DE" dirty="0"/>
              <a:t> </a:t>
            </a:r>
            <a:r>
              <a:rPr lang="de-DE" dirty="0" err="1"/>
              <a:t>movement</a:t>
            </a:r>
            <a:r>
              <a:rPr lang="de-DE" dirty="0"/>
              <a:t> „</a:t>
            </a:r>
            <a:r>
              <a:rPr lang="de-DE" dirty="0" err="1"/>
              <a:t>Stop</a:t>
            </a:r>
            <a:r>
              <a:rPr lang="de-DE" dirty="0"/>
              <a:t> de </a:t>
            </a:r>
            <a:r>
              <a:rPr lang="de-DE" dirty="0" err="1"/>
              <a:t>Kindermoord</a:t>
            </a:r>
            <a:r>
              <a:rPr lang="de-DE" dirty="0"/>
              <a:t>“ </a:t>
            </a:r>
            <a:r>
              <a:rPr lang="de-DE" dirty="0" err="1"/>
              <a:t>achieved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turn </a:t>
            </a:r>
            <a:r>
              <a:rPr lang="de-DE" dirty="0" err="1"/>
              <a:t>around</a:t>
            </a:r>
            <a:r>
              <a:rPr lang="de-DE" dirty="0"/>
              <a:t> </a:t>
            </a:r>
            <a:r>
              <a:rPr lang="de-DE" dirty="0" err="1"/>
              <a:t>policies</a:t>
            </a:r>
            <a:r>
              <a:rPr lang="de-DE" dirty="0"/>
              <a:t>.</a:t>
            </a:r>
          </a:p>
          <a:p>
            <a:r>
              <a:rPr lang="de-DE" dirty="0"/>
              <a:t>1990 </a:t>
            </a:r>
            <a:r>
              <a:rPr lang="de-DE" dirty="0" err="1"/>
              <a:t>strict</a:t>
            </a:r>
            <a:r>
              <a:rPr lang="de-DE" dirty="0"/>
              <a:t> </a:t>
            </a:r>
            <a:r>
              <a:rPr lang="de-DE" dirty="0" err="1"/>
              <a:t>liability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motor</a:t>
            </a:r>
            <a:r>
              <a:rPr lang="de-DE" dirty="0"/>
              <a:t> </a:t>
            </a:r>
            <a:r>
              <a:rPr lang="de-DE" dirty="0" err="1"/>
              <a:t>vehicle</a:t>
            </a:r>
            <a:r>
              <a:rPr lang="de-DE" dirty="0"/>
              <a:t> </a:t>
            </a:r>
            <a:r>
              <a:rPr lang="de-DE" dirty="0" err="1"/>
              <a:t>accidents</a:t>
            </a:r>
            <a:r>
              <a:rPr lang="de-DE" dirty="0"/>
              <a:t> (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cyclist</a:t>
            </a:r>
            <a:r>
              <a:rPr lang="de-DE" dirty="0"/>
              <a:t> </a:t>
            </a:r>
            <a:r>
              <a:rPr lang="de-DE" dirty="0" err="1"/>
              <a:t>didn‘t</a:t>
            </a:r>
            <a:r>
              <a:rPr lang="de-DE" dirty="0"/>
              <a:t> </a:t>
            </a:r>
            <a:r>
              <a:rPr lang="de-DE" dirty="0" err="1"/>
              <a:t>intentionally</a:t>
            </a:r>
            <a:r>
              <a:rPr lang="de-DE" dirty="0"/>
              <a:t> </a:t>
            </a:r>
            <a:r>
              <a:rPr lang="de-DE" dirty="0" err="1"/>
              <a:t>cause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accident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motor-</a:t>
            </a:r>
            <a:r>
              <a:rPr lang="de-DE" dirty="0" err="1"/>
              <a:t>vehicle</a:t>
            </a:r>
            <a:r>
              <a:rPr lang="de-DE" dirty="0"/>
              <a:t> </a:t>
            </a:r>
            <a:r>
              <a:rPr lang="de-DE" dirty="0" err="1"/>
              <a:t>drivers</a:t>
            </a:r>
            <a:r>
              <a:rPr lang="de-DE" dirty="0"/>
              <a:t> </a:t>
            </a:r>
            <a:r>
              <a:rPr lang="de-DE" dirty="0" err="1"/>
              <a:t>insurence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cover</a:t>
            </a:r>
            <a:r>
              <a:rPr lang="de-DE" dirty="0"/>
              <a:t> all </a:t>
            </a:r>
            <a:r>
              <a:rPr lang="de-DE" dirty="0" err="1"/>
              <a:t>damages</a:t>
            </a:r>
            <a:r>
              <a:rPr lang="de-DE" dirty="0"/>
              <a:t>)</a:t>
            </a:r>
          </a:p>
          <a:p>
            <a:r>
              <a:rPr lang="de-DE" dirty="0"/>
              <a:t>1990 </a:t>
            </a:r>
            <a:r>
              <a:rPr lang="de-DE" dirty="0" err="1"/>
              <a:t>needs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cyclists</a:t>
            </a:r>
            <a:r>
              <a:rPr lang="de-DE" dirty="0"/>
              <a:t> </a:t>
            </a:r>
            <a:r>
              <a:rPr lang="de-DE" dirty="0" err="1"/>
              <a:t>were</a:t>
            </a:r>
            <a:r>
              <a:rPr lang="de-DE" dirty="0"/>
              <a:t> </a:t>
            </a:r>
            <a:r>
              <a:rPr lang="de-DE" dirty="0" err="1"/>
              <a:t>taken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dirty="0" err="1"/>
              <a:t>account</a:t>
            </a:r>
            <a:r>
              <a:rPr lang="de-DE" dirty="0"/>
              <a:t> in urban </a:t>
            </a:r>
            <a:r>
              <a:rPr lang="de-DE" dirty="0" err="1"/>
              <a:t>planning</a:t>
            </a:r>
            <a:r>
              <a:rPr lang="de-DE" dirty="0"/>
              <a:t> (</a:t>
            </a:r>
            <a:r>
              <a:rPr lang="de-DE" dirty="0" err="1"/>
              <a:t>cyclists</a:t>
            </a:r>
            <a:r>
              <a:rPr lang="de-DE" dirty="0"/>
              <a:t> and </a:t>
            </a:r>
            <a:r>
              <a:rPr lang="de-DE" dirty="0" err="1"/>
              <a:t>pedestrians</a:t>
            </a:r>
            <a:r>
              <a:rPr lang="de-DE" dirty="0"/>
              <a:t> </a:t>
            </a:r>
            <a:r>
              <a:rPr lang="de-DE" dirty="0" err="1"/>
              <a:t>were</a:t>
            </a:r>
            <a:r>
              <a:rPr lang="de-DE" dirty="0"/>
              <a:t> </a:t>
            </a:r>
            <a:r>
              <a:rPr lang="de-DE" dirty="0" err="1"/>
              <a:t>prioritized</a:t>
            </a:r>
            <a:r>
              <a:rPr lang="de-DE" dirty="0"/>
              <a:t> </a:t>
            </a:r>
            <a:r>
              <a:rPr lang="de-DE" dirty="0" err="1"/>
              <a:t>over</a:t>
            </a:r>
            <a:r>
              <a:rPr lang="de-DE" dirty="0"/>
              <a:t> </a:t>
            </a:r>
            <a:r>
              <a:rPr lang="de-DE" dirty="0" err="1"/>
              <a:t>car</a:t>
            </a:r>
            <a:r>
              <a:rPr lang="de-DE" dirty="0"/>
              <a:t> </a:t>
            </a:r>
            <a:r>
              <a:rPr lang="de-DE" dirty="0" err="1"/>
              <a:t>traffic</a:t>
            </a:r>
            <a:r>
              <a:rPr lang="de-DE" dirty="0"/>
              <a:t> in </a:t>
            </a:r>
            <a:r>
              <a:rPr lang="de-DE" dirty="0" err="1"/>
              <a:t>living</a:t>
            </a:r>
            <a:r>
              <a:rPr lang="de-DE" dirty="0"/>
              <a:t> </a:t>
            </a:r>
            <a:r>
              <a:rPr lang="de-DE" dirty="0" err="1"/>
              <a:t>streets</a:t>
            </a:r>
            <a:r>
              <a:rPr lang="de-DE" dirty="0"/>
              <a:t>)</a:t>
            </a:r>
          </a:p>
          <a:p>
            <a:r>
              <a:rPr lang="de-DE" dirty="0"/>
              <a:t>Motor-</a:t>
            </a:r>
            <a:r>
              <a:rPr lang="de-DE" dirty="0" err="1"/>
              <a:t>vehicle</a:t>
            </a:r>
            <a:r>
              <a:rPr lang="de-DE" dirty="0"/>
              <a:t> </a:t>
            </a:r>
            <a:r>
              <a:rPr lang="de-DE" dirty="0" err="1"/>
              <a:t>drivers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trained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think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cyclists</a:t>
            </a:r>
            <a:r>
              <a:rPr lang="de-DE" dirty="0"/>
              <a:t> in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environment</a:t>
            </a:r>
            <a:endParaRPr lang="de-DE" dirty="0"/>
          </a:p>
          <a:p>
            <a:r>
              <a:rPr lang="de-DE" dirty="0"/>
              <a:t>School </a:t>
            </a:r>
            <a:r>
              <a:rPr lang="de-DE" dirty="0" err="1"/>
              <a:t>children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12y do „</a:t>
            </a:r>
            <a:r>
              <a:rPr lang="de-DE" dirty="0" err="1"/>
              <a:t>Verkeersdiploma</a:t>
            </a:r>
            <a:r>
              <a:rPr lang="de-DE" dirty="0"/>
              <a:t>“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training</a:t>
            </a:r>
            <a:r>
              <a:rPr lang="de-DE" dirty="0"/>
              <a:t>. 75%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secondary</a:t>
            </a:r>
            <a:r>
              <a:rPr lang="de-DE" dirty="0"/>
              <a:t> </a:t>
            </a:r>
            <a:r>
              <a:rPr lang="de-DE" dirty="0" err="1"/>
              <a:t>school</a:t>
            </a:r>
            <a:r>
              <a:rPr lang="de-DE" dirty="0"/>
              <a:t> </a:t>
            </a:r>
            <a:r>
              <a:rPr lang="de-DE" dirty="0" err="1"/>
              <a:t>children</a:t>
            </a:r>
            <a:r>
              <a:rPr lang="de-DE" dirty="0"/>
              <a:t> </a:t>
            </a:r>
            <a:r>
              <a:rPr lang="de-DE" dirty="0" err="1"/>
              <a:t>ride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bike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school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557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D175DE-6EF7-4F43-81CD-9C4D3A877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Comparing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means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transportation</a:t>
            </a:r>
            <a:r>
              <a:rPr lang="de-DE" dirty="0"/>
              <a:t> in urban </a:t>
            </a:r>
            <a:r>
              <a:rPr lang="de-DE" dirty="0" err="1"/>
              <a:t>areas</a:t>
            </a:r>
            <a:endParaRPr lang="de-DE" dirty="0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39EB349B-1BFC-47CE-AD22-CF31B0399A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08505"/>
            <a:ext cx="4882986" cy="435133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AFCF2D52-10EF-4DA4-BD5A-6A956EF889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1186" y="2008504"/>
            <a:ext cx="6365702" cy="435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142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3474CD-61A0-4D5E-B4CF-920BFC828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Comparing</a:t>
            </a:r>
            <a:r>
              <a:rPr lang="de-DE" dirty="0"/>
              <a:t> </a:t>
            </a:r>
            <a:r>
              <a:rPr lang="de-DE" dirty="0" err="1"/>
              <a:t>road</a:t>
            </a:r>
            <a:r>
              <a:rPr lang="de-DE" dirty="0"/>
              <a:t> </a:t>
            </a:r>
            <a:r>
              <a:rPr lang="de-DE" dirty="0" err="1"/>
              <a:t>safety</a:t>
            </a:r>
            <a:r>
              <a:rPr lang="de-DE" dirty="0"/>
              <a:t> 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196B1CF8-69AA-4230-BC09-A15BA8F9D1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253331"/>
            <a:ext cx="4689077" cy="43513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8C05A8B-9133-4169-A05E-442F7F4145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0633" y="1253331"/>
            <a:ext cx="4689077" cy="451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499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C62418-7376-43F8-A4E6-F853092CA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Comparison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Czech </a:t>
            </a:r>
            <a:r>
              <a:rPr lang="de-DE" dirty="0" err="1"/>
              <a:t>Republic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C45B06F-B614-4EBF-AD1A-AB38013DAD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High </a:t>
            </a:r>
            <a:r>
              <a:rPr lang="de-DE" dirty="0" err="1"/>
              <a:t>number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fatalities</a:t>
            </a:r>
            <a:r>
              <a:rPr lang="de-DE" dirty="0"/>
              <a:t>  - 68 </a:t>
            </a:r>
            <a:r>
              <a:rPr lang="de-DE" dirty="0" err="1"/>
              <a:t>cyclists</a:t>
            </a:r>
            <a:r>
              <a:rPr lang="de-DE" dirty="0"/>
              <a:t> </a:t>
            </a:r>
            <a:r>
              <a:rPr lang="de-DE" dirty="0" err="1"/>
              <a:t>killed</a:t>
            </a:r>
            <a:r>
              <a:rPr lang="de-DE" dirty="0"/>
              <a:t> in 2015</a:t>
            </a:r>
          </a:p>
          <a:p>
            <a:r>
              <a:rPr lang="de-DE" dirty="0"/>
              <a:t>9%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traffic</a:t>
            </a:r>
            <a:r>
              <a:rPr lang="de-DE" dirty="0"/>
              <a:t> </a:t>
            </a:r>
            <a:r>
              <a:rPr lang="de-DE" dirty="0" err="1"/>
              <a:t>fatalities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cyclists</a:t>
            </a:r>
            <a:r>
              <a:rPr lang="de-DE" dirty="0"/>
              <a:t> (1993-2011)</a:t>
            </a:r>
          </a:p>
          <a:p>
            <a:r>
              <a:rPr lang="de-DE" dirty="0"/>
              <a:t>4.5 </a:t>
            </a:r>
            <a:r>
              <a:rPr lang="de-DE" dirty="0" err="1"/>
              <a:t>times</a:t>
            </a:r>
            <a:r>
              <a:rPr lang="de-DE" dirty="0"/>
              <a:t> </a:t>
            </a:r>
            <a:r>
              <a:rPr lang="de-DE" dirty="0" err="1"/>
              <a:t>greater</a:t>
            </a:r>
            <a:r>
              <a:rPr lang="de-DE" dirty="0"/>
              <a:t> </a:t>
            </a:r>
            <a:r>
              <a:rPr lang="de-DE" dirty="0" err="1"/>
              <a:t>risk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being</a:t>
            </a:r>
            <a:r>
              <a:rPr lang="de-DE" dirty="0"/>
              <a:t> </a:t>
            </a:r>
            <a:r>
              <a:rPr lang="de-DE" dirty="0" err="1"/>
              <a:t>killed</a:t>
            </a:r>
            <a:r>
              <a:rPr lang="de-DE" dirty="0"/>
              <a:t> in a </a:t>
            </a:r>
            <a:r>
              <a:rPr lang="de-DE" dirty="0" err="1"/>
              <a:t>traffic</a:t>
            </a:r>
            <a:r>
              <a:rPr lang="de-DE" dirty="0"/>
              <a:t> </a:t>
            </a:r>
            <a:r>
              <a:rPr lang="de-DE" dirty="0" err="1"/>
              <a:t>accident</a:t>
            </a:r>
            <a:r>
              <a:rPr lang="de-DE" dirty="0"/>
              <a:t> </a:t>
            </a:r>
            <a:r>
              <a:rPr lang="de-DE" dirty="0" err="1"/>
              <a:t>than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NL</a:t>
            </a:r>
          </a:p>
          <a:p>
            <a:r>
              <a:rPr lang="de-DE" dirty="0" err="1"/>
              <a:t>Fatalities</a:t>
            </a:r>
            <a:r>
              <a:rPr lang="de-DE" dirty="0"/>
              <a:t> </a:t>
            </a:r>
            <a:r>
              <a:rPr lang="de-DE" dirty="0" err="1"/>
              <a:t>usually</a:t>
            </a:r>
            <a:r>
              <a:rPr lang="de-DE" dirty="0"/>
              <a:t> due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absence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helmet</a:t>
            </a:r>
            <a:r>
              <a:rPr lang="de-DE" dirty="0"/>
              <a:t> </a:t>
            </a:r>
          </a:p>
          <a:p>
            <a:r>
              <a:rPr lang="de-DE" dirty="0"/>
              <a:t>Total </a:t>
            </a:r>
            <a:r>
              <a:rPr lang="de-DE" dirty="0" err="1"/>
              <a:t>number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bicylces</a:t>
            </a:r>
            <a:r>
              <a:rPr lang="de-DE" dirty="0"/>
              <a:t> </a:t>
            </a:r>
            <a:r>
              <a:rPr lang="de-DE" dirty="0" err="1"/>
              <a:t>estimated</a:t>
            </a:r>
            <a:r>
              <a:rPr lang="de-DE" dirty="0"/>
              <a:t> at 4 </a:t>
            </a:r>
            <a:r>
              <a:rPr lang="de-DE" dirty="0" err="1"/>
              <a:t>million</a:t>
            </a:r>
            <a:r>
              <a:rPr lang="de-DE" dirty="0"/>
              <a:t> </a:t>
            </a:r>
          </a:p>
          <a:p>
            <a:r>
              <a:rPr lang="de-DE" dirty="0" err="1"/>
              <a:t>Factors</a:t>
            </a:r>
            <a:r>
              <a:rPr lang="de-DE" dirty="0"/>
              <a:t> </a:t>
            </a:r>
            <a:r>
              <a:rPr lang="de-DE" dirty="0" err="1"/>
              <a:t>influencing</a:t>
            </a:r>
            <a:r>
              <a:rPr lang="de-DE" dirty="0"/>
              <a:t> </a:t>
            </a:r>
            <a:r>
              <a:rPr lang="de-DE" dirty="0" err="1"/>
              <a:t>road</a:t>
            </a:r>
            <a:r>
              <a:rPr lang="de-DE" dirty="0"/>
              <a:t> </a:t>
            </a:r>
            <a:r>
              <a:rPr lang="de-DE" dirty="0" err="1"/>
              <a:t>safety</a:t>
            </a:r>
            <a:r>
              <a:rPr lang="de-DE" dirty="0"/>
              <a:t> in CZR:</a:t>
            </a:r>
          </a:p>
          <a:p>
            <a:pPr lvl="1"/>
            <a:r>
              <a:rPr lang="de-DE" dirty="0" err="1"/>
              <a:t>Too</a:t>
            </a:r>
            <a:r>
              <a:rPr lang="de-DE" dirty="0"/>
              <a:t> </a:t>
            </a:r>
            <a:r>
              <a:rPr lang="de-DE" dirty="0" err="1"/>
              <a:t>little</a:t>
            </a:r>
            <a:r>
              <a:rPr lang="de-DE" dirty="0"/>
              <a:t> lateral </a:t>
            </a:r>
            <a:r>
              <a:rPr lang="de-DE" dirty="0" err="1"/>
              <a:t>clearance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cyclist</a:t>
            </a:r>
            <a:r>
              <a:rPr lang="de-DE" dirty="0"/>
              <a:t> and motor-</a:t>
            </a:r>
            <a:r>
              <a:rPr lang="de-DE" dirty="0" err="1"/>
              <a:t>vehicle</a:t>
            </a:r>
            <a:endParaRPr lang="de-DE" dirty="0"/>
          </a:p>
          <a:p>
            <a:pPr lvl="1"/>
            <a:r>
              <a:rPr lang="de-DE" dirty="0"/>
              <a:t>Poor </a:t>
            </a:r>
            <a:r>
              <a:rPr lang="de-DE" dirty="0" err="1"/>
              <a:t>quality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roads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cylce</a:t>
            </a:r>
            <a:r>
              <a:rPr lang="de-DE" dirty="0"/>
              <a:t> </a:t>
            </a:r>
            <a:r>
              <a:rPr lang="de-DE" dirty="0" err="1"/>
              <a:t>paths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Cycling network not </a:t>
            </a:r>
            <a:r>
              <a:rPr lang="de-DE" dirty="0" err="1"/>
              <a:t>properly</a:t>
            </a:r>
            <a:r>
              <a:rPr lang="de-DE" dirty="0"/>
              <a:t> </a:t>
            </a:r>
            <a:r>
              <a:rPr lang="de-DE" dirty="0" err="1"/>
              <a:t>interlinked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5773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A2CE33-CF49-4ACE-950E-478D0FAD0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11296"/>
            <a:ext cx="10515600" cy="1325563"/>
          </a:xfrm>
        </p:spPr>
        <p:txBody>
          <a:bodyPr/>
          <a:lstStyle/>
          <a:p>
            <a:r>
              <a:rPr lang="de-DE" dirty="0" err="1"/>
              <a:t>Why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practical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ride</a:t>
            </a:r>
            <a:r>
              <a:rPr lang="de-DE" dirty="0"/>
              <a:t> a bike in NL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234471FE-A087-4124-863E-84D3844409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2935" y="4076827"/>
            <a:ext cx="4362450" cy="23241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3BA9FA8-B5C2-433C-9D12-3D9F0CDF84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850" y="4131120"/>
            <a:ext cx="4070781" cy="221551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A3BA424-AD13-4CA3-804C-F0C3F952C1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9689" y="4079368"/>
            <a:ext cx="3182302" cy="2327146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FC3AC44B-0816-4A80-A20E-0F91B3A99705}"/>
              </a:ext>
            </a:extLst>
          </p:cNvPr>
          <p:cNvSpPr txBox="1"/>
          <p:nvPr/>
        </p:nvSpPr>
        <p:spPr>
          <a:xfrm>
            <a:off x="838200" y="1003331"/>
            <a:ext cx="1092708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600" dirty="0"/>
              <a:t>Safe, fast and reliable due </a:t>
            </a:r>
            <a:r>
              <a:rPr lang="de-DE" sz="2600" dirty="0" err="1"/>
              <a:t>to</a:t>
            </a:r>
            <a:r>
              <a:rPr lang="de-DE" sz="2600" dirty="0"/>
              <a:t> </a:t>
            </a:r>
            <a:r>
              <a:rPr lang="de-DE" sz="2600" dirty="0" err="1"/>
              <a:t>dedicated</a:t>
            </a:r>
            <a:r>
              <a:rPr lang="de-DE" sz="2600" dirty="0"/>
              <a:t> </a:t>
            </a:r>
            <a:r>
              <a:rPr lang="de-DE" sz="2600" dirty="0" err="1"/>
              <a:t>cycling</a:t>
            </a:r>
            <a:r>
              <a:rPr lang="de-DE" sz="2600" dirty="0"/>
              <a:t> </a:t>
            </a:r>
            <a:r>
              <a:rPr lang="de-DE" sz="2600" dirty="0" err="1"/>
              <a:t>highways</a:t>
            </a:r>
            <a:r>
              <a:rPr lang="de-DE" sz="2600" dirty="0"/>
              <a:t>, </a:t>
            </a:r>
            <a:r>
              <a:rPr lang="de-DE" sz="2600" dirty="0" err="1"/>
              <a:t>bridges</a:t>
            </a:r>
            <a:r>
              <a:rPr lang="de-DE" sz="2600" dirty="0"/>
              <a:t> and </a:t>
            </a:r>
            <a:r>
              <a:rPr lang="de-DE" sz="2600" dirty="0" err="1"/>
              <a:t>good</a:t>
            </a:r>
            <a:r>
              <a:rPr lang="de-DE" sz="2600" dirty="0"/>
              <a:t> </a:t>
            </a:r>
            <a:r>
              <a:rPr lang="de-DE" sz="2600" dirty="0" err="1"/>
              <a:t>cycling</a:t>
            </a:r>
            <a:r>
              <a:rPr lang="de-DE" sz="2600" dirty="0"/>
              <a:t> </a:t>
            </a:r>
            <a:r>
              <a:rPr lang="de-DE" sz="2600" dirty="0" err="1"/>
              <a:t>ways</a:t>
            </a:r>
            <a:endParaRPr lang="de-DE" sz="2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600" dirty="0"/>
              <a:t>Easy </a:t>
            </a:r>
            <a:r>
              <a:rPr lang="de-DE" sz="2600" dirty="0" err="1"/>
              <a:t>possibilities</a:t>
            </a:r>
            <a:r>
              <a:rPr lang="de-DE" sz="2600" dirty="0"/>
              <a:t> </a:t>
            </a:r>
            <a:r>
              <a:rPr lang="de-DE" sz="2600" dirty="0" err="1"/>
              <a:t>to</a:t>
            </a:r>
            <a:r>
              <a:rPr lang="de-DE" sz="2600" dirty="0"/>
              <a:t> lock a </a:t>
            </a:r>
            <a:r>
              <a:rPr lang="de-DE" sz="2600" dirty="0" err="1"/>
              <a:t>bicycle</a:t>
            </a:r>
            <a:r>
              <a:rPr lang="de-DE" sz="2600" dirty="0"/>
              <a:t> </a:t>
            </a:r>
            <a:r>
              <a:rPr lang="de-DE" sz="2600" dirty="0" err="1"/>
              <a:t>virtually</a:t>
            </a:r>
            <a:r>
              <a:rPr lang="de-DE" sz="2600" dirty="0"/>
              <a:t> </a:t>
            </a:r>
            <a:r>
              <a:rPr lang="de-DE" sz="2600" dirty="0" err="1"/>
              <a:t>everywhere</a:t>
            </a:r>
            <a:endParaRPr lang="de-DE" sz="2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600" dirty="0" err="1"/>
              <a:t>Good</a:t>
            </a:r>
            <a:r>
              <a:rPr lang="de-DE" sz="2600" dirty="0"/>
              <a:t> </a:t>
            </a:r>
            <a:r>
              <a:rPr lang="de-DE" sz="2600" dirty="0" err="1"/>
              <a:t>integration</a:t>
            </a:r>
            <a:r>
              <a:rPr lang="de-DE" sz="2600" dirty="0"/>
              <a:t> </a:t>
            </a:r>
            <a:r>
              <a:rPr lang="de-DE" sz="2600" dirty="0" err="1"/>
              <a:t>with</a:t>
            </a:r>
            <a:r>
              <a:rPr lang="de-DE" sz="2600" dirty="0"/>
              <a:t> </a:t>
            </a:r>
            <a:r>
              <a:rPr lang="de-DE" sz="2600" dirty="0" err="1"/>
              <a:t>railway</a:t>
            </a:r>
            <a:r>
              <a:rPr lang="de-DE" sz="2600" dirty="0"/>
              <a:t> and </a:t>
            </a:r>
            <a:r>
              <a:rPr lang="de-DE" sz="2600" dirty="0" err="1"/>
              <a:t>public</a:t>
            </a:r>
            <a:r>
              <a:rPr lang="de-DE" sz="2600" dirty="0"/>
              <a:t> </a:t>
            </a:r>
            <a:r>
              <a:rPr lang="de-DE" sz="2600" dirty="0" err="1"/>
              <a:t>transport</a:t>
            </a:r>
            <a:r>
              <a:rPr lang="de-DE" sz="2600" dirty="0"/>
              <a:t> </a:t>
            </a:r>
            <a:r>
              <a:rPr lang="de-DE" sz="2600" dirty="0" err="1"/>
              <a:t>system</a:t>
            </a:r>
            <a:r>
              <a:rPr lang="de-DE" sz="2600" dirty="0"/>
              <a:t> </a:t>
            </a:r>
            <a:r>
              <a:rPr lang="de-DE" sz="2600" dirty="0" err="1"/>
              <a:t>makes</a:t>
            </a:r>
            <a:r>
              <a:rPr lang="de-DE" sz="2600" dirty="0"/>
              <a:t> </a:t>
            </a:r>
            <a:r>
              <a:rPr lang="de-DE" sz="2600" dirty="0" err="1"/>
              <a:t>cycling</a:t>
            </a:r>
            <a:r>
              <a:rPr lang="de-DE" sz="2600" dirty="0"/>
              <a:t> </a:t>
            </a:r>
            <a:r>
              <a:rPr lang="de-DE" sz="2600" dirty="0" err="1"/>
              <a:t>suitable</a:t>
            </a:r>
            <a:r>
              <a:rPr lang="de-DE" sz="2600" dirty="0"/>
              <a:t> </a:t>
            </a:r>
            <a:r>
              <a:rPr lang="de-DE" sz="2600" dirty="0" err="1"/>
              <a:t>for</a:t>
            </a:r>
            <a:r>
              <a:rPr lang="de-DE" sz="2600" dirty="0"/>
              <a:t> </a:t>
            </a:r>
            <a:r>
              <a:rPr lang="de-DE" sz="2600" dirty="0" err="1"/>
              <a:t>longdistance</a:t>
            </a:r>
            <a:r>
              <a:rPr lang="de-DE" sz="2600" dirty="0"/>
              <a:t> </a:t>
            </a:r>
            <a:r>
              <a:rPr lang="de-DE" sz="2600" dirty="0" err="1"/>
              <a:t>travel</a:t>
            </a:r>
            <a:r>
              <a:rPr lang="de-DE" sz="2600" dirty="0"/>
              <a:t> in NL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600" dirty="0"/>
              <a:t>The </a:t>
            </a:r>
            <a:r>
              <a:rPr lang="de-DE" sz="2600" dirty="0" err="1"/>
              <a:t>ministry</a:t>
            </a:r>
            <a:r>
              <a:rPr lang="de-DE" sz="2600" dirty="0"/>
              <a:t> </a:t>
            </a:r>
            <a:r>
              <a:rPr lang="de-DE" sz="2600" dirty="0" err="1"/>
              <a:t>of</a:t>
            </a:r>
            <a:r>
              <a:rPr lang="de-DE" sz="2600" dirty="0"/>
              <a:t> </a:t>
            </a:r>
            <a:r>
              <a:rPr lang="de-DE" sz="2600" dirty="0" err="1"/>
              <a:t>transport</a:t>
            </a:r>
            <a:r>
              <a:rPr lang="de-DE" sz="2600" dirty="0"/>
              <a:t> </a:t>
            </a:r>
            <a:r>
              <a:rPr lang="de-DE" sz="2600" dirty="0" err="1"/>
              <a:t>hopes</a:t>
            </a:r>
            <a:r>
              <a:rPr lang="de-DE" sz="2600" dirty="0"/>
              <a:t> </a:t>
            </a:r>
            <a:r>
              <a:rPr lang="de-DE" sz="2600" dirty="0" err="1"/>
              <a:t>to</a:t>
            </a:r>
            <a:r>
              <a:rPr lang="de-DE" sz="2600" dirty="0"/>
              <a:t> </a:t>
            </a:r>
            <a:r>
              <a:rPr lang="de-DE" sz="2600" dirty="0" err="1"/>
              <a:t>further</a:t>
            </a:r>
            <a:r>
              <a:rPr lang="de-DE" sz="2600" dirty="0"/>
              <a:t> </a:t>
            </a:r>
            <a:r>
              <a:rPr lang="de-DE" sz="2600" dirty="0" err="1"/>
              <a:t>increase</a:t>
            </a:r>
            <a:r>
              <a:rPr lang="de-DE" sz="2600" dirty="0"/>
              <a:t> </a:t>
            </a:r>
            <a:r>
              <a:rPr lang="de-DE" sz="2600" dirty="0" err="1"/>
              <a:t>usability</a:t>
            </a:r>
            <a:r>
              <a:rPr lang="de-DE" sz="2600" dirty="0"/>
              <a:t> </a:t>
            </a:r>
            <a:r>
              <a:rPr lang="de-DE" sz="2600" dirty="0" err="1"/>
              <a:t>of</a:t>
            </a:r>
            <a:r>
              <a:rPr lang="de-DE" sz="2600" dirty="0"/>
              <a:t> </a:t>
            </a:r>
            <a:r>
              <a:rPr lang="de-DE" sz="2600" dirty="0" err="1"/>
              <a:t>cycling</a:t>
            </a:r>
            <a:r>
              <a:rPr lang="de-DE" sz="2600" dirty="0"/>
              <a:t> </a:t>
            </a:r>
            <a:r>
              <a:rPr lang="de-DE" sz="2600" dirty="0" err="1"/>
              <a:t>by</a:t>
            </a:r>
            <a:r>
              <a:rPr lang="de-DE" sz="2600" dirty="0"/>
              <a:t> </a:t>
            </a:r>
            <a:r>
              <a:rPr lang="de-DE" sz="2600" dirty="0" err="1"/>
              <a:t>integrating</a:t>
            </a:r>
            <a:r>
              <a:rPr lang="de-DE" sz="2600" dirty="0"/>
              <a:t> E-bikes </a:t>
            </a:r>
            <a:r>
              <a:rPr lang="de-DE" sz="2600" dirty="0" err="1"/>
              <a:t>into</a:t>
            </a:r>
            <a:r>
              <a:rPr lang="de-DE" sz="2600" dirty="0"/>
              <a:t> </a:t>
            </a:r>
            <a:r>
              <a:rPr lang="de-DE" sz="2600" dirty="0" err="1"/>
              <a:t>the</a:t>
            </a:r>
            <a:r>
              <a:rPr lang="de-DE" sz="2600" dirty="0"/>
              <a:t> </a:t>
            </a:r>
            <a:r>
              <a:rPr lang="de-DE" sz="2600" dirty="0" err="1"/>
              <a:t>infrastructure</a:t>
            </a:r>
            <a:endParaRPr lang="de-DE" sz="2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1712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1121</Words>
  <Application>Microsoft Office PowerPoint</Application>
  <PresentationFormat>Breitbild</PresentationFormat>
  <Paragraphs>87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</vt:lpstr>
      <vt:lpstr>Cycling in the Netherlands and its positive effect on public health</vt:lpstr>
      <vt:lpstr>Content </vt:lpstr>
      <vt:lpstr>Cycling in Netherlands (=NL) today</vt:lpstr>
      <vt:lpstr>Brief history</vt:lpstr>
      <vt:lpstr>History II</vt:lpstr>
      <vt:lpstr>Comparing the means of transportation in urban areas</vt:lpstr>
      <vt:lpstr>Comparing road safety </vt:lpstr>
      <vt:lpstr>Comparison to the Czech Republic</vt:lpstr>
      <vt:lpstr>Why it is practical to ride a bike in NL</vt:lpstr>
      <vt:lpstr>Economical benefits of cycling</vt:lpstr>
      <vt:lpstr>Environmental benefits</vt:lpstr>
      <vt:lpstr>Health benefits</vt:lpstr>
      <vt:lpstr>Effects on mental health</vt:lpstr>
      <vt:lpstr>ECF European agenda </vt:lpstr>
      <vt:lpstr>PowerPoint-Präsentation</vt:lpstr>
      <vt:lpstr>Sources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Cycling in the Netherlands and its positive effect on public health</dc:title>
  <dc:creator>Luis Enke</dc:creator>
  <cp:lastModifiedBy>Luis Enke</cp:lastModifiedBy>
  <cp:revision>2</cp:revision>
  <dcterms:created xsi:type="dcterms:W3CDTF">2019-05-03T09:52:35Z</dcterms:created>
  <dcterms:modified xsi:type="dcterms:W3CDTF">2019-05-03T10:48:14Z</dcterms:modified>
</cp:coreProperties>
</file>