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sldIdLst>
    <p:sldId id="256" r:id="rId2"/>
    <p:sldId id="260" r:id="rId3"/>
    <p:sldId id="320" r:id="rId4"/>
    <p:sldId id="342" r:id="rId5"/>
    <p:sldId id="261" r:id="rId6"/>
    <p:sldId id="339" r:id="rId7"/>
    <p:sldId id="333" r:id="rId8"/>
    <p:sldId id="334" r:id="rId9"/>
    <p:sldId id="335" r:id="rId10"/>
    <p:sldId id="336" r:id="rId11"/>
    <p:sldId id="337" r:id="rId12"/>
    <p:sldId id="338" r:id="rId13"/>
    <p:sldId id="340" r:id="rId14"/>
    <p:sldId id="305" r:id="rId15"/>
    <p:sldId id="306" r:id="rId16"/>
    <p:sldId id="341" r:id="rId17"/>
    <p:sldId id="323" r:id="rId18"/>
    <p:sldId id="279" r:id="rId19"/>
    <p:sldId id="307" r:id="rId20"/>
    <p:sldId id="308" r:id="rId21"/>
    <p:sldId id="309" r:id="rId22"/>
    <p:sldId id="331" r:id="rId23"/>
    <p:sldId id="332" r:id="rId24"/>
    <p:sldId id="290" r:id="rId25"/>
    <p:sldId id="319" r:id="rId2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vertBarState="minimized" horzBarState="maximized">
    <p:restoredLeft sz="32787"/>
    <p:restoredTop sz="90929"/>
  </p:normalViewPr>
  <p:slideViewPr>
    <p:cSldViewPr>
      <p:cViewPr varScale="1">
        <p:scale>
          <a:sx n="113" d="100"/>
          <a:sy n="113" d="100"/>
        </p:scale>
        <p:origin x="-173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1035050" y="1552575"/>
            <a:ext cx="10179050" cy="5305425"/>
            <a:chOff x="-652" y="978"/>
            <a:chExt cx="6412" cy="3342"/>
          </a:xfrm>
        </p:grpSpPr>
        <p:sp>
          <p:nvSpPr>
            <p:cNvPr id="5" name="Freeform 3"/>
            <p:cNvSpPr>
              <a:spLocks/>
            </p:cNvSpPr>
            <p:nvPr/>
          </p:nvSpPr>
          <p:spPr bwMode="auto">
            <a:xfrm>
              <a:off x="2061" y="1707"/>
              <a:ext cx="3699" cy="2613"/>
            </a:xfrm>
            <a:custGeom>
              <a:avLst/>
              <a:gdLst/>
              <a:ahLst/>
              <a:cxnLst>
                <a:cxn ang="0">
                  <a:pos x="1523" y="2611"/>
                </a:cxn>
                <a:cxn ang="0">
                  <a:pos x="3698" y="2612"/>
                </a:cxn>
                <a:cxn ang="0">
                  <a:pos x="3698" y="2228"/>
                </a:cxn>
                <a:cxn ang="0">
                  <a:pos x="0" y="0"/>
                </a:cxn>
                <a:cxn ang="0">
                  <a:pos x="160" y="118"/>
                </a:cxn>
                <a:cxn ang="0">
                  <a:pos x="292" y="219"/>
                </a:cxn>
                <a:cxn ang="0">
                  <a:pos x="441" y="347"/>
                </a:cxn>
                <a:cxn ang="0">
                  <a:pos x="585" y="482"/>
                </a:cxn>
                <a:cxn ang="0">
                  <a:pos x="796" y="711"/>
                </a:cxn>
                <a:cxn ang="0">
                  <a:pos x="983" y="955"/>
                </a:cxn>
                <a:cxn ang="0">
                  <a:pos x="1119" y="1168"/>
                </a:cxn>
                <a:cxn ang="0">
                  <a:pos x="1238" y="1388"/>
                </a:cxn>
                <a:cxn ang="0">
                  <a:pos x="1331" y="1608"/>
                </a:cxn>
                <a:cxn ang="0">
                  <a:pos x="1400" y="1809"/>
                </a:cxn>
                <a:cxn ang="0">
                  <a:pos x="1447" y="1979"/>
                </a:cxn>
                <a:cxn ang="0">
                  <a:pos x="1490" y="2190"/>
                </a:cxn>
                <a:cxn ang="0">
                  <a:pos x="1511" y="2374"/>
                </a:cxn>
                <a:cxn ang="0">
                  <a:pos x="1523" y="2611"/>
                </a:cxn>
              </a:cxnLst>
              <a:rect l="0" t="0" r="r" b="b"/>
              <a:pathLst>
                <a:path w="3699" h="2613">
                  <a:moveTo>
                    <a:pt x="1523" y="2611"/>
                  </a:moveTo>
                  <a:lnTo>
                    <a:pt x="3698" y="2612"/>
                  </a:lnTo>
                  <a:lnTo>
                    <a:pt x="3698" y="2228"/>
                  </a:lnTo>
                  <a:lnTo>
                    <a:pt x="0" y="0"/>
                  </a:lnTo>
                  <a:lnTo>
                    <a:pt x="160" y="118"/>
                  </a:lnTo>
                  <a:lnTo>
                    <a:pt x="292" y="219"/>
                  </a:lnTo>
                  <a:lnTo>
                    <a:pt x="441" y="347"/>
                  </a:lnTo>
                  <a:lnTo>
                    <a:pt x="585" y="482"/>
                  </a:lnTo>
                  <a:lnTo>
                    <a:pt x="796" y="711"/>
                  </a:lnTo>
                  <a:lnTo>
                    <a:pt x="983" y="955"/>
                  </a:lnTo>
                  <a:lnTo>
                    <a:pt x="1119" y="1168"/>
                  </a:lnTo>
                  <a:lnTo>
                    <a:pt x="1238" y="1388"/>
                  </a:lnTo>
                  <a:lnTo>
                    <a:pt x="1331" y="1608"/>
                  </a:lnTo>
                  <a:lnTo>
                    <a:pt x="1400" y="1809"/>
                  </a:lnTo>
                  <a:lnTo>
                    <a:pt x="1447" y="1979"/>
                  </a:lnTo>
                  <a:lnTo>
                    <a:pt x="1490" y="2190"/>
                  </a:lnTo>
                  <a:lnTo>
                    <a:pt x="1511" y="2374"/>
                  </a:lnTo>
                  <a:lnTo>
                    <a:pt x="1523" y="2611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6" name="Arc 4"/>
            <p:cNvSpPr>
              <a:spLocks/>
            </p:cNvSpPr>
            <p:nvPr/>
          </p:nvSpPr>
          <p:spPr bwMode="auto">
            <a:xfrm>
              <a:off x="-652" y="978"/>
              <a:ext cx="4237" cy="3342"/>
            </a:xfrm>
            <a:custGeom>
              <a:avLst/>
              <a:gdLst>
                <a:gd name="G0" fmla="+- 0 0 0"/>
                <a:gd name="G1" fmla="+- 21231 0 0"/>
                <a:gd name="G2" fmla="+- 21600 0 0"/>
                <a:gd name="T0" fmla="*/ 3977 w 21600"/>
                <a:gd name="T1" fmla="*/ 0 h 21231"/>
                <a:gd name="T2" fmla="*/ 21600 w 21600"/>
                <a:gd name="T3" fmla="*/ 21231 h 21231"/>
                <a:gd name="T4" fmla="*/ 0 w 21600"/>
                <a:gd name="T5" fmla="*/ 21231 h 212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231" fill="none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</a:path>
                <a:path w="21600" h="21231" stroke="0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  <a:lnTo>
                    <a:pt x="0" y="21231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</p:grpSp>
      <p:sp>
        <p:nvSpPr>
          <p:cNvPr id="114693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1293813" y="762000"/>
            <a:ext cx="77724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114694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685800" y="3429000"/>
            <a:ext cx="6400800" cy="1752600"/>
          </a:xfrm>
        </p:spPr>
        <p:txBody>
          <a:bodyPr lIns="92075" tIns="46038" rIns="92075" bIns="46038"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B87026F-DFC8-4429-BAA2-D90CBD4E08D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B2B5E3-DBA6-4469-BFF0-19BF9EC39CC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3536CF-3194-4B40-8B22-D1DB4EA30D4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AD65B8-8E18-4611-9571-79147059BB5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179388" y="188913"/>
            <a:ext cx="8785225" cy="6480175"/>
          </a:xfrm>
          <a:prstGeom prst="rect">
            <a:avLst/>
          </a:prstGeom>
          <a:noFill/>
          <a:ln w="19050" cap="sq">
            <a:prstDash val="solid"/>
          </a:ln>
          <a:effectLst>
            <a:outerShdw blurRad="50800" dist="50800" dir="5400000" algn="ctr" rotWithShape="0">
              <a:schemeClr val="tx2">
                <a:lumMod val="20000"/>
                <a:lumOff val="8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pic>
        <p:nvPicPr>
          <p:cNvPr id="5" name="Picture 2" descr="D:\Práce\ČSPM\grafika\logotyp ČSPM\Institut\logo_institut_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8313" y="6021388"/>
            <a:ext cx="2122487" cy="528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/>
          <a:lstStyle>
            <a:lvl1pPr>
              <a:defRPr>
                <a:latin typeface="Candara" pitchFamily="34" charset="0"/>
              </a:defRPr>
            </a:lvl1pPr>
          </a:lstStyle>
          <a:p>
            <a:r>
              <a:rPr lang="cs-CZ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4752529"/>
          </a:xfrm>
        </p:spPr>
        <p:txBody>
          <a:bodyPr/>
          <a:lstStyle>
            <a:lvl1pPr>
              <a:defRPr>
                <a:latin typeface="Candara" pitchFamily="34" charset="0"/>
              </a:defRPr>
            </a:lvl1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0"/>
          </p:nvPr>
        </p:nvSpPr>
        <p:spPr>
          <a:xfrm>
            <a:off x="6588125" y="6165850"/>
            <a:ext cx="2133600" cy="365125"/>
          </a:xfrm>
        </p:spPr>
        <p:txBody>
          <a:bodyPr/>
          <a:lstStyle>
            <a:lvl1pPr algn="r">
              <a:defRPr smtClean="0"/>
            </a:lvl1pPr>
          </a:lstStyle>
          <a:p>
            <a:pPr>
              <a:defRPr/>
            </a:pPr>
            <a:fld id="{D67CD555-3D0F-4025-B104-78DA5CEDAFA7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694609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93F9CF-A4DE-45A3-9F3A-2F7D66D486D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30F7CD-0080-4A72-B585-CE51AB83820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0A9DA7-F594-4B3C-83F5-9F3954A15B9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BF58CA-3ADB-4507-B568-028F9AD3131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7D5029-8902-4573-B7AE-D279BD74212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99769C-07B9-4545-B869-1014249A64A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6EB0EC-B24C-4811-9D46-2F68D5EFB62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78BBB5-552B-437C-BD8C-A17489A6F5B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2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1588"/>
            <a:ext cx="9132888" cy="6845300"/>
            <a:chOff x="0" y="1"/>
            <a:chExt cx="5753" cy="4312"/>
          </a:xfrm>
        </p:grpSpPr>
        <p:sp>
          <p:nvSpPr>
            <p:cNvPr id="113667" name="Freeform 3"/>
            <p:cNvSpPr>
              <a:spLocks/>
            </p:cNvSpPr>
            <p:nvPr/>
          </p:nvSpPr>
          <p:spPr bwMode="auto">
            <a:xfrm>
              <a:off x="3394" y="999"/>
              <a:ext cx="2359" cy="3314"/>
            </a:xfrm>
            <a:custGeom>
              <a:avLst/>
              <a:gdLst/>
              <a:ahLst/>
              <a:cxnLst>
                <a:cxn ang="0">
                  <a:pos x="1905" y="3312"/>
                </a:cxn>
                <a:cxn ang="0">
                  <a:pos x="2358" y="3313"/>
                </a:cxn>
                <a:cxn ang="0">
                  <a:pos x="2358" y="1437"/>
                </a:cxn>
                <a:cxn ang="0">
                  <a:pos x="0" y="0"/>
                </a:cxn>
                <a:cxn ang="0">
                  <a:pos x="201" y="150"/>
                </a:cxn>
                <a:cxn ang="0">
                  <a:pos x="366" y="279"/>
                </a:cxn>
                <a:cxn ang="0">
                  <a:pos x="552" y="441"/>
                </a:cxn>
                <a:cxn ang="0">
                  <a:pos x="732" y="612"/>
                </a:cxn>
                <a:cxn ang="0">
                  <a:pos x="996" y="903"/>
                </a:cxn>
                <a:cxn ang="0">
                  <a:pos x="1230" y="1212"/>
                </a:cxn>
                <a:cxn ang="0">
                  <a:pos x="1400" y="1482"/>
                </a:cxn>
                <a:cxn ang="0">
                  <a:pos x="1548" y="1761"/>
                </a:cxn>
                <a:cxn ang="0">
                  <a:pos x="1665" y="2040"/>
                </a:cxn>
                <a:cxn ang="0">
                  <a:pos x="1751" y="2295"/>
                </a:cxn>
                <a:cxn ang="0">
                  <a:pos x="1809" y="2511"/>
                </a:cxn>
                <a:cxn ang="0">
                  <a:pos x="1863" y="2778"/>
                </a:cxn>
                <a:cxn ang="0">
                  <a:pos x="1890" y="3012"/>
                </a:cxn>
                <a:cxn ang="0">
                  <a:pos x="1905" y="3312"/>
                </a:cxn>
              </a:cxnLst>
              <a:rect l="0" t="0" r="r" b="b"/>
              <a:pathLst>
                <a:path w="2359" h="3314">
                  <a:moveTo>
                    <a:pt x="1905" y="3312"/>
                  </a:moveTo>
                  <a:lnTo>
                    <a:pt x="2358" y="3313"/>
                  </a:lnTo>
                  <a:lnTo>
                    <a:pt x="2358" y="1437"/>
                  </a:lnTo>
                  <a:lnTo>
                    <a:pt x="0" y="0"/>
                  </a:lnTo>
                  <a:lnTo>
                    <a:pt x="201" y="150"/>
                  </a:lnTo>
                  <a:lnTo>
                    <a:pt x="366" y="279"/>
                  </a:lnTo>
                  <a:lnTo>
                    <a:pt x="552" y="441"/>
                  </a:lnTo>
                  <a:lnTo>
                    <a:pt x="732" y="612"/>
                  </a:lnTo>
                  <a:lnTo>
                    <a:pt x="996" y="903"/>
                  </a:lnTo>
                  <a:lnTo>
                    <a:pt x="1230" y="1212"/>
                  </a:lnTo>
                  <a:lnTo>
                    <a:pt x="1400" y="1482"/>
                  </a:lnTo>
                  <a:lnTo>
                    <a:pt x="1548" y="1761"/>
                  </a:lnTo>
                  <a:lnTo>
                    <a:pt x="1665" y="2040"/>
                  </a:lnTo>
                  <a:lnTo>
                    <a:pt x="1751" y="2295"/>
                  </a:lnTo>
                  <a:lnTo>
                    <a:pt x="1809" y="2511"/>
                  </a:lnTo>
                  <a:lnTo>
                    <a:pt x="1863" y="2778"/>
                  </a:lnTo>
                  <a:lnTo>
                    <a:pt x="1890" y="3012"/>
                  </a:lnTo>
                  <a:lnTo>
                    <a:pt x="1905" y="3312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13668" name="Arc 4"/>
            <p:cNvSpPr>
              <a:spLocks/>
            </p:cNvSpPr>
            <p:nvPr/>
          </p:nvSpPr>
          <p:spPr bwMode="auto">
            <a:xfrm>
              <a:off x="0" y="1"/>
              <a:ext cx="5298" cy="4312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</p:grpSp>
      <p:sp>
        <p:nvSpPr>
          <p:cNvPr id="11366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</a:p>
        </p:txBody>
      </p:sp>
      <p:sp>
        <p:nvSpPr>
          <p:cNvPr id="113670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13671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13672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F33D6EB4-95BF-4528-B60E-C7E64EFF2CF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1031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5" r:id="rId1"/>
    <p:sldLayoutId id="2147483674" r:id="rId2"/>
    <p:sldLayoutId id="2147483673" r:id="rId3"/>
    <p:sldLayoutId id="2147483672" r:id="rId4"/>
    <p:sldLayoutId id="2147483671" r:id="rId5"/>
    <p:sldLayoutId id="2147483670" r:id="rId6"/>
    <p:sldLayoutId id="2147483669" r:id="rId7"/>
    <p:sldLayoutId id="2147483668" r:id="rId8"/>
    <p:sldLayoutId id="2147483667" r:id="rId9"/>
    <p:sldLayoutId id="2147483666" r:id="rId10"/>
    <p:sldLayoutId id="2147483665" r:id="rId11"/>
    <p:sldLayoutId id="2147483664" r:id="rId12"/>
    <p:sldLayoutId id="2147483676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000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8382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cs-CZ"/>
              <a:t>Paliativní medicína</a:t>
            </a:r>
            <a:br>
              <a:rPr lang="cs-CZ"/>
            </a:br>
            <a:r>
              <a:rPr lang="cs-CZ"/>
              <a:t>Úvod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cs-CZ"/>
              <a:t>O.Sláma </a:t>
            </a:r>
          </a:p>
          <a:p>
            <a:pPr eaLnBrk="1" hangingPunct="1"/>
            <a:r>
              <a:rPr lang="cs-CZ"/>
              <a:t>MOÚ  Brno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nevyléčitelně nemocní..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3BB426E-AF76-4C95-9054-68E3D5A3586D}" type="slidenum">
              <a:rPr lang="cs-CZ" smtClean="0"/>
              <a:pPr>
                <a:defRPr/>
              </a:pPr>
              <a:t>10</a:t>
            </a:fld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251520" y="1124744"/>
            <a:ext cx="8712968" cy="4752529"/>
          </a:xfrm>
        </p:spPr>
        <p:txBody>
          <a:bodyPr/>
          <a:lstStyle/>
          <a:p>
            <a:r>
              <a:rPr lang="cs-CZ" dirty="0">
                <a:latin typeface="Arial" charset="0"/>
              </a:rPr>
              <a:t>85 letá pacientka s pokročilou Alzheimerovou demencí</a:t>
            </a:r>
            <a:endParaRPr lang="cs-CZ" dirty="0"/>
          </a:p>
        </p:txBody>
      </p:sp>
      <p:pic>
        <p:nvPicPr>
          <p:cNvPr id="5122" name="Picture 2" descr="C:\Users\Ondřej\Desktop\Bětka- obrázky\Prachatice\pacientka s demencí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2180438"/>
            <a:ext cx="3528392" cy="44104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693044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Co mají společného?</a:t>
            </a:r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sz="2800" dirty="0">
                <a:latin typeface="Arial" charset="0"/>
              </a:rPr>
              <a:t>současná medicína je neumí vyléčit;</a:t>
            </a:r>
          </a:p>
          <a:p>
            <a:pPr>
              <a:lnSpc>
                <a:spcPct val="90000"/>
              </a:lnSpc>
            </a:pPr>
            <a:endParaRPr lang="cs-CZ" sz="2800" dirty="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cs-CZ" sz="2800" dirty="0">
                <a:latin typeface="Arial" charset="0"/>
              </a:rPr>
              <a:t>onemocnění je ohrožuje na životě a je vysoce pravděpodobné, že v jeho důsledku v horizontu týdnů až měsíců  (někdy i několika let) zemřou</a:t>
            </a:r>
          </a:p>
          <a:p>
            <a:pPr>
              <a:lnSpc>
                <a:spcPct val="90000"/>
              </a:lnSpc>
            </a:pPr>
            <a:endParaRPr lang="cs-CZ" sz="2800" dirty="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cs-CZ" sz="2800" dirty="0">
                <a:latin typeface="Arial" charset="0"/>
              </a:rPr>
              <a:t>mají řadu tělesných, psychických, sociálních a existenciálních obtíží</a:t>
            </a:r>
          </a:p>
          <a:p>
            <a:pPr>
              <a:lnSpc>
                <a:spcPct val="90000"/>
              </a:lnSpc>
            </a:pPr>
            <a:endParaRPr lang="cs-CZ" sz="28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8166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Čím se liší?</a:t>
            </a:r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sz="2800" dirty="0"/>
              <a:t>Věkem, sociální situací;</a:t>
            </a:r>
          </a:p>
          <a:p>
            <a:pPr>
              <a:lnSpc>
                <a:spcPct val="90000"/>
              </a:lnSpc>
            </a:pPr>
            <a:r>
              <a:rPr lang="cs-CZ" sz="2800" dirty="0"/>
              <a:t>klinickým obrazem, aktuálním výskytem a významem jednotlivých  symptomů;</a:t>
            </a:r>
          </a:p>
          <a:p>
            <a:pPr>
              <a:lnSpc>
                <a:spcPct val="90000"/>
              </a:lnSpc>
            </a:pPr>
            <a:endParaRPr lang="cs-CZ" sz="2800" dirty="0"/>
          </a:p>
          <a:p>
            <a:pPr>
              <a:lnSpc>
                <a:spcPct val="90000"/>
              </a:lnSpc>
            </a:pPr>
            <a:r>
              <a:rPr lang="cs-CZ" sz="2800" dirty="0"/>
              <a:t>možností využití specifických kauzálních léčebných postupů k ovlivnění dynamiky nemoci;</a:t>
            </a:r>
          </a:p>
          <a:p>
            <a:pPr>
              <a:lnSpc>
                <a:spcPct val="90000"/>
              </a:lnSpc>
            </a:pPr>
            <a:endParaRPr lang="cs-CZ" sz="2800" dirty="0"/>
          </a:p>
          <a:p>
            <a:pPr>
              <a:lnSpc>
                <a:spcPct val="90000"/>
              </a:lnSpc>
            </a:pPr>
            <a:r>
              <a:rPr lang="cs-CZ" sz="2800" dirty="0"/>
              <a:t>mírou, do jaké si  pacienti, jejich blízcí, ale i zdravotníci uvědomují, že jsou v závěru života</a:t>
            </a:r>
          </a:p>
          <a:p>
            <a:pPr>
              <a:lnSpc>
                <a:spcPct val="90000"/>
              </a:lnSpc>
              <a:buNone/>
            </a:pPr>
            <a:r>
              <a:rPr lang="cs-CZ" sz="2800" dirty="0"/>
              <a:t>  </a:t>
            </a:r>
            <a:r>
              <a:rPr lang="cs-CZ" sz="1800" i="1" dirty="0"/>
              <a:t>(např. generalizované onkologické  onemocnění je vnímáno jinak než cukrovka s těžkými pozdními komplikacemi a to přesto, že prognóza z hlediska délky přežití může být velmi podobná).</a:t>
            </a:r>
          </a:p>
          <a:p>
            <a:pPr>
              <a:lnSpc>
                <a:spcPct val="90000"/>
              </a:lnSpc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41559829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Paliativní medicína usiluje o </a:t>
            </a:r>
            <a:r>
              <a:rPr lang="cs-CZ" b="1" u="sng" dirty="0"/>
              <a:t>udržení přijatelné kvality života </a:t>
            </a:r>
            <a:r>
              <a:rPr lang="cs-CZ" dirty="0"/>
              <a:t>i v situaci velmi pokročilého onemocnění</a:t>
            </a:r>
          </a:p>
        </p:txBody>
      </p:sp>
    </p:spTree>
    <p:extLst>
      <p:ext uri="{BB962C8B-B14F-4D97-AF65-F5344CB8AC3E}">
        <p14:creationId xmlns:p14="http://schemas.microsoft.com/office/powerpoint/2010/main" val="38679899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/>
              <a:t>Co určuje kvalitu života?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cs-CZ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/>
              <a:t>Co určuje kvalitu života?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dirty="0">
                <a:latin typeface="Arial" charset="0"/>
              </a:rPr>
              <a:t>Tělesný stav (symptomy, celková zdatnost)</a:t>
            </a:r>
          </a:p>
          <a:p>
            <a:pPr eaLnBrk="1" hangingPunct="1"/>
            <a:r>
              <a:rPr lang="cs-CZ" dirty="0">
                <a:latin typeface="Arial" charset="0"/>
              </a:rPr>
              <a:t>Duševní stav (úzkost, deprese….) </a:t>
            </a:r>
          </a:p>
          <a:p>
            <a:pPr eaLnBrk="1" hangingPunct="1"/>
            <a:r>
              <a:rPr lang="cs-CZ" dirty="0">
                <a:latin typeface="Arial" charset="0"/>
              </a:rPr>
              <a:t>Sociální situace (rodina, přátelé, sociální situace)</a:t>
            </a:r>
          </a:p>
          <a:p>
            <a:pPr eaLnBrk="1" hangingPunct="1"/>
            <a:r>
              <a:rPr lang="cs-CZ" dirty="0">
                <a:latin typeface="Arial" charset="0"/>
              </a:rPr>
              <a:t>Duchovní stav (naděje, víra, smíření, pocit viny)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Pacientka v závěru života..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Arial" charset="0"/>
              </a:rPr>
              <a:t>45 letá pacientka s nádorem vaječníku, který progreduje v dutině břišní při 4.linii chemoterapie. 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3BB426E-AF76-4C95-9054-68E3D5A3586D}" type="slidenum">
              <a:rPr lang="cs-CZ" smtClean="0"/>
              <a:pPr>
                <a:defRPr/>
              </a:pPr>
              <a:t>16</a:t>
            </a:fld>
            <a:endParaRPr lang="cs-CZ" dirty="0"/>
          </a:p>
        </p:txBody>
      </p:sp>
      <p:pic>
        <p:nvPicPr>
          <p:cNvPr id="2050" name="Picture 2" descr="C:\Users\Ondřej\Desktop\Bětka- obrázky\Prachatice\Onkologická pacientka 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2785088"/>
            <a:ext cx="4755693" cy="3124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112192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/>
              <a:t>Co můžeme udělat pro kvalitu života této pacientky?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cs-CZ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76300"/>
            <a:ext cx="7772400" cy="609600"/>
          </a:xfrm>
        </p:spPr>
        <p:txBody>
          <a:bodyPr/>
          <a:lstStyle/>
          <a:p>
            <a:pPr eaLnBrk="1" hangingPunct="1">
              <a:defRPr/>
            </a:pPr>
            <a:r>
              <a:rPr lang="cs-CZ"/>
              <a:t>Základní témata PM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>
                <a:latin typeface="Arial" charset="0"/>
              </a:rPr>
              <a:t>Účinná léčba tělesných a psychických symptomů</a:t>
            </a:r>
          </a:p>
          <a:p>
            <a:pPr eaLnBrk="1" hangingPunct="1"/>
            <a:r>
              <a:rPr lang="cs-CZ">
                <a:latin typeface="Arial" charset="0"/>
              </a:rPr>
              <a:t>Otevřená a empatická komunikace</a:t>
            </a:r>
          </a:p>
          <a:p>
            <a:pPr eaLnBrk="1" hangingPunct="1"/>
            <a:r>
              <a:rPr lang="cs-CZ">
                <a:latin typeface="Arial" charset="0"/>
              </a:rPr>
              <a:t>Respekt k autonomii nemocného </a:t>
            </a:r>
          </a:p>
          <a:p>
            <a:pPr eaLnBrk="1" hangingPunct="1"/>
            <a:r>
              <a:rPr lang="cs-CZ">
                <a:latin typeface="Arial" charset="0"/>
              </a:rPr>
              <a:t>Podpora rodiny nemocného</a:t>
            </a:r>
          </a:p>
          <a:p>
            <a:pPr eaLnBrk="1" hangingPunct="1"/>
            <a:endParaRPr lang="cs-CZ">
              <a:latin typeface="Arial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/>
              <a:t>Kauzální </a:t>
            </a:r>
            <a:r>
              <a:rPr lang="cs-CZ" dirty="0" err="1"/>
              <a:t>vs</a:t>
            </a:r>
            <a:r>
              <a:rPr lang="cs-CZ" dirty="0"/>
              <a:t> symptomatický paliativní přístup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134672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dirty="0">
                <a:latin typeface="Arial" charset="0"/>
              </a:rPr>
              <a:t>Kauzální = nalezení a léčba příčiny</a:t>
            </a:r>
          </a:p>
          <a:p>
            <a:pPr eaLnBrk="1" hangingPunct="1">
              <a:lnSpc>
                <a:spcPct val="90000"/>
              </a:lnSpc>
            </a:pPr>
            <a:r>
              <a:rPr lang="cs-CZ" dirty="0">
                <a:latin typeface="Arial" charset="0"/>
              </a:rPr>
              <a:t>Symptomatický = mírnění nepříjemného symptomu </a:t>
            </a:r>
          </a:p>
          <a:p>
            <a:pPr eaLnBrk="1" hangingPunct="1">
              <a:lnSpc>
                <a:spcPct val="90000"/>
              </a:lnSpc>
            </a:pPr>
            <a:r>
              <a:rPr lang="cs-CZ" i="1" dirty="0">
                <a:latin typeface="Arial" charset="0"/>
              </a:rPr>
              <a:t>„Nejlepší a nejúčinnější léčbou symptomů je léčba kauzální“</a:t>
            </a:r>
          </a:p>
          <a:p>
            <a:pPr eaLnBrk="1" hangingPunct="1">
              <a:lnSpc>
                <a:spcPct val="90000"/>
              </a:lnSpc>
            </a:pPr>
            <a:endParaRPr lang="cs-CZ" dirty="0">
              <a:latin typeface="Aria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cs-CZ" dirty="0">
                <a:latin typeface="Arial" charset="0"/>
              </a:rPr>
              <a:t>K+S se doplňují. Jejich role se v průběhu nemoci mění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cs-CZ" dirty="0">
              <a:latin typeface="Arial" charset="0"/>
            </a:endParaRPr>
          </a:p>
          <a:p>
            <a:pPr eaLnBrk="1" hangingPunct="1">
              <a:lnSpc>
                <a:spcPct val="90000"/>
              </a:lnSpc>
            </a:pPr>
            <a:endParaRPr lang="cs-CZ" dirty="0"/>
          </a:p>
          <a:p>
            <a:pPr eaLnBrk="1" hangingPunct="1">
              <a:lnSpc>
                <a:spcPct val="90000"/>
              </a:lnSpc>
            </a:pP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76300"/>
            <a:ext cx="7772400" cy="609600"/>
          </a:xfrm>
        </p:spPr>
        <p:txBody>
          <a:bodyPr/>
          <a:lstStyle/>
          <a:p>
            <a:pPr eaLnBrk="1" hangingPunct="1">
              <a:defRPr/>
            </a:pPr>
            <a:r>
              <a:rPr lang="cs-CZ"/>
              <a:t>Osnova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dirty="0">
                <a:latin typeface="Arial" charset="0"/>
              </a:rPr>
              <a:t>Základní pojmy</a:t>
            </a:r>
          </a:p>
          <a:p>
            <a:pPr eaLnBrk="1" hangingPunct="1"/>
            <a:r>
              <a:rPr lang="cs-CZ" dirty="0">
                <a:latin typeface="Arial" charset="0"/>
              </a:rPr>
              <a:t>Kteří pacienti potřebují paliativní přístup</a:t>
            </a:r>
          </a:p>
          <a:p>
            <a:pPr eaLnBrk="1" hangingPunct="1"/>
            <a:r>
              <a:rPr lang="cs-CZ" dirty="0">
                <a:latin typeface="Arial" charset="0"/>
              </a:rPr>
              <a:t>„O čem“ je  PM</a:t>
            </a:r>
          </a:p>
          <a:p>
            <a:pPr eaLnBrk="1" hangingPunct="1"/>
            <a:endParaRPr lang="cs-CZ" dirty="0">
              <a:latin typeface="Arial" charset="0"/>
            </a:endParaRPr>
          </a:p>
          <a:p>
            <a:pPr eaLnBrk="1" hangingPunct="1"/>
            <a:endParaRPr lang="cs-CZ" dirty="0"/>
          </a:p>
          <a:p>
            <a:pPr eaLnBrk="1" hangingPunct="1"/>
            <a:endParaRPr lang="cs-CZ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0">
            <a:gsLst>
              <a:gs pos="0">
                <a:srgbClr val="A900B6"/>
              </a:gs>
              <a:gs pos="100000">
                <a:srgbClr val="4E0054"/>
              </a:gs>
            </a:gsLst>
            <a:path path="rect">
              <a:fillToRect l="100000" t="100000"/>
            </a:path>
          </a:gradFill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0" y="76200"/>
            <a:ext cx="9144000" cy="6858000"/>
          </a:xfrm>
          <a:prstGeom prst="rect">
            <a:avLst/>
          </a:prstGeom>
          <a:solidFill>
            <a:srgbClr val="000066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117764" name="Text Box 4"/>
          <p:cNvSpPr txBox="1">
            <a:spLocks noChangeArrowheads="1"/>
          </p:cNvSpPr>
          <p:nvPr/>
        </p:nvSpPr>
        <p:spPr bwMode="auto">
          <a:xfrm>
            <a:off x="2895600" y="5715000"/>
            <a:ext cx="5257800" cy="519113"/>
          </a:xfrm>
          <a:prstGeom prst="rect">
            <a:avLst/>
          </a:prstGeom>
          <a:solidFill>
            <a:srgbClr val="FF0000"/>
          </a:solidFill>
          <a:ln w="12700">
            <a:noFill/>
            <a:miter lim="800000"/>
            <a:headEnd type="none" w="sm" len="sm"/>
            <a:tailEnd type="none" w="sm" len="sm"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0000"/>
            </a:extrusionClr>
          </a:sp3d>
        </p:spPr>
        <p:txBody>
          <a:bodyPr>
            <a:spAutoFit/>
            <a:flatTx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cs-CZ" sz="28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Pal+</a:t>
            </a:r>
            <a:r>
              <a:rPr lang="cs-CZ" sz="28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Sympt</a:t>
            </a:r>
            <a:r>
              <a:rPr lang="cs-CZ" sz="28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léčba</a:t>
            </a:r>
            <a:endParaRPr lang="en-US" sz="2800" b="1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28677" name="Rectangle 5"/>
          <p:cNvSpPr>
            <a:spLocks noChangeArrowheads="1"/>
          </p:cNvSpPr>
          <p:nvPr/>
        </p:nvSpPr>
        <p:spPr bwMode="auto">
          <a:xfrm>
            <a:off x="990600" y="2971800"/>
            <a:ext cx="7162800" cy="17526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28678" name="Rectangle 6"/>
          <p:cNvSpPr>
            <a:spLocks noChangeArrowheads="1"/>
          </p:cNvSpPr>
          <p:nvPr/>
        </p:nvSpPr>
        <p:spPr bwMode="auto">
          <a:xfrm>
            <a:off x="6553200" y="2971800"/>
            <a:ext cx="1600200" cy="1752600"/>
          </a:xfrm>
          <a:prstGeom prst="rect">
            <a:avLst/>
          </a:prstGeom>
          <a:solidFill>
            <a:srgbClr val="FF33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117767" name="Text Box 7"/>
          <p:cNvSpPr txBox="1">
            <a:spLocks noChangeArrowheads="1"/>
          </p:cNvSpPr>
          <p:nvPr/>
        </p:nvSpPr>
        <p:spPr bwMode="auto">
          <a:xfrm>
            <a:off x="609600" y="1600200"/>
            <a:ext cx="6248400" cy="519113"/>
          </a:xfrm>
          <a:prstGeom prst="rect">
            <a:avLst/>
          </a:prstGeom>
          <a:solidFill>
            <a:srgbClr val="FFFF00"/>
          </a:solidFill>
          <a:ln w="12700">
            <a:noFill/>
            <a:miter lim="800000"/>
            <a:headEnd type="none" w="sm" len="sm"/>
            <a:tailEnd type="none" w="sm" len="sm"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FF00"/>
            </a:extrusionClr>
          </a:sp3d>
        </p:spPr>
        <p:txBody>
          <a:bodyPr>
            <a:spAutoFit/>
            <a:flatTx/>
          </a:bodyPr>
          <a:lstStyle/>
          <a:p>
            <a:pPr algn="ctr" eaLnBrk="0" hangingPunct="0">
              <a:spcBef>
                <a:spcPct val="50000"/>
              </a:spcBef>
              <a:defRPr/>
            </a:pPr>
            <a:endParaRPr lang="cs-CZ" sz="2800" b="1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117768" name="Text Box 8"/>
          <p:cNvSpPr txBox="1">
            <a:spLocks noChangeArrowheads="1"/>
          </p:cNvSpPr>
          <p:nvPr/>
        </p:nvSpPr>
        <p:spPr bwMode="auto">
          <a:xfrm>
            <a:off x="609600" y="1600200"/>
            <a:ext cx="6248400" cy="519113"/>
          </a:xfrm>
          <a:prstGeom prst="rect">
            <a:avLst/>
          </a:prstGeom>
          <a:solidFill>
            <a:srgbClr val="FFFF00"/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cs-CZ" sz="2800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Kauzální léčba</a:t>
            </a:r>
            <a:endParaRPr lang="en-US" sz="2800" b="1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117769" name="AutoShape 9"/>
          <p:cNvSpPr>
            <a:spLocks noChangeArrowheads="1"/>
          </p:cNvSpPr>
          <p:nvPr/>
        </p:nvSpPr>
        <p:spPr bwMode="auto">
          <a:xfrm rot="-1087663">
            <a:off x="6934200" y="4267200"/>
            <a:ext cx="762000" cy="1371600"/>
          </a:xfrm>
          <a:prstGeom prst="upArrow">
            <a:avLst>
              <a:gd name="adj1" fmla="val 50000"/>
              <a:gd name="adj2" fmla="val 4500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outerShdw dist="53882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117770" name="AutoShape 10"/>
          <p:cNvSpPr>
            <a:spLocks noChangeArrowheads="1"/>
          </p:cNvSpPr>
          <p:nvPr/>
        </p:nvSpPr>
        <p:spPr bwMode="auto">
          <a:xfrm rot="9776384">
            <a:off x="2895600" y="2057400"/>
            <a:ext cx="762000" cy="1371600"/>
          </a:xfrm>
          <a:prstGeom prst="upArrow">
            <a:avLst>
              <a:gd name="adj1" fmla="val 50000"/>
              <a:gd name="adj2" fmla="val 4500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outerShdw dist="53882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117771" name="Text Box 11"/>
          <p:cNvSpPr txBox="1">
            <a:spLocks noChangeArrowheads="1"/>
          </p:cNvSpPr>
          <p:nvPr/>
        </p:nvSpPr>
        <p:spPr bwMode="auto">
          <a:xfrm>
            <a:off x="76200" y="4724400"/>
            <a:ext cx="2133600" cy="469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outerShdw dist="53882" dir="2700000" algn="ctr" rotWithShape="0">
              <a:schemeClr val="tx1"/>
            </a:outerShdw>
          </a:effec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cs-CZ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Diagnosa</a:t>
            </a:r>
            <a:endParaRPr lang="en-US" b="1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117772" name="Text Box 12"/>
          <p:cNvSpPr txBox="1">
            <a:spLocks noChangeArrowheads="1"/>
          </p:cNvSpPr>
          <p:nvPr/>
        </p:nvSpPr>
        <p:spPr bwMode="auto">
          <a:xfrm>
            <a:off x="7543800" y="4724400"/>
            <a:ext cx="11430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>
            <a:outerShdw dist="53882" dir="2700000" algn="ctr" rotWithShape="0">
              <a:schemeClr val="tx1"/>
            </a:outerShdw>
          </a:effec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cs-CZ" b="1">
                <a:solidFill>
                  <a:schemeClr val="tx2"/>
                </a:solidFill>
                <a:latin typeface="Arial" charset="0"/>
              </a:rPr>
              <a:t>Smrt</a:t>
            </a:r>
            <a:endParaRPr lang="en-US" b="1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117773" name="Text Box 13"/>
          <p:cNvSpPr txBox="1">
            <a:spLocks noChangeArrowheads="1"/>
          </p:cNvSpPr>
          <p:nvPr/>
        </p:nvSpPr>
        <p:spPr bwMode="auto">
          <a:xfrm>
            <a:off x="228600" y="471488"/>
            <a:ext cx="8382000" cy="5794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cs-CZ" sz="32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Model „ ostrého přechodu“</a:t>
            </a:r>
            <a:endParaRPr lang="en-US" sz="3200" b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0">
            <a:gsLst>
              <a:gs pos="0">
                <a:srgbClr val="A900B6"/>
              </a:gs>
              <a:gs pos="100000">
                <a:srgbClr val="4E0054"/>
              </a:gs>
            </a:gsLst>
            <a:path path="rect">
              <a:fillToRect l="100000" t="100000"/>
            </a:path>
          </a:gradFill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000066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118788" name="Text Box 4"/>
          <p:cNvSpPr txBox="1">
            <a:spLocks noChangeArrowheads="1"/>
          </p:cNvSpPr>
          <p:nvPr/>
        </p:nvSpPr>
        <p:spPr bwMode="auto">
          <a:xfrm>
            <a:off x="609600" y="1600200"/>
            <a:ext cx="6248400" cy="519113"/>
          </a:xfrm>
          <a:prstGeom prst="rect">
            <a:avLst/>
          </a:prstGeom>
          <a:solidFill>
            <a:srgbClr val="FFFF00"/>
          </a:solidFill>
          <a:ln w="12700">
            <a:noFill/>
            <a:miter lim="800000"/>
            <a:headEnd type="none" w="sm" len="sm"/>
            <a:tailEnd type="none" w="sm" len="sm"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FF00"/>
            </a:extrusionClr>
          </a:sp3d>
        </p:spPr>
        <p:txBody>
          <a:bodyPr>
            <a:spAutoFit/>
            <a:flatTx/>
          </a:bodyPr>
          <a:lstStyle/>
          <a:p>
            <a:pPr algn="ctr" eaLnBrk="0" hangingPunct="0">
              <a:spcBef>
                <a:spcPct val="50000"/>
              </a:spcBef>
              <a:defRPr/>
            </a:pPr>
            <a:endParaRPr lang="cs-CZ" sz="2800" b="1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118789" name="Text Box 5"/>
          <p:cNvSpPr txBox="1">
            <a:spLocks noChangeArrowheads="1"/>
          </p:cNvSpPr>
          <p:nvPr/>
        </p:nvSpPr>
        <p:spPr bwMode="auto">
          <a:xfrm>
            <a:off x="609600" y="1600200"/>
            <a:ext cx="6248400" cy="519113"/>
          </a:xfrm>
          <a:prstGeom prst="rect">
            <a:avLst/>
          </a:prstGeom>
          <a:solidFill>
            <a:srgbClr val="FFFF00"/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cs-CZ" sz="2800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Kauzální léčba</a:t>
            </a:r>
            <a:endParaRPr lang="en-US" sz="2800" b="1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118790" name="Text Box 6"/>
          <p:cNvSpPr txBox="1">
            <a:spLocks noChangeArrowheads="1"/>
          </p:cNvSpPr>
          <p:nvPr/>
        </p:nvSpPr>
        <p:spPr bwMode="auto">
          <a:xfrm>
            <a:off x="76200" y="4724400"/>
            <a:ext cx="21336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>
            <a:outerShdw dist="53882" dir="2700000" algn="ctr" rotWithShape="0">
              <a:schemeClr val="tx1"/>
            </a:outerShdw>
          </a:effec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cs-CZ" b="1">
                <a:solidFill>
                  <a:srgbClr val="FFFF00"/>
                </a:solidFill>
                <a:latin typeface="Arial" charset="0"/>
              </a:rPr>
              <a:t>Diagnosa</a:t>
            </a:r>
            <a:endParaRPr lang="en-US" b="1">
              <a:solidFill>
                <a:srgbClr val="FFFF00"/>
              </a:solidFill>
              <a:latin typeface="Arial" charset="0"/>
            </a:endParaRPr>
          </a:p>
        </p:txBody>
      </p:sp>
      <p:sp>
        <p:nvSpPr>
          <p:cNvPr id="118791" name="Text Box 7"/>
          <p:cNvSpPr txBox="1">
            <a:spLocks noChangeArrowheads="1"/>
          </p:cNvSpPr>
          <p:nvPr/>
        </p:nvSpPr>
        <p:spPr bwMode="auto">
          <a:xfrm>
            <a:off x="7543800" y="4724400"/>
            <a:ext cx="11430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>
            <a:outerShdw dist="53882" dir="2700000" algn="ctr" rotWithShape="0">
              <a:schemeClr val="tx1"/>
            </a:outerShdw>
          </a:effec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cs-CZ" b="1">
                <a:solidFill>
                  <a:schemeClr val="tx2"/>
                </a:solidFill>
                <a:latin typeface="Arial" charset="0"/>
              </a:rPr>
              <a:t>Smrt</a:t>
            </a:r>
            <a:endParaRPr lang="en-US" b="1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118792" name="Text Box 8"/>
          <p:cNvSpPr txBox="1">
            <a:spLocks noChangeArrowheads="1"/>
          </p:cNvSpPr>
          <p:nvPr/>
        </p:nvSpPr>
        <p:spPr bwMode="auto">
          <a:xfrm>
            <a:off x="2438400" y="5715000"/>
            <a:ext cx="6096000" cy="519113"/>
          </a:xfrm>
          <a:prstGeom prst="rect">
            <a:avLst/>
          </a:prstGeom>
          <a:solidFill>
            <a:srgbClr val="FF0000"/>
          </a:solidFill>
          <a:ln w="12700">
            <a:noFill/>
            <a:miter lim="800000"/>
            <a:headEnd type="none" w="sm" len="sm"/>
            <a:tailEnd type="none" w="sm" len="sm"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0000"/>
            </a:extrusionClr>
          </a:sp3d>
        </p:spPr>
        <p:txBody>
          <a:bodyPr>
            <a:spAutoFit/>
            <a:flatTx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cs-CZ" sz="28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Pal+</a:t>
            </a:r>
            <a:r>
              <a:rPr lang="cs-CZ" sz="2800" b="1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Sympt</a:t>
            </a:r>
            <a:r>
              <a:rPr lang="cs-CZ" sz="28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léčba</a:t>
            </a:r>
          </a:p>
        </p:txBody>
      </p:sp>
      <p:sp>
        <p:nvSpPr>
          <p:cNvPr id="118793" name="Text Box 9"/>
          <p:cNvSpPr txBox="1">
            <a:spLocks noChangeArrowheads="1"/>
          </p:cNvSpPr>
          <p:nvPr/>
        </p:nvSpPr>
        <p:spPr bwMode="auto">
          <a:xfrm>
            <a:off x="228600" y="304800"/>
            <a:ext cx="8382000" cy="9461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cs-CZ" sz="2800" b="1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Model vzájemného vztahu kauzální a symptomatické léčby</a:t>
            </a:r>
            <a:endParaRPr lang="en-US" sz="2800" b="1">
              <a:solidFill>
                <a:srgbClr val="FFFF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</p:txBody>
      </p:sp>
      <p:sp>
        <p:nvSpPr>
          <p:cNvPr id="29706" name="Rectangle 10"/>
          <p:cNvSpPr>
            <a:spLocks noChangeArrowheads="1"/>
          </p:cNvSpPr>
          <p:nvPr/>
        </p:nvSpPr>
        <p:spPr bwMode="auto">
          <a:xfrm>
            <a:off x="990600" y="2971800"/>
            <a:ext cx="7162800" cy="1752600"/>
          </a:xfrm>
          <a:prstGeom prst="rect">
            <a:avLst/>
          </a:prstGeom>
          <a:gradFill rotWithShape="0">
            <a:gsLst>
              <a:gs pos="0">
                <a:srgbClr val="FFFF00"/>
              </a:gs>
              <a:gs pos="100000">
                <a:srgbClr val="E80000"/>
              </a:gs>
            </a:gsLst>
            <a:lin ang="27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118795" name="AutoShape 11"/>
          <p:cNvSpPr>
            <a:spLocks noChangeArrowheads="1"/>
          </p:cNvSpPr>
          <p:nvPr/>
        </p:nvSpPr>
        <p:spPr bwMode="auto">
          <a:xfrm rot="9776384">
            <a:off x="2895600" y="2057400"/>
            <a:ext cx="762000" cy="1371600"/>
          </a:xfrm>
          <a:prstGeom prst="upArrow">
            <a:avLst>
              <a:gd name="adj1" fmla="val 50000"/>
              <a:gd name="adj2" fmla="val 4500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outerShdw dist="53882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118796" name="AutoShape 12"/>
          <p:cNvSpPr>
            <a:spLocks noChangeArrowheads="1"/>
          </p:cNvSpPr>
          <p:nvPr/>
        </p:nvSpPr>
        <p:spPr bwMode="auto">
          <a:xfrm rot="-1087663">
            <a:off x="6934200" y="4267200"/>
            <a:ext cx="762000" cy="1371600"/>
          </a:xfrm>
          <a:prstGeom prst="upArrow">
            <a:avLst>
              <a:gd name="adj1" fmla="val 50000"/>
              <a:gd name="adj2" fmla="val 4500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outerShdw dist="53882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29709" name="Line 13"/>
          <p:cNvSpPr>
            <a:spLocks noChangeShapeType="1"/>
          </p:cNvSpPr>
          <p:nvPr/>
        </p:nvSpPr>
        <p:spPr bwMode="auto">
          <a:xfrm flipV="1">
            <a:off x="990600" y="3200400"/>
            <a:ext cx="7239000" cy="137160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Kde jsou pacienti, kteří potřebují paliativní péči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Doma</a:t>
            </a:r>
          </a:p>
          <a:p>
            <a:r>
              <a:rPr lang="cs-CZ" dirty="0"/>
              <a:t>V domovech pro seniory</a:t>
            </a:r>
          </a:p>
          <a:p>
            <a:r>
              <a:rPr lang="cs-CZ" dirty="0"/>
              <a:t>Na akutních odděleních nemocnic</a:t>
            </a:r>
          </a:p>
          <a:p>
            <a:r>
              <a:rPr lang="cs-CZ" dirty="0"/>
              <a:t>V LDN</a:t>
            </a:r>
          </a:p>
          <a:p>
            <a:r>
              <a:rPr lang="cs-CZ" dirty="0"/>
              <a:t>na JIP a na ARO</a:t>
            </a:r>
          </a:p>
          <a:p>
            <a:r>
              <a:rPr lang="cs-CZ" dirty="0"/>
              <a:t>V </a:t>
            </a:r>
            <a:r>
              <a:rPr lang="cs-CZ" dirty="0" err="1"/>
              <a:t>hospicech</a:t>
            </a:r>
            <a:r>
              <a:rPr lang="cs-CZ" dirty="0"/>
              <a:t> 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Kteří lékaři pečují o pacienty  s potřebou PP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Praktičtí lékaři</a:t>
            </a:r>
          </a:p>
          <a:p>
            <a:r>
              <a:rPr lang="cs-CZ" dirty="0"/>
              <a:t>Internisti, geriatři, </a:t>
            </a:r>
            <a:r>
              <a:rPr lang="cs-CZ" dirty="0" err="1"/>
              <a:t>neurolgové</a:t>
            </a:r>
            <a:r>
              <a:rPr lang="cs-CZ" dirty="0"/>
              <a:t> a další specialisti</a:t>
            </a:r>
          </a:p>
          <a:p>
            <a:r>
              <a:rPr lang="cs-CZ" dirty="0"/>
              <a:t>Specialisti na paliativní medicínu (</a:t>
            </a:r>
            <a:r>
              <a:rPr lang="cs-CZ" dirty="0" err="1"/>
              <a:t>paliatři</a:t>
            </a:r>
            <a:r>
              <a:rPr lang="cs-CZ" dirty="0"/>
              <a:t>)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76300"/>
            <a:ext cx="7772400" cy="609600"/>
          </a:xfrm>
        </p:spPr>
        <p:txBody>
          <a:bodyPr/>
          <a:lstStyle/>
          <a:p>
            <a:pPr eaLnBrk="1" hangingPunct="1">
              <a:defRPr/>
            </a:pPr>
            <a:r>
              <a:rPr lang="cs-CZ"/>
              <a:t>Paliativní medicína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dirty="0"/>
              <a:t>Se snaží pacientovi a jeho rodině pomoci, aby „ ustáli“ nelehkou situaci nevyléčitelného onemocnění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76300"/>
            <a:ext cx="7772400" cy="609600"/>
          </a:xfrm>
        </p:spPr>
        <p:txBody>
          <a:bodyPr/>
          <a:lstStyle/>
          <a:p>
            <a:pPr eaLnBrk="1" hangingPunct="1">
              <a:defRPr/>
            </a:pPr>
            <a:r>
              <a:rPr lang="cs-CZ"/>
              <a:t>Základní témata PM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>
                <a:latin typeface="Arial" charset="0"/>
              </a:rPr>
              <a:t>Účinná léčba tělesných a psychických symptomů</a:t>
            </a:r>
          </a:p>
          <a:p>
            <a:pPr eaLnBrk="1" hangingPunct="1"/>
            <a:r>
              <a:rPr lang="cs-CZ">
                <a:latin typeface="Arial" charset="0"/>
              </a:rPr>
              <a:t>Otevřená a empatická komunikace</a:t>
            </a:r>
          </a:p>
          <a:p>
            <a:pPr eaLnBrk="1" hangingPunct="1"/>
            <a:r>
              <a:rPr lang="cs-CZ">
                <a:latin typeface="Arial" charset="0"/>
              </a:rPr>
              <a:t>Respekt k autonomii nemocného </a:t>
            </a:r>
          </a:p>
          <a:p>
            <a:pPr eaLnBrk="1" hangingPunct="1"/>
            <a:r>
              <a:rPr lang="cs-CZ">
                <a:latin typeface="Arial" charset="0"/>
              </a:rPr>
              <a:t>Podpora rodiny nemocného</a:t>
            </a:r>
          </a:p>
          <a:p>
            <a:pPr eaLnBrk="1" hangingPunct="1"/>
            <a:endParaRPr lang="cs-CZ">
              <a:latin typeface="Arial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cs-CZ">
                <a:effectLst/>
              </a:rPr>
              <a:t>Základní pojmy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>
                <a:latin typeface="Arial" charset="0"/>
              </a:rPr>
              <a:t>Nevyléčitelně nemocný</a:t>
            </a:r>
          </a:p>
          <a:p>
            <a:r>
              <a:rPr lang="cs-CZ" dirty="0">
                <a:latin typeface="Arial" charset="0"/>
              </a:rPr>
              <a:t>Terminálně nemocný</a:t>
            </a:r>
          </a:p>
          <a:p>
            <a:r>
              <a:rPr lang="cs-CZ" dirty="0">
                <a:latin typeface="Arial" charset="0"/>
              </a:rPr>
              <a:t>Pacient s „ </a:t>
            </a:r>
            <a:r>
              <a:rPr lang="cs-CZ" dirty="0" err="1">
                <a:latin typeface="Arial" charset="0"/>
              </a:rPr>
              <a:t>infaustní</a:t>
            </a:r>
            <a:r>
              <a:rPr lang="cs-CZ" dirty="0">
                <a:latin typeface="Arial" charset="0"/>
              </a:rPr>
              <a:t>“ prognózou</a:t>
            </a:r>
          </a:p>
          <a:p>
            <a:r>
              <a:rPr lang="cs-CZ" dirty="0">
                <a:latin typeface="Arial" charset="0"/>
              </a:rPr>
              <a:t>Pacient „ v závěru života“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55C08449-52EB-462F-81DA-E8656E55BA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.. základní pojmy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="" xmlns:a16="http://schemas.microsoft.com/office/drawing/2014/main" id="{6097F63F-9ABD-4303-A27D-93F9969777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Arial" charset="0"/>
              </a:rPr>
              <a:t>Paliativní péče</a:t>
            </a:r>
          </a:p>
          <a:p>
            <a:r>
              <a:rPr lang="cs-CZ" dirty="0">
                <a:latin typeface="Arial" charset="0"/>
              </a:rPr>
              <a:t>Odstoupení od léčby </a:t>
            </a:r>
          </a:p>
          <a:p>
            <a:r>
              <a:rPr lang="cs-CZ" dirty="0">
                <a:latin typeface="Arial" charset="0"/>
              </a:rPr>
              <a:t>„Bazální“ terapie</a:t>
            </a:r>
          </a:p>
          <a:p>
            <a:r>
              <a:rPr lang="cs-CZ" dirty="0">
                <a:latin typeface="Arial" charset="0"/>
              </a:rPr>
              <a:t>Eutanázie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228976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0663"/>
            <a:ext cx="7772400" cy="1920875"/>
          </a:xfrm>
        </p:spPr>
        <p:txBody>
          <a:bodyPr/>
          <a:lstStyle/>
          <a:p>
            <a:pPr eaLnBrk="1" hangingPunct="1">
              <a:defRPr/>
            </a:pPr>
            <a:r>
              <a:rPr lang="cs-CZ" sz="4000">
                <a:solidFill>
                  <a:srgbClr val="FF9900"/>
                </a:solidFill>
              </a:rPr>
              <a:t> </a:t>
            </a:r>
            <a:r>
              <a:rPr lang="cs-CZ" sz="4000" b="1">
                <a:solidFill>
                  <a:srgbClr val="FF9900"/>
                </a:solidFill>
              </a:rPr>
              <a:t>CO JE PALIATIVNÍ MEDICÍNA ?</a:t>
            </a:r>
            <a:r>
              <a:rPr lang="cs-CZ" sz="4000">
                <a:solidFill>
                  <a:srgbClr val="FF9900"/>
                </a:solidFill>
              </a:rPr>
              <a:t> </a:t>
            </a:r>
            <a:br>
              <a:rPr lang="cs-CZ" sz="4000">
                <a:solidFill>
                  <a:srgbClr val="FF9900"/>
                </a:solidFill>
              </a:rPr>
            </a:br>
            <a:endParaRPr lang="cs-CZ" sz="4000" b="1">
              <a:solidFill>
                <a:srgbClr val="FF9900"/>
              </a:solidFill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cs-CZ" sz="2000">
              <a:solidFill>
                <a:schemeClr val="bg1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cs-CZ" sz="2800">
                <a:solidFill>
                  <a:srgbClr val="FFFF00"/>
                </a:solidFill>
                <a:latin typeface="Arial" charset="0"/>
              </a:rPr>
              <a:t>Paliativní medicína se zabývá léčbou a péčí          o nemocné s nevyléčitelným,progresivním, pokročilým onemocněním.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sz="2800">
                <a:solidFill>
                  <a:srgbClr val="FFFF00"/>
                </a:solidFill>
                <a:latin typeface="Arial" charset="0"/>
              </a:rPr>
              <a:t>U těchto nemocných je předpokládaná délka  života omezená a cílem léčby a péče                     je kvalita zbývajícího života.</a:t>
            </a:r>
          </a:p>
          <a:p>
            <a:pPr eaLnBrk="1" hangingPunct="1">
              <a:buFont typeface="Wingdings" pitchFamily="2" charset="2"/>
              <a:buNone/>
            </a:pPr>
            <a:endParaRPr lang="cs-CZ" sz="2400">
              <a:solidFill>
                <a:srgbClr val="FF9900"/>
              </a:solidFill>
              <a:latin typeface="Arial" charset="0"/>
            </a:endParaRPr>
          </a:p>
          <a:p>
            <a:pPr algn="r" eaLnBrk="1" hangingPunct="1">
              <a:buFont typeface="Wingdings" pitchFamily="2" charset="2"/>
              <a:buNone/>
            </a:pPr>
            <a:r>
              <a:rPr lang="cs-CZ" sz="1800" b="1">
                <a:solidFill>
                  <a:srgbClr val="FFFF00"/>
                </a:solidFill>
                <a:latin typeface="Arial" charset="0"/>
              </a:rPr>
              <a:t>VELKÁ BRITÁNIE, 1987</a:t>
            </a:r>
            <a:endParaRPr lang="cs-CZ" sz="2000">
              <a:solidFill>
                <a:srgbClr val="FF9900"/>
              </a:solidFill>
              <a:latin typeface="Arial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Paliativní medicína pečuje o pacienty </a:t>
            </a:r>
          </a:p>
          <a:p>
            <a:pPr marL="0" indent="0" algn="ctr">
              <a:buNone/>
            </a:pPr>
            <a:r>
              <a:rPr lang="cs-CZ" b="1" u="sng" dirty="0"/>
              <a:t>„v závěru života“</a:t>
            </a:r>
          </a:p>
          <a:p>
            <a:pPr marL="0" indent="0" algn="ctr">
              <a:buNone/>
            </a:pPr>
            <a:endParaRPr lang="cs-CZ" b="1" u="sng" dirty="0"/>
          </a:p>
          <a:p>
            <a:r>
              <a:rPr lang="cs-CZ" dirty="0"/>
              <a:t>poslední měsíce, týdny, dny života</a:t>
            </a:r>
          </a:p>
        </p:txBody>
      </p:sp>
    </p:spTree>
    <p:extLst>
      <p:ext uri="{BB962C8B-B14F-4D97-AF65-F5344CB8AC3E}">
        <p14:creationId xmlns:p14="http://schemas.microsoft.com/office/powerpoint/2010/main" val="35492482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Pacientka v závěru života..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Arial" charset="0"/>
              </a:rPr>
              <a:t>45 letá pacientka s nádorem vaječníku, který progreduje v dutině břišní při 4.linii chemoterapie. 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3BB426E-AF76-4C95-9054-68E3D5A3586D}" type="slidenum">
              <a:rPr lang="cs-CZ" smtClean="0"/>
              <a:pPr>
                <a:defRPr/>
              </a:pPr>
              <a:t>7</a:t>
            </a:fld>
            <a:endParaRPr lang="cs-CZ" dirty="0"/>
          </a:p>
        </p:txBody>
      </p:sp>
      <p:pic>
        <p:nvPicPr>
          <p:cNvPr id="2050" name="Picture 2" descr="C:\Users\Ondřej\Desktop\Bětka- obrázky\Prachatice\Onkologická pacientka 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2785088"/>
            <a:ext cx="4755693" cy="3124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75119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závěr života..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Arial" charset="0"/>
              </a:rPr>
              <a:t>76 letá pacientka s chronickým srdečním selháním (EFLK 15%)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3BB426E-AF76-4C95-9054-68E3D5A3586D}" type="slidenum">
              <a:rPr lang="cs-CZ" smtClean="0"/>
              <a:pPr>
                <a:defRPr/>
              </a:pPr>
              <a:t>8</a:t>
            </a:fld>
            <a:endParaRPr lang="cs-CZ" dirty="0"/>
          </a:p>
        </p:txBody>
      </p:sp>
      <p:pic>
        <p:nvPicPr>
          <p:cNvPr id="4098" name="Picture 2" descr="C:\Users\Ondřej\Desktop\Bětka- obrázky\Prachatice\Pacient s CHF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1" y="2186863"/>
            <a:ext cx="6528272" cy="367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639118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b="1" dirty="0"/>
              <a:t>nevyléčitelně nemocní..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48 letý pacient s ALS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3BB426E-AF76-4C95-9054-68E3D5A3586D}" type="slidenum">
              <a:rPr lang="cs-CZ" smtClean="0"/>
              <a:pPr>
                <a:defRPr/>
              </a:pPr>
              <a:t>9</a:t>
            </a:fld>
            <a:endParaRPr lang="cs-CZ" dirty="0"/>
          </a:p>
        </p:txBody>
      </p:sp>
      <p:pic>
        <p:nvPicPr>
          <p:cNvPr id="6146" name="Picture 2" descr="C:\Users\Ondřej\Desktop\Bětka- obrázky\Prachatice\Pacient s ALS 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2141219"/>
            <a:ext cx="5040560" cy="37362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86253905"/>
      </p:ext>
    </p:extLst>
  </p:cSld>
  <p:clrMapOvr>
    <a:masterClrMapping/>
  </p:clrMapOvr>
</p:sld>
</file>

<file path=ppt/theme/theme1.xml><?xml version="1.0" encoding="utf-8"?>
<a:theme xmlns:a="http://schemas.openxmlformats.org/drawingml/2006/main" name="Vzletný">
  <a:themeElements>
    <a:clrScheme name="Vzletný 1">
      <a:dk1>
        <a:srgbClr val="000000"/>
      </a:dk1>
      <a:lt1>
        <a:srgbClr val="FFFFFF"/>
      </a:lt1>
      <a:dk2>
        <a:srgbClr val="0000FF"/>
      </a:dk2>
      <a:lt2>
        <a:srgbClr val="FFCC66"/>
      </a:lt2>
      <a:accent1>
        <a:srgbClr val="00FFFF"/>
      </a:accent1>
      <a:accent2>
        <a:srgbClr val="3366FF"/>
      </a:accent2>
      <a:accent3>
        <a:srgbClr val="AAAAFF"/>
      </a:accent3>
      <a:accent4>
        <a:srgbClr val="DADADA"/>
      </a:accent4>
      <a:accent5>
        <a:srgbClr val="AAFFFF"/>
      </a:accent5>
      <a:accent6>
        <a:srgbClr val="2D5CE7"/>
      </a:accent6>
      <a:hlink>
        <a:srgbClr val="FF0033"/>
      </a:hlink>
      <a:folHlink>
        <a:srgbClr val="FFFF00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Vzletný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zletný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zletný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zletný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zletný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Designs\Vzletný.pot</Template>
  <TotalTime>244</TotalTime>
  <Words>450</Words>
  <Application>Microsoft Office PowerPoint</Application>
  <PresentationFormat>Předvádění na obrazovce (4:3)</PresentationFormat>
  <Paragraphs>105</Paragraphs>
  <Slides>25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25</vt:i4>
      </vt:variant>
    </vt:vector>
  </HeadingPairs>
  <TitlesOfParts>
    <vt:vector size="26" baseType="lpstr">
      <vt:lpstr>Vzletný</vt:lpstr>
      <vt:lpstr>Paliativní medicína Úvod</vt:lpstr>
      <vt:lpstr>Osnova</vt:lpstr>
      <vt:lpstr>Základní pojmy</vt:lpstr>
      <vt:lpstr>.. základní pojmy</vt:lpstr>
      <vt:lpstr> CO JE PALIATIVNÍ MEDICÍNA ?  </vt:lpstr>
      <vt:lpstr>Prezentace aplikace PowerPoint</vt:lpstr>
      <vt:lpstr>Pacientka v závěru života.. </vt:lpstr>
      <vt:lpstr>závěr života..</vt:lpstr>
      <vt:lpstr>nevyléčitelně nemocní..</vt:lpstr>
      <vt:lpstr>nevyléčitelně nemocní..</vt:lpstr>
      <vt:lpstr>Co mají společného?</vt:lpstr>
      <vt:lpstr>Čím se liší?</vt:lpstr>
      <vt:lpstr>Prezentace aplikace PowerPoint</vt:lpstr>
      <vt:lpstr>Co určuje kvalitu života?</vt:lpstr>
      <vt:lpstr>Co určuje kvalitu života?</vt:lpstr>
      <vt:lpstr>Pacientka v závěru života.. </vt:lpstr>
      <vt:lpstr>Co můžeme udělat pro kvalitu života této pacientky?</vt:lpstr>
      <vt:lpstr>Základní témata PM</vt:lpstr>
      <vt:lpstr>Kauzální vs symptomatický paliativní přístup</vt:lpstr>
      <vt:lpstr>Prezentace aplikace PowerPoint</vt:lpstr>
      <vt:lpstr>Prezentace aplikace PowerPoint</vt:lpstr>
      <vt:lpstr>Kde jsou pacienti, kteří potřebují paliativní péči</vt:lpstr>
      <vt:lpstr>Kteří lékaři pečují o pacienty  s potřebou PP</vt:lpstr>
      <vt:lpstr>Paliativní medicína</vt:lpstr>
      <vt:lpstr>Základní témata PM</vt:lpstr>
    </vt:vector>
  </TitlesOfParts>
  <Company>CR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Paliativní medicína Úvod</dc:title>
  <dc:creator>Slámovi</dc:creator>
  <cp:lastModifiedBy>Ondrej Slama</cp:lastModifiedBy>
  <cp:revision>26</cp:revision>
  <cp:lastPrinted>1601-01-01T00:00:00Z</cp:lastPrinted>
  <dcterms:created xsi:type="dcterms:W3CDTF">2004-03-10T21:13:06Z</dcterms:created>
  <dcterms:modified xsi:type="dcterms:W3CDTF">2019-03-20T21:23:07Z</dcterms:modified>
</cp:coreProperties>
</file>