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60" r:id="rId3"/>
    <p:sldId id="320" r:id="rId4"/>
    <p:sldId id="342" r:id="rId5"/>
    <p:sldId id="261" r:id="rId6"/>
    <p:sldId id="339" r:id="rId7"/>
    <p:sldId id="333" r:id="rId8"/>
    <p:sldId id="334" r:id="rId9"/>
    <p:sldId id="335" r:id="rId10"/>
    <p:sldId id="336" r:id="rId11"/>
    <p:sldId id="337" r:id="rId12"/>
    <p:sldId id="338" r:id="rId13"/>
    <p:sldId id="340" r:id="rId14"/>
    <p:sldId id="305" r:id="rId15"/>
    <p:sldId id="306" r:id="rId16"/>
    <p:sldId id="341" r:id="rId17"/>
    <p:sldId id="323" r:id="rId18"/>
    <p:sldId id="279" r:id="rId19"/>
    <p:sldId id="307" r:id="rId20"/>
    <p:sldId id="308" r:id="rId21"/>
    <p:sldId id="309" r:id="rId22"/>
    <p:sldId id="331" r:id="rId23"/>
    <p:sldId id="332" r:id="rId24"/>
    <p:sldId id="290" r:id="rId25"/>
    <p:sldId id="31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32787"/>
    <p:restoredTop sz="90929"/>
  </p:normalViewPr>
  <p:slideViewPr>
    <p:cSldViewPr>
      <p:cViewPr varScale="1">
        <p:scale>
          <a:sx n="113" d="100"/>
          <a:sy n="113" d="100"/>
        </p:scale>
        <p:origin x="-17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1469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87026F-DFC8-4429-BAA2-D90CBD4E08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B5E3-DBA6-4469-BFF0-19BF9EC39C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536CF-3194-4B40-8B22-D1DB4EA3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D65B8-8E18-4611-9571-79147059BB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9388" y="188913"/>
            <a:ext cx="8785225" cy="6480175"/>
          </a:xfrm>
          <a:prstGeom prst="rect">
            <a:avLst/>
          </a:prstGeom>
          <a:noFill/>
          <a:ln w="19050" cap="sq">
            <a:prstDash val="solid"/>
          </a:ln>
          <a:effectLst>
            <a:outerShdw blurRad="50800" dist="50800" dir="5400000" algn="ctr" rotWithShape="0">
              <a:schemeClr val="tx2">
                <a:lumMod val="20000"/>
                <a:lumOff val="8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5" name="Picture 2" descr="D:\Práce\ČSPM\grafika\logotyp ČSPM\Institut\logo_institut_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021388"/>
            <a:ext cx="2122487" cy="52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52529"/>
          </a:xfrm>
        </p:spPr>
        <p:txBody>
          <a:bodyPr/>
          <a:lstStyle>
            <a:lvl1pPr>
              <a:defRPr>
                <a:latin typeface="Candara" pitchFamily="34" charset="0"/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588125" y="6165850"/>
            <a:ext cx="2133600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D67CD555-3D0F-4025-B104-78DA5CEDAFA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46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3F9CF-A4DE-45A3-9F3A-2F7D66D486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F7CD-0080-4A72-B585-CE51AB8382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A9DA7-F594-4B3C-83F5-9F3954A15B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F58CA-3ADB-4507-B568-028F9AD313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D5029-8902-4573-B7AE-D279BD742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9769C-07B9-4545-B869-1014249A6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EB0EC-B24C-4811-9D46-2F68D5EFB6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8BBB5-552B-437C-BD8C-A17489A6F5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13667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668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1366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3D6EB4-95BF-4528-B60E-C7E64EFF2C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7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838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Paliativní medicína</a:t>
            </a:r>
            <a:br>
              <a:rPr lang="cs-CZ"/>
            </a:br>
            <a:r>
              <a:rPr lang="cs-CZ"/>
              <a:t>Úvod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/>
              <a:t>O.Sláma </a:t>
            </a:r>
          </a:p>
          <a:p>
            <a:pPr eaLnBrk="1" hangingPunct="1"/>
            <a:r>
              <a:rPr lang="cs-CZ"/>
              <a:t>MOÚ  Brno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nevyléčitelně nemocní..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B426E-AF76-4C95-9054-68E3D5A3586D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752529"/>
          </a:xfrm>
        </p:spPr>
        <p:txBody>
          <a:bodyPr/>
          <a:lstStyle/>
          <a:p>
            <a:r>
              <a:rPr lang="cs-CZ" dirty="0">
                <a:latin typeface="Arial" charset="0"/>
              </a:rPr>
              <a:t>85 letá pacientka s pokročilou Alzheimerovou demencí</a:t>
            </a:r>
            <a:endParaRPr lang="cs-CZ" dirty="0"/>
          </a:p>
        </p:txBody>
      </p:sp>
      <p:pic>
        <p:nvPicPr>
          <p:cNvPr id="5122" name="Picture 2" descr="C:\Users\Ondřej\Desktop\Bětka- obrázky\Prachatice\pacientka s demencí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80438"/>
            <a:ext cx="3528392" cy="441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304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mají společného?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Arial" charset="0"/>
              </a:rPr>
              <a:t>současná medicína je neumí vyléčit;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charset="0"/>
              </a:rPr>
              <a:t>onemocnění je ohrožuje na životě a je vysoce pravděpodobné, že v jeho důsledku v horizontu týdnů až měsíců  (někdy i několika let) zemřou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cs-CZ" sz="2800" dirty="0">
                <a:latin typeface="Arial" charset="0"/>
              </a:rPr>
              <a:t>mají řadu tělesných, psychických, sociálních a existenciálních obtíží</a:t>
            </a:r>
          </a:p>
          <a:p>
            <a:pPr>
              <a:lnSpc>
                <a:spcPct val="90000"/>
              </a:lnSpc>
            </a:pPr>
            <a:endParaRPr lang="cs-CZ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1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Čím se liší?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Věkem, sociální situací;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klinickým obrazem, aktuálním výskytem a významem jednotlivých  symptomů;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možností využití specifických kauzálních léčebných postupů k ovlivnění dynamiky nemoci;</a:t>
            </a:r>
          </a:p>
          <a:p>
            <a:pPr>
              <a:lnSpc>
                <a:spcPct val="90000"/>
              </a:lnSpc>
            </a:pPr>
            <a:endParaRPr lang="cs-CZ" sz="2800" dirty="0"/>
          </a:p>
          <a:p>
            <a:pPr>
              <a:lnSpc>
                <a:spcPct val="90000"/>
              </a:lnSpc>
            </a:pPr>
            <a:r>
              <a:rPr lang="cs-CZ" sz="2800" dirty="0"/>
              <a:t>mírou, do jaké si  pacienti, jejich blízcí, ale i zdravotníci uvědomují, že jsou v závěru života</a:t>
            </a:r>
          </a:p>
          <a:p>
            <a:pPr>
              <a:lnSpc>
                <a:spcPct val="90000"/>
              </a:lnSpc>
              <a:buNone/>
            </a:pPr>
            <a:r>
              <a:rPr lang="cs-CZ" sz="2800" dirty="0"/>
              <a:t>  </a:t>
            </a:r>
            <a:r>
              <a:rPr lang="cs-CZ" sz="1800" i="1" dirty="0"/>
              <a:t>(např. generalizované onkologické  onemocnění je vnímáno jinak než cukrovka s těžkými pozdními komplikacemi a to přesto, že prognóza z hlediska délky přežití může být velmi podobná).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55982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Paliativní medicína usiluje o </a:t>
            </a:r>
            <a:r>
              <a:rPr lang="cs-CZ" b="1" u="sng" dirty="0"/>
              <a:t>udržení přijatelné kvality života </a:t>
            </a:r>
            <a:r>
              <a:rPr lang="cs-CZ" dirty="0"/>
              <a:t>i v situaci velmi pokročilého onemocnění</a:t>
            </a:r>
          </a:p>
        </p:txBody>
      </p:sp>
    </p:spTree>
    <p:extLst>
      <p:ext uri="{BB962C8B-B14F-4D97-AF65-F5344CB8AC3E}">
        <p14:creationId xmlns:p14="http://schemas.microsoft.com/office/powerpoint/2010/main" val="3867989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Co určuje kvalitu života?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Co určuje kvalitu života?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Tělesný stav (symptomy, celková zdatnost)</a:t>
            </a:r>
          </a:p>
          <a:p>
            <a:pPr eaLnBrk="1" hangingPunct="1"/>
            <a:r>
              <a:rPr lang="cs-CZ" dirty="0">
                <a:latin typeface="Arial" charset="0"/>
              </a:rPr>
              <a:t>Duševní stav (úzkost, deprese….) </a:t>
            </a:r>
          </a:p>
          <a:p>
            <a:pPr eaLnBrk="1" hangingPunct="1"/>
            <a:r>
              <a:rPr lang="cs-CZ" dirty="0">
                <a:latin typeface="Arial" charset="0"/>
              </a:rPr>
              <a:t>Sociální situace (rodina, přátelé, sociální situace)</a:t>
            </a:r>
          </a:p>
          <a:p>
            <a:pPr eaLnBrk="1" hangingPunct="1"/>
            <a:r>
              <a:rPr lang="cs-CZ" dirty="0">
                <a:latin typeface="Arial" charset="0"/>
              </a:rPr>
              <a:t>Duchovní stav (naděje, víra, smíření, pocit viny)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Pacientka v závěru života..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45 letá pacientka s nádorem vaječníku, který progreduje v dutině břišní při 4.linii chemoterapie.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B426E-AF76-4C95-9054-68E3D5A3586D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2050" name="Picture 2" descr="C:\Users\Ondřej\Desktop\Bětka- obrázky\Prachatice\Onkologická pacientk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85088"/>
            <a:ext cx="4755693" cy="31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21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Co můžeme udělat pro kvalitu života této pacientky?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Základní témata PM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Účinná léčba tělesných a psychických symptomů</a:t>
            </a:r>
          </a:p>
          <a:p>
            <a:pPr eaLnBrk="1" hangingPunct="1"/>
            <a:r>
              <a:rPr lang="cs-CZ">
                <a:latin typeface="Arial" charset="0"/>
              </a:rPr>
              <a:t>Otevřená a empatická komunikace</a:t>
            </a:r>
          </a:p>
          <a:p>
            <a:pPr eaLnBrk="1" hangingPunct="1"/>
            <a:r>
              <a:rPr lang="cs-CZ">
                <a:latin typeface="Arial" charset="0"/>
              </a:rPr>
              <a:t>Respekt k autonomii nemocného </a:t>
            </a:r>
          </a:p>
          <a:p>
            <a:pPr eaLnBrk="1" hangingPunct="1"/>
            <a:r>
              <a:rPr lang="cs-CZ">
                <a:latin typeface="Arial" charset="0"/>
              </a:rPr>
              <a:t>Podpora rodiny nemocného</a:t>
            </a:r>
          </a:p>
          <a:p>
            <a:pPr eaLnBrk="1" hangingPunct="1"/>
            <a:endParaRPr lang="cs-CZ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Kauzální </a:t>
            </a:r>
            <a:r>
              <a:rPr lang="cs-CZ" dirty="0" err="1"/>
              <a:t>vs</a:t>
            </a:r>
            <a:r>
              <a:rPr lang="cs-CZ" dirty="0"/>
              <a:t> symptomatický paliativní přístup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Kauzální = nalezení a léčba příčiny</a:t>
            </a: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Symptomatický = mírnění nepříjemného symptomu </a:t>
            </a:r>
          </a:p>
          <a:p>
            <a:pPr eaLnBrk="1" hangingPunct="1">
              <a:lnSpc>
                <a:spcPct val="90000"/>
              </a:lnSpc>
            </a:pPr>
            <a:r>
              <a:rPr lang="cs-CZ" i="1" dirty="0">
                <a:latin typeface="Arial" charset="0"/>
              </a:rPr>
              <a:t>„Nejlepší a nejúčinnější léčbou symptomů je léčba kauzální“</a:t>
            </a:r>
          </a:p>
          <a:p>
            <a:pPr eaLnBrk="1" hangingPunct="1">
              <a:lnSpc>
                <a:spcPct val="90000"/>
              </a:lnSpc>
            </a:pPr>
            <a:endParaRPr lang="cs-CZ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dirty="0">
                <a:latin typeface="Arial" charset="0"/>
              </a:rPr>
              <a:t>K+S se doplňují. Jejich role se v průběhu nemoci mění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Osnova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Základní pojmy</a:t>
            </a:r>
          </a:p>
          <a:p>
            <a:pPr eaLnBrk="1" hangingPunct="1"/>
            <a:r>
              <a:rPr lang="cs-CZ" dirty="0">
                <a:latin typeface="Arial" charset="0"/>
              </a:rPr>
              <a:t>Kteří pacienti potřebují paliativní přístup</a:t>
            </a:r>
          </a:p>
          <a:p>
            <a:pPr eaLnBrk="1" hangingPunct="1"/>
            <a:r>
              <a:rPr lang="cs-CZ" dirty="0">
                <a:latin typeface="Arial" charset="0"/>
              </a:rPr>
              <a:t>„O čem“ je  PM</a:t>
            </a:r>
          </a:p>
          <a:p>
            <a:pPr eaLnBrk="1" hangingPunct="1"/>
            <a:endParaRPr lang="cs-CZ" dirty="0">
              <a:latin typeface="Arial" charset="0"/>
            </a:endParaRPr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A900B6"/>
              </a:gs>
              <a:gs pos="100000">
                <a:srgbClr val="4E0054"/>
              </a:gs>
            </a:gsLst>
            <a:path path="rect">
              <a:fillToRect l="100000" t="100000"/>
            </a:path>
          </a:gra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76200"/>
            <a:ext cx="9144000" cy="6858000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2895600" y="5715000"/>
            <a:ext cx="5257800" cy="519113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Pal+</a:t>
            </a:r>
            <a:r>
              <a:rPr lang="cs-CZ" sz="2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Sympt</a:t>
            </a:r>
            <a:r>
              <a:rPr lang="cs-CZ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léčba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990600" y="2971800"/>
            <a:ext cx="71628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6553200" y="2971800"/>
            <a:ext cx="1600200" cy="17526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609600" y="1600200"/>
            <a:ext cx="6248400" cy="519113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cs-CZ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609600" y="1600200"/>
            <a:ext cx="6248400" cy="519113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Kauzální léčba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7769" name="AutoShape 9"/>
          <p:cNvSpPr>
            <a:spLocks noChangeArrowheads="1"/>
          </p:cNvSpPr>
          <p:nvPr/>
        </p:nvSpPr>
        <p:spPr bwMode="auto">
          <a:xfrm rot="-1087663">
            <a:off x="6934200" y="4267200"/>
            <a:ext cx="762000" cy="1371600"/>
          </a:xfrm>
          <a:prstGeom prst="up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7770" name="AutoShape 10"/>
          <p:cNvSpPr>
            <a:spLocks noChangeArrowheads="1"/>
          </p:cNvSpPr>
          <p:nvPr/>
        </p:nvSpPr>
        <p:spPr bwMode="auto">
          <a:xfrm rot="9776384">
            <a:off x="2895600" y="2057400"/>
            <a:ext cx="762000" cy="1371600"/>
          </a:xfrm>
          <a:prstGeom prst="up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7771" name="Text Box 11"/>
          <p:cNvSpPr txBox="1">
            <a:spLocks noChangeArrowheads="1"/>
          </p:cNvSpPr>
          <p:nvPr/>
        </p:nvSpPr>
        <p:spPr bwMode="auto">
          <a:xfrm>
            <a:off x="76200" y="4724400"/>
            <a:ext cx="213360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Diagnosa</a:t>
            </a: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7772" name="Text Box 12"/>
          <p:cNvSpPr txBox="1">
            <a:spLocks noChangeArrowheads="1"/>
          </p:cNvSpPr>
          <p:nvPr/>
        </p:nvSpPr>
        <p:spPr bwMode="auto">
          <a:xfrm>
            <a:off x="7543800" y="4724400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b="1">
                <a:solidFill>
                  <a:schemeClr val="tx2"/>
                </a:solidFill>
                <a:latin typeface="Arial" charset="0"/>
              </a:rPr>
              <a:t>Smrt</a:t>
            </a:r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7773" name="Text Box 13"/>
          <p:cNvSpPr txBox="1">
            <a:spLocks noChangeArrowheads="1"/>
          </p:cNvSpPr>
          <p:nvPr/>
        </p:nvSpPr>
        <p:spPr bwMode="auto">
          <a:xfrm>
            <a:off x="228600" y="471488"/>
            <a:ext cx="83820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cs-CZ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Model „ ostrého přechodu“</a:t>
            </a:r>
            <a:endParaRPr lang="en-US" sz="32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A900B6"/>
              </a:gs>
              <a:gs pos="100000">
                <a:srgbClr val="4E0054"/>
              </a:gs>
            </a:gsLst>
            <a:path path="rect">
              <a:fillToRect l="100000" t="100000"/>
            </a:path>
          </a:gra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248400" cy="519113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00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cs-CZ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6248400" cy="519113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sz="2800" b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Kauzální léčba</a:t>
            </a: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76200" y="4724400"/>
            <a:ext cx="2133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b="1">
                <a:solidFill>
                  <a:srgbClr val="FFFF00"/>
                </a:solidFill>
                <a:latin typeface="Arial" charset="0"/>
              </a:rPr>
              <a:t>Diagnosa</a:t>
            </a:r>
            <a:endParaRPr lang="en-US" b="1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7543800" y="4724400"/>
            <a:ext cx="114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b="1">
                <a:solidFill>
                  <a:schemeClr val="tx2"/>
                </a:solidFill>
                <a:latin typeface="Arial" charset="0"/>
              </a:rPr>
              <a:t>Smrt</a:t>
            </a:r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2438400" y="5715000"/>
            <a:ext cx="6096000" cy="519113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00"/>
            </a:extrusionClr>
          </a:sp3d>
        </p:spPr>
        <p:txBody>
          <a:bodyPr>
            <a:spAutoFit/>
            <a:flatTx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Pal+</a:t>
            </a:r>
            <a:r>
              <a:rPr lang="cs-CZ" sz="28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Sympt</a:t>
            </a:r>
            <a:r>
              <a:rPr lang="cs-CZ" sz="2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léčba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228600" y="304800"/>
            <a:ext cx="83820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cs-CZ" sz="28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Model vzájemného vztahu kauzální a symptomatické léčby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990600" y="2971800"/>
            <a:ext cx="7162800" cy="17526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E8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8795" name="AutoShape 11"/>
          <p:cNvSpPr>
            <a:spLocks noChangeArrowheads="1"/>
          </p:cNvSpPr>
          <p:nvPr/>
        </p:nvSpPr>
        <p:spPr bwMode="auto">
          <a:xfrm rot="9776384">
            <a:off x="2895600" y="2057400"/>
            <a:ext cx="762000" cy="1371600"/>
          </a:xfrm>
          <a:prstGeom prst="up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8796" name="AutoShape 12"/>
          <p:cNvSpPr>
            <a:spLocks noChangeArrowheads="1"/>
          </p:cNvSpPr>
          <p:nvPr/>
        </p:nvSpPr>
        <p:spPr bwMode="auto">
          <a:xfrm rot="-1087663">
            <a:off x="6934200" y="4267200"/>
            <a:ext cx="762000" cy="1371600"/>
          </a:xfrm>
          <a:prstGeom prst="up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V="1">
            <a:off x="990600" y="3200400"/>
            <a:ext cx="7239000" cy="13716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jsou pacienti, kteří potřebují paliativní péči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Doma</a:t>
            </a:r>
          </a:p>
          <a:p>
            <a:r>
              <a:rPr lang="cs-CZ" dirty="0"/>
              <a:t>V domovech pro seniory</a:t>
            </a:r>
          </a:p>
          <a:p>
            <a:r>
              <a:rPr lang="cs-CZ" dirty="0"/>
              <a:t>Na akutních odděleních nemocnic</a:t>
            </a:r>
          </a:p>
          <a:p>
            <a:r>
              <a:rPr lang="cs-CZ" dirty="0"/>
              <a:t>V LDN</a:t>
            </a:r>
          </a:p>
          <a:p>
            <a:r>
              <a:rPr lang="cs-CZ" dirty="0"/>
              <a:t>na JIP a na ARO</a:t>
            </a:r>
          </a:p>
          <a:p>
            <a:r>
              <a:rPr lang="cs-CZ" dirty="0"/>
              <a:t>V </a:t>
            </a:r>
            <a:r>
              <a:rPr lang="cs-CZ" dirty="0" err="1"/>
              <a:t>hospicech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Kteří lékaři pečují o pacienty  s potřebou 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Praktičtí lékaři</a:t>
            </a:r>
          </a:p>
          <a:p>
            <a:r>
              <a:rPr lang="cs-CZ" dirty="0"/>
              <a:t>Internisti, geriatři, </a:t>
            </a:r>
            <a:r>
              <a:rPr lang="cs-CZ" dirty="0" err="1"/>
              <a:t>neurolgové</a:t>
            </a:r>
            <a:r>
              <a:rPr lang="cs-CZ" dirty="0"/>
              <a:t> a další specialisti</a:t>
            </a:r>
          </a:p>
          <a:p>
            <a:r>
              <a:rPr lang="cs-CZ" dirty="0"/>
              <a:t>Specialisti na paliativní medicínu (</a:t>
            </a:r>
            <a:r>
              <a:rPr lang="cs-CZ" dirty="0" err="1"/>
              <a:t>paliatři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Paliativní medicína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Se snaží pacientovi a jeho rodině pomoci, aby „ ustáli“ nelehkou situaci nevyléčitelného onemocnění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63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Základní témata PM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Účinná léčba tělesných a psychických symptomů</a:t>
            </a:r>
          </a:p>
          <a:p>
            <a:pPr eaLnBrk="1" hangingPunct="1"/>
            <a:r>
              <a:rPr lang="cs-CZ">
                <a:latin typeface="Arial" charset="0"/>
              </a:rPr>
              <a:t>Otevřená a empatická komunikace</a:t>
            </a:r>
          </a:p>
          <a:p>
            <a:pPr eaLnBrk="1" hangingPunct="1"/>
            <a:r>
              <a:rPr lang="cs-CZ">
                <a:latin typeface="Arial" charset="0"/>
              </a:rPr>
              <a:t>Respekt k autonomii nemocného </a:t>
            </a:r>
          </a:p>
          <a:p>
            <a:pPr eaLnBrk="1" hangingPunct="1"/>
            <a:r>
              <a:rPr lang="cs-CZ">
                <a:latin typeface="Arial" charset="0"/>
              </a:rPr>
              <a:t>Podpora rodiny nemocného</a:t>
            </a:r>
          </a:p>
          <a:p>
            <a:pPr eaLnBrk="1" hangingPunct="1"/>
            <a:endParaRPr lang="cs-CZ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>
                <a:effectLst/>
              </a:rPr>
              <a:t>Základní pojmy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Nevyléčitelně nemocný</a:t>
            </a:r>
          </a:p>
          <a:p>
            <a:r>
              <a:rPr lang="cs-CZ" dirty="0">
                <a:latin typeface="Arial" charset="0"/>
              </a:rPr>
              <a:t>Terminálně nemocný</a:t>
            </a:r>
          </a:p>
          <a:p>
            <a:r>
              <a:rPr lang="cs-CZ" dirty="0">
                <a:latin typeface="Arial" charset="0"/>
              </a:rPr>
              <a:t>Pacient s „ </a:t>
            </a:r>
            <a:r>
              <a:rPr lang="cs-CZ" dirty="0" err="1">
                <a:latin typeface="Arial" charset="0"/>
              </a:rPr>
              <a:t>infaustní</a:t>
            </a:r>
            <a:r>
              <a:rPr lang="cs-CZ" dirty="0">
                <a:latin typeface="Arial" charset="0"/>
              </a:rPr>
              <a:t>“ prognózou</a:t>
            </a:r>
          </a:p>
          <a:p>
            <a:r>
              <a:rPr lang="cs-CZ" dirty="0">
                <a:latin typeface="Arial" charset="0"/>
              </a:rPr>
              <a:t>Pacient „ v závěru života“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5C08449-52EB-462F-81DA-E8656E55B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.. základní 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097F63F-9ABD-4303-A27D-93F996977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Paliativní péče</a:t>
            </a:r>
          </a:p>
          <a:p>
            <a:r>
              <a:rPr lang="cs-CZ" dirty="0">
                <a:latin typeface="Arial" charset="0"/>
              </a:rPr>
              <a:t>Odstoupení od léčby </a:t>
            </a:r>
          </a:p>
          <a:p>
            <a:r>
              <a:rPr lang="cs-CZ" dirty="0">
                <a:latin typeface="Arial" charset="0"/>
              </a:rPr>
              <a:t>„Bazální“ terapie</a:t>
            </a:r>
          </a:p>
          <a:p>
            <a:r>
              <a:rPr lang="cs-CZ" dirty="0">
                <a:latin typeface="Arial" charset="0"/>
              </a:rPr>
              <a:t>Eutanázie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289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>
                <a:solidFill>
                  <a:srgbClr val="FF9900"/>
                </a:solidFill>
              </a:rPr>
              <a:t> </a:t>
            </a:r>
            <a:r>
              <a:rPr lang="cs-CZ" sz="4000" b="1">
                <a:solidFill>
                  <a:srgbClr val="FF9900"/>
                </a:solidFill>
              </a:rPr>
              <a:t>CO JE PALIATIVNÍ MEDICÍNA ?</a:t>
            </a:r>
            <a:r>
              <a:rPr lang="cs-CZ" sz="4000">
                <a:solidFill>
                  <a:srgbClr val="FF9900"/>
                </a:solidFill>
              </a:rPr>
              <a:t> </a:t>
            </a:r>
            <a:br>
              <a:rPr lang="cs-CZ" sz="4000">
                <a:solidFill>
                  <a:srgbClr val="FF9900"/>
                </a:solidFill>
              </a:rPr>
            </a:br>
            <a:endParaRPr lang="cs-CZ" sz="4000" b="1">
              <a:solidFill>
                <a:srgbClr val="FF99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000">
              <a:solidFill>
                <a:schemeClr val="bg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2800">
                <a:solidFill>
                  <a:srgbClr val="FFFF00"/>
                </a:solidFill>
                <a:latin typeface="Arial" charset="0"/>
              </a:rPr>
              <a:t>Paliativní medicína se zabývá léčbou a péčí          o nemocné s nevyléčitelným,progresivním, pokročilým onemocněním.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>
                <a:solidFill>
                  <a:srgbClr val="FFFF00"/>
                </a:solidFill>
                <a:latin typeface="Arial" charset="0"/>
              </a:rPr>
              <a:t>U těchto nemocných je předpokládaná délka  života omezená a cílem léčby a péče                     je kvalita zbývajícího života.</a:t>
            </a:r>
          </a:p>
          <a:p>
            <a:pPr eaLnBrk="1" hangingPunct="1">
              <a:buFont typeface="Wingdings" pitchFamily="2" charset="2"/>
              <a:buNone/>
            </a:pPr>
            <a:endParaRPr lang="cs-CZ" sz="2400">
              <a:solidFill>
                <a:srgbClr val="FF9900"/>
              </a:solidFill>
              <a:latin typeface="Arial" charset="0"/>
            </a:endParaRPr>
          </a:p>
          <a:p>
            <a:pPr algn="r" eaLnBrk="1" hangingPunct="1">
              <a:buFont typeface="Wingdings" pitchFamily="2" charset="2"/>
              <a:buNone/>
            </a:pPr>
            <a:r>
              <a:rPr lang="cs-CZ" sz="1800" b="1">
                <a:solidFill>
                  <a:srgbClr val="FFFF00"/>
                </a:solidFill>
                <a:latin typeface="Arial" charset="0"/>
              </a:rPr>
              <a:t>VELKÁ BRITÁNIE, 1987</a:t>
            </a:r>
            <a:endParaRPr lang="cs-CZ" sz="2000">
              <a:solidFill>
                <a:srgbClr val="FF99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Paliativní medicína pečuje o pacienty </a:t>
            </a:r>
          </a:p>
          <a:p>
            <a:pPr marL="0" indent="0" algn="ctr">
              <a:buNone/>
            </a:pPr>
            <a:r>
              <a:rPr lang="cs-CZ" b="1" u="sng" dirty="0"/>
              <a:t>„v závěru života“</a:t>
            </a:r>
          </a:p>
          <a:p>
            <a:pPr marL="0" indent="0" algn="ctr">
              <a:buNone/>
            </a:pPr>
            <a:endParaRPr lang="cs-CZ" b="1" u="sng" dirty="0"/>
          </a:p>
          <a:p>
            <a:r>
              <a:rPr lang="cs-CZ" dirty="0"/>
              <a:t>poslední měsíce, týdny, dny života</a:t>
            </a:r>
          </a:p>
        </p:txBody>
      </p:sp>
    </p:spTree>
    <p:extLst>
      <p:ext uri="{BB962C8B-B14F-4D97-AF65-F5344CB8AC3E}">
        <p14:creationId xmlns:p14="http://schemas.microsoft.com/office/powerpoint/2010/main" val="354924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Pacientka v závěru života..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45 letá pacientka s nádorem vaječníku, který progreduje v dutině břišní při 4.linii chemoterapie.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B426E-AF76-4C95-9054-68E3D5A3586D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2050" name="Picture 2" descr="C:\Users\Ondřej\Desktop\Bětka- obrázky\Prachatice\Onkologická pacientka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85088"/>
            <a:ext cx="4755693" cy="312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51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 života..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charset="0"/>
              </a:rPr>
              <a:t>76 letá pacientka s chronickým srdečním selháním (EFLK 15%)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B426E-AF76-4C95-9054-68E3D5A3586D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4098" name="Picture 2" descr="C:\Users\Ondřej\Desktop\Bětka- obrázky\Prachatice\Pacient s CH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2186863"/>
            <a:ext cx="6528272" cy="367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91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/>
              <a:t>nevyléčitelně nemocní..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48 letý pacient s ALS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B426E-AF76-4C95-9054-68E3D5A3586D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6146" name="Picture 2" descr="C:\Users\Ondřej\Desktop\Bětka- obrázky\Prachatice\Pacient s ALS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41219"/>
            <a:ext cx="5040560" cy="373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253905"/>
      </p:ext>
    </p:extLst>
  </p:cSld>
  <p:clrMapOvr>
    <a:masterClrMapping/>
  </p:clrMapOvr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Designs\Vzletný.pot</Template>
  <TotalTime>244</TotalTime>
  <Words>450</Words>
  <Application>Microsoft Office PowerPoint</Application>
  <PresentationFormat>Předvádění na obrazovce (4:3)</PresentationFormat>
  <Paragraphs>105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Vzletný</vt:lpstr>
      <vt:lpstr>Paliativní medicína Úvod</vt:lpstr>
      <vt:lpstr>Osnova</vt:lpstr>
      <vt:lpstr>Základní pojmy</vt:lpstr>
      <vt:lpstr>.. základní pojmy</vt:lpstr>
      <vt:lpstr> CO JE PALIATIVNÍ MEDICÍNA ?  </vt:lpstr>
      <vt:lpstr>Prezentace aplikace PowerPoint</vt:lpstr>
      <vt:lpstr>Pacientka v závěru života.. </vt:lpstr>
      <vt:lpstr>závěr života..</vt:lpstr>
      <vt:lpstr>nevyléčitelně nemocní..</vt:lpstr>
      <vt:lpstr>nevyléčitelně nemocní..</vt:lpstr>
      <vt:lpstr>Co mají společného?</vt:lpstr>
      <vt:lpstr>Čím se liší?</vt:lpstr>
      <vt:lpstr>Prezentace aplikace PowerPoint</vt:lpstr>
      <vt:lpstr>Co určuje kvalitu života?</vt:lpstr>
      <vt:lpstr>Co určuje kvalitu života?</vt:lpstr>
      <vt:lpstr>Pacientka v závěru života.. </vt:lpstr>
      <vt:lpstr>Co můžeme udělat pro kvalitu života této pacientky?</vt:lpstr>
      <vt:lpstr>Základní témata PM</vt:lpstr>
      <vt:lpstr>Kauzální vs symptomatický paliativní přístup</vt:lpstr>
      <vt:lpstr>Prezentace aplikace PowerPoint</vt:lpstr>
      <vt:lpstr>Prezentace aplikace PowerPoint</vt:lpstr>
      <vt:lpstr>Kde jsou pacienti, kteří potřebují paliativní péči</vt:lpstr>
      <vt:lpstr>Kteří lékaři pečují o pacienty  s potřebou PP</vt:lpstr>
      <vt:lpstr>Paliativní medicína</vt:lpstr>
      <vt:lpstr>Základní témata PM</vt:lpstr>
    </vt:vector>
  </TitlesOfParts>
  <Company>CR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Paliativní medicína Úvod</dc:title>
  <dc:creator>Slámovi</dc:creator>
  <cp:lastModifiedBy>Ondrej Slama</cp:lastModifiedBy>
  <cp:revision>26</cp:revision>
  <cp:lastPrinted>1601-01-01T00:00:00Z</cp:lastPrinted>
  <dcterms:created xsi:type="dcterms:W3CDTF">2004-03-10T21:13:06Z</dcterms:created>
  <dcterms:modified xsi:type="dcterms:W3CDTF">2019-03-20T21:23:07Z</dcterms:modified>
</cp:coreProperties>
</file>