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5" r:id="rId19"/>
    <p:sldId id="287" r:id="rId20"/>
    <p:sldId id="295" r:id="rId21"/>
    <p:sldId id="296" r:id="rId22"/>
    <p:sldId id="297" r:id="rId23"/>
    <p:sldId id="298" r:id="rId24"/>
    <p:sldId id="299" r:id="rId25"/>
    <p:sldId id="292" r:id="rId26"/>
    <p:sldId id="288" r:id="rId27"/>
    <p:sldId id="289" r:id="rId28"/>
    <p:sldId id="290" r:id="rId29"/>
    <p:sldId id="291" r:id="rId30"/>
    <p:sldId id="293" r:id="rId31"/>
    <p:sldId id="300" r:id="rId32"/>
    <p:sldId id="301" r:id="rId33"/>
    <p:sldId id="294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47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564F9-CE04-43B1-8605-9E0F451EEB5A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82A34-9FF0-42C4-A3AB-45CCD3ED17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36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49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03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197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DAB0-8A5E-4793-B636-FC233C53BC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47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25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22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02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5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41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54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34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70B25-807F-4678-8108-0898CC307714}" type="datetimeFigureOut">
              <a:rPr lang="cs-CZ" smtClean="0"/>
              <a:pPr/>
              <a:t>13.3.2019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2634-1C9B-497D-8CC1-700BA99ECF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48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Nejčastější symptomy pokročilého onkologického onemocnění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Ondřej Sláma, Ph.D.</a:t>
            </a:r>
          </a:p>
          <a:p>
            <a:r>
              <a:rPr lang="cs-CZ" dirty="0"/>
              <a:t>Masarykův onkologický ústav </a:t>
            </a:r>
          </a:p>
          <a:p>
            <a:r>
              <a:rPr lang="cs-CZ" sz="2400" dirty="0"/>
              <a:t>Jaro </a:t>
            </a:r>
            <a:r>
              <a:rPr lang="cs-CZ" sz="2400" dirty="0" smtClean="0"/>
              <a:t>2019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3388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ESAS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254945"/>
              </p:ext>
            </p:extLst>
          </p:nvPr>
        </p:nvGraphicFramePr>
        <p:xfrm>
          <a:off x="2527312" y="260650"/>
          <a:ext cx="5429063" cy="6650643"/>
        </p:xfrm>
        <a:graphic>
          <a:graphicData uri="http://schemas.openxmlformats.org/drawingml/2006/table">
            <a:tbl>
              <a:tblPr firstRow="1" firstCol="1" bandRow="1"/>
              <a:tblGrid>
                <a:gridCol w="818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11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6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žádná bolest                                                                                                                    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         </a:t>
                      </a:r>
                      <a:r>
                        <a:rPr lang="cs-CZ" sz="10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1         2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3         4         5         6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7         8           9          10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nehorší představitelná                                                                                                                                                 bolest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žádná únava                                                                                                                    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         </a:t>
                      </a:r>
                      <a:r>
                        <a:rPr lang="cs-CZ" sz="10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1         2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3         4         5         6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7         8           9          10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nehorší představitelná                                                                                                                                                         únava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žádná ospalost                                                                                                                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         </a:t>
                      </a:r>
                      <a:r>
                        <a:rPr lang="cs-CZ" sz="10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1         2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3         4         5         6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7         8           9          10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nehorší  představitelná ospalost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žádná nevolnost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         </a:t>
                      </a:r>
                      <a:r>
                        <a:rPr lang="cs-CZ" sz="10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1         2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3         4         5         6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7         8           9          10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nehorší  představitelná nevolnost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žádná nechutenství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         </a:t>
                      </a:r>
                      <a:r>
                        <a:rPr lang="cs-CZ" sz="10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1         2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3         4         5         6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7         8           9          10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nehorší  představitelné nechutenství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žádná dušnost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         </a:t>
                      </a:r>
                      <a:r>
                        <a:rPr lang="cs-CZ" sz="10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1         2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3         4         5         6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7         8           9          10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nehorší  představitelná dušnost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9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žádná deprese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         </a:t>
                      </a:r>
                      <a:r>
                        <a:rPr lang="cs-CZ" sz="10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1         2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3         4         5         6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7         8           9          10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nehorší  představitelná deprese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žádná úzkost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         </a:t>
                      </a:r>
                      <a:r>
                        <a:rPr lang="cs-CZ" sz="10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1         2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3         4         5         6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7         8           9          10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nehorší  představitelná úzkost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9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maximální celková pohoda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¨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         </a:t>
                      </a:r>
                      <a:r>
                        <a:rPr lang="cs-CZ" sz="10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1         2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3         4         5         6</a:t>
                      </a: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>
                          <a:effectLst/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7         8           9          10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naprostá nepohoda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další problémy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(např. zácpa)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        </a:t>
                      </a:r>
                      <a:r>
                        <a:rPr lang="cs-CZ" sz="1000" b="1" dirty="0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1         2</a:t>
                      </a: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3         4         5         6</a:t>
                      </a: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cs-CZ" sz="1000" b="1" dirty="0">
                          <a:effectLst/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7         8           9          10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nehorší  představitelná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6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Závažnost  symptomu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nízká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střední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vysoká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107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Celkové ESAS skoré 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= součet hodnot  pro jednotlivé symptomy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1" marR="4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410E7-9FAE-43D7-A322-367D584E1448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72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/>
              <a:t>ESAS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751387"/>
          </a:xfrm>
        </p:spPr>
        <p:txBody>
          <a:bodyPr/>
          <a:lstStyle/>
          <a:p>
            <a:pPr eaLnBrk="1" hangingPunct="1"/>
            <a:r>
              <a:rPr lang="cs-CZ"/>
              <a:t>Jakou intenzitu symptomů jste pociťoval během dnešního dne (0-10)</a:t>
            </a:r>
          </a:p>
          <a:p>
            <a:pPr eaLnBrk="1" hangingPunct="1"/>
            <a:r>
              <a:rPr lang="cs-CZ" sz="2800"/>
              <a:t>Bolest     0-1-2-3-4-5-6-7-8-9-10</a:t>
            </a:r>
          </a:p>
          <a:p>
            <a:pPr eaLnBrk="1" hangingPunct="1"/>
            <a:r>
              <a:rPr lang="cs-CZ" sz="2800"/>
              <a:t>Dušnost </a:t>
            </a:r>
          </a:p>
          <a:p>
            <a:pPr eaLnBrk="1" hangingPunct="1"/>
            <a:r>
              <a:rPr lang="cs-CZ" sz="2800"/>
              <a:t>Chuť k jídlu</a:t>
            </a:r>
          </a:p>
          <a:p>
            <a:pPr eaLnBrk="1" hangingPunct="1"/>
            <a:r>
              <a:rPr lang="cs-CZ" sz="2800"/>
              <a:t>Nevolnost</a:t>
            </a:r>
          </a:p>
          <a:p>
            <a:pPr eaLnBrk="1" hangingPunct="1"/>
            <a:r>
              <a:rPr lang="cs-CZ" sz="2800"/>
              <a:t>Únava</a:t>
            </a:r>
          </a:p>
          <a:p>
            <a:pPr eaLnBrk="1" hangingPunct="1"/>
            <a:r>
              <a:rPr lang="cs-CZ" sz="2800"/>
              <a:t>Deprese</a:t>
            </a:r>
          </a:p>
          <a:p>
            <a:pPr eaLnBrk="1" hangingPunct="1"/>
            <a:r>
              <a:rPr lang="cs-CZ" sz="2800"/>
              <a:t>Celkový pocit pohody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B6F9B6-FAF1-472D-8A66-42A3B20FB1A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96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symptomů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Ptát se na symptomy, které jsme ochotni/schopni řešit (= neobtěžovat pacienty dlouhými dotazníky)</a:t>
            </a:r>
          </a:p>
          <a:p>
            <a:endParaRPr lang="cs-CZ" dirty="0"/>
          </a:p>
          <a:p>
            <a:r>
              <a:rPr lang="cs-CZ" dirty="0"/>
              <a:t>Ověřovat, zda pacient rozumí zvolené metodě hodnocení symptomů</a:t>
            </a:r>
          </a:p>
          <a:p>
            <a:endParaRPr lang="cs-CZ" dirty="0"/>
          </a:p>
          <a:p>
            <a:r>
              <a:rPr lang="cs-CZ" dirty="0"/>
              <a:t>Domluvit s pacientem, co znamená  „dobře zmírněný symptom“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410E7-9FAE-43D7-A322-367D584E1448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61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/>
              <a:t>Léčba symptomů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751387"/>
          </a:xfrm>
        </p:spPr>
        <p:txBody>
          <a:bodyPr/>
          <a:lstStyle/>
          <a:p>
            <a:pPr eaLnBrk="1" hangingPunct="1"/>
            <a:r>
              <a:rPr lang="cs-CZ" sz="2800"/>
              <a:t>Nejlepší léčba symptomů je léčba kauzální</a:t>
            </a:r>
          </a:p>
          <a:p>
            <a:pPr eaLnBrk="1" hangingPunct="1"/>
            <a:endParaRPr lang="cs-CZ" sz="2800"/>
          </a:p>
          <a:p>
            <a:pPr eaLnBrk="1" hangingPunct="1"/>
            <a:r>
              <a:rPr lang="cs-CZ" sz="2800"/>
              <a:t>Fakt, že je pacient léčen </a:t>
            </a:r>
            <a:r>
              <a:rPr lang="cs-CZ" sz="2800" b="1"/>
              <a:t>z hlediska základního onemocnění symptomaticky</a:t>
            </a:r>
            <a:r>
              <a:rPr lang="cs-CZ" sz="2800"/>
              <a:t>, automaticky neznamená, že by měly být léčeny symptomaticky všechny jeho zdravotní problémy</a:t>
            </a:r>
          </a:p>
          <a:p>
            <a:pPr eaLnBrk="1" hangingPunct="1"/>
            <a:endParaRPr lang="cs-CZ" sz="2800"/>
          </a:p>
          <a:p>
            <a:pPr eaLnBrk="1" hangingPunct="1"/>
            <a:r>
              <a:rPr lang="cs-CZ" sz="2800"/>
              <a:t>Některé symptomy pacientů s pokročilým onemocněním je vhodné léčit kauzálně</a:t>
            </a:r>
          </a:p>
          <a:p>
            <a:pPr eaLnBrk="1" hangingPunct="1">
              <a:buFont typeface="Arial" pitchFamily="34" charset="0"/>
              <a:buNone/>
            </a:pPr>
            <a:endParaRPr lang="cs-CZ" sz="28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90B1A-E717-4756-9DAE-6662BFAC0D5B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55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/>
              <a:t>.. léčba symptomů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751387"/>
          </a:xfrm>
        </p:spPr>
        <p:txBody>
          <a:bodyPr/>
          <a:lstStyle/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Terapeutický nihilismu vs. aktivismus</a:t>
            </a:r>
          </a:p>
          <a:p>
            <a:pPr marL="0" indent="0" algn="ctr" eaLnBrk="1" hangingPunct="1">
              <a:buNone/>
            </a:pPr>
            <a:r>
              <a:rPr lang="cs-CZ" dirty="0"/>
              <a:t>„Už se nic nedá dělat“</a:t>
            </a:r>
          </a:p>
          <a:p>
            <a:pPr marL="0" indent="0" algn="ctr" eaLnBrk="1" hangingPunct="1">
              <a:buNone/>
            </a:pPr>
            <a:r>
              <a:rPr lang="cs-CZ" dirty="0"/>
              <a:t>Vs.</a:t>
            </a:r>
          </a:p>
          <a:p>
            <a:pPr marL="0" indent="0" algn="ctr" eaLnBrk="1" hangingPunct="1">
              <a:buNone/>
            </a:pPr>
            <a:r>
              <a:rPr lang="cs-CZ" dirty="0"/>
              <a:t>„ Přeci pacienta nenecháme zemřít!“</a:t>
            </a:r>
          </a:p>
          <a:p>
            <a:pPr marL="0" indent="0" algn="ctr" eaLnBrk="1" hangingPunct="1">
              <a:buNone/>
            </a:pPr>
            <a:endParaRPr lang="cs-CZ" dirty="0"/>
          </a:p>
          <a:p>
            <a:pPr eaLnBrk="1" hangingPunct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869D7-718A-4725-AC77-5C14DA4ADBA6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11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5300" b="1" dirty="0">
                <a:solidFill>
                  <a:schemeClr val="accent1">
                    <a:lumMod val="75000"/>
                  </a:schemeClr>
                </a:solidFill>
              </a:rPr>
              <a:t>Únava</a:t>
            </a:r>
            <a:br>
              <a:rPr lang="cs-CZ" sz="53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5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Vyčerpání, nevýkonnost, ochablost, odpočinek „nepomůže“</a:t>
            </a:r>
          </a:p>
          <a:p>
            <a:pPr marL="0" indent="0">
              <a:buNone/>
            </a:pPr>
            <a:r>
              <a:rPr lang="cs-CZ" u="sng" dirty="0"/>
              <a:t>Nejčastější příčiny</a:t>
            </a:r>
          </a:p>
          <a:p>
            <a:r>
              <a:rPr lang="cs-CZ" dirty="0"/>
              <a:t>malnutrice</a:t>
            </a:r>
          </a:p>
          <a:p>
            <a:r>
              <a:rPr lang="cs-CZ" dirty="0"/>
              <a:t>dehydratace</a:t>
            </a:r>
          </a:p>
          <a:p>
            <a:r>
              <a:rPr lang="cs-CZ" dirty="0"/>
              <a:t>poruchy spánku</a:t>
            </a:r>
          </a:p>
          <a:p>
            <a:r>
              <a:rPr lang="cs-CZ" dirty="0"/>
              <a:t>deprese/maladaptace</a:t>
            </a:r>
          </a:p>
          <a:p>
            <a:r>
              <a:rPr lang="cs-CZ" dirty="0"/>
              <a:t>anemie</a:t>
            </a:r>
          </a:p>
          <a:p>
            <a:r>
              <a:rPr lang="cs-CZ" dirty="0"/>
              <a:t>hypotenze</a:t>
            </a:r>
          </a:p>
          <a:p>
            <a:r>
              <a:rPr lang="cs-CZ" dirty="0"/>
              <a:t>sedativní účinek léků (</a:t>
            </a:r>
            <a:r>
              <a:rPr lang="cs-CZ" dirty="0" err="1"/>
              <a:t>opioidy</a:t>
            </a:r>
            <a:r>
              <a:rPr lang="cs-CZ" dirty="0"/>
              <a:t>, antidepresiva, anxiolytika, BB…)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85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..únava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Korekce </a:t>
            </a:r>
            <a:r>
              <a:rPr lang="cs-CZ" dirty="0" err="1"/>
              <a:t>korigovatelného</a:t>
            </a:r>
            <a:r>
              <a:rPr lang="cs-CZ" dirty="0"/>
              <a:t> </a:t>
            </a:r>
          </a:p>
          <a:p>
            <a:r>
              <a:rPr lang="cs-CZ" dirty="0"/>
              <a:t>Rehydratace (kdy a jak) –</a:t>
            </a:r>
            <a:r>
              <a:rPr lang="cs-CZ" dirty="0" err="1"/>
              <a:t>p.o</a:t>
            </a:r>
            <a:r>
              <a:rPr lang="cs-CZ" dirty="0"/>
              <a:t>. </a:t>
            </a:r>
            <a:r>
              <a:rPr lang="cs-CZ" dirty="0" err="1"/>
              <a:t>i.v</a:t>
            </a:r>
            <a:r>
              <a:rPr lang="cs-CZ" dirty="0"/>
              <a:t>., </a:t>
            </a:r>
            <a:r>
              <a:rPr lang="cs-CZ" dirty="0" err="1"/>
              <a:t>s.c</a:t>
            </a:r>
            <a:r>
              <a:rPr lang="cs-CZ" dirty="0"/>
              <a:t>., rektálně</a:t>
            </a:r>
          </a:p>
          <a:p>
            <a:r>
              <a:rPr lang="cs-CZ" dirty="0"/>
              <a:t>Transfúze – (kdy a jak)</a:t>
            </a:r>
          </a:p>
          <a:p>
            <a:r>
              <a:rPr lang="cs-CZ" dirty="0"/>
              <a:t>Nutriční podpora</a:t>
            </a:r>
          </a:p>
          <a:p>
            <a:r>
              <a:rPr lang="cs-CZ" dirty="0"/>
              <a:t>Úprava medikace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47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…únava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Fyzická zátěž</a:t>
            </a:r>
          </a:p>
          <a:p>
            <a:r>
              <a:rPr lang="cs-CZ" dirty="0"/>
              <a:t>Pomůcky (vozík, klozetová židle, polohovací lůžko)</a:t>
            </a:r>
          </a:p>
          <a:p>
            <a:r>
              <a:rPr lang="cs-CZ" dirty="0"/>
              <a:t>Úprava denního režimu</a:t>
            </a:r>
          </a:p>
          <a:p>
            <a:r>
              <a:rPr lang="cs-CZ" dirty="0"/>
              <a:t>Podpůrná komunikace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58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Bolest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většiny onkologických pacientů tzv. „</a:t>
            </a:r>
            <a:r>
              <a:rPr lang="cs-CZ" dirty="0" err="1"/>
              <a:t>celková-totální</a:t>
            </a:r>
            <a:r>
              <a:rPr lang="cs-CZ" dirty="0"/>
              <a:t>“ bolest – utrpení</a:t>
            </a:r>
          </a:p>
          <a:p>
            <a:r>
              <a:rPr lang="cs-CZ" dirty="0" err="1"/>
              <a:t>nocicepce</a:t>
            </a:r>
            <a:r>
              <a:rPr lang="cs-CZ" dirty="0"/>
              <a:t>  + modulace bolesti + celkové zvládání nemoci</a:t>
            </a:r>
          </a:p>
          <a:p>
            <a:endParaRPr lang="cs-CZ" dirty="0"/>
          </a:p>
          <a:p>
            <a:r>
              <a:rPr lang="cs-CZ" dirty="0"/>
              <a:t>Farmakoterapie+ podpora zvládání nemoci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920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Farmakoterapie chronické bolesti </a:t>
            </a:r>
            <a:b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Žebříček WHO ( 1986)</a:t>
            </a:r>
          </a:p>
        </p:txBody>
      </p:sp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228600" y="3105150"/>
            <a:ext cx="28956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u="sng">
                <a:latin typeface="Calibri" pitchFamily="34" charset="0"/>
              </a:rPr>
              <a:t>1.st.mírná bolest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latin typeface="Calibri" pitchFamily="34" charset="0"/>
              </a:rPr>
              <a:t>Neopioidní analgetika (NA)</a:t>
            </a:r>
            <a:r>
              <a:rPr lang="cs-CZ" sz="2400">
                <a:latin typeface="Times New Roman" pitchFamily="18" charset="0"/>
              </a:rPr>
              <a:t>  </a:t>
            </a:r>
            <a:r>
              <a:rPr lang="cs-CZ">
                <a:latin typeface="Calibri" pitchFamily="34" charset="0"/>
              </a:rPr>
              <a:t>paracetamol         metamizol          ibuprofen        diclofenak        naproxen         nimesulid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</a:rPr>
              <a:t>+/- koanalgetikum</a:t>
            </a:r>
          </a:p>
          <a:p>
            <a:pPr>
              <a:spcBef>
                <a:spcPct val="50000"/>
              </a:spcBef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3124200" y="2438400"/>
            <a:ext cx="259080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u="sng">
                <a:latin typeface="Calibri" pitchFamily="34" charset="0"/>
              </a:rPr>
              <a:t>2.st. středně silná bolest</a:t>
            </a:r>
          </a:p>
          <a:p>
            <a:pPr algn="ctr">
              <a:spcBef>
                <a:spcPct val="50000"/>
              </a:spcBef>
            </a:pPr>
            <a:r>
              <a:rPr lang="cs-CZ" i="1">
                <a:latin typeface="Calibri" pitchFamily="34" charset="0"/>
              </a:rPr>
              <a:t>„</a:t>
            </a:r>
            <a:r>
              <a:rPr lang="cs-CZ" b="1">
                <a:latin typeface="Calibri" pitchFamily="34" charset="0"/>
              </a:rPr>
              <a:t>Slabé“ opioidy + NA</a:t>
            </a:r>
          </a:p>
          <a:p>
            <a:pPr algn="ctr">
              <a:spcBef>
                <a:spcPct val="50000"/>
              </a:spcBef>
            </a:pPr>
            <a:r>
              <a:rPr lang="cs-CZ">
                <a:latin typeface="Calibri" pitchFamily="34" charset="0"/>
              </a:rPr>
              <a:t>Tramadol</a:t>
            </a:r>
          </a:p>
          <a:p>
            <a:pPr algn="ctr">
              <a:spcBef>
                <a:spcPct val="50000"/>
              </a:spcBef>
            </a:pPr>
            <a:r>
              <a:rPr lang="cs-CZ">
                <a:latin typeface="Calibri" pitchFamily="34" charset="0"/>
              </a:rPr>
              <a:t>Kodein</a:t>
            </a:r>
          </a:p>
          <a:p>
            <a:pPr algn="ctr">
              <a:spcBef>
                <a:spcPct val="50000"/>
              </a:spcBef>
            </a:pPr>
            <a:r>
              <a:rPr lang="cs-CZ">
                <a:latin typeface="Calibri" pitchFamily="34" charset="0"/>
              </a:rPr>
              <a:t>Dihydrokodein</a:t>
            </a:r>
          </a:p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FF3300"/>
                </a:solidFill>
                <a:latin typeface="Calibri" pitchFamily="34" charset="0"/>
              </a:rPr>
              <a:t>+/- neopioid</a:t>
            </a:r>
          </a:p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FF3300"/>
                </a:solidFill>
                <a:latin typeface="Calibri" pitchFamily="34" charset="0"/>
              </a:rPr>
              <a:t>+/- koanalgetikum</a:t>
            </a: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6019800" y="1676400"/>
            <a:ext cx="29718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u="sng" dirty="0">
                <a:latin typeface="Calibri" pitchFamily="34" charset="0"/>
              </a:rPr>
              <a:t>3.st. silná bolest</a:t>
            </a:r>
          </a:p>
          <a:p>
            <a:pPr algn="ctr">
              <a:spcBef>
                <a:spcPct val="50000"/>
              </a:spcBef>
            </a:pPr>
            <a:r>
              <a:rPr lang="cs-CZ" b="1" dirty="0">
                <a:latin typeface="Calibri" pitchFamily="34" charset="0"/>
              </a:rPr>
              <a:t>„Silné“ </a:t>
            </a:r>
            <a:r>
              <a:rPr lang="cs-CZ" b="1" dirty="0" err="1">
                <a:latin typeface="Calibri" pitchFamily="34" charset="0"/>
              </a:rPr>
              <a:t>opioidy</a:t>
            </a:r>
            <a:endParaRPr lang="cs-CZ" b="1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dirty="0">
                <a:latin typeface="Calibri" pitchFamily="34" charset="0"/>
              </a:rPr>
              <a:t>Morfin                           </a:t>
            </a:r>
            <a:r>
              <a:rPr lang="cs-CZ" dirty="0" err="1">
                <a:latin typeface="Calibri" pitchFamily="34" charset="0"/>
              </a:rPr>
              <a:t>Fentanyl</a:t>
            </a:r>
            <a:r>
              <a:rPr lang="cs-CZ" dirty="0">
                <a:latin typeface="Calibri" pitchFamily="34" charset="0"/>
              </a:rPr>
              <a:t>                     </a:t>
            </a:r>
            <a:r>
              <a:rPr lang="cs-CZ" dirty="0" err="1">
                <a:latin typeface="Calibri" pitchFamily="34" charset="0"/>
              </a:rPr>
              <a:t>Oxycodon</a:t>
            </a:r>
            <a:r>
              <a:rPr lang="cs-CZ" dirty="0">
                <a:latin typeface="Calibri" pitchFamily="34" charset="0"/>
              </a:rPr>
              <a:t>               </a:t>
            </a:r>
            <a:r>
              <a:rPr lang="cs-CZ" dirty="0" err="1">
                <a:latin typeface="Calibri" pitchFamily="34" charset="0"/>
              </a:rPr>
              <a:t>Hydromorfon</a:t>
            </a:r>
            <a:r>
              <a:rPr lang="cs-CZ" dirty="0">
                <a:latin typeface="Calibri" pitchFamily="34" charset="0"/>
              </a:rPr>
              <a:t>               Buprenorfin                    </a:t>
            </a:r>
            <a:r>
              <a:rPr lang="cs-CZ" dirty="0" err="1">
                <a:latin typeface="Calibri" pitchFamily="34" charset="0"/>
              </a:rPr>
              <a:t>Pethidin</a:t>
            </a:r>
            <a:r>
              <a:rPr lang="cs-CZ" dirty="0">
                <a:latin typeface="Calibri" pitchFamily="34" charset="0"/>
              </a:rPr>
              <a:t> Piritramid </a:t>
            </a:r>
            <a:r>
              <a:rPr lang="cs-CZ" dirty="0" err="1">
                <a:latin typeface="Calibri" pitchFamily="34" charset="0"/>
              </a:rPr>
              <a:t>Sufentanyl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Alfentanyl</a:t>
            </a:r>
            <a:r>
              <a:rPr lang="cs-CZ" dirty="0">
                <a:latin typeface="Calibri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sz="2000" b="1" dirty="0">
                <a:solidFill>
                  <a:srgbClr val="FF3300"/>
                </a:solidFill>
                <a:latin typeface="Calibri" pitchFamily="34" charset="0"/>
              </a:rPr>
              <a:t>+/- </a:t>
            </a:r>
            <a:r>
              <a:rPr lang="cs-CZ" sz="2000" b="1" dirty="0" err="1">
                <a:solidFill>
                  <a:srgbClr val="FF3300"/>
                </a:solidFill>
                <a:latin typeface="Calibri" pitchFamily="34" charset="0"/>
              </a:rPr>
              <a:t>neopioid</a:t>
            </a:r>
            <a:endParaRPr lang="cs-CZ" sz="2000" b="1" dirty="0">
              <a:solidFill>
                <a:srgbClr val="FF3300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2000" b="1" dirty="0">
                <a:solidFill>
                  <a:srgbClr val="FF3300"/>
                </a:solidFill>
                <a:latin typeface="Calibri" pitchFamily="34" charset="0"/>
              </a:rPr>
              <a:t>+/- </a:t>
            </a:r>
            <a:r>
              <a:rPr lang="cs-CZ" sz="2000" b="1" dirty="0" err="1">
                <a:solidFill>
                  <a:srgbClr val="FF3300"/>
                </a:solidFill>
                <a:latin typeface="Calibri" pitchFamily="34" charset="0"/>
              </a:rPr>
              <a:t>koanalgetikum</a:t>
            </a:r>
            <a:endParaRPr lang="cs-CZ" sz="20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 flipV="1">
            <a:off x="2819400" y="2971800"/>
            <a:ext cx="45720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 flipV="1">
            <a:off x="5867400" y="2133600"/>
            <a:ext cx="6858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3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9" grpId="0" autoUpdateAnimBg="0"/>
      <p:bldP spid="579590" grpId="0" autoUpdateAnimBg="0"/>
      <p:bldP spid="5795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/>
              <a:t>Co je pokročilé onemocnění?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751387"/>
          </a:xfrm>
        </p:spPr>
        <p:txBody>
          <a:bodyPr/>
          <a:lstStyle/>
          <a:p>
            <a:pPr eaLnBrk="1" hangingPunct="1"/>
            <a:r>
              <a:rPr lang="cs-CZ" sz="2800"/>
              <a:t>Základní onemocnění není kauzálně vyléčitelné</a:t>
            </a:r>
          </a:p>
          <a:p>
            <a:pPr eaLnBrk="1" hangingPunct="1"/>
            <a:endParaRPr lang="cs-CZ" sz="2800"/>
          </a:p>
          <a:p>
            <a:pPr eaLnBrk="1" hangingPunct="1"/>
            <a:r>
              <a:rPr lang="cs-CZ" sz="2800"/>
              <a:t>Léčbou lze dosáhnout určitého stupně kompenzace (kontroly)</a:t>
            </a:r>
          </a:p>
          <a:p>
            <a:pPr eaLnBrk="1" hangingPunct="1"/>
            <a:endParaRPr lang="cs-CZ" sz="2800"/>
          </a:p>
          <a:p>
            <a:pPr eaLnBrk="1" hangingPunct="1"/>
            <a:r>
              <a:rPr lang="cs-CZ" sz="2800"/>
              <a:t>Častá kombinace více závažných „základních“ onemocnění</a:t>
            </a:r>
          </a:p>
          <a:p>
            <a:pPr eaLnBrk="1" hangingPunct="1"/>
            <a:endParaRPr lang="cs-CZ" sz="2800"/>
          </a:p>
          <a:p>
            <a:pPr eaLnBrk="1" hangingPunct="1"/>
            <a:r>
              <a:rPr lang="cs-CZ" sz="2800"/>
              <a:t>Polymorbidita, křehkost</a:t>
            </a:r>
          </a:p>
          <a:p>
            <a:pPr eaLnBrk="1" hangingPunct="1"/>
            <a:endParaRPr lang="cs-CZ"/>
          </a:p>
          <a:p>
            <a:pPr eaLnBrk="1" hangingPunct="1"/>
            <a:endParaRPr lang="cs-CZ"/>
          </a:p>
          <a:p>
            <a:pPr eaLnBrk="1" hangingPunct="1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FD9E-1CEF-42EA-BC95-2623068668C4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60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…žebříček WHO..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Podle intenzity a charakteru bolesti </a:t>
            </a:r>
          </a:p>
          <a:p>
            <a:pPr eaLnBrk="1" hangingPunct="1"/>
            <a:r>
              <a:rPr lang="cs-CZ" dirty="0"/>
              <a:t>V pravidelných intervalech</a:t>
            </a:r>
          </a:p>
          <a:p>
            <a:pPr eaLnBrk="1" hangingPunct="1"/>
            <a:r>
              <a:rPr lang="cs-CZ" dirty="0"/>
              <a:t>Co nejméně invazivně</a:t>
            </a:r>
          </a:p>
          <a:p>
            <a:pPr eaLnBrk="1" hangingPunct="1"/>
            <a:r>
              <a:rPr lang="cs-CZ" dirty="0"/>
              <a:t>Individuální titrace</a:t>
            </a:r>
          </a:p>
          <a:p>
            <a:pPr eaLnBrk="1" hangingPunct="1"/>
            <a:r>
              <a:rPr lang="cs-CZ" dirty="0"/>
              <a:t>Kombinace farmakologických a nefarmakologických postupů ( např. fyzikální léčba, podpůrná psychoterapie)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619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…v pravidelných intervalech…</a:t>
            </a:r>
          </a:p>
        </p:txBody>
      </p:sp>
      <p:pic>
        <p:nvPicPr>
          <p:cNvPr id="1026" name="Picture 2" descr="C:\Users\Ondřej\Documents\IPVZ 2015\Kurz -Opioidy -1-2015\Obrázky\Schéma dávkování analget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79363"/>
            <a:ext cx="4176464" cy="51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7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..co nejméně invazivně..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Perorálně</a:t>
            </a:r>
          </a:p>
          <a:p>
            <a:r>
              <a:rPr lang="cs-CZ" dirty="0" err="1"/>
              <a:t>Transdermálně</a:t>
            </a:r>
            <a:endParaRPr lang="cs-CZ" dirty="0"/>
          </a:p>
          <a:p>
            <a:r>
              <a:rPr lang="cs-CZ" dirty="0"/>
              <a:t>Rektálně</a:t>
            </a:r>
          </a:p>
          <a:p>
            <a:r>
              <a:rPr lang="cs-CZ" dirty="0" err="1"/>
              <a:t>s.c</a:t>
            </a:r>
            <a:r>
              <a:rPr lang="cs-CZ" dirty="0"/>
              <a:t>.</a:t>
            </a:r>
          </a:p>
          <a:p>
            <a:r>
              <a:rPr lang="cs-CZ" dirty="0" err="1"/>
              <a:t>i.v</a:t>
            </a:r>
            <a:r>
              <a:rPr lang="cs-CZ" dirty="0"/>
              <a:t>.</a:t>
            </a:r>
          </a:p>
          <a:p>
            <a:r>
              <a:rPr lang="cs-CZ" b="1" dirty="0">
                <a:solidFill>
                  <a:srgbClr val="FF0000"/>
                </a:solidFill>
              </a:rPr>
              <a:t>NE  </a:t>
            </a:r>
            <a:r>
              <a:rPr lang="cs-CZ" b="1" dirty="0" err="1">
                <a:solidFill>
                  <a:srgbClr val="FF0000"/>
                </a:solidFill>
              </a:rPr>
              <a:t>i.m</a:t>
            </a:r>
            <a:r>
              <a:rPr lang="cs-CZ" b="1" dirty="0">
                <a:solidFill>
                  <a:srgbClr val="FF0000"/>
                </a:solidFill>
              </a:rPr>
              <a:t>. !!!</a:t>
            </a:r>
          </a:p>
          <a:p>
            <a:r>
              <a:rPr lang="cs-CZ" dirty="0"/>
              <a:t>U více než 90% pacientů lze zmírnit bolest na dobře snesitelnou míru neinvazivní cestou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384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titrace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Začínáme malými dávkami a dle účinku a nežádoucích účinků postupně zvyšujeme</a:t>
            </a:r>
          </a:p>
          <a:p>
            <a:endParaRPr lang="cs-CZ" dirty="0"/>
          </a:p>
          <a:p>
            <a:r>
              <a:rPr lang="cs-CZ" dirty="0"/>
              <a:t>Velká </a:t>
            </a:r>
            <a:r>
              <a:rPr lang="cs-CZ" dirty="0" err="1"/>
              <a:t>intraindividuální</a:t>
            </a:r>
            <a:r>
              <a:rPr lang="cs-CZ" dirty="0"/>
              <a:t> variabilita</a:t>
            </a:r>
          </a:p>
          <a:p>
            <a:r>
              <a:rPr lang="cs-CZ" dirty="0"/>
              <a:t>Velká </a:t>
            </a:r>
            <a:r>
              <a:rPr lang="cs-CZ" dirty="0" err="1"/>
              <a:t>interindividuální</a:t>
            </a:r>
            <a:r>
              <a:rPr lang="cs-CZ" dirty="0"/>
              <a:t> variabilita</a:t>
            </a:r>
          </a:p>
          <a:p>
            <a:endParaRPr lang="cs-CZ" dirty="0"/>
          </a:p>
          <a:p>
            <a:r>
              <a:rPr lang="cs-CZ" dirty="0"/>
              <a:t>Základní léčebná taktika : </a:t>
            </a:r>
            <a:r>
              <a:rPr lang="cs-CZ" sz="4000" b="1" dirty="0"/>
              <a:t>pokus-omyl</a:t>
            </a:r>
          </a:p>
        </p:txBody>
      </p:sp>
    </p:spTree>
    <p:extLst>
      <p:ext uri="{BB962C8B-B14F-4D97-AF65-F5344CB8AC3E}">
        <p14:creationId xmlns:p14="http://schemas.microsoft.com/office/powerpoint/2010/main" val="1420583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800" dirty="0"/>
              <a:t>…</a:t>
            </a:r>
            <a:r>
              <a:rPr lang="cs-CZ" sz="4800" dirty="0" err="1"/>
              <a:t>farmako</a:t>
            </a:r>
            <a:r>
              <a:rPr lang="cs-CZ" sz="4800" dirty="0"/>
              <a:t> a </a:t>
            </a:r>
            <a:r>
              <a:rPr lang="cs-CZ" sz="4800" dirty="0" err="1"/>
              <a:t>nefarmako</a:t>
            </a:r>
            <a:r>
              <a:rPr lang="cs-CZ" sz="4800" dirty="0"/>
              <a:t>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/>
              <a:t>Neplatí zásada, že nejdříve je třeba zmírnit bolest a teprve potom se můžeme zabývat, tím jak pacient zvládá svou nemoc, stres, úzkost…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Analgetika zmírňují </a:t>
            </a:r>
            <a:r>
              <a:rPr lang="cs-CZ" dirty="0" err="1"/>
              <a:t>nocicepci</a:t>
            </a:r>
            <a:r>
              <a:rPr lang="cs-CZ" dirty="0"/>
              <a:t>, nikoliv utrpení a frustraci 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Bez </a:t>
            </a:r>
            <a:r>
              <a:rPr lang="cs-CZ" b="1" dirty="0"/>
              <a:t>současného</a:t>
            </a:r>
            <a:r>
              <a:rPr lang="cs-CZ" dirty="0"/>
              <a:t> řešení psychosociálního a spirituálního  strádání, není léčba bolesti obvykle úspěšná!!!</a:t>
            </a:r>
          </a:p>
        </p:txBody>
      </p:sp>
    </p:spTree>
    <p:extLst>
      <p:ext uri="{BB962C8B-B14F-4D97-AF65-F5344CB8AC3E}">
        <p14:creationId xmlns:p14="http://schemas.microsoft.com/office/powerpoint/2010/main" val="1812704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Opioidy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Injekce</a:t>
            </a:r>
          </a:p>
          <a:p>
            <a:r>
              <a:rPr lang="cs-CZ" dirty="0"/>
              <a:t>Tablety (IR nebo SR)</a:t>
            </a:r>
          </a:p>
          <a:p>
            <a:r>
              <a:rPr lang="cs-CZ" dirty="0"/>
              <a:t>Kapky</a:t>
            </a:r>
          </a:p>
          <a:p>
            <a:r>
              <a:rPr lang="cs-CZ" dirty="0"/>
              <a:t>Čípky</a:t>
            </a:r>
          </a:p>
          <a:p>
            <a:r>
              <a:rPr lang="cs-CZ" dirty="0"/>
              <a:t>Náplasti </a:t>
            </a:r>
          </a:p>
        </p:txBody>
      </p:sp>
    </p:spTree>
    <p:extLst>
      <p:ext uri="{BB962C8B-B14F-4D97-AF65-F5344CB8AC3E}">
        <p14:creationId xmlns:p14="http://schemas.microsoft.com/office/powerpoint/2010/main" val="3435314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 medikační karty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46 letý pacient s maligním melanomem s </a:t>
            </a:r>
            <a:r>
              <a:rPr lang="cs-CZ" dirty="0" err="1"/>
              <a:t>mts</a:t>
            </a:r>
            <a:r>
              <a:rPr lang="cs-CZ" dirty="0"/>
              <a:t> do plic a do páteře, kompresivní patologická fraktura L4, </a:t>
            </a:r>
            <a:r>
              <a:rPr lang="cs-CZ" dirty="0" err="1"/>
              <a:t>mts</a:t>
            </a:r>
            <a:r>
              <a:rPr lang="cs-CZ" dirty="0"/>
              <a:t> v levé lopatce</a:t>
            </a:r>
          </a:p>
          <a:p>
            <a:r>
              <a:rPr lang="cs-CZ" dirty="0"/>
              <a:t>Udává středně silnou až silnou bolest v levém rameni v levé dolní páteři (bolest páteře se zhoršuje při pohybu. levé rameno bolí nejvíce v poloze na zádech)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882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Klinické případy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metamzol</a:t>
            </a:r>
            <a:r>
              <a:rPr lang="cs-CZ" dirty="0"/>
              <a:t> (</a:t>
            </a:r>
            <a:r>
              <a:rPr lang="cs-CZ" dirty="0" err="1"/>
              <a:t>Novalgin</a:t>
            </a:r>
            <a:r>
              <a:rPr lang="cs-CZ" dirty="0"/>
              <a:t>) 1-1-2  -bez efektu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metamizol</a:t>
            </a:r>
            <a:r>
              <a:rPr lang="cs-CZ" dirty="0"/>
              <a:t> (</a:t>
            </a:r>
            <a:r>
              <a:rPr lang="cs-CZ" dirty="0" err="1"/>
              <a:t>Novalgin</a:t>
            </a:r>
            <a:r>
              <a:rPr lang="cs-CZ" dirty="0"/>
              <a:t>) 2-2-2 +  </a:t>
            </a:r>
            <a:r>
              <a:rPr lang="cs-CZ" dirty="0" err="1"/>
              <a:t>Tramadol</a:t>
            </a:r>
            <a:r>
              <a:rPr lang="cs-CZ" dirty="0"/>
              <a:t> 100-0-100 (poté </a:t>
            </a:r>
            <a:r>
              <a:rPr lang="cs-CZ" dirty="0" err="1"/>
              <a:t>tramadol</a:t>
            </a:r>
            <a:r>
              <a:rPr lang="cs-CZ" dirty="0"/>
              <a:t> 200 1-0-1) – bez efektu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morfin SR 30 mg 1-0-2, </a:t>
            </a:r>
            <a:r>
              <a:rPr lang="cs-CZ" dirty="0" err="1"/>
              <a:t>Novalgin</a:t>
            </a:r>
            <a:r>
              <a:rPr lang="cs-CZ" dirty="0"/>
              <a:t> 1-0-0 (+ dle potřeby, </a:t>
            </a:r>
            <a:r>
              <a:rPr lang="cs-CZ" dirty="0" err="1"/>
              <a:t>max</a:t>
            </a:r>
            <a:r>
              <a:rPr lang="cs-CZ" dirty="0"/>
              <a:t> 4x denně)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-pacient začal zvracet a netoleroval </a:t>
            </a:r>
            <a:r>
              <a:rPr lang="cs-CZ" dirty="0" err="1"/>
              <a:t>p.o</a:t>
            </a:r>
            <a:r>
              <a:rPr lang="cs-CZ" dirty="0"/>
              <a:t>. medikace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„rotace“ morfinu na buprenorfin TDS 35ug/h+ </a:t>
            </a:r>
            <a:r>
              <a:rPr lang="cs-CZ" dirty="0" err="1"/>
              <a:t>metamizol</a:t>
            </a:r>
            <a:r>
              <a:rPr lang="cs-CZ" dirty="0"/>
              <a:t> </a:t>
            </a:r>
            <a:r>
              <a:rPr lang="cs-CZ" dirty="0" err="1"/>
              <a:t>d.p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r>
              <a:rPr lang="cs-CZ" dirty="0"/>
              <a:t>Následně RT na oblast lopatky a páteře ( 1x6Gy)</a:t>
            </a:r>
          </a:p>
          <a:p>
            <a:r>
              <a:rPr lang="cs-CZ" dirty="0" err="1"/>
              <a:t>Buprenorfin</a:t>
            </a:r>
            <a:r>
              <a:rPr lang="cs-CZ" dirty="0"/>
              <a:t> 35ug/h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109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Medikační karta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Pacient s NSCLC, meta do skeletu </a:t>
            </a:r>
            <a:r>
              <a:rPr lang="cs-CZ" dirty="0" err="1"/>
              <a:t>Th</a:t>
            </a:r>
            <a:r>
              <a:rPr lang="cs-CZ" dirty="0"/>
              <a:t> páteře, Bolest zad, pálivá vystřelující bolest v 4.-8. mezižebří vlevo. Zhoršuje si při hlubokém nádechu a při kašli</a:t>
            </a:r>
          </a:p>
          <a:p>
            <a:r>
              <a:rPr lang="cs-CZ" dirty="0"/>
              <a:t>ibuprofen 400 mg 1-1-1</a:t>
            </a:r>
          </a:p>
          <a:p>
            <a:r>
              <a:rPr lang="cs-CZ" dirty="0" err="1"/>
              <a:t>oxycodon</a:t>
            </a:r>
            <a:r>
              <a:rPr lang="cs-CZ" dirty="0"/>
              <a:t> 20 mg 1-0-1 (bolest +kašel)</a:t>
            </a:r>
          </a:p>
          <a:p>
            <a:r>
              <a:rPr lang="cs-CZ" dirty="0" err="1"/>
              <a:t>gabapentin</a:t>
            </a:r>
            <a:r>
              <a:rPr lang="cs-CZ" dirty="0"/>
              <a:t> 300 mg 1-1-2 (proti neuropatické bolesti)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318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Medikační  karta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Pacientka s Ca ovarii, </a:t>
            </a:r>
            <a:r>
              <a:rPr lang="cs-CZ" dirty="0" err="1"/>
              <a:t>mts</a:t>
            </a:r>
            <a:r>
              <a:rPr lang="cs-CZ" dirty="0"/>
              <a:t> do peritonea, běží 3. linie paliativní chemoterapie. </a:t>
            </a:r>
            <a:r>
              <a:rPr lang="cs-CZ" dirty="0" err="1"/>
              <a:t>Intermit</a:t>
            </a:r>
            <a:r>
              <a:rPr lang="cs-CZ" dirty="0"/>
              <a:t> středně silná bolest břicha, občas epizody 20-30 minut velmi silných křečovitých bolestí  v pravém hypochondriu</a:t>
            </a:r>
          </a:p>
          <a:p>
            <a:r>
              <a:rPr lang="cs-CZ" dirty="0" err="1"/>
              <a:t>Fentanyl</a:t>
            </a:r>
            <a:r>
              <a:rPr lang="cs-CZ" dirty="0"/>
              <a:t> TTS 50ug/h</a:t>
            </a:r>
          </a:p>
          <a:p>
            <a:r>
              <a:rPr lang="cs-CZ" dirty="0" err="1"/>
              <a:t>Diclofenac</a:t>
            </a:r>
            <a:r>
              <a:rPr lang="cs-CZ" dirty="0"/>
              <a:t> Do 75 mg 1-0-1</a:t>
            </a:r>
          </a:p>
          <a:p>
            <a:r>
              <a:rPr lang="cs-CZ" dirty="0"/>
              <a:t>Při epizodách silné bolesti  </a:t>
            </a:r>
            <a:r>
              <a:rPr lang="cs-CZ" dirty="0" err="1"/>
              <a:t>fentanyl</a:t>
            </a:r>
            <a:r>
              <a:rPr lang="cs-CZ" dirty="0"/>
              <a:t> TMF , </a:t>
            </a:r>
            <a:r>
              <a:rPr lang="cs-CZ" dirty="0" err="1"/>
              <a:t>max</a:t>
            </a:r>
            <a:r>
              <a:rPr lang="cs-CZ" dirty="0"/>
              <a:t> 4x denně (</a:t>
            </a:r>
            <a:r>
              <a:rPr lang="cs-CZ" dirty="0" err="1"/>
              <a:t>Instanyl</a:t>
            </a:r>
            <a:r>
              <a:rPr lang="cs-CZ" dirty="0"/>
              <a:t>, </a:t>
            </a:r>
            <a:r>
              <a:rPr lang="cs-CZ" dirty="0" err="1"/>
              <a:t>Lunaldin</a:t>
            </a:r>
            <a:r>
              <a:rPr lang="cs-CZ" dirty="0"/>
              <a:t>, </a:t>
            </a:r>
            <a:r>
              <a:rPr lang="cs-CZ" dirty="0" err="1"/>
              <a:t>Effentora</a:t>
            </a:r>
            <a:r>
              <a:rPr lang="cs-CZ" dirty="0"/>
              <a:t>)</a:t>
            </a:r>
          </a:p>
          <a:p>
            <a:r>
              <a:rPr lang="cs-CZ" dirty="0"/>
              <a:t>Bolest dobře zvládnutelná. 1-3 epizody průlomové bolesti 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95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pokročilé onemocnění?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Poslední </a:t>
            </a:r>
          </a:p>
          <a:p>
            <a:r>
              <a:rPr lang="cs-CZ" dirty="0"/>
              <a:t>Rok/y</a:t>
            </a:r>
          </a:p>
          <a:p>
            <a:r>
              <a:rPr lang="cs-CZ" dirty="0"/>
              <a:t>měsíce</a:t>
            </a:r>
          </a:p>
          <a:p>
            <a:r>
              <a:rPr lang="cs-CZ" dirty="0"/>
              <a:t>týdny</a:t>
            </a:r>
          </a:p>
          <a:p>
            <a:r>
              <a:rPr lang="cs-CZ" dirty="0"/>
              <a:t>dny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410E7-9FAE-43D7-A322-367D584E1448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510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 u umírajícího pacienta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Kontinuální infuze </a:t>
            </a:r>
            <a:r>
              <a:rPr lang="cs-CZ" dirty="0" err="1"/>
              <a:t>s.c</a:t>
            </a:r>
            <a:r>
              <a:rPr lang="cs-CZ" dirty="0"/>
              <a:t>. /24 hodin</a:t>
            </a:r>
          </a:p>
          <a:p>
            <a:endParaRPr lang="cs-CZ" dirty="0"/>
          </a:p>
          <a:p>
            <a:r>
              <a:rPr lang="cs-CZ" dirty="0"/>
              <a:t>Morfin (20-2000 mg) </a:t>
            </a:r>
          </a:p>
          <a:p>
            <a:r>
              <a:rPr lang="cs-CZ" dirty="0"/>
              <a:t>+/- midazolam(10-200 mg)</a:t>
            </a:r>
          </a:p>
          <a:p>
            <a:r>
              <a:rPr lang="cs-CZ" dirty="0"/>
              <a:t>+/- </a:t>
            </a:r>
            <a:r>
              <a:rPr lang="cs-CZ" dirty="0" err="1"/>
              <a:t>metoklopramid</a:t>
            </a:r>
            <a:r>
              <a:rPr lang="cs-CZ" dirty="0"/>
              <a:t> (30-60 mg)</a:t>
            </a:r>
          </a:p>
          <a:p>
            <a:r>
              <a:rPr lang="cs-CZ" dirty="0"/>
              <a:t>+/- </a:t>
            </a:r>
            <a:r>
              <a:rPr lang="cs-CZ" dirty="0" err="1"/>
              <a:t>haloperidol</a:t>
            </a:r>
            <a:r>
              <a:rPr lang="cs-CZ" dirty="0"/>
              <a:t> (5-15 mg)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446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AF1E-5B25-4BA5-B4EA-2419F23DD97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7563" cy="1139825"/>
          </a:xfrm>
        </p:spPr>
        <p:txBody>
          <a:bodyPr/>
          <a:lstStyle/>
          <a:p>
            <a:r>
              <a:rPr lang="cs-CZ" sz="3200" b="1"/>
              <a:t>Nežádoucí účinky opioidních analgetik</a:t>
            </a:r>
            <a:endParaRPr lang="en-US" sz="3200" b="1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24863" cy="4962525"/>
          </a:xfrm>
        </p:spPr>
        <p:txBody>
          <a:bodyPr>
            <a:normAutofit lnSpcReduction="10000"/>
          </a:bodyPr>
          <a:lstStyle/>
          <a:p>
            <a:r>
              <a:rPr lang="cs-CZ" sz="2400">
                <a:latin typeface="Garamond" pitchFamily="18" charset="0"/>
              </a:rPr>
              <a:t>většina nežádoucích účinků je </a:t>
            </a:r>
            <a:r>
              <a:rPr lang="cs-CZ" sz="2400" b="1">
                <a:latin typeface="Garamond" pitchFamily="18" charset="0"/>
              </a:rPr>
              <a:t>předvídatelná</a:t>
            </a:r>
            <a:r>
              <a:rPr lang="cs-CZ" sz="2400">
                <a:latin typeface="Garamond" pitchFamily="18" charset="0"/>
              </a:rPr>
              <a:t> a mohou se vyskytnout u kohokoliv </a:t>
            </a:r>
            <a:r>
              <a:rPr lang="cs-CZ" sz="2400" b="1">
                <a:latin typeface="Garamond" pitchFamily="18" charset="0"/>
              </a:rPr>
              <a:t>v závislosti na podané dávce</a:t>
            </a:r>
          </a:p>
          <a:p>
            <a:r>
              <a:rPr lang="cs-CZ" sz="2400">
                <a:latin typeface="Garamond" pitchFamily="18" charset="0"/>
              </a:rPr>
              <a:t>přes četnost nežádoucích účinků patří opioidy mezi </a:t>
            </a:r>
            <a:r>
              <a:rPr lang="cs-CZ" sz="2400" b="1">
                <a:latin typeface="Garamond" pitchFamily="18" charset="0"/>
              </a:rPr>
              <a:t>nejbezpečnější analgetika</a:t>
            </a:r>
          </a:p>
          <a:p>
            <a:r>
              <a:rPr lang="cs-CZ" sz="2400">
                <a:latin typeface="Garamond" pitchFamily="18" charset="0"/>
              </a:rPr>
              <a:t>výskyt nežádoucích účinků </a:t>
            </a:r>
            <a:r>
              <a:rPr lang="cs-CZ" sz="2400" b="1">
                <a:latin typeface="Garamond" pitchFamily="18" charset="0"/>
              </a:rPr>
              <a:t>není důvodem k přerušení léčby</a:t>
            </a:r>
            <a:r>
              <a:rPr lang="cs-CZ" sz="2400">
                <a:latin typeface="Garamond" pitchFamily="18" charset="0"/>
              </a:rPr>
              <a:t> opioidy, ale výzvou k aktivnímu řešení těchto nežádoucích účinků</a:t>
            </a:r>
          </a:p>
          <a:p>
            <a:pPr>
              <a:buFont typeface="Wingdings" pitchFamily="2" charset="2"/>
              <a:buNone/>
            </a:pPr>
            <a:endParaRPr lang="cs-CZ" sz="2400">
              <a:latin typeface="Garamond" pitchFamily="18" charset="0"/>
            </a:endParaRPr>
          </a:p>
          <a:p>
            <a:r>
              <a:rPr lang="cs-CZ" sz="2400" b="1">
                <a:solidFill>
                  <a:schemeClr val="tx2"/>
                </a:solidFill>
                <a:latin typeface="Garamond" pitchFamily="18" charset="0"/>
              </a:rPr>
              <a:t>nežádoucí účinky podle pravděpodobnosti výskytu !</a:t>
            </a:r>
          </a:p>
          <a:p>
            <a:pPr lvl="1"/>
            <a:r>
              <a:rPr lang="cs-CZ" sz="2000" b="1" u="sng">
                <a:solidFill>
                  <a:srgbClr val="FF0000"/>
                </a:solidFill>
                <a:latin typeface="Garamond" pitchFamily="18" charset="0"/>
              </a:rPr>
              <a:t>velmi časté (</a:t>
            </a:r>
            <a:r>
              <a:rPr lang="en-US" sz="2000" b="1" u="sng">
                <a:solidFill>
                  <a:srgbClr val="FF0000"/>
                </a:solidFill>
                <a:latin typeface="Garamond" pitchFamily="18" charset="0"/>
              </a:rPr>
              <a:t>&gt;</a:t>
            </a:r>
            <a:r>
              <a:rPr lang="cs-CZ" sz="2000" b="1" u="sng">
                <a:solidFill>
                  <a:srgbClr val="FF0000"/>
                </a:solidFill>
                <a:latin typeface="Garamond" pitchFamily="18" charset="0"/>
              </a:rPr>
              <a:t> 10 %):</a:t>
            </a:r>
            <a:r>
              <a:rPr lang="cs-CZ" sz="2000" b="1">
                <a:solidFill>
                  <a:srgbClr val="FF0000"/>
                </a:solidFill>
                <a:latin typeface="Garamond" pitchFamily="18" charset="0"/>
              </a:rPr>
              <a:t> 	zácpa, nauzea, sedace, ospalost, sucho v 					ústech</a:t>
            </a:r>
          </a:p>
          <a:p>
            <a:pPr lvl="1"/>
            <a:r>
              <a:rPr lang="cs-CZ" sz="2000" b="1" u="sng">
                <a:solidFill>
                  <a:srgbClr val="FF0000"/>
                </a:solidFill>
                <a:latin typeface="Garamond" pitchFamily="18" charset="0"/>
              </a:rPr>
              <a:t>časté (1-10 %):</a:t>
            </a:r>
            <a:r>
              <a:rPr lang="cs-CZ" sz="2000" b="1">
                <a:solidFill>
                  <a:srgbClr val="FF0000"/>
                </a:solidFill>
                <a:latin typeface="Garamond" pitchFamily="18" charset="0"/>
              </a:rPr>
              <a:t> 		zvracení, pruritus, retence moči, pocení</a:t>
            </a:r>
          </a:p>
          <a:p>
            <a:pPr lvl="1"/>
            <a:r>
              <a:rPr lang="cs-CZ" sz="2000" b="1" u="sng">
                <a:solidFill>
                  <a:srgbClr val="FF0000"/>
                </a:solidFill>
                <a:latin typeface="Garamond" pitchFamily="18" charset="0"/>
              </a:rPr>
              <a:t>méně časté (0,1-1%):</a:t>
            </a:r>
            <a:r>
              <a:rPr lang="cs-CZ" sz="2000" b="1">
                <a:solidFill>
                  <a:srgbClr val="FF0000"/>
                </a:solidFill>
                <a:latin typeface="Garamond" pitchFamily="18" charset="0"/>
              </a:rPr>
              <a:t> 	zmatenost, halucinace, hypotenze</a:t>
            </a:r>
          </a:p>
          <a:p>
            <a:pPr lvl="1"/>
            <a:r>
              <a:rPr lang="cs-CZ" sz="2000" b="1" u="sng">
                <a:solidFill>
                  <a:srgbClr val="FF0000"/>
                </a:solidFill>
                <a:latin typeface="Garamond" pitchFamily="18" charset="0"/>
              </a:rPr>
              <a:t>vzácné (</a:t>
            </a:r>
            <a:r>
              <a:rPr lang="en-US" sz="2000" b="1" u="sng">
                <a:solidFill>
                  <a:srgbClr val="FF0000"/>
                </a:solidFill>
                <a:latin typeface="Garamond" pitchFamily="18" charset="0"/>
              </a:rPr>
              <a:t>&lt;</a:t>
            </a:r>
            <a:r>
              <a:rPr lang="cs-CZ" sz="2000" b="1" u="sng">
                <a:solidFill>
                  <a:srgbClr val="FF0000"/>
                </a:solidFill>
                <a:latin typeface="Garamond" pitchFamily="18" charset="0"/>
              </a:rPr>
              <a:t> 0,1 %):</a:t>
            </a:r>
            <a:r>
              <a:rPr lang="cs-CZ" sz="2000" b="1">
                <a:solidFill>
                  <a:srgbClr val="FF0000"/>
                </a:solidFill>
                <a:latin typeface="Garamond" pitchFamily="18" charset="0"/>
              </a:rPr>
              <a:t> 		myoklonus, útlum dechového centra</a:t>
            </a:r>
            <a:endParaRPr lang="en-US" sz="2000" b="1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18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5375-E15D-4D18-952C-A20A8B50E4A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7563" cy="1139825"/>
          </a:xfrm>
        </p:spPr>
        <p:txBody>
          <a:bodyPr/>
          <a:lstStyle/>
          <a:p>
            <a:r>
              <a:rPr lang="cs-CZ" sz="3200" b="1"/>
              <a:t>Tolerance, fyzická a psychická závislost při léčbě opioidy</a:t>
            </a:r>
            <a:endParaRPr lang="en-US" sz="3200" b="1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351838" cy="5113337"/>
          </a:xfrm>
        </p:spPr>
        <p:txBody>
          <a:bodyPr/>
          <a:lstStyle/>
          <a:p>
            <a:r>
              <a:rPr lang="cs-CZ" sz="2400" b="1">
                <a:latin typeface="Garamond" pitchFamily="18" charset="0"/>
              </a:rPr>
              <a:t>tolerance</a:t>
            </a:r>
          </a:p>
          <a:p>
            <a:pPr lvl="1"/>
            <a:r>
              <a:rPr lang="cs-CZ" sz="2000">
                <a:latin typeface="Garamond" pitchFamily="18" charset="0"/>
              </a:rPr>
              <a:t>k dosažení stejného účinku je potřeba postupně stále vyšší dávky opioidu,   je normální fyziologickou odpovědí</a:t>
            </a:r>
          </a:p>
          <a:p>
            <a:r>
              <a:rPr lang="cs-CZ" sz="2400" b="1">
                <a:latin typeface="Garamond" pitchFamily="18" charset="0"/>
              </a:rPr>
              <a:t>fyzická závislost</a:t>
            </a:r>
          </a:p>
          <a:p>
            <a:pPr lvl="1"/>
            <a:r>
              <a:rPr lang="cs-CZ" sz="2000">
                <a:latin typeface="Garamond" pitchFamily="18" charset="0"/>
              </a:rPr>
              <a:t>náhlé vysazení léku vede k rozvoji abstinenčních příznaků, je normální fyziologickou odpovědí</a:t>
            </a:r>
          </a:p>
          <a:p>
            <a:pPr lvl="1"/>
            <a:r>
              <a:rPr lang="cs-CZ" sz="2000">
                <a:latin typeface="Garamond" pitchFamily="18" charset="0"/>
              </a:rPr>
              <a:t>vzniká po 3-4 týdnech pravidelného užívání, projevuje se úzkostí, neklidem, třesavkou, horečkou, pocením, nauzeou ...</a:t>
            </a:r>
          </a:p>
          <a:p>
            <a:r>
              <a:rPr lang="cs-CZ" sz="2400" b="1">
                <a:latin typeface="Garamond" pitchFamily="18" charset="0"/>
              </a:rPr>
              <a:t>psychická závislost</a:t>
            </a:r>
          </a:p>
          <a:p>
            <a:pPr lvl="1"/>
            <a:r>
              <a:rPr lang="cs-CZ" sz="2000" u="sng">
                <a:latin typeface="Garamond" pitchFamily="18" charset="0"/>
              </a:rPr>
              <a:t>psychická porucha</a:t>
            </a:r>
            <a:r>
              <a:rPr lang="cs-CZ" sz="2000">
                <a:latin typeface="Garamond" pitchFamily="18" charset="0"/>
              </a:rPr>
              <a:t>, charakterizovaná nutkavou snahou obstarat si drogu, s cílem dosažení prachického stavu, který droga vyvolává</a:t>
            </a:r>
          </a:p>
          <a:p>
            <a:pPr lvl="1"/>
            <a:r>
              <a:rPr lang="cs-CZ" sz="2000">
                <a:latin typeface="Garamond" pitchFamily="18" charset="0"/>
              </a:rPr>
              <a:t>riziko rozvoje psychické závislosti u pacientů s nádorovou bolestí je velmi nízké (kolem 1%)</a:t>
            </a:r>
            <a:endParaRPr lang="en-US" sz="2000" u="sng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23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800" dirty="0">
                <a:solidFill>
                  <a:schemeClr val="accent1">
                    <a:lumMod val="75000"/>
                  </a:schemeClr>
                </a:solidFill>
              </a:rPr>
              <a:t>Dušnost</a:t>
            </a:r>
            <a:br>
              <a:rPr lang="cs-CZ" sz="4800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Subjektivní pocit obtížného, nedostatečného dýchání, pocit dušení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Respirační insuficience </a:t>
            </a:r>
            <a:r>
              <a:rPr lang="cs-CZ" dirty="0" err="1"/>
              <a:t>v.s.dušnost</a:t>
            </a:r>
            <a:endParaRPr lang="cs-CZ" dirty="0"/>
          </a:p>
          <a:p>
            <a:r>
              <a:rPr lang="cs-CZ" dirty="0"/>
              <a:t>Různé příčiny</a:t>
            </a:r>
          </a:p>
          <a:p>
            <a:r>
              <a:rPr lang="cs-CZ" dirty="0"/>
              <a:t>Základní principy managementu</a:t>
            </a:r>
          </a:p>
          <a:p>
            <a:r>
              <a:rPr lang="cs-CZ" dirty="0"/>
              <a:t>-korekce </a:t>
            </a:r>
            <a:r>
              <a:rPr lang="cs-CZ" dirty="0" err="1"/>
              <a:t>korigovatelného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922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C89B-BE37-4681-86D6-151F3A7C2FBA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509000" cy="1139825"/>
          </a:xfrm>
        </p:spPr>
        <p:txBody>
          <a:bodyPr/>
          <a:lstStyle/>
          <a:p>
            <a:r>
              <a:rPr lang="cs-CZ" sz="3200" b="1"/>
              <a:t>Dušnost jako symptom pokročilého nádorového onemocnění (1)</a:t>
            </a:r>
            <a:endParaRPr lang="en-US" sz="3200" b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507413" cy="4177059"/>
          </a:xfrm>
        </p:spPr>
        <p:txBody>
          <a:bodyPr/>
          <a:lstStyle/>
          <a:p>
            <a:r>
              <a:rPr lang="cs-CZ" sz="2400" b="1" dirty="0">
                <a:latin typeface="Garamond" pitchFamily="18" charset="0"/>
              </a:rPr>
              <a:t>dušnost je definována jako subjektivní pocit nedostatku vzduchu</a:t>
            </a:r>
          </a:p>
          <a:p>
            <a:r>
              <a:rPr lang="cs-CZ" sz="2400" dirty="0">
                <a:latin typeface="Garamond" pitchFamily="18" charset="0"/>
              </a:rPr>
              <a:t>jeden z nejčastějších projevů pokročilého nádorového ale i nenádorového onemocnění (50-80 % nemocných v terminální fázi)</a:t>
            </a:r>
          </a:p>
          <a:p>
            <a:pPr>
              <a:buFont typeface="Wingdings" pitchFamily="2" charset="2"/>
              <a:buNone/>
            </a:pPr>
            <a:endParaRPr lang="cs-CZ" sz="2400" dirty="0">
              <a:latin typeface="Garamond" pitchFamily="18" charset="0"/>
            </a:endParaRPr>
          </a:p>
          <a:p>
            <a:r>
              <a:rPr lang="cs-CZ" sz="2400" dirty="0">
                <a:latin typeface="Garamond" pitchFamily="18" charset="0"/>
              </a:rPr>
              <a:t>akutní </a:t>
            </a:r>
            <a:r>
              <a:rPr lang="cs-CZ" sz="2400" i="1" dirty="0">
                <a:latin typeface="Garamond" pitchFamily="18" charset="0"/>
              </a:rPr>
              <a:t>x</a:t>
            </a:r>
            <a:r>
              <a:rPr lang="cs-CZ" sz="2400" dirty="0">
                <a:latin typeface="Garamond" pitchFamily="18" charset="0"/>
              </a:rPr>
              <a:t> chronická </a:t>
            </a:r>
          </a:p>
          <a:p>
            <a:r>
              <a:rPr lang="cs-CZ" sz="2400" dirty="0">
                <a:latin typeface="Garamond" pitchFamily="18" charset="0"/>
              </a:rPr>
              <a:t>trvalá </a:t>
            </a:r>
            <a:r>
              <a:rPr lang="cs-CZ" sz="2400" i="1" dirty="0">
                <a:latin typeface="Garamond" pitchFamily="18" charset="0"/>
              </a:rPr>
              <a:t>x</a:t>
            </a:r>
            <a:r>
              <a:rPr lang="cs-CZ" sz="2400" dirty="0">
                <a:latin typeface="Garamond" pitchFamily="18" charset="0"/>
              </a:rPr>
              <a:t> epizodická </a:t>
            </a:r>
          </a:p>
          <a:p>
            <a:r>
              <a:rPr lang="cs-CZ" sz="2400" dirty="0">
                <a:latin typeface="Garamond" pitchFamily="18" charset="0"/>
              </a:rPr>
              <a:t>stacionární </a:t>
            </a:r>
            <a:r>
              <a:rPr lang="cs-CZ" sz="2400" i="1" dirty="0">
                <a:latin typeface="Garamond" pitchFamily="18" charset="0"/>
              </a:rPr>
              <a:t>x</a:t>
            </a:r>
            <a:r>
              <a:rPr lang="cs-CZ" sz="2400" dirty="0">
                <a:latin typeface="Garamond" pitchFamily="18" charset="0"/>
              </a:rPr>
              <a:t> </a:t>
            </a:r>
            <a:r>
              <a:rPr lang="cs-CZ" sz="2400" dirty="0" err="1">
                <a:latin typeface="Garamond" pitchFamily="18" charset="0"/>
              </a:rPr>
              <a:t>progredující</a:t>
            </a:r>
            <a:endParaRPr lang="cs-CZ" sz="2400" dirty="0">
              <a:latin typeface="Garamond" pitchFamily="18" charset="0"/>
            </a:endParaRPr>
          </a:p>
          <a:p>
            <a:r>
              <a:rPr lang="cs-CZ" sz="2400" dirty="0">
                <a:latin typeface="Garamond" pitchFamily="18" charset="0"/>
              </a:rPr>
              <a:t>klidová </a:t>
            </a:r>
            <a:r>
              <a:rPr lang="cs-CZ" sz="2400" i="1" dirty="0">
                <a:latin typeface="Garamond" pitchFamily="18" charset="0"/>
              </a:rPr>
              <a:t>x</a:t>
            </a:r>
            <a:r>
              <a:rPr lang="cs-CZ" sz="2400" dirty="0">
                <a:latin typeface="Garamond" pitchFamily="18" charset="0"/>
              </a:rPr>
              <a:t> </a:t>
            </a:r>
            <a:r>
              <a:rPr lang="cs-CZ" sz="2400" dirty="0" err="1">
                <a:latin typeface="Garamond" pitchFamily="18" charset="0"/>
              </a:rPr>
              <a:t>námahová</a:t>
            </a:r>
            <a:r>
              <a:rPr lang="cs-CZ" sz="2400" dirty="0">
                <a:latin typeface="Garamond" pitchFamily="18" charset="0"/>
              </a:rPr>
              <a:t> ...</a:t>
            </a:r>
          </a:p>
          <a:p>
            <a:endParaRPr lang="cs-CZ" sz="2400" dirty="0">
              <a:latin typeface="Garamond" pitchFamily="18" charset="0"/>
            </a:endParaRPr>
          </a:p>
          <a:p>
            <a:endParaRPr lang="cs-CZ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39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1275-6674-4E53-89AF-C8F65F67C51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1139825"/>
          </a:xfrm>
        </p:spPr>
        <p:txBody>
          <a:bodyPr/>
          <a:lstStyle/>
          <a:p>
            <a:r>
              <a:rPr lang="cs-CZ" sz="3200" b="1"/>
              <a:t>Dušnost jako symptom pokročilého nádorového onemocnění (2) –</a:t>
            </a:r>
            <a:r>
              <a:rPr lang="cs-CZ" sz="3600" b="1"/>
              <a:t> nejčastější příčiny</a:t>
            </a:r>
            <a:endParaRPr lang="en-US" sz="3600" b="1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>
                <a:latin typeface="Garamond" pitchFamily="18" charset="0"/>
              </a:rPr>
              <a:t>příčiny chronické dušnosti</a:t>
            </a:r>
          </a:p>
          <a:p>
            <a:pPr lvl="1">
              <a:lnSpc>
                <a:spcPct val="90000"/>
              </a:lnSpc>
            </a:pPr>
            <a:r>
              <a:rPr lang="cs-CZ" sz="2200">
                <a:latin typeface="Garamond" pitchFamily="18" charset="0"/>
              </a:rPr>
              <a:t>obstrukce dýchacích cest (nádorem)</a:t>
            </a:r>
          </a:p>
          <a:p>
            <a:pPr lvl="1">
              <a:lnSpc>
                <a:spcPct val="90000"/>
              </a:lnSpc>
            </a:pPr>
            <a:r>
              <a:rPr lang="cs-CZ" sz="2200">
                <a:latin typeface="Garamond" pitchFamily="18" charset="0"/>
              </a:rPr>
              <a:t>pleurální výpotek</a:t>
            </a:r>
          </a:p>
          <a:p>
            <a:pPr lvl="1">
              <a:lnSpc>
                <a:spcPct val="90000"/>
              </a:lnSpc>
            </a:pPr>
            <a:r>
              <a:rPr lang="cs-CZ" sz="2200">
                <a:latin typeface="Garamond" pitchFamily="18" charset="0"/>
              </a:rPr>
              <a:t>plicní lymfostáza</a:t>
            </a:r>
          </a:p>
          <a:p>
            <a:pPr lvl="1">
              <a:lnSpc>
                <a:spcPct val="90000"/>
              </a:lnSpc>
            </a:pPr>
            <a:r>
              <a:rPr lang="cs-CZ" sz="2200">
                <a:latin typeface="Garamond" pitchFamily="18" charset="0"/>
              </a:rPr>
              <a:t>masivní metastatické postižení plic</a:t>
            </a:r>
          </a:p>
          <a:p>
            <a:pPr lvl="1">
              <a:lnSpc>
                <a:spcPct val="90000"/>
              </a:lnSpc>
            </a:pPr>
            <a:r>
              <a:rPr lang="cs-CZ" sz="2200">
                <a:latin typeface="Garamond" pitchFamily="18" charset="0"/>
              </a:rPr>
              <a:t>metabolická acidóza (při jaterní či ledvinném selhání)</a:t>
            </a:r>
          </a:p>
          <a:p>
            <a:pPr lvl="1">
              <a:lnSpc>
                <a:spcPct val="90000"/>
              </a:lnSpc>
            </a:pPr>
            <a:r>
              <a:rPr lang="cs-CZ" sz="2200">
                <a:latin typeface="Garamond" pitchFamily="18" charset="0"/>
              </a:rPr>
              <a:t>anémie</a:t>
            </a:r>
          </a:p>
          <a:p>
            <a:pPr lvl="1">
              <a:lnSpc>
                <a:spcPct val="90000"/>
              </a:lnSpc>
            </a:pPr>
            <a:r>
              <a:rPr lang="cs-CZ" sz="2200">
                <a:latin typeface="Garamond" pitchFamily="18" charset="0"/>
              </a:rPr>
              <a:t>slabost a únava dýchacích svalů při malnutrici a kachexii</a:t>
            </a:r>
            <a:endParaRPr lang="en-US" sz="220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>
                <a:latin typeface="Garamond" pitchFamily="18" charset="0"/>
              </a:rPr>
              <a:t>příčiny akutní dušnosti</a:t>
            </a:r>
            <a:endParaRPr lang="cs-CZ" sz="2400">
              <a:latin typeface="Garamond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sz="2200">
                <a:latin typeface="Garamond" pitchFamily="18" charset="0"/>
              </a:rPr>
              <a:t>plicní embolie</a:t>
            </a:r>
          </a:p>
          <a:p>
            <a:pPr lvl="1">
              <a:lnSpc>
                <a:spcPct val="90000"/>
              </a:lnSpc>
            </a:pPr>
            <a:r>
              <a:rPr lang="cs-CZ" sz="2200">
                <a:latin typeface="Garamond" pitchFamily="18" charset="0"/>
              </a:rPr>
              <a:t>infekce</a:t>
            </a:r>
          </a:p>
          <a:p>
            <a:pPr lvl="1">
              <a:lnSpc>
                <a:spcPct val="90000"/>
              </a:lnSpc>
            </a:pPr>
            <a:r>
              <a:rPr lang="cs-CZ" sz="2200">
                <a:latin typeface="Garamond" pitchFamily="18" charset="0"/>
              </a:rPr>
              <a:t>levostranné srdeční selhání, pneumothorax</a:t>
            </a:r>
          </a:p>
        </p:txBody>
      </p:sp>
    </p:spTree>
    <p:extLst>
      <p:ext uri="{BB962C8B-B14F-4D97-AF65-F5344CB8AC3E}">
        <p14:creationId xmlns:p14="http://schemas.microsoft.com/office/powerpoint/2010/main" val="4191489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0891-9659-45CB-B1F2-5C255766884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/>
              <a:t>Dušnost jako symptom pokročilého nádorového onemocnění</a:t>
            </a:r>
            <a:br>
              <a:rPr lang="cs-CZ" sz="3200" b="1"/>
            </a:br>
            <a:r>
              <a:rPr lang="cs-CZ" sz="2400" b="1">
                <a:solidFill>
                  <a:srgbClr val="FF0000"/>
                </a:solidFill>
              </a:rPr>
              <a:t>obstrukce dýchacích cest nádorem + infiltrace levé plíce</a:t>
            </a:r>
            <a:endParaRPr lang="en-US" sz="3200" b="1"/>
          </a:p>
        </p:txBody>
      </p:sp>
      <p:pic>
        <p:nvPicPr>
          <p:cNvPr id="71686" name="Picture 6" descr="Tumor horniho mediastina a p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00225"/>
            <a:ext cx="4537075" cy="4252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951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6471-388A-44D7-9065-6E2E971AFECA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/>
              <a:t>Dušnost jako symptom pokročilého nádorového onemocnění</a:t>
            </a:r>
            <a:br>
              <a:rPr lang="cs-CZ" sz="3200" b="1"/>
            </a:br>
            <a:r>
              <a:rPr lang="cs-CZ" sz="2400" b="1">
                <a:solidFill>
                  <a:srgbClr val="FF0000"/>
                </a:solidFill>
              </a:rPr>
              <a:t>oboustranný pleurální výpotek</a:t>
            </a:r>
            <a:r>
              <a:rPr lang="cs-CZ" sz="3200" b="1"/>
              <a:t/>
            </a:r>
            <a:br>
              <a:rPr lang="cs-CZ" sz="3200" b="1"/>
            </a:br>
            <a:endParaRPr lang="en-US" sz="3200" b="1"/>
          </a:p>
        </p:txBody>
      </p:sp>
      <p:pic>
        <p:nvPicPr>
          <p:cNvPr id="76805" name="Picture 5" descr="Fluidothor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773238"/>
            <a:ext cx="4392613" cy="424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638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119-DC6A-4950-9DE7-625589E116A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/>
              <a:t>Dušnost jako symptom pokročilého nádorového onemocnění</a:t>
            </a:r>
            <a:br>
              <a:rPr lang="cs-CZ" sz="3200" b="1"/>
            </a:br>
            <a:r>
              <a:rPr lang="cs-CZ" sz="2400" b="1">
                <a:solidFill>
                  <a:srgbClr val="FF0000"/>
                </a:solidFill>
              </a:rPr>
              <a:t>oboustranné metastatické postižení plic</a:t>
            </a:r>
            <a:r>
              <a:rPr lang="cs-CZ" sz="3200" b="1"/>
              <a:t/>
            </a:r>
            <a:br>
              <a:rPr lang="cs-CZ" sz="3200" b="1"/>
            </a:br>
            <a:endParaRPr lang="en-US" sz="3200" b="1"/>
          </a:p>
        </p:txBody>
      </p:sp>
      <p:pic>
        <p:nvPicPr>
          <p:cNvPr id="77829" name="Picture 5" descr="T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773238"/>
            <a:ext cx="4319588" cy="4246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764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1D7B-3378-4D5B-9EF2-8D68A703487A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Dušnost jako symptom pokročilého nádorového onemocnění</a:t>
            </a:r>
            <a:br>
              <a:rPr lang="cs-CZ" sz="3200" b="1" dirty="0"/>
            </a:br>
            <a:r>
              <a:rPr lang="cs-CZ" sz="2400" b="1" dirty="0">
                <a:solidFill>
                  <a:srgbClr val="FF0000"/>
                </a:solidFill>
              </a:rPr>
              <a:t>levostranné srdeční selhání (dilatace srdečního stínu, městnání v malém oběhu)</a:t>
            </a: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endParaRPr lang="en-US" sz="3200" b="1" dirty="0"/>
          </a:p>
        </p:txBody>
      </p:sp>
      <p:pic>
        <p:nvPicPr>
          <p:cNvPr id="75781" name="Picture 5" descr="Plicni ed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133600"/>
            <a:ext cx="4248150" cy="3960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91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/>
              <a:t>Co je symptom?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751387"/>
          </a:xfrm>
        </p:spPr>
        <p:txBody>
          <a:bodyPr/>
          <a:lstStyle/>
          <a:p>
            <a:pPr eaLnBrk="1" hangingPunct="1"/>
            <a:r>
              <a:rPr lang="cs-CZ" dirty="0"/>
              <a:t>Pacientem udávaná „obtíž“ (subjektivní)</a:t>
            </a:r>
          </a:p>
          <a:p>
            <a:pPr eaLnBrk="1" hangingPunct="1"/>
            <a:r>
              <a:rPr lang="cs-CZ" dirty="0"/>
              <a:t>Objektivní příznak vs. symptom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Respirační insuficience ≠ dušnost</a:t>
            </a:r>
          </a:p>
          <a:p>
            <a:pPr eaLnBrk="1" hangingPunct="1"/>
            <a:r>
              <a:rPr lang="cs-CZ" dirty="0"/>
              <a:t>Tachypnoe ≠ dušnost</a:t>
            </a:r>
          </a:p>
          <a:p>
            <a:pPr eaLnBrk="1" hangingPunct="1"/>
            <a:r>
              <a:rPr lang="cs-CZ" dirty="0"/>
              <a:t>Kostní </a:t>
            </a:r>
            <a:r>
              <a:rPr lang="cs-CZ" dirty="0" err="1"/>
              <a:t>mts</a:t>
            </a:r>
            <a:r>
              <a:rPr lang="cs-CZ" dirty="0"/>
              <a:t> ≠ bolest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8574E6-0A75-467A-820C-25E59282211D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825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38F-8871-4E2D-9901-E58F4719A89D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Dušnost jako symptom pokročilého nádorového onemocnění</a:t>
            </a:r>
            <a:br>
              <a:rPr lang="cs-CZ" sz="3200" b="1" dirty="0"/>
            </a:br>
            <a:r>
              <a:rPr lang="cs-CZ" sz="2400" b="1" dirty="0">
                <a:solidFill>
                  <a:srgbClr val="FF0000"/>
                </a:solidFill>
              </a:rPr>
              <a:t>pravostranná (lobární) bronchopneumonie</a:t>
            </a: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endParaRPr lang="en-US" sz="3200" b="1" dirty="0"/>
          </a:p>
        </p:txBody>
      </p:sp>
      <p:pic>
        <p:nvPicPr>
          <p:cNvPr id="79877" name="Picture 5" descr="Pneumo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773238"/>
            <a:ext cx="4608512" cy="427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495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732-5C1F-48F0-8478-246BBE8BEABC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Dušnost jako symptom pokročilého nádorového onemocnění</a:t>
            </a:r>
            <a:br>
              <a:rPr lang="cs-CZ" sz="3200" b="1" dirty="0"/>
            </a:br>
            <a:r>
              <a:rPr lang="cs-CZ" sz="2400" b="1" dirty="0">
                <a:solidFill>
                  <a:srgbClr val="FF0000"/>
                </a:solidFill>
              </a:rPr>
              <a:t>pravostranný </a:t>
            </a:r>
            <a:r>
              <a:rPr lang="cs-CZ" sz="2400" b="1" dirty="0" err="1">
                <a:solidFill>
                  <a:srgbClr val="FF0000"/>
                </a:solidFill>
              </a:rPr>
              <a:t>pneumothorax</a:t>
            </a:r>
            <a:r>
              <a:rPr lang="cs-CZ" sz="2400" b="1" dirty="0">
                <a:solidFill>
                  <a:srgbClr val="FF0000"/>
                </a:solidFill>
              </a:rPr>
              <a:t> (předozadní a boční snímek)</a:t>
            </a: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endParaRPr lang="en-US" sz="3200" b="1" dirty="0"/>
          </a:p>
        </p:txBody>
      </p:sp>
      <p:pic>
        <p:nvPicPr>
          <p:cNvPr id="78853" name="Picture 5" descr="Pneumothorax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323850" y="1916113"/>
            <a:ext cx="4248150" cy="3889375"/>
          </a:xfrm>
          <a:prstGeom prst="rect">
            <a:avLst/>
          </a:prstGeom>
          <a:noFill/>
        </p:spPr>
      </p:pic>
      <p:pic>
        <p:nvPicPr>
          <p:cNvPr id="78854" name="Picture 6" descr="Pneumothorax-bocni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 bwMode="auto">
          <a:xfrm>
            <a:off x="4787900" y="1916113"/>
            <a:ext cx="4105275" cy="388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9698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D17-B3FD-4A99-8874-CB8DABBD772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509000" cy="1139825"/>
          </a:xfrm>
        </p:spPr>
        <p:txBody>
          <a:bodyPr/>
          <a:lstStyle/>
          <a:p>
            <a:r>
              <a:rPr lang="cs-CZ" sz="3200" b="1"/>
              <a:t>Dušnost jako symptom pokročilého nádorového onemocnění (3) –</a:t>
            </a:r>
            <a:r>
              <a:rPr lang="cs-CZ" sz="3600" b="1"/>
              <a:t> terapeutické postupy</a:t>
            </a:r>
            <a:endParaRPr lang="en-US" sz="3600" b="1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133850"/>
          </a:xfrm>
        </p:spPr>
        <p:txBody>
          <a:bodyPr/>
          <a:lstStyle/>
          <a:p>
            <a:r>
              <a:rPr lang="cs-CZ" sz="2400" b="1">
                <a:latin typeface="Garamond" pitchFamily="18" charset="0"/>
              </a:rPr>
              <a:t>základní přístupy</a:t>
            </a:r>
            <a:r>
              <a:rPr lang="cs-CZ" sz="2400">
                <a:latin typeface="Garamond" pitchFamily="18" charset="0"/>
              </a:rPr>
              <a:t>:</a:t>
            </a:r>
          </a:p>
          <a:p>
            <a:pPr lvl="1"/>
            <a:r>
              <a:rPr lang="cs-CZ" sz="2400">
                <a:latin typeface="Garamond" pitchFamily="18" charset="0"/>
              </a:rPr>
              <a:t>zjistit a kauzálně léčit odstranitelné přičiny dušnosti (infekce, aspirace, plicní embolie, akutní srdeční selhání...)</a:t>
            </a:r>
          </a:p>
          <a:p>
            <a:pPr lvl="1"/>
            <a:r>
              <a:rPr lang="cs-CZ" sz="2400">
                <a:latin typeface="Garamond" pitchFamily="18" charset="0"/>
              </a:rPr>
              <a:t>pokud kauzální léčba není možná nebo reálná vzhledem k předpokládané délce života, volíme symptomatický přístup</a:t>
            </a:r>
          </a:p>
          <a:p>
            <a:pPr lvl="1"/>
            <a:r>
              <a:rPr lang="cs-CZ" sz="2400">
                <a:latin typeface="Garamond" pitchFamily="18" charset="0"/>
              </a:rPr>
              <a:t>vždy zvažovat, zda míra zátěže a riziko závažných nežádoucích účinků léčby nepřeváží její předpokládaný prospěch pro nemocného</a:t>
            </a:r>
            <a:endParaRPr lang="en-US" sz="240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41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8BB8-2EDF-49AA-B5BA-8EE8CB63F428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1139825"/>
          </a:xfrm>
        </p:spPr>
        <p:txBody>
          <a:bodyPr/>
          <a:lstStyle/>
          <a:p>
            <a:r>
              <a:rPr lang="cs-CZ" sz="3200" b="1"/>
              <a:t>Dušnost jako symptom pokročilého nádorového onemocnění (4) –</a:t>
            </a:r>
            <a:r>
              <a:rPr lang="cs-CZ" sz="3600" b="1"/>
              <a:t> farmakoterapie</a:t>
            </a:r>
            <a:endParaRPr lang="en-US" sz="3600" b="1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4530725"/>
          </a:xfrm>
        </p:spPr>
        <p:txBody>
          <a:bodyPr/>
          <a:lstStyle/>
          <a:p>
            <a:r>
              <a:rPr lang="cs-CZ" sz="2400" b="1" dirty="0" err="1">
                <a:latin typeface="Garamond" pitchFamily="18" charset="0"/>
              </a:rPr>
              <a:t>opioidy</a:t>
            </a:r>
            <a:endParaRPr lang="cs-CZ" sz="2400" b="1" dirty="0">
              <a:latin typeface="Garamond" pitchFamily="18" charset="0"/>
            </a:endParaRPr>
          </a:p>
          <a:p>
            <a:pPr lvl="1"/>
            <a:r>
              <a:rPr lang="cs-CZ" sz="2000" dirty="0">
                <a:latin typeface="Garamond" pitchFamily="18" charset="0"/>
              </a:rPr>
              <a:t>u akutní nebo záchvatovité dušnosti </a:t>
            </a:r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morphin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 5-10 mg s.</a:t>
            </a:r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c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., </a:t>
            </a:r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p.o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  <a:p>
            <a:pPr lvl="1"/>
            <a:r>
              <a:rPr lang="cs-CZ" sz="2000" dirty="0">
                <a:latin typeface="Garamond" pitchFamily="18" charset="0"/>
              </a:rPr>
              <a:t>u chronické dušnosti </a:t>
            </a:r>
            <a:r>
              <a:rPr lang="cs-CZ" sz="2000" dirty="0">
                <a:solidFill>
                  <a:srgbClr val="FF0000"/>
                </a:solidFill>
                <a:latin typeface="Garamond" pitchFamily="18" charset="0"/>
              </a:rPr>
              <a:t>retardované preparáty (dávky nižší než analgetické)</a:t>
            </a:r>
            <a:endParaRPr lang="cs-CZ" sz="2000" dirty="0">
              <a:latin typeface="Garamond" pitchFamily="18" charset="0"/>
            </a:endParaRPr>
          </a:p>
          <a:p>
            <a:r>
              <a:rPr lang="cs-CZ" sz="2400" b="1" dirty="0">
                <a:latin typeface="Garamond" pitchFamily="18" charset="0"/>
              </a:rPr>
              <a:t>anxiolytika</a:t>
            </a:r>
          </a:p>
          <a:p>
            <a:pPr lvl="1"/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alprazolam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 0,25-1 mg 3x denně, </a:t>
            </a:r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bromazepam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 1,5-3 mg 3x denně</a:t>
            </a:r>
          </a:p>
          <a:p>
            <a:pPr lvl="1"/>
            <a:r>
              <a:rPr lang="cs-CZ" sz="2000" dirty="0">
                <a:latin typeface="Garamond" pitchFamily="18" charset="0"/>
              </a:rPr>
              <a:t>farmakologická </a:t>
            </a:r>
            <a:r>
              <a:rPr lang="cs-CZ" sz="2000" dirty="0" err="1">
                <a:latin typeface="Garamond" pitchFamily="18" charset="0"/>
              </a:rPr>
              <a:t>sedace</a:t>
            </a:r>
            <a:r>
              <a:rPr lang="cs-CZ" sz="2000" dirty="0">
                <a:latin typeface="Garamond" pitchFamily="18" charset="0"/>
              </a:rPr>
              <a:t> u terminálně nemocných </a:t>
            </a:r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midazolam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 20-50 mg i.v. kontinuálně s.</a:t>
            </a:r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c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. nebo i.v. – společně s opiáty</a:t>
            </a:r>
            <a:endParaRPr lang="cs-CZ" sz="2000" dirty="0">
              <a:latin typeface="Garamond" pitchFamily="18" charset="0"/>
            </a:endParaRPr>
          </a:p>
          <a:p>
            <a:r>
              <a:rPr lang="cs-CZ" sz="2400" b="1" dirty="0" err="1">
                <a:latin typeface="Garamond" pitchFamily="18" charset="0"/>
              </a:rPr>
              <a:t>kortikosteoridy</a:t>
            </a:r>
            <a:endParaRPr lang="cs-CZ" sz="2400" b="1" dirty="0">
              <a:latin typeface="Garamond" pitchFamily="18" charset="0"/>
            </a:endParaRPr>
          </a:p>
          <a:p>
            <a:pPr lvl="1"/>
            <a:r>
              <a:rPr lang="cs-CZ" sz="2000" dirty="0">
                <a:latin typeface="Garamond" pitchFamily="18" charset="0"/>
              </a:rPr>
              <a:t>v léčbě edému kolem tumorózních ložisek nebo při </a:t>
            </a:r>
            <a:r>
              <a:rPr lang="cs-CZ" sz="2000" dirty="0" err="1">
                <a:latin typeface="Garamond" pitchFamily="18" charset="0"/>
              </a:rPr>
              <a:t>bronchokonstrikci</a:t>
            </a:r>
            <a:endParaRPr lang="cs-CZ" sz="2000" dirty="0">
              <a:latin typeface="Garamond" pitchFamily="18" charset="0"/>
            </a:endParaRPr>
          </a:p>
          <a:p>
            <a:pPr lvl="1"/>
            <a:r>
              <a:rPr lang="cs-CZ" sz="2000" dirty="0">
                <a:latin typeface="Garamond" pitchFamily="18" charset="0"/>
              </a:rPr>
              <a:t>úvodní dávka vyšší </a:t>
            </a:r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prednison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 20-60 mg </a:t>
            </a:r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p.o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., </a:t>
            </a:r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methylprednisolon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 40-250 mg i.v., </a:t>
            </a:r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dexamethazon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 8-32 mg i.v. nebo </a:t>
            </a:r>
            <a:r>
              <a:rPr lang="cs-CZ" sz="2000" b="1" dirty="0" err="1">
                <a:solidFill>
                  <a:srgbClr val="FF0000"/>
                </a:solidFill>
                <a:latin typeface="Garamond" pitchFamily="18" charset="0"/>
              </a:rPr>
              <a:t>p.o</a:t>
            </a:r>
            <a:r>
              <a:rPr lang="cs-CZ" sz="2000" b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  <a:p>
            <a:pPr lvl="1"/>
            <a:r>
              <a:rPr lang="cs-CZ" sz="2000" dirty="0">
                <a:latin typeface="Garamond" pitchFamily="18" charset="0"/>
              </a:rPr>
              <a:t>pokračujeme pouze při dosažení úlevy, jinak po několika dnech vysazujeme!</a:t>
            </a:r>
          </a:p>
        </p:txBody>
      </p:sp>
    </p:spTree>
    <p:extLst>
      <p:ext uri="{BB962C8B-B14F-4D97-AF65-F5344CB8AC3E}">
        <p14:creationId xmlns:p14="http://schemas.microsoft.com/office/powerpoint/2010/main" val="2198667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F0D2-6416-4897-B28C-3718AE407F61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1139825"/>
          </a:xfrm>
        </p:spPr>
        <p:txBody>
          <a:bodyPr/>
          <a:lstStyle/>
          <a:p>
            <a:r>
              <a:rPr lang="cs-CZ" sz="3200" b="1"/>
              <a:t>Dušnost jako symptom pokročilého nádorového onemocnění (4) –</a:t>
            </a:r>
            <a:r>
              <a:rPr lang="cs-CZ" sz="3600" b="1"/>
              <a:t> farmakoterapie</a:t>
            </a:r>
            <a:endParaRPr lang="en-US" sz="3600" b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4530725"/>
          </a:xfrm>
        </p:spPr>
        <p:txBody>
          <a:bodyPr/>
          <a:lstStyle/>
          <a:p>
            <a:r>
              <a:rPr lang="cs-CZ" sz="2400" b="1">
                <a:latin typeface="Garamond" pitchFamily="18" charset="0"/>
              </a:rPr>
              <a:t>bronchodilatancia</a:t>
            </a:r>
          </a:p>
          <a:p>
            <a:pPr lvl="1"/>
            <a:r>
              <a:rPr lang="cs-CZ" sz="2000">
                <a:latin typeface="Garamond" pitchFamily="18" charset="0"/>
              </a:rPr>
              <a:t>u dušnosti s výrazným podílem generalizované obstrukce dýchacích cest</a:t>
            </a:r>
          </a:p>
          <a:p>
            <a:pPr lvl="1"/>
            <a:r>
              <a:rPr lang="cs-CZ" sz="2000" b="1">
                <a:solidFill>
                  <a:srgbClr val="FF0000"/>
                </a:solidFill>
                <a:latin typeface="Garamond" pitchFamily="18" charset="0"/>
              </a:rPr>
              <a:t>methylxantiny (aminophylin, theophylin)</a:t>
            </a:r>
          </a:p>
          <a:p>
            <a:pPr lvl="1"/>
            <a:r>
              <a:rPr lang="cs-CZ" sz="2000" b="1">
                <a:solidFill>
                  <a:srgbClr val="FF0000"/>
                </a:solidFill>
                <a:latin typeface="Garamond" pitchFamily="18" charset="0"/>
              </a:rPr>
              <a:t>beta</a:t>
            </a:r>
            <a:r>
              <a:rPr lang="cs-CZ" sz="2000" b="1" baseline="-25000">
                <a:solidFill>
                  <a:srgbClr val="FF0000"/>
                </a:solidFill>
                <a:latin typeface="Garamond" pitchFamily="18" charset="0"/>
              </a:rPr>
              <a:t>2</a:t>
            </a:r>
            <a:r>
              <a:rPr lang="cs-CZ" sz="2000" b="1">
                <a:solidFill>
                  <a:srgbClr val="FF0000"/>
                </a:solidFill>
                <a:latin typeface="Garamond" pitchFamily="18" charset="0"/>
              </a:rPr>
              <a:t>-sympatomimetika (fenoterol, salbutamol, terbutalin)</a:t>
            </a:r>
          </a:p>
          <a:p>
            <a:pPr lvl="1"/>
            <a:r>
              <a:rPr lang="cs-CZ" sz="2000" b="1">
                <a:solidFill>
                  <a:srgbClr val="FF0000"/>
                </a:solidFill>
                <a:latin typeface="Garamond" pitchFamily="18" charset="0"/>
              </a:rPr>
              <a:t>anticholinergika (ipratropium)</a:t>
            </a:r>
          </a:p>
          <a:p>
            <a:pPr lvl="1"/>
            <a:r>
              <a:rPr lang="cs-CZ" sz="2000">
                <a:latin typeface="Garamond" pitchFamily="18" charset="0"/>
              </a:rPr>
              <a:t>volba aplikační formy (p.o., i.v., inhalační) závisí na stavu pacienta a zkušenostech</a:t>
            </a:r>
          </a:p>
          <a:p>
            <a:r>
              <a:rPr lang="cs-CZ" sz="2400" b="1">
                <a:latin typeface="Garamond" pitchFamily="18" charset="0"/>
              </a:rPr>
              <a:t>mukolytika, expektorancia</a:t>
            </a:r>
          </a:p>
          <a:p>
            <a:pPr lvl="1"/>
            <a:r>
              <a:rPr lang="cs-CZ" sz="2000">
                <a:latin typeface="Garamond" pitchFamily="18" charset="0"/>
              </a:rPr>
              <a:t>při nadměrné tvorbě hlenu s obtížným vykašláváním</a:t>
            </a:r>
          </a:p>
          <a:p>
            <a:r>
              <a:rPr lang="cs-CZ" sz="2400" b="1">
                <a:latin typeface="Garamond" pitchFamily="18" charset="0"/>
              </a:rPr>
              <a:t>antibiotika</a:t>
            </a:r>
          </a:p>
          <a:p>
            <a:r>
              <a:rPr lang="cs-CZ" sz="2400" b="1">
                <a:latin typeface="Garamond" pitchFamily="18" charset="0"/>
              </a:rPr>
              <a:t>diuretika</a:t>
            </a:r>
          </a:p>
        </p:txBody>
      </p:sp>
    </p:spTree>
    <p:extLst>
      <p:ext uri="{BB962C8B-B14F-4D97-AF65-F5344CB8AC3E}">
        <p14:creationId xmlns:p14="http://schemas.microsoft.com/office/powerpoint/2010/main" val="1353913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B8DC-7E55-4252-91B1-534AB2FE70D9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39750" y="4581525"/>
            <a:ext cx="8208963" cy="13684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1139825"/>
          </a:xfrm>
        </p:spPr>
        <p:txBody>
          <a:bodyPr/>
          <a:lstStyle/>
          <a:p>
            <a:r>
              <a:rPr lang="cs-CZ" sz="3200" b="1"/>
              <a:t>Dušnost jako symptom pokročilého nádorového onemocnění (4) –</a:t>
            </a:r>
            <a:r>
              <a:rPr lang="cs-CZ" sz="3600" b="1"/>
              <a:t> oxygenoterapie</a:t>
            </a:r>
            <a:endParaRPr lang="en-US" sz="36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4530725"/>
          </a:xfrm>
        </p:spPr>
        <p:txBody>
          <a:bodyPr/>
          <a:lstStyle/>
          <a:p>
            <a:r>
              <a:rPr lang="cs-CZ" sz="2400" b="1">
                <a:latin typeface="Garamond" pitchFamily="18" charset="0"/>
              </a:rPr>
              <a:t>kyslík (t.j. směs vzduchu obohacenou kyslíkem) bychom měli nabízet těm pacientům, kteří z toho mají prospěch</a:t>
            </a:r>
          </a:p>
          <a:p>
            <a:r>
              <a:rPr lang="cs-CZ" sz="2400">
                <a:latin typeface="Garamond" pitchFamily="18" charset="0"/>
              </a:rPr>
              <a:t>existují standardní indikace dlouhodobé oxygenoterapie při chronických onemocněních plic (CHOPN, těžké perzistující asthma, plicní fibrózy)</a:t>
            </a:r>
          </a:p>
          <a:p>
            <a:r>
              <a:rPr lang="cs-CZ" sz="2400" b="1">
                <a:latin typeface="Garamond" pitchFamily="18" charset="0"/>
              </a:rPr>
              <a:t>dlouhodobá domácí oxygenoterapie (DDOT)</a:t>
            </a:r>
            <a:r>
              <a:rPr lang="cs-CZ" sz="2400">
                <a:latin typeface="Garamond" pitchFamily="18" charset="0"/>
              </a:rPr>
              <a:t> indikována na základě provedení kyslíkového testu a je pak hrazena pojišťovnou</a:t>
            </a:r>
          </a:p>
          <a:p>
            <a:pPr>
              <a:buFont typeface="Wingdings" pitchFamily="2" charset="2"/>
              <a:buNone/>
            </a:pPr>
            <a:endParaRPr lang="cs-CZ" sz="2400">
              <a:latin typeface="Garamond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cs-CZ" sz="2400">
                <a:latin typeface="Garamond" pitchFamily="18" charset="0"/>
              </a:rPr>
              <a:t>	</a:t>
            </a:r>
            <a:r>
              <a:rPr lang="cs-CZ" sz="2200" b="1">
                <a:solidFill>
                  <a:srgbClr val="FF0000"/>
                </a:solidFill>
                <a:latin typeface="Garamond" pitchFamily="18" charset="0"/>
              </a:rPr>
              <a:t>pacient i jeho rodina vnímají často podání kyslíku jako aktivní přístup v léčbě dušnosti; dušnost je jednou z nejsilnějších obav a příčin, proč nechtějí prožít závěr života v domácím prostředí</a:t>
            </a:r>
          </a:p>
          <a:p>
            <a:endParaRPr lang="cs-CZ" sz="2400" b="1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79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Předpokladem úspěšné léčby symptomů je</a:t>
            </a:r>
          </a:p>
          <a:p>
            <a:endParaRPr lang="cs-CZ"/>
          </a:p>
          <a:p>
            <a:r>
              <a:rPr lang="cs-CZ"/>
              <a:t>Systematické </a:t>
            </a:r>
            <a:r>
              <a:rPr lang="cs-CZ" dirty="0"/>
              <a:t>zhodnocení </a:t>
            </a:r>
          </a:p>
          <a:p>
            <a:r>
              <a:rPr lang="cs-CZ" dirty="0"/>
              <a:t>Dostatečně komplexní léčba</a:t>
            </a:r>
          </a:p>
          <a:p>
            <a:r>
              <a:rPr lang="cs-CZ" dirty="0"/>
              <a:t>Vztah důvěry s pacientem</a:t>
            </a:r>
          </a:p>
        </p:txBody>
      </p:sp>
    </p:spTree>
    <p:extLst>
      <p:ext uri="{BB962C8B-B14F-4D97-AF65-F5344CB8AC3E}">
        <p14:creationId xmlns:p14="http://schemas.microsoft.com/office/powerpoint/2010/main" val="325304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/>
              <a:t>Pacient v paliativní péči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714E1-529F-49F0-82D4-742F7DAE791D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205038"/>
            <a:ext cx="6581775" cy="4394200"/>
          </a:xfrm>
        </p:spPr>
      </p:pic>
      <p:sp>
        <p:nvSpPr>
          <p:cNvPr id="16389" name="TextovéPole 5"/>
          <p:cNvSpPr txBox="1">
            <a:spLocks noChangeArrowheads="1"/>
          </p:cNvSpPr>
          <p:nvPr/>
        </p:nvSpPr>
        <p:spPr bwMode="auto">
          <a:xfrm>
            <a:off x="468313" y="98107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64 letý pacient s nemalobuněčným nádorem levé plíce s metastázami                    do skeletu a jater. Stp. 2 liniích paliativní CHT a paliativní RT .</a:t>
            </a:r>
          </a:p>
        </p:txBody>
      </p:sp>
    </p:spTree>
    <p:extLst>
      <p:ext uri="{BB962C8B-B14F-4D97-AF65-F5344CB8AC3E}">
        <p14:creationId xmlns:p14="http://schemas.microsoft.com/office/powerpoint/2010/main" val="129486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/>
              <a:t>Pacientovy „problémy“ (symptomy)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751387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Únava</a:t>
            </a:r>
          </a:p>
          <a:p>
            <a:pPr eaLnBrk="1" hangingPunct="1"/>
            <a:r>
              <a:rPr lang="cs-CZ" dirty="0"/>
              <a:t>Nechutenství</a:t>
            </a:r>
          </a:p>
          <a:p>
            <a:pPr eaLnBrk="1" hangingPunct="1"/>
            <a:r>
              <a:rPr lang="cs-CZ" dirty="0"/>
              <a:t>Váhový úbytek –kachexie</a:t>
            </a:r>
          </a:p>
          <a:p>
            <a:pPr eaLnBrk="1" hangingPunct="1"/>
            <a:r>
              <a:rPr lang="cs-CZ" dirty="0"/>
              <a:t>Nevolnost a zvracení</a:t>
            </a:r>
          </a:p>
          <a:p>
            <a:r>
              <a:rPr lang="cs-CZ" dirty="0"/>
              <a:t>Bolest</a:t>
            </a:r>
          </a:p>
          <a:p>
            <a:pPr eaLnBrk="1" hangingPunct="1"/>
            <a:r>
              <a:rPr lang="cs-CZ" dirty="0"/>
              <a:t>Dušnost</a:t>
            </a:r>
          </a:p>
          <a:p>
            <a:pPr eaLnBrk="1" hangingPunct="1"/>
            <a:r>
              <a:rPr lang="cs-CZ" dirty="0"/>
              <a:t>Úzkost</a:t>
            </a:r>
          </a:p>
          <a:p>
            <a:pPr eaLnBrk="1" hangingPunct="1"/>
            <a:r>
              <a:rPr lang="cs-CZ" dirty="0"/>
              <a:t>Deprese</a:t>
            </a:r>
          </a:p>
          <a:p>
            <a:pPr eaLnBrk="1" hangingPunct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808AA-7E56-482B-A86F-F5642325734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95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/>
              <a:t>…„problémy“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751387"/>
          </a:xfrm>
        </p:spPr>
        <p:txBody>
          <a:bodyPr/>
          <a:lstStyle/>
          <a:p>
            <a:pPr eaLnBrk="1" hangingPunct="1"/>
            <a:r>
              <a:rPr lang="cs-CZ" dirty="0"/>
              <a:t>Ztráta sociální role (otec, živitel, partner..)</a:t>
            </a:r>
          </a:p>
          <a:p>
            <a:pPr eaLnBrk="1" hangingPunct="1"/>
            <a:r>
              <a:rPr lang="cs-CZ" dirty="0"/>
              <a:t>Ztráta sebevědomí a pocitu důstojnosti</a:t>
            </a:r>
          </a:p>
          <a:p>
            <a:pPr eaLnBrk="1" hangingPunct="1"/>
            <a:r>
              <a:rPr lang="cs-CZ" dirty="0"/>
              <a:t>Perspektiva, výhled do budoucnosti, naděje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b="1" dirty="0"/>
              <a:t>Tyto oblasti podmiňují intenzitu tělesných symptomů  (bolest –dušnost- úzkost)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5C7B-F37A-40ED-90B6-299D1488099C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07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2052638"/>
          <a:ext cx="77724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list" r:id="rId3" imgW="3579480" imgH="1896120" progId="Excel.Sheet.8">
                  <p:embed/>
                </p:oleObj>
              </mc:Choice>
              <mc:Fallback>
                <p:oleObj name="list" r:id="rId3" imgW="3579480" imgH="1896120" progId="Excel.Sheet.8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2638"/>
                        <a:ext cx="7772400" cy="367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dirty="0"/>
              <a:t>Výskyt symptomů v posledních  6 měsících života- podle dg.</a:t>
            </a:r>
            <a:endParaRPr lang="cs-CZ" dirty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724400" y="59436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dirty="0" err="1">
                <a:latin typeface="+mj-lt"/>
                <a:cs typeface="Arial" charset="0"/>
              </a:rPr>
              <a:t>Seale</a:t>
            </a:r>
            <a:r>
              <a:rPr lang="cs-CZ" dirty="0">
                <a:latin typeface="+mj-lt"/>
                <a:cs typeface="Arial" charset="0"/>
              </a:rPr>
              <a:t> 1994</a:t>
            </a:r>
          </a:p>
        </p:txBody>
      </p:sp>
    </p:spTree>
    <p:extLst>
      <p:ext uri="{BB962C8B-B14F-4D97-AF65-F5344CB8AC3E}">
        <p14:creationId xmlns:p14="http://schemas.microsoft.com/office/powerpoint/2010/main" val="180065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/>
              <a:t>Hodnocení symptomů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751387"/>
          </a:xfrm>
        </p:spPr>
        <p:txBody>
          <a:bodyPr/>
          <a:lstStyle/>
          <a:p>
            <a:pPr eaLnBrk="1" hangingPunct="1"/>
            <a:r>
              <a:rPr lang="cs-CZ" dirty="0"/>
              <a:t>Intenzita</a:t>
            </a:r>
          </a:p>
          <a:p>
            <a:pPr eaLnBrk="1" hangingPunct="1"/>
            <a:r>
              <a:rPr lang="cs-CZ" dirty="0"/>
              <a:t>Závažnost pro pacienta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 err="1"/>
              <a:t>Edmonton</a:t>
            </a:r>
            <a:r>
              <a:rPr lang="cs-CZ" dirty="0"/>
              <a:t> Symptom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(ESAS)</a:t>
            </a:r>
          </a:p>
          <a:p>
            <a:r>
              <a:rPr lang="cs-CZ" dirty="0"/>
              <a:t>Nejužívanější dotazníkový nástroj v paliativní péči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7D1520-CC52-4251-AE26-1979EC90DC39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118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1468</Words>
  <Application>Microsoft Office PowerPoint</Application>
  <PresentationFormat>Předvádění na obrazovce (4:3)</PresentationFormat>
  <Paragraphs>366</Paragraphs>
  <Slides>46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8" baseType="lpstr">
      <vt:lpstr>Motiv systému Office</vt:lpstr>
      <vt:lpstr>list</vt:lpstr>
      <vt:lpstr>Nejčastější symptomy pokročilého onkologického onemocnění</vt:lpstr>
      <vt:lpstr>Co je pokročilé onemocnění?</vt:lpstr>
      <vt:lpstr>Co je pokročilé onemocnění?</vt:lpstr>
      <vt:lpstr>Co je symptom?</vt:lpstr>
      <vt:lpstr>Pacient v paliativní péči</vt:lpstr>
      <vt:lpstr>Pacientovy „problémy“ (symptomy)</vt:lpstr>
      <vt:lpstr>…„problémy“</vt:lpstr>
      <vt:lpstr>Výskyt symptomů v posledních  6 měsících života- podle dg.</vt:lpstr>
      <vt:lpstr>Hodnocení symptomů</vt:lpstr>
      <vt:lpstr>ESAS</vt:lpstr>
      <vt:lpstr>ESAS</vt:lpstr>
      <vt:lpstr>Hodnocení symptomů</vt:lpstr>
      <vt:lpstr>Léčba symptomů</vt:lpstr>
      <vt:lpstr>.. léčba symptomů</vt:lpstr>
      <vt:lpstr> Únava </vt:lpstr>
      <vt:lpstr>..únava</vt:lpstr>
      <vt:lpstr>…únava</vt:lpstr>
      <vt:lpstr>Bolest </vt:lpstr>
      <vt:lpstr>Farmakoterapie chronické bolesti  Žebříček WHO ( 1986)</vt:lpstr>
      <vt:lpstr>…žebříček WHO..</vt:lpstr>
      <vt:lpstr>…v pravidelných intervalech…</vt:lpstr>
      <vt:lpstr>..co nejméně invazivně..</vt:lpstr>
      <vt:lpstr>Individuální titrace</vt:lpstr>
      <vt:lpstr>…farmako a nefarmako…</vt:lpstr>
      <vt:lpstr>Opioidy</vt:lpstr>
      <vt:lpstr> Z medikační karty </vt:lpstr>
      <vt:lpstr>Klinické případy</vt:lpstr>
      <vt:lpstr>Medikační karta </vt:lpstr>
      <vt:lpstr>Medikační  karta </vt:lpstr>
      <vt:lpstr>Bolest u umírajícího pacienta</vt:lpstr>
      <vt:lpstr>Nežádoucí účinky opioidních analgetik</vt:lpstr>
      <vt:lpstr>Tolerance, fyzická a psychická závislost při léčbě opioidy</vt:lpstr>
      <vt:lpstr> Dušnost </vt:lpstr>
      <vt:lpstr>Dušnost jako symptom pokročilého nádorového onemocnění (1)</vt:lpstr>
      <vt:lpstr>Dušnost jako symptom pokročilého nádorového onemocnění (2) – nejčastější příčiny</vt:lpstr>
      <vt:lpstr>Dušnost jako symptom pokročilého nádorového onemocnění obstrukce dýchacích cest nádorem + infiltrace levé plíce</vt:lpstr>
      <vt:lpstr>Dušnost jako symptom pokročilého nádorového onemocnění oboustranný pleurální výpotek </vt:lpstr>
      <vt:lpstr>Dušnost jako symptom pokročilého nádorového onemocnění oboustranné metastatické postižení plic </vt:lpstr>
      <vt:lpstr>   Dušnost jako symptom pokročilého nádorového onemocnění levostranné srdeční selhání (dilatace srdečního stínu, městnání v malém oběhu)  </vt:lpstr>
      <vt:lpstr>  Dušnost jako symptom pokročilého nádorového onemocnění pravostranná (lobární) bronchopneumonie  </vt:lpstr>
      <vt:lpstr>  Dušnost jako symptom pokročilého nádorového onemocnění pravostranný pneumothorax (předozadní a boční snímek)  </vt:lpstr>
      <vt:lpstr>Dušnost jako symptom pokročilého nádorového onemocnění (3) – terapeutické postupy</vt:lpstr>
      <vt:lpstr>Dušnost jako symptom pokročilého nádorového onemocnění (4) – farmakoterapie</vt:lpstr>
      <vt:lpstr>Dušnost jako symptom pokročilého nádorového onemocnění (4) – farmakoterapie</vt:lpstr>
      <vt:lpstr>Dušnost jako symptom pokročilého nádorového onemocnění (4) – oxygenoterapie</vt:lpstr>
      <vt:lpstr>Závěry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Nejčastější symptomy pokročilého onkologického onemocnění</dc:title>
  <dc:creator>Windows User</dc:creator>
  <cp:lastModifiedBy>Ondrej Slama</cp:lastModifiedBy>
  <cp:revision>14</cp:revision>
  <dcterms:created xsi:type="dcterms:W3CDTF">2016-03-23T20:15:49Z</dcterms:created>
  <dcterms:modified xsi:type="dcterms:W3CDTF">2019-03-13T22:20:39Z</dcterms:modified>
</cp:coreProperties>
</file>