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6" r:id="rId29"/>
    <p:sldId id="287" r:id="rId30"/>
    <p:sldId id="288" r:id="rId31"/>
    <p:sldId id="289" r:id="rId32"/>
    <p:sldId id="290" r:id="rId33"/>
    <p:sldId id="294" r:id="rId34"/>
    <p:sldId id="291" r:id="rId35"/>
    <p:sldId id="292" r:id="rId36"/>
    <p:sldId id="297" r:id="rId37"/>
    <p:sldId id="299" r:id="rId38"/>
    <p:sldId id="300" r:id="rId39"/>
    <p:sldId id="306" r:id="rId40"/>
    <p:sldId id="307" r:id="rId41"/>
    <p:sldId id="311" r:id="rId42"/>
    <p:sldId id="316" r:id="rId43"/>
    <p:sldId id="317" r:id="rId44"/>
    <p:sldId id="320" r:id="rId45"/>
    <p:sldId id="324" r:id="rId46"/>
    <p:sldId id="327" r:id="rId47"/>
    <p:sldId id="331" r:id="rId48"/>
    <p:sldId id="335" r:id="rId49"/>
    <p:sldId id="338" r:id="rId50"/>
    <p:sldId id="342" r:id="rId51"/>
    <p:sldId id="349" r:id="rId52"/>
    <p:sldId id="352" r:id="rId53"/>
    <p:sldId id="354" r:id="rId54"/>
    <p:sldId id="358" r:id="rId55"/>
    <p:sldId id="361" r:id="rId56"/>
    <p:sldId id="368" r:id="rId57"/>
    <p:sldId id="379" r:id="rId58"/>
    <p:sldId id="383" r:id="rId59"/>
    <p:sldId id="388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CD234-83EF-4903-8EBB-B2A5B9CFB25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5535D-E667-45C6-A505-E2437CC78F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04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39DF7-8CBB-46AE-91C6-811062B00FDE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Aa.membri superioris</a:t>
            </a:r>
          </a:p>
        </p:txBody>
      </p:sp>
    </p:spTree>
    <p:extLst>
      <p:ext uri="{BB962C8B-B14F-4D97-AF65-F5344CB8AC3E}">
        <p14:creationId xmlns:p14="http://schemas.microsoft.com/office/powerpoint/2010/main" val="76162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F34D1-F4D2-4F50-85B6-34279314A7C2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25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667DA-0298-4A5E-9B6C-BA2D4A1BBE56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2869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32597-96B3-4D4F-A39B-0B19A6CC74BA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211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5B7998-2707-484D-A498-222ABC2CC3FB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A.Iliaca externa</a:t>
            </a:r>
          </a:p>
        </p:txBody>
      </p:sp>
    </p:spTree>
    <p:extLst>
      <p:ext uri="{BB962C8B-B14F-4D97-AF65-F5344CB8AC3E}">
        <p14:creationId xmlns:p14="http://schemas.microsoft.com/office/powerpoint/2010/main" val="1652572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16942-8131-4E05-8094-8D6B2BCC461A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2D25B-9ED4-4F57-86D3-9D4CBF284ACA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Aa.membri inferioris</a:t>
            </a:r>
          </a:p>
        </p:txBody>
      </p:sp>
    </p:spTree>
    <p:extLst>
      <p:ext uri="{BB962C8B-B14F-4D97-AF65-F5344CB8AC3E}">
        <p14:creationId xmlns:p14="http://schemas.microsoft.com/office/powerpoint/2010/main" val="2278371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40AC7-3FA7-42DE-AF31-BAA3EC323C0D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865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90ECB9-21DF-414D-B3C1-3A819E9BF68C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271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C83ED-FB63-4237-BBD3-24A08A4126BD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148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AE712-4691-462F-8384-1628829B4C77}" type="slidenum">
              <a:rPr lang="cs-CZ" altLang="cs-CZ"/>
              <a:pPr/>
              <a:t>24</a:t>
            </a:fld>
            <a:endParaRPr lang="cs-CZ" altLang="cs-CZ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245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69D24-688A-4115-B9DC-151378CDE89C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5616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880DF-DAAD-4A0F-8C78-CC258FF42782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8398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64B57-A028-4BC9-97F1-DDFAD9ADC86F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1136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334BF-D95E-43E7-94EE-BBD900D4E146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869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7AF95-C61E-420C-A065-52D4CA519666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1575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DF490-3E1D-47FC-B6AA-5FEA282D26F7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8476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57AD1-091D-4948-9A92-BE220FE2559A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213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6FA81-5440-44EF-A5F5-F3CA4C08D87F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7654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BFE5B-C436-4AC3-8343-7F8CCDAF44C6}" type="slidenum">
              <a:rPr lang="cs-CZ" altLang="cs-CZ"/>
              <a:pPr/>
              <a:t>34</a:t>
            </a:fld>
            <a:endParaRPr lang="cs-CZ" altLang="cs-CZ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459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F33CA-203B-4136-8363-FD7DA6E6E3F6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844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52E15-A99A-493F-B189-382469B2D6C1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66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6C13-6F92-444A-8536-72739F0448BB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943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59E07-444A-4DE5-8BB2-D98D41055487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14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FC661-7EFD-4155-9919-04D2C9ABC1AA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32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359F84-71C4-4704-9C4C-4FE8E5FB8386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22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DA62D-027F-4B0A-8AFD-F68F59EBA905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988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C45AD-9BD6-46F8-86B8-CCCA66A0EA7B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91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20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67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7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5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68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63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72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44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4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25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98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F6D76-545E-49D6-97C7-A9A700B577A6}" type="datetimeFigureOut">
              <a:rPr lang="cs-CZ" smtClean="0"/>
              <a:t>01.03.2019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6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bartleby.com/107/210.html#i810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bartleby.com/107/210.html#i8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artleby.com/107/210.html#i814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upload.wikimedia.org/wikipedia/commons/3/3a/Gray1244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artleby.com/107/213.html#i836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hyperlink" Target="http://bartleby.com/107/212.html#i826" TargetMode="Externa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artleby.com/107/213.html#i833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://bartleby.com/107/213.html#i83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upload.wikimedia.org/wikipedia/commons/d/de/Pudendal_nerve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bartleby.com/107/213.html#i831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2" Type="http://schemas.openxmlformats.org/officeDocument/2006/relationships/hyperlink" Target="http://bartleby.com/107/212.html#i82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artleby.com/107/213.html#i832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://bartleby.com/107/212.html#i827" TargetMode="External"/><Relationship Id="rId9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45707"/>
            <a:ext cx="9144000" cy="2387600"/>
          </a:xfrm>
        </p:spPr>
        <p:txBody>
          <a:bodyPr/>
          <a:lstStyle/>
          <a:p>
            <a:r>
              <a:rPr lang="cs-CZ" b="1" u="sng" dirty="0"/>
              <a:t>TOPO KONČETIN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30030"/>
            <a:ext cx="9144000" cy="1655762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NERVOVÉ PLETENĚ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TEPNY</a:t>
            </a:r>
          </a:p>
          <a:p>
            <a:r>
              <a:rPr lang="cs-CZ" sz="3200" b="1" dirty="0">
                <a:solidFill>
                  <a:schemeClr val="accent1"/>
                </a:solidFill>
              </a:rPr>
              <a:t>ŽÍLY</a:t>
            </a:r>
          </a:p>
        </p:txBody>
      </p:sp>
    </p:spTree>
    <p:extLst>
      <p:ext uri="{BB962C8B-B14F-4D97-AF65-F5344CB8AC3E}">
        <p14:creationId xmlns:p14="http://schemas.microsoft.com/office/powerpoint/2010/main" val="118547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http://classconnection.s3.amazonaws.com/33/flashcards/602033/jpg/07_arteries_of_the_forearm_-_anterior_view_(edit)1311660218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r="29599"/>
          <a:stretch>
            <a:fillRect/>
          </a:stretch>
        </p:blipFill>
        <p:spPr bwMode="auto">
          <a:xfrm>
            <a:off x="5159376" y="0"/>
            <a:ext cx="1800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7248526" y="1268414"/>
            <a:ext cx="3311525" cy="865187"/>
          </a:xfrm>
          <a:prstGeom prst="wedgeRoundRectCallout">
            <a:avLst>
              <a:gd name="adj1" fmla="val -83319"/>
              <a:gd name="adj2" fmla="val 934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flexor digitorum</a:t>
            </a:r>
          </a:p>
          <a:p>
            <a:r>
              <a:rPr lang="cs-CZ" altLang="cs-CZ" b="1" i="1"/>
              <a:t>profundus</a:t>
            </a:r>
            <a:r>
              <a:rPr lang="cs-CZ" altLang="cs-CZ" b="1"/>
              <a:t> a </a:t>
            </a:r>
            <a:r>
              <a:rPr lang="cs-CZ" altLang="cs-CZ" b="1" i="1"/>
              <a:t>superficialis</a:t>
            </a:r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7104064" y="4149725"/>
            <a:ext cx="3563937" cy="935038"/>
          </a:xfrm>
          <a:prstGeom prst="wedgeRoundRectCallout">
            <a:avLst>
              <a:gd name="adj1" fmla="val -68352"/>
              <a:gd name="adj2" fmla="val 255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flexor carpi</a:t>
            </a:r>
          </a:p>
          <a:p>
            <a:r>
              <a:rPr lang="cs-CZ" altLang="cs-CZ" b="1" i="1"/>
              <a:t>ulnaris</a:t>
            </a:r>
            <a:r>
              <a:rPr lang="cs-CZ" altLang="cs-CZ" b="1"/>
              <a:t> a </a:t>
            </a:r>
            <a:r>
              <a:rPr lang="cs-CZ" altLang="cs-CZ" b="1" i="1"/>
              <a:t>m.flexor digitorum</a:t>
            </a:r>
          </a:p>
          <a:p>
            <a:r>
              <a:rPr lang="cs-CZ" altLang="cs-CZ" b="1" i="1"/>
              <a:t>superficialis</a:t>
            </a:r>
          </a:p>
        </p:txBody>
      </p:sp>
      <p:sp>
        <p:nvSpPr>
          <p:cNvPr id="162823" name="AutoShape 7"/>
          <p:cNvSpPr>
            <a:spLocks noChangeArrowheads="1"/>
          </p:cNvSpPr>
          <p:nvPr/>
        </p:nvSpPr>
        <p:spPr bwMode="auto">
          <a:xfrm>
            <a:off x="1774826" y="4868863"/>
            <a:ext cx="2881313" cy="609600"/>
          </a:xfrm>
          <a:prstGeom prst="wedgeRoundRectCallout">
            <a:avLst>
              <a:gd name="adj1" fmla="val 104162"/>
              <a:gd name="adj2" fmla="val 945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po povrchu</a:t>
            </a:r>
          </a:p>
          <a:p>
            <a:r>
              <a:rPr lang="cs-CZ" altLang="cs-CZ" b="1" i="1"/>
              <a:t>retinaculum flexorum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2135188" y="333375"/>
            <a:ext cx="15947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800" b="1" i="1" u="sng" dirty="0" err="1">
                <a:solidFill>
                  <a:srgbClr val="FF0000"/>
                </a:solidFill>
              </a:rPr>
              <a:t>ulnaris</a:t>
            </a:r>
            <a:endParaRPr lang="cs-CZ" altLang="cs-CZ" sz="2800" b="1" i="1" u="sng" dirty="0">
              <a:solidFill>
                <a:srgbClr val="FF0000"/>
              </a:solidFill>
            </a:endParaRPr>
          </a:p>
        </p:txBody>
      </p:sp>
      <p:sp>
        <p:nvSpPr>
          <p:cNvPr id="162825" name="AutoShape 9"/>
          <p:cNvSpPr>
            <a:spLocks noChangeArrowheads="1"/>
          </p:cNvSpPr>
          <p:nvPr/>
        </p:nvSpPr>
        <p:spPr bwMode="auto">
          <a:xfrm>
            <a:off x="7319964" y="5734051"/>
            <a:ext cx="3348037" cy="1008063"/>
          </a:xfrm>
          <a:prstGeom prst="wedgeRoundRectCallout">
            <a:avLst>
              <a:gd name="adj1" fmla="val -75556"/>
              <a:gd name="adj2" fmla="val -2354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na dlani vydává konečné větve:</a:t>
            </a:r>
            <a:r>
              <a:rPr lang="cs-CZ" altLang="cs-CZ"/>
              <a:t> </a:t>
            </a:r>
            <a:r>
              <a:rPr lang="cs-CZ" altLang="cs-CZ" b="1" i="1">
                <a:solidFill>
                  <a:srgbClr val="FF0000"/>
                </a:solidFill>
              </a:rPr>
              <a:t>r. palmaris spf. et prof.</a:t>
            </a:r>
          </a:p>
        </p:txBody>
      </p:sp>
    </p:spTree>
    <p:extLst>
      <p:ext uri="{BB962C8B-B14F-4D97-AF65-F5344CB8AC3E}">
        <p14:creationId xmlns:p14="http://schemas.microsoft.com/office/powerpoint/2010/main" val="83424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524001" y="1"/>
            <a:ext cx="493236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</a:t>
            </a:r>
          </a:p>
          <a:p>
            <a:r>
              <a:rPr lang="cs-CZ" altLang="cs-CZ" sz="2000" b="1" dirty="0"/>
              <a:t>a) svalové</a:t>
            </a:r>
          </a:p>
          <a:p>
            <a:r>
              <a:rPr lang="cs-CZ" altLang="cs-CZ" sz="2000" b="1" dirty="0"/>
              <a:t>b) k </a:t>
            </a:r>
            <a:r>
              <a:rPr lang="cs-CZ" altLang="cs-CZ" sz="2000" b="1" dirty="0" err="1"/>
              <a:t>radiokarpálnímu</a:t>
            </a:r>
            <a:r>
              <a:rPr lang="cs-CZ" altLang="cs-CZ" sz="2000" b="1" dirty="0"/>
              <a:t> kloubu</a:t>
            </a:r>
          </a:p>
          <a:p>
            <a:r>
              <a:rPr lang="cs-CZ" altLang="cs-CZ" sz="2000" b="1" dirty="0"/>
              <a:t>c)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v polovině metakarpů, </a:t>
            </a:r>
          </a:p>
          <a:p>
            <a:pPr>
              <a:buFontTx/>
              <a:buAutoNum type="arabicPlain" startAt="3"/>
            </a:pP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communes</a:t>
            </a:r>
            <a:r>
              <a:rPr lang="cs-CZ" altLang="cs-CZ" sz="2000" b="1" i="1" dirty="0">
                <a:solidFill>
                  <a:srgbClr val="FF00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i="1" dirty="0">
                <a:solidFill>
                  <a:srgbClr val="FF0000"/>
                </a:solidFill>
              </a:rPr>
              <a:t> proprii</a:t>
            </a:r>
            <a:r>
              <a:rPr lang="cs-CZ" altLang="cs-CZ" sz="2000" b="1" i="1" dirty="0"/>
              <a:t>,</a:t>
            </a:r>
            <a:r>
              <a:rPr lang="cs-CZ" altLang="cs-CZ" sz="2000" b="1" dirty="0"/>
              <a:t> </a:t>
            </a:r>
          </a:p>
          <a:p>
            <a:r>
              <a:rPr lang="cs-CZ" altLang="cs-CZ" sz="2000" b="1" dirty="0"/>
              <a:t>palec a laterální stranu  ukazováku vyživuje 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princeps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pollicis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z 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radialis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d)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(spoluvytváří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/>
              <a:t>, z něhož jdou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dirty="0"/>
              <a:t>)</a:t>
            </a:r>
          </a:p>
          <a:p>
            <a:endParaRPr lang="cs-CZ" altLang="cs-CZ" sz="2000" b="1" dirty="0"/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2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1" name="Picture 7" descr="Gray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92364"/>
            <a:ext cx="3592513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3" name="Picture 9" descr="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5" y="1290009"/>
            <a:ext cx="4276436" cy="55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5" name="Picture 11" descr="a_323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5545" r="7971"/>
          <a:stretch>
            <a:fillRect/>
          </a:stretch>
        </p:blipFill>
        <p:spPr bwMode="auto">
          <a:xfrm>
            <a:off x="3722687" y="92364"/>
            <a:ext cx="3906549" cy="49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1774825" y="5679498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i="1" u="sng">
                <a:solidFill>
                  <a:srgbClr val="FF0000"/>
                </a:solidFill>
              </a:rPr>
              <a:t>RETE  ARTICULARE CUBITI</a:t>
            </a:r>
          </a:p>
          <a:p>
            <a:r>
              <a:rPr lang="cs-CZ" altLang="cs-CZ" b="1" i="1" u="sng">
                <a:solidFill>
                  <a:srgbClr val="FF0000"/>
                </a:solidFill>
              </a:rPr>
              <a:t>RETE  CARPI PALMARE ET DORSALE</a:t>
            </a:r>
          </a:p>
        </p:txBody>
      </p:sp>
    </p:spTree>
    <p:extLst>
      <p:ext uri="{BB962C8B-B14F-4D97-AF65-F5344CB8AC3E}">
        <p14:creationId xmlns:p14="http://schemas.microsoft.com/office/powerpoint/2010/main" val="351691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863976" y="1"/>
            <a:ext cx="414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FFFF00"/>
                </a:solidFill>
              </a:rPr>
              <a:t>  </a:t>
            </a:r>
            <a:r>
              <a:rPr lang="cs-CZ" altLang="cs-CZ" sz="2800" b="1" i="1" u="sng">
                <a:solidFill>
                  <a:srgbClr val="FF0000"/>
                </a:solidFill>
              </a:rPr>
              <a:t>Aa. iliacae communes</a:t>
            </a:r>
            <a:endParaRPr lang="cs-CZ" altLang="cs-CZ" sz="2400" b="1">
              <a:solidFill>
                <a:schemeClr val="bg1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3740150"/>
            <a:ext cx="507682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620714"/>
            <a:ext cx="5076825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8975725" y="3860801"/>
            <a:ext cx="914400" cy="360363"/>
          </a:xfrm>
          <a:prstGeom prst="wedgeRoundRectCallout">
            <a:avLst>
              <a:gd name="adj1" fmla="val -314236"/>
              <a:gd name="adj2" fmla="val 19933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L4</a:t>
            </a: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1524001" y="3357564"/>
            <a:ext cx="1979613" cy="752475"/>
          </a:xfrm>
          <a:prstGeom prst="wedgeRoundRectCallout">
            <a:avLst>
              <a:gd name="adj1" fmla="val 182801"/>
              <a:gd name="adj2" fmla="val 13523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BIFURKACE AORTY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1524001" y="5661026"/>
            <a:ext cx="2411413" cy="720725"/>
          </a:xfrm>
          <a:prstGeom prst="wedgeRoundRectCallout">
            <a:avLst>
              <a:gd name="adj1" fmla="val 83310"/>
              <a:gd name="adj2" fmla="val 775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>
                <a:solidFill>
                  <a:srgbClr val="FF0000"/>
                </a:solidFill>
              </a:rPr>
              <a:t>ARTERIA ILIACA EXTERNA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7967664" y="5589589"/>
            <a:ext cx="2700337" cy="719137"/>
          </a:xfrm>
          <a:prstGeom prst="wedgeRoundRectCallout">
            <a:avLst>
              <a:gd name="adj1" fmla="val -92269"/>
              <a:gd name="adj2" fmla="val 718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>
                <a:solidFill>
                  <a:srgbClr val="FF0000"/>
                </a:solidFill>
              </a:rPr>
              <a:t>ARTERIA ILIACA INTERNA</a:t>
            </a:r>
          </a:p>
        </p:txBody>
      </p:sp>
    </p:spTree>
    <p:extLst>
      <p:ext uri="{BB962C8B-B14F-4D97-AF65-F5344CB8AC3E}">
        <p14:creationId xmlns:p14="http://schemas.microsoft.com/office/powerpoint/2010/main" val="3735575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703388" y="333376"/>
            <a:ext cx="396081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 i="1" u="sng" dirty="0" err="1">
                <a:solidFill>
                  <a:srgbClr val="FF0000"/>
                </a:solidFill>
              </a:rPr>
              <a:t>iliaca</a:t>
            </a:r>
            <a:r>
              <a:rPr lang="cs-CZ" altLang="cs-CZ" sz="2400" b="1" i="1" u="sng" dirty="0">
                <a:solidFill>
                  <a:srgbClr val="FF0000"/>
                </a:solidFill>
              </a:rPr>
              <a:t> interna</a:t>
            </a:r>
            <a:r>
              <a:rPr lang="cs-CZ" altLang="cs-CZ" sz="2400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– zásobuje orgány a stěnu malé pánve</a:t>
            </a:r>
          </a:p>
          <a:p>
            <a:r>
              <a:rPr lang="cs-CZ" altLang="cs-CZ" sz="2000" b="1" dirty="0"/>
              <a:t>Větve </a:t>
            </a:r>
            <a:r>
              <a:rPr lang="cs-CZ" altLang="cs-CZ" sz="2400" b="1" dirty="0">
                <a:solidFill>
                  <a:srgbClr val="FFFF00"/>
                </a:solidFill>
              </a:rPr>
              <a:t>parietální</a:t>
            </a:r>
            <a:r>
              <a:rPr lang="cs-CZ" altLang="cs-CZ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cs-CZ" altLang="cs-CZ" sz="2000" b="1" dirty="0"/>
              <a:t>  -  svalové pro hýžďové svalstvo přes </a:t>
            </a:r>
            <a:r>
              <a:rPr lang="cs-CZ" altLang="cs-CZ" sz="2000" b="1" i="1" dirty="0" err="1"/>
              <a:t>canalis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obturatorius</a:t>
            </a:r>
            <a:r>
              <a:rPr lang="cs-CZ" altLang="cs-CZ" sz="2000" b="1" dirty="0"/>
              <a:t> pro adduktory stehna</a:t>
            </a:r>
          </a:p>
          <a:p>
            <a:r>
              <a:rPr lang="cs-CZ" altLang="cs-CZ" sz="2000" b="1" dirty="0"/>
              <a:t>      </a:t>
            </a:r>
          </a:p>
          <a:p>
            <a:r>
              <a:rPr lang="cs-CZ" altLang="cs-CZ" sz="2000" b="1" dirty="0"/>
              <a:t>Větve </a:t>
            </a:r>
            <a:r>
              <a:rPr lang="cs-CZ" altLang="cs-CZ" sz="2400" b="1" dirty="0">
                <a:solidFill>
                  <a:srgbClr val="0000FF"/>
                </a:solidFill>
              </a:rPr>
              <a:t>viscerální</a:t>
            </a:r>
            <a:r>
              <a:rPr lang="cs-CZ" altLang="cs-CZ" sz="2000" b="1" dirty="0">
                <a:solidFill>
                  <a:schemeClr val="bg1"/>
                </a:solidFill>
              </a:rPr>
              <a:t>: 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  -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umbilicalis</a:t>
            </a:r>
            <a:r>
              <a:rPr lang="cs-CZ" altLang="cs-CZ" sz="2000" b="1" dirty="0">
                <a:solidFill>
                  <a:schemeClr val="bg1"/>
                </a:solidFill>
              </a:rPr>
              <a:t>  </a:t>
            </a:r>
            <a:r>
              <a:rPr lang="cs-CZ" altLang="cs-CZ" sz="2000" b="1" dirty="0"/>
              <a:t>(obliteruje a mění se v </a:t>
            </a:r>
            <a:r>
              <a:rPr lang="cs-CZ" altLang="cs-CZ" sz="2000" b="1" i="1" dirty="0"/>
              <a:t>lig. </a:t>
            </a:r>
            <a:r>
              <a:rPr lang="cs-CZ" altLang="cs-CZ" sz="2000" b="1" i="1" dirty="0" err="1"/>
              <a:t>umbilicale</a:t>
            </a:r>
            <a:r>
              <a:rPr lang="cs-CZ" altLang="cs-CZ" sz="2000" b="1" i="1" dirty="0"/>
              <a:t> lat</a:t>
            </a:r>
            <a:r>
              <a:rPr lang="cs-CZ" altLang="cs-CZ" sz="2000" b="1" dirty="0"/>
              <a:t>.)</a:t>
            </a:r>
          </a:p>
          <a:p>
            <a:r>
              <a:rPr lang="cs-CZ" altLang="cs-CZ" sz="2000" b="1" dirty="0"/>
              <a:t>  - k močovému měchýři</a:t>
            </a:r>
          </a:p>
          <a:p>
            <a:r>
              <a:rPr lang="cs-CZ" altLang="cs-CZ" sz="2000" b="1" dirty="0"/>
              <a:t>  - k </a:t>
            </a:r>
            <a:r>
              <a:rPr lang="cs-CZ" altLang="cs-CZ" sz="2000" b="1" i="1" dirty="0" err="1"/>
              <a:t>ductus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deferens</a:t>
            </a:r>
            <a:r>
              <a:rPr lang="cs-CZ" altLang="cs-CZ" sz="2000" b="1" dirty="0"/>
              <a:t> </a:t>
            </a:r>
          </a:p>
          <a:p>
            <a:r>
              <a:rPr lang="cs-CZ" altLang="cs-CZ" sz="2000" b="1" dirty="0"/>
              <a:t>(resp. k děloze)</a:t>
            </a:r>
          </a:p>
          <a:p>
            <a:r>
              <a:rPr lang="cs-CZ" altLang="cs-CZ" sz="2000" b="1" dirty="0"/>
              <a:t>  - ke konečníku</a:t>
            </a:r>
          </a:p>
          <a:p>
            <a:r>
              <a:rPr lang="cs-CZ" altLang="cs-CZ" sz="2000" b="1" dirty="0"/>
              <a:t>  - k zevním pohlavním orgánům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3160" r="5429" b="5286"/>
          <a:stretch>
            <a:fillRect/>
          </a:stretch>
        </p:blipFill>
        <p:spPr bwMode="auto">
          <a:xfrm>
            <a:off x="5703888" y="0"/>
            <a:ext cx="4964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7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http://4.bp.blogspot.com/_k7-6U8NCBrY/S9OAAebllEI/AAAAAAAAA4s/_ivcESMXQRk/s1600/fig+2+-+anatomia+vascu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2415" r="4027" b="4910"/>
          <a:stretch>
            <a:fillRect/>
          </a:stretch>
        </p:blipFill>
        <p:spPr bwMode="auto">
          <a:xfrm>
            <a:off x="1524000" y="339726"/>
            <a:ext cx="9144000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8040688" y="1125539"/>
            <a:ext cx="12954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8543926" y="1628776"/>
            <a:ext cx="1439863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8904288" y="2420938"/>
            <a:ext cx="1763712" cy="431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9048750" y="3716339"/>
            <a:ext cx="1619250" cy="433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7" name="Rectangle 11"/>
          <p:cNvSpPr>
            <a:spLocks noChangeArrowheads="1"/>
          </p:cNvSpPr>
          <p:nvPr/>
        </p:nvSpPr>
        <p:spPr bwMode="auto">
          <a:xfrm>
            <a:off x="1774826" y="4797425"/>
            <a:ext cx="1368425" cy="431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8" name="Rectangle 12"/>
          <p:cNvSpPr>
            <a:spLocks noChangeArrowheads="1"/>
          </p:cNvSpPr>
          <p:nvPr/>
        </p:nvSpPr>
        <p:spPr bwMode="auto">
          <a:xfrm>
            <a:off x="1919289" y="5300663"/>
            <a:ext cx="1152525" cy="3603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1524001" y="5734051"/>
            <a:ext cx="1692275" cy="358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0" name="Rectangle 14"/>
          <p:cNvSpPr>
            <a:spLocks noChangeArrowheads="1"/>
          </p:cNvSpPr>
          <p:nvPr/>
        </p:nvSpPr>
        <p:spPr bwMode="auto">
          <a:xfrm>
            <a:off x="8904288" y="5157789"/>
            <a:ext cx="1763712" cy="358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1" name="Rectangle 15"/>
          <p:cNvSpPr>
            <a:spLocks noChangeArrowheads="1"/>
          </p:cNvSpPr>
          <p:nvPr/>
        </p:nvSpPr>
        <p:spPr bwMode="auto">
          <a:xfrm>
            <a:off x="7608889" y="5805489"/>
            <a:ext cx="1366837" cy="2873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2" name="Rectangle 16"/>
          <p:cNvSpPr>
            <a:spLocks noChangeArrowheads="1"/>
          </p:cNvSpPr>
          <p:nvPr/>
        </p:nvSpPr>
        <p:spPr bwMode="auto">
          <a:xfrm>
            <a:off x="7391401" y="6165850"/>
            <a:ext cx="936625" cy="2873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09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5" descr="http://www.medical-enc.ru/m/28/img/regio-glute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4724" b="8804"/>
          <a:stretch>
            <a:fillRect/>
          </a:stretch>
        </p:blipFill>
        <p:spPr bwMode="auto">
          <a:xfrm>
            <a:off x="1524000" y="1628776"/>
            <a:ext cx="4681538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1" name="Picture 7" descr="http://home.comcast.net/~wnor/gluteal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0"/>
            <a:ext cx="5003800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7391400" y="4941889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i="1" u="sng">
                <a:solidFill>
                  <a:srgbClr val="990099"/>
                </a:solidFill>
              </a:rPr>
              <a:t>Foramen ifrapiriforme</a:t>
            </a:r>
          </a:p>
        </p:txBody>
      </p:sp>
      <p:sp>
        <p:nvSpPr>
          <p:cNvPr id="149514" name="Line 10"/>
          <p:cNvSpPr>
            <a:spLocks noChangeShapeType="1"/>
          </p:cNvSpPr>
          <p:nvPr/>
        </p:nvSpPr>
        <p:spPr bwMode="auto">
          <a:xfrm flipH="1">
            <a:off x="3432175" y="981076"/>
            <a:ext cx="935038" cy="24479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5" name="Line 11"/>
          <p:cNvSpPr>
            <a:spLocks noChangeShapeType="1"/>
          </p:cNvSpPr>
          <p:nvPr/>
        </p:nvSpPr>
        <p:spPr bwMode="auto">
          <a:xfrm>
            <a:off x="4367213" y="1052514"/>
            <a:ext cx="3313112" cy="5746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2208214" y="666750"/>
            <a:ext cx="2764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 u="sng">
                <a:solidFill>
                  <a:srgbClr val="00FF00"/>
                </a:solidFill>
              </a:rPr>
              <a:t>Foramen suprapiriforme</a:t>
            </a:r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 flipH="1" flipV="1">
            <a:off x="8256589" y="1989139"/>
            <a:ext cx="287337" cy="2663825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 flipH="1" flipV="1">
            <a:off x="3359151" y="4005263"/>
            <a:ext cx="5184775" cy="64770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6600826" y="5967414"/>
            <a:ext cx="3199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sng">
                <a:solidFill>
                  <a:schemeClr val="bg1"/>
                </a:solidFill>
              </a:rPr>
              <a:t>MUSCULUS PIRIFORMIS</a:t>
            </a:r>
          </a:p>
        </p:txBody>
      </p:sp>
    </p:spTree>
    <p:extLst>
      <p:ext uri="{BB962C8B-B14F-4D97-AF65-F5344CB8AC3E}">
        <p14:creationId xmlns:p14="http://schemas.microsoft.com/office/powerpoint/2010/main" val="406334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063751" y="333375"/>
            <a:ext cx="25070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FF0000"/>
                </a:solidFill>
              </a:rPr>
              <a:t>A.iliaca externa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628776"/>
            <a:ext cx="403225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711451" y="1052513"/>
            <a:ext cx="720725" cy="28813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279651" y="3357564"/>
            <a:ext cx="720725" cy="5032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2279650" y="3357564"/>
            <a:ext cx="503238" cy="9350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8543926" y="5876926"/>
            <a:ext cx="1008063" cy="5048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2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0488"/>
            <a:ext cx="586740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0"/>
            <a:ext cx="521970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7751763" y="5157788"/>
            <a:ext cx="22453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2000" b="1" i="1">
              <a:solidFill>
                <a:schemeClr val="bg1"/>
              </a:solidFill>
            </a:endParaRPr>
          </a:p>
          <a:p>
            <a:r>
              <a:rPr lang="cs-CZ" altLang="cs-CZ" sz="2000" b="1" i="1">
                <a:solidFill>
                  <a:srgbClr val="FF0000"/>
                </a:solidFill>
              </a:rPr>
              <a:t>LACUNA VASORUM</a:t>
            </a: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1919289" y="404813"/>
            <a:ext cx="27427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>
                <a:solidFill>
                  <a:srgbClr val="FFFF00"/>
                </a:solidFill>
              </a:rPr>
              <a:t>LACUNA MUSCULORUM</a:t>
            </a:r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>
            <a:off x="3143250" y="981076"/>
            <a:ext cx="0" cy="24479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1563" name="Line 11"/>
          <p:cNvSpPr>
            <a:spLocks noChangeShapeType="1"/>
          </p:cNvSpPr>
          <p:nvPr/>
        </p:nvSpPr>
        <p:spPr bwMode="auto">
          <a:xfrm flipH="1" flipV="1">
            <a:off x="5303839" y="4941889"/>
            <a:ext cx="2447925" cy="719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27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796" r="7393" b="4861"/>
          <a:stretch>
            <a:fillRect/>
          </a:stretch>
        </p:blipFill>
        <p:spPr bwMode="auto">
          <a:xfrm>
            <a:off x="4979988" y="26988"/>
            <a:ext cx="5688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524001" y="0"/>
            <a:ext cx="3250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cs-CZ" altLang="cs-CZ" sz="2800" b="1" i="1" u="sng">
                <a:solidFill>
                  <a:srgbClr val="FF0000"/>
                </a:solidFill>
              </a:rPr>
              <a:t>Aa.membri inferioris</a:t>
            </a:r>
          </a:p>
        </p:txBody>
      </p:sp>
    </p:spTree>
    <p:extLst>
      <p:ext uri="{BB962C8B-B14F-4D97-AF65-F5344CB8AC3E}">
        <p14:creationId xmlns:p14="http://schemas.microsoft.com/office/powerpoint/2010/main" val="295356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703389" y="49213"/>
            <a:ext cx="34083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u="sng">
                <a:solidFill>
                  <a:srgbClr val="FF0000"/>
                </a:solidFill>
              </a:rPr>
              <a:t>Aa.membri superioris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0"/>
            <a:ext cx="46402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240464" y="115888"/>
            <a:ext cx="1150937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8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524000" y="0"/>
            <a:ext cx="33480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>
              <a:solidFill>
                <a:schemeClr val="bg1"/>
              </a:solidFill>
            </a:endParaRPr>
          </a:p>
          <a:p>
            <a:pPr algn="ctr"/>
            <a:r>
              <a:rPr lang="cs-CZ" altLang="cs-CZ" sz="2800" b="1" i="1">
                <a:solidFill>
                  <a:srgbClr val="FF0000"/>
                </a:solidFill>
              </a:rPr>
              <a:t> </a:t>
            </a:r>
            <a:r>
              <a:rPr lang="cs-CZ" altLang="cs-CZ" sz="2800" b="1" i="1" u="sng">
                <a:solidFill>
                  <a:srgbClr val="FF0000"/>
                </a:solidFill>
              </a:rPr>
              <a:t>A. femoralis</a:t>
            </a:r>
            <a:endParaRPr lang="cs-CZ" altLang="cs-CZ" sz="2000" b="1">
              <a:solidFill>
                <a:schemeClr val="bg1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1275"/>
          <a:stretch>
            <a:fillRect/>
          </a:stretch>
        </p:blipFill>
        <p:spPr bwMode="auto">
          <a:xfrm>
            <a:off x="4872039" y="1"/>
            <a:ext cx="3500437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8362950" y="620713"/>
            <a:ext cx="2305050" cy="609600"/>
          </a:xfrm>
          <a:prstGeom prst="wedgeRoundRectCallout">
            <a:avLst>
              <a:gd name="adj1" fmla="val -120454"/>
              <a:gd name="adj2" fmla="val 765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LACUNA VASORUM</a:t>
            </a: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2424114" y="6021388"/>
            <a:ext cx="2160587" cy="609600"/>
          </a:xfrm>
          <a:prstGeom prst="wedgeRoundRectCallout">
            <a:avLst>
              <a:gd name="adj1" fmla="val 137801"/>
              <a:gd name="adj2" fmla="val 7812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POPLITEA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1992313" y="2781300"/>
            <a:ext cx="2520950" cy="609600"/>
          </a:xfrm>
          <a:prstGeom prst="wedgeRoundRectCallout">
            <a:avLst>
              <a:gd name="adj1" fmla="val 132995"/>
              <a:gd name="adj2" fmla="val 520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ILIOPECTINEA</a:t>
            </a: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8364538" y="3716338"/>
            <a:ext cx="2303462" cy="609600"/>
          </a:xfrm>
          <a:prstGeom prst="wedgeRoundRectCallout">
            <a:avLst>
              <a:gd name="adj1" fmla="val -107477"/>
              <a:gd name="adj2" fmla="val 953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CANALIS ADDUCTORIUS</a:t>
            </a:r>
          </a:p>
        </p:txBody>
      </p:sp>
    </p:spTree>
    <p:extLst>
      <p:ext uri="{BB962C8B-B14F-4D97-AF65-F5344CB8AC3E}">
        <p14:creationId xmlns:p14="http://schemas.microsoft.com/office/powerpoint/2010/main" val="20654926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5"/>
          <a:stretch>
            <a:fillRect/>
          </a:stretch>
        </p:blipFill>
        <p:spPr bwMode="auto">
          <a:xfrm>
            <a:off x="7469188" y="0"/>
            <a:ext cx="3198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r="7228"/>
          <a:stretch>
            <a:fillRect/>
          </a:stretch>
        </p:blipFill>
        <p:spPr bwMode="auto">
          <a:xfrm>
            <a:off x="1524000" y="0"/>
            <a:ext cx="3455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016500" y="2371726"/>
            <a:ext cx="237648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chemeClr val="bg1"/>
                </a:solidFill>
              </a:rPr>
              <a:t>větve:              </a:t>
            </a:r>
          </a:p>
          <a:p>
            <a:pPr>
              <a:buFontTx/>
              <a:buAutoNum type="arabicParenR"/>
            </a:pPr>
            <a:r>
              <a:rPr lang="cs-CZ" altLang="cs-CZ" b="1">
                <a:solidFill>
                  <a:schemeClr val="bg1"/>
                </a:solidFill>
              </a:rPr>
              <a:t>k zevním pohlavním orgánům a stěně břišní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2) </a:t>
            </a:r>
            <a:r>
              <a:rPr lang="cs-CZ" altLang="cs-CZ" b="1" i="1" u="sng">
                <a:solidFill>
                  <a:srgbClr val="FF0000"/>
                </a:solidFill>
              </a:rPr>
              <a:t>a. profunda femoris</a:t>
            </a:r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(</a:t>
            </a:r>
            <a:r>
              <a:rPr lang="cs-CZ" altLang="cs-CZ" b="1">
                <a:solidFill>
                  <a:srgbClr val="FF0000"/>
                </a:solidFill>
              </a:rPr>
              <a:t>a. circumflexa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femoris med. a lat.,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aa. perforantes</a:t>
            </a:r>
            <a:r>
              <a:rPr lang="cs-CZ" altLang="cs-CZ" b="1">
                <a:solidFill>
                  <a:schemeClr val="bg1"/>
                </a:solidFill>
              </a:rPr>
              <a:t>) 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                         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3) Svalové</a:t>
            </a:r>
          </a:p>
          <a:p>
            <a:endParaRPr lang="cs-CZ" altLang="cs-CZ" b="1">
              <a:solidFill>
                <a:schemeClr val="bg1"/>
              </a:solidFill>
            </a:endParaRPr>
          </a:p>
          <a:p>
            <a:r>
              <a:rPr lang="cs-CZ" altLang="cs-CZ" b="1">
                <a:solidFill>
                  <a:schemeClr val="bg1"/>
                </a:solidFill>
              </a:rPr>
              <a:t>4) </a:t>
            </a:r>
            <a:r>
              <a:rPr lang="cs-CZ" altLang="cs-CZ" b="1" u="sng">
                <a:solidFill>
                  <a:srgbClr val="FF0000"/>
                </a:solidFill>
              </a:rPr>
              <a:t>a. genus descendens</a:t>
            </a:r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(r. saphenus)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1275" b="52600"/>
          <a:stretch>
            <a:fillRect/>
          </a:stretch>
        </p:blipFill>
        <p:spPr bwMode="auto">
          <a:xfrm>
            <a:off x="4872038" y="1"/>
            <a:ext cx="2735262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0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919289" y="115888"/>
            <a:ext cx="830897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buFontTx/>
              <a:buAutoNum type="alphaUcPeriod"/>
            </a:pPr>
            <a:r>
              <a:rPr lang="cs-CZ" altLang="cs-CZ" sz="2800" b="1" i="1" u="sng">
                <a:solidFill>
                  <a:srgbClr val="FF0000"/>
                </a:solidFill>
              </a:rPr>
              <a:t>poplitea</a:t>
            </a:r>
            <a:r>
              <a:rPr lang="cs-CZ" altLang="cs-CZ" sz="2800" i="1" u="sng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od </a:t>
            </a:r>
            <a:r>
              <a:rPr lang="cs-CZ" altLang="cs-CZ" sz="2400" b="1" i="1">
                <a:solidFill>
                  <a:srgbClr val="00FF00"/>
                </a:solidFill>
              </a:rPr>
              <a:t>hiatus tendineus</a:t>
            </a:r>
            <a:r>
              <a:rPr lang="cs-CZ" altLang="cs-CZ" sz="2400" b="1">
                <a:solidFill>
                  <a:schemeClr val="bg1"/>
                </a:solidFill>
              </a:rPr>
              <a:t> k distálnímu okraji </a:t>
            </a:r>
            <a:r>
              <a:rPr lang="cs-CZ" altLang="cs-CZ" sz="2400" b="1" i="1">
                <a:solidFill>
                  <a:srgbClr val="00FF00"/>
                </a:solidFill>
              </a:rPr>
              <a:t>m. popliteus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Větve:  </a:t>
            </a:r>
          </a:p>
          <a:p>
            <a:pPr>
              <a:buFontTx/>
              <a:buAutoNum type="arabicParenR"/>
            </a:pPr>
            <a:r>
              <a:rPr lang="cs-CZ" altLang="cs-CZ" sz="2400" b="1" i="1" u="sng">
                <a:solidFill>
                  <a:srgbClr val="FF0000"/>
                </a:solidFill>
              </a:rPr>
              <a:t>aa. surales</a:t>
            </a:r>
            <a:r>
              <a:rPr lang="cs-CZ" altLang="cs-CZ" sz="2400" b="1">
                <a:solidFill>
                  <a:schemeClr val="bg1"/>
                </a:solidFill>
              </a:rPr>
              <a:t> (pro hlavy </a:t>
            </a:r>
            <a:r>
              <a:rPr lang="cs-CZ" altLang="cs-CZ" sz="2400" b="1" i="1">
                <a:solidFill>
                  <a:schemeClr val="bg1"/>
                </a:solidFill>
              </a:rPr>
              <a:t>m. gastrocnemius</a:t>
            </a:r>
            <a:r>
              <a:rPr lang="cs-CZ" altLang="cs-CZ" sz="2400" b="1">
                <a:solidFill>
                  <a:schemeClr val="bg1"/>
                </a:solidFill>
              </a:rPr>
              <a:t>)</a:t>
            </a:r>
          </a:p>
          <a:p>
            <a:pPr>
              <a:buFontTx/>
              <a:buAutoNum type="arabicParenR"/>
            </a:pPr>
            <a:r>
              <a:rPr lang="cs-CZ" altLang="cs-CZ" sz="2400" b="1">
                <a:solidFill>
                  <a:schemeClr val="bg1"/>
                </a:solidFill>
              </a:rPr>
              <a:t>do tepenné sítě kolem kolenního kloubu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3) konečné větve </a:t>
            </a:r>
            <a:r>
              <a:rPr lang="cs-CZ" altLang="cs-CZ" sz="2400" b="1" i="1" u="sng">
                <a:solidFill>
                  <a:srgbClr val="FF0000"/>
                </a:solidFill>
              </a:rPr>
              <a:t>a. tibialis anterior</a:t>
            </a:r>
            <a:r>
              <a:rPr lang="cs-CZ" altLang="cs-CZ" sz="2400" b="1" u="sng">
                <a:solidFill>
                  <a:schemeClr val="bg1"/>
                </a:solidFill>
              </a:rPr>
              <a:t> a </a:t>
            </a:r>
            <a:r>
              <a:rPr lang="cs-CZ" altLang="cs-CZ" sz="2400" b="1" i="1" u="sng">
                <a:solidFill>
                  <a:srgbClr val="FF0000"/>
                </a:solidFill>
              </a:rPr>
              <a:t>a. tibialis posterior</a:t>
            </a:r>
          </a:p>
        </p:txBody>
      </p:sp>
      <p:pic>
        <p:nvPicPr>
          <p:cNvPr id="58372" name="Picture 4" descr="79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2"/>
          <a:stretch>
            <a:fillRect/>
          </a:stretch>
        </p:blipFill>
        <p:spPr bwMode="auto">
          <a:xfrm>
            <a:off x="3071813" y="2462214"/>
            <a:ext cx="5435600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432176" y="2781300"/>
            <a:ext cx="1223963" cy="2873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743701" y="5084763"/>
            <a:ext cx="792163" cy="2159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008438" y="4292600"/>
            <a:ext cx="64770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6743701" y="5516564"/>
            <a:ext cx="1152525" cy="217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6743701" y="6092826"/>
            <a:ext cx="1223963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4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8739" r="33514" b="8519"/>
          <a:stretch>
            <a:fillRect/>
          </a:stretch>
        </p:blipFill>
        <p:spPr bwMode="auto">
          <a:xfrm>
            <a:off x="5081589" y="0"/>
            <a:ext cx="17351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5087938" y="0"/>
            <a:ext cx="36036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5087938" y="476250"/>
            <a:ext cx="144462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5087938" y="4005264"/>
            <a:ext cx="215900" cy="285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6456363" y="2924176"/>
            <a:ext cx="360362" cy="288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>
            <a:off x="1919289" y="908050"/>
            <a:ext cx="2592387" cy="609600"/>
          </a:xfrm>
          <a:prstGeom prst="wedgeRoundRectCallout">
            <a:avLst>
              <a:gd name="adj1" fmla="val 97764"/>
              <a:gd name="adj2" fmla="val 3828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prostup </a:t>
            </a:r>
            <a:r>
              <a:rPr lang="cs-CZ" altLang="cs-CZ" b="1" i="1"/>
              <a:t>membrana </a:t>
            </a:r>
          </a:p>
          <a:p>
            <a:r>
              <a:rPr lang="cs-CZ" altLang="cs-CZ" b="1" i="1"/>
              <a:t>interossea cruris</a:t>
            </a:r>
          </a:p>
        </p:txBody>
      </p:sp>
      <p:sp>
        <p:nvSpPr>
          <p:cNvPr id="163850" name="AutoShape 10"/>
          <p:cNvSpPr>
            <a:spLocks noChangeArrowheads="1"/>
          </p:cNvSpPr>
          <p:nvPr/>
        </p:nvSpPr>
        <p:spPr bwMode="auto">
          <a:xfrm>
            <a:off x="7464425" y="2133601"/>
            <a:ext cx="2952750" cy="968375"/>
          </a:xfrm>
          <a:prstGeom prst="wedgeRoundRectCallout">
            <a:avLst>
              <a:gd name="adj1" fmla="val -102421"/>
              <a:gd name="adj2" fmla="val -109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tibialis ant. a </a:t>
            </a:r>
          </a:p>
          <a:p>
            <a:r>
              <a:rPr lang="cs-CZ" altLang="cs-CZ" b="1" i="1"/>
              <a:t>m. extensor digitorum</a:t>
            </a:r>
          </a:p>
          <a:p>
            <a:r>
              <a:rPr lang="cs-CZ" altLang="cs-CZ" b="1" i="1"/>
              <a:t>longus</a:t>
            </a:r>
          </a:p>
        </p:txBody>
      </p:sp>
      <p:sp>
        <p:nvSpPr>
          <p:cNvPr id="163851" name="AutoShape 11"/>
          <p:cNvSpPr>
            <a:spLocks noChangeArrowheads="1"/>
          </p:cNvSpPr>
          <p:nvPr/>
        </p:nvSpPr>
        <p:spPr bwMode="auto">
          <a:xfrm>
            <a:off x="7391400" y="3789364"/>
            <a:ext cx="2952750" cy="1112837"/>
          </a:xfrm>
          <a:prstGeom prst="wedgeRoundRectCallout">
            <a:avLst>
              <a:gd name="adj1" fmla="val -101454"/>
              <a:gd name="adj2" fmla="val -140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distálně mezi </a:t>
            </a:r>
            <a:r>
              <a:rPr lang="cs-CZ" altLang="cs-CZ" b="1" i="1"/>
              <a:t>m. tibialis</a:t>
            </a:r>
          </a:p>
          <a:p>
            <a:r>
              <a:rPr lang="cs-CZ" altLang="cs-CZ" b="1" i="1"/>
              <a:t>ant. a m. extensor</a:t>
            </a:r>
          </a:p>
          <a:p>
            <a:r>
              <a:rPr lang="cs-CZ" altLang="cs-CZ" b="1" i="1"/>
              <a:t>hallucis longus</a:t>
            </a:r>
          </a:p>
        </p:txBody>
      </p:sp>
      <p:sp>
        <p:nvSpPr>
          <p:cNvPr id="163852" name="Rectangle 12"/>
          <p:cNvSpPr>
            <a:spLocks noChangeArrowheads="1"/>
          </p:cNvSpPr>
          <p:nvPr/>
        </p:nvSpPr>
        <p:spPr bwMode="auto">
          <a:xfrm>
            <a:off x="1774826" y="115888"/>
            <a:ext cx="28658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FF0000"/>
                </a:solidFill>
              </a:rPr>
              <a:t>A. tibialis anterior</a:t>
            </a:r>
          </a:p>
        </p:txBody>
      </p:sp>
    </p:spTree>
    <p:extLst>
      <p:ext uri="{BB962C8B-B14F-4D97-AF65-F5344CB8AC3E}">
        <p14:creationId xmlns:p14="http://schemas.microsoft.com/office/powerpoint/2010/main" val="101934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1730820" y="0"/>
            <a:ext cx="3529012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   </a:t>
            </a:r>
          </a:p>
          <a:p>
            <a:r>
              <a:rPr lang="cs-CZ" altLang="cs-CZ" sz="2000" b="1" dirty="0"/>
              <a:t>1) do tepenné sítě kolenního kloubu</a:t>
            </a:r>
          </a:p>
          <a:p>
            <a:r>
              <a:rPr lang="cs-CZ" altLang="cs-CZ" sz="2000" b="1" dirty="0"/>
              <a:t>2) svalové </a:t>
            </a:r>
          </a:p>
          <a:p>
            <a:r>
              <a:rPr lang="cs-CZ" altLang="cs-CZ" sz="2000" b="1" dirty="0"/>
              <a:t>3) do tepenné sítě kolem obou kotníků</a:t>
            </a:r>
          </a:p>
          <a:p>
            <a:r>
              <a:rPr lang="cs-CZ" altLang="cs-CZ" sz="2000" b="1" dirty="0"/>
              <a:t>4) </a:t>
            </a:r>
            <a:r>
              <a:rPr lang="cs-CZ" altLang="cs-CZ" sz="2000" b="1" i="1" dirty="0">
                <a:solidFill>
                  <a:srgbClr val="FF0000"/>
                </a:solidFill>
              </a:rPr>
              <a:t>a. dorsalis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pedis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nejdůležitější: 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arcuata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</a:p>
          <a:p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metatarseae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–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i="1" dirty="0"/>
              <a:t> </a:t>
            </a: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metatarsea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 I.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pro přivrácené strany I. a </a:t>
            </a:r>
            <a:r>
              <a:rPr lang="cs-CZ" altLang="cs-CZ" sz="2000" b="1" dirty="0" err="1"/>
              <a:t>II.prstu</a:t>
            </a:r>
            <a:endParaRPr lang="cs-CZ" altLang="cs-CZ" sz="2000" b="1" dirty="0"/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chemeClr val="bg1"/>
                </a:solidFill>
              </a:rPr>
              <a:t> – </a:t>
            </a:r>
            <a:r>
              <a:rPr lang="cs-CZ" altLang="cs-CZ" sz="2000" b="1" dirty="0"/>
              <a:t>skrz I. MT prostor na planta </a:t>
            </a:r>
            <a:r>
              <a:rPr lang="cs-CZ" altLang="cs-CZ" sz="2000" b="1" dirty="0" err="1"/>
              <a:t>pedis</a:t>
            </a:r>
            <a:endParaRPr lang="cs-CZ" altLang="cs-CZ" sz="2000" b="1" dirty="0"/>
          </a:p>
        </p:txBody>
      </p:sp>
      <p:pic>
        <p:nvPicPr>
          <p:cNvPr id="154629" name="Picture 5" descr="sejmout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689" r="5989" b="2754"/>
          <a:stretch>
            <a:fillRect/>
          </a:stretch>
        </p:blipFill>
        <p:spPr bwMode="auto">
          <a:xfrm>
            <a:off x="5430838" y="0"/>
            <a:ext cx="52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6311901" y="3213100"/>
            <a:ext cx="576263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8904288" y="2852738"/>
            <a:ext cx="6477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8904288" y="3644900"/>
            <a:ext cx="576262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4" name="Rectangle 10"/>
          <p:cNvSpPr>
            <a:spLocks noChangeArrowheads="1"/>
          </p:cNvSpPr>
          <p:nvPr/>
        </p:nvSpPr>
        <p:spPr bwMode="auto">
          <a:xfrm>
            <a:off x="6167439" y="4149725"/>
            <a:ext cx="504825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5951538" y="5157789"/>
            <a:ext cx="792162" cy="14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9120188" y="4221163"/>
            <a:ext cx="576262" cy="1444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6311901" y="6308725"/>
            <a:ext cx="720725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6024563" y="1557338"/>
            <a:ext cx="8636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8904288" y="765175"/>
            <a:ext cx="8636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20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7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r="28604"/>
          <a:stretch>
            <a:fillRect/>
          </a:stretch>
        </p:blipFill>
        <p:spPr bwMode="auto">
          <a:xfrm>
            <a:off x="3792538" y="0"/>
            <a:ext cx="1871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3792538" y="0"/>
            <a:ext cx="144462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3792538" y="3284538"/>
            <a:ext cx="214312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3792539" y="5157789"/>
            <a:ext cx="288925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5053014" y="5013326"/>
            <a:ext cx="611187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3" name="Rectangle 9"/>
          <p:cNvSpPr>
            <a:spLocks noChangeArrowheads="1"/>
          </p:cNvSpPr>
          <p:nvPr/>
        </p:nvSpPr>
        <p:spPr bwMode="auto">
          <a:xfrm>
            <a:off x="5195888" y="6597650"/>
            <a:ext cx="46831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5484814" y="0"/>
            <a:ext cx="179387" cy="328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4875" name="Picture 11" descr="tumblr_m9xebnSasx1rav4bho1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205038"/>
            <a:ext cx="3594100" cy="40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6" name="AutoShape 12"/>
          <p:cNvSpPr>
            <a:spLocks noChangeArrowheads="1"/>
          </p:cNvSpPr>
          <p:nvPr/>
        </p:nvSpPr>
        <p:spPr bwMode="auto">
          <a:xfrm>
            <a:off x="1524001" y="549276"/>
            <a:ext cx="2195513" cy="1008063"/>
          </a:xfrm>
          <a:prstGeom prst="wedgeRoundRectCallout">
            <a:avLst>
              <a:gd name="adj1" fmla="val 87597"/>
              <a:gd name="adj2" fmla="val 17330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pod </a:t>
            </a:r>
            <a:r>
              <a:rPr lang="cs-CZ" altLang="cs-CZ" b="1" i="1"/>
              <a:t>arcus tendineus m. solei</a:t>
            </a:r>
          </a:p>
        </p:txBody>
      </p:sp>
      <p:sp>
        <p:nvSpPr>
          <p:cNvPr id="164877" name="AutoShape 13"/>
          <p:cNvSpPr>
            <a:spLocks noChangeArrowheads="1"/>
          </p:cNvSpPr>
          <p:nvPr/>
        </p:nvSpPr>
        <p:spPr bwMode="auto">
          <a:xfrm>
            <a:off x="1524001" y="2781300"/>
            <a:ext cx="2195513" cy="1112838"/>
          </a:xfrm>
          <a:prstGeom prst="wedgeRoundRectCallout">
            <a:avLst>
              <a:gd name="adj1" fmla="val 84995"/>
              <a:gd name="adj2" fmla="val 808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leží na</a:t>
            </a:r>
          </a:p>
          <a:p>
            <a:r>
              <a:rPr lang="cs-CZ" altLang="cs-CZ" b="1"/>
              <a:t>hlubokých flexorech bérce</a:t>
            </a:r>
          </a:p>
        </p:txBody>
      </p:sp>
      <p:sp>
        <p:nvSpPr>
          <p:cNvPr id="164878" name="AutoShape 14"/>
          <p:cNvSpPr>
            <a:spLocks noChangeArrowheads="1"/>
          </p:cNvSpPr>
          <p:nvPr/>
        </p:nvSpPr>
        <p:spPr bwMode="auto">
          <a:xfrm>
            <a:off x="5880101" y="2708275"/>
            <a:ext cx="1800225" cy="1081088"/>
          </a:xfrm>
          <a:prstGeom prst="wedgeRoundRectCallout">
            <a:avLst>
              <a:gd name="adj1" fmla="val 90477"/>
              <a:gd name="adj2" fmla="val 1084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za mediálním kotníkem do </a:t>
            </a:r>
            <a:r>
              <a:rPr lang="cs-CZ" altLang="cs-CZ" b="1" i="1"/>
              <a:t>planta pedis</a:t>
            </a:r>
          </a:p>
        </p:txBody>
      </p:sp>
      <p:sp>
        <p:nvSpPr>
          <p:cNvPr id="164879" name="Rectangle 15"/>
          <p:cNvSpPr>
            <a:spLocks noChangeArrowheads="1"/>
          </p:cNvSpPr>
          <p:nvPr/>
        </p:nvSpPr>
        <p:spPr bwMode="auto">
          <a:xfrm>
            <a:off x="6096001" y="260351"/>
            <a:ext cx="4392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cs-CZ" altLang="cs-CZ" sz="2800" b="1" i="1" u="sng">
                <a:solidFill>
                  <a:srgbClr val="FF0000"/>
                </a:solidFill>
              </a:rPr>
              <a:t>tibialis posterior</a:t>
            </a:r>
            <a:r>
              <a:rPr lang="cs-CZ" altLang="cs-CZ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83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524001" y="1"/>
            <a:ext cx="4284663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          </a:t>
            </a:r>
          </a:p>
          <a:p>
            <a:r>
              <a:rPr lang="cs-CZ" altLang="cs-CZ" sz="2000" b="1" dirty="0"/>
              <a:t>do tepenné sítě kolenního kloubu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2)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peronea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-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pro výživu fibuly a okolních svalů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3)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nutricia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tibiae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dirty="0">
                <a:solidFill>
                  <a:schemeClr val="bg1"/>
                </a:solidFill>
              </a:rPr>
              <a:t>4) </a:t>
            </a:r>
            <a:r>
              <a:rPr lang="cs-CZ" altLang="cs-CZ" sz="2000" b="1" dirty="0"/>
              <a:t>do tepenné sítě mediálního kotníku</a:t>
            </a:r>
          </a:p>
          <a:p>
            <a:r>
              <a:rPr lang="cs-CZ" altLang="cs-CZ" sz="2000" b="1" dirty="0"/>
              <a:t>5) do tepenné sítě kolem paty</a:t>
            </a:r>
          </a:p>
          <a:p>
            <a:r>
              <a:rPr lang="cs-CZ" altLang="cs-CZ" sz="2000" b="1" dirty="0"/>
              <a:t>konečné větve: </a:t>
            </a: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medialis</a:t>
            </a:r>
            <a:r>
              <a:rPr lang="cs-CZ" altLang="cs-CZ" sz="2000" b="1" i="1" dirty="0">
                <a:solidFill>
                  <a:srgbClr val="FF0000"/>
                </a:solidFill>
              </a:rPr>
              <a:t> (r.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i="1" dirty="0">
                <a:solidFill>
                  <a:srgbClr val="FF0000"/>
                </a:solidFill>
              </a:rPr>
              <a:t> a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i="1" dirty="0">
                <a:solidFill>
                  <a:srgbClr val="FF0000"/>
                </a:solidFill>
              </a:rPr>
              <a:t>)</a:t>
            </a:r>
          </a:p>
          <a:p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lateralis</a:t>
            </a:r>
            <a:r>
              <a:rPr lang="cs-CZ" altLang="cs-CZ" sz="2000" b="1" i="1" dirty="0">
                <a:solidFill>
                  <a:srgbClr val="FF0000"/>
                </a:solidFill>
              </a:rPr>
              <a:t> (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aa.metatar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plantares</a:t>
            </a:r>
            <a:r>
              <a:rPr lang="cs-CZ" altLang="cs-CZ" sz="2000" b="1" i="1" dirty="0">
                <a:solidFill>
                  <a:srgbClr val="FF0000"/>
                </a:solidFill>
              </a:rPr>
              <a:t>, </a:t>
            </a:r>
          </a:p>
          <a:p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plantares</a:t>
            </a:r>
            <a:r>
              <a:rPr lang="cs-CZ" altLang="cs-CZ" sz="20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55654" name="Picture 6" descr="7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r="28604"/>
          <a:stretch>
            <a:fillRect/>
          </a:stretch>
        </p:blipFill>
        <p:spPr bwMode="auto">
          <a:xfrm>
            <a:off x="8796338" y="0"/>
            <a:ext cx="1871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plan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0"/>
            <a:ext cx="29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8759825" y="0"/>
            <a:ext cx="215900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8616951" y="3284538"/>
            <a:ext cx="358775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8688388" y="5157789"/>
            <a:ext cx="360362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10056814" y="5013326"/>
            <a:ext cx="611187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10199688" y="6597650"/>
            <a:ext cx="46831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61" name="Rectangle 13"/>
          <p:cNvSpPr>
            <a:spLocks noChangeArrowheads="1"/>
          </p:cNvSpPr>
          <p:nvPr/>
        </p:nvSpPr>
        <p:spPr bwMode="auto">
          <a:xfrm>
            <a:off x="10488614" y="0"/>
            <a:ext cx="179387" cy="328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10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1847850" y="188914"/>
            <a:ext cx="4572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i="1" u="sng">
                <a:solidFill>
                  <a:srgbClr val="FF0000"/>
                </a:solidFill>
              </a:rPr>
              <a:t>RETE ARTICULARE GENUS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MALLEOLARE MEDIALE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MALLEOLARE  LATERALE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CALCANEUM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DORSALE PEDIS</a:t>
            </a:r>
          </a:p>
        </p:txBody>
      </p:sp>
      <p:pic>
        <p:nvPicPr>
          <p:cNvPr id="160774" name="Picture 6" descr="sejmout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1689" r="26971" b="2754"/>
          <a:stretch>
            <a:fillRect/>
          </a:stretch>
        </p:blipFill>
        <p:spPr bwMode="auto">
          <a:xfrm>
            <a:off x="7967663" y="0"/>
            <a:ext cx="2736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10199689" y="1"/>
            <a:ext cx="503237" cy="4797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9983788" y="1"/>
            <a:ext cx="360362" cy="981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10415589" y="4652963"/>
            <a:ext cx="287337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7967663" y="0"/>
            <a:ext cx="2159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7967664" y="6308725"/>
            <a:ext cx="35877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10055226" y="2276476"/>
            <a:ext cx="576263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0782" name="Picture 14" descr="a_59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4436" r="3044" b="2348"/>
          <a:stretch>
            <a:fillRect/>
          </a:stretch>
        </p:blipFill>
        <p:spPr bwMode="auto">
          <a:xfrm>
            <a:off x="4151313" y="1844676"/>
            <a:ext cx="38163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83" name="Picture 15" descr="7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59445" r="31537"/>
          <a:stretch>
            <a:fillRect/>
          </a:stretch>
        </p:blipFill>
        <p:spPr bwMode="auto">
          <a:xfrm>
            <a:off x="1524000" y="1844676"/>
            <a:ext cx="2700338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84" name="Rectangle 16"/>
          <p:cNvSpPr>
            <a:spLocks noChangeArrowheads="1"/>
          </p:cNvSpPr>
          <p:nvPr/>
        </p:nvSpPr>
        <p:spPr bwMode="auto">
          <a:xfrm>
            <a:off x="3432175" y="3429001"/>
            <a:ext cx="8636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5" name="Rectangle 17"/>
          <p:cNvSpPr>
            <a:spLocks noChangeArrowheads="1"/>
          </p:cNvSpPr>
          <p:nvPr/>
        </p:nvSpPr>
        <p:spPr bwMode="auto">
          <a:xfrm>
            <a:off x="3648075" y="5949951"/>
            <a:ext cx="64770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1524000" y="3789363"/>
            <a:ext cx="323850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68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11255" r="8301" b="18555"/>
          <a:stretch>
            <a:fillRect/>
          </a:stretch>
        </p:blipFill>
        <p:spPr bwMode="auto">
          <a:xfrm>
            <a:off x="5233988" y="0"/>
            <a:ext cx="543401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5232401" y="1773238"/>
            <a:ext cx="576263" cy="5084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5519739" y="3789364"/>
            <a:ext cx="504825" cy="306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5232401" y="1"/>
            <a:ext cx="576263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9048751" y="1"/>
            <a:ext cx="1439863" cy="18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9983788" y="1773238"/>
            <a:ext cx="684212" cy="5084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9767889" y="2420938"/>
            <a:ext cx="649287" cy="443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1524000" y="1341439"/>
            <a:ext cx="356393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navazuje ve výši úponu </a:t>
            </a:r>
            <a:r>
              <a:rPr lang="cs-CZ" altLang="cs-CZ" sz="2000" b="1" i="1" dirty="0" err="1"/>
              <a:t>musculus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pectoralis</a:t>
            </a:r>
            <a:r>
              <a:rPr lang="cs-CZ" altLang="cs-CZ" sz="2000" b="1" i="1" dirty="0"/>
              <a:t> major </a:t>
            </a:r>
            <a:r>
              <a:rPr lang="cs-CZ" altLang="cs-CZ" sz="2000" b="1" dirty="0"/>
              <a:t>(na úrovni </a:t>
            </a:r>
            <a:r>
              <a:rPr lang="cs-CZ" altLang="cs-CZ" sz="2000" b="1" i="1" dirty="0" err="1"/>
              <a:t>collum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chirurgicum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humeri</a:t>
            </a:r>
            <a:r>
              <a:rPr lang="cs-CZ" altLang="cs-CZ" sz="2000" b="1" dirty="0"/>
              <a:t>) na párovou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brachialis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Má řadu kolaterálních přítoků:</a:t>
            </a:r>
          </a:p>
          <a:p>
            <a:r>
              <a:rPr lang="cs-CZ" altLang="cs-CZ" sz="2000" b="1" i="1" u="sng" dirty="0" err="1">
                <a:solidFill>
                  <a:srgbClr val="3399FF"/>
                </a:solidFill>
              </a:rPr>
              <a:t>Venae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thoracoepigastricae</a:t>
            </a:r>
            <a:endParaRPr lang="cs-CZ" altLang="cs-CZ" sz="2000" b="1" i="1" dirty="0">
              <a:solidFill>
                <a:srgbClr val="3399FF"/>
              </a:solidFill>
            </a:endParaRPr>
          </a:p>
          <a:p>
            <a:r>
              <a:rPr lang="cs-CZ" altLang="cs-CZ" sz="2000" b="1" i="1" u="sng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cephalica</a:t>
            </a:r>
            <a:r>
              <a:rPr lang="cs-CZ" altLang="cs-CZ" sz="2000" b="1" i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(v </a:t>
            </a:r>
            <a:r>
              <a:rPr lang="cs-CZ" altLang="cs-CZ" sz="2000" b="1" i="1" dirty="0" err="1"/>
              <a:t>sulcus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bicipitalis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lateralis</a:t>
            </a:r>
            <a:r>
              <a:rPr lang="cs-CZ" altLang="cs-CZ" sz="2000" b="1" dirty="0"/>
              <a:t> a v </a:t>
            </a:r>
            <a:r>
              <a:rPr lang="cs-CZ" altLang="cs-CZ" sz="2000" b="1" i="1" dirty="0" err="1"/>
              <a:t>trigonum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deltoideopectorale</a:t>
            </a:r>
            <a:r>
              <a:rPr lang="cs-CZ" altLang="cs-CZ" sz="2000" b="1" i="1" dirty="0"/>
              <a:t>)</a:t>
            </a: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774825" y="260350"/>
            <a:ext cx="26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3399FF"/>
                </a:solidFill>
              </a:rPr>
              <a:t>VENA AXILLARIS</a:t>
            </a:r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 flipV="1">
            <a:off x="4727575" y="2924176"/>
            <a:ext cx="1512888" cy="7207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 flipH="1" flipV="1">
            <a:off x="9840914" y="765176"/>
            <a:ext cx="503237" cy="1368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136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 descr="image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4" y="0"/>
            <a:ext cx="499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774826" y="836614"/>
            <a:ext cx="38893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dva venosní systémy – hluboký a povrchový</a:t>
            </a:r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1) </a:t>
            </a:r>
            <a:r>
              <a:rPr lang="cs-CZ" altLang="cs-CZ" sz="2000" b="1" u="sng" dirty="0"/>
              <a:t>Hluboké žíly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jsou zpravidla zdvojené, doprovázejí jednotlivé tepny a jejich názvy jsou od tepen odvozené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1774825" y="188913"/>
            <a:ext cx="44358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 dirty="0">
                <a:solidFill>
                  <a:srgbClr val="3399FF"/>
                </a:solidFill>
              </a:rPr>
              <a:t>VENAE MEMBRI SUPERIORIS</a:t>
            </a:r>
          </a:p>
        </p:txBody>
      </p:sp>
    </p:spTree>
    <p:extLst>
      <p:ext uri="{BB962C8B-B14F-4D97-AF65-F5344CB8AC3E}">
        <p14:creationId xmlns:p14="http://schemas.microsoft.com/office/powerpoint/2010/main" val="1716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24000" y="333376"/>
            <a:ext cx="2592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FFFF00"/>
                </a:solidFill>
              </a:rPr>
              <a:t>    </a:t>
            </a:r>
            <a:r>
              <a:rPr lang="cs-CZ" altLang="cs-CZ" sz="2800" b="1" i="1" u="sng">
                <a:solidFill>
                  <a:srgbClr val="FF0000"/>
                </a:solidFill>
              </a:rPr>
              <a:t>A.axillaris</a:t>
            </a:r>
            <a:r>
              <a:rPr lang="cs-CZ" altLang="cs-CZ" sz="2400" b="1">
                <a:solidFill>
                  <a:schemeClr val="bg1"/>
                </a:solidFill>
              </a:rPr>
              <a:t> </a:t>
            </a:r>
            <a:endParaRPr lang="cs-CZ" altLang="cs-CZ" sz="2000" b="1">
              <a:solidFill>
                <a:schemeClr val="bg1"/>
              </a:solidFill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5375275" y="5373688"/>
            <a:ext cx="2089150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88" name="Picture 12" descr="sejmout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470" r="27673" b="59662"/>
          <a:stretch>
            <a:fillRect/>
          </a:stretch>
        </p:blipFill>
        <p:spPr bwMode="auto">
          <a:xfrm>
            <a:off x="6275388" y="3500438"/>
            <a:ext cx="439261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pic_BrustBlutgef_FM_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4"/>
          <a:stretch>
            <a:fillRect/>
          </a:stretch>
        </p:blipFill>
        <p:spPr bwMode="auto">
          <a:xfrm>
            <a:off x="3913188" y="0"/>
            <a:ext cx="4329112" cy="42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1" name="AutoShape 15"/>
          <p:cNvSpPr>
            <a:spLocks noChangeArrowheads="1"/>
          </p:cNvSpPr>
          <p:nvPr/>
        </p:nvSpPr>
        <p:spPr bwMode="auto">
          <a:xfrm>
            <a:off x="1847850" y="4868864"/>
            <a:ext cx="4032250" cy="720725"/>
          </a:xfrm>
          <a:prstGeom prst="wedgeRoundRectCallout">
            <a:avLst>
              <a:gd name="adj1" fmla="val 81773"/>
              <a:gd name="adj2" fmla="val -51211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KAUDÁLNĚ – DISTÁLNÍ OKRAJ M. PECTOALIS MAJOR</a:t>
            </a: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8543926" y="1052513"/>
            <a:ext cx="2124075" cy="609600"/>
          </a:xfrm>
          <a:prstGeom prst="wedgeRoundRectCallout">
            <a:avLst>
              <a:gd name="adj1" fmla="val -13903"/>
              <a:gd name="adj2" fmla="val 56536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KRANIÁLNĚ – PRVNÍ ŽEBRO</a:t>
            </a:r>
          </a:p>
        </p:txBody>
      </p:sp>
    </p:spTree>
    <p:extLst>
      <p:ext uri="{BB962C8B-B14F-4D97-AF65-F5344CB8AC3E}">
        <p14:creationId xmlns:p14="http://schemas.microsoft.com/office/powerpoint/2010/main" val="1656824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1631951" y="115889"/>
            <a:ext cx="878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2) </a:t>
            </a:r>
            <a:r>
              <a:rPr lang="cs-CZ" altLang="cs-CZ" sz="2000" b="1" u="sng" dirty="0"/>
              <a:t>Povrchové (podkožní) žíly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i="1" dirty="0">
                <a:solidFill>
                  <a:srgbClr val="0099FF"/>
                </a:solidFill>
              </a:rPr>
              <a:t>(</a:t>
            </a:r>
            <a:r>
              <a:rPr lang="cs-CZ" altLang="cs-CZ" sz="2000" b="1" i="1" u="sng" dirty="0">
                <a:solidFill>
                  <a:srgbClr val="0099FF"/>
                </a:solidFill>
              </a:rPr>
              <a:t>rete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venosum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dorsale et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palmare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manus</a:t>
            </a:r>
            <a:r>
              <a:rPr lang="cs-CZ" altLang="cs-CZ" sz="2000" b="1" i="1" dirty="0">
                <a:solidFill>
                  <a:srgbClr val="3399FF"/>
                </a:solidFill>
              </a:rPr>
              <a:t>)</a:t>
            </a:r>
            <a:endParaRPr lang="cs-CZ" altLang="cs-CZ" sz="2000" b="1" dirty="0">
              <a:solidFill>
                <a:srgbClr val="3399FF"/>
              </a:solidFill>
            </a:endParaRPr>
          </a:p>
          <a:p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endParaRPr lang="cs-CZ" altLang="cs-CZ" sz="2000" b="1" i="1" dirty="0">
              <a:solidFill>
                <a:schemeClr val="bg1"/>
              </a:solidFill>
            </a:endParaRPr>
          </a:p>
        </p:txBody>
      </p:sp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1125538"/>
            <a:ext cx="33258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7426326" y="2060576"/>
            <a:ext cx="3241675" cy="1800225"/>
          </a:xfrm>
          <a:prstGeom prst="wedgeRoundRectCallout">
            <a:avLst>
              <a:gd name="adj1" fmla="val -70324"/>
              <a:gd name="adj2" fmla="val -8200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basilica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r>
              <a:rPr lang="cs-CZ" altLang="cs-CZ" b="1"/>
              <a:t>z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rete venosum dorsale</a:t>
            </a:r>
            <a:r>
              <a:rPr lang="cs-CZ" altLang="cs-CZ" b="1" i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manus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/>
              <a:t>jako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 u="sng">
                <a:solidFill>
                  <a:srgbClr val="3399FF"/>
                </a:solidFill>
              </a:rPr>
              <a:t>vena salvatella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endParaRPr lang="cs-CZ" altLang="cs-CZ" b="1">
              <a:solidFill>
                <a:srgbClr val="3399FF"/>
              </a:solidFill>
            </a:endParaRPr>
          </a:p>
          <a:p>
            <a:pPr algn="ctr"/>
            <a:endParaRPr lang="cs-CZ" altLang="cs-CZ">
              <a:solidFill>
                <a:srgbClr val="66CCFF"/>
              </a:solidFill>
            </a:endParaRPr>
          </a:p>
        </p:txBody>
      </p:sp>
      <p:sp>
        <p:nvSpPr>
          <p:cNvPr id="130058" name="AutoShape 10"/>
          <p:cNvSpPr>
            <a:spLocks noChangeArrowheads="1"/>
          </p:cNvSpPr>
          <p:nvPr/>
        </p:nvSpPr>
        <p:spPr bwMode="auto">
          <a:xfrm>
            <a:off x="1631951" y="2349501"/>
            <a:ext cx="2447925" cy="2087563"/>
          </a:xfrm>
          <a:prstGeom prst="wedgeRoundRectCallout">
            <a:avLst>
              <a:gd name="adj1" fmla="val 108755"/>
              <a:gd name="adj2" fmla="val -753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cephalica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r>
              <a:rPr lang="cs-CZ" altLang="cs-CZ" b="1"/>
              <a:t>na palcové straně </a:t>
            </a:r>
            <a:r>
              <a:rPr lang="cs-CZ" altLang="cs-CZ" b="1" i="1">
                <a:solidFill>
                  <a:srgbClr val="3399FF"/>
                </a:solidFill>
              </a:rPr>
              <a:t>rete venosum dorsale manus</a:t>
            </a:r>
            <a:r>
              <a:rPr lang="cs-CZ" altLang="cs-CZ" b="1" i="1"/>
              <a:t> </a:t>
            </a:r>
            <a:r>
              <a:rPr lang="cs-CZ" altLang="cs-CZ" b="1"/>
              <a:t>jako </a:t>
            </a:r>
            <a:r>
              <a:rPr lang="cs-CZ" altLang="cs-CZ" b="1" i="1" u="sng">
                <a:solidFill>
                  <a:srgbClr val="3399FF"/>
                </a:solidFill>
              </a:rPr>
              <a:t>vena cephalica pollicis</a:t>
            </a:r>
          </a:p>
        </p:txBody>
      </p:sp>
    </p:spTree>
    <p:extLst>
      <p:ext uri="{BB962C8B-B14F-4D97-AF65-F5344CB8AC3E}">
        <p14:creationId xmlns:p14="http://schemas.microsoft.com/office/powerpoint/2010/main" val="365720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zily_hk_preh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0"/>
            <a:ext cx="380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1631950" y="549276"/>
            <a:ext cx="2520950" cy="1152525"/>
          </a:xfrm>
          <a:prstGeom prst="wedgeRoundRectCallout">
            <a:avLst>
              <a:gd name="adj1" fmla="val 103903"/>
              <a:gd name="adj2" fmla="val 922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cephalica</a:t>
            </a:r>
          </a:p>
          <a:p>
            <a:pPr algn="ctr"/>
            <a:r>
              <a:rPr lang="cs-CZ" altLang="cs-CZ" b="1"/>
              <a:t>na radiální straně </a:t>
            </a:r>
          </a:p>
          <a:p>
            <a:pPr algn="ctr"/>
            <a:r>
              <a:rPr lang="cs-CZ" altLang="cs-CZ" b="1"/>
              <a:t>do </a:t>
            </a:r>
            <a:r>
              <a:rPr lang="cs-CZ" altLang="cs-CZ" b="1" i="1">
                <a:solidFill>
                  <a:srgbClr val="3399FF"/>
                </a:solidFill>
              </a:rPr>
              <a:t>vena axillaris</a:t>
            </a:r>
          </a:p>
        </p:txBody>
      </p:sp>
      <p:sp>
        <p:nvSpPr>
          <p:cNvPr id="152582" name="AutoShape 6"/>
          <p:cNvSpPr>
            <a:spLocks noChangeArrowheads="1"/>
          </p:cNvSpPr>
          <p:nvPr/>
        </p:nvSpPr>
        <p:spPr bwMode="auto">
          <a:xfrm>
            <a:off x="7967664" y="549275"/>
            <a:ext cx="2376487" cy="1079500"/>
          </a:xfrm>
          <a:prstGeom prst="wedgeRoundRectCallout">
            <a:avLst>
              <a:gd name="adj1" fmla="val -122343"/>
              <a:gd name="adj2" fmla="val 10985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basilica</a:t>
            </a:r>
          </a:p>
          <a:p>
            <a:pPr algn="ctr"/>
            <a:r>
              <a:rPr lang="cs-CZ" altLang="cs-CZ" b="1"/>
              <a:t>na ulnární straně </a:t>
            </a:r>
          </a:p>
          <a:p>
            <a:pPr algn="ctr"/>
            <a:r>
              <a:rPr lang="cs-CZ" altLang="cs-CZ" b="1"/>
              <a:t>do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vena brachialis</a:t>
            </a:r>
          </a:p>
        </p:txBody>
      </p:sp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700214"/>
            <a:ext cx="18923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294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5377"/>
          <a:stretch>
            <a:fillRect/>
          </a:stretch>
        </p:blipFill>
        <p:spPr bwMode="auto">
          <a:xfrm>
            <a:off x="1992313" y="665164"/>
            <a:ext cx="83820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063751" y="188913"/>
            <a:ext cx="7054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bg1"/>
                </a:solidFill>
              </a:rPr>
              <a:t>V oblasti loketní jamky jsou spojeny pomocí </a:t>
            </a:r>
            <a:r>
              <a:rPr lang="cs-CZ" altLang="cs-CZ" sz="2000" b="1" i="1">
                <a:solidFill>
                  <a:srgbClr val="3399FF"/>
                </a:solidFill>
              </a:rPr>
              <a:t>vena mediana cubiti</a:t>
            </a:r>
          </a:p>
        </p:txBody>
      </p:sp>
    </p:spTree>
    <p:extLst>
      <p:ext uri="{BB962C8B-B14F-4D97-AF65-F5344CB8AC3E}">
        <p14:creationId xmlns:p14="http://schemas.microsoft.com/office/powerpoint/2010/main" val="66519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341438"/>
            <a:ext cx="5005387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AutoShape 5"/>
          <p:cNvSpPr>
            <a:spLocks noChangeArrowheads="1"/>
          </p:cNvSpPr>
          <p:nvPr/>
        </p:nvSpPr>
        <p:spPr bwMode="auto">
          <a:xfrm>
            <a:off x="7426326" y="1"/>
            <a:ext cx="3241675" cy="3357563"/>
          </a:xfrm>
          <a:prstGeom prst="wedgeRoundRectCallout">
            <a:avLst>
              <a:gd name="adj1" fmla="val -71843"/>
              <a:gd name="adj2" fmla="val 575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iliaca interna</a:t>
            </a:r>
          </a:p>
          <a:p>
            <a:r>
              <a:rPr lang="cs-CZ" altLang="cs-CZ" b="1"/>
              <a:t>vzniká z venosních pletení malé pánve nad </a:t>
            </a:r>
            <a:r>
              <a:rPr lang="cs-CZ" altLang="cs-CZ" b="1" i="1"/>
              <a:t>foramen ischiadicum majus</a:t>
            </a:r>
            <a:endParaRPr lang="cs-CZ" altLang="cs-CZ" b="1"/>
          </a:p>
          <a:p>
            <a:r>
              <a:rPr lang="cs-CZ" altLang="cs-CZ" b="1"/>
              <a:t> </a:t>
            </a:r>
          </a:p>
          <a:p>
            <a:r>
              <a:rPr lang="cs-CZ" altLang="cs-CZ" b="1"/>
              <a:t>a) </a:t>
            </a:r>
            <a:r>
              <a:rPr lang="cs-CZ" altLang="cs-CZ" b="1" u="sng"/>
              <a:t>Parietální přítoky</a:t>
            </a:r>
          </a:p>
          <a:p>
            <a:r>
              <a:rPr lang="cs-CZ" altLang="cs-CZ" b="1" i="1"/>
              <a:t>větve pro stěnu pánve</a:t>
            </a:r>
          </a:p>
          <a:p>
            <a:r>
              <a:rPr lang="cs-CZ" altLang="cs-CZ" b="1"/>
              <a:t>b) </a:t>
            </a:r>
            <a:r>
              <a:rPr lang="cs-CZ" altLang="cs-CZ" b="1" u="sng"/>
              <a:t>Viscerální přítoky</a:t>
            </a:r>
          </a:p>
          <a:p>
            <a:r>
              <a:rPr lang="cs-CZ" altLang="cs-CZ" b="1" i="1"/>
              <a:t>žilné pleteně pro orgány pánve </a:t>
            </a:r>
          </a:p>
          <a:p>
            <a:endParaRPr lang="cs-CZ" altLang="cs-CZ" b="1" i="1"/>
          </a:p>
          <a:p>
            <a:pPr algn="ctr"/>
            <a:endParaRPr lang="cs-CZ" altLang="cs-CZ"/>
          </a:p>
        </p:txBody>
      </p:sp>
      <p:pic>
        <p:nvPicPr>
          <p:cNvPr id="112647" name="Picture 7" descr="external_iliac_vein13431648726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66806" r="6126"/>
          <a:stretch>
            <a:fillRect/>
          </a:stretch>
        </p:blipFill>
        <p:spPr bwMode="auto">
          <a:xfrm>
            <a:off x="1631950" y="404814"/>
            <a:ext cx="4032250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AutoShape 8"/>
          <p:cNvSpPr>
            <a:spLocks noChangeArrowheads="1"/>
          </p:cNvSpPr>
          <p:nvPr/>
        </p:nvSpPr>
        <p:spPr bwMode="auto">
          <a:xfrm>
            <a:off x="1524001" y="3213101"/>
            <a:ext cx="2339975" cy="3095625"/>
          </a:xfrm>
          <a:prstGeom prst="wedgeRoundRectCallout">
            <a:avLst>
              <a:gd name="adj1" fmla="val 63028"/>
              <a:gd name="adj2" fmla="val -9343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iliaca externa</a:t>
            </a:r>
          </a:p>
          <a:p>
            <a:r>
              <a:rPr lang="cs-CZ" altLang="cs-CZ" b="1"/>
              <a:t>je pokračováním </a:t>
            </a:r>
            <a:r>
              <a:rPr lang="cs-CZ" altLang="cs-CZ" b="1" i="1">
                <a:solidFill>
                  <a:srgbClr val="3399FF"/>
                </a:solidFill>
              </a:rPr>
              <a:t>vena femoralis</a:t>
            </a:r>
            <a:r>
              <a:rPr lang="cs-CZ" altLang="cs-CZ" b="1">
                <a:solidFill>
                  <a:srgbClr val="3399FF"/>
                </a:solidFill>
              </a:rPr>
              <a:t> </a:t>
            </a:r>
          </a:p>
          <a:p>
            <a:r>
              <a:rPr lang="cs-CZ" altLang="cs-CZ" b="1"/>
              <a:t>Začíná pod mediální částí </a:t>
            </a:r>
            <a:r>
              <a:rPr lang="cs-CZ" altLang="cs-CZ" b="1" i="1"/>
              <a:t>ligamentum inguinale </a:t>
            </a:r>
            <a:r>
              <a:rPr lang="cs-CZ" altLang="cs-CZ" b="1"/>
              <a:t>v </a:t>
            </a:r>
            <a:r>
              <a:rPr lang="cs-CZ" altLang="cs-CZ" b="1" i="1"/>
              <a:t>lacuna vasorum</a:t>
            </a:r>
            <a:r>
              <a:rPr lang="cs-CZ" altLang="cs-CZ"/>
              <a:t> </a:t>
            </a:r>
          </a:p>
          <a:p>
            <a:pPr algn="ctr"/>
            <a:endParaRPr lang="cs-CZ" altLang="cs-CZ"/>
          </a:p>
        </p:txBody>
      </p:sp>
      <p:sp>
        <p:nvSpPr>
          <p:cNvPr id="112650" name="AutoShape 10"/>
          <p:cNvSpPr>
            <a:spLocks noChangeArrowheads="1"/>
          </p:cNvSpPr>
          <p:nvPr/>
        </p:nvSpPr>
        <p:spPr bwMode="auto">
          <a:xfrm>
            <a:off x="3863976" y="3716338"/>
            <a:ext cx="1871663" cy="215900"/>
          </a:xfrm>
          <a:prstGeom prst="rightArrow">
            <a:avLst>
              <a:gd name="adj1" fmla="val 50000"/>
              <a:gd name="adj2" fmla="val 21672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88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9" y="188914"/>
            <a:ext cx="5113337" cy="706437"/>
          </a:xfrm>
        </p:spPr>
        <p:txBody>
          <a:bodyPr/>
          <a:lstStyle/>
          <a:p>
            <a:r>
              <a:rPr lang="cs-CZ" altLang="cs-CZ" sz="2800" b="1" i="1" u="sng">
                <a:solidFill>
                  <a:srgbClr val="3399FF"/>
                </a:solidFill>
              </a:rPr>
              <a:t>VENAE MEMBRI INFERIORIS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03389" y="836614"/>
            <a:ext cx="4968875" cy="6021387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sz="2000" b="1" dirty="0"/>
              <a:t>žíly hluboké a povrchové</a:t>
            </a:r>
          </a:p>
          <a:p>
            <a:pPr>
              <a:buFontTx/>
              <a:buNone/>
            </a:pPr>
            <a:r>
              <a:rPr lang="cs-CZ" altLang="cs-CZ" sz="2000" b="1" dirty="0"/>
              <a:t>Oba tyto systémy jsou navzájem</a:t>
            </a:r>
          </a:p>
          <a:p>
            <a:pPr>
              <a:buFontTx/>
              <a:buNone/>
            </a:pPr>
            <a:r>
              <a:rPr lang="cs-CZ" altLang="cs-CZ" sz="2000" b="1" dirty="0"/>
              <a:t>propojeny četnými spojkami</a:t>
            </a:r>
          </a:p>
          <a:p>
            <a:pPr>
              <a:buFontTx/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/>
          </a:p>
          <a:p>
            <a:pPr>
              <a:buFontTx/>
              <a:buNone/>
            </a:pPr>
            <a:r>
              <a:rPr lang="cs-CZ" altLang="cs-CZ" sz="2000" b="1" u="sng" dirty="0"/>
              <a:t>Hluboké žíly dolní končetiny</a:t>
            </a:r>
          </a:p>
          <a:p>
            <a:pPr>
              <a:buFontTx/>
              <a:buNone/>
            </a:pPr>
            <a:r>
              <a:rPr lang="cs-CZ" altLang="cs-CZ" sz="2000" b="1" dirty="0"/>
              <a:t>provázejí stejnojmenné arterie,</a:t>
            </a:r>
          </a:p>
          <a:p>
            <a:pPr>
              <a:buFontTx/>
              <a:buNone/>
            </a:pPr>
            <a:r>
              <a:rPr lang="cs-CZ" altLang="cs-CZ" sz="2000" b="1" dirty="0"/>
              <a:t>jsou zdvojené až ztrojené. </a:t>
            </a:r>
          </a:p>
          <a:p>
            <a:pPr>
              <a:buFontTx/>
              <a:buNone/>
            </a:pPr>
            <a:r>
              <a:rPr lang="cs-CZ" altLang="cs-CZ" sz="2000" b="1" dirty="0"/>
              <a:t>Největší hlubokou žílou dolní konče</a:t>
            </a:r>
            <a:r>
              <a:rPr lang="cs-CZ" altLang="cs-CZ" sz="2000" b="1" dirty="0">
                <a:solidFill>
                  <a:schemeClr val="bg1"/>
                </a:solidFill>
              </a:rPr>
              <a:t>tiny</a:t>
            </a:r>
          </a:p>
          <a:p>
            <a:pPr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je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femoralis</a:t>
            </a:r>
            <a:r>
              <a:rPr lang="cs-CZ" altLang="cs-CZ" sz="2000" b="1" i="1" dirty="0">
                <a:solidFill>
                  <a:schemeClr val="bg1"/>
                </a:solidFill>
              </a:rPr>
              <a:t>, </a:t>
            </a:r>
            <a:r>
              <a:rPr lang="cs-CZ" altLang="cs-CZ" sz="2000" b="1" i="1" dirty="0"/>
              <a:t>jde </a:t>
            </a:r>
            <a:r>
              <a:rPr lang="cs-CZ" altLang="cs-CZ" sz="2000" b="1" dirty="0"/>
              <a:t>do pánve jako</a:t>
            </a:r>
          </a:p>
          <a:p>
            <a:pPr>
              <a:buFontTx/>
              <a:buNone/>
            </a:pP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iliaca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externa</a:t>
            </a:r>
            <a:endParaRPr lang="cs-CZ" altLang="cs-CZ" sz="2000" b="1" dirty="0">
              <a:solidFill>
                <a:srgbClr val="3399FF"/>
              </a:solidFill>
            </a:endParaRPr>
          </a:p>
        </p:txBody>
      </p:sp>
      <p:pic>
        <p:nvPicPr>
          <p:cNvPr id="11366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16821"/>
          <a:stretch>
            <a:fillRect/>
          </a:stretch>
        </p:blipFill>
        <p:spPr>
          <a:xfrm>
            <a:off x="6902450" y="0"/>
            <a:ext cx="3765550" cy="6858000"/>
          </a:xfrm>
          <a:noFill/>
          <a:ln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4751388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727576" y="3498850"/>
            <a:ext cx="1559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3399FF"/>
                </a:solidFill>
              </a:rPr>
              <a:t>vv.perforantes</a:t>
            </a:r>
          </a:p>
        </p:txBody>
      </p:sp>
    </p:spTree>
    <p:extLst>
      <p:ext uri="{BB962C8B-B14F-4D97-AF65-F5344CB8AC3E}">
        <p14:creationId xmlns:p14="http://schemas.microsoft.com/office/powerpoint/2010/main" val="11787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9932"/>
          <a:stretch>
            <a:fillRect/>
          </a:stretch>
        </p:blipFill>
        <p:spPr bwMode="auto">
          <a:xfrm>
            <a:off x="1524001" y="0"/>
            <a:ext cx="2016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4739"/>
          <a:stretch>
            <a:fillRect/>
          </a:stretch>
        </p:blipFill>
        <p:spPr bwMode="auto">
          <a:xfrm>
            <a:off x="8580438" y="0"/>
            <a:ext cx="2087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3648075" y="188913"/>
            <a:ext cx="4806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solidFill>
                  <a:schemeClr val="bg1"/>
                </a:solidFill>
              </a:rPr>
              <a:t>Povrchové (podkožní) žíly dolní končetiny</a:t>
            </a:r>
          </a:p>
          <a:p>
            <a:endParaRPr lang="cs-CZ" altLang="cs-CZ" b="1" u="sng">
              <a:solidFill>
                <a:schemeClr val="bg1"/>
              </a:solidFill>
            </a:endParaRPr>
          </a:p>
          <a:p>
            <a:endParaRPr lang="cs-CZ" altLang="cs-CZ" b="1" i="1">
              <a:solidFill>
                <a:schemeClr val="bg1"/>
              </a:solidFill>
            </a:endParaRPr>
          </a:p>
          <a:p>
            <a:endParaRPr lang="cs-CZ" altLang="cs-CZ" b="1" i="1">
              <a:solidFill>
                <a:schemeClr val="bg1"/>
              </a:solidFill>
            </a:endParaRPr>
          </a:p>
          <a:p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endParaRPr lang="cs-CZ" altLang="cs-CZ" b="1">
              <a:solidFill>
                <a:schemeClr val="bg1"/>
              </a:solidFill>
            </a:endParaRPr>
          </a:p>
        </p:txBody>
      </p:sp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549276"/>
            <a:ext cx="1790700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61" name="AutoShape 9"/>
          <p:cNvSpPr>
            <a:spLocks noChangeArrowheads="1"/>
          </p:cNvSpPr>
          <p:nvPr/>
        </p:nvSpPr>
        <p:spPr bwMode="auto">
          <a:xfrm>
            <a:off x="5951538" y="5516563"/>
            <a:ext cx="2952750" cy="1257300"/>
          </a:xfrm>
          <a:prstGeom prst="wedgeRoundRectCallout">
            <a:avLst>
              <a:gd name="adj1" fmla="val 55486"/>
              <a:gd name="adj2" fmla="val -18219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saphena parva </a:t>
            </a:r>
          </a:p>
          <a:p>
            <a:r>
              <a:rPr lang="cs-CZ" altLang="cs-CZ" b="1"/>
              <a:t>za laterálním kotníkem</a:t>
            </a:r>
          </a:p>
          <a:p>
            <a:r>
              <a:rPr lang="cs-CZ" altLang="cs-CZ" b="1"/>
              <a:t>je přítokem </a:t>
            </a:r>
            <a:r>
              <a:rPr lang="cs-CZ" altLang="cs-CZ" b="1" i="1">
                <a:solidFill>
                  <a:srgbClr val="3399FF"/>
                </a:solidFill>
              </a:rPr>
              <a:t>vena poplitea</a:t>
            </a:r>
            <a:endParaRPr lang="cs-CZ" altLang="cs-CZ" b="1">
              <a:solidFill>
                <a:srgbClr val="3399FF"/>
              </a:solidFill>
            </a:endParaRPr>
          </a:p>
          <a:p>
            <a:pPr algn="ctr"/>
            <a:endParaRPr lang="cs-CZ" altLang="cs-CZ">
              <a:solidFill>
                <a:srgbClr val="3399FF"/>
              </a:solidFill>
            </a:endParaRPr>
          </a:p>
        </p:txBody>
      </p:sp>
      <p:sp>
        <p:nvSpPr>
          <p:cNvPr id="125962" name="AutoShape 10"/>
          <p:cNvSpPr>
            <a:spLocks noChangeArrowheads="1"/>
          </p:cNvSpPr>
          <p:nvPr/>
        </p:nvSpPr>
        <p:spPr bwMode="auto">
          <a:xfrm>
            <a:off x="3143250" y="5300664"/>
            <a:ext cx="2808288" cy="1557337"/>
          </a:xfrm>
          <a:prstGeom prst="wedgeRoundRectCallout">
            <a:avLst>
              <a:gd name="adj1" fmla="val -56556"/>
              <a:gd name="adj2" fmla="val -17874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saphena magna</a:t>
            </a:r>
            <a:r>
              <a:rPr lang="cs-CZ" altLang="cs-CZ" b="1" i="1"/>
              <a:t> </a:t>
            </a:r>
          </a:p>
          <a:p>
            <a:r>
              <a:rPr lang="cs-CZ" altLang="cs-CZ" b="1"/>
              <a:t>před mediálním kotníkem </a:t>
            </a:r>
          </a:p>
          <a:p>
            <a:r>
              <a:rPr lang="cs-CZ" altLang="cs-CZ" b="1"/>
              <a:t>je přítokem </a:t>
            </a:r>
            <a:r>
              <a:rPr lang="cs-CZ" altLang="cs-CZ" b="1" i="1">
                <a:solidFill>
                  <a:srgbClr val="3399FF"/>
                </a:solidFill>
              </a:rPr>
              <a:t>vena femoralis</a:t>
            </a:r>
            <a:endParaRPr lang="cs-CZ" altLang="cs-CZ" b="1">
              <a:solidFill>
                <a:srgbClr val="3399FF"/>
              </a:solidFill>
            </a:endParaRPr>
          </a:p>
          <a:p>
            <a:endParaRPr lang="cs-CZ" altLang="cs-CZ">
              <a:solidFill>
                <a:srgbClr val="3399FF"/>
              </a:solidFill>
            </a:endParaRPr>
          </a:p>
        </p:txBody>
      </p:sp>
      <p:sp>
        <p:nvSpPr>
          <p:cNvPr id="125963" name="AutoShape 11"/>
          <p:cNvSpPr>
            <a:spLocks noChangeArrowheads="1"/>
          </p:cNvSpPr>
          <p:nvPr/>
        </p:nvSpPr>
        <p:spPr bwMode="auto">
          <a:xfrm>
            <a:off x="3719514" y="981075"/>
            <a:ext cx="1944687" cy="1041400"/>
          </a:xfrm>
          <a:prstGeom prst="wedgeRoundRectCallout">
            <a:avLst>
              <a:gd name="adj1" fmla="val 72120"/>
              <a:gd name="adj2" fmla="val 879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>
                <a:solidFill>
                  <a:srgbClr val="3399FF"/>
                </a:solidFill>
              </a:rPr>
              <a:t>rete venosum plantare et dorsale pedis</a:t>
            </a:r>
          </a:p>
        </p:txBody>
      </p:sp>
    </p:spTree>
    <p:extLst>
      <p:ext uri="{BB962C8B-B14F-4D97-AF65-F5344CB8AC3E}">
        <p14:creationId xmlns:p14="http://schemas.microsoft.com/office/powerpoint/2010/main" val="726483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FFC000"/>
                </a:solidFill>
              </a:rPr>
              <a:t>BEDERNÍ PLETEŇ</a:t>
            </a:r>
            <a:r>
              <a:rPr lang="cs-CZ" altLang="cs-CZ" sz="4000" b="1" dirty="0">
                <a:solidFill>
                  <a:srgbClr val="FFC000"/>
                </a:solidFill>
              </a:rPr>
              <a:t>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lumbalis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5615709" cy="580548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Bederní nervová pleteň je tvořena spojkami z předních větví prvního až třetího bederního nervu (L1 – L4). Pleteň je uložena po stranách bederní páteře a prostupuje pod </a:t>
            </a:r>
            <a:r>
              <a:rPr lang="cs-CZ" altLang="cs-CZ" dirty="0" err="1"/>
              <a:t>ligamentum</a:t>
            </a:r>
            <a:r>
              <a:rPr lang="cs-CZ" altLang="cs-CZ" dirty="0"/>
              <a:t> </a:t>
            </a:r>
            <a:r>
              <a:rPr lang="cs-CZ" altLang="cs-CZ" dirty="0" err="1"/>
              <a:t>inguinale</a:t>
            </a:r>
            <a:r>
              <a:rPr lang="cs-CZ" altLang="cs-CZ" dirty="0"/>
              <a:t> na přední plochu stehna. Vystupuje z ní několik senzitivních i motorických nervů: </a:t>
            </a:r>
            <a:endParaRPr lang="cs-CZ" altLang="cs-CZ" i="1" dirty="0"/>
          </a:p>
          <a:p>
            <a:pPr>
              <a:lnSpc>
                <a:spcPct val="90000"/>
              </a:lnSpc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v bederní oblasti a kůži na přední a mediální ploše stehna a bérce</a:t>
            </a:r>
            <a:endParaRPr lang="cs-CZ" altLang="cs-CZ" i="1" dirty="0"/>
          </a:p>
          <a:p>
            <a:pPr>
              <a:lnSpc>
                <a:spcPct val="90000"/>
              </a:lnSpc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dirty="0"/>
              <a:t> zadní a částečně boční skupinu břišních svalů, dále přední skupinu svalů pánevních a přední a mediální skupinu stehenních svalů.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547A81-AF5F-4902-ADA7-AA337802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9928" y="1089348"/>
            <a:ext cx="6349999" cy="518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08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853382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Rami </a:t>
            </a:r>
            <a:r>
              <a:rPr lang="cs-CZ" altLang="cs-CZ" b="1" u="sng" dirty="0" err="1">
                <a:solidFill>
                  <a:srgbClr val="FFC000"/>
                </a:solidFill>
              </a:rPr>
              <a:t>ventrales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spinalium</a:t>
            </a:r>
            <a:r>
              <a:rPr lang="cs-CZ" altLang="cs-CZ" b="1" u="sng" dirty="0">
                <a:solidFill>
                  <a:srgbClr val="FFC000"/>
                </a:solidFill>
              </a:rPr>
              <a:t> L1–4 (Th12)</a:t>
            </a:r>
          </a:p>
          <a:p>
            <a:pPr>
              <a:buFontTx/>
              <a:buNone/>
            </a:pPr>
            <a:r>
              <a:rPr lang="cs-CZ" altLang="cs-CZ" sz="2400" dirty="0"/>
              <a:t>1. větve zevně od m. </a:t>
            </a:r>
            <a:r>
              <a:rPr lang="cs-CZ" altLang="cs-CZ" sz="2400" dirty="0" err="1"/>
              <a:t>psoas</a:t>
            </a:r>
            <a:r>
              <a:rPr lang="cs-CZ" altLang="cs-CZ" sz="2400" dirty="0"/>
              <a:t> major: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iliohypogastricus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(Th12-L1) </a:t>
            </a:r>
          </a:p>
          <a:p>
            <a:pPr lvl="1">
              <a:buFontTx/>
              <a:buNone/>
            </a:pPr>
            <a:r>
              <a:rPr lang="cs-CZ" altLang="cs-CZ" sz="2000" dirty="0">
                <a:solidFill>
                  <a:srgbClr val="FFC000"/>
                </a:solidFill>
              </a:rPr>
              <a:t> 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r.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lat. et anter.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ilioinguinalis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(L1) </a:t>
            </a:r>
          </a:p>
          <a:p>
            <a:pPr lvl="1">
              <a:buFontTx/>
              <a:buNone/>
            </a:pPr>
            <a:r>
              <a:rPr lang="cs-CZ" altLang="cs-CZ" sz="2000" dirty="0"/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r>
              <a:rPr lang="cs-CZ" altLang="cs-CZ" i="1" dirty="0">
                <a:solidFill>
                  <a:srgbClr val="FFC000"/>
                </a:solidFill>
              </a:rPr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scrotales</a:t>
            </a:r>
            <a:r>
              <a:rPr lang="cs-CZ" altLang="cs-CZ" b="1" dirty="0">
                <a:solidFill>
                  <a:srgbClr val="FFC000"/>
                </a:solidFill>
              </a:rPr>
              <a:t> (</a:t>
            </a:r>
            <a:r>
              <a:rPr lang="cs-CZ" altLang="cs-CZ" b="1" dirty="0" err="1">
                <a:solidFill>
                  <a:srgbClr val="FFC000"/>
                </a:solidFill>
              </a:rPr>
              <a:t>labiales</a:t>
            </a:r>
            <a:r>
              <a:rPr lang="cs-CZ" altLang="cs-CZ" b="1" dirty="0">
                <a:solidFill>
                  <a:srgbClr val="FFC000"/>
                </a:solidFill>
              </a:rPr>
              <a:t>) ant.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femoris</a:t>
            </a:r>
            <a:r>
              <a:rPr lang="cs-CZ" altLang="cs-CZ" b="1" u="sng" dirty="0">
                <a:solidFill>
                  <a:srgbClr val="FFC000"/>
                </a:solidFill>
              </a:rPr>
              <a:t> lat</a:t>
            </a:r>
            <a:r>
              <a:rPr lang="cs-CZ" altLang="cs-CZ" sz="2000" dirty="0">
                <a:solidFill>
                  <a:srgbClr val="FFFF00"/>
                </a:solidFill>
              </a:rPr>
              <a:t>.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senzit</a:t>
            </a:r>
            <a:r>
              <a:rPr lang="cs-CZ" altLang="cs-CZ" sz="2000" dirty="0"/>
              <a:t>.) (L2–3)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femoralis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(L2–4) </a:t>
            </a:r>
          </a:p>
          <a:p>
            <a:pPr lvl="2"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/>
              <a:t>– pro svaly přední skupiny stehna a m. </a:t>
            </a:r>
            <a:r>
              <a:rPr lang="cs-CZ" altLang="cs-CZ" dirty="0" err="1"/>
              <a:t>pectineus</a:t>
            </a:r>
            <a:r>
              <a:rPr lang="cs-CZ" altLang="cs-CZ" dirty="0"/>
              <a:t> </a:t>
            </a:r>
          </a:p>
          <a:p>
            <a:pPr lvl="2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cutanei</a:t>
            </a:r>
            <a:r>
              <a:rPr lang="cs-CZ" altLang="cs-CZ" b="1" dirty="0">
                <a:solidFill>
                  <a:srgbClr val="FFC000"/>
                </a:solidFill>
              </a:rPr>
              <a:t> ant.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2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saphenus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jediná větev plexus </a:t>
            </a:r>
            <a:r>
              <a:rPr lang="cs-CZ" altLang="cs-CZ" dirty="0" err="1"/>
              <a:t>lumbalis</a:t>
            </a:r>
            <a:r>
              <a:rPr lang="cs-CZ" altLang="cs-CZ" dirty="0"/>
              <a:t> dosahující na bérec- </a:t>
            </a: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infrapatellaris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ke kůži pod </a:t>
            </a:r>
            <a:r>
              <a:rPr lang="cs-CZ" altLang="cs-CZ" dirty="0" err="1"/>
              <a:t>patellou</a:t>
            </a:r>
            <a:r>
              <a:rPr lang="cs-CZ" altLang="cs-CZ" dirty="0"/>
              <a:t>, </a:t>
            </a: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cutanei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cruris</a:t>
            </a:r>
            <a:r>
              <a:rPr lang="cs-CZ" altLang="cs-CZ" b="1" dirty="0">
                <a:solidFill>
                  <a:srgbClr val="FFC000"/>
                </a:solidFill>
              </a:rPr>
              <a:t>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kůže mediálního bérce a kotníku </a:t>
            </a:r>
          </a:p>
        </p:txBody>
      </p:sp>
      <p:pic>
        <p:nvPicPr>
          <p:cNvPr id="3" name="Picture 6" descr="AB087">
            <a:extLst>
              <a:ext uri="{FF2B5EF4-FFF2-40B4-BE49-F238E27FC236}">
                <a16:creationId xmlns:a16="http://schemas.microsoft.com/office/drawing/2014/main" id="{A3B3FD0A-0FC7-4277-9F0F-6854BB35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4190" r="7692"/>
          <a:stretch>
            <a:fillRect/>
          </a:stretch>
        </p:blipFill>
        <p:spPr bwMode="auto">
          <a:xfrm>
            <a:off x="6520874" y="0"/>
            <a:ext cx="4392613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lexus_lumbalis">
            <a:extLst>
              <a:ext uri="{FF2B5EF4-FFF2-40B4-BE49-F238E27FC236}">
                <a16:creationId xmlns:a16="http://schemas.microsoft.com/office/drawing/2014/main" id="{275143FF-D735-4CD4-A9DC-667BA68C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2" b="8954"/>
          <a:stretch/>
        </p:blipFill>
        <p:spPr bwMode="auto">
          <a:xfrm>
            <a:off x="6853382" y="3141663"/>
            <a:ext cx="4461164" cy="35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3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676271" cy="68580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dirty="0"/>
              <a:t>2. větve skrze m. </a:t>
            </a:r>
            <a:r>
              <a:rPr lang="cs-CZ" altLang="cs-CZ" dirty="0" err="1"/>
              <a:t>psoas</a:t>
            </a:r>
            <a:r>
              <a:rPr lang="cs-CZ" altLang="cs-CZ" dirty="0"/>
              <a:t> major:</a:t>
            </a:r>
          </a:p>
          <a:p>
            <a:pPr lvl="1"/>
            <a:r>
              <a:rPr lang="cs-CZ" altLang="cs-CZ" sz="3200" b="1" u="sng" dirty="0">
                <a:solidFill>
                  <a:srgbClr val="FFC000"/>
                </a:solidFill>
              </a:rPr>
              <a:t>n. </a:t>
            </a:r>
            <a:r>
              <a:rPr lang="cs-CZ" altLang="cs-CZ" sz="3200" b="1" u="sng" dirty="0" err="1">
                <a:solidFill>
                  <a:srgbClr val="FFC000"/>
                </a:solidFill>
              </a:rPr>
              <a:t>genitofemoralis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(L1–2) </a:t>
            </a: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r. </a:t>
            </a:r>
            <a:r>
              <a:rPr lang="cs-CZ" altLang="cs-CZ" b="1" dirty="0" err="1">
                <a:solidFill>
                  <a:srgbClr val="FFC000"/>
                </a:solidFill>
              </a:rPr>
              <a:t>genitalis</a:t>
            </a:r>
            <a:r>
              <a:rPr lang="cs-CZ" altLang="cs-CZ" dirty="0">
                <a:solidFill>
                  <a:srgbClr val="FFC000"/>
                </a:solidFill>
              </a:rPr>
              <a:t>  </a:t>
            </a: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r. </a:t>
            </a:r>
            <a:r>
              <a:rPr lang="cs-CZ" altLang="cs-CZ" b="1" dirty="0" err="1">
                <a:solidFill>
                  <a:srgbClr val="FFC000"/>
                </a:solidFill>
              </a:rPr>
              <a:t>femoralis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3. větve vnitřně od m. </a:t>
            </a:r>
            <a:r>
              <a:rPr lang="cs-CZ" altLang="cs-CZ" dirty="0" err="1"/>
              <a:t>psoas</a:t>
            </a:r>
            <a:r>
              <a:rPr lang="cs-CZ" altLang="cs-CZ" dirty="0"/>
              <a:t> major:</a:t>
            </a:r>
          </a:p>
          <a:p>
            <a:pPr lvl="1"/>
            <a:r>
              <a:rPr lang="cs-CZ" altLang="cs-CZ" sz="3200" b="1" u="sng" dirty="0">
                <a:solidFill>
                  <a:srgbClr val="FFC000"/>
                </a:solidFill>
              </a:rPr>
              <a:t>n. </a:t>
            </a:r>
            <a:r>
              <a:rPr lang="cs-CZ" altLang="cs-CZ" sz="3200" b="1" u="sng" dirty="0" err="1">
                <a:solidFill>
                  <a:srgbClr val="FFC000"/>
                </a:solidFill>
              </a:rPr>
              <a:t>obturatorius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(L2–4)</a:t>
            </a:r>
          </a:p>
          <a:p>
            <a:pPr lvl="1"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r. </a:t>
            </a:r>
            <a:r>
              <a:rPr lang="cs-CZ" altLang="cs-CZ" sz="2800" b="1" dirty="0" err="1">
                <a:solidFill>
                  <a:srgbClr val="FFC000"/>
                </a:solidFill>
              </a:rPr>
              <a:t>anterior</a:t>
            </a:r>
            <a:r>
              <a:rPr lang="cs-CZ" altLang="cs-CZ" sz="2800" b="1" dirty="0">
                <a:solidFill>
                  <a:srgbClr val="FFC000"/>
                </a:solidFill>
              </a:rPr>
              <a:t>- </a:t>
            </a:r>
            <a:r>
              <a:rPr lang="cs-CZ" altLang="cs-CZ" sz="2800" b="1" dirty="0" err="1">
                <a:solidFill>
                  <a:srgbClr val="FFC000"/>
                </a:solidFill>
              </a:rPr>
              <a:t>r.cutaneus</a:t>
            </a:r>
            <a:endParaRPr lang="cs-CZ" altLang="cs-CZ" sz="2800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r. </a:t>
            </a:r>
            <a:r>
              <a:rPr lang="cs-CZ" altLang="cs-CZ" sz="2800" b="1" dirty="0" err="1">
                <a:solidFill>
                  <a:srgbClr val="FFC000"/>
                </a:solidFill>
              </a:rPr>
              <a:t>posterior</a:t>
            </a:r>
            <a:r>
              <a:rPr lang="cs-CZ" altLang="cs-CZ" sz="2800" b="1" dirty="0">
                <a:solidFill>
                  <a:srgbClr val="FFC000"/>
                </a:solidFill>
              </a:rPr>
              <a:t>- </a:t>
            </a:r>
            <a:r>
              <a:rPr lang="cs-CZ" altLang="cs-CZ" sz="2800" b="1" dirty="0" err="1">
                <a:solidFill>
                  <a:srgbClr val="FFC000"/>
                </a:solidFill>
              </a:rPr>
              <a:t>rr.articulares</a:t>
            </a:r>
            <a:endParaRPr lang="cs-CZ" altLang="cs-CZ" sz="2800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n. </a:t>
            </a:r>
            <a:r>
              <a:rPr lang="cs-CZ" altLang="cs-CZ" sz="2800" b="1" dirty="0" err="1">
                <a:solidFill>
                  <a:srgbClr val="FFC000"/>
                </a:solidFill>
              </a:rPr>
              <a:t>obturatorius</a:t>
            </a:r>
            <a:r>
              <a:rPr lang="cs-CZ" altLang="cs-CZ" sz="2800" b="1" dirty="0">
                <a:solidFill>
                  <a:srgbClr val="FFC000"/>
                </a:solidFill>
              </a:rPr>
              <a:t> </a:t>
            </a:r>
            <a:r>
              <a:rPr lang="cs-CZ" altLang="cs-CZ" sz="2800" b="1" dirty="0" err="1">
                <a:solidFill>
                  <a:srgbClr val="FFC000"/>
                </a:solidFill>
              </a:rPr>
              <a:t>accessorius</a:t>
            </a:r>
            <a:r>
              <a:rPr lang="cs-CZ" altLang="cs-CZ" sz="2800" dirty="0"/>
              <a:t> – variabilní nerv pro m. </a:t>
            </a:r>
            <a:r>
              <a:rPr lang="cs-CZ" altLang="cs-CZ" sz="2800" dirty="0" err="1"/>
              <a:t>pectineus</a:t>
            </a:r>
            <a:r>
              <a:rPr lang="cs-CZ" altLang="cs-CZ" sz="2800" dirty="0"/>
              <a:t> a pouzdro kyčelního kloubu</a:t>
            </a:r>
            <a:r>
              <a:rPr lang="cs-CZ" altLang="cs-CZ" dirty="0"/>
              <a:t> 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5" descr="plexus_lumbalis">
            <a:extLst>
              <a:ext uri="{FF2B5EF4-FFF2-40B4-BE49-F238E27FC236}">
                <a16:creationId xmlns:a16="http://schemas.microsoft.com/office/drawing/2014/main" id="{473359AB-0A9F-456B-AE7D-BBB00906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72" y="3629891"/>
            <a:ext cx="7515727" cy="32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B087">
            <a:extLst>
              <a:ext uri="{FF2B5EF4-FFF2-40B4-BE49-F238E27FC236}">
                <a16:creationId xmlns:a16="http://schemas.microsoft.com/office/drawing/2014/main" id="{6ACCC47D-31C7-48EF-8921-3D38E7D4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4190" r="7692"/>
          <a:stretch>
            <a:fillRect/>
          </a:stretch>
        </p:blipFill>
        <p:spPr bwMode="auto">
          <a:xfrm>
            <a:off x="4676272" y="166256"/>
            <a:ext cx="3414784" cy="24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B087">
            <a:extLst>
              <a:ext uri="{FF2B5EF4-FFF2-40B4-BE49-F238E27FC236}">
                <a16:creationId xmlns:a16="http://schemas.microsoft.com/office/drawing/2014/main" id="{D92B37F2-E8D8-43EB-A7DE-40A8BD0F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0092" r="3622" b="46852"/>
          <a:stretch>
            <a:fillRect/>
          </a:stretch>
        </p:blipFill>
        <p:spPr bwMode="auto">
          <a:xfrm>
            <a:off x="8189323" y="83128"/>
            <a:ext cx="4002676" cy="25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41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FFC000"/>
                </a:solidFill>
              </a:rPr>
              <a:t>PAŽNÍ PLETEŇ</a:t>
            </a:r>
            <a:r>
              <a:rPr lang="cs-CZ" altLang="cs-CZ" sz="4000" b="1" dirty="0">
                <a:solidFill>
                  <a:srgbClr val="FFC000"/>
                </a:solidFill>
              </a:rPr>
              <a:t>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brachialis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585527" cy="602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Pažní nervová pleteň je tvořena spojkami z předních větví pátého až osmého krčního nervu (C5 – C8). Pleteň prochází společně s </a:t>
            </a:r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subclavia</a:t>
            </a:r>
            <a:r>
              <a:rPr lang="cs-CZ" altLang="cs-CZ" dirty="0"/>
              <a:t> do podpažní jamky a vystupuje z ní několik senzitivních i motorických nervů. Nervová pleteň má velmi složité uspořádání. Jednotlivé nervy pažní pleteně inervují: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na horní končetině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svaly horní končetiny a také ty svaly, které se vyvíjely původně jako svaly horních končetin a druhotně se přemístily na trup (tedy </a:t>
            </a:r>
            <a:r>
              <a:rPr lang="cs-CZ" altLang="cs-CZ" dirty="0" err="1"/>
              <a:t>heterochtonní</a:t>
            </a:r>
            <a:r>
              <a:rPr lang="cs-CZ" altLang="cs-CZ" dirty="0"/>
              <a:t> svaly zad a hrudníku).</a:t>
            </a:r>
          </a:p>
        </p:txBody>
      </p:sp>
      <p:pic>
        <p:nvPicPr>
          <p:cNvPr id="4" name="Picture 2" descr="3;slozka=3418">
            <a:extLst>
              <a:ext uri="{FF2B5EF4-FFF2-40B4-BE49-F238E27FC236}">
                <a16:creationId xmlns:a16="http://schemas.microsoft.com/office/drawing/2014/main" id="{0C36F669-A976-4874-B1FE-F7F465F6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01" y="1403926"/>
            <a:ext cx="5496999" cy="54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1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5159376" y="333375"/>
            <a:ext cx="1763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/>
              <a:t>VĚTVE:</a:t>
            </a:r>
          </a:p>
        </p:txBody>
      </p:sp>
      <p:pic>
        <p:nvPicPr>
          <p:cNvPr id="131082" name="Picture 10" descr="fig30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2026"/>
            <a:ext cx="687705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4" name="Picture 12" descr="sejmout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9058" r="59261" b="59662"/>
          <a:stretch>
            <a:fillRect/>
          </a:stretch>
        </p:blipFill>
        <p:spPr bwMode="auto">
          <a:xfrm>
            <a:off x="7896226" y="2565401"/>
            <a:ext cx="2771775" cy="37433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1524001" y="1341439"/>
            <a:ext cx="1692275" cy="503237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6" name="Rectangle 14"/>
          <p:cNvSpPr>
            <a:spLocks noChangeArrowheads="1"/>
          </p:cNvSpPr>
          <p:nvPr/>
        </p:nvSpPr>
        <p:spPr bwMode="auto">
          <a:xfrm>
            <a:off x="3143251" y="981076"/>
            <a:ext cx="1439863" cy="360363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7" name="Rectangle 15"/>
          <p:cNvSpPr>
            <a:spLocks noChangeArrowheads="1"/>
          </p:cNvSpPr>
          <p:nvPr/>
        </p:nvSpPr>
        <p:spPr bwMode="auto">
          <a:xfrm>
            <a:off x="4943475" y="1052513"/>
            <a:ext cx="1728788" cy="576262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8" name="Rectangle 16"/>
          <p:cNvSpPr>
            <a:spLocks noChangeArrowheads="1"/>
          </p:cNvSpPr>
          <p:nvPr/>
        </p:nvSpPr>
        <p:spPr bwMode="auto">
          <a:xfrm>
            <a:off x="6743701" y="1700214"/>
            <a:ext cx="1368425" cy="504825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9" name="Rectangle 17"/>
          <p:cNvSpPr>
            <a:spLocks noChangeArrowheads="1"/>
          </p:cNvSpPr>
          <p:nvPr/>
        </p:nvSpPr>
        <p:spPr bwMode="auto">
          <a:xfrm>
            <a:off x="1524000" y="6092826"/>
            <a:ext cx="2051050" cy="765175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0" name="Rectangle 18"/>
          <p:cNvSpPr>
            <a:spLocks noChangeArrowheads="1"/>
          </p:cNvSpPr>
          <p:nvPr/>
        </p:nvSpPr>
        <p:spPr bwMode="auto">
          <a:xfrm>
            <a:off x="3648075" y="6381750"/>
            <a:ext cx="1727200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5519738" y="6381750"/>
            <a:ext cx="1439862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2" name="Rectangle 20"/>
          <p:cNvSpPr>
            <a:spLocks noChangeArrowheads="1"/>
          </p:cNvSpPr>
          <p:nvPr/>
        </p:nvSpPr>
        <p:spPr bwMode="auto">
          <a:xfrm>
            <a:off x="6959600" y="6381750"/>
            <a:ext cx="1441450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8462929" y="1412876"/>
            <a:ext cx="2108269" cy="492443"/>
          </a:xfrm>
          <a:prstGeom prst="rect">
            <a:avLst/>
          </a:prstGeom>
          <a:solidFill>
            <a:schemeClr val="bg1"/>
          </a:solidFill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AutoNum type="alphaLcPeriod"/>
            </a:pPr>
            <a:r>
              <a:rPr lang="cs-CZ" altLang="cs-CZ" sz="1300" b="1" i="1"/>
              <a:t>circumflexa humeri </a:t>
            </a:r>
          </a:p>
          <a:p>
            <a:pPr algn="ctr"/>
            <a:r>
              <a:rPr lang="cs-CZ" altLang="cs-CZ" sz="1300" b="1" i="1"/>
              <a:t>ant. et post.</a:t>
            </a: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>
            <a:off x="9264650" y="1916113"/>
            <a:ext cx="503238" cy="2881312"/>
          </a:xfrm>
          <a:prstGeom prst="line">
            <a:avLst/>
          </a:prstGeom>
          <a:noFill/>
          <a:ln w="38100">
            <a:solidFill>
              <a:srgbClr val="E461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95" name="Line 23"/>
          <p:cNvSpPr>
            <a:spLocks noChangeShapeType="1"/>
          </p:cNvSpPr>
          <p:nvPr/>
        </p:nvSpPr>
        <p:spPr bwMode="auto">
          <a:xfrm>
            <a:off x="9264650" y="1916114"/>
            <a:ext cx="71438" cy="2808287"/>
          </a:xfrm>
          <a:prstGeom prst="line">
            <a:avLst/>
          </a:prstGeom>
          <a:noFill/>
          <a:ln w="38100">
            <a:solidFill>
              <a:srgbClr val="E461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504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473"/>
            <a:ext cx="5085834" cy="68395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Ventrální větve míšních nervůC5 –Th1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Tři primární svazky: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sup. C5+6, med. C7 a </a:t>
            </a:r>
            <a:r>
              <a:rPr lang="cs-CZ" altLang="cs-CZ" b="1" dirty="0" err="1">
                <a:solidFill>
                  <a:srgbClr val="FFC000"/>
                </a:solidFill>
              </a:rPr>
              <a:t>inf</a:t>
            </a:r>
            <a:r>
              <a:rPr lang="cs-CZ" altLang="cs-CZ" b="1" dirty="0">
                <a:solidFill>
                  <a:srgbClr val="FFC000"/>
                </a:solidFill>
              </a:rPr>
              <a:t>. C8+Th1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Jejich rozdělení na </a:t>
            </a:r>
            <a:r>
              <a:rPr lang="cs-CZ" altLang="cs-CZ" b="1" dirty="0"/>
              <a:t>ventrální </a:t>
            </a:r>
            <a:r>
              <a:rPr lang="cs-CZ" altLang="cs-CZ" dirty="0"/>
              <a:t>a </a:t>
            </a:r>
            <a:r>
              <a:rPr lang="cs-CZ" altLang="cs-CZ" b="1" dirty="0"/>
              <a:t>dorzální </a:t>
            </a:r>
            <a:r>
              <a:rPr lang="cs-CZ" altLang="cs-CZ" dirty="0"/>
              <a:t>větve,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Spojení všech dorzálních větví ve </a:t>
            </a:r>
            <a:r>
              <a:rPr lang="cs-CZ" altLang="cs-CZ" b="1" dirty="0" err="1">
                <a:solidFill>
                  <a:srgbClr val="FFC000"/>
                </a:solidFill>
              </a:rPr>
              <a:t>fasciculus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posterior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Spojení </a:t>
            </a:r>
            <a:r>
              <a:rPr lang="cs-CZ" altLang="cs-CZ" b="1" dirty="0"/>
              <a:t>ventrálních větví </a:t>
            </a: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superior </a:t>
            </a:r>
            <a:r>
              <a:rPr lang="cs-CZ" altLang="cs-CZ" b="1" dirty="0"/>
              <a:t>a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medius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ve </a:t>
            </a:r>
            <a:r>
              <a:rPr lang="cs-CZ" altLang="cs-CZ" b="1" dirty="0" err="1">
                <a:solidFill>
                  <a:srgbClr val="FFC000"/>
                </a:solidFill>
              </a:rPr>
              <a:t>fasciculus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lateralis</a:t>
            </a:r>
            <a:r>
              <a:rPr lang="cs-CZ" altLang="cs-CZ" b="1" dirty="0"/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dirty="0"/>
              <a:t>ventrální větev </a:t>
            </a: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inferior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= </a:t>
            </a:r>
            <a:r>
              <a:rPr lang="cs-CZ" altLang="cs-CZ" b="1" dirty="0" err="1">
                <a:solidFill>
                  <a:srgbClr val="FFC000"/>
                </a:solidFill>
              </a:rPr>
              <a:t>fasc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medialis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Oddělení jednotlivých nervových kmenů: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FP: n. </a:t>
            </a:r>
            <a:r>
              <a:rPr lang="cs-CZ" altLang="cs-CZ" dirty="0" err="1">
                <a:solidFill>
                  <a:srgbClr val="FFC000"/>
                </a:solidFill>
              </a:rPr>
              <a:t>radialis</a:t>
            </a:r>
            <a:r>
              <a:rPr lang="cs-CZ" altLang="cs-CZ" dirty="0">
                <a:solidFill>
                  <a:srgbClr val="FFC000"/>
                </a:solidFill>
              </a:rPr>
              <a:t>, n. </a:t>
            </a:r>
            <a:r>
              <a:rPr lang="cs-CZ" altLang="cs-CZ" dirty="0" err="1">
                <a:solidFill>
                  <a:srgbClr val="FFC000"/>
                </a:solidFill>
              </a:rPr>
              <a:t>axillaris</a:t>
            </a:r>
            <a:r>
              <a:rPr lang="cs-CZ" altLang="cs-CZ" dirty="0">
                <a:solidFill>
                  <a:srgbClr val="FFC000"/>
                </a:solidFill>
              </a:rPr>
              <a:t>, FL: n. </a:t>
            </a:r>
            <a:r>
              <a:rPr lang="cs-CZ" altLang="cs-CZ" dirty="0" err="1">
                <a:solidFill>
                  <a:srgbClr val="FFC000"/>
                </a:solidFill>
              </a:rPr>
              <a:t>musculocutaneus</a:t>
            </a:r>
            <a:r>
              <a:rPr lang="cs-CZ" altLang="cs-CZ" dirty="0">
                <a:solidFill>
                  <a:srgbClr val="FFC000"/>
                </a:solidFill>
              </a:rPr>
              <a:t>+ část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r>
              <a:rPr lang="cs-CZ" altLang="cs-CZ" dirty="0">
                <a:solidFill>
                  <a:srgbClr val="FFC000"/>
                </a:solidFill>
              </a:rPr>
              <a:t>, FM: n. </a:t>
            </a:r>
            <a:r>
              <a:rPr lang="cs-CZ" altLang="cs-CZ" dirty="0" err="1">
                <a:solidFill>
                  <a:srgbClr val="FFC000"/>
                </a:solidFill>
              </a:rPr>
              <a:t>ulnaris</a:t>
            </a:r>
            <a:r>
              <a:rPr lang="cs-CZ" altLang="cs-CZ" dirty="0">
                <a:solidFill>
                  <a:srgbClr val="FFC000"/>
                </a:solidFill>
              </a:rPr>
              <a:t>+ část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Důsledek: v jednom nervovém kmenu obsaženy axony z více segmentů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Inervace svalu: nerv a v něm axony z více segmentů</a:t>
            </a:r>
          </a:p>
        </p:txBody>
      </p:sp>
      <p:pic>
        <p:nvPicPr>
          <p:cNvPr id="3" name="Picture 5" descr="Schématický nákres plexus brachialis">
            <a:extLst>
              <a:ext uri="{FF2B5EF4-FFF2-40B4-BE49-F238E27FC236}">
                <a16:creationId xmlns:a16="http://schemas.microsoft.com/office/drawing/2014/main" id="{486790E0-F0C0-44EF-A15D-75580EA8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34" y="443345"/>
            <a:ext cx="7106166" cy="50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D83F439-7421-4053-9F7A-B1E646F1FEBC}"/>
              </a:ext>
            </a:extLst>
          </p:cNvPr>
          <p:cNvSpPr/>
          <p:nvPr/>
        </p:nvSpPr>
        <p:spPr>
          <a:xfrm>
            <a:off x="5138335" y="5463309"/>
            <a:ext cx="7001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trunci plexus </a:t>
            </a:r>
            <a:r>
              <a:rPr lang="cs-CZ" altLang="cs-CZ" b="1" u="sng" dirty="0" err="1">
                <a:solidFill>
                  <a:srgbClr val="FFC000"/>
                </a:solidFill>
              </a:rPr>
              <a:t>brachialis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superior</a:t>
            </a:r>
            <a:r>
              <a:rPr lang="cs-CZ" altLang="cs-CZ" dirty="0">
                <a:solidFill>
                  <a:srgbClr val="FFC000"/>
                </a:solidFill>
              </a:rPr>
              <a:t> (C5–6) 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medius</a:t>
            </a:r>
            <a:r>
              <a:rPr lang="cs-CZ" altLang="cs-CZ" dirty="0">
                <a:solidFill>
                  <a:srgbClr val="FFC000"/>
                </a:solidFill>
              </a:rPr>
              <a:t> (C7) 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inferior</a:t>
            </a:r>
            <a:r>
              <a:rPr lang="cs-CZ" altLang="cs-CZ" dirty="0">
                <a:solidFill>
                  <a:srgbClr val="FFC000"/>
                </a:solidFill>
              </a:rPr>
              <a:t> (C8–Th1)-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</p:txBody>
      </p:sp>
    </p:spTree>
    <p:extLst>
      <p:ext uri="{BB962C8B-B14F-4D97-AF65-F5344CB8AC3E}">
        <p14:creationId xmlns:p14="http://schemas.microsoft.com/office/powerpoint/2010/main" val="1344253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522882" y="3013070"/>
            <a:ext cx="65" cy="3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66654" rIns="0" bIns="20631" anchor="ctr">
            <a:spAutoFit/>
          </a:bodyPr>
          <a:lstStyle/>
          <a:p>
            <a:pPr algn="ctr" eaLnBrk="0" hangingPunct="0"/>
            <a:endParaRPr lang="cs-CZ" alt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"/>
            <a:ext cx="5242791" cy="900546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cs-CZ" altLang="cs-CZ" sz="3600" b="1" u="sng" dirty="0"/>
          </a:p>
          <a:p>
            <a:pPr>
              <a:buFontTx/>
              <a:buNone/>
            </a:pPr>
            <a:r>
              <a:rPr lang="cs-CZ" altLang="cs-CZ" sz="4000" b="1" u="sng" dirty="0">
                <a:solidFill>
                  <a:srgbClr val="FFC000"/>
                </a:solidFill>
              </a:rPr>
              <a:t>I. PARS SUPRACLAVICULARIS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6A5307-6A86-4F38-AFEA-F28B3124A090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034474"/>
            <a:ext cx="5329317" cy="5823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dorsalis </a:t>
            </a:r>
            <a:r>
              <a:rPr lang="cs-CZ" altLang="cs-CZ" b="1" u="sng" dirty="0" err="1">
                <a:solidFill>
                  <a:srgbClr val="FFC000"/>
                </a:solidFill>
              </a:rPr>
              <a:t>scapulae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(C5–6) </a:t>
            </a:r>
            <a:r>
              <a:rPr lang="cs-CZ" altLang="cs-CZ" dirty="0">
                <a:solidFill>
                  <a:srgbClr val="FFC000"/>
                </a:solidFill>
              </a:rPr>
              <a:t>–m. levator </a:t>
            </a:r>
            <a:r>
              <a:rPr lang="cs-CZ" altLang="cs-CZ" dirty="0" err="1">
                <a:solidFill>
                  <a:srgbClr val="FFC000"/>
                </a:solidFill>
              </a:rPr>
              <a:t>scapulae</a:t>
            </a:r>
            <a:r>
              <a:rPr lang="cs-CZ" altLang="cs-CZ" dirty="0">
                <a:solidFill>
                  <a:srgbClr val="FFC000"/>
                </a:solidFill>
              </a:rPr>
              <a:t> a mm. </a:t>
            </a:r>
            <a:r>
              <a:rPr lang="cs-CZ" altLang="cs-CZ" dirty="0" err="1">
                <a:solidFill>
                  <a:srgbClr val="FFC000"/>
                </a:solidFill>
              </a:rPr>
              <a:t>rhomboidei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thoracicus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longus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</a:t>
            </a:r>
            <a:r>
              <a:rPr lang="cs-CZ" altLang="cs-CZ" dirty="0">
                <a:solidFill>
                  <a:srgbClr val="FFC000"/>
                </a:solidFill>
              </a:rPr>
              <a:t> –m. </a:t>
            </a:r>
            <a:r>
              <a:rPr lang="cs-CZ" altLang="cs-CZ" dirty="0" err="1">
                <a:solidFill>
                  <a:srgbClr val="FFC000"/>
                </a:solidFill>
              </a:rPr>
              <a:t>serratus</a:t>
            </a:r>
            <a:r>
              <a:rPr lang="cs-CZ" altLang="cs-CZ" dirty="0">
                <a:solidFill>
                  <a:srgbClr val="FFC000"/>
                </a:solidFill>
              </a:rPr>
              <a:t> ant.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subclavius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(C4–6)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subclavius</a:t>
            </a:r>
            <a:r>
              <a:rPr lang="cs-CZ" altLang="cs-CZ" dirty="0">
                <a:solidFill>
                  <a:srgbClr val="FFC000"/>
                </a:solidFill>
              </a:rPr>
              <a:t> (n. </a:t>
            </a:r>
            <a:r>
              <a:rPr lang="cs-CZ" altLang="cs-CZ" dirty="0" err="1">
                <a:solidFill>
                  <a:srgbClr val="FFC000"/>
                </a:solidFill>
              </a:rPr>
              <a:t>phrenicus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accesorius</a:t>
            </a:r>
            <a:r>
              <a:rPr lang="cs-CZ" altLang="cs-CZ" dirty="0">
                <a:solidFill>
                  <a:srgbClr val="FFC000"/>
                </a:solidFill>
              </a:rPr>
              <a:t>)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suprascapularis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(C4–6) </a:t>
            </a:r>
            <a:r>
              <a:rPr lang="cs-CZ" altLang="cs-CZ" dirty="0">
                <a:solidFill>
                  <a:srgbClr val="FFC000"/>
                </a:solidFill>
              </a:rPr>
              <a:t>→ m. </a:t>
            </a:r>
            <a:r>
              <a:rPr lang="cs-CZ" altLang="cs-CZ" dirty="0" err="1">
                <a:solidFill>
                  <a:srgbClr val="FFC000"/>
                </a:solidFill>
              </a:rPr>
              <a:t>supraspinatus</a:t>
            </a:r>
            <a:r>
              <a:rPr lang="cs-CZ" altLang="cs-CZ" dirty="0">
                <a:solidFill>
                  <a:srgbClr val="FFC000"/>
                </a:solidFill>
              </a:rPr>
              <a:t>, m. </a:t>
            </a:r>
            <a:r>
              <a:rPr lang="cs-CZ" altLang="cs-CZ" dirty="0" err="1">
                <a:solidFill>
                  <a:srgbClr val="FFC000"/>
                </a:solidFill>
              </a:rPr>
              <a:t>infraspinatus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dirty="0"/>
              <a:t>senzitivně pouzdro ramenního kloubu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subscapularis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subscapularis</a:t>
            </a:r>
            <a:r>
              <a:rPr lang="cs-CZ" altLang="cs-CZ" dirty="0">
                <a:solidFill>
                  <a:srgbClr val="FFC000"/>
                </a:solidFill>
              </a:rPr>
              <a:t> a m. </a:t>
            </a:r>
            <a:r>
              <a:rPr lang="cs-CZ" altLang="cs-CZ" dirty="0" err="1">
                <a:solidFill>
                  <a:srgbClr val="FFC000"/>
                </a:solidFill>
              </a:rPr>
              <a:t>teres</a:t>
            </a:r>
            <a:r>
              <a:rPr lang="cs-CZ" altLang="cs-CZ" dirty="0">
                <a:solidFill>
                  <a:srgbClr val="FFC000"/>
                </a:solidFill>
              </a:rPr>
              <a:t> major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pectoralis</a:t>
            </a:r>
            <a:r>
              <a:rPr lang="cs-CZ" altLang="cs-CZ" b="1" u="sng" dirty="0">
                <a:solidFill>
                  <a:srgbClr val="FFC000"/>
                </a:solidFill>
              </a:rPr>
              <a:t> lat.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 </a:t>
            </a:r>
            <a:r>
              <a:rPr lang="cs-CZ" altLang="cs-CZ" dirty="0">
                <a:solidFill>
                  <a:srgbClr val="FFC000"/>
                </a:solidFill>
              </a:rPr>
              <a:t>–</a:t>
            </a:r>
            <a:r>
              <a:rPr lang="cs-CZ" altLang="cs-CZ" dirty="0" err="1">
                <a:solidFill>
                  <a:srgbClr val="FFC000"/>
                </a:solidFill>
              </a:rPr>
              <a:t>pectoralis</a:t>
            </a:r>
            <a:r>
              <a:rPr lang="cs-CZ" altLang="cs-CZ" dirty="0">
                <a:solidFill>
                  <a:srgbClr val="FFC000"/>
                </a:solidFill>
              </a:rPr>
              <a:t> major et minor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pectoralis</a:t>
            </a:r>
            <a:r>
              <a:rPr lang="cs-CZ" altLang="cs-CZ" b="1" u="sng" dirty="0">
                <a:solidFill>
                  <a:srgbClr val="FFC000"/>
                </a:solidFill>
              </a:rPr>
              <a:t>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(C8–Th1)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pectoralis</a:t>
            </a:r>
            <a:r>
              <a:rPr lang="cs-CZ" altLang="cs-CZ" dirty="0">
                <a:solidFill>
                  <a:srgbClr val="FFC000"/>
                </a:solidFill>
              </a:rPr>
              <a:t> major et minor </a:t>
            </a:r>
          </a:p>
          <a:p>
            <a:pPr lvl="1"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n.thoracodorsalis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(C6-8)- </a:t>
            </a:r>
            <a:r>
              <a:rPr lang="cs-CZ" altLang="cs-CZ" dirty="0" err="1">
                <a:solidFill>
                  <a:srgbClr val="FFC000"/>
                </a:solidFill>
              </a:rPr>
              <a:t>m.latissimus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dorsi</a:t>
            </a:r>
            <a:endParaRPr lang="cs-CZ" altLang="cs-CZ" dirty="0">
              <a:solidFill>
                <a:srgbClr val="FFC00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772FE5A-9A30-467C-AFBF-740B6FF9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60" y="1"/>
            <a:ext cx="6992839" cy="625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568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image8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72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0"/>
            <a:ext cx="5597237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b="1" u="sng" dirty="0">
                <a:solidFill>
                  <a:schemeClr val="accent4"/>
                </a:solidFill>
              </a:rPr>
              <a:t>II. PARS INFRACLAVICULARIS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 lvl="1"/>
            <a:r>
              <a:rPr lang="cs-CZ" altLang="cs-CZ" sz="32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3200" b="1" u="sng" dirty="0">
                <a:solidFill>
                  <a:schemeClr val="accent4"/>
                </a:solidFill>
              </a:rPr>
              <a:t> </a:t>
            </a:r>
            <a:r>
              <a:rPr lang="cs-CZ" altLang="cs-CZ" sz="3200" b="1" u="sng" dirty="0" err="1">
                <a:solidFill>
                  <a:schemeClr val="accent4"/>
                </a:solidFill>
              </a:rPr>
              <a:t>lateralis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  <a:r>
              <a:rPr lang="cs-CZ" altLang="cs-CZ" dirty="0" err="1">
                <a:solidFill>
                  <a:schemeClr val="accent4"/>
                </a:solidFill>
              </a:rPr>
              <a:t>ventralis</a:t>
            </a:r>
            <a:r>
              <a:rPr lang="cs-CZ" altLang="cs-CZ" dirty="0">
                <a:solidFill>
                  <a:schemeClr val="accent4"/>
                </a:solidFill>
              </a:rPr>
              <a:t> trunci sup. et medii </a:t>
            </a:r>
          </a:p>
          <a:p>
            <a:pPr lvl="1"/>
            <a:r>
              <a:rPr lang="cs-CZ" altLang="cs-CZ" sz="32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3200" b="1" u="sng" dirty="0">
                <a:solidFill>
                  <a:schemeClr val="accent4"/>
                </a:solidFill>
              </a:rPr>
              <a:t> </a:t>
            </a:r>
            <a:r>
              <a:rPr lang="cs-CZ" altLang="cs-CZ" sz="3200" b="1" u="sng" dirty="0" err="1">
                <a:solidFill>
                  <a:schemeClr val="accent4"/>
                </a:solidFill>
              </a:rPr>
              <a:t>medialis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  <a:r>
              <a:rPr lang="cs-CZ" altLang="cs-CZ" dirty="0" err="1">
                <a:solidFill>
                  <a:schemeClr val="accent4"/>
                </a:solidFill>
              </a:rPr>
              <a:t>ventralis</a:t>
            </a:r>
            <a:r>
              <a:rPr lang="cs-CZ" altLang="cs-CZ" dirty="0">
                <a:solidFill>
                  <a:schemeClr val="accent4"/>
                </a:solidFill>
              </a:rPr>
              <a:t> trunci </a:t>
            </a:r>
            <a:r>
              <a:rPr lang="cs-CZ" altLang="cs-CZ" dirty="0" err="1">
                <a:solidFill>
                  <a:schemeClr val="accent4"/>
                </a:solidFill>
              </a:rPr>
              <a:t>inf</a:t>
            </a:r>
            <a:r>
              <a:rPr lang="cs-CZ" altLang="cs-CZ" dirty="0">
                <a:solidFill>
                  <a:schemeClr val="accent4"/>
                </a:solidFill>
              </a:rPr>
              <a:t>. </a:t>
            </a:r>
          </a:p>
          <a:p>
            <a:pPr lvl="1"/>
            <a:r>
              <a:rPr lang="cs-CZ" altLang="cs-CZ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b="1" u="sng" dirty="0">
                <a:solidFill>
                  <a:schemeClr val="accent4"/>
                </a:solidFill>
              </a:rPr>
              <a:t> </a:t>
            </a:r>
            <a:r>
              <a:rPr lang="cs-CZ" altLang="cs-CZ" b="1" u="sng" dirty="0" err="1">
                <a:solidFill>
                  <a:schemeClr val="accent4"/>
                </a:solidFill>
              </a:rPr>
              <a:t>posterior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dorsalis trunci sup., medii et </a:t>
            </a:r>
            <a:r>
              <a:rPr lang="cs-CZ" altLang="cs-CZ" dirty="0" err="1">
                <a:solidFill>
                  <a:schemeClr val="accent4"/>
                </a:solidFill>
              </a:rPr>
              <a:t>inf</a:t>
            </a:r>
            <a:r>
              <a:rPr lang="cs-CZ" altLang="cs-CZ" dirty="0">
                <a:solidFill>
                  <a:schemeClr val="accent4"/>
                </a:solidFill>
              </a:rPr>
              <a:t>.</a:t>
            </a:r>
            <a:r>
              <a:rPr lang="cs-CZ" altLang="cs-CZ" sz="3200" dirty="0">
                <a:solidFill>
                  <a:schemeClr val="accent4"/>
                </a:solidFill>
              </a:rPr>
              <a:t> </a:t>
            </a:r>
          </a:p>
          <a:p>
            <a:endParaRPr lang="cs-CZ" altLang="cs-CZ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AE99DF-1369-4244-8B0B-6DA9C28D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746977"/>
              </p:ext>
            </p:extLst>
          </p:nvPr>
        </p:nvGraphicFramePr>
        <p:xfrm>
          <a:off x="5486356" y="-1"/>
          <a:ext cx="6631752" cy="565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Corel PHOTO-PAINT 11.0 Image" r:id="rId3" imgW="5138938" imgH="4379985" progId="CorelPhotoPaint.Image.12">
                  <p:embed/>
                </p:oleObj>
              </mc:Choice>
              <mc:Fallback>
                <p:oleObj name="Corel PHOTO-PAINT 11.0 Image" r:id="rId3" imgW="5138938" imgH="4379985" progId="CorelPhotoPaint.Image.12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356" y="-1"/>
                        <a:ext cx="6631752" cy="5652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307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7709"/>
            <a:ext cx="5523345" cy="61261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4000" b="1" u="sng" dirty="0">
                <a:solidFill>
                  <a:schemeClr val="accent4"/>
                </a:solidFill>
              </a:rPr>
              <a:t> </a:t>
            </a:r>
            <a:r>
              <a:rPr lang="cs-CZ" altLang="cs-CZ" sz="4000" b="1" u="sng" dirty="0" err="1">
                <a:solidFill>
                  <a:schemeClr val="accent4"/>
                </a:solidFill>
              </a:rPr>
              <a:t>lateralis</a:t>
            </a:r>
            <a:endParaRPr lang="cs-CZ" altLang="cs-CZ" sz="4000" b="1" u="sng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chemeClr val="accent4"/>
                </a:solidFill>
              </a:rPr>
              <a:t>n. </a:t>
            </a:r>
            <a:r>
              <a:rPr lang="cs-CZ" altLang="cs-CZ" b="1" u="sng" dirty="0" err="1">
                <a:solidFill>
                  <a:schemeClr val="accent4"/>
                </a:solidFill>
              </a:rPr>
              <a:t>musculocutaneus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(C5–7)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chemeClr val="accent4"/>
                </a:solidFill>
              </a:rPr>
              <a:t>- 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rr.musculares</a:t>
            </a:r>
            <a:endParaRPr lang="cs-CZ" altLang="cs-CZ" b="1" dirty="0">
              <a:solidFill>
                <a:schemeClr val="accent4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chemeClr val="accent4"/>
                </a:solidFill>
              </a:rPr>
              <a:t>n. </a:t>
            </a:r>
            <a:r>
              <a:rPr lang="cs-CZ" altLang="cs-CZ" b="1" dirty="0" err="1">
                <a:solidFill>
                  <a:schemeClr val="accent4"/>
                </a:solidFill>
              </a:rPr>
              <a:t>cutaneus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antebrachii</a:t>
            </a:r>
            <a:r>
              <a:rPr lang="cs-CZ" altLang="cs-CZ" b="1" dirty="0">
                <a:solidFill>
                  <a:schemeClr val="accent4"/>
                </a:solidFill>
              </a:rPr>
              <a:t> lat.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/>
              <a:t>vulnerabilní</a:t>
            </a:r>
            <a:r>
              <a:rPr lang="cs-CZ" altLang="cs-CZ" b="1" dirty="0"/>
              <a:t> místo- </a:t>
            </a:r>
            <a:r>
              <a:rPr lang="cs-CZ" altLang="cs-CZ" b="1" dirty="0" err="1">
                <a:solidFill>
                  <a:schemeClr val="accent4"/>
                </a:solidFill>
              </a:rPr>
              <a:t>fossa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cubiti</a:t>
            </a:r>
            <a:endParaRPr lang="cs-CZ" altLang="cs-CZ" b="1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chemeClr val="accent4"/>
                </a:solidFill>
              </a:rPr>
              <a:t>radix lat. n. </a:t>
            </a:r>
            <a:r>
              <a:rPr lang="cs-CZ" altLang="cs-CZ" b="1" u="sng" dirty="0" err="1">
                <a:solidFill>
                  <a:schemeClr val="accent4"/>
                </a:solidFill>
              </a:rPr>
              <a:t>mediani</a:t>
            </a:r>
            <a:r>
              <a:rPr lang="cs-CZ" altLang="cs-CZ" b="1" u="sng" dirty="0">
                <a:solidFill>
                  <a:schemeClr val="accent4"/>
                </a:solidFill>
              </a:rPr>
              <a:t> </a:t>
            </a:r>
          </a:p>
          <a:p>
            <a:pPr marL="0" indent="0">
              <a:buNone/>
            </a:pPr>
            <a:endParaRPr lang="cs-CZ" altLang="cs-CZ" b="1" u="sng" dirty="0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8696"/>
          <a:stretch>
            <a:fillRect/>
          </a:stretch>
        </p:blipFill>
        <p:spPr bwMode="auto">
          <a:xfrm>
            <a:off x="6297325" y="0"/>
            <a:ext cx="2449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5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437745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400" b="1" u="sng" dirty="0" err="1">
                <a:solidFill>
                  <a:srgbClr val="FFC000"/>
                </a:solidFill>
              </a:rPr>
              <a:t>Fasciculus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medialis</a:t>
            </a:r>
            <a:endParaRPr lang="cs-CZ" altLang="cs-CZ" sz="4400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radix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medialis</a:t>
            </a:r>
            <a:r>
              <a:rPr lang="cs-CZ" altLang="cs-CZ" sz="4400" b="1" u="sng" dirty="0">
                <a:solidFill>
                  <a:srgbClr val="FFC000"/>
                </a:solidFill>
              </a:rPr>
              <a:t> 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mediani</a:t>
            </a:r>
            <a:r>
              <a:rPr lang="cs-CZ" altLang="cs-CZ" sz="44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brachii</a:t>
            </a:r>
            <a:r>
              <a:rPr lang="cs-CZ" altLang="cs-CZ" sz="4400" b="1" u="sng" dirty="0">
                <a:solidFill>
                  <a:srgbClr val="FFC000"/>
                </a:solidFill>
              </a:rPr>
              <a:t> med.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3600" dirty="0"/>
              <a:t>(</a:t>
            </a:r>
            <a:r>
              <a:rPr lang="cs-CZ" altLang="cs-CZ" sz="3600" dirty="0" err="1"/>
              <a:t>senzit</a:t>
            </a:r>
            <a:r>
              <a:rPr lang="cs-CZ" altLang="cs-CZ" sz="3600" dirty="0"/>
              <a:t>.) (C8–Th1) </a:t>
            </a:r>
          </a:p>
          <a:p>
            <a:pPr>
              <a:buFontTx/>
              <a:buNone/>
            </a:pPr>
            <a:r>
              <a:rPr lang="cs-CZ" altLang="cs-CZ" sz="3600" dirty="0"/>
              <a:t>–spojky s </a:t>
            </a:r>
            <a:r>
              <a:rPr lang="cs-CZ" altLang="cs-CZ" sz="3600" dirty="0" err="1">
                <a:solidFill>
                  <a:srgbClr val="FFC000"/>
                </a:solidFill>
              </a:rPr>
              <a:t>nn</a:t>
            </a:r>
            <a:r>
              <a:rPr lang="cs-CZ" altLang="cs-CZ" sz="3600" dirty="0">
                <a:solidFill>
                  <a:srgbClr val="FFC000"/>
                </a:solidFill>
              </a:rPr>
              <a:t>. </a:t>
            </a:r>
            <a:r>
              <a:rPr lang="cs-CZ" altLang="cs-CZ" sz="3600" dirty="0" err="1">
                <a:solidFill>
                  <a:srgbClr val="FFC000"/>
                </a:solidFill>
              </a:rPr>
              <a:t>intercostales</a:t>
            </a:r>
            <a:r>
              <a:rPr lang="cs-CZ" altLang="cs-CZ" sz="3600" dirty="0">
                <a:solidFill>
                  <a:srgbClr val="FFC000"/>
                </a:solidFill>
              </a:rPr>
              <a:t> II., (III.) – </a:t>
            </a:r>
            <a:r>
              <a:rPr lang="cs-CZ" altLang="cs-CZ" sz="3600" b="1" dirty="0" err="1">
                <a:solidFill>
                  <a:srgbClr val="FFC000"/>
                </a:solidFill>
              </a:rPr>
              <a:t>nn</a:t>
            </a:r>
            <a:r>
              <a:rPr lang="cs-CZ" altLang="cs-CZ" sz="3600" b="1" dirty="0">
                <a:solidFill>
                  <a:srgbClr val="FFC000"/>
                </a:solidFill>
              </a:rPr>
              <a:t>. </a:t>
            </a:r>
            <a:r>
              <a:rPr lang="cs-CZ" altLang="cs-CZ" sz="3600" b="1" dirty="0" err="1">
                <a:solidFill>
                  <a:srgbClr val="FFC000"/>
                </a:solidFill>
              </a:rPr>
              <a:t>intercostobrachiales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antebrachii</a:t>
            </a:r>
            <a:r>
              <a:rPr lang="cs-CZ" altLang="cs-CZ" sz="4400" b="1" u="sng" dirty="0">
                <a:solidFill>
                  <a:srgbClr val="FFC000"/>
                </a:solidFill>
              </a:rPr>
              <a:t> med</a:t>
            </a:r>
            <a:r>
              <a:rPr lang="cs-CZ" altLang="cs-CZ" sz="3600" b="1" u="sng" dirty="0">
                <a:solidFill>
                  <a:srgbClr val="FFC000"/>
                </a:solidFill>
              </a:rPr>
              <a:t>.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  <a:r>
              <a:rPr lang="cs-CZ" altLang="cs-CZ" sz="3600" dirty="0"/>
              <a:t>(</a:t>
            </a:r>
            <a:r>
              <a:rPr lang="cs-CZ" altLang="cs-CZ" sz="3600" dirty="0" err="1"/>
              <a:t>senzit</a:t>
            </a:r>
            <a:r>
              <a:rPr lang="cs-CZ" altLang="cs-CZ" sz="3600" dirty="0"/>
              <a:t>.) (C8–Th1)  </a:t>
            </a:r>
          </a:p>
          <a:p>
            <a:pPr>
              <a:buFontTx/>
              <a:buNone/>
            </a:pPr>
            <a:r>
              <a:rPr lang="cs-CZ" altLang="cs-CZ" sz="3600" b="1" dirty="0">
                <a:solidFill>
                  <a:srgbClr val="FFC000"/>
                </a:solidFill>
              </a:rPr>
              <a:t>r. </a:t>
            </a:r>
            <a:r>
              <a:rPr lang="cs-CZ" altLang="cs-CZ" sz="3600" b="1" dirty="0" err="1">
                <a:solidFill>
                  <a:srgbClr val="FFC000"/>
                </a:solidFill>
              </a:rPr>
              <a:t>anterior</a:t>
            </a:r>
            <a:r>
              <a:rPr lang="cs-CZ" altLang="cs-CZ" sz="3600" b="1" dirty="0">
                <a:solidFill>
                  <a:srgbClr val="FFC000"/>
                </a:solidFill>
              </a:rPr>
              <a:t> et r. </a:t>
            </a:r>
            <a:r>
              <a:rPr lang="cs-CZ" altLang="cs-CZ" sz="3600" b="1" dirty="0" err="1">
                <a:solidFill>
                  <a:srgbClr val="FFC000"/>
                </a:solidFill>
              </a:rPr>
              <a:t>ulnaris</a:t>
            </a:r>
            <a:r>
              <a:rPr lang="cs-CZ" altLang="cs-CZ" sz="3600" b="1" dirty="0">
                <a:solidFill>
                  <a:srgbClr val="FFC000"/>
                </a:solidFill>
              </a:rPr>
              <a:t> 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40142765-C5C6-409B-903A-47C724AE74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022022"/>
              </p:ext>
            </p:extLst>
          </p:nvPr>
        </p:nvGraphicFramePr>
        <p:xfrm>
          <a:off x="6305550" y="0"/>
          <a:ext cx="588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Fotografie" r:id="rId3" imgW="21114286" imgH="26333333" progId="MSPhotoEd.3">
                  <p:embed/>
                </p:oleObj>
              </mc:Choice>
              <mc:Fallback>
                <p:oleObj name="Fotografie" r:id="rId3" imgW="21114286" imgH="26333333" progId="MSPhotoEd.3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96" b="2754"/>
                      <a:stretch>
                        <a:fillRect/>
                      </a:stretch>
                    </p:blipFill>
                    <p:spPr bwMode="auto">
                      <a:xfrm>
                        <a:off x="6305550" y="0"/>
                        <a:ext cx="5886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407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507345" cy="666908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b="1" u="sng" dirty="0">
                <a:solidFill>
                  <a:srgbClr val="FFC000"/>
                </a:solidFill>
              </a:rPr>
              <a:t>n. </a:t>
            </a:r>
            <a:r>
              <a:rPr lang="cs-CZ" altLang="cs-CZ" sz="3600" b="1" u="sng" dirty="0" err="1">
                <a:solidFill>
                  <a:srgbClr val="FFC000"/>
                </a:solidFill>
              </a:rPr>
              <a:t>Ulnaris</a:t>
            </a:r>
            <a:endParaRPr lang="cs-CZ" altLang="cs-CZ" sz="3600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(smíšený) (C8–Th1)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r.dorsalis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n.ulnari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</a:t>
            </a: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dorsales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r.palmaris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n.ulnaris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r.superficialis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- 2 </a:t>
            </a:r>
            <a:r>
              <a:rPr lang="cs-CZ" altLang="cs-CZ" b="1" dirty="0" err="1">
                <a:solidFill>
                  <a:srgbClr val="FFC000"/>
                </a:solidFill>
              </a:rPr>
              <a:t>nn.digitales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communes</a:t>
            </a:r>
            <a:r>
              <a:rPr lang="cs-CZ" altLang="cs-CZ" b="1" dirty="0">
                <a:solidFill>
                  <a:srgbClr val="FFC000"/>
                </a:solidFill>
              </a:rPr>
              <a:t> et proprii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- </a:t>
            </a:r>
            <a:r>
              <a:rPr lang="cs-CZ" altLang="cs-CZ" b="1" dirty="0" err="1">
                <a:solidFill>
                  <a:srgbClr val="FFC000"/>
                </a:solidFill>
              </a:rPr>
              <a:t>r.profundus</a:t>
            </a:r>
            <a:r>
              <a:rPr lang="cs-CZ" altLang="cs-CZ" b="1" dirty="0">
                <a:solidFill>
                  <a:srgbClr val="FFC000"/>
                </a:solidFill>
              </a:rPr>
              <a:t>- </a:t>
            </a: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4" name="Picture 8" descr="image812">
            <a:hlinkClick r:id="rId2"/>
            <a:extLst>
              <a:ext uri="{FF2B5EF4-FFF2-40B4-BE49-F238E27FC236}">
                <a16:creationId xmlns:a16="http://schemas.microsoft.com/office/drawing/2014/main" id="{B8892562-A867-4921-B62B-00C64BF3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2" y="31896"/>
            <a:ext cx="3125788" cy="67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Ã­cÃ­ obrÃ¡zek">
            <a:extLst>
              <a:ext uri="{FF2B5EF4-FFF2-40B4-BE49-F238E27FC236}">
                <a16:creationId xmlns:a16="http://schemas.microsoft.com/office/drawing/2014/main" id="{26D09953-8C1C-48EE-82BF-F83C173B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17" y="0"/>
            <a:ext cx="5284508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22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839855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b="1" u="sng" dirty="0">
                <a:solidFill>
                  <a:srgbClr val="FFC000"/>
                </a:solidFill>
              </a:rPr>
              <a:t>n. </a:t>
            </a:r>
            <a:r>
              <a:rPr lang="cs-CZ" altLang="cs-CZ" sz="3600" b="1" u="sng" dirty="0" err="1">
                <a:solidFill>
                  <a:srgbClr val="FFC000"/>
                </a:solidFill>
              </a:rPr>
              <a:t>medianus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(C5–Th1) </a:t>
            </a:r>
            <a:r>
              <a:rPr lang="cs-CZ" altLang="cs-CZ" dirty="0">
                <a:solidFill>
                  <a:srgbClr val="FFC000"/>
                </a:solidFill>
              </a:rPr>
              <a:t>– </a:t>
            </a:r>
            <a:r>
              <a:rPr lang="cs-CZ" altLang="cs-CZ" i="1" dirty="0">
                <a:solidFill>
                  <a:srgbClr val="FFC000"/>
                </a:solidFill>
              </a:rPr>
              <a:t>radix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(C8–Th1), </a:t>
            </a:r>
            <a:r>
              <a:rPr lang="cs-CZ" altLang="cs-CZ" i="1" dirty="0">
                <a:solidFill>
                  <a:srgbClr val="FFC000"/>
                </a:solidFill>
              </a:rPr>
              <a:t>radix lat.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(C6-8) = </a:t>
            </a:r>
            <a:r>
              <a:rPr lang="cs-CZ" altLang="cs-CZ" dirty="0">
                <a:solidFill>
                  <a:srgbClr val="FFC000"/>
                </a:solidFill>
              </a:rPr>
              <a:t>vidlice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articulares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interosseus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ant.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palmaris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r.thenaris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</a:t>
            </a:r>
            <a:r>
              <a:rPr lang="cs-CZ" altLang="cs-CZ" b="1" dirty="0">
                <a:solidFill>
                  <a:srgbClr val="FFC000"/>
                </a:solidFill>
              </a:rPr>
              <a:t>.- </a:t>
            </a: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proprii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 .</a:t>
            </a:r>
            <a:r>
              <a:rPr lang="cs-CZ" altLang="cs-CZ" b="1" dirty="0" err="1">
                <a:solidFill>
                  <a:srgbClr val="FFC000"/>
                </a:solidFill>
              </a:rPr>
              <a:t>communicans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cum</a:t>
            </a:r>
            <a:r>
              <a:rPr lang="cs-CZ" altLang="cs-CZ" b="1" dirty="0">
                <a:solidFill>
                  <a:srgbClr val="FFC000"/>
                </a:solidFill>
              </a:rPr>
              <a:t> n. </a:t>
            </a:r>
            <a:r>
              <a:rPr lang="cs-CZ" altLang="cs-CZ" b="1" dirty="0" err="1">
                <a:solidFill>
                  <a:srgbClr val="FFC000"/>
                </a:solidFill>
              </a:rPr>
              <a:t>ulnari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endParaRPr lang="cs-CZ" altLang="cs-CZ" dirty="0"/>
          </a:p>
          <a:p>
            <a:pPr lvl="1"/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4" descr="The Median Nerve">
            <a:extLst>
              <a:ext uri="{FF2B5EF4-FFF2-40B4-BE49-F238E27FC236}">
                <a16:creationId xmlns:a16="http://schemas.microsoft.com/office/drawing/2014/main" id="{97BCB054-4480-4AC5-B32A-046EE269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94" y="0"/>
            <a:ext cx="576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28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64655"/>
            <a:ext cx="4470401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Fasciculus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posterior</a:t>
            </a:r>
            <a:endParaRPr lang="cs-CZ" altLang="cs-CZ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axillaris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(C5–6)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lat. sup.</a:t>
            </a: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202709"/>
            <a:ext cx="42846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image814">
            <a:hlinkClick r:id="rId3"/>
            <a:extLst>
              <a:ext uri="{FF2B5EF4-FFF2-40B4-BE49-F238E27FC236}">
                <a16:creationId xmlns:a16="http://schemas.microsoft.com/office/drawing/2014/main" id="{37DFC99A-7348-443C-B356-A18E757B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64655"/>
            <a:ext cx="2957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Ã½sledek obrÃ¡zku pro axillary nerve">
            <a:extLst>
              <a:ext uri="{FF2B5EF4-FFF2-40B4-BE49-F238E27FC236}">
                <a16:creationId xmlns:a16="http://schemas.microsoft.com/office/drawing/2014/main" id="{4BB2D681-4E38-4988-B892-592768037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/>
          <a:stretch/>
        </p:blipFill>
        <p:spPr bwMode="auto">
          <a:xfrm>
            <a:off x="4368800" y="0"/>
            <a:ext cx="5521757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10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88914"/>
            <a:ext cx="8964613" cy="666908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radialis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(C5–Th1)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lat. </a:t>
            </a:r>
            <a:r>
              <a:rPr lang="cs-CZ" altLang="cs-CZ" b="1" dirty="0" err="1">
                <a:solidFill>
                  <a:srgbClr val="FFC000"/>
                </a:solidFill>
              </a:rPr>
              <a:t>inf</a:t>
            </a:r>
            <a:r>
              <a:rPr lang="cs-CZ" altLang="cs-CZ" b="1" dirty="0">
                <a:solidFill>
                  <a:srgbClr val="FFC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profundus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–</a:t>
            </a: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interosseus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superficialis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–</a:t>
            </a: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dorsales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pic>
        <p:nvPicPr>
          <p:cNvPr id="4" name="Picture 5" descr="sken1">
            <a:extLst>
              <a:ext uri="{FF2B5EF4-FFF2-40B4-BE49-F238E27FC236}">
                <a16:creationId xmlns:a16="http://schemas.microsoft.com/office/drawing/2014/main" id="{8E947B5E-D9B6-4CEE-8C22-83C2B953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r="6665" b="4129"/>
          <a:stretch>
            <a:fillRect/>
          </a:stretch>
        </p:blipFill>
        <p:spPr bwMode="auto">
          <a:xfrm>
            <a:off x="7081838" y="0"/>
            <a:ext cx="4906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30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>
            <a:fillRect/>
          </a:stretch>
        </p:blipFill>
        <p:spPr bwMode="auto">
          <a:xfrm>
            <a:off x="4708526" y="333376"/>
            <a:ext cx="59594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24000" y="0"/>
            <a:ext cx="3132138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u="sng" dirty="0" err="1">
                <a:solidFill>
                  <a:srgbClr val="00FF00"/>
                </a:solidFill>
              </a:rPr>
              <a:t>Foramen</a:t>
            </a:r>
            <a:r>
              <a:rPr lang="cs-CZ" altLang="cs-CZ" sz="2000" b="1" u="sng" dirty="0">
                <a:solidFill>
                  <a:srgbClr val="00FF00"/>
                </a:solidFill>
              </a:rPr>
              <a:t> </a:t>
            </a:r>
            <a:r>
              <a:rPr lang="cs-CZ" altLang="cs-CZ" sz="2000" b="1" u="sng" dirty="0" err="1">
                <a:solidFill>
                  <a:srgbClr val="00FF00"/>
                </a:solidFill>
              </a:rPr>
              <a:t>omotricipitale</a:t>
            </a:r>
            <a:r>
              <a:rPr lang="cs-CZ" altLang="cs-CZ" sz="2000" b="1" u="sng" dirty="0">
                <a:solidFill>
                  <a:srgbClr val="00FF00"/>
                </a:solidFill>
              </a:rPr>
              <a:t>:</a:t>
            </a:r>
          </a:p>
          <a:p>
            <a:r>
              <a:rPr lang="cs-CZ" altLang="cs-CZ" b="1" i="1" u="sng" dirty="0" err="1">
                <a:solidFill>
                  <a:srgbClr val="FF0000"/>
                </a:solidFill>
              </a:rPr>
              <a:t>a.circumflexa</a:t>
            </a:r>
            <a:r>
              <a:rPr lang="cs-CZ" altLang="cs-CZ" b="1" i="1" u="sng" dirty="0">
                <a:solidFill>
                  <a:srgbClr val="FF0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0000"/>
                </a:solidFill>
              </a:rPr>
              <a:t>scapulae</a:t>
            </a:r>
            <a:r>
              <a:rPr lang="cs-CZ" altLang="cs-CZ" b="1" dirty="0">
                <a:solidFill>
                  <a:schemeClr val="bg1"/>
                </a:solidFill>
              </a:rPr>
              <a:t> -</a:t>
            </a:r>
            <a:endParaRPr lang="cs-CZ" altLang="cs-CZ" b="1" dirty="0"/>
          </a:p>
          <a:p>
            <a:r>
              <a:rPr lang="cs-CZ" altLang="cs-CZ" b="1" dirty="0" err="1"/>
              <a:t>anastomosa</a:t>
            </a:r>
            <a:r>
              <a:rPr lang="cs-CZ" altLang="cs-CZ" b="1" dirty="0"/>
              <a:t> s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a. </a:t>
            </a:r>
            <a:r>
              <a:rPr lang="cs-CZ" altLang="cs-CZ" b="1" i="1" dirty="0" err="1">
                <a:solidFill>
                  <a:srgbClr val="FF0000"/>
                </a:solidFill>
              </a:rPr>
              <a:t>suprascapularis</a:t>
            </a:r>
            <a:endParaRPr lang="cs-CZ" altLang="cs-CZ" b="1" i="1" dirty="0">
              <a:solidFill>
                <a:srgbClr val="FF0000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0" y="1341439"/>
            <a:ext cx="3132138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u="sng" dirty="0" err="1">
                <a:solidFill>
                  <a:srgbClr val="00FF00"/>
                </a:solidFill>
              </a:rPr>
              <a:t>Foramen</a:t>
            </a:r>
            <a:endParaRPr lang="cs-CZ" altLang="cs-CZ" sz="2000" b="1" u="sng" dirty="0">
              <a:solidFill>
                <a:srgbClr val="00FF00"/>
              </a:solidFill>
            </a:endParaRPr>
          </a:p>
          <a:p>
            <a:r>
              <a:rPr lang="cs-CZ" altLang="cs-CZ" sz="2000" b="1" u="sng" dirty="0" err="1">
                <a:solidFill>
                  <a:srgbClr val="00FF00"/>
                </a:solidFill>
              </a:rPr>
              <a:t>humerotricipitale</a:t>
            </a:r>
            <a:r>
              <a:rPr lang="cs-CZ" altLang="cs-CZ" sz="2000" b="1" u="sng" dirty="0">
                <a:solidFill>
                  <a:srgbClr val="00FF00"/>
                </a:solidFill>
              </a:rPr>
              <a:t>:</a:t>
            </a:r>
          </a:p>
          <a:p>
            <a:r>
              <a:rPr lang="cs-CZ" altLang="cs-CZ" b="1" i="1" dirty="0">
                <a:solidFill>
                  <a:srgbClr val="FFFF00"/>
                </a:solidFill>
              </a:rPr>
              <a:t>n. </a:t>
            </a:r>
            <a:r>
              <a:rPr lang="cs-CZ" altLang="cs-CZ" b="1" i="1" dirty="0" err="1">
                <a:solidFill>
                  <a:srgbClr val="FFFF00"/>
                </a:solidFill>
              </a:rPr>
              <a:t>axillaris</a:t>
            </a:r>
            <a:r>
              <a:rPr lang="cs-CZ" altLang="cs-CZ" b="1" dirty="0">
                <a:solidFill>
                  <a:schemeClr val="bg1"/>
                </a:solidFill>
              </a:rPr>
              <a:t>,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a. </a:t>
            </a:r>
            <a:r>
              <a:rPr lang="cs-CZ" altLang="cs-CZ" b="1" i="1" dirty="0" err="1">
                <a:solidFill>
                  <a:srgbClr val="FF0000"/>
                </a:solidFill>
              </a:rPr>
              <a:t>circumflexa</a:t>
            </a: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i="1" dirty="0" err="1">
                <a:solidFill>
                  <a:srgbClr val="FF0000"/>
                </a:solidFill>
              </a:rPr>
              <a:t>humeri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</a:rPr>
              <a:t>posterior</a:t>
            </a:r>
            <a:endParaRPr lang="cs-CZ" altLang="cs-CZ" b="1" i="1" dirty="0">
              <a:solidFill>
                <a:srgbClr val="FF0000"/>
              </a:solidFill>
            </a:endParaRPr>
          </a:p>
        </p:txBody>
      </p:sp>
      <p:pic>
        <p:nvPicPr>
          <p:cNvPr id="27653" name="Picture 5" descr="sejmout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51109" r="18507" b="2222"/>
          <a:stretch>
            <a:fillRect/>
          </a:stretch>
        </p:blipFill>
        <p:spPr bwMode="auto">
          <a:xfrm>
            <a:off x="1524001" y="3429000"/>
            <a:ext cx="3203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4079875" y="3789363"/>
            <a:ext cx="647700" cy="86360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3503614" y="4797425"/>
            <a:ext cx="1584325" cy="287338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7885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81468"/>
              </p:ext>
            </p:extLst>
          </p:nvPr>
        </p:nvGraphicFramePr>
        <p:xfrm>
          <a:off x="6096000" y="-18473"/>
          <a:ext cx="6086014" cy="522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CorelPhotoPaint.Image.8" r:id="rId3" imgW="6044196" imgH="5184658" progId="CorelPhotoPaint.Image.8">
                  <p:embed/>
                </p:oleObj>
              </mc:Choice>
              <mc:Fallback>
                <p:oleObj name="CorelPhotoPaint.Image.8" r:id="rId3" imgW="6044196" imgH="5184658" progId="CorelPhotoPaint.Image.8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-18473"/>
                        <a:ext cx="6086014" cy="522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7E6CA-0477-4E8E-AF1F-762B0F6B8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" y="1251575"/>
            <a:ext cx="6547832" cy="5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224934"/>
      </p:ext>
    </p:extLst>
  </p:cSld>
  <p:clrMapOvr>
    <a:masterClrMapping/>
  </p:clrMapOvr>
  <p:transition advClick="0" advTm="12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45"/>
            <a:ext cx="8686800" cy="1143000"/>
          </a:xfrm>
        </p:spPr>
        <p:txBody>
          <a:bodyPr/>
          <a:lstStyle/>
          <a:p>
            <a:r>
              <a:rPr lang="cs-CZ" altLang="cs-CZ" sz="4000" b="1" dirty="0">
                <a:solidFill>
                  <a:srgbClr val="FFC000"/>
                </a:solidFill>
              </a:rPr>
              <a:t>KŘÍŽOVÁ PLETEŇ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sacralis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6299200" cy="58054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Křížová pleteň je tvořena spojkami z předních větví čtvrtého a pátého bederního nervu, všech křížových nervů a kostrčního nervu (L4 – Co). Je to největší nervová pleteň v těle. Je uložena po stranách křížové kosti, jde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</a:t>
            </a:r>
            <a:r>
              <a:rPr lang="cs-CZ" altLang="cs-CZ" dirty="0" err="1"/>
              <a:t>majus</a:t>
            </a:r>
            <a:r>
              <a:rPr lang="cs-CZ" altLang="cs-CZ" dirty="0"/>
              <a:t> do dolní končetiny. Jednotlivé nervy křížové pleteně inervují: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b="1" u="sng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v hýžďové oblasti, kůži na zadní ploše stehna a bérce a kůži zevních pohlavních orgánů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b="1" u="sng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zadní skupinu pánevních a stehenních svalů a svaly bérce a nohy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90212B-3D39-4822-B297-D455C086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1856" y="627856"/>
            <a:ext cx="68580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86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5126182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ventrales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spinalium</a:t>
            </a:r>
            <a:r>
              <a:rPr lang="cs-CZ" altLang="cs-CZ" b="1" u="sng" dirty="0">
                <a:solidFill>
                  <a:srgbClr val="FFC000"/>
                </a:solidFill>
              </a:rPr>
              <a:t> L4-5 – </a:t>
            </a:r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lumbosacralis</a:t>
            </a:r>
            <a:r>
              <a:rPr lang="cs-CZ" altLang="cs-CZ" b="1" u="sng" dirty="0">
                <a:solidFill>
                  <a:srgbClr val="FFC000"/>
                </a:solidFill>
              </a:rPr>
              <a:t> a S1-4</a:t>
            </a:r>
          </a:p>
          <a:p>
            <a:pPr>
              <a:buFontTx/>
              <a:buNone/>
            </a:pPr>
            <a:endParaRPr lang="cs-CZ" altLang="cs-CZ" b="1" u="sng" dirty="0"/>
          </a:p>
          <a:p>
            <a:pPr>
              <a:buFontTx/>
              <a:buNone/>
            </a:pPr>
            <a:r>
              <a:rPr lang="cs-CZ" altLang="cs-CZ" dirty="0"/>
              <a:t>leží v malé pánvi na m. </a:t>
            </a:r>
            <a:r>
              <a:rPr lang="cs-CZ" altLang="cs-CZ" dirty="0" err="1"/>
              <a:t>piriformis</a:t>
            </a:r>
            <a:r>
              <a:rPr lang="cs-CZ" altLang="cs-CZ" dirty="0"/>
              <a:t>,</a:t>
            </a:r>
          </a:p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C000"/>
                </a:solidFill>
              </a:rPr>
              <a:t>: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piriformis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obturatorius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int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quadratus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femoris</a:t>
            </a:r>
            <a:r>
              <a:rPr lang="cs-CZ" altLang="cs-CZ" dirty="0" err="1">
                <a:solidFill>
                  <a:srgbClr val="FFC000"/>
                </a:solidFill>
              </a:rPr>
              <a:t>,</a:t>
            </a:r>
            <a:r>
              <a:rPr lang="cs-CZ" altLang="cs-CZ" i="1" dirty="0" err="1">
                <a:solidFill>
                  <a:srgbClr val="FFC000"/>
                </a:solidFill>
              </a:rPr>
              <a:t>mm.gemelli</a:t>
            </a:r>
            <a:r>
              <a:rPr lang="cs-CZ" altLang="cs-CZ" dirty="0"/>
              <a:t>, dále směřuje do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</a:t>
            </a:r>
            <a:r>
              <a:rPr lang="cs-CZ" altLang="cs-CZ" dirty="0" err="1"/>
              <a:t>majus</a:t>
            </a:r>
            <a:r>
              <a:rPr lang="cs-CZ" altLang="cs-CZ" dirty="0"/>
              <a:t>, větve pro hýždě, zadní stranu stehna, bérec a nohu: </a:t>
            </a:r>
            <a:r>
              <a:rPr lang="cs-CZ" altLang="cs-CZ" i="1" dirty="0" err="1">
                <a:solidFill>
                  <a:srgbClr val="FFC000"/>
                </a:solidFill>
              </a:rPr>
              <a:t>n.glutaeus</a:t>
            </a:r>
            <a:r>
              <a:rPr lang="cs-CZ" altLang="cs-CZ" i="1" dirty="0">
                <a:solidFill>
                  <a:srgbClr val="FFC000"/>
                </a:solidFill>
              </a:rPr>
              <a:t> sup. et </a:t>
            </a:r>
            <a:r>
              <a:rPr lang="cs-CZ" altLang="cs-CZ" i="1" dirty="0" err="1">
                <a:solidFill>
                  <a:srgbClr val="FFC000"/>
                </a:solidFill>
              </a:rPr>
              <a:t>inf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n.cutaneus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femoris</a:t>
            </a:r>
            <a:r>
              <a:rPr lang="cs-CZ" altLang="cs-CZ" i="1" dirty="0">
                <a:solidFill>
                  <a:srgbClr val="FFC000"/>
                </a:solidFill>
              </a:rPr>
              <a:t> post.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n.ischiadicus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n.pudendus</a:t>
            </a:r>
            <a:endParaRPr lang="cs-CZ" altLang="cs-CZ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dirty="0"/>
              <a:t>přehled větví: </a:t>
            </a:r>
          </a:p>
          <a:p>
            <a:endParaRPr lang="cs-CZ" altLang="cs-CZ" dirty="0"/>
          </a:p>
        </p:txBody>
      </p:sp>
      <p:pic>
        <p:nvPicPr>
          <p:cNvPr id="3" name="Picture 5" descr="[Región+Glútea.bmp]">
            <a:extLst>
              <a:ext uri="{FF2B5EF4-FFF2-40B4-BE49-F238E27FC236}">
                <a16:creationId xmlns:a16="http://schemas.microsoft.com/office/drawing/2014/main" id="{5E449DFC-94A2-4CC4-86EA-323A5806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>
            <a:fillRect/>
          </a:stretch>
        </p:blipFill>
        <p:spPr bwMode="auto">
          <a:xfrm>
            <a:off x="5218545" y="-8731"/>
            <a:ext cx="6834909" cy="54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41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5477164" cy="68580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glutaeus</a:t>
            </a:r>
            <a:r>
              <a:rPr lang="cs-CZ" altLang="cs-CZ" b="1" i="1" u="sng" dirty="0">
                <a:solidFill>
                  <a:srgbClr val="FFC000"/>
                </a:solidFill>
              </a:rPr>
              <a:t> sup. </a:t>
            </a:r>
            <a:r>
              <a:rPr lang="cs-CZ" altLang="cs-CZ" b="1" u="sng" dirty="0"/>
              <a:t>(motor.) (L4–S1)</a:t>
            </a:r>
            <a:r>
              <a:rPr lang="cs-CZ" altLang="cs-CZ" dirty="0"/>
              <a:t> - m. </a:t>
            </a:r>
            <a:r>
              <a:rPr lang="cs-CZ" altLang="cs-CZ" dirty="0" err="1"/>
              <a:t>glutaeus</a:t>
            </a:r>
            <a:r>
              <a:rPr lang="cs-CZ" altLang="cs-CZ" dirty="0"/>
              <a:t> </a:t>
            </a:r>
            <a:r>
              <a:rPr lang="cs-CZ" altLang="cs-CZ" dirty="0" err="1"/>
              <a:t>medius</a:t>
            </a:r>
            <a:r>
              <a:rPr lang="cs-CZ" altLang="cs-CZ" dirty="0"/>
              <a:t> et </a:t>
            </a:r>
            <a:r>
              <a:rPr lang="cs-CZ" altLang="cs-CZ" dirty="0" err="1"/>
              <a:t>minimus</a:t>
            </a:r>
            <a:r>
              <a:rPr lang="cs-CZ" altLang="cs-CZ" dirty="0"/>
              <a:t>, m. tensor </a:t>
            </a:r>
            <a:r>
              <a:rPr lang="cs-CZ" altLang="cs-CZ" dirty="0" err="1"/>
              <a:t>fasciae</a:t>
            </a:r>
            <a:r>
              <a:rPr lang="cs-CZ" altLang="cs-CZ" dirty="0"/>
              <a:t> </a:t>
            </a:r>
            <a:r>
              <a:rPr lang="cs-CZ" altLang="cs-CZ" dirty="0" err="1"/>
              <a:t>latae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glutaeus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inf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/>
              <a:t>(smíšený) (L5–S2)</a:t>
            </a:r>
            <a:r>
              <a:rPr lang="cs-CZ" altLang="cs-CZ" dirty="0"/>
              <a:t> - m. </a:t>
            </a:r>
            <a:r>
              <a:rPr lang="cs-CZ" altLang="cs-CZ" dirty="0" err="1"/>
              <a:t>glutaeus</a:t>
            </a:r>
            <a:r>
              <a:rPr lang="cs-CZ" altLang="cs-CZ" dirty="0"/>
              <a:t> </a:t>
            </a:r>
            <a:r>
              <a:rPr lang="cs-CZ" altLang="cs-CZ" dirty="0" err="1"/>
              <a:t>maximus</a:t>
            </a:r>
            <a:r>
              <a:rPr lang="cs-CZ" altLang="cs-CZ" dirty="0"/>
              <a:t>, zadní část pouzdra kyčelního kloubu</a:t>
            </a:r>
          </a:p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femoris</a:t>
            </a:r>
            <a:r>
              <a:rPr lang="cs-CZ" altLang="cs-CZ" b="1" i="1" u="sng" dirty="0">
                <a:solidFill>
                  <a:srgbClr val="FFC000"/>
                </a:solidFill>
              </a:rPr>
              <a:t> post.</a:t>
            </a:r>
            <a:r>
              <a:rPr lang="cs-CZ" altLang="cs-CZ" b="1" u="sng" dirty="0"/>
              <a:t> (</a:t>
            </a:r>
            <a:r>
              <a:rPr lang="cs-CZ" altLang="cs-CZ" b="1" u="sng" dirty="0" err="1"/>
              <a:t>senzit</a:t>
            </a:r>
            <a:r>
              <a:rPr lang="cs-CZ" altLang="cs-CZ" b="1" u="sng" dirty="0"/>
              <a:t>.) (S1–S3)</a:t>
            </a:r>
            <a:r>
              <a:rPr lang="cs-CZ" altLang="cs-CZ" dirty="0"/>
              <a:t> - kůže zadního stehna, jámy zákolenní a horní části zadního bérce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perineales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hráze a </a:t>
            </a:r>
            <a:r>
              <a:rPr lang="cs-CZ" altLang="cs-CZ" dirty="0" err="1"/>
              <a:t>scrota</a:t>
            </a:r>
            <a:r>
              <a:rPr lang="cs-CZ" altLang="cs-CZ" dirty="0"/>
              <a:t> (labia majora)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clunium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inf</a:t>
            </a:r>
            <a:r>
              <a:rPr lang="cs-CZ" altLang="cs-CZ" b="1" i="1" dirty="0">
                <a:solidFill>
                  <a:srgbClr val="FFC000"/>
                </a:solidFill>
              </a:rPr>
              <a:t>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dolní hýždě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rr.cutanei</a:t>
            </a:r>
            <a:r>
              <a:rPr lang="cs-CZ" altLang="cs-CZ" i="1" dirty="0">
                <a:solidFill>
                  <a:srgbClr val="FFC000"/>
                </a:solidFill>
              </a:rPr>
              <a:t>- </a:t>
            </a:r>
            <a:r>
              <a:rPr lang="cs-CZ" altLang="cs-CZ" dirty="0"/>
              <a:t>ke kůži </a:t>
            </a:r>
            <a:r>
              <a:rPr lang="cs-CZ" altLang="cs-CZ" dirty="0" err="1"/>
              <a:t>regio</a:t>
            </a:r>
            <a:r>
              <a:rPr lang="cs-CZ" altLang="cs-CZ" dirty="0"/>
              <a:t> </a:t>
            </a:r>
            <a:r>
              <a:rPr lang="cs-CZ" altLang="cs-CZ" dirty="0" err="1"/>
              <a:t>femoris</a:t>
            </a:r>
            <a:r>
              <a:rPr lang="cs-CZ" altLang="cs-CZ" dirty="0"/>
              <a:t> </a:t>
            </a:r>
            <a:r>
              <a:rPr lang="cs-CZ" altLang="cs-CZ" dirty="0" err="1"/>
              <a:t>posterior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153AB1C-CD95-4481-A4F1-48F1A1C8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18" y="1"/>
            <a:ext cx="3731492" cy="455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3DF640-8F34-4273-9E21-748B1D707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r="3526" b="5371"/>
          <a:stretch/>
        </p:blipFill>
        <p:spPr bwMode="auto">
          <a:xfrm>
            <a:off x="4928177" y="3090103"/>
            <a:ext cx="3513859" cy="3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76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473"/>
            <a:ext cx="9144000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ischiadicus</a:t>
            </a:r>
            <a:r>
              <a:rPr lang="cs-CZ" altLang="cs-CZ" b="1" u="sng" dirty="0"/>
              <a:t>(smíšený)(L4–S3)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dirty="0"/>
              <a:t>– nejsilnější periferní nerv v těle</a:t>
            </a:r>
          </a:p>
          <a:p>
            <a:pPr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peroneus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communis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tibialis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4" name="Picture 5" descr="File:Gray1244.png">
            <a:hlinkClick r:id="rId2"/>
            <a:extLst>
              <a:ext uri="{FF2B5EF4-FFF2-40B4-BE49-F238E27FC236}">
                <a16:creationId xmlns:a16="http://schemas.microsoft.com/office/drawing/2014/main" id="{AC947E29-802A-4B19-84EF-AC664F102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9"/>
          <a:stretch/>
        </p:blipFill>
        <p:spPr bwMode="auto">
          <a:xfrm>
            <a:off x="0" y="2941244"/>
            <a:ext cx="2817091" cy="389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DAACB01-5ABB-4774-A77C-4128F3A8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0425" y="2500096"/>
            <a:ext cx="4251325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C4471FF-7B45-4D6F-84A2-AD0467B8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6" y="-18473"/>
            <a:ext cx="2613025" cy="669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123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183" y="0"/>
            <a:ext cx="4223182" cy="6858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comm</a:t>
            </a:r>
            <a:r>
              <a:rPr lang="cs-CZ" altLang="cs-CZ" b="1" i="1" u="sng" dirty="0">
                <a:solidFill>
                  <a:srgbClr val="FFC000"/>
                </a:solidFill>
              </a:rPr>
              <a:t>.</a:t>
            </a:r>
            <a:r>
              <a:rPr lang="cs-CZ" altLang="cs-CZ" i="1" u="sng" dirty="0">
                <a:solidFill>
                  <a:srgbClr val="FFC000"/>
                </a:solidFill>
              </a:rPr>
              <a:t> </a:t>
            </a:r>
            <a:r>
              <a:rPr lang="cs-CZ" altLang="cs-CZ" u="sng" dirty="0"/>
              <a:t>(L4–S2)</a:t>
            </a:r>
            <a:r>
              <a:rPr lang="cs-CZ" altLang="cs-CZ" dirty="0"/>
              <a:t> 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articulares</a:t>
            </a:r>
            <a:endParaRPr lang="cs-CZ" altLang="cs-CZ" b="1" i="1" u="sng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surae</a:t>
            </a:r>
            <a:r>
              <a:rPr lang="cs-CZ" altLang="cs-CZ" b="1" i="1" u="sng" dirty="0">
                <a:solidFill>
                  <a:srgbClr val="FFC000"/>
                </a:solidFill>
              </a:rPr>
              <a:t> lat.-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sz="2400" dirty="0" err="1"/>
              <a:t>senzit</a:t>
            </a:r>
            <a:r>
              <a:rPr lang="cs-CZ" altLang="cs-CZ" sz="2400" dirty="0"/>
              <a:t>.-kůže na laterální straně lýtka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- </a:t>
            </a:r>
            <a:r>
              <a:rPr lang="cs-CZ" altLang="cs-CZ" sz="2400" b="1" dirty="0"/>
              <a:t>přední větev</a:t>
            </a:r>
            <a:r>
              <a:rPr lang="cs-CZ" altLang="cs-CZ" sz="2400" dirty="0"/>
              <a:t> → kůže </a:t>
            </a:r>
            <a:r>
              <a:rPr lang="cs-CZ" altLang="cs-CZ" sz="2400" dirty="0" err="1"/>
              <a:t>dorzolaterálního</a:t>
            </a:r>
            <a:r>
              <a:rPr lang="cs-CZ" altLang="cs-CZ" sz="2400" dirty="0"/>
              <a:t> bérce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- </a:t>
            </a:r>
            <a:r>
              <a:rPr lang="cs-CZ" altLang="cs-CZ" sz="2400" b="1" dirty="0"/>
              <a:t>zadní větev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C000"/>
                </a:solidFill>
              </a:rPr>
              <a:t>–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r.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communicans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→ do n. </a:t>
            </a:r>
            <a:r>
              <a:rPr lang="cs-CZ" altLang="cs-CZ" sz="2400" dirty="0" err="1"/>
              <a:t>suralis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spfc</a:t>
            </a:r>
            <a:r>
              <a:rPr lang="cs-CZ" altLang="cs-CZ" b="1" i="1" u="sng" dirty="0">
                <a:solidFill>
                  <a:srgbClr val="FFC000"/>
                </a:solidFill>
              </a:rPr>
              <a:t>.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400" b="1" dirty="0">
                <a:solidFill>
                  <a:srgbClr val="FFC000"/>
                </a:solidFill>
              </a:rPr>
              <a:t>-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pro </a:t>
            </a:r>
            <a:r>
              <a:rPr lang="cs-CZ" altLang="cs-CZ" sz="2400" dirty="0" err="1"/>
              <a:t>mm.peronei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-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n.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medialis</a:t>
            </a:r>
            <a:r>
              <a:rPr lang="cs-CZ" altLang="cs-CZ" sz="2400" b="1" i="1" dirty="0">
                <a:solidFill>
                  <a:srgbClr val="FFC000"/>
                </a:solidFill>
              </a:rPr>
              <a:t> –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dorsales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pedis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n.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dorsi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pedis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intermedius</a:t>
            </a:r>
            <a:r>
              <a:rPr lang="cs-CZ" altLang="cs-CZ" sz="2400" b="1" i="1" dirty="0">
                <a:solidFill>
                  <a:srgbClr val="FFC000"/>
                </a:solidFill>
              </a:rPr>
              <a:t> –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dors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ped</a:t>
            </a:r>
            <a:r>
              <a:rPr lang="cs-CZ" altLang="cs-CZ" sz="2400" b="1" i="1" dirty="0">
                <a:solidFill>
                  <a:srgbClr val="FFC000"/>
                </a:solidFill>
              </a:rPr>
              <a:t>.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prof.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n.digitalis</a:t>
            </a:r>
            <a:r>
              <a:rPr lang="cs-CZ" altLang="cs-CZ" sz="24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hallucis</a:t>
            </a:r>
            <a:r>
              <a:rPr lang="cs-CZ" altLang="cs-CZ" sz="2400" b="1" i="1" dirty="0">
                <a:solidFill>
                  <a:srgbClr val="FFC000"/>
                </a:solidFill>
              </a:rPr>
              <a:t> lat.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n.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digitalis</a:t>
            </a:r>
            <a:r>
              <a:rPr lang="cs-CZ" altLang="cs-CZ" sz="24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digiti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secundi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medialis</a:t>
            </a:r>
            <a:endParaRPr lang="cs-CZ" altLang="cs-CZ" sz="2400" b="1" i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pro dlouhé a krátké extenzory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DCDB267-39DE-4EB2-87DC-7D4ABCD33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2" y="0"/>
            <a:ext cx="203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image836">
            <a:hlinkClick r:id="rId3"/>
            <a:extLst>
              <a:ext uri="{FF2B5EF4-FFF2-40B4-BE49-F238E27FC236}">
                <a16:creationId xmlns:a16="http://schemas.microsoft.com/office/drawing/2014/main" id="{64439763-47E7-44D3-9FE9-55D20F5B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55" y="617960"/>
            <a:ext cx="3120447" cy="49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age826">
            <a:hlinkClick r:id="rId5"/>
            <a:extLst>
              <a:ext uri="{FF2B5EF4-FFF2-40B4-BE49-F238E27FC236}">
                <a16:creationId xmlns:a16="http://schemas.microsoft.com/office/drawing/2014/main" id="{096DB816-82C3-4D91-BDE3-A75C544D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4"/>
          <a:stretch/>
        </p:blipFill>
        <p:spPr bwMode="auto">
          <a:xfrm>
            <a:off x="4269365" y="0"/>
            <a:ext cx="2882830" cy="53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50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064000" cy="6858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tibialis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(L4–S3)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/>
              <a:t>pro svaly zadního bérce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interosseus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cruris</a:t>
            </a:r>
            <a:endParaRPr lang="cs-CZ" altLang="cs-CZ" sz="2600" i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cutaneus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surae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→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communicans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peronaeus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suralis</a:t>
            </a:r>
            <a:r>
              <a:rPr lang="cs-CZ" altLang="cs-CZ" sz="2600" i="1" dirty="0">
                <a:solidFill>
                  <a:srgbClr val="FFC000"/>
                </a:solidFill>
              </a:rPr>
              <a:t>- </a:t>
            </a:r>
            <a:r>
              <a:rPr lang="cs-CZ" altLang="cs-CZ" sz="2600" dirty="0"/>
              <a:t>přilehlá kůže bérce, za zevním kotníkem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</a:t>
            </a:r>
            <a:r>
              <a:rPr lang="cs-CZ" altLang="cs-CZ" sz="2600" i="1" dirty="0">
                <a:solidFill>
                  <a:srgbClr val="FFC000"/>
                </a:solidFill>
              </a:rPr>
              <a:t>-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calcanei</a:t>
            </a:r>
            <a:r>
              <a:rPr lang="cs-CZ" altLang="cs-CZ" sz="2600" b="1" i="1" dirty="0">
                <a:solidFill>
                  <a:srgbClr val="FFC000"/>
                </a:solidFill>
              </a:rPr>
              <a:t> lat.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    - 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cutaneus</a:t>
            </a:r>
            <a:r>
              <a:rPr lang="cs-CZ" altLang="cs-CZ" sz="26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lateralis</a:t>
            </a:r>
            <a:r>
              <a:rPr lang="cs-CZ" altLang="cs-CZ" sz="2600" b="1" i="1" dirty="0">
                <a:solidFill>
                  <a:srgbClr val="FFC000"/>
                </a:solidFill>
              </a:rPr>
              <a:t>-</a:t>
            </a:r>
            <a:r>
              <a:rPr lang="cs-CZ" altLang="cs-CZ" sz="2600" i="1" dirty="0">
                <a:solidFill>
                  <a:srgbClr val="FFC000"/>
                </a:solidFill>
              </a:rPr>
              <a:t> lat. okraj nohy a malíku </a:t>
            </a:r>
            <a:endParaRPr lang="cs-CZ" altLang="cs-CZ" sz="2600" b="1" i="1" u="sng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calcanei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- 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rr.musculares</a:t>
            </a:r>
            <a:r>
              <a:rPr lang="cs-CZ" altLang="cs-CZ" sz="2600" i="1" dirty="0">
                <a:solidFill>
                  <a:srgbClr val="FFC000"/>
                </a:solidFill>
              </a:rPr>
              <a:t>-</a:t>
            </a:r>
            <a:r>
              <a:rPr lang="cs-CZ" altLang="cs-CZ" sz="2600" dirty="0"/>
              <a:t> </a:t>
            </a:r>
            <a:r>
              <a:rPr lang="cs-CZ" altLang="cs-CZ" sz="2600" dirty="0" err="1"/>
              <a:t>m.abductor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hall</a:t>
            </a:r>
            <a:r>
              <a:rPr lang="cs-CZ" altLang="cs-CZ" sz="2600" dirty="0"/>
              <a:t>.,</a:t>
            </a:r>
            <a:r>
              <a:rPr lang="cs-CZ" altLang="cs-CZ" sz="2600" dirty="0" err="1"/>
              <a:t>m.flexor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dig.brevis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- 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comm</a:t>
            </a:r>
            <a:r>
              <a:rPr lang="cs-CZ" altLang="cs-CZ" sz="2600" b="1" i="1" dirty="0">
                <a:solidFill>
                  <a:srgbClr val="FFC000"/>
                </a:solidFill>
              </a:rPr>
              <a:t>. et proprii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digitalis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proprius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hallucis</a:t>
            </a:r>
            <a:endParaRPr lang="cs-CZ" altLang="cs-CZ" sz="2600" b="1" i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lat.</a:t>
            </a:r>
            <a:r>
              <a:rPr lang="cs-CZ" altLang="cs-CZ" sz="2600" i="1" dirty="0">
                <a:solidFill>
                  <a:srgbClr val="FFC000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 -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600" b="1" i="1" dirty="0">
                <a:solidFill>
                  <a:srgbClr val="FFC000"/>
                </a:solidFill>
              </a:rPr>
              <a:t>-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 err="1"/>
              <a:t>m.guadratus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planteae</a:t>
            </a:r>
            <a:r>
              <a:rPr lang="cs-CZ" altLang="cs-CZ" sz="2600" dirty="0"/>
              <a:t>, </a:t>
            </a:r>
            <a:r>
              <a:rPr lang="cs-CZ" altLang="cs-CZ" sz="2600" dirty="0" err="1"/>
              <a:t>m.flexor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dig.V</a:t>
            </a:r>
            <a:r>
              <a:rPr lang="cs-CZ" altLang="cs-CZ" sz="26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superficialis</a:t>
            </a:r>
            <a:r>
              <a:rPr lang="cs-CZ" altLang="cs-CZ" sz="2600" i="1" dirty="0">
                <a:solidFill>
                  <a:srgbClr val="FFC000"/>
                </a:solidFill>
              </a:rPr>
              <a:t> –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plantares</a:t>
            </a:r>
            <a:r>
              <a:rPr lang="cs-CZ" altLang="cs-CZ" sz="2600" b="1" i="1" dirty="0">
                <a:solidFill>
                  <a:srgbClr val="FFC000"/>
                </a:solidFill>
              </a:rPr>
              <a:t> proprii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profundus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/>
              <a:t>- mm. interossei,3., 4. m. </a:t>
            </a:r>
            <a:r>
              <a:rPr lang="cs-CZ" altLang="cs-CZ" sz="2600" dirty="0" err="1"/>
              <a:t>lumbricalis</a:t>
            </a:r>
            <a:r>
              <a:rPr lang="cs-CZ" altLang="cs-CZ" sz="2600" dirty="0"/>
              <a:t>, m. </a:t>
            </a:r>
            <a:r>
              <a:rPr lang="cs-CZ" altLang="cs-CZ" sz="2600" dirty="0" err="1"/>
              <a:t>adductor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hallucis</a:t>
            </a:r>
            <a:r>
              <a:rPr lang="cs-CZ" altLang="cs-CZ" sz="2600" dirty="0"/>
              <a:t> a </a:t>
            </a:r>
            <a:r>
              <a:rPr lang="cs-CZ" altLang="cs-CZ" sz="2600" dirty="0" err="1"/>
              <a:t>m.opponens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dig.V</a:t>
            </a:r>
            <a:r>
              <a:rPr lang="cs-CZ" altLang="cs-CZ" sz="2600" dirty="0"/>
              <a:t>. 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</a:pPr>
            <a:endParaRPr lang="cs-CZ" altLang="cs-CZ" sz="2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F17E00-276E-47B2-9DCB-65603E3B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5924" y="418077"/>
            <a:ext cx="3704800" cy="286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ruris1">
            <a:extLst>
              <a:ext uri="{FF2B5EF4-FFF2-40B4-BE49-F238E27FC236}">
                <a16:creationId xmlns:a16="http://schemas.microsoft.com/office/drawing/2014/main" id="{7FBA6B5B-D764-4C75-92CE-CCEC826B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6840106" y="0"/>
            <a:ext cx="2368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age834">
            <a:hlinkClick r:id="rId4"/>
            <a:extLst>
              <a:ext uri="{FF2B5EF4-FFF2-40B4-BE49-F238E27FC236}">
                <a16:creationId xmlns:a16="http://schemas.microsoft.com/office/drawing/2014/main" id="{BA5DCF51-A787-4028-8A32-17491547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94" y="3704800"/>
            <a:ext cx="2368550" cy="31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833">
            <a:hlinkClick r:id="rId6"/>
            <a:extLst>
              <a:ext uri="{FF2B5EF4-FFF2-40B4-BE49-F238E27FC236}">
                <a16:creationId xmlns:a16="http://schemas.microsoft.com/office/drawing/2014/main" id="{F79E5D95-6EC8-44EF-A109-F3BDBFA8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03" y="0"/>
            <a:ext cx="3158297" cy="61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180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446982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pudendus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(S1–5)</a:t>
            </a:r>
            <a:r>
              <a:rPr lang="cs-CZ" altLang="cs-CZ" dirty="0"/>
              <a:t> – přibírá </a:t>
            </a:r>
            <a:r>
              <a:rPr lang="cs-CZ" altLang="cs-CZ" dirty="0" err="1"/>
              <a:t>parasymp</a:t>
            </a:r>
            <a:r>
              <a:rPr lang="cs-CZ" altLang="cs-CZ" dirty="0"/>
              <a:t>. vlákna, větve pro </a:t>
            </a:r>
            <a:r>
              <a:rPr lang="cs-CZ" altLang="cs-CZ" dirty="0" err="1"/>
              <a:t>diaphragma</a:t>
            </a:r>
            <a:r>
              <a:rPr lang="cs-CZ" altLang="cs-CZ" dirty="0"/>
              <a:t> pelvis, z pánve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pelvina</a:t>
            </a:r>
            <a:r>
              <a:rPr lang="cs-CZ" altLang="cs-CZ" dirty="0"/>
              <a:t>) ↓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infrapiriforme</a:t>
            </a:r>
            <a:r>
              <a:rPr lang="cs-CZ" altLang="cs-CZ" dirty="0"/>
              <a:t> společně s a. </a:t>
            </a:r>
            <a:r>
              <a:rPr lang="cs-CZ" altLang="cs-CZ" dirty="0" err="1"/>
              <a:t>pudenda</a:t>
            </a:r>
            <a:r>
              <a:rPr lang="cs-CZ" altLang="cs-CZ" dirty="0"/>
              <a:t> </a:t>
            </a:r>
            <a:r>
              <a:rPr lang="cs-CZ" altLang="cs-CZ" dirty="0" err="1"/>
              <a:t>int</a:t>
            </a:r>
            <a:r>
              <a:rPr lang="cs-CZ" altLang="cs-CZ" dirty="0"/>
              <a:t>., obtáčí spina </a:t>
            </a:r>
            <a:r>
              <a:rPr lang="cs-CZ" altLang="cs-CZ" dirty="0" err="1"/>
              <a:t>ischiadica</a:t>
            </a:r>
            <a:r>
              <a:rPr lang="cs-CZ" altLang="cs-CZ" dirty="0"/>
              <a:t>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circumspinalis</a:t>
            </a:r>
            <a:r>
              <a:rPr lang="cs-CZ" altLang="cs-CZ" dirty="0"/>
              <a:t>), a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minus → do </a:t>
            </a:r>
            <a:r>
              <a:rPr lang="cs-CZ" altLang="cs-CZ" dirty="0" err="1"/>
              <a:t>fossa</a:t>
            </a:r>
            <a:r>
              <a:rPr lang="cs-CZ" altLang="cs-CZ" dirty="0"/>
              <a:t> </a:t>
            </a:r>
            <a:r>
              <a:rPr lang="cs-CZ" altLang="cs-CZ" dirty="0" err="1"/>
              <a:t>ischiorectalis</a:t>
            </a:r>
            <a:r>
              <a:rPr lang="cs-CZ" altLang="cs-CZ" dirty="0"/>
              <a:t>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ischiorectalis</a:t>
            </a:r>
            <a:r>
              <a:rPr lang="cs-CZ" altLang="cs-CZ" dirty="0"/>
              <a:t>), kde → v </a:t>
            </a:r>
            <a:r>
              <a:rPr lang="cs-CZ" altLang="cs-CZ" dirty="0" err="1"/>
              <a:t>canalis</a:t>
            </a:r>
            <a:r>
              <a:rPr lang="cs-CZ" altLang="cs-CZ" dirty="0"/>
              <a:t> </a:t>
            </a:r>
            <a:r>
              <a:rPr lang="cs-CZ" altLang="cs-CZ" dirty="0" err="1"/>
              <a:t>pudendalis</a:t>
            </a:r>
            <a:r>
              <a:rPr lang="cs-CZ" altLang="cs-CZ" dirty="0"/>
              <a:t> až k symfýze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rectales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inf</a:t>
            </a:r>
            <a:r>
              <a:rPr lang="cs-CZ" altLang="cs-CZ" b="1" i="1" dirty="0">
                <a:solidFill>
                  <a:srgbClr val="FFC000"/>
                </a:solidFill>
              </a:rPr>
              <a:t>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pro m. </a:t>
            </a:r>
            <a:r>
              <a:rPr lang="cs-CZ" altLang="cs-CZ" dirty="0" err="1"/>
              <a:t>sphincter</a:t>
            </a:r>
            <a:r>
              <a:rPr lang="cs-CZ" altLang="cs-CZ" dirty="0"/>
              <a:t> ani </a:t>
            </a:r>
            <a:r>
              <a:rPr lang="cs-CZ" altLang="cs-CZ" dirty="0" err="1"/>
              <a:t>ext</a:t>
            </a:r>
            <a:r>
              <a:rPr lang="cs-CZ" altLang="cs-CZ" dirty="0"/>
              <a:t>. a kůži </a:t>
            </a:r>
            <a:r>
              <a:rPr lang="cs-CZ" altLang="cs-CZ" dirty="0" err="1"/>
              <a:t>anu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perineales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pro kůži hráze a šourku (velkých pysků) – </a:t>
            </a:r>
            <a:r>
              <a:rPr lang="cs-CZ" altLang="cs-CZ" b="1" i="1" dirty="0" err="1"/>
              <a:t>nn</a:t>
            </a:r>
            <a:r>
              <a:rPr lang="cs-CZ" altLang="cs-CZ" b="1" i="1" dirty="0"/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scrotales</a:t>
            </a:r>
            <a:r>
              <a:rPr lang="cs-CZ" altLang="cs-CZ" b="1" i="1" dirty="0">
                <a:solidFill>
                  <a:srgbClr val="FFC000"/>
                </a:solidFill>
              </a:rPr>
              <a:t> (</a:t>
            </a:r>
            <a:r>
              <a:rPr lang="cs-CZ" altLang="cs-CZ" b="1" i="1" dirty="0" err="1">
                <a:solidFill>
                  <a:srgbClr val="FFC000"/>
                </a:solidFill>
              </a:rPr>
              <a:t>labiales</a:t>
            </a:r>
            <a:r>
              <a:rPr lang="cs-CZ" altLang="cs-CZ" b="1" i="1" dirty="0">
                <a:solidFill>
                  <a:srgbClr val="FFC000"/>
                </a:solidFill>
              </a:rPr>
              <a:t>) post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a pro svaly hráze- </a:t>
            </a:r>
            <a:r>
              <a:rPr lang="cs-CZ" altLang="cs-CZ" dirty="0" err="1"/>
              <a:t>m.transversus</a:t>
            </a:r>
            <a:r>
              <a:rPr lang="cs-CZ" altLang="cs-CZ" dirty="0"/>
              <a:t> perinei prof.et </a:t>
            </a:r>
            <a:r>
              <a:rPr lang="cs-CZ" altLang="cs-CZ" dirty="0" err="1"/>
              <a:t>superf</a:t>
            </a:r>
            <a:r>
              <a:rPr lang="cs-CZ" altLang="cs-CZ" dirty="0"/>
              <a:t>., </a:t>
            </a:r>
            <a:r>
              <a:rPr lang="cs-CZ" altLang="cs-CZ" dirty="0" err="1"/>
              <a:t>m.bulbospongiosus</a:t>
            </a:r>
            <a:r>
              <a:rPr lang="cs-CZ" altLang="cs-CZ" dirty="0"/>
              <a:t>, </a:t>
            </a:r>
            <a:r>
              <a:rPr lang="cs-CZ" altLang="cs-CZ" dirty="0" err="1"/>
              <a:t>m.ischiocavernosus</a:t>
            </a:r>
            <a:r>
              <a:rPr lang="cs-CZ" altLang="cs-CZ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</a:t>
            </a:r>
            <a:r>
              <a:rPr lang="cs-CZ" altLang="cs-CZ" dirty="0" err="1"/>
              <a:t>m.levator</a:t>
            </a:r>
            <a:r>
              <a:rPr lang="cs-CZ" altLang="cs-CZ" dirty="0"/>
              <a:t> ani, </a:t>
            </a:r>
            <a:r>
              <a:rPr lang="cs-CZ" altLang="cs-CZ" dirty="0" err="1"/>
              <a:t>m.coccygeus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n. dorsalis penis (</a:t>
            </a:r>
            <a:r>
              <a:rPr lang="cs-CZ" altLang="cs-CZ" b="1" i="1" dirty="0" err="1">
                <a:solidFill>
                  <a:srgbClr val="FFC000"/>
                </a:solidFill>
              </a:rPr>
              <a:t>clitoridis</a:t>
            </a:r>
            <a:r>
              <a:rPr lang="cs-CZ" altLang="cs-CZ" b="1" i="1" dirty="0">
                <a:solidFill>
                  <a:srgbClr val="FFC000"/>
                </a:solidFill>
              </a:rPr>
              <a:t>)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ke kůži penisu (</a:t>
            </a:r>
            <a:r>
              <a:rPr lang="cs-CZ" altLang="cs-CZ" dirty="0" err="1"/>
              <a:t>clitoris</a:t>
            </a:r>
            <a:r>
              <a:rPr lang="cs-CZ" altLang="cs-CZ" dirty="0"/>
              <a:t>) a sliznici močové trubice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3" name="Picture 5" descr="File:Pudendal nerve.svg">
            <a:hlinkClick r:id="rId2"/>
            <a:extLst>
              <a:ext uri="{FF2B5EF4-FFF2-40B4-BE49-F238E27FC236}">
                <a16:creationId xmlns:a16="http://schemas.microsoft.com/office/drawing/2014/main" id="{445B8204-F84E-4244-8A36-9ABCE9B3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1" y="-120073"/>
            <a:ext cx="5875161" cy="434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ray542">
            <a:extLst>
              <a:ext uri="{FF2B5EF4-FFF2-40B4-BE49-F238E27FC236}">
                <a16:creationId xmlns:a16="http://schemas.microsoft.com/office/drawing/2014/main" id="{61ECD563-C492-4BC6-A52A-3B001562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32" y="4221018"/>
            <a:ext cx="3002540" cy="254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01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Plexus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coccygeus</a:t>
            </a:r>
            <a:endParaRPr lang="cs-CZ" altLang="cs-CZ" b="1" i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Rami </a:t>
            </a:r>
            <a:r>
              <a:rPr lang="cs-CZ" altLang="cs-CZ" b="1" i="1" dirty="0" err="1">
                <a:solidFill>
                  <a:srgbClr val="FFC000"/>
                </a:solidFill>
              </a:rPr>
              <a:t>ventrales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spinalium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S4-5, Co</a:t>
            </a:r>
          </a:p>
          <a:p>
            <a:pPr>
              <a:buFontTx/>
              <a:buNone/>
            </a:pPr>
            <a:r>
              <a:rPr lang="cs-CZ" altLang="cs-CZ" dirty="0"/>
              <a:t>leží na přední ploše m. </a:t>
            </a:r>
            <a:r>
              <a:rPr lang="cs-CZ" altLang="cs-CZ" dirty="0" err="1"/>
              <a:t>coccygeus</a:t>
            </a:r>
            <a:r>
              <a:rPr lang="cs-CZ" altLang="cs-CZ" dirty="0"/>
              <a:t>,</a:t>
            </a:r>
          </a:p>
          <a:p>
            <a:pPr>
              <a:buFontTx/>
              <a:buNone/>
            </a:pP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anococcygei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a k zadní části </a:t>
            </a:r>
            <a:r>
              <a:rPr lang="cs-CZ" altLang="cs-CZ" dirty="0" err="1"/>
              <a:t>diaphragma</a:t>
            </a:r>
            <a:r>
              <a:rPr lang="cs-CZ" altLang="cs-CZ" dirty="0"/>
              <a:t> pelvis </a:t>
            </a:r>
          </a:p>
          <a:p>
            <a:pPr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rr.musculares</a:t>
            </a:r>
            <a:r>
              <a:rPr lang="cs-CZ" altLang="cs-CZ" i="1" dirty="0">
                <a:solidFill>
                  <a:srgbClr val="FFC000"/>
                </a:solidFill>
              </a:rPr>
              <a:t>- </a:t>
            </a:r>
            <a:r>
              <a:rPr lang="cs-CZ" altLang="cs-CZ" dirty="0" err="1"/>
              <a:t>m.levator</a:t>
            </a:r>
            <a:r>
              <a:rPr lang="cs-CZ" altLang="cs-CZ" dirty="0"/>
              <a:t> </a:t>
            </a:r>
            <a:r>
              <a:rPr lang="cs-CZ" altLang="cs-CZ" dirty="0" err="1"/>
              <a:t>ani,m.coccygeus</a:t>
            </a:r>
            <a:endParaRPr lang="cs-CZ" altLang="cs-CZ" dirty="0"/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Rami </a:t>
            </a:r>
            <a:r>
              <a:rPr lang="cs-CZ" altLang="cs-CZ" b="1" i="1" dirty="0" err="1">
                <a:solidFill>
                  <a:srgbClr val="FFC000"/>
                </a:solidFill>
              </a:rPr>
              <a:t>dorsales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sacralium</a:t>
            </a:r>
            <a:endParaRPr lang="cs-CZ" altLang="cs-CZ" b="1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r. lat.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senzit</a:t>
            </a:r>
            <a:r>
              <a:rPr lang="cs-CZ" altLang="cs-CZ" dirty="0"/>
              <a:t>.):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clunium</a:t>
            </a:r>
            <a:r>
              <a:rPr lang="cs-CZ" altLang="cs-CZ" b="1" i="1" u="sng" dirty="0">
                <a:solidFill>
                  <a:srgbClr val="FFC000"/>
                </a:solidFill>
              </a:rPr>
              <a:t> medii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(S1–3)</a:t>
            </a:r>
            <a:r>
              <a:rPr lang="cs-CZ" altLang="cs-CZ" dirty="0"/>
              <a:t> – kůže hýždě při os </a:t>
            </a:r>
            <a:r>
              <a:rPr lang="cs-CZ" altLang="cs-CZ" dirty="0" err="1"/>
              <a:t>sacrum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r. med.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senzit</a:t>
            </a:r>
            <a:r>
              <a:rPr lang="cs-CZ" altLang="cs-CZ" dirty="0"/>
              <a:t>.), pro přilehlou kůži </a:t>
            </a:r>
          </a:p>
          <a:p>
            <a:pPr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meningei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sacralium</a:t>
            </a:r>
            <a:endParaRPr lang="cs-CZ" altLang="cs-CZ" b="1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→ do kanálu páteřního k obalům míchy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46757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7" descr="image82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29" y="0"/>
            <a:ext cx="182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9" descr="image82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mage832">
            <a:hlinkClick r:id="rId6"/>
            <a:extLst>
              <a:ext uri="{FF2B5EF4-FFF2-40B4-BE49-F238E27FC236}">
                <a16:creationId xmlns:a16="http://schemas.microsoft.com/office/drawing/2014/main" id="{815CF75C-DDC8-4A97-9572-0E4849B1D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0"/>
            <a:ext cx="235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age831">
            <a:hlinkClick r:id="rId8"/>
            <a:extLst>
              <a:ext uri="{FF2B5EF4-FFF2-40B4-BE49-F238E27FC236}">
                <a16:creationId xmlns:a16="http://schemas.microsoft.com/office/drawing/2014/main" id="{BA47A7BE-CCC4-4B67-91C1-84890FA3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15" y="0"/>
            <a:ext cx="1636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9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7" name="Picture 5" descr="Gray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3535363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1847850" y="260351"/>
            <a:ext cx="45720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cs-CZ" altLang="cs-CZ" sz="2800" b="1" i="1" u="sng" dirty="0" err="1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štěpí se na</a:t>
            </a:r>
            <a:r>
              <a:rPr lang="cs-CZ" altLang="cs-CZ" sz="2000" b="1" dirty="0">
                <a:solidFill>
                  <a:schemeClr val="bg1"/>
                </a:solidFill>
              </a:rPr>
              <a:t>: 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a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ulnaris</a:t>
            </a:r>
            <a:endParaRPr lang="cs-CZ" altLang="cs-CZ" sz="2000" b="1" i="1" dirty="0">
              <a:solidFill>
                <a:srgbClr val="FF0000"/>
              </a:solidFill>
            </a:endParaRP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1524001" y="1700213"/>
            <a:ext cx="4392613" cy="825500"/>
          </a:xfrm>
          <a:prstGeom prst="wedgeRoundRectCallout">
            <a:avLst>
              <a:gd name="adj1" fmla="val 91815"/>
              <a:gd name="adj2" fmla="val -45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KRANIÁLNĚ – DISTÁLNÍ OKRAJ M. PECTOALIS MAJOR</a:t>
            </a:r>
          </a:p>
          <a:p>
            <a:pPr algn="ctr"/>
            <a:endParaRPr lang="cs-CZ" altLang="cs-CZ" b="1"/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2063751" y="2924175"/>
            <a:ext cx="3311525" cy="609600"/>
          </a:xfrm>
          <a:prstGeom prst="wedgeRoundRectCallout">
            <a:avLst>
              <a:gd name="adj1" fmla="val 113856"/>
              <a:gd name="adj2" fmla="val 924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SULCUS BICIPITALIS MEDIALIS</a:t>
            </a:r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2711451" y="3933825"/>
            <a:ext cx="2087563" cy="609600"/>
          </a:xfrm>
          <a:prstGeom prst="wedgeRoundRectCallout">
            <a:avLst>
              <a:gd name="adj1" fmla="val 148403"/>
              <a:gd name="adj2" fmla="val 37786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CUBITI</a:t>
            </a:r>
          </a:p>
        </p:txBody>
      </p:sp>
    </p:spTree>
    <p:extLst>
      <p:ext uri="{BB962C8B-B14F-4D97-AF65-F5344CB8AC3E}">
        <p14:creationId xmlns:p14="http://schemas.microsoft.com/office/powerpoint/2010/main" val="358869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1"/>
            <a:ext cx="54356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větve:                </a:t>
            </a:r>
          </a:p>
          <a:p>
            <a:r>
              <a:rPr lang="cs-CZ" altLang="cs-CZ" sz="2000" b="1" dirty="0"/>
              <a:t>1)</a:t>
            </a:r>
            <a:r>
              <a:rPr lang="cs-CZ" altLang="cs-CZ" sz="2000" b="1" i="1" u="sng" dirty="0"/>
              <a:t>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brachii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(v </a:t>
            </a:r>
            <a:r>
              <a:rPr lang="cs-CZ" altLang="cs-CZ" sz="2000" b="1" dirty="0" err="1"/>
              <a:t>sulcus</a:t>
            </a:r>
            <a:r>
              <a:rPr lang="cs-CZ" altLang="cs-CZ" sz="2000" b="1" dirty="0"/>
              <a:t> n. </a:t>
            </a:r>
            <a:r>
              <a:rPr lang="cs-CZ" altLang="cs-CZ" sz="2000" b="1" dirty="0" err="1"/>
              <a:t>radialis</a:t>
            </a:r>
            <a:r>
              <a:rPr lang="cs-CZ" altLang="cs-CZ" sz="2000" b="1" dirty="0"/>
              <a:t>,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r>
              <a:rPr lang="cs-CZ" altLang="cs-CZ" sz="2000" b="1" dirty="0"/>
              <a:t>2)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superior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(za med. epikondylem, do  tepenné sítě kolem loketního kloubu)</a:t>
            </a:r>
          </a:p>
          <a:p>
            <a:r>
              <a:rPr lang="cs-CZ" altLang="cs-CZ" sz="2000" b="1" dirty="0"/>
              <a:t>3)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inferior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(do tepenné sítě kolem loketního kloubu)</a:t>
            </a:r>
          </a:p>
          <a:p>
            <a:r>
              <a:rPr lang="cs-CZ" altLang="cs-CZ" sz="2000" b="1" dirty="0"/>
              <a:t>konečné větve: </a:t>
            </a:r>
          </a:p>
          <a:p>
            <a:r>
              <a:rPr lang="cs-CZ" altLang="cs-CZ" sz="2000" b="1" dirty="0"/>
              <a:t>4)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u="sng" dirty="0"/>
              <a:t>a</a:t>
            </a:r>
            <a:r>
              <a:rPr lang="cs-CZ" altLang="cs-CZ" sz="2000" b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endParaRPr lang="cs-CZ" altLang="cs-CZ" sz="2000" b="1" dirty="0"/>
          </a:p>
          <a:p>
            <a:pPr>
              <a:spcBef>
                <a:spcPct val="50000"/>
              </a:spcBef>
            </a:pPr>
            <a:r>
              <a:rPr lang="cs-CZ" altLang="cs-CZ" b="1" dirty="0"/>
              <a:t> </a:t>
            </a:r>
          </a:p>
        </p:txBody>
      </p:sp>
      <p:pic>
        <p:nvPicPr>
          <p:cNvPr id="28675" name="Picture 3" descr="sejmou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8009" r="27351" b="3796"/>
          <a:stretch>
            <a:fillRect/>
          </a:stretch>
        </p:blipFill>
        <p:spPr bwMode="auto">
          <a:xfrm>
            <a:off x="7032626" y="0"/>
            <a:ext cx="3635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032625" y="0"/>
            <a:ext cx="15113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32625" y="836614"/>
            <a:ext cx="1079500" cy="3671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7032625" y="4724400"/>
            <a:ext cx="503238" cy="1009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7032625" y="5516563"/>
            <a:ext cx="215900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9625014" y="3933826"/>
            <a:ext cx="1042987" cy="292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9191626" y="5661026"/>
            <a:ext cx="576263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85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4572000" cy="6669088"/>
          </a:xfrm>
        </p:spPr>
        <p:txBody>
          <a:bodyPr/>
          <a:lstStyle/>
          <a:p>
            <a:pPr marL="533400" indent="-533400">
              <a:buFontTx/>
              <a:buAutoNum type="alphaUcPeriod"/>
            </a:pPr>
            <a:r>
              <a:rPr lang="cs-CZ" altLang="cs-CZ" b="1" i="1" u="sng" dirty="0" err="1">
                <a:solidFill>
                  <a:srgbClr val="FF0000"/>
                </a:solidFill>
              </a:rPr>
              <a:t>Radialis</a:t>
            </a:r>
            <a:endParaRPr lang="cs-CZ" altLang="cs-CZ" b="1" i="1" u="sng" dirty="0">
              <a:solidFill>
                <a:srgbClr val="FF0000"/>
              </a:solidFill>
            </a:endParaRPr>
          </a:p>
          <a:p>
            <a:pPr marL="533400" indent="-533400"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marL="533400" indent="-533400">
              <a:buNone/>
            </a:pPr>
            <a:endParaRPr lang="cs-CZ" altLang="cs-CZ" sz="2000" b="1" i="1" dirty="0">
              <a:solidFill>
                <a:schemeClr val="bg1"/>
              </a:solidFill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3796" b="2754"/>
          <a:stretch>
            <a:fillRect/>
          </a:stretch>
        </p:blipFill>
        <p:spPr bwMode="auto">
          <a:xfrm>
            <a:off x="5448300" y="2349500"/>
            <a:ext cx="26162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/>
          <a:stretch>
            <a:fillRect/>
          </a:stretch>
        </p:blipFill>
        <p:spPr bwMode="auto">
          <a:xfrm>
            <a:off x="3503613" y="3429000"/>
            <a:ext cx="20050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t="11497" r="32851" b="11946"/>
          <a:stretch>
            <a:fillRect/>
          </a:stretch>
        </p:blipFill>
        <p:spPr bwMode="auto">
          <a:xfrm>
            <a:off x="7988300" y="0"/>
            <a:ext cx="26797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967664" y="1"/>
            <a:ext cx="936625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7967663" y="620714"/>
            <a:ext cx="792162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7967664" y="1268413"/>
            <a:ext cx="649287" cy="3816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7967664" y="5157788"/>
            <a:ext cx="288925" cy="1223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0056814" y="4941888"/>
            <a:ext cx="611187" cy="191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10272714" y="3860801"/>
            <a:ext cx="395287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951539" y="981075"/>
            <a:ext cx="2160587" cy="647700"/>
          </a:xfrm>
          <a:prstGeom prst="wedgeRoundRectCallout">
            <a:avLst>
              <a:gd name="adj1" fmla="val 108194"/>
              <a:gd name="adj2" fmla="val 15269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Pod </a:t>
            </a:r>
            <a:r>
              <a:rPr lang="cs-CZ" altLang="cs-CZ" b="1" i="1"/>
              <a:t>m. brachioradialis</a:t>
            </a: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4583114" y="1628775"/>
            <a:ext cx="1419225" cy="609600"/>
          </a:xfrm>
          <a:prstGeom prst="wedgeRoundRectCallout">
            <a:avLst>
              <a:gd name="adj1" fmla="val 59954"/>
              <a:gd name="adj2" fmla="val 2239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/>
              <a:t>foveola radialis</a:t>
            </a: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2279651" y="2420938"/>
            <a:ext cx="2881313" cy="609600"/>
          </a:xfrm>
          <a:prstGeom prst="wedgeRoundRectCallout">
            <a:avLst>
              <a:gd name="adj1" fmla="val 83995"/>
              <a:gd name="adj2" fmla="val 23437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prostoupí </a:t>
            </a:r>
            <a:r>
              <a:rPr lang="cs-CZ" altLang="cs-CZ" b="1" i="1"/>
              <a:t>m. interosseus dorsalis I.</a:t>
            </a:r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1524000" y="3284539"/>
            <a:ext cx="1835150" cy="2160587"/>
          </a:xfrm>
          <a:prstGeom prst="wedgeRoundRectCallout">
            <a:avLst>
              <a:gd name="adj1" fmla="val 89444"/>
              <a:gd name="adj2" fmla="val 415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a na dlani vydá konečné větve </a:t>
            </a:r>
          </a:p>
          <a:p>
            <a:r>
              <a:rPr lang="cs-CZ" altLang="cs-CZ" b="1" i="1">
                <a:solidFill>
                  <a:srgbClr val="FF0000"/>
                </a:solidFill>
              </a:rPr>
              <a:t>r. palmaris profundus</a:t>
            </a:r>
            <a:r>
              <a:rPr lang="cs-CZ" altLang="cs-CZ" b="1"/>
              <a:t> a </a:t>
            </a:r>
          </a:p>
          <a:p>
            <a:r>
              <a:rPr lang="cs-CZ" altLang="cs-CZ" b="1" i="1">
                <a:solidFill>
                  <a:srgbClr val="FF0000"/>
                </a:solidFill>
              </a:rPr>
              <a:t>a. princeps pollicis</a:t>
            </a:r>
          </a:p>
        </p:txBody>
      </p:sp>
    </p:spTree>
    <p:extLst>
      <p:ext uri="{BB962C8B-B14F-4D97-AF65-F5344CB8AC3E}">
        <p14:creationId xmlns:p14="http://schemas.microsoft.com/office/powerpoint/2010/main" val="307651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1524000" y="1"/>
            <a:ext cx="37084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 :</a:t>
            </a:r>
          </a:p>
          <a:p>
            <a:r>
              <a:rPr lang="cs-CZ" altLang="cs-CZ" sz="2000" b="1" dirty="0"/>
              <a:t>a) větve k loketnímu kloubu</a:t>
            </a:r>
          </a:p>
          <a:p>
            <a:r>
              <a:rPr lang="cs-CZ" altLang="cs-CZ" sz="2000" b="1" dirty="0"/>
              <a:t>b) svalové větve</a:t>
            </a:r>
          </a:p>
          <a:p>
            <a:r>
              <a:rPr lang="cs-CZ" altLang="cs-CZ" sz="2000" b="1" dirty="0"/>
              <a:t>c)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r.carpeus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d)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carpeus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>
                <a:solidFill>
                  <a:srgbClr val="FF0000"/>
                </a:solidFill>
              </a:rPr>
              <a:t>    (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/>
              <a:t>– </a:t>
            </a:r>
          </a:p>
          <a:p>
            <a:r>
              <a:rPr lang="cs-CZ" altLang="cs-CZ" sz="2000" b="1" i="1" dirty="0"/>
              <a:t> 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/>
              <a:t>e)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metacarpea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 I.</a:t>
            </a: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pPr marL="0" indent="0"/>
            <a:r>
              <a:rPr lang="cs-CZ" altLang="cs-CZ" sz="2000" b="1" i="1" dirty="0"/>
              <a:t>f)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</a:t>
            </a:r>
          </a:p>
          <a:p>
            <a:r>
              <a:rPr lang="cs-CZ" altLang="cs-CZ" sz="2000" b="1" dirty="0"/>
              <a:t>     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  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superficialis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g)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(spoluvytváří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/>
              <a:t>, z něj -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/>
              <a:t>h)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a.princeps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pollicis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-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endParaRPr lang="cs-CZ" altLang="cs-CZ" sz="2000" b="1" i="1" dirty="0">
              <a:solidFill>
                <a:srgbClr val="FF0000"/>
              </a:solidFill>
            </a:endParaRPr>
          </a:p>
        </p:txBody>
      </p:sp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3796" b="2754"/>
          <a:stretch>
            <a:fillRect/>
          </a:stretch>
        </p:blipFill>
        <p:spPr bwMode="auto">
          <a:xfrm>
            <a:off x="5232400" y="1989138"/>
            <a:ext cx="282575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4" y="1"/>
            <a:ext cx="33797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35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</TotalTime>
  <Words>2583</Words>
  <Application>Microsoft Office PowerPoint</Application>
  <PresentationFormat>Širokoúhlá obrazovka</PresentationFormat>
  <Paragraphs>450</Paragraphs>
  <Slides>59</Slides>
  <Notes>28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Motiv Office</vt:lpstr>
      <vt:lpstr>Corel PHOTO-PAINT 11.0 Image</vt:lpstr>
      <vt:lpstr>Fotografie</vt:lpstr>
      <vt:lpstr>CorelPhotoPaint.Image.8</vt:lpstr>
      <vt:lpstr>TOPO KONČETIN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VENAE MEMBRI INFERIORIS</vt:lpstr>
      <vt:lpstr>Prezentace aplikace PowerPoint</vt:lpstr>
      <vt:lpstr>BEDERNÍ PLETEŇ (plexus lumbalis)</vt:lpstr>
      <vt:lpstr>Prezentace aplikace PowerPoint</vt:lpstr>
      <vt:lpstr>Prezentace aplikace PowerPoint</vt:lpstr>
      <vt:lpstr>PAŽNÍ PLETEŇ (plexus brachialis)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KŘÍŽOVÁ PLETEŇ (plexus sacralis)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28</cp:revision>
  <dcterms:created xsi:type="dcterms:W3CDTF">2018-11-22T12:26:37Z</dcterms:created>
  <dcterms:modified xsi:type="dcterms:W3CDTF">2019-03-01T19:53:24Z</dcterms:modified>
</cp:coreProperties>
</file>