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008000"/>
    <a:srgbClr val="00C900"/>
    <a:srgbClr val="2CCF28"/>
    <a:srgbClr val="7BFC7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02" y="-90"/>
      </p:cViewPr>
      <p:guideLst>
        <p:guide orient="horz" pos="18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2591-7886-4114-B729-C6E90F682A62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74461" y="2348880"/>
            <a:ext cx="529100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ERGOMETRIE</a:t>
            </a:r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aafp.org/afp/1999/0115/afp19990115p401-f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264696" cy="5054847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251520" y="6453336"/>
            <a:ext cx="470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http://www.aafp.org/afp/1999/0115/p401.html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60648"/>
            <a:ext cx="3684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EKG  </a:t>
            </a:r>
            <a:r>
              <a:rPr lang="cs-CZ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BĚHEM </a:t>
            </a:r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ZÁTĚŽE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72000" y="260648"/>
            <a:ext cx="4317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Provokační test např. pro ischemii myokardu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12776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Ergometrie</a:t>
            </a:r>
            <a:r>
              <a:rPr lang="cs-CZ" sz="2800" dirty="0"/>
              <a:t> se zabývá měřením práce a je odvozena ze dvou řeckých slov: „</a:t>
            </a:r>
            <a:r>
              <a:rPr lang="cs-CZ" sz="2800" i="1" dirty="0" err="1"/>
              <a:t>ergon</a:t>
            </a:r>
            <a:r>
              <a:rPr lang="cs-CZ" sz="2800" dirty="0"/>
              <a:t>“ znamená </a:t>
            </a:r>
            <a:r>
              <a:rPr lang="cs-CZ" sz="2800" i="1" dirty="0" smtClean="0"/>
              <a:t>dílo</a:t>
            </a:r>
            <a:r>
              <a:rPr lang="cs-CZ" sz="2800" dirty="0" smtClean="0"/>
              <a:t>,  </a:t>
            </a:r>
            <a:r>
              <a:rPr lang="cs-CZ" sz="2800" dirty="0"/>
              <a:t>„</a:t>
            </a:r>
            <a:r>
              <a:rPr lang="cs-CZ" sz="2800" i="1" dirty="0" err="1"/>
              <a:t>metron</a:t>
            </a:r>
            <a:r>
              <a:rPr lang="cs-CZ" sz="2800" dirty="0"/>
              <a:t>“znamená </a:t>
            </a:r>
            <a:r>
              <a:rPr lang="cs-CZ" sz="2800" i="1" dirty="0" smtClean="0"/>
              <a:t>míra.</a:t>
            </a:r>
          </a:p>
          <a:p>
            <a:pPr algn="just"/>
            <a:endParaRPr lang="cs-CZ" sz="2800" i="1" dirty="0"/>
          </a:p>
          <a:p>
            <a:pPr algn="just"/>
            <a:r>
              <a:rPr lang="cs-CZ" sz="2800" dirty="0" smtClean="0"/>
              <a:t>  </a:t>
            </a:r>
            <a:r>
              <a:rPr lang="cs-CZ" sz="2800" dirty="0"/>
              <a:t>Test je součástí komplexu zkoušek hodnotících reakce a adaptace organismu na zátěž. Výsledky zátěžového vyšetření přispívají ve vnitřním lékařství ke stanovení </a:t>
            </a:r>
            <a:r>
              <a:rPr lang="cs-CZ" sz="2800" dirty="0" smtClean="0"/>
              <a:t>diagnózy, </a:t>
            </a:r>
            <a:r>
              <a:rPr lang="cs-CZ" sz="2800" dirty="0"/>
              <a:t>k rozhodnutí o léčbě nebo ke kontrole účinnosti. Ve sportovní medicíně se používá hlavně k hodnocení výkonnosti vyšetřované osoby.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133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Vyšetřovací  fáze: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124744"/>
            <a:ext cx="871296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PŘÍPRAVNÁ   FÁZE</a:t>
            </a:r>
            <a:r>
              <a:rPr lang="en-US" sz="2400" b="1" dirty="0">
                <a:ln w="11430">
                  <a:solidFill>
                    <a:srgbClr val="0033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r>
              <a:rPr lang="en-US" dirty="0" smtClean="0">
                <a:ln>
                  <a:solidFill>
                    <a:srgbClr val="003300"/>
                  </a:solidFill>
                </a:ln>
              </a:rPr>
              <a:t>	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 záznam klidových hodnot</a:t>
            </a:r>
            <a:endParaRPr lang="cs-CZ" dirty="0" smtClean="0">
              <a:ln>
                <a:solidFill>
                  <a:srgbClr val="003300"/>
                </a:solidFill>
              </a:ln>
            </a:endParaRPr>
          </a:p>
          <a:p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</a:p>
          <a:p>
            <a:r>
              <a:rPr lang="cs-CZ" sz="2400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KLIDOVÁ   FÁZE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příprava osoby na test, připojení k přístrojům</a:t>
            </a:r>
          </a:p>
          <a:p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</a:p>
          <a:p>
            <a:r>
              <a:rPr lang="cs-CZ" sz="2400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ZAHŘÍVACÍ   FÁZE 		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aplikace nízké zátěže s cílem zvýšit prokrvení 	</a:t>
            </a:r>
            <a:r>
              <a:rPr lang="cs-CZ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2400" b="1" i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(„</a:t>
            </a:r>
            <a:r>
              <a:rPr lang="cs-CZ" sz="2400" b="1" i="1" dirty="0" err="1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warm</a:t>
            </a:r>
            <a:r>
              <a:rPr lang="cs-CZ" sz="2400" b="1" i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2400" b="1" i="1" dirty="0" err="1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up</a:t>
            </a:r>
            <a:r>
              <a:rPr lang="cs-CZ" sz="2400" b="1" i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“) 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	tkání, zlepšit pohyblivost kloubů 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</a:p>
          <a:p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</a:p>
          <a:p>
            <a:r>
              <a:rPr lang="cs-CZ" sz="2400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FÁZE   ZÁTĚŽE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 	vystavení vyšetřované osoby regulované fyzické 					práci</a:t>
            </a:r>
            <a:endParaRPr lang="cs-CZ" dirty="0" smtClean="0">
              <a:ln>
                <a:solidFill>
                  <a:srgbClr val="003300"/>
                </a:solidFill>
              </a:ln>
            </a:endParaRPr>
          </a:p>
          <a:p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</a:p>
          <a:p>
            <a:r>
              <a:rPr lang="cs-CZ" sz="2400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FÁZE   ZKLIDNĚNÍ 		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zátěž o nízké intenzitě s cílem urychlit 		</a:t>
            </a:r>
            <a:r>
              <a:rPr lang="cs-CZ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2400" b="1" i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(„</a:t>
            </a:r>
            <a:r>
              <a:rPr lang="cs-CZ" sz="2400" b="1" i="1" dirty="0" err="1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cool</a:t>
            </a:r>
            <a:r>
              <a:rPr lang="cs-CZ" sz="2400" b="1" i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2400" b="1" i="1" dirty="0" err="1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down</a:t>
            </a:r>
            <a:r>
              <a:rPr lang="cs-CZ" sz="2400" b="1" i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“) 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	odbourávání zplodin metabolismu (kyselina 					mléčná), pomáhá návratu srdeční frekvence do 					klidu, pomáhá redukovat závratě a kolapsy z 					důvodu po zátěžové hypotenze</a:t>
            </a:r>
            <a:endParaRPr lang="cs-CZ" dirty="0" smtClean="0">
              <a:ln>
                <a:solidFill>
                  <a:srgbClr val="003300"/>
                </a:solidFill>
              </a:ln>
            </a:endParaRPr>
          </a:p>
          <a:p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</a:p>
          <a:p>
            <a:r>
              <a:rPr lang="cs-CZ" sz="2400" b="1" dirty="0" smtClean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FÁZE   ZOTAVENÍ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		</a:t>
            </a:r>
            <a:r>
              <a:rPr lang="cs-CZ" dirty="0" smtClean="0">
                <a:ln>
                  <a:solidFill>
                    <a:srgbClr val="003300"/>
                  </a:solidFill>
                </a:ln>
              </a:rPr>
              <a:t>sledování uklidnění po zátěži</a:t>
            </a:r>
            <a:endParaRPr lang="cs-CZ" dirty="0" smtClean="0">
              <a:ln>
                <a:solidFill>
                  <a:srgbClr val="003300"/>
                </a:solidFill>
              </a:ln>
            </a:endParaRPr>
          </a:p>
          <a:p>
            <a:endParaRPr lang="en-US" dirty="0">
              <a:ln>
                <a:solidFill>
                  <a:srgbClr val="00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13706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404664"/>
            <a:ext cx="294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Typy  protokolů: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2627784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493204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7020272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 rot="2374974">
            <a:off x="332032" y="3890116"/>
            <a:ext cx="15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jednostupňový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 rot="2374974">
            <a:off x="2445403" y="3860425"/>
            <a:ext cx="2617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Stupňovaný s přestávkami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 rot="2374974">
            <a:off x="4559351" y="3932433"/>
            <a:ext cx="285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Stupňovaný bez přestávkami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 rot="2374974">
            <a:off x="7164125" y="3932435"/>
            <a:ext cx="170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„ramp“ protokol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5" y="692696"/>
            <a:ext cx="820891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Absolutní kontraindikace: </a:t>
            </a:r>
            <a:r>
              <a:rPr lang="cs-CZ" sz="2100" dirty="0"/>
              <a:t>akutní systémová infekce, která je doprovázená horečkou, bolestí těla a zvětšenými lymfatickými uzlinami; akutní plicní embolie, akutní myokarditida nebo perikarditida; nedávno objevené významné změny v klidovém EKG záznamu naznačující významnou ischémii, nedávný infarkt myokardu (během posledních 2 dnů), jiná akutní srdeční příhoda; nestabilní </a:t>
            </a:r>
            <a:r>
              <a:rPr lang="cs-CZ" sz="2100" dirty="0" err="1"/>
              <a:t>angina</a:t>
            </a:r>
            <a:r>
              <a:rPr lang="cs-CZ" sz="2100" dirty="0"/>
              <a:t> </a:t>
            </a:r>
            <a:r>
              <a:rPr lang="cs-CZ" sz="2100" dirty="0" err="1"/>
              <a:t>pectoris</a:t>
            </a:r>
            <a:r>
              <a:rPr lang="cs-CZ" sz="2100" dirty="0"/>
              <a:t>, nekontrolovatelná arytmie nebo srdeční selhání, závažná aortální stenóza nebo </a:t>
            </a:r>
            <a:r>
              <a:rPr lang="cs-CZ" sz="2100" dirty="0" err="1"/>
              <a:t>dissekující</a:t>
            </a:r>
            <a:r>
              <a:rPr lang="cs-CZ" sz="2100" dirty="0"/>
              <a:t> aneurysma</a:t>
            </a:r>
            <a:r>
              <a:rPr lang="cs-CZ" sz="2100" dirty="0" smtClean="0"/>
              <a:t>.</a:t>
            </a:r>
          </a:p>
          <a:p>
            <a:pPr algn="just"/>
            <a:endParaRPr lang="cs-CZ" sz="2100" dirty="0"/>
          </a:p>
          <a:p>
            <a:pPr algn="just"/>
            <a:r>
              <a:rPr lang="cs-CZ" sz="2400" b="1" dirty="0">
                <a:ln w="11430">
                  <a:solidFill>
                    <a:srgbClr val="006600"/>
                  </a:solidFill>
                </a:ln>
                <a:gradFill>
                  <a:gsLst>
                    <a:gs pos="0">
                      <a:srgbClr val="2CCF28"/>
                    </a:gs>
                    <a:gs pos="75000">
                      <a:srgbClr val="00C900"/>
                    </a:gs>
                    <a:gs pos="100000">
                      <a:srgbClr val="008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Relativní kontraindikace: </a:t>
            </a:r>
            <a:r>
              <a:rPr lang="cs-CZ" sz="2100" dirty="0"/>
              <a:t>chronická infekční onemocnění </a:t>
            </a:r>
            <a:r>
              <a:rPr lang="cs-CZ" sz="2100" dirty="0" smtClean="0"/>
              <a:t>(</a:t>
            </a:r>
            <a:r>
              <a:rPr lang="cs-CZ" sz="2100" dirty="0" err="1" smtClean="0"/>
              <a:t>mononukleoza</a:t>
            </a:r>
            <a:r>
              <a:rPr lang="cs-CZ" sz="2100" dirty="0"/>
              <a:t>, žloutenka); nekontrolovaná metabolická onemocnění (cukrovka, tyreotoxikóza, myxedém); elektrolytové abnormality (</a:t>
            </a:r>
            <a:r>
              <a:rPr lang="cs-CZ" sz="2100" dirty="0" err="1"/>
              <a:t>hypokalémie</a:t>
            </a:r>
            <a:r>
              <a:rPr lang="cs-CZ" sz="2100" dirty="0"/>
              <a:t>, </a:t>
            </a:r>
            <a:r>
              <a:rPr lang="cs-CZ" sz="2100" dirty="0" err="1"/>
              <a:t>hypomagnesémie</a:t>
            </a:r>
            <a:r>
              <a:rPr lang="cs-CZ" sz="2100" dirty="0"/>
              <a:t>);  neuromuskulární, </a:t>
            </a:r>
            <a:r>
              <a:rPr lang="cs-CZ" sz="2100" dirty="0" err="1"/>
              <a:t>musculoskeletální</a:t>
            </a:r>
            <a:r>
              <a:rPr lang="cs-CZ" sz="2100" dirty="0"/>
              <a:t> nebo revmatická onemocnění; závažná hypertenze (systolický tlak &gt; 200 mmHg a/nebo diastolický krevní tlak &gt; 110 mmHg); středně závažná stenóza chlopně; </a:t>
            </a:r>
            <a:r>
              <a:rPr lang="cs-CZ" sz="2100" dirty="0" err="1"/>
              <a:t>tachyarytmie</a:t>
            </a:r>
            <a:r>
              <a:rPr lang="cs-CZ" sz="2100" dirty="0"/>
              <a:t>, </a:t>
            </a:r>
            <a:r>
              <a:rPr lang="cs-CZ" sz="2100" dirty="0" err="1"/>
              <a:t>bradyarytmie</a:t>
            </a:r>
            <a:r>
              <a:rPr lang="cs-CZ" sz="2100" dirty="0"/>
              <a:t>; atrioventrikulární blokáda vysokého stupně, komorové aneurysma.</a:t>
            </a:r>
          </a:p>
          <a:p>
            <a:pPr algn="just"/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šipka 3"/>
          <p:cNvCxnSpPr/>
          <p:nvPr/>
        </p:nvCxnSpPr>
        <p:spPr>
          <a:xfrm flipV="1">
            <a:off x="1547664" y="2276872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39932" y="21328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269962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32036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37797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42838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71600" y="47971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-638332" y="3465959"/>
            <a:ext cx="301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Srdeční  frekvence </a:t>
            </a:r>
            <a:r>
              <a:rPr lang="cs-CZ" dirty="0"/>
              <a:t>[</a:t>
            </a:r>
            <a:r>
              <a:rPr lang="cs-CZ" dirty="0" smtClean="0"/>
              <a:t>tepy/ min]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90291" y="5579948"/>
            <a:ext cx="237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Výkon [W] </a:t>
            </a:r>
            <a:r>
              <a:rPr lang="cs-CZ" i="1" dirty="0" smtClean="0"/>
              <a:t>nebo [W/kg]</a:t>
            </a:r>
            <a:endParaRPr lang="en-US" dirty="0"/>
          </a:p>
        </p:txBody>
      </p:sp>
      <p:sp>
        <p:nvSpPr>
          <p:cNvPr id="17" name="Volný tvar 16"/>
          <p:cNvSpPr/>
          <p:nvPr/>
        </p:nvSpPr>
        <p:spPr>
          <a:xfrm>
            <a:off x="1596270" y="2361063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ovéPole 18"/>
          <p:cNvSpPr txBox="1"/>
          <p:nvPr/>
        </p:nvSpPr>
        <p:spPr>
          <a:xfrm>
            <a:off x="1128960" y="52919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šipka 3"/>
          <p:cNvCxnSpPr/>
          <p:nvPr/>
        </p:nvCxnSpPr>
        <p:spPr>
          <a:xfrm flipV="1">
            <a:off x="1547664" y="2276872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39932" y="21328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269962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32036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37797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42838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71600" y="47971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-638332" y="3465959"/>
            <a:ext cx="301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Srdeční  frekvence </a:t>
            </a:r>
            <a:r>
              <a:rPr lang="cs-CZ" dirty="0"/>
              <a:t>[</a:t>
            </a:r>
            <a:r>
              <a:rPr lang="cs-CZ" dirty="0" smtClean="0"/>
              <a:t>tepy/ min]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90291" y="5579948"/>
            <a:ext cx="237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Výkon [W] </a:t>
            </a:r>
            <a:r>
              <a:rPr lang="cs-CZ" i="1" dirty="0" smtClean="0"/>
              <a:t>nebo [W/kg]</a:t>
            </a:r>
            <a:endParaRPr lang="en-US" dirty="0"/>
          </a:p>
        </p:txBody>
      </p:sp>
      <p:sp>
        <p:nvSpPr>
          <p:cNvPr id="17" name="Volný tvar 16"/>
          <p:cNvSpPr/>
          <p:nvPr/>
        </p:nvSpPr>
        <p:spPr>
          <a:xfrm>
            <a:off x="1596270" y="2361063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ovéPole 18"/>
          <p:cNvSpPr txBox="1"/>
          <p:nvPr/>
        </p:nvSpPr>
        <p:spPr>
          <a:xfrm>
            <a:off x="1128960" y="52919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21" name="Přímá spojovací čára 20"/>
          <p:cNvCxnSpPr>
            <a:stCxn id="17" idx="9"/>
          </p:cNvCxnSpPr>
          <p:nvPr/>
        </p:nvCxnSpPr>
        <p:spPr>
          <a:xfrm flipV="1">
            <a:off x="1596270" y="1484784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619672" y="2924175"/>
            <a:ext cx="223224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12160" y="1412776"/>
            <a:ext cx="2952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 frekvence 180/min je vzestup srdeční frekvence </a:t>
            </a:r>
            <a:r>
              <a:rPr lang="cs-CZ" sz="2400" dirty="0" smtClean="0"/>
              <a:t>při kontinuálním nárůstu zátěže </a:t>
            </a:r>
            <a:r>
              <a:rPr lang="cs-CZ" sz="2400" dirty="0" smtClean="0"/>
              <a:t>LINEÁRNÍ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šipka 3"/>
          <p:cNvCxnSpPr/>
          <p:nvPr/>
        </p:nvCxnSpPr>
        <p:spPr>
          <a:xfrm flipV="1">
            <a:off x="1547664" y="2276872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39932" y="21328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269962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32036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37797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42838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71600" y="47971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-638332" y="3465959"/>
            <a:ext cx="301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Srdeční  frekvence </a:t>
            </a:r>
            <a:r>
              <a:rPr lang="cs-CZ" dirty="0"/>
              <a:t>[</a:t>
            </a:r>
            <a:r>
              <a:rPr lang="cs-CZ" dirty="0" smtClean="0"/>
              <a:t>tepy/ min]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90291" y="5579948"/>
            <a:ext cx="237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Výkon [W] </a:t>
            </a:r>
            <a:r>
              <a:rPr lang="cs-CZ" i="1" dirty="0" smtClean="0"/>
              <a:t>nebo [W/kg]</a:t>
            </a:r>
            <a:endParaRPr lang="en-US" dirty="0"/>
          </a:p>
        </p:txBody>
      </p:sp>
      <p:sp>
        <p:nvSpPr>
          <p:cNvPr id="17" name="Volný tvar 16"/>
          <p:cNvSpPr/>
          <p:nvPr/>
        </p:nvSpPr>
        <p:spPr>
          <a:xfrm>
            <a:off x="1596270" y="2361063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ovéPole 18"/>
          <p:cNvSpPr txBox="1"/>
          <p:nvPr/>
        </p:nvSpPr>
        <p:spPr>
          <a:xfrm>
            <a:off x="1128960" y="52919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21" name="Přímá spojovací čára 20"/>
          <p:cNvCxnSpPr>
            <a:stCxn id="17" idx="9"/>
          </p:cNvCxnSpPr>
          <p:nvPr/>
        </p:nvCxnSpPr>
        <p:spPr>
          <a:xfrm flipV="1">
            <a:off x="1596270" y="1484784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619672" y="2924175"/>
            <a:ext cx="223224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12160" y="1412776"/>
            <a:ext cx="2952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 frekvence 180/min je vzestup srdeční frekvence </a:t>
            </a:r>
            <a:r>
              <a:rPr lang="cs-CZ" sz="2400" dirty="0" smtClean="0"/>
              <a:t>při kontinuálním nárůstu zátěže </a:t>
            </a:r>
            <a:r>
              <a:rPr lang="cs-CZ" sz="2400" dirty="0" smtClean="0"/>
              <a:t>LINEÁRNÍ</a:t>
            </a:r>
            <a:endParaRPr lang="en-US" sz="2400" dirty="0"/>
          </a:p>
        </p:txBody>
      </p:sp>
      <p:sp>
        <p:nvSpPr>
          <p:cNvPr id="23" name="Volný tvar 22"/>
          <p:cNvSpPr/>
          <p:nvPr/>
        </p:nvSpPr>
        <p:spPr>
          <a:xfrm>
            <a:off x="1610436" y="4365104"/>
            <a:ext cx="873332" cy="875636"/>
          </a:xfrm>
          <a:custGeom>
            <a:avLst/>
            <a:gdLst>
              <a:gd name="connsiteX0" fmla="*/ 0 w 1105468"/>
              <a:gd name="connsiteY0" fmla="*/ 1125940 h 1125940"/>
              <a:gd name="connsiteX1" fmla="*/ 409433 w 1105468"/>
              <a:gd name="connsiteY1" fmla="*/ 184245 h 1125940"/>
              <a:gd name="connsiteX2" fmla="*/ 1105468 w 1105468"/>
              <a:gd name="connsiteY2" fmla="*/ 20472 h 112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468" h="1125940">
                <a:moveTo>
                  <a:pt x="0" y="1125940"/>
                </a:moveTo>
                <a:cubicBezTo>
                  <a:pt x="112594" y="747215"/>
                  <a:pt x="225188" y="368490"/>
                  <a:pt x="409433" y="184245"/>
                </a:cubicBezTo>
                <a:cubicBezTo>
                  <a:pt x="593678" y="0"/>
                  <a:pt x="849573" y="10236"/>
                  <a:pt x="1105468" y="2047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Volný tvar 25"/>
          <p:cNvSpPr/>
          <p:nvPr/>
        </p:nvSpPr>
        <p:spPr>
          <a:xfrm>
            <a:off x="2474532" y="3501008"/>
            <a:ext cx="873332" cy="875636"/>
          </a:xfrm>
          <a:custGeom>
            <a:avLst/>
            <a:gdLst>
              <a:gd name="connsiteX0" fmla="*/ 0 w 1105468"/>
              <a:gd name="connsiteY0" fmla="*/ 1125940 h 1125940"/>
              <a:gd name="connsiteX1" fmla="*/ 409433 w 1105468"/>
              <a:gd name="connsiteY1" fmla="*/ 184245 h 1125940"/>
              <a:gd name="connsiteX2" fmla="*/ 1105468 w 1105468"/>
              <a:gd name="connsiteY2" fmla="*/ 20472 h 112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468" h="1125940">
                <a:moveTo>
                  <a:pt x="0" y="1125940"/>
                </a:moveTo>
                <a:cubicBezTo>
                  <a:pt x="112594" y="747215"/>
                  <a:pt x="225188" y="368490"/>
                  <a:pt x="409433" y="184245"/>
                </a:cubicBezTo>
                <a:cubicBezTo>
                  <a:pt x="593678" y="0"/>
                  <a:pt x="849573" y="10236"/>
                  <a:pt x="1105468" y="2047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Volný tvar 27"/>
          <p:cNvSpPr/>
          <p:nvPr/>
        </p:nvSpPr>
        <p:spPr>
          <a:xfrm>
            <a:off x="3311332" y="2636912"/>
            <a:ext cx="873332" cy="875636"/>
          </a:xfrm>
          <a:custGeom>
            <a:avLst/>
            <a:gdLst>
              <a:gd name="connsiteX0" fmla="*/ 0 w 1105468"/>
              <a:gd name="connsiteY0" fmla="*/ 1125940 h 1125940"/>
              <a:gd name="connsiteX1" fmla="*/ 409433 w 1105468"/>
              <a:gd name="connsiteY1" fmla="*/ 184245 h 1125940"/>
              <a:gd name="connsiteX2" fmla="*/ 1105468 w 1105468"/>
              <a:gd name="connsiteY2" fmla="*/ 20472 h 112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468" h="1125940">
                <a:moveTo>
                  <a:pt x="0" y="1125940"/>
                </a:moveTo>
                <a:cubicBezTo>
                  <a:pt x="112594" y="747215"/>
                  <a:pt x="225188" y="368490"/>
                  <a:pt x="409433" y="184245"/>
                </a:cubicBezTo>
                <a:cubicBezTo>
                  <a:pt x="593678" y="0"/>
                  <a:pt x="849573" y="10236"/>
                  <a:pt x="1105468" y="2047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3717032"/>
            <a:ext cx="3203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Schodovitému zvyšování zátěže odpovídá schodovité  zvyšování srdeční frekvence, přičemž hodnoty na konci každé  úrovně zátěže přibližně odpovídají hodnotám srdeční frekvence při „ramp“ protokolu.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šipka 3"/>
          <p:cNvCxnSpPr/>
          <p:nvPr/>
        </p:nvCxnSpPr>
        <p:spPr>
          <a:xfrm flipV="1">
            <a:off x="1115616" y="2276872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115616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07884" y="21328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69962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9552" y="32036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37797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42838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9552" y="47971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-1070380" y="3465959"/>
            <a:ext cx="301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Srdeční  frekvence </a:t>
            </a:r>
            <a:r>
              <a:rPr lang="cs-CZ" dirty="0"/>
              <a:t>[</a:t>
            </a:r>
            <a:r>
              <a:rPr lang="cs-CZ" dirty="0" smtClean="0"/>
              <a:t>tepy/ min]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158243" y="5579948"/>
            <a:ext cx="237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Výkon [W] </a:t>
            </a:r>
            <a:r>
              <a:rPr lang="cs-CZ" i="1" dirty="0" smtClean="0"/>
              <a:t>nebo [W/kg]</a:t>
            </a:r>
            <a:endParaRPr lang="en-US" dirty="0"/>
          </a:p>
        </p:txBody>
      </p:sp>
      <p:sp>
        <p:nvSpPr>
          <p:cNvPr id="17" name="Volný tvar 16"/>
          <p:cNvSpPr/>
          <p:nvPr/>
        </p:nvSpPr>
        <p:spPr>
          <a:xfrm>
            <a:off x="1164222" y="2361063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ovéPole 18"/>
          <p:cNvSpPr txBox="1"/>
          <p:nvPr/>
        </p:nvSpPr>
        <p:spPr>
          <a:xfrm>
            <a:off x="696912" y="52919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21" name="Přímá spojovací čára 20"/>
          <p:cNvCxnSpPr>
            <a:stCxn id="17" idx="9"/>
          </p:cNvCxnSpPr>
          <p:nvPr/>
        </p:nvCxnSpPr>
        <p:spPr>
          <a:xfrm flipV="1">
            <a:off x="1164222" y="1484784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187624" y="2924175"/>
            <a:ext cx="223224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1560" y="105273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Grafické zjištění indexu W170 extrapolací</a:t>
            </a:r>
            <a:endParaRPr lang="en-US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39552" y="298766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170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1115616" y="3185680"/>
            <a:ext cx="2016224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3203848" y="3212976"/>
            <a:ext cx="0" cy="2952328"/>
          </a:xfrm>
          <a:prstGeom prst="line">
            <a:avLst/>
          </a:prstGeom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339752" y="6165304"/>
            <a:ext cx="3008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Index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W170 </a:t>
            </a:r>
            <a:r>
              <a:rPr lang="cs-CZ" dirty="0" smtClean="0"/>
              <a:t>[W] </a:t>
            </a:r>
            <a:r>
              <a:rPr lang="cs-CZ" i="1" dirty="0" smtClean="0"/>
              <a:t>nebo</a:t>
            </a:r>
            <a:r>
              <a:rPr lang="cs-CZ" dirty="0" smtClean="0"/>
              <a:t> [W/kg]</a:t>
            </a:r>
            <a:endParaRPr lang="en-US" dirty="0"/>
          </a:p>
        </p:txBody>
      </p:sp>
      <p:graphicFrame>
        <p:nvGraphicFramePr>
          <p:cNvPr id="37" name="Tabulka 36"/>
          <p:cNvGraphicFramePr>
            <a:graphicFrameLocks noGrp="1"/>
          </p:cNvGraphicFramePr>
          <p:nvPr/>
        </p:nvGraphicFramePr>
        <p:xfrm>
          <a:off x="5508105" y="2708920"/>
          <a:ext cx="363589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/>
                <a:gridCol w="576064"/>
                <a:gridCol w="864096"/>
                <a:gridCol w="648072"/>
                <a:gridCol w="1043608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</a:t>
                      </a:r>
                    </a:p>
                    <a:p>
                      <a:pPr algn="ctr"/>
                      <a:r>
                        <a:rPr lang="cs-CZ" dirty="0" smtClean="0"/>
                        <a:t>Ě</a:t>
                      </a:r>
                    </a:p>
                    <a:p>
                      <a:pPr algn="ctr"/>
                      <a:r>
                        <a:rPr lang="cs-CZ" dirty="0" smtClean="0"/>
                        <a:t>K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muži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ženy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5652120" y="2348880"/>
            <a:ext cx="3075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Populační normy </a:t>
            </a:r>
            <a:r>
              <a:rPr lang="cs-CZ" dirty="0"/>
              <a:t>(Heller, </a:t>
            </a:r>
            <a:r>
              <a:rPr lang="cs-CZ" dirty="0" smtClean="0"/>
              <a:t>2005)</a:t>
            </a:r>
            <a:endParaRPr lang="en-US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364088" y="548680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3300"/>
                </a:solidFill>
                <a:latin typeface="Times New Roman" pitchFamily="18" charset="0"/>
              </a:rPr>
              <a:t>Index zjišťující pracovní kapacitu při srdeční frekvenci 170 tep/min</a:t>
            </a:r>
            <a:endParaRPr lang="en-US" sz="24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358</Words>
  <Application>Microsoft Office PowerPoint</Application>
  <PresentationFormat>Předvádění na obrazovce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Eva Závodná</cp:lastModifiedBy>
  <cp:revision>1</cp:revision>
  <dcterms:created xsi:type="dcterms:W3CDTF">2015-11-19T20:20:37Z</dcterms:created>
  <dcterms:modified xsi:type="dcterms:W3CDTF">2015-11-19T22:42:06Z</dcterms:modified>
</cp:coreProperties>
</file>