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1" r:id="rId2"/>
    <p:sldId id="276" r:id="rId3"/>
    <p:sldId id="277" r:id="rId4"/>
    <p:sldId id="279" r:id="rId5"/>
    <p:sldId id="280" r:id="rId6"/>
    <p:sldId id="285" r:id="rId7"/>
    <p:sldId id="286" r:id="rId8"/>
    <p:sldId id="287" r:id="rId9"/>
    <p:sldId id="288" r:id="rId10"/>
    <p:sldId id="291" r:id="rId11"/>
    <p:sldId id="292" r:id="rId12"/>
    <p:sldId id="293" r:id="rId13"/>
    <p:sldId id="294" r:id="rId14"/>
    <p:sldId id="295" r:id="rId15"/>
    <p:sldId id="296" r:id="rId16"/>
    <p:sldId id="331" r:id="rId17"/>
    <p:sldId id="289" r:id="rId18"/>
    <p:sldId id="330" r:id="rId19"/>
    <p:sldId id="312" r:id="rId20"/>
    <p:sldId id="316" r:id="rId21"/>
    <p:sldId id="320"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114" y="3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8D2E4-035C-4317-9681-3C98A806F661}" type="datetimeFigureOut">
              <a:rPr lang="cs-CZ" smtClean="0"/>
              <a:t>05.03.2019</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D6BE3-3A4D-4886-BA46-F1D759501180}" type="slidenum">
              <a:rPr lang="cs-CZ" smtClean="0"/>
              <a:t>‹#›</a:t>
            </a:fld>
            <a:endParaRPr lang="cs-CZ"/>
          </a:p>
        </p:txBody>
      </p:sp>
    </p:spTree>
    <p:extLst>
      <p:ext uri="{BB962C8B-B14F-4D97-AF65-F5344CB8AC3E}">
        <p14:creationId xmlns:p14="http://schemas.microsoft.com/office/powerpoint/2010/main" val="281773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CA56422F-C0FF-4868-848E-B4D7D1EDCDAB}" type="datetimeFigureOut">
              <a:rPr lang="cs-CZ" smtClean="0"/>
              <a:t>05.03.2019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F51A01-DD4B-41AF-8B22-A022BE7A941A}" type="slidenum">
              <a:rPr lang="cs-CZ" smtClean="0"/>
              <a:t>‹#›</a:t>
            </a:fld>
            <a:endParaRPr lang="cs-CZ"/>
          </a:p>
        </p:txBody>
      </p:sp>
    </p:spTree>
    <p:extLst>
      <p:ext uri="{BB962C8B-B14F-4D97-AF65-F5344CB8AC3E}">
        <p14:creationId xmlns:p14="http://schemas.microsoft.com/office/powerpoint/2010/main" val="24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A56422F-C0FF-4868-848E-B4D7D1EDCDAB}" type="datetimeFigureOut">
              <a:rPr lang="cs-CZ" smtClean="0"/>
              <a:t>05.03.2019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F51A01-DD4B-41AF-8B22-A022BE7A941A}" type="slidenum">
              <a:rPr lang="cs-CZ" smtClean="0"/>
              <a:t>‹#›</a:t>
            </a:fld>
            <a:endParaRPr lang="cs-CZ"/>
          </a:p>
        </p:txBody>
      </p:sp>
    </p:spTree>
    <p:extLst>
      <p:ext uri="{BB962C8B-B14F-4D97-AF65-F5344CB8AC3E}">
        <p14:creationId xmlns:p14="http://schemas.microsoft.com/office/powerpoint/2010/main" val="139884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A56422F-C0FF-4868-848E-B4D7D1EDCDAB}" type="datetimeFigureOut">
              <a:rPr lang="cs-CZ" smtClean="0"/>
              <a:t>05.03.2019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F51A01-DD4B-41AF-8B22-A022BE7A941A}" type="slidenum">
              <a:rPr lang="cs-CZ" smtClean="0"/>
              <a:t>‹#›</a:t>
            </a:fld>
            <a:endParaRPr lang="cs-CZ"/>
          </a:p>
        </p:txBody>
      </p:sp>
    </p:spTree>
    <p:extLst>
      <p:ext uri="{BB962C8B-B14F-4D97-AF65-F5344CB8AC3E}">
        <p14:creationId xmlns:p14="http://schemas.microsoft.com/office/powerpoint/2010/main" val="248725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A56422F-C0FF-4868-848E-B4D7D1EDCDAB}" type="datetimeFigureOut">
              <a:rPr lang="cs-CZ" smtClean="0"/>
              <a:t>05.03.2019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F51A01-DD4B-41AF-8B22-A022BE7A941A}" type="slidenum">
              <a:rPr lang="cs-CZ" smtClean="0"/>
              <a:t>‹#›</a:t>
            </a:fld>
            <a:endParaRPr lang="cs-CZ"/>
          </a:p>
        </p:txBody>
      </p:sp>
    </p:spTree>
    <p:extLst>
      <p:ext uri="{BB962C8B-B14F-4D97-AF65-F5344CB8AC3E}">
        <p14:creationId xmlns:p14="http://schemas.microsoft.com/office/powerpoint/2010/main" val="94938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A56422F-C0FF-4868-848E-B4D7D1EDCDAB}" type="datetimeFigureOut">
              <a:rPr lang="cs-CZ" smtClean="0"/>
              <a:t>05.03.2019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F51A01-DD4B-41AF-8B22-A022BE7A941A}" type="slidenum">
              <a:rPr lang="cs-CZ" smtClean="0"/>
              <a:t>‹#›</a:t>
            </a:fld>
            <a:endParaRPr lang="cs-CZ"/>
          </a:p>
        </p:txBody>
      </p:sp>
    </p:spTree>
    <p:extLst>
      <p:ext uri="{BB962C8B-B14F-4D97-AF65-F5344CB8AC3E}">
        <p14:creationId xmlns:p14="http://schemas.microsoft.com/office/powerpoint/2010/main" val="271790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A56422F-C0FF-4868-848E-B4D7D1EDCDAB}" type="datetimeFigureOut">
              <a:rPr lang="cs-CZ" smtClean="0"/>
              <a:t>05.03.2019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F51A01-DD4B-41AF-8B22-A022BE7A941A}" type="slidenum">
              <a:rPr lang="cs-CZ" smtClean="0"/>
              <a:t>‹#›</a:t>
            </a:fld>
            <a:endParaRPr lang="cs-CZ"/>
          </a:p>
        </p:txBody>
      </p:sp>
    </p:spTree>
    <p:extLst>
      <p:ext uri="{BB962C8B-B14F-4D97-AF65-F5344CB8AC3E}">
        <p14:creationId xmlns:p14="http://schemas.microsoft.com/office/powerpoint/2010/main" val="17681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A56422F-C0FF-4868-848E-B4D7D1EDCDAB}" type="datetimeFigureOut">
              <a:rPr lang="cs-CZ" smtClean="0"/>
              <a:t>05.03.2019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0F51A01-DD4B-41AF-8B22-A022BE7A941A}" type="slidenum">
              <a:rPr lang="cs-CZ" smtClean="0"/>
              <a:t>‹#›</a:t>
            </a:fld>
            <a:endParaRPr lang="cs-CZ"/>
          </a:p>
        </p:txBody>
      </p:sp>
    </p:spTree>
    <p:extLst>
      <p:ext uri="{BB962C8B-B14F-4D97-AF65-F5344CB8AC3E}">
        <p14:creationId xmlns:p14="http://schemas.microsoft.com/office/powerpoint/2010/main" val="45840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CA56422F-C0FF-4868-848E-B4D7D1EDCDAB}" type="datetimeFigureOut">
              <a:rPr lang="cs-CZ" smtClean="0"/>
              <a:t>05.03.2019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0F51A01-DD4B-41AF-8B22-A022BE7A941A}" type="slidenum">
              <a:rPr lang="cs-CZ" smtClean="0"/>
              <a:t>‹#›</a:t>
            </a:fld>
            <a:endParaRPr lang="cs-CZ"/>
          </a:p>
        </p:txBody>
      </p:sp>
    </p:spTree>
    <p:extLst>
      <p:ext uri="{BB962C8B-B14F-4D97-AF65-F5344CB8AC3E}">
        <p14:creationId xmlns:p14="http://schemas.microsoft.com/office/powerpoint/2010/main" val="220671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A56422F-C0FF-4868-848E-B4D7D1EDCDAB}" type="datetimeFigureOut">
              <a:rPr lang="cs-CZ" smtClean="0"/>
              <a:t>05.03.2019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0F51A01-DD4B-41AF-8B22-A022BE7A941A}" type="slidenum">
              <a:rPr lang="cs-CZ" smtClean="0"/>
              <a:t>‹#›</a:t>
            </a:fld>
            <a:endParaRPr lang="cs-CZ"/>
          </a:p>
        </p:txBody>
      </p:sp>
    </p:spTree>
    <p:extLst>
      <p:ext uri="{BB962C8B-B14F-4D97-AF65-F5344CB8AC3E}">
        <p14:creationId xmlns:p14="http://schemas.microsoft.com/office/powerpoint/2010/main" val="242012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A56422F-C0FF-4868-848E-B4D7D1EDCDAB}" type="datetimeFigureOut">
              <a:rPr lang="cs-CZ" smtClean="0"/>
              <a:t>05.03.2019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F51A01-DD4B-41AF-8B22-A022BE7A941A}" type="slidenum">
              <a:rPr lang="cs-CZ" smtClean="0"/>
              <a:t>‹#›</a:t>
            </a:fld>
            <a:endParaRPr lang="cs-CZ"/>
          </a:p>
        </p:txBody>
      </p:sp>
    </p:spTree>
    <p:extLst>
      <p:ext uri="{BB962C8B-B14F-4D97-AF65-F5344CB8AC3E}">
        <p14:creationId xmlns:p14="http://schemas.microsoft.com/office/powerpoint/2010/main" val="416511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A56422F-C0FF-4868-848E-B4D7D1EDCDAB}" type="datetimeFigureOut">
              <a:rPr lang="cs-CZ" smtClean="0"/>
              <a:t>05.03.2019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F51A01-DD4B-41AF-8B22-A022BE7A941A}" type="slidenum">
              <a:rPr lang="cs-CZ" smtClean="0"/>
              <a:t>‹#›</a:t>
            </a:fld>
            <a:endParaRPr lang="cs-CZ"/>
          </a:p>
        </p:txBody>
      </p:sp>
    </p:spTree>
    <p:extLst>
      <p:ext uri="{BB962C8B-B14F-4D97-AF65-F5344CB8AC3E}">
        <p14:creationId xmlns:p14="http://schemas.microsoft.com/office/powerpoint/2010/main" val="85290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6422F-C0FF-4868-848E-B4D7D1EDCDAB}" type="datetimeFigureOut">
              <a:rPr lang="cs-CZ" smtClean="0"/>
              <a:t>05.03.2019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51A01-DD4B-41AF-8B22-A022BE7A941A}" type="slidenum">
              <a:rPr lang="cs-CZ" smtClean="0"/>
              <a:t>‹#›</a:t>
            </a:fld>
            <a:endParaRPr lang="cs-CZ"/>
          </a:p>
        </p:txBody>
      </p:sp>
    </p:spTree>
    <p:extLst>
      <p:ext uri="{BB962C8B-B14F-4D97-AF65-F5344CB8AC3E}">
        <p14:creationId xmlns:p14="http://schemas.microsoft.com/office/powerpoint/2010/main" val="2681691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334433" y="2060575"/>
            <a:ext cx="11618384" cy="1143000"/>
          </a:xfrm>
          <a:prstGeom prst="rect">
            <a:avLst/>
          </a:prstGeom>
          <a:noFill/>
          <a:ln>
            <a:noFill/>
          </a:ln>
          <a:effectLst>
            <a:outerShdw dist="81320" dir="19280412"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cs-CZ" altLang="cs-CZ" sz="9600" b="1" dirty="0" err="1" smtClean="0">
                <a:solidFill>
                  <a:srgbClr val="7030A0"/>
                </a:solidFill>
              </a:rPr>
              <a:t>Respiratory</a:t>
            </a:r>
            <a:r>
              <a:rPr lang="cs-CZ" altLang="cs-CZ" sz="9600" b="1" dirty="0" smtClean="0">
                <a:solidFill>
                  <a:srgbClr val="7030A0"/>
                </a:solidFill>
              </a:rPr>
              <a:t> </a:t>
            </a:r>
            <a:r>
              <a:rPr lang="cs-CZ" altLang="cs-CZ" sz="9600" b="1" dirty="0" err="1" smtClean="0">
                <a:solidFill>
                  <a:srgbClr val="7030A0"/>
                </a:solidFill>
              </a:rPr>
              <a:t>system</a:t>
            </a:r>
            <a:endParaRPr lang="cs-CZ" altLang="cs-CZ" sz="9600" b="1" dirty="0">
              <a:solidFill>
                <a:srgbClr val="7030A0"/>
              </a:solidFill>
            </a:endParaRPr>
          </a:p>
        </p:txBody>
      </p:sp>
    </p:spTree>
    <p:extLst>
      <p:ext uri="{BB962C8B-B14F-4D97-AF65-F5344CB8AC3E}">
        <p14:creationId xmlns:p14="http://schemas.microsoft.com/office/powerpoint/2010/main" val="2287258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100000"/>
                                  </p:iterate>
                                  <p:childTnLst>
                                    <p:set>
                                      <p:cBhvr>
                                        <p:cTn id="6" dur="1" fill="hold">
                                          <p:stCondLst>
                                            <p:cond delay="0"/>
                                          </p:stCondLst>
                                        </p:cTn>
                                        <p:tgtEl>
                                          <p:spTgt spid="3075"/>
                                        </p:tgtEl>
                                        <p:attrNameLst>
                                          <p:attrName>style.visibility</p:attrName>
                                        </p:attrNameLst>
                                      </p:cBhvr>
                                      <p:to>
                                        <p:strVal val="visible"/>
                                      </p:to>
                                    </p:set>
                                    <p:anim calcmode="lin" valueType="num">
                                      <p:cBhvr>
                                        <p:cTn id="7" dur="75" fill="hold"/>
                                        <p:tgtEl>
                                          <p:spTgt spid="3075"/>
                                        </p:tgtEl>
                                        <p:attrNameLst>
                                          <p:attrName>ppt_w</p:attrName>
                                        </p:attrNameLst>
                                      </p:cBhvr>
                                      <p:tavLst>
                                        <p:tav tm="0">
                                          <p:val>
                                            <p:fltVal val="0"/>
                                          </p:val>
                                        </p:tav>
                                        <p:tav tm="100000">
                                          <p:val>
                                            <p:strVal val="#ppt_w"/>
                                          </p:val>
                                        </p:tav>
                                      </p:tavLst>
                                    </p:anim>
                                    <p:anim calcmode="lin" valueType="num">
                                      <p:cBhvr>
                                        <p:cTn id="8" dur="75" fill="hold"/>
                                        <p:tgtEl>
                                          <p:spTgt spid="30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7328" y="692696"/>
            <a:ext cx="12097344" cy="5324535"/>
          </a:xfrm>
          <a:prstGeom prst="rect">
            <a:avLst/>
          </a:prstGeom>
          <a:noFill/>
        </p:spPr>
        <p:txBody>
          <a:bodyPr wrap="square" rtlCol="0">
            <a:spAutoFit/>
          </a:bodyPr>
          <a:lstStyle/>
          <a:p>
            <a:r>
              <a:rPr lang="cs-CZ" sz="2800" b="1" dirty="0" smtClean="0">
                <a:solidFill>
                  <a:srgbClr val="FF0000"/>
                </a:solidFill>
              </a:rPr>
              <a:t>Non-</a:t>
            </a:r>
            <a:r>
              <a:rPr lang="cs-CZ" sz="2800" b="1" dirty="0" err="1" smtClean="0">
                <a:solidFill>
                  <a:srgbClr val="FF0000"/>
                </a:solidFill>
              </a:rPr>
              <a:t>chemical</a:t>
            </a:r>
            <a:r>
              <a:rPr lang="cs-CZ" sz="2800" b="1" dirty="0" smtClean="0">
                <a:solidFill>
                  <a:srgbClr val="FF0000"/>
                </a:solidFill>
              </a:rPr>
              <a:t> </a:t>
            </a:r>
            <a:r>
              <a:rPr lang="cs-CZ" sz="2800" b="1" dirty="0" err="1" smtClean="0">
                <a:solidFill>
                  <a:srgbClr val="FF0000"/>
                </a:solidFill>
              </a:rPr>
              <a:t>influences</a:t>
            </a:r>
            <a:endParaRPr lang="cs-CZ" sz="2800" b="1" dirty="0" smtClean="0">
              <a:solidFill>
                <a:srgbClr val="FF0000"/>
              </a:solidFill>
            </a:endParaRPr>
          </a:p>
          <a:p>
            <a:r>
              <a:rPr lang="cs-CZ" sz="2400" dirty="0" smtClean="0"/>
              <a:t>More </a:t>
            </a:r>
            <a:r>
              <a:rPr lang="cs-CZ" sz="2400" dirty="0" err="1" smtClean="0"/>
              <a:t>types</a:t>
            </a:r>
            <a:r>
              <a:rPr lang="cs-CZ" sz="2400" dirty="0" smtClean="0"/>
              <a:t> </a:t>
            </a:r>
            <a:r>
              <a:rPr lang="cs-CZ" sz="2400" dirty="0" err="1" smtClean="0"/>
              <a:t>of</a:t>
            </a:r>
            <a:r>
              <a:rPr lang="cs-CZ" sz="2400" dirty="0" smtClean="0"/>
              <a:t> </a:t>
            </a:r>
            <a:r>
              <a:rPr lang="cs-CZ" sz="2400" dirty="0" err="1" smtClean="0"/>
              <a:t>receptors</a:t>
            </a:r>
            <a:r>
              <a:rPr lang="cs-CZ" sz="2400" dirty="0" smtClean="0"/>
              <a:t> in </a:t>
            </a:r>
            <a:r>
              <a:rPr lang="cs-CZ" sz="2400" dirty="0" err="1" smtClean="0"/>
              <a:t>respiratory</a:t>
            </a:r>
            <a:r>
              <a:rPr lang="cs-CZ" sz="2400" dirty="0" smtClean="0"/>
              <a:t> </a:t>
            </a:r>
            <a:r>
              <a:rPr lang="cs-CZ" sz="2400" dirty="0" err="1" smtClean="0"/>
              <a:t>system</a:t>
            </a:r>
            <a:endParaRPr lang="cs-CZ" sz="2400" dirty="0" smtClean="0"/>
          </a:p>
          <a:p>
            <a:endParaRPr lang="cs-CZ" sz="2400" dirty="0"/>
          </a:p>
          <a:p>
            <a:r>
              <a:rPr lang="cs-CZ" sz="2400" b="1" dirty="0" err="1" smtClean="0"/>
              <a:t>Irritants</a:t>
            </a:r>
            <a:r>
              <a:rPr lang="cs-CZ" sz="2400" b="1" dirty="0" smtClean="0"/>
              <a:t> </a:t>
            </a:r>
            <a:r>
              <a:rPr lang="cs-CZ" sz="2400" b="1" dirty="0" err="1" smtClean="0"/>
              <a:t>receptors</a:t>
            </a:r>
            <a:r>
              <a:rPr lang="cs-CZ" sz="2400" b="1" dirty="0" smtClean="0"/>
              <a:t> </a:t>
            </a:r>
            <a:r>
              <a:rPr lang="cs-CZ" sz="2400" dirty="0" smtClean="0"/>
              <a:t>on </a:t>
            </a:r>
            <a:r>
              <a:rPr lang="cs-CZ" sz="2400" dirty="0" err="1" smtClean="0"/>
              <a:t>mucose</a:t>
            </a:r>
            <a:r>
              <a:rPr lang="cs-CZ" sz="2400" dirty="0" smtClean="0"/>
              <a:t> </a:t>
            </a:r>
            <a:r>
              <a:rPr lang="cs-CZ" sz="2400" dirty="0" err="1" smtClean="0"/>
              <a:t>of</a:t>
            </a:r>
            <a:r>
              <a:rPr lang="cs-CZ" sz="2400" dirty="0" smtClean="0"/>
              <a:t>  </a:t>
            </a:r>
            <a:r>
              <a:rPr lang="cs-CZ" sz="2400" dirty="0" err="1" smtClean="0"/>
              <a:t>respiratory</a:t>
            </a:r>
            <a:r>
              <a:rPr lang="cs-CZ" sz="2400" dirty="0" smtClean="0"/>
              <a:t> </a:t>
            </a:r>
            <a:r>
              <a:rPr lang="cs-CZ" sz="2400" dirty="0" err="1" smtClean="0"/>
              <a:t>system</a:t>
            </a:r>
            <a:r>
              <a:rPr lang="cs-CZ" sz="2400" dirty="0" smtClean="0"/>
              <a:t> – </a:t>
            </a:r>
            <a:r>
              <a:rPr lang="cs-CZ" sz="2400" dirty="0" err="1" smtClean="0"/>
              <a:t>quickly</a:t>
            </a:r>
            <a:r>
              <a:rPr lang="cs-CZ" sz="2400" dirty="0" smtClean="0"/>
              <a:t> </a:t>
            </a:r>
            <a:r>
              <a:rPr lang="cs-CZ" sz="2400" dirty="0" err="1" smtClean="0"/>
              <a:t>adaptated</a:t>
            </a:r>
            <a:r>
              <a:rPr lang="cs-CZ" sz="2400" dirty="0" smtClean="0"/>
              <a:t>,</a:t>
            </a:r>
          </a:p>
          <a:p>
            <a:r>
              <a:rPr lang="cs-CZ" sz="2400" dirty="0" smtClean="0"/>
              <a:t>Stimulus:  </a:t>
            </a:r>
            <a:r>
              <a:rPr lang="cs-CZ" sz="2400" dirty="0" err="1" smtClean="0"/>
              <a:t>chemical</a:t>
            </a:r>
            <a:r>
              <a:rPr lang="cs-CZ" sz="2400" dirty="0" smtClean="0"/>
              <a:t> </a:t>
            </a:r>
            <a:r>
              <a:rPr lang="cs-CZ" sz="2400" dirty="0" err="1" smtClean="0"/>
              <a:t>substances</a:t>
            </a:r>
            <a:r>
              <a:rPr lang="cs-CZ" sz="2400" dirty="0" smtClean="0"/>
              <a:t> (histamin, serotonin, </a:t>
            </a:r>
            <a:r>
              <a:rPr lang="cs-CZ" sz="2400" dirty="0" err="1" smtClean="0"/>
              <a:t>cigarette</a:t>
            </a:r>
            <a:r>
              <a:rPr lang="cs-CZ" sz="2400" dirty="0" smtClean="0"/>
              <a:t> </a:t>
            </a:r>
            <a:r>
              <a:rPr lang="cs-CZ" sz="2400" dirty="0" err="1" smtClean="0"/>
              <a:t>smoke</a:t>
            </a:r>
            <a:r>
              <a:rPr lang="cs-CZ" sz="2400" dirty="0" smtClean="0"/>
              <a:t>).</a:t>
            </a:r>
          </a:p>
          <a:p>
            <a:r>
              <a:rPr lang="cs-CZ" sz="2400" dirty="0" err="1" smtClean="0"/>
              <a:t>Respons</a:t>
            </a:r>
            <a:r>
              <a:rPr lang="cs-CZ" sz="2400" dirty="0" smtClean="0"/>
              <a:t>: </a:t>
            </a:r>
            <a:r>
              <a:rPr lang="cs-CZ" sz="2400" dirty="0" err="1" smtClean="0"/>
              <a:t>increase</a:t>
            </a:r>
            <a:r>
              <a:rPr lang="cs-CZ" sz="2400" dirty="0" smtClean="0"/>
              <a:t> </a:t>
            </a:r>
            <a:r>
              <a:rPr lang="cs-CZ" sz="2400" dirty="0" err="1" smtClean="0"/>
              <a:t>mucus</a:t>
            </a:r>
            <a:r>
              <a:rPr lang="cs-CZ" sz="2400" dirty="0" smtClean="0"/>
              <a:t> </a:t>
            </a:r>
            <a:r>
              <a:rPr lang="cs-CZ" sz="2400" dirty="0" err="1" smtClean="0"/>
              <a:t>secretion</a:t>
            </a:r>
            <a:r>
              <a:rPr lang="cs-CZ" sz="2400" dirty="0" smtClean="0"/>
              <a:t>, </a:t>
            </a:r>
            <a:r>
              <a:rPr lang="cs-CZ" sz="2400" dirty="0" err="1" smtClean="0"/>
              <a:t>constriction</a:t>
            </a:r>
            <a:r>
              <a:rPr lang="cs-CZ" sz="2400" dirty="0" smtClean="0"/>
              <a:t> </a:t>
            </a:r>
            <a:r>
              <a:rPr lang="cs-CZ" sz="2400" dirty="0" err="1" smtClean="0"/>
              <a:t>of</a:t>
            </a:r>
            <a:r>
              <a:rPr lang="cs-CZ" sz="2400" dirty="0" smtClean="0"/>
              <a:t> larynx and </a:t>
            </a:r>
            <a:r>
              <a:rPr lang="cs-CZ" sz="2400" dirty="0" err="1" smtClean="0"/>
              <a:t>brochus</a:t>
            </a:r>
            <a:endParaRPr lang="cs-CZ" sz="2400" dirty="0" smtClean="0"/>
          </a:p>
          <a:p>
            <a:endParaRPr lang="cs-CZ" sz="2400" dirty="0"/>
          </a:p>
          <a:p>
            <a:r>
              <a:rPr lang="cs-CZ" sz="2400" b="1" dirty="0" smtClean="0"/>
              <a:t>C-</a:t>
            </a:r>
            <a:r>
              <a:rPr lang="cs-CZ" sz="2400" b="1" dirty="0" err="1" smtClean="0"/>
              <a:t>receptors</a:t>
            </a:r>
            <a:r>
              <a:rPr lang="cs-CZ" sz="2400" dirty="0" smtClean="0"/>
              <a:t> (=J </a:t>
            </a:r>
            <a:r>
              <a:rPr lang="cs-CZ" sz="2400" dirty="0" err="1" smtClean="0"/>
              <a:t>receptors</a:t>
            </a:r>
            <a:r>
              <a:rPr lang="cs-CZ" sz="2400" dirty="0" smtClean="0"/>
              <a:t>)– free nerve </a:t>
            </a:r>
            <a:r>
              <a:rPr lang="cs-CZ" sz="2400" dirty="0" err="1" smtClean="0"/>
              <a:t>ending</a:t>
            </a:r>
            <a:r>
              <a:rPr lang="cs-CZ" sz="2400" dirty="0" smtClean="0"/>
              <a:t> </a:t>
            </a:r>
            <a:r>
              <a:rPr lang="cs-CZ" sz="2400" dirty="0" err="1" smtClean="0"/>
              <a:t>of</a:t>
            </a:r>
            <a:r>
              <a:rPr lang="cs-CZ" sz="2400" dirty="0" smtClean="0"/>
              <a:t> </a:t>
            </a:r>
            <a:r>
              <a:rPr lang="cs-CZ" sz="2400" dirty="0" err="1" smtClean="0"/>
              <a:t>n.vagus</a:t>
            </a:r>
            <a:r>
              <a:rPr lang="cs-CZ" sz="2400" dirty="0" smtClean="0"/>
              <a:t> (type C) in </a:t>
            </a:r>
            <a:r>
              <a:rPr lang="cs-CZ" sz="2400" dirty="0" err="1" smtClean="0"/>
              <a:t>intersticium</a:t>
            </a:r>
            <a:r>
              <a:rPr lang="cs-CZ" sz="2400" dirty="0" smtClean="0"/>
              <a:t> </a:t>
            </a:r>
            <a:r>
              <a:rPr lang="cs-CZ" sz="2400" dirty="0" err="1" smtClean="0"/>
              <a:t>of</a:t>
            </a:r>
            <a:r>
              <a:rPr lang="cs-CZ" sz="2400" dirty="0" smtClean="0"/>
              <a:t> bronchus and alveolus;</a:t>
            </a:r>
          </a:p>
          <a:p>
            <a:r>
              <a:rPr lang="cs-CZ" sz="2400" dirty="0" err="1" smtClean="0"/>
              <a:t>Mechanical</a:t>
            </a:r>
            <a:r>
              <a:rPr lang="cs-CZ" sz="2400" dirty="0" smtClean="0"/>
              <a:t> </a:t>
            </a:r>
            <a:r>
              <a:rPr lang="cs-CZ" sz="2400" dirty="0" err="1" smtClean="0"/>
              <a:t>irritans</a:t>
            </a:r>
            <a:r>
              <a:rPr lang="cs-CZ" sz="2400" dirty="0" smtClean="0"/>
              <a:t> (</a:t>
            </a:r>
            <a:r>
              <a:rPr lang="cs-CZ" sz="2400" dirty="0" err="1" smtClean="0"/>
              <a:t>pulmonary</a:t>
            </a:r>
            <a:r>
              <a:rPr lang="cs-CZ" sz="2400" dirty="0" smtClean="0"/>
              <a:t> </a:t>
            </a:r>
            <a:r>
              <a:rPr lang="cs-CZ" sz="2400" dirty="0" err="1" smtClean="0"/>
              <a:t>hypertension</a:t>
            </a:r>
            <a:r>
              <a:rPr lang="cs-CZ" sz="2400" dirty="0" smtClean="0"/>
              <a:t>, </a:t>
            </a:r>
            <a:r>
              <a:rPr lang="cs-CZ" sz="2400" dirty="0" err="1" smtClean="0"/>
              <a:t>pulmonary</a:t>
            </a:r>
            <a:r>
              <a:rPr lang="cs-CZ" sz="2400" dirty="0" smtClean="0"/>
              <a:t> </a:t>
            </a:r>
            <a:r>
              <a:rPr lang="cs-CZ" sz="2400" dirty="0" err="1" smtClean="0"/>
              <a:t>oedema</a:t>
            </a:r>
            <a:r>
              <a:rPr lang="cs-CZ" sz="2400" dirty="0" smtClean="0"/>
              <a:t>) </a:t>
            </a:r>
          </a:p>
          <a:p>
            <a:r>
              <a:rPr lang="cs-CZ" sz="2400" dirty="0" smtClean="0"/>
              <a:t>Response: </a:t>
            </a:r>
            <a:r>
              <a:rPr lang="cs-CZ" sz="2400" dirty="0" err="1" smtClean="0"/>
              <a:t>hypopnoe</a:t>
            </a:r>
            <a:r>
              <a:rPr lang="cs-CZ" sz="2400" dirty="0" smtClean="0"/>
              <a:t>, </a:t>
            </a:r>
            <a:r>
              <a:rPr lang="cs-CZ" sz="2400" dirty="0" err="1" smtClean="0"/>
              <a:t>bronchoconstriction</a:t>
            </a:r>
            <a:r>
              <a:rPr lang="cs-CZ" sz="2400" dirty="0" smtClean="0"/>
              <a:t>, </a:t>
            </a:r>
            <a:r>
              <a:rPr lang="cs-CZ" sz="2400" dirty="0" err="1" smtClean="0"/>
              <a:t>cough</a:t>
            </a:r>
            <a:endParaRPr lang="cs-CZ" sz="2400" dirty="0" smtClean="0"/>
          </a:p>
          <a:p>
            <a:endParaRPr lang="cs-CZ" sz="2400" dirty="0"/>
          </a:p>
          <a:p>
            <a:r>
              <a:rPr lang="cs-CZ" sz="2400" b="1" dirty="0" err="1" smtClean="0"/>
              <a:t>Stretch</a:t>
            </a:r>
            <a:r>
              <a:rPr lang="cs-CZ" sz="2400" b="1" dirty="0" smtClean="0"/>
              <a:t> </a:t>
            </a:r>
            <a:r>
              <a:rPr lang="cs-CZ" sz="2400" b="1" dirty="0" err="1" smtClean="0"/>
              <a:t>receptors</a:t>
            </a:r>
            <a:r>
              <a:rPr lang="cs-CZ" sz="2400" b="1" dirty="0" smtClean="0"/>
              <a:t>  </a:t>
            </a:r>
            <a:r>
              <a:rPr lang="cs-CZ" sz="2400" dirty="0" err="1" smtClean="0"/>
              <a:t>slowly</a:t>
            </a:r>
            <a:r>
              <a:rPr lang="cs-CZ" sz="2400" dirty="0" smtClean="0"/>
              <a:t> </a:t>
            </a:r>
            <a:r>
              <a:rPr lang="cs-CZ" sz="2400" dirty="0" err="1" smtClean="0"/>
              <a:t>adaptation</a:t>
            </a:r>
            <a:r>
              <a:rPr lang="cs-CZ" sz="2400" dirty="0" smtClean="0"/>
              <a:t>, in </a:t>
            </a:r>
            <a:r>
              <a:rPr lang="cs-CZ" sz="2400" dirty="0" err="1" smtClean="0"/>
              <a:t>smooth</a:t>
            </a:r>
            <a:r>
              <a:rPr lang="cs-CZ" sz="2400" dirty="0" smtClean="0"/>
              <a:t> </a:t>
            </a:r>
            <a:r>
              <a:rPr lang="cs-CZ" sz="2400" dirty="0" err="1" smtClean="0"/>
              <a:t>muscle</a:t>
            </a:r>
            <a:r>
              <a:rPr lang="cs-CZ" sz="2400" dirty="0" smtClean="0"/>
              <a:t> trachea and bronchus; </a:t>
            </a:r>
            <a:r>
              <a:rPr lang="cs-CZ" sz="2400" dirty="0" err="1" smtClean="0"/>
              <a:t>its</a:t>
            </a:r>
            <a:r>
              <a:rPr lang="cs-CZ" sz="2400" dirty="0" smtClean="0"/>
              <a:t> </a:t>
            </a:r>
            <a:r>
              <a:rPr lang="cs-CZ" sz="2400" dirty="0" err="1" smtClean="0"/>
              <a:t>irritants</a:t>
            </a:r>
            <a:r>
              <a:rPr lang="cs-CZ" sz="2400" dirty="0" smtClean="0"/>
              <a:t> </a:t>
            </a:r>
            <a:r>
              <a:rPr lang="cs-CZ" sz="2400" dirty="0" err="1" smtClean="0"/>
              <a:t>triggered</a:t>
            </a:r>
            <a:r>
              <a:rPr lang="cs-CZ" sz="2400" dirty="0" smtClean="0"/>
              <a:t> </a:t>
            </a:r>
            <a:r>
              <a:rPr lang="cs-CZ" sz="2400" dirty="0" err="1" smtClean="0"/>
              <a:t>decrese</a:t>
            </a:r>
            <a:r>
              <a:rPr lang="cs-CZ" sz="2400" dirty="0" smtClean="0"/>
              <a:t> </a:t>
            </a:r>
            <a:r>
              <a:rPr lang="cs-CZ" sz="2400" dirty="0" err="1" smtClean="0"/>
              <a:t>activity</a:t>
            </a:r>
            <a:r>
              <a:rPr lang="cs-CZ" sz="2400" dirty="0" smtClean="0"/>
              <a:t> </a:t>
            </a:r>
            <a:r>
              <a:rPr lang="cs-CZ" sz="2400" dirty="0" err="1" smtClean="0"/>
              <a:t>of</a:t>
            </a:r>
            <a:r>
              <a:rPr lang="cs-CZ" sz="2400" dirty="0" smtClean="0"/>
              <a:t> </a:t>
            </a:r>
            <a:r>
              <a:rPr lang="cs-CZ" sz="2400" dirty="0" err="1" smtClean="0"/>
              <a:t>respiratory</a:t>
            </a:r>
            <a:r>
              <a:rPr lang="cs-CZ" sz="2400" dirty="0" smtClean="0"/>
              <a:t> centre – </a:t>
            </a:r>
            <a:r>
              <a:rPr lang="cs-CZ" sz="2400" b="1" dirty="0" err="1" smtClean="0"/>
              <a:t>Hering-Breuer´s</a:t>
            </a:r>
            <a:r>
              <a:rPr lang="cs-CZ" sz="2400" b="1" dirty="0" smtClean="0"/>
              <a:t>  </a:t>
            </a:r>
            <a:r>
              <a:rPr lang="cs-CZ" sz="2400" b="1" dirty="0" err="1" smtClean="0"/>
              <a:t>reflexes</a:t>
            </a:r>
            <a:r>
              <a:rPr lang="cs-CZ" sz="2400" dirty="0" smtClean="0"/>
              <a:t>. </a:t>
            </a:r>
            <a:endParaRPr lang="cs-CZ" sz="2400" dirty="0"/>
          </a:p>
        </p:txBody>
      </p:sp>
    </p:spTree>
    <p:extLst>
      <p:ext uri="{BB962C8B-B14F-4D97-AF65-F5344CB8AC3E}">
        <p14:creationId xmlns:p14="http://schemas.microsoft.com/office/powerpoint/2010/main" val="94302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a:xfrm>
            <a:off x="912285" y="1125538"/>
            <a:ext cx="4320116" cy="647700"/>
          </a:xfrm>
        </p:spPr>
        <p:txBody>
          <a:bodyPr/>
          <a:lstStyle/>
          <a:p>
            <a:pPr marL="0" indent="0" algn="ctr">
              <a:lnSpc>
                <a:spcPct val="90000"/>
              </a:lnSpc>
              <a:buFontTx/>
              <a:buNone/>
            </a:pPr>
            <a:endParaRPr lang="cs-CZ" altLang="cs-CZ" sz="2000" b="1" dirty="0" smtClean="0">
              <a:cs typeface="Arial" pitchFamily="34" charset="0"/>
            </a:endParaRPr>
          </a:p>
        </p:txBody>
      </p:sp>
      <p:pic>
        <p:nvPicPr>
          <p:cNvPr id="48131" name="Picture 4" descr="F:\FRVŠ\FILM FOTO FINAL\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84" y="1773239"/>
            <a:ext cx="3172883"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Obdélník 4"/>
          <p:cNvSpPr>
            <a:spLocks noChangeArrowheads="1"/>
          </p:cNvSpPr>
          <p:nvPr/>
        </p:nvSpPr>
        <p:spPr bwMode="auto">
          <a:xfrm>
            <a:off x="0" y="0"/>
            <a:ext cx="12192000" cy="908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8133" name="Obdélník 5"/>
          <p:cNvSpPr>
            <a:spLocks noChangeArrowheads="1"/>
          </p:cNvSpPr>
          <p:nvPr/>
        </p:nvSpPr>
        <p:spPr bwMode="auto">
          <a:xfrm>
            <a:off x="0" y="6381750"/>
            <a:ext cx="12192000" cy="476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8134" name="Zástupný symbol pro číslo snímku 6"/>
          <p:cNvSpPr txBox="1">
            <a:spLocks noGrp="1"/>
          </p:cNvSpPr>
          <p:nvPr/>
        </p:nvSpPr>
        <p:spPr bwMode="auto">
          <a:xfrm>
            <a:off x="9647767" y="63817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fld id="{92CF3EC6-E61A-4841-A20E-CA89494FCDD3}" type="slidenum">
              <a:rPr lang="cs-CZ" altLang="cs-CZ" sz="1800">
                <a:solidFill>
                  <a:srgbClr val="FFFF00"/>
                </a:solidFill>
                <a:latin typeface="Times New Roman" pitchFamily="18" charset="0"/>
              </a:rPr>
              <a:pPr algn="r">
                <a:spcBef>
                  <a:spcPct val="0"/>
                </a:spcBef>
                <a:buFontTx/>
                <a:buNone/>
              </a:pPr>
              <a:t>11</a:t>
            </a:fld>
            <a:endParaRPr lang="cs-CZ" altLang="cs-CZ" sz="1800">
              <a:solidFill>
                <a:srgbClr val="FFFF00"/>
              </a:solidFill>
              <a:latin typeface="Times New Roman" pitchFamily="18" charset="0"/>
            </a:endParaRPr>
          </a:p>
        </p:txBody>
      </p:sp>
      <p:pic>
        <p:nvPicPr>
          <p:cNvPr id="48136" name="Picture 1"/>
          <p:cNvPicPr>
            <a:picLocks noChangeAspect="1"/>
          </p:cNvPicPr>
          <p:nvPr/>
        </p:nvPicPr>
        <p:blipFill>
          <a:blip r:embed="rId3">
            <a:extLst>
              <a:ext uri="{28A0092B-C50C-407E-A947-70E740481C1C}">
                <a14:useLocalDpi xmlns:a14="http://schemas.microsoft.com/office/drawing/2010/main" val="0"/>
              </a:ext>
            </a:extLst>
          </a:blip>
          <a:srcRect t="22842" r="44212" b="17644"/>
          <a:stretch>
            <a:fillRect/>
          </a:stretch>
        </p:blipFill>
        <p:spPr bwMode="auto">
          <a:xfrm>
            <a:off x="5928784" y="2036763"/>
            <a:ext cx="393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9"/>
          <p:cNvPicPr>
            <a:picLocks noChangeAspect="1"/>
          </p:cNvPicPr>
          <p:nvPr/>
        </p:nvPicPr>
        <p:blipFill>
          <a:blip r:embed="rId3">
            <a:extLst>
              <a:ext uri="{28A0092B-C50C-407E-A947-70E740481C1C}">
                <a14:useLocalDpi xmlns:a14="http://schemas.microsoft.com/office/drawing/2010/main" val="0"/>
              </a:ext>
            </a:extLst>
          </a:blip>
          <a:srcRect l="58308" t="22842" b="17644"/>
          <a:stretch>
            <a:fillRect/>
          </a:stretch>
        </p:blipFill>
        <p:spPr bwMode="auto">
          <a:xfrm>
            <a:off x="8784167" y="3946525"/>
            <a:ext cx="294216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8133" y="4398964"/>
            <a:ext cx="323426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015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Skupina 85"/>
          <p:cNvGrpSpPr>
            <a:grpSpLocks/>
          </p:cNvGrpSpPr>
          <p:nvPr/>
        </p:nvGrpSpPr>
        <p:grpSpPr bwMode="auto">
          <a:xfrm flipH="1">
            <a:off x="5871634" y="2635251"/>
            <a:ext cx="118533" cy="1160463"/>
            <a:chOff x="4328377" y="2755900"/>
            <a:chExt cx="88635" cy="1160496"/>
          </a:xfrm>
        </p:grpSpPr>
        <p:sp>
          <p:nvSpPr>
            <p:cNvPr id="49230" name="Volný tvar 83"/>
            <p:cNvSpPr>
              <a:spLocks/>
            </p:cNvSpPr>
            <p:nvPr/>
          </p:nvSpPr>
          <p:spPr bwMode="auto">
            <a:xfrm flipH="1">
              <a:off x="4361979" y="2774454"/>
              <a:ext cx="55033" cy="1141942"/>
            </a:xfrm>
            <a:custGeom>
              <a:avLst/>
              <a:gdLst>
                <a:gd name="T0" fmla="*/ 248591 w 35983"/>
                <a:gd name="T1" fmla="*/ 133350 h 1141942"/>
                <a:gd name="T2" fmla="*/ 0 w 35983"/>
                <a:gd name="T3" fmla="*/ 450850 h 1141942"/>
                <a:gd name="T4" fmla="*/ 248591 w 35983"/>
                <a:gd name="T5" fmla="*/ 876300 h 1141942"/>
                <a:gd name="T6" fmla="*/ 621477 w 35983"/>
                <a:gd name="T7" fmla="*/ 1054100 h 1141942"/>
                <a:gd name="T8" fmla="*/ 621477 w 35983"/>
                <a:gd name="T9" fmla="*/ 349250 h 1141942"/>
                <a:gd name="T10" fmla="*/ 621477 w 35983"/>
                <a:gd name="T11" fmla="*/ 31750 h 1141942"/>
                <a:gd name="T12" fmla="*/ 248591 w 35983"/>
                <a:gd name="T13" fmla="*/ 133350 h 11419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83" h="1141942">
                  <a:moveTo>
                    <a:pt x="12700" y="133350"/>
                  </a:moveTo>
                  <a:cubicBezTo>
                    <a:pt x="7408" y="203200"/>
                    <a:pt x="0" y="327025"/>
                    <a:pt x="0" y="450850"/>
                  </a:cubicBezTo>
                  <a:cubicBezTo>
                    <a:pt x="0" y="574675"/>
                    <a:pt x="7408" y="775758"/>
                    <a:pt x="12700" y="876300"/>
                  </a:cubicBezTo>
                  <a:cubicBezTo>
                    <a:pt x="17992" y="976842"/>
                    <a:pt x="28575" y="1141942"/>
                    <a:pt x="31750" y="1054100"/>
                  </a:cubicBezTo>
                  <a:cubicBezTo>
                    <a:pt x="34925" y="966258"/>
                    <a:pt x="31750" y="349250"/>
                    <a:pt x="31750" y="349250"/>
                  </a:cubicBezTo>
                  <a:cubicBezTo>
                    <a:pt x="31750" y="178858"/>
                    <a:pt x="35983" y="63500"/>
                    <a:pt x="31750" y="31750"/>
                  </a:cubicBezTo>
                  <a:cubicBezTo>
                    <a:pt x="27517" y="0"/>
                    <a:pt x="17992" y="63500"/>
                    <a:pt x="12700" y="133350"/>
                  </a:cubicBezTo>
                  <a:close/>
                </a:path>
              </a:pathLst>
            </a:custGeom>
            <a:solidFill>
              <a:srgbClr val="FF0000"/>
            </a:solidFill>
            <a:ln w="9525">
              <a:solidFill>
                <a:schemeClr val="tx1"/>
              </a:solidFill>
              <a:round/>
              <a:headEnd/>
              <a:tailEnd/>
            </a:ln>
          </p:spPr>
          <p:txBody>
            <a:bodyPr/>
            <a:lstStyle/>
            <a:p>
              <a:endParaRPr lang="cs-CZ"/>
            </a:p>
          </p:txBody>
        </p:sp>
        <p:sp>
          <p:nvSpPr>
            <p:cNvPr id="49231" name="Volný tvar 84"/>
            <p:cNvSpPr>
              <a:spLocks/>
            </p:cNvSpPr>
            <p:nvPr/>
          </p:nvSpPr>
          <p:spPr bwMode="auto">
            <a:xfrm>
              <a:off x="4328377" y="2755900"/>
              <a:ext cx="35983" cy="1141942"/>
            </a:xfrm>
            <a:custGeom>
              <a:avLst/>
              <a:gdLst>
                <a:gd name="T0" fmla="*/ 12700 w 35983"/>
                <a:gd name="T1" fmla="*/ 133350 h 1141942"/>
                <a:gd name="T2" fmla="*/ 0 w 35983"/>
                <a:gd name="T3" fmla="*/ 450850 h 1141942"/>
                <a:gd name="T4" fmla="*/ 12700 w 35983"/>
                <a:gd name="T5" fmla="*/ 876300 h 1141942"/>
                <a:gd name="T6" fmla="*/ 31750 w 35983"/>
                <a:gd name="T7" fmla="*/ 1054100 h 1141942"/>
                <a:gd name="T8" fmla="*/ 31750 w 35983"/>
                <a:gd name="T9" fmla="*/ 349250 h 1141942"/>
                <a:gd name="T10" fmla="*/ 31750 w 35983"/>
                <a:gd name="T11" fmla="*/ 31750 h 1141942"/>
                <a:gd name="T12" fmla="*/ 12700 w 35983"/>
                <a:gd name="T13" fmla="*/ 133350 h 11419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83" h="1141942">
                  <a:moveTo>
                    <a:pt x="12700" y="133350"/>
                  </a:moveTo>
                  <a:cubicBezTo>
                    <a:pt x="7408" y="203200"/>
                    <a:pt x="0" y="327025"/>
                    <a:pt x="0" y="450850"/>
                  </a:cubicBezTo>
                  <a:cubicBezTo>
                    <a:pt x="0" y="574675"/>
                    <a:pt x="7408" y="775758"/>
                    <a:pt x="12700" y="876300"/>
                  </a:cubicBezTo>
                  <a:cubicBezTo>
                    <a:pt x="17992" y="976842"/>
                    <a:pt x="28575" y="1141942"/>
                    <a:pt x="31750" y="1054100"/>
                  </a:cubicBezTo>
                  <a:cubicBezTo>
                    <a:pt x="34925" y="966258"/>
                    <a:pt x="31750" y="349250"/>
                    <a:pt x="31750" y="349250"/>
                  </a:cubicBezTo>
                  <a:cubicBezTo>
                    <a:pt x="31750" y="178858"/>
                    <a:pt x="35983" y="63500"/>
                    <a:pt x="31750" y="31750"/>
                  </a:cubicBezTo>
                  <a:cubicBezTo>
                    <a:pt x="27517" y="0"/>
                    <a:pt x="17992" y="63500"/>
                    <a:pt x="12700" y="133350"/>
                  </a:cubicBezTo>
                  <a:close/>
                </a:path>
              </a:pathLst>
            </a:custGeom>
            <a:solidFill>
              <a:srgbClr val="FFFF00"/>
            </a:solidFill>
            <a:ln w="9525">
              <a:solidFill>
                <a:schemeClr val="tx1"/>
              </a:solidFill>
              <a:round/>
              <a:headEnd/>
              <a:tailEnd/>
            </a:ln>
          </p:spPr>
          <p:txBody>
            <a:bodyPr/>
            <a:lstStyle/>
            <a:p>
              <a:endParaRPr lang="cs-CZ"/>
            </a:p>
          </p:txBody>
        </p:sp>
      </p:grpSp>
      <p:sp>
        <p:nvSpPr>
          <p:cNvPr id="49155" name="Volný tvar 82"/>
          <p:cNvSpPr>
            <a:spLocks/>
          </p:cNvSpPr>
          <p:nvPr/>
        </p:nvSpPr>
        <p:spPr bwMode="auto">
          <a:xfrm flipH="1">
            <a:off x="5613401" y="2622551"/>
            <a:ext cx="71967" cy="1141413"/>
          </a:xfrm>
          <a:custGeom>
            <a:avLst/>
            <a:gdLst>
              <a:gd name="T0" fmla="*/ 221260 w 35983"/>
              <a:gd name="T1" fmla="*/ 132978 h 1141942"/>
              <a:gd name="T2" fmla="*/ 0 w 35983"/>
              <a:gd name="T3" fmla="*/ 449598 h 1141942"/>
              <a:gd name="T4" fmla="*/ 221260 w 35983"/>
              <a:gd name="T5" fmla="*/ 873867 h 1141942"/>
              <a:gd name="T6" fmla="*/ 553150 w 35983"/>
              <a:gd name="T7" fmla="*/ 1051174 h 1141942"/>
              <a:gd name="T8" fmla="*/ 553150 w 35983"/>
              <a:gd name="T9" fmla="*/ 348280 h 1141942"/>
              <a:gd name="T10" fmla="*/ 553150 w 35983"/>
              <a:gd name="T11" fmla="*/ 31660 h 1141942"/>
              <a:gd name="T12" fmla="*/ 221260 w 35983"/>
              <a:gd name="T13" fmla="*/ 132978 h 11419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83" h="1141942">
                <a:moveTo>
                  <a:pt x="12700" y="133350"/>
                </a:moveTo>
                <a:cubicBezTo>
                  <a:pt x="7408" y="203200"/>
                  <a:pt x="0" y="327025"/>
                  <a:pt x="0" y="450850"/>
                </a:cubicBezTo>
                <a:cubicBezTo>
                  <a:pt x="0" y="574675"/>
                  <a:pt x="7408" y="775758"/>
                  <a:pt x="12700" y="876300"/>
                </a:cubicBezTo>
                <a:cubicBezTo>
                  <a:pt x="17992" y="976842"/>
                  <a:pt x="28575" y="1141942"/>
                  <a:pt x="31750" y="1054100"/>
                </a:cubicBezTo>
                <a:cubicBezTo>
                  <a:pt x="34925" y="966258"/>
                  <a:pt x="31750" y="349250"/>
                  <a:pt x="31750" y="349250"/>
                </a:cubicBezTo>
                <a:cubicBezTo>
                  <a:pt x="31750" y="178858"/>
                  <a:pt x="35983" y="63500"/>
                  <a:pt x="31750" y="31750"/>
                </a:cubicBezTo>
                <a:cubicBezTo>
                  <a:pt x="27517" y="0"/>
                  <a:pt x="17992" y="63500"/>
                  <a:pt x="12700" y="133350"/>
                </a:cubicBezTo>
                <a:close/>
              </a:path>
            </a:pathLst>
          </a:custGeom>
          <a:solidFill>
            <a:srgbClr val="FF0000"/>
          </a:solidFill>
          <a:ln w="9525">
            <a:solidFill>
              <a:schemeClr val="tx1"/>
            </a:solidFill>
            <a:round/>
            <a:headEnd/>
            <a:tailEnd/>
          </a:ln>
        </p:spPr>
        <p:txBody>
          <a:bodyPr/>
          <a:lstStyle/>
          <a:p>
            <a:endParaRPr lang="cs-CZ"/>
          </a:p>
        </p:txBody>
      </p:sp>
      <p:sp>
        <p:nvSpPr>
          <p:cNvPr id="49156" name="Volný tvar 81"/>
          <p:cNvSpPr>
            <a:spLocks/>
          </p:cNvSpPr>
          <p:nvPr/>
        </p:nvSpPr>
        <p:spPr bwMode="auto">
          <a:xfrm>
            <a:off x="5568951" y="2603501"/>
            <a:ext cx="46567" cy="1141413"/>
          </a:xfrm>
          <a:custGeom>
            <a:avLst/>
            <a:gdLst>
              <a:gd name="T0" fmla="*/ 10619 w 35983"/>
              <a:gd name="T1" fmla="*/ 132978 h 1141942"/>
              <a:gd name="T2" fmla="*/ 0 w 35983"/>
              <a:gd name="T3" fmla="*/ 449598 h 1141942"/>
              <a:gd name="T4" fmla="*/ 10619 w 35983"/>
              <a:gd name="T5" fmla="*/ 873867 h 1141942"/>
              <a:gd name="T6" fmla="*/ 26545 w 35983"/>
              <a:gd name="T7" fmla="*/ 1051174 h 1141942"/>
              <a:gd name="T8" fmla="*/ 26545 w 35983"/>
              <a:gd name="T9" fmla="*/ 348280 h 1141942"/>
              <a:gd name="T10" fmla="*/ 26545 w 35983"/>
              <a:gd name="T11" fmla="*/ 31660 h 1141942"/>
              <a:gd name="T12" fmla="*/ 10619 w 35983"/>
              <a:gd name="T13" fmla="*/ 132978 h 11419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983" h="1141942">
                <a:moveTo>
                  <a:pt x="12700" y="133350"/>
                </a:moveTo>
                <a:cubicBezTo>
                  <a:pt x="7408" y="203200"/>
                  <a:pt x="0" y="327025"/>
                  <a:pt x="0" y="450850"/>
                </a:cubicBezTo>
                <a:cubicBezTo>
                  <a:pt x="0" y="574675"/>
                  <a:pt x="7408" y="775758"/>
                  <a:pt x="12700" y="876300"/>
                </a:cubicBezTo>
                <a:cubicBezTo>
                  <a:pt x="17992" y="976842"/>
                  <a:pt x="28575" y="1141942"/>
                  <a:pt x="31750" y="1054100"/>
                </a:cubicBezTo>
                <a:cubicBezTo>
                  <a:pt x="34925" y="966258"/>
                  <a:pt x="31750" y="349250"/>
                  <a:pt x="31750" y="349250"/>
                </a:cubicBezTo>
                <a:cubicBezTo>
                  <a:pt x="31750" y="178858"/>
                  <a:pt x="35983" y="63500"/>
                  <a:pt x="31750" y="31750"/>
                </a:cubicBezTo>
                <a:cubicBezTo>
                  <a:pt x="27517" y="0"/>
                  <a:pt x="17992" y="63500"/>
                  <a:pt x="12700" y="133350"/>
                </a:cubicBezTo>
                <a:close/>
              </a:path>
            </a:pathLst>
          </a:custGeom>
          <a:solidFill>
            <a:srgbClr val="FFFF00"/>
          </a:solidFill>
          <a:ln w="9525">
            <a:solidFill>
              <a:schemeClr val="tx1"/>
            </a:solidFill>
            <a:round/>
            <a:headEnd/>
            <a:tailEnd/>
          </a:ln>
        </p:spPr>
        <p:txBody>
          <a:bodyPr/>
          <a:lstStyle/>
          <a:p>
            <a:endParaRPr lang="cs-CZ"/>
          </a:p>
        </p:txBody>
      </p:sp>
      <p:grpSp>
        <p:nvGrpSpPr>
          <p:cNvPr id="49157" name="Skupina 80"/>
          <p:cNvGrpSpPr>
            <a:grpSpLocks/>
          </p:cNvGrpSpPr>
          <p:nvPr/>
        </p:nvGrpSpPr>
        <p:grpSpPr bwMode="auto">
          <a:xfrm>
            <a:off x="5670552" y="2581275"/>
            <a:ext cx="207433" cy="1282700"/>
            <a:chOff x="4252119" y="2581276"/>
            <a:chExt cx="156369" cy="1281906"/>
          </a:xfrm>
        </p:grpSpPr>
        <p:sp>
          <p:nvSpPr>
            <p:cNvPr id="49216" name="Volný tvar 65"/>
            <p:cNvSpPr>
              <a:spLocks/>
            </p:cNvSpPr>
            <p:nvPr/>
          </p:nvSpPr>
          <p:spPr bwMode="auto">
            <a:xfrm>
              <a:off x="4252119" y="2581276"/>
              <a:ext cx="156369" cy="1281906"/>
            </a:xfrm>
            <a:custGeom>
              <a:avLst/>
              <a:gdLst>
                <a:gd name="T0" fmla="*/ 48419 w 156369"/>
                <a:gd name="T1" fmla="*/ 80962 h 1281906"/>
                <a:gd name="T2" fmla="*/ 29369 w 156369"/>
                <a:gd name="T3" fmla="*/ 509587 h 1281906"/>
                <a:gd name="T4" fmla="*/ 24606 w 156369"/>
                <a:gd name="T5" fmla="*/ 1047749 h 1281906"/>
                <a:gd name="T6" fmla="*/ 15081 w 156369"/>
                <a:gd name="T7" fmla="*/ 1214437 h 1281906"/>
                <a:gd name="T8" fmla="*/ 115094 w 156369"/>
                <a:gd name="T9" fmla="*/ 1223962 h 1281906"/>
                <a:gd name="T10" fmla="*/ 119856 w 156369"/>
                <a:gd name="T11" fmla="*/ 866774 h 1281906"/>
                <a:gd name="T12" fmla="*/ 134144 w 156369"/>
                <a:gd name="T13" fmla="*/ 419099 h 1281906"/>
                <a:gd name="T14" fmla="*/ 153194 w 156369"/>
                <a:gd name="T15" fmla="*/ 85724 h 1281906"/>
                <a:gd name="T16" fmla="*/ 115094 w 156369"/>
                <a:gd name="T17" fmla="*/ 23812 h 1281906"/>
                <a:gd name="T18" fmla="*/ 48419 w 156369"/>
                <a:gd name="T19" fmla="*/ 80962 h 12819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369" h="1281906">
                  <a:moveTo>
                    <a:pt x="48419" y="80962"/>
                  </a:moveTo>
                  <a:cubicBezTo>
                    <a:pt x="34132" y="161925"/>
                    <a:pt x="33338" y="348456"/>
                    <a:pt x="29369" y="509587"/>
                  </a:cubicBezTo>
                  <a:cubicBezTo>
                    <a:pt x="25400" y="670718"/>
                    <a:pt x="26987" y="930274"/>
                    <a:pt x="24606" y="1047749"/>
                  </a:cubicBezTo>
                  <a:cubicBezTo>
                    <a:pt x="22225" y="1165224"/>
                    <a:pt x="0" y="1185068"/>
                    <a:pt x="15081" y="1214437"/>
                  </a:cubicBezTo>
                  <a:cubicBezTo>
                    <a:pt x="30162" y="1243806"/>
                    <a:pt x="97632" y="1281906"/>
                    <a:pt x="115094" y="1223962"/>
                  </a:cubicBezTo>
                  <a:cubicBezTo>
                    <a:pt x="132557" y="1166018"/>
                    <a:pt x="116681" y="1000918"/>
                    <a:pt x="119856" y="866774"/>
                  </a:cubicBezTo>
                  <a:cubicBezTo>
                    <a:pt x="123031" y="732630"/>
                    <a:pt x="128588" y="549274"/>
                    <a:pt x="134144" y="419099"/>
                  </a:cubicBezTo>
                  <a:cubicBezTo>
                    <a:pt x="139700" y="288924"/>
                    <a:pt x="156369" y="151605"/>
                    <a:pt x="153194" y="85724"/>
                  </a:cubicBezTo>
                  <a:cubicBezTo>
                    <a:pt x="150019" y="19843"/>
                    <a:pt x="133350" y="28574"/>
                    <a:pt x="115094" y="23812"/>
                  </a:cubicBezTo>
                  <a:cubicBezTo>
                    <a:pt x="96838" y="19050"/>
                    <a:pt x="62707" y="0"/>
                    <a:pt x="48419" y="80962"/>
                  </a:cubicBez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17" name="Volný tvar 67"/>
            <p:cNvSpPr>
              <a:spLocks/>
            </p:cNvSpPr>
            <p:nvPr/>
          </p:nvSpPr>
          <p:spPr bwMode="auto">
            <a:xfrm>
              <a:off x="4275137" y="2771775"/>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18" name="Volný tvar 68"/>
            <p:cNvSpPr>
              <a:spLocks/>
            </p:cNvSpPr>
            <p:nvPr/>
          </p:nvSpPr>
          <p:spPr bwMode="auto">
            <a:xfrm>
              <a:off x="4279206" y="2699494"/>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19" name="Volný tvar 69"/>
            <p:cNvSpPr>
              <a:spLocks/>
            </p:cNvSpPr>
            <p:nvPr/>
          </p:nvSpPr>
          <p:spPr bwMode="auto">
            <a:xfrm>
              <a:off x="4272063" y="2836269"/>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20" name="Volný tvar 70"/>
            <p:cNvSpPr>
              <a:spLocks/>
            </p:cNvSpPr>
            <p:nvPr/>
          </p:nvSpPr>
          <p:spPr bwMode="auto">
            <a:xfrm>
              <a:off x="4269682" y="2903515"/>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21" name="Volný tvar 71"/>
            <p:cNvSpPr>
              <a:spLocks/>
            </p:cNvSpPr>
            <p:nvPr/>
          </p:nvSpPr>
          <p:spPr bwMode="auto">
            <a:xfrm>
              <a:off x="4269682" y="2975043"/>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22" name="Volný tvar 72"/>
            <p:cNvSpPr>
              <a:spLocks/>
            </p:cNvSpPr>
            <p:nvPr/>
          </p:nvSpPr>
          <p:spPr bwMode="auto">
            <a:xfrm>
              <a:off x="4267301" y="3050010"/>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23" name="Volný tvar 73"/>
            <p:cNvSpPr>
              <a:spLocks/>
            </p:cNvSpPr>
            <p:nvPr/>
          </p:nvSpPr>
          <p:spPr bwMode="auto">
            <a:xfrm>
              <a:off x="4264920" y="3119539"/>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24" name="Volný tvar 74"/>
            <p:cNvSpPr>
              <a:spLocks/>
            </p:cNvSpPr>
            <p:nvPr/>
          </p:nvSpPr>
          <p:spPr bwMode="auto">
            <a:xfrm>
              <a:off x="4259580" y="3189166"/>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25" name="Volný tvar 75"/>
            <p:cNvSpPr>
              <a:spLocks/>
            </p:cNvSpPr>
            <p:nvPr/>
          </p:nvSpPr>
          <p:spPr bwMode="auto">
            <a:xfrm>
              <a:off x="4257944" y="3258793"/>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26" name="Volný tvar 76"/>
            <p:cNvSpPr>
              <a:spLocks/>
            </p:cNvSpPr>
            <p:nvPr/>
          </p:nvSpPr>
          <p:spPr bwMode="auto">
            <a:xfrm>
              <a:off x="4254818" y="3335563"/>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27" name="Volný tvar 77"/>
            <p:cNvSpPr>
              <a:spLocks/>
            </p:cNvSpPr>
            <p:nvPr/>
          </p:nvSpPr>
          <p:spPr bwMode="auto">
            <a:xfrm>
              <a:off x="4257777" y="3421377"/>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28" name="Volný tvar 78"/>
            <p:cNvSpPr>
              <a:spLocks/>
            </p:cNvSpPr>
            <p:nvPr/>
          </p:nvSpPr>
          <p:spPr bwMode="auto">
            <a:xfrm>
              <a:off x="4256141" y="3491004"/>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9229" name="Volný tvar 79"/>
            <p:cNvSpPr>
              <a:spLocks/>
            </p:cNvSpPr>
            <p:nvPr/>
          </p:nvSpPr>
          <p:spPr bwMode="auto">
            <a:xfrm>
              <a:off x="4253015" y="3567774"/>
              <a:ext cx="126604" cy="45719"/>
            </a:xfrm>
            <a:custGeom>
              <a:avLst/>
              <a:gdLst>
                <a:gd name="T0" fmla="*/ 15875 w 126604"/>
                <a:gd name="T1" fmla="*/ 366 h 98425"/>
                <a:gd name="T2" fmla="*/ 20638 w 126604"/>
                <a:gd name="T3" fmla="*/ 55 h 98425"/>
                <a:gd name="T4" fmla="*/ 58738 w 126604"/>
                <a:gd name="T5" fmla="*/ 33 h 98425"/>
                <a:gd name="T6" fmla="*/ 115888 w 126604"/>
                <a:gd name="T7" fmla="*/ 45 h 98425"/>
                <a:gd name="T8" fmla="*/ 118269 w 126604"/>
                <a:gd name="T9" fmla="*/ 233 h 98425"/>
                <a:gd name="T10" fmla="*/ 115888 w 126604"/>
                <a:gd name="T11" fmla="*/ 433 h 98425"/>
                <a:gd name="T12" fmla="*/ 15875 w 126604"/>
                <a:gd name="T13" fmla="*/ 366 h 984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604" h="98425">
                  <a:moveTo>
                    <a:pt x="15875" y="78581"/>
                  </a:moveTo>
                  <a:cubicBezTo>
                    <a:pt x="0" y="65087"/>
                    <a:pt x="13494" y="23812"/>
                    <a:pt x="20638" y="11906"/>
                  </a:cubicBezTo>
                  <a:cubicBezTo>
                    <a:pt x="27782" y="0"/>
                    <a:pt x="42863" y="7541"/>
                    <a:pt x="58738" y="7144"/>
                  </a:cubicBezTo>
                  <a:cubicBezTo>
                    <a:pt x="74613" y="6747"/>
                    <a:pt x="105966" y="2381"/>
                    <a:pt x="115888" y="9525"/>
                  </a:cubicBezTo>
                  <a:cubicBezTo>
                    <a:pt x="125810" y="16669"/>
                    <a:pt x="118269" y="36115"/>
                    <a:pt x="118269" y="50006"/>
                  </a:cubicBezTo>
                  <a:cubicBezTo>
                    <a:pt x="118269" y="63897"/>
                    <a:pt x="126604" y="87313"/>
                    <a:pt x="115888" y="92869"/>
                  </a:cubicBezTo>
                  <a:cubicBezTo>
                    <a:pt x="105172" y="98425"/>
                    <a:pt x="31750" y="92075"/>
                    <a:pt x="15875" y="785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49158" name="Freeform 34"/>
          <p:cNvSpPr>
            <a:spLocks/>
          </p:cNvSpPr>
          <p:nvPr/>
        </p:nvSpPr>
        <p:spPr bwMode="auto">
          <a:xfrm>
            <a:off x="6426200" y="4810125"/>
            <a:ext cx="510117" cy="1220788"/>
          </a:xfrm>
          <a:custGeom>
            <a:avLst/>
            <a:gdLst>
              <a:gd name="T0" fmla="*/ 2147483646 w 306"/>
              <a:gd name="T1" fmla="*/ 2147483646 h 994"/>
              <a:gd name="T2" fmla="*/ 2147483646 w 306"/>
              <a:gd name="T3" fmla="*/ 2147483646 h 994"/>
              <a:gd name="T4" fmla="*/ 2147483646 w 306"/>
              <a:gd name="T5" fmla="*/ 2147483646 h 994"/>
              <a:gd name="T6" fmla="*/ 2147483646 w 306"/>
              <a:gd name="T7" fmla="*/ 2147483646 h 994"/>
              <a:gd name="T8" fmla="*/ 2147483646 w 306"/>
              <a:gd name="T9" fmla="*/ 2147483646 h 994"/>
              <a:gd name="T10" fmla="*/ 2147483646 w 306"/>
              <a:gd name="T11" fmla="*/ 2147483646 h 994"/>
              <a:gd name="T12" fmla="*/ 2147483646 w 306"/>
              <a:gd name="T13" fmla="*/ 2147483646 h 994"/>
              <a:gd name="T14" fmla="*/ 2147483646 w 306"/>
              <a:gd name="T15" fmla="*/ 2147483646 h 994"/>
              <a:gd name="T16" fmla="*/ 2147483646 w 306"/>
              <a:gd name="T17" fmla="*/ 2147483646 h 9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
              <a:gd name="T28" fmla="*/ 0 h 994"/>
              <a:gd name="T29" fmla="*/ 306 w 306"/>
              <a:gd name="T30" fmla="*/ 994 h 9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 h="994">
                <a:moveTo>
                  <a:pt x="280" y="21"/>
                </a:moveTo>
                <a:cubicBezTo>
                  <a:pt x="240" y="53"/>
                  <a:pt x="80" y="197"/>
                  <a:pt x="40" y="261"/>
                </a:cubicBezTo>
                <a:cubicBezTo>
                  <a:pt x="0" y="325"/>
                  <a:pt x="24" y="333"/>
                  <a:pt x="40" y="405"/>
                </a:cubicBezTo>
                <a:cubicBezTo>
                  <a:pt x="56" y="477"/>
                  <a:pt x="104" y="597"/>
                  <a:pt x="136" y="693"/>
                </a:cubicBezTo>
                <a:cubicBezTo>
                  <a:pt x="168" y="789"/>
                  <a:pt x="218" y="994"/>
                  <a:pt x="232" y="981"/>
                </a:cubicBezTo>
                <a:cubicBezTo>
                  <a:pt x="246" y="968"/>
                  <a:pt x="222" y="724"/>
                  <a:pt x="220" y="617"/>
                </a:cubicBezTo>
                <a:cubicBezTo>
                  <a:pt x="218" y="510"/>
                  <a:pt x="207" y="431"/>
                  <a:pt x="220" y="337"/>
                </a:cubicBezTo>
                <a:cubicBezTo>
                  <a:pt x="233" y="243"/>
                  <a:pt x="286" y="106"/>
                  <a:pt x="296" y="53"/>
                </a:cubicBezTo>
                <a:cubicBezTo>
                  <a:pt x="306" y="0"/>
                  <a:pt x="283" y="28"/>
                  <a:pt x="280" y="21"/>
                </a:cubicBezTo>
                <a:close/>
              </a:path>
            </a:pathLst>
          </a:custGeom>
          <a:solidFill>
            <a:srgbClr val="FF6600"/>
          </a:solidFill>
          <a:ln w="9525">
            <a:solidFill>
              <a:schemeClr val="tx1"/>
            </a:solidFill>
            <a:round/>
            <a:headEnd/>
            <a:tailEnd/>
          </a:ln>
        </p:spPr>
        <p:txBody>
          <a:bodyPr/>
          <a:lstStyle/>
          <a:p>
            <a:endParaRPr lang="cs-CZ"/>
          </a:p>
        </p:txBody>
      </p:sp>
      <p:sp>
        <p:nvSpPr>
          <p:cNvPr id="49159" name="Freeform 33"/>
          <p:cNvSpPr>
            <a:spLocks/>
          </p:cNvSpPr>
          <p:nvPr/>
        </p:nvSpPr>
        <p:spPr bwMode="auto">
          <a:xfrm>
            <a:off x="4370917" y="4718051"/>
            <a:ext cx="533400" cy="1247775"/>
          </a:xfrm>
          <a:custGeom>
            <a:avLst/>
            <a:gdLst>
              <a:gd name="T0" fmla="*/ 2147483646 w 320"/>
              <a:gd name="T1" fmla="*/ 2147483646 h 1016"/>
              <a:gd name="T2" fmla="*/ 2147483646 w 320"/>
              <a:gd name="T3" fmla="*/ 2147483646 h 1016"/>
              <a:gd name="T4" fmla="*/ 2147483646 w 320"/>
              <a:gd name="T5" fmla="*/ 2147483646 h 1016"/>
              <a:gd name="T6" fmla="*/ 2147483646 w 320"/>
              <a:gd name="T7" fmla="*/ 2147483646 h 1016"/>
              <a:gd name="T8" fmla="*/ 2147483646 w 320"/>
              <a:gd name="T9" fmla="*/ 2147483646 h 1016"/>
              <a:gd name="T10" fmla="*/ 2147483646 w 320"/>
              <a:gd name="T11" fmla="*/ 2147483646 h 1016"/>
              <a:gd name="T12" fmla="*/ 2147483646 w 320"/>
              <a:gd name="T13" fmla="*/ 2147483646 h 1016"/>
              <a:gd name="T14" fmla="*/ 2147483646 w 320"/>
              <a:gd name="T15" fmla="*/ 2147483646 h 1016"/>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1016"/>
              <a:gd name="T26" fmla="*/ 320 w 320"/>
              <a:gd name="T27" fmla="*/ 1016 h 10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1016">
                <a:moveTo>
                  <a:pt x="24" y="8"/>
                </a:moveTo>
                <a:cubicBezTo>
                  <a:pt x="48" y="0"/>
                  <a:pt x="216" y="232"/>
                  <a:pt x="264" y="296"/>
                </a:cubicBezTo>
                <a:cubicBezTo>
                  <a:pt x="312" y="360"/>
                  <a:pt x="320" y="320"/>
                  <a:pt x="312" y="392"/>
                </a:cubicBezTo>
                <a:cubicBezTo>
                  <a:pt x="304" y="464"/>
                  <a:pt x="240" y="624"/>
                  <a:pt x="216" y="728"/>
                </a:cubicBezTo>
                <a:cubicBezTo>
                  <a:pt x="192" y="832"/>
                  <a:pt x="184" y="1016"/>
                  <a:pt x="168" y="1016"/>
                </a:cubicBezTo>
                <a:cubicBezTo>
                  <a:pt x="152" y="1016"/>
                  <a:pt x="128" y="840"/>
                  <a:pt x="120" y="728"/>
                </a:cubicBezTo>
                <a:cubicBezTo>
                  <a:pt x="112" y="616"/>
                  <a:pt x="136" y="464"/>
                  <a:pt x="120" y="344"/>
                </a:cubicBezTo>
                <a:cubicBezTo>
                  <a:pt x="104" y="224"/>
                  <a:pt x="0" y="16"/>
                  <a:pt x="24" y="8"/>
                </a:cubicBezTo>
                <a:close/>
              </a:path>
            </a:pathLst>
          </a:custGeom>
          <a:solidFill>
            <a:srgbClr val="FF6600"/>
          </a:solidFill>
          <a:ln w="9525">
            <a:solidFill>
              <a:schemeClr val="tx1"/>
            </a:solidFill>
            <a:round/>
            <a:headEnd/>
            <a:tailEnd/>
          </a:ln>
        </p:spPr>
        <p:txBody>
          <a:bodyPr/>
          <a:lstStyle/>
          <a:p>
            <a:endParaRPr lang="cs-CZ"/>
          </a:p>
        </p:txBody>
      </p:sp>
      <p:sp>
        <p:nvSpPr>
          <p:cNvPr id="49160" name="Freeform 35"/>
          <p:cNvSpPr>
            <a:spLocks/>
          </p:cNvSpPr>
          <p:nvPr/>
        </p:nvSpPr>
        <p:spPr bwMode="auto">
          <a:xfrm>
            <a:off x="4502151" y="5111750"/>
            <a:ext cx="2353733" cy="977900"/>
          </a:xfrm>
          <a:custGeom>
            <a:avLst/>
            <a:gdLst>
              <a:gd name="T0" fmla="*/ 2147483646 w 1411"/>
              <a:gd name="T1" fmla="*/ 2147483646 h 797"/>
              <a:gd name="T2" fmla="*/ 2147483646 w 1411"/>
              <a:gd name="T3" fmla="*/ 2147483646 h 797"/>
              <a:gd name="T4" fmla="*/ 2147483646 w 1411"/>
              <a:gd name="T5" fmla="*/ 2147483646 h 797"/>
              <a:gd name="T6" fmla="*/ 2147483646 w 1411"/>
              <a:gd name="T7" fmla="*/ 2147483646 h 797"/>
              <a:gd name="T8" fmla="*/ 2147483646 w 1411"/>
              <a:gd name="T9" fmla="*/ 2147483646 h 797"/>
              <a:gd name="T10" fmla="*/ 2147483646 w 1411"/>
              <a:gd name="T11" fmla="*/ 2147483646 h 797"/>
              <a:gd name="T12" fmla="*/ 2147483646 w 1411"/>
              <a:gd name="T13" fmla="*/ 2147483646 h 797"/>
              <a:gd name="T14" fmla="*/ 2147483646 w 1411"/>
              <a:gd name="T15" fmla="*/ 2147483646 h 797"/>
              <a:gd name="T16" fmla="*/ 2147483646 w 1411"/>
              <a:gd name="T17" fmla="*/ 2147483646 h 797"/>
              <a:gd name="T18" fmla="*/ 2147483646 w 1411"/>
              <a:gd name="T19" fmla="*/ 2147483646 h 797"/>
              <a:gd name="T20" fmla="*/ 2147483646 w 1411"/>
              <a:gd name="T21" fmla="*/ 2147483646 h 797"/>
              <a:gd name="T22" fmla="*/ 2147483646 w 1411"/>
              <a:gd name="T23" fmla="*/ 2147483646 h 797"/>
              <a:gd name="T24" fmla="*/ 2147483646 w 1411"/>
              <a:gd name="T25" fmla="*/ 2147483646 h 797"/>
              <a:gd name="T26" fmla="*/ 2147483646 w 1411"/>
              <a:gd name="T27" fmla="*/ 2147483646 h 7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1"/>
              <a:gd name="T43" fmla="*/ 0 h 797"/>
              <a:gd name="T44" fmla="*/ 1411 w 1411"/>
              <a:gd name="T45" fmla="*/ 797 h 7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1" h="797">
                <a:moveTo>
                  <a:pt x="233" y="64"/>
                </a:moveTo>
                <a:cubicBezTo>
                  <a:pt x="257" y="0"/>
                  <a:pt x="245" y="16"/>
                  <a:pt x="281" y="64"/>
                </a:cubicBezTo>
                <a:cubicBezTo>
                  <a:pt x="317" y="112"/>
                  <a:pt x="492" y="411"/>
                  <a:pt x="569" y="496"/>
                </a:cubicBezTo>
                <a:cubicBezTo>
                  <a:pt x="646" y="581"/>
                  <a:pt x="681" y="598"/>
                  <a:pt x="741" y="576"/>
                </a:cubicBezTo>
                <a:cubicBezTo>
                  <a:pt x="801" y="554"/>
                  <a:pt x="870" y="441"/>
                  <a:pt x="929" y="364"/>
                </a:cubicBezTo>
                <a:cubicBezTo>
                  <a:pt x="988" y="287"/>
                  <a:pt x="1053" y="162"/>
                  <a:pt x="1097" y="112"/>
                </a:cubicBezTo>
                <a:cubicBezTo>
                  <a:pt x="1141" y="62"/>
                  <a:pt x="1161" y="16"/>
                  <a:pt x="1193" y="64"/>
                </a:cubicBezTo>
                <a:cubicBezTo>
                  <a:pt x="1225" y="112"/>
                  <a:pt x="1256" y="288"/>
                  <a:pt x="1289" y="400"/>
                </a:cubicBezTo>
                <a:cubicBezTo>
                  <a:pt x="1322" y="512"/>
                  <a:pt x="1411" y="675"/>
                  <a:pt x="1393" y="736"/>
                </a:cubicBezTo>
                <a:cubicBezTo>
                  <a:pt x="1375" y="797"/>
                  <a:pt x="1312" y="758"/>
                  <a:pt x="1183" y="766"/>
                </a:cubicBezTo>
                <a:cubicBezTo>
                  <a:pt x="1054" y="774"/>
                  <a:pt x="800" y="790"/>
                  <a:pt x="617" y="784"/>
                </a:cubicBezTo>
                <a:cubicBezTo>
                  <a:pt x="434" y="778"/>
                  <a:pt x="170" y="785"/>
                  <a:pt x="85" y="728"/>
                </a:cubicBezTo>
                <a:cubicBezTo>
                  <a:pt x="0" y="671"/>
                  <a:pt x="84" y="551"/>
                  <a:pt x="109" y="440"/>
                </a:cubicBezTo>
                <a:cubicBezTo>
                  <a:pt x="134" y="329"/>
                  <a:pt x="207" y="142"/>
                  <a:pt x="233" y="64"/>
                </a:cubicBezTo>
                <a:close/>
              </a:path>
            </a:pathLst>
          </a:custGeom>
          <a:solidFill>
            <a:srgbClr val="FF6600"/>
          </a:solidFill>
          <a:ln w="9525">
            <a:solidFill>
              <a:schemeClr val="tx1"/>
            </a:solidFill>
            <a:round/>
            <a:headEnd/>
            <a:tailEnd/>
          </a:ln>
        </p:spPr>
        <p:txBody>
          <a:bodyPr/>
          <a:lstStyle/>
          <a:p>
            <a:endParaRPr lang="cs-CZ"/>
          </a:p>
        </p:txBody>
      </p:sp>
      <p:sp>
        <p:nvSpPr>
          <p:cNvPr id="49161" name="Freeform 44"/>
          <p:cNvSpPr>
            <a:spLocks/>
          </p:cNvSpPr>
          <p:nvPr/>
        </p:nvSpPr>
        <p:spPr bwMode="auto">
          <a:xfrm>
            <a:off x="5482167" y="1839914"/>
            <a:ext cx="630767" cy="966787"/>
          </a:xfrm>
          <a:custGeom>
            <a:avLst/>
            <a:gdLst>
              <a:gd name="T0" fmla="*/ 2147483646 w 13825"/>
              <a:gd name="T1" fmla="*/ 2147483646 h 10035"/>
              <a:gd name="T2" fmla="*/ 2147483646 w 13825"/>
              <a:gd name="T3" fmla="*/ 2147483646 h 10035"/>
              <a:gd name="T4" fmla="*/ 2147483646 w 13825"/>
              <a:gd name="T5" fmla="*/ 2147483646 h 10035"/>
              <a:gd name="T6" fmla="*/ 2147483646 w 13825"/>
              <a:gd name="T7" fmla="*/ 2147483646 h 10035"/>
              <a:gd name="T8" fmla="*/ 2147483646 w 13825"/>
              <a:gd name="T9" fmla="*/ 2147483646 h 10035"/>
              <a:gd name="T10" fmla="*/ 2147483646 w 13825"/>
              <a:gd name="T11" fmla="*/ 2147483646 h 10035"/>
              <a:gd name="T12" fmla="*/ 2147483646 w 13825"/>
              <a:gd name="T13" fmla="*/ 2147483646 h 10035"/>
              <a:gd name="T14" fmla="*/ 2147483646 w 13825"/>
              <a:gd name="T15" fmla="*/ 2147483646 h 10035"/>
              <a:gd name="T16" fmla="*/ 2147483646 w 13825"/>
              <a:gd name="T17" fmla="*/ 2147483646 h 10035"/>
              <a:gd name="T18" fmla="*/ 2147483646 w 13825"/>
              <a:gd name="T19" fmla="*/ 2147483646 h 10035"/>
              <a:gd name="T20" fmla="*/ 2147483646 w 13825"/>
              <a:gd name="T21" fmla="*/ 2147483646 h 10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825" h="10035">
                <a:moveTo>
                  <a:pt x="2251" y="9083"/>
                </a:moveTo>
                <a:cubicBezTo>
                  <a:pt x="3077" y="8460"/>
                  <a:pt x="5475" y="7350"/>
                  <a:pt x="5768" y="6025"/>
                </a:cubicBezTo>
                <a:cubicBezTo>
                  <a:pt x="6061" y="4701"/>
                  <a:pt x="3753" y="2115"/>
                  <a:pt x="4009" y="1134"/>
                </a:cubicBezTo>
                <a:cubicBezTo>
                  <a:pt x="4266" y="153"/>
                  <a:pt x="6134" y="204"/>
                  <a:pt x="7306" y="102"/>
                </a:cubicBezTo>
                <a:cubicBezTo>
                  <a:pt x="8478" y="0"/>
                  <a:pt x="10420" y="51"/>
                  <a:pt x="11042" y="522"/>
                </a:cubicBezTo>
                <a:cubicBezTo>
                  <a:pt x="11665" y="994"/>
                  <a:pt x="11335" y="1949"/>
                  <a:pt x="11042" y="2968"/>
                </a:cubicBezTo>
                <a:cubicBezTo>
                  <a:pt x="10749" y="3987"/>
                  <a:pt x="8880" y="5505"/>
                  <a:pt x="9284" y="6637"/>
                </a:cubicBezTo>
                <a:cubicBezTo>
                  <a:pt x="9688" y="7769"/>
                  <a:pt x="13825" y="9491"/>
                  <a:pt x="13468" y="9763"/>
                </a:cubicBezTo>
                <a:cubicBezTo>
                  <a:pt x="13111" y="10035"/>
                  <a:pt x="9251" y="8268"/>
                  <a:pt x="7142" y="8268"/>
                </a:cubicBezTo>
                <a:cubicBezTo>
                  <a:pt x="5033" y="8268"/>
                  <a:pt x="1630" y="9627"/>
                  <a:pt x="815" y="9763"/>
                </a:cubicBezTo>
                <a:cubicBezTo>
                  <a:pt x="0" y="9899"/>
                  <a:pt x="1425" y="9706"/>
                  <a:pt x="2251" y="9083"/>
                </a:cubicBezTo>
                <a:close/>
              </a:path>
            </a:pathLst>
          </a:custGeom>
          <a:solidFill>
            <a:srgbClr val="FF6600"/>
          </a:solidFill>
          <a:ln w="9525">
            <a:solidFill>
              <a:schemeClr val="tx1"/>
            </a:solidFill>
            <a:round/>
            <a:headEnd/>
            <a:tailEnd/>
          </a:ln>
        </p:spPr>
        <p:txBody>
          <a:bodyPr/>
          <a:lstStyle/>
          <a:p>
            <a:endParaRPr lang="cs-CZ"/>
          </a:p>
        </p:txBody>
      </p:sp>
      <p:sp>
        <p:nvSpPr>
          <p:cNvPr id="49162" name="Freeform 42"/>
          <p:cNvSpPr>
            <a:spLocks/>
          </p:cNvSpPr>
          <p:nvPr/>
        </p:nvSpPr>
        <p:spPr bwMode="auto">
          <a:xfrm>
            <a:off x="4612217" y="3233738"/>
            <a:ext cx="1092200" cy="679450"/>
          </a:xfrm>
          <a:custGeom>
            <a:avLst/>
            <a:gdLst>
              <a:gd name="T0" fmla="*/ 2147483646 w 656"/>
              <a:gd name="T1" fmla="*/ 2147483646 h 554"/>
              <a:gd name="T2" fmla="*/ 2147483646 w 656"/>
              <a:gd name="T3" fmla="*/ 2147483646 h 554"/>
              <a:gd name="T4" fmla="*/ 2147483646 w 656"/>
              <a:gd name="T5" fmla="*/ 2147483646 h 554"/>
              <a:gd name="T6" fmla="*/ 2147483646 w 656"/>
              <a:gd name="T7" fmla="*/ 2147483646 h 554"/>
              <a:gd name="T8" fmla="*/ 2147483646 w 656"/>
              <a:gd name="T9" fmla="*/ 2147483646 h 554"/>
              <a:gd name="T10" fmla="*/ 2147483646 w 656"/>
              <a:gd name="T11" fmla="*/ 2147483646 h 554"/>
              <a:gd name="T12" fmla="*/ 2147483646 w 656"/>
              <a:gd name="T13" fmla="*/ 2147483646 h 554"/>
              <a:gd name="T14" fmla="*/ 2147483646 w 656"/>
              <a:gd name="T15" fmla="*/ 2147483646 h 554"/>
              <a:gd name="T16" fmla="*/ 2147483646 w 656"/>
              <a:gd name="T17" fmla="*/ 2147483646 h 554"/>
              <a:gd name="T18" fmla="*/ 2147483646 w 656"/>
              <a:gd name="T19" fmla="*/ 2147483646 h 554"/>
              <a:gd name="T20" fmla="*/ 2147483646 w 656"/>
              <a:gd name="T21" fmla="*/ 2147483646 h 554"/>
              <a:gd name="T22" fmla="*/ 2147483646 w 656"/>
              <a:gd name="T23" fmla="*/ 2147483646 h 554"/>
              <a:gd name="T24" fmla="*/ 2147483646 w 656"/>
              <a:gd name="T25" fmla="*/ 2147483646 h 5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6"/>
              <a:gd name="T40" fmla="*/ 0 h 554"/>
              <a:gd name="T41" fmla="*/ 656 w 656"/>
              <a:gd name="T42" fmla="*/ 554 h 5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6" h="554">
                <a:moveTo>
                  <a:pt x="24" y="490"/>
                </a:moveTo>
                <a:cubicBezTo>
                  <a:pt x="48" y="466"/>
                  <a:pt x="131" y="425"/>
                  <a:pt x="168" y="394"/>
                </a:cubicBezTo>
                <a:cubicBezTo>
                  <a:pt x="205" y="363"/>
                  <a:pt x="209" y="368"/>
                  <a:pt x="249" y="304"/>
                </a:cubicBezTo>
                <a:cubicBezTo>
                  <a:pt x="289" y="240"/>
                  <a:pt x="381" y="20"/>
                  <a:pt x="408" y="10"/>
                </a:cubicBezTo>
                <a:cubicBezTo>
                  <a:pt x="435" y="0"/>
                  <a:pt x="395" y="193"/>
                  <a:pt x="411" y="241"/>
                </a:cubicBezTo>
                <a:cubicBezTo>
                  <a:pt x="427" y="289"/>
                  <a:pt x="473" y="304"/>
                  <a:pt x="504" y="298"/>
                </a:cubicBezTo>
                <a:cubicBezTo>
                  <a:pt x="535" y="292"/>
                  <a:pt x="576" y="178"/>
                  <a:pt x="600" y="202"/>
                </a:cubicBezTo>
                <a:cubicBezTo>
                  <a:pt x="624" y="226"/>
                  <a:pt x="656" y="402"/>
                  <a:pt x="648" y="442"/>
                </a:cubicBezTo>
                <a:cubicBezTo>
                  <a:pt x="640" y="482"/>
                  <a:pt x="608" y="426"/>
                  <a:pt x="552" y="442"/>
                </a:cubicBezTo>
                <a:cubicBezTo>
                  <a:pt x="496" y="458"/>
                  <a:pt x="392" y="522"/>
                  <a:pt x="312" y="538"/>
                </a:cubicBezTo>
                <a:cubicBezTo>
                  <a:pt x="232" y="554"/>
                  <a:pt x="120" y="538"/>
                  <a:pt x="72" y="538"/>
                </a:cubicBezTo>
                <a:cubicBezTo>
                  <a:pt x="24" y="538"/>
                  <a:pt x="32" y="546"/>
                  <a:pt x="24" y="538"/>
                </a:cubicBezTo>
                <a:cubicBezTo>
                  <a:pt x="16" y="530"/>
                  <a:pt x="0" y="514"/>
                  <a:pt x="24" y="490"/>
                </a:cubicBezTo>
                <a:close/>
              </a:path>
            </a:pathLst>
          </a:custGeom>
          <a:solidFill>
            <a:srgbClr val="FF6600"/>
          </a:solidFill>
          <a:ln w="9525">
            <a:solidFill>
              <a:schemeClr val="tx1"/>
            </a:solidFill>
            <a:round/>
            <a:headEnd/>
            <a:tailEnd/>
          </a:ln>
        </p:spPr>
        <p:txBody>
          <a:bodyPr/>
          <a:lstStyle/>
          <a:p>
            <a:endParaRPr lang="cs-CZ"/>
          </a:p>
        </p:txBody>
      </p:sp>
      <p:sp>
        <p:nvSpPr>
          <p:cNvPr id="49163" name="Freeform 41"/>
          <p:cNvSpPr>
            <a:spLocks/>
          </p:cNvSpPr>
          <p:nvPr/>
        </p:nvSpPr>
        <p:spPr bwMode="auto">
          <a:xfrm>
            <a:off x="5020734" y="3851276"/>
            <a:ext cx="605367" cy="1006475"/>
          </a:xfrm>
          <a:custGeom>
            <a:avLst/>
            <a:gdLst>
              <a:gd name="T0" fmla="*/ 0 w 362"/>
              <a:gd name="T1" fmla="*/ 2147483646 h 820"/>
              <a:gd name="T2" fmla="*/ 2147483646 w 362"/>
              <a:gd name="T3" fmla="*/ 2147483646 h 820"/>
              <a:gd name="T4" fmla="*/ 2147483646 w 362"/>
              <a:gd name="T5" fmla="*/ 2147483646 h 820"/>
              <a:gd name="T6" fmla="*/ 2147483646 w 362"/>
              <a:gd name="T7" fmla="*/ 2147483646 h 820"/>
              <a:gd name="T8" fmla="*/ 2147483646 w 362"/>
              <a:gd name="T9" fmla="*/ 2147483646 h 820"/>
              <a:gd name="T10" fmla="*/ 2147483646 w 362"/>
              <a:gd name="T11" fmla="*/ 2147483646 h 820"/>
              <a:gd name="T12" fmla="*/ 2147483646 w 362"/>
              <a:gd name="T13" fmla="*/ 2147483646 h 820"/>
              <a:gd name="T14" fmla="*/ 2147483646 w 362"/>
              <a:gd name="T15" fmla="*/ 2147483646 h 820"/>
              <a:gd name="T16" fmla="*/ 0 w 362"/>
              <a:gd name="T17" fmla="*/ 2147483646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
              <a:gd name="T28" fmla="*/ 0 h 820"/>
              <a:gd name="T29" fmla="*/ 362 w 362"/>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 h="820">
                <a:moveTo>
                  <a:pt x="0" y="230"/>
                </a:moveTo>
                <a:cubicBezTo>
                  <a:pt x="30" y="171"/>
                  <a:pt x="244" y="103"/>
                  <a:pt x="303" y="71"/>
                </a:cubicBezTo>
                <a:cubicBezTo>
                  <a:pt x="362" y="39"/>
                  <a:pt x="348" y="0"/>
                  <a:pt x="354" y="35"/>
                </a:cubicBezTo>
                <a:cubicBezTo>
                  <a:pt x="360" y="70"/>
                  <a:pt x="344" y="162"/>
                  <a:pt x="336" y="281"/>
                </a:cubicBezTo>
                <a:cubicBezTo>
                  <a:pt x="328" y="400"/>
                  <a:pt x="324" y="684"/>
                  <a:pt x="306" y="752"/>
                </a:cubicBezTo>
                <a:cubicBezTo>
                  <a:pt x="288" y="820"/>
                  <a:pt x="245" y="719"/>
                  <a:pt x="225" y="689"/>
                </a:cubicBezTo>
                <a:cubicBezTo>
                  <a:pt x="205" y="659"/>
                  <a:pt x="203" y="616"/>
                  <a:pt x="186" y="572"/>
                </a:cubicBezTo>
                <a:cubicBezTo>
                  <a:pt x="169" y="528"/>
                  <a:pt x="154" y="479"/>
                  <a:pt x="123" y="422"/>
                </a:cubicBezTo>
                <a:cubicBezTo>
                  <a:pt x="92" y="365"/>
                  <a:pt x="26" y="270"/>
                  <a:pt x="0" y="230"/>
                </a:cubicBezTo>
                <a:close/>
              </a:path>
            </a:pathLst>
          </a:custGeom>
          <a:solidFill>
            <a:srgbClr val="FF6600"/>
          </a:solidFill>
          <a:ln w="9525">
            <a:solidFill>
              <a:schemeClr val="tx1"/>
            </a:solidFill>
            <a:round/>
            <a:headEnd/>
            <a:tailEnd/>
          </a:ln>
        </p:spPr>
        <p:txBody>
          <a:bodyPr/>
          <a:lstStyle/>
          <a:p>
            <a:endParaRPr lang="cs-CZ"/>
          </a:p>
        </p:txBody>
      </p:sp>
      <p:sp>
        <p:nvSpPr>
          <p:cNvPr id="49164" name="Freeform 4"/>
          <p:cNvSpPr>
            <a:spLocks/>
          </p:cNvSpPr>
          <p:nvPr/>
        </p:nvSpPr>
        <p:spPr bwMode="auto">
          <a:xfrm>
            <a:off x="4305301" y="2244726"/>
            <a:ext cx="920751" cy="873125"/>
          </a:xfrm>
          <a:custGeom>
            <a:avLst/>
            <a:gdLst>
              <a:gd name="T0" fmla="*/ 2147483646 w 552"/>
              <a:gd name="T1" fmla="*/ 2147483646 h 712"/>
              <a:gd name="T2" fmla="*/ 2147483646 w 552"/>
              <a:gd name="T3" fmla="*/ 2147483646 h 712"/>
              <a:gd name="T4" fmla="*/ 2147483646 w 552"/>
              <a:gd name="T5" fmla="*/ 2147483646 h 712"/>
              <a:gd name="T6" fmla="*/ 2147483646 w 552"/>
              <a:gd name="T7" fmla="*/ 2147483646 h 712"/>
              <a:gd name="T8" fmla="*/ 2147483646 w 552"/>
              <a:gd name="T9" fmla="*/ 2147483646 h 712"/>
              <a:gd name="T10" fmla="*/ 2147483646 w 552"/>
              <a:gd name="T11" fmla="*/ 2147483646 h 712"/>
              <a:gd name="T12" fmla="*/ 2147483646 w 552"/>
              <a:gd name="T13" fmla="*/ 2147483646 h 712"/>
              <a:gd name="T14" fmla="*/ 2147483646 w 552"/>
              <a:gd name="T15" fmla="*/ 2147483646 h 712"/>
              <a:gd name="T16" fmla="*/ 2147483646 w 552"/>
              <a:gd name="T17" fmla="*/ 2147483646 h 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2"/>
              <a:gd name="T28" fmla="*/ 0 h 712"/>
              <a:gd name="T29" fmla="*/ 552 w 552"/>
              <a:gd name="T30" fmla="*/ 712 h 7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2" h="712">
                <a:moveTo>
                  <a:pt x="472" y="24"/>
                </a:moveTo>
                <a:cubicBezTo>
                  <a:pt x="440" y="0"/>
                  <a:pt x="344" y="72"/>
                  <a:pt x="280" y="120"/>
                </a:cubicBezTo>
                <a:cubicBezTo>
                  <a:pt x="216" y="168"/>
                  <a:pt x="128" y="224"/>
                  <a:pt x="88" y="312"/>
                </a:cubicBezTo>
                <a:cubicBezTo>
                  <a:pt x="48" y="400"/>
                  <a:pt x="0" y="584"/>
                  <a:pt x="40" y="648"/>
                </a:cubicBezTo>
                <a:cubicBezTo>
                  <a:pt x="80" y="712"/>
                  <a:pt x="248" y="712"/>
                  <a:pt x="328" y="696"/>
                </a:cubicBezTo>
                <a:cubicBezTo>
                  <a:pt x="408" y="680"/>
                  <a:pt x="488" y="608"/>
                  <a:pt x="520" y="552"/>
                </a:cubicBezTo>
                <a:cubicBezTo>
                  <a:pt x="552" y="496"/>
                  <a:pt x="528" y="408"/>
                  <a:pt x="520" y="360"/>
                </a:cubicBezTo>
                <a:cubicBezTo>
                  <a:pt x="512" y="312"/>
                  <a:pt x="480" y="320"/>
                  <a:pt x="472" y="264"/>
                </a:cubicBezTo>
                <a:cubicBezTo>
                  <a:pt x="464" y="208"/>
                  <a:pt x="504" y="48"/>
                  <a:pt x="472" y="24"/>
                </a:cubicBezTo>
                <a:close/>
              </a:path>
            </a:pathLst>
          </a:custGeom>
          <a:solidFill>
            <a:schemeClr val="bg2"/>
          </a:solidFill>
          <a:ln w="9525">
            <a:solidFill>
              <a:schemeClr val="tx1"/>
            </a:solidFill>
            <a:round/>
            <a:headEnd/>
            <a:tailEnd/>
          </a:ln>
        </p:spPr>
        <p:txBody>
          <a:bodyPr/>
          <a:lstStyle/>
          <a:p>
            <a:endParaRPr lang="cs-CZ"/>
          </a:p>
        </p:txBody>
      </p:sp>
      <p:sp>
        <p:nvSpPr>
          <p:cNvPr id="49165" name="Freeform 5"/>
          <p:cNvSpPr>
            <a:spLocks/>
          </p:cNvSpPr>
          <p:nvPr/>
        </p:nvSpPr>
        <p:spPr bwMode="auto">
          <a:xfrm>
            <a:off x="6278033" y="2322513"/>
            <a:ext cx="1001184" cy="952500"/>
          </a:xfrm>
          <a:custGeom>
            <a:avLst/>
            <a:gdLst>
              <a:gd name="T0" fmla="*/ 2147483646 w 600"/>
              <a:gd name="T1" fmla="*/ 2147483646 h 776"/>
              <a:gd name="T2" fmla="*/ 2147483646 w 600"/>
              <a:gd name="T3" fmla="*/ 2147483646 h 776"/>
              <a:gd name="T4" fmla="*/ 2147483646 w 600"/>
              <a:gd name="T5" fmla="*/ 2147483646 h 776"/>
              <a:gd name="T6" fmla="*/ 2147483646 w 600"/>
              <a:gd name="T7" fmla="*/ 2147483646 h 776"/>
              <a:gd name="T8" fmla="*/ 2147483646 w 600"/>
              <a:gd name="T9" fmla="*/ 2147483646 h 776"/>
              <a:gd name="T10" fmla="*/ 2147483646 w 600"/>
              <a:gd name="T11" fmla="*/ 2147483646 h 776"/>
              <a:gd name="T12" fmla="*/ 2147483646 w 600"/>
              <a:gd name="T13" fmla="*/ 2147483646 h 776"/>
              <a:gd name="T14" fmla="*/ 2147483646 w 600"/>
              <a:gd name="T15" fmla="*/ 2147483646 h 776"/>
              <a:gd name="T16" fmla="*/ 2147483646 w 600"/>
              <a:gd name="T17" fmla="*/ 2147483646 h 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776"/>
              <a:gd name="T29" fmla="*/ 600 w 600"/>
              <a:gd name="T30" fmla="*/ 776 h 7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776">
                <a:moveTo>
                  <a:pt x="128" y="32"/>
                </a:moveTo>
                <a:cubicBezTo>
                  <a:pt x="152" y="0"/>
                  <a:pt x="216" y="40"/>
                  <a:pt x="272" y="80"/>
                </a:cubicBezTo>
                <a:cubicBezTo>
                  <a:pt x="328" y="120"/>
                  <a:pt x="416" y="168"/>
                  <a:pt x="464" y="272"/>
                </a:cubicBezTo>
                <a:cubicBezTo>
                  <a:pt x="512" y="376"/>
                  <a:pt x="600" y="632"/>
                  <a:pt x="560" y="704"/>
                </a:cubicBezTo>
                <a:cubicBezTo>
                  <a:pt x="520" y="776"/>
                  <a:pt x="312" y="728"/>
                  <a:pt x="224" y="704"/>
                </a:cubicBezTo>
                <a:cubicBezTo>
                  <a:pt x="136" y="680"/>
                  <a:pt x="64" y="608"/>
                  <a:pt x="32" y="560"/>
                </a:cubicBezTo>
                <a:cubicBezTo>
                  <a:pt x="0" y="512"/>
                  <a:pt x="20" y="463"/>
                  <a:pt x="32" y="416"/>
                </a:cubicBezTo>
                <a:cubicBezTo>
                  <a:pt x="44" y="369"/>
                  <a:pt x="88" y="342"/>
                  <a:pt x="104" y="278"/>
                </a:cubicBezTo>
                <a:cubicBezTo>
                  <a:pt x="120" y="214"/>
                  <a:pt x="123" y="83"/>
                  <a:pt x="128" y="32"/>
                </a:cubicBezTo>
                <a:close/>
              </a:path>
            </a:pathLst>
          </a:custGeom>
          <a:solidFill>
            <a:schemeClr val="bg2"/>
          </a:solidFill>
          <a:ln w="9525">
            <a:solidFill>
              <a:schemeClr val="tx1"/>
            </a:solidFill>
            <a:round/>
            <a:headEnd/>
            <a:tailEnd/>
          </a:ln>
        </p:spPr>
        <p:txBody>
          <a:bodyPr/>
          <a:lstStyle/>
          <a:p>
            <a:endParaRPr lang="cs-CZ"/>
          </a:p>
        </p:txBody>
      </p:sp>
      <p:sp>
        <p:nvSpPr>
          <p:cNvPr id="49166" name="Freeform 7"/>
          <p:cNvSpPr>
            <a:spLocks/>
          </p:cNvSpPr>
          <p:nvPr/>
        </p:nvSpPr>
        <p:spPr bwMode="auto">
          <a:xfrm>
            <a:off x="5105400" y="1139825"/>
            <a:ext cx="1413933" cy="1119188"/>
          </a:xfrm>
          <a:custGeom>
            <a:avLst/>
            <a:gdLst>
              <a:gd name="T0" fmla="*/ 2147483646 w 848"/>
              <a:gd name="T1" fmla="*/ 2147483646 h 912"/>
              <a:gd name="T2" fmla="*/ 2147483646 w 848"/>
              <a:gd name="T3" fmla="*/ 2147483646 h 912"/>
              <a:gd name="T4" fmla="*/ 2147483646 w 848"/>
              <a:gd name="T5" fmla="*/ 2147483646 h 912"/>
              <a:gd name="T6" fmla="*/ 2147483646 w 848"/>
              <a:gd name="T7" fmla="*/ 2147483646 h 912"/>
              <a:gd name="T8" fmla="*/ 2147483646 w 848"/>
              <a:gd name="T9" fmla="*/ 2147483646 h 912"/>
              <a:gd name="T10" fmla="*/ 2147483646 w 848"/>
              <a:gd name="T11" fmla="*/ 2147483646 h 912"/>
              <a:gd name="T12" fmla="*/ 2147483646 w 848"/>
              <a:gd name="T13" fmla="*/ 2147483646 h 912"/>
              <a:gd name="T14" fmla="*/ 2147483646 w 848"/>
              <a:gd name="T15" fmla="*/ 2147483646 h 912"/>
              <a:gd name="T16" fmla="*/ 2147483646 w 848"/>
              <a:gd name="T17" fmla="*/ 2147483646 h 912"/>
              <a:gd name="T18" fmla="*/ 2147483646 w 848"/>
              <a:gd name="T19" fmla="*/ 2147483646 h 912"/>
              <a:gd name="T20" fmla="*/ 2147483646 w 848"/>
              <a:gd name="T21" fmla="*/ 2147483646 h 912"/>
              <a:gd name="T22" fmla="*/ 2147483646 w 848"/>
              <a:gd name="T23" fmla="*/ 2147483646 h 912"/>
              <a:gd name="T24" fmla="*/ 2147483646 w 848"/>
              <a:gd name="T25" fmla="*/ 2147483646 h 912"/>
              <a:gd name="T26" fmla="*/ 2147483646 w 848"/>
              <a:gd name="T27" fmla="*/ 2147483646 h 912"/>
              <a:gd name="T28" fmla="*/ 2147483646 w 848"/>
              <a:gd name="T29" fmla="*/ 2147483646 h 912"/>
              <a:gd name="T30" fmla="*/ 2147483646 w 848"/>
              <a:gd name="T31" fmla="*/ 2147483646 h 912"/>
              <a:gd name="T32" fmla="*/ 2147483646 w 848"/>
              <a:gd name="T33" fmla="*/ 2147483646 h 912"/>
              <a:gd name="T34" fmla="*/ 2147483646 w 848"/>
              <a:gd name="T35" fmla="*/ 2147483646 h 912"/>
              <a:gd name="T36" fmla="*/ 2147483646 w 848"/>
              <a:gd name="T37" fmla="*/ 2147483646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8"/>
              <a:gd name="T58" fmla="*/ 0 h 912"/>
              <a:gd name="T59" fmla="*/ 848 w 848"/>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8" h="912">
                <a:moveTo>
                  <a:pt x="16" y="848"/>
                </a:moveTo>
                <a:cubicBezTo>
                  <a:pt x="16" y="832"/>
                  <a:pt x="8" y="840"/>
                  <a:pt x="16" y="800"/>
                </a:cubicBezTo>
                <a:cubicBezTo>
                  <a:pt x="24" y="760"/>
                  <a:pt x="40" y="664"/>
                  <a:pt x="64" y="608"/>
                </a:cubicBezTo>
                <a:cubicBezTo>
                  <a:pt x="88" y="552"/>
                  <a:pt x="136" y="512"/>
                  <a:pt x="160" y="464"/>
                </a:cubicBezTo>
                <a:cubicBezTo>
                  <a:pt x="184" y="416"/>
                  <a:pt x="184" y="360"/>
                  <a:pt x="208" y="320"/>
                </a:cubicBezTo>
                <a:cubicBezTo>
                  <a:pt x="232" y="280"/>
                  <a:pt x="272" y="272"/>
                  <a:pt x="304" y="224"/>
                </a:cubicBezTo>
                <a:cubicBezTo>
                  <a:pt x="336" y="176"/>
                  <a:pt x="368" y="64"/>
                  <a:pt x="400" y="32"/>
                </a:cubicBezTo>
                <a:cubicBezTo>
                  <a:pt x="432" y="0"/>
                  <a:pt x="464" y="0"/>
                  <a:pt x="496" y="32"/>
                </a:cubicBezTo>
                <a:cubicBezTo>
                  <a:pt x="528" y="64"/>
                  <a:pt x="560" y="176"/>
                  <a:pt x="592" y="224"/>
                </a:cubicBezTo>
                <a:cubicBezTo>
                  <a:pt x="624" y="272"/>
                  <a:pt x="664" y="280"/>
                  <a:pt x="688" y="320"/>
                </a:cubicBezTo>
                <a:cubicBezTo>
                  <a:pt x="712" y="360"/>
                  <a:pt x="712" y="400"/>
                  <a:pt x="736" y="464"/>
                </a:cubicBezTo>
                <a:cubicBezTo>
                  <a:pt x="760" y="528"/>
                  <a:pt x="816" y="632"/>
                  <a:pt x="832" y="704"/>
                </a:cubicBezTo>
                <a:cubicBezTo>
                  <a:pt x="848" y="776"/>
                  <a:pt x="848" y="888"/>
                  <a:pt x="832" y="896"/>
                </a:cubicBezTo>
                <a:cubicBezTo>
                  <a:pt x="816" y="904"/>
                  <a:pt x="792" y="800"/>
                  <a:pt x="736" y="752"/>
                </a:cubicBezTo>
                <a:cubicBezTo>
                  <a:pt x="680" y="704"/>
                  <a:pt x="560" y="632"/>
                  <a:pt x="496" y="608"/>
                </a:cubicBezTo>
                <a:cubicBezTo>
                  <a:pt x="432" y="584"/>
                  <a:pt x="416" y="584"/>
                  <a:pt x="352" y="608"/>
                </a:cubicBezTo>
                <a:cubicBezTo>
                  <a:pt x="288" y="632"/>
                  <a:pt x="168" y="704"/>
                  <a:pt x="112" y="752"/>
                </a:cubicBezTo>
                <a:cubicBezTo>
                  <a:pt x="56" y="800"/>
                  <a:pt x="32" y="880"/>
                  <a:pt x="16" y="896"/>
                </a:cubicBezTo>
                <a:cubicBezTo>
                  <a:pt x="0" y="912"/>
                  <a:pt x="16" y="864"/>
                  <a:pt x="16" y="848"/>
                </a:cubicBezTo>
                <a:close/>
              </a:path>
            </a:pathLst>
          </a:custGeom>
          <a:solidFill>
            <a:schemeClr val="bg2"/>
          </a:solidFill>
          <a:ln w="9525">
            <a:solidFill>
              <a:schemeClr val="tx1"/>
            </a:solidFill>
            <a:round/>
            <a:headEnd/>
            <a:tailEnd/>
          </a:ln>
        </p:spPr>
        <p:txBody>
          <a:bodyPr/>
          <a:lstStyle/>
          <a:p>
            <a:endParaRPr lang="cs-CZ"/>
          </a:p>
        </p:txBody>
      </p:sp>
      <p:sp>
        <p:nvSpPr>
          <p:cNvPr id="49167" name="Freeform 9"/>
          <p:cNvSpPr>
            <a:spLocks/>
          </p:cNvSpPr>
          <p:nvPr/>
        </p:nvSpPr>
        <p:spPr bwMode="auto">
          <a:xfrm>
            <a:off x="4972052" y="1527176"/>
            <a:ext cx="639233" cy="68263"/>
          </a:xfrm>
          <a:custGeom>
            <a:avLst/>
            <a:gdLst>
              <a:gd name="T0" fmla="*/ 2147483646 w 384"/>
              <a:gd name="T1" fmla="*/ 2147483646 h 56"/>
              <a:gd name="T2" fmla="*/ 2147483646 w 384"/>
              <a:gd name="T3" fmla="*/ 2147483646 h 56"/>
              <a:gd name="T4" fmla="*/ 0 w 384"/>
              <a:gd name="T5" fmla="*/ 2147483646 h 56"/>
              <a:gd name="T6" fmla="*/ 0 60000 65536"/>
              <a:gd name="T7" fmla="*/ 0 60000 65536"/>
              <a:gd name="T8" fmla="*/ 0 60000 65536"/>
              <a:gd name="T9" fmla="*/ 0 w 384"/>
              <a:gd name="T10" fmla="*/ 0 h 56"/>
              <a:gd name="T11" fmla="*/ 384 w 384"/>
              <a:gd name="T12" fmla="*/ 56 h 56"/>
            </a:gdLst>
            <a:ahLst/>
            <a:cxnLst>
              <a:cxn ang="T6">
                <a:pos x="T0" y="T1"/>
              </a:cxn>
              <a:cxn ang="T7">
                <a:pos x="T2" y="T3"/>
              </a:cxn>
              <a:cxn ang="T8">
                <a:pos x="T4" y="T5"/>
              </a:cxn>
            </a:cxnLst>
            <a:rect l="T9" t="T10" r="T11" b="T12"/>
            <a:pathLst>
              <a:path w="384" h="56">
                <a:moveTo>
                  <a:pt x="384" y="8"/>
                </a:moveTo>
                <a:cubicBezTo>
                  <a:pt x="320" y="4"/>
                  <a:pt x="256" y="0"/>
                  <a:pt x="192" y="8"/>
                </a:cubicBezTo>
                <a:cubicBezTo>
                  <a:pt x="128" y="16"/>
                  <a:pt x="64" y="36"/>
                  <a:pt x="0"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68" name="Freeform 10"/>
          <p:cNvSpPr>
            <a:spLocks/>
          </p:cNvSpPr>
          <p:nvPr/>
        </p:nvSpPr>
        <p:spPr bwMode="auto">
          <a:xfrm>
            <a:off x="4972051" y="1595439"/>
            <a:ext cx="560916" cy="58737"/>
          </a:xfrm>
          <a:custGeom>
            <a:avLst/>
            <a:gdLst>
              <a:gd name="T0" fmla="*/ 2147483646 w 384"/>
              <a:gd name="T1" fmla="*/ 2147483646 h 56"/>
              <a:gd name="T2" fmla="*/ 2147483646 w 384"/>
              <a:gd name="T3" fmla="*/ 2147483646 h 56"/>
              <a:gd name="T4" fmla="*/ 0 w 384"/>
              <a:gd name="T5" fmla="*/ 2147483646 h 56"/>
              <a:gd name="T6" fmla="*/ 0 60000 65536"/>
              <a:gd name="T7" fmla="*/ 0 60000 65536"/>
              <a:gd name="T8" fmla="*/ 0 60000 65536"/>
              <a:gd name="T9" fmla="*/ 0 w 384"/>
              <a:gd name="T10" fmla="*/ 0 h 56"/>
              <a:gd name="T11" fmla="*/ 384 w 384"/>
              <a:gd name="T12" fmla="*/ 56 h 56"/>
            </a:gdLst>
            <a:ahLst/>
            <a:cxnLst>
              <a:cxn ang="T6">
                <a:pos x="T0" y="T1"/>
              </a:cxn>
              <a:cxn ang="T7">
                <a:pos x="T2" y="T3"/>
              </a:cxn>
              <a:cxn ang="T8">
                <a:pos x="T4" y="T5"/>
              </a:cxn>
            </a:cxnLst>
            <a:rect l="T9" t="T10" r="T11" b="T12"/>
            <a:pathLst>
              <a:path w="384" h="56">
                <a:moveTo>
                  <a:pt x="384" y="8"/>
                </a:moveTo>
                <a:cubicBezTo>
                  <a:pt x="320" y="4"/>
                  <a:pt x="256" y="0"/>
                  <a:pt x="192" y="8"/>
                </a:cubicBezTo>
                <a:cubicBezTo>
                  <a:pt x="128" y="16"/>
                  <a:pt x="64" y="36"/>
                  <a:pt x="0"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69" name="Freeform 11"/>
          <p:cNvSpPr>
            <a:spLocks/>
          </p:cNvSpPr>
          <p:nvPr/>
        </p:nvSpPr>
        <p:spPr bwMode="auto">
          <a:xfrm>
            <a:off x="5052485" y="1871664"/>
            <a:ext cx="732367" cy="962025"/>
          </a:xfrm>
          <a:custGeom>
            <a:avLst/>
            <a:gdLst>
              <a:gd name="T0" fmla="*/ 2147483646 w 440"/>
              <a:gd name="T1" fmla="*/ 2147483646 h 784"/>
              <a:gd name="T2" fmla="*/ 2147483646 w 440"/>
              <a:gd name="T3" fmla="*/ 2147483646 h 784"/>
              <a:gd name="T4" fmla="*/ 2147483646 w 440"/>
              <a:gd name="T5" fmla="*/ 2147483646 h 784"/>
              <a:gd name="T6" fmla="*/ 2147483646 w 440"/>
              <a:gd name="T7" fmla="*/ 2147483646 h 784"/>
              <a:gd name="T8" fmla="*/ 2147483646 w 440"/>
              <a:gd name="T9" fmla="*/ 2147483646 h 784"/>
              <a:gd name="T10" fmla="*/ 2147483646 w 440"/>
              <a:gd name="T11" fmla="*/ 2147483646 h 784"/>
              <a:gd name="T12" fmla="*/ 0 w 440"/>
              <a:gd name="T13" fmla="*/ 2147483646 h 784"/>
              <a:gd name="T14" fmla="*/ 2147483646 w 440"/>
              <a:gd name="T15" fmla="*/ 2147483646 h 784"/>
              <a:gd name="T16" fmla="*/ 2147483646 w 440"/>
              <a:gd name="T17" fmla="*/ 2147483646 h 784"/>
              <a:gd name="T18" fmla="*/ 2147483646 w 440"/>
              <a:gd name="T19" fmla="*/ 2147483646 h 7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784"/>
              <a:gd name="T32" fmla="*/ 440 w 440"/>
              <a:gd name="T33" fmla="*/ 784 h 7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784">
                <a:moveTo>
                  <a:pt x="336" y="16"/>
                </a:moveTo>
                <a:cubicBezTo>
                  <a:pt x="368" y="8"/>
                  <a:pt x="368" y="0"/>
                  <a:pt x="384" y="64"/>
                </a:cubicBezTo>
                <a:cubicBezTo>
                  <a:pt x="400" y="128"/>
                  <a:pt x="440" y="296"/>
                  <a:pt x="432" y="400"/>
                </a:cubicBezTo>
                <a:cubicBezTo>
                  <a:pt x="424" y="504"/>
                  <a:pt x="376" y="624"/>
                  <a:pt x="336" y="688"/>
                </a:cubicBezTo>
                <a:cubicBezTo>
                  <a:pt x="296" y="752"/>
                  <a:pt x="240" y="784"/>
                  <a:pt x="192" y="784"/>
                </a:cubicBezTo>
                <a:cubicBezTo>
                  <a:pt x="144" y="784"/>
                  <a:pt x="80" y="728"/>
                  <a:pt x="48" y="688"/>
                </a:cubicBezTo>
                <a:cubicBezTo>
                  <a:pt x="16" y="648"/>
                  <a:pt x="0" y="616"/>
                  <a:pt x="0" y="544"/>
                </a:cubicBezTo>
                <a:cubicBezTo>
                  <a:pt x="0" y="472"/>
                  <a:pt x="16" y="328"/>
                  <a:pt x="48" y="256"/>
                </a:cubicBezTo>
                <a:cubicBezTo>
                  <a:pt x="80" y="184"/>
                  <a:pt x="144" y="152"/>
                  <a:pt x="192" y="112"/>
                </a:cubicBezTo>
                <a:cubicBezTo>
                  <a:pt x="240" y="72"/>
                  <a:pt x="304" y="24"/>
                  <a:pt x="336" y="16"/>
                </a:cubicBezTo>
                <a:close/>
              </a:path>
            </a:pathLst>
          </a:custGeom>
          <a:solidFill>
            <a:srgbClr val="FF9933"/>
          </a:solidFill>
          <a:ln w="9525">
            <a:solidFill>
              <a:schemeClr val="tx1"/>
            </a:solidFill>
            <a:round/>
            <a:headEnd/>
            <a:tailEnd/>
          </a:ln>
        </p:spPr>
        <p:txBody>
          <a:bodyPr/>
          <a:lstStyle/>
          <a:p>
            <a:endParaRPr lang="cs-CZ"/>
          </a:p>
        </p:txBody>
      </p:sp>
      <p:sp>
        <p:nvSpPr>
          <p:cNvPr id="49170" name="Freeform 13"/>
          <p:cNvSpPr>
            <a:spLocks/>
          </p:cNvSpPr>
          <p:nvPr/>
        </p:nvSpPr>
        <p:spPr bwMode="auto">
          <a:xfrm>
            <a:off x="5892801" y="1879601"/>
            <a:ext cx="639233" cy="963613"/>
          </a:xfrm>
          <a:custGeom>
            <a:avLst/>
            <a:gdLst>
              <a:gd name="T0" fmla="*/ 2147483646 w 384"/>
              <a:gd name="T1" fmla="*/ 2147483646 h 785"/>
              <a:gd name="T2" fmla="*/ 2147483646 w 384"/>
              <a:gd name="T3" fmla="*/ 2147483646 h 785"/>
              <a:gd name="T4" fmla="*/ 2147483646 w 384"/>
              <a:gd name="T5" fmla="*/ 2147483646 h 785"/>
              <a:gd name="T6" fmla="*/ 2147483646 w 384"/>
              <a:gd name="T7" fmla="*/ 2147483646 h 785"/>
              <a:gd name="T8" fmla="*/ 2147483646 w 384"/>
              <a:gd name="T9" fmla="*/ 2147483646 h 785"/>
              <a:gd name="T10" fmla="*/ 2147483646 w 384"/>
              <a:gd name="T11" fmla="*/ 2147483646 h 785"/>
              <a:gd name="T12" fmla="*/ 2147483646 w 384"/>
              <a:gd name="T13" fmla="*/ 2147483646 h 785"/>
              <a:gd name="T14" fmla="*/ 2147483646 w 384"/>
              <a:gd name="T15" fmla="*/ 2147483646 h 785"/>
              <a:gd name="T16" fmla="*/ 2147483646 w 384"/>
              <a:gd name="T17" fmla="*/ 2147483646 h 785"/>
              <a:gd name="T18" fmla="*/ 2147483646 w 384"/>
              <a:gd name="T19" fmla="*/ 2147483646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785"/>
              <a:gd name="T32" fmla="*/ 384 w 384"/>
              <a:gd name="T33" fmla="*/ 785 h 7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785">
                <a:moveTo>
                  <a:pt x="72" y="9"/>
                </a:moveTo>
                <a:cubicBezTo>
                  <a:pt x="45" y="0"/>
                  <a:pt x="60" y="5"/>
                  <a:pt x="52" y="53"/>
                </a:cubicBezTo>
                <a:cubicBezTo>
                  <a:pt x="44" y="101"/>
                  <a:pt x="29" y="200"/>
                  <a:pt x="24" y="297"/>
                </a:cubicBezTo>
                <a:cubicBezTo>
                  <a:pt x="19" y="394"/>
                  <a:pt x="0" y="553"/>
                  <a:pt x="24" y="633"/>
                </a:cubicBezTo>
                <a:cubicBezTo>
                  <a:pt x="48" y="713"/>
                  <a:pt x="120" y="769"/>
                  <a:pt x="168" y="777"/>
                </a:cubicBezTo>
                <a:cubicBezTo>
                  <a:pt x="216" y="785"/>
                  <a:pt x="280" y="730"/>
                  <a:pt x="312" y="681"/>
                </a:cubicBezTo>
                <a:cubicBezTo>
                  <a:pt x="344" y="632"/>
                  <a:pt x="352" y="549"/>
                  <a:pt x="360" y="485"/>
                </a:cubicBezTo>
                <a:cubicBezTo>
                  <a:pt x="368" y="421"/>
                  <a:pt x="384" y="360"/>
                  <a:pt x="360" y="297"/>
                </a:cubicBezTo>
                <a:cubicBezTo>
                  <a:pt x="336" y="234"/>
                  <a:pt x="264" y="153"/>
                  <a:pt x="216" y="105"/>
                </a:cubicBezTo>
                <a:cubicBezTo>
                  <a:pt x="168" y="57"/>
                  <a:pt x="96" y="17"/>
                  <a:pt x="72" y="9"/>
                </a:cubicBezTo>
                <a:close/>
              </a:path>
            </a:pathLst>
          </a:custGeom>
          <a:solidFill>
            <a:srgbClr val="FF9933"/>
          </a:solidFill>
          <a:ln w="9525">
            <a:solidFill>
              <a:schemeClr val="tx1"/>
            </a:solidFill>
            <a:round/>
            <a:headEnd/>
            <a:tailEnd/>
          </a:ln>
        </p:spPr>
        <p:txBody>
          <a:bodyPr/>
          <a:lstStyle/>
          <a:p>
            <a:endParaRPr lang="cs-CZ"/>
          </a:p>
        </p:txBody>
      </p:sp>
      <p:sp>
        <p:nvSpPr>
          <p:cNvPr id="49171" name="Freeform 19"/>
          <p:cNvSpPr>
            <a:spLocks/>
          </p:cNvSpPr>
          <p:nvPr/>
        </p:nvSpPr>
        <p:spPr bwMode="auto">
          <a:xfrm>
            <a:off x="5825068" y="2686051"/>
            <a:ext cx="588433" cy="1177925"/>
          </a:xfrm>
          <a:custGeom>
            <a:avLst/>
            <a:gdLst>
              <a:gd name="T0" fmla="*/ 2147483646 w 352"/>
              <a:gd name="T1" fmla="*/ 2147483646 h 960"/>
              <a:gd name="T2" fmla="*/ 2147483646 w 352"/>
              <a:gd name="T3" fmla="*/ 2147483646 h 960"/>
              <a:gd name="T4" fmla="*/ 2147483646 w 352"/>
              <a:gd name="T5" fmla="*/ 2147483646 h 960"/>
              <a:gd name="T6" fmla="*/ 2147483646 w 352"/>
              <a:gd name="T7" fmla="*/ 2147483646 h 960"/>
              <a:gd name="T8" fmla="*/ 2147483646 w 352"/>
              <a:gd name="T9" fmla="*/ 2147483646 h 960"/>
              <a:gd name="T10" fmla="*/ 2147483646 w 352"/>
              <a:gd name="T11" fmla="*/ 2147483646 h 960"/>
              <a:gd name="T12" fmla="*/ 2147483646 w 352"/>
              <a:gd name="T13" fmla="*/ 2147483646 h 960"/>
              <a:gd name="T14" fmla="*/ 2147483646 w 352"/>
              <a:gd name="T15" fmla="*/ 2147483646 h 960"/>
              <a:gd name="T16" fmla="*/ 2147483646 w 352"/>
              <a:gd name="T17" fmla="*/ 2147483646 h 960"/>
              <a:gd name="T18" fmla="*/ 2147483646 w 352"/>
              <a:gd name="T19" fmla="*/ 2147483646 h 960"/>
              <a:gd name="T20" fmla="*/ 2147483646 w 352"/>
              <a:gd name="T21" fmla="*/ 2147483646 h 9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960"/>
              <a:gd name="T35" fmla="*/ 352 w 352"/>
              <a:gd name="T36" fmla="*/ 960 h 9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960">
                <a:moveTo>
                  <a:pt x="16" y="888"/>
                </a:moveTo>
                <a:cubicBezTo>
                  <a:pt x="0" y="816"/>
                  <a:pt x="48" y="600"/>
                  <a:pt x="64" y="504"/>
                </a:cubicBezTo>
                <a:cubicBezTo>
                  <a:pt x="80" y="408"/>
                  <a:pt x="96" y="376"/>
                  <a:pt x="112" y="312"/>
                </a:cubicBezTo>
                <a:cubicBezTo>
                  <a:pt x="128" y="248"/>
                  <a:pt x="136" y="160"/>
                  <a:pt x="160" y="120"/>
                </a:cubicBezTo>
                <a:cubicBezTo>
                  <a:pt x="184" y="80"/>
                  <a:pt x="224" y="88"/>
                  <a:pt x="256" y="72"/>
                </a:cubicBezTo>
                <a:cubicBezTo>
                  <a:pt x="288" y="56"/>
                  <a:pt x="352" y="0"/>
                  <a:pt x="352" y="24"/>
                </a:cubicBezTo>
                <a:cubicBezTo>
                  <a:pt x="352" y="48"/>
                  <a:pt x="280" y="144"/>
                  <a:pt x="256" y="216"/>
                </a:cubicBezTo>
                <a:cubicBezTo>
                  <a:pt x="232" y="288"/>
                  <a:pt x="216" y="368"/>
                  <a:pt x="208" y="456"/>
                </a:cubicBezTo>
                <a:cubicBezTo>
                  <a:pt x="200" y="544"/>
                  <a:pt x="216" y="664"/>
                  <a:pt x="208" y="744"/>
                </a:cubicBezTo>
                <a:cubicBezTo>
                  <a:pt x="200" y="824"/>
                  <a:pt x="192" y="912"/>
                  <a:pt x="160" y="936"/>
                </a:cubicBezTo>
                <a:cubicBezTo>
                  <a:pt x="128" y="960"/>
                  <a:pt x="32" y="960"/>
                  <a:pt x="16" y="888"/>
                </a:cubicBezTo>
                <a:close/>
              </a:path>
            </a:pathLst>
          </a:custGeom>
          <a:solidFill>
            <a:srgbClr val="FF9933"/>
          </a:solidFill>
          <a:ln w="9525">
            <a:solidFill>
              <a:schemeClr val="tx1"/>
            </a:solidFill>
            <a:round/>
            <a:headEnd/>
            <a:tailEnd/>
          </a:ln>
        </p:spPr>
        <p:txBody>
          <a:bodyPr/>
          <a:lstStyle/>
          <a:p>
            <a:endParaRPr lang="cs-CZ"/>
          </a:p>
        </p:txBody>
      </p:sp>
      <p:sp>
        <p:nvSpPr>
          <p:cNvPr id="49172" name="Freeform 20"/>
          <p:cNvSpPr>
            <a:spLocks/>
          </p:cNvSpPr>
          <p:nvPr/>
        </p:nvSpPr>
        <p:spPr bwMode="auto">
          <a:xfrm>
            <a:off x="6089651" y="3122613"/>
            <a:ext cx="270933" cy="766762"/>
          </a:xfrm>
          <a:custGeom>
            <a:avLst/>
            <a:gdLst>
              <a:gd name="T0" fmla="*/ 2147483646 w 162"/>
              <a:gd name="T1" fmla="*/ 2147483646 h 624"/>
              <a:gd name="T2" fmla="*/ 2147483646 w 162"/>
              <a:gd name="T3" fmla="*/ 2147483646 h 624"/>
              <a:gd name="T4" fmla="*/ 2147483646 w 162"/>
              <a:gd name="T5" fmla="*/ 2147483646 h 624"/>
              <a:gd name="T6" fmla="*/ 2147483646 w 162"/>
              <a:gd name="T7" fmla="*/ 2147483646 h 624"/>
              <a:gd name="T8" fmla="*/ 2147483646 w 162"/>
              <a:gd name="T9" fmla="*/ 2147483646 h 624"/>
              <a:gd name="T10" fmla="*/ 2147483646 w 162"/>
              <a:gd name="T11" fmla="*/ 2147483646 h 624"/>
              <a:gd name="T12" fmla="*/ 2147483646 w 162"/>
              <a:gd name="T13" fmla="*/ 2147483646 h 624"/>
              <a:gd name="T14" fmla="*/ 2147483646 w 162"/>
              <a:gd name="T15" fmla="*/ 2147483646 h 624"/>
              <a:gd name="T16" fmla="*/ 2147483646 w 162"/>
              <a:gd name="T17" fmla="*/ 2147483646 h 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24"/>
              <a:gd name="T29" fmla="*/ 162 w 162"/>
              <a:gd name="T30" fmla="*/ 624 h 6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24">
                <a:moveTo>
                  <a:pt x="49" y="4"/>
                </a:moveTo>
                <a:cubicBezTo>
                  <a:pt x="58" y="0"/>
                  <a:pt x="84" y="120"/>
                  <a:pt x="101" y="172"/>
                </a:cubicBezTo>
                <a:cubicBezTo>
                  <a:pt x="118" y="224"/>
                  <a:pt x="142" y="248"/>
                  <a:pt x="149" y="316"/>
                </a:cubicBezTo>
                <a:cubicBezTo>
                  <a:pt x="156" y="384"/>
                  <a:pt x="162" y="536"/>
                  <a:pt x="145" y="580"/>
                </a:cubicBezTo>
                <a:cubicBezTo>
                  <a:pt x="128" y="624"/>
                  <a:pt x="73" y="580"/>
                  <a:pt x="49" y="580"/>
                </a:cubicBezTo>
                <a:cubicBezTo>
                  <a:pt x="25" y="580"/>
                  <a:pt x="0" y="607"/>
                  <a:pt x="1" y="580"/>
                </a:cubicBezTo>
                <a:cubicBezTo>
                  <a:pt x="2" y="553"/>
                  <a:pt x="46" y="479"/>
                  <a:pt x="53" y="420"/>
                </a:cubicBezTo>
                <a:cubicBezTo>
                  <a:pt x="60" y="361"/>
                  <a:pt x="46" y="297"/>
                  <a:pt x="45" y="228"/>
                </a:cubicBezTo>
                <a:cubicBezTo>
                  <a:pt x="44" y="159"/>
                  <a:pt x="48" y="51"/>
                  <a:pt x="49" y="4"/>
                </a:cubicBezTo>
                <a:close/>
              </a:path>
            </a:pathLst>
          </a:custGeom>
          <a:solidFill>
            <a:srgbClr val="FF9933"/>
          </a:solidFill>
          <a:ln w="9525">
            <a:solidFill>
              <a:schemeClr val="tx1"/>
            </a:solidFill>
            <a:round/>
            <a:headEnd/>
            <a:tailEnd/>
          </a:ln>
        </p:spPr>
        <p:txBody>
          <a:bodyPr/>
          <a:lstStyle/>
          <a:p>
            <a:endParaRPr lang="cs-CZ"/>
          </a:p>
        </p:txBody>
      </p:sp>
      <p:sp>
        <p:nvSpPr>
          <p:cNvPr id="49173" name="Freeform 21"/>
          <p:cNvSpPr>
            <a:spLocks/>
          </p:cNvSpPr>
          <p:nvPr/>
        </p:nvSpPr>
        <p:spPr bwMode="auto">
          <a:xfrm>
            <a:off x="6292851" y="3451226"/>
            <a:ext cx="520700" cy="403225"/>
          </a:xfrm>
          <a:custGeom>
            <a:avLst/>
            <a:gdLst>
              <a:gd name="T0" fmla="*/ 2147483646 w 312"/>
              <a:gd name="T1" fmla="*/ 2147483646 h 328"/>
              <a:gd name="T2" fmla="*/ 2147483646 w 312"/>
              <a:gd name="T3" fmla="*/ 2147483646 h 328"/>
              <a:gd name="T4" fmla="*/ 2147483646 w 312"/>
              <a:gd name="T5" fmla="*/ 2147483646 h 328"/>
              <a:gd name="T6" fmla="*/ 2147483646 w 312"/>
              <a:gd name="T7" fmla="*/ 2147483646 h 328"/>
              <a:gd name="T8" fmla="*/ 2147483646 w 312"/>
              <a:gd name="T9" fmla="*/ 2147483646 h 328"/>
              <a:gd name="T10" fmla="*/ 2147483646 w 312"/>
              <a:gd name="T11" fmla="*/ 2147483646 h 328"/>
              <a:gd name="T12" fmla="*/ 2147483646 w 312"/>
              <a:gd name="T13" fmla="*/ 2147483646 h 328"/>
              <a:gd name="T14" fmla="*/ 2147483646 w 312"/>
              <a:gd name="T15" fmla="*/ 2147483646 h 328"/>
              <a:gd name="T16" fmla="*/ 2147483646 w 312"/>
              <a:gd name="T17" fmla="*/ 2147483646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28"/>
              <a:gd name="T29" fmla="*/ 312 w 312"/>
              <a:gd name="T30" fmla="*/ 328 h 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28">
                <a:moveTo>
                  <a:pt x="24" y="24"/>
                </a:moveTo>
                <a:cubicBezTo>
                  <a:pt x="48" y="48"/>
                  <a:pt x="120" y="168"/>
                  <a:pt x="168" y="216"/>
                </a:cubicBezTo>
                <a:cubicBezTo>
                  <a:pt x="216" y="264"/>
                  <a:pt x="312" y="296"/>
                  <a:pt x="312" y="312"/>
                </a:cubicBezTo>
                <a:cubicBezTo>
                  <a:pt x="312" y="328"/>
                  <a:pt x="200" y="312"/>
                  <a:pt x="168" y="312"/>
                </a:cubicBezTo>
                <a:cubicBezTo>
                  <a:pt x="136" y="312"/>
                  <a:pt x="144" y="312"/>
                  <a:pt x="120" y="312"/>
                </a:cubicBezTo>
                <a:cubicBezTo>
                  <a:pt x="96" y="312"/>
                  <a:pt x="40" y="328"/>
                  <a:pt x="24" y="312"/>
                </a:cubicBezTo>
                <a:cubicBezTo>
                  <a:pt x="8" y="296"/>
                  <a:pt x="24" y="256"/>
                  <a:pt x="24" y="216"/>
                </a:cubicBezTo>
                <a:cubicBezTo>
                  <a:pt x="24" y="176"/>
                  <a:pt x="24" y="104"/>
                  <a:pt x="24" y="72"/>
                </a:cubicBezTo>
                <a:cubicBezTo>
                  <a:pt x="24" y="40"/>
                  <a:pt x="0" y="0"/>
                  <a:pt x="24" y="24"/>
                </a:cubicBezTo>
                <a:close/>
              </a:path>
            </a:pathLst>
          </a:custGeom>
          <a:solidFill>
            <a:srgbClr val="FF9933"/>
          </a:solidFill>
          <a:ln w="9525">
            <a:solidFill>
              <a:schemeClr val="tx1"/>
            </a:solidFill>
            <a:round/>
            <a:headEnd/>
            <a:tailEnd/>
          </a:ln>
        </p:spPr>
        <p:txBody>
          <a:bodyPr/>
          <a:lstStyle/>
          <a:p>
            <a:endParaRPr lang="cs-CZ"/>
          </a:p>
        </p:txBody>
      </p:sp>
      <p:sp>
        <p:nvSpPr>
          <p:cNvPr id="49174" name="Freeform 23"/>
          <p:cNvSpPr>
            <a:spLocks/>
          </p:cNvSpPr>
          <p:nvPr/>
        </p:nvSpPr>
        <p:spPr bwMode="auto">
          <a:xfrm>
            <a:off x="6265334" y="3814763"/>
            <a:ext cx="1361017" cy="501650"/>
          </a:xfrm>
          <a:custGeom>
            <a:avLst/>
            <a:gdLst>
              <a:gd name="T0" fmla="*/ 2147483646 w 816"/>
              <a:gd name="T1" fmla="*/ 2147483646 h 408"/>
              <a:gd name="T2" fmla="*/ 2147483646 w 816"/>
              <a:gd name="T3" fmla="*/ 2147483646 h 408"/>
              <a:gd name="T4" fmla="*/ 2147483646 w 816"/>
              <a:gd name="T5" fmla="*/ 2147483646 h 408"/>
              <a:gd name="T6" fmla="*/ 2147483646 w 816"/>
              <a:gd name="T7" fmla="*/ 2147483646 h 408"/>
              <a:gd name="T8" fmla="*/ 2147483646 w 816"/>
              <a:gd name="T9" fmla="*/ 2147483646 h 408"/>
              <a:gd name="T10" fmla="*/ 2147483646 w 816"/>
              <a:gd name="T11" fmla="*/ 2147483646 h 408"/>
              <a:gd name="T12" fmla="*/ 2147483646 w 816"/>
              <a:gd name="T13" fmla="*/ 2147483646 h 408"/>
              <a:gd name="T14" fmla="*/ 2147483646 w 816"/>
              <a:gd name="T15" fmla="*/ 2147483646 h 408"/>
              <a:gd name="T16" fmla="*/ 2147483646 w 816"/>
              <a:gd name="T17" fmla="*/ 2147483646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6"/>
              <a:gd name="T28" fmla="*/ 0 h 408"/>
              <a:gd name="T29" fmla="*/ 816 w 816"/>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6" h="408">
                <a:moveTo>
                  <a:pt x="40" y="16"/>
                </a:moveTo>
                <a:cubicBezTo>
                  <a:pt x="80" y="8"/>
                  <a:pt x="240" y="0"/>
                  <a:pt x="328" y="16"/>
                </a:cubicBezTo>
                <a:cubicBezTo>
                  <a:pt x="416" y="32"/>
                  <a:pt x="504" y="72"/>
                  <a:pt x="568" y="112"/>
                </a:cubicBezTo>
                <a:cubicBezTo>
                  <a:pt x="632" y="152"/>
                  <a:pt x="672" y="208"/>
                  <a:pt x="712" y="256"/>
                </a:cubicBezTo>
                <a:cubicBezTo>
                  <a:pt x="752" y="304"/>
                  <a:pt x="816" y="392"/>
                  <a:pt x="808" y="400"/>
                </a:cubicBezTo>
                <a:cubicBezTo>
                  <a:pt x="800" y="408"/>
                  <a:pt x="744" y="344"/>
                  <a:pt x="664" y="304"/>
                </a:cubicBezTo>
                <a:cubicBezTo>
                  <a:pt x="584" y="264"/>
                  <a:pt x="424" y="200"/>
                  <a:pt x="328" y="160"/>
                </a:cubicBezTo>
                <a:cubicBezTo>
                  <a:pt x="232" y="120"/>
                  <a:pt x="136" y="88"/>
                  <a:pt x="88" y="64"/>
                </a:cubicBezTo>
                <a:cubicBezTo>
                  <a:pt x="40" y="40"/>
                  <a:pt x="0" y="24"/>
                  <a:pt x="40" y="16"/>
                </a:cubicBezTo>
                <a:close/>
              </a:path>
            </a:pathLst>
          </a:custGeom>
          <a:solidFill>
            <a:srgbClr val="FF9933"/>
          </a:solidFill>
          <a:ln w="9525">
            <a:solidFill>
              <a:schemeClr val="tx1"/>
            </a:solidFill>
            <a:round/>
            <a:headEnd/>
            <a:tailEnd/>
          </a:ln>
        </p:spPr>
        <p:txBody>
          <a:bodyPr/>
          <a:lstStyle/>
          <a:p>
            <a:endParaRPr lang="cs-CZ"/>
          </a:p>
        </p:txBody>
      </p:sp>
      <p:sp>
        <p:nvSpPr>
          <p:cNvPr id="49175" name="Freeform 24"/>
          <p:cNvSpPr>
            <a:spLocks/>
          </p:cNvSpPr>
          <p:nvPr/>
        </p:nvSpPr>
        <p:spPr bwMode="auto">
          <a:xfrm>
            <a:off x="3757085" y="3894138"/>
            <a:ext cx="3856567" cy="1954212"/>
          </a:xfrm>
          <a:custGeom>
            <a:avLst/>
            <a:gdLst>
              <a:gd name="T0" fmla="*/ 2147483646 w 2312"/>
              <a:gd name="T1" fmla="*/ 2147483646 h 1592"/>
              <a:gd name="T2" fmla="*/ 2147483646 w 2312"/>
              <a:gd name="T3" fmla="*/ 2147483646 h 1592"/>
              <a:gd name="T4" fmla="*/ 2147483646 w 2312"/>
              <a:gd name="T5" fmla="*/ 0 h 1592"/>
              <a:gd name="T6" fmla="*/ 2147483646 w 2312"/>
              <a:gd name="T7" fmla="*/ 2147483646 h 1592"/>
              <a:gd name="T8" fmla="*/ 2147483646 w 2312"/>
              <a:gd name="T9" fmla="*/ 2147483646 h 1592"/>
              <a:gd name="T10" fmla="*/ 2147483646 w 2312"/>
              <a:gd name="T11" fmla="*/ 2147483646 h 1592"/>
              <a:gd name="T12" fmla="*/ 2147483646 w 2312"/>
              <a:gd name="T13" fmla="*/ 2147483646 h 1592"/>
              <a:gd name="T14" fmla="*/ 2147483646 w 2312"/>
              <a:gd name="T15" fmla="*/ 2147483646 h 1592"/>
              <a:gd name="T16" fmla="*/ 2147483646 w 2312"/>
              <a:gd name="T17" fmla="*/ 2147483646 h 1592"/>
              <a:gd name="T18" fmla="*/ 2147483646 w 2312"/>
              <a:gd name="T19" fmla="*/ 2147483646 h 1592"/>
              <a:gd name="T20" fmla="*/ 2147483646 w 2312"/>
              <a:gd name="T21" fmla="*/ 2147483646 h 1592"/>
              <a:gd name="T22" fmla="*/ 2147483646 w 2312"/>
              <a:gd name="T23" fmla="*/ 2147483646 h 1592"/>
              <a:gd name="T24" fmla="*/ 2147483646 w 2312"/>
              <a:gd name="T25" fmla="*/ 2147483646 h 1592"/>
              <a:gd name="T26" fmla="*/ 2147483646 w 2312"/>
              <a:gd name="T27" fmla="*/ 2147483646 h 1592"/>
              <a:gd name="T28" fmla="*/ 2147483646 w 2312"/>
              <a:gd name="T29" fmla="*/ 2147483646 h 1592"/>
              <a:gd name="T30" fmla="*/ 2147483646 w 2312"/>
              <a:gd name="T31" fmla="*/ 2147483646 h 1592"/>
              <a:gd name="T32" fmla="*/ 2147483646 w 2312"/>
              <a:gd name="T33" fmla="*/ 2147483646 h 1592"/>
              <a:gd name="T34" fmla="*/ 2147483646 w 2312"/>
              <a:gd name="T35" fmla="*/ 2147483646 h 1592"/>
              <a:gd name="T36" fmla="*/ 2147483646 w 2312"/>
              <a:gd name="T37" fmla="*/ 2147483646 h 1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2"/>
              <a:gd name="T58" fmla="*/ 0 h 1592"/>
              <a:gd name="T59" fmla="*/ 2312 w 2312"/>
              <a:gd name="T60" fmla="*/ 1592 h 1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2" h="1592">
                <a:moveTo>
                  <a:pt x="8" y="384"/>
                </a:moveTo>
                <a:cubicBezTo>
                  <a:pt x="0" y="312"/>
                  <a:pt x="152" y="208"/>
                  <a:pt x="248" y="144"/>
                </a:cubicBezTo>
                <a:cubicBezTo>
                  <a:pt x="344" y="80"/>
                  <a:pt x="504" y="0"/>
                  <a:pt x="584" y="0"/>
                </a:cubicBezTo>
                <a:cubicBezTo>
                  <a:pt x="664" y="0"/>
                  <a:pt x="676" y="78"/>
                  <a:pt x="728" y="144"/>
                </a:cubicBezTo>
                <a:cubicBezTo>
                  <a:pt x="780" y="210"/>
                  <a:pt x="856" y="314"/>
                  <a:pt x="896" y="394"/>
                </a:cubicBezTo>
                <a:cubicBezTo>
                  <a:pt x="936" y="474"/>
                  <a:pt x="940" y="570"/>
                  <a:pt x="968" y="624"/>
                </a:cubicBezTo>
                <a:cubicBezTo>
                  <a:pt x="996" y="678"/>
                  <a:pt x="1000" y="680"/>
                  <a:pt x="1064" y="720"/>
                </a:cubicBezTo>
                <a:cubicBezTo>
                  <a:pt x="1128" y="760"/>
                  <a:pt x="1232" y="864"/>
                  <a:pt x="1352" y="864"/>
                </a:cubicBezTo>
                <a:cubicBezTo>
                  <a:pt x="1472" y="864"/>
                  <a:pt x="1632" y="784"/>
                  <a:pt x="1784" y="720"/>
                </a:cubicBezTo>
                <a:cubicBezTo>
                  <a:pt x="1936" y="656"/>
                  <a:pt x="2216" y="496"/>
                  <a:pt x="2264" y="480"/>
                </a:cubicBezTo>
                <a:cubicBezTo>
                  <a:pt x="2312" y="464"/>
                  <a:pt x="2168" y="544"/>
                  <a:pt x="2072" y="624"/>
                </a:cubicBezTo>
                <a:cubicBezTo>
                  <a:pt x="1976" y="704"/>
                  <a:pt x="1808" y="832"/>
                  <a:pt x="1688" y="960"/>
                </a:cubicBezTo>
                <a:cubicBezTo>
                  <a:pt x="1568" y="1088"/>
                  <a:pt x="1440" y="1288"/>
                  <a:pt x="1352" y="1392"/>
                </a:cubicBezTo>
                <a:cubicBezTo>
                  <a:pt x="1264" y="1496"/>
                  <a:pt x="1224" y="1576"/>
                  <a:pt x="1160" y="1584"/>
                </a:cubicBezTo>
                <a:cubicBezTo>
                  <a:pt x="1096" y="1592"/>
                  <a:pt x="1032" y="1512"/>
                  <a:pt x="968" y="1440"/>
                </a:cubicBezTo>
                <a:cubicBezTo>
                  <a:pt x="904" y="1368"/>
                  <a:pt x="848" y="1248"/>
                  <a:pt x="776" y="1152"/>
                </a:cubicBezTo>
                <a:cubicBezTo>
                  <a:pt x="704" y="1056"/>
                  <a:pt x="616" y="960"/>
                  <a:pt x="536" y="864"/>
                </a:cubicBezTo>
                <a:cubicBezTo>
                  <a:pt x="456" y="768"/>
                  <a:pt x="384" y="656"/>
                  <a:pt x="296" y="576"/>
                </a:cubicBezTo>
                <a:cubicBezTo>
                  <a:pt x="208" y="496"/>
                  <a:pt x="16" y="456"/>
                  <a:pt x="8" y="384"/>
                </a:cubicBezTo>
                <a:close/>
              </a:path>
            </a:pathLst>
          </a:custGeom>
          <a:solidFill>
            <a:srgbClr val="FF9933"/>
          </a:solidFill>
          <a:ln w="9525">
            <a:solidFill>
              <a:schemeClr val="tx1"/>
            </a:solidFill>
            <a:round/>
            <a:headEnd/>
            <a:tailEnd/>
          </a:ln>
        </p:spPr>
        <p:txBody>
          <a:bodyPr/>
          <a:lstStyle/>
          <a:p>
            <a:endParaRPr lang="cs-CZ"/>
          </a:p>
        </p:txBody>
      </p:sp>
      <p:sp>
        <p:nvSpPr>
          <p:cNvPr id="49176" name="Freeform 25"/>
          <p:cNvSpPr>
            <a:spLocks/>
          </p:cNvSpPr>
          <p:nvPr/>
        </p:nvSpPr>
        <p:spPr bwMode="auto">
          <a:xfrm>
            <a:off x="3716867" y="3833813"/>
            <a:ext cx="1041400" cy="550862"/>
          </a:xfrm>
          <a:custGeom>
            <a:avLst/>
            <a:gdLst>
              <a:gd name="T0" fmla="*/ 2147483646 w 624"/>
              <a:gd name="T1" fmla="*/ 2147483646 h 449"/>
              <a:gd name="T2" fmla="*/ 2147483646 w 624"/>
              <a:gd name="T3" fmla="*/ 2147483646 h 449"/>
              <a:gd name="T4" fmla="*/ 2147483646 w 624"/>
              <a:gd name="T5" fmla="*/ 2147483646 h 449"/>
              <a:gd name="T6" fmla="*/ 2147483646 w 624"/>
              <a:gd name="T7" fmla="*/ 2147483646 h 449"/>
              <a:gd name="T8" fmla="*/ 2147483646 w 624"/>
              <a:gd name="T9" fmla="*/ 2147483646 h 449"/>
              <a:gd name="T10" fmla="*/ 2147483646 w 624"/>
              <a:gd name="T11" fmla="*/ 2147483646 h 449"/>
              <a:gd name="T12" fmla="*/ 2147483646 w 624"/>
              <a:gd name="T13" fmla="*/ 2147483646 h 449"/>
              <a:gd name="T14" fmla="*/ 2147483646 w 624"/>
              <a:gd name="T15" fmla="*/ 2147483646 h 449"/>
              <a:gd name="T16" fmla="*/ 2147483646 w 624"/>
              <a:gd name="T17" fmla="*/ 2147483646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449"/>
              <a:gd name="T29" fmla="*/ 624 w 624"/>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449">
                <a:moveTo>
                  <a:pt x="32" y="433"/>
                </a:moveTo>
                <a:cubicBezTo>
                  <a:pt x="6" y="449"/>
                  <a:pt x="0" y="425"/>
                  <a:pt x="16" y="385"/>
                </a:cubicBezTo>
                <a:cubicBezTo>
                  <a:pt x="32" y="345"/>
                  <a:pt x="77" y="249"/>
                  <a:pt x="128" y="193"/>
                </a:cubicBezTo>
                <a:cubicBezTo>
                  <a:pt x="179" y="137"/>
                  <a:pt x="248" y="81"/>
                  <a:pt x="320" y="49"/>
                </a:cubicBezTo>
                <a:cubicBezTo>
                  <a:pt x="392" y="17"/>
                  <a:pt x="513" y="2"/>
                  <a:pt x="560" y="1"/>
                </a:cubicBezTo>
                <a:cubicBezTo>
                  <a:pt x="607" y="0"/>
                  <a:pt x="624" y="27"/>
                  <a:pt x="604" y="45"/>
                </a:cubicBezTo>
                <a:cubicBezTo>
                  <a:pt x="584" y="63"/>
                  <a:pt x="511" y="68"/>
                  <a:pt x="440" y="109"/>
                </a:cubicBezTo>
                <a:cubicBezTo>
                  <a:pt x="369" y="150"/>
                  <a:pt x="244" y="235"/>
                  <a:pt x="176" y="289"/>
                </a:cubicBezTo>
                <a:cubicBezTo>
                  <a:pt x="108" y="343"/>
                  <a:pt x="56" y="417"/>
                  <a:pt x="32" y="433"/>
                </a:cubicBezTo>
                <a:close/>
              </a:path>
            </a:pathLst>
          </a:custGeom>
          <a:solidFill>
            <a:srgbClr val="FF9933"/>
          </a:solidFill>
          <a:ln w="9525">
            <a:solidFill>
              <a:schemeClr val="tx1"/>
            </a:solidFill>
            <a:round/>
            <a:headEnd/>
            <a:tailEnd/>
          </a:ln>
        </p:spPr>
        <p:txBody>
          <a:bodyPr/>
          <a:lstStyle/>
          <a:p>
            <a:endParaRPr lang="cs-CZ"/>
          </a:p>
        </p:txBody>
      </p:sp>
      <p:sp>
        <p:nvSpPr>
          <p:cNvPr id="49177" name="Freeform 26"/>
          <p:cNvSpPr>
            <a:spLocks/>
          </p:cNvSpPr>
          <p:nvPr/>
        </p:nvSpPr>
        <p:spPr bwMode="auto">
          <a:xfrm>
            <a:off x="3676651" y="4365626"/>
            <a:ext cx="774700" cy="638175"/>
          </a:xfrm>
          <a:custGeom>
            <a:avLst/>
            <a:gdLst>
              <a:gd name="T0" fmla="*/ 2147483646 w 464"/>
              <a:gd name="T1" fmla="*/ 0 h 520"/>
              <a:gd name="T2" fmla="*/ 0 w 464"/>
              <a:gd name="T3" fmla="*/ 2147483646 h 520"/>
              <a:gd name="T4" fmla="*/ 2147483646 w 464"/>
              <a:gd name="T5" fmla="*/ 2147483646 h 520"/>
              <a:gd name="T6" fmla="*/ 2147483646 w 464"/>
              <a:gd name="T7" fmla="*/ 2147483646 h 520"/>
              <a:gd name="T8" fmla="*/ 2147483646 w 464"/>
              <a:gd name="T9" fmla="*/ 2147483646 h 520"/>
              <a:gd name="T10" fmla="*/ 2147483646 w 464"/>
              <a:gd name="T11" fmla="*/ 2147483646 h 520"/>
              <a:gd name="T12" fmla="*/ 2147483646 w 464"/>
              <a:gd name="T13" fmla="*/ 2147483646 h 520"/>
              <a:gd name="T14" fmla="*/ 2147483646 w 464"/>
              <a:gd name="T15" fmla="*/ 2147483646 h 520"/>
              <a:gd name="T16" fmla="*/ 2147483646 w 464"/>
              <a:gd name="T17" fmla="*/ 0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4"/>
              <a:gd name="T28" fmla="*/ 0 h 520"/>
              <a:gd name="T29" fmla="*/ 464 w 464"/>
              <a:gd name="T30" fmla="*/ 520 h 5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4" h="520">
                <a:moveTo>
                  <a:pt x="56" y="0"/>
                </a:moveTo>
                <a:cubicBezTo>
                  <a:pt x="20" y="22"/>
                  <a:pt x="0" y="172"/>
                  <a:pt x="0" y="252"/>
                </a:cubicBezTo>
                <a:cubicBezTo>
                  <a:pt x="0" y="332"/>
                  <a:pt x="39" y="440"/>
                  <a:pt x="56" y="480"/>
                </a:cubicBezTo>
                <a:cubicBezTo>
                  <a:pt x="73" y="520"/>
                  <a:pt x="60" y="500"/>
                  <a:pt x="100" y="492"/>
                </a:cubicBezTo>
                <a:cubicBezTo>
                  <a:pt x="140" y="484"/>
                  <a:pt x="237" y="459"/>
                  <a:pt x="296" y="432"/>
                </a:cubicBezTo>
                <a:cubicBezTo>
                  <a:pt x="355" y="405"/>
                  <a:pt x="448" y="368"/>
                  <a:pt x="456" y="328"/>
                </a:cubicBezTo>
                <a:cubicBezTo>
                  <a:pt x="464" y="288"/>
                  <a:pt x="384" y="227"/>
                  <a:pt x="344" y="192"/>
                </a:cubicBezTo>
                <a:cubicBezTo>
                  <a:pt x="304" y="157"/>
                  <a:pt x="264" y="152"/>
                  <a:pt x="216" y="120"/>
                </a:cubicBezTo>
                <a:cubicBezTo>
                  <a:pt x="168" y="88"/>
                  <a:pt x="89" y="25"/>
                  <a:pt x="56" y="0"/>
                </a:cubicBezTo>
                <a:close/>
              </a:path>
            </a:pathLst>
          </a:custGeom>
          <a:solidFill>
            <a:srgbClr val="FF9933"/>
          </a:solidFill>
          <a:ln w="9525">
            <a:solidFill>
              <a:schemeClr val="tx1"/>
            </a:solidFill>
            <a:round/>
            <a:headEnd/>
            <a:tailEnd/>
          </a:ln>
        </p:spPr>
        <p:txBody>
          <a:bodyPr/>
          <a:lstStyle/>
          <a:p>
            <a:endParaRPr lang="cs-CZ"/>
          </a:p>
        </p:txBody>
      </p:sp>
      <p:sp>
        <p:nvSpPr>
          <p:cNvPr id="49178" name="Freeform 28"/>
          <p:cNvSpPr>
            <a:spLocks/>
          </p:cNvSpPr>
          <p:nvPr/>
        </p:nvSpPr>
        <p:spPr bwMode="auto">
          <a:xfrm>
            <a:off x="3024718" y="4227514"/>
            <a:ext cx="706967" cy="706437"/>
          </a:xfrm>
          <a:custGeom>
            <a:avLst/>
            <a:gdLst>
              <a:gd name="T0" fmla="*/ 2147483646 w 424"/>
              <a:gd name="T1" fmla="*/ 2147483646 h 576"/>
              <a:gd name="T2" fmla="*/ 2147483646 w 424"/>
              <a:gd name="T3" fmla="*/ 2147483646 h 576"/>
              <a:gd name="T4" fmla="*/ 2147483646 w 424"/>
              <a:gd name="T5" fmla="*/ 2147483646 h 576"/>
              <a:gd name="T6" fmla="*/ 2147483646 w 424"/>
              <a:gd name="T7" fmla="*/ 2147483646 h 576"/>
              <a:gd name="T8" fmla="*/ 2147483646 w 424"/>
              <a:gd name="T9" fmla="*/ 2147483646 h 576"/>
              <a:gd name="T10" fmla="*/ 2147483646 w 424"/>
              <a:gd name="T11" fmla="*/ 2147483646 h 576"/>
              <a:gd name="T12" fmla="*/ 2147483646 w 424"/>
              <a:gd name="T13" fmla="*/ 2147483646 h 576"/>
              <a:gd name="T14" fmla="*/ 2147483646 w 424"/>
              <a:gd name="T15" fmla="*/ 2147483646 h 576"/>
              <a:gd name="T16" fmla="*/ 2147483646 w 424"/>
              <a:gd name="T17" fmla="*/ 2147483646 h 576"/>
              <a:gd name="T18" fmla="*/ 2147483646 w 424"/>
              <a:gd name="T19" fmla="*/ 214748364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4"/>
              <a:gd name="T31" fmla="*/ 0 h 576"/>
              <a:gd name="T32" fmla="*/ 424 w 42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4" h="576">
                <a:moveTo>
                  <a:pt x="256" y="544"/>
                </a:moveTo>
                <a:cubicBezTo>
                  <a:pt x="208" y="512"/>
                  <a:pt x="104" y="360"/>
                  <a:pt x="64" y="304"/>
                </a:cubicBezTo>
                <a:cubicBezTo>
                  <a:pt x="24" y="248"/>
                  <a:pt x="0" y="248"/>
                  <a:pt x="16" y="208"/>
                </a:cubicBezTo>
                <a:cubicBezTo>
                  <a:pt x="32" y="168"/>
                  <a:pt x="120" y="96"/>
                  <a:pt x="160" y="64"/>
                </a:cubicBezTo>
                <a:cubicBezTo>
                  <a:pt x="200" y="32"/>
                  <a:pt x="216" y="0"/>
                  <a:pt x="256" y="16"/>
                </a:cubicBezTo>
                <a:cubicBezTo>
                  <a:pt x="296" y="32"/>
                  <a:pt x="376" y="104"/>
                  <a:pt x="400" y="160"/>
                </a:cubicBezTo>
                <a:cubicBezTo>
                  <a:pt x="424" y="216"/>
                  <a:pt x="398" y="295"/>
                  <a:pt x="400" y="352"/>
                </a:cubicBezTo>
                <a:cubicBezTo>
                  <a:pt x="402" y="409"/>
                  <a:pt x="420" y="476"/>
                  <a:pt x="412" y="500"/>
                </a:cubicBezTo>
                <a:cubicBezTo>
                  <a:pt x="404" y="524"/>
                  <a:pt x="378" y="489"/>
                  <a:pt x="352" y="496"/>
                </a:cubicBezTo>
                <a:cubicBezTo>
                  <a:pt x="326" y="503"/>
                  <a:pt x="304" y="576"/>
                  <a:pt x="256" y="544"/>
                </a:cubicBezTo>
                <a:close/>
              </a:path>
            </a:pathLst>
          </a:custGeom>
          <a:solidFill>
            <a:srgbClr val="FF9933"/>
          </a:solidFill>
          <a:ln w="9525">
            <a:solidFill>
              <a:schemeClr val="tx1"/>
            </a:solidFill>
            <a:round/>
            <a:headEnd/>
            <a:tailEnd/>
          </a:ln>
        </p:spPr>
        <p:txBody>
          <a:bodyPr/>
          <a:lstStyle/>
          <a:p>
            <a:endParaRPr lang="cs-CZ"/>
          </a:p>
        </p:txBody>
      </p:sp>
      <p:sp>
        <p:nvSpPr>
          <p:cNvPr id="49179" name="Freeform 27"/>
          <p:cNvSpPr>
            <a:spLocks/>
          </p:cNvSpPr>
          <p:nvPr/>
        </p:nvSpPr>
        <p:spPr bwMode="auto">
          <a:xfrm>
            <a:off x="3450167" y="4824413"/>
            <a:ext cx="391584" cy="201612"/>
          </a:xfrm>
          <a:custGeom>
            <a:avLst/>
            <a:gdLst>
              <a:gd name="T0" fmla="*/ 0 w 235"/>
              <a:gd name="T1" fmla="*/ 2147483646 h 164"/>
              <a:gd name="T2" fmla="*/ 2147483646 w 235"/>
              <a:gd name="T3" fmla="*/ 2147483646 h 164"/>
              <a:gd name="T4" fmla="*/ 2147483646 w 235"/>
              <a:gd name="T5" fmla="*/ 2147483646 h 164"/>
              <a:gd name="T6" fmla="*/ 2147483646 w 235"/>
              <a:gd name="T7" fmla="*/ 2147483646 h 164"/>
              <a:gd name="T8" fmla="*/ 0 w 235"/>
              <a:gd name="T9" fmla="*/ 2147483646 h 164"/>
              <a:gd name="T10" fmla="*/ 0 60000 65536"/>
              <a:gd name="T11" fmla="*/ 0 60000 65536"/>
              <a:gd name="T12" fmla="*/ 0 60000 65536"/>
              <a:gd name="T13" fmla="*/ 0 60000 65536"/>
              <a:gd name="T14" fmla="*/ 0 60000 65536"/>
              <a:gd name="T15" fmla="*/ 0 w 235"/>
              <a:gd name="T16" fmla="*/ 0 h 164"/>
              <a:gd name="T17" fmla="*/ 235 w 235"/>
              <a:gd name="T18" fmla="*/ 164 h 164"/>
            </a:gdLst>
            <a:ahLst/>
            <a:cxnLst>
              <a:cxn ang="T10">
                <a:pos x="T0" y="T1"/>
              </a:cxn>
              <a:cxn ang="T11">
                <a:pos x="T2" y="T3"/>
              </a:cxn>
              <a:cxn ang="T12">
                <a:pos x="T4" y="T5"/>
              </a:cxn>
              <a:cxn ang="T13">
                <a:pos x="T6" y="T7"/>
              </a:cxn>
              <a:cxn ang="T14">
                <a:pos x="T8" y="T9"/>
              </a:cxn>
            </a:cxnLst>
            <a:rect l="T15" t="T16" r="T17" b="T18"/>
            <a:pathLst>
              <a:path w="235" h="164">
                <a:moveTo>
                  <a:pt x="0" y="58"/>
                </a:moveTo>
                <a:cubicBezTo>
                  <a:pt x="0" y="34"/>
                  <a:pt x="106" y="0"/>
                  <a:pt x="144" y="10"/>
                </a:cubicBezTo>
                <a:cubicBezTo>
                  <a:pt x="182" y="20"/>
                  <a:pt x="235" y="94"/>
                  <a:pt x="228" y="118"/>
                </a:cubicBezTo>
                <a:cubicBezTo>
                  <a:pt x="221" y="142"/>
                  <a:pt x="138" y="164"/>
                  <a:pt x="100" y="154"/>
                </a:cubicBezTo>
                <a:cubicBezTo>
                  <a:pt x="62" y="144"/>
                  <a:pt x="21" y="78"/>
                  <a:pt x="0" y="58"/>
                </a:cubicBezTo>
                <a:close/>
              </a:path>
            </a:pathLst>
          </a:custGeom>
          <a:solidFill>
            <a:schemeClr val="bg1"/>
          </a:solidFill>
          <a:ln w="9525">
            <a:solidFill>
              <a:schemeClr val="tx1"/>
            </a:solidFill>
            <a:round/>
            <a:headEnd/>
            <a:tailEnd/>
          </a:ln>
        </p:spPr>
        <p:txBody>
          <a:bodyPr/>
          <a:lstStyle/>
          <a:p>
            <a:endParaRPr lang="cs-CZ"/>
          </a:p>
        </p:txBody>
      </p:sp>
      <p:sp>
        <p:nvSpPr>
          <p:cNvPr id="49180" name="Freeform 30"/>
          <p:cNvSpPr>
            <a:spLocks/>
          </p:cNvSpPr>
          <p:nvPr/>
        </p:nvSpPr>
        <p:spPr bwMode="auto">
          <a:xfrm>
            <a:off x="6891867" y="4394200"/>
            <a:ext cx="960967" cy="609600"/>
          </a:xfrm>
          <a:custGeom>
            <a:avLst/>
            <a:gdLst>
              <a:gd name="T0" fmla="*/ 2147483646 w 576"/>
              <a:gd name="T1" fmla="*/ 2147483646 h 496"/>
              <a:gd name="T2" fmla="*/ 2147483646 w 576"/>
              <a:gd name="T3" fmla="*/ 2147483646 h 496"/>
              <a:gd name="T4" fmla="*/ 2147483646 w 576"/>
              <a:gd name="T5" fmla="*/ 2147483646 h 496"/>
              <a:gd name="T6" fmla="*/ 2147483646 w 576"/>
              <a:gd name="T7" fmla="*/ 2147483646 h 496"/>
              <a:gd name="T8" fmla="*/ 2147483646 w 576"/>
              <a:gd name="T9" fmla="*/ 2147483646 h 496"/>
              <a:gd name="T10" fmla="*/ 0 w 576"/>
              <a:gd name="T11" fmla="*/ 2147483646 h 496"/>
              <a:gd name="T12" fmla="*/ 2147483646 w 576"/>
              <a:gd name="T13" fmla="*/ 2147483646 h 496"/>
              <a:gd name="T14" fmla="*/ 2147483646 w 576"/>
              <a:gd name="T15" fmla="*/ 2147483646 h 496"/>
              <a:gd name="T16" fmla="*/ 2147483646 w 576"/>
              <a:gd name="T17" fmla="*/ 2147483646 h 4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
              <a:gd name="T28" fmla="*/ 0 h 496"/>
              <a:gd name="T29" fmla="*/ 576 w 576"/>
              <a:gd name="T30" fmla="*/ 496 h 4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 h="496">
                <a:moveTo>
                  <a:pt x="528" y="24"/>
                </a:moveTo>
                <a:cubicBezTo>
                  <a:pt x="560" y="48"/>
                  <a:pt x="576" y="144"/>
                  <a:pt x="576" y="216"/>
                </a:cubicBezTo>
                <a:cubicBezTo>
                  <a:pt x="576" y="288"/>
                  <a:pt x="552" y="416"/>
                  <a:pt x="528" y="456"/>
                </a:cubicBezTo>
                <a:cubicBezTo>
                  <a:pt x="504" y="496"/>
                  <a:pt x="480" y="456"/>
                  <a:pt x="432" y="456"/>
                </a:cubicBezTo>
                <a:cubicBezTo>
                  <a:pt x="384" y="456"/>
                  <a:pt x="312" y="472"/>
                  <a:pt x="240" y="456"/>
                </a:cubicBezTo>
                <a:cubicBezTo>
                  <a:pt x="168" y="440"/>
                  <a:pt x="0" y="408"/>
                  <a:pt x="0" y="360"/>
                </a:cubicBezTo>
                <a:cubicBezTo>
                  <a:pt x="0" y="312"/>
                  <a:pt x="176" y="216"/>
                  <a:pt x="240" y="168"/>
                </a:cubicBezTo>
                <a:cubicBezTo>
                  <a:pt x="304" y="120"/>
                  <a:pt x="336" y="96"/>
                  <a:pt x="384" y="72"/>
                </a:cubicBezTo>
                <a:cubicBezTo>
                  <a:pt x="432" y="48"/>
                  <a:pt x="496" y="0"/>
                  <a:pt x="528" y="24"/>
                </a:cubicBezTo>
                <a:close/>
              </a:path>
            </a:pathLst>
          </a:custGeom>
          <a:solidFill>
            <a:srgbClr val="FF9933"/>
          </a:solidFill>
          <a:ln w="9525">
            <a:solidFill>
              <a:schemeClr val="tx1"/>
            </a:solidFill>
            <a:round/>
            <a:headEnd/>
            <a:tailEnd/>
          </a:ln>
        </p:spPr>
        <p:txBody>
          <a:bodyPr/>
          <a:lstStyle/>
          <a:p>
            <a:endParaRPr lang="cs-CZ"/>
          </a:p>
        </p:txBody>
      </p:sp>
      <p:sp>
        <p:nvSpPr>
          <p:cNvPr id="49181" name="Freeform 32"/>
          <p:cNvSpPr>
            <a:spLocks/>
          </p:cNvSpPr>
          <p:nvPr/>
        </p:nvSpPr>
        <p:spPr bwMode="auto">
          <a:xfrm>
            <a:off x="7772401" y="4168776"/>
            <a:ext cx="613833" cy="735013"/>
          </a:xfrm>
          <a:custGeom>
            <a:avLst/>
            <a:gdLst>
              <a:gd name="T0" fmla="*/ 0 w 368"/>
              <a:gd name="T1" fmla="*/ 2147483646 h 599"/>
              <a:gd name="T2" fmla="*/ 2147483646 w 368"/>
              <a:gd name="T3" fmla="*/ 2147483646 h 599"/>
              <a:gd name="T4" fmla="*/ 2147483646 w 368"/>
              <a:gd name="T5" fmla="*/ 2147483646 h 599"/>
              <a:gd name="T6" fmla="*/ 2147483646 w 368"/>
              <a:gd name="T7" fmla="*/ 2147483646 h 599"/>
              <a:gd name="T8" fmla="*/ 2147483646 w 368"/>
              <a:gd name="T9" fmla="*/ 2147483646 h 599"/>
              <a:gd name="T10" fmla="*/ 2147483646 w 368"/>
              <a:gd name="T11" fmla="*/ 2147483646 h 599"/>
              <a:gd name="T12" fmla="*/ 2147483646 w 368"/>
              <a:gd name="T13" fmla="*/ 2147483646 h 599"/>
              <a:gd name="T14" fmla="*/ 2147483646 w 368"/>
              <a:gd name="T15" fmla="*/ 2147483646 h 599"/>
              <a:gd name="T16" fmla="*/ 2147483646 w 368"/>
              <a:gd name="T17" fmla="*/ 2147483646 h 599"/>
              <a:gd name="T18" fmla="*/ 0 w 368"/>
              <a:gd name="T19" fmla="*/ 2147483646 h 5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599"/>
              <a:gd name="T32" fmla="*/ 368 w 368"/>
              <a:gd name="T33" fmla="*/ 599 h 5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599">
                <a:moveTo>
                  <a:pt x="0" y="208"/>
                </a:moveTo>
                <a:cubicBezTo>
                  <a:pt x="0" y="160"/>
                  <a:pt x="24" y="144"/>
                  <a:pt x="48" y="112"/>
                </a:cubicBezTo>
                <a:cubicBezTo>
                  <a:pt x="72" y="80"/>
                  <a:pt x="96" y="0"/>
                  <a:pt x="144" y="16"/>
                </a:cubicBezTo>
                <a:cubicBezTo>
                  <a:pt x="192" y="32"/>
                  <a:pt x="304" y="160"/>
                  <a:pt x="336" y="208"/>
                </a:cubicBezTo>
                <a:cubicBezTo>
                  <a:pt x="368" y="256"/>
                  <a:pt x="355" y="257"/>
                  <a:pt x="336" y="304"/>
                </a:cubicBezTo>
                <a:cubicBezTo>
                  <a:pt x="317" y="351"/>
                  <a:pt x="252" y="444"/>
                  <a:pt x="220" y="492"/>
                </a:cubicBezTo>
                <a:cubicBezTo>
                  <a:pt x="188" y="540"/>
                  <a:pt x="173" y="585"/>
                  <a:pt x="144" y="592"/>
                </a:cubicBezTo>
                <a:cubicBezTo>
                  <a:pt x="115" y="599"/>
                  <a:pt x="60" y="568"/>
                  <a:pt x="44" y="536"/>
                </a:cubicBezTo>
                <a:cubicBezTo>
                  <a:pt x="28" y="504"/>
                  <a:pt x="55" y="455"/>
                  <a:pt x="48" y="400"/>
                </a:cubicBezTo>
                <a:cubicBezTo>
                  <a:pt x="41" y="345"/>
                  <a:pt x="0" y="256"/>
                  <a:pt x="0" y="208"/>
                </a:cubicBezTo>
                <a:close/>
              </a:path>
            </a:pathLst>
          </a:custGeom>
          <a:solidFill>
            <a:srgbClr val="FF9933"/>
          </a:solidFill>
          <a:ln w="9525">
            <a:solidFill>
              <a:schemeClr val="tx1"/>
            </a:solidFill>
            <a:round/>
            <a:headEnd/>
            <a:tailEnd/>
          </a:ln>
        </p:spPr>
        <p:txBody>
          <a:bodyPr/>
          <a:lstStyle/>
          <a:p>
            <a:endParaRPr lang="cs-CZ"/>
          </a:p>
        </p:txBody>
      </p:sp>
      <p:sp>
        <p:nvSpPr>
          <p:cNvPr id="49182" name="Freeform 31"/>
          <p:cNvSpPr>
            <a:spLocks/>
          </p:cNvSpPr>
          <p:nvPr/>
        </p:nvSpPr>
        <p:spPr bwMode="auto">
          <a:xfrm>
            <a:off x="7687733" y="4797426"/>
            <a:ext cx="330200" cy="195263"/>
          </a:xfrm>
          <a:custGeom>
            <a:avLst/>
            <a:gdLst>
              <a:gd name="T0" fmla="*/ 2147483646 w 198"/>
              <a:gd name="T1" fmla="*/ 2147483646 h 159"/>
              <a:gd name="T2" fmla="*/ 2147483646 w 198"/>
              <a:gd name="T3" fmla="*/ 2147483646 h 159"/>
              <a:gd name="T4" fmla="*/ 2147483646 w 198"/>
              <a:gd name="T5" fmla="*/ 2147483646 h 159"/>
              <a:gd name="T6" fmla="*/ 2147483646 w 198"/>
              <a:gd name="T7" fmla="*/ 2147483646 h 159"/>
              <a:gd name="T8" fmla="*/ 2147483646 w 198"/>
              <a:gd name="T9" fmla="*/ 2147483646 h 159"/>
              <a:gd name="T10" fmla="*/ 0 60000 65536"/>
              <a:gd name="T11" fmla="*/ 0 60000 65536"/>
              <a:gd name="T12" fmla="*/ 0 60000 65536"/>
              <a:gd name="T13" fmla="*/ 0 60000 65536"/>
              <a:gd name="T14" fmla="*/ 0 60000 65536"/>
              <a:gd name="T15" fmla="*/ 0 w 198"/>
              <a:gd name="T16" fmla="*/ 0 h 159"/>
              <a:gd name="T17" fmla="*/ 198 w 198"/>
              <a:gd name="T18" fmla="*/ 159 h 159"/>
            </a:gdLst>
            <a:ahLst/>
            <a:cxnLst>
              <a:cxn ang="T10">
                <a:pos x="T0" y="T1"/>
              </a:cxn>
              <a:cxn ang="T11">
                <a:pos x="T2" y="T3"/>
              </a:cxn>
              <a:cxn ang="T12">
                <a:pos x="T4" y="T5"/>
              </a:cxn>
              <a:cxn ang="T13">
                <a:pos x="T6" y="T7"/>
              </a:cxn>
              <a:cxn ang="T14">
                <a:pos x="T8" y="T9"/>
              </a:cxn>
            </a:cxnLst>
            <a:rect l="T15" t="T16" r="T17" b="T18"/>
            <a:pathLst>
              <a:path w="198" h="159">
                <a:moveTo>
                  <a:pt x="91" y="8"/>
                </a:moveTo>
                <a:cubicBezTo>
                  <a:pt x="59" y="16"/>
                  <a:pt x="0" y="103"/>
                  <a:pt x="3" y="127"/>
                </a:cubicBezTo>
                <a:cubicBezTo>
                  <a:pt x="4" y="147"/>
                  <a:pt x="75" y="159"/>
                  <a:pt x="107" y="151"/>
                </a:cubicBezTo>
                <a:cubicBezTo>
                  <a:pt x="139" y="143"/>
                  <a:pt x="198" y="103"/>
                  <a:pt x="195" y="79"/>
                </a:cubicBezTo>
                <a:cubicBezTo>
                  <a:pt x="192" y="55"/>
                  <a:pt x="123" y="0"/>
                  <a:pt x="91" y="8"/>
                </a:cubicBezTo>
                <a:close/>
              </a:path>
            </a:pathLst>
          </a:custGeom>
          <a:solidFill>
            <a:schemeClr val="bg1"/>
          </a:solidFill>
          <a:ln w="9525">
            <a:solidFill>
              <a:schemeClr val="tx1"/>
            </a:solidFill>
            <a:round/>
            <a:headEnd/>
            <a:tailEnd/>
          </a:ln>
        </p:spPr>
        <p:txBody>
          <a:bodyPr/>
          <a:lstStyle/>
          <a:p>
            <a:endParaRPr lang="cs-CZ"/>
          </a:p>
        </p:txBody>
      </p:sp>
      <p:sp>
        <p:nvSpPr>
          <p:cNvPr id="49183" name="Freeform 36"/>
          <p:cNvSpPr>
            <a:spLocks/>
          </p:cNvSpPr>
          <p:nvPr/>
        </p:nvSpPr>
        <p:spPr bwMode="auto">
          <a:xfrm>
            <a:off x="4792134" y="3765550"/>
            <a:ext cx="859367" cy="201613"/>
          </a:xfrm>
          <a:custGeom>
            <a:avLst/>
            <a:gdLst>
              <a:gd name="T0" fmla="*/ 0 w 516"/>
              <a:gd name="T1" fmla="*/ 2147483646 h 164"/>
              <a:gd name="T2" fmla="*/ 2147483646 w 516"/>
              <a:gd name="T3" fmla="*/ 2147483646 h 164"/>
              <a:gd name="T4" fmla="*/ 2147483646 w 516"/>
              <a:gd name="T5" fmla="*/ 2147483646 h 164"/>
              <a:gd name="T6" fmla="*/ 2147483646 w 516"/>
              <a:gd name="T7" fmla="*/ 2147483646 h 164"/>
              <a:gd name="T8" fmla="*/ 2147483646 w 516"/>
              <a:gd name="T9" fmla="*/ 2147483646 h 164"/>
              <a:gd name="T10" fmla="*/ 2147483646 w 516"/>
              <a:gd name="T11" fmla="*/ 2147483646 h 164"/>
              <a:gd name="T12" fmla="*/ 2147483646 w 516"/>
              <a:gd name="T13" fmla="*/ 2147483646 h 164"/>
              <a:gd name="T14" fmla="*/ 2147483646 w 516"/>
              <a:gd name="T15" fmla="*/ 2147483646 h 164"/>
              <a:gd name="T16" fmla="*/ 0 w 516"/>
              <a:gd name="T17" fmla="*/ 2147483646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6"/>
              <a:gd name="T28" fmla="*/ 0 h 164"/>
              <a:gd name="T29" fmla="*/ 516 w 516"/>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6" h="164">
                <a:moveTo>
                  <a:pt x="0" y="104"/>
                </a:moveTo>
                <a:cubicBezTo>
                  <a:pt x="34" y="89"/>
                  <a:pt x="186" y="72"/>
                  <a:pt x="252" y="56"/>
                </a:cubicBezTo>
                <a:cubicBezTo>
                  <a:pt x="318" y="40"/>
                  <a:pt x="356" y="16"/>
                  <a:pt x="396" y="8"/>
                </a:cubicBezTo>
                <a:cubicBezTo>
                  <a:pt x="436" y="0"/>
                  <a:pt x="476" y="0"/>
                  <a:pt x="492" y="8"/>
                </a:cubicBezTo>
                <a:cubicBezTo>
                  <a:pt x="508" y="16"/>
                  <a:pt x="516" y="44"/>
                  <a:pt x="492" y="56"/>
                </a:cubicBezTo>
                <a:cubicBezTo>
                  <a:pt x="468" y="68"/>
                  <a:pt x="404" y="63"/>
                  <a:pt x="348" y="77"/>
                </a:cubicBezTo>
                <a:cubicBezTo>
                  <a:pt x="292" y="91"/>
                  <a:pt x="201" y="130"/>
                  <a:pt x="153" y="143"/>
                </a:cubicBezTo>
                <a:cubicBezTo>
                  <a:pt x="105" y="156"/>
                  <a:pt x="82" y="164"/>
                  <a:pt x="57" y="158"/>
                </a:cubicBezTo>
                <a:cubicBezTo>
                  <a:pt x="32" y="152"/>
                  <a:pt x="12" y="115"/>
                  <a:pt x="0" y="104"/>
                </a:cubicBezTo>
                <a:close/>
              </a:path>
            </a:pathLst>
          </a:custGeom>
          <a:solidFill>
            <a:schemeClr val="bg1"/>
          </a:solidFill>
          <a:ln w="9525">
            <a:solidFill>
              <a:schemeClr val="tx1"/>
            </a:solidFill>
            <a:round/>
            <a:headEnd/>
            <a:tailEnd/>
          </a:ln>
        </p:spPr>
        <p:txBody>
          <a:bodyPr/>
          <a:lstStyle/>
          <a:p>
            <a:endParaRPr lang="cs-CZ"/>
          </a:p>
        </p:txBody>
      </p:sp>
      <p:sp>
        <p:nvSpPr>
          <p:cNvPr id="49184" name="Freeform 37"/>
          <p:cNvSpPr>
            <a:spLocks/>
          </p:cNvSpPr>
          <p:nvPr/>
        </p:nvSpPr>
        <p:spPr bwMode="auto">
          <a:xfrm>
            <a:off x="4864101" y="3817938"/>
            <a:ext cx="706967" cy="201612"/>
          </a:xfrm>
          <a:custGeom>
            <a:avLst/>
            <a:gdLst>
              <a:gd name="T0" fmla="*/ 2147483646 w 424"/>
              <a:gd name="T1" fmla="*/ 2147483646 h 165"/>
              <a:gd name="T2" fmla="*/ 2147483646 w 424"/>
              <a:gd name="T3" fmla="*/ 2147483646 h 165"/>
              <a:gd name="T4" fmla="*/ 2147483646 w 424"/>
              <a:gd name="T5" fmla="*/ 2147483646 h 165"/>
              <a:gd name="T6" fmla="*/ 2147483646 w 424"/>
              <a:gd name="T7" fmla="*/ 2147483646 h 165"/>
              <a:gd name="T8" fmla="*/ 2147483646 w 424"/>
              <a:gd name="T9" fmla="*/ 2147483646 h 165"/>
              <a:gd name="T10" fmla="*/ 2147483646 w 424"/>
              <a:gd name="T11" fmla="*/ 2147483646 h 165"/>
              <a:gd name="T12" fmla="*/ 2147483646 w 424"/>
              <a:gd name="T13" fmla="*/ 2147483646 h 165"/>
              <a:gd name="T14" fmla="*/ 2147483646 w 424"/>
              <a:gd name="T15" fmla="*/ 2147483646 h 165"/>
              <a:gd name="T16" fmla="*/ 2147483646 w 424"/>
              <a:gd name="T17" fmla="*/ 2147483646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4"/>
              <a:gd name="T28" fmla="*/ 0 h 165"/>
              <a:gd name="T29" fmla="*/ 424 w 424"/>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4" h="165">
                <a:moveTo>
                  <a:pt x="16" y="110"/>
                </a:moveTo>
                <a:cubicBezTo>
                  <a:pt x="37" y="98"/>
                  <a:pt x="105" y="95"/>
                  <a:pt x="145" y="86"/>
                </a:cubicBezTo>
                <a:cubicBezTo>
                  <a:pt x="185" y="77"/>
                  <a:pt x="221" y="65"/>
                  <a:pt x="256" y="53"/>
                </a:cubicBezTo>
                <a:cubicBezTo>
                  <a:pt x="291" y="41"/>
                  <a:pt x="328" y="20"/>
                  <a:pt x="352" y="14"/>
                </a:cubicBezTo>
                <a:cubicBezTo>
                  <a:pt x="376" y="8"/>
                  <a:pt x="424" y="0"/>
                  <a:pt x="400" y="17"/>
                </a:cubicBezTo>
                <a:cubicBezTo>
                  <a:pt x="376" y="34"/>
                  <a:pt x="257" y="94"/>
                  <a:pt x="205" y="116"/>
                </a:cubicBezTo>
                <a:cubicBezTo>
                  <a:pt x="153" y="138"/>
                  <a:pt x="119" y="145"/>
                  <a:pt x="88" y="152"/>
                </a:cubicBezTo>
                <a:cubicBezTo>
                  <a:pt x="57" y="159"/>
                  <a:pt x="28" y="165"/>
                  <a:pt x="16" y="158"/>
                </a:cubicBezTo>
                <a:cubicBezTo>
                  <a:pt x="4" y="151"/>
                  <a:pt x="0" y="118"/>
                  <a:pt x="16" y="110"/>
                </a:cubicBezTo>
                <a:close/>
              </a:path>
            </a:pathLst>
          </a:custGeom>
          <a:solidFill>
            <a:srgbClr val="FFFF00"/>
          </a:solidFill>
          <a:ln w="9525">
            <a:solidFill>
              <a:schemeClr val="tx1"/>
            </a:solidFill>
            <a:round/>
            <a:headEnd/>
            <a:tailEnd/>
          </a:ln>
        </p:spPr>
        <p:txBody>
          <a:bodyPr/>
          <a:lstStyle/>
          <a:p>
            <a:endParaRPr lang="cs-CZ"/>
          </a:p>
        </p:txBody>
      </p:sp>
      <p:sp>
        <p:nvSpPr>
          <p:cNvPr id="49185" name="Freeform 38"/>
          <p:cNvSpPr>
            <a:spLocks/>
          </p:cNvSpPr>
          <p:nvPr/>
        </p:nvSpPr>
        <p:spPr bwMode="auto">
          <a:xfrm>
            <a:off x="4887385" y="3808413"/>
            <a:ext cx="730249" cy="265112"/>
          </a:xfrm>
          <a:custGeom>
            <a:avLst/>
            <a:gdLst>
              <a:gd name="T0" fmla="*/ 2147483646 w 438"/>
              <a:gd name="T1" fmla="*/ 2147483646 h 217"/>
              <a:gd name="T2" fmla="*/ 2147483646 w 438"/>
              <a:gd name="T3" fmla="*/ 2147483646 h 217"/>
              <a:gd name="T4" fmla="*/ 2147483646 w 438"/>
              <a:gd name="T5" fmla="*/ 2147483646 h 217"/>
              <a:gd name="T6" fmla="*/ 2147483646 w 438"/>
              <a:gd name="T7" fmla="*/ 2147483646 h 217"/>
              <a:gd name="T8" fmla="*/ 2147483646 w 438"/>
              <a:gd name="T9" fmla="*/ 2147483646 h 217"/>
              <a:gd name="T10" fmla="*/ 2147483646 w 438"/>
              <a:gd name="T11" fmla="*/ 2147483646 h 217"/>
              <a:gd name="T12" fmla="*/ 2147483646 w 438"/>
              <a:gd name="T13" fmla="*/ 2147483646 h 217"/>
              <a:gd name="T14" fmla="*/ 2147483646 w 438"/>
              <a:gd name="T15" fmla="*/ 2147483646 h 217"/>
              <a:gd name="T16" fmla="*/ 2147483646 w 438"/>
              <a:gd name="T17" fmla="*/ 2147483646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8"/>
              <a:gd name="T28" fmla="*/ 0 h 217"/>
              <a:gd name="T29" fmla="*/ 438 w 438"/>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8" h="217">
                <a:moveTo>
                  <a:pt x="2" y="166"/>
                </a:moveTo>
                <a:cubicBezTo>
                  <a:pt x="13" y="156"/>
                  <a:pt x="76" y="162"/>
                  <a:pt x="113" y="154"/>
                </a:cubicBezTo>
                <a:cubicBezTo>
                  <a:pt x="150" y="146"/>
                  <a:pt x="179" y="137"/>
                  <a:pt x="224" y="115"/>
                </a:cubicBezTo>
                <a:cubicBezTo>
                  <a:pt x="269" y="93"/>
                  <a:pt x="353" y="38"/>
                  <a:pt x="386" y="22"/>
                </a:cubicBezTo>
                <a:cubicBezTo>
                  <a:pt x="419" y="6"/>
                  <a:pt x="438" y="0"/>
                  <a:pt x="422" y="16"/>
                </a:cubicBezTo>
                <a:cubicBezTo>
                  <a:pt x="406" y="32"/>
                  <a:pt x="328" y="93"/>
                  <a:pt x="290" y="118"/>
                </a:cubicBezTo>
                <a:cubicBezTo>
                  <a:pt x="252" y="143"/>
                  <a:pt x="237" y="150"/>
                  <a:pt x="194" y="166"/>
                </a:cubicBezTo>
                <a:cubicBezTo>
                  <a:pt x="151" y="182"/>
                  <a:pt x="64" y="217"/>
                  <a:pt x="32" y="217"/>
                </a:cubicBezTo>
                <a:cubicBezTo>
                  <a:pt x="0" y="217"/>
                  <a:pt x="8" y="177"/>
                  <a:pt x="2" y="166"/>
                </a:cubicBezTo>
                <a:close/>
              </a:path>
            </a:pathLst>
          </a:custGeom>
          <a:solidFill>
            <a:srgbClr val="FF0000"/>
          </a:solidFill>
          <a:ln w="9525">
            <a:solidFill>
              <a:schemeClr val="tx1"/>
            </a:solidFill>
            <a:round/>
            <a:headEnd/>
            <a:tailEnd/>
          </a:ln>
        </p:spPr>
        <p:txBody>
          <a:bodyPr/>
          <a:lstStyle/>
          <a:p>
            <a:endParaRPr lang="cs-CZ"/>
          </a:p>
        </p:txBody>
      </p:sp>
      <p:sp>
        <p:nvSpPr>
          <p:cNvPr id="49186" name="Freeform 39"/>
          <p:cNvSpPr>
            <a:spLocks/>
          </p:cNvSpPr>
          <p:nvPr/>
        </p:nvSpPr>
        <p:spPr bwMode="auto">
          <a:xfrm>
            <a:off x="4931833" y="3792539"/>
            <a:ext cx="795867" cy="325437"/>
          </a:xfrm>
          <a:custGeom>
            <a:avLst/>
            <a:gdLst>
              <a:gd name="T0" fmla="*/ 0 w 478"/>
              <a:gd name="T1" fmla="*/ 2147483646 h 266"/>
              <a:gd name="T2" fmla="*/ 2147483646 w 478"/>
              <a:gd name="T3" fmla="*/ 2147483646 h 266"/>
              <a:gd name="T4" fmla="*/ 2147483646 w 478"/>
              <a:gd name="T5" fmla="*/ 2147483646 h 266"/>
              <a:gd name="T6" fmla="*/ 2147483646 w 478"/>
              <a:gd name="T7" fmla="*/ 2147483646 h 266"/>
              <a:gd name="T8" fmla="*/ 2147483646 w 478"/>
              <a:gd name="T9" fmla="*/ 2147483646 h 266"/>
              <a:gd name="T10" fmla="*/ 2147483646 w 478"/>
              <a:gd name="T11" fmla="*/ 2147483646 h 266"/>
              <a:gd name="T12" fmla="*/ 2147483646 w 478"/>
              <a:gd name="T13" fmla="*/ 2147483646 h 266"/>
              <a:gd name="T14" fmla="*/ 2147483646 w 478"/>
              <a:gd name="T15" fmla="*/ 2147483646 h 266"/>
              <a:gd name="T16" fmla="*/ 0 w 478"/>
              <a:gd name="T17" fmla="*/ 2147483646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8"/>
              <a:gd name="T28" fmla="*/ 0 h 266"/>
              <a:gd name="T29" fmla="*/ 478 w 478"/>
              <a:gd name="T30" fmla="*/ 266 h 2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8" h="266">
                <a:moveTo>
                  <a:pt x="0" y="227"/>
                </a:moveTo>
                <a:cubicBezTo>
                  <a:pt x="30" y="211"/>
                  <a:pt x="124" y="195"/>
                  <a:pt x="168" y="179"/>
                </a:cubicBezTo>
                <a:cubicBezTo>
                  <a:pt x="212" y="163"/>
                  <a:pt x="223" y="157"/>
                  <a:pt x="264" y="131"/>
                </a:cubicBezTo>
                <a:cubicBezTo>
                  <a:pt x="305" y="105"/>
                  <a:pt x="384" y="38"/>
                  <a:pt x="417" y="20"/>
                </a:cubicBezTo>
                <a:cubicBezTo>
                  <a:pt x="450" y="2"/>
                  <a:pt x="478" y="0"/>
                  <a:pt x="459" y="23"/>
                </a:cubicBezTo>
                <a:cubicBezTo>
                  <a:pt x="440" y="46"/>
                  <a:pt x="348" y="124"/>
                  <a:pt x="300" y="158"/>
                </a:cubicBezTo>
                <a:cubicBezTo>
                  <a:pt x="252" y="192"/>
                  <a:pt x="213" y="209"/>
                  <a:pt x="168" y="227"/>
                </a:cubicBezTo>
                <a:cubicBezTo>
                  <a:pt x="123" y="245"/>
                  <a:pt x="61" y="266"/>
                  <a:pt x="33" y="266"/>
                </a:cubicBezTo>
                <a:cubicBezTo>
                  <a:pt x="5" y="266"/>
                  <a:pt x="7" y="235"/>
                  <a:pt x="0" y="227"/>
                </a:cubicBezTo>
                <a:close/>
              </a:path>
            </a:pathLst>
          </a:custGeom>
          <a:solidFill>
            <a:srgbClr val="0000FF"/>
          </a:solidFill>
          <a:ln w="9525">
            <a:solidFill>
              <a:schemeClr val="tx1"/>
            </a:solidFill>
            <a:round/>
            <a:headEnd/>
            <a:tailEnd/>
          </a:ln>
        </p:spPr>
        <p:txBody>
          <a:bodyPr/>
          <a:lstStyle/>
          <a:p>
            <a:endParaRPr lang="cs-CZ"/>
          </a:p>
        </p:txBody>
      </p:sp>
      <p:sp>
        <p:nvSpPr>
          <p:cNvPr id="49187" name="Freeform 40"/>
          <p:cNvSpPr>
            <a:spLocks/>
          </p:cNvSpPr>
          <p:nvPr/>
        </p:nvSpPr>
        <p:spPr bwMode="auto">
          <a:xfrm>
            <a:off x="5452534" y="3687763"/>
            <a:ext cx="158751" cy="234950"/>
          </a:xfrm>
          <a:custGeom>
            <a:avLst/>
            <a:gdLst>
              <a:gd name="T0" fmla="*/ 0 w 96"/>
              <a:gd name="T1" fmla="*/ 2147483646 h 192"/>
              <a:gd name="T2" fmla="*/ 2147483646 w 96"/>
              <a:gd name="T3" fmla="*/ 2147483646 h 192"/>
              <a:gd name="T4" fmla="*/ 2147483646 w 96"/>
              <a:gd name="T5" fmla="*/ 2147483646 h 192"/>
              <a:gd name="T6" fmla="*/ 2147483646 w 96"/>
              <a:gd name="T7" fmla="*/ 2147483646 h 192"/>
              <a:gd name="T8" fmla="*/ 0 w 96"/>
              <a:gd name="T9" fmla="*/ 2147483646 h 192"/>
              <a:gd name="T10" fmla="*/ 0 60000 65536"/>
              <a:gd name="T11" fmla="*/ 0 60000 65536"/>
              <a:gd name="T12" fmla="*/ 0 60000 65536"/>
              <a:gd name="T13" fmla="*/ 0 60000 65536"/>
              <a:gd name="T14" fmla="*/ 0 60000 65536"/>
              <a:gd name="T15" fmla="*/ 0 w 96"/>
              <a:gd name="T16" fmla="*/ 0 h 192"/>
              <a:gd name="T17" fmla="*/ 96 w 96"/>
              <a:gd name="T18" fmla="*/ 192 h 192"/>
            </a:gdLst>
            <a:ahLst/>
            <a:cxnLst>
              <a:cxn ang="T10">
                <a:pos x="T0" y="T1"/>
              </a:cxn>
              <a:cxn ang="T11">
                <a:pos x="T2" y="T3"/>
              </a:cxn>
              <a:cxn ang="T12">
                <a:pos x="T4" y="T5"/>
              </a:cxn>
              <a:cxn ang="T13">
                <a:pos x="T6" y="T7"/>
              </a:cxn>
              <a:cxn ang="T14">
                <a:pos x="T8" y="T9"/>
              </a:cxn>
            </a:cxnLst>
            <a:rect l="T15" t="T16" r="T17" b="T18"/>
            <a:pathLst>
              <a:path w="96" h="192">
                <a:moveTo>
                  <a:pt x="0" y="24"/>
                </a:moveTo>
                <a:cubicBezTo>
                  <a:pt x="0" y="48"/>
                  <a:pt x="32" y="144"/>
                  <a:pt x="48" y="168"/>
                </a:cubicBezTo>
                <a:cubicBezTo>
                  <a:pt x="64" y="192"/>
                  <a:pt x="96" y="192"/>
                  <a:pt x="96" y="168"/>
                </a:cubicBezTo>
                <a:cubicBezTo>
                  <a:pt x="96" y="144"/>
                  <a:pt x="64" y="48"/>
                  <a:pt x="48" y="24"/>
                </a:cubicBezTo>
                <a:cubicBezTo>
                  <a:pt x="32" y="0"/>
                  <a:pt x="0" y="0"/>
                  <a:pt x="0" y="24"/>
                </a:cubicBezTo>
                <a:close/>
              </a:path>
            </a:pathLst>
          </a:custGeom>
          <a:solidFill>
            <a:srgbClr val="000080"/>
          </a:solidFill>
          <a:ln w="9525">
            <a:solidFill>
              <a:schemeClr val="tx1"/>
            </a:solidFill>
            <a:round/>
            <a:headEnd/>
            <a:tailEnd/>
          </a:ln>
        </p:spPr>
        <p:txBody>
          <a:bodyPr/>
          <a:lstStyle/>
          <a:p>
            <a:endParaRPr lang="cs-CZ"/>
          </a:p>
        </p:txBody>
      </p:sp>
      <p:sp>
        <p:nvSpPr>
          <p:cNvPr id="49188" name="Freeform 45"/>
          <p:cNvSpPr>
            <a:spLocks/>
          </p:cNvSpPr>
          <p:nvPr/>
        </p:nvSpPr>
        <p:spPr bwMode="auto">
          <a:xfrm>
            <a:off x="4944534" y="1654176"/>
            <a:ext cx="560917" cy="60325"/>
          </a:xfrm>
          <a:custGeom>
            <a:avLst/>
            <a:gdLst>
              <a:gd name="T0" fmla="*/ 2147483646 w 384"/>
              <a:gd name="T1" fmla="*/ 2147483646 h 56"/>
              <a:gd name="T2" fmla="*/ 2147483646 w 384"/>
              <a:gd name="T3" fmla="*/ 2147483646 h 56"/>
              <a:gd name="T4" fmla="*/ 0 w 384"/>
              <a:gd name="T5" fmla="*/ 2147483646 h 56"/>
              <a:gd name="T6" fmla="*/ 0 60000 65536"/>
              <a:gd name="T7" fmla="*/ 0 60000 65536"/>
              <a:gd name="T8" fmla="*/ 0 60000 65536"/>
              <a:gd name="T9" fmla="*/ 0 w 384"/>
              <a:gd name="T10" fmla="*/ 0 h 56"/>
              <a:gd name="T11" fmla="*/ 384 w 384"/>
              <a:gd name="T12" fmla="*/ 56 h 56"/>
            </a:gdLst>
            <a:ahLst/>
            <a:cxnLst>
              <a:cxn ang="T6">
                <a:pos x="T0" y="T1"/>
              </a:cxn>
              <a:cxn ang="T7">
                <a:pos x="T2" y="T3"/>
              </a:cxn>
              <a:cxn ang="T8">
                <a:pos x="T4" y="T5"/>
              </a:cxn>
            </a:cxnLst>
            <a:rect l="T9" t="T10" r="T11" b="T12"/>
            <a:pathLst>
              <a:path w="384" h="56">
                <a:moveTo>
                  <a:pt x="384" y="8"/>
                </a:moveTo>
                <a:cubicBezTo>
                  <a:pt x="320" y="4"/>
                  <a:pt x="256" y="0"/>
                  <a:pt x="192" y="8"/>
                </a:cubicBezTo>
                <a:cubicBezTo>
                  <a:pt x="128" y="16"/>
                  <a:pt x="64" y="36"/>
                  <a:pt x="0"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89" name="Freeform 46"/>
          <p:cNvSpPr>
            <a:spLocks/>
          </p:cNvSpPr>
          <p:nvPr/>
        </p:nvSpPr>
        <p:spPr bwMode="auto">
          <a:xfrm>
            <a:off x="4944534" y="1714500"/>
            <a:ext cx="560917" cy="58738"/>
          </a:xfrm>
          <a:custGeom>
            <a:avLst/>
            <a:gdLst>
              <a:gd name="T0" fmla="*/ 2147483646 w 384"/>
              <a:gd name="T1" fmla="*/ 2147483646 h 56"/>
              <a:gd name="T2" fmla="*/ 2147483646 w 384"/>
              <a:gd name="T3" fmla="*/ 2147483646 h 56"/>
              <a:gd name="T4" fmla="*/ 0 w 384"/>
              <a:gd name="T5" fmla="*/ 2147483646 h 56"/>
              <a:gd name="T6" fmla="*/ 0 60000 65536"/>
              <a:gd name="T7" fmla="*/ 0 60000 65536"/>
              <a:gd name="T8" fmla="*/ 0 60000 65536"/>
              <a:gd name="T9" fmla="*/ 0 w 384"/>
              <a:gd name="T10" fmla="*/ 0 h 56"/>
              <a:gd name="T11" fmla="*/ 384 w 384"/>
              <a:gd name="T12" fmla="*/ 56 h 56"/>
            </a:gdLst>
            <a:ahLst/>
            <a:cxnLst>
              <a:cxn ang="T6">
                <a:pos x="T0" y="T1"/>
              </a:cxn>
              <a:cxn ang="T7">
                <a:pos x="T2" y="T3"/>
              </a:cxn>
              <a:cxn ang="T8">
                <a:pos x="T4" y="T5"/>
              </a:cxn>
            </a:cxnLst>
            <a:rect l="T9" t="T10" r="T11" b="T12"/>
            <a:pathLst>
              <a:path w="384" h="56">
                <a:moveTo>
                  <a:pt x="384" y="8"/>
                </a:moveTo>
                <a:cubicBezTo>
                  <a:pt x="320" y="4"/>
                  <a:pt x="256" y="0"/>
                  <a:pt x="192" y="8"/>
                </a:cubicBezTo>
                <a:cubicBezTo>
                  <a:pt x="128" y="16"/>
                  <a:pt x="64" y="36"/>
                  <a:pt x="0"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90" name="Freeform 51"/>
          <p:cNvSpPr>
            <a:spLocks/>
          </p:cNvSpPr>
          <p:nvPr/>
        </p:nvSpPr>
        <p:spPr bwMode="auto">
          <a:xfrm>
            <a:off x="6066367" y="1536700"/>
            <a:ext cx="558800" cy="177800"/>
          </a:xfrm>
          <a:custGeom>
            <a:avLst/>
            <a:gdLst>
              <a:gd name="T0" fmla="*/ 0 w 336"/>
              <a:gd name="T1" fmla="*/ 0 h 144"/>
              <a:gd name="T2" fmla="*/ 2147483646 w 336"/>
              <a:gd name="T3" fmla="*/ 2147483646 h 144"/>
              <a:gd name="T4" fmla="*/ 2147483646 w 336"/>
              <a:gd name="T5" fmla="*/ 2147483646 h 144"/>
              <a:gd name="T6" fmla="*/ 0 60000 65536"/>
              <a:gd name="T7" fmla="*/ 0 60000 65536"/>
              <a:gd name="T8" fmla="*/ 0 60000 65536"/>
              <a:gd name="T9" fmla="*/ 0 w 336"/>
              <a:gd name="T10" fmla="*/ 0 h 144"/>
              <a:gd name="T11" fmla="*/ 336 w 336"/>
              <a:gd name="T12" fmla="*/ 144 h 144"/>
            </a:gdLst>
            <a:ahLst/>
            <a:cxnLst>
              <a:cxn ang="T6">
                <a:pos x="T0" y="T1"/>
              </a:cxn>
              <a:cxn ang="T7">
                <a:pos x="T2" y="T3"/>
              </a:cxn>
              <a:cxn ang="T8">
                <a:pos x="T4" y="T5"/>
              </a:cxn>
            </a:cxnLst>
            <a:rect l="T9" t="T10" r="T11" b="T12"/>
            <a:pathLst>
              <a:path w="336" h="144">
                <a:moveTo>
                  <a:pt x="0" y="0"/>
                </a:moveTo>
                <a:cubicBezTo>
                  <a:pt x="92" y="12"/>
                  <a:pt x="184" y="24"/>
                  <a:pt x="240" y="48"/>
                </a:cubicBezTo>
                <a:cubicBezTo>
                  <a:pt x="296" y="72"/>
                  <a:pt x="316" y="108"/>
                  <a:pt x="336"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91" name="Freeform 52"/>
          <p:cNvSpPr>
            <a:spLocks/>
          </p:cNvSpPr>
          <p:nvPr/>
        </p:nvSpPr>
        <p:spPr bwMode="auto">
          <a:xfrm>
            <a:off x="6066367" y="1595438"/>
            <a:ext cx="558800" cy="177800"/>
          </a:xfrm>
          <a:custGeom>
            <a:avLst/>
            <a:gdLst>
              <a:gd name="T0" fmla="*/ 0 w 336"/>
              <a:gd name="T1" fmla="*/ 0 h 144"/>
              <a:gd name="T2" fmla="*/ 2147483646 w 336"/>
              <a:gd name="T3" fmla="*/ 2147483646 h 144"/>
              <a:gd name="T4" fmla="*/ 2147483646 w 336"/>
              <a:gd name="T5" fmla="*/ 2147483646 h 144"/>
              <a:gd name="T6" fmla="*/ 0 60000 65536"/>
              <a:gd name="T7" fmla="*/ 0 60000 65536"/>
              <a:gd name="T8" fmla="*/ 0 60000 65536"/>
              <a:gd name="T9" fmla="*/ 0 w 336"/>
              <a:gd name="T10" fmla="*/ 0 h 144"/>
              <a:gd name="T11" fmla="*/ 336 w 336"/>
              <a:gd name="T12" fmla="*/ 144 h 144"/>
            </a:gdLst>
            <a:ahLst/>
            <a:cxnLst>
              <a:cxn ang="T6">
                <a:pos x="T0" y="T1"/>
              </a:cxn>
              <a:cxn ang="T7">
                <a:pos x="T2" y="T3"/>
              </a:cxn>
              <a:cxn ang="T8">
                <a:pos x="T4" y="T5"/>
              </a:cxn>
            </a:cxnLst>
            <a:rect l="T9" t="T10" r="T11" b="T12"/>
            <a:pathLst>
              <a:path w="336" h="144">
                <a:moveTo>
                  <a:pt x="0" y="0"/>
                </a:moveTo>
                <a:cubicBezTo>
                  <a:pt x="92" y="12"/>
                  <a:pt x="184" y="24"/>
                  <a:pt x="240" y="48"/>
                </a:cubicBezTo>
                <a:cubicBezTo>
                  <a:pt x="296" y="72"/>
                  <a:pt x="316" y="108"/>
                  <a:pt x="336"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92" name="Freeform 53"/>
          <p:cNvSpPr>
            <a:spLocks/>
          </p:cNvSpPr>
          <p:nvPr/>
        </p:nvSpPr>
        <p:spPr bwMode="auto">
          <a:xfrm>
            <a:off x="6066367" y="1654175"/>
            <a:ext cx="558800" cy="177800"/>
          </a:xfrm>
          <a:custGeom>
            <a:avLst/>
            <a:gdLst>
              <a:gd name="T0" fmla="*/ 0 w 336"/>
              <a:gd name="T1" fmla="*/ 0 h 144"/>
              <a:gd name="T2" fmla="*/ 2147483646 w 336"/>
              <a:gd name="T3" fmla="*/ 2147483646 h 144"/>
              <a:gd name="T4" fmla="*/ 2147483646 w 336"/>
              <a:gd name="T5" fmla="*/ 2147483646 h 144"/>
              <a:gd name="T6" fmla="*/ 0 60000 65536"/>
              <a:gd name="T7" fmla="*/ 0 60000 65536"/>
              <a:gd name="T8" fmla="*/ 0 60000 65536"/>
              <a:gd name="T9" fmla="*/ 0 w 336"/>
              <a:gd name="T10" fmla="*/ 0 h 144"/>
              <a:gd name="T11" fmla="*/ 336 w 336"/>
              <a:gd name="T12" fmla="*/ 144 h 144"/>
            </a:gdLst>
            <a:ahLst/>
            <a:cxnLst>
              <a:cxn ang="T6">
                <a:pos x="T0" y="T1"/>
              </a:cxn>
              <a:cxn ang="T7">
                <a:pos x="T2" y="T3"/>
              </a:cxn>
              <a:cxn ang="T8">
                <a:pos x="T4" y="T5"/>
              </a:cxn>
            </a:cxnLst>
            <a:rect l="T9" t="T10" r="T11" b="T12"/>
            <a:pathLst>
              <a:path w="336" h="144">
                <a:moveTo>
                  <a:pt x="0" y="0"/>
                </a:moveTo>
                <a:cubicBezTo>
                  <a:pt x="92" y="12"/>
                  <a:pt x="184" y="24"/>
                  <a:pt x="240" y="48"/>
                </a:cubicBezTo>
                <a:cubicBezTo>
                  <a:pt x="296" y="72"/>
                  <a:pt x="316" y="108"/>
                  <a:pt x="336"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93" name="Freeform 54"/>
          <p:cNvSpPr>
            <a:spLocks/>
          </p:cNvSpPr>
          <p:nvPr/>
        </p:nvSpPr>
        <p:spPr bwMode="auto">
          <a:xfrm>
            <a:off x="6066367" y="1714501"/>
            <a:ext cx="558800" cy="176213"/>
          </a:xfrm>
          <a:custGeom>
            <a:avLst/>
            <a:gdLst>
              <a:gd name="T0" fmla="*/ 0 w 336"/>
              <a:gd name="T1" fmla="*/ 0 h 144"/>
              <a:gd name="T2" fmla="*/ 2147483646 w 336"/>
              <a:gd name="T3" fmla="*/ 2147483646 h 144"/>
              <a:gd name="T4" fmla="*/ 2147483646 w 336"/>
              <a:gd name="T5" fmla="*/ 2147483646 h 144"/>
              <a:gd name="T6" fmla="*/ 0 60000 65536"/>
              <a:gd name="T7" fmla="*/ 0 60000 65536"/>
              <a:gd name="T8" fmla="*/ 0 60000 65536"/>
              <a:gd name="T9" fmla="*/ 0 w 336"/>
              <a:gd name="T10" fmla="*/ 0 h 144"/>
              <a:gd name="T11" fmla="*/ 336 w 336"/>
              <a:gd name="T12" fmla="*/ 144 h 144"/>
            </a:gdLst>
            <a:ahLst/>
            <a:cxnLst>
              <a:cxn ang="T6">
                <a:pos x="T0" y="T1"/>
              </a:cxn>
              <a:cxn ang="T7">
                <a:pos x="T2" y="T3"/>
              </a:cxn>
              <a:cxn ang="T8">
                <a:pos x="T4" y="T5"/>
              </a:cxn>
            </a:cxnLst>
            <a:rect l="T9" t="T10" r="T11" b="T12"/>
            <a:pathLst>
              <a:path w="336" h="144">
                <a:moveTo>
                  <a:pt x="0" y="0"/>
                </a:moveTo>
                <a:cubicBezTo>
                  <a:pt x="92" y="12"/>
                  <a:pt x="184" y="24"/>
                  <a:pt x="240" y="48"/>
                </a:cubicBezTo>
                <a:cubicBezTo>
                  <a:pt x="296" y="72"/>
                  <a:pt x="316" y="108"/>
                  <a:pt x="336"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94" name="Freeform 6"/>
          <p:cNvSpPr>
            <a:spLocks/>
          </p:cNvSpPr>
          <p:nvPr/>
        </p:nvSpPr>
        <p:spPr bwMode="auto">
          <a:xfrm>
            <a:off x="5357285" y="1181101"/>
            <a:ext cx="882649" cy="684213"/>
          </a:xfrm>
          <a:custGeom>
            <a:avLst/>
            <a:gdLst>
              <a:gd name="T0" fmla="*/ 2147483646 w 530"/>
              <a:gd name="T1" fmla="*/ 2147483646 h 558"/>
              <a:gd name="T2" fmla="*/ 2147483646 w 530"/>
              <a:gd name="T3" fmla="*/ 2147483646 h 558"/>
              <a:gd name="T4" fmla="*/ 2147483646 w 530"/>
              <a:gd name="T5" fmla="*/ 2147483646 h 558"/>
              <a:gd name="T6" fmla="*/ 2147483646 w 530"/>
              <a:gd name="T7" fmla="*/ 2147483646 h 558"/>
              <a:gd name="T8" fmla="*/ 2147483646 w 530"/>
              <a:gd name="T9" fmla="*/ 0 h 558"/>
              <a:gd name="T10" fmla="*/ 2147483646 w 530"/>
              <a:gd name="T11" fmla="*/ 2147483646 h 558"/>
              <a:gd name="T12" fmla="*/ 2147483646 w 530"/>
              <a:gd name="T13" fmla="*/ 2147483646 h 558"/>
              <a:gd name="T14" fmla="*/ 2147483646 w 530"/>
              <a:gd name="T15" fmla="*/ 2147483646 h 558"/>
              <a:gd name="T16" fmla="*/ 2147483646 w 530"/>
              <a:gd name="T17" fmla="*/ 2147483646 h 558"/>
              <a:gd name="T18" fmla="*/ 2147483646 w 530"/>
              <a:gd name="T19" fmla="*/ 2147483646 h 558"/>
              <a:gd name="T20" fmla="*/ 2147483646 w 530"/>
              <a:gd name="T21" fmla="*/ 2147483646 h 558"/>
              <a:gd name="T22" fmla="*/ 2147483646 w 530"/>
              <a:gd name="T23" fmla="*/ 2147483646 h 558"/>
              <a:gd name="T24" fmla="*/ 2147483646 w 530"/>
              <a:gd name="T25" fmla="*/ 2147483646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0"/>
              <a:gd name="T40" fmla="*/ 0 h 558"/>
              <a:gd name="T41" fmla="*/ 530 w 530"/>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0" h="558">
                <a:moveTo>
                  <a:pt x="9" y="530"/>
                </a:moveTo>
                <a:cubicBezTo>
                  <a:pt x="27" y="499"/>
                  <a:pt x="116" y="386"/>
                  <a:pt x="156" y="338"/>
                </a:cubicBezTo>
                <a:cubicBezTo>
                  <a:pt x="196" y="290"/>
                  <a:pt x="227" y="270"/>
                  <a:pt x="249" y="242"/>
                </a:cubicBezTo>
                <a:cubicBezTo>
                  <a:pt x="271" y="214"/>
                  <a:pt x="279" y="210"/>
                  <a:pt x="287" y="170"/>
                </a:cubicBezTo>
                <a:cubicBezTo>
                  <a:pt x="295" y="130"/>
                  <a:pt x="302" y="0"/>
                  <a:pt x="300" y="0"/>
                </a:cubicBezTo>
                <a:cubicBezTo>
                  <a:pt x="298" y="0"/>
                  <a:pt x="296" y="131"/>
                  <a:pt x="302" y="173"/>
                </a:cubicBezTo>
                <a:cubicBezTo>
                  <a:pt x="308" y="215"/>
                  <a:pt x="304" y="202"/>
                  <a:pt x="337" y="250"/>
                </a:cubicBezTo>
                <a:cubicBezTo>
                  <a:pt x="370" y="298"/>
                  <a:pt x="472" y="409"/>
                  <a:pt x="501" y="458"/>
                </a:cubicBezTo>
                <a:cubicBezTo>
                  <a:pt x="530" y="507"/>
                  <a:pt x="530" y="552"/>
                  <a:pt x="513" y="542"/>
                </a:cubicBezTo>
                <a:cubicBezTo>
                  <a:pt x="496" y="532"/>
                  <a:pt x="439" y="439"/>
                  <a:pt x="400" y="401"/>
                </a:cubicBezTo>
                <a:cubicBezTo>
                  <a:pt x="361" y="363"/>
                  <a:pt x="340" y="293"/>
                  <a:pt x="281" y="313"/>
                </a:cubicBezTo>
                <a:cubicBezTo>
                  <a:pt x="222" y="333"/>
                  <a:pt x="90" y="486"/>
                  <a:pt x="45" y="522"/>
                </a:cubicBezTo>
                <a:cubicBezTo>
                  <a:pt x="0" y="558"/>
                  <a:pt x="16" y="528"/>
                  <a:pt x="9" y="530"/>
                </a:cubicBezTo>
                <a:close/>
              </a:path>
            </a:pathLst>
          </a:custGeom>
          <a:solidFill>
            <a:schemeClr val="tx1"/>
          </a:solidFill>
          <a:ln w="9525">
            <a:solidFill>
              <a:schemeClr val="tx1"/>
            </a:solidFill>
            <a:round/>
            <a:headEnd/>
            <a:tailEnd/>
          </a:ln>
        </p:spPr>
        <p:txBody>
          <a:bodyPr/>
          <a:lstStyle/>
          <a:p>
            <a:endParaRPr lang="cs-CZ"/>
          </a:p>
        </p:txBody>
      </p:sp>
      <p:sp>
        <p:nvSpPr>
          <p:cNvPr id="49195" name="Oval 8"/>
          <p:cNvSpPr>
            <a:spLocks noChangeArrowheads="1"/>
          </p:cNvSpPr>
          <p:nvPr/>
        </p:nvSpPr>
        <p:spPr bwMode="auto">
          <a:xfrm>
            <a:off x="5772151" y="1125539"/>
            <a:ext cx="160867" cy="58737"/>
          </a:xfrm>
          <a:prstGeom prst="ellipse">
            <a:avLst/>
          </a:prstGeom>
          <a:solidFill>
            <a:schemeClr val="tx2"/>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9196" name="Freeform 55"/>
          <p:cNvSpPr>
            <a:spLocks/>
          </p:cNvSpPr>
          <p:nvPr/>
        </p:nvSpPr>
        <p:spPr bwMode="auto">
          <a:xfrm>
            <a:off x="5717117" y="1406526"/>
            <a:ext cx="141816" cy="174625"/>
          </a:xfrm>
          <a:custGeom>
            <a:avLst/>
            <a:gdLst>
              <a:gd name="T0" fmla="*/ 2147483646 w 85"/>
              <a:gd name="T1" fmla="*/ 2147483646 h 143"/>
              <a:gd name="T2" fmla="*/ 2147483646 w 85"/>
              <a:gd name="T3" fmla="*/ 2147483646 h 143"/>
              <a:gd name="T4" fmla="*/ 2147483646 w 85"/>
              <a:gd name="T5" fmla="*/ 2147483646 h 143"/>
              <a:gd name="T6" fmla="*/ 2147483646 w 85"/>
              <a:gd name="T7" fmla="*/ 2147483646 h 143"/>
              <a:gd name="T8" fmla="*/ 2147483646 w 85"/>
              <a:gd name="T9" fmla="*/ 2147483646 h 143"/>
              <a:gd name="T10" fmla="*/ 2147483646 w 85"/>
              <a:gd name="T11" fmla="*/ 2147483646 h 143"/>
              <a:gd name="T12" fmla="*/ 0 60000 65536"/>
              <a:gd name="T13" fmla="*/ 0 60000 65536"/>
              <a:gd name="T14" fmla="*/ 0 60000 65536"/>
              <a:gd name="T15" fmla="*/ 0 60000 65536"/>
              <a:gd name="T16" fmla="*/ 0 60000 65536"/>
              <a:gd name="T17" fmla="*/ 0 60000 65536"/>
              <a:gd name="T18" fmla="*/ 0 w 85"/>
              <a:gd name="T19" fmla="*/ 0 h 143"/>
              <a:gd name="T20" fmla="*/ 85 w 85"/>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85" h="143">
                <a:moveTo>
                  <a:pt x="26" y="104"/>
                </a:moveTo>
                <a:cubicBezTo>
                  <a:pt x="15" y="127"/>
                  <a:pt x="0" y="143"/>
                  <a:pt x="8" y="143"/>
                </a:cubicBezTo>
                <a:cubicBezTo>
                  <a:pt x="16" y="143"/>
                  <a:pt x="63" y="118"/>
                  <a:pt x="74" y="104"/>
                </a:cubicBezTo>
                <a:cubicBezTo>
                  <a:pt x="85" y="90"/>
                  <a:pt x="74" y="72"/>
                  <a:pt x="74" y="56"/>
                </a:cubicBezTo>
                <a:cubicBezTo>
                  <a:pt x="74" y="40"/>
                  <a:pt x="82" y="0"/>
                  <a:pt x="74" y="8"/>
                </a:cubicBezTo>
                <a:cubicBezTo>
                  <a:pt x="66" y="16"/>
                  <a:pt x="34" y="80"/>
                  <a:pt x="26" y="104"/>
                </a:cubicBezTo>
                <a:close/>
              </a:path>
            </a:pathLst>
          </a:custGeom>
          <a:solidFill>
            <a:schemeClr val="bg1"/>
          </a:solidFill>
          <a:ln w="9525">
            <a:solidFill>
              <a:schemeClr val="tx1"/>
            </a:solidFill>
            <a:round/>
            <a:headEnd/>
            <a:tailEnd/>
          </a:ln>
        </p:spPr>
        <p:txBody>
          <a:bodyPr/>
          <a:lstStyle/>
          <a:p>
            <a:endParaRPr lang="cs-CZ"/>
          </a:p>
        </p:txBody>
      </p:sp>
      <p:sp>
        <p:nvSpPr>
          <p:cNvPr id="49197" name="Freeform 56"/>
          <p:cNvSpPr>
            <a:spLocks/>
          </p:cNvSpPr>
          <p:nvPr/>
        </p:nvSpPr>
        <p:spPr bwMode="auto">
          <a:xfrm>
            <a:off x="5839885" y="1406525"/>
            <a:ext cx="154516" cy="185738"/>
          </a:xfrm>
          <a:custGeom>
            <a:avLst/>
            <a:gdLst>
              <a:gd name="T0" fmla="*/ 2147483646 w 92"/>
              <a:gd name="T1" fmla="*/ 2147483646 h 152"/>
              <a:gd name="T2" fmla="*/ 2147483646 w 92"/>
              <a:gd name="T3" fmla="*/ 2147483646 h 152"/>
              <a:gd name="T4" fmla="*/ 2147483646 w 92"/>
              <a:gd name="T5" fmla="*/ 2147483646 h 152"/>
              <a:gd name="T6" fmla="*/ 2147483646 w 92"/>
              <a:gd name="T7" fmla="*/ 2147483646 h 152"/>
              <a:gd name="T8" fmla="*/ 2147483646 w 92"/>
              <a:gd name="T9" fmla="*/ 2147483646 h 152"/>
              <a:gd name="T10" fmla="*/ 2147483646 w 92"/>
              <a:gd name="T11" fmla="*/ 2147483646 h 152"/>
              <a:gd name="T12" fmla="*/ 0 60000 65536"/>
              <a:gd name="T13" fmla="*/ 0 60000 65536"/>
              <a:gd name="T14" fmla="*/ 0 60000 65536"/>
              <a:gd name="T15" fmla="*/ 0 60000 65536"/>
              <a:gd name="T16" fmla="*/ 0 60000 65536"/>
              <a:gd name="T17" fmla="*/ 0 60000 65536"/>
              <a:gd name="T18" fmla="*/ 0 w 92"/>
              <a:gd name="T19" fmla="*/ 0 h 152"/>
              <a:gd name="T20" fmla="*/ 92 w 92"/>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92" h="152">
                <a:moveTo>
                  <a:pt x="63" y="99"/>
                </a:moveTo>
                <a:cubicBezTo>
                  <a:pt x="75" y="123"/>
                  <a:pt x="92" y="150"/>
                  <a:pt x="84" y="151"/>
                </a:cubicBezTo>
                <a:cubicBezTo>
                  <a:pt x="76" y="152"/>
                  <a:pt x="24" y="119"/>
                  <a:pt x="12" y="103"/>
                </a:cubicBezTo>
                <a:cubicBezTo>
                  <a:pt x="0" y="87"/>
                  <a:pt x="12" y="71"/>
                  <a:pt x="12" y="55"/>
                </a:cubicBezTo>
                <a:cubicBezTo>
                  <a:pt x="12" y="39"/>
                  <a:pt x="4" y="0"/>
                  <a:pt x="12" y="7"/>
                </a:cubicBezTo>
                <a:cubicBezTo>
                  <a:pt x="20" y="14"/>
                  <a:pt x="51" y="75"/>
                  <a:pt x="63" y="99"/>
                </a:cubicBezTo>
                <a:close/>
              </a:path>
            </a:pathLst>
          </a:custGeom>
          <a:solidFill>
            <a:schemeClr val="bg1"/>
          </a:solidFill>
          <a:ln w="9525">
            <a:solidFill>
              <a:schemeClr val="tx1"/>
            </a:solidFill>
            <a:round/>
            <a:headEnd/>
            <a:tailEnd/>
          </a:ln>
        </p:spPr>
        <p:txBody>
          <a:bodyPr/>
          <a:lstStyle/>
          <a:p>
            <a:endParaRPr lang="cs-CZ"/>
          </a:p>
        </p:txBody>
      </p:sp>
      <p:sp>
        <p:nvSpPr>
          <p:cNvPr id="49198" name="Rectangle 2"/>
          <p:cNvSpPr>
            <a:spLocks noChangeArrowheads="1"/>
          </p:cNvSpPr>
          <p:nvPr/>
        </p:nvSpPr>
        <p:spPr bwMode="auto">
          <a:xfrm>
            <a:off x="6769101" y="6527800"/>
            <a:ext cx="5397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FontTx/>
              <a:buNone/>
            </a:pPr>
            <a:r>
              <a:rPr lang="cs-CZ" altLang="cs-CZ" sz="1400" b="1">
                <a:cs typeface="Arial" pitchFamily="34" charset="0"/>
              </a:rPr>
              <a:t>Upraveno dle: Poopesko Peter a kol. (1990)</a:t>
            </a:r>
            <a:endParaRPr lang="en-US" altLang="cs-CZ" sz="1400" b="1">
              <a:cs typeface="Arial" pitchFamily="34" charset="0"/>
            </a:endParaRPr>
          </a:p>
        </p:txBody>
      </p:sp>
      <p:sp>
        <p:nvSpPr>
          <p:cNvPr id="49199" name="Obdélník 57"/>
          <p:cNvSpPr>
            <a:spLocks noChangeArrowheads="1"/>
          </p:cNvSpPr>
          <p:nvPr/>
        </p:nvSpPr>
        <p:spPr bwMode="auto">
          <a:xfrm>
            <a:off x="-2117" y="0"/>
            <a:ext cx="12192001" cy="908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9200" name="Obdélník 58"/>
          <p:cNvSpPr>
            <a:spLocks noChangeArrowheads="1"/>
          </p:cNvSpPr>
          <p:nvPr/>
        </p:nvSpPr>
        <p:spPr bwMode="auto">
          <a:xfrm>
            <a:off x="0" y="6381750"/>
            <a:ext cx="12192000" cy="476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9201" name="Zástupný symbol pro číslo snímku 59"/>
          <p:cNvSpPr txBox="1">
            <a:spLocks noGrp="1"/>
          </p:cNvSpPr>
          <p:nvPr/>
        </p:nvSpPr>
        <p:spPr bwMode="auto">
          <a:xfrm>
            <a:off x="9647767" y="63817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fld id="{6D233EA2-A102-4FBE-AC36-3BB61E0829A9}" type="slidenum">
              <a:rPr lang="cs-CZ" altLang="cs-CZ" sz="1800">
                <a:solidFill>
                  <a:srgbClr val="FFFF00"/>
                </a:solidFill>
                <a:latin typeface="Times New Roman" pitchFamily="18" charset="0"/>
              </a:rPr>
              <a:pPr algn="r">
                <a:spcBef>
                  <a:spcPct val="0"/>
                </a:spcBef>
                <a:buFontTx/>
                <a:buNone/>
              </a:pPr>
              <a:t>12</a:t>
            </a:fld>
            <a:endParaRPr lang="cs-CZ" altLang="cs-CZ" sz="1800">
              <a:solidFill>
                <a:srgbClr val="FFFF00"/>
              </a:solidFill>
              <a:latin typeface="Times New Roman" pitchFamily="18" charset="0"/>
            </a:endParaRPr>
          </a:p>
        </p:txBody>
      </p:sp>
      <p:sp>
        <p:nvSpPr>
          <p:cNvPr id="49203" name="Freeform 19"/>
          <p:cNvSpPr>
            <a:spLocks/>
          </p:cNvSpPr>
          <p:nvPr/>
        </p:nvSpPr>
        <p:spPr bwMode="auto">
          <a:xfrm flipH="1">
            <a:off x="5082118" y="2636839"/>
            <a:ext cx="586316" cy="1177925"/>
          </a:xfrm>
          <a:custGeom>
            <a:avLst/>
            <a:gdLst>
              <a:gd name="T0" fmla="*/ 2147483646 w 352"/>
              <a:gd name="T1" fmla="*/ 2147483646 h 960"/>
              <a:gd name="T2" fmla="*/ 2147483646 w 352"/>
              <a:gd name="T3" fmla="*/ 2147483646 h 960"/>
              <a:gd name="T4" fmla="*/ 2147483646 w 352"/>
              <a:gd name="T5" fmla="*/ 2147483646 h 960"/>
              <a:gd name="T6" fmla="*/ 2147483646 w 352"/>
              <a:gd name="T7" fmla="*/ 2147483646 h 960"/>
              <a:gd name="T8" fmla="*/ 2147483646 w 352"/>
              <a:gd name="T9" fmla="*/ 2147483646 h 960"/>
              <a:gd name="T10" fmla="*/ 2147483646 w 352"/>
              <a:gd name="T11" fmla="*/ 2147483646 h 960"/>
              <a:gd name="T12" fmla="*/ 2147483646 w 352"/>
              <a:gd name="T13" fmla="*/ 2147483646 h 960"/>
              <a:gd name="T14" fmla="*/ 2147483646 w 352"/>
              <a:gd name="T15" fmla="*/ 2147483646 h 960"/>
              <a:gd name="T16" fmla="*/ 2147483646 w 352"/>
              <a:gd name="T17" fmla="*/ 2147483646 h 960"/>
              <a:gd name="T18" fmla="*/ 2147483646 w 352"/>
              <a:gd name="T19" fmla="*/ 2147483646 h 960"/>
              <a:gd name="T20" fmla="*/ 2147483646 w 352"/>
              <a:gd name="T21" fmla="*/ 2147483646 h 9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2"/>
              <a:gd name="T34" fmla="*/ 0 h 960"/>
              <a:gd name="T35" fmla="*/ 352 w 352"/>
              <a:gd name="T36" fmla="*/ 960 h 9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2" h="960">
                <a:moveTo>
                  <a:pt x="16" y="888"/>
                </a:moveTo>
                <a:cubicBezTo>
                  <a:pt x="0" y="816"/>
                  <a:pt x="48" y="600"/>
                  <a:pt x="64" y="504"/>
                </a:cubicBezTo>
                <a:cubicBezTo>
                  <a:pt x="80" y="408"/>
                  <a:pt x="96" y="376"/>
                  <a:pt x="112" y="312"/>
                </a:cubicBezTo>
                <a:cubicBezTo>
                  <a:pt x="128" y="248"/>
                  <a:pt x="136" y="160"/>
                  <a:pt x="160" y="120"/>
                </a:cubicBezTo>
                <a:cubicBezTo>
                  <a:pt x="184" y="80"/>
                  <a:pt x="224" y="88"/>
                  <a:pt x="256" y="72"/>
                </a:cubicBezTo>
                <a:cubicBezTo>
                  <a:pt x="288" y="56"/>
                  <a:pt x="352" y="0"/>
                  <a:pt x="352" y="24"/>
                </a:cubicBezTo>
                <a:cubicBezTo>
                  <a:pt x="352" y="48"/>
                  <a:pt x="280" y="144"/>
                  <a:pt x="256" y="216"/>
                </a:cubicBezTo>
                <a:cubicBezTo>
                  <a:pt x="232" y="288"/>
                  <a:pt x="216" y="368"/>
                  <a:pt x="208" y="456"/>
                </a:cubicBezTo>
                <a:cubicBezTo>
                  <a:pt x="200" y="544"/>
                  <a:pt x="216" y="664"/>
                  <a:pt x="208" y="744"/>
                </a:cubicBezTo>
                <a:cubicBezTo>
                  <a:pt x="200" y="824"/>
                  <a:pt x="192" y="912"/>
                  <a:pt x="160" y="936"/>
                </a:cubicBezTo>
                <a:cubicBezTo>
                  <a:pt x="128" y="960"/>
                  <a:pt x="32" y="960"/>
                  <a:pt x="16" y="888"/>
                </a:cubicBezTo>
                <a:close/>
              </a:path>
            </a:pathLst>
          </a:custGeom>
          <a:solidFill>
            <a:srgbClr val="FF9933"/>
          </a:solidFill>
          <a:ln w="9525">
            <a:solidFill>
              <a:schemeClr val="tx1"/>
            </a:solidFill>
            <a:round/>
            <a:headEnd/>
            <a:tailEnd/>
          </a:ln>
        </p:spPr>
        <p:txBody>
          <a:bodyPr/>
          <a:lstStyle/>
          <a:p>
            <a:endParaRPr lang="cs-CZ"/>
          </a:p>
        </p:txBody>
      </p:sp>
      <p:sp>
        <p:nvSpPr>
          <p:cNvPr id="49204" name="Freeform 20"/>
          <p:cNvSpPr>
            <a:spLocks/>
          </p:cNvSpPr>
          <p:nvPr/>
        </p:nvSpPr>
        <p:spPr bwMode="auto">
          <a:xfrm flipH="1">
            <a:off x="5130801" y="3068638"/>
            <a:ext cx="268817" cy="766762"/>
          </a:xfrm>
          <a:custGeom>
            <a:avLst/>
            <a:gdLst>
              <a:gd name="T0" fmla="*/ 2147483646 w 162"/>
              <a:gd name="T1" fmla="*/ 2147483646 h 624"/>
              <a:gd name="T2" fmla="*/ 2147483646 w 162"/>
              <a:gd name="T3" fmla="*/ 2147483646 h 624"/>
              <a:gd name="T4" fmla="*/ 2147483646 w 162"/>
              <a:gd name="T5" fmla="*/ 2147483646 h 624"/>
              <a:gd name="T6" fmla="*/ 2147483646 w 162"/>
              <a:gd name="T7" fmla="*/ 2147483646 h 624"/>
              <a:gd name="T8" fmla="*/ 2147483646 w 162"/>
              <a:gd name="T9" fmla="*/ 2147483646 h 624"/>
              <a:gd name="T10" fmla="*/ 2147483646 w 162"/>
              <a:gd name="T11" fmla="*/ 2147483646 h 624"/>
              <a:gd name="T12" fmla="*/ 2147483646 w 162"/>
              <a:gd name="T13" fmla="*/ 2147483646 h 624"/>
              <a:gd name="T14" fmla="*/ 2147483646 w 162"/>
              <a:gd name="T15" fmla="*/ 2147483646 h 624"/>
              <a:gd name="T16" fmla="*/ 2147483646 w 162"/>
              <a:gd name="T17" fmla="*/ 2147483646 h 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624"/>
              <a:gd name="T29" fmla="*/ 162 w 162"/>
              <a:gd name="T30" fmla="*/ 624 h 6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624">
                <a:moveTo>
                  <a:pt x="49" y="4"/>
                </a:moveTo>
                <a:cubicBezTo>
                  <a:pt x="58" y="0"/>
                  <a:pt x="84" y="120"/>
                  <a:pt x="101" y="172"/>
                </a:cubicBezTo>
                <a:cubicBezTo>
                  <a:pt x="118" y="224"/>
                  <a:pt x="142" y="248"/>
                  <a:pt x="149" y="316"/>
                </a:cubicBezTo>
                <a:cubicBezTo>
                  <a:pt x="156" y="384"/>
                  <a:pt x="162" y="536"/>
                  <a:pt x="145" y="580"/>
                </a:cubicBezTo>
                <a:cubicBezTo>
                  <a:pt x="128" y="624"/>
                  <a:pt x="73" y="580"/>
                  <a:pt x="49" y="580"/>
                </a:cubicBezTo>
                <a:cubicBezTo>
                  <a:pt x="25" y="580"/>
                  <a:pt x="0" y="607"/>
                  <a:pt x="1" y="580"/>
                </a:cubicBezTo>
                <a:cubicBezTo>
                  <a:pt x="2" y="553"/>
                  <a:pt x="46" y="479"/>
                  <a:pt x="53" y="420"/>
                </a:cubicBezTo>
                <a:cubicBezTo>
                  <a:pt x="60" y="361"/>
                  <a:pt x="46" y="297"/>
                  <a:pt x="45" y="228"/>
                </a:cubicBezTo>
                <a:cubicBezTo>
                  <a:pt x="44" y="159"/>
                  <a:pt x="48" y="51"/>
                  <a:pt x="49" y="4"/>
                </a:cubicBezTo>
                <a:close/>
              </a:path>
            </a:pathLst>
          </a:custGeom>
          <a:solidFill>
            <a:srgbClr val="FF9933"/>
          </a:solidFill>
          <a:ln w="9525">
            <a:solidFill>
              <a:schemeClr val="tx1"/>
            </a:solidFill>
            <a:round/>
            <a:headEnd/>
            <a:tailEnd/>
          </a:ln>
        </p:spPr>
        <p:txBody>
          <a:bodyPr/>
          <a:lstStyle/>
          <a:p>
            <a:endParaRPr lang="cs-CZ"/>
          </a:p>
        </p:txBody>
      </p:sp>
      <p:sp>
        <p:nvSpPr>
          <p:cNvPr id="49205" name="Freeform 21"/>
          <p:cNvSpPr>
            <a:spLocks/>
          </p:cNvSpPr>
          <p:nvPr/>
        </p:nvSpPr>
        <p:spPr bwMode="auto">
          <a:xfrm flipH="1">
            <a:off x="4663018" y="3429000"/>
            <a:ext cx="518583" cy="403225"/>
          </a:xfrm>
          <a:custGeom>
            <a:avLst/>
            <a:gdLst>
              <a:gd name="T0" fmla="*/ 2147483646 w 312"/>
              <a:gd name="T1" fmla="*/ 2147483646 h 328"/>
              <a:gd name="T2" fmla="*/ 2147483646 w 312"/>
              <a:gd name="T3" fmla="*/ 2147483646 h 328"/>
              <a:gd name="T4" fmla="*/ 2147483646 w 312"/>
              <a:gd name="T5" fmla="*/ 2147483646 h 328"/>
              <a:gd name="T6" fmla="*/ 2147483646 w 312"/>
              <a:gd name="T7" fmla="*/ 2147483646 h 328"/>
              <a:gd name="T8" fmla="*/ 2147483646 w 312"/>
              <a:gd name="T9" fmla="*/ 2147483646 h 328"/>
              <a:gd name="T10" fmla="*/ 2147483646 w 312"/>
              <a:gd name="T11" fmla="*/ 2147483646 h 328"/>
              <a:gd name="T12" fmla="*/ 2147483646 w 312"/>
              <a:gd name="T13" fmla="*/ 2147483646 h 328"/>
              <a:gd name="T14" fmla="*/ 2147483646 w 312"/>
              <a:gd name="T15" fmla="*/ 2147483646 h 328"/>
              <a:gd name="T16" fmla="*/ 2147483646 w 312"/>
              <a:gd name="T17" fmla="*/ 2147483646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28"/>
              <a:gd name="T29" fmla="*/ 312 w 312"/>
              <a:gd name="T30" fmla="*/ 328 h 3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28">
                <a:moveTo>
                  <a:pt x="24" y="24"/>
                </a:moveTo>
                <a:cubicBezTo>
                  <a:pt x="48" y="48"/>
                  <a:pt x="120" y="168"/>
                  <a:pt x="168" y="216"/>
                </a:cubicBezTo>
                <a:cubicBezTo>
                  <a:pt x="216" y="264"/>
                  <a:pt x="312" y="296"/>
                  <a:pt x="312" y="312"/>
                </a:cubicBezTo>
                <a:cubicBezTo>
                  <a:pt x="312" y="328"/>
                  <a:pt x="200" y="312"/>
                  <a:pt x="168" y="312"/>
                </a:cubicBezTo>
                <a:cubicBezTo>
                  <a:pt x="136" y="312"/>
                  <a:pt x="144" y="312"/>
                  <a:pt x="120" y="312"/>
                </a:cubicBezTo>
                <a:cubicBezTo>
                  <a:pt x="96" y="312"/>
                  <a:pt x="40" y="328"/>
                  <a:pt x="24" y="312"/>
                </a:cubicBezTo>
                <a:cubicBezTo>
                  <a:pt x="8" y="296"/>
                  <a:pt x="24" y="256"/>
                  <a:pt x="24" y="216"/>
                </a:cubicBezTo>
                <a:cubicBezTo>
                  <a:pt x="24" y="176"/>
                  <a:pt x="24" y="104"/>
                  <a:pt x="24" y="72"/>
                </a:cubicBezTo>
                <a:cubicBezTo>
                  <a:pt x="24" y="40"/>
                  <a:pt x="0" y="0"/>
                  <a:pt x="24" y="24"/>
                </a:cubicBezTo>
                <a:close/>
              </a:path>
            </a:pathLst>
          </a:custGeom>
          <a:solidFill>
            <a:srgbClr val="FF9933"/>
          </a:solidFill>
          <a:ln w="9525">
            <a:solidFill>
              <a:schemeClr val="tx1"/>
            </a:solidFill>
            <a:round/>
            <a:headEnd/>
            <a:tailEnd/>
          </a:ln>
        </p:spPr>
        <p:txBody>
          <a:bodyPr/>
          <a:lstStyle/>
          <a:p>
            <a:endParaRPr lang="cs-CZ"/>
          </a:p>
        </p:txBody>
      </p:sp>
      <p:sp>
        <p:nvSpPr>
          <p:cNvPr id="49206" name="Freeform 22"/>
          <p:cNvSpPr>
            <a:spLocks/>
          </p:cNvSpPr>
          <p:nvPr/>
        </p:nvSpPr>
        <p:spPr bwMode="auto">
          <a:xfrm>
            <a:off x="5518151" y="3736975"/>
            <a:ext cx="2281767" cy="1658938"/>
          </a:xfrm>
          <a:custGeom>
            <a:avLst/>
            <a:gdLst>
              <a:gd name="T0" fmla="*/ 2147483646 w 1368"/>
              <a:gd name="T1" fmla="*/ 2147483646 h 1352"/>
              <a:gd name="T2" fmla="*/ 2147483646 w 1368"/>
              <a:gd name="T3" fmla="*/ 2147483646 h 1352"/>
              <a:gd name="T4" fmla="*/ 2147483646 w 1368"/>
              <a:gd name="T5" fmla="*/ 2147483646 h 1352"/>
              <a:gd name="T6" fmla="*/ 2147483646 w 1368"/>
              <a:gd name="T7" fmla="*/ 2147483646 h 1352"/>
              <a:gd name="T8" fmla="*/ 2147483646 w 1368"/>
              <a:gd name="T9" fmla="*/ 2147483646 h 1352"/>
              <a:gd name="T10" fmla="*/ 2147483646 w 1368"/>
              <a:gd name="T11" fmla="*/ 2147483646 h 1352"/>
              <a:gd name="T12" fmla="*/ 2147483646 w 1368"/>
              <a:gd name="T13" fmla="*/ 2147483646 h 1352"/>
              <a:gd name="T14" fmla="*/ 2147483646 w 1368"/>
              <a:gd name="T15" fmla="*/ 2147483646 h 1352"/>
              <a:gd name="T16" fmla="*/ 2147483646 w 1368"/>
              <a:gd name="T17" fmla="*/ 2147483646 h 1352"/>
              <a:gd name="T18" fmla="*/ 2147483646 w 1368"/>
              <a:gd name="T19" fmla="*/ 2147483646 h 1352"/>
              <a:gd name="T20" fmla="*/ 2147483646 w 1368"/>
              <a:gd name="T21" fmla="*/ 2147483646 h 1352"/>
              <a:gd name="T22" fmla="*/ 2147483646 w 1368"/>
              <a:gd name="T23" fmla="*/ 2147483646 h 1352"/>
              <a:gd name="T24" fmla="*/ 2147483646 w 1368"/>
              <a:gd name="T25" fmla="*/ 2147483646 h 1352"/>
              <a:gd name="T26" fmla="*/ 2147483646 w 1368"/>
              <a:gd name="T27" fmla="*/ 2147483646 h 13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8"/>
              <a:gd name="T43" fmla="*/ 0 h 1352"/>
              <a:gd name="T44" fmla="*/ 1368 w 1368"/>
              <a:gd name="T45" fmla="*/ 1352 h 13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8" h="1352">
                <a:moveTo>
                  <a:pt x="104" y="1328"/>
                </a:moveTo>
                <a:cubicBezTo>
                  <a:pt x="64" y="1352"/>
                  <a:pt x="72" y="1344"/>
                  <a:pt x="56" y="1328"/>
                </a:cubicBezTo>
                <a:cubicBezTo>
                  <a:pt x="40" y="1312"/>
                  <a:pt x="16" y="1328"/>
                  <a:pt x="8" y="1232"/>
                </a:cubicBezTo>
                <a:cubicBezTo>
                  <a:pt x="0" y="1136"/>
                  <a:pt x="0" y="920"/>
                  <a:pt x="8" y="752"/>
                </a:cubicBezTo>
                <a:cubicBezTo>
                  <a:pt x="16" y="584"/>
                  <a:pt x="40" y="344"/>
                  <a:pt x="56" y="224"/>
                </a:cubicBezTo>
                <a:cubicBezTo>
                  <a:pt x="72" y="104"/>
                  <a:pt x="56" y="64"/>
                  <a:pt x="104" y="32"/>
                </a:cubicBezTo>
                <a:cubicBezTo>
                  <a:pt x="152" y="0"/>
                  <a:pt x="232" y="8"/>
                  <a:pt x="344" y="32"/>
                </a:cubicBezTo>
                <a:cubicBezTo>
                  <a:pt x="456" y="56"/>
                  <a:pt x="632" y="112"/>
                  <a:pt x="776" y="176"/>
                </a:cubicBezTo>
                <a:cubicBezTo>
                  <a:pt x="920" y="240"/>
                  <a:pt x="1112" y="352"/>
                  <a:pt x="1208" y="416"/>
                </a:cubicBezTo>
                <a:cubicBezTo>
                  <a:pt x="1304" y="480"/>
                  <a:pt x="1368" y="520"/>
                  <a:pt x="1352" y="560"/>
                </a:cubicBezTo>
                <a:cubicBezTo>
                  <a:pt x="1336" y="600"/>
                  <a:pt x="1208" y="608"/>
                  <a:pt x="1112" y="656"/>
                </a:cubicBezTo>
                <a:cubicBezTo>
                  <a:pt x="1016" y="704"/>
                  <a:pt x="912" y="760"/>
                  <a:pt x="776" y="848"/>
                </a:cubicBezTo>
                <a:cubicBezTo>
                  <a:pt x="640" y="936"/>
                  <a:pt x="408" y="1104"/>
                  <a:pt x="296" y="1184"/>
                </a:cubicBezTo>
                <a:cubicBezTo>
                  <a:pt x="184" y="1264"/>
                  <a:pt x="144" y="1304"/>
                  <a:pt x="104" y="1328"/>
                </a:cubicBezTo>
                <a:close/>
              </a:path>
            </a:pathLst>
          </a:custGeom>
          <a:solidFill>
            <a:srgbClr val="FF9933"/>
          </a:solidFill>
          <a:ln w="9525">
            <a:solidFill>
              <a:schemeClr val="tx1"/>
            </a:solidFill>
            <a:round/>
            <a:headEnd/>
            <a:tailEnd/>
          </a:ln>
        </p:spPr>
        <p:txBody>
          <a:bodyPr/>
          <a:lstStyle/>
          <a:p>
            <a:endParaRPr lang="cs-CZ"/>
          </a:p>
        </p:txBody>
      </p:sp>
      <p:sp>
        <p:nvSpPr>
          <p:cNvPr id="49207" name="Left Arrow 3"/>
          <p:cNvSpPr>
            <a:spLocks noChangeArrowheads="1"/>
          </p:cNvSpPr>
          <p:nvPr/>
        </p:nvSpPr>
        <p:spPr bwMode="auto">
          <a:xfrm rot="-9707214">
            <a:off x="2567518" y="2371725"/>
            <a:ext cx="3202516" cy="107950"/>
          </a:xfrm>
          <a:prstGeom prst="leftArrow">
            <a:avLst>
              <a:gd name="adj1" fmla="val 50000"/>
              <a:gd name="adj2" fmla="val 49753"/>
            </a:avLst>
          </a:prstGeom>
          <a:solidFill>
            <a:srgbClr val="FF0000"/>
          </a:solidFill>
          <a:ln w="9525" algn="ctr">
            <a:solidFill>
              <a:schemeClr val="tx1"/>
            </a:solidFill>
            <a:round/>
            <a:headEnd/>
            <a:tailEnd/>
          </a:ln>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9208" name="Left Arrow 3"/>
          <p:cNvSpPr>
            <a:spLocks noChangeArrowheads="1"/>
          </p:cNvSpPr>
          <p:nvPr/>
        </p:nvSpPr>
        <p:spPr bwMode="auto">
          <a:xfrm rot="10800000">
            <a:off x="2453218" y="3003550"/>
            <a:ext cx="3202516" cy="107950"/>
          </a:xfrm>
          <a:prstGeom prst="leftArrow">
            <a:avLst>
              <a:gd name="adj1" fmla="val 50000"/>
              <a:gd name="adj2" fmla="val 49753"/>
            </a:avLst>
          </a:prstGeom>
          <a:solidFill>
            <a:srgbClr val="FF0000"/>
          </a:solidFill>
          <a:ln w="9525" algn="ctr">
            <a:solidFill>
              <a:schemeClr val="tx1"/>
            </a:solidFill>
            <a:round/>
            <a:headEnd/>
            <a:tailEnd/>
          </a:ln>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9209" name="Left Arrow 3"/>
          <p:cNvSpPr>
            <a:spLocks noChangeArrowheads="1"/>
          </p:cNvSpPr>
          <p:nvPr/>
        </p:nvSpPr>
        <p:spPr bwMode="auto">
          <a:xfrm rot="9433468">
            <a:off x="2510367" y="3602038"/>
            <a:ext cx="3202517" cy="107950"/>
          </a:xfrm>
          <a:prstGeom prst="leftArrow">
            <a:avLst>
              <a:gd name="adj1" fmla="val 50000"/>
              <a:gd name="adj2" fmla="val 49753"/>
            </a:avLst>
          </a:prstGeom>
          <a:solidFill>
            <a:srgbClr val="FF0000"/>
          </a:solidFill>
          <a:ln w="9525" algn="ctr">
            <a:solidFill>
              <a:schemeClr val="tx1"/>
            </a:solidFill>
            <a:round/>
            <a:headEnd/>
            <a:tailEnd/>
          </a:ln>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9210" name="TextBox 4"/>
          <p:cNvSpPr txBox="1">
            <a:spLocks noChangeArrowheads="1"/>
          </p:cNvSpPr>
          <p:nvPr/>
        </p:nvSpPr>
        <p:spPr bwMode="auto">
          <a:xfrm>
            <a:off x="864931" y="1844675"/>
            <a:ext cx="1443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cs-CZ" altLang="cs-CZ" sz="2000" b="1">
                <a:cs typeface="Arial" pitchFamily="34" charset="0"/>
              </a:rPr>
              <a:t>TRACHEA</a:t>
            </a:r>
            <a:endParaRPr lang="en-US" altLang="cs-CZ" sz="2800" b="1">
              <a:cs typeface="Arial" pitchFamily="34" charset="0"/>
            </a:endParaRPr>
          </a:p>
        </p:txBody>
      </p:sp>
      <p:sp>
        <p:nvSpPr>
          <p:cNvPr id="49211" name="TextBox 4"/>
          <p:cNvSpPr txBox="1">
            <a:spLocks noChangeArrowheads="1"/>
          </p:cNvSpPr>
          <p:nvPr/>
        </p:nvSpPr>
        <p:spPr bwMode="auto">
          <a:xfrm>
            <a:off x="782728" y="4067175"/>
            <a:ext cx="1406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cs-CZ" altLang="cs-CZ" sz="2000" b="1">
                <a:cs typeface="Arial" pitchFamily="34" charset="0"/>
              </a:rPr>
              <a:t>N. VAGUS</a:t>
            </a:r>
            <a:endParaRPr lang="en-US" altLang="cs-CZ" sz="2800" b="1">
              <a:cs typeface="Arial" pitchFamily="34" charset="0"/>
            </a:endParaRPr>
          </a:p>
        </p:txBody>
      </p:sp>
      <p:sp>
        <p:nvSpPr>
          <p:cNvPr id="49212" name="TextBox 4"/>
          <p:cNvSpPr txBox="1">
            <a:spLocks noChangeArrowheads="1"/>
          </p:cNvSpPr>
          <p:nvPr/>
        </p:nvSpPr>
        <p:spPr bwMode="auto">
          <a:xfrm>
            <a:off x="406646" y="2852739"/>
            <a:ext cx="1667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cs-CZ" altLang="cs-CZ" sz="2000" b="1">
                <a:cs typeface="Arial" pitchFamily="34" charset="0"/>
              </a:rPr>
              <a:t>A. CAROTIS</a:t>
            </a:r>
            <a:endParaRPr lang="en-US" altLang="cs-CZ" sz="2800" b="1">
              <a:cs typeface="Arial" pitchFamily="34" charset="0"/>
            </a:endParaRPr>
          </a:p>
        </p:txBody>
      </p:sp>
      <p:sp>
        <p:nvSpPr>
          <p:cNvPr id="49213" name="TextovéPole 93"/>
          <p:cNvSpPr txBox="1">
            <a:spLocks noChangeArrowheads="1"/>
          </p:cNvSpPr>
          <p:nvPr/>
        </p:nvSpPr>
        <p:spPr bwMode="auto">
          <a:xfrm>
            <a:off x="7440084" y="1054101"/>
            <a:ext cx="4512733"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cs-CZ" altLang="cs-CZ" sz="1800" b="1" dirty="0" smtClean="0">
                <a:cs typeface="Arial" pitchFamily="34" charset="0"/>
              </a:rPr>
              <a:t>ENDOTRACHEAL CANNULA</a:t>
            </a:r>
            <a:endParaRPr lang="cs-CZ" altLang="cs-CZ" sz="1800" b="1" dirty="0">
              <a:cs typeface="Arial" pitchFamily="34" charset="0"/>
            </a:endParaRPr>
          </a:p>
        </p:txBody>
      </p:sp>
      <p:pic>
        <p:nvPicPr>
          <p:cNvPr id="49215" name="Picture 1"/>
          <p:cNvPicPr>
            <a:picLocks noChangeAspect="1"/>
          </p:cNvPicPr>
          <p:nvPr/>
        </p:nvPicPr>
        <p:blipFill>
          <a:blip r:embed="rId2">
            <a:extLst>
              <a:ext uri="{28A0092B-C50C-407E-A947-70E740481C1C}">
                <a14:useLocalDpi xmlns:a14="http://schemas.microsoft.com/office/drawing/2010/main" val="0"/>
              </a:ext>
            </a:extLst>
          </a:blip>
          <a:srcRect l="36356" t="30408" r="24954" b="32961"/>
          <a:stretch>
            <a:fillRect/>
          </a:stretch>
        </p:blipFill>
        <p:spPr bwMode="auto">
          <a:xfrm>
            <a:off x="8015818" y="1782764"/>
            <a:ext cx="3481916"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944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bdélník 14"/>
          <p:cNvSpPr>
            <a:spLocks noChangeArrowheads="1"/>
          </p:cNvSpPr>
          <p:nvPr/>
        </p:nvSpPr>
        <p:spPr bwMode="auto">
          <a:xfrm>
            <a:off x="0" y="0"/>
            <a:ext cx="12192000" cy="908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6083" name="Obdélník 15"/>
          <p:cNvSpPr>
            <a:spLocks noChangeArrowheads="1"/>
          </p:cNvSpPr>
          <p:nvPr/>
        </p:nvSpPr>
        <p:spPr bwMode="auto">
          <a:xfrm>
            <a:off x="0" y="6381750"/>
            <a:ext cx="12192000" cy="476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6084" name="Zástupný symbol pro číslo snímku 16"/>
          <p:cNvSpPr txBox="1">
            <a:spLocks noGrp="1"/>
          </p:cNvSpPr>
          <p:nvPr/>
        </p:nvSpPr>
        <p:spPr bwMode="auto">
          <a:xfrm>
            <a:off x="9647767" y="63817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fld id="{C3641FAC-EAB0-4993-ADB5-21886545624D}" type="slidenum">
              <a:rPr lang="cs-CZ" altLang="cs-CZ" sz="1800">
                <a:solidFill>
                  <a:srgbClr val="FFFF00"/>
                </a:solidFill>
                <a:latin typeface="Times New Roman" pitchFamily="18" charset="0"/>
              </a:rPr>
              <a:pPr algn="r">
                <a:spcBef>
                  <a:spcPct val="0"/>
                </a:spcBef>
                <a:buFontTx/>
                <a:buNone/>
              </a:pPr>
              <a:t>13</a:t>
            </a:fld>
            <a:endParaRPr lang="cs-CZ" altLang="cs-CZ" sz="1800">
              <a:solidFill>
                <a:srgbClr val="FFFF00"/>
              </a:solidFill>
              <a:latin typeface="Times New Roman" pitchFamily="18" charset="0"/>
            </a:endParaRPr>
          </a:p>
        </p:txBody>
      </p:sp>
      <p:sp>
        <p:nvSpPr>
          <p:cNvPr id="46085" name="Text Box 36"/>
          <p:cNvSpPr txBox="1">
            <a:spLocks noChangeArrowheads="1"/>
          </p:cNvSpPr>
          <p:nvPr/>
        </p:nvSpPr>
        <p:spPr bwMode="auto">
          <a:xfrm>
            <a:off x="86785" y="173039"/>
            <a:ext cx="1186603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cs-CZ" altLang="cs-CZ" sz="2400" b="1" dirty="0" smtClean="0">
                <a:solidFill>
                  <a:srgbClr val="FFFF00"/>
                </a:solidFill>
                <a:cs typeface="Arial" pitchFamily="34" charset="0"/>
              </a:rPr>
              <a:t>HERING-BREUER REFLEX</a:t>
            </a:r>
            <a:r>
              <a:rPr lang="cs-CZ" altLang="cs-CZ" b="1" dirty="0" smtClean="0">
                <a:solidFill>
                  <a:srgbClr val="FFFF00"/>
                </a:solidFill>
                <a:cs typeface="Arial" pitchFamily="34" charset="0"/>
              </a:rPr>
              <a:t> </a:t>
            </a:r>
            <a:endParaRPr lang="cs-CZ" altLang="cs-CZ" b="1" dirty="0">
              <a:solidFill>
                <a:srgbClr val="FFFF00"/>
              </a:solidFill>
              <a:cs typeface="Arial" pitchFamily="34" charset="0"/>
            </a:endParaRPr>
          </a:p>
        </p:txBody>
      </p:sp>
      <p:pic>
        <p:nvPicPr>
          <p:cNvPr id="46086" name="Picture 4" descr="HB před vagotomií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33" y="2276476"/>
            <a:ext cx="1151466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Left Brace 1"/>
          <p:cNvSpPr>
            <a:spLocks/>
          </p:cNvSpPr>
          <p:nvPr/>
        </p:nvSpPr>
        <p:spPr bwMode="auto">
          <a:xfrm rot="5400000">
            <a:off x="6288882" y="716757"/>
            <a:ext cx="287337" cy="4127500"/>
          </a:xfrm>
          <a:prstGeom prst="leftBrace">
            <a:avLst>
              <a:gd name="adj1" fmla="val 8330"/>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21513" name="Obdélník 11"/>
          <p:cNvSpPr>
            <a:spLocks noChangeArrowheads="1"/>
          </p:cNvSpPr>
          <p:nvPr/>
        </p:nvSpPr>
        <p:spPr bwMode="auto">
          <a:xfrm>
            <a:off x="3790951" y="1484313"/>
            <a:ext cx="499321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20000"/>
              </a:spcBef>
              <a:defRPr/>
            </a:pPr>
            <a:r>
              <a:rPr lang="cs-CZ" b="1" cap="small" dirty="0" smtClean="0">
                <a:latin typeface="Arial" charset="0"/>
                <a:cs typeface="Arial" charset="0"/>
              </a:rPr>
              <a:t>Reflex STOP BREATHING</a:t>
            </a:r>
            <a:endParaRPr lang="cs-CZ" b="1" cap="small" dirty="0">
              <a:latin typeface="Arial" charset="0"/>
              <a:cs typeface="Arial" charset="0"/>
            </a:endParaRPr>
          </a:p>
        </p:txBody>
      </p:sp>
      <p:sp>
        <p:nvSpPr>
          <p:cNvPr id="46089" name="Left Brace 1"/>
          <p:cNvSpPr>
            <a:spLocks/>
          </p:cNvSpPr>
          <p:nvPr/>
        </p:nvSpPr>
        <p:spPr bwMode="auto">
          <a:xfrm rot="-5400000">
            <a:off x="3120232" y="3050382"/>
            <a:ext cx="287337" cy="2209800"/>
          </a:xfrm>
          <a:prstGeom prst="leftBrace">
            <a:avLst>
              <a:gd name="adj1" fmla="val 8332"/>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11" name="Obdélník 11"/>
          <p:cNvSpPr>
            <a:spLocks noChangeArrowheads="1"/>
          </p:cNvSpPr>
          <p:nvPr/>
        </p:nvSpPr>
        <p:spPr bwMode="auto">
          <a:xfrm>
            <a:off x="814917" y="4365626"/>
            <a:ext cx="499321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20000"/>
              </a:spcBef>
              <a:defRPr/>
            </a:pPr>
            <a:r>
              <a:rPr lang="cs-CZ" b="1" cap="small" dirty="0" err="1" smtClean="0">
                <a:latin typeface="Arial" charset="0"/>
                <a:cs typeface="Arial" charset="0"/>
              </a:rPr>
              <a:t>Artefakts</a:t>
            </a:r>
            <a:endParaRPr lang="cs-CZ" b="1" cap="small" dirty="0">
              <a:latin typeface="Arial" charset="0"/>
              <a:cs typeface="Arial" charset="0"/>
            </a:endParaRPr>
          </a:p>
        </p:txBody>
      </p:sp>
      <p:sp>
        <p:nvSpPr>
          <p:cNvPr id="46091" name="Left Brace 1"/>
          <p:cNvSpPr>
            <a:spLocks/>
          </p:cNvSpPr>
          <p:nvPr/>
        </p:nvSpPr>
        <p:spPr bwMode="auto">
          <a:xfrm rot="-5400000">
            <a:off x="9263857" y="3428207"/>
            <a:ext cx="287337" cy="1441451"/>
          </a:xfrm>
          <a:prstGeom prst="leftBrace">
            <a:avLst>
              <a:gd name="adj1" fmla="val 8326"/>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13" name="Obdélník 11"/>
          <p:cNvSpPr>
            <a:spLocks noChangeArrowheads="1"/>
          </p:cNvSpPr>
          <p:nvPr/>
        </p:nvSpPr>
        <p:spPr bwMode="auto">
          <a:xfrm>
            <a:off x="6959601" y="4365626"/>
            <a:ext cx="499321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20000"/>
              </a:spcBef>
              <a:defRPr/>
            </a:pPr>
            <a:r>
              <a:rPr lang="cs-CZ" b="1" cap="small" dirty="0" err="1" smtClean="0">
                <a:latin typeface="Arial" charset="0"/>
                <a:cs typeface="Arial" charset="0"/>
              </a:rPr>
              <a:t>Artefakts</a:t>
            </a:r>
            <a:endParaRPr lang="cs-CZ" b="1" cap="small" dirty="0">
              <a:latin typeface="Arial" charset="0"/>
              <a:cs typeface="Arial" charset="0"/>
            </a:endParaRPr>
          </a:p>
        </p:txBody>
      </p:sp>
    </p:spTree>
    <p:extLst>
      <p:ext uri="{BB962C8B-B14F-4D97-AF65-F5344CB8AC3E}">
        <p14:creationId xmlns:p14="http://schemas.microsoft.com/office/powerpoint/2010/main" val="3792097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bdélník 14"/>
          <p:cNvSpPr>
            <a:spLocks noChangeArrowheads="1"/>
          </p:cNvSpPr>
          <p:nvPr/>
        </p:nvSpPr>
        <p:spPr bwMode="auto">
          <a:xfrm>
            <a:off x="0" y="0"/>
            <a:ext cx="12192000" cy="908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7107" name="Obdélník 15"/>
          <p:cNvSpPr>
            <a:spLocks noChangeArrowheads="1"/>
          </p:cNvSpPr>
          <p:nvPr/>
        </p:nvSpPr>
        <p:spPr bwMode="auto">
          <a:xfrm>
            <a:off x="0" y="6381750"/>
            <a:ext cx="12192000" cy="476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7108" name="Zástupný symbol pro číslo snímku 16"/>
          <p:cNvSpPr txBox="1">
            <a:spLocks noGrp="1"/>
          </p:cNvSpPr>
          <p:nvPr/>
        </p:nvSpPr>
        <p:spPr bwMode="auto">
          <a:xfrm>
            <a:off x="9647767" y="63817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fld id="{E67170C9-6FE5-434A-B60E-120BF7642456}" type="slidenum">
              <a:rPr lang="cs-CZ" altLang="cs-CZ" sz="1800">
                <a:solidFill>
                  <a:srgbClr val="FFFF00"/>
                </a:solidFill>
                <a:latin typeface="Times New Roman" pitchFamily="18" charset="0"/>
              </a:rPr>
              <a:pPr algn="r">
                <a:spcBef>
                  <a:spcPct val="0"/>
                </a:spcBef>
                <a:buFontTx/>
                <a:buNone/>
              </a:pPr>
              <a:t>14</a:t>
            </a:fld>
            <a:endParaRPr lang="cs-CZ" altLang="cs-CZ" sz="1800">
              <a:solidFill>
                <a:srgbClr val="FFFF00"/>
              </a:solidFill>
              <a:latin typeface="Times New Roman" pitchFamily="18" charset="0"/>
            </a:endParaRPr>
          </a:p>
        </p:txBody>
      </p:sp>
      <p:sp>
        <p:nvSpPr>
          <p:cNvPr id="47109" name="Text Box 36"/>
          <p:cNvSpPr txBox="1">
            <a:spLocks noChangeArrowheads="1"/>
          </p:cNvSpPr>
          <p:nvPr/>
        </p:nvSpPr>
        <p:spPr bwMode="auto">
          <a:xfrm>
            <a:off x="86785" y="173039"/>
            <a:ext cx="1186603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cs-CZ" altLang="cs-CZ" sz="2400" b="1" dirty="0" smtClean="0">
                <a:solidFill>
                  <a:srgbClr val="FFFF00"/>
                </a:solidFill>
                <a:cs typeface="Arial" pitchFamily="34" charset="0"/>
              </a:rPr>
              <a:t>VAGOTOMY</a:t>
            </a:r>
            <a:endParaRPr lang="cs-CZ" altLang="cs-CZ" b="1" dirty="0">
              <a:solidFill>
                <a:srgbClr val="FFFF00"/>
              </a:solidFill>
              <a:cs typeface="Arial" pitchFamily="34" charset="0"/>
            </a:endParaRPr>
          </a:p>
        </p:txBody>
      </p:sp>
      <p:sp>
        <p:nvSpPr>
          <p:cNvPr id="47110" name="Rectangle 3"/>
          <p:cNvSpPr txBox="1">
            <a:spLocks noChangeArrowheads="1"/>
          </p:cNvSpPr>
          <p:nvPr/>
        </p:nvSpPr>
        <p:spPr bwMode="auto">
          <a:xfrm>
            <a:off x="103718" y="981076"/>
            <a:ext cx="11944349" cy="177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FontTx/>
              <a:buNone/>
            </a:pPr>
            <a:endParaRPr lang="cs-CZ" altLang="cs-CZ" sz="2400" dirty="0">
              <a:cs typeface="Arial" pitchFamily="34" charset="0"/>
            </a:endParaRPr>
          </a:p>
        </p:txBody>
      </p:sp>
      <p:pic>
        <p:nvPicPr>
          <p:cNvPr id="47111" name="Picture 4" descr="klidové dých  po vagotomii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4005264"/>
            <a:ext cx="11415184"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2" name="Left-Right Arrow 2"/>
          <p:cNvSpPr>
            <a:spLocks noChangeArrowheads="1"/>
          </p:cNvSpPr>
          <p:nvPr/>
        </p:nvSpPr>
        <p:spPr bwMode="auto">
          <a:xfrm>
            <a:off x="5039784" y="3716339"/>
            <a:ext cx="575733" cy="217487"/>
          </a:xfrm>
          <a:prstGeom prst="leftRightArrow">
            <a:avLst>
              <a:gd name="adj1" fmla="val 50000"/>
              <a:gd name="adj2" fmla="val 49635"/>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7113" name="Left-Right Arrow 13"/>
          <p:cNvSpPr>
            <a:spLocks noChangeArrowheads="1"/>
          </p:cNvSpPr>
          <p:nvPr/>
        </p:nvSpPr>
        <p:spPr bwMode="auto">
          <a:xfrm>
            <a:off x="5615518" y="3716339"/>
            <a:ext cx="385233" cy="217487"/>
          </a:xfrm>
          <a:prstGeom prst="leftRightArrow">
            <a:avLst>
              <a:gd name="adj1" fmla="val 50000"/>
              <a:gd name="adj2" fmla="val 49818"/>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cxnSp>
        <p:nvCxnSpPr>
          <p:cNvPr id="47114" name="Straight Connector 4"/>
          <p:cNvCxnSpPr>
            <a:cxnSpLocks noChangeShapeType="1"/>
          </p:cNvCxnSpPr>
          <p:nvPr/>
        </p:nvCxnSpPr>
        <p:spPr bwMode="auto">
          <a:xfrm>
            <a:off x="5039784" y="3429001"/>
            <a:ext cx="0" cy="15843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5" name="Straight Connector 16"/>
          <p:cNvCxnSpPr>
            <a:cxnSpLocks noChangeShapeType="1"/>
          </p:cNvCxnSpPr>
          <p:nvPr/>
        </p:nvCxnSpPr>
        <p:spPr bwMode="auto">
          <a:xfrm>
            <a:off x="5615517" y="3429001"/>
            <a:ext cx="0" cy="15843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6" name="Straight Connector 17"/>
          <p:cNvCxnSpPr>
            <a:cxnSpLocks noChangeShapeType="1"/>
          </p:cNvCxnSpPr>
          <p:nvPr/>
        </p:nvCxnSpPr>
        <p:spPr bwMode="auto">
          <a:xfrm>
            <a:off x="6000751" y="3429001"/>
            <a:ext cx="0" cy="15843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17" name="Left Brace 5"/>
          <p:cNvSpPr>
            <a:spLocks/>
          </p:cNvSpPr>
          <p:nvPr/>
        </p:nvSpPr>
        <p:spPr bwMode="auto">
          <a:xfrm rot="-5400000">
            <a:off x="3071549" y="4245241"/>
            <a:ext cx="287337" cy="2112433"/>
          </a:xfrm>
          <a:prstGeom prst="leftBrace">
            <a:avLst>
              <a:gd name="adj1" fmla="val 8347"/>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7118" name="Left Brace 25"/>
          <p:cNvSpPr>
            <a:spLocks/>
          </p:cNvSpPr>
          <p:nvPr/>
        </p:nvSpPr>
        <p:spPr bwMode="auto">
          <a:xfrm rot="-5400000">
            <a:off x="8257382" y="1844941"/>
            <a:ext cx="287337" cy="6913033"/>
          </a:xfrm>
          <a:prstGeom prst="leftBrace">
            <a:avLst>
              <a:gd name="adj1" fmla="val 8354"/>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pPr>
            <a:endParaRPr lang="en-US" altLang="cs-CZ" sz="2800">
              <a:latin typeface="Times New Roman" pitchFamily="18" charset="0"/>
            </a:endParaRPr>
          </a:p>
        </p:txBody>
      </p:sp>
      <p:sp>
        <p:nvSpPr>
          <p:cNvPr id="47119" name="Rectangle 3"/>
          <p:cNvSpPr txBox="1">
            <a:spLocks noChangeArrowheads="1"/>
          </p:cNvSpPr>
          <p:nvPr/>
        </p:nvSpPr>
        <p:spPr bwMode="auto">
          <a:xfrm>
            <a:off x="1678517" y="5516564"/>
            <a:ext cx="314748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cs-CZ" altLang="cs-CZ" sz="2000" b="1" dirty="0" err="1" smtClean="0">
                <a:cs typeface="Arial" pitchFamily="34" charset="0"/>
              </a:rPr>
              <a:t>One-side</a:t>
            </a:r>
            <a:r>
              <a:rPr lang="cs-CZ" altLang="cs-CZ" sz="2000" b="1" dirty="0" smtClean="0">
                <a:cs typeface="Arial" pitchFamily="34" charset="0"/>
              </a:rPr>
              <a:t>  VAGOTOMY</a:t>
            </a:r>
            <a:endParaRPr lang="cs-CZ" altLang="cs-CZ" sz="2000" b="1" dirty="0">
              <a:cs typeface="Arial" pitchFamily="34" charset="0"/>
            </a:endParaRPr>
          </a:p>
        </p:txBody>
      </p:sp>
      <p:sp>
        <p:nvSpPr>
          <p:cNvPr id="47120" name="Rectangle 3"/>
          <p:cNvSpPr txBox="1">
            <a:spLocks noChangeArrowheads="1"/>
          </p:cNvSpPr>
          <p:nvPr/>
        </p:nvSpPr>
        <p:spPr bwMode="auto">
          <a:xfrm>
            <a:off x="6864351" y="5516564"/>
            <a:ext cx="314536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cs-CZ" altLang="cs-CZ" sz="2000" b="1" dirty="0" err="1" smtClean="0">
                <a:cs typeface="Arial" pitchFamily="34" charset="0"/>
              </a:rPr>
              <a:t>Both-side</a:t>
            </a:r>
            <a:r>
              <a:rPr lang="cs-CZ" altLang="cs-CZ" sz="2000" b="1" dirty="0" smtClean="0">
                <a:cs typeface="Arial" pitchFamily="34" charset="0"/>
              </a:rPr>
              <a:t> VAGOTOMY</a:t>
            </a:r>
            <a:endParaRPr lang="cs-CZ" altLang="cs-CZ" sz="2000" b="1" dirty="0">
              <a:cs typeface="Arial" pitchFamily="34" charset="0"/>
            </a:endParaRPr>
          </a:p>
        </p:txBody>
      </p:sp>
      <p:sp>
        <p:nvSpPr>
          <p:cNvPr id="47121" name="Rectangle 3"/>
          <p:cNvSpPr txBox="1">
            <a:spLocks noChangeArrowheads="1"/>
          </p:cNvSpPr>
          <p:nvPr/>
        </p:nvSpPr>
        <p:spPr bwMode="auto">
          <a:xfrm>
            <a:off x="3236384" y="3105151"/>
            <a:ext cx="314748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cs-CZ" altLang="cs-CZ" sz="2000" b="1" dirty="0" err="1" smtClean="0">
                <a:cs typeface="Arial" pitchFamily="34" charset="0"/>
              </a:rPr>
              <a:t>inspirium</a:t>
            </a:r>
            <a:endParaRPr lang="cs-CZ" altLang="cs-CZ" sz="2000" b="1" dirty="0">
              <a:cs typeface="Arial" pitchFamily="34" charset="0"/>
            </a:endParaRPr>
          </a:p>
        </p:txBody>
      </p:sp>
      <p:sp>
        <p:nvSpPr>
          <p:cNvPr id="47122" name="Rectangle 3"/>
          <p:cNvSpPr txBox="1">
            <a:spLocks noChangeArrowheads="1"/>
          </p:cNvSpPr>
          <p:nvPr/>
        </p:nvSpPr>
        <p:spPr bwMode="auto">
          <a:xfrm>
            <a:off x="4847167" y="3105151"/>
            <a:ext cx="3147484"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FontTx/>
              <a:buNone/>
            </a:pPr>
            <a:r>
              <a:rPr lang="cs-CZ" altLang="cs-CZ" sz="2000" b="1" dirty="0" err="1" smtClean="0">
                <a:cs typeface="Arial" pitchFamily="34" charset="0"/>
              </a:rPr>
              <a:t>exspirium</a:t>
            </a:r>
            <a:endParaRPr lang="cs-CZ" altLang="cs-CZ" sz="2000" b="1" dirty="0">
              <a:cs typeface="Arial" pitchFamily="34" charset="0"/>
            </a:endParaRPr>
          </a:p>
        </p:txBody>
      </p:sp>
    </p:spTree>
    <p:extLst>
      <p:ext uri="{BB962C8B-B14F-4D97-AF65-F5344CB8AC3E}">
        <p14:creationId xmlns:p14="http://schemas.microsoft.com/office/powerpoint/2010/main" val="657679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94656" y="289628"/>
            <a:ext cx="12097344" cy="4031873"/>
          </a:xfrm>
          <a:prstGeom prst="rect">
            <a:avLst/>
          </a:prstGeom>
          <a:noFill/>
        </p:spPr>
        <p:txBody>
          <a:bodyPr wrap="square" rtlCol="0">
            <a:spAutoFit/>
          </a:bodyPr>
          <a:lstStyle/>
          <a:p>
            <a:r>
              <a:rPr lang="cs-CZ" sz="2400" b="1" dirty="0" err="1" smtClean="0"/>
              <a:t>Baroreceptors</a:t>
            </a:r>
            <a:r>
              <a:rPr lang="cs-CZ" sz="2400" dirty="0" smtClean="0"/>
              <a:t> – </a:t>
            </a:r>
            <a:r>
              <a:rPr lang="cs-CZ" sz="2400" dirty="0" err="1" smtClean="0"/>
              <a:t>suppresses</a:t>
            </a:r>
            <a:r>
              <a:rPr lang="cs-CZ" sz="2400" dirty="0" smtClean="0"/>
              <a:t> </a:t>
            </a:r>
            <a:r>
              <a:rPr lang="cs-CZ" sz="2400" dirty="0" err="1" smtClean="0"/>
              <a:t>activity</a:t>
            </a:r>
            <a:r>
              <a:rPr lang="cs-CZ" sz="2400" dirty="0" smtClean="0"/>
              <a:t> </a:t>
            </a:r>
            <a:r>
              <a:rPr lang="cs-CZ" sz="2400" dirty="0" err="1" smtClean="0"/>
              <a:t>of</a:t>
            </a:r>
            <a:r>
              <a:rPr lang="cs-CZ" sz="2400" dirty="0" smtClean="0"/>
              <a:t>  </a:t>
            </a:r>
            <a:r>
              <a:rPr lang="cs-CZ" sz="2400" dirty="0" err="1" smtClean="0"/>
              <a:t>respiratory</a:t>
            </a:r>
            <a:r>
              <a:rPr lang="cs-CZ" sz="2400" dirty="0" smtClean="0"/>
              <a:t> centre </a:t>
            </a:r>
          </a:p>
          <a:p>
            <a:endParaRPr lang="cs-CZ" sz="2400" dirty="0"/>
          </a:p>
          <a:p>
            <a:r>
              <a:rPr lang="cs-CZ" sz="2400" dirty="0" err="1" smtClean="0"/>
              <a:t>Irritants</a:t>
            </a:r>
            <a:r>
              <a:rPr lang="cs-CZ" sz="2400" dirty="0" smtClean="0"/>
              <a:t> </a:t>
            </a:r>
            <a:r>
              <a:rPr lang="cs-CZ" sz="2400" dirty="0" err="1" smtClean="0"/>
              <a:t>of</a:t>
            </a:r>
            <a:r>
              <a:rPr lang="cs-CZ" sz="2400" dirty="0" smtClean="0"/>
              <a:t> </a:t>
            </a:r>
            <a:r>
              <a:rPr lang="cs-CZ" sz="2400" b="1" dirty="0" err="1" smtClean="0"/>
              <a:t>proprioreceptors</a:t>
            </a:r>
            <a:r>
              <a:rPr lang="cs-CZ" sz="2400" b="1" dirty="0" smtClean="0"/>
              <a:t> </a:t>
            </a:r>
            <a:r>
              <a:rPr lang="cs-CZ" sz="2400" b="1" dirty="0" err="1" smtClean="0"/>
              <a:t>of</a:t>
            </a:r>
            <a:r>
              <a:rPr lang="cs-CZ" sz="2400" b="1" dirty="0" smtClean="0"/>
              <a:t> </a:t>
            </a:r>
            <a:r>
              <a:rPr lang="cs-CZ" sz="2400" b="1" dirty="0" err="1" smtClean="0"/>
              <a:t>muscles</a:t>
            </a:r>
            <a:r>
              <a:rPr lang="cs-CZ" sz="2400" b="1" dirty="0" smtClean="0"/>
              <a:t>, </a:t>
            </a:r>
            <a:r>
              <a:rPr lang="cs-CZ" sz="2400" b="1" dirty="0" err="1" smtClean="0"/>
              <a:t>tendons</a:t>
            </a:r>
            <a:r>
              <a:rPr lang="cs-CZ" sz="2400" b="1" dirty="0" smtClean="0"/>
              <a:t> </a:t>
            </a:r>
            <a:r>
              <a:rPr lang="cs-CZ" sz="2400" dirty="0" err="1" smtClean="0"/>
              <a:t>during</a:t>
            </a:r>
            <a:r>
              <a:rPr lang="cs-CZ" sz="2400" dirty="0" smtClean="0"/>
              <a:t> </a:t>
            </a:r>
            <a:r>
              <a:rPr lang="cs-CZ" sz="2400" dirty="0" err="1" smtClean="0"/>
              <a:t>active</a:t>
            </a:r>
            <a:r>
              <a:rPr lang="cs-CZ" sz="2400" dirty="0" smtClean="0"/>
              <a:t> and </a:t>
            </a:r>
            <a:r>
              <a:rPr lang="cs-CZ" sz="2400" dirty="0" err="1" smtClean="0"/>
              <a:t>pasive</a:t>
            </a:r>
            <a:r>
              <a:rPr lang="cs-CZ" sz="2400" dirty="0" smtClean="0"/>
              <a:t> </a:t>
            </a:r>
            <a:r>
              <a:rPr lang="cs-CZ" sz="2400" dirty="0" err="1" smtClean="0"/>
              <a:t>movements</a:t>
            </a:r>
            <a:r>
              <a:rPr lang="cs-CZ" sz="2400" dirty="0" smtClean="0"/>
              <a:t> </a:t>
            </a:r>
            <a:r>
              <a:rPr lang="cs-CZ" sz="2400" dirty="0" err="1" smtClean="0"/>
              <a:t>of</a:t>
            </a:r>
            <a:r>
              <a:rPr lang="cs-CZ" sz="2400" dirty="0" smtClean="0"/>
              <a:t> </a:t>
            </a:r>
            <a:r>
              <a:rPr lang="cs-CZ" sz="2400" dirty="0" err="1" smtClean="0"/>
              <a:t>limbs</a:t>
            </a:r>
            <a:endParaRPr lang="cs-CZ" sz="2400" dirty="0" smtClean="0"/>
          </a:p>
          <a:p>
            <a:r>
              <a:rPr lang="cs-CZ" sz="2400" dirty="0" err="1" smtClean="0"/>
              <a:t>Influenced</a:t>
            </a:r>
            <a:r>
              <a:rPr lang="cs-CZ" sz="2400" dirty="0" smtClean="0"/>
              <a:t> </a:t>
            </a:r>
            <a:r>
              <a:rPr lang="cs-CZ" sz="2400" dirty="0" err="1" smtClean="0"/>
              <a:t>activity</a:t>
            </a:r>
            <a:r>
              <a:rPr lang="cs-CZ" sz="2400" dirty="0" smtClean="0"/>
              <a:t> </a:t>
            </a:r>
            <a:r>
              <a:rPr lang="cs-CZ" sz="2400" dirty="0" err="1" smtClean="0"/>
              <a:t>of</a:t>
            </a:r>
            <a:r>
              <a:rPr lang="cs-CZ" sz="2400" dirty="0" smtClean="0"/>
              <a:t> </a:t>
            </a:r>
            <a:r>
              <a:rPr lang="cs-CZ" sz="2400" dirty="0" err="1" smtClean="0"/>
              <a:t>respiratory</a:t>
            </a:r>
            <a:r>
              <a:rPr lang="cs-CZ" sz="2400" dirty="0" smtClean="0"/>
              <a:t> </a:t>
            </a:r>
            <a:r>
              <a:rPr lang="cs-CZ" sz="2400" dirty="0" err="1" smtClean="0"/>
              <a:t>neurons</a:t>
            </a:r>
            <a:r>
              <a:rPr lang="cs-CZ" sz="2400" dirty="0" smtClean="0"/>
              <a:t>  (</a:t>
            </a:r>
            <a:r>
              <a:rPr lang="cs-CZ" sz="2400" dirty="0" err="1" smtClean="0"/>
              <a:t>increase</a:t>
            </a:r>
            <a:r>
              <a:rPr lang="cs-CZ" sz="2400" dirty="0" smtClean="0"/>
              <a:t> </a:t>
            </a:r>
            <a:r>
              <a:rPr lang="cs-CZ" sz="2400" dirty="0" err="1" smtClean="0"/>
              <a:t>minute</a:t>
            </a:r>
            <a:r>
              <a:rPr lang="cs-CZ" sz="2400" dirty="0" smtClean="0"/>
              <a:t> </a:t>
            </a:r>
            <a:r>
              <a:rPr lang="cs-CZ" sz="2400" dirty="0" err="1" smtClean="0"/>
              <a:t>ventilation</a:t>
            </a:r>
            <a:r>
              <a:rPr lang="cs-CZ" sz="2400" dirty="0" smtClean="0"/>
              <a:t> </a:t>
            </a:r>
            <a:r>
              <a:rPr lang="cs-CZ" sz="2400" dirty="0" err="1" smtClean="0"/>
              <a:t>during</a:t>
            </a:r>
            <a:r>
              <a:rPr lang="cs-CZ" sz="2400" dirty="0" smtClean="0"/>
              <a:t> </a:t>
            </a:r>
            <a:r>
              <a:rPr lang="cs-CZ" sz="2400" dirty="0" err="1" smtClean="0"/>
              <a:t>work</a:t>
            </a:r>
            <a:r>
              <a:rPr lang="cs-CZ" sz="2400" dirty="0" smtClean="0"/>
              <a:t> </a:t>
            </a:r>
            <a:r>
              <a:rPr lang="cs-CZ" sz="2400" dirty="0" err="1" smtClean="0"/>
              <a:t>load</a:t>
            </a:r>
            <a:r>
              <a:rPr lang="cs-CZ" sz="2400" dirty="0" smtClean="0"/>
              <a:t>)</a:t>
            </a:r>
          </a:p>
          <a:p>
            <a:endParaRPr lang="cs-CZ" sz="2400" dirty="0"/>
          </a:p>
          <a:p>
            <a:r>
              <a:rPr lang="cs-CZ" sz="2400" b="1" dirty="0" err="1" smtClean="0"/>
              <a:t>Limbic</a:t>
            </a:r>
            <a:r>
              <a:rPr lang="cs-CZ" sz="2400" b="1" dirty="0" smtClean="0"/>
              <a:t> </a:t>
            </a:r>
            <a:r>
              <a:rPr lang="cs-CZ" sz="2400" b="1" dirty="0" err="1" smtClean="0"/>
              <a:t>system</a:t>
            </a:r>
            <a:r>
              <a:rPr lang="cs-CZ" sz="2400" b="1" dirty="0" smtClean="0"/>
              <a:t>, </a:t>
            </a:r>
            <a:r>
              <a:rPr lang="cs-CZ" sz="2400" b="1" dirty="0" err="1" smtClean="0"/>
              <a:t>hypothalamus</a:t>
            </a:r>
            <a:r>
              <a:rPr lang="cs-CZ" sz="2400" b="1" dirty="0" smtClean="0"/>
              <a:t> </a:t>
            </a:r>
            <a:r>
              <a:rPr lang="cs-CZ" sz="2400" dirty="0" smtClean="0"/>
              <a:t>– </a:t>
            </a:r>
            <a:r>
              <a:rPr lang="cs-CZ" sz="2400" dirty="0" err="1" smtClean="0"/>
              <a:t>strong</a:t>
            </a:r>
            <a:r>
              <a:rPr lang="cs-CZ" sz="2400" dirty="0" smtClean="0"/>
              <a:t> </a:t>
            </a:r>
            <a:r>
              <a:rPr lang="cs-CZ" sz="2400" dirty="0" err="1" smtClean="0"/>
              <a:t>pain</a:t>
            </a:r>
            <a:r>
              <a:rPr lang="cs-CZ" sz="2400" dirty="0" smtClean="0"/>
              <a:t>, </a:t>
            </a:r>
            <a:r>
              <a:rPr lang="cs-CZ" sz="2400" dirty="0" err="1" smtClean="0"/>
              <a:t>emotion</a:t>
            </a:r>
            <a:endParaRPr lang="cs-CZ" sz="2400" dirty="0" smtClean="0"/>
          </a:p>
          <a:p>
            <a:r>
              <a:rPr lang="cs-CZ" sz="2400" dirty="0" err="1" smtClean="0"/>
              <a:t>Tractus</a:t>
            </a:r>
            <a:r>
              <a:rPr lang="cs-CZ" sz="2400" dirty="0" smtClean="0"/>
              <a:t> </a:t>
            </a:r>
            <a:r>
              <a:rPr lang="cs-CZ" sz="2400" dirty="0" err="1" smtClean="0"/>
              <a:t>corticospinalis</a:t>
            </a:r>
            <a:r>
              <a:rPr lang="cs-CZ" sz="2400" dirty="0" smtClean="0"/>
              <a:t> =</a:t>
            </a:r>
            <a:r>
              <a:rPr lang="cs-CZ" sz="2400" dirty="0" err="1" smtClean="0"/>
              <a:t>cortex</a:t>
            </a:r>
            <a:r>
              <a:rPr lang="cs-CZ" sz="2400" dirty="0" smtClean="0"/>
              <a:t> – </a:t>
            </a:r>
            <a:r>
              <a:rPr lang="cs-CZ" sz="2400" dirty="0" err="1" smtClean="0"/>
              <a:t>activated</a:t>
            </a:r>
            <a:r>
              <a:rPr lang="cs-CZ" sz="2400" dirty="0" smtClean="0"/>
              <a:t> RC </a:t>
            </a:r>
            <a:r>
              <a:rPr lang="cs-CZ" sz="2400" dirty="0" err="1" smtClean="0"/>
              <a:t>during</a:t>
            </a:r>
            <a:r>
              <a:rPr lang="cs-CZ" sz="2400" dirty="0" smtClean="0"/>
              <a:t> </a:t>
            </a:r>
            <a:r>
              <a:rPr lang="cs-CZ" sz="2400" dirty="0" err="1" smtClean="0"/>
              <a:t>work</a:t>
            </a:r>
            <a:r>
              <a:rPr lang="cs-CZ" sz="2400" dirty="0" smtClean="0"/>
              <a:t> </a:t>
            </a:r>
            <a:r>
              <a:rPr lang="cs-CZ" sz="2400" dirty="0" err="1" smtClean="0"/>
              <a:t>load</a:t>
            </a:r>
            <a:endParaRPr lang="cs-CZ" sz="2400" dirty="0" smtClean="0"/>
          </a:p>
          <a:p>
            <a:endParaRPr lang="cs-CZ" sz="2400" dirty="0"/>
          </a:p>
          <a:p>
            <a:endParaRPr lang="cs-CZ" altLang="cs-CZ" sz="2400" dirty="0">
              <a:latin typeface="Arial CE" panose="020B0604020202020204" pitchFamily="34" charset="0"/>
            </a:endParaRPr>
          </a:p>
          <a:p>
            <a:r>
              <a:rPr lang="cs-CZ" altLang="cs-CZ" sz="2400" b="1" dirty="0" err="1" smtClean="0">
                <a:solidFill>
                  <a:schemeClr val="tx1"/>
                </a:solidFill>
                <a:latin typeface="Arial CE" panose="020B0604020202020204" pitchFamily="34" charset="0"/>
              </a:rPr>
              <a:t>temperature</a:t>
            </a:r>
            <a:endParaRPr lang="cs-CZ" altLang="cs-CZ" sz="2400" b="1" dirty="0" smtClean="0">
              <a:solidFill>
                <a:schemeClr val="tx1"/>
              </a:solidFill>
              <a:latin typeface="Arial CE" panose="020B0604020202020204" pitchFamily="34" charset="0"/>
            </a:endParaRPr>
          </a:p>
          <a:p>
            <a:endParaRPr lang="cs-CZ" sz="1600" dirty="0"/>
          </a:p>
        </p:txBody>
      </p:sp>
    </p:spTree>
    <p:extLst>
      <p:ext uri="{BB962C8B-B14F-4D97-AF65-F5344CB8AC3E}">
        <p14:creationId xmlns:p14="http://schemas.microsoft.com/office/powerpoint/2010/main" val="944781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ltLang="cs-CZ" b="1" dirty="0" err="1" smtClean="0">
                <a:solidFill>
                  <a:srgbClr val="FF0000"/>
                </a:solidFill>
              </a:rPr>
              <a:t>Periodic</a:t>
            </a:r>
            <a:r>
              <a:rPr lang="cs-CZ" altLang="cs-CZ" b="1" dirty="0" smtClean="0">
                <a:solidFill>
                  <a:srgbClr val="FF0000"/>
                </a:solidFill>
              </a:rPr>
              <a:t> </a:t>
            </a:r>
            <a:r>
              <a:rPr lang="cs-CZ" altLang="cs-CZ" b="1" dirty="0" err="1" smtClean="0">
                <a:solidFill>
                  <a:srgbClr val="FF0000"/>
                </a:solidFill>
              </a:rPr>
              <a:t>breathing</a:t>
            </a:r>
            <a:endParaRPr lang="cs-CZ" altLang="cs-CZ" b="1" dirty="0" smtClean="0">
              <a:solidFill>
                <a:srgbClr val="FF0000"/>
              </a:solidFill>
            </a:endParaRPr>
          </a:p>
        </p:txBody>
      </p:sp>
      <p:sp>
        <p:nvSpPr>
          <p:cNvPr id="22531" name="Zástupný symbol pro obsah 2"/>
          <p:cNvSpPr>
            <a:spLocks noGrp="1"/>
          </p:cNvSpPr>
          <p:nvPr>
            <p:ph idx="1"/>
          </p:nvPr>
        </p:nvSpPr>
        <p:spPr>
          <a:xfrm>
            <a:off x="609600" y="1484313"/>
            <a:ext cx="10972800" cy="5257800"/>
          </a:xfrm>
        </p:spPr>
        <p:txBody>
          <a:bodyPr/>
          <a:lstStyle/>
          <a:p>
            <a:r>
              <a:rPr lang="cs-CZ" altLang="cs-CZ" dirty="0" smtClean="0"/>
              <a:t>Non </a:t>
            </a:r>
            <a:r>
              <a:rPr lang="cs-CZ" altLang="cs-CZ" dirty="0" err="1" smtClean="0"/>
              <a:t>regulary</a:t>
            </a:r>
            <a:r>
              <a:rPr lang="cs-CZ" altLang="cs-CZ" dirty="0" smtClean="0"/>
              <a:t>, non </a:t>
            </a:r>
            <a:r>
              <a:rPr lang="cs-CZ" altLang="cs-CZ" dirty="0" err="1" smtClean="0"/>
              <a:t>rhythmic</a:t>
            </a:r>
            <a:r>
              <a:rPr lang="cs-CZ" altLang="cs-CZ" dirty="0" smtClean="0"/>
              <a:t>, respirátory </a:t>
            </a:r>
            <a:r>
              <a:rPr lang="cs-CZ" altLang="cs-CZ" dirty="0" err="1" smtClean="0"/>
              <a:t>coming</a:t>
            </a:r>
            <a:r>
              <a:rPr lang="cs-CZ" altLang="cs-CZ" dirty="0" smtClean="0"/>
              <a:t> in „</a:t>
            </a:r>
            <a:r>
              <a:rPr lang="cs-CZ" altLang="cs-CZ" dirty="0" err="1" smtClean="0"/>
              <a:t>periods</a:t>
            </a:r>
            <a:r>
              <a:rPr lang="cs-CZ" altLang="cs-CZ" dirty="0" smtClean="0"/>
              <a:t>“ </a:t>
            </a:r>
            <a:r>
              <a:rPr lang="cs-CZ" altLang="cs-CZ" dirty="0" err="1" smtClean="0"/>
              <a:t>e.g</a:t>
            </a:r>
            <a:r>
              <a:rPr lang="cs-CZ" altLang="cs-CZ" dirty="0" smtClean="0"/>
              <a:t>. – period </a:t>
            </a:r>
            <a:r>
              <a:rPr lang="cs-CZ" altLang="cs-CZ" dirty="0" err="1" smtClean="0"/>
              <a:t>with</a:t>
            </a:r>
            <a:r>
              <a:rPr lang="cs-CZ" altLang="cs-CZ" dirty="0" smtClean="0"/>
              <a:t> </a:t>
            </a:r>
            <a:r>
              <a:rPr lang="cs-CZ" altLang="cs-CZ" dirty="0" err="1" smtClean="0"/>
              <a:t>respiration</a:t>
            </a:r>
            <a:r>
              <a:rPr lang="cs-CZ" altLang="cs-CZ" dirty="0" smtClean="0"/>
              <a:t> </a:t>
            </a:r>
            <a:r>
              <a:rPr lang="cs-CZ" altLang="cs-CZ" dirty="0" err="1" smtClean="0"/>
              <a:t>folows</a:t>
            </a:r>
            <a:r>
              <a:rPr lang="cs-CZ" altLang="cs-CZ" dirty="0" smtClean="0"/>
              <a:t> period </a:t>
            </a:r>
            <a:r>
              <a:rPr lang="cs-CZ" altLang="cs-CZ" dirty="0" err="1" smtClean="0"/>
              <a:t>without</a:t>
            </a:r>
            <a:r>
              <a:rPr lang="cs-CZ" altLang="cs-CZ" dirty="0" smtClean="0"/>
              <a:t> </a:t>
            </a:r>
            <a:r>
              <a:rPr lang="cs-CZ" altLang="cs-CZ" dirty="0" err="1" smtClean="0"/>
              <a:t>respiration</a:t>
            </a:r>
            <a:r>
              <a:rPr lang="cs-CZ" altLang="cs-CZ" dirty="0" smtClean="0"/>
              <a:t>.</a:t>
            </a:r>
            <a:endParaRPr lang="cs-CZ" altLang="cs-CZ" dirty="0" smtClean="0"/>
          </a:p>
          <a:p>
            <a:endParaRPr lang="cs-CZ" altLang="cs-CZ" dirty="0" smtClean="0"/>
          </a:p>
          <a:p>
            <a:r>
              <a:rPr lang="cs-CZ" altLang="cs-CZ" b="1" dirty="0" smtClean="0">
                <a:solidFill>
                  <a:srgbClr val="7030A0"/>
                </a:solidFill>
              </a:rPr>
              <a:t>CHEYNE-STOKES – </a:t>
            </a:r>
            <a:r>
              <a:rPr lang="cs-CZ" altLang="cs-CZ" dirty="0" err="1" smtClean="0">
                <a:solidFill>
                  <a:srgbClr val="7030A0"/>
                </a:solidFill>
              </a:rPr>
              <a:t>e.g</a:t>
            </a:r>
            <a:r>
              <a:rPr lang="cs-CZ" altLang="cs-CZ" dirty="0" smtClean="0">
                <a:solidFill>
                  <a:srgbClr val="7030A0"/>
                </a:solidFill>
              </a:rPr>
              <a:t>. </a:t>
            </a:r>
            <a:r>
              <a:rPr lang="cs-CZ" altLang="cs-CZ" dirty="0" err="1" smtClean="0">
                <a:solidFill>
                  <a:srgbClr val="7030A0"/>
                </a:solidFill>
              </a:rPr>
              <a:t>sleeping</a:t>
            </a:r>
            <a:r>
              <a:rPr lang="cs-CZ" altLang="cs-CZ" dirty="0" smtClean="0">
                <a:solidFill>
                  <a:srgbClr val="7030A0"/>
                </a:solidFill>
              </a:rPr>
              <a:t> </a:t>
            </a:r>
            <a:r>
              <a:rPr lang="cs-CZ" altLang="cs-CZ" dirty="0" err="1" smtClean="0">
                <a:solidFill>
                  <a:srgbClr val="7030A0"/>
                </a:solidFill>
              </a:rPr>
              <a:t>babies</a:t>
            </a:r>
            <a:endParaRPr lang="cs-CZ" altLang="cs-CZ" dirty="0" smtClean="0"/>
          </a:p>
          <a:p>
            <a:r>
              <a:rPr lang="cs-CZ" altLang="cs-CZ" b="1" dirty="0" smtClean="0">
                <a:solidFill>
                  <a:srgbClr val="0070C0"/>
                </a:solidFill>
              </a:rPr>
              <a:t>BIOT‘S – </a:t>
            </a:r>
            <a:r>
              <a:rPr lang="cs-CZ" altLang="cs-CZ" dirty="0" smtClean="0">
                <a:solidFill>
                  <a:srgbClr val="0070C0"/>
                </a:solidFill>
              </a:rPr>
              <a:t>brain </a:t>
            </a:r>
            <a:r>
              <a:rPr lang="cs-CZ" altLang="cs-CZ" dirty="0" err="1" smtClean="0">
                <a:solidFill>
                  <a:srgbClr val="0070C0"/>
                </a:solidFill>
              </a:rPr>
              <a:t>injury</a:t>
            </a:r>
            <a:r>
              <a:rPr lang="cs-CZ" altLang="cs-CZ" dirty="0" smtClean="0">
                <a:solidFill>
                  <a:srgbClr val="0070C0"/>
                </a:solidFill>
              </a:rPr>
              <a:t>, </a:t>
            </a:r>
            <a:r>
              <a:rPr lang="cs-CZ" altLang="cs-CZ" dirty="0" err="1" smtClean="0">
                <a:solidFill>
                  <a:srgbClr val="0070C0"/>
                </a:solidFill>
              </a:rPr>
              <a:t>encephalitis</a:t>
            </a:r>
            <a:endParaRPr lang="cs-CZ" altLang="cs-CZ" dirty="0" smtClean="0"/>
          </a:p>
          <a:p>
            <a:r>
              <a:rPr lang="cs-CZ" altLang="cs-CZ" dirty="0" smtClean="0"/>
              <a:t>„</a:t>
            </a:r>
            <a:r>
              <a:rPr lang="cs-CZ" altLang="cs-CZ" dirty="0" err="1" smtClean="0"/>
              <a:t>gasping</a:t>
            </a:r>
            <a:r>
              <a:rPr lang="cs-CZ" altLang="cs-CZ" dirty="0" smtClean="0"/>
              <a:t>“ – </a:t>
            </a:r>
            <a:r>
              <a:rPr lang="cs-CZ" altLang="cs-CZ" dirty="0" err="1" smtClean="0"/>
              <a:t>newborn</a:t>
            </a:r>
            <a:r>
              <a:rPr lang="cs-CZ" altLang="cs-CZ" dirty="0" smtClean="0"/>
              <a:t> </a:t>
            </a:r>
            <a:endParaRPr lang="cs-CZ" altLang="cs-CZ" dirty="0" smtClean="0"/>
          </a:p>
          <a:p>
            <a:r>
              <a:rPr lang="cs-CZ" altLang="cs-CZ" dirty="0" smtClean="0">
                <a:solidFill>
                  <a:srgbClr val="FF0000"/>
                </a:solidFill>
              </a:rPr>
              <a:t>KUSSMAUL – </a:t>
            </a:r>
            <a:r>
              <a:rPr lang="cs-CZ" altLang="cs-CZ" dirty="0" err="1" smtClean="0">
                <a:solidFill>
                  <a:srgbClr val="FF0000"/>
                </a:solidFill>
              </a:rPr>
              <a:t>during</a:t>
            </a:r>
            <a:r>
              <a:rPr lang="cs-CZ" altLang="cs-CZ" dirty="0" smtClean="0">
                <a:solidFill>
                  <a:srgbClr val="FF0000"/>
                </a:solidFill>
              </a:rPr>
              <a:t> </a:t>
            </a:r>
            <a:r>
              <a:rPr lang="cs-CZ" altLang="cs-CZ" dirty="0" err="1" smtClean="0">
                <a:solidFill>
                  <a:srgbClr val="FF0000"/>
                </a:solidFill>
              </a:rPr>
              <a:t>coma</a:t>
            </a:r>
            <a:r>
              <a:rPr lang="cs-CZ" altLang="cs-CZ" dirty="0" smtClean="0">
                <a:solidFill>
                  <a:srgbClr val="FF0000"/>
                </a:solidFill>
              </a:rPr>
              <a:t> in </a:t>
            </a:r>
            <a:r>
              <a:rPr lang="cs-CZ" altLang="cs-CZ" dirty="0" err="1" smtClean="0">
                <a:solidFill>
                  <a:srgbClr val="FF0000"/>
                </a:solidFill>
              </a:rPr>
              <a:t>diabetic</a:t>
            </a:r>
            <a:r>
              <a:rPr lang="cs-CZ" altLang="cs-CZ" dirty="0" smtClean="0">
                <a:solidFill>
                  <a:srgbClr val="FF0000"/>
                </a:solidFill>
              </a:rPr>
              <a:t> </a:t>
            </a:r>
            <a:r>
              <a:rPr lang="cs-CZ" altLang="cs-CZ" dirty="0" err="1" smtClean="0">
                <a:solidFill>
                  <a:srgbClr val="FF0000"/>
                </a:solidFill>
              </a:rPr>
              <a:t>patients</a:t>
            </a:r>
            <a:r>
              <a:rPr lang="cs-CZ" altLang="cs-CZ" dirty="0" smtClean="0">
                <a:solidFill>
                  <a:srgbClr val="FF0000"/>
                </a:solidFill>
              </a:rPr>
              <a:t> (</a:t>
            </a:r>
            <a:r>
              <a:rPr lang="cs-CZ" altLang="cs-CZ" dirty="0" err="1" smtClean="0">
                <a:solidFill>
                  <a:srgbClr val="FF0000"/>
                </a:solidFill>
              </a:rPr>
              <a:t>ketoacidosis</a:t>
            </a:r>
            <a:r>
              <a:rPr lang="cs-CZ" altLang="cs-CZ" dirty="0" smtClean="0">
                <a:solidFill>
                  <a:srgbClr val="FF0000"/>
                </a:solidFill>
              </a:rPr>
              <a:t>)</a:t>
            </a:r>
            <a:endParaRPr lang="cs-CZ" altLang="cs-CZ" dirty="0" smtClean="0"/>
          </a:p>
        </p:txBody>
      </p:sp>
    </p:spTree>
    <p:extLst>
      <p:ext uri="{BB962C8B-B14F-4D97-AF65-F5344CB8AC3E}">
        <p14:creationId xmlns:p14="http://schemas.microsoft.com/office/powerpoint/2010/main" val="285489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idx="4294967295"/>
          </p:nvPr>
        </p:nvSpPr>
        <p:spPr>
          <a:xfrm>
            <a:off x="1420285" y="260350"/>
            <a:ext cx="9969500" cy="1143000"/>
          </a:xfrm>
        </p:spPr>
        <p:txBody>
          <a:bodyPr/>
          <a:lstStyle/>
          <a:p>
            <a:pPr eaLnBrk="1" hangingPunct="1">
              <a:defRPr/>
            </a:pPr>
            <a:r>
              <a:rPr lang="en-US" altLang="en-US" b="1" dirty="0" smtClean="0">
                <a:solidFill>
                  <a:srgbClr val="00B0F0"/>
                </a:solidFill>
                <a:effectLst>
                  <a:outerShdw blurRad="38100" dist="38100" dir="2700000" algn="tl">
                    <a:srgbClr val="C0C0C0"/>
                  </a:outerShdw>
                </a:effectLst>
              </a:rPr>
              <a:t>Hypoxia, hypoxemia</a:t>
            </a:r>
          </a:p>
        </p:txBody>
      </p:sp>
      <p:sp>
        <p:nvSpPr>
          <p:cNvPr id="8195" name="Zástupný symbol pro obsah 2"/>
          <p:cNvSpPr>
            <a:spLocks noGrp="1"/>
          </p:cNvSpPr>
          <p:nvPr>
            <p:ph idx="4294967295"/>
          </p:nvPr>
        </p:nvSpPr>
        <p:spPr>
          <a:xfrm>
            <a:off x="709542" y="1396700"/>
            <a:ext cx="9999133" cy="1309430"/>
          </a:xfrm>
        </p:spPr>
        <p:txBody>
          <a:bodyPr>
            <a:noAutofit/>
          </a:bodyPr>
          <a:lstStyle/>
          <a:p>
            <a:pPr eaLnBrk="1" hangingPunct="1">
              <a:lnSpc>
                <a:spcPct val="80000"/>
              </a:lnSpc>
            </a:pPr>
            <a:r>
              <a:rPr lang="en-US" altLang="cs-CZ" sz="2400" dirty="0" smtClean="0">
                <a:solidFill>
                  <a:srgbClr val="FF0000"/>
                </a:solidFill>
              </a:rPr>
              <a:t>Hypoxia</a:t>
            </a:r>
            <a:r>
              <a:rPr lang="en-US" altLang="cs-CZ" sz="2400" dirty="0" smtClean="0"/>
              <a:t> is a general name for a lack of oxygen in the body or individual tissues.</a:t>
            </a:r>
          </a:p>
          <a:p>
            <a:pPr eaLnBrk="1" hangingPunct="1">
              <a:lnSpc>
                <a:spcPct val="80000"/>
              </a:lnSpc>
            </a:pPr>
            <a:r>
              <a:rPr lang="en-US" altLang="cs-CZ" sz="2400" dirty="0" smtClean="0"/>
              <a:t>Hypoxemia is lack of oxygen in arterial blood.</a:t>
            </a:r>
          </a:p>
          <a:p>
            <a:pPr eaLnBrk="1" hangingPunct="1">
              <a:lnSpc>
                <a:spcPct val="80000"/>
              </a:lnSpc>
            </a:pPr>
            <a:r>
              <a:rPr lang="en-US" altLang="cs-CZ" sz="2400" dirty="0" smtClean="0"/>
              <a:t>Complete lack of oxygen is known as anoxia.</a:t>
            </a:r>
          </a:p>
        </p:txBody>
      </p:sp>
      <p:sp>
        <p:nvSpPr>
          <p:cNvPr id="11268" name="TextovéPole 4"/>
          <p:cNvSpPr txBox="1">
            <a:spLocks noChangeArrowheads="1"/>
          </p:cNvSpPr>
          <p:nvPr/>
        </p:nvSpPr>
        <p:spPr bwMode="auto">
          <a:xfrm>
            <a:off x="1871133" y="2997201"/>
            <a:ext cx="940858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96900" indent="-51435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Verdana" panose="020B0604030504040204" pitchFamily="34" charset="0"/>
              <a:buChar char=""/>
              <a:defRPr sz="2400">
                <a:solidFill>
                  <a:schemeClr val="tx1"/>
                </a:solidFill>
                <a:latin typeface="Gill Sans MT" panose="020B0502020104020203" pitchFamily="34" charset="-18"/>
              </a:defRPr>
            </a:lvl3pPr>
            <a:lvl4pPr marL="1600200" indent="-228600">
              <a:spcBef>
                <a:spcPct val="20000"/>
              </a:spcBef>
              <a:buClr>
                <a:srgbClr val="B32C16"/>
              </a:buClr>
              <a:buFont typeface="Verdana" panose="020B0604030504040204" pitchFamily="34" charset="0"/>
              <a:buChar char=""/>
              <a:defRPr sz="2000">
                <a:solidFill>
                  <a:schemeClr val="tx1"/>
                </a:solidFill>
                <a:latin typeface="Gill Sans MT" panose="020B0502020104020203" pitchFamily="34" charset="-18"/>
              </a:defRPr>
            </a:lvl4pPr>
            <a:lvl5pPr marL="2057400" indent="-228600">
              <a:spcBef>
                <a:spcPct val="20000"/>
              </a:spcBef>
              <a:buClr>
                <a:srgbClr val="F5CD2D"/>
              </a:buClr>
              <a:buFont typeface="Verdana" panose="020B0604030504040204" pitchFamily="34" charset="0"/>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F5CD2D"/>
              </a:buClr>
              <a:buFont typeface="Verdana" panose="020B0604030504040204" pitchFamily="34" charset="0"/>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F5CD2D"/>
              </a:buClr>
              <a:buFont typeface="Verdana" panose="020B0604030504040204" pitchFamily="34" charset="0"/>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F5CD2D"/>
              </a:buClr>
              <a:buFont typeface="Verdana" panose="020B0604030504040204" pitchFamily="34" charset="0"/>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F5CD2D"/>
              </a:buClr>
              <a:buFont typeface="Verdana" panose="020B0604030504040204" pitchFamily="34" charset="0"/>
              <a:buChar char=""/>
              <a:defRPr sz="2000">
                <a:solidFill>
                  <a:schemeClr val="tx1"/>
                </a:solidFill>
                <a:latin typeface="Gill Sans MT" panose="020B0502020104020203" pitchFamily="34" charset="-18"/>
              </a:defRPr>
            </a:lvl9pPr>
          </a:lstStyle>
          <a:p>
            <a:pPr marL="82550" indent="0" eaLnBrk="1" hangingPunct="1">
              <a:spcBef>
                <a:spcPct val="0"/>
              </a:spcBef>
              <a:buClr>
                <a:srgbClr val="3668C4"/>
              </a:buClr>
              <a:buSzTx/>
              <a:buFont typeface="Wingdings 2" panose="05020102010507070707" pitchFamily="18" charset="2"/>
              <a:buNone/>
              <a:defRPr/>
            </a:pPr>
            <a:r>
              <a:rPr lang="en-US" sz="2400" dirty="0" smtClean="0"/>
              <a:t>The most common types of hypoxia:</a:t>
            </a:r>
            <a:endParaRPr lang="en-US" altLang="cs-CZ" sz="2400" dirty="0" smtClean="0">
              <a:latin typeface="Arial" panose="020B0604020202020204" pitchFamily="34" charset="0"/>
            </a:endParaRPr>
          </a:p>
          <a:p>
            <a:pPr eaLnBrk="1" hangingPunct="1">
              <a:spcBef>
                <a:spcPct val="0"/>
              </a:spcBef>
              <a:buClr>
                <a:srgbClr val="3668C4"/>
              </a:buClr>
              <a:buSzTx/>
              <a:buFont typeface="Gill Sans MT" panose="020B0502020104020203" pitchFamily="34" charset="-18"/>
              <a:buAutoNum type="arabicPeriod"/>
              <a:defRPr/>
            </a:pPr>
            <a:r>
              <a:rPr lang="en-US" sz="2400" dirty="0" smtClean="0"/>
              <a:t>Hypoxic - physiological: stay at higher altitudes, pathological: hypoventilation during lung or neuromuscular diseases</a:t>
            </a:r>
          </a:p>
          <a:p>
            <a:pPr eaLnBrk="1" hangingPunct="1">
              <a:spcBef>
                <a:spcPct val="0"/>
              </a:spcBef>
              <a:buClr>
                <a:srgbClr val="3668C4"/>
              </a:buClr>
              <a:buSzTx/>
              <a:buFont typeface="Gill Sans MT" panose="020B0502020104020203" pitchFamily="34" charset="-18"/>
              <a:buAutoNum type="arabicPeriod"/>
              <a:defRPr/>
            </a:pPr>
            <a:r>
              <a:rPr lang="en-US" sz="2400" dirty="0" smtClean="0"/>
              <a:t>Transport (anemic) - reduced transport capacity of blood for oxygen (anemia, blood loss, CO poisoning)</a:t>
            </a:r>
          </a:p>
          <a:p>
            <a:pPr eaLnBrk="1" hangingPunct="1">
              <a:spcBef>
                <a:spcPct val="0"/>
              </a:spcBef>
              <a:buClr>
                <a:srgbClr val="3668C4"/>
              </a:buClr>
              <a:buSzTx/>
              <a:buFont typeface="Gill Sans MT" panose="020B0502020104020203" pitchFamily="34" charset="-18"/>
              <a:buAutoNum type="arabicPeriod"/>
              <a:defRPr/>
            </a:pPr>
            <a:r>
              <a:rPr lang="en-US" sz="2400" dirty="0" smtClean="0"/>
              <a:t>Ischemic (stagnation) - restricted blood flow to tissue (heart failure, shock states, obstruction of an artery)</a:t>
            </a:r>
          </a:p>
          <a:p>
            <a:pPr eaLnBrk="1" hangingPunct="1">
              <a:spcBef>
                <a:spcPct val="0"/>
              </a:spcBef>
              <a:buClr>
                <a:srgbClr val="3668C4"/>
              </a:buClr>
              <a:buSzTx/>
              <a:buFont typeface="Gill Sans MT" panose="020B0502020104020203" pitchFamily="34" charset="-18"/>
              <a:buAutoNum type="arabicPeriod"/>
              <a:defRPr/>
            </a:pPr>
            <a:r>
              <a:rPr lang="en-US" sz="2400" dirty="0" err="1" smtClean="0"/>
              <a:t>Histotoxic</a:t>
            </a:r>
            <a:r>
              <a:rPr lang="en-US" sz="2400" dirty="0" smtClean="0"/>
              <a:t> - cells are unable to utilize oxygen (cyanide poisoning - damage to the respiratory chain)</a:t>
            </a:r>
            <a:endParaRPr lang="en-US" altLang="cs-CZ" sz="2400" dirty="0" smtClean="0">
              <a:cs typeface="Arial" panose="020B0604020202020204" pitchFamily="34" charset="0"/>
            </a:endParaRPr>
          </a:p>
        </p:txBody>
      </p:sp>
    </p:spTree>
    <p:extLst>
      <p:ext uri="{BB962C8B-B14F-4D97-AF65-F5344CB8AC3E}">
        <p14:creationId xmlns:p14="http://schemas.microsoft.com/office/powerpoint/2010/main" val="1780132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idx="4294967295"/>
          </p:nvPr>
        </p:nvSpPr>
        <p:spPr/>
        <p:txBody>
          <a:bodyPr/>
          <a:lstStyle/>
          <a:p>
            <a:pPr eaLnBrk="1" hangingPunct="1">
              <a:defRPr/>
            </a:pPr>
            <a:r>
              <a:rPr lang="cs-CZ" altLang="cs-CZ" dirty="0" err="1" smtClean="0">
                <a:solidFill>
                  <a:srgbClr val="00B0F0"/>
                </a:solidFill>
                <a:effectLst>
                  <a:outerShdw blurRad="38100" dist="38100" dir="2700000" algn="tl">
                    <a:srgbClr val="C0C0C0"/>
                  </a:outerShdw>
                </a:effectLst>
              </a:rPr>
              <a:t>Hypercapnia</a:t>
            </a:r>
            <a:endParaRPr lang="cs-CZ" altLang="cs-CZ" dirty="0" smtClean="0">
              <a:solidFill>
                <a:srgbClr val="00B0F0"/>
              </a:solidFill>
              <a:effectLst>
                <a:outerShdw blurRad="38100" dist="38100" dir="2700000" algn="tl">
                  <a:srgbClr val="C0C0C0"/>
                </a:outerShdw>
              </a:effectLst>
            </a:endParaRPr>
          </a:p>
        </p:txBody>
      </p:sp>
      <p:sp>
        <p:nvSpPr>
          <p:cNvPr id="9219" name="Zástupný symbol pro obsah 2"/>
          <p:cNvSpPr>
            <a:spLocks noGrp="1"/>
          </p:cNvSpPr>
          <p:nvPr>
            <p:ph idx="4294967295"/>
          </p:nvPr>
        </p:nvSpPr>
        <p:spPr/>
        <p:txBody>
          <a:bodyPr/>
          <a:lstStyle/>
          <a:p>
            <a:pPr eaLnBrk="1" hangingPunct="1"/>
            <a:r>
              <a:rPr lang="cs-CZ" altLang="en-US" smtClean="0"/>
              <a:t> </a:t>
            </a:r>
            <a:r>
              <a:rPr lang="en-US" altLang="cs-CZ" sz="2400" smtClean="0"/>
              <a:t>Hypercapnia</a:t>
            </a:r>
            <a:r>
              <a:rPr lang="cs-CZ" altLang="cs-CZ" sz="2400" smtClean="0"/>
              <a:t> - </a:t>
            </a:r>
            <a:r>
              <a:rPr lang="en-US" altLang="cs-CZ" sz="2400" smtClean="0"/>
              <a:t>increase of concentration of carbon dioxide in the blood or in tissues that is caused by retention of CO</a:t>
            </a:r>
            <a:r>
              <a:rPr lang="en-US" altLang="cs-CZ" sz="2400" baseline="-25000" smtClean="0"/>
              <a:t>2</a:t>
            </a:r>
            <a:r>
              <a:rPr lang="en-US" altLang="cs-CZ" sz="2400" smtClean="0"/>
              <a:t> in the body</a:t>
            </a:r>
            <a:endParaRPr lang="cs-CZ" altLang="cs-CZ" sz="2400" smtClean="0"/>
          </a:p>
          <a:p>
            <a:pPr eaLnBrk="1" hangingPunct="1"/>
            <a:r>
              <a:rPr lang="en-US" altLang="cs-CZ" sz="2400" smtClean="0"/>
              <a:t>  possible causes: total alveolar hypoventilation (decreased respiration or extension of dead space)</a:t>
            </a:r>
            <a:endParaRPr lang="cs-CZ" altLang="cs-CZ" sz="2400" smtClean="0"/>
          </a:p>
          <a:p>
            <a:pPr eaLnBrk="1" hangingPunct="1"/>
            <a:r>
              <a:rPr lang="en-US" altLang="cs-CZ" sz="2400" smtClean="0"/>
              <a:t>  mild hypercapnia (5 -7</a:t>
            </a:r>
            <a:r>
              <a:rPr lang="sk-SK" altLang="cs-CZ" sz="2400" smtClean="0"/>
              <a:t> </a:t>
            </a:r>
            <a:r>
              <a:rPr lang="en-US" altLang="cs-CZ" sz="2400" smtClean="0"/>
              <a:t>kPa) causes stimulation of the respiratory center (therapeutic use: pneumoxid = mixture of oxygen + 2-5% CO</a:t>
            </a:r>
            <a:r>
              <a:rPr lang="en-US" altLang="cs-CZ" sz="2400" baseline="-25000" smtClean="0"/>
              <a:t>2</a:t>
            </a:r>
            <a:r>
              <a:rPr lang="en-US" altLang="cs-CZ" sz="2400" smtClean="0"/>
              <a:t>)</a:t>
            </a:r>
            <a:endParaRPr lang="cs-CZ" altLang="cs-CZ" sz="2400" smtClean="0"/>
          </a:p>
          <a:p>
            <a:pPr eaLnBrk="1" hangingPunct="1"/>
            <a:r>
              <a:rPr lang="en-US" altLang="cs-CZ" sz="2400" smtClean="0"/>
              <a:t>  hypercapnia around 10 kPa - CO</a:t>
            </a:r>
            <a:r>
              <a:rPr lang="en-US" altLang="cs-CZ" sz="2400" baseline="-25000" smtClean="0"/>
              <a:t>2</a:t>
            </a:r>
            <a:r>
              <a:rPr lang="en-US" altLang="cs-CZ" sz="2400" smtClean="0"/>
              <a:t> narcosis - respiratory depression (preceded by headache, confusion, disorientation, a feeling of breathlessness)</a:t>
            </a:r>
            <a:endParaRPr lang="cs-CZ" altLang="cs-CZ" sz="2400" smtClean="0"/>
          </a:p>
          <a:p>
            <a:pPr eaLnBrk="1" hangingPunct="1"/>
            <a:r>
              <a:rPr lang="en-US" altLang="cs-CZ" sz="2400" smtClean="0"/>
              <a:t>hypercapnia over 12 kPa - significant respiratory depression - coma and death</a:t>
            </a:r>
            <a:r>
              <a:rPr lang="cs-CZ" altLang="cs-CZ" sz="2400" smtClean="0"/>
              <a:t>.</a:t>
            </a:r>
            <a:endParaRPr lang="cs-CZ" altLang="en-US" sz="2400" smtClean="0"/>
          </a:p>
        </p:txBody>
      </p:sp>
    </p:spTree>
    <p:extLst>
      <p:ext uri="{BB962C8B-B14F-4D97-AF65-F5344CB8AC3E}">
        <p14:creationId xmlns:p14="http://schemas.microsoft.com/office/powerpoint/2010/main" val="111030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normAutofit fontScale="90000"/>
          </a:bodyPr>
          <a:lstStyle/>
          <a:p>
            <a:r>
              <a:rPr lang="cs-CZ" altLang="cs-CZ" b="1" dirty="0" err="1" smtClean="0">
                <a:solidFill>
                  <a:srgbClr val="FF0000"/>
                </a:solidFill>
                <a:effectLst>
                  <a:outerShdw blurRad="38100" dist="38100" dir="2700000" algn="tl">
                    <a:srgbClr val="FFFFFF"/>
                  </a:outerShdw>
                </a:effectLst>
              </a:rPr>
              <a:t>Travelling</a:t>
            </a:r>
            <a:r>
              <a:rPr lang="cs-CZ" altLang="cs-CZ" b="1" dirty="0" smtClean="0">
                <a:solidFill>
                  <a:srgbClr val="FF0000"/>
                </a:solidFill>
                <a:effectLst>
                  <a:outerShdw blurRad="38100" dist="38100" dir="2700000" algn="tl">
                    <a:srgbClr val="FFFFFF"/>
                  </a:outerShdw>
                </a:effectLst>
              </a:rPr>
              <a:t> by </a:t>
            </a:r>
            <a:r>
              <a:rPr lang="cs-CZ" altLang="cs-CZ" b="1" dirty="0" err="1" smtClean="0">
                <a:solidFill>
                  <a:srgbClr val="FF0000"/>
                </a:solidFill>
                <a:effectLst>
                  <a:outerShdw blurRad="38100" dist="38100" dir="2700000" algn="tl">
                    <a:srgbClr val="FFFFFF"/>
                  </a:outerShdw>
                </a:effectLst>
              </a:rPr>
              <a:t>aircraft</a:t>
            </a:r>
            <a:r>
              <a:rPr lang="cs-CZ" altLang="cs-CZ" dirty="0" smtClean="0">
                <a:effectLst>
                  <a:outerShdw blurRad="38100" dist="38100" dir="2700000" algn="tl">
                    <a:srgbClr val="FFFFFF"/>
                  </a:outerShdw>
                </a:effectLst>
              </a:rPr>
              <a:t/>
            </a:r>
            <a:br>
              <a:rPr lang="cs-CZ" altLang="cs-CZ" dirty="0" smtClean="0">
                <a:effectLst>
                  <a:outerShdw blurRad="38100" dist="38100" dir="2700000" algn="tl">
                    <a:srgbClr val="FFFFFF"/>
                  </a:outerShdw>
                </a:effectLst>
              </a:rPr>
            </a:br>
            <a:r>
              <a:rPr lang="cs-CZ" altLang="cs-CZ" sz="2700" dirty="0"/>
              <a:t>(On </a:t>
            </a:r>
            <a:r>
              <a:rPr lang="cs-CZ" altLang="cs-CZ" sz="2700" dirty="0" err="1"/>
              <a:t>board</a:t>
            </a:r>
            <a:r>
              <a:rPr lang="cs-CZ" altLang="cs-CZ" sz="2700" dirty="0"/>
              <a:t> </a:t>
            </a:r>
            <a:r>
              <a:rPr lang="cs-CZ" altLang="cs-CZ" sz="2700" dirty="0" err="1"/>
              <a:t>aicraft</a:t>
            </a:r>
            <a:r>
              <a:rPr lang="cs-CZ" altLang="cs-CZ" sz="2700" dirty="0"/>
              <a:t> </a:t>
            </a:r>
            <a:r>
              <a:rPr lang="cs-CZ" altLang="cs-CZ" sz="2700" dirty="0" err="1"/>
              <a:t>is</a:t>
            </a:r>
            <a:r>
              <a:rPr lang="cs-CZ" altLang="cs-CZ" sz="2700" dirty="0"/>
              <a:t> </a:t>
            </a:r>
            <a:r>
              <a:rPr lang="cs-CZ" altLang="cs-CZ" sz="2700" dirty="0" err="1"/>
              <a:t>pressure</a:t>
            </a:r>
            <a:r>
              <a:rPr lang="cs-CZ" altLang="cs-CZ" sz="2700" dirty="0"/>
              <a:t> as on 2000 m </a:t>
            </a:r>
            <a:r>
              <a:rPr lang="cs-CZ" altLang="cs-CZ" sz="2700" dirty="0" err="1"/>
              <a:t>above</a:t>
            </a:r>
            <a:r>
              <a:rPr lang="cs-CZ" altLang="cs-CZ" sz="2700" dirty="0"/>
              <a:t> </a:t>
            </a:r>
            <a:r>
              <a:rPr lang="cs-CZ" altLang="cs-CZ" sz="2700" dirty="0" err="1"/>
              <a:t>see</a:t>
            </a:r>
            <a:r>
              <a:rPr lang="cs-CZ" altLang="cs-CZ" sz="2700" dirty="0"/>
              <a:t> </a:t>
            </a:r>
            <a:r>
              <a:rPr lang="cs-CZ" altLang="cs-CZ" sz="2700" dirty="0" err="1"/>
              <a:t>level</a:t>
            </a:r>
            <a:r>
              <a:rPr lang="cs-CZ" altLang="cs-CZ" sz="2700" dirty="0"/>
              <a:t>)</a:t>
            </a:r>
            <a:br>
              <a:rPr lang="cs-CZ" altLang="cs-CZ" sz="2700" dirty="0"/>
            </a:br>
            <a:endParaRPr lang="cs-CZ" altLang="cs-CZ" sz="2700" dirty="0" smtClean="0">
              <a:effectLst>
                <a:outerShdw blurRad="38100" dist="38100" dir="2700000" algn="tl">
                  <a:srgbClr val="FFFFFF"/>
                </a:outerShdw>
              </a:effectLst>
            </a:endParaRPr>
          </a:p>
        </p:txBody>
      </p:sp>
      <p:sp>
        <p:nvSpPr>
          <p:cNvPr id="46083" name="Text Box 5"/>
          <p:cNvSpPr txBox="1">
            <a:spLocks noChangeArrowheads="1"/>
          </p:cNvSpPr>
          <p:nvPr/>
        </p:nvSpPr>
        <p:spPr bwMode="auto">
          <a:xfrm>
            <a:off x="652875" y="1936750"/>
            <a:ext cx="902311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b="1" i="1">
                <a:solidFill>
                  <a:schemeClr val="tx1"/>
                </a:solidFill>
                <a:latin typeface="Arial CE" charset="0"/>
                <a:ea typeface="MS PGothic" pitchFamily="34" charset="-128"/>
              </a:defRPr>
            </a:lvl1pPr>
            <a:lvl2pPr marL="37931725" indent="-37474525">
              <a:defRPr sz="2800" b="1" i="1">
                <a:solidFill>
                  <a:schemeClr val="tx1"/>
                </a:solidFill>
                <a:latin typeface="Arial CE" charset="0"/>
                <a:ea typeface="MS PGothic" pitchFamily="34" charset="-128"/>
              </a:defRPr>
            </a:lvl2pPr>
            <a:lvl3pPr>
              <a:defRPr sz="2800" b="1" i="1">
                <a:solidFill>
                  <a:schemeClr val="tx1"/>
                </a:solidFill>
                <a:latin typeface="Arial CE" charset="0"/>
                <a:ea typeface="MS PGothic" pitchFamily="34" charset="-128"/>
              </a:defRPr>
            </a:lvl3pPr>
            <a:lvl4pPr>
              <a:defRPr sz="2800" b="1" i="1">
                <a:solidFill>
                  <a:schemeClr val="tx1"/>
                </a:solidFill>
                <a:latin typeface="Arial CE" charset="0"/>
                <a:ea typeface="MS PGothic" pitchFamily="34" charset="-128"/>
              </a:defRPr>
            </a:lvl4pPr>
            <a:lvl5pPr>
              <a:defRPr sz="2800" b="1" i="1">
                <a:solidFill>
                  <a:schemeClr val="tx1"/>
                </a:solidFill>
                <a:latin typeface="Arial CE" charset="0"/>
                <a:ea typeface="MS PGothic" pitchFamily="34" charset="-128"/>
              </a:defRPr>
            </a:lvl5pPr>
            <a:lvl6pPr marL="457200" eaLnBrk="0" fontAlgn="base" hangingPunct="0">
              <a:spcBef>
                <a:spcPct val="0"/>
              </a:spcBef>
              <a:spcAft>
                <a:spcPct val="0"/>
              </a:spcAft>
              <a:defRPr sz="2800" b="1" i="1">
                <a:solidFill>
                  <a:schemeClr val="tx1"/>
                </a:solidFill>
                <a:latin typeface="Arial CE" charset="0"/>
                <a:ea typeface="MS PGothic" pitchFamily="34" charset="-128"/>
              </a:defRPr>
            </a:lvl6pPr>
            <a:lvl7pPr marL="914400" eaLnBrk="0" fontAlgn="base" hangingPunct="0">
              <a:spcBef>
                <a:spcPct val="0"/>
              </a:spcBef>
              <a:spcAft>
                <a:spcPct val="0"/>
              </a:spcAft>
              <a:defRPr sz="2800" b="1" i="1">
                <a:solidFill>
                  <a:schemeClr val="tx1"/>
                </a:solidFill>
                <a:latin typeface="Arial CE" charset="0"/>
                <a:ea typeface="MS PGothic" pitchFamily="34" charset="-128"/>
              </a:defRPr>
            </a:lvl7pPr>
            <a:lvl8pPr marL="1371600" eaLnBrk="0" fontAlgn="base" hangingPunct="0">
              <a:spcBef>
                <a:spcPct val="0"/>
              </a:spcBef>
              <a:spcAft>
                <a:spcPct val="0"/>
              </a:spcAft>
              <a:defRPr sz="2800" b="1" i="1">
                <a:solidFill>
                  <a:schemeClr val="tx1"/>
                </a:solidFill>
                <a:latin typeface="Arial CE" charset="0"/>
                <a:ea typeface="MS PGothic" pitchFamily="34" charset="-128"/>
              </a:defRPr>
            </a:lvl8pPr>
            <a:lvl9pPr marL="1828800" eaLnBrk="0" fontAlgn="base" hangingPunct="0">
              <a:spcBef>
                <a:spcPct val="0"/>
              </a:spcBef>
              <a:spcAft>
                <a:spcPct val="0"/>
              </a:spcAft>
              <a:defRPr sz="2800" b="1" i="1">
                <a:solidFill>
                  <a:schemeClr val="tx1"/>
                </a:solidFill>
                <a:latin typeface="Arial CE" charset="0"/>
                <a:ea typeface="MS PGothic" pitchFamily="34" charset="-128"/>
              </a:defRPr>
            </a:lvl9pPr>
          </a:lstStyle>
          <a:p>
            <a:pPr eaLnBrk="1" hangingPunct="1"/>
            <a:r>
              <a:rPr lang="cs-CZ" altLang="cs-CZ" u="sng" dirty="0" err="1" smtClean="0"/>
              <a:t>High</a:t>
            </a:r>
            <a:r>
              <a:rPr lang="cs-CZ" altLang="cs-CZ" u="sng" dirty="0" smtClean="0"/>
              <a:t> </a:t>
            </a:r>
            <a:r>
              <a:rPr lang="cs-CZ" altLang="cs-CZ" u="sng" dirty="0"/>
              <a:t>risk </a:t>
            </a:r>
            <a:r>
              <a:rPr lang="cs-CZ" altLang="cs-CZ" u="sng" dirty="0" err="1"/>
              <a:t>for</a:t>
            </a:r>
            <a:r>
              <a:rPr lang="cs-CZ" altLang="cs-CZ" u="sng" dirty="0"/>
              <a:t> </a:t>
            </a:r>
            <a:r>
              <a:rPr lang="cs-CZ" altLang="cs-CZ" u="sng" dirty="0" err="1"/>
              <a:t>patients</a:t>
            </a:r>
            <a:r>
              <a:rPr lang="cs-CZ" altLang="cs-CZ" u="sng" dirty="0"/>
              <a:t> </a:t>
            </a:r>
            <a:r>
              <a:rPr lang="cs-CZ" altLang="cs-CZ" u="sng" dirty="0" err="1"/>
              <a:t>with</a:t>
            </a:r>
            <a:r>
              <a:rPr lang="cs-CZ" altLang="cs-CZ" u="sng" dirty="0"/>
              <a:t>:</a:t>
            </a:r>
          </a:p>
          <a:p>
            <a:pPr eaLnBrk="1" hangingPunct="1"/>
            <a:endParaRPr lang="cs-CZ" altLang="cs-CZ" dirty="0"/>
          </a:p>
          <a:p>
            <a:pPr eaLnBrk="1" hangingPunct="1">
              <a:buFontTx/>
              <a:buChar char="-"/>
            </a:pPr>
            <a:r>
              <a:rPr lang="cs-CZ" altLang="cs-CZ" dirty="0"/>
              <a:t> </a:t>
            </a:r>
            <a:r>
              <a:rPr lang="cs-CZ" altLang="cs-CZ" dirty="0" err="1" smtClean="0"/>
              <a:t>concentration</a:t>
            </a:r>
            <a:r>
              <a:rPr lang="cs-CZ" altLang="cs-CZ" dirty="0" smtClean="0"/>
              <a:t> </a:t>
            </a:r>
            <a:r>
              <a:rPr lang="cs-CZ" altLang="cs-CZ" dirty="0" err="1" smtClean="0"/>
              <a:t>of</a:t>
            </a:r>
            <a:r>
              <a:rPr lang="cs-CZ" altLang="cs-CZ" dirty="0" smtClean="0"/>
              <a:t> hemoglobin  </a:t>
            </a:r>
            <a:r>
              <a:rPr lang="cs-CZ" altLang="cs-CZ" dirty="0" err="1" smtClean="0"/>
              <a:t>lower</a:t>
            </a:r>
            <a:r>
              <a:rPr lang="cs-CZ" altLang="cs-CZ" dirty="0" smtClean="0"/>
              <a:t> </a:t>
            </a:r>
            <a:r>
              <a:rPr lang="cs-CZ" altLang="cs-CZ" dirty="0" err="1" smtClean="0"/>
              <a:t>than</a:t>
            </a:r>
            <a:r>
              <a:rPr lang="cs-CZ" altLang="cs-CZ" dirty="0" smtClean="0"/>
              <a:t> </a:t>
            </a:r>
            <a:r>
              <a:rPr lang="cs-CZ" altLang="cs-CZ" dirty="0"/>
              <a:t>60 % </a:t>
            </a:r>
            <a:endParaRPr lang="cs-CZ" altLang="cs-CZ" dirty="0" smtClean="0"/>
          </a:p>
          <a:p>
            <a:pPr eaLnBrk="1" hangingPunct="1">
              <a:buFontTx/>
              <a:buChar char="-"/>
            </a:pPr>
            <a:r>
              <a:rPr lang="cs-CZ" altLang="cs-CZ" dirty="0" smtClean="0"/>
              <a:t> severe step </a:t>
            </a:r>
            <a:r>
              <a:rPr lang="cs-CZ" altLang="cs-CZ" dirty="0" err="1" smtClean="0"/>
              <a:t>of</a:t>
            </a:r>
            <a:r>
              <a:rPr lang="cs-CZ" altLang="cs-CZ" dirty="0" smtClean="0"/>
              <a:t> </a:t>
            </a:r>
            <a:r>
              <a:rPr lang="cs-CZ" altLang="cs-CZ" dirty="0" err="1" smtClean="0"/>
              <a:t>atherosclerosis</a:t>
            </a:r>
            <a:endParaRPr lang="cs-CZ" altLang="cs-CZ" dirty="0"/>
          </a:p>
          <a:p>
            <a:pPr eaLnBrk="1" hangingPunct="1">
              <a:buFontTx/>
              <a:buChar char="-"/>
            </a:pPr>
            <a:r>
              <a:rPr lang="cs-CZ" altLang="cs-CZ" dirty="0"/>
              <a:t> </a:t>
            </a:r>
            <a:r>
              <a:rPr lang="cs-CZ" altLang="cs-CZ" dirty="0" err="1" smtClean="0"/>
              <a:t>cardial</a:t>
            </a:r>
            <a:r>
              <a:rPr lang="cs-CZ" altLang="cs-CZ" dirty="0" smtClean="0"/>
              <a:t> </a:t>
            </a:r>
            <a:r>
              <a:rPr lang="cs-CZ" altLang="cs-CZ" dirty="0" err="1" smtClean="0"/>
              <a:t>insuficiency</a:t>
            </a:r>
            <a:endParaRPr lang="cs-CZ" altLang="cs-CZ" dirty="0"/>
          </a:p>
          <a:p>
            <a:pPr eaLnBrk="1" hangingPunct="1">
              <a:buFontTx/>
              <a:buChar char="-"/>
            </a:pPr>
            <a:r>
              <a:rPr lang="cs-CZ" altLang="cs-CZ" dirty="0"/>
              <a:t> </a:t>
            </a:r>
            <a:r>
              <a:rPr lang="cs-CZ" altLang="cs-CZ" dirty="0" err="1" smtClean="0"/>
              <a:t>Respiratory</a:t>
            </a:r>
            <a:r>
              <a:rPr lang="cs-CZ" altLang="cs-CZ" dirty="0" smtClean="0"/>
              <a:t> </a:t>
            </a:r>
            <a:r>
              <a:rPr lang="cs-CZ" altLang="cs-CZ" dirty="0" err="1" smtClean="0"/>
              <a:t>insuficiency</a:t>
            </a:r>
            <a:endParaRPr lang="cs-CZ" altLang="cs-CZ" dirty="0"/>
          </a:p>
          <a:p>
            <a:pPr eaLnBrk="1" hangingPunct="1">
              <a:buFontTx/>
              <a:buChar char="-"/>
            </a:pPr>
            <a:r>
              <a:rPr lang="cs-CZ" altLang="cs-CZ" dirty="0"/>
              <a:t> </a:t>
            </a:r>
            <a:r>
              <a:rPr lang="cs-CZ" altLang="cs-CZ" dirty="0" smtClean="0"/>
              <a:t>non-</a:t>
            </a:r>
            <a:r>
              <a:rPr lang="cs-CZ" altLang="cs-CZ" dirty="0" err="1" smtClean="0"/>
              <a:t>treated</a:t>
            </a:r>
            <a:r>
              <a:rPr lang="cs-CZ" altLang="cs-CZ" dirty="0" smtClean="0"/>
              <a:t> </a:t>
            </a:r>
            <a:r>
              <a:rPr lang="cs-CZ" altLang="cs-CZ" dirty="0" err="1" smtClean="0"/>
              <a:t>hypertension</a:t>
            </a:r>
            <a:r>
              <a:rPr lang="cs-CZ" altLang="cs-CZ" dirty="0" smtClean="0"/>
              <a:t> (BP </a:t>
            </a:r>
            <a:r>
              <a:rPr lang="cs-CZ" altLang="cs-CZ" dirty="0" err="1" smtClean="0"/>
              <a:t>ower</a:t>
            </a:r>
            <a:r>
              <a:rPr lang="cs-CZ" altLang="cs-CZ" dirty="0" smtClean="0"/>
              <a:t> 200/100mmHg)</a:t>
            </a:r>
            <a:endParaRPr lang="cs-CZ" altLang="cs-CZ" dirty="0"/>
          </a:p>
        </p:txBody>
      </p:sp>
    </p:spTree>
    <p:extLst>
      <p:ext uri="{BB962C8B-B14F-4D97-AF65-F5344CB8AC3E}">
        <p14:creationId xmlns:p14="http://schemas.microsoft.com/office/powerpoint/2010/main" val="42027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ýchábí žebra Silbernag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1" y="0"/>
            <a:ext cx="48577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dychani Hrudní košSilbernag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295401"/>
            <a:ext cx="69215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576649" y="873211"/>
            <a:ext cx="4610301" cy="369332"/>
          </a:xfrm>
          <a:prstGeom prst="rect">
            <a:avLst/>
          </a:prstGeom>
          <a:noFill/>
        </p:spPr>
        <p:txBody>
          <a:bodyPr wrap="none" rtlCol="0">
            <a:spAutoFit/>
          </a:bodyPr>
          <a:lstStyle/>
          <a:p>
            <a:r>
              <a:rPr lang="cs-CZ" dirty="0" err="1" smtClean="0"/>
              <a:t>Bucket</a:t>
            </a:r>
            <a:r>
              <a:rPr lang="cs-CZ" dirty="0" smtClean="0"/>
              <a:t>-handle and </a:t>
            </a:r>
            <a:r>
              <a:rPr lang="cs-CZ" dirty="0" err="1" smtClean="0"/>
              <a:t>water</a:t>
            </a:r>
            <a:r>
              <a:rPr lang="cs-CZ" dirty="0" smtClean="0"/>
              <a:t>-pump handle </a:t>
            </a:r>
            <a:r>
              <a:rPr lang="cs-CZ" dirty="0" err="1" smtClean="0"/>
              <a:t>effects</a:t>
            </a:r>
            <a:endParaRPr lang="cs-CZ" dirty="0"/>
          </a:p>
        </p:txBody>
      </p:sp>
    </p:spTree>
    <p:extLst>
      <p:ext uri="{BB962C8B-B14F-4D97-AF65-F5344CB8AC3E}">
        <p14:creationId xmlns:p14="http://schemas.microsoft.com/office/powerpoint/2010/main" val="2377548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58801" y="0"/>
            <a:ext cx="11074400" cy="1143000"/>
          </a:xfrm>
        </p:spPr>
        <p:txBody>
          <a:bodyPr>
            <a:normAutofit fontScale="90000"/>
          </a:bodyPr>
          <a:lstStyle/>
          <a:p>
            <a:r>
              <a:rPr lang="cs-CZ" altLang="cs-CZ" b="1" dirty="0" smtClean="0">
                <a:solidFill>
                  <a:srgbClr val="FF0000"/>
                </a:solidFill>
                <a:effectLst>
                  <a:outerShdw blurRad="38100" dist="38100" dir="2700000" algn="tl">
                    <a:srgbClr val="FFFFFF"/>
                  </a:outerShdw>
                </a:effectLst>
              </a:rPr>
              <a:t>Toxicity </a:t>
            </a:r>
            <a:r>
              <a:rPr lang="cs-CZ" altLang="cs-CZ" b="1" dirty="0" err="1" smtClean="0">
                <a:solidFill>
                  <a:srgbClr val="FF0000"/>
                </a:solidFill>
                <a:effectLst>
                  <a:outerShdw blurRad="38100" dist="38100" dir="2700000" algn="tl">
                    <a:srgbClr val="FFFFFF"/>
                  </a:outerShdw>
                </a:effectLst>
              </a:rPr>
              <a:t>of</a:t>
            </a:r>
            <a:r>
              <a:rPr lang="cs-CZ" altLang="cs-CZ" b="1" dirty="0" smtClean="0">
                <a:solidFill>
                  <a:srgbClr val="FF0000"/>
                </a:solidFill>
                <a:effectLst>
                  <a:outerShdw blurRad="38100" dist="38100" dir="2700000" algn="tl">
                    <a:srgbClr val="FFFFFF"/>
                  </a:outerShdw>
                </a:effectLst>
              </a:rPr>
              <a:t> oxygen</a:t>
            </a:r>
            <a:r>
              <a:rPr lang="cs-CZ" altLang="cs-CZ" dirty="0" smtClean="0">
                <a:effectLst>
                  <a:outerShdw blurRad="38100" dist="38100" dir="2700000" algn="tl">
                    <a:srgbClr val="FFFFFF"/>
                  </a:outerShdw>
                </a:effectLst>
              </a:rPr>
              <a:t/>
            </a:r>
            <a:br>
              <a:rPr lang="cs-CZ" altLang="cs-CZ" dirty="0" smtClean="0">
                <a:effectLst>
                  <a:outerShdw blurRad="38100" dist="38100" dir="2700000" algn="tl">
                    <a:srgbClr val="FFFFFF"/>
                  </a:outerShdw>
                </a:effectLst>
              </a:rPr>
            </a:br>
            <a:endParaRPr lang="cs-CZ" altLang="cs-CZ" dirty="0" smtClean="0">
              <a:effectLst>
                <a:outerShdw blurRad="38100" dist="38100" dir="2700000" algn="tl">
                  <a:srgbClr val="FFFFFF"/>
                </a:outerShdw>
              </a:effectLst>
            </a:endParaRPr>
          </a:p>
        </p:txBody>
      </p:sp>
      <p:sp>
        <p:nvSpPr>
          <p:cNvPr id="50179" name="Text Box 3"/>
          <p:cNvSpPr txBox="1">
            <a:spLocks noChangeArrowheads="1"/>
          </p:cNvSpPr>
          <p:nvPr/>
        </p:nvSpPr>
        <p:spPr bwMode="auto">
          <a:xfrm>
            <a:off x="285985" y="1257301"/>
            <a:ext cx="1162003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i="1">
                <a:solidFill>
                  <a:schemeClr val="tx1"/>
                </a:solidFill>
                <a:latin typeface="Arial CE" charset="0"/>
                <a:ea typeface="MS PGothic" pitchFamily="34" charset="-128"/>
              </a:defRPr>
            </a:lvl1pPr>
            <a:lvl2pPr marL="37931725" indent="-37474525">
              <a:defRPr sz="2800" b="1" i="1">
                <a:solidFill>
                  <a:schemeClr val="tx1"/>
                </a:solidFill>
                <a:latin typeface="Arial CE" charset="0"/>
                <a:ea typeface="MS PGothic" pitchFamily="34" charset="-128"/>
              </a:defRPr>
            </a:lvl2pPr>
            <a:lvl3pPr>
              <a:defRPr sz="2800" b="1" i="1">
                <a:solidFill>
                  <a:schemeClr val="tx1"/>
                </a:solidFill>
                <a:latin typeface="Arial CE" charset="0"/>
                <a:ea typeface="MS PGothic" pitchFamily="34" charset="-128"/>
              </a:defRPr>
            </a:lvl3pPr>
            <a:lvl4pPr>
              <a:defRPr sz="2800" b="1" i="1">
                <a:solidFill>
                  <a:schemeClr val="tx1"/>
                </a:solidFill>
                <a:latin typeface="Arial CE" charset="0"/>
                <a:ea typeface="MS PGothic" pitchFamily="34" charset="-128"/>
              </a:defRPr>
            </a:lvl4pPr>
            <a:lvl5pPr>
              <a:defRPr sz="2800" b="1" i="1">
                <a:solidFill>
                  <a:schemeClr val="tx1"/>
                </a:solidFill>
                <a:latin typeface="Arial CE" charset="0"/>
                <a:ea typeface="MS PGothic" pitchFamily="34" charset="-128"/>
              </a:defRPr>
            </a:lvl5pPr>
            <a:lvl6pPr marL="457200" eaLnBrk="0" fontAlgn="base" hangingPunct="0">
              <a:spcBef>
                <a:spcPct val="0"/>
              </a:spcBef>
              <a:spcAft>
                <a:spcPct val="0"/>
              </a:spcAft>
              <a:defRPr sz="2800" b="1" i="1">
                <a:solidFill>
                  <a:schemeClr val="tx1"/>
                </a:solidFill>
                <a:latin typeface="Arial CE" charset="0"/>
                <a:ea typeface="MS PGothic" pitchFamily="34" charset="-128"/>
              </a:defRPr>
            </a:lvl6pPr>
            <a:lvl7pPr marL="914400" eaLnBrk="0" fontAlgn="base" hangingPunct="0">
              <a:spcBef>
                <a:spcPct val="0"/>
              </a:spcBef>
              <a:spcAft>
                <a:spcPct val="0"/>
              </a:spcAft>
              <a:defRPr sz="2800" b="1" i="1">
                <a:solidFill>
                  <a:schemeClr val="tx1"/>
                </a:solidFill>
                <a:latin typeface="Arial CE" charset="0"/>
                <a:ea typeface="MS PGothic" pitchFamily="34" charset="-128"/>
              </a:defRPr>
            </a:lvl7pPr>
            <a:lvl8pPr marL="1371600" eaLnBrk="0" fontAlgn="base" hangingPunct="0">
              <a:spcBef>
                <a:spcPct val="0"/>
              </a:spcBef>
              <a:spcAft>
                <a:spcPct val="0"/>
              </a:spcAft>
              <a:defRPr sz="2800" b="1" i="1">
                <a:solidFill>
                  <a:schemeClr val="tx1"/>
                </a:solidFill>
                <a:latin typeface="Arial CE" charset="0"/>
                <a:ea typeface="MS PGothic" pitchFamily="34" charset="-128"/>
              </a:defRPr>
            </a:lvl8pPr>
            <a:lvl9pPr marL="1828800" eaLnBrk="0" fontAlgn="base" hangingPunct="0">
              <a:spcBef>
                <a:spcPct val="0"/>
              </a:spcBef>
              <a:spcAft>
                <a:spcPct val="0"/>
              </a:spcAft>
              <a:defRPr sz="2800" b="1" i="1">
                <a:solidFill>
                  <a:schemeClr val="tx1"/>
                </a:solidFill>
                <a:latin typeface="Arial CE" charset="0"/>
                <a:ea typeface="MS PGothic" pitchFamily="34" charset="-128"/>
              </a:defRPr>
            </a:lvl9pPr>
          </a:lstStyle>
          <a:p>
            <a:r>
              <a:rPr lang="cs-CZ" altLang="cs-CZ" sz="2400" dirty="0"/>
              <a:t>The toxicity </a:t>
            </a:r>
            <a:r>
              <a:rPr lang="cs-CZ" altLang="cs-CZ" sz="2400" dirty="0" err="1"/>
              <a:t>seems</a:t>
            </a:r>
            <a:r>
              <a:rPr lang="cs-CZ" altLang="cs-CZ" sz="2400" dirty="0"/>
              <a:t> to </a:t>
            </a:r>
            <a:r>
              <a:rPr lang="cs-CZ" altLang="cs-CZ" sz="2400" dirty="0" err="1"/>
              <a:t>be</a:t>
            </a:r>
            <a:r>
              <a:rPr lang="cs-CZ" altLang="cs-CZ" sz="2400" dirty="0"/>
              <a:t> </a:t>
            </a:r>
            <a:r>
              <a:rPr lang="cs-CZ" altLang="cs-CZ" sz="2400" dirty="0" err="1"/>
              <a:t>due</a:t>
            </a:r>
            <a:r>
              <a:rPr lang="cs-CZ" altLang="cs-CZ" sz="2400" dirty="0"/>
              <a:t> to </a:t>
            </a:r>
            <a:r>
              <a:rPr lang="cs-CZ" altLang="cs-CZ" sz="2400" dirty="0" err="1"/>
              <a:t>the</a:t>
            </a:r>
            <a:r>
              <a:rPr lang="cs-CZ" altLang="cs-CZ" sz="2400" dirty="0"/>
              <a:t> </a:t>
            </a:r>
            <a:r>
              <a:rPr lang="cs-CZ" altLang="cs-CZ" sz="2400" dirty="0" err="1"/>
              <a:t>production</a:t>
            </a:r>
            <a:r>
              <a:rPr lang="cs-CZ" altLang="cs-CZ" sz="2400" dirty="0"/>
              <a:t> </a:t>
            </a:r>
            <a:r>
              <a:rPr lang="cs-CZ" altLang="cs-CZ" sz="2400" dirty="0" err="1"/>
              <a:t>of</a:t>
            </a:r>
            <a:r>
              <a:rPr lang="cs-CZ" altLang="cs-CZ" sz="2400" dirty="0"/>
              <a:t> </a:t>
            </a:r>
            <a:r>
              <a:rPr lang="cs-CZ" altLang="cs-CZ" sz="2400" dirty="0" err="1"/>
              <a:t>the</a:t>
            </a:r>
            <a:r>
              <a:rPr lang="cs-CZ" altLang="cs-CZ" sz="2400" dirty="0"/>
              <a:t> </a:t>
            </a:r>
            <a:r>
              <a:rPr lang="cs-CZ" altLang="cs-CZ" sz="2400" dirty="0" err="1"/>
              <a:t>superoxid</a:t>
            </a:r>
            <a:r>
              <a:rPr lang="cs-CZ" altLang="cs-CZ" sz="2400" dirty="0"/>
              <a:t> anion and </a:t>
            </a:r>
            <a:r>
              <a:rPr lang="cs-CZ" altLang="cs-CZ" sz="2400" dirty="0" smtClean="0"/>
              <a:t>H</a:t>
            </a:r>
            <a:r>
              <a:rPr lang="cs-CZ" altLang="cs-CZ" sz="2400" baseline="-25000" dirty="0" smtClean="0"/>
              <a:t>2</a:t>
            </a:r>
            <a:r>
              <a:rPr lang="cs-CZ" altLang="cs-CZ" sz="2400" dirty="0" smtClean="0"/>
              <a:t>O</a:t>
            </a:r>
            <a:r>
              <a:rPr lang="cs-CZ" altLang="cs-CZ" sz="2400" baseline="-25000" dirty="0" smtClean="0"/>
              <a:t>2 </a:t>
            </a:r>
            <a:r>
              <a:rPr lang="cs-CZ" altLang="cs-CZ" sz="2400" dirty="0"/>
              <a:t>+ </a:t>
            </a:r>
            <a:r>
              <a:rPr lang="cs-CZ" altLang="cs-CZ" sz="2400" dirty="0" err="1"/>
              <a:t>increase</a:t>
            </a:r>
            <a:r>
              <a:rPr lang="cs-CZ" altLang="cs-CZ" sz="2400" dirty="0"/>
              <a:t> pCO2 in body (</a:t>
            </a:r>
            <a:r>
              <a:rPr lang="cs-CZ" altLang="cs-CZ" sz="2400" dirty="0" err="1"/>
              <a:t>all</a:t>
            </a:r>
            <a:r>
              <a:rPr lang="cs-CZ" altLang="cs-CZ" sz="2400" dirty="0"/>
              <a:t> hemoglobin </a:t>
            </a:r>
            <a:r>
              <a:rPr lang="cs-CZ" altLang="cs-CZ" sz="2400" dirty="0" err="1"/>
              <a:t>is</a:t>
            </a:r>
            <a:r>
              <a:rPr lang="cs-CZ" altLang="cs-CZ" sz="2400" dirty="0"/>
              <a:t> </a:t>
            </a:r>
            <a:r>
              <a:rPr lang="cs-CZ" altLang="cs-CZ" sz="2400" dirty="0" err="1"/>
              <a:t>bound</a:t>
            </a:r>
            <a:r>
              <a:rPr lang="cs-CZ" altLang="cs-CZ" sz="2400" dirty="0"/>
              <a:t> </a:t>
            </a:r>
            <a:r>
              <a:rPr lang="cs-CZ" altLang="cs-CZ" sz="2400" dirty="0" err="1"/>
              <a:t>with</a:t>
            </a:r>
            <a:r>
              <a:rPr lang="cs-CZ" altLang="cs-CZ" sz="2400" dirty="0"/>
              <a:t> oxygen)</a:t>
            </a:r>
          </a:p>
          <a:p>
            <a:endParaRPr lang="cs-CZ" altLang="cs-CZ" sz="2400" baseline="-25000" dirty="0"/>
          </a:p>
          <a:p>
            <a:pPr eaLnBrk="1" hangingPunct="1"/>
            <a:r>
              <a:rPr lang="cs-CZ" altLang="cs-CZ" sz="2400" dirty="0" err="1" smtClean="0">
                <a:solidFill>
                  <a:schemeClr val="tx2"/>
                </a:solidFill>
              </a:rPr>
              <a:t>Symptoms</a:t>
            </a:r>
            <a:r>
              <a:rPr lang="cs-CZ" altLang="cs-CZ" sz="2400" dirty="0" smtClean="0">
                <a:solidFill>
                  <a:schemeClr val="tx2"/>
                </a:solidFill>
              </a:rPr>
              <a:t> are </a:t>
            </a:r>
            <a:r>
              <a:rPr lang="cs-CZ" altLang="cs-CZ" sz="2400" dirty="0" err="1" smtClean="0">
                <a:solidFill>
                  <a:schemeClr val="tx2"/>
                </a:solidFill>
              </a:rPr>
              <a:t>dependent</a:t>
            </a:r>
            <a:r>
              <a:rPr lang="cs-CZ" altLang="cs-CZ" sz="2400" dirty="0" smtClean="0">
                <a:solidFill>
                  <a:schemeClr val="tx2"/>
                </a:solidFill>
              </a:rPr>
              <a:t> on </a:t>
            </a:r>
            <a:r>
              <a:rPr lang="cs-CZ" altLang="cs-CZ" sz="2400" dirty="0" err="1" smtClean="0">
                <a:solidFill>
                  <a:schemeClr val="tx2"/>
                </a:solidFill>
              </a:rPr>
              <a:t>time</a:t>
            </a:r>
            <a:r>
              <a:rPr lang="cs-CZ" altLang="cs-CZ" sz="2400" dirty="0" smtClean="0">
                <a:solidFill>
                  <a:schemeClr val="tx2"/>
                </a:solidFill>
              </a:rPr>
              <a:t> </a:t>
            </a:r>
            <a:r>
              <a:rPr lang="cs-CZ" altLang="cs-CZ" sz="2400" dirty="0" err="1" smtClean="0">
                <a:solidFill>
                  <a:schemeClr val="tx2"/>
                </a:solidFill>
              </a:rPr>
              <a:t>of</a:t>
            </a:r>
            <a:r>
              <a:rPr lang="cs-CZ" altLang="cs-CZ" sz="2400" dirty="0" smtClean="0">
                <a:solidFill>
                  <a:schemeClr val="tx2"/>
                </a:solidFill>
              </a:rPr>
              <a:t> </a:t>
            </a:r>
            <a:r>
              <a:rPr lang="cs-CZ" altLang="cs-CZ" sz="2400" dirty="0" err="1" smtClean="0">
                <a:solidFill>
                  <a:schemeClr val="tx2"/>
                </a:solidFill>
              </a:rPr>
              <a:t>exposure</a:t>
            </a:r>
            <a:r>
              <a:rPr lang="cs-CZ" altLang="cs-CZ" sz="2400" dirty="0" smtClean="0">
                <a:solidFill>
                  <a:schemeClr val="tx2"/>
                </a:solidFill>
              </a:rPr>
              <a:t>:</a:t>
            </a:r>
            <a:endParaRPr lang="cs-CZ" altLang="cs-CZ" sz="2400" dirty="0">
              <a:solidFill>
                <a:schemeClr val="tx2"/>
              </a:solidFill>
            </a:endParaRPr>
          </a:p>
          <a:p>
            <a:pPr eaLnBrk="1" hangingPunct="1"/>
            <a:r>
              <a:rPr lang="cs-CZ" altLang="cs-CZ" sz="2400" dirty="0" err="1" smtClean="0">
                <a:solidFill>
                  <a:schemeClr val="tx2"/>
                </a:solidFill>
              </a:rPr>
              <a:t>Exposure</a:t>
            </a:r>
            <a:r>
              <a:rPr lang="cs-CZ" altLang="cs-CZ" sz="2400" dirty="0" smtClean="0">
                <a:solidFill>
                  <a:schemeClr val="tx2"/>
                </a:solidFill>
              </a:rPr>
              <a:t> </a:t>
            </a:r>
            <a:r>
              <a:rPr lang="cs-CZ" altLang="cs-CZ" sz="2400" dirty="0">
                <a:solidFill>
                  <a:schemeClr val="tx2"/>
                </a:solidFill>
              </a:rPr>
              <a:t>– 8 </a:t>
            </a:r>
            <a:r>
              <a:rPr lang="cs-CZ" altLang="cs-CZ" sz="2400" dirty="0" err="1">
                <a:solidFill>
                  <a:schemeClr val="tx2"/>
                </a:solidFill>
              </a:rPr>
              <a:t>hours</a:t>
            </a:r>
            <a:r>
              <a:rPr lang="cs-CZ" altLang="cs-CZ" sz="2400" dirty="0">
                <a:solidFill>
                  <a:schemeClr val="tx2"/>
                </a:solidFill>
              </a:rPr>
              <a:t>:-</a:t>
            </a:r>
            <a:r>
              <a:rPr lang="cs-CZ" altLang="cs-CZ" sz="2400" dirty="0"/>
              <a:t> </a:t>
            </a:r>
            <a:r>
              <a:rPr lang="cs-CZ" altLang="cs-CZ" sz="2400" dirty="0" err="1"/>
              <a:t>respiratory</a:t>
            </a:r>
            <a:r>
              <a:rPr lang="cs-CZ" altLang="cs-CZ" sz="2400" dirty="0"/>
              <a:t> </a:t>
            </a:r>
            <a:r>
              <a:rPr lang="cs-CZ" altLang="cs-CZ" sz="2400" dirty="0" err="1"/>
              <a:t>passages</a:t>
            </a:r>
            <a:r>
              <a:rPr lang="cs-CZ" altLang="cs-CZ" sz="2400" dirty="0"/>
              <a:t> </a:t>
            </a:r>
            <a:r>
              <a:rPr lang="cs-CZ" altLang="cs-CZ" sz="2400" dirty="0" err="1"/>
              <a:t>became</a:t>
            </a:r>
            <a:r>
              <a:rPr lang="cs-CZ" altLang="cs-CZ" sz="2400" dirty="0"/>
              <a:t> </a:t>
            </a:r>
            <a:r>
              <a:rPr lang="cs-CZ" altLang="cs-CZ" sz="2400" dirty="0" err="1"/>
              <a:t>irritated</a:t>
            </a:r>
            <a:endParaRPr lang="cs-CZ" altLang="cs-CZ" sz="2400" dirty="0"/>
          </a:p>
          <a:p>
            <a:pPr eaLnBrk="1" hangingPunct="1"/>
            <a:r>
              <a:rPr lang="cs-CZ" altLang="cs-CZ" sz="2400" dirty="0"/>
              <a:t>			   - </a:t>
            </a:r>
            <a:r>
              <a:rPr lang="cs-CZ" altLang="cs-CZ" sz="2400" dirty="0" err="1"/>
              <a:t>Substernal</a:t>
            </a:r>
            <a:r>
              <a:rPr lang="cs-CZ" altLang="cs-CZ" sz="2400" dirty="0"/>
              <a:t> </a:t>
            </a:r>
            <a:r>
              <a:rPr lang="cs-CZ" altLang="cs-CZ" sz="2400" dirty="0" err="1"/>
              <a:t>distress</a:t>
            </a:r>
            <a:endParaRPr lang="cs-CZ" altLang="cs-CZ" sz="2400" dirty="0"/>
          </a:p>
          <a:p>
            <a:pPr eaLnBrk="1" hangingPunct="1"/>
            <a:r>
              <a:rPr lang="cs-CZ" altLang="cs-CZ" sz="2400" dirty="0"/>
              <a:t>			   - </a:t>
            </a:r>
            <a:r>
              <a:rPr lang="cs-CZ" altLang="cs-CZ" sz="2400" dirty="0" err="1"/>
              <a:t>Nasal</a:t>
            </a:r>
            <a:r>
              <a:rPr lang="cs-CZ" altLang="cs-CZ" sz="2400" dirty="0"/>
              <a:t> </a:t>
            </a:r>
            <a:r>
              <a:rPr lang="cs-CZ" altLang="cs-CZ" sz="2400" dirty="0" err="1"/>
              <a:t>congestion</a:t>
            </a:r>
            <a:endParaRPr lang="cs-CZ" altLang="cs-CZ" sz="2400" dirty="0"/>
          </a:p>
          <a:p>
            <a:pPr eaLnBrk="1" hangingPunct="1"/>
            <a:r>
              <a:rPr lang="cs-CZ" altLang="cs-CZ" sz="2400" dirty="0"/>
              <a:t>			   - </a:t>
            </a:r>
            <a:r>
              <a:rPr lang="cs-CZ" altLang="cs-CZ" sz="2400" dirty="0" err="1"/>
              <a:t>Sore</a:t>
            </a:r>
            <a:r>
              <a:rPr lang="cs-CZ" altLang="cs-CZ" sz="2400" dirty="0"/>
              <a:t> </a:t>
            </a:r>
            <a:r>
              <a:rPr lang="cs-CZ" altLang="cs-CZ" sz="2400" dirty="0" err="1"/>
              <a:t>throat</a:t>
            </a:r>
            <a:r>
              <a:rPr lang="cs-CZ" altLang="cs-CZ" sz="2400" dirty="0"/>
              <a:t>  </a:t>
            </a:r>
            <a:endParaRPr lang="cs-CZ" altLang="cs-CZ" sz="2400" dirty="0" smtClean="0"/>
          </a:p>
          <a:p>
            <a:pPr eaLnBrk="1" hangingPunct="1"/>
            <a:r>
              <a:rPr lang="cs-CZ" altLang="cs-CZ" sz="2400" dirty="0"/>
              <a:t>			   - </a:t>
            </a:r>
            <a:r>
              <a:rPr lang="cs-CZ" altLang="cs-CZ" sz="2400" dirty="0" err="1"/>
              <a:t>Cough</a:t>
            </a:r>
            <a:r>
              <a:rPr lang="cs-CZ" altLang="cs-CZ" sz="2400" dirty="0"/>
              <a:t> </a:t>
            </a:r>
            <a:endParaRPr lang="cs-CZ" altLang="cs-CZ" sz="2400" dirty="0" smtClean="0"/>
          </a:p>
          <a:p>
            <a:pPr eaLnBrk="1" hangingPunct="1"/>
            <a:r>
              <a:rPr lang="cs-CZ" altLang="cs-CZ" sz="2400" dirty="0"/>
              <a:t>	</a:t>
            </a:r>
            <a:r>
              <a:rPr lang="cs-CZ" altLang="cs-CZ" sz="2400" dirty="0">
                <a:solidFill>
                  <a:schemeClr val="tx2"/>
                </a:solidFill>
              </a:rPr>
              <a:t>- 24-48 </a:t>
            </a:r>
            <a:r>
              <a:rPr lang="cs-CZ" altLang="cs-CZ" sz="2400" dirty="0" err="1">
                <a:solidFill>
                  <a:schemeClr val="tx2"/>
                </a:solidFill>
              </a:rPr>
              <a:t>hours</a:t>
            </a:r>
            <a:r>
              <a:rPr lang="cs-CZ" altLang="cs-CZ" sz="2400" dirty="0"/>
              <a:t>: </a:t>
            </a:r>
          </a:p>
          <a:p>
            <a:pPr eaLnBrk="1" hangingPunct="1"/>
            <a:r>
              <a:rPr lang="cs-CZ" altLang="cs-CZ" sz="2400" dirty="0"/>
              <a:t>			- </a:t>
            </a:r>
            <a:r>
              <a:rPr lang="cs-CZ" altLang="cs-CZ" sz="2400" dirty="0" err="1"/>
              <a:t>damage</a:t>
            </a:r>
            <a:r>
              <a:rPr lang="cs-CZ" altLang="cs-CZ" sz="2400" dirty="0"/>
              <a:t> </a:t>
            </a:r>
            <a:r>
              <a:rPr lang="cs-CZ" altLang="cs-CZ" sz="2400" dirty="0" err="1"/>
              <a:t>of</a:t>
            </a:r>
            <a:r>
              <a:rPr lang="cs-CZ" altLang="cs-CZ" sz="2400" dirty="0"/>
              <a:t> </a:t>
            </a:r>
            <a:r>
              <a:rPr lang="cs-CZ" altLang="cs-CZ" sz="2400" dirty="0" err="1"/>
              <a:t>lungs</a:t>
            </a:r>
            <a:r>
              <a:rPr lang="cs-CZ" altLang="cs-CZ" sz="2400" dirty="0"/>
              <a:t> – </a:t>
            </a:r>
            <a:r>
              <a:rPr lang="cs-CZ" altLang="cs-CZ" sz="2400" dirty="0" err="1"/>
              <a:t>decrease</a:t>
            </a:r>
            <a:r>
              <a:rPr lang="cs-CZ" altLang="cs-CZ" sz="2400" dirty="0"/>
              <a:t> </a:t>
            </a:r>
            <a:r>
              <a:rPr lang="cs-CZ" altLang="cs-CZ" sz="2400" dirty="0" err="1"/>
              <a:t>production</a:t>
            </a:r>
            <a:r>
              <a:rPr lang="cs-CZ" altLang="cs-CZ" sz="2400" dirty="0"/>
              <a:t> </a:t>
            </a:r>
            <a:r>
              <a:rPr lang="cs-CZ" altLang="cs-CZ" sz="2400" dirty="0" err="1"/>
              <a:t>of</a:t>
            </a:r>
            <a:r>
              <a:rPr lang="cs-CZ" altLang="cs-CZ" sz="2400" dirty="0"/>
              <a:t> 	</a:t>
            </a:r>
            <a:r>
              <a:rPr lang="cs-CZ" altLang="cs-CZ" sz="2400" dirty="0" err="1" smtClean="0"/>
              <a:t>surfactant</a:t>
            </a:r>
            <a:endParaRPr lang="cs-CZ" altLang="cs-CZ" sz="2400" dirty="0"/>
          </a:p>
          <a:p>
            <a:r>
              <a:rPr lang="cs-CZ" altLang="cs-CZ" sz="2400" dirty="0" err="1"/>
              <a:t>Recommendation</a:t>
            </a:r>
            <a:r>
              <a:rPr lang="cs-CZ" altLang="cs-CZ" sz="2400" dirty="0"/>
              <a:t>:</a:t>
            </a:r>
          </a:p>
          <a:p>
            <a:r>
              <a:rPr lang="cs-CZ" altLang="cs-CZ" sz="2400" dirty="0" smtClean="0"/>
              <a:t>100 </a:t>
            </a:r>
            <a:r>
              <a:rPr lang="cs-CZ" altLang="cs-CZ" sz="2400" dirty="0"/>
              <a:t>% - </a:t>
            </a:r>
            <a:r>
              <a:rPr lang="cs-CZ" altLang="cs-CZ" sz="2400" dirty="0" err="1"/>
              <a:t>give</a:t>
            </a:r>
            <a:r>
              <a:rPr lang="cs-CZ" altLang="cs-CZ" sz="2400" dirty="0"/>
              <a:t> </a:t>
            </a:r>
            <a:r>
              <a:rPr lang="cs-CZ" altLang="cs-CZ" sz="2400" dirty="0" err="1" smtClean="0"/>
              <a:t>discontinuosly</a:t>
            </a:r>
            <a:r>
              <a:rPr lang="cs-CZ" altLang="cs-CZ" sz="2400" dirty="0" smtClean="0"/>
              <a:t> + </a:t>
            </a:r>
            <a:r>
              <a:rPr lang="cs-CZ" altLang="cs-CZ" sz="2400" dirty="0" err="1" smtClean="0"/>
              <a:t>together</a:t>
            </a:r>
            <a:r>
              <a:rPr lang="cs-CZ" altLang="cs-CZ" sz="2400" dirty="0" smtClean="0"/>
              <a:t> </a:t>
            </a:r>
            <a:r>
              <a:rPr lang="cs-CZ" altLang="cs-CZ" sz="2400" dirty="0" err="1" smtClean="0"/>
              <a:t>with</a:t>
            </a:r>
            <a:r>
              <a:rPr lang="cs-CZ" altLang="cs-CZ" sz="2400" dirty="0" smtClean="0"/>
              <a:t> air</a:t>
            </a:r>
            <a:endParaRPr lang="cs-CZ" altLang="cs-CZ" sz="2400" dirty="0"/>
          </a:p>
          <a:p>
            <a:pPr eaLnBrk="1" hangingPunct="1"/>
            <a:endParaRPr lang="cs-CZ" altLang="cs-CZ" sz="2400" dirty="0"/>
          </a:p>
          <a:p>
            <a:pPr eaLnBrk="1" hangingPunct="1"/>
            <a:endParaRPr lang="cs-CZ" altLang="cs-CZ" sz="2400" dirty="0"/>
          </a:p>
        </p:txBody>
      </p:sp>
    </p:spTree>
    <p:extLst>
      <p:ext uri="{BB962C8B-B14F-4D97-AF65-F5344CB8AC3E}">
        <p14:creationId xmlns:p14="http://schemas.microsoft.com/office/powerpoint/2010/main" val="2792154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b="1" dirty="0" smtClean="0">
                <a:solidFill>
                  <a:srgbClr val="FF0000"/>
                </a:solidFill>
              </a:rPr>
              <a:t>HYPERVENTILATION</a:t>
            </a:r>
            <a:endParaRPr lang="cs-CZ" altLang="cs-CZ" b="1" dirty="0" smtClean="0">
              <a:solidFill>
                <a:srgbClr val="FF0000"/>
              </a:solidFill>
            </a:endParaRPr>
          </a:p>
        </p:txBody>
      </p:sp>
      <p:sp>
        <p:nvSpPr>
          <p:cNvPr id="23555" name="Rectangle 3"/>
          <p:cNvSpPr>
            <a:spLocks noGrp="1" noChangeArrowheads="1"/>
          </p:cNvSpPr>
          <p:nvPr>
            <p:ph type="body" idx="1"/>
          </p:nvPr>
        </p:nvSpPr>
        <p:spPr>
          <a:xfrm>
            <a:off x="914400" y="1752600"/>
            <a:ext cx="10668000" cy="4495800"/>
          </a:xfrm>
        </p:spPr>
        <p:txBody>
          <a:bodyPr>
            <a:normAutofit/>
          </a:bodyPr>
          <a:lstStyle/>
          <a:p>
            <a:pPr marL="0" indent="0">
              <a:lnSpc>
                <a:spcPct val="90000"/>
              </a:lnSpc>
              <a:buNone/>
            </a:pPr>
            <a:r>
              <a:rPr lang="cs-CZ" altLang="cs-CZ" sz="2800" dirty="0" smtClean="0">
                <a:latin typeface="Calibri" pitchFamily="34" charset="0"/>
              </a:rPr>
              <a:t>  </a:t>
            </a:r>
            <a:endParaRPr lang="cs-CZ" altLang="cs-CZ" sz="2800" dirty="0" smtClean="0">
              <a:latin typeface="Calibri" pitchFamily="34" charset="0"/>
            </a:endParaRPr>
          </a:p>
          <a:p>
            <a:r>
              <a:rPr lang="en-US" b="1" dirty="0">
                <a:solidFill>
                  <a:srgbClr val="FF0000"/>
                </a:solidFill>
              </a:rPr>
              <a:t>Definition: </a:t>
            </a:r>
            <a:r>
              <a:rPr lang="cs-CZ" b="1" dirty="0" err="1" smtClean="0">
                <a:solidFill>
                  <a:srgbClr val="FF0000"/>
                </a:solidFill>
              </a:rPr>
              <a:t>Both</a:t>
            </a:r>
            <a:r>
              <a:rPr lang="cs-CZ" b="1" dirty="0" smtClean="0">
                <a:solidFill>
                  <a:srgbClr val="FF0000"/>
                </a:solidFill>
              </a:rPr>
              <a:t>, a</a:t>
            </a:r>
            <a:r>
              <a:rPr lang="en-US" b="1" dirty="0" err="1" smtClean="0">
                <a:solidFill>
                  <a:srgbClr val="FF0000"/>
                </a:solidFill>
              </a:rPr>
              <a:t>ccelerated</a:t>
            </a:r>
            <a:r>
              <a:rPr lang="en-US" b="1" dirty="0" smtClean="0">
                <a:solidFill>
                  <a:srgbClr val="FF0000"/>
                </a:solidFill>
              </a:rPr>
              <a:t> </a:t>
            </a:r>
            <a:r>
              <a:rPr lang="en-US" b="1" dirty="0">
                <a:solidFill>
                  <a:srgbClr val="FF0000"/>
                </a:solidFill>
              </a:rPr>
              <a:t>and deep </a:t>
            </a:r>
            <a:r>
              <a:rPr lang="en-US" b="1" dirty="0" smtClean="0">
                <a:solidFill>
                  <a:srgbClr val="FF0000"/>
                </a:solidFill>
              </a:rPr>
              <a:t>breathing</a:t>
            </a:r>
            <a:endParaRPr lang="cs-CZ" b="1" dirty="0" smtClean="0">
              <a:solidFill>
                <a:srgbClr val="FF0000"/>
              </a:solidFill>
            </a:endParaRPr>
          </a:p>
          <a:p>
            <a:pPr lvl="1"/>
            <a:r>
              <a:rPr lang="en-US" dirty="0" smtClean="0"/>
              <a:t>In humans</a:t>
            </a:r>
            <a:r>
              <a:rPr lang="cs-CZ" dirty="0" smtClean="0"/>
              <a:t>, </a:t>
            </a:r>
            <a:r>
              <a:rPr lang="cs-CZ" dirty="0" err="1" smtClean="0"/>
              <a:t>hyperventilation</a:t>
            </a:r>
            <a:r>
              <a:rPr lang="cs-CZ" dirty="0" smtClean="0"/>
              <a:t> </a:t>
            </a:r>
            <a:r>
              <a:rPr lang="cs-CZ" dirty="0" err="1" smtClean="0"/>
              <a:t>coming</a:t>
            </a:r>
            <a:r>
              <a:rPr lang="cs-CZ" dirty="0" smtClean="0"/>
              <a:t> as </a:t>
            </a:r>
            <a:r>
              <a:rPr lang="en-US" dirty="0" smtClean="0"/>
              <a:t>combination </a:t>
            </a:r>
            <a:r>
              <a:rPr lang="en-US" dirty="0"/>
              <a:t>of anxiety and </a:t>
            </a:r>
            <a:r>
              <a:rPr lang="en-US" dirty="0" smtClean="0"/>
              <a:t>pain</a:t>
            </a:r>
            <a:endParaRPr lang="cs-CZ" dirty="0" smtClean="0"/>
          </a:p>
          <a:p>
            <a:pPr lvl="1"/>
            <a:r>
              <a:rPr lang="en-US" dirty="0" smtClean="0"/>
              <a:t>During </a:t>
            </a:r>
            <a:r>
              <a:rPr lang="cs-CZ" dirty="0" err="1" smtClean="0"/>
              <a:t>hyperventilation</a:t>
            </a:r>
            <a:r>
              <a:rPr lang="cs-CZ" dirty="0" smtClean="0"/>
              <a:t> </a:t>
            </a:r>
            <a:r>
              <a:rPr lang="cs-CZ" dirty="0" err="1" smtClean="0"/>
              <a:t>is</a:t>
            </a:r>
            <a:r>
              <a:rPr lang="cs-CZ" dirty="0" smtClean="0"/>
              <a:t> </a:t>
            </a:r>
            <a:r>
              <a:rPr lang="cs-CZ" dirty="0" err="1" smtClean="0"/>
              <a:t>expired</a:t>
            </a:r>
            <a:r>
              <a:rPr lang="cs-CZ" dirty="0" smtClean="0"/>
              <a:t> CO</a:t>
            </a:r>
            <a:r>
              <a:rPr lang="cs-CZ" baseline="-25000" dirty="0" smtClean="0"/>
              <a:t>2</a:t>
            </a:r>
            <a:r>
              <a:rPr lang="cs-CZ" dirty="0" smtClean="0"/>
              <a:t> (h</a:t>
            </a:r>
            <a:r>
              <a:rPr lang="en-US" dirty="0" err="1" smtClean="0"/>
              <a:t>ypocapnia</a:t>
            </a:r>
            <a:r>
              <a:rPr lang="cs-CZ" dirty="0" smtClean="0"/>
              <a:t>)</a:t>
            </a:r>
            <a:r>
              <a:rPr lang="en-US" dirty="0" smtClean="0"/>
              <a:t> </a:t>
            </a:r>
            <a:r>
              <a:rPr lang="en-US" dirty="0"/>
              <a:t>and the increase of pO</a:t>
            </a:r>
            <a:r>
              <a:rPr lang="en-US" baseline="-25000" dirty="0"/>
              <a:t>2</a:t>
            </a:r>
            <a:r>
              <a:rPr lang="en-US" dirty="0"/>
              <a:t> </a:t>
            </a:r>
            <a:r>
              <a:rPr lang="cs-CZ" dirty="0" smtClean="0"/>
              <a:t>	</a:t>
            </a:r>
            <a:r>
              <a:rPr lang="en-US" dirty="0" smtClean="0"/>
              <a:t>(</a:t>
            </a:r>
            <a:r>
              <a:rPr lang="en-US" dirty="0" err="1"/>
              <a:t>hyperoxia</a:t>
            </a:r>
            <a:r>
              <a:rPr lang="en-US" dirty="0" smtClean="0"/>
              <a:t>)</a:t>
            </a:r>
            <a:r>
              <a:rPr lang="cs-CZ" dirty="0" smtClean="0"/>
              <a:t> --------------</a:t>
            </a:r>
            <a:r>
              <a:rPr lang="en-US" dirty="0" smtClean="0"/>
              <a:t> </a:t>
            </a:r>
            <a:r>
              <a:rPr lang="en-US" u="sng" dirty="0"/>
              <a:t>vasoconstriction of </a:t>
            </a:r>
            <a:r>
              <a:rPr lang="en-US" u="sng" dirty="0" err="1" smtClean="0"/>
              <a:t>cerebr</a:t>
            </a:r>
            <a:r>
              <a:rPr lang="cs-CZ" u="sng" dirty="0" smtClean="0"/>
              <a:t>al</a:t>
            </a:r>
            <a:r>
              <a:rPr lang="en-US" u="sng" dirty="0" smtClean="0"/>
              <a:t> vessels</a:t>
            </a:r>
            <a:endParaRPr lang="cs-CZ" u="sng" dirty="0" smtClean="0"/>
          </a:p>
          <a:p>
            <a:pPr lvl="1"/>
            <a:endParaRPr lang="cs-CZ" u="sng" dirty="0" smtClean="0"/>
          </a:p>
          <a:p>
            <a:pPr lvl="1"/>
            <a:r>
              <a:rPr lang="en-US" dirty="0" smtClean="0"/>
              <a:t>Symptoms</a:t>
            </a:r>
            <a:r>
              <a:rPr lang="en-US" dirty="0"/>
              <a:t>: tingling in the ears, feeling light in the </a:t>
            </a:r>
            <a:r>
              <a:rPr lang="en-US" dirty="0" smtClean="0"/>
              <a:t>head</a:t>
            </a:r>
            <a:r>
              <a:rPr lang="cs-CZ" dirty="0" smtClean="0"/>
              <a:t>, </a:t>
            </a:r>
            <a:r>
              <a:rPr lang="cs-CZ" dirty="0" err="1" smtClean="0"/>
              <a:t>headache</a:t>
            </a:r>
            <a:r>
              <a:rPr lang="en-US" dirty="0" smtClean="0"/>
              <a:t> </a:t>
            </a:r>
            <a:r>
              <a:rPr lang="cs-CZ" dirty="0" err="1" smtClean="0"/>
              <a:t>etc</a:t>
            </a:r>
            <a:r>
              <a:rPr lang="cs-CZ" dirty="0" smtClean="0"/>
              <a:t>.</a:t>
            </a:r>
          </a:p>
          <a:p>
            <a:pPr lvl="1"/>
            <a:endParaRPr lang="cs-CZ" dirty="0" smtClean="0"/>
          </a:p>
          <a:p>
            <a:pPr lvl="1"/>
            <a:r>
              <a:rPr lang="en-US" dirty="0" smtClean="0"/>
              <a:t>Removing </a:t>
            </a:r>
            <a:r>
              <a:rPr lang="en-US" dirty="0"/>
              <a:t>symptoms - by increasing pCO</a:t>
            </a:r>
            <a:r>
              <a:rPr lang="en-US" baseline="-25000" dirty="0"/>
              <a:t>2</a:t>
            </a:r>
            <a:r>
              <a:rPr lang="en-US" dirty="0"/>
              <a:t> in the body </a:t>
            </a:r>
            <a:r>
              <a:rPr lang="en-US" dirty="0" smtClean="0"/>
              <a:t>– e</a:t>
            </a:r>
            <a:r>
              <a:rPr lang="cs-CZ" dirty="0" smtClean="0"/>
              <a:t>.</a:t>
            </a:r>
            <a:r>
              <a:rPr lang="en-US" dirty="0" smtClean="0"/>
              <a:t>g</a:t>
            </a:r>
            <a:r>
              <a:rPr lang="cs-CZ" dirty="0" smtClean="0"/>
              <a:t>.:</a:t>
            </a:r>
            <a:r>
              <a:rPr lang="en-US" dirty="0" smtClean="0"/>
              <a:t> </a:t>
            </a:r>
            <a:r>
              <a:rPr lang="en-US" dirty="0"/>
              <a:t>by breathing </a:t>
            </a:r>
            <a:r>
              <a:rPr lang="cs-CZ" dirty="0" err="1" smtClean="0"/>
              <a:t>into</a:t>
            </a:r>
            <a:r>
              <a:rPr lang="cs-CZ" dirty="0" smtClean="0"/>
              <a:t> and </a:t>
            </a:r>
            <a:r>
              <a:rPr lang="cs-CZ" dirty="0" err="1" smtClean="0"/>
              <a:t>out</a:t>
            </a:r>
            <a:r>
              <a:rPr lang="cs-CZ" dirty="0" smtClean="0"/>
              <a:t> </a:t>
            </a:r>
            <a:r>
              <a:rPr lang="cs-CZ" dirty="0" err="1" smtClean="0"/>
              <a:t>of</a:t>
            </a:r>
            <a:r>
              <a:rPr lang="cs-CZ" dirty="0" smtClean="0"/>
              <a:t> </a:t>
            </a:r>
            <a:r>
              <a:rPr lang="cs-CZ" dirty="0" err="1" smtClean="0"/>
              <a:t>the</a:t>
            </a:r>
            <a:r>
              <a:rPr lang="cs-CZ" dirty="0" smtClean="0"/>
              <a:t> </a:t>
            </a:r>
            <a:r>
              <a:rPr lang="en-US" dirty="0" smtClean="0"/>
              <a:t>bag</a:t>
            </a:r>
            <a:r>
              <a:rPr lang="cs-CZ" dirty="0" smtClean="0"/>
              <a:t> (re-</a:t>
            </a:r>
            <a:r>
              <a:rPr lang="cs-CZ" dirty="0" err="1" smtClean="0"/>
              <a:t>breathing</a:t>
            </a:r>
            <a:r>
              <a:rPr lang="cs-CZ" dirty="0" smtClean="0"/>
              <a:t>)</a:t>
            </a:r>
            <a:endParaRPr lang="en-US" dirty="0"/>
          </a:p>
          <a:p>
            <a:pPr>
              <a:lnSpc>
                <a:spcPct val="90000"/>
              </a:lnSpc>
            </a:pPr>
            <a:endParaRPr lang="cs-CZ" altLang="cs-CZ" sz="2800" dirty="0" smtClean="0"/>
          </a:p>
        </p:txBody>
      </p:sp>
      <p:sp>
        <p:nvSpPr>
          <p:cNvPr id="2" name="Šipka doprava 1"/>
          <p:cNvSpPr/>
          <p:nvPr/>
        </p:nvSpPr>
        <p:spPr>
          <a:xfrm>
            <a:off x="3497345" y="34093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7975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raf změny intrapleur tla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533" y="4476750"/>
            <a:ext cx="419946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Graf změny obje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533" y="476250"/>
            <a:ext cx="419946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Graf změny plícního tlak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2533" y="2852738"/>
            <a:ext cx="419946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Obrzměny intrapleur tlaku Silbernag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70038"/>
            <a:ext cx="5844117"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1007534" y="908050"/>
            <a:ext cx="1550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cs-CZ" altLang="cs-CZ" sz="2400">
                <a:latin typeface="Times New Roman" pitchFamily="18" charset="0"/>
              </a:rPr>
              <a:t>pulmonalis</a:t>
            </a:r>
          </a:p>
        </p:txBody>
      </p:sp>
      <p:sp>
        <p:nvSpPr>
          <p:cNvPr id="11271" name="Text Box 7"/>
          <p:cNvSpPr txBox="1">
            <a:spLocks noChangeArrowheads="1"/>
          </p:cNvSpPr>
          <p:nvPr/>
        </p:nvSpPr>
        <p:spPr bwMode="auto">
          <a:xfrm>
            <a:off x="3380318" y="882650"/>
            <a:ext cx="13099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cs-CZ" altLang="cs-CZ" sz="2400">
                <a:latin typeface="Times New Roman" pitchFamily="18" charset="0"/>
              </a:rPr>
              <a:t>parietalis</a:t>
            </a:r>
          </a:p>
        </p:txBody>
      </p:sp>
      <p:sp>
        <p:nvSpPr>
          <p:cNvPr id="11272" name="Text Box 8"/>
          <p:cNvSpPr txBox="1">
            <a:spLocks noChangeArrowheads="1"/>
          </p:cNvSpPr>
          <p:nvPr/>
        </p:nvSpPr>
        <p:spPr bwMode="auto">
          <a:xfrm>
            <a:off x="2228851" y="549275"/>
            <a:ext cx="1382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cs-CZ" altLang="cs-CZ" sz="2400">
                <a:latin typeface="Times New Roman" pitchFamily="18" charset="0"/>
              </a:rPr>
              <a:t>PLEURA</a:t>
            </a:r>
          </a:p>
        </p:txBody>
      </p:sp>
      <p:sp>
        <p:nvSpPr>
          <p:cNvPr id="11273" name="Line 9"/>
          <p:cNvSpPr>
            <a:spLocks noChangeShapeType="1"/>
          </p:cNvSpPr>
          <p:nvPr/>
        </p:nvSpPr>
        <p:spPr bwMode="auto">
          <a:xfrm>
            <a:off x="2063751" y="1293813"/>
            <a:ext cx="8636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274" name="Line 10"/>
          <p:cNvSpPr>
            <a:spLocks noChangeShapeType="1"/>
          </p:cNvSpPr>
          <p:nvPr/>
        </p:nvSpPr>
        <p:spPr bwMode="auto">
          <a:xfrm flipH="1">
            <a:off x="3600451" y="1222375"/>
            <a:ext cx="575733"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732353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ýměna plynů v alveolu Silbernagl"/>
          <p:cNvPicPr>
            <a:picLocks noChangeAspect="1" noChangeArrowheads="1"/>
          </p:cNvPicPr>
          <p:nvPr/>
        </p:nvPicPr>
        <p:blipFill>
          <a:blip r:embed="rId2">
            <a:extLst>
              <a:ext uri="{28A0092B-C50C-407E-A947-70E740481C1C}">
                <a14:useLocalDpi xmlns:a14="http://schemas.microsoft.com/office/drawing/2010/main" val="0"/>
              </a:ext>
            </a:extLst>
          </a:blip>
          <a:srcRect t="793"/>
          <a:stretch>
            <a:fillRect/>
          </a:stretch>
        </p:blipFill>
        <p:spPr bwMode="auto">
          <a:xfrm>
            <a:off x="160421" y="1163052"/>
            <a:ext cx="6383867" cy="527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disociační křivka hemoglobi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419726"/>
            <a:ext cx="4876800" cy="4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3791352" y="139700"/>
            <a:ext cx="4543680" cy="66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defRPr/>
            </a:pPr>
            <a:r>
              <a:rPr lang="en-US" altLang="cs-CZ" sz="4400" b="1">
                <a:solidFill>
                  <a:srgbClr val="FF0000"/>
                </a:solidFill>
                <a:effectLst>
                  <a:outerShdw blurRad="38100" dist="38100" dir="2700000" algn="tl">
                    <a:srgbClr val="C0C0C0"/>
                  </a:outerShdw>
                </a:effectLst>
                <a:latin typeface="Times New Roman" panose="02020603050405020304" pitchFamily="18" charset="0"/>
              </a:rPr>
              <a:t>TRANSPORT  O</a:t>
            </a:r>
            <a:r>
              <a:rPr lang="en-US" altLang="cs-CZ" sz="4400" b="1" baseline="-25000">
                <a:solidFill>
                  <a:srgbClr val="FF0000"/>
                </a:solidFill>
                <a:effectLst>
                  <a:outerShdw blurRad="38100" dist="38100" dir="2700000" algn="tl">
                    <a:srgbClr val="C0C0C0"/>
                  </a:outerShdw>
                </a:effectLst>
                <a:latin typeface="Times New Roman" panose="02020603050405020304" pitchFamily="18" charset="0"/>
              </a:rPr>
              <a:t>2</a:t>
            </a:r>
            <a:endParaRPr lang="en-US" altLang="cs-CZ" sz="4400" b="1">
              <a:solidFill>
                <a:srgbClr val="FF0000"/>
              </a:solidFill>
              <a:effectLst>
                <a:outerShdw blurRad="38100" dist="38100" dir="2700000" algn="tl">
                  <a:srgbClr val="C0C0C0"/>
                </a:outerShdw>
              </a:effectLst>
              <a:latin typeface="Times New Roman" panose="02020603050405020304" pitchFamily="18" charset="0"/>
            </a:endParaRPr>
          </a:p>
        </p:txBody>
      </p:sp>
      <p:sp>
        <p:nvSpPr>
          <p:cNvPr id="17414" name="Text Box 6"/>
          <p:cNvSpPr txBox="1">
            <a:spLocks noChangeArrowheads="1"/>
          </p:cNvSpPr>
          <p:nvPr/>
        </p:nvSpPr>
        <p:spPr bwMode="auto">
          <a:xfrm>
            <a:off x="6383867" y="2492375"/>
            <a:ext cx="9028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cs-CZ" altLang="cs-CZ" sz="2400">
                <a:latin typeface="Times New Roman" pitchFamily="18" charset="0"/>
              </a:rPr>
              <a:t>100%</a:t>
            </a:r>
          </a:p>
        </p:txBody>
      </p:sp>
      <p:sp>
        <p:nvSpPr>
          <p:cNvPr id="17415" name="Text Box 7"/>
          <p:cNvSpPr txBox="1">
            <a:spLocks noChangeArrowheads="1"/>
          </p:cNvSpPr>
          <p:nvPr/>
        </p:nvSpPr>
        <p:spPr bwMode="auto">
          <a:xfrm>
            <a:off x="6479117" y="4267200"/>
            <a:ext cx="7489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cs-CZ" altLang="cs-CZ" sz="2400">
                <a:latin typeface="Times New Roman" pitchFamily="18" charset="0"/>
              </a:rPr>
              <a:t>50%</a:t>
            </a:r>
          </a:p>
        </p:txBody>
      </p:sp>
      <p:sp>
        <p:nvSpPr>
          <p:cNvPr id="19464" name="Text Box 8"/>
          <p:cNvSpPr txBox="1">
            <a:spLocks noChangeArrowheads="1"/>
          </p:cNvSpPr>
          <p:nvPr/>
        </p:nvSpPr>
        <p:spPr bwMode="auto">
          <a:xfrm>
            <a:off x="7634397" y="1419726"/>
            <a:ext cx="19143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cs-CZ" altLang="cs-CZ" sz="2400" dirty="0">
                <a:solidFill>
                  <a:schemeClr val="accent2"/>
                </a:solidFill>
                <a:effectLst>
                  <a:outerShdw blurRad="38100" dist="38100" dir="2700000" algn="tl">
                    <a:srgbClr val="C0C0C0"/>
                  </a:outerShdw>
                </a:effectLst>
                <a:latin typeface="Times New Roman" panose="02020603050405020304" pitchFamily="18" charset="0"/>
                <a:sym typeface="Symbol" panose="05050102010706020507" pitchFamily="18" charset="2"/>
              </a:rPr>
              <a:t></a:t>
            </a:r>
            <a:r>
              <a:rPr lang="cs-CZ" altLang="cs-CZ" sz="2400" dirty="0">
                <a:solidFill>
                  <a:schemeClr val="accent2"/>
                </a:solidFill>
                <a:effectLst>
                  <a:outerShdw blurRad="38100" dist="38100" dir="2700000" algn="tl">
                    <a:srgbClr val="C0C0C0"/>
                  </a:outerShdw>
                </a:effectLst>
                <a:latin typeface="Times New Roman" panose="02020603050405020304" pitchFamily="18" charset="0"/>
              </a:rPr>
              <a:t> </a:t>
            </a:r>
            <a:r>
              <a:rPr lang="cs-CZ" altLang="cs-CZ" sz="2400" dirty="0" err="1" smtClean="0">
                <a:solidFill>
                  <a:schemeClr val="accent2"/>
                </a:solidFill>
                <a:effectLst>
                  <a:outerShdw blurRad="38100" dist="38100" dir="2700000" algn="tl">
                    <a:srgbClr val="C0C0C0"/>
                  </a:outerShdw>
                </a:effectLst>
                <a:latin typeface="Times New Roman" panose="02020603050405020304" pitchFamily="18" charset="0"/>
              </a:rPr>
              <a:t>temperature</a:t>
            </a:r>
            <a:endParaRPr lang="cs-CZ" altLang="cs-CZ" sz="2400" dirty="0">
              <a:solidFill>
                <a:schemeClr val="accent2"/>
              </a:solidFill>
              <a:effectLst>
                <a:outerShdw blurRad="38100" dist="38100" dir="2700000" algn="tl">
                  <a:srgbClr val="C0C0C0"/>
                </a:outerShdw>
              </a:effectLst>
              <a:latin typeface="Times New Roman" panose="02020603050405020304" pitchFamily="18" charset="0"/>
            </a:endParaRPr>
          </a:p>
          <a:p>
            <a:pPr>
              <a:defRPr/>
            </a:pPr>
            <a:r>
              <a:rPr lang="cs-CZ" altLang="cs-CZ" sz="2400" dirty="0">
                <a:solidFill>
                  <a:schemeClr val="accent2"/>
                </a:solidFill>
                <a:effectLst>
                  <a:outerShdw blurRad="38100" dist="38100" dir="2700000" algn="tl">
                    <a:srgbClr val="C0C0C0"/>
                  </a:outerShdw>
                </a:effectLst>
                <a:latin typeface="Times New Roman" panose="02020603050405020304" pitchFamily="18" charset="0"/>
                <a:sym typeface="Symbol" panose="05050102010706020507" pitchFamily="18" charset="2"/>
              </a:rPr>
              <a:t> </a:t>
            </a:r>
            <a:r>
              <a:rPr lang="cs-CZ" altLang="cs-CZ" sz="2400" dirty="0" smtClean="0">
                <a:solidFill>
                  <a:schemeClr val="accent2"/>
                </a:solidFill>
                <a:effectLst>
                  <a:outerShdw blurRad="38100" dist="38100" dir="2700000" algn="tl">
                    <a:srgbClr val="C0C0C0"/>
                  </a:outerShdw>
                </a:effectLst>
                <a:latin typeface="Times New Roman" panose="02020603050405020304" pitchFamily="18" charset="0"/>
              </a:rPr>
              <a:t>pH</a:t>
            </a:r>
            <a:endParaRPr lang="cs-CZ" altLang="cs-CZ" sz="2400" dirty="0">
              <a:solidFill>
                <a:schemeClr val="accent2"/>
              </a:solidFill>
              <a:effectLst>
                <a:outerShdw blurRad="38100" dist="38100" dir="2700000" algn="tl">
                  <a:srgbClr val="C0C0C0"/>
                </a:outerShdw>
              </a:effectLst>
              <a:latin typeface="Times New Roman" panose="02020603050405020304" pitchFamily="18" charset="0"/>
            </a:endParaRPr>
          </a:p>
          <a:p>
            <a:pPr eaLnBrk="1" hangingPunct="1">
              <a:buFont typeface="Symbol" panose="05050102010706020507" pitchFamily="18" charset="2"/>
              <a:buChar char="¯"/>
              <a:defRPr/>
            </a:pPr>
            <a:r>
              <a:rPr lang="cs-CZ" altLang="cs-CZ" sz="2400" dirty="0">
                <a:solidFill>
                  <a:schemeClr val="accent2"/>
                </a:solidFill>
                <a:effectLst>
                  <a:outerShdw blurRad="38100" dist="38100" dir="2700000" algn="tl">
                    <a:srgbClr val="C0C0C0"/>
                  </a:outerShdw>
                </a:effectLst>
                <a:latin typeface="Times New Roman" panose="02020603050405020304" pitchFamily="18" charset="0"/>
              </a:rPr>
              <a:t>pCO</a:t>
            </a:r>
            <a:r>
              <a:rPr lang="cs-CZ" altLang="cs-CZ" sz="2400" baseline="-25000" dirty="0">
                <a:solidFill>
                  <a:schemeClr val="accent2"/>
                </a:solidFill>
                <a:effectLst>
                  <a:outerShdw blurRad="38100" dist="38100" dir="2700000" algn="tl">
                    <a:srgbClr val="C0C0C0"/>
                  </a:outerShdw>
                </a:effectLst>
                <a:latin typeface="Times New Roman" panose="02020603050405020304" pitchFamily="18" charset="0"/>
              </a:rPr>
              <a:t>2</a:t>
            </a:r>
          </a:p>
          <a:p>
            <a:pPr eaLnBrk="1" hangingPunct="1">
              <a:buFont typeface="Symbol" panose="05050102010706020507" pitchFamily="18" charset="2"/>
              <a:buNone/>
              <a:defRPr/>
            </a:pPr>
            <a:r>
              <a:rPr lang="cs-CZ" altLang="cs-CZ" sz="2400" dirty="0">
                <a:solidFill>
                  <a:schemeClr val="accent2"/>
                </a:solidFill>
                <a:effectLst>
                  <a:outerShdw blurRad="38100" dist="38100" dir="2700000" algn="tl">
                    <a:srgbClr val="C0C0C0"/>
                  </a:outerShdw>
                </a:effectLst>
                <a:latin typeface="Times New Roman" panose="02020603050405020304" pitchFamily="18" charset="0"/>
                <a:sym typeface="Symbol" panose="05050102010706020507" pitchFamily="18" charset="2"/>
              </a:rPr>
              <a:t></a:t>
            </a:r>
            <a:r>
              <a:rPr lang="cs-CZ" altLang="cs-CZ" sz="2400" dirty="0">
                <a:solidFill>
                  <a:schemeClr val="accent2"/>
                </a:solidFill>
                <a:effectLst>
                  <a:outerShdw blurRad="38100" dist="38100" dir="2700000" algn="tl">
                    <a:srgbClr val="C0C0C0"/>
                  </a:outerShdw>
                </a:effectLst>
                <a:latin typeface="Times New Roman" panose="02020603050405020304" pitchFamily="18" charset="0"/>
              </a:rPr>
              <a:t> DPG	</a:t>
            </a:r>
          </a:p>
        </p:txBody>
      </p:sp>
      <p:sp>
        <p:nvSpPr>
          <p:cNvPr id="19465" name="Text Box 9"/>
          <p:cNvSpPr txBox="1">
            <a:spLocks noChangeArrowheads="1"/>
          </p:cNvSpPr>
          <p:nvPr/>
        </p:nvSpPr>
        <p:spPr bwMode="auto">
          <a:xfrm>
            <a:off x="9687577" y="3666521"/>
            <a:ext cx="19473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altLang="cs-CZ" sz="2400" dirty="0">
                <a:solidFill>
                  <a:schemeClr val="accent2"/>
                </a:solidFill>
                <a:effectLst>
                  <a:outerShdw blurRad="38100" dist="38100" dir="2700000" algn="tl">
                    <a:srgbClr val="C0C0C0"/>
                  </a:outerShdw>
                </a:effectLst>
                <a:latin typeface="Times New Roman" panose="02020603050405020304" pitchFamily="18" charset="0"/>
                <a:sym typeface="Symbol" panose="05050102010706020507" pitchFamily="18" charset="2"/>
              </a:rPr>
              <a:t></a:t>
            </a:r>
            <a:r>
              <a:rPr lang="cs-CZ" altLang="cs-CZ" sz="2400" dirty="0">
                <a:solidFill>
                  <a:schemeClr val="accent2"/>
                </a:solidFill>
                <a:effectLst>
                  <a:outerShdw blurRad="38100" dist="38100" dir="2700000" algn="tl">
                    <a:srgbClr val="C0C0C0"/>
                  </a:outerShdw>
                </a:effectLst>
                <a:latin typeface="Times New Roman" panose="02020603050405020304" pitchFamily="18" charset="0"/>
              </a:rPr>
              <a:t> </a:t>
            </a:r>
            <a:r>
              <a:rPr lang="cs-CZ" altLang="cs-CZ" sz="2400" dirty="0" err="1" smtClean="0">
                <a:solidFill>
                  <a:schemeClr val="accent2"/>
                </a:solidFill>
                <a:effectLst>
                  <a:outerShdw blurRad="38100" dist="38100" dir="2700000" algn="tl">
                    <a:srgbClr val="C0C0C0"/>
                  </a:outerShdw>
                </a:effectLst>
                <a:latin typeface="Times New Roman" panose="02020603050405020304" pitchFamily="18" charset="0"/>
              </a:rPr>
              <a:t>temperature</a:t>
            </a:r>
            <a:endParaRPr lang="cs-CZ" altLang="cs-CZ" sz="2400" dirty="0">
              <a:solidFill>
                <a:schemeClr val="accent2"/>
              </a:solidFill>
              <a:effectLst>
                <a:outerShdw blurRad="38100" dist="38100" dir="2700000" algn="tl">
                  <a:srgbClr val="C0C0C0"/>
                </a:outerShdw>
              </a:effectLst>
              <a:latin typeface="Times New Roman" panose="02020603050405020304" pitchFamily="18" charset="0"/>
              <a:sym typeface="Symbol" panose="05050102010706020507" pitchFamily="18" charset="2"/>
            </a:endParaRPr>
          </a:p>
          <a:p>
            <a:pPr eaLnBrk="1" hangingPunct="1">
              <a:defRPr/>
            </a:pPr>
            <a:r>
              <a:rPr lang="cs-CZ" altLang="cs-CZ" sz="2400" dirty="0">
                <a:solidFill>
                  <a:schemeClr val="accent2"/>
                </a:solidFill>
                <a:effectLst>
                  <a:outerShdw blurRad="38100" dist="38100" dir="2700000" algn="tl">
                    <a:srgbClr val="C0C0C0"/>
                  </a:outerShdw>
                </a:effectLst>
                <a:latin typeface="Times New Roman" panose="02020603050405020304" pitchFamily="18" charset="0"/>
                <a:sym typeface="Symbol" panose="05050102010706020507" pitchFamily="18" charset="2"/>
              </a:rPr>
              <a:t></a:t>
            </a:r>
            <a:r>
              <a:rPr lang="cs-CZ" altLang="cs-CZ" sz="2400" dirty="0">
                <a:solidFill>
                  <a:schemeClr val="accent2"/>
                </a:solidFill>
                <a:effectLst>
                  <a:outerShdw blurRad="38100" dist="38100" dir="2700000" algn="tl">
                    <a:srgbClr val="C0C0C0"/>
                  </a:outerShdw>
                </a:effectLst>
                <a:latin typeface="Times New Roman" panose="02020603050405020304" pitchFamily="18" charset="0"/>
              </a:rPr>
              <a:t> pH	</a:t>
            </a:r>
          </a:p>
          <a:p>
            <a:pPr eaLnBrk="1" hangingPunct="1">
              <a:defRPr/>
            </a:pPr>
            <a:r>
              <a:rPr lang="cs-CZ" altLang="cs-CZ" sz="2400" dirty="0">
                <a:solidFill>
                  <a:schemeClr val="accent2"/>
                </a:solidFill>
                <a:effectLst>
                  <a:outerShdw blurRad="38100" dist="38100" dir="2700000" algn="tl">
                    <a:srgbClr val="C0C0C0"/>
                  </a:outerShdw>
                </a:effectLst>
                <a:latin typeface="Times New Roman" panose="02020603050405020304" pitchFamily="18" charset="0"/>
                <a:sym typeface="Symbol" panose="05050102010706020507" pitchFamily="18" charset="2"/>
              </a:rPr>
              <a:t></a:t>
            </a:r>
            <a:r>
              <a:rPr lang="cs-CZ" altLang="cs-CZ" sz="2400" dirty="0">
                <a:solidFill>
                  <a:schemeClr val="accent2"/>
                </a:solidFill>
                <a:effectLst>
                  <a:outerShdw blurRad="38100" dist="38100" dir="2700000" algn="tl">
                    <a:srgbClr val="C0C0C0"/>
                  </a:outerShdw>
                </a:effectLst>
                <a:latin typeface="Times New Roman" panose="02020603050405020304" pitchFamily="18" charset="0"/>
              </a:rPr>
              <a:t> pCO</a:t>
            </a:r>
            <a:r>
              <a:rPr lang="cs-CZ" altLang="cs-CZ" sz="2400" baseline="-25000" dirty="0">
                <a:solidFill>
                  <a:schemeClr val="accent2"/>
                </a:solidFill>
                <a:effectLst>
                  <a:outerShdw blurRad="38100" dist="38100" dir="2700000" algn="tl">
                    <a:srgbClr val="C0C0C0"/>
                  </a:outerShdw>
                </a:effectLst>
                <a:latin typeface="Times New Roman" panose="02020603050405020304" pitchFamily="18" charset="0"/>
              </a:rPr>
              <a:t>2</a:t>
            </a:r>
            <a:endParaRPr lang="cs-CZ" altLang="cs-CZ" sz="2400" baseline="-25000" dirty="0">
              <a:solidFill>
                <a:schemeClr val="accent2"/>
              </a:solidFill>
              <a:effectLst>
                <a:outerShdw blurRad="38100" dist="38100" dir="2700000" algn="tl">
                  <a:srgbClr val="C0C0C0"/>
                </a:outerShdw>
              </a:effectLst>
              <a:latin typeface="Times New Roman" panose="02020603050405020304" pitchFamily="18" charset="0"/>
              <a:sym typeface="Symbol" panose="05050102010706020507" pitchFamily="18" charset="2"/>
            </a:endParaRPr>
          </a:p>
          <a:p>
            <a:pPr eaLnBrk="1" hangingPunct="1">
              <a:defRPr/>
            </a:pPr>
            <a:r>
              <a:rPr lang="cs-CZ" altLang="cs-CZ" sz="2400" dirty="0">
                <a:solidFill>
                  <a:schemeClr val="accent2"/>
                </a:solidFill>
                <a:effectLst>
                  <a:outerShdw blurRad="38100" dist="38100" dir="2700000" algn="tl">
                    <a:srgbClr val="C0C0C0"/>
                  </a:outerShdw>
                </a:effectLst>
                <a:latin typeface="Times New Roman" panose="02020603050405020304" pitchFamily="18" charset="0"/>
                <a:sym typeface="Symbol" panose="05050102010706020507" pitchFamily="18" charset="2"/>
              </a:rPr>
              <a:t></a:t>
            </a:r>
            <a:r>
              <a:rPr lang="cs-CZ" altLang="cs-CZ" sz="2400" dirty="0">
                <a:solidFill>
                  <a:schemeClr val="accent2"/>
                </a:solidFill>
                <a:effectLst>
                  <a:outerShdw blurRad="38100" dist="38100" dir="2700000" algn="tl">
                    <a:srgbClr val="C0C0C0"/>
                  </a:outerShdw>
                </a:effectLst>
                <a:latin typeface="Times New Roman" panose="02020603050405020304" pitchFamily="18" charset="0"/>
              </a:rPr>
              <a:t> DPG</a:t>
            </a:r>
          </a:p>
        </p:txBody>
      </p:sp>
      <p:sp>
        <p:nvSpPr>
          <p:cNvPr id="19466" name="Text Box 10"/>
          <p:cNvSpPr txBox="1">
            <a:spLocks noChangeArrowheads="1"/>
          </p:cNvSpPr>
          <p:nvPr/>
        </p:nvSpPr>
        <p:spPr bwMode="auto">
          <a:xfrm>
            <a:off x="7247467" y="6165850"/>
            <a:ext cx="13440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altLang="cs-CZ" sz="2400">
                <a:effectLst>
                  <a:outerShdw blurRad="38100" dist="38100" dir="2700000" algn="tl">
                    <a:srgbClr val="C0C0C0"/>
                  </a:outerShdw>
                </a:effectLst>
                <a:latin typeface="Times New Roman" panose="02020603050405020304" pitchFamily="18" charset="0"/>
              </a:rPr>
              <a:t> pO</a:t>
            </a:r>
            <a:r>
              <a:rPr lang="cs-CZ" altLang="cs-CZ" sz="2400" baseline="-25000">
                <a:effectLst>
                  <a:outerShdw blurRad="38100" dist="38100" dir="2700000" algn="tl">
                    <a:srgbClr val="C0C0C0"/>
                  </a:outerShdw>
                </a:effectLst>
                <a:latin typeface="Times New Roman" panose="02020603050405020304" pitchFamily="18" charset="0"/>
              </a:rPr>
              <a:t>2</a:t>
            </a:r>
            <a:endParaRPr lang="cs-CZ" altLang="cs-CZ" sz="2400">
              <a:effectLst>
                <a:outerShdw blurRad="38100" dist="38100" dir="2700000" algn="tl">
                  <a:srgbClr val="C0C0C0"/>
                </a:outerShdw>
              </a:effectLst>
              <a:latin typeface="Times New Roman" panose="02020603050405020304" pitchFamily="18" charset="0"/>
            </a:endParaRPr>
          </a:p>
        </p:txBody>
      </p:sp>
      <p:sp>
        <p:nvSpPr>
          <p:cNvPr id="17419" name="Text Box 11"/>
          <p:cNvSpPr txBox="1">
            <a:spLocks noChangeArrowheads="1"/>
          </p:cNvSpPr>
          <p:nvPr/>
        </p:nvSpPr>
        <p:spPr bwMode="auto">
          <a:xfrm>
            <a:off x="8401051" y="6165850"/>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cs-CZ" altLang="cs-CZ" sz="2400">
                <a:latin typeface="Times New Roman" pitchFamily="18" charset="0"/>
              </a:rPr>
              <a:t>25</a:t>
            </a:r>
          </a:p>
        </p:txBody>
      </p:sp>
      <p:sp>
        <p:nvSpPr>
          <p:cNvPr id="17420" name="Text Box 12"/>
          <p:cNvSpPr txBox="1">
            <a:spLocks noChangeArrowheads="1"/>
          </p:cNvSpPr>
          <p:nvPr/>
        </p:nvSpPr>
        <p:spPr bwMode="auto">
          <a:xfrm>
            <a:off x="9457267" y="6211888"/>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cs-CZ" altLang="cs-CZ" sz="2400">
                <a:latin typeface="Times New Roman" pitchFamily="18" charset="0"/>
              </a:rPr>
              <a:t>50</a:t>
            </a:r>
          </a:p>
        </p:txBody>
      </p:sp>
      <p:sp>
        <p:nvSpPr>
          <p:cNvPr id="17421" name="Text Box 13"/>
          <p:cNvSpPr txBox="1">
            <a:spLocks noChangeArrowheads="1"/>
          </p:cNvSpPr>
          <p:nvPr/>
        </p:nvSpPr>
        <p:spPr bwMode="auto">
          <a:xfrm>
            <a:off x="10678584" y="6184900"/>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cs-CZ" altLang="cs-CZ" sz="2400">
                <a:latin typeface="Times New Roman" pitchFamily="18" charset="0"/>
              </a:rPr>
              <a:t>75</a:t>
            </a:r>
          </a:p>
        </p:txBody>
      </p:sp>
      <p:sp>
        <p:nvSpPr>
          <p:cNvPr id="17422" name="Text Box 14"/>
          <p:cNvSpPr txBox="1">
            <a:spLocks noChangeArrowheads="1"/>
          </p:cNvSpPr>
          <p:nvPr/>
        </p:nvSpPr>
        <p:spPr bwMode="auto">
          <a:xfrm>
            <a:off x="11472334" y="6184900"/>
            <a:ext cx="6463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cs-CZ" altLang="cs-CZ" sz="2400">
                <a:latin typeface="Times New Roman" pitchFamily="18" charset="0"/>
              </a:rPr>
              <a:t>100</a:t>
            </a:r>
          </a:p>
        </p:txBody>
      </p:sp>
    </p:spTree>
    <p:extLst>
      <p:ext uri="{BB962C8B-B14F-4D97-AF65-F5344CB8AC3E}">
        <p14:creationId xmlns:p14="http://schemas.microsoft.com/office/powerpoint/2010/main" val="2463897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15864" y="2276475"/>
            <a:ext cx="7901009" cy="1015663"/>
          </a:xfrm>
          <a:prstGeom prst="rect">
            <a:avLst/>
          </a:prstGeom>
          <a:effectLst>
            <a:outerShdw blurRad="50800" dist="38100" dir="18900000" algn="bl" rotWithShape="0">
              <a:schemeClr val="bg1">
                <a:lumMod val="65000"/>
                <a:alpha val="40000"/>
              </a:schemeClr>
            </a:outerShdw>
          </a:effectLst>
        </p:spPr>
        <p:txBody>
          <a:bodyPr wrap="none">
            <a:spAutoFit/>
          </a:bodyPr>
          <a:lstStyle/>
          <a:p>
            <a:pPr algn="ctr" eaLnBrk="1" hangingPunct="1">
              <a:defRPr/>
            </a:pPr>
            <a:r>
              <a:rPr lang="cs-CZ" altLang="cs-CZ" sz="6000" b="1" dirty="0" err="1" smtClean="0">
                <a:solidFill>
                  <a:srgbClr val="7030A0"/>
                </a:solidFill>
              </a:rPr>
              <a:t>Regulation</a:t>
            </a:r>
            <a:r>
              <a:rPr lang="cs-CZ" altLang="cs-CZ" sz="6000" b="1" dirty="0" smtClean="0">
                <a:solidFill>
                  <a:srgbClr val="7030A0"/>
                </a:solidFill>
              </a:rPr>
              <a:t> </a:t>
            </a:r>
            <a:r>
              <a:rPr lang="cs-CZ" altLang="cs-CZ" sz="6000" b="1" dirty="0" err="1" smtClean="0">
                <a:solidFill>
                  <a:srgbClr val="7030A0"/>
                </a:solidFill>
              </a:rPr>
              <a:t>of</a:t>
            </a:r>
            <a:r>
              <a:rPr lang="cs-CZ" altLang="cs-CZ" sz="6000" b="1" dirty="0" smtClean="0">
                <a:solidFill>
                  <a:srgbClr val="7030A0"/>
                </a:solidFill>
              </a:rPr>
              <a:t> </a:t>
            </a:r>
            <a:r>
              <a:rPr lang="cs-CZ" altLang="cs-CZ" sz="6000" b="1" dirty="0" err="1" smtClean="0">
                <a:solidFill>
                  <a:srgbClr val="7030A0"/>
                </a:solidFill>
              </a:rPr>
              <a:t>breathing</a:t>
            </a:r>
            <a:endParaRPr lang="cs-CZ" altLang="cs-CZ" sz="6000" b="1" dirty="0">
              <a:solidFill>
                <a:srgbClr val="7030A0"/>
              </a:solidFill>
            </a:endParaRPr>
          </a:p>
        </p:txBody>
      </p:sp>
    </p:spTree>
    <p:extLst>
      <p:ext uri="{BB962C8B-B14F-4D97-AF65-F5344CB8AC3E}">
        <p14:creationId xmlns:p14="http://schemas.microsoft.com/office/powerpoint/2010/main" val="195831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ctrTitle" idx="4294967295"/>
          </p:nvPr>
        </p:nvSpPr>
        <p:spPr>
          <a:xfrm>
            <a:off x="1488017" y="260351"/>
            <a:ext cx="10363200" cy="898525"/>
          </a:xfrm>
        </p:spPr>
        <p:txBody>
          <a:bodyPr anchor="b"/>
          <a:lstStyle/>
          <a:p>
            <a:pPr eaLnBrk="1" hangingPunct="1">
              <a:defRPr/>
            </a:pPr>
            <a:r>
              <a:rPr lang="en-US" dirty="0" smtClean="0">
                <a:solidFill>
                  <a:srgbClr val="00B0F0"/>
                </a:solidFill>
              </a:rPr>
              <a:t>Control of ventilation </a:t>
            </a:r>
            <a:endParaRPr lang="en-US" altLang="cs-CZ" dirty="0" smtClean="0">
              <a:solidFill>
                <a:srgbClr val="00B0F0"/>
              </a:solidFill>
              <a:effectLst>
                <a:outerShdw blurRad="38100" dist="38100" dir="2700000" algn="tl">
                  <a:srgbClr val="C0C0C0"/>
                </a:outerShdw>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1" y="1268413"/>
            <a:ext cx="6009217" cy="499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p:cNvSpPr txBox="1">
            <a:spLocks noChangeArrowheads="1"/>
          </p:cNvSpPr>
          <p:nvPr/>
        </p:nvSpPr>
        <p:spPr bwMode="auto">
          <a:xfrm>
            <a:off x="5039785" y="6308725"/>
            <a:ext cx="28600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None/>
            </a:pPr>
            <a:r>
              <a:rPr lang="en-US" altLang="cs-CZ" sz="800"/>
              <a:t>https://sleep.sharepoint.com/siteimages/Chapter%203.png</a:t>
            </a:r>
          </a:p>
        </p:txBody>
      </p:sp>
    </p:spTree>
    <p:extLst>
      <p:ext uri="{BB962C8B-B14F-4D97-AF65-F5344CB8AC3E}">
        <p14:creationId xmlns:p14="http://schemas.microsoft.com/office/powerpoint/2010/main" val="287165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775884" y="476251"/>
            <a:ext cx="10081683" cy="6194425"/>
          </a:xfrm>
        </p:spPr>
        <p:txBody>
          <a:bodyPr/>
          <a:lstStyle/>
          <a:p>
            <a:pPr>
              <a:lnSpc>
                <a:spcPct val="90000"/>
              </a:lnSpc>
            </a:pPr>
            <a:r>
              <a:rPr lang="en-US" altLang="cs-CZ" sz="2000" dirty="0" smtClean="0"/>
              <a:t>Breathing is an automatic process that takes place unconsciously. Automaticity of breathing comes from regular (rhythmic) activity of groups of neurons anatomically localized in the medulla and its vicinity. They can be divided into three main groups:</a:t>
            </a:r>
            <a:endParaRPr lang="cs-CZ" altLang="cs-CZ" sz="2000" dirty="0" smtClean="0"/>
          </a:p>
          <a:p>
            <a:pPr>
              <a:lnSpc>
                <a:spcPct val="90000"/>
              </a:lnSpc>
            </a:pPr>
            <a:endParaRPr lang="en-US" altLang="en-US" sz="1800" dirty="0" smtClean="0"/>
          </a:p>
          <a:p>
            <a:pPr lvl="1">
              <a:lnSpc>
                <a:spcPct val="90000"/>
              </a:lnSpc>
            </a:pPr>
            <a:r>
              <a:rPr lang="en-US" altLang="en-US" i="1" dirty="0" smtClean="0">
                <a:solidFill>
                  <a:srgbClr val="244582"/>
                </a:solidFill>
              </a:rPr>
              <a:t>dorsal respiratory </a:t>
            </a:r>
            <a:r>
              <a:rPr lang="en-US" altLang="cs-CZ" i="1" dirty="0" smtClean="0">
                <a:solidFill>
                  <a:srgbClr val="244582"/>
                </a:solidFill>
              </a:rPr>
              <a:t>group</a:t>
            </a:r>
            <a:r>
              <a:rPr lang="en-US" altLang="en-US" i="1" dirty="0" smtClean="0"/>
              <a:t> </a:t>
            </a:r>
            <a:r>
              <a:rPr lang="en-US" altLang="en-US" sz="1800" i="1" dirty="0" smtClean="0"/>
              <a:t>– </a:t>
            </a:r>
            <a:r>
              <a:rPr lang="en-US" altLang="cs-CZ" sz="1800" dirty="0" smtClean="0"/>
              <a:t>placed bilaterally on the dorsal side of the medulla oblongata, only inspiratory neurons, sending axons to </a:t>
            </a:r>
            <a:r>
              <a:rPr lang="en-US" altLang="cs-CZ" sz="1800" dirty="0" err="1" smtClean="0"/>
              <a:t>motoneurons</a:t>
            </a:r>
            <a:r>
              <a:rPr lang="en-US" altLang="cs-CZ" sz="1800" dirty="0" smtClean="0"/>
              <a:t> of inspiratory muscles (diaphragm, external intercostal muscles; their activation=inspiration, their relaxation=expiration; participates on inspiration at rest and forced inspiration </a:t>
            </a:r>
            <a:endParaRPr lang="cs-CZ" altLang="cs-CZ" sz="1800" dirty="0" smtClean="0"/>
          </a:p>
          <a:p>
            <a:pPr lvl="1">
              <a:lnSpc>
                <a:spcPct val="90000"/>
              </a:lnSpc>
            </a:pPr>
            <a:endParaRPr lang="en-US" altLang="cs-CZ" sz="1800" dirty="0" smtClean="0"/>
          </a:p>
          <a:p>
            <a:pPr lvl="1">
              <a:lnSpc>
                <a:spcPct val="90000"/>
              </a:lnSpc>
            </a:pPr>
            <a:r>
              <a:rPr lang="en-US" altLang="cs-CZ" sz="2800" i="1" dirty="0" smtClean="0">
                <a:solidFill>
                  <a:srgbClr val="244582"/>
                </a:solidFill>
              </a:rPr>
              <a:t>ventral respiratory group</a:t>
            </a:r>
            <a:r>
              <a:rPr lang="en-US" altLang="en-US" sz="2800" i="1" dirty="0" smtClean="0"/>
              <a:t> </a:t>
            </a:r>
            <a:r>
              <a:rPr lang="en-US" altLang="en-US" sz="1800" i="1" dirty="0" smtClean="0"/>
              <a:t>- </a:t>
            </a:r>
            <a:r>
              <a:rPr lang="en-US" altLang="cs-CZ" sz="1800" dirty="0" smtClean="0"/>
              <a:t>located on the ventrolateral part of the medulla oblongata, the upper part: neurons whose axons of motor neurons activate the main and auxiliary inspiratory muscles; the lower part: expiratory neurons which innervate expiratory muscles (internal intercostal muscles). Neurons in this group operate only during forced inspiration and forced expiration.</a:t>
            </a:r>
            <a:endParaRPr lang="cs-CZ" altLang="cs-CZ" sz="1800" dirty="0" smtClean="0"/>
          </a:p>
          <a:p>
            <a:pPr lvl="1">
              <a:lnSpc>
                <a:spcPct val="90000"/>
              </a:lnSpc>
            </a:pPr>
            <a:endParaRPr lang="en-US" altLang="cs-CZ" sz="1800" dirty="0" smtClean="0"/>
          </a:p>
          <a:p>
            <a:pPr lvl="1">
              <a:lnSpc>
                <a:spcPct val="90000"/>
              </a:lnSpc>
            </a:pPr>
            <a:r>
              <a:rPr lang="en-US" altLang="cs-CZ" sz="2800" i="1" dirty="0" smtClean="0">
                <a:solidFill>
                  <a:srgbClr val="244582"/>
                </a:solidFill>
              </a:rPr>
              <a:t>Pontine respiratory group </a:t>
            </a:r>
            <a:r>
              <a:rPr lang="en-US" altLang="cs-CZ" sz="1800" i="1" dirty="0" smtClean="0">
                <a:solidFill>
                  <a:srgbClr val="244582"/>
                </a:solidFill>
              </a:rPr>
              <a:t>- </a:t>
            </a:r>
            <a:r>
              <a:rPr lang="en-US" altLang="cs-CZ" sz="1800" i="1" dirty="0" err="1" smtClean="0">
                <a:solidFill>
                  <a:srgbClr val="244582"/>
                </a:solidFill>
              </a:rPr>
              <a:t>pneumotaxic</a:t>
            </a:r>
            <a:r>
              <a:rPr lang="en-US" altLang="cs-CZ" sz="1800" i="1" dirty="0" smtClean="0">
                <a:solidFill>
                  <a:srgbClr val="244582"/>
                </a:solidFill>
              </a:rPr>
              <a:t> center</a:t>
            </a:r>
            <a:r>
              <a:rPr lang="en-US" altLang="en-US" sz="1800" i="1" dirty="0" smtClean="0">
                <a:solidFill>
                  <a:srgbClr val="244582"/>
                </a:solidFill>
              </a:rPr>
              <a:t> -</a:t>
            </a:r>
            <a:r>
              <a:rPr lang="en-US" altLang="cs-CZ" sz="1800" dirty="0" smtClean="0"/>
              <a:t> dorsally placed on top of the </a:t>
            </a:r>
            <a:r>
              <a:rPr lang="en-US" altLang="cs-CZ" sz="1800" dirty="0" err="1" smtClean="0"/>
              <a:t>pont</a:t>
            </a:r>
            <a:r>
              <a:rPr lang="en-US" altLang="cs-CZ" sz="1800" dirty="0" smtClean="0"/>
              <a:t>, contributes to the frequency and depth of breathing; affects the activity of respiratory neurons in the medulla oblongata.</a:t>
            </a:r>
            <a:endParaRPr lang="en-US" altLang="en-US" sz="1800" dirty="0" smtClean="0"/>
          </a:p>
        </p:txBody>
      </p:sp>
    </p:spTree>
    <p:extLst>
      <p:ext uri="{BB962C8B-B14F-4D97-AF65-F5344CB8AC3E}">
        <p14:creationId xmlns:p14="http://schemas.microsoft.com/office/powerpoint/2010/main" val="2664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noChangeArrowheads="1"/>
          </p:cNvSpPr>
          <p:nvPr>
            <p:ph type="title" idx="4294967295"/>
          </p:nvPr>
        </p:nvSpPr>
        <p:spPr>
          <a:xfrm>
            <a:off x="1905001" y="142875"/>
            <a:ext cx="9997017" cy="1143000"/>
          </a:xfrm>
        </p:spPr>
        <p:txBody>
          <a:bodyPr/>
          <a:lstStyle/>
          <a:p>
            <a:pPr>
              <a:defRPr/>
            </a:pPr>
            <a:r>
              <a:rPr lang="en-US" sz="3600" dirty="0" smtClean="0">
                <a:solidFill>
                  <a:srgbClr val="00B0F0"/>
                </a:solidFill>
              </a:rPr>
              <a:t>Chemical factors affecting the respiratory center</a:t>
            </a:r>
            <a:r>
              <a:rPr lang="cs-CZ" altLang="en-US" sz="3600" dirty="0" smtClean="0">
                <a:solidFill>
                  <a:srgbClr val="00B0F0"/>
                </a:solidFill>
                <a:effectLst>
                  <a:outerShdw blurRad="38100" dist="38100" dir="2700000" algn="tl">
                    <a:srgbClr val="C0C0C0"/>
                  </a:outerShdw>
                </a:effectLst>
              </a:rPr>
              <a:t>:</a:t>
            </a:r>
          </a:p>
        </p:txBody>
      </p:sp>
      <p:sp>
        <p:nvSpPr>
          <p:cNvPr id="9219" name="Zástupný symbol pro obsah 2"/>
          <p:cNvSpPr>
            <a:spLocks noGrp="1" noChangeArrowheads="1"/>
          </p:cNvSpPr>
          <p:nvPr>
            <p:ph idx="1"/>
          </p:nvPr>
        </p:nvSpPr>
        <p:spPr>
          <a:xfrm>
            <a:off x="1392767" y="1485901"/>
            <a:ext cx="5717117" cy="5294313"/>
          </a:xfrm>
        </p:spPr>
        <p:txBody>
          <a:bodyPr/>
          <a:lstStyle/>
          <a:p>
            <a:pPr marL="82550" algn="l">
              <a:defRPr/>
            </a:pPr>
            <a:r>
              <a:rPr lang="en-US" altLang="en-US" sz="2200" u="sng" dirty="0" smtClean="0">
                <a:solidFill>
                  <a:srgbClr val="FFC000"/>
                </a:solidFill>
                <a:effectLst>
                  <a:outerShdw blurRad="38100" dist="38100" dir="2700000" algn="tl">
                    <a:srgbClr val="C0C0C0"/>
                  </a:outerShdw>
                </a:effectLst>
              </a:rPr>
              <a:t>Central chemoreceptors</a:t>
            </a:r>
          </a:p>
          <a:p>
            <a:pPr marL="425450" indent="-342900" algn="l">
              <a:buFontTx/>
              <a:buChar char="-"/>
              <a:defRPr/>
            </a:pPr>
            <a:r>
              <a:rPr lang="en-US" sz="2000" dirty="0" smtClean="0"/>
              <a:t>on the front side of the medulla</a:t>
            </a:r>
          </a:p>
          <a:p>
            <a:pPr marL="425450" indent="-342900" algn="l">
              <a:buFontTx/>
              <a:buChar char="-"/>
              <a:defRPr/>
            </a:pPr>
            <a:r>
              <a:rPr lang="en-US" sz="2000" dirty="0" smtClean="0"/>
              <a:t>sensitive only to increase of arterial pCO</a:t>
            </a:r>
            <a:r>
              <a:rPr lang="en-US" sz="2000" baseline="-25000" dirty="0" smtClean="0"/>
              <a:t>2</a:t>
            </a:r>
            <a:r>
              <a:rPr lang="en-US" sz="2000" dirty="0" smtClean="0"/>
              <a:t> (by increasing H</a:t>
            </a:r>
            <a:r>
              <a:rPr lang="en-US" sz="2000" baseline="30000" dirty="0" smtClean="0"/>
              <a:t>+ </a:t>
            </a:r>
            <a:r>
              <a:rPr lang="en-US" sz="2000" dirty="0" smtClean="0"/>
              <a:t>)</a:t>
            </a:r>
          </a:p>
          <a:p>
            <a:pPr marL="425450" indent="-342900" algn="l">
              <a:buFontTx/>
              <a:buChar char="-"/>
              <a:defRPr/>
            </a:pPr>
            <a:endParaRPr lang="en-US" altLang="en-US" sz="2000" baseline="30000" dirty="0" smtClean="0"/>
          </a:p>
          <a:p>
            <a:pPr marL="425450" indent="-342900" algn="l">
              <a:buFontTx/>
              <a:buChar char="-"/>
              <a:defRPr/>
            </a:pPr>
            <a:r>
              <a:rPr lang="en-US" sz="1800" dirty="0" smtClean="0"/>
              <a:t>central chemoreceptor are stimulated by other types of acidosis (lactate acidosis, ketoacidosis)</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884" y="2060576"/>
            <a:ext cx="50546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600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obsah 2"/>
          <p:cNvSpPr>
            <a:spLocks noGrp="1" noChangeArrowheads="1"/>
          </p:cNvSpPr>
          <p:nvPr>
            <p:ph idx="1"/>
          </p:nvPr>
        </p:nvSpPr>
        <p:spPr>
          <a:xfrm>
            <a:off x="6864351" y="333375"/>
            <a:ext cx="5050367" cy="6337300"/>
          </a:xfrm>
        </p:spPr>
        <p:txBody>
          <a:bodyPr/>
          <a:lstStyle/>
          <a:p>
            <a:pPr marL="82550" algn="l">
              <a:defRPr/>
            </a:pPr>
            <a:r>
              <a:rPr lang="en-US" altLang="en-US" sz="2200" u="sng" dirty="0" smtClean="0">
                <a:solidFill>
                  <a:srgbClr val="FFC000"/>
                </a:solidFill>
                <a:effectLst>
                  <a:outerShdw blurRad="38100" dist="38100" dir="2700000" algn="tl">
                    <a:srgbClr val="C0C0C0"/>
                  </a:outerShdw>
                </a:effectLst>
              </a:rPr>
              <a:t>Peripheral chemoreceptors</a:t>
            </a:r>
          </a:p>
          <a:p>
            <a:pPr marL="82550" algn="l">
              <a:defRPr/>
            </a:pPr>
            <a:r>
              <a:rPr lang="en-US" altLang="en-US" sz="2200" dirty="0" smtClean="0"/>
              <a:t>– located in the </a:t>
            </a:r>
            <a:r>
              <a:rPr lang="en-US" sz="2000" dirty="0" smtClean="0"/>
              <a:t>aortic and carotid bodies</a:t>
            </a:r>
          </a:p>
          <a:p>
            <a:pPr marL="82550" algn="l">
              <a:defRPr/>
            </a:pPr>
            <a:r>
              <a:rPr lang="en-US" sz="2000" dirty="0" smtClean="0"/>
              <a:t>-primarily sensitive to decrease in arterial pO</a:t>
            </a:r>
            <a:r>
              <a:rPr lang="en-US" sz="2000" baseline="-25000" dirty="0"/>
              <a:t>2</a:t>
            </a:r>
            <a:r>
              <a:rPr lang="en-US" sz="2000" dirty="0" smtClean="0"/>
              <a:t>, particularly to decrease of O</a:t>
            </a:r>
            <a:r>
              <a:rPr lang="en-US" sz="2000" baseline="-25000" dirty="0" smtClean="0"/>
              <a:t>2</a:t>
            </a:r>
            <a:r>
              <a:rPr lang="en-US" sz="2000" dirty="0" smtClean="0"/>
              <a:t> under 10-13 </a:t>
            </a:r>
            <a:r>
              <a:rPr lang="en-US" sz="2000" dirty="0" err="1" smtClean="0"/>
              <a:t>kPa</a:t>
            </a:r>
            <a:r>
              <a:rPr lang="en-US" sz="2000" dirty="0" smtClean="0"/>
              <a:t> in the arterial blood.</a:t>
            </a:r>
          </a:p>
          <a:p>
            <a:pPr marL="82550" algn="l">
              <a:defRPr/>
            </a:pPr>
            <a:r>
              <a:rPr lang="en-US" sz="2000" dirty="0" smtClean="0"/>
              <a:t>They convey their sensory information to the medulla via the  </a:t>
            </a:r>
            <a:r>
              <a:rPr lang="en-US" sz="2000" dirty="0" err="1" smtClean="0"/>
              <a:t>vagus</a:t>
            </a:r>
            <a:r>
              <a:rPr lang="en-US" sz="2000" dirty="0" smtClean="0"/>
              <a:t> nerve and glossopharyngeal nerve.</a:t>
            </a:r>
          </a:p>
          <a:p>
            <a:pPr marL="82550" algn="l">
              <a:defRPr/>
            </a:pPr>
            <a:endParaRPr lang="en-US" sz="2000" u="sng" dirty="0" smtClean="0"/>
          </a:p>
          <a:p>
            <a:pPr marL="82550" algn="l">
              <a:defRPr/>
            </a:pPr>
            <a:r>
              <a:rPr lang="en-US" sz="2000" u="sng" dirty="0" smtClean="0"/>
              <a:t>Mechanism of action: D</a:t>
            </a:r>
            <a:r>
              <a:rPr lang="en-US" sz="2000" dirty="0" smtClean="0"/>
              <a:t>ecreased  ATP production in mitochondria leads to depolarization of  receptors membrane and to excitation of chemoreceptor</a:t>
            </a:r>
            <a:endParaRPr lang="en-US" altLang="en-US" sz="900" dirty="0" smtClean="0"/>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767" y="333375"/>
            <a:ext cx="53213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267" y="4076701"/>
            <a:ext cx="4910667" cy="228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5"/>
          <p:cNvSpPr txBox="1">
            <a:spLocks noChangeArrowheads="1"/>
          </p:cNvSpPr>
          <p:nvPr/>
        </p:nvSpPr>
        <p:spPr bwMode="auto">
          <a:xfrm>
            <a:off x="8401051" y="6597651"/>
            <a:ext cx="28761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None/>
            </a:pPr>
            <a:r>
              <a:rPr lang="cs-CZ" altLang="en-US" sz="800"/>
              <a:t>http://www.medicine.mcgill.ca/physio/resp-web/sect8.htm,  </a:t>
            </a:r>
          </a:p>
        </p:txBody>
      </p:sp>
    </p:spTree>
    <p:extLst>
      <p:ext uri="{BB962C8B-B14F-4D97-AF65-F5344CB8AC3E}">
        <p14:creationId xmlns:p14="http://schemas.microsoft.com/office/powerpoint/2010/main" val="48978015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859</Words>
  <Application>Microsoft Office PowerPoint</Application>
  <PresentationFormat>Širokoúhlá obrazovka</PresentationFormat>
  <Paragraphs>136</Paragraphs>
  <Slides>21</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21</vt:i4>
      </vt:variant>
    </vt:vector>
  </HeadingPairs>
  <TitlesOfParts>
    <vt:vector size="31" baseType="lpstr">
      <vt:lpstr>MS PGothic</vt:lpstr>
      <vt:lpstr>Arial</vt:lpstr>
      <vt:lpstr>Arial CE</vt:lpstr>
      <vt:lpstr>Calibri</vt:lpstr>
      <vt:lpstr>Calibri Light</vt:lpstr>
      <vt:lpstr>Gill Sans MT</vt:lpstr>
      <vt:lpstr>Symbol</vt:lpstr>
      <vt:lpstr>Times New Roman</vt:lpstr>
      <vt:lpstr>Wingdings 2</vt:lpstr>
      <vt:lpstr>Motiv Office</vt:lpstr>
      <vt:lpstr>Prezentace aplikace PowerPoint</vt:lpstr>
      <vt:lpstr>Prezentace aplikace PowerPoint</vt:lpstr>
      <vt:lpstr>Prezentace aplikace PowerPoint</vt:lpstr>
      <vt:lpstr>Prezentace aplikace PowerPoint</vt:lpstr>
      <vt:lpstr>Prezentace aplikace PowerPoint</vt:lpstr>
      <vt:lpstr>Control of ventilation </vt:lpstr>
      <vt:lpstr>Prezentace aplikace PowerPoint</vt:lpstr>
      <vt:lpstr>Chemical factors affecting the respiratory center: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Periodic breathing</vt:lpstr>
      <vt:lpstr>Hypoxia, hypoxemia</vt:lpstr>
      <vt:lpstr>Hypercapnia</vt:lpstr>
      <vt:lpstr>Travelling by aircraft (On board aicraft is pressure as on 2000 m above see level) </vt:lpstr>
      <vt:lpstr>Toxicity of oxygen </vt:lpstr>
      <vt:lpstr>HYPERVENTILATION</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Zuzana Nováková</dc:creator>
  <cp:lastModifiedBy>Zuzana Nováková</cp:lastModifiedBy>
  <cp:revision>20</cp:revision>
  <dcterms:created xsi:type="dcterms:W3CDTF">2016-02-26T14:10:40Z</dcterms:created>
  <dcterms:modified xsi:type="dcterms:W3CDTF">2019-03-05T13:36:49Z</dcterms:modified>
</cp:coreProperties>
</file>