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46"/>
  </p:notesMasterIdLst>
  <p:sldIdLst>
    <p:sldId id="256" r:id="rId3"/>
    <p:sldId id="334" r:id="rId4"/>
    <p:sldId id="336" r:id="rId5"/>
    <p:sldId id="335" r:id="rId6"/>
    <p:sldId id="294" r:id="rId7"/>
    <p:sldId id="295" r:id="rId8"/>
    <p:sldId id="296" r:id="rId9"/>
    <p:sldId id="297" r:id="rId10"/>
    <p:sldId id="299" r:id="rId11"/>
    <p:sldId id="300" r:id="rId12"/>
    <p:sldId id="301" r:id="rId13"/>
    <p:sldId id="302" r:id="rId14"/>
    <p:sldId id="303" r:id="rId15"/>
    <p:sldId id="339" r:id="rId16"/>
    <p:sldId id="340" r:id="rId17"/>
    <p:sldId id="341" r:id="rId18"/>
    <p:sldId id="342" r:id="rId19"/>
    <p:sldId id="343" r:id="rId20"/>
    <p:sldId id="344" r:id="rId21"/>
    <p:sldId id="337" r:id="rId22"/>
    <p:sldId id="345" r:id="rId23"/>
    <p:sldId id="304" r:id="rId24"/>
    <p:sldId id="306" r:id="rId25"/>
    <p:sldId id="305" r:id="rId26"/>
    <p:sldId id="307" r:id="rId27"/>
    <p:sldId id="308" r:id="rId28"/>
    <p:sldId id="309" r:id="rId29"/>
    <p:sldId id="347" r:id="rId30"/>
    <p:sldId id="318" r:id="rId31"/>
    <p:sldId id="329" r:id="rId32"/>
    <p:sldId id="330" r:id="rId33"/>
    <p:sldId id="331" r:id="rId34"/>
    <p:sldId id="332" r:id="rId35"/>
    <p:sldId id="314" r:id="rId36"/>
    <p:sldId id="333" r:id="rId37"/>
    <p:sldId id="351" r:id="rId38"/>
    <p:sldId id="352" r:id="rId39"/>
    <p:sldId id="353" r:id="rId40"/>
    <p:sldId id="354" r:id="rId41"/>
    <p:sldId id="356" r:id="rId42"/>
    <p:sldId id="357" r:id="rId43"/>
    <p:sldId id="358" r:id="rId44"/>
    <p:sldId id="359" r:id="rId45"/>
  </p:sldIdLst>
  <p:sldSz cx="9144000" cy="6858000" type="screen4x3"/>
  <p:notesSz cx="6858000" cy="9144000"/>
  <p:custDataLst>
    <p:tags r:id="rId47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7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92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79B94-7F00-4CD8-B55C-2FBD60E615A4}" type="datetimeFigureOut">
              <a:rPr lang="cs-CZ" smtClean="0"/>
              <a:pPr/>
              <a:t>06.04.2019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47D40C-D3FC-4E51-A924-B3FFA4EC0DD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903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06.04.2019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06.04.2019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06.04.2019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4CDCC-D818-453D-8AEA-3024B509FFDB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06.04.2019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8575C-7EA0-4984-9779-D92D3AE3B35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06.04.2019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6565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06.04.2019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06.04.2019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06.04.2019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06.04.2019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06.04.2019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06.04.2019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06.04.2019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06.04.2019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705A4-8FEE-4F0A-8B59-6FF6F6DDFBB8}" type="datetimeFigureOut">
              <a:rPr lang="cs-CZ" smtClean="0"/>
              <a:pPr/>
              <a:t>06.04.2019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843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348B5F-ACC6-4727-ABF8-44C0D9AFC45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06.04.2019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53C38B-2C20-4B2C-91A2-C0FCF426166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10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235478" y="1340768"/>
            <a:ext cx="8701970" cy="2381027"/>
          </a:xfrm>
          <a:prstGeom prst="rect">
            <a:avLst/>
          </a:prstGeom>
          <a:solidFill>
            <a:schemeClr val="bg1">
              <a:lumMod val="50000"/>
              <a:alpha val="21000"/>
            </a:schemeClr>
          </a:solidFill>
        </p:spPr>
        <p:txBody>
          <a:bodyPr wrap="square" lIns="36000" tIns="36000" rIns="36000" bIns="36000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Regulation</a:t>
            </a:r>
            <a:endParaRPr lang="cs-CZ" sz="5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cs-CZ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 </a:t>
            </a:r>
            <a:r>
              <a:rPr lang="cs-CZ" sz="5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cardiovascular</a:t>
            </a:r>
            <a:r>
              <a:rPr lang="cs-CZ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5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system</a:t>
            </a:r>
            <a:endParaRPr lang="cs-CZ" sz="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dirty="0" err="1" smtClean="0">
                <a:solidFill>
                  <a:srgbClr val="FF0000"/>
                </a:solidFill>
              </a:rPr>
              <a:t>Substances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secreted</a:t>
            </a:r>
            <a:r>
              <a:rPr lang="cs-CZ" b="1" dirty="0" smtClean="0">
                <a:solidFill>
                  <a:srgbClr val="FF0000"/>
                </a:solidFill>
              </a:rPr>
              <a:t> by </a:t>
            </a:r>
            <a:r>
              <a:rPr lang="cs-CZ" b="1" dirty="0" err="1" smtClean="0">
                <a:solidFill>
                  <a:srgbClr val="FF0000"/>
                </a:solidFill>
              </a:rPr>
              <a:t>the</a:t>
            </a:r>
            <a:r>
              <a:rPr lang="cs-CZ" b="1" dirty="0" smtClean="0">
                <a:solidFill>
                  <a:srgbClr val="FF0000"/>
                </a:solidFill>
              </a:rPr>
              <a:t> ENDOTHELIUM</a:t>
            </a:r>
          </a:p>
          <a:p>
            <a:pPr marL="0" indent="0">
              <a:buNone/>
            </a:pPr>
            <a:r>
              <a:rPr lang="cs-CZ" b="1" i="1" dirty="0" err="1" smtClean="0"/>
              <a:t>Vasodilatation</a:t>
            </a:r>
            <a:r>
              <a:rPr lang="cs-CZ" b="1" i="1" dirty="0" smtClean="0"/>
              <a:t>:</a:t>
            </a:r>
          </a:p>
          <a:p>
            <a:pPr marL="0" indent="0">
              <a:buNone/>
            </a:pPr>
            <a:r>
              <a:rPr lang="cs-CZ" dirty="0" err="1" smtClean="0"/>
              <a:t>Nitric</a:t>
            </a:r>
            <a:r>
              <a:rPr lang="cs-CZ" dirty="0" smtClean="0"/>
              <a:t> oxide (NO)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endothelial</a:t>
            </a:r>
            <a:r>
              <a:rPr lang="cs-CZ" dirty="0" smtClean="0"/>
              <a:t> </a:t>
            </a:r>
            <a:r>
              <a:rPr lang="cs-CZ" dirty="0" err="1" smtClean="0"/>
              <a:t>cells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(</a:t>
            </a:r>
            <a:r>
              <a:rPr lang="cs-CZ" dirty="0" err="1" smtClean="0"/>
              <a:t>originally</a:t>
            </a:r>
            <a:r>
              <a:rPr lang="cs-CZ" dirty="0" smtClean="0"/>
              <a:t> </a:t>
            </a:r>
            <a:r>
              <a:rPr lang="cs-CZ" dirty="0" err="1" smtClean="0"/>
              <a:t>called</a:t>
            </a:r>
            <a:r>
              <a:rPr lang="cs-CZ" dirty="0" smtClean="0"/>
              <a:t>: EDRF)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Prostacyclin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produced</a:t>
            </a:r>
            <a:r>
              <a:rPr lang="cs-CZ" dirty="0" smtClean="0"/>
              <a:t> by </a:t>
            </a:r>
            <a:r>
              <a:rPr lang="cs-CZ" dirty="0" err="1" smtClean="0"/>
              <a:t>endothelial</a:t>
            </a:r>
            <a:r>
              <a:rPr lang="cs-CZ" dirty="0" smtClean="0"/>
              <a:t> </a:t>
            </a:r>
            <a:r>
              <a:rPr lang="cs-CZ" dirty="0" err="1" smtClean="0"/>
              <a:t>cells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i="1" dirty="0" err="1" smtClean="0"/>
              <a:t>Vazoconstriction</a:t>
            </a:r>
            <a:r>
              <a:rPr lang="cs-CZ" b="1" i="1" dirty="0" smtClean="0"/>
              <a:t>: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dirty="0" err="1" smtClean="0"/>
              <a:t>Endothelins</a:t>
            </a:r>
            <a:r>
              <a:rPr lang="cs-CZ" dirty="0" smtClean="0"/>
              <a:t> (</a:t>
            </a:r>
            <a:r>
              <a:rPr lang="cs-CZ" dirty="0" err="1" smtClean="0"/>
              <a:t>polypeptids</a:t>
            </a:r>
            <a:r>
              <a:rPr lang="cs-CZ" dirty="0" smtClean="0"/>
              <a:t> – 21peptides)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		</a:t>
            </a:r>
            <a:r>
              <a:rPr lang="cs-CZ" dirty="0" err="1" smtClean="0"/>
              <a:t>three</a:t>
            </a:r>
            <a:r>
              <a:rPr lang="cs-CZ" dirty="0" smtClean="0"/>
              <a:t> </a:t>
            </a:r>
            <a:r>
              <a:rPr lang="cs-CZ" dirty="0" err="1" smtClean="0"/>
              <a:t>isopeptides</a:t>
            </a:r>
            <a:r>
              <a:rPr lang="cs-CZ" dirty="0" smtClean="0"/>
              <a:t>: ET 1, ET 2 , ET 3</a:t>
            </a:r>
          </a:p>
        </p:txBody>
      </p:sp>
    </p:spTree>
    <p:extLst>
      <p:ext uri="{BB962C8B-B14F-4D97-AF65-F5344CB8AC3E}">
        <p14:creationId xmlns:p14="http://schemas.microsoft.com/office/powerpoint/2010/main" val="295560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476672"/>
            <a:ext cx="8712968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err="1" smtClean="0">
                <a:solidFill>
                  <a:srgbClr val="FF0000"/>
                </a:solidFill>
              </a:rPr>
              <a:t>Substances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secreted</a:t>
            </a:r>
            <a:r>
              <a:rPr lang="cs-CZ" b="1" dirty="0" smtClean="0">
                <a:solidFill>
                  <a:srgbClr val="FF0000"/>
                </a:solidFill>
              </a:rPr>
              <a:t> by </a:t>
            </a:r>
            <a:r>
              <a:rPr lang="cs-CZ" b="1" dirty="0" err="1" smtClean="0">
                <a:solidFill>
                  <a:srgbClr val="FF0000"/>
                </a:solidFill>
              </a:rPr>
              <a:t>the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tissues</a:t>
            </a:r>
            <a:r>
              <a:rPr lang="cs-CZ" b="1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cs-CZ" b="1" dirty="0" smtClean="0"/>
              <a:t>Histamine </a:t>
            </a:r>
            <a:r>
              <a:rPr lang="cs-CZ" sz="2000" dirty="0" smtClean="0"/>
              <a:t>–</a:t>
            </a:r>
            <a:r>
              <a:rPr lang="cs-CZ" b="1" dirty="0" smtClean="0"/>
              <a:t> </a:t>
            </a:r>
            <a:r>
              <a:rPr lang="cs-CZ" b="1" dirty="0" err="1" smtClean="0"/>
              <a:t>primarily</a:t>
            </a:r>
            <a:r>
              <a:rPr lang="cs-CZ" b="1" dirty="0" smtClean="0"/>
              <a:t> </a:t>
            </a:r>
            <a:r>
              <a:rPr lang="cs-CZ" b="1" dirty="0" err="1" smtClean="0"/>
              <a:t>tissue</a:t>
            </a:r>
            <a:r>
              <a:rPr lang="cs-CZ" b="1" dirty="0" smtClean="0"/>
              <a:t> </a:t>
            </a:r>
            <a:r>
              <a:rPr lang="cs-CZ" b="1" dirty="0" err="1" smtClean="0"/>
              <a:t>hormones</a:t>
            </a:r>
            <a:r>
              <a:rPr lang="cs-CZ" sz="2000" dirty="0" smtClean="0"/>
              <a:t>.</a:t>
            </a:r>
          </a:p>
          <a:p>
            <a:pPr marL="0" indent="0">
              <a:buNone/>
            </a:pPr>
            <a:r>
              <a:rPr lang="cs-CZ" sz="2000" dirty="0" smtClean="0"/>
              <a:t>General </a:t>
            </a:r>
            <a:r>
              <a:rPr lang="cs-CZ" sz="2000" dirty="0" err="1" smtClean="0"/>
              <a:t>affect</a:t>
            </a:r>
            <a:r>
              <a:rPr lang="cs-CZ" sz="2000" dirty="0" smtClean="0"/>
              <a:t>: </a:t>
            </a:r>
            <a:r>
              <a:rPr lang="cs-CZ" sz="2000" dirty="0" err="1" smtClean="0"/>
              <a:t>vasodilatation</a:t>
            </a:r>
            <a:r>
              <a:rPr lang="cs-CZ" sz="2000" dirty="0" smtClean="0"/>
              <a:t>  - </a:t>
            </a:r>
            <a:r>
              <a:rPr lang="cs-CZ" sz="2000" dirty="0" err="1" smtClean="0"/>
              <a:t>decrease</a:t>
            </a:r>
            <a:r>
              <a:rPr lang="cs-CZ" sz="2000" dirty="0" smtClean="0"/>
              <a:t> </a:t>
            </a:r>
            <a:r>
              <a:rPr lang="cs-CZ" sz="2000" dirty="0" err="1" smtClean="0"/>
              <a:t>periphery</a:t>
            </a:r>
            <a:r>
              <a:rPr lang="cs-CZ" sz="2000" dirty="0" smtClean="0"/>
              <a:t> resistence, </a:t>
            </a:r>
            <a:r>
              <a:rPr lang="cs-CZ" sz="2000" dirty="0" err="1" smtClean="0"/>
              <a:t>blood</a:t>
            </a:r>
            <a:r>
              <a:rPr lang="cs-CZ" sz="2000" dirty="0" smtClean="0"/>
              <a:t> </a:t>
            </a:r>
            <a:r>
              <a:rPr lang="cs-CZ" sz="2000" dirty="0" err="1" smtClean="0"/>
              <a:t>pressure</a:t>
            </a:r>
            <a:endParaRPr lang="cs-CZ" sz="2000" dirty="0" smtClean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KININS:  2 </a:t>
            </a:r>
            <a:r>
              <a:rPr lang="cs-CZ" b="1" dirty="0" err="1" smtClean="0"/>
              <a:t>related</a:t>
            </a:r>
            <a:r>
              <a:rPr lang="cs-CZ" b="1" dirty="0" smtClean="0"/>
              <a:t> </a:t>
            </a:r>
            <a:r>
              <a:rPr lang="cs-CZ" b="1" dirty="0" err="1" smtClean="0"/>
              <a:t>vasodilated</a:t>
            </a:r>
            <a:r>
              <a:rPr lang="cs-CZ" b="1" dirty="0" smtClean="0"/>
              <a:t> </a:t>
            </a:r>
            <a:r>
              <a:rPr lang="cs-CZ" b="1" dirty="0" err="1" smtClean="0"/>
              <a:t>peptides</a:t>
            </a: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Bradykinin + </a:t>
            </a:r>
            <a:r>
              <a:rPr lang="cs-CZ" b="1" dirty="0" err="1" smtClean="0"/>
              <a:t>lysylbradykinin</a:t>
            </a:r>
            <a:r>
              <a:rPr lang="cs-CZ" b="1" dirty="0" smtClean="0"/>
              <a:t> (</a:t>
            </a:r>
            <a:r>
              <a:rPr lang="cs-CZ" b="1" dirty="0" err="1" smtClean="0"/>
              <a:t>kallidin</a:t>
            </a:r>
            <a:r>
              <a:rPr lang="cs-CZ" b="1" dirty="0" smtClean="0"/>
              <a:t>)</a:t>
            </a:r>
            <a:r>
              <a:rPr lang="cs-CZ" sz="2000" dirty="0" smtClean="0"/>
              <a:t>. </a:t>
            </a:r>
          </a:p>
          <a:p>
            <a:pPr marL="0" indent="0">
              <a:buNone/>
            </a:pPr>
            <a:r>
              <a:rPr lang="cs-CZ" sz="2000" dirty="0" err="1" smtClean="0"/>
              <a:t>Sweat</a:t>
            </a:r>
            <a:r>
              <a:rPr lang="cs-CZ" sz="2000" dirty="0" smtClean="0"/>
              <a:t> </a:t>
            </a:r>
            <a:r>
              <a:rPr lang="cs-CZ" sz="2000" dirty="0" err="1" smtClean="0"/>
              <a:t>glands</a:t>
            </a:r>
            <a:r>
              <a:rPr lang="cs-CZ" sz="2000" dirty="0" smtClean="0"/>
              <a:t>, </a:t>
            </a:r>
            <a:r>
              <a:rPr lang="cs-CZ" sz="2000" dirty="0" err="1" smtClean="0"/>
              <a:t>salivary</a:t>
            </a:r>
            <a:r>
              <a:rPr lang="cs-CZ" sz="2000" dirty="0" smtClean="0"/>
              <a:t> </a:t>
            </a:r>
            <a:r>
              <a:rPr lang="cs-CZ" sz="2000" dirty="0" err="1" smtClean="0"/>
              <a:t>glands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10x </a:t>
            </a:r>
            <a:r>
              <a:rPr lang="cs-CZ" sz="2000" dirty="0" err="1" smtClean="0"/>
              <a:t>strongers</a:t>
            </a:r>
            <a:r>
              <a:rPr lang="cs-CZ" sz="2000" dirty="0" smtClean="0"/>
              <a:t> </a:t>
            </a:r>
            <a:r>
              <a:rPr lang="cs-CZ" sz="2000" dirty="0" err="1" smtClean="0"/>
              <a:t>than</a:t>
            </a:r>
            <a:r>
              <a:rPr lang="cs-CZ" sz="2000" dirty="0" smtClean="0"/>
              <a:t> histamine</a:t>
            </a:r>
          </a:p>
          <a:p>
            <a:pPr marL="0" indent="0">
              <a:buNone/>
            </a:pPr>
            <a:r>
              <a:rPr lang="cs-CZ" sz="2000" dirty="0" err="1" smtClean="0"/>
              <a:t>Relaxation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smooth</a:t>
            </a:r>
            <a:r>
              <a:rPr lang="cs-CZ" sz="2000" dirty="0" smtClean="0"/>
              <a:t> </a:t>
            </a:r>
            <a:r>
              <a:rPr lang="cs-CZ" sz="2000" dirty="0" err="1" smtClean="0"/>
              <a:t>muscle</a:t>
            </a:r>
            <a:r>
              <a:rPr lang="cs-CZ" sz="2000" dirty="0" smtClean="0"/>
              <a:t>, </a:t>
            </a:r>
            <a:r>
              <a:rPr lang="cs-CZ" sz="2000" dirty="0" err="1" smtClean="0"/>
              <a:t>decrease</a:t>
            </a:r>
            <a:r>
              <a:rPr lang="cs-CZ" sz="2000" dirty="0" smtClean="0"/>
              <a:t> </a:t>
            </a:r>
            <a:r>
              <a:rPr lang="cs-CZ" sz="2000" dirty="0" err="1" smtClean="0"/>
              <a:t>blood</a:t>
            </a:r>
            <a:r>
              <a:rPr lang="cs-CZ" sz="2000" dirty="0" smtClean="0"/>
              <a:t> </a:t>
            </a:r>
            <a:r>
              <a:rPr lang="cs-CZ" sz="2000" dirty="0" err="1" smtClean="0"/>
              <a:t>pressure</a:t>
            </a:r>
            <a:endParaRPr lang="cs-CZ" sz="2000" dirty="0" smtClean="0"/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70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Systemic</a:t>
            </a:r>
            <a:r>
              <a:rPr lang="cs-C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By </a:t>
            </a:r>
            <a:r>
              <a:rPr lang="cs-CZ" b="1" dirty="0" err="1" smtClean="0">
                <a:solidFill>
                  <a:srgbClr val="FF0000"/>
                </a:solidFill>
              </a:rPr>
              <a:t>hormones</a:t>
            </a:r>
            <a:endParaRPr lang="cs-CZ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 err="1" smtClean="0"/>
              <a:t>Catecholamines</a:t>
            </a:r>
            <a:r>
              <a:rPr lang="cs-CZ" dirty="0" smtClean="0"/>
              <a:t> – </a:t>
            </a:r>
            <a:r>
              <a:rPr lang="cs-CZ" dirty="0" err="1" smtClean="0"/>
              <a:t>epinephrine</a:t>
            </a:r>
            <a:r>
              <a:rPr lang="cs-CZ" dirty="0" smtClean="0"/>
              <a:t>, </a:t>
            </a:r>
            <a:r>
              <a:rPr lang="cs-CZ" dirty="0" err="1" smtClean="0"/>
              <a:t>norepinephrine</a:t>
            </a:r>
            <a:r>
              <a:rPr lang="cs-CZ" dirty="0" smtClean="0"/>
              <a:t>  - </a:t>
            </a:r>
            <a:r>
              <a:rPr lang="cs-CZ" dirty="0" err="1" smtClean="0"/>
              <a:t>effect</a:t>
            </a:r>
            <a:r>
              <a:rPr lang="cs-CZ" dirty="0" smtClean="0"/>
              <a:t> as </a:t>
            </a:r>
            <a:r>
              <a:rPr lang="cs-CZ" dirty="0" err="1" smtClean="0"/>
              <a:t>activation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sympathetic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smtClean="0"/>
              <a:t>RAAS - stress </a:t>
            </a:r>
            <a:r>
              <a:rPr lang="cs-CZ" dirty="0" err="1" smtClean="0"/>
              <a:t>situation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ADH - </a:t>
            </a:r>
            <a:r>
              <a:rPr lang="cs-CZ" dirty="0" err="1"/>
              <a:t>general</a:t>
            </a:r>
            <a:r>
              <a:rPr lang="cs-CZ" dirty="0"/>
              <a:t> </a:t>
            </a:r>
            <a:r>
              <a:rPr lang="cs-CZ" dirty="0" err="1"/>
              <a:t>vasoconstriction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Natriuretic</a:t>
            </a:r>
            <a:r>
              <a:rPr lang="cs-CZ" dirty="0" smtClean="0"/>
              <a:t> </a:t>
            </a:r>
            <a:r>
              <a:rPr lang="cs-CZ" dirty="0" err="1" smtClean="0"/>
              <a:t>hormones</a:t>
            </a:r>
            <a:r>
              <a:rPr lang="cs-CZ" dirty="0" smtClean="0"/>
              <a:t> - </a:t>
            </a:r>
            <a:r>
              <a:rPr lang="cs-CZ" dirty="0" err="1" smtClean="0"/>
              <a:t>vasodilatation</a:t>
            </a: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36815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Neural</a:t>
            </a:r>
            <a:r>
              <a:rPr lang="cs-C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regulatory</a:t>
            </a:r>
            <a:r>
              <a:rPr lang="cs-C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mechanism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9971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 err="1" smtClean="0">
                <a:solidFill>
                  <a:srgbClr val="FF0000"/>
                </a:solidFill>
              </a:rPr>
              <a:t>Autonomic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nervous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system</a:t>
            </a:r>
            <a:endParaRPr lang="cs-CZ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i="1" dirty="0" err="1" smtClean="0">
                <a:solidFill>
                  <a:srgbClr val="FF0000"/>
                </a:solidFill>
              </a:rPr>
              <a:t>Sympathetic</a:t>
            </a:r>
            <a:r>
              <a:rPr lang="cs-CZ" b="1" i="1" dirty="0" smtClean="0">
                <a:solidFill>
                  <a:srgbClr val="FF0000"/>
                </a:solidFill>
              </a:rPr>
              <a:t>: </a:t>
            </a:r>
            <a:r>
              <a:rPr lang="cs-CZ" b="1" i="1" dirty="0" err="1" smtClean="0">
                <a:solidFill>
                  <a:srgbClr val="FF0000"/>
                </a:solidFill>
              </a:rPr>
              <a:t>vasoconstriction</a:t>
            </a:r>
            <a:endParaRPr lang="cs-CZ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3000" dirty="0" err="1" smtClean="0"/>
              <a:t>All</a:t>
            </a:r>
            <a:r>
              <a:rPr lang="cs-CZ" sz="3000" dirty="0" smtClean="0"/>
              <a:t> </a:t>
            </a:r>
            <a:r>
              <a:rPr lang="cs-CZ" sz="3000" dirty="0" err="1" smtClean="0"/>
              <a:t>blood</a:t>
            </a:r>
            <a:r>
              <a:rPr lang="cs-CZ" sz="3000" dirty="0" smtClean="0"/>
              <a:t> </a:t>
            </a:r>
            <a:r>
              <a:rPr lang="cs-CZ" sz="3000" dirty="0" err="1" smtClean="0"/>
              <a:t>vessels</a:t>
            </a:r>
            <a:r>
              <a:rPr lang="cs-CZ" sz="3000" dirty="0" smtClean="0"/>
              <a:t> </a:t>
            </a:r>
            <a:r>
              <a:rPr lang="cs-CZ" sz="3000" dirty="0" err="1" smtClean="0"/>
              <a:t>except</a:t>
            </a:r>
            <a:r>
              <a:rPr lang="cs-CZ" sz="3000" dirty="0" smtClean="0"/>
              <a:t> </a:t>
            </a:r>
            <a:r>
              <a:rPr lang="cs-CZ" sz="3000" dirty="0" err="1" smtClean="0"/>
              <a:t>capillaries</a:t>
            </a:r>
            <a:r>
              <a:rPr lang="cs-CZ" sz="3000" dirty="0" smtClean="0"/>
              <a:t> and </a:t>
            </a:r>
            <a:r>
              <a:rPr lang="cs-CZ" sz="3000" dirty="0" err="1" smtClean="0"/>
              <a:t>venules</a:t>
            </a:r>
            <a:r>
              <a:rPr lang="cs-CZ" sz="3000" dirty="0" smtClean="0"/>
              <a:t> </a:t>
            </a:r>
            <a:r>
              <a:rPr lang="cs-CZ" sz="3000" dirty="0" err="1" smtClean="0"/>
              <a:t>contain</a:t>
            </a:r>
            <a:r>
              <a:rPr lang="cs-CZ" sz="3000" dirty="0" smtClean="0"/>
              <a:t> </a:t>
            </a:r>
            <a:r>
              <a:rPr lang="cs-CZ" sz="3000" dirty="0" err="1" smtClean="0"/>
              <a:t>smooth</a:t>
            </a:r>
            <a:r>
              <a:rPr lang="cs-CZ" sz="3000" dirty="0" smtClean="0"/>
              <a:t> </a:t>
            </a:r>
            <a:r>
              <a:rPr lang="cs-CZ" sz="3000" dirty="0" err="1" smtClean="0"/>
              <a:t>muscle</a:t>
            </a:r>
            <a:r>
              <a:rPr lang="cs-CZ" sz="3000" dirty="0" smtClean="0"/>
              <a:t>  and </a:t>
            </a:r>
            <a:r>
              <a:rPr lang="cs-CZ" sz="3000" dirty="0" err="1" smtClean="0"/>
              <a:t>receive</a:t>
            </a:r>
            <a:r>
              <a:rPr lang="cs-CZ" sz="3000" dirty="0" smtClean="0"/>
              <a:t> motor nerve </a:t>
            </a:r>
            <a:r>
              <a:rPr lang="cs-CZ" sz="3000" dirty="0" err="1" smtClean="0"/>
              <a:t>fibers</a:t>
            </a:r>
            <a:r>
              <a:rPr lang="cs-CZ" sz="3000" dirty="0" smtClean="0"/>
              <a:t> </a:t>
            </a:r>
            <a:r>
              <a:rPr lang="cs-CZ" sz="3000" dirty="0" err="1" smtClean="0"/>
              <a:t>from</a:t>
            </a:r>
            <a:r>
              <a:rPr lang="cs-CZ" sz="3000" dirty="0" smtClean="0"/>
              <a:t> </a:t>
            </a:r>
            <a:r>
              <a:rPr lang="cs-CZ" sz="3000" dirty="0" err="1" smtClean="0"/>
              <a:t>sympathetic</a:t>
            </a:r>
            <a:r>
              <a:rPr lang="cs-CZ" sz="3000" dirty="0" smtClean="0"/>
              <a:t> </a:t>
            </a:r>
            <a:r>
              <a:rPr lang="cs-CZ" sz="3000" dirty="0" err="1" smtClean="0"/>
              <a:t>division</a:t>
            </a:r>
            <a:r>
              <a:rPr lang="cs-CZ" sz="3000" dirty="0" smtClean="0"/>
              <a:t> </a:t>
            </a:r>
            <a:r>
              <a:rPr lang="cs-CZ" sz="3000" dirty="0" err="1" smtClean="0"/>
              <a:t>of</a:t>
            </a:r>
            <a:r>
              <a:rPr lang="cs-CZ" sz="3000" dirty="0" smtClean="0"/>
              <a:t> ANS (</a:t>
            </a:r>
            <a:r>
              <a:rPr lang="cs-CZ" sz="3000" dirty="0" err="1" smtClean="0"/>
              <a:t>noradrenergic</a:t>
            </a:r>
            <a:r>
              <a:rPr lang="cs-CZ" sz="3000" dirty="0" smtClean="0"/>
              <a:t> </a:t>
            </a:r>
            <a:r>
              <a:rPr lang="cs-CZ" sz="3000" dirty="0" err="1" smtClean="0"/>
              <a:t>fibers</a:t>
            </a:r>
            <a:r>
              <a:rPr lang="cs-CZ" sz="3000" dirty="0" smtClean="0"/>
              <a:t>)</a:t>
            </a:r>
          </a:p>
          <a:p>
            <a:pPr>
              <a:buFontTx/>
              <a:buChar char="-"/>
            </a:pPr>
            <a:r>
              <a:rPr lang="cs-CZ" sz="3000" dirty="0" err="1" smtClean="0"/>
              <a:t>Regulation</a:t>
            </a:r>
            <a:r>
              <a:rPr lang="cs-CZ" sz="3000" dirty="0" smtClean="0"/>
              <a:t> </a:t>
            </a:r>
            <a:r>
              <a:rPr lang="cs-CZ" sz="3000" dirty="0" err="1" smtClean="0"/>
              <a:t>of</a:t>
            </a:r>
            <a:r>
              <a:rPr lang="cs-CZ" sz="3000" dirty="0" smtClean="0"/>
              <a:t> </a:t>
            </a:r>
            <a:r>
              <a:rPr lang="cs-CZ" sz="3000" dirty="0" err="1" smtClean="0"/>
              <a:t>tissue</a:t>
            </a:r>
            <a:r>
              <a:rPr lang="cs-CZ" sz="3000" dirty="0" smtClean="0"/>
              <a:t> </a:t>
            </a:r>
            <a:r>
              <a:rPr lang="cs-CZ" sz="3000" dirty="0" err="1" smtClean="0"/>
              <a:t>blood</a:t>
            </a:r>
            <a:r>
              <a:rPr lang="cs-CZ" sz="3000" dirty="0" smtClean="0"/>
              <a:t> </a:t>
            </a:r>
            <a:r>
              <a:rPr lang="cs-CZ" sz="3000" dirty="0" err="1" smtClean="0"/>
              <a:t>flow</a:t>
            </a:r>
            <a:endParaRPr lang="cs-CZ" sz="3000" dirty="0" smtClean="0"/>
          </a:p>
          <a:p>
            <a:pPr>
              <a:buFontTx/>
              <a:buChar char="-"/>
            </a:pPr>
            <a:r>
              <a:rPr lang="cs-CZ" sz="3000" dirty="0" err="1" smtClean="0"/>
              <a:t>Regulation</a:t>
            </a:r>
            <a:r>
              <a:rPr lang="cs-CZ" sz="3000" dirty="0" smtClean="0"/>
              <a:t> </a:t>
            </a:r>
            <a:r>
              <a:rPr lang="cs-CZ" sz="3000" dirty="0" err="1" smtClean="0"/>
              <a:t>of</a:t>
            </a:r>
            <a:r>
              <a:rPr lang="cs-CZ" sz="3000" dirty="0" smtClean="0"/>
              <a:t> </a:t>
            </a:r>
            <a:r>
              <a:rPr lang="cs-CZ" sz="3000" dirty="0" err="1" smtClean="0"/>
              <a:t>blood</a:t>
            </a:r>
            <a:r>
              <a:rPr lang="cs-CZ" sz="3000" dirty="0" smtClean="0"/>
              <a:t> </a:t>
            </a:r>
            <a:r>
              <a:rPr lang="cs-CZ" sz="3000" dirty="0" err="1" smtClean="0"/>
              <a:t>pressure</a:t>
            </a:r>
            <a:endParaRPr lang="cs-CZ" sz="3000" dirty="0" smtClean="0"/>
          </a:p>
          <a:p>
            <a:pPr marL="0" indent="0">
              <a:buNone/>
            </a:pPr>
            <a:r>
              <a:rPr lang="cs-CZ" b="1" i="1" dirty="0" err="1" smtClean="0">
                <a:solidFill>
                  <a:srgbClr val="FF0000"/>
                </a:solidFill>
              </a:rPr>
              <a:t>Parasympathetic</a:t>
            </a:r>
            <a:r>
              <a:rPr lang="cs-CZ" b="1" i="1" dirty="0" smtClean="0">
                <a:solidFill>
                  <a:srgbClr val="FF0000"/>
                </a:solidFill>
              </a:rPr>
              <a:t> part: </a:t>
            </a:r>
            <a:r>
              <a:rPr lang="cs-CZ" b="1" i="1" dirty="0" err="1" smtClean="0">
                <a:solidFill>
                  <a:srgbClr val="FF0000"/>
                </a:solidFill>
              </a:rPr>
              <a:t>vasodilatation</a:t>
            </a:r>
            <a:endParaRPr lang="cs-CZ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 err="1" smtClean="0"/>
              <a:t>Only</a:t>
            </a:r>
            <a:r>
              <a:rPr lang="cs-CZ" dirty="0" smtClean="0"/>
              <a:t> </a:t>
            </a:r>
            <a:r>
              <a:rPr lang="cs-CZ" dirty="0" err="1" smtClean="0"/>
              <a:t>sacral</a:t>
            </a:r>
            <a:r>
              <a:rPr lang="cs-CZ" dirty="0" smtClean="0"/>
              <a:t> </a:t>
            </a:r>
            <a:r>
              <a:rPr lang="cs-CZ" dirty="0" err="1" smtClean="0"/>
              <a:t>parasympathetic</a:t>
            </a:r>
            <a:r>
              <a:rPr lang="cs-CZ" dirty="0" smtClean="0"/>
              <a:t> </a:t>
            </a:r>
            <a:r>
              <a:rPr lang="cs-CZ" dirty="0" err="1" smtClean="0"/>
              <a:t>cholinergic</a:t>
            </a:r>
            <a:r>
              <a:rPr lang="cs-CZ" dirty="0" smtClean="0"/>
              <a:t> </a:t>
            </a:r>
            <a:r>
              <a:rPr lang="cs-CZ" dirty="0" err="1" smtClean="0"/>
              <a:t>fibres</a:t>
            </a:r>
            <a:r>
              <a:rPr lang="cs-CZ" dirty="0" smtClean="0"/>
              <a:t> (Ach) </a:t>
            </a:r>
            <a:r>
              <a:rPr lang="cs-CZ" dirty="0" err="1" smtClean="0"/>
              <a:t>inervated</a:t>
            </a:r>
            <a:r>
              <a:rPr lang="cs-CZ" dirty="0" smtClean="0"/>
              <a:t> </a:t>
            </a:r>
            <a:r>
              <a:rPr lang="cs-CZ" dirty="0" err="1" smtClean="0"/>
              <a:t>arteriols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external</a:t>
            </a:r>
            <a:r>
              <a:rPr lang="cs-CZ" dirty="0" smtClean="0"/>
              <a:t> sex </a:t>
            </a:r>
            <a:r>
              <a:rPr lang="cs-CZ" dirty="0" err="1" smtClean="0"/>
              <a:t>organs</a:t>
            </a:r>
            <a:endParaRPr lang="cs-CZ" dirty="0" smtClean="0"/>
          </a:p>
          <a:p>
            <a:pPr marL="0" indent="0">
              <a:buNone/>
            </a:pPr>
            <a:endParaRPr lang="cs-CZ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03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tudentconsult.com/common/showimage.cfm?mediaISBN=0721632564&amp;FigFile=S23283-015-f004.jpg&amp;size=fullsize"/>
          <p:cNvPicPr>
            <a:picLocks noChangeAspect="1" noChangeArrowheads="1"/>
          </p:cNvPicPr>
          <p:nvPr/>
        </p:nvPicPr>
        <p:blipFill>
          <a:blip r:embed="rId2" cstate="print"/>
          <a:srcRect b="2570"/>
          <a:stretch>
            <a:fillRect/>
          </a:stretch>
        </p:blipFill>
        <p:spPr bwMode="auto">
          <a:xfrm>
            <a:off x="1979712" y="-88"/>
            <a:ext cx="5100637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0" y="0"/>
            <a:ext cx="1907704" cy="1067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Sympat</a:t>
            </a:r>
            <a:r>
              <a:rPr lang="cs-CZ" sz="2000" b="1" dirty="0" err="1" smtClean="0"/>
              <a:t>hetic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nervous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system</a:t>
            </a:r>
            <a:endParaRPr lang="en-US" sz="2000" b="1" dirty="0" smtClean="0"/>
          </a:p>
          <a:p>
            <a:endParaRPr lang="en-US" dirty="0" smtClean="0"/>
          </a:p>
          <a:p>
            <a:pPr algn="ctr"/>
            <a:r>
              <a:rPr lang="en-US" dirty="0" smtClean="0"/>
              <a:t>Fight or flight response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Energy/store consumption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Preganglionic</a:t>
            </a:r>
            <a:r>
              <a:rPr lang="en-US" dirty="0" smtClean="0"/>
              <a:t> neuron </a:t>
            </a:r>
          </a:p>
          <a:p>
            <a:pPr algn="ctr"/>
            <a:r>
              <a:rPr lang="en-US" sz="1600" dirty="0" smtClean="0"/>
              <a:t>– </a:t>
            </a:r>
            <a:r>
              <a:rPr lang="en-US" sz="1400" dirty="0" smtClean="0"/>
              <a:t>Spinal cord  </a:t>
            </a:r>
          </a:p>
          <a:p>
            <a:pPr algn="ctr"/>
            <a:r>
              <a:rPr lang="en-US" sz="1400" dirty="0" smtClean="0"/>
              <a:t>-</a:t>
            </a:r>
            <a:r>
              <a:rPr lang="en-US" sz="1400" dirty="0" err="1" smtClean="0"/>
              <a:t>Thora</a:t>
            </a:r>
            <a:r>
              <a:rPr lang="cs-CZ" sz="1400" dirty="0" smtClean="0"/>
              <a:t>c</a:t>
            </a:r>
            <a:r>
              <a:rPr lang="en-US" sz="1400" dirty="0" smtClean="0"/>
              <a:t>o - lumbar system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Ganglia </a:t>
            </a:r>
            <a:r>
              <a:rPr lang="en-US" i="1" dirty="0" err="1" smtClean="0"/>
              <a:t>Paravertebral</a:t>
            </a:r>
            <a:endParaRPr lang="en-US" i="1" dirty="0" smtClean="0"/>
          </a:p>
          <a:p>
            <a:pPr algn="ctr">
              <a:buFontTx/>
              <a:buChar char="-"/>
            </a:pPr>
            <a:r>
              <a:rPr lang="en-US" sz="1400" dirty="0" err="1" smtClean="0"/>
              <a:t>Truncus</a:t>
            </a:r>
            <a:r>
              <a:rPr lang="en-US" sz="1400" dirty="0" smtClean="0"/>
              <a:t> </a:t>
            </a:r>
            <a:r>
              <a:rPr lang="en-US" sz="1400" dirty="0" err="1" smtClean="0"/>
              <a:t>sympathicus</a:t>
            </a:r>
            <a:endParaRPr lang="en-US" sz="1400" dirty="0" smtClean="0"/>
          </a:p>
          <a:p>
            <a:pPr algn="ctr">
              <a:buFontTx/>
              <a:buChar char="-"/>
            </a:pPr>
            <a:r>
              <a:rPr lang="en-US" sz="1400" dirty="0" smtClean="0"/>
              <a:t> Majority</a:t>
            </a:r>
          </a:p>
          <a:p>
            <a:pPr algn="ctr"/>
            <a:r>
              <a:rPr lang="en-US" i="1" dirty="0" err="1" smtClean="0"/>
              <a:t>Prevertebral</a:t>
            </a:r>
            <a:endParaRPr lang="en-US" i="1" dirty="0" smtClean="0"/>
          </a:p>
          <a:p>
            <a:pPr algn="ctr"/>
            <a:r>
              <a:rPr lang="en-US" dirty="0" smtClean="0"/>
              <a:t> </a:t>
            </a:r>
            <a:r>
              <a:rPr lang="en-US" sz="1400" dirty="0" smtClean="0"/>
              <a:t>-Plexus </a:t>
            </a:r>
            <a:r>
              <a:rPr lang="en-US" sz="1400" dirty="0" err="1" smtClean="0"/>
              <a:t>aorticus</a:t>
            </a:r>
            <a:r>
              <a:rPr lang="en-US" sz="1400" dirty="0" smtClean="0"/>
              <a:t> 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Mostly diffuse effect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7092280" y="0"/>
            <a:ext cx="2051720" cy="10741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Parasympat</a:t>
            </a:r>
            <a:r>
              <a:rPr lang="cs-CZ" sz="2000" b="1" dirty="0" err="1" smtClean="0"/>
              <a:t>hetic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nervous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system</a:t>
            </a:r>
            <a:endParaRPr lang="en-US" sz="2000" b="1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Rest and digest response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Energy conservation/en</a:t>
            </a:r>
            <a:r>
              <a:rPr lang="cs-CZ" smtClean="0"/>
              <a:t>.</a:t>
            </a:r>
            <a:r>
              <a:rPr lang="en-US" smtClean="0"/>
              <a:t> </a:t>
            </a:r>
            <a:r>
              <a:rPr lang="en-US" dirty="0" smtClean="0"/>
              <a:t>store production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Preganglionic</a:t>
            </a:r>
            <a:r>
              <a:rPr lang="en-US" dirty="0" smtClean="0"/>
              <a:t> neuron </a:t>
            </a:r>
          </a:p>
          <a:p>
            <a:pPr algn="ctr"/>
            <a:r>
              <a:rPr lang="en-US" sz="1400" dirty="0" smtClean="0"/>
              <a:t>– Brain stem and spinal cord</a:t>
            </a:r>
          </a:p>
          <a:p>
            <a:pPr algn="ctr"/>
            <a:r>
              <a:rPr lang="en-US" sz="1400" dirty="0" smtClean="0"/>
              <a:t>– </a:t>
            </a:r>
            <a:r>
              <a:rPr lang="en-US" sz="1400" dirty="0" err="1" smtClean="0"/>
              <a:t>cranio</a:t>
            </a:r>
            <a:r>
              <a:rPr lang="en-US" sz="1400" dirty="0" smtClean="0"/>
              <a:t>-sacral system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Ganglia </a:t>
            </a:r>
          </a:p>
          <a:p>
            <a:pPr algn="ctr"/>
            <a:r>
              <a:rPr lang="en-US" i="1" dirty="0" smtClean="0"/>
              <a:t>Close to target organs or </a:t>
            </a:r>
            <a:r>
              <a:rPr lang="en-US" i="1" dirty="0" err="1" smtClean="0"/>
              <a:t>intramurally</a:t>
            </a:r>
            <a:endParaRPr lang="en-US" i="1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Mostly local     effect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29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tudentconsult.com/common/showimage.cfm?mediaISBN=0721632564&amp;FigFile=S23283-015-f004.jpg&amp;size=fullsize"/>
          <p:cNvPicPr>
            <a:picLocks noChangeAspect="1" noChangeArrowheads="1"/>
          </p:cNvPicPr>
          <p:nvPr/>
        </p:nvPicPr>
        <p:blipFill>
          <a:blip r:embed="rId2" cstate="print"/>
          <a:srcRect b="2570"/>
          <a:stretch>
            <a:fillRect/>
          </a:stretch>
        </p:blipFill>
        <p:spPr bwMode="auto">
          <a:xfrm>
            <a:off x="1979712" y="-88"/>
            <a:ext cx="5100637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0" y="0"/>
            <a:ext cx="1907704" cy="1067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Sympat</a:t>
            </a:r>
            <a:r>
              <a:rPr lang="cs-CZ" sz="2000" b="1" dirty="0" err="1" smtClean="0"/>
              <a:t>thetic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nervous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system</a:t>
            </a:r>
            <a:endParaRPr lang="en-US" sz="2000" b="1" dirty="0" smtClean="0"/>
          </a:p>
          <a:p>
            <a:endParaRPr lang="en-US" dirty="0" smtClean="0"/>
          </a:p>
          <a:p>
            <a:pPr algn="ctr"/>
            <a:r>
              <a:rPr lang="en-US" dirty="0" smtClean="0"/>
              <a:t>Fight or flight response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Energy/store consumption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Preganglionic</a:t>
            </a:r>
            <a:r>
              <a:rPr lang="en-US" dirty="0" smtClean="0"/>
              <a:t> neuron </a:t>
            </a:r>
          </a:p>
          <a:p>
            <a:pPr algn="ctr"/>
            <a:r>
              <a:rPr lang="en-US" sz="1600" dirty="0" smtClean="0"/>
              <a:t>– </a:t>
            </a:r>
            <a:r>
              <a:rPr lang="en-US" sz="1400" dirty="0" smtClean="0"/>
              <a:t>Spinal cord  </a:t>
            </a:r>
          </a:p>
          <a:p>
            <a:pPr algn="ctr"/>
            <a:r>
              <a:rPr lang="en-US" sz="1400" dirty="0" smtClean="0"/>
              <a:t>-</a:t>
            </a:r>
            <a:r>
              <a:rPr lang="en-US" sz="1400" dirty="0" err="1" smtClean="0"/>
              <a:t>Thora</a:t>
            </a:r>
            <a:r>
              <a:rPr lang="cs-CZ" sz="1400" dirty="0" smtClean="0"/>
              <a:t>c</a:t>
            </a:r>
            <a:r>
              <a:rPr lang="en-US" sz="1400" dirty="0" smtClean="0"/>
              <a:t>o - lumbar system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Ganglia </a:t>
            </a:r>
            <a:r>
              <a:rPr lang="en-US" i="1" dirty="0" err="1" smtClean="0"/>
              <a:t>Paravertebral</a:t>
            </a:r>
            <a:endParaRPr lang="en-US" i="1" dirty="0" smtClean="0"/>
          </a:p>
          <a:p>
            <a:pPr algn="ctr">
              <a:buFontTx/>
              <a:buChar char="-"/>
            </a:pPr>
            <a:r>
              <a:rPr lang="en-US" sz="1400" dirty="0" err="1" smtClean="0"/>
              <a:t>Truncus</a:t>
            </a:r>
            <a:r>
              <a:rPr lang="en-US" sz="1400" dirty="0" smtClean="0"/>
              <a:t> </a:t>
            </a:r>
            <a:r>
              <a:rPr lang="en-US" sz="1400" dirty="0" err="1" smtClean="0"/>
              <a:t>sympathicus</a:t>
            </a:r>
            <a:endParaRPr lang="en-US" sz="1400" dirty="0" smtClean="0"/>
          </a:p>
          <a:p>
            <a:pPr algn="ctr">
              <a:buFontTx/>
              <a:buChar char="-"/>
            </a:pPr>
            <a:r>
              <a:rPr lang="en-US" sz="1400" dirty="0" smtClean="0"/>
              <a:t> Majority</a:t>
            </a:r>
          </a:p>
          <a:p>
            <a:pPr algn="ctr"/>
            <a:r>
              <a:rPr lang="en-US" i="1" dirty="0" err="1" smtClean="0"/>
              <a:t>Prevertebral</a:t>
            </a:r>
            <a:endParaRPr lang="en-US" i="1" dirty="0" smtClean="0"/>
          </a:p>
          <a:p>
            <a:pPr algn="ctr"/>
            <a:r>
              <a:rPr lang="en-US" dirty="0" smtClean="0"/>
              <a:t> </a:t>
            </a:r>
            <a:r>
              <a:rPr lang="en-US" sz="1400" dirty="0" smtClean="0"/>
              <a:t>-Plexus </a:t>
            </a:r>
            <a:r>
              <a:rPr lang="en-US" sz="1400" dirty="0" err="1" smtClean="0"/>
              <a:t>aorticus</a:t>
            </a:r>
            <a:r>
              <a:rPr lang="en-US" sz="1400" dirty="0" smtClean="0"/>
              <a:t> 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Mostly diffuse effect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7092280" y="0"/>
            <a:ext cx="2051720" cy="10741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Parasympat</a:t>
            </a:r>
            <a:r>
              <a:rPr lang="cs-CZ" sz="2000" b="1" dirty="0" err="1" smtClean="0"/>
              <a:t>hetic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nervous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system</a:t>
            </a:r>
            <a:endParaRPr lang="en-US" sz="2000" b="1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Rest and digest response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Energy conservation/energy store production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Preganglionic</a:t>
            </a:r>
            <a:r>
              <a:rPr lang="en-US" dirty="0" smtClean="0"/>
              <a:t> neuron </a:t>
            </a:r>
          </a:p>
          <a:p>
            <a:pPr algn="ctr"/>
            <a:r>
              <a:rPr lang="en-US" sz="1400" dirty="0" smtClean="0"/>
              <a:t>– Brain stem and spinal cord</a:t>
            </a:r>
          </a:p>
          <a:p>
            <a:pPr algn="ctr"/>
            <a:r>
              <a:rPr lang="en-US" sz="1400" dirty="0" smtClean="0"/>
              <a:t>– </a:t>
            </a:r>
            <a:r>
              <a:rPr lang="en-US" sz="1400" dirty="0" err="1" smtClean="0"/>
              <a:t>cranio</a:t>
            </a:r>
            <a:r>
              <a:rPr lang="en-US" sz="1400" dirty="0" smtClean="0"/>
              <a:t>-sacral system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Ganglia </a:t>
            </a:r>
          </a:p>
          <a:p>
            <a:pPr algn="ctr"/>
            <a:r>
              <a:rPr lang="en-US" i="1" dirty="0" smtClean="0"/>
              <a:t>Close to target organs or </a:t>
            </a:r>
            <a:r>
              <a:rPr lang="en-US" i="1" dirty="0" err="1" smtClean="0"/>
              <a:t>intramurally</a:t>
            </a:r>
            <a:endParaRPr lang="en-US" i="1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Mostly local     effect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7" name="Picture 2" descr="http://ccn.aacnjournals.org/content/27/1/30/T1.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754" y="864096"/>
            <a:ext cx="7379662" cy="4869160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092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Mediators of somatic and autonomic nervous system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C:\Users\w\Downloads\105365259.png"/>
          <p:cNvPicPr>
            <a:picLocks noChangeAspect="1" noChangeArrowheads="1"/>
          </p:cNvPicPr>
          <p:nvPr/>
        </p:nvPicPr>
        <p:blipFill>
          <a:blip r:embed="rId2" cstate="print"/>
          <a:srcRect t="13251" b="9050"/>
          <a:stretch>
            <a:fillRect/>
          </a:stretch>
        </p:blipFill>
        <p:spPr bwMode="auto">
          <a:xfrm>
            <a:off x="504056" y="1546920"/>
            <a:ext cx="8172400" cy="47624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0" y="6453336"/>
            <a:ext cx="9468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https://www.google.cz/url?sa=i&amp;rct=j&amp;q=&amp;esrc=s&amp;source=imgres&amp;cd=&amp;ved=0ahUKEwjujdLGieLPAhVJOhQKHay0BnUQjBwIBA&amp;url=http%3A%2F%2Fimg.docstoccdn.com%2Fthumb%2Forig%2F105365259.png&amp;psig=AFQjCNFxrUy63llCAlny-Vhlyse4FHDMaw&amp;ust=1476801796194278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5214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Acetylcholine</a:t>
            </a:r>
            <a:endParaRPr lang="en-US" sz="40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4040188" cy="639762"/>
          </a:xfrm>
        </p:spPr>
        <p:txBody>
          <a:bodyPr>
            <a:normAutofit/>
          </a:bodyPr>
          <a:lstStyle/>
          <a:p>
            <a:r>
              <a:rPr lang="en-US" dirty="0" err="1" smtClean="0"/>
              <a:t>Preganglionic</a:t>
            </a:r>
            <a:r>
              <a:rPr lang="en-US" dirty="0" smtClean="0"/>
              <a:t> fibers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28801"/>
            <a:ext cx="4040188" cy="237626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Sympathetic</a:t>
            </a:r>
          </a:p>
          <a:p>
            <a:r>
              <a:rPr lang="en-US" sz="2000" dirty="0" smtClean="0"/>
              <a:t>Parasympathetic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err="1" smtClean="0"/>
              <a:t>Nicotin</a:t>
            </a:r>
            <a:r>
              <a:rPr lang="cs-CZ" sz="2000" dirty="0" err="1" smtClean="0"/>
              <a:t>ic</a:t>
            </a:r>
            <a:r>
              <a:rPr lang="en-US" sz="2000" dirty="0" smtClean="0"/>
              <a:t> receptor</a:t>
            </a:r>
          </a:p>
          <a:p>
            <a:pPr lvl="1"/>
            <a:r>
              <a:rPr lang="en-US" sz="1600" dirty="0" err="1" smtClean="0"/>
              <a:t>Ligand</a:t>
            </a:r>
            <a:r>
              <a:rPr lang="en-US" sz="1600" dirty="0" smtClean="0"/>
              <a:t>-gated ion channels</a:t>
            </a:r>
          </a:p>
          <a:p>
            <a:pPr lvl="1"/>
            <a:r>
              <a:rPr lang="en-US" sz="1600" dirty="0" smtClean="0"/>
              <a:t>Na+, K+, Ca2+</a:t>
            </a:r>
          </a:p>
          <a:p>
            <a:pPr lvl="1"/>
            <a:r>
              <a:rPr lang="en-US" sz="1600" dirty="0" smtClean="0"/>
              <a:t>Neuronal (N</a:t>
            </a:r>
            <a:r>
              <a:rPr lang="en-US" sz="1600" baseline="-25000" dirty="0" smtClean="0"/>
              <a:t>N</a:t>
            </a:r>
            <a:r>
              <a:rPr lang="en-US" sz="1600" dirty="0" smtClean="0"/>
              <a:t>) and muscle (N</a:t>
            </a:r>
            <a:r>
              <a:rPr lang="en-US" sz="1600" baseline="-25000" dirty="0" smtClean="0"/>
              <a:t>M</a:t>
            </a:r>
            <a:r>
              <a:rPr lang="en-US" sz="1600" dirty="0" smtClean="0"/>
              <a:t>) type</a:t>
            </a:r>
          </a:p>
          <a:p>
            <a:pPr lvl="1"/>
            <a:r>
              <a:rPr lang="en-US" sz="1600" dirty="0" err="1" smtClean="0"/>
              <a:t>Excitat</a:t>
            </a:r>
            <a:r>
              <a:rPr lang="cs-CZ" sz="1600" dirty="0" err="1" smtClean="0"/>
              <a:t>ory</a:t>
            </a:r>
            <a:endParaRPr lang="en-US" sz="16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639762"/>
          </a:xfrm>
        </p:spPr>
        <p:txBody>
          <a:bodyPr/>
          <a:lstStyle/>
          <a:p>
            <a:r>
              <a:rPr lang="en-US" dirty="0" smtClean="0"/>
              <a:t>Postganglionic fibers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44973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Parasympathetic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err="1" smtClean="0"/>
              <a:t>Muscarin</a:t>
            </a:r>
            <a:r>
              <a:rPr lang="cs-CZ" sz="2000" dirty="0" err="1" smtClean="0"/>
              <a:t>ic</a:t>
            </a:r>
            <a:r>
              <a:rPr lang="en-US" sz="2000" dirty="0" smtClean="0"/>
              <a:t> receptor</a:t>
            </a:r>
          </a:p>
          <a:p>
            <a:pPr lvl="1"/>
            <a:r>
              <a:rPr lang="en-US" sz="1600" dirty="0" smtClean="0"/>
              <a:t>G-coupled</a:t>
            </a:r>
          </a:p>
          <a:p>
            <a:pPr lvl="1"/>
            <a:r>
              <a:rPr lang="en-US" sz="1600" dirty="0" smtClean="0"/>
              <a:t>Excitatory</a:t>
            </a:r>
          </a:p>
          <a:p>
            <a:pPr lvl="2"/>
            <a:r>
              <a:rPr lang="en-US" sz="1400" dirty="0" smtClean="0"/>
              <a:t>M1, M3, M5</a:t>
            </a:r>
          </a:p>
          <a:p>
            <a:pPr lvl="1"/>
            <a:r>
              <a:rPr lang="en-US" sz="1600" dirty="0" smtClean="0"/>
              <a:t>Inhibitory</a:t>
            </a:r>
          </a:p>
          <a:p>
            <a:pPr lvl="2"/>
            <a:r>
              <a:rPr lang="en-US" sz="1400" dirty="0" smtClean="0"/>
              <a:t>M2, M4</a:t>
            </a:r>
            <a:endParaRPr lang="en-US" sz="1400" dirty="0"/>
          </a:p>
        </p:txBody>
      </p:sp>
      <p:pic>
        <p:nvPicPr>
          <p:cNvPr id="1026" name="Picture 2" descr="Acetylcholine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88379"/>
            <a:ext cx="1224136" cy="532309"/>
          </a:xfrm>
          <a:prstGeom prst="rect">
            <a:avLst/>
          </a:prstGeom>
          <a:noFill/>
        </p:spPr>
      </p:pic>
      <p:pic>
        <p:nvPicPr>
          <p:cNvPr id="1028" name="Picture 4" descr="http://www.mdpi.com/marinedrugs/marinedrugs-12-02970/article_deploy/html/images/marinedrugs-12-02970-g013-10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701" y="4000423"/>
            <a:ext cx="3654267" cy="2308897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755576" y="6309320"/>
            <a:ext cx="37444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http://www.mdpi.com/marinedrugs/marinedrugs-12-02970/article_deploy/html/images/marinedrugs-12-02970-g013-1024.png</a:t>
            </a:r>
            <a:endParaRPr lang="en-US" sz="1000" dirty="0"/>
          </a:p>
        </p:txBody>
      </p:sp>
      <p:pic>
        <p:nvPicPr>
          <p:cNvPr id="1030" name="Picture 6" descr="https://s-media-cache-ak0.pinimg.com/originals/ea/6c/3e/ea6c3e44afe638dca65fb4a3014bc095.jpg"/>
          <p:cNvPicPr>
            <a:picLocks noChangeAspect="1" noChangeArrowheads="1"/>
          </p:cNvPicPr>
          <p:nvPr/>
        </p:nvPicPr>
        <p:blipFill>
          <a:blip r:embed="rId4" cstate="print"/>
          <a:srcRect t="5845" r="36891" b="24011"/>
          <a:stretch>
            <a:fillRect/>
          </a:stretch>
        </p:blipFill>
        <p:spPr bwMode="auto">
          <a:xfrm>
            <a:off x="4860032" y="3861048"/>
            <a:ext cx="3456384" cy="2592288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4572000" y="6381328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https://s-media-cache-ak0.pinimg.com/originals/ea/6c/3e/ea6c3e44afe638dca65fb4a3014bc095.jpg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0150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upload.wikimedia.org/wikipedia/commons/thumb/f/f7/Adrenoceptor-Signal_transduktion.PNG/400px-Adrenoceptor-Signal_transduk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834034"/>
            <a:ext cx="3960440" cy="426737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/>
              <a:t>Norepinephrine</a:t>
            </a:r>
            <a:endParaRPr lang="en-US" sz="4000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340768"/>
            <a:ext cx="4319463" cy="4209331"/>
          </a:xfrm>
        </p:spPr>
        <p:txBody>
          <a:bodyPr>
            <a:normAutofit/>
          </a:bodyPr>
          <a:lstStyle/>
          <a:p>
            <a:r>
              <a:rPr lang="cs-CZ" sz="2000" dirty="0" smtClean="0"/>
              <a:t>Dřeň nadledvin</a:t>
            </a:r>
          </a:p>
          <a:p>
            <a:pPr lvl="1"/>
            <a:r>
              <a:rPr lang="cs-CZ" sz="1600" dirty="0" smtClean="0"/>
              <a:t>Modifikované sympatické ganglion</a:t>
            </a:r>
          </a:p>
          <a:p>
            <a:pPr lvl="1"/>
            <a:r>
              <a:rPr lang="cs-CZ" sz="1600" dirty="0" smtClean="0"/>
              <a:t>„</a:t>
            </a:r>
            <a:r>
              <a:rPr lang="cs-CZ" sz="1600" dirty="0" err="1" smtClean="0"/>
              <a:t>Transmitery</a:t>
            </a:r>
            <a:r>
              <a:rPr lang="cs-CZ" sz="1600" dirty="0" smtClean="0"/>
              <a:t>“ (stresové hormony) vylučuje do krve</a:t>
            </a:r>
          </a:p>
          <a:p>
            <a:pPr lvl="2"/>
            <a:r>
              <a:rPr lang="cs-CZ" sz="1400" dirty="0" smtClean="0"/>
              <a:t>Noradrenalin</a:t>
            </a:r>
          </a:p>
          <a:p>
            <a:pPr lvl="2"/>
            <a:r>
              <a:rPr lang="cs-CZ" sz="1400" dirty="0" smtClean="0"/>
              <a:t>Adrenalin</a:t>
            </a:r>
            <a:endParaRPr lang="en-US" sz="1400" dirty="0"/>
          </a:p>
        </p:txBody>
      </p:sp>
      <p:pic>
        <p:nvPicPr>
          <p:cNvPr id="7" name="Picture 2" descr="Norepinephrine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2749" y="17944"/>
            <a:ext cx="1371600" cy="746760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 rot="5400000">
            <a:off x="-1641593" y="5394122"/>
            <a:ext cx="3888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https://en.wikipedia.org/wiki/Adrenergic_receptor</a:t>
            </a:r>
            <a:endParaRPr lang="en-US" sz="1000" dirty="0"/>
          </a:p>
        </p:txBody>
      </p:sp>
      <p:pic>
        <p:nvPicPr>
          <p:cNvPr id="78850" name="Picture 2" descr="http://antranik.org/wp-content/uploads/2011/11/the-adrenal-medulla-of-the-adrenal-gland-epinephrine-norepinephrine-splanchic-nerves.jpg"/>
          <p:cNvPicPr>
            <a:picLocks noChangeAspect="1" noChangeArrowheads="1"/>
          </p:cNvPicPr>
          <p:nvPr/>
        </p:nvPicPr>
        <p:blipFill>
          <a:blip r:embed="rId4" cstate="print"/>
          <a:srcRect t="7902"/>
          <a:stretch>
            <a:fillRect/>
          </a:stretch>
        </p:blipFill>
        <p:spPr bwMode="auto">
          <a:xfrm>
            <a:off x="4681766" y="3068960"/>
            <a:ext cx="3850674" cy="3789040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 rot="16200000">
            <a:off x="6712205" y="4633101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http://antranik.org/wp-content/uploads/2011/11/the-adrenal-medulla-of-the-adrenal-gland-epinephrine-norepinephrine-splanchic-nerves.jpg</a:t>
            </a:r>
            <a:endParaRPr lang="en-US" sz="1000" dirty="0"/>
          </a:p>
        </p:txBody>
      </p:sp>
      <p:sp>
        <p:nvSpPr>
          <p:cNvPr id="13" name="Obdélník 12"/>
          <p:cNvSpPr/>
          <p:nvPr/>
        </p:nvSpPr>
        <p:spPr>
          <a:xfrm>
            <a:off x="4716016" y="1268760"/>
            <a:ext cx="4427984" cy="5760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ástupný symbol pro obsah 5"/>
          <p:cNvSpPr txBox="1">
            <a:spLocks/>
          </p:cNvSpPr>
          <p:nvPr/>
        </p:nvSpPr>
        <p:spPr>
          <a:xfrm>
            <a:off x="4797425" y="1052736"/>
            <a:ext cx="4319463" cy="34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Adrenal medulla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Modified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sympathetic ganglion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„</a:t>
            </a:r>
            <a:r>
              <a:rPr lang="cs-CZ" sz="1600" dirty="0" smtClean="0"/>
              <a:t>T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ransmitters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 (stress hormones)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 smtClean="0"/>
              <a:t>		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600" dirty="0" smtClean="0"/>
              <a:t>secreted into the blood stream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Norepine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hrine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400" dirty="0" smtClean="0"/>
              <a:t>Epinephrine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ovéPole 14"/>
          <p:cNvSpPr txBox="1"/>
          <p:nvPr/>
        </p:nvSpPr>
        <p:spPr>
          <a:xfrm rot="16200000">
            <a:off x="6864605" y="4489085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http://antranik.org/wp-content/uploads/2011/11/the-adrenal-medulla-of-the-adrenal-gland-epinephrine-norepinephrine-splanchic-nerves.jpg</a:t>
            </a:r>
            <a:endParaRPr lang="en-US" sz="1000" dirty="0"/>
          </a:p>
        </p:txBody>
      </p:sp>
      <p:pic>
        <p:nvPicPr>
          <p:cNvPr id="14" name="Picture 2" descr="http://antranik.org/wp-content/uploads/2011/11/the-adrenal-medulla-of-the-adrenal-gland-epinephrine-norepinephrine-splanchic-nerves.jpg"/>
          <p:cNvPicPr>
            <a:picLocks noChangeAspect="1" noChangeArrowheads="1"/>
          </p:cNvPicPr>
          <p:nvPr/>
        </p:nvPicPr>
        <p:blipFill>
          <a:blip r:embed="rId4" cstate="print"/>
          <a:srcRect t="7902"/>
          <a:stretch>
            <a:fillRect/>
          </a:stretch>
        </p:blipFill>
        <p:spPr bwMode="auto">
          <a:xfrm>
            <a:off x="4834166" y="2924944"/>
            <a:ext cx="3850674" cy="3789040"/>
          </a:xfrm>
          <a:prstGeom prst="rect">
            <a:avLst/>
          </a:prstGeom>
          <a:noFill/>
        </p:spPr>
      </p:pic>
      <p:sp>
        <p:nvSpPr>
          <p:cNvPr id="17" name="Zástupný symbol pro obsah 3"/>
          <p:cNvSpPr txBox="1">
            <a:spLocks/>
          </p:cNvSpPr>
          <p:nvPr/>
        </p:nvSpPr>
        <p:spPr>
          <a:xfrm>
            <a:off x="323528" y="1124744"/>
            <a:ext cx="4680520" cy="18722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Postganglionic sympathetic fibers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Adrenergic receptor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G-coupled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  type– generally excitatory (contraction)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  type – generally inhibitory (relaxation)                with an exception of !!! heart !!!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82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upload.wikimedia.org/wikipedia/commons/thumb/f/f7/Adrenoceptor-Signal_transduktion.PNG/400px-Adrenoceptor-Signal_transduk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834034"/>
            <a:ext cx="3960440" cy="426737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/>
              <a:t>Norepinephrine</a:t>
            </a:r>
            <a:endParaRPr lang="en-US" sz="4000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340768"/>
            <a:ext cx="4319463" cy="4209331"/>
          </a:xfrm>
        </p:spPr>
        <p:txBody>
          <a:bodyPr>
            <a:normAutofit/>
          </a:bodyPr>
          <a:lstStyle/>
          <a:p>
            <a:r>
              <a:rPr lang="cs-CZ" sz="2000" dirty="0" smtClean="0"/>
              <a:t>Dřeň nadledvin</a:t>
            </a:r>
          </a:p>
          <a:p>
            <a:pPr lvl="1"/>
            <a:r>
              <a:rPr lang="cs-CZ" sz="1600" dirty="0" smtClean="0"/>
              <a:t>Modifikované sympatické ganglion</a:t>
            </a:r>
          </a:p>
          <a:p>
            <a:pPr lvl="1"/>
            <a:r>
              <a:rPr lang="cs-CZ" sz="1600" dirty="0" smtClean="0"/>
              <a:t>„</a:t>
            </a:r>
            <a:r>
              <a:rPr lang="cs-CZ" sz="1600" dirty="0" err="1" smtClean="0"/>
              <a:t>Transmitery</a:t>
            </a:r>
            <a:r>
              <a:rPr lang="cs-CZ" sz="1600" dirty="0" smtClean="0"/>
              <a:t>“ (stresové hormony) vylučuje do krve</a:t>
            </a:r>
          </a:p>
          <a:p>
            <a:pPr lvl="2"/>
            <a:r>
              <a:rPr lang="cs-CZ" sz="1400" dirty="0" smtClean="0"/>
              <a:t>Noradrenalin</a:t>
            </a:r>
          </a:p>
          <a:p>
            <a:pPr lvl="2"/>
            <a:r>
              <a:rPr lang="cs-CZ" sz="1400" dirty="0" smtClean="0"/>
              <a:t>Adrenalin</a:t>
            </a:r>
            <a:endParaRPr lang="en-US" sz="1400" dirty="0"/>
          </a:p>
        </p:txBody>
      </p:sp>
      <p:pic>
        <p:nvPicPr>
          <p:cNvPr id="7" name="Picture 2" descr="Norepinephrine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2749" y="17944"/>
            <a:ext cx="1371600" cy="746760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 rot="5400000">
            <a:off x="-1641593" y="5394122"/>
            <a:ext cx="3888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https://en.wikipedia.org/wiki/Adrenergic_receptor</a:t>
            </a:r>
            <a:endParaRPr lang="en-US" sz="1000" dirty="0"/>
          </a:p>
        </p:txBody>
      </p:sp>
      <p:pic>
        <p:nvPicPr>
          <p:cNvPr id="78850" name="Picture 2" descr="http://antranik.org/wp-content/uploads/2011/11/the-adrenal-medulla-of-the-adrenal-gland-epinephrine-norepinephrine-splanchic-nerves.jpg"/>
          <p:cNvPicPr>
            <a:picLocks noChangeAspect="1" noChangeArrowheads="1"/>
          </p:cNvPicPr>
          <p:nvPr/>
        </p:nvPicPr>
        <p:blipFill>
          <a:blip r:embed="rId4" cstate="print"/>
          <a:srcRect t="7902"/>
          <a:stretch>
            <a:fillRect/>
          </a:stretch>
        </p:blipFill>
        <p:spPr bwMode="auto">
          <a:xfrm>
            <a:off x="4681766" y="3068960"/>
            <a:ext cx="3850674" cy="3789040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 rot="16200000">
            <a:off x="6712205" y="4633101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http://antranik.org/wp-content/uploads/2011/11/the-adrenal-medulla-of-the-adrenal-gland-epinephrine-norepinephrine-splanchic-nerves.jpg</a:t>
            </a:r>
            <a:endParaRPr lang="en-US" sz="1000" dirty="0"/>
          </a:p>
        </p:txBody>
      </p:sp>
      <p:sp>
        <p:nvSpPr>
          <p:cNvPr id="13" name="Obdélník 12"/>
          <p:cNvSpPr/>
          <p:nvPr/>
        </p:nvSpPr>
        <p:spPr>
          <a:xfrm>
            <a:off x="4716016" y="1268760"/>
            <a:ext cx="4427984" cy="5760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ástupný symbol pro obsah 5"/>
          <p:cNvSpPr txBox="1">
            <a:spLocks/>
          </p:cNvSpPr>
          <p:nvPr/>
        </p:nvSpPr>
        <p:spPr>
          <a:xfrm>
            <a:off x="4797425" y="1052736"/>
            <a:ext cx="4319463" cy="34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Adrenal medulla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Modified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sympathetic ganglion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„Transmitters“ (stress hormones)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 smtClean="0"/>
              <a:t>		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600" dirty="0" smtClean="0"/>
              <a:t>secreted into the blood stream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Norepine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hrine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400" dirty="0" smtClean="0"/>
              <a:t>Epinephrine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ovéPole 14"/>
          <p:cNvSpPr txBox="1"/>
          <p:nvPr/>
        </p:nvSpPr>
        <p:spPr>
          <a:xfrm rot="16200000">
            <a:off x="6864605" y="4489085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http://antranik.org/wp-content/uploads/2011/11/the-adrenal-medulla-of-the-adrenal-gland-epinephrine-norepinephrine-splanchic-nerves.jpg</a:t>
            </a:r>
            <a:endParaRPr lang="en-US" sz="1000" dirty="0"/>
          </a:p>
        </p:txBody>
      </p:sp>
      <p:pic>
        <p:nvPicPr>
          <p:cNvPr id="14" name="Picture 2" descr="http://antranik.org/wp-content/uploads/2011/11/the-adrenal-medulla-of-the-adrenal-gland-epinephrine-norepinephrine-splanchic-nerves.jpg"/>
          <p:cNvPicPr>
            <a:picLocks noChangeAspect="1" noChangeArrowheads="1"/>
          </p:cNvPicPr>
          <p:nvPr/>
        </p:nvPicPr>
        <p:blipFill>
          <a:blip r:embed="rId4" cstate="print"/>
          <a:srcRect t="7902"/>
          <a:stretch>
            <a:fillRect/>
          </a:stretch>
        </p:blipFill>
        <p:spPr bwMode="auto">
          <a:xfrm>
            <a:off x="4834166" y="2924944"/>
            <a:ext cx="3850674" cy="3789040"/>
          </a:xfrm>
          <a:prstGeom prst="rect">
            <a:avLst/>
          </a:prstGeom>
          <a:noFill/>
        </p:spPr>
      </p:pic>
      <p:sp>
        <p:nvSpPr>
          <p:cNvPr id="17" name="Zástupný symbol pro obsah 3"/>
          <p:cNvSpPr txBox="1">
            <a:spLocks/>
          </p:cNvSpPr>
          <p:nvPr/>
        </p:nvSpPr>
        <p:spPr>
          <a:xfrm>
            <a:off x="323528" y="1124744"/>
            <a:ext cx="4680520" cy="18722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Postganglionic sympathetic fibers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Adrenergic receptor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G-coupled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  type– generally excitatory (contraction)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  type – generally inhibitory (relaxation)                with an exception of !!! heart !!!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Picture 6" descr="https://s3.amazonaws.com/classconnection/769/flashcards/5928769/png/screen_shot_2014-11-04_at_92935_am-1497B7358A4552ACB39.png"/>
          <p:cNvPicPr>
            <a:picLocks noChangeAspect="1" noChangeArrowheads="1"/>
          </p:cNvPicPr>
          <p:nvPr/>
        </p:nvPicPr>
        <p:blipFill>
          <a:blip r:embed="rId5" cstate="print"/>
          <a:srcRect t="11009"/>
          <a:stretch>
            <a:fillRect/>
          </a:stretch>
        </p:blipFill>
        <p:spPr bwMode="auto">
          <a:xfrm rot="20953197">
            <a:off x="394732" y="2166372"/>
            <a:ext cx="8388424" cy="3500408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TextovéPole 17"/>
          <p:cNvSpPr txBox="1"/>
          <p:nvPr/>
        </p:nvSpPr>
        <p:spPr>
          <a:xfrm rot="20961710">
            <a:off x="978678" y="5798420"/>
            <a:ext cx="780595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https://s3.amazonaws.com/classconnection/769/flashcards/5928769/png/screen_shot_2014-11-04_at_92935_am-1497B7358A4552ACB39.png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324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err="1" smtClean="0"/>
              <a:t>The</a:t>
            </a:r>
            <a:r>
              <a:rPr lang="cs-CZ" sz="3200" b="1" dirty="0" smtClean="0"/>
              <a:t> role </a:t>
            </a:r>
            <a:r>
              <a:rPr lang="cs-CZ" sz="3200" b="1" dirty="0" err="1" smtClean="0"/>
              <a:t>of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nervous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system</a:t>
            </a:r>
            <a:endParaRPr lang="en-US" sz="32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2771800" y="494116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Input</a:t>
            </a:r>
            <a:endParaRPr lang="en-US" dirty="0"/>
          </a:p>
        </p:txBody>
      </p:sp>
      <p:sp>
        <p:nvSpPr>
          <p:cNvPr id="5" name="TextovéPole 4"/>
          <p:cNvSpPr txBox="1"/>
          <p:nvPr/>
        </p:nvSpPr>
        <p:spPr>
          <a:xfrm>
            <a:off x="3779912" y="393305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 smtClean="0"/>
              <a:t>Integration</a:t>
            </a:r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5508104" y="4941168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Output</a:t>
            </a:r>
            <a:endParaRPr lang="en-US" dirty="0"/>
          </a:p>
        </p:txBody>
      </p:sp>
      <p:cxnSp>
        <p:nvCxnSpPr>
          <p:cNvPr id="7" name="Přímá spojovací šipka 6"/>
          <p:cNvCxnSpPr>
            <a:stCxn id="4" idx="0"/>
            <a:endCxn id="5" idx="1"/>
          </p:cNvCxnSpPr>
          <p:nvPr/>
        </p:nvCxnSpPr>
        <p:spPr>
          <a:xfrm flipV="1">
            <a:off x="3114202" y="4117722"/>
            <a:ext cx="665710" cy="823446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7"/>
          <p:cNvCxnSpPr>
            <a:stCxn id="5" idx="3"/>
            <a:endCxn id="6" idx="0"/>
          </p:cNvCxnSpPr>
          <p:nvPr/>
        </p:nvCxnSpPr>
        <p:spPr>
          <a:xfrm>
            <a:off x="5220072" y="4117722"/>
            <a:ext cx="716195" cy="823446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2843808" y="5385410"/>
            <a:ext cx="3456384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FF0000"/>
                </a:solidFill>
              </a:rPr>
              <a:t>REGULATION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267744" y="2996952"/>
            <a:ext cx="1571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Potential</a:t>
            </a:r>
            <a:r>
              <a:rPr lang="cs-CZ" dirty="0" smtClean="0"/>
              <a:t> input</a:t>
            </a:r>
            <a:endParaRPr lang="en-US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148064" y="2996952"/>
            <a:ext cx="171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Potential</a:t>
            </a:r>
            <a:r>
              <a:rPr lang="cs-CZ" dirty="0" smtClean="0"/>
              <a:t> </a:t>
            </a:r>
            <a:r>
              <a:rPr lang="cs-CZ" dirty="0" err="1" smtClean="0"/>
              <a:t>output</a:t>
            </a:r>
            <a:endParaRPr lang="en-US" dirty="0"/>
          </a:p>
        </p:txBody>
      </p:sp>
      <p:cxnSp>
        <p:nvCxnSpPr>
          <p:cNvPr id="12" name="Přímá spojovací šipka 11"/>
          <p:cNvCxnSpPr>
            <a:stCxn id="10" idx="2"/>
            <a:endCxn id="5" idx="1"/>
          </p:cNvCxnSpPr>
          <p:nvPr/>
        </p:nvCxnSpPr>
        <p:spPr>
          <a:xfrm>
            <a:off x="3053569" y="3366284"/>
            <a:ext cx="726343" cy="75143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>
            <a:stCxn id="5" idx="3"/>
            <a:endCxn id="11" idx="2"/>
          </p:cNvCxnSpPr>
          <p:nvPr/>
        </p:nvCxnSpPr>
        <p:spPr>
          <a:xfrm flipV="1">
            <a:off x="5220072" y="3366284"/>
            <a:ext cx="786753" cy="75143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2771800" y="2073042"/>
            <a:ext cx="3672408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FF0000"/>
                </a:solidFill>
              </a:rPr>
              <a:t>ANTICIPATION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147148" y="494116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Sensor</a:t>
            </a:r>
            <a:endParaRPr lang="en-US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7267828" y="494116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Effector</a:t>
            </a:r>
            <a:endParaRPr lang="en-US" dirty="0"/>
          </a:p>
        </p:txBody>
      </p:sp>
      <p:cxnSp>
        <p:nvCxnSpPr>
          <p:cNvPr id="17" name="Přímá spojovací čára 16"/>
          <p:cNvCxnSpPr>
            <a:stCxn id="15" idx="3"/>
            <a:endCxn id="4" idx="1"/>
          </p:cNvCxnSpPr>
          <p:nvPr/>
        </p:nvCxnSpPr>
        <p:spPr>
          <a:xfrm>
            <a:off x="2011244" y="5125834"/>
            <a:ext cx="760556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>
            <a:stCxn id="6" idx="3"/>
            <a:endCxn id="16" idx="1"/>
          </p:cNvCxnSpPr>
          <p:nvPr/>
        </p:nvCxnSpPr>
        <p:spPr>
          <a:xfrm>
            <a:off x="6364429" y="5125834"/>
            <a:ext cx="903399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1043608" y="299695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Cortex</a:t>
            </a:r>
            <a:endParaRPr lang="en-US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7219076" y="299695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Cortex</a:t>
            </a:r>
            <a:endParaRPr lang="en-US" dirty="0"/>
          </a:p>
        </p:txBody>
      </p:sp>
      <p:cxnSp>
        <p:nvCxnSpPr>
          <p:cNvPr id="21" name="Přímá spojovací čára 20"/>
          <p:cNvCxnSpPr>
            <a:stCxn id="19" idx="3"/>
            <a:endCxn id="10" idx="1"/>
          </p:cNvCxnSpPr>
          <p:nvPr/>
        </p:nvCxnSpPr>
        <p:spPr>
          <a:xfrm>
            <a:off x="1907704" y="3181618"/>
            <a:ext cx="36004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čára 21"/>
          <p:cNvCxnSpPr>
            <a:stCxn id="11" idx="3"/>
            <a:endCxn id="20" idx="1"/>
          </p:cNvCxnSpPr>
          <p:nvPr/>
        </p:nvCxnSpPr>
        <p:spPr>
          <a:xfrm>
            <a:off x="6865585" y="3181618"/>
            <a:ext cx="353491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58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1640" y="6420469"/>
            <a:ext cx="8229600" cy="248891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dirty="0" smtClean="0"/>
              <a:t>http://2.bp.blogspot.com/_MJ0CEYnSB4U/S99IJTUruOI/AAAAAAAAACs/NPzsh8ydzjQ/s1600/redistributionofbloodflow.jpg</a:t>
            </a:r>
            <a:endParaRPr lang="en-US" dirty="0"/>
          </a:p>
        </p:txBody>
      </p:sp>
      <p:pic>
        <p:nvPicPr>
          <p:cNvPr id="4" name="Zástupný symbol pro obsah 3" descr="redistributionofbloodfl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4057" y="476672"/>
            <a:ext cx="8028383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9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1640" y="6420469"/>
            <a:ext cx="8229600" cy="248891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dirty="0" smtClean="0"/>
              <a:t>http://2.bp.blogspot.com/_MJ0CEYnSB4U/S99IJTUruOI/AAAAAAAAACs/NPzsh8ydzjQ/s1600/redistributionofbloodflow.jpg</a:t>
            </a:r>
            <a:endParaRPr lang="en-US" dirty="0"/>
          </a:p>
        </p:txBody>
      </p:sp>
      <p:pic>
        <p:nvPicPr>
          <p:cNvPr id="4" name="Zástupný symbol pro obsah 3" descr="redistributionofbloodfl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4057" y="476672"/>
            <a:ext cx="8028383" cy="602128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 rot="20447956">
            <a:off x="1404028" y="1690674"/>
            <a:ext cx="6553113" cy="286232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Autonomic nervous system regulates the activity of individual organs and mutually coordinates the activities of all the organs systems.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0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r>
              <a:rPr lang="cs-C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INTEGRATION </a:t>
            </a:r>
            <a:r>
              <a:rPr lang="cs-CZ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</a:t>
            </a:r>
            <a:r>
              <a:rPr lang="cs-C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regulation</a:t>
            </a:r>
            <a:r>
              <a:rPr lang="cs-C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cs-C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 </a:t>
            </a:r>
            <a:r>
              <a:rPr lang="cs-CZ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cardiovascular</a:t>
            </a:r>
            <a:r>
              <a:rPr lang="cs-C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system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i="1" dirty="0" err="1" smtClean="0"/>
              <a:t>The</a:t>
            </a:r>
            <a:r>
              <a:rPr lang="cs-CZ" b="1" i="1" dirty="0" smtClean="0"/>
              <a:t> </a:t>
            </a:r>
            <a:r>
              <a:rPr lang="cs-CZ" b="1" i="1" dirty="0" err="1" smtClean="0"/>
              <a:t>regulation</a:t>
            </a:r>
            <a:r>
              <a:rPr lang="cs-CZ" b="1" i="1" dirty="0" smtClean="0"/>
              <a:t> </a:t>
            </a:r>
            <a:r>
              <a:rPr lang="cs-CZ" b="1" i="1" dirty="0" err="1" smtClean="0"/>
              <a:t>of</a:t>
            </a:r>
            <a:r>
              <a:rPr lang="cs-CZ" b="1" i="1" dirty="0" smtClean="0"/>
              <a:t> </a:t>
            </a:r>
            <a:r>
              <a:rPr lang="cs-CZ" b="1" i="1" dirty="0" err="1" smtClean="0"/>
              <a:t>the</a:t>
            </a:r>
            <a:r>
              <a:rPr lang="cs-CZ" b="1" i="1" dirty="0" smtClean="0"/>
              <a:t> </a:t>
            </a:r>
            <a:r>
              <a:rPr lang="cs-CZ" b="1" i="1" dirty="0" err="1" smtClean="0"/>
              <a:t>heart</a:t>
            </a:r>
            <a:r>
              <a:rPr lang="cs-CZ" b="1" i="1" dirty="0" smtClean="0"/>
              <a:t>:</a:t>
            </a:r>
            <a:endParaRPr lang="cs-CZ" dirty="0" smtClean="0"/>
          </a:p>
          <a:p>
            <a:pPr lvl="1"/>
            <a:r>
              <a:rPr lang="cs-CZ" dirty="0" smtClean="0"/>
              <a:t>Rami </a:t>
            </a:r>
            <a:r>
              <a:rPr lang="cs-CZ" dirty="0" err="1" smtClean="0"/>
              <a:t>cardiaci</a:t>
            </a:r>
            <a:r>
              <a:rPr lang="cs-CZ" dirty="0" smtClean="0"/>
              <a:t> n. </a:t>
            </a:r>
            <a:r>
              <a:rPr lang="cs-CZ" dirty="0" err="1" smtClean="0"/>
              <a:t>vagi</a:t>
            </a:r>
            <a:endParaRPr lang="cs-CZ" dirty="0"/>
          </a:p>
          <a:p>
            <a:pPr marL="0" indent="0">
              <a:buNone/>
            </a:pPr>
            <a:r>
              <a:rPr lang="cs-CZ" b="1" dirty="0" err="1" smtClean="0">
                <a:solidFill>
                  <a:schemeClr val="tx2"/>
                </a:solidFill>
              </a:rPr>
              <a:t>Cardiac</a:t>
            </a:r>
            <a:r>
              <a:rPr lang="cs-CZ" b="1" dirty="0" smtClean="0">
                <a:solidFill>
                  <a:schemeClr val="tx2"/>
                </a:solidFill>
              </a:rPr>
              <a:t> </a:t>
            </a:r>
            <a:r>
              <a:rPr lang="cs-CZ" b="1" dirty="0" err="1" smtClean="0">
                <a:solidFill>
                  <a:schemeClr val="tx2"/>
                </a:solidFill>
              </a:rPr>
              <a:t>decelerator</a:t>
            </a:r>
            <a:r>
              <a:rPr lang="cs-CZ" b="1" dirty="0" smtClean="0">
                <a:solidFill>
                  <a:schemeClr val="tx2"/>
                </a:solidFill>
              </a:rPr>
              <a:t> center  - </a:t>
            </a:r>
            <a:r>
              <a:rPr lang="cs-CZ" dirty="0" smtClean="0"/>
              <a:t>medula </a:t>
            </a:r>
            <a:r>
              <a:rPr lang="cs-CZ" dirty="0" err="1" smtClean="0"/>
              <a:t>oblongata</a:t>
            </a:r>
            <a:r>
              <a:rPr lang="cs-CZ" dirty="0" smtClean="0"/>
              <a:t> (</a:t>
            </a:r>
            <a:r>
              <a:rPr lang="cs-CZ" dirty="0" err="1" smtClean="0"/>
              <a:t>ncl.dorsalis</a:t>
            </a:r>
            <a:r>
              <a:rPr lang="cs-CZ" dirty="0" smtClean="0"/>
              <a:t>, </a:t>
            </a:r>
            <a:r>
              <a:rPr lang="cs-CZ" dirty="0" err="1" smtClean="0"/>
              <a:t>ncl</a:t>
            </a:r>
            <a:r>
              <a:rPr lang="cs-CZ" dirty="0" smtClean="0"/>
              <a:t>. </a:t>
            </a:r>
            <a:r>
              <a:rPr lang="cs-CZ" dirty="0" err="1" smtClean="0"/>
              <a:t>ambiguus</a:t>
            </a:r>
            <a:r>
              <a:rPr lang="cs-CZ" dirty="0" smtClean="0"/>
              <a:t>) – </a:t>
            </a:r>
            <a:r>
              <a:rPr lang="cs-CZ" dirty="0" err="1" smtClean="0"/>
              <a:t>parasympathetic</a:t>
            </a:r>
            <a:r>
              <a:rPr lang="cs-CZ" dirty="0" smtClean="0"/>
              <a:t> </a:t>
            </a:r>
            <a:r>
              <a:rPr lang="cs-CZ" dirty="0" err="1" smtClean="0"/>
              <a:t>fibres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nervus</a:t>
            </a:r>
            <a:r>
              <a:rPr lang="cs-CZ" dirty="0" smtClean="0"/>
              <a:t> vagus</a:t>
            </a:r>
          </a:p>
          <a:p>
            <a:pPr marL="0" indent="0">
              <a:buNone/>
            </a:pPr>
            <a:r>
              <a:rPr lang="cs-CZ" dirty="0" smtClean="0"/>
              <a:t>	:  </a:t>
            </a:r>
            <a:r>
              <a:rPr lang="cs-CZ" dirty="0" err="1" smtClean="0"/>
              <a:t>vagal</a:t>
            </a:r>
            <a:r>
              <a:rPr lang="cs-CZ" dirty="0" smtClean="0"/>
              <a:t> tone (</a:t>
            </a:r>
            <a:r>
              <a:rPr lang="cs-CZ" dirty="0" err="1" smtClean="0"/>
              <a:t>tonic</a:t>
            </a:r>
            <a:r>
              <a:rPr lang="cs-CZ" dirty="0" smtClean="0"/>
              <a:t> </a:t>
            </a:r>
            <a:r>
              <a:rPr lang="cs-CZ" dirty="0" err="1" smtClean="0"/>
              <a:t>vagal</a:t>
            </a:r>
            <a:r>
              <a:rPr lang="cs-CZ" dirty="0" smtClean="0"/>
              <a:t> </a:t>
            </a:r>
            <a:r>
              <a:rPr lang="cs-CZ" dirty="0" err="1" smtClean="0"/>
              <a:t>discharge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Negative </a:t>
            </a:r>
            <a:r>
              <a:rPr lang="cs-CZ" dirty="0" err="1" smtClean="0"/>
              <a:t>chronotropic</a:t>
            </a:r>
            <a:r>
              <a:rPr lang="cs-CZ" dirty="0" smtClean="0"/>
              <a:t> </a:t>
            </a:r>
            <a:r>
              <a:rPr lang="cs-CZ" dirty="0" err="1" smtClean="0"/>
              <a:t>effect</a:t>
            </a:r>
            <a:r>
              <a:rPr lang="cs-CZ" dirty="0" smtClean="0"/>
              <a:t> (on </a:t>
            </a:r>
            <a:r>
              <a:rPr lang="cs-CZ" dirty="0" err="1" smtClean="0"/>
              <a:t>heart</a:t>
            </a:r>
            <a:r>
              <a:rPr lang="cs-CZ" dirty="0" smtClean="0"/>
              <a:t> </a:t>
            </a:r>
            <a:r>
              <a:rPr lang="cs-CZ" dirty="0" err="1" smtClean="0"/>
              <a:t>rate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Negative </a:t>
            </a:r>
            <a:r>
              <a:rPr lang="cs-CZ" dirty="0" err="1" smtClean="0"/>
              <a:t>inotropic</a:t>
            </a:r>
            <a:r>
              <a:rPr lang="cs-CZ" dirty="0" smtClean="0"/>
              <a:t> </a:t>
            </a:r>
            <a:r>
              <a:rPr lang="cs-CZ" dirty="0" err="1" smtClean="0"/>
              <a:t>effect</a:t>
            </a:r>
            <a:r>
              <a:rPr lang="cs-CZ" dirty="0" smtClean="0"/>
              <a:t> (on </a:t>
            </a:r>
            <a:r>
              <a:rPr lang="cs-CZ" dirty="0" err="1" smtClean="0"/>
              <a:t>contractility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Negative </a:t>
            </a:r>
            <a:r>
              <a:rPr lang="cs-CZ" dirty="0" err="1" smtClean="0"/>
              <a:t>dromotropic</a:t>
            </a:r>
            <a:r>
              <a:rPr lang="cs-CZ" dirty="0" smtClean="0"/>
              <a:t> </a:t>
            </a:r>
            <a:r>
              <a:rPr lang="cs-CZ" dirty="0" err="1" smtClean="0"/>
              <a:t>effect</a:t>
            </a:r>
            <a:r>
              <a:rPr lang="cs-CZ" dirty="0" smtClean="0"/>
              <a:t> (on </a:t>
            </a:r>
            <a:r>
              <a:rPr lang="cs-CZ" dirty="0" err="1" smtClean="0"/>
              <a:t>conductive</a:t>
            </a:r>
            <a:r>
              <a:rPr lang="cs-CZ" dirty="0" smtClean="0"/>
              <a:t> </a:t>
            </a:r>
            <a:r>
              <a:rPr lang="cs-CZ" dirty="0" err="1" smtClean="0"/>
              <a:t>tissue</a:t>
            </a:r>
            <a:r>
              <a:rPr lang="cs-CZ" dirty="0" smtClean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737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INTEGRATION </a:t>
            </a:r>
            <a:r>
              <a:rPr lang="cs-CZ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</a:t>
            </a: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regulation</a:t>
            </a: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 </a:t>
            </a:r>
            <a:r>
              <a:rPr lang="cs-CZ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cardiovascular</a:t>
            </a: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system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i="1" dirty="0" err="1" smtClean="0"/>
              <a:t>The</a:t>
            </a:r>
            <a:r>
              <a:rPr lang="cs-CZ" b="1" i="1" dirty="0" smtClean="0"/>
              <a:t> </a:t>
            </a:r>
            <a:r>
              <a:rPr lang="cs-CZ" b="1" i="1" dirty="0" err="1" smtClean="0"/>
              <a:t>regulation</a:t>
            </a:r>
            <a:r>
              <a:rPr lang="cs-CZ" b="1" i="1" dirty="0" smtClean="0"/>
              <a:t> </a:t>
            </a:r>
            <a:r>
              <a:rPr lang="cs-CZ" b="1" i="1" dirty="0" err="1" smtClean="0"/>
              <a:t>of</a:t>
            </a:r>
            <a:r>
              <a:rPr lang="cs-CZ" b="1" i="1" dirty="0" smtClean="0"/>
              <a:t> </a:t>
            </a:r>
            <a:r>
              <a:rPr lang="cs-CZ" b="1" i="1" dirty="0" err="1" smtClean="0"/>
              <a:t>the</a:t>
            </a:r>
            <a:r>
              <a:rPr lang="cs-CZ" b="1" i="1" dirty="0" smtClean="0"/>
              <a:t> </a:t>
            </a:r>
            <a:r>
              <a:rPr lang="cs-CZ" b="1" i="1" dirty="0" err="1" smtClean="0"/>
              <a:t>heart</a:t>
            </a:r>
            <a:r>
              <a:rPr lang="cs-CZ" b="1" i="1" dirty="0" smtClean="0"/>
              <a:t>:</a:t>
            </a:r>
            <a:endParaRPr lang="cs-CZ" dirty="0" smtClean="0"/>
          </a:p>
          <a:p>
            <a:pPr lvl="1"/>
            <a:r>
              <a:rPr lang="cs-CZ" dirty="0" smtClean="0"/>
              <a:t>  </a:t>
            </a:r>
            <a:r>
              <a:rPr lang="cs-CZ" dirty="0" err="1" smtClean="0"/>
              <a:t>nn</a:t>
            </a:r>
            <a:r>
              <a:rPr lang="cs-CZ" dirty="0" smtClean="0"/>
              <a:t>. </a:t>
            </a:r>
            <a:r>
              <a:rPr lang="cs-CZ" dirty="0" err="1" smtClean="0"/>
              <a:t>cardiaci</a:t>
            </a:r>
            <a:r>
              <a:rPr lang="cs-CZ" dirty="0" smtClean="0"/>
              <a:t> </a:t>
            </a:r>
            <a:endParaRPr lang="cs-CZ" dirty="0"/>
          </a:p>
          <a:p>
            <a:pPr marL="0" indent="0">
              <a:buNone/>
            </a:pPr>
            <a:r>
              <a:rPr lang="cs-CZ" b="1" dirty="0" err="1" smtClean="0">
                <a:solidFill>
                  <a:schemeClr val="tx2"/>
                </a:solidFill>
              </a:rPr>
              <a:t>Cardiac</a:t>
            </a:r>
            <a:r>
              <a:rPr lang="cs-CZ" b="1" dirty="0" smtClean="0">
                <a:solidFill>
                  <a:schemeClr val="tx2"/>
                </a:solidFill>
              </a:rPr>
              <a:t> </a:t>
            </a:r>
            <a:r>
              <a:rPr lang="cs-CZ" b="1" dirty="0" err="1" smtClean="0">
                <a:solidFill>
                  <a:schemeClr val="tx2"/>
                </a:solidFill>
              </a:rPr>
              <a:t>accelerator</a:t>
            </a:r>
            <a:r>
              <a:rPr lang="cs-CZ" b="1" dirty="0" smtClean="0">
                <a:solidFill>
                  <a:schemeClr val="tx2"/>
                </a:solidFill>
              </a:rPr>
              <a:t> center </a:t>
            </a:r>
            <a:r>
              <a:rPr lang="cs-CZ" dirty="0" smtClean="0"/>
              <a:t>– </a:t>
            </a:r>
            <a:r>
              <a:rPr lang="cs-CZ" dirty="0" err="1" smtClean="0"/>
              <a:t>spinal</a:t>
            </a:r>
            <a:r>
              <a:rPr lang="cs-CZ" dirty="0" smtClean="0"/>
              <a:t> </a:t>
            </a:r>
            <a:r>
              <a:rPr lang="cs-CZ" dirty="0" err="1" smtClean="0"/>
              <a:t>cord</a:t>
            </a:r>
            <a:r>
              <a:rPr lang="cs-CZ" dirty="0" smtClean="0"/>
              <a:t>, </a:t>
            </a:r>
            <a:r>
              <a:rPr lang="cs-CZ" dirty="0" err="1" smtClean="0"/>
              <a:t>sympathetic</a:t>
            </a:r>
            <a:r>
              <a:rPr lang="cs-CZ" dirty="0" smtClean="0"/>
              <a:t> ganglia – </a:t>
            </a:r>
            <a:r>
              <a:rPr lang="cs-CZ" dirty="0" err="1" smtClean="0"/>
              <a:t>sympathetic</a:t>
            </a:r>
            <a:r>
              <a:rPr lang="cs-CZ" dirty="0" smtClean="0"/>
              <a:t> NS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Positive </a:t>
            </a:r>
            <a:r>
              <a:rPr lang="cs-CZ" dirty="0" err="1"/>
              <a:t>chronotropic</a:t>
            </a:r>
            <a:r>
              <a:rPr lang="cs-CZ" dirty="0"/>
              <a:t> </a:t>
            </a:r>
            <a:r>
              <a:rPr lang="cs-CZ" dirty="0" err="1"/>
              <a:t>effect</a:t>
            </a:r>
            <a:r>
              <a:rPr lang="cs-CZ" dirty="0"/>
              <a:t> (on </a:t>
            </a:r>
            <a:r>
              <a:rPr lang="cs-CZ" dirty="0" err="1"/>
              <a:t>heart</a:t>
            </a:r>
            <a:r>
              <a:rPr lang="cs-CZ" dirty="0"/>
              <a:t> </a:t>
            </a:r>
            <a:r>
              <a:rPr lang="cs-CZ" dirty="0" err="1"/>
              <a:t>rate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 smtClean="0"/>
              <a:t>Positive </a:t>
            </a:r>
            <a:r>
              <a:rPr lang="cs-CZ" dirty="0" err="1"/>
              <a:t>inotropic</a:t>
            </a:r>
            <a:r>
              <a:rPr lang="cs-CZ" dirty="0"/>
              <a:t> </a:t>
            </a:r>
            <a:r>
              <a:rPr lang="cs-CZ" dirty="0" err="1"/>
              <a:t>effect</a:t>
            </a:r>
            <a:r>
              <a:rPr lang="cs-CZ" dirty="0"/>
              <a:t> (on </a:t>
            </a:r>
            <a:r>
              <a:rPr lang="cs-CZ" dirty="0" err="1"/>
              <a:t>contractility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 smtClean="0"/>
              <a:t>Positive </a:t>
            </a:r>
            <a:r>
              <a:rPr lang="cs-CZ" dirty="0" err="1"/>
              <a:t>dromotropic</a:t>
            </a:r>
            <a:r>
              <a:rPr lang="cs-CZ" dirty="0"/>
              <a:t> </a:t>
            </a:r>
            <a:r>
              <a:rPr lang="cs-CZ" dirty="0" err="1"/>
              <a:t>effect</a:t>
            </a:r>
            <a:r>
              <a:rPr lang="cs-CZ" dirty="0"/>
              <a:t> (on </a:t>
            </a:r>
            <a:r>
              <a:rPr lang="cs-CZ" dirty="0" err="1"/>
              <a:t>conductive</a:t>
            </a:r>
            <a:r>
              <a:rPr lang="cs-CZ" dirty="0"/>
              <a:t> </a:t>
            </a:r>
            <a:r>
              <a:rPr lang="cs-CZ" dirty="0" err="1"/>
              <a:t>tissue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 smtClean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534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r>
              <a:rPr lang="cs-C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INTEGRATION </a:t>
            </a:r>
            <a:r>
              <a:rPr lang="cs-CZ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</a:t>
            </a: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regulation</a:t>
            </a: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 </a:t>
            </a:r>
            <a:r>
              <a:rPr lang="cs-CZ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cardiovascular</a:t>
            </a: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system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i="1" dirty="0" err="1" smtClean="0"/>
              <a:t>Vasomotor</a:t>
            </a:r>
            <a:r>
              <a:rPr lang="cs-CZ" b="1" i="1" dirty="0" smtClean="0"/>
              <a:t> centre </a:t>
            </a:r>
            <a:r>
              <a:rPr lang="cs-CZ" dirty="0" smtClean="0"/>
              <a:t>(</a:t>
            </a:r>
            <a:r>
              <a:rPr lang="cs-CZ" dirty="0" err="1" smtClean="0"/>
              <a:t>regulation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function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vessels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Medula </a:t>
            </a:r>
            <a:r>
              <a:rPr lang="cs-CZ" dirty="0" err="1" smtClean="0"/>
              <a:t>oblongata</a:t>
            </a:r>
            <a:endParaRPr lang="cs-CZ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cs-CZ" i="1" dirty="0" smtClean="0"/>
              <a:t> </a:t>
            </a:r>
            <a:r>
              <a:rPr lang="cs-CZ" i="1" dirty="0" err="1" smtClean="0"/>
              <a:t>presoric</a:t>
            </a:r>
            <a:r>
              <a:rPr lang="cs-CZ" i="1" dirty="0" smtClean="0"/>
              <a:t> area</a:t>
            </a:r>
            <a:r>
              <a:rPr lang="cs-CZ" dirty="0" smtClean="0"/>
              <a:t> (</a:t>
            </a:r>
            <a:r>
              <a:rPr lang="cs-CZ" dirty="0" err="1" smtClean="0"/>
              <a:t>rostral</a:t>
            </a:r>
            <a:r>
              <a:rPr lang="cs-CZ" dirty="0" smtClean="0"/>
              <a:t> and </a:t>
            </a:r>
            <a:r>
              <a:rPr lang="cs-CZ" dirty="0" err="1" smtClean="0"/>
              <a:t>lateral</a:t>
            </a:r>
            <a:r>
              <a:rPr lang="cs-CZ" dirty="0" smtClean="0"/>
              <a:t> part –</a:t>
            </a:r>
            <a:r>
              <a:rPr lang="cs-CZ" dirty="0" err="1" smtClean="0"/>
              <a:t>vasoconstriction</a:t>
            </a:r>
            <a:r>
              <a:rPr lang="cs-CZ" dirty="0" smtClean="0"/>
              <a:t> – </a:t>
            </a:r>
            <a:r>
              <a:rPr lang="cs-CZ" dirty="0" err="1" smtClean="0"/>
              <a:t>increase</a:t>
            </a:r>
            <a:r>
              <a:rPr lang="cs-CZ" dirty="0" smtClean="0"/>
              <a:t> </a:t>
            </a:r>
            <a:r>
              <a:rPr lang="cs-CZ" dirty="0" err="1" smtClean="0"/>
              <a:t>blood</a:t>
            </a:r>
            <a:r>
              <a:rPr lang="cs-CZ" dirty="0" smtClean="0"/>
              <a:t> </a:t>
            </a:r>
            <a:r>
              <a:rPr lang="cs-CZ" dirty="0" err="1" smtClean="0"/>
              <a:t>pressure</a:t>
            </a:r>
            <a:endParaRPr lang="cs-CZ" dirty="0" smtClean="0"/>
          </a:p>
          <a:p>
            <a:pPr>
              <a:buFont typeface="Wingdings" panose="05000000000000000000" pitchFamily="2" charset="2"/>
              <a:buChar char="ü"/>
            </a:pPr>
            <a:endParaRPr lang="cs-CZ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cs-CZ" i="1" dirty="0" err="1" smtClean="0"/>
              <a:t>depresoric</a:t>
            </a:r>
            <a:r>
              <a:rPr lang="cs-CZ" i="1" dirty="0" smtClean="0"/>
              <a:t> area</a:t>
            </a:r>
            <a:r>
              <a:rPr lang="cs-CZ" dirty="0" smtClean="0"/>
              <a:t> (</a:t>
            </a:r>
            <a:r>
              <a:rPr lang="cs-CZ" dirty="0" err="1" smtClean="0"/>
              <a:t>medio-caudalis</a:t>
            </a:r>
            <a:r>
              <a:rPr lang="cs-CZ" dirty="0" smtClean="0"/>
              <a:t> part – </a:t>
            </a:r>
            <a:r>
              <a:rPr lang="cs-CZ" dirty="0" err="1" smtClean="0"/>
              <a:t>vasodilatation</a:t>
            </a:r>
            <a:r>
              <a:rPr lang="cs-CZ" dirty="0" smtClean="0"/>
              <a:t>, </a:t>
            </a:r>
            <a:r>
              <a:rPr lang="cs-CZ" dirty="0" err="1" smtClean="0"/>
              <a:t>decrease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blood</a:t>
            </a:r>
            <a:r>
              <a:rPr lang="cs-CZ" dirty="0" smtClean="0"/>
              <a:t> </a:t>
            </a:r>
            <a:r>
              <a:rPr lang="cs-CZ" dirty="0" err="1" smtClean="0"/>
              <a:t>pressure</a:t>
            </a:r>
            <a:r>
              <a:rPr lang="cs-CZ" dirty="0" smtClean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304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r>
              <a:rPr lang="cs-C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INTEGRATION </a:t>
            </a:r>
            <a:r>
              <a:rPr lang="cs-CZ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</a:t>
            </a: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regulation</a:t>
            </a: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 </a:t>
            </a:r>
            <a:r>
              <a:rPr lang="cs-CZ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cardiovascular</a:t>
            </a: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system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556792"/>
            <a:ext cx="8784976" cy="4525963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Influence by </a:t>
            </a:r>
            <a:r>
              <a:rPr lang="cs-CZ" dirty="0" err="1" smtClean="0"/>
              <a:t>central</a:t>
            </a:r>
            <a:r>
              <a:rPr lang="cs-CZ" dirty="0" smtClean="0"/>
              <a:t> </a:t>
            </a:r>
            <a:r>
              <a:rPr lang="cs-CZ" dirty="0" err="1" smtClean="0"/>
              <a:t>nervous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 </a:t>
            </a:r>
            <a:r>
              <a:rPr lang="cs-CZ" dirty="0" err="1" smtClean="0"/>
              <a:t>cerebral</a:t>
            </a:r>
            <a:r>
              <a:rPr lang="cs-CZ" dirty="0" smtClean="0"/>
              <a:t> </a:t>
            </a:r>
            <a:r>
              <a:rPr lang="cs-CZ" dirty="0" err="1" smtClean="0"/>
              <a:t>cortex</a:t>
            </a:r>
            <a:endParaRPr lang="cs-CZ" dirty="0" smtClean="0"/>
          </a:p>
          <a:p>
            <a:pPr lvl="1"/>
            <a:r>
              <a:rPr lang="cs-CZ" dirty="0" smtClean="0"/>
              <a:t> </a:t>
            </a:r>
            <a:r>
              <a:rPr lang="cs-CZ" dirty="0" err="1" smtClean="0"/>
              <a:t>limbic</a:t>
            </a:r>
            <a:r>
              <a:rPr lang="cs-CZ" dirty="0" smtClean="0"/>
              <a:t> </a:t>
            </a:r>
            <a:r>
              <a:rPr lang="cs-CZ" dirty="0" err="1" smtClean="0"/>
              <a:t>cortex</a:t>
            </a:r>
            <a:endParaRPr lang="cs-CZ" dirty="0" smtClean="0"/>
          </a:p>
          <a:p>
            <a:pPr lvl="1"/>
            <a:r>
              <a:rPr lang="cs-CZ" dirty="0" smtClean="0"/>
              <a:t> </a:t>
            </a:r>
            <a:r>
              <a:rPr lang="cs-CZ" dirty="0" err="1" smtClean="0"/>
              <a:t>hypothalamus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822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376238" y="1504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250825" y="549275"/>
            <a:ext cx="65966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dirty="0" err="1" smtClean="0">
                <a:solidFill>
                  <a:srgbClr val="FF3300"/>
                </a:solidFill>
                <a:latin typeface="Arial" pitchFamily="34" charset="0"/>
              </a:rPr>
              <a:t>Regulation</a:t>
            </a:r>
            <a:r>
              <a:rPr lang="cs-CZ" sz="3600" b="1" dirty="0" smtClean="0">
                <a:solidFill>
                  <a:srgbClr val="FF3300"/>
                </a:solidFill>
                <a:latin typeface="Arial" pitchFamily="34" charset="0"/>
              </a:rPr>
              <a:t> </a:t>
            </a:r>
            <a:r>
              <a:rPr lang="cs-CZ" sz="3600" b="1" dirty="0" err="1" smtClean="0">
                <a:solidFill>
                  <a:srgbClr val="FF3300"/>
                </a:solidFill>
                <a:latin typeface="Arial" pitchFamily="34" charset="0"/>
              </a:rPr>
              <a:t>of</a:t>
            </a:r>
            <a:r>
              <a:rPr lang="cs-CZ" sz="3600" b="1" dirty="0" smtClean="0">
                <a:solidFill>
                  <a:srgbClr val="FF3300"/>
                </a:solidFill>
                <a:latin typeface="Arial" pitchFamily="34" charset="0"/>
              </a:rPr>
              <a:t> </a:t>
            </a:r>
            <a:r>
              <a:rPr lang="cs-CZ" sz="3600" b="1" dirty="0" err="1" smtClean="0">
                <a:solidFill>
                  <a:srgbClr val="FF3300"/>
                </a:solidFill>
                <a:latin typeface="Arial" pitchFamily="34" charset="0"/>
              </a:rPr>
              <a:t>blood</a:t>
            </a:r>
            <a:r>
              <a:rPr lang="cs-CZ" sz="3600" b="1" dirty="0" smtClean="0">
                <a:solidFill>
                  <a:srgbClr val="FF3300"/>
                </a:solidFill>
                <a:latin typeface="Arial" pitchFamily="34" charset="0"/>
              </a:rPr>
              <a:t> </a:t>
            </a:r>
            <a:r>
              <a:rPr lang="cs-CZ" sz="3600" b="1" dirty="0" err="1" smtClean="0">
                <a:solidFill>
                  <a:srgbClr val="FF3300"/>
                </a:solidFill>
                <a:latin typeface="Arial" pitchFamily="34" charset="0"/>
              </a:rPr>
              <a:t>pressure</a:t>
            </a:r>
            <a:endParaRPr lang="cs-CZ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539750" y="1412875"/>
            <a:ext cx="8619924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err="1" smtClean="0">
                <a:solidFill>
                  <a:srgbClr val="FF0000"/>
                </a:solidFill>
              </a:rPr>
              <a:t>Short</a:t>
            </a:r>
            <a:r>
              <a:rPr lang="cs-CZ" sz="2800" dirty="0" smtClean="0">
                <a:solidFill>
                  <a:srgbClr val="FF0000"/>
                </a:solidFill>
              </a:rPr>
              <a:t> - term </a:t>
            </a:r>
            <a:r>
              <a:rPr lang="cs-CZ" sz="2800" dirty="0" err="1" smtClean="0">
                <a:solidFill>
                  <a:srgbClr val="FF0000"/>
                </a:solidFill>
              </a:rPr>
              <a:t>regulation</a:t>
            </a:r>
            <a:endParaRPr lang="cs-CZ" sz="2800" dirty="0" smtClean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solidFill>
                  <a:srgbClr val="FF0000"/>
                </a:solidFill>
              </a:rPr>
              <a:t>   -  </a:t>
            </a:r>
            <a:r>
              <a:rPr lang="cs-CZ" sz="2800" dirty="0" err="1" smtClean="0">
                <a:solidFill>
                  <a:srgbClr val="FF0000"/>
                </a:solidFill>
              </a:rPr>
              <a:t>baroreflex</a:t>
            </a:r>
            <a:endParaRPr lang="cs-CZ" sz="2800" dirty="0" smtClean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800" dirty="0" smtClean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err="1" smtClean="0">
                <a:solidFill>
                  <a:srgbClr val="FF0000"/>
                </a:solidFill>
              </a:rPr>
              <a:t>Middle</a:t>
            </a:r>
            <a:r>
              <a:rPr lang="cs-CZ" sz="2800" dirty="0" smtClean="0">
                <a:solidFill>
                  <a:srgbClr val="FF0000"/>
                </a:solidFill>
              </a:rPr>
              <a:t> - term </a:t>
            </a:r>
            <a:r>
              <a:rPr lang="cs-CZ" sz="2800" dirty="0" err="1" smtClean="0">
                <a:solidFill>
                  <a:srgbClr val="FF0000"/>
                </a:solidFill>
              </a:rPr>
              <a:t>regulation</a:t>
            </a:r>
            <a:endParaRPr lang="cs-CZ" sz="2800" dirty="0" smtClean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solidFill>
                  <a:srgbClr val="FF0000"/>
                </a:solidFill>
              </a:rPr>
              <a:t>  -  </a:t>
            </a:r>
            <a:r>
              <a:rPr lang="cs-CZ" sz="2800" dirty="0" err="1" smtClean="0">
                <a:solidFill>
                  <a:srgbClr val="FF0000"/>
                </a:solidFill>
              </a:rPr>
              <a:t>humorals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regulation</a:t>
            </a:r>
            <a:endParaRPr lang="cs-CZ" sz="2800" dirty="0" smtClean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2400" dirty="0" smtClean="0">
                <a:solidFill>
                  <a:prstClr val="black"/>
                </a:solidFill>
              </a:rPr>
              <a:t> </a:t>
            </a:r>
            <a:r>
              <a:rPr lang="cs-CZ" sz="2400" dirty="0" err="1" smtClean="0">
                <a:solidFill>
                  <a:prstClr val="black"/>
                </a:solidFill>
              </a:rPr>
              <a:t>sympathetic</a:t>
            </a:r>
            <a:r>
              <a:rPr lang="cs-CZ" sz="2400" dirty="0" smtClean="0">
                <a:solidFill>
                  <a:prstClr val="black"/>
                </a:solidFill>
              </a:rPr>
              <a:t> - </a:t>
            </a:r>
            <a:r>
              <a:rPr lang="cs-CZ" sz="2400" dirty="0" err="1" smtClean="0">
                <a:solidFill>
                  <a:prstClr val="black"/>
                </a:solidFill>
              </a:rPr>
              <a:t>catecholamines</a:t>
            </a:r>
            <a:endParaRPr lang="cs-CZ" sz="2400" dirty="0" smtClean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2400" dirty="0" smtClean="0">
                <a:solidFill>
                  <a:prstClr val="black"/>
                </a:solidFill>
              </a:rPr>
              <a:t> RAAS (</a:t>
            </a:r>
            <a:r>
              <a:rPr lang="cs-CZ" sz="2400" dirty="0" err="1" smtClean="0">
                <a:solidFill>
                  <a:prstClr val="black"/>
                </a:solidFill>
              </a:rPr>
              <a:t>decrease</a:t>
            </a:r>
            <a:r>
              <a:rPr lang="cs-CZ" sz="2400" dirty="0" smtClean="0">
                <a:solidFill>
                  <a:prstClr val="black"/>
                </a:solidFill>
              </a:rPr>
              <a:t> </a:t>
            </a:r>
            <a:r>
              <a:rPr lang="cs-CZ" sz="2400" dirty="0" err="1" smtClean="0">
                <a:solidFill>
                  <a:prstClr val="black"/>
                </a:solidFill>
              </a:rPr>
              <a:t>perfusion</a:t>
            </a:r>
            <a:r>
              <a:rPr lang="cs-CZ" sz="2400" dirty="0" smtClean="0">
                <a:solidFill>
                  <a:prstClr val="black"/>
                </a:solidFill>
              </a:rPr>
              <a:t> </a:t>
            </a:r>
            <a:r>
              <a:rPr lang="cs-CZ" sz="2400" dirty="0" err="1" smtClean="0">
                <a:solidFill>
                  <a:prstClr val="black"/>
                </a:solidFill>
              </a:rPr>
              <a:t>pressure</a:t>
            </a:r>
            <a:r>
              <a:rPr lang="cs-CZ" sz="2400" dirty="0" smtClean="0">
                <a:solidFill>
                  <a:prstClr val="black"/>
                </a:solidFill>
              </a:rPr>
              <a:t> in </a:t>
            </a:r>
            <a:r>
              <a:rPr lang="cs-CZ" sz="2400" dirty="0" err="1" smtClean="0">
                <a:solidFill>
                  <a:prstClr val="black"/>
                </a:solidFill>
              </a:rPr>
              <a:t>kidney</a:t>
            </a:r>
            <a:r>
              <a:rPr lang="cs-CZ" sz="2400" dirty="0" smtClean="0">
                <a:solidFill>
                  <a:prstClr val="black"/>
                </a:solidFill>
              </a:rPr>
              <a:t> – </a:t>
            </a:r>
            <a:r>
              <a:rPr lang="cs-CZ" sz="2400" dirty="0" err="1" smtClean="0">
                <a:solidFill>
                  <a:prstClr val="black"/>
                </a:solidFill>
              </a:rPr>
              <a:t>secretion</a:t>
            </a:r>
            <a:r>
              <a:rPr lang="cs-CZ" sz="2400" dirty="0" smtClean="0">
                <a:solidFill>
                  <a:prstClr val="black"/>
                </a:solidFill>
              </a:rPr>
              <a:t> </a:t>
            </a:r>
            <a:r>
              <a:rPr lang="cs-CZ" sz="2400" dirty="0" err="1" smtClean="0">
                <a:solidFill>
                  <a:prstClr val="black"/>
                </a:solidFill>
              </a:rPr>
              <a:t>of</a:t>
            </a:r>
            <a:r>
              <a:rPr lang="cs-CZ" sz="2400" dirty="0" smtClean="0">
                <a:solidFill>
                  <a:prstClr val="black"/>
                </a:solidFill>
              </a:rPr>
              <a:t> renin)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2400" dirty="0" smtClean="0">
                <a:solidFill>
                  <a:prstClr val="black"/>
                </a:solidFill>
              </a:rPr>
              <a:t> ADH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dirty="0" smtClean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err="1" smtClean="0">
                <a:solidFill>
                  <a:srgbClr val="FF0000"/>
                </a:solidFill>
              </a:rPr>
              <a:t>Long</a:t>
            </a:r>
            <a:r>
              <a:rPr lang="cs-CZ" sz="2800" dirty="0" smtClean="0">
                <a:solidFill>
                  <a:srgbClr val="FF0000"/>
                </a:solidFill>
              </a:rPr>
              <a:t> – term </a:t>
            </a:r>
            <a:r>
              <a:rPr lang="cs-CZ" sz="2800" dirty="0" err="1" smtClean="0">
                <a:solidFill>
                  <a:srgbClr val="FF0000"/>
                </a:solidFill>
              </a:rPr>
              <a:t>regulation</a:t>
            </a:r>
            <a:endParaRPr lang="cs-CZ" sz="2800" dirty="0" smtClean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solidFill>
                  <a:srgbClr val="FF0000"/>
                </a:solidFill>
              </a:rPr>
              <a:t>  -  </a:t>
            </a:r>
            <a:r>
              <a:rPr lang="cs-CZ" sz="2800" dirty="0" err="1" smtClean="0">
                <a:solidFill>
                  <a:srgbClr val="FF0000"/>
                </a:solidFill>
              </a:rPr>
              <a:t>kidney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regulation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342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25" name="Text Box 37"/>
          <p:cNvSpPr txBox="1">
            <a:spLocks noChangeArrowheads="1"/>
          </p:cNvSpPr>
          <p:nvPr/>
        </p:nvSpPr>
        <p:spPr bwMode="auto">
          <a:xfrm>
            <a:off x="323850" y="260350"/>
            <a:ext cx="8280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dirty="0" err="1" smtClean="0">
                <a:solidFill>
                  <a:srgbClr val="FF0000"/>
                </a:solidFill>
              </a:rPr>
              <a:t>Short</a:t>
            </a:r>
            <a:r>
              <a:rPr lang="cs-CZ" sz="3200" dirty="0" smtClean="0">
                <a:solidFill>
                  <a:srgbClr val="FF0000"/>
                </a:solidFill>
              </a:rPr>
              <a:t> term </a:t>
            </a:r>
            <a:r>
              <a:rPr lang="cs-CZ" sz="3200" dirty="0" err="1" smtClean="0">
                <a:solidFill>
                  <a:srgbClr val="FF0000"/>
                </a:solidFill>
              </a:rPr>
              <a:t>regulation</a:t>
            </a:r>
            <a:endParaRPr lang="cs-CZ" sz="3200" dirty="0" smtClean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dirty="0" smtClean="0">
                <a:solidFill>
                  <a:srgbClr val="FF0000"/>
                </a:solidFill>
              </a:rPr>
              <a:t> </a:t>
            </a:r>
            <a:r>
              <a:rPr lang="cs-CZ" sz="3200" b="1" dirty="0" smtClean="0">
                <a:solidFill>
                  <a:srgbClr val="FF0000"/>
                </a:solidFill>
              </a:rPr>
              <a:t>BAROREFLEX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67" y="1327150"/>
            <a:ext cx="8622466" cy="505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39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5035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457200" y="260350"/>
            <a:ext cx="82184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40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Records</a:t>
            </a:r>
            <a:r>
              <a:rPr lang="cs-CZ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40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</a:t>
            </a:r>
            <a:r>
              <a:rPr lang="cs-CZ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40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circulatory</a:t>
            </a:r>
            <a:r>
              <a:rPr lang="cs-CZ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40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parameters</a:t>
            </a:r>
            <a:endParaRPr lang="cs-CZ" sz="4000" b="1" dirty="0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7827" name="Picture 3" descr="obr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565400"/>
            <a:ext cx="8208962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492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074242"/>
          </a:xfrm>
        </p:spPr>
        <p:txBody>
          <a:bodyPr>
            <a:normAutofit/>
          </a:bodyPr>
          <a:lstStyle/>
          <a:p>
            <a:r>
              <a:rPr lang="cs-CZ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Types</a:t>
            </a:r>
            <a:r>
              <a:rPr lang="cs-C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</a:t>
            </a:r>
            <a:r>
              <a:rPr lang="cs-C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regulation</a:t>
            </a:r>
            <a:r>
              <a:rPr lang="cs-C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cs-C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cs-CZ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general</a:t>
            </a:r>
            <a:r>
              <a:rPr lang="cs-C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view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37444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2 basic </a:t>
            </a:r>
            <a:r>
              <a:rPr lang="cs-CZ" dirty="0" err="1" smtClean="0"/>
              <a:t>types</a:t>
            </a:r>
            <a:r>
              <a:rPr lang="cs-CZ" dirty="0" smtClean="0"/>
              <a:t>: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err="1" smtClean="0"/>
              <a:t>Nervous</a:t>
            </a:r>
            <a:r>
              <a:rPr lang="cs-CZ" dirty="0" smtClean="0"/>
              <a:t> </a:t>
            </a:r>
            <a:r>
              <a:rPr lang="cs-CZ" dirty="0" err="1" smtClean="0"/>
              <a:t>regulation</a:t>
            </a:r>
            <a:endParaRPr lang="cs-CZ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cs-CZ" dirty="0" err="1" smtClean="0"/>
              <a:t>Humoral</a:t>
            </a:r>
            <a:r>
              <a:rPr lang="cs-CZ" dirty="0" smtClean="0"/>
              <a:t> </a:t>
            </a:r>
            <a:r>
              <a:rPr lang="cs-CZ" dirty="0" err="1" smtClean="0"/>
              <a:t>regulation</a:t>
            </a:r>
            <a:r>
              <a:rPr lang="cs-CZ" dirty="0" smtClean="0"/>
              <a:t>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cs-CZ" dirty="0" smtClean="0"/>
              <a:t>Feedback </a:t>
            </a:r>
            <a:r>
              <a:rPr lang="cs-CZ" dirty="0" err="1" smtClean="0"/>
              <a:t>control</a:t>
            </a:r>
            <a:r>
              <a:rPr lang="cs-CZ" dirty="0" smtClean="0"/>
              <a:t>  -   negative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dirty="0" smtClean="0"/>
              <a:t>                                -    positive 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cs-CZ" dirty="0"/>
          </a:p>
          <a:p>
            <a:pPr marL="914400" lvl="2" indent="0">
              <a:buNone/>
            </a:pPr>
            <a:r>
              <a:rPr lang="cs-CZ" dirty="0"/>
              <a:t> </a:t>
            </a:r>
            <a:r>
              <a:rPr lang="cs-CZ" dirty="0" smtClean="0"/>
              <a:t>  </a:t>
            </a:r>
            <a:r>
              <a:rPr lang="cs-CZ" dirty="0" err="1" smtClean="0"/>
              <a:t>autoregulation</a:t>
            </a:r>
            <a:r>
              <a:rPr lang="cs-CZ" dirty="0" smtClean="0"/>
              <a:t> – </a:t>
            </a:r>
            <a:r>
              <a:rPr lang="cs-CZ" dirty="0" err="1" smtClean="0"/>
              <a:t>local</a:t>
            </a:r>
            <a:r>
              <a:rPr lang="cs-CZ" dirty="0" smtClean="0"/>
              <a:t> </a:t>
            </a:r>
            <a:r>
              <a:rPr lang="cs-CZ" dirty="0" err="1" smtClean="0"/>
              <a:t>regulation</a:t>
            </a:r>
            <a:r>
              <a:rPr lang="cs-CZ" dirty="0" smtClean="0"/>
              <a:t> – </a:t>
            </a:r>
            <a:r>
              <a:rPr lang="cs-CZ" dirty="0" err="1" smtClean="0"/>
              <a:t>system</a:t>
            </a:r>
            <a:r>
              <a:rPr lang="cs-CZ" dirty="0" smtClean="0"/>
              <a:t> </a:t>
            </a:r>
            <a:r>
              <a:rPr lang="cs-CZ" dirty="0" err="1" smtClean="0"/>
              <a:t>regulation</a:t>
            </a:r>
            <a:r>
              <a:rPr lang="cs-CZ" dirty="0" smtClean="0"/>
              <a:t>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884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Variability </a:t>
            </a:r>
            <a:r>
              <a:rPr lang="cs-CZ" b="1" dirty="0" err="1" smtClean="0">
                <a:solidFill>
                  <a:srgbClr val="C00000"/>
                </a:solidFill>
              </a:rPr>
              <a:t>of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</a:rPr>
              <a:t>circulatory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</a:rPr>
              <a:t>parameters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Heart</a:t>
            </a:r>
            <a:r>
              <a:rPr lang="cs-CZ" dirty="0" smtClean="0"/>
              <a:t> </a:t>
            </a:r>
            <a:r>
              <a:rPr lang="cs-CZ" dirty="0" err="1" smtClean="0"/>
              <a:t>rate</a:t>
            </a:r>
            <a:endParaRPr lang="cs-CZ" dirty="0" smtClean="0"/>
          </a:p>
          <a:p>
            <a:r>
              <a:rPr lang="cs-CZ" dirty="0" err="1" smtClean="0"/>
              <a:t>Blood</a:t>
            </a:r>
            <a:r>
              <a:rPr lang="cs-CZ" dirty="0" smtClean="0"/>
              <a:t> </a:t>
            </a:r>
            <a:r>
              <a:rPr lang="cs-CZ" dirty="0" err="1" smtClean="0"/>
              <a:t>pressures</a:t>
            </a:r>
            <a:r>
              <a:rPr lang="cs-CZ" dirty="0" smtClean="0"/>
              <a:t> – </a:t>
            </a:r>
            <a:r>
              <a:rPr lang="cs-CZ" dirty="0" err="1" smtClean="0"/>
              <a:t>systolic</a:t>
            </a:r>
            <a:r>
              <a:rPr lang="cs-CZ" dirty="0" smtClean="0"/>
              <a:t> and </a:t>
            </a:r>
            <a:r>
              <a:rPr lang="cs-CZ" dirty="0" err="1" smtClean="0"/>
              <a:t>diastolic</a:t>
            </a:r>
            <a:r>
              <a:rPr lang="cs-CZ" dirty="0" smtClean="0"/>
              <a:t> 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en-US" dirty="0"/>
              <a:t>variability expresses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en-US" dirty="0" smtClean="0"/>
              <a:t>fluctuation </a:t>
            </a:r>
            <a:r>
              <a:rPr lang="en-US" dirty="0"/>
              <a:t>around the average value at certain time intervals (or in </a:t>
            </a:r>
            <a:r>
              <a:rPr lang="cs-CZ" dirty="0" err="1" smtClean="0"/>
              <a:t>various</a:t>
            </a:r>
            <a:r>
              <a:rPr lang="en-US" dirty="0" smtClean="0"/>
              <a:t> c</a:t>
            </a:r>
            <a:r>
              <a:rPr lang="cs-CZ" dirty="0" err="1" smtClean="0"/>
              <a:t>onditions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02700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err="1" smtClean="0">
                <a:solidFill>
                  <a:srgbClr val="C00000"/>
                </a:solidFill>
              </a:rPr>
              <a:t>Heart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</a:rPr>
              <a:t>Rate</a:t>
            </a:r>
            <a:r>
              <a:rPr lang="cs-CZ" b="1" dirty="0" smtClean="0">
                <a:solidFill>
                  <a:srgbClr val="C00000"/>
                </a:solidFill>
              </a:rPr>
              <a:t> Variability  (HRV)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 smtClean="0"/>
              <a:t>Informs</a:t>
            </a:r>
            <a:r>
              <a:rPr lang="cs-CZ" dirty="0" smtClean="0"/>
              <a:t> </a:t>
            </a:r>
            <a:r>
              <a:rPr lang="cs-CZ" dirty="0" err="1" smtClean="0"/>
              <a:t>us</a:t>
            </a:r>
            <a:r>
              <a:rPr lang="cs-CZ" dirty="0" smtClean="0"/>
              <a:t> </a:t>
            </a:r>
            <a:r>
              <a:rPr lang="en-US" dirty="0" smtClean="0"/>
              <a:t>about </a:t>
            </a:r>
            <a:r>
              <a:rPr lang="en-US" dirty="0"/>
              <a:t>the activity of the </a:t>
            </a:r>
            <a:r>
              <a:rPr lang="en-US" dirty="0" err="1"/>
              <a:t>vagus</a:t>
            </a:r>
            <a:r>
              <a:rPr lang="en-US" dirty="0"/>
              <a:t> nerve </a:t>
            </a:r>
            <a:r>
              <a:rPr lang="cs-CZ" dirty="0" smtClean="0"/>
              <a:t>(</a:t>
            </a:r>
            <a:r>
              <a:rPr lang="cs-CZ" dirty="0" err="1" smtClean="0"/>
              <a:t>tonic</a:t>
            </a:r>
            <a:r>
              <a:rPr lang="cs-CZ" dirty="0" smtClean="0"/>
              <a:t> </a:t>
            </a:r>
            <a:r>
              <a:rPr lang="cs-CZ" dirty="0" err="1" smtClean="0"/>
              <a:t>activity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n.vagus</a:t>
            </a:r>
            <a:r>
              <a:rPr lang="cs-CZ" dirty="0" smtClean="0"/>
              <a:t> = </a:t>
            </a:r>
            <a:r>
              <a:rPr lang="cs-CZ" dirty="0" err="1" smtClean="0"/>
              <a:t>vagal</a:t>
            </a:r>
            <a:r>
              <a:rPr lang="cs-CZ" dirty="0" smtClean="0"/>
              <a:t> tone)</a:t>
            </a:r>
          </a:p>
          <a:p>
            <a:r>
              <a:rPr lang="cs-CZ" b="1" u="sng" dirty="0" err="1" smtClean="0">
                <a:solidFill>
                  <a:srgbClr val="FF0000"/>
                </a:solidFill>
              </a:rPr>
              <a:t>Time</a:t>
            </a:r>
            <a:r>
              <a:rPr lang="cs-CZ" b="1" u="sng" dirty="0" smtClean="0">
                <a:solidFill>
                  <a:srgbClr val="FF0000"/>
                </a:solidFill>
              </a:rPr>
              <a:t> </a:t>
            </a:r>
            <a:r>
              <a:rPr lang="cs-CZ" b="1" u="sng" dirty="0" err="1" smtClean="0">
                <a:solidFill>
                  <a:srgbClr val="FF0000"/>
                </a:solidFill>
              </a:rPr>
              <a:t>analysis</a:t>
            </a:r>
            <a:r>
              <a:rPr lang="cs-CZ" b="1" u="sng" dirty="0" smtClean="0">
                <a:solidFill>
                  <a:srgbClr val="FF0000"/>
                </a:solidFill>
              </a:rPr>
              <a:t>:</a:t>
            </a:r>
          </a:p>
          <a:p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Holter</a:t>
            </a:r>
            <a:r>
              <a:rPr lang="cs-CZ" dirty="0" smtClean="0"/>
              <a:t> monitoring ECG </a:t>
            </a:r>
            <a:r>
              <a:rPr lang="cs-CZ" dirty="0" err="1" smtClean="0"/>
              <a:t>or</a:t>
            </a:r>
            <a:r>
              <a:rPr lang="cs-CZ" dirty="0" smtClean="0"/>
              <a:t> 5 - 30min </a:t>
            </a:r>
            <a:r>
              <a:rPr lang="cs-CZ" dirty="0" err="1" smtClean="0"/>
              <a:t>records</a:t>
            </a:r>
            <a:r>
              <a:rPr lang="cs-CZ" dirty="0" smtClean="0"/>
              <a:t> ECG</a:t>
            </a:r>
          </a:p>
          <a:p>
            <a:r>
              <a:rPr lang="en-US" dirty="0"/>
              <a:t>It is basically a statistical evaluation </a:t>
            </a:r>
            <a:r>
              <a:rPr lang="cs-CZ" dirty="0" smtClean="0"/>
              <a:t>+/-</a:t>
            </a:r>
            <a:r>
              <a:rPr lang="en-US" dirty="0" smtClean="0"/>
              <a:t>standard deviation</a:t>
            </a:r>
            <a:endParaRPr lang="cs-CZ" dirty="0" smtClean="0"/>
          </a:p>
          <a:p>
            <a:r>
              <a:rPr lang="en-US" sz="2400" dirty="0" smtClean="0"/>
              <a:t>Disables </a:t>
            </a:r>
            <a:r>
              <a:rPr lang="en-US" sz="2400" dirty="0"/>
              <a:t>intervals differing by more than 20% from the average, thus further processed </a:t>
            </a:r>
            <a:r>
              <a:rPr lang="cs-CZ" sz="2400" dirty="0" err="1" smtClean="0"/>
              <a:t>only</a:t>
            </a:r>
            <a:r>
              <a:rPr lang="cs-CZ" sz="2400" dirty="0" smtClean="0"/>
              <a:t> n</a:t>
            </a:r>
            <a:r>
              <a:rPr lang="en-US" sz="2400" dirty="0" err="1" smtClean="0"/>
              <a:t>ormal</a:t>
            </a:r>
            <a:r>
              <a:rPr lang="en-US" sz="2400" dirty="0" smtClean="0"/>
              <a:t> </a:t>
            </a:r>
            <a:r>
              <a:rPr lang="cs-CZ" sz="2400" dirty="0" smtClean="0"/>
              <a:t>(</a:t>
            </a:r>
            <a:r>
              <a:rPr lang="en-US" sz="2400" dirty="0" smtClean="0"/>
              <a:t>NN</a:t>
            </a:r>
            <a:r>
              <a:rPr lang="cs-CZ" sz="2400" dirty="0" smtClean="0"/>
              <a:t>)</a:t>
            </a:r>
            <a:r>
              <a:rPr lang="en-US" sz="2400" dirty="0" smtClean="0"/>
              <a:t> </a:t>
            </a:r>
            <a:r>
              <a:rPr lang="en-US" sz="2400" dirty="0"/>
              <a:t>intervals and evaluated by the standard deviation of all NN sequence for </a:t>
            </a:r>
            <a:r>
              <a:rPr lang="en-US" sz="2400" dirty="0" smtClean="0"/>
              <a:t>24h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65476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6048672"/>
          </a:xfrm>
        </p:spPr>
        <p:txBody>
          <a:bodyPr>
            <a:normAutofit fontScale="92500"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Spectral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analysis</a:t>
            </a:r>
            <a:r>
              <a:rPr lang="cs-CZ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dirty="0"/>
              <a:t>Carried out under standard conditions </a:t>
            </a:r>
            <a:r>
              <a:rPr lang="en-US" dirty="0" smtClean="0"/>
              <a:t>at </a:t>
            </a:r>
            <a:r>
              <a:rPr lang="en-US" dirty="0"/>
              <a:t>various maneuvers (supine, standing); evaluated with 300 representative intervals RR / NN </a:t>
            </a:r>
            <a:r>
              <a:rPr lang="en-US" dirty="0" smtClean="0"/>
              <a:t>/</a:t>
            </a:r>
            <a:endParaRPr lang="cs-CZ" dirty="0" smtClean="0"/>
          </a:p>
          <a:p>
            <a:r>
              <a:rPr lang="en-US" dirty="0"/>
              <a:t>Another mathematical processing (Fourier transform) -length RR intervals are converted to cycles in </a:t>
            </a:r>
            <a:r>
              <a:rPr lang="en-US" dirty="0" smtClean="0"/>
              <a:t>Hz</a:t>
            </a:r>
            <a:endParaRPr lang="cs-CZ" dirty="0" smtClean="0"/>
          </a:p>
          <a:p>
            <a:r>
              <a:rPr lang="en-US" dirty="0"/>
              <a:t>The spectrum is divided into several components - low (LF: the sympathetic modulation) and high frequency (HF: vagal modulation</a:t>
            </a:r>
            <a:r>
              <a:rPr lang="en-US" dirty="0" smtClean="0"/>
              <a:t>)</a:t>
            </a:r>
            <a:endParaRPr lang="cs-CZ" dirty="0" smtClean="0"/>
          </a:p>
          <a:p>
            <a:r>
              <a:rPr lang="cs-CZ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People with reduced heart rate variability have a 5 times higher risk of </a:t>
            </a:r>
            <a:r>
              <a:rPr lang="en-US" dirty="0" smtClean="0">
                <a:solidFill>
                  <a:srgbClr val="FF0000"/>
                </a:solidFill>
              </a:rPr>
              <a:t>death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513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3361" t="7246" r="12727" b="4149"/>
          <a:stretch/>
        </p:blipFill>
        <p:spPr>
          <a:xfrm>
            <a:off x="539552" y="620688"/>
            <a:ext cx="8115631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808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Volný tvar 20"/>
          <p:cNvSpPr/>
          <p:nvPr/>
        </p:nvSpPr>
        <p:spPr>
          <a:xfrm>
            <a:off x="3592219" y="4555790"/>
            <a:ext cx="2538413" cy="1072117"/>
          </a:xfrm>
          <a:custGeom>
            <a:avLst/>
            <a:gdLst>
              <a:gd name="connsiteX0" fmla="*/ 0 w 2538413"/>
              <a:gd name="connsiteY0" fmla="*/ 1252538 h 1252538"/>
              <a:gd name="connsiteX1" fmla="*/ 85725 w 2538413"/>
              <a:gd name="connsiteY1" fmla="*/ 1181100 h 1252538"/>
              <a:gd name="connsiteX2" fmla="*/ 171450 w 2538413"/>
              <a:gd name="connsiteY2" fmla="*/ 1166813 h 1252538"/>
              <a:gd name="connsiteX3" fmla="*/ 261938 w 2538413"/>
              <a:gd name="connsiteY3" fmla="*/ 1176338 h 1252538"/>
              <a:gd name="connsiteX4" fmla="*/ 347663 w 2538413"/>
              <a:gd name="connsiteY4" fmla="*/ 1209675 h 1252538"/>
              <a:gd name="connsiteX5" fmla="*/ 414338 w 2538413"/>
              <a:gd name="connsiteY5" fmla="*/ 1223963 h 1252538"/>
              <a:gd name="connsiteX6" fmla="*/ 519113 w 2538413"/>
              <a:gd name="connsiteY6" fmla="*/ 1209675 h 1252538"/>
              <a:gd name="connsiteX7" fmla="*/ 609600 w 2538413"/>
              <a:gd name="connsiteY7" fmla="*/ 1204913 h 1252538"/>
              <a:gd name="connsiteX8" fmla="*/ 728663 w 2538413"/>
              <a:gd name="connsiteY8" fmla="*/ 1209675 h 1252538"/>
              <a:gd name="connsiteX9" fmla="*/ 847725 w 2538413"/>
              <a:gd name="connsiteY9" fmla="*/ 1204913 h 1252538"/>
              <a:gd name="connsiteX10" fmla="*/ 962025 w 2538413"/>
              <a:gd name="connsiteY10" fmla="*/ 1190625 h 1252538"/>
              <a:gd name="connsiteX11" fmla="*/ 1028700 w 2538413"/>
              <a:gd name="connsiteY11" fmla="*/ 1200150 h 1252538"/>
              <a:gd name="connsiteX12" fmla="*/ 1138238 w 2538413"/>
              <a:gd name="connsiteY12" fmla="*/ 1209675 h 1252538"/>
              <a:gd name="connsiteX13" fmla="*/ 1271588 w 2538413"/>
              <a:gd name="connsiteY13" fmla="*/ 1185863 h 1252538"/>
              <a:gd name="connsiteX14" fmla="*/ 1390650 w 2538413"/>
              <a:gd name="connsiteY14" fmla="*/ 1166813 h 1252538"/>
              <a:gd name="connsiteX15" fmla="*/ 1504950 w 2538413"/>
              <a:gd name="connsiteY15" fmla="*/ 1195388 h 1252538"/>
              <a:gd name="connsiteX16" fmla="*/ 1614488 w 2538413"/>
              <a:gd name="connsiteY16" fmla="*/ 1243013 h 1252538"/>
              <a:gd name="connsiteX17" fmla="*/ 1685925 w 2538413"/>
              <a:gd name="connsiteY17" fmla="*/ 1223963 h 1252538"/>
              <a:gd name="connsiteX18" fmla="*/ 1724025 w 2538413"/>
              <a:gd name="connsiteY18" fmla="*/ 1209675 h 1252538"/>
              <a:gd name="connsiteX19" fmla="*/ 1785938 w 2538413"/>
              <a:gd name="connsiteY19" fmla="*/ 1233488 h 1252538"/>
              <a:gd name="connsiteX20" fmla="*/ 1824038 w 2538413"/>
              <a:gd name="connsiteY20" fmla="*/ 1243013 h 1252538"/>
              <a:gd name="connsiteX21" fmla="*/ 1900238 w 2538413"/>
              <a:gd name="connsiteY21" fmla="*/ 1190625 h 1252538"/>
              <a:gd name="connsiteX22" fmla="*/ 1957388 w 2538413"/>
              <a:gd name="connsiteY22" fmla="*/ 1090613 h 1252538"/>
              <a:gd name="connsiteX23" fmla="*/ 2005013 w 2538413"/>
              <a:gd name="connsiteY23" fmla="*/ 933450 h 1252538"/>
              <a:gd name="connsiteX24" fmla="*/ 2033588 w 2538413"/>
              <a:gd name="connsiteY24" fmla="*/ 728663 h 1252538"/>
              <a:gd name="connsiteX25" fmla="*/ 2057400 w 2538413"/>
              <a:gd name="connsiteY25" fmla="*/ 495300 h 1252538"/>
              <a:gd name="connsiteX26" fmla="*/ 2071688 w 2538413"/>
              <a:gd name="connsiteY26" fmla="*/ 271463 h 1252538"/>
              <a:gd name="connsiteX27" fmla="*/ 2100263 w 2538413"/>
              <a:gd name="connsiteY27" fmla="*/ 66675 h 1252538"/>
              <a:gd name="connsiteX28" fmla="*/ 2114550 w 2538413"/>
              <a:gd name="connsiteY28" fmla="*/ 14288 h 1252538"/>
              <a:gd name="connsiteX29" fmla="*/ 2171700 w 2538413"/>
              <a:gd name="connsiteY29" fmla="*/ 0 h 1252538"/>
              <a:gd name="connsiteX30" fmla="*/ 2228850 w 2538413"/>
              <a:gd name="connsiteY30" fmla="*/ 42863 h 1252538"/>
              <a:gd name="connsiteX31" fmla="*/ 2257425 w 2538413"/>
              <a:gd name="connsiteY31" fmla="*/ 152400 h 1252538"/>
              <a:gd name="connsiteX32" fmla="*/ 2271713 w 2538413"/>
              <a:gd name="connsiteY32" fmla="*/ 338138 h 1252538"/>
              <a:gd name="connsiteX33" fmla="*/ 2305050 w 2538413"/>
              <a:gd name="connsiteY33" fmla="*/ 609600 h 1252538"/>
              <a:gd name="connsiteX34" fmla="*/ 2319338 w 2538413"/>
              <a:gd name="connsiteY34" fmla="*/ 800100 h 1252538"/>
              <a:gd name="connsiteX35" fmla="*/ 2343150 w 2538413"/>
              <a:gd name="connsiteY35" fmla="*/ 962025 h 1252538"/>
              <a:gd name="connsiteX36" fmla="*/ 2366963 w 2538413"/>
              <a:gd name="connsiteY36" fmla="*/ 1057275 h 1252538"/>
              <a:gd name="connsiteX37" fmla="*/ 2419350 w 2538413"/>
              <a:gd name="connsiteY37" fmla="*/ 1162050 h 1252538"/>
              <a:gd name="connsiteX38" fmla="*/ 2505075 w 2538413"/>
              <a:gd name="connsiteY38" fmla="*/ 1214438 h 1252538"/>
              <a:gd name="connsiteX39" fmla="*/ 2538413 w 2538413"/>
              <a:gd name="connsiteY39" fmla="*/ 1247775 h 1252538"/>
              <a:gd name="connsiteX40" fmla="*/ 0 w 2538413"/>
              <a:gd name="connsiteY40" fmla="*/ 1252538 h 1252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538413" h="1252538">
                <a:moveTo>
                  <a:pt x="0" y="1252538"/>
                </a:moveTo>
                <a:lnTo>
                  <a:pt x="85725" y="1181100"/>
                </a:lnTo>
                <a:lnTo>
                  <a:pt x="171450" y="1166813"/>
                </a:lnTo>
                <a:lnTo>
                  <a:pt x="261938" y="1176338"/>
                </a:lnTo>
                <a:lnTo>
                  <a:pt x="347663" y="1209675"/>
                </a:lnTo>
                <a:lnTo>
                  <a:pt x="414338" y="1223963"/>
                </a:lnTo>
                <a:lnTo>
                  <a:pt x="519113" y="1209675"/>
                </a:lnTo>
                <a:lnTo>
                  <a:pt x="609600" y="1204913"/>
                </a:lnTo>
                <a:lnTo>
                  <a:pt x="728663" y="1209675"/>
                </a:lnTo>
                <a:lnTo>
                  <a:pt x="847725" y="1204913"/>
                </a:lnTo>
                <a:lnTo>
                  <a:pt x="962025" y="1190625"/>
                </a:lnTo>
                <a:lnTo>
                  <a:pt x="1028700" y="1200150"/>
                </a:lnTo>
                <a:lnTo>
                  <a:pt x="1138238" y="1209675"/>
                </a:lnTo>
                <a:lnTo>
                  <a:pt x="1271588" y="1185863"/>
                </a:lnTo>
                <a:lnTo>
                  <a:pt x="1390650" y="1166813"/>
                </a:lnTo>
                <a:lnTo>
                  <a:pt x="1504950" y="1195388"/>
                </a:lnTo>
                <a:lnTo>
                  <a:pt x="1614488" y="1243013"/>
                </a:lnTo>
                <a:lnTo>
                  <a:pt x="1685925" y="1223963"/>
                </a:lnTo>
                <a:lnTo>
                  <a:pt x="1724025" y="1209675"/>
                </a:lnTo>
                <a:lnTo>
                  <a:pt x="1785938" y="1233488"/>
                </a:lnTo>
                <a:lnTo>
                  <a:pt x="1824038" y="1243013"/>
                </a:lnTo>
                <a:lnTo>
                  <a:pt x="1900238" y="1190625"/>
                </a:lnTo>
                <a:lnTo>
                  <a:pt x="1957388" y="1090613"/>
                </a:lnTo>
                <a:lnTo>
                  <a:pt x="2005013" y="933450"/>
                </a:lnTo>
                <a:lnTo>
                  <a:pt x="2033588" y="728663"/>
                </a:lnTo>
                <a:lnTo>
                  <a:pt x="2057400" y="495300"/>
                </a:lnTo>
                <a:lnTo>
                  <a:pt x="2071688" y="271463"/>
                </a:lnTo>
                <a:lnTo>
                  <a:pt x="2100263" y="66675"/>
                </a:lnTo>
                <a:lnTo>
                  <a:pt x="2114550" y="14288"/>
                </a:lnTo>
                <a:lnTo>
                  <a:pt x="2171700" y="0"/>
                </a:lnTo>
                <a:lnTo>
                  <a:pt x="2228850" y="42863"/>
                </a:lnTo>
                <a:lnTo>
                  <a:pt x="2257425" y="152400"/>
                </a:lnTo>
                <a:lnTo>
                  <a:pt x="2271713" y="338138"/>
                </a:lnTo>
                <a:lnTo>
                  <a:pt x="2305050" y="609600"/>
                </a:lnTo>
                <a:lnTo>
                  <a:pt x="2319338" y="800100"/>
                </a:lnTo>
                <a:lnTo>
                  <a:pt x="2343150" y="962025"/>
                </a:lnTo>
                <a:lnTo>
                  <a:pt x="2366963" y="1057275"/>
                </a:lnTo>
                <a:lnTo>
                  <a:pt x="2419350" y="1162050"/>
                </a:lnTo>
                <a:lnTo>
                  <a:pt x="2505075" y="1214438"/>
                </a:lnTo>
                <a:lnTo>
                  <a:pt x="2538413" y="1247775"/>
                </a:lnTo>
                <a:lnTo>
                  <a:pt x="0" y="1252538"/>
                </a:lnTo>
                <a:close/>
              </a:path>
            </a:pathLst>
          </a:custGeom>
          <a:solidFill>
            <a:srgbClr val="7030A0">
              <a:alpha val="60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15" name="Volný tvar 14"/>
          <p:cNvSpPr/>
          <p:nvPr/>
        </p:nvSpPr>
        <p:spPr>
          <a:xfrm>
            <a:off x="3495675" y="2358579"/>
            <a:ext cx="3100388" cy="485775"/>
          </a:xfrm>
          <a:custGeom>
            <a:avLst/>
            <a:gdLst>
              <a:gd name="connsiteX0" fmla="*/ 0 w 3100388"/>
              <a:gd name="connsiteY0" fmla="*/ 481012 h 485775"/>
              <a:gd name="connsiteX1" fmla="*/ 119063 w 3100388"/>
              <a:gd name="connsiteY1" fmla="*/ 419100 h 485775"/>
              <a:gd name="connsiteX2" fmla="*/ 214313 w 3100388"/>
              <a:gd name="connsiteY2" fmla="*/ 404812 h 485775"/>
              <a:gd name="connsiteX3" fmla="*/ 347663 w 3100388"/>
              <a:gd name="connsiteY3" fmla="*/ 438150 h 485775"/>
              <a:gd name="connsiteX4" fmla="*/ 485775 w 3100388"/>
              <a:gd name="connsiteY4" fmla="*/ 461962 h 485775"/>
              <a:gd name="connsiteX5" fmla="*/ 628650 w 3100388"/>
              <a:gd name="connsiteY5" fmla="*/ 447675 h 485775"/>
              <a:gd name="connsiteX6" fmla="*/ 742950 w 3100388"/>
              <a:gd name="connsiteY6" fmla="*/ 433387 h 485775"/>
              <a:gd name="connsiteX7" fmla="*/ 871538 w 3100388"/>
              <a:gd name="connsiteY7" fmla="*/ 447675 h 485775"/>
              <a:gd name="connsiteX8" fmla="*/ 971550 w 3100388"/>
              <a:gd name="connsiteY8" fmla="*/ 461962 h 485775"/>
              <a:gd name="connsiteX9" fmla="*/ 1090613 w 3100388"/>
              <a:gd name="connsiteY9" fmla="*/ 461962 h 485775"/>
              <a:gd name="connsiteX10" fmla="*/ 1366838 w 3100388"/>
              <a:gd name="connsiteY10" fmla="*/ 461962 h 485775"/>
              <a:gd name="connsiteX11" fmla="*/ 1600200 w 3100388"/>
              <a:gd name="connsiteY11" fmla="*/ 452437 h 485775"/>
              <a:gd name="connsiteX12" fmla="*/ 1757363 w 3100388"/>
              <a:gd name="connsiteY12" fmla="*/ 452437 h 485775"/>
              <a:gd name="connsiteX13" fmla="*/ 1843088 w 3100388"/>
              <a:gd name="connsiteY13" fmla="*/ 442912 h 485775"/>
              <a:gd name="connsiteX14" fmla="*/ 1909763 w 3100388"/>
              <a:gd name="connsiteY14" fmla="*/ 457200 h 485775"/>
              <a:gd name="connsiteX15" fmla="*/ 1957388 w 3100388"/>
              <a:gd name="connsiteY15" fmla="*/ 466725 h 485775"/>
              <a:gd name="connsiteX16" fmla="*/ 2066925 w 3100388"/>
              <a:gd name="connsiteY16" fmla="*/ 419100 h 485775"/>
              <a:gd name="connsiteX17" fmla="*/ 2105025 w 3100388"/>
              <a:gd name="connsiteY17" fmla="*/ 361950 h 485775"/>
              <a:gd name="connsiteX18" fmla="*/ 2147888 w 3100388"/>
              <a:gd name="connsiteY18" fmla="*/ 219075 h 485775"/>
              <a:gd name="connsiteX19" fmla="*/ 2214563 w 3100388"/>
              <a:gd name="connsiteY19" fmla="*/ 38100 h 485775"/>
              <a:gd name="connsiteX20" fmla="*/ 2281238 w 3100388"/>
              <a:gd name="connsiteY20" fmla="*/ 0 h 485775"/>
              <a:gd name="connsiteX21" fmla="*/ 2357438 w 3100388"/>
              <a:gd name="connsiteY21" fmla="*/ 42862 h 485775"/>
              <a:gd name="connsiteX22" fmla="*/ 2409825 w 3100388"/>
              <a:gd name="connsiteY22" fmla="*/ 176212 h 485775"/>
              <a:gd name="connsiteX23" fmla="*/ 2438400 w 3100388"/>
              <a:gd name="connsiteY23" fmla="*/ 295275 h 485775"/>
              <a:gd name="connsiteX24" fmla="*/ 2490788 w 3100388"/>
              <a:gd name="connsiteY24" fmla="*/ 400050 h 485775"/>
              <a:gd name="connsiteX25" fmla="*/ 2571750 w 3100388"/>
              <a:gd name="connsiteY25" fmla="*/ 476250 h 485775"/>
              <a:gd name="connsiteX26" fmla="*/ 2647950 w 3100388"/>
              <a:gd name="connsiteY26" fmla="*/ 485775 h 485775"/>
              <a:gd name="connsiteX27" fmla="*/ 2738438 w 3100388"/>
              <a:gd name="connsiteY27" fmla="*/ 457200 h 485775"/>
              <a:gd name="connsiteX28" fmla="*/ 2814638 w 3100388"/>
              <a:gd name="connsiteY28" fmla="*/ 461962 h 485775"/>
              <a:gd name="connsiteX29" fmla="*/ 3100388 w 3100388"/>
              <a:gd name="connsiteY29" fmla="*/ 485775 h 485775"/>
              <a:gd name="connsiteX30" fmla="*/ 0 w 3100388"/>
              <a:gd name="connsiteY30" fmla="*/ 481012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100388" h="485775">
                <a:moveTo>
                  <a:pt x="0" y="481012"/>
                </a:moveTo>
                <a:lnTo>
                  <a:pt x="119063" y="419100"/>
                </a:lnTo>
                <a:lnTo>
                  <a:pt x="214313" y="404812"/>
                </a:lnTo>
                <a:lnTo>
                  <a:pt x="347663" y="438150"/>
                </a:lnTo>
                <a:lnTo>
                  <a:pt x="485775" y="461962"/>
                </a:lnTo>
                <a:lnTo>
                  <a:pt x="628650" y="447675"/>
                </a:lnTo>
                <a:lnTo>
                  <a:pt x="742950" y="433387"/>
                </a:lnTo>
                <a:lnTo>
                  <a:pt x="871538" y="447675"/>
                </a:lnTo>
                <a:lnTo>
                  <a:pt x="971550" y="461962"/>
                </a:lnTo>
                <a:lnTo>
                  <a:pt x="1090613" y="461962"/>
                </a:lnTo>
                <a:lnTo>
                  <a:pt x="1366838" y="461962"/>
                </a:lnTo>
                <a:lnTo>
                  <a:pt x="1600200" y="452437"/>
                </a:lnTo>
                <a:lnTo>
                  <a:pt x="1757363" y="452437"/>
                </a:lnTo>
                <a:lnTo>
                  <a:pt x="1843088" y="442912"/>
                </a:lnTo>
                <a:lnTo>
                  <a:pt x="1909763" y="457200"/>
                </a:lnTo>
                <a:lnTo>
                  <a:pt x="1957388" y="466725"/>
                </a:lnTo>
                <a:lnTo>
                  <a:pt x="2066925" y="419100"/>
                </a:lnTo>
                <a:lnTo>
                  <a:pt x="2105025" y="361950"/>
                </a:lnTo>
                <a:lnTo>
                  <a:pt x="2147888" y="219075"/>
                </a:lnTo>
                <a:lnTo>
                  <a:pt x="2214563" y="38100"/>
                </a:lnTo>
                <a:lnTo>
                  <a:pt x="2281238" y="0"/>
                </a:lnTo>
                <a:lnTo>
                  <a:pt x="2357438" y="42862"/>
                </a:lnTo>
                <a:lnTo>
                  <a:pt x="2409825" y="176212"/>
                </a:lnTo>
                <a:lnTo>
                  <a:pt x="2438400" y="295275"/>
                </a:lnTo>
                <a:lnTo>
                  <a:pt x="2490788" y="400050"/>
                </a:lnTo>
                <a:lnTo>
                  <a:pt x="2571750" y="476250"/>
                </a:lnTo>
                <a:lnTo>
                  <a:pt x="2647950" y="485775"/>
                </a:lnTo>
                <a:lnTo>
                  <a:pt x="2738438" y="457200"/>
                </a:lnTo>
                <a:lnTo>
                  <a:pt x="2814638" y="461962"/>
                </a:lnTo>
                <a:lnTo>
                  <a:pt x="3100388" y="485775"/>
                </a:lnTo>
                <a:lnTo>
                  <a:pt x="0" y="481012"/>
                </a:lnTo>
                <a:close/>
              </a:path>
            </a:pathLst>
          </a:custGeom>
          <a:solidFill>
            <a:srgbClr val="7030A0">
              <a:alpha val="60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27" name="Volný tvar 26"/>
          <p:cNvSpPr/>
          <p:nvPr/>
        </p:nvSpPr>
        <p:spPr>
          <a:xfrm>
            <a:off x="2000250" y="4292154"/>
            <a:ext cx="1590675" cy="1338262"/>
          </a:xfrm>
          <a:custGeom>
            <a:avLst/>
            <a:gdLst>
              <a:gd name="connsiteX0" fmla="*/ 1590675 w 1590675"/>
              <a:gd name="connsiteY0" fmla="*/ 1338262 h 1338262"/>
              <a:gd name="connsiteX1" fmla="*/ 1457325 w 1590675"/>
              <a:gd name="connsiteY1" fmla="*/ 1295400 h 1338262"/>
              <a:gd name="connsiteX2" fmla="*/ 1352550 w 1590675"/>
              <a:gd name="connsiteY2" fmla="*/ 1243012 h 1338262"/>
              <a:gd name="connsiteX3" fmla="*/ 1247775 w 1590675"/>
              <a:gd name="connsiteY3" fmla="*/ 1219200 h 1338262"/>
              <a:gd name="connsiteX4" fmla="*/ 1090613 w 1590675"/>
              <a:gd name="connsiteY4" fmla="*/ 1095375 h 1338262"/>
              <a:gd name="connsiteX5" fmla="*/ 985838 w 1590675"/>
              <a:gd name="connsiteY5" fmla="*/ 1057275 h 1338262"/>
              <a:gd name="connsiteX6" fmla="*/ 890588 w 1590675"/>
              <a:gd name="connsiteY6" fmla="*/ 700087 h 1338262"/>
              <a:gd name="connsiteX7" fmla="*/ 833438 w 1590675"/>
              <a:gd name="connsiteY7" fmla="*/ 438150 h 1338262"/>
              <a:gd name="connsiteX8" fmla="*/ 766763 w 1590675"/>
              <a:gd name="connsiteY8" fmla="*/ 85725 h 1338262"/>
              <a:gd name="connsiteX9" fmla="*/ 738188 w 1590675"/>
              <a:gd name="connsiteY9" fmla="*/ 0 h 1338262"/>
              <a:gd name="connsiteX10" fmla="*/ 695325 w 1590675"/>
              <a:gd name="connsiteY10" fmla="*/ 90487 h 1338262"/>
              <a:gd name="connsiteX11" fmla="*/ 609600 w 1590675"/>
              <a:gd name="connsiteY11" fmla="*/ 547687 h 1338262"/>
              <a:gd name="connsiteX12" fmla="*/ 538163 w 1590675"/>
              <a:gd name="connsiteY12" fmla="*/ 885825 h 1338262"/>
              <a:gd name="connsiteX13" fmla="*/ 481013 w 1590675"/>
              <a:gd name="connsiteY13" fmla="*/ 1004887 h 1338262"/>
              <a:gd name="connsiteX14" fmla="*/ 471488 w 1590675"/>
              <a:gd name="connsiteY14" fmla="*/ 1004887 h 1338262"/>
              <a:gd name="connsiteX15" fmla="*/ 390525 w 1590675"/>
              <a:gd name="connsiteY15" fmla="*/ 838200 h 1338262"/>
              <a:gd name="connsiteX16" fmla="*/ 347663 w 1590675"/>
              <a:gd name="connsiteY16" fmla="*/ 757237 h 1338262"/>
              <a:gd name="connsiteX17" fmla="*/ 300038 w 1590675"/>
              <a:gd name="connsiteY17" fmla="*/ 757237 h 1338262"/>
              <a:gd name="connsiteX18" fmla="*/ 190500 w 1590675"/>
              <a:gd name="connsiteY18" fmla="*/ 852487 h 1338262"/>
              <a:gd name="connsiteX19" fmla="*/ 71438 w 1590675"/>
              <a:gd name="connsiteY19" fmla="*/ 962025 h 1338262"/>
              <a:gd name="connsiteX20" fmla="*/ 4763 w 1590675"/>
              <a:gd name="connsiteY20" fmla="*/ 1009650 h 1338262"/>
              <a:gd name="connsiteX21" fmla="*/ 0 w 1590675"/>
              <a:gd name="connsiteY21" fmla="*/ 1333500 h 1338262"/>
              <a:gd name="connsiteX22" fmla="*/ 1590675 w 1590675"/>
              <a:gd name="connsiteY22" fmla="*/ 1338262 h 1338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90675" h="1338262">
                <a:moveTo>
                  <a:pt x="1590675" y="1338262"/>
                </a:moveTo>
                <a:lnTo>
                  <a:pt x="1457325" y="1295400"/>
                </a:lnTo>
                <a:lnTo>
                  <a:pt x="1352550" y="1243012"/>
                </a:lnTo>
                <a:lnTo>
                  <a:pt x="1247775" y="1219200"/>
                </a:lnTo>
                <a:lnTo>
                  <a:pt x="1090613" y="1095375"/>
                </a:lnTo>
                <a:lnTo>
                  <a:pt x="985838" y="1057275"/>
                </a:lnTo>
                <a:lnTo>
                  <a:pt x="890588" y="700087"/>
                </a:lnTo>
                <a:lnTo>
                  <a:pt x="833438" y="438150"/>
                </a:lnTo>
                <a:lnTo>
                  <a:pt x="766763" y="85725"/>
                </a:lnTo>
                <a:lnTo>
                  <a:pt x="738188" y="0"/>
                </a:lnTo>
                <a:lnTo>
                  <a:pt x="695325" y="90487"/>
                </a:lnTo>
                <a:lnTo>
                  <a:pt x="609600" y="547687"/>
                </a:lnTo>
                <a:lnTo>
                  <a:pt x="538163" y="885825"/>
                </a:lnTo>
                <a:lnTo>
                  <a:pt x="481013" y="1004887"/>
                </a:lnTo>
                <a:lnTo>
                  <a:pt x="471488" y="1004887"/>
                </a:lnTo>
                <a:lnTo>
                  <a:pt x="390525" y="838200"/>
                </a:lnTo>
                <a:lnTo>
                  <a:pt x="347663" y="757237"/>
                </a:lnTo>
                <a:lnTo>
                  <a:pt x="300038" y="757237"/>
                </a:lnTo>
                <a:lnTo>
                  <a:pt x="190500" y="852487"/>
                </a:lnTo>
                <a:lnTo>
                  <a:pt x="71438" y="962025"/>
                </a:lnTo>
                <a:lnTo>
                  <a:pt x="4763" y="1009650"/>
                </a:lnTo>
                <a:cubicBezTo>
                  <a:pt x="3175" y="1117600"/>
                  <a:pt x="1588" y="1225550"/>
                  <a:pt x="0" y="1333500"/>
                </a:cubicBezTo>
                <a:lnTo>
                  <a:pt x="1590675" y="1338262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28" name="Volný tvar 27"/>
          <p:cNvSpPr/>
          <p:nvPr/>
        </p:nvSpPr>
        <p:spPr>
          <a:xfrm>
            <a:off x="2028825" y="2210941"/>
            <a:ext cx="1476375" cy="638175"/>
          </a:xfrm>
          <a:custGeom>
            <a:avLst/>
            <a:gdLst>
              <a:gd name="connsiteX0" fmla="*/ 0 w 1476375"/>
              <a:gd name="connsiteY0" fmla="*/ 623888 h 638175"/>
              <a:gd name="connsiteX1" fmla="*/ 119063 w 1476375"/>
              <a:gd name="connsiteY1" fmla="*/ 600075 h 638175"/>
              <a:gd name="connsiteX2" fmla="*/ 242888 w 1476375"/>
              <a:gd name="connsiteY2" fmla="*/ 547688 h 638175"/>
              <a:gd name="connsiteX3" fmla="*/ 347663 w 1476375"/>
              <a:gd name="connsiteY3" fmla="*/ 552450 h 638175"/>
              <a:gd name="connsiteX4" fmla="*/ 438150 w 1476375"/>
              <a:gd name="connsiteY4" fmla="*/ 619125 h 638175"/>
              <a:gd name="connsiteX5" fmla="*/ 461963 w 1476375"/>
              <a:gd name="connsiteY5" fmla="*/ 619125 h 638175"/>
              <a:gd name="connsiteX6" fmla="*/ 514350 w 1476375"/>
              <a:gd name="connsiteY6" fmla="*/ 533400 h 638175"/>
              <a:gd name="connsiteX7" fmla="*/ 638175 w 1476375"/>
              <a:gd name="connsiteY7" fmla="*/ 185738 h 638175"/>
              <a:gd name="connsiteX8" fmla="*/ 690563 w 1476375"/>
              <a:gd name="connsiteY8" fmla="*/ 28575 h 638175"/>
              <a:gd name="connsiteX9" fmla="*/ 723900 w 1476375"/>
              <a:gd name="connsiteY9" fmla="*/ 0 h 638175"/>
              <a:gd name="connsiteX10" fmla="*/ 771525 w 1476375"/>
              <a:gd name="connsiteY10" fmla="*/ 33338 h 638175"/>
              <a:gd name="connsiteX11" fmla="*/ 828675 w 1476375"/>
              <a:gd name="connsiteY11" fmla="*/ 200025 h 638175"/>
              <a:gd name="connsiteX12" fmla="*/ 871538 w 1476375"/>
              <a:gd name="connsiteY12" fmla="*/ 309563 h 638175"/>
              <a:gd name="connsiteX13" fmla="*/ 909638 w 1476375"/>
              <a:gd name="connsiteY13" fmla="*/ 371475 h 638175"/>
              <a:gd name="connsiteX14" fmla="*/ 985838 w 1476375"/>
              <a:gd name="connsiteY14" fmla="*/ 457200 h 638175"/>
              <a:gd name="connsiteX15" fmla="*/ 1081088 w 1476375"/>
              <a:gd name="connsiteY15" fmla="*/ 452438 h 638175"/>
              <a:gd name="connsiteX16" fmla="*/ 1214438 w 1476375"/>
              <a:gd name="connsiteY16" fmla="*/ 533400 h 638175"/>
              <a:gd name="connsiteX17" fmla="*/ 1447800 w 1476375"/>
              <a:gd name="connsiteY17" fmla="*/ 600075 h 638175"/>
              <a:gd name="connsiteX18" fmla="*/ 1476375 w 1476375"/>
              <a:gd name="connsiteY18" fmla="*/ 638175 h 638175"/>
              <a:gd name="connsiteX19" fmla="*/ 0 w 1476375"/>
              <a:gd name="connsiteY19" fmla="*/ 623888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76375" h="638175">
                <a:moveTo>
                  <a:pt x="0" y="623888"/>
                </a:moveTo>
                <a:lnTo>
                  <a:pt x="119063" y="600075"/>
                </a:lnTo>
                <a:lnTo>
                  <a:pt x="242888" y="547688"/>
                </a:lnTo>
                <a:lnTo>
                  <a:pt x="347663" y="552450"/>
                </a:lnTo>
                <a:lnTo>
                  <a:pt x="438150" y="619125"/>
                </a:lnTo>
                <a:lnTo>
                  <a:pt x="461963" y="619125"/>
                </a:lnTo>
                <a:lnTo>
                  <a:pt x="514350" y="533400"/>
                </a:lnTo>
                <a:lnTo>
                  <a:pt x="638175" y="185738"/>
                </a:lnTo>
                <a:lnTo>
                  <a:pt x="690563" y="28575"/>
                </a:lnTo>
                <a:lnTo>
                  <a:pt x="723900" y="0"/>
                </a:lnTo>
                <a:lnTo>
                  <a:pt x="771525" y="33338"/>
                </a:lnTo>
                <a:lnTo>
                  <a:pt x="828675" y="200025"/>
                </a:lnTo>
                <a:lnTo>
                  <a:pt x="871538" y="309563"/>
                </a:lnTo>
                <a:lnTo>
                  <a:pt x="909638" y="371475"/>
                </a:lnTo>
                <a:lnTo>
                  <a:pt x="985838" y="457200"/>
                </a:lnTo>
                <a:lnTo>
                  <a:pt x="1081088" y="452438"/>
                </a:lnTo>
                <a:lnTo>
                  <a:pt x="1214438" y="533400"/>
                </a:lnTo>
                <a:lnTo>
                  <a:pt x="1447800" y="600075"/>
                </a:lnTo>
                <a:lnTo>
                  <a:pt x="1476375" y="638175"/>
                </a:lnTo>
                <a:lnTo>
                  <a:pt x="0" y="623888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29" name="Volný tvar 28"/>
          <p:cNvSpPr/>
          <p:nvPr/>
        </p:nvSpPr>
        <p:spPr>
          <a:xfrm>
            <a:off x="1243013" y="3701604"/>
            <a:ext cx="762000" cy="1928812"/>
          </a:xfrm>
          <a:custGeom>
            <a:avLst/>
            <a:gdLst>
              <a:gd name="connsiteX0" fmla="*/ 0 w 762000"/>
              <a:gd name="connsiteY0" fmla="*/ 1928812 h 1928812"/>
              <a:gd name="connsiteX1" fmla="*/ 0 w 762000"/>
              <a:gd name="connsiteY1" fmla="*/ 990600 h 1928812"/>
              <a:gd name="connsiteX2" fmla="*/ 47625 w 762000"/>
              <a:gd name="connsiteY2" fmla="*/ 533400 h 1928812"/>
              <a:gd name="connsiteX3" fmla="*/ 85725 w 762000"/>
              <a:gd name="connsiteY3" fmla="*/ 180975 h 1928812"/>
              <a:gd name="connsiteX4" fmla="*/ 123825 w 762000"/>
              <a:gd name="connsiteY4" fmla="*/ 0 h 1928812"/>
              <a:gd name="connsiteX5" fmla="*/ 152400 w 762000"/>
              <a:gd name="connsiteY5" fmla="*/ 4762 h 1928812"/>
              <a:gd name="connsiteX6" fmla="*/ 195262 w 762000"/>
              <a:gd name="connsiteY6" fmla="*/ 171450 h 1928812"/>
              <a:gd name="connsiteX7" fmla="*/ 242887 w 762000"/>
              <a:gd name="connsiteY7" fmla="*/ 481012 h 1928812"/>
              <a:gd name="connsiteX8" fmla="*/ 290512 w 762000"/>
              <a:gd name="connsiteY8" fmla="*/ 695325 h 1928812"/>
              <a:gd name="connsiteX9" fmla="*/ 328612 w 762000"/>
              <a:gd name="connsiteY9" fmla="*/ 881062 h 1928812"/>
              <a:gd name="connsiteX10" fmla="*/ 376237 w 762000"/>
              <a:gd name="connsiteY10" fmla="*/ 1076325 h 1928812"/>
              <a:gd name="connsiteX11" fmla="*/ 400050 w 762000"/>
              <a:gd name="connsiteY11" fmla="*/ 1133475 h 1928812"/>
              <a:gd name="connsiteX12" fmla="*/ 490537 w 762000"/>
              <a:gd name="connsiteY12" fmla="*/ 1200150 h 1928812"/>
              <a:gd name="connsiteX13" fmla="*/ 561975 w 762000"/>
              <a:gd name="connsiteY13" fmla="*/ 1347787 h 1928812"/>
              <a:gd name="connsiteX14" fmla="*/ 676275 w 762000"/>
              <a:gd name="connsiteY14" fmla="*/ 1557337 h 1928812"/>
              <a:gd name="connsiteX15" fmla="*/ 728662 w 762000"/>
              <a:gd name="connsiteY15" fmla="*/ 1600200 h 1928812"/>
              <a:gd name="connsiteX16" fmla="*/ 762000 w 762000"/>
              <a:gd name="connsiteY16" fmla="*/ 1604962 h 1928812"/>
              <a:gd name="connsiteX17" fmla="*/ 752475 w 762000"/>
              <a:gd name="connsiteY17" fmla="*/ 1924050 h 1928812"/>
              <a:gd name="connsiteX18" fmla="*/ 0 w 762000"/>
              <a:gd name="connsiteY18" fmla="*/ 1928812 h 1928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62000" h="1928812">
                <a:moveTo>
                  <a:pt x="0" y="1928812"/>
                </a:moveTo>
                <a:lnTo>
                  <a:pt x="0" y="990600"/>
                </a:lnTo>
                <a:lnTo>
                  <a:pt x="47625" y="533400"/>
                </a:lnTo>
                <a:lnTo>
                  <a:pt x="85725" y="180975"/>
                </a:lnTo>
                <a:lnTo>
                  <a:pt x="123825" y="0"/>
                </a:lnTo>
                <a:lnTo>
                  <a:pt x="152400" y="4762"/>
                </a:lnTo>
                <a:lnTo>
                  <a:pt x="195262" y="171450"/>
                </a:lnTo>
                <a:lnTo>
                  <a:pt x="242887" y="481012"/>
                </a:lnTo>
                <a:lnTo>
                  <a:pt x="290512" y="695325"/>
                </a:lnTo>
                <a:lnTo>
                  <a:pt x="328612" y="881062"/>
                </a:lnTo>
                <a:lnTo>
                  <a:pt x="376237" y="1076325"/>
                </a:lnTo>
                <a:lnTo>
                  <a:pt x="400050" y="1133475"/>
                </a:lnTo>
                <a:lnTo>
                  <a:pt x="490537" y="1200150"/>
                </a:lnTo>
                <a:lnTo>
                  <a:pt x="561975" y="1347787"/>
                </a:lnTo>
                <a:lnTo>
                  <a:pt x="676275" y="1557337"/>
                </a:lnTo>
                <a:lnTo>
                  <a:pt x="728662" y="1600200"/>
                </a:lnTo>
                <a:lnTo>
                  <a:pt x="762000" y="1604962"/>
                </a:lnTo>
                <a:lnTo>
                  <a:pt x="752475" y="1924050"/>
                </a:lnTo>
                <a:lnTo>
                  <a:pt x="0" y="1928812"/>
                </a:lnTo>
                <a:close/>
              </a:path>
            </a:pathLst>
          </a:custGeom>
          <a:solidFill>
            <a:srgbClr val="92D050">
              <a:alpha val="70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30" name="Volný tvar 29"/>
          <p:cNvSpPr/>
          <p:nvPr/>
        </p:nvSpPr>
        <p:spPr>
          <a:xfrm>
            <a:off x="1271588" y="1248916"/>
            <a:ext cx="809625" cy="1595438"/>
          </a:xfrm>
          <a:custGeom>
            <a:avLst/>
            <a:gdLst>
              <a:gd name="connsiteX0" fmla="*/ 809625 w 809625"/>
              <a:gd name="connsiteY0" fmla="*/ 1585913 h 1595438"/>
              <a:gd name="connsiteX1" fmla="*/ 685800 w 809625"/>
              <a:gd name="connsiteY1" fmla="*/ 1452563 h 1595438"/>
              <a:gd name="connsiteX2" fmla="*/ 614362 w 809625"/>
              <a:gd name="connsiteY2" fmla="*/ 1390650 h 1595438"/>
              <a:gd name="connsiteX3" fmla="*/ 528637 w 809625"/>
              <a:gd name="connsiteY3" fmla="*/ 1390650 h 1595438"/>
              <a:gd name="connsiteX4" fmla="*/ 471487 w 809625"/>
              <a:gd name="connsiteY4" fmla="*/ 1323975 h 1595438"/>
              <a:gd name="connsiteX5" fmla="*/ 390525 w 809625"/>
              <a:gd name="connsiteY5" fmla="*/ 1152525 h 1595438"/>
              <a:gd name="connsiteX6" fmla="*/ 361950 w 809625"/>
              <a:gd name="connsiteY6" fmla="*/ 1023938 h 1595438"/>
              <a:gd name="connsiteX7" fmla="*/ 323850 w 809625"/>
              <a:gd name="connsiteY7" fmla="*/ 700088 h 1595438"/>
              <a:gd name="connsiteX8" fmla="*/ 280987 w 809625"/>
              <a:gd name="connsiteY8" fmla="*/ 276225 h 1595438"/>
              <a:gd name="connsiteX9" fmla="*/ 242887 w 809625"/>
              <a:gd name="connsiteY9" fmla="*/ 71438 h 1595438"/>
              <a:gd name="connsiteX10" fmla="*/ 176212 w 809625"/>
              <a:gd name="connsiteY10" fmla="*/ 4763 h 1595438"/>
              <a:gd name="connsiteX11" fmla="*/ 138112 w 809625"/>
              <a:gd name="connsiteY11" fmla="*/ 0 h 1595438"/>
              <a:gd name="connsiteX12" fmla="*/ 100012 w 809625"/>
              <a:gd name="connsiteY12" fmla="*/ 119063 h 1595438"/>
              <a:gd name="connsiteX13" fmla="*/ 66675 w 809625"/>
              <a:gd name="connsiteY13" fmla="*/ 361950 h 1595438"/>
              <a:gd name="connsiteX14" fmla="*/ 0 w 809625"/>
              <a:gd name="connsiteY14" fmla="*/ 1076325 h 1595438"/>
              <a:gd name="connsiteX15" fmla="*/ 0 w 809625"/>
              <a:gd name="connsiteY15" fmla="*/ 1595438 h 1595438"/>
              <a:gd name="connsiteX16" fmla="*/ 809625 w 809625"/>
              <a:gd name="connsiteY16" fmla="*/ 1585913 h 159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09625" h="1595438">
                <a:moveTo>
                  <a:pt x="809625" y="1585913"/>
                </a:moveTo>
                <a:lnTo>
                  <a:pt x="685800" y="1452563"/>
                </a:lnTo>
                <a:lnTo>
                  <a:pt x="614362" y="1390650"/>
                </a:lnTo>
                <a:lnTo>
                  <a:pt x="528637" y="1390650"/>
                </a:lnTo>
                <a:lnTo>
                  <a:pt x="471487" y="1323975"/>
                </a:lnTo>
                <a:lnTo>
                  <a:pt x="390525" y="1152525"/>
                </a:lnTo>
                <a:lnTo>
                  <a:pt x="361950" y="1023938"/>
                </a:lnTo>
                <a:lnTo>
                  <a:pt x="323850" y="700088"/>
                </a:lnTo>
                <a:lnTo>
                  <a:pt x="280987" y="276225"/>
                </a:lnTo>
                <a:lnTo>
                  <a:pt x="242887" y="71438"/>
                </a:lnTo>
                <a:lnTo>
                  <a:pt x="176212" y="4763"/>
                </a:lnTo>
                <a:lnTo>
                  <a:pt x="138112" y="0"/>
                </a:lnTo>
                <a:lnTo>
                  <a:pt x="100012" y="119063"/>
                </a:lnTo>
                <a:lnTo>
                  <a:pt x="66675" y="361950"/>
                </a:lnTo>
                <a:lnTo>
                  <a:pt x="0" y="1076325"/>
                </a:lnTo>
                <a:lnTo>
                  <a:pt x="0" y="1595438"/>
                </a:lnTo>
                <a:lnTo>
                  <a:pt x="809625" y="1585913"/>
                </a:lnTo>
                <a:close/>
              </a:path>
            </a:pathLst>
          </a:custGeom>
          <a:solidFill>
            <a:srgbClr val="92D050">
              <a:alpha val="70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graphicFrame>
        <p:nvGraphicFramePr>
          <p:cNvPr id="89108" name="Graf 19"/>
          <p:cNvGraphicFramePr>
            <a:graphicFrameLocks/>
          </p:cNvGraphicFramePr>
          <p:nvPr/>
        </p:nvGraphicFramePr>
        <p:xfrm>
          <a:off x="128588" y="3208338"/>
          <a:ext cx="8886825" cy="334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4" r:id="rId3" imgW="8888738" imgH="3346994" progId="Excel.Sheet.8">
                  <p:embed/>
                </p:oleObj>
              </mc:Choice>
              <mc:Fallback>
                <p:oleObj r:id="rId3" imgW="8888738" imgH="3346994" progId="Excel.Sheet.8">
                  <p:embed/>
                  <p:pic>
                    <p:nvPicPr>
                      <p:cNvPr id="0" name="Picture 1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3208338"/>
                        <a:ext cx="8886825" cy="334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1241364" y="-46124"/>
            <a:ext cx="6661311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cs-CZ" sz="3200" b="1" dirty="0" smtClean="0">
                <a:ln w="11430"/>
                <a:gradFill>
                  <a:gsLst>
                    <a:gs pos="0">
                      <a:srgbClr val="C00000"/>
                    </a:gs>
                    <a:gs pos="25000">
                      <a:srgbClr val="C00000"/>
                    </a:gs>
                    <a:gs pos="50000">
                      <a:srgbClr val="C00000"/>
                    </a:gs>
                    <a:gs pos="75000">
                      <a:srgbClr val="C00000"/>
                    </a:gs>
                    <a:gs pos="100000">
                      <a:srgbClr val="C0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VARIABILITY </a:t>
            </a:r>
            <a:r>
              <a:rPr lang="cs-CZ" sz="3200" b="1" dirty="0" err="1" smtClean="0">
                <a:ln w="11430"/>
                <a:gradFill>
                  <a:gsLst>
                    <a:gs pos="0">
                      <a:srgbClr val="C00000"/>
                    </a:gs>
                    <a:gs pos="25000">
                      <a:srgbClr val="C00000"/>
                    </a:gs>
                    <a:gs pos="50000">
                      <a:srgbClr val="C00000"/>
                    </a:gs>
                    <a:gs pos="75000">
                      <a:srgbClr val="C00000"/>
                    </a:gs>
                    <a:gs pos="100000">
                      <a:srgbClr val="C0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of</a:t>
            </a:r>
            <a:r>
              <a:rPr lang="cs-CZ" sz="3200" b="1" dirty="0" smtClean="0">
                <a:ln w="11430"/>
                <a:gradFill>
                  <a:gsLst>
                    <a:gs pos="0">
                      <a:srgbClr val="C00000"/>
                    </a:gs>
                    <a:gs pos="25000">
                      <a:srgbClr val="C00000"/>
                    </a:gs>
                    <a:gs pos="50000">
                      <a:srgbClr val="C00000"/>
                    </a:gs>
                    <a:gs pos="75000">
                      <a:srgbClr val="C00000"/>
                    </a:gs>
                    <a:gs pos="100000">
                      <a:srgbClr val="C0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cs-CZ" sz="3200" b="1" dirty="0" err="1" smtClean="0">
                <a:ln w="11430"/>
                <a:gradFill>
                  <a:gsLst>
                    <a:gs pos="0">
                      <a:srgbClr val="C00000"/>
                    </a:gs>
                    <a:gs pos="25000">
                      <a:srgbClr val="C00000"/>
                    </a:gs>
                    <a:gs pos="50000">
                      <a:srgbClr val="C00000"/>
                    </a:gs>
                    <a:gs pos="75000">
                      <a:srgbClr val="C00000"/>
                    </a:gs>
                    <a:gs pos="100000">
                      <a:srgbClr val="C0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circulatory</a:t>
            </a:r>
            <a:r>
              <a:rPr lang="cs-CZ" sz="3200" b="1" dirty="0" smtClean="0">
                <a:ln w="11430"/>
                <a:gradFill>
                  <a:gsLst>
                    <a:gs pos="0">
                      <a:srgbClr val="C00000"/>
                    </a:gs>
                    <a:gs pos="25000">
                      <a:srgbClr val="C00000"/>
                    </a:gs>
                    <a:gs pos="50000">
                      <a:srgbClr val="C00000"/>
                    </a:gs>
                    <a:gs pos="75000">
                      <a:srgbClr val="C00000"/>
                    </a:gs>
                    <a:gs pos="100000">
                      <a:srgbClr val="C0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cs-CZ" sz="3200" b="1" dirty="0" err="1" smtClean="0">
                <a:ln w="11430"/>
                <a:gradFill>
                  <a:gsLst>
                    <a:gs pos="0">
                      <a:srgbClr val="C00000"/>
                    </a:gs>
                    <a:gs pos="25000">
                      <a:srgbClr val="C00000"/>
                    </a:gs>
                    <a:gs pos="50000">
                      <a:srgbClr val="C00000"/>
                    </a:gs>
                    <a:gs pos="75000">
                      <a:srgbClr val="C00000"/>
                    </a:gs>
                    <a:gs pos="100000">
                      <a:srgbClr val="C0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parameters</a:t>
            </a:r>
            <a:endParaRPr lang="cs-CZ" sz="3200" b="1" dirty="0">
              <a:ln w="11430"/>
              <a:gradFill>
                <a:gsLst>
                  <a:gs pos="0">
                    <a:srgbClr val="C00000"/>
                  </a:gs>
                  <a:gs pos="25000">
                    <a:srgbClr val="C00000"/>
                  </a:gs>
                  <a:gs pos="50000">
                    <a:srgbClr val="C00000"/>
                  </a:gs>
                  <a:gs pos="75000">
                    <a:srgbClr val="C00000"/>
                  </a:gs>
                  <a:gs pos="100000">
                    <a:srgbClr val="C00000"/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89111" name="Graf 25"/>
          <p:cNvGraphicFramePr>
            <a:graphicFrameLocks/>
          </p:cNvGraphicFramePr>
          <p:nvPr/>
        </p:nvGraphicFramePr>
        <p:xfrm>
          <a:off x="128588" y="438150"/>
          <a:ext cx="8886825" cy="334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5" r:id="rId5" imgW="8888738" imgH="3346994" progId="Excel.Sheet.8">
                  <p:embed/>
                </p:oleObj>
              </mc:Choice>
              <mc:Fallback>
                <p:oleObj r:id="rId5" imgW="8888738" imgH="3346994" progId="Excel.Sheet.8">
                  <p:embed/>
                  <p:pic>
                    <p:nvPicPr>
                      <p:cNvPr id="0" name="Picture 1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438150"/>
                        <a:ext cx="8886825" cy="334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Šipka doleva 18"/>
          <p:cNvSpPr/>
          <p:nvPr/>
        </p:nvSpPr>
        <p:spPr>
          <a:xfrm rot="20294897">
            <a:off x="5822864" y="1511296"/>
            <a:ext cx="2970880" cy="559383"/>
          </a:xfrm>
          <a:prstGeom prst="leftArrow">
            <a:avLst/>
          </a:prstGeom>
          <a:solidFill>
            <a:srgbClr val="C00000">
              <a:alpha val="83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800"/>
              </a:lnSpc>
              <a:defRPr/>
            </a:pPr>
            <a:r>
              <a:rPr lang="cs-CZ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Respirační  sinusová arytmie</a:t>
            </a:r>
          </a:p>
        </p:txBody>
      </p:sp>
      <p:sp>
        <p:nvSpPr>
          <p:cNvPr id="23" name="Šipka doleva 22"/>
          <p:cNvSpPr/>
          <p:nvPr/>
        </p:nvSpPr>
        <p:spPr>
          <a:xfrm rot="20438292">
            <a:off x="5990533" y="1958116"/>
            <a:ext cx="2995581" cy="361905"/>
          </a:xfrm>
          <a:prstGeom prst="leftArrow">
            <a:avLst/>
          </a:prstGeom>
          <a:solidFill>
            <a:srgbClr val="0000C0">
              <a:alpha val="83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800"/>
              </a:lnSpc>
              <a:defRPr/>
            </a:pPr>
            <a:r>
              <a:rPr 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Respiratory sinus arrhythmia</a:t>
            </a:r>
          </a:p>
        </p:txBody>
      </p:sp>
      <p:sp>
        <p:nvSpPr>
          <p:cNvPr id="14" name="Šipka doleva 13"/>
          <p:cNvSpPr/>
          <p:nvPr/>
        </p:nvSpPr>
        <p:spPr>
          <a:xfrm rot="19899493">
            <a:off x="5971215" y="3983779"/>
            <a:ext cx="2995581" cy="421316"/>
          </a:xfrm>
          <a:prstGeom prst="leftArrow">
            <a:avLst/>
          </a:prstGeom>
          <a:solidFill>
            <a:srgbClr val="C00000">
              <a:alpha val="83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800"/>
              </a:lnSpc>
              <a:defRPr/>
            </a:pPr>
            <a:r>
              <a:rPr lang="cs-CZ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Změny  nitrohrudního  tlaku</a:t>
            </a:r>
          </a:p>
        </p:txBody>
      </p:sp>
      <p:sp>
        <p:nvSpPr>
          <p:cNvPr id="16" name="Šipka doleva 15"/>
          <p:cNvSpPr/>
          <p:nvPr/>
        </p:nvSpPr>
        <p:spPr>
          <a:xfrm rot="20438292">
            <a:off x="6014754" y="4518414"/>
            <a:ext cx="3159234" cy="365777"/>
          </a:xfrm>
          <a:prstGeom prst="leftArrow">
            <a:avLst/>
          </a:prstGeom>
          <a:solidFill>
            <a:srgbClr val="0000C0">
              <a:alpha val="83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800"/>
              </a:lnSpc>
              <a:defRPr/>
            </a:pPr>
            <a:r>
              <a:rPr 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changes in </a:t>
            </a:r>
            <a:r>
              <a:rPr lang="en-US" sz="1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intrathoracic</a:t>
            </a:r>
            <a:r>
              <a:rPr 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pressure</a:t>
            </a:r>
          </a:p>
        </p:txBody>
      </p:sp>
      <p:sp>
        <p:nvSpPr>
          <p:cNvPr id="17" name="Šipka doleva 16"/>
          <p:cNvSpPr/>
          <p:nvPr/>
        </p:nvSpPr>
        <p:spPr>
          <a:xfrm>
            <a:off x="1331913" y="404813"/>
            <a:ext cx="7200900" cy="4318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parasympathicus</a:t>
            </a:r>
            <a:endParaRPr lang="en-US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Šipka doleva 17"/>
          <p:cNvSpPr/>
          <p:nvPr/>
        </p:nvSpPr>
        <p:spPr>
          <a:xfrm>
            <a:off x="1274622" y="818780"/>
            <a:ext cx="2448272" cy="432048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sympathicus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Šipka doleva 21"/>
          <p:cNvSpPr/>
          <p:nvPr/>
        </p:nvSpPr>
        <p:spPr>
          <a:xfrm rot="20294897">
            <a:off x="3144428" y="1859603"/>
            <a:ext cx="1936531" cy="440010"/>
          </a:xfrm>
          <a:prstGeom prst="leftArrow">
            <a:avLst/>
          </a:prstGeom>
          <a:solidFill>
            <a:srgbClr val="FFC000">
              <a:alpha val="83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800"/>
              </a:lnSpc>
              <a:defRPr/>
            </a:pPr>
            <a:r>
              <a:rPr lang="cs-CZ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Baroreflex</a:t>
            </a:r>
          </a:p>
        </p:txBody>
      </p:sp>
      <p:sp>
        <p:nvSpPr>
          <p:cNvPr id="24" name="Šipka doleva 23"/>
          <p:cNvSpPr/>
          <p:nvPr/>
        </p:nvSpPr>
        <p:spPr>
          <a:xfrm rot="20294897">
            <a:off x="2784389" y="3772160"/>
            <a:ext cx="1936531" cy="440010"/>
          </a:xfrm>
          <a:prstGeom prst="leftArrow">
            <a:avLst/>
          </a:prstGeom>
          <a:solidFill>
            <a:srgbClr val="FFC000">
              <a:alpha val="83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800"/>
              </a:lnSpc>
              <a:defRPr/>
            </a:pPr>
            <a:r>
              <a:rPr lang="cs-CZ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Baroreflex</a:t>
            </a:r>
          </a:p>
        </p:txBody>
      </p:sp>
    </p:spTree>
    <p:extLst>
      <p:ext uri="{BB962C8B-B14F-4D97-AF65-F5344CB8AC3E}">
        <p14:creationId xmlns:p14="http://schemas.microsoft.com/office/powerpoint/2010/main" val="8449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27817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CIRCULATORY FAILURE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err="1" smtClean="0"/>
              <a:t>The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main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function</a:t>
            </a:r>
            <a:r>
              <a:rPr lang="cs-CZ" altLang="cs-CZ" dirty="0" smtClean="0"/>
              <a:t> 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circulation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keep</a:t>
            </a:r>
            <a:r>
              <a:rPr lang="cs-CZ" altLang="cs-CZ" dirty="0" smtClean="0"/>
              <a:t>  a </a:t>
            </a:r>
            <a:r>
              <a:rPr lang="cs-CZ" altLang="cs-CZ" dirty="0" err="1" smtClean="0"/>
              <a:t>good</a:t>
            </a:r>
            <a:r>
              <a:rPr lang="cs-CZ" altLang="cs-CZ" dirty="0" smtClean="0"/>
              <a:t> organ and </a:t>
            </a:r>
            <a:r>
              <a:rPr lang="cs-CZ" altLang="cs-CZ" dirty="0" err="1" smtClean="0"/>
              <a:t>tissue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perfusion</a:t>
            </a:r>
            <a:r>
              <a:rPr lang="cs-CZ" altLang="cs-CZ" dirty="0" smtClean="0"/>
              <a:t> </a:t>
            </a:r>
          </a:p>
          <a:p>
            <a:pPr eaLnBrk="1" hangingPunct="1">
              <a:buFontTx/>
              <a:buNone/>
              <a:defRPr/>
            </a:pPr>
            <a:r>
              <a:rPr lang="cs-CZ" altLang="cs-CZ" dirty="0" smtClean="0"/>
              <a:t>  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4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BP = CO  x TPR</a:t>
            </a:r>
          </a:p>
          <a:p>
            <a:pPr eaLnBrk="1" hangingPunct="1">
              <a:buFontTx/>
              <a:buNone/>
              <a:defRPr/>
            </a:pPr>
            <a:r>
              <a:rPr lang="en-US" sz="1400" dirty="0"/>
              <a:t>Circulatory failure is a generalized inadequate </a:t>
            </a:r>
            <a:r>
              <a:rPr lang="cs-CZ" sz="1400" dirty="0" smtClean="0"/>
              <a:t> </a:t>
            </a:r>
            <a:r>
              <a:rPr lang="cs-CZ" sz="1400" dirty="0" err="1" smtClean="0"/>
              <a:t>blood</a:t>
            </a:r>
            <a:r>
              <a:rPr lang="cs-CZ" sz="1400" dirty="0" smtClean="0"/>
              <a:t> </a:t>
            </a:r>
            <a:r>
              <a:rPr lang="en-US" sz="1400" dirty="0" smtClean="0"/>
              <a:t>flow in </a:t>
            </a:r>
            <a:r>
              <a:rPr lang="en-US" sz="1400" dirty="0"/>
              <a:t>the body that causes tissue damage due to reduced </a:t>
            </a:r>
            <a:r>
              <a:rPr lang="cs-CZ" sz="1400" dirty="0" err="1" smtClean="0"/>
              <a:t>blood</a:t>
            </a:r>
            <a:r>
              <a:rPr lang="cs-CZ" sz="1400" dirty="0" smtClean="0"/>
              <a:t> </a:t>
            </a:r>
            <a:r>
              <a:rPr lang="en-US" sz="1400" dirty="0" smtClean="0"/>
              <a:t>flow </a:t>
            </a:r>
            <a:r>
              <a:rPr lang="en-US" sz="1400" dirty="0"/>
              <a:t>- reduced transport of oxygen (and other nutritional factors). The cardiovascular system itself (cardiac muscle, vascular walls, vasomotor system, and other parts of circulation) worsens when </a:t>
            </a:r>
            <a:r>
              <a:rPr lang="cs-CZ" sz="1400" dirty="0" err="1" smtClean="0"/>
              <a:t>coming</a:t>
            </a:r>
            <a:r>
              <a:rPr lang="cs-CZ" sz="1400" dirty="0" smtClean="0"/>
              <a:t> „</a:t>
            </a:r>
            <a:r>
              <a:rPr lang="en-US" sz="1400" dirty="0" smtClean="0"/>
              <a:t>circulatory shock</a:t>
            </a:r>
            <a:r>
              <a:rPr lang="cs-CZ" sz="1400" dirty="0" smtClean="0"/>
              <a:t>“</a:t>
            </a:r>
            <a:endParaRPr lang="cs-CZ" altLang="cs-CZ" sz="14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740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CIRCULATORY FAILURE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altLang="cs-CZ" sz="4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</a:t>
            </a:r>
            <a:r>
              <a:rPr lang="cs-CZ" altLang="cs-CZ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BP</a:t>
            </a:r>
            <a:r>
              <a:rPr lang="cs-CZ" altLang="cs-CZ" sz="4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= </a:t>
            </a:r>
            <a:r>
              <a:rPr lang="cs-CZ" altLang="cs-CZ" sz="5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CO</a:t>
            </a:r>
            <a:r>
              <a:rPr lang="cs-CZ" altLang="cs-CZ" sz="4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cs-CZ" altLang="cs-CZ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x TPR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CO </a:t>
            </a:r>
            <a:r>
              <a:rPr lang="cs-CZ" altLang="cs-CZ" sz="3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decrease</a:t>
            </a:r>
            <a:r>
              <a:rPr lang="cs-CZ" altLang="cs-CZ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cs-CZ" altLang="cs-CZ" sz="2800" b="1" i="1" u="sng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lower</a:t>
            </a:r>
            <a:r>
              <a:rPr lang="cs-CZ" altLang="cs-CZ" sz="2800" b="1" i="1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800" b="1" i="1" u="sng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volume</a:t>
            </a:r>
            <a:r>
              <a:rPr lang="cs-CZ" altLang="cs-CZ" sz="2800" b="1" i="1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in </a:t>
            </a:r>
            <a:r>
              <a:rPr lang="cs-CZ" altLang="cs-CZ" sz="2800" b="1" i="1" u="sng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circulation</a:t>
            </a:r>
            <a:r>
              <a:rPr lang="cs-CZ" altLang="cs-CZ" sz="2800" b="1" i="1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– </a:t>
            </a:r>
            <a:r>
              <a:rPr lang="cs-CZ" altLang="cs-CZ" sz="2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lower</a:t>
            </a:r>
            <a:r>
              <a:rPr lang="cs-CZ" altLang="cs-CZ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venous</a:t>
            </a:r>
            <a:r>
              <a:rPr lang="cs-CZ" altLang="cs-CZ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return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decrease</a:t>
            </a:r>
            <a:r>
              <a:rPr lang="cs-CZ" altLang="cs-CZ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of</a:t>
            </a:r>
            <a:r>
              <a:rPr lang="cs-CZ" altLang="cs-CZ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filling</a:t>
            </a:r>
            <a:r>
              <a:rPr lang="cs-CZ" altLang="cs-CZ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pressure</a:t>
            </a:r>
            <a:r>
              <a:rPr lang="cs-CZ" altLang="cs-CZ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and by Frank- </a:t>
            </a:r>
            <a:r>
              <a:rPr lang="cs-CZ" altLang="cs-CZ" sz="2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Starling</a:t>
            </a:r>
            <a:r>
              <a:rPr lang="cs-CZ" altLang="cs-CZ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principle</a:t>
            </a:r>
            <a:r>
              <a:rPr lang="cs-CZ" altLang="cs-CZ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decrease</a:t>
            </a:r>
            <a:r>
              <a:rPr lang="cs-CZ" altLang="cs-CZ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of</a:t>
            </a:r>
            <a:r>
              <a:rPr lang="cs-CZ" altLang="cs-CZ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CO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  <a:r>
              <a:rPr lang="cs-CZ" altLang="cs-CZ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: </a:t>
            </a:r>
            <a:r>
              <a:rPr lang="cs-CZ" altLang="cs-CZ" sz="2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e.g</a:t>
            </a:r>
            <a:r>
              <a:rPr lang="cs-CZ" altLang="cs-CZ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cs-CZ" altLang="cs-CZ" sz="2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hemorrhagic</a:t>
            </a:r>
            <a:r>
              <a:rPr lang="cs-CZ" altLang="cs-CZ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shock</a:t>
            </a:r>
            <a:r>
              <a:rPr lang="cs-CZ" altLang="cs-CZ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cs-CZ" altLang="cs-CZ" sz="2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hypovolemic</a:t>
            </a:r>
            <a:r>
              <a:rPr lang="cs-CZ" altLang="cs-CZ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shock</a:t>
            </a:r>
            <a:endParaRPr lang="cs-CZ" altLang="cs-CZ" sz="28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Therapy</a:t>
            </a:r>
            <a:r>
              <a:rPr lang="cs-CZ" altLang="cs-CZ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: </a:t>
            </a:r>
            <a:r>
              <a:rPr lang="cs-CZ" altLang="cs-CZ" sz="2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infusion</a:t>
            </a:r>
            <a:r>
              <a:rPr lang="cs-CZ" altLang="cs-CZ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(</a:t>
            </a:r>
            <a:r>
              <a:rPr lang="cs-CZ" altLang="cs-CZ" sz="2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e.g</a:t>
            </a:r>
            <a:r>
              <a:rPr lang="cs-CZ" altLang="cs-CZ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cs-CZ" altLang="cs-CZ" sz="2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of</a:t>
            </a:r>
            <a:r>
              <a:rPr lang="cs-CZ" altLang="cs-CZ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physiological</a:t>
            </a:r>
            <a:r>
              <a:rPr lang="cs-CZ" altLang="cs-CZ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solution</a:t>
            </a:r>
            <a:r>
              <a:rPr lang="cs-CZ" altLang="cs-CZ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7550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CIRCULATORY FAILURE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</a:t>
            </a:r>
            <a:r>
              <a:rPr lang="cs-CZ" altLang="cs-CZ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BP</a:t>
            </a:r>
            <a:r>
              <a:rPr lang="cs-CZ" altLang="cs-CZ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= </a:t>
            </a:r>
            <a:r>
              <a:rPr lang="cs-CZ" altLang="cs-CZ" sz="4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CO</a:t>
            </a:r>
            <a:r>
              <a:rPr lang="cs-CZ" altLang="cs-CZ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cs-CZ" altLang="cs-CZ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x TPR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CO </a:t>
            </a:r>
            <a:r>
              <a:rPr lang="cs-CZ" altLang="cs-CZ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decrease</a:t>
            </a:r>
            <a:r>
              <a:rPr lang="cs-CZ" altLang="cs-CZ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cs-CZ" altLang="cs-CZ" sz="2400" b="1" i="1" u="sng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vasodilatation</a:t>
            </a:r>
            <a:r>
              <a:rPr lang="cs-CZ" altLang="cs-CZ" sz="2400" b="1" i="1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400" b="1" i="1" u="sng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of</a:t>
            </a:r>
            <a:r>
              <a:rPr lang="cs-CZ" altLang="cs-CZ" sz="2400" b="1" i="1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400" b="1" i="1" u="sng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venous</a:t>
            </a:r>
            <a:r>
              <a:rPr lang="cs-CZ" altLang="cs-CZ" sz="2400" b="1" i="1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400" b="1" i="1" u="sng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system</a:t>
            </a:r>
            <a:r>
              <a:rPr lang="cs-CZ" altLang="cs-CZ" sz="2400" b="1" i="1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- </a:t>
            </a:r>
            <a:r>
              <a:rPr lang="cs-CZ" altLang="cs-CZ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sudden</a:t>
            </a:r>
            <a:r>
              <a:rPr lang="cs-CZ" altLang="cs-CZ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periphery</a:t>
            </a:r>
            <a:r>
              <a:rPr lang="cs-CZ" altLang="cs-CZ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vasodilatation</a:t>
            </a:r>
            <a:r>
              <a:rPr lang="cs-CZ" altLang="cs-CZ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– </a:t>
            </a:r>
            <a:r>
              <a:rPr lang="cs-CZ" altLang="cs-CZ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e.g</a:t>
            </a:r>
            <a:r>
              <a:rPr lang="cs-CZ" altLang="cs-CZ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cs-CZ" altLang="cs-CZ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sudden</a:t>
            </a:r>
            <a:r>
              <a:rPr lang="cs-CZ" altLang="cs-CZ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loss</a:t>
            </a:r>
            <a:r>
              <a:rPr lang="cs-CZ" altLang="cs-CZ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of</a:t>
            </a:r>
            <a:r>
              <a:rPr lang="cs-CZ" altLang="cs-CZ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vasomotor</a:t>
            </a:r>
            <a:r>
              <a:rPr lang="cs-CZ" altLang="cs-CZ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tone : </a:t>
            </a:r>
            <a:r>
              <a:rPr lang="cs-CZ" altLang="cs-CZ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vasomotor</a:t>
            </a:r>
            <a:r>
              <a:rPr lang="cs-CZ" altLang="cs-CZ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syncope</a:t>
            </a:r>
            <a:r>
              <a:rPr lang="cs-CZ" altLang="cs-CZ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(</a:t>
            </a:r>
            <a:r>
              <a:rPr lang="cs-CZ" altLang="cs-CZ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neurogenic</a:t>
            </a:r>
            <a:r>
              <a:rPr lang="cs-CZ" altLang="cs-CZ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shock</a:t>
            </a:r>
            <a:r>
              <a:rPr lang="cs-CZ" altLang="cs-CZ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-brain </a:t>
            </a:r>
            <a:r>
              <a:rPr lang="cs-CZ" altLang="cs-CZ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damage</a:t>
            </a:r>
            <a:r>
              <a:rPr lang="cs-CZ" altLang="cs-CZ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cs-CZ" altLang="cs-CZ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deep</a:t>
            </a:r>
            <a:r>
              <a:rPr lang="cs-CZ" altLang="cs-CZ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anesthesia</a:t>
            </a:r>
            <a:r>
              <a:rPr lang="cs-CZ" altLang="cs-CZ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cs-CZ" altLang="cs-CZ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emotional</a:t>
            </a:r>
            <a:r>
              <a:rPr lang="cs-CZ" altLang="cs-CZ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activation</a:t>
            </a:r>
            <a:r>
              <a:rPr lang="cs-CZ" altLang="cs-CZ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of</a:t>
            </a:r>
            <a:r>
              <a:rPr lang="cs-CZ" altLang="cs-CZ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parasympathetic</a:t>
            </a:r>
            <a:r>
              <a:rPr lang="cs-CZ" altLang="cs-CZ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signals</a:t>
            </a:r>
            <a:r>
              <a:rPr lang="cs-CZ" altLang="cs-CZ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to </a:t>
            </a:r>
            <a:r>
              <a:rPr lang="cs-CZ" altLang="cs-CZ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slow</a:t>
            </a:r>
            <a:r>
              <a:rPr lang="cs-CZ" altLang="cs-CZ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the</a:t>
            </a:r>
            <a:r>
              <a:rPr lang="cs-CZ" altLang="cs-CZ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heart</a:t>
            </a:r>
            <a:r>
              <a:rPr lang="cs-CZ" altLang="cs-CZ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and </a:t>
            </a:r>
            <a:r>
              <a:rPr lang="cs-CZ" altLang="cs-CZ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also</a:t>
            </a:r>
            <a:r>
              <a:rPr lang="cs-CZ" altLang="cs-CZ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activation</a:t>
            </a:r>
            <a:r>
              <a:rPr lang="cs-CZ" altLang="cs-CZ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of</a:t>
            </a:r>
            <a:r>
              <a:rPr lang="cs-CZ" altLang="cs-CZ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inverse </a:t>
            </a:r>
            <a:r>
              <a:rPr lang="cs-CZ" altLang="cs-CZ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sympathetic</a:t>
            </a:r>
            <a:r>
              <a:rPr lang="cs-CZ" altLang="cs-CZ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signals</a:t>
            </a:r>
            <a:r>
              <a:rPr lang="cs-CZ" altLang="cs-CZ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to </a:t>
            </a:r>
            <a:r>
              <a:rPr lang="cs-CZ" altLang="cs-CZ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dilate</a:t>
            </a:r>
            <a:r>
              <a:rPr lang="cs-CZ" altLang="cs-CZ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the</a:t>
            </a:r>
            <a:r>
              <a:rPr lang="cs-CZ" altLang="cs-CZ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peripheral</a:t>
            </a:r>
            <a:r>
              <a:rPr lang="cs-CZ" altLang="cs-CZ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vasculature</a:t>
            </a:r>
            <a:r>
              <a:rPr lang="cs-CZ" altLang="cs-CZ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: </a:t>
            </a:r>
            <a:r>
              <a:rPr lang="cs-CZ" altLang="cs-CZ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vasovagal</a:t>
            </a:r>
            <a:r>
              <a:rPr lang="cs-CZ" altLang="cs-CZ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syncope</a:t>
            </a:r>
            <a:r>
              <a:rPr lang="cs-CZ" altLang="cs-CZ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(</a:t>
            </a:r>
            <a:r>
              <a:rPr lang="cs-CZ" altLang="cs-CZ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emotional</a:t>
            </a:r>
            <a:r>
              <a:rPr lang="cs-CZ" altLang="cs-CZ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disturbance-</a:t>
            </a:r>
            <a:r>
              <a:rPr lang="cs-CZ" altLang="cs-CZ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fainting</a:t>
            </a:r>
            <a:r>
              <a:rPr lang="cs-CZ" altLang="cs-CZ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in </a:t>
            </a:r>
            <a:r>
              <a:rPr lang="cs-CZ" altLang="cs-CZ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young</a:t>
            </a:r>
            <a:r>
              <a:rPr lang="cs-CZ" altLang="cs-CZ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people</a:t>
            </a:r>
            <a:r>
              <a:rPr lang="cs-CZ" altLang="cs-CZ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5950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CIRCULATORY FAILURE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7772400" cy="468788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altLang="cs-CZ" sz="4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</a:t>
            </a:r>
            <a:r>
              <a:rPr lang="cs-CZ" altLang="cs-CZ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BP</a:t>
            </a:r>
            <a:r>
              <a:rPr lang="cs-CZ" altLang="cs-CZ" sz="4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= </a:t>
            </a:r>
            <a:r>
              <a:rPr lang="cs-CZ" altLang="cs-CZ" sz="6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CO</a:t>
            </a:r>
            <a:r>
              <a:rPr lang="cs-CZ" altLang="cs-CZ" sz="4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cs-CZ" altLang="cs-CZ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x TPR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CO </a:t>
            </a:r>
            <a:r>
              <a:rPr lang="cs-CZ" altLang="cs-CZ" sz="4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decrease</a:t>
            </a:r>
            <a:r>
              <a:rPr lang="cs-CZ" altLang="cs-CZ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cs-CZ" altLang="cs-CZ" b="1" i="1" u="sng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lower</a:t>
            </a:r>
            <a:r>
              <a:rPr lang="cs-CZ" altLang="cs-CZ" b="1" i="1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b="1" i="1" u="sng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pumping</a:t>
            </a:r>
            <a:r>
              <a:rPr lang="cs-CZ" altLang="cs-CZ" b="1" i="1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function</a:t>
            </a:r>
            <a:r>
              <a:rPr lang="cs-CZ" altLang="cs-CZ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of</a:t>
            </a:r>
            <a:r>
              <a:rPr lang="cs-CZ" altLang="cs-CZ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the</a:t>
            </a:r>
            <a:r>
              <a:rPr lang="cs-CZ" altLang="cs-CZ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heart</a:t>
            </a:r>
            <a:endParaRPr lang="cs-CZ" altLang="cs-CZ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e.g</a:t>
            </a:r>
            <a:r>
              <a:rPr lang="cs-CZ" altLang="cs-CZ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cs-CZ" altLang="cs-CZ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myocardial</a:t>
            </a:r>
            <a:r>
              <a:rPr lang="cs-CZ" altLang="cs-CZ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infarction</a:t>
            </a:r>
            <a:r>
              <a:rPr lang="cs-CZ" altLang="cs-CZ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</a:t>
            </a:r>
            <a:r>
              <a:rPr lang="en-US" sz="2400" dirty="0"/>
              <a:t> </a:t>
            </a:r>
            <a:r>
              <a:rPr lang="cs-CZ" sz="2400" dirty="0" smtClean="0"/>
              <a:t>s</a:t>
            </a:r>
            <a:r>
              <a:rPr lang="en-US" sz="2400" dirty="0" err="1" smtClean="0"/>
              <a:t>evere</a:t>
            </a:r>
            <a:r>
              <a:rPr lang="en-US" sz="2400" dirty="0" smtClean="0"/>
              <a:t> </a:t>
            </a:r>
            <a:r>
              <a:rPr lang="en-US" sz="2400" dirty="0"/>
              <a:t>dysfunction of the heart valves, cardiac </a:t>
            </a:r>
            <a:r>
              <a:rPr lang="en-US" sz="2400" dirty="0" smtClean="0"/>
              <a:t>arrhythmias</a:t>
            </a:r>
            <a:endParaRPr lang="cs-CZ" altLang="cs-CZ" sz="24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Resultes</a:t>
            </a:r>
            <a:r>
              <a:rPr lang="cs-CZ" altLang="cs-CZ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: </a:t>
            </a:r>
            <a:r>
              <a:rPr lang="cs-CZ" altLang="cs-CZ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cardiogenic</a:t>
            </a:r>
            <a:r>
              <a:rPr lang="cs-CZ" altLang="cs-CZ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shock</a:t>
            </a:r>
            <a:endParaRPr lang="cs-CZ" altLang="cs-CZ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1400" dirty="0" smtClean="0"/>
              <a:t>= </a:t>
            </a:r>
            <a:r>
              <a:rPr lang="en-US" sz="1600" dirty="0" smtClean="0"/>
              <a:t>circulatory </a:t>
            </a:r>
            <a:r>
              <a:rPr lang="en-US" sz="1600" dirty="0"/>
              <a:t>shock, which results from the weakened ability of the heart as a pump;</a:t>
            </a:r>
            <a:br>
              <a:rPr lang="en-US" sz="1600" dirty="0"/>
            </a:br>
            <a:r>
              <a:rPr lang="cs-CZ" sz="1600" dirty="0" smtClean="0"/>
              <a:t>(</a:t>
            </a:r>
            <a:r>
              <a:rPr lang="en-US" sz="1600" dirty="0" smtClean="0"/>
              <a:t>85</a:t>
            </a:r>
            <a:r>
              <a:rPr lang="en-US" sz="1600" dirty="0"/>
              <a:t>% of people who develop a cardiogenic shock will not survive)</a:t>
            </a:r>
            <a:endParaRPr lang="cs-CZ" altLang="cs-CZ" sz="16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895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Feedback </a:t>
            </a:r>
            <a:r>
              <a:rPr lang="cs-CZ" sz="4000" b="1" dirty="0" err="1" smtClean="0"/>
              <a:t>regulation</a:t>
            </a:r>
            <a:endParaRPr lang="en-US" sz="4000" b="1" dirty="0"/>
          </a:p>
        </p:txBody>
      </p:sp>
      <p:pic>
        <p:nvPicPr>
          <p:cNvPr id="6" name="Picture 7" descr="bal_simple_loo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FCB"/>
              </a:clrFrom>
              <a:clrTo>
                <a:srgbClr val="FDFFCB">
                  <a:alpha val="0"/>
                </a:srgbClr>
              </a:clrTo>
            </a:clrChange>
            <a:lum bright="-18000"/>
          </a:blip>
          <a:srcRect/>
          <a:stretch>
            <a:fillRect/>
          </a:stretch>
        </p:blipFill>
        <p:spPr bwMode="auto">
          <a:xfrm>
            <a:off x="1764084" y="1844824"/>
            <a:ext cx="5616228" cy="421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3167844" y="6495147"/>
            <a:ext cx="2808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000" dirty="0" smtClean="0"/>
              <a:t>http://www.</a:t>
            </a:r>
            <a:r>
              <a:rPr lang="cs-CZ" sz="1000" dirty="0" err="1" smtClean="0"/>
              <a:t>slideshare.net</a:t>
            </a:r>
            <a:r>
              <a:rPr lang="cs-CZ" sz="1000" dirty="0" smtClean="0"/>
              <a:t>/</a:t>
            </a:r>
            <a:r>
              <a:rPr lang="cs-CZ" sz="1000" dirty="0" err="1" smtClean="0"/>
              <a:t>drpsdeb</a:t>
            </a:r>
            <a:r>
              <a:rPr lang="cs-CZ" sz="1000" dirty="0" smtClean="0"/>
              <a:t>/</a:t>
            </a:r>
            <a:r>
              <a:rPr lang="cs-CZ" sz="1000" dirty="0" err="1" smtClean="0"/>
              <a:t>presentations</a:t>
            </a:r>
            <a:endParaRPr lang="cs-CZ" sz="1000" dirty="0" smtClean="0"/>
          </a:p>
        </p:txBody>
      </p:sp>
    </p:spTree>
    <p:extLst>
      <p:ext uri="{BB962C8B-B14F-4D97-AF65-F5344CB8AC3E}">
        <p14:creationId xmlns:p14="http://schemas.microsoft.com/office/powerpoint/2010/main" val="402944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CIRCULATORY FAILURE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altLang="cs-CZ" sz="44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</a:t>
            </a:r>
            <a:r>
              <a:rPr lang="cs-CZ" altLang="cs-CZ" sz="36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BP</a:t>
            </a:r>
            <a:r>
              <a:rPr lang="cs-CZ" altLang="cs-CZ" sz="44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= </a:t>
            </a:r>
            <a:r>
              <a:rPr lang="cs-CZ" altLang="cs-CZ" sz="36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CO</a:t>
            </a:r>
            <a:r>
              <a:rPr lang="cs-CZ" altLang="cs-CZ" sz="44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cs-CZ" altLang="cs-CZ" sz="36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x </a:t>
            </a:r>
            <a:r>
              <a:rPr lang="cs-CZ" altLang="cs-CZ" sz="54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TPR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36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TPR decrease: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cs-CZ" altLang="cs-CZ" sz="2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toxic vasodilatation (by histamin-allergy) – anaphylactic shock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cs-CZ" altLang="cs-CZ" sz="2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Dysbalance of autonomy nervous system – sympathetic part – decrease  of sympathetic tone of vessels</a:t>
            </a:r>
          </a:p>
        </p:txBody>
      </p:sp>
    </p:spTree>
    <p:extLst>
      <p:ext uri="{BB962C8B-B14F-4D97-AF65-F5344CB8AC3E}">
        <p14:creationId xmlns:p14="http://schemas.microsoft.com/office/powerpoint/2010/main" val="14550825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NYHA classification</a:t>
            </a:r>
          </a:p>
        </p:txBody>
      </p:sp>
      <p:pic>
        <p:nvPicPr>
          <p:cNvPr id="7171" name="Zástupný symbol pro obsah 3" descr="Clipboard07.bmp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557338"/>
            <a:ext cx="8334375" cy="4103687"/>
          </a:xfrm>
        </p:spPr>
      </p:pic>
    </p:spTree>
    <p:extLst>
      <p:ext uri="{BB962C8B-B14F-4D97-AF65-F5344CB8AC3E}">
        <p14:creationId xmlns:p14="http://schemas.microsoft.com/office/powerpoint/2010/main" val="23988187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smtClean="0"/>
              <a:t>SYNCOPA - a manifestation of brain ischemia that arises</a:t>
            </a:r>
            <a:r>
              <a:rPr lang="cs-CZ" altLang="cs-CZ" smtClean="0"/>
              <a:t> w</a:t>
            </a:r>
            <a:r>
              <a:rPr lang="en-US" altLang="cs-CZ" smtClean="0"/>
              <a:t>ith a sudden drop in blood pressure </a:t>
            </a:r>
            <a:r>
              <a:rPr lang="cs-CZ" altLang="cs-CZ" smtClean="0"/>
              <a:t>due to failure in circulation</a:t>
            </a:r>
            <a:r>
              <a:rPr lang="en-US" altLang="cs-CZ" smtClean="0"/>
              <a:t/>
            </a:r>
            <a:br>
              <a:rPr lang="en-US" altLang="cs-CZ" smtClean="0"/>
            </a:br>
            <a:r>
              <a:rPr lang="en-US" altLang="cs-CZ" smtClean="0"/>
              <a:t/>
            </a:r>
            <a:br>
              <a:rPr lang="en-US" altLang="cs-CZ" smtClean="0"/>
            </a:br>
            <a:r>
              <a:rPr lang="en-US" altLang="cs-CZ" smtClean="0"/>
              <a:t>   - if the lying</a:t>
            </a:r>
            <a:r>
              <a:rPr lang="cs-CZ" altLang="cs-CZ" smtClean="0"/>
              <a:t> -</a:t>
            </a:r>
            <a:r>
              <a:rPr lang="en-US" altLang="cs-CZ" smtClean="0"/>
              <a:t> consciousness returns quickly - within one minute</a:t>
            </a: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4900755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smtClean="0"/>
              <a:t>If the pressure drops for several hours, they are metabolic</a:t>
            </a:r>
            <a:r>
              <a:rPr lang="cs-CZ" altLang="cs-CZ" smtClean="0"/>
              <a:t> changes</a:t>
            </a:r>
            <a:r>
              <a:rPr lang="en-US" altLang="cs-CZ" smtClean="0"/>
              <a:t> in the ischemic organs and developing </a:t>
            </a:r>
            <a:r>
              <a:rPr lang="cs-CZ" altLang="cs-CZ" smtClean="0"/>
              <a:t>„</a:t>
            </a:r>
            <a:r>
              <a:rPr lang="en-US" altLang="cs-CZ" smtClean="0"/>
              <a:t>a shock</a:t>
            </a:r>
            <a:r>
              <a:rPr lang="cs-CZ" altLang="cs-CZ" smtClean="0"/>
              <a:t>“</a:t>
            </a:r>
            <a:r>
              <a:rPr lang="en-US" altLang="cs-CZ" smtClean="0"/>
              <a:t/>
            </a:r>
            <a:br>
              <a:rPr lang="en-US" altLang="cs-CZ" smtClean="0"/>
            </a:br>
            <a:endParaRPr lang="cs-CZ" altLang="cs-CZ" smtClean="0"/>
          </a:p>
          <a:p>
            <a:r>
              <a:rPr lang="en-US" altLang="cs-CZ" b="1" smtClean="0"/>
              <a:t>S</a:t>
            </a:r>
            <a:r>
              <a:rPr lang="cs-CZ" altLang="cs-CZ" b="1" smtClean="0"/>
              <a:t>H</a:t>
            </a:r>
            <a:r>
              <a:rPr lang="en-US" altLang="cs-CZ" b="1" smtClean="0"/>
              <a:t>OC</a:t>
            </a:r>
            <a:r>
              <a:rPr lang="cs-CZ" altLang="cs-CZ" b="1" smtClean="0"/>
              <a:t>K</a:t>
            </a:r>
            <a:r>
              <a:rPr lang="en-US" altLang="cs-CZ" b="1" smtClean="0"/>
              <a:t> </a:t>
            </a:r>
            <a:r>
              <a:rPr lang="en-US" altLang="cs-CZ" smtClean="0"/>
              <a:t>= is acute circulatory insufficiency syndrome with manifestations of tissue ischemia</a:t>
            </a:r>
            <a:r>
              <a:rPr lang="cs-CZ" altLang="cs-CZ" smtClean="0"/>
              <a:t> i</a:t>
            </a:r>
            <a:r>
              <a:rPr lang="en-US" altLang="cs-CZ" smtClean="0"/>
              <a:t>n </a:t>
            </a:r>
            <a:r>
              <a:rPr lang="cs-CZ" altLang="cs-CZ" smtClean="0"/>
              <a:t>a </a:t>
            </a:r>
            <a:r>
              <a:rPr lang="en-US" altLang="cs-CZ" smtClean="0"/>
              <a:t>different areas of the body</a:t>
            </a: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114046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cs-C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REGULATION </a:t>
            </a:r>
            <a:br>
              <a:rPr lang="cs-C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 CARDIOVASCULAR  SYSTEM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Main</a:t>
            </a:r>
            <a:r>
              <a:rPr lang="cs-CZ" dirty="0" smtClean="0"/>
              <a:t> </a:t>
            </a:r>
            <a:r>
              <a:rPr lang="cs-CZ" dirty="0" err="1" smtClean="0"/>
              <a:t>function</a:t>
            </a:r>
            <a:r>
              <a:rPr lang="cs-CZ" dirty="0" smtClean="0"/>
              <a:t>:</a:t>
            </a:r>
          </a:p>
          <a:p>
            <a:endParaRPr lang="cs-CZ" dirty="0" smtClean="0"/>
          </a:p>
          <a:p>
            <a:r>
              <a:rPr lang="cs-CZ" dirty="0" smtClean="0"/>
              <a:t> </a:t>
            </a:r>
            <a:r>
              <a:rPr lang="cs-CZ" dirty="0" err="1" smtClean="0"/>
              <a:t>keep</a:t>
            </a:r>
            <a:r>
              <a:rPr lang="cs-CZ" dirty="0" smtClean="0"/>
              <a:t> </a:t>
            </a:r>
            <a:r>
              <a:rPr lang="cs-CZ" dirty="0" err="1" smtClean="0"/>
              <a:t>relatively</a:t>
            </a:r>
            <a:r>
              <a:rPr lang="cs-CZ" dirty="0" smtClean="0"/>
              <a:t> </a:t>
            </a:r>
            <a:r>
              <a:rPr lang="cs-CZ" dirty="0" err="1" smtClean="0"/>
              <a:t>constantaneous</a:t>
            </a:r>
            <a:r>
              <a:rPr lang="cs-CZ" dirty="0" smtClean="0"/>
              <a:t> </a:t>
            </a:r>
            <a:r>
              <a:rPr lang="cs-CZ" dirty="0" err="1" smtClean="0"/>
              <a:t>arterial</a:t>
            </a:r>
            <a:r>
              <a:rPr lang="cs-CZ" dirty="0" smtClean="0"/>
              <a:t> </a:t>
            </a:r>
            <a:r>
              <a:rPr lang="cs-CZ" dirty="0" err="1" smtClean="0"/>
              <a:t>blood</a:t>
            </a:r>
            <a:r>
              <a:rPr lang="cs-CZ" dirty="0" smtClean="0"/>
              <a:t> </a:t>
            </a:r>
            <a:r>
              <a:rPr lang="cs-CZ" dirty="0" err="1" smtClean="0"/>
              <a:t>pressure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Keep</a:t>
            </a:r>
            <a:r>
              <a:rPr lang="cs-CZ" dirty="0" smtClean="0"/>
              <a:t> </a:t>
            </a:r>
            <a:r>
              <a:rPr lang="cs-CZ" dirty="0" err="1" smtClean="0"/>
              <a:t>perfusion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tissues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016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Regulation</a:t>
            </a:r>
            <a:r>
              <a:rPr lang="cs-C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</a:t>
            </a:r>
            <a:r>
              <a:rPr lang="cs-C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vessels</a:t>
            </a:r>
            <a:r>
              <a:rPr lang="cs-C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tone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Tone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vessels</a:t>
            </a:r>
            <a:r>
              <a:rPr lang="cs-CZ" dirty="0" smtClean="0"/>
              <a:t> = basic </a:t>
            </a:r>
            <a:r>
              <a:rPr lang="cs-CZ" dirty="0" err="1" smtClean="0"/>
              <a:t>tension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smooth</a:t>
            </a:r>
            <a:r>
              <a:rPr lang="cs-CZ" dirty="0" smtClean="0"/>
              <a:t> </a:t>
            </a:r>
            <a:r>
              <a:rPr lang="cs-CZ" dirty="0" err="1" smtClean="0"/>
              <a:t>muscle</a:t>
            </a:r>
            <a:r>
              <a:rPr lang="cs-CZ" dirty="0" smtClean="0"/>
              <a:t> </a:t>
            </a:r>
            <a:r>
              <a:rPr lang="cs-CZ" dirty="0" err="1" smtClean="0"/>
              <a:t>inside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wall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          (</a:t>
            </a:r>
            <a:r>
              <a:rPr lang="cs-CZ" dirty="0" err="1" smtClean="0"/>
              <a:t>vasoconstriction</a:t>
            </a:r>
            <a:r>
              <a:rPr lang="cs-CZ" dirty="0" smtClean="0"/>
              <a:t>   x   </a:t>
            </a:r>
            <a:r>
              <a:rPr lang="cs-CZ" dirty="0" err="1" smtClean="0"/>
              <a:t>vasodilatation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err="1" smtClean="0"/>
              <a:t>Regulation</a:t>
            </a:r>
            <a:r>
              <a:rPr lang="cs-CZ" dirty="0" smtClean="0"/>
              <a:t> - </a:t>
            </a:r>
            <a:r>
              <a:rPr lang="cs-CZ" dirty="0" err="1" smtClean="0"/>
              <a:t>local</a:t>
            </a:r>
            <a:r>
              <a:rPr lang="cs-CZ" dirty="0" smtClean="0"/>
              <a:t> </a:t>
            </a:r>
            <a:r>
              <a:rPr lang="cs-CZ" dirty="0" err="1" smtClean="0"/>
              <a:t>autoregulation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- </a:t>
            </a:r>
            <a:r>
              <a:rPr lang="cs-CZ" dirty="0" err="1" smtClean="0"/>
              <a:t>system</a:t>
            </a:r>
            <a:r>
              <a:rPr lang="cs-CZ" dirty="0" smtClean="0"/>
              <a:t> </a:t>
            </a:r>
            <a:r>
              <a:rPr lang="cs-CZ" dirty="0" err="1" smtClean="0"/>
              <a:t>regulation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121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Autoregulation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err="1" smtClean="0"/>
              <a:t>Autoregulation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capacity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tissues</a:t>
            </a:r>
            <a:r>
              <a:rPr lang="cs-CZ" dirty="0" smtClean="0"/>
              <a:t> to </a:t>
            </a:r>
            <a:r>
              <a:rPr lang="cs-CZ" dirty="0" err="1" smtClean="0"/>
              <a:t>regulate</a:t>
            </a:r>
            <a:r>
              <a:rPr lang="cs-CZ" dirty="0" smtClean="0"/>
              <a:t> </a:t>
            </a:r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dirty="0" err="1" smtClean="0"/>
              <a:t>own</a:t>
            </a:r>
            <a:r>
              <a:rPr lang="cs-CZ" dirty="0" smtClean="0"/>
              <a:t> </a:t>
            </a:r>
            <a:r>
              <a:rPr lang="cs-CZ" dirty="0" err="1" smtClean="0"/>
              <a:t>blood</a:t>
            </a:r>
            <a:r>
              <a:rPr lang="cs-CZ" dirty="0" smtClean="0"/>
              <a:t> </a:t>
            </a:r>
            <a:r>
              <a:rPr lang="cs-CZ" dirty="0" err="1" smtClean="0"/>
              <a:t>flow</a:t>
            </a:r>
            <a:endParaRPr lang="cs-CZ" dirty="0" smtClean="0"/>
          </a:p>
          <a:p>
            <a:pPr marL="0" indent="0">
              <a:buNone/>
            </a:pPr>
            <a:r>
              <a:rPr lang="cs-CZ" b="1" dirty="0" err="1" smtClean="0">
                <a:solidFill>
                  <a:srgbClr val="FF0000"/>
                </a:solidFill>
              </a:rPr>
              <a:t>Myogenic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theory</a:t>
            </a:r>
            <a:r>
              <a:rPr lang="cs-CZ" dirty="0" smtClean="0"/>
              <a:t> – </a:t>
            </a:r>
            <a:r>
              <a:rPr lang="cs-CZ" dirty="0" err="1" smtClean="0"/>
              <a:t>Bayliss</a:t>
            </a:r>
            <a:r>
              <a:rPr lang="cs-CZ" dirty="0" smtClean="0"/>
              <a:t> </a:t>
            </a:r>
            <a:r>
              <a:rPr lang="cs-CZ" dirty="0" err="1" smtClean="0"/>
              <a:t>phenomenon</a:t>
            </a:r>
            <a:r>
              <a:rPr lang="cs-CZ" dirty="0" smtClean="0"/>
              <a:t> (as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pressure</a:t>
            </a:r>
            <a:r>
              <a:rPr lang="cs-CZ" dirty="0" smtClean="0"/>
              <a:t> </a:t>
            </a:r>
            <a:r>
              <a:rPr lang="cs-CZ" dirty="0" err="1" smtClean="0"/>
              <a:t>rises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blood</a:t>
            </a:r>
            <a:r>
              <a:rPr lang="cs-CZ" dirty="0" smtClean="0"/>
              <a:t> </a:t>
            </a:r>
            <a:r>
              <a:rPr lang="cs-CZ" dirty="0" err="1" smtClean="0"/>
              <a:t>vessels</a:t>
            </a:r>
            <a:r>
              <a:rPr lang="cs-CZ" dirty="0" smtClean="0"/>
              <a:t> are </a:t>
            </a:r>
            <a:r>
              <a:rPr lang="cs-CZ" dirty="0" err="1" smtClean="0"/>
              <a:t>distended</a:t>
            </a:r>
            <a:r>
              <a:rPr lang="cs-CZ" dirty="0" smtClean="0"/>
              <a:t> and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vascular</a:t>
            </a:r>
            <a:r>
              <a:rPr lang="cs-CZ" dirty="0" smtClean="0"/>
              <a:t> </a:t>
            </a:r>
            <a:r>
              <a:rPr lang="cs-CZ" dirty="0" err="1" smtClean="0"/>
              <a:t>smooth</a:t>
            </a:r>
            <a:r>
              <a:rPr lang="cs-CZ" dirty="0" smtClean="0"/>
              <a:t> </a:t>
            </a:r>
            <a:r>
              <a:rPr lang="cs-CZ" dirty="0" err="1" smtClean="0"/>
              <a:t>muscle</a:t>
            </a:r>
            <a:r>
              <a:rPr lang="cs-CZ" dirty="0" smtClean="0"/>
              <a:t>  </a:t>
            </a:r>
            <a:r>
              <a:rPr lang="cs-CZ" dirty="0" err="1" smtClean="0"/>
              <a:t>fibres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surround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vessels</a:t>
            </a:r>
            <a:r>
              <a:rPr lang="cs-CZ" dirty="0" smtClean="0"/>
              <a:t> </a:t>
            </a:r>
            <a:r>
              <a:rPr lang="cs-CZ" dirty="0" err="1" smtClean="0"/>
              <a:t>contract</a:t>
            </a:r>
            <a:r>
              <a:rPr lang="cs-CZ" dirty="0" smtClean="0"/>
              <a:t>;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wall</a:t>
            </a:r>
            <a:r>
              <a:rPr lang="cs-CZ" dirty="0" smtClean="0"/>
              <a:t> </a:t>
            </a:r>
            <a:r>
              <a:rPr lang="cs-CZ" dirty="0" err="1" smtClean="0"/>
              <a:t>tension</a:t>
            </a:r>
            <a:r>
              <a:rPr lang="cs-CZ" dirty="0" smtClean="0"/>
              <a:t> 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proportional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distending</a:t>
            </a:r>
            <a:r>
              <a:rPr lang="cs-CZ" dirty="0" smtClean="0"/>
              <a:t> </a:t>
            </a:r>
            <a:r>
              <a:rPr lang="cs-CZ" dirty="0" err="1" smtClean="0"/>
              <a:t>pressure</a:t>
            </a:r>
            <a:r>
              <a:rPr lang="cs-CZ" dirty="0" smtClean="0"/>
              <a:t> </a:t>
            </a:r>
            <a:r>
              <a:rPr lang="cs-CZ" dirty="0" err="1" smtClean="0"/>
              <a:t>times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radius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vessels</a:t>
            </a:r>
            <a:r>
              <a:rPr lang="cs-CZ" dirty="0" smtClean="0"/>
              <a:t> – </a:t>
            </a:r>
            <a:r>
              <a:rPr lang="cs-CZ" dirty="0" err="1" smtClean="0"/>
              <a:t>law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Laplace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r>
              <a:rPr lang="cs-CZ" dirty="0" smtClean="0"/>
              <a:t> T=P  x  r)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261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Autoregulation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>
            <a:norm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Metabolic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theory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smtClean="0"/>
              <a:t>–</a:t>
            </a:r>
            <a:r>
              <a:rPr lang="cs-CZ" dirty="0" smtClean="0"/>
              <a:t> </a:t>
            </a:r>
            <a:r>
              <a:rPr lang="cs-CZ" dirty="0" err="1" smtClean="0"/>
              <a:t>vasodilator</a:t>
            </a:r>
            <a:r>
              <a:rPr lang="cs-CZ" dirty="0" smtClean="0"/>
              <a:t> </a:t>
            </a:r>
            <a:r>
              <a:rPr lang="cs-CZ" dirty="0" err="1" smtClean="0"/>
              <a:t>substances</a:t>
            </a:r>
            <a:r>
              <a:rPr lang="cs-CZ" dirty="0" smtClean="0"/>
              <a:t> </a:t>
            </a:r>
            <a:r>
              <a:rPr lang="cs-CZ" dirty="0" err="1" smtClean="0"/>
              <a:t>tend</a:t>
            </a:r>
            <a:r>
              <a:rPr lang="cs-CZ" dirty="0" smtClean="0"/>
              <a:t> to </a:t>
            </a:r>
            <a:r>
              <a:rPr lang="cs-CZ" dirty="0" err="1" smtClean="0"/>
              <a:t>accumulate</a:t>
            </a:r>
            <a:r>
              <a:rPr lang="cs-CZ" dirty="0" smtClean="0"/>
              <a:t> in </a:t>
            </a:r>
            <a:r>
              <a:rPr lang="cs-CZ" dirty="0" err="1" smtClean="0"/>
              <a:t>active</a:t>
            </a:r>
            <a:r>
              <a:rPr lang="cs-CZ" dirty="0" smtClean="0"/>
              <a:t> </a:t>
            </a:r>
            <a:r>
              <a:rPr lang="cs-CZ" dirty="0" err="1" smtClean="0"/>
              <a:t>tissue</a:t>
            </a:r>
            <a:r>
              <a:rPr lang="cs-CZ" dirty="0" smtClean="0"/>
              <a:t>, and these </a:t>
            </a:r>
            <a:r>
              <a:rPr lang="cs-CZ" dirty="0" err="1" smtClean="0"/>
              <a:t>metabolites</a:t>
            </a:r>
            <a:r>
              <a:rPr lang="cs-CZ" dirty="0" smtClean="0"/>
              <a:t> </a:t>
            </a:r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contribute</a:t>
            </a:r>
            <a:r>
              <a:rPr lang="cs-CZ" dirty="0" smtClean="0"/>
              <a:t> to </a:t>
            </a:r>
            <a:r>
              <a:rPr lang="cs-CZ" dirty="0" err="1" smtClean="0"/>
              <a:t>autoregulation</a:t>
            </a:r>
            <a:r>
              <a:rPr lang="cs-CZ" dirty="0" smtClean="0"/>
              <a:t> </a:t>
            </a:r>
          </a:p>
          <a:p>
            <a:pPr lvl="1"/>
            <a:r>
              <a:rPr lang="cs-CZ" dirty="0" err="1" smtClean="0"/>
              <a:t>ending</a:t>
            </a:r>
            <a:r>
              <a:rPr lang="cs-CZ" dirty="0" smtClean="0"/>
              <a:t> </a:t>
            </a:r>
            <a:r>
              <a:rPr lang="cs-CZ" dirty="0" err="1" smtClean="0"/>
              <a:t>products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energetic</a:t>
            </a:r>
            <a:r>
              <a:rPr lang="cs-CZ" dirty="0" smtClean="0"/>
              <a:t> </a:t>
            </a:r>
            <a:r>
              <a:rPr lang="cs-CZ" dirty="0" err="1" smtClean="0"/>
              <a:t>metabolism</a:t>
            </a:r>
            <a:r>
              <a:rPr lang="cs-CZ" dirty="0" smtClean="0"/>
              <a:t> – CO</a:t>
            </a:r>
            <a:r>
              <a:rPr lang="cs-CZ" baseline="-25000" dirty="0" smtClean="0"/>
              <a:t>2</a:t>
            </a:r>
            <a:r>
              <a:rPr lang="cs-CZ" dirty="0" smtClean="0"/>
              <a:t>, </a:t>
            </a:r>
            <a:r>
              <a:rPr lang="cs-CZ" dirty="0" err="1" smtClean="0"/>
              <a:t>lactate</a:t>
            </a:r>
            <a:r>
              <a:rPr lang="cs-CZ" dirty="0" smtClean="0"/>
              <a:t> acid, K</a:t>
            </a:r>
            <a:r>
              <a:rPr lang="cs-CZ" baseline="30000" dirty="0" smtClean="0"/>
              <a:t>+ </a:t>
            </a:r>
            <a:endParaRPr lang="cs-CZ" baseline="30000" dirty="0"/>
          </a:p>
          <a:p>
            <a:pPr lvl="1"/>
            <a:r>
              <a:rPr lang="cs-CZ" dirty="0" err="1" smtClean="0"/>
              <a:t>effect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hypoxia</a:t>
            </a:r>
            <a:r>
              <a:rPr lang="cs-CZ" dirty="0" smtClean="0"/>
              <a:t> </a:t>
            </a:r>
            <a:r>
              <a:rPr lang="cs-CZ" sz="1600" dirty="0" smtClean="0"/>
              <a:t>(</a:t>
            </a:r>
            <a:r>
              <a:rPr lang="cs-CZ" sz="1600" dirty="0" err="1" smtClean="0"/>
              <a:t>circulation</a:t>
            </a:r>
            <a:r>
              <a:rPr lang="cs-CZ" sz="1600" dirty="0" smtClean="0"/>
              <a:t>: </a:t>
            </a:r>
            <a:r>
              <a:rPr lang="cs-CZ" sz="1600" dirty="0" err="1" smtClean="0"/>
              <a:t>vasodilatation</a:t>
            </a:r>
            <a:r>
              <a:rPr lang="cs-CZ" sz="1600" dirty="0" smtClean="0"/>
              <a:t>  x </a:t>
            </a:r>
            <a:r>
              <a:rPr lang="cs-CZ" sz="1600" dirty="0" err="1" smtClean="0"/>
              <a:t>pulmonary</a:t>
            </a:r>
            <a:r>
              <a:rPr lang="cs-CZ" sz="1600" dirty="0" smtClean="0"/>
              <a:t> </a:t>
            </a:r>
            <a:r>
              <a:rPr lang="cs-CZ" sz="1600" dirty="0" err="1" smtClean="0"/>
              <a:t>circulation</a:t>
            </a:r>
            <a:r>
              <a:rPr lang="cs-CZ" sz="1600" dirty="0" smtClean="0"/>
              <a:t>: </a:t>
            </a:r>
            <a:r>
              <a:rPr lang="cs-CZ" sz="1600" dirty="0" err="1" smtClean="0"/>
              <a:t>vasoconstriction</a:t>
            </a:r>
            <a:r>
              <a:rPr lang="cs-CZ" sz="1600" dirty="0" smtClean="0"/>
              <a:t>)</a:t>
            </a:r>
          </a:p>
          <a:p>
            <a:pPr lvl="1"/>
            <a:r>
              <a:rPr lang="cs-CZ" sz="2000" dirty="0" smtClean="0"/>
              <a:t>Adenosin – </a:t>
            </a:r>
            <a:r>
              <a:rPr lang="cs-CZ" sz="2000" dirty="0" err="1" smtClean="0"/>
              <a:t>coronary</a:t>
            </a:r>
            <a:r>
              <a:rPr lang="cs-CZ" sz="2000" dirty="0" smtClean="0"/>
              <a:t> </a:t>
            </a:r>
            <a:r>
              <a:rPr lang="cs-CZ" sz="2000" dirty="0" err="1" smtClean="0"/>
              <a:t>circulation</a:t>
            </a:r>
            <a:r>
              <a:rPr lang="cs-CZ" sz="2000" dirty="0" smtClean="0"/>
              <a:t>: </a:t>
            </a:r>
            <a:r>
              <a:rPr lang="cs-CZ" sz="2000" dirty="0" err="1" smtClean="0"/>
              <a:t>vasodilatation</a:t>
            </a:r>
            <a:endParaRPr lang="cs-CZ" sz="2000" dirty="0" smtClean="0"/>
          </a:p>
          <a:p>
            <a:endParaRPr lang="cs-CZ" baseline="30000" dirty="0"/>
          </a:p>
        </p:txBody>
      </p:sp>
    </p:spTree>
    <p:extLst>
      <p:ext uri="{BB962C8B-B14F-4D97-AF65-F5344CB8AC3E}">
        <p14:creationId xmlns:p14="http://schemas.microsoft.com/office/powerpoint/2010/main" val="236831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Autoregulation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by </a:t>
            </a:r>
            <a:r>
              <a:rPr lang="cs-CZ" b="1" dirty="0" err="1" smtClean="0">
                <a:solidFill>
                  <a:srgbClr val="FF0000"/>
                </a:solidFill>
              </a:rPr>
              <a:t>substances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which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releasing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from</a:t>
            </a:r>
            <a:r>
              <a:rPr lang="cs-CZ" b="1" dirty="0" smtClean="0">
                <a:solidFill>
                  <a:srgbClr val="FF0000"/>
                </a:solidFill>
              </a:rPr>
              <a:t>:</a:t>
            </a:r>
            <a:endParaRPr lang="cs-CZ" dirty="0" smtClean="0"/>
          </a:p>
          <a:p>
            <a:pPr lvl="1"/>
            <a:r>
              <a:rPr lang="cs-CZ" dirty="0" smtClean="0"/>
              <a:t> </a:t>
            </a:r>
            <a:r>
              <a:rPr lang="cs-CZ" dirty="0" err="1" smtClean="0"/>
              <a:t>endothelium</a:t>
            </a:r>
            <a:endParaRPr lang="cs-CZ" dirty="0" smtClean="0"/>
          </a:p>
          <a:p>
            <a:pPr lvl="1"/>
            <a:r>
              <a:rPr lang="cs-CZ" dirty="0" smtClean="0"/>
              <a:t> </a:t>
            </a:r>
            <a:r>
              <a:rPr lang="cs-CZ" dirty="0" err="1" smtClean="0"/>
              <a:t>tissues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98116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27b02d67-36b5-4c01-a66c-7da49dccd3bc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PARA_SHOWWINDOW" val="0"/>
</p:tagLst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1896</TotalTime>
  <Words>1517</Words>
  <Application>Microsoft Office PowerPoint</Application>
  <PresentationFormat>Předvádění na obrazovce (4:3)</PresentationFormat>
  <Paragraphs>372</Paragraphs>
  <Slides>43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50" baseType="lpstr">
      <vt:lpstr>Arial</vt:lpstr>
      <vt:lpstr>Calibri</vt:lpstr>
      <vt:lpstr>Symbol</vt:lpstr>
      <vt:lpstr>Wingdings</vt:lpstr>
      <vt:lpstr>Motiv sady Office</vt:lpstr>
      <vt:lpstr>2_Motiv sady Office</vt:lpstr>
      <vt:lpstr>List aplikace Microsoft Excel 97–2003</vt:lpstr>
      <vt:lpstr>Prezentace aplikace PowerPoint</vt:lpstr>
      <vt:lpstr>The role of nervous system</vt:lpstr>
      <vt:lpstr>Types of regulation - general view</vt:lpstr>
      <vt:lpstr>Feedback regulation</vt:lpstr>
      <vt:lpstr>REGULATION  IN CARDIOVASCULAR  SYSTEM</vt:lpstr>
      <vt:lpstr>Regulation of vessels tone</vt:lpstr>
      <vt:lpstr>Autoregulation</vt:lpstr>
      <vt:lpstr>Autoregulation</vt:lpstr>
      <vt:lpstr>Autoregulation</vt:lpstr>
      <vt:lpstr>Prezentace aplikace PowerPoint</vt:lpstr>
      <vt:lpstr>Prezentace aplikace PowerPoint</vt:lpstr>
      <vt:lpstr>Systemic regulation</vt:lpstr>
      <vt:lpstr>Neural regulatory mechanism</vt:lpstr>
      <vt:lpstr>Prezentace aplikace PowerPoint</vt:lpstr>
      <vt:lpstr>Prezentace aplikace PowerPoint</vt:lpstr>
      <vt:lpstr>Mediators of somatic and autonomic nervous system</vt:lpstr>
      <vt:lpstr>Acetylcholine</vt:lpstr>
      <vt:lpstr>Norepinephrine</vt:lpstr>
      <vt:lpstr>Norepinephrine</vt:lpstr>
      <vt:lpstr>Prezentace aplikace PowerPoint</vt:lpstr>
      <vt:lpstr>Prezentace aplikace PowerPoint</vt:lpstr>
      <vt:lpstr>INTEGRATION of regulation  in cardiovascular system</vt:lpstr>
      <vt:lpstr>INTEGRATION of regulation  in cardiovascular system</vt:lpstr>
      <vt:lpstr>INTEGRATION of regulation  in cardiovascular system</vt:lpstr>
      <vt:lpstr>INTEGRATION of regulation  in cardiovascular system</vt:lpstr>
      <vt:lpstr>Prezentace aplikace PowerPoint</vt:lpstr>
      <vt:lpstr>Prezentace aplikace PowerPoint</vt:lpstr>
      <vt:lpstr>Prezentace aplikace PowerPoint</vt:lpstr>
      <vt:lpstr>Prezentace aplikace PowerPoint</vt:lpstr>
      <vt:lpstr>Variability of circulatory parameters</vt:lpstr>
      <vt:lpstr>Heart Rate Variability  (HRV)</vt:lpstr>
      <vt:lpstr>Prezentace aplikace PowerPoint</vt:lpstr>
      <vt:lpstr>Prezentace aplikace PowerPoint</vt:lpstr>
      <vt:lpstr>Prezentace aplikace PowerPoint</vt:lpstr>
      <vt:lpstr>Prezentace aplikace PowerPoint</vt:lpstr>
      <vt:lpstr>CIRCULATORY FAILURE</vt:lpstr>
      <vt:lpstr>CIRCULATORY FAILURE</vt:lpstr>
      <vt:lpstr>CIRCULATORY FAILURE</vt:lpstr>
      <vt:lpstr>CIRCULATORY FAILURE</vt:lpstr>
      <vt:lpstr>CIRCULATORY FAILURE</vt:lpstr>
      <vt:lpstr>NYHA classification</vt:lpstr>
      <vt:lpstr>Prezentace aplikace PowerPoint</vt:lpstr>
      <vt:lpstr>Prezentace aplikace PowerPoint</vt:lpstr>
    </vt:vector>
  </TitlesOfParts>
  <Company>UVT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Administrator</dc:creator>
  <cp:lastModifiedBy>Zuzana Nováková</cp:lastModifiedBy>
  <cp:revision>108</cp:revision>
  <dcterms:created xsi:type="dcterms:W3CDTF">2013-09-24T08:41:02Z</dcterms:created>
  <dcterms:modified xsi:type="dcterms:W3CDTF">2019-04-06T12:47:52Z</dcterms:modified>
</cp:coreProperties>
</file>