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7" r:id="rId2"/>
    <p:sldId id="346" r:id="rId3"/>
    <p:sldId id="372" r:id="rId4"/>
    <p:sldId id="349" r:id="rId5"/>
    <p:sldId id="373" r:id="rId6"/>
    <p:sldId id="374" r:id="rId7"/>
    <p:sldId id="375" r:id="rId8"/>
    <p:sldId id="315" r:id="rId9"/>
    <p:sldId id="382" r:id="rId10"/>
    <p:sldId id="383" r:id="rId11"/>
    <p:sldId id="384" r:id="rId12"/>
    <p:sldId id="385" r:id="rId13"/>
    <p:sldId id="316" r:id="rId14"/>
    <p:sldId id="310" r:id="rId15"/>
    <p:sldId id="312" r:id="rId16"/>
    <p:sldId id="313" r:id="rId17"/>
    <p:sldId id="317" r:id="rId18"/>
    <p:sldId id="318" r:id="rId19"/>
  </p:sldIdLst>
  <p:sldSz cx="9144000" cy="6858000" type="screen4x3"/>
  <p:notesSz cx="6858000" cy="9144000"/>
  <p:custDataLst>
    <p:tags r:id="rId2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6AE2B-66AF-4405-8D3F-57B88313B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675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BLOOD PRESSURE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9289" y="2420888"/>
            <a:ext cx="8229600" cy="132474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2400" b="1" dirty="0" err="1"/>
              <a:t>Blood</a:t>
            </a:r>
            <a:r>
              <a:rPr lang="cs-CZ" sz="2400" b="1" dirty="0"/>
              <a:t> </a:t>
            </a:r>
            <a:r>
              <a:rPr lang="cs-CZ" sz="2400" b="1" dirty="0" err="1"/>
              <a:t>pressure</a:t>
            </a:r>
            <a:r>
              <a:rPr lang="cs-CZ" sz="2400" b="1" dirty="0"/>
              <a:t> – </a:t>
            </a:r>
            <a:r>
              <a:rPr lang="cs-CZ" sz="2400" b="1" dirty="0" err="1"/>
              <a:t>the</a:t>
            </a:r>
            <a:r>
              <a:rPr lang="cs-CZ" sz="2400" b="1" dirty="0"/>
              <a:t> most </a:t>
            </a:r>
            <a:r>
              <a:rPr lang="cs-CZ" sz="2400" b="1" dirty="0" err="1"/>
              <a:t>important</a:t>
            </a:r>
            <a:r>
              <a:rPr lang="cs-CZ" sz="2400" b="1" dirty="0"/>
              <a:t> </a:t>
            </a:r>
            <a:r>
              <a:rPr lang="cs-CZ" sz="2400" b="1" dirty="0" err="1"/>
              <a:t>parameter</a:t>
            </a:r>
            <a:r>
              <a:rPr lang="cs-CZ" sz="2400" b="1" dirty="0"/>
              <a:t> in </a:t>
            </a:r>
            <a:r>
              <a:rPr lang="cs-CZ" sz="2400" b="1" dirty="0" err="1"/>
              <a:t>cardiovascular</a:t>
            </a:r>
            <a:r>
              <a:rPr lang="cs-CZ" sz="2400" b="1" dirty="0"/>
              <a:t> </a:t>
            </a:r>
            <a:r>
              <a:rPr lang="cs-CZ" sz="2400" b="1" dirty="0" err="1"/>
              <a:t>system</a:t>
            </a:r>
            <a:r>
              <a:rPr lang="cs-CZ" sz="2400" b="1" dirty="0"/>
              <a:t> – „</a:t>
            </a:r>
            <a:r>
              <a:rPr lang="cs-CZ" sz="2400" dirty="0" err="1"/>
              <a:t>high</a:t>
            </a:r>
            <a:r>
              <a:rPr lang="cs-CZ" sz="2400" dirty="0"/>
              <a:t>-profile“ </a:t>
            </a:r>
            <a:r>
              <a:rPr lang="cs-CZ" sz="2400" dirty="0" err="1"/>
              <a:t>parameter</a:t>
            </a:r>
            <a:r>
              <a:rPr lang="cs-CZ" sz="2400" b="1" dirty="0"/>
              <a:t/>
            </a:r>
            <a:br>
              <a:rPr lang="cs-CZ" sz="2400" b="1" dirty="0"/>
            </a:br>
            <a:endParaRPr lang="cs-CZ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22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00313"/>
            <a:ext cx="42481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7573"/>
          <a:stretch>
            <a:fillRect/>
          </a:stretch>
        </p:blipFill>
        <p:spPr bwMode="auto">
          <a:xfrm>
            <a:off x="6446838" y="1519238"/>
            <a:ext cx="26447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12700"/>
            <a:ext cx="27860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5"/>
          <p:cNvSpPr txBox="1">
            <a:spLocks noChangeArrowheads="1"/>
          </p:cNvSpPr>
          <p:nvPr/>
        </p:nvSpPr>
        <p:spPr bwMode="auto">
          <a:xfrm>
            <a:off x="107950" y="908050"/>
            <a:ext cx="41830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An Austrian physician</a:t>
            </a:r>
          </a:p>
          <a:p>
            <a:pPr eaLnBrk="1" hangingPunct="1"/>
            <a:r>
              <a:rPr lang="cs-CZ" altLang="cs-CZ" sz="2400" b="1">
                <a:solidFill>
                  <a:srgbClr val="7030A0"/>
                </a:solidFill>
              </a:rPr>
              <a:t>Von Basch</a:t>
            </a:r>
          </a:p>
          <a:p>
            <a:pPr eaLnBrk="1" hangingPunct="1"/>
            <a:r>
              <a:rPr lang="cs-CZ" altLang="cs-CZ" sz="2400"/>
              <a:t> „aneroid sfygmomanometr“</a:t>
            </a:r>
          </a:p>
          <a:p>
            <a:pPr eaLnBrk="1" hangingPunct="1"/>
            <a:r>
              <a:rPr lang="cs-CZ" altLang="cs-CZ" sz="2400"/>
              <a:t>Balloon  in the wrist</a:t>
            </a:r>
          </a:p>
          <a:p>
            <a:pPr eaLnBrk="1" hangingPunct="1"/>
            <a:r>
              <a:rPr lang="cs-CZ" altLang="cs-CZ" sz="2400"/>
              <a:t>1876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sz="2400"/>
              <a:t>Italian physician</a:t>
            </a:r>
          </a:p>
          <a:p>
            <a:pPr eaLnBrk="1" hangingPunct="1"/>
            <a:r>
              <a:rPr lang="cs-CZ" altLang="cs-CZ" sz="2400" b="1">
                <a:solidFill>
                  <a:srgbClr val="7030A0"/>
                </a:solidFill>
              </a:rPr>
              <a:t>Riva Rocci</a:t>
            </a:r>
          </a:p>
          <a:p>
            <a:pPr eaLnBrk="1" hangingPunct="1"/>
            <a:r>
              <a:rPr lang="cs-CZ" altLang="cs-CZ" sz="2400"/>
              <a:t>„mercury sfygmomanometr“</a:t>
            </a:r>
          </a:p>
          <a:p>
            <a:pPr eaLnBrk="1" hangingPunct="1"/>
            <a:r>
              <a:rPr lang="cs-CZ" altLang="cs-CZ" sz="2400"/>
              <a:t>The cuff on the arm </a:t>
            </a:r>
          </a:p>
          <a:p>
            <a:pPr eaLnBrk="1" hangingPunct="1"/>
            <a:r>
              <a:rPr lang="cs-CZ" altLang="cs-CZ" sz="2400"/>
              <a:t>1896</a:t>
            </a:r>
          </a:p>
        </p:txBody>
      </p:sp>
      <p:sp>
        <p:nvSpPr>
          <p:cNvPr id="10246" name="TextovéPole 6"/>
          <p:cNvSpPr txBox="1">
            <a:spLocks noChangeArrowheads="1"/>
          </p:cNvSpPr>
          <p:nvPr/>
        </p:nvSpPr>
        <p:spPr bwMode="auto">
          <a:xfrm>
            <a:off x="323850" y="404813"/>
            <a:ext cx="3421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Palpatory methods</a:t>
            </a:r>
          </a:p>
        </p:txBody>
      </p:sp>
    </p:spTree>
    <p:extLst>
      <p:ext uri="{BB962C8B-B14F-4D97-AF65-F5344CB8AC3E}">
        <p14:creationId xmlns:p14="http://schemas.microsoft.com/office/powerpoint/2010/main" val="141302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/>
          <a:stretch>
            <a:fillRect/>
          </a:stretch>
        </p:blipFill>
        <p:spPr bwMode="auto">
          <a:xfrm>
            <a:off x="4284663" y="1363663"/>
            <a:ext cx="471328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395288" y="765175"/>
            <a:ext cx="403383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Auskultatory method</a:t>
            </a:r>
          </a:p>
          <a:p>
            <a:pPr eaLnBrk="1" hangingPunct="1"/>
            <a:endParaRPr lang="cs-CZ" altLang="cs-CZ" sz="2400" b="1">
              <a:solidFill>
                <a:srgbClr val="FF0000"/>
              </a:solidFill>
            </a:endParaRPr>
          </a:p>
          <a:p>
            <a:pPr eaLnBrk="1" hangingPunct="1"/>
            <a:endParaRPr lang="cs-CZ" altLang="cs-CZ" sz="2400" b="1">
              <a:solidFill>
                <a:srgbClr val="FF0000"/>
              </a:solidFill>
            </a:endParaRPr>
          </a:p>
          <a:p>
            <a:pPr eaLnBrk="1" hangingPunct="1"/>
            <a:endParaRPr lang="cs-CZ" altLang="cs-CZ" sz="2400" b="1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400"/>
              <a:t>A Russian army surgeon</a:t>
            </a:r>
          </a:p>
          <a:p>
            <a:pPr eaLnBrk="1" hangingPunct="1"/>
            <a:r>
              <a:rPr lang="cs-CZ" altLang="cs-CZ" sz="2400" b="1">
                <a:solidFill>
                  <a:srgbClr val="7030A0"/>
                </a:solidFill>
              </a:rPr>
              <a:t>Nikolai Korotkoff</a:t>
            </a:r>
          </a:p>
          <a:p>
            <a:pPr eaLnBrk="1" hangingPunct="1"/>
            <a:r>
              <a:rPr lang="cs-CZ" altLang="cs-CZ" sz="2400"/>
              <a:t>1904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„mercury sfygmomanometr“</a:t>
            </a:r>
          </a:p>
          <a:p>
            <a:pPr eaLnBrk="1" hangingPunct="1"/>
            <a:r>
              <a:rPr lang="cs-CZ" altLang="cs-CZ" sz="2400"/>
              <a:t>The cuff on the arm</a:t>
            </a:r>
          </a:p>
          <a:p>
            <a:pPr eaLnBrk="1" hangingPunct="1"/>
            <a:r>
              <a:rPr lang="cs-CZ" altLang="cs-CZ" sz="2400"/>
              <a:t>Stethoscope at the elbow</a:t>
            </a:r>
          </a:p>
        </p:txBody>
      </p:sp>
    </p:spTree>
    <p:extLst>
      <p:ext uri="{BB962C8B-B14F-4D97-AF65-F5344CB8AC3E}">
        <p14:creationId xmlns:p14="http://schemas.microsoft.com/office/powerpoint/2010/main" val="353951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908050"/>
            <a:ext cx="7085013" cy="468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16013" y="5681663"/>
            <a:ext cx="7777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Špinar, J. a kol. Propedeutika a vyšetřovací metody vnitřních nemocí, 2008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46125" y="244475"/>
            <a:ext cx="563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size of the cuff in adults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5125" y="2932113"/>
            <a:ext cx="131445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Small adult</a:t>
            </a:r>
          </a:p>
          <a:p>
            <a:pPr eaLnBrk="1" hangingPunct="1"/>
            <a:endParaRPr lang="cs-CZ" altLang="cs-CZ">
              <a:solidFill>
                <a:schemeClr val="accent2"/>
              </a:solidFill>
            </a:endParaRPr>
          </a:p>
          <a:p>
            <a:pPr eaLnBrk="1" hangingPunct="1"/>
            <a:endParaRPr lang="cs-CZ" altLang="cs-CZ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Adult</a:t>
            </a:r>
          </a:p>
          <a:p>
            <a:pPr eaLnBrk="1" hangingPunct="1"/>
            <a:endParaRPr lang="cs-CZ" altLang="cs-CZ">
              <a:solidFill>
                <a:schemeClr val="accent2"/>
              </a:solidFill>
            </a:endParaRPr>
          </a:p>
          <a:p>
            <a:pPr eaLnBrk="1" hangingPunct="1"/>
            <a:endParaRPr lang="cs-CZ" altLang="cs-CZ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Large</a:t>
            </a:r>
          </a:p>
          <a:p>
            <a:pPr eaLnBrk="1" hangingPunct="1"/>
            <a:endParaRPr lang="cs-CZ" altLang="cs-CZ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Tight cuff</a:t>
            </a:r>
          </a:p>
        </p:txBody>
      </p:sp>
    </p:spTree>
    <p:extLst>
      <p:ext uri="{BB962C8B-B14F-4D97-AF65-F5344CB8AC3E}">
        <p14:creationId xmlns:p14="http://schemas.microsoft.com/office/powerpoint/2010/main" val="267120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858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Noninvasive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continuously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beat-to-beat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finger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arterial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pressure</a:t>
            </a:r>
            <a:endParaRPr lang="cs-CZ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916363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accent2"/>
                </a:solidFill>
              </a:rPr>
              <a:t>Prof. Jan Peňáz, MD, PhD</a:t>
            </a:r>
          </a:p>
          <a:p>
            <a:pPr eaLnBrk="1" hangingPunct="1"/>
            <a:endParaRPr lang="cs-CZ" altLang="cs-CZ" smtClean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z="2800" smtClean="0">
                <a:solidFill>
                  <a:schemeClr val="accent2"/>
                </a:solidFill>
              </a:rPr>
              <a:t>Teacher and researcher on the Department of Physiology, Masaryk university, Brno</a:t>
            </a:r>
          </a:p>
          <a:p>
            <a:pPr eaLnBrk="1" hangingPunct="1"/>
            <a:endParaRPr lang="cs-CZ" altLang="cs-CZ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mtClean="0">
                <a:solidFill>
                  <a:schemeClr val="accent2"/>
                </a:solidFill>
              </a:rPr>
              <a:t>Patent 1969</a:t>
            </a:r>
          </a:p>
        </p:txBody>
      </p:sp>
    </p:spTree>
    <p:extLst>
      <p:ext uri="{BB962C8B-B14F-4D97-AF65-F5344CB8AC3E}">
        <p14:creationId xmlns:p14="http://schemas.microsoft.com/office/powerpoint/2010/main" val="92458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99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028700" y="188913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Finapres (Ohmeda, USA)</a:t>
            </a:r>
          </a:p>
        </p:txBody>
      </p:sp>
      <p:pic>
        <p:nvPicPr>
          <p:cNvPr id="75779" name="Picture 3" descr="IMG_08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313613" cy="5484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8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229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127625" y="423863"/>
            <a:ext cx="39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FF0000"/>
                </a:solidFill>
              </a:rPr>
              <a:t>Finometr (FMS, Nizozemí)</a:t>
            </a:r>
          </a:p>
        </p:txBody>
      </p:sp>
    </p:spTree>
    <p:extLst>
      <p:ext uri="{BB962C8B-B14F-4D97-AF65-F5344CB8AC3E}">
        <p14:creationId xmlns:p14="http://schemas.microsoft.com/office/powerpoint/2010/main" val="42114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468313" y="115888"/>
            <a:ext cx="8229600" cy="5722937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We need than </a:t>
            </a:r>
            <a:r>
              <a:rPr lang="cs-CZ" altLang="cs-CZ" sz="2800" b="1" smtClean="0"/>
              <a:t>pressure in the cuff corresponded to the pressure of the digital artery</a:t>
            </a:r>
          </a:p>
          <a:p>
            <a:pPr eaLnBrk="1" hangingPunct="1"/>
            <a:r>
              <a:rPr lang="cs-CZ" altLang="cs-CZ" sz="2800" b="1" smtClean="0">
                <a:solidFill>
                  <a:srgbClr val="FF0000"/>
                </a:solidFill>
              </a:rPr>
              <a:t>Method: photopletysmography</a:t>
            </a:r>
          </a:p>
          <a:p>
            <a:pPr eaLnBrk="1" hangingPunct="1"/>
            <a:r>
              <a:rPr lang="cs-CZ" altLang="cs-CZ" sz="2000" smtClean="0"/>
              <a:t>Recorded photoelectric plethysmogram</a:t>
            </a:r>
          </a:p>
          <a:p>
            <a:pPr eaLnBrk="1" hangingPunct="1"/>
            <a:r>
              <a:rPr lang="cs-CZ" altLang="cs-CZ" sz="2800" smtClean="0"/>
              <a:t>The new term: </a:t>
            </a:r>
            <a:r>
              <a:rPr lang="cs-CZ" altLang="cs-CZ" sz="2800" b="1" smtClean="0">
                <a:solidFill>
                  <a:srgbClr val="FF0000"/>
                </a:solidFill>
              </a:rPr>
              <a:t>Transmural pressure </a:t>
            </a:r>
            <a:r>
              <a:rPr lang="cs-CZ" altLang="cs-CZ" sz="2800" smtClean="0"/>
              <a:t>– Pt </a:t>
            </a:r>
            <a:r>
              <a:rPr lang="cs-CZ" altLang="cs-CZ" sz="2000" smtClean="0"/>
              <a:t>(the pressure across the wall of the artery)</a:t>
            </a:r>
          </a:p>
          <a:p>
            <a:pPr eaLnBrk="1" hangingPunct="1"/>
            <a:r>
              <a:rPr lang="cs-CZ" altLang="cs-CZ" sz="2800" smtClean="0"/>
              <a:t>BP, Pc (pressure in cuff), Pt</a:t>
            </a:r>
          </a:p>
          <a:p>
            <a:pPr eaLnBrk="1" hangingPunct="1"/>
            <a:r>
              <a:rPr lang="cs-CZ" altLang="cs-CZ" sz="2800" smtClean="0"/>
              <a:t>We estimated: </a:t>
            </a:r>
            <a:r>
              <a:rPr lang="cs-CZ" altLang="cs-CZ" sz="2800" b="1" smtClean="0">
                <a:solidFill>
                  <a:srgbClr val="FF0000"/>
                </a:solidFill>
              </a:rPr>
              <a:t>BP=Pc - - - Pt=0 </a:t>
            </a:r>
            <a:r>
              <a:rPr lang="cs-CZ" altLang="cs-CZ" sz="2800" smtClean="0"/>
              <a:t>- - - </a:t>
            </a:r>
            <a:r>
              <a:rPr lang="cs-CZ" altLang="cs-CZ" sz="2000" smtClean="0"/>
              <a:t>photoplethysmogram registered the highest amplitude of oscilation --- </a:t>
            </a:r>
            <a:r>
              <a:rPr lang="cs-CZ" altLang="cs-CZ" sz="2000" smtClean="0">
                <a:solidFill>
                  <a:srgbClr val="FF0000"/>
                </a:solidFill>
              </a:rPr>
              <a:t>we measure the </a:t>
            </a:r>
            <a:r>
              <a:rPr lang="cs-CZ" altLang="cs-CZ" sz="2000" b="1" smtClean="0">
                <a:solidFill>
                  <a:srgbClr val="FF0000"/>
                </a:solidFill>
              </a:rPr>
              <a:t>MAP</a:t>
            </a:r>
          </a:p>
          <a:p>
            <a:pPr eaLnBrk="1" hangingPunct="1"/>
            <a:r>
              <a:rPr lang="cs-CZ" altLang="cs-CZ" sz="2800" smtClean="0">
                <a:solidFill>
                  <a:srgbClr val="FF0000"/>
                </a:solidFill>
              </a:rPr>
              <a:t>Step by step </a:t>
            </a:r>
            <a:r>
              <a:rPr lang="cs-CZ" altLang="cs-CZ" sz="2800" smtClean="0"/>
              <a:t>increase of Pc, in the moment of the highest amplitude – </a:t>
            </a:r>
            <a:r>
              <a:rPr lang="cs-CZ" altLang="cs-CZ" sz="2800" b="1" smtClean="0">
                <a:solidFill>
                  <a:srgbClr val="FF0000"/>
                </a:solidFill>
              </a:rPr>
              <a:t>feed-back loop </a:t>
            </a:r>
            <a:r>
              <a:rPr lang="cs-CZ" altLang="cs-CZ" sz="2800" smtClean="0"/>
              <a:t>started for obtained(keeping) the constant volume of the finger</a:t>
            </a:r>
          </a:p>
        </p:txBody>
      </p:sp>
    </p:spTree>
    <p:extLst>
      <p:ext uri="{BB962C8B-B14F-4D97-AF65-F5344CB8AC3E}">
        <p14:creationId xmlns:p14="http://schemas.microsoft.com/office/powerpoint/2010/main" val="14560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260350"/>
            <a:ext cx="82184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Records</a:t>
            </a:r>
            <a:r>
              <a:rPr 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circulatory</a:t>
            </a:r>
            <a:r>
              <a:rPr 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parameters</a:t>
            </a:r>
            <a:endParaRPr lang="cs-CZ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3" descr="ob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82089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9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693775"/>
            <a:ext cx="7886700" cy="379619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cs-CZ" b="1" dirty="0" err="1">
                <a:solidFill>
                  <a:srgbClr val="FF0000"/>
                </a:solidFill>
              </a:rPr>
              <a:t>Blood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pressure</a:t>
            </a:r>
            <a:r>
              <a:rPr lang="cs-CZ" b="1" dirty="0">
                <a:solidFill>
                  <a:srgbClr val="FF0000"/>
                </a:solidFill>
              </a:rPr>
              <a:t> (BP) – </a:t>
            </a:r>
            <a:r>
              <a:rPr lang="cs-CZ" b="1" dirty="0" err="1">
                <a:solidFill>
                  <a:srgbClr val="FF0000"/>
                </a:solidFill>
              </a:rPr>
              <a:t>pressure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blood</a:t>
            </a:r>
            <a:r>
              <a:rPr lang="cs-CZ" b="1" dirty="0">
                <a:solidFill>
                  <a:srgbClr val="FF0000"/>
                </a:solidFill>
              </a:rPr>
              <a:t> to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wall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vessels</a:t>
            </a:r>
            <a:endParaRPr lang="cs-CZ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b="1" dirty="0" err="1">
                <a:solidFill>
                  <a:srgbClr val="FF0000"/>
                </a:solidFill>
              </a:rPr>
              <a:t>Systolic</a:t>
            </a:r>
            <a:r>
              <a:rPr lang="cs-CZ" b="1" dirty="0">
                <a:solidFill>
                  <a:srgbClr val="FF0000"/>
                </a:solidFill>
              </a:rPr>
              <a:t> BP, </a:t>
            </a:r>
            <a:r>
              <a:rPr lang="cs-CZ" b="1" dirty="0" err="1">
                <a:solidFill>
                  <a:srgbClr val="FF0000"/>
                </a:solidFill>
              </a:rPr>
              <a:t>diastolic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sz="1800" b="1" dirty="0">
                <a:solidFill>
                  <a:srgbClr val="FF0000"/>
                </a:solidFill>
              </a:rPr>
              <a:t>BP, pulse </a:t>
            </a:r>
            <a:r>
              <a:rPr lang="cs-CZ" sz="1800" b="1" dirty="0" err="1">
                <a:solidFill>
                  <a:srgbClr val="FF0000"/>
                </a:solidFill>
              </a:rPr>
              <a:t>pressure</a:t>
            </a:r>
            <a:r>
              <a:rPr lang="cs-CZ" sz="1800" b="1" dirty="0">
                <a:solidFill>
                  <a:srgbClr val="FF0000"/>
                </a:solidFill>
              </a:rPr>
              <a:t>, </a:t>
            </a:r>
            <a:r>
              <a:rPr lang="cs-CZ" sz="1800" b="1" dirty="0" err="1">
                <a:solidFill>
                  <a:srgbClr val="FF0000"/>
                </a:solidFill>
              </a:rPr>
              <a:t>mean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arterial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pressure</a:t>
            </a:r>
            <a:r>
              <a:rPr lang="cs-CZ" sz="1800" b="1" dirty="0">
                <a:solidFill>
                  <a:srgbClr val="FF0000"/>
                </a:solidFill>
              </a:rPr>
              <a:t> (MAP)</a:t>
            </a:r>
          </a:p>
          <a:p>
            <a:pPr eaLnBrk="1" hangingPunct="1">
              <a:buFontTx/>
              <a:buNone/>
              <a:defRPr/>
            </a:pP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BP = CO x R</a:t>
            </a:r>
            <a:r>
              <a:rPr lang="cs-CZ" b="1" dirty="0">
                <a:solidFill>
                  <a:srgbClr val="FF0000"/>
                </a:solidFill>
              </a:rPr>
              <a:t>      CO – </a:t>
            </a:r>
            <a:r>
              <a:rPr lang="cs-CZ" b="1" dirty="0" err="1">
                <a:solidFill>
                  <a:srgbClr val="FF0000"/>
                </a:solidFill>
              </a:rPr>
              <a:t>cardiac</a:t>
            </a:r>
            <a:r>
              <a:rPr lang="cs-CZ" b="1" dirty="0">
                <a:solidFill>
                  <a:srgbClr val="FF0000"/>
                </a:solidFill>
              </a:rPr>
              <a:t> output, R – </a:t>
            </a:r>
            <a:r>
              <a:rPr lang="cs-CZ" b="1" dirty="0" err="1">
                <a:solidFill>
                  <a:srgbClr val="FF0000"/>
                </a:solidFill>
              </a:rPr>
              <a:t>resistance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 = SV x HR</a:t>
            </a:r>
            <a:r>
              <a:rPr lang="cs-CZ" b="1" dirty="0">
                <a:solidFill>
                  <a:srgbClr val="FF0000"/>
                </a:solidFill>
              </a:rPr>
              <a:t>    SV – </a:t>
            </a:r>
            <a:r>
              <a:rPr lang="cs-CZ" b="1" dirty="0" err="1">
                <a:solidFill>
                  <a:srgbClr val="FF0000"/>
                </a:solidFill>
              </a:rPr>
              <a:t>stroke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volume</a:t>
            </a:r>
            <a:r>
              <a:rPr lang="cs-CZ" b="1" dirty="0">
                <a:solidFill>
                  <a:srgbClr val="FF0000"/>
                </a:solidFill>
              </a:rPr>
              <a:t>, HR – </a:t>
            </a:r>
            <a:r>
              <a:rPr lang="cs-CZ" b="1" dirty="0" err="1">
                <a:solidFill>
                  <a:srgbClr val="FF0000"/>
                </a:solidFill>
              </a:rPr>
              <a:t>heart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rate</a:t>
            </a:r>
            <a:endParaRPr lang="cs-CZ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1800" b="1" dirty="0">
                <a:solidFill>
                  <a:schemeClr val="accent2"/>
                </a:solidFill>
              </a:rPr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5785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18984" y="1761577"/>
            <a:ext cx="82913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b="1" dirty="0">
                <a:latin typeface="Plantin-Bold"/>
              </a:rPr>
              <a:t>ESH AND ESC GUIDELINES</a:t>
            </a:r>
          </a:p>
          <a:p>
            <a:r>
              <a:rPr lang="en-US" sz="2400" b="1" dirty="0">
                <a:latin typeface="Plantin-Bold"/>
              </a:rPr>
              <a:t>2013 ESH/ESC Guidelines for the management of </a:t>
            </a:r>
            <a:r>
              <a:rPr lang="en-US" sz="2400" b="1" dirty="0" smtClean="0">
                <a:latin typeface="Plantin-Bold"/>
              </a:rPr>
              <a:t>arterial</a:t>
            </a:r>
            <a:r>
              <a:rPr lang="cs-CZ" sz="2400" b="1" dirty="0" smtClean="0">
                <a:latin typeface="Plantin-Bold"/>
              </a:rPr>
              <a:t> </a:t>
            </a:r>
            <a:r>
              <a:rPr lang="cs-CZ" sz="2400" b="1" dirty="0" err="1" smtClean="0">
                <a:latin typeface="Plantin-Bold"/>
              </a:rPr>
              <a:t>hypertension</a:t>
            </a:r>
            <a:endParaRPr lang="cs-CZ" sz="2400" b="1" dirty="0">
              <a:latin typeface="Plantin-Bold"/>
            </a:endParaRPr>
          </a:p>
          <a:p>
            <a:r>
              <a:rPr lang="en-US" sz="2100" b="1" dirty="0">
                <a:latin typeface="Plantin-Bold"/>
              </a:rPr>
              <a:t>The Task Force for the management of arterial hypertension of the </a:t>
            </a:r>
            <a:r>
              <a:rPr lang="en-US" sz="2100" b="1" dirty="0" smtClean="0">
                <a:latin typeface="Plantin-Bold"/>
              </a:rPr>
              <a:t>European</a:t>
            </a:r>
            <a:r>
              <a:rPr lang="cs-CZ" sz="2100" b="1" dirty="0" smtClean="0">
                <a:latin typeface="Plantin-Bold"/>
              </a:rPr>
              <a:t> </a:t>
            </a:r>
            <a:r>
              <a:rPr lang="en-US" sz="2100" b="1" dirty="0" smtClean="0">
                <a:latin typeface="Plantin-Bold"/>
              </a:rPr>
              <a:t>Society </a:t>
            </a:r>
            <a:r>
              <a:rPr lang="en-US" sz="2100" b="1" dirty="0">
                <a:latin typeface="Plantin-Bold"/>
              </a:rPr>
              <a:t>of Hypertension (ESH) and of the European Society of Cardiology (ESC)</a:t>
            </a:r>
          </a:p>
          <a:p>
            <a:r>
              <a:rPr lang="en-US" sz="1350" b="1" dirty="0">
                <a:latin typeface="Plantin-Bold"/>
              </a:rPr>
              <a:t>Authors/Task Force Members: </a:t>
            </a:r>
            <a:r>
              <a:rPr lang="en-US" sz="1350" dirty="0">
                <a:latin typeface="Plantin"/>
              </a:rPr>
              <a:t>Giuseppe </a:t>
            </a:r>
            <a:r>
              <a:rPr lang="en-US" sz="1350" dirty="0" err="1">
                <a:latin typeface="Plantin"/>
              </a:rPr>
              <a:t>Mancia</a:t>
            </a:r>
            <a:r>
              <a:rPr lang="en-US" sz="1350" dirty="0">
                <a:latin typeface="Plantin"/>
              </a:rPr>
              <a:t> (Chairperson) (Italy) </a:t>
            </a:r>
            <a:r>
              <a:rPr lang="en-US" sz="1350" b="1" dirty="0">
                <a:latin typeface="Symbol-Bold"/>
              </a:rPr>
              <a:t>* </a:t>
            </a:r>
            <a:r>
              <a:rPr lang="en-US" sz="1350" dirty="0">
                <a:latin typeface="Plantin"/>
              </a:rPr>
              <a:t>, Robert </a:t>
            </a:r>
            <a:r>
              <a:rPr lang="en-US" sz="1350" dirty="0" err="1">
                <a:latin typeface="Plantin"/>
              </a:rPr>
              <a:t>Fagard</a:t>
            </a:r>
            <a:r>
              <a:rPr lang="en-US" sz="1350" dirty="0">
                <a:latin typeface="Plantin"/>
              </a:rPr>
              <a:t> (Chairperson)</a:t>
            </a:r>
          </a:p>
        </p:txBody>
      </p:sp>
    </p:spTree>
    <p:extLst>
      <p:ext uri="{BB962C8B-B14F-4D97-AF65-F5344CB8AC3E}">
        <p14:creationId xmlns:p14="http://schemas.microsoft.com/office/powerpoint/2010/main" val="63746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 BP values</a:t>
            </a:r>
          </a:p>
        </p:txBody>
      </p:sp>
      <p:graphicFrame>
        <p:nvGraphicFramePr>
          <p:cNvPr id="38981" name="Group 69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233988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Systolic BP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Diastolic BP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(mmHg)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(mmHg)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optimal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 – 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80 –  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high normal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130 – 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85 –  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 - mild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140 – 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90 –  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 - moderate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160 – 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 – 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 - severe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Izolated systolic hypertension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2176463" y="6256338"/>
            <a:ext cx="688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According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Guidelines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European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Society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Cardiology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2013</a:t>
            </a:r>
            <a:r>
              <a:rPr lang="cs-CZ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28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7518" y="1227953"/>
            <a:ext cx="82388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36E"/>
                </a:solidFill>
                <a:latin typeface="AdvP3E7259"/>
              </a:rPr>
              <a:t>2018 ESC/ESH Guidelines for the</a:t>
            </a:r>
            <a:r>
              <a:rPr lang="cs-CZ" sz="2400" b="1" dirty="0">
                <a:solidFill>
                  <a:srgbClr val="00B36E"/>
                </a:solidFill>
                <a:latin typeface="AdvP3E7259"/>
              </a:rPr>
              <a:t> </a:t>
            </a:r>
            <a:r>
              <a:rPr lang="en-US" sz="2400" b="1" dirty="0">
                <a:solidFill>
                  <a:srgbClr val="00B36E"/>
                </a:solidFill>
                <a:latin typeface="AdvP3E7259"/>
              </a:rPr>
              <a:t>management</a:t>
            </a:r>
          </a:p>
          <a:p>
            <a:r>
              <a:rPr lang="cs-CZ" sz="2400" b="1" dirty="0" err="1">
                <a:solidFill>
                  <a:srgbClr val="00B36E"/>
                </a:solidFill>
                <a:latin typeface="AdvP3E7259"/>
              </a:rPr>
              <a:t>of</a:t>
            </a:r>
            <a:r>
              <a:rPr lang="cs-CZ" sz="2400" b="1" dirty="0">
                <a:solidFill>
                  <a:srgbClr val="00B36E"/>
                </a:solidFill>
                <a:latin typeface="AdvP3E7259"/>
              </a:rPr>
              <a:t> </a:t>
            </a:r>
            <a:r>
              <a:rPr lang="cs-CZ" sz="2400" b="1" dirty="0" err="1">
                <a:solidFill>
                  <a:srgbClr val="00B36E"/>
                </a:solidFill>
                <a:latin typeface="AdvP3E7259"/>
              </a:rPr>
              <a:t>arterial</a:t>
            </a:r>
            <a:r>
              <a:rPr lang="cs-CZ" sz="2400" b="1" dirty="0">
                <a:solidFill>
                  <a:srgbClr val="00B36E"/>
                </a:solidFill>
                <a:latin typeface="AdvP3E7259"/>
              </a:rPr>
              <a:t> </a:t>
            </a:r>
            <a:r>
              <a:rPr lang="cs-CZ" sz="2400" b="1" dirty="0" err="1">
                <a:solidFill>
                  <a:srgbClr val="00B36E"/>
                </a:solidFill>
                <a:latin typeface="AdvP3E7259"/>
              </a:rPr>
              <a:t>hypertension</a:t>
            </a:r>
            <a:endParaRPr lang="cs-CZ" sz="2400" b="1" dirty="0">
              <a:solidFill>
                <a:srgbClr val="00B36E"/>
              </a:solidFill>
              <a:latin typeface="AdvP3E7259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AdvP3E7259"/>
              </a:rPr>
              <a:t>The Task Force for the management of arterial hypertension of the</a:t>
            </a:r>
          </a:p>
          <a:p>
            <a:r>
              <a:rPr lang="en-US" sz="1500" b="1" dirty="0">
                <a:solidFill>
                  <a:srgbClr val="000000"/>
                </a:solidFill>
                <a:latin typeface="AdvP3E7259"/>
              </a:rPr>
              <a:t>European Society of Cardiology (ESC) and the European Society of</a:t>
            </a:r>
          </a:p>
          <a:p>
            <a:r>
              <a:rPr lang="cs-CZ" sz="1500" b="1" dirty="0" err="1">
                <a:solidFill>
                  <a:srgbClr val="000000"/>
                </a:solidFill>
                <a:latin typeface="AdvP3E7259"/>
              </a:rPr>
              <a:t>Hypertension</a:t>
            </a:r>
            <a:r>
              <a:rPr lang="cs-CZ" sz="1500" b="1" dirty="0">
                <a:solidFill>
                  <a:srgbClr val="000000"/>
                </a:solidFill>
                <a:latin typeface="AdvP3E7259"/>
              </a:rPr>
              <a:t> (ESH)</a:t>
            </a:r>
          </a:p>
          <a:p>
            <a:r>
              <a:rPr lang="en-US" sz="1350" dirty="0">
                <a:solidFill>
                  <a:srgbClr val="000000"/>
                </a:solidFill>
                <a:latin typeface="AdvP3E7259"/>
              </a:rPr>
              <a:t>Authors/Task Force Members: </a:t>
            </a:r>
            <a:r>
              <a:rPr lang="en-US" sz="1350" b="1" dirty="0">
                <a:solidFill>
                  <a:srgbClr val="000000"/>
                </a:solidFill>
                <a:latin typeface="AdvP3E7259"/>
              </a:rPr>
              <a:t>Bryan Williams* (ESC Chairperson</a:t>
            </a:r>
            <a:r>
              <a:rPr lang="en-US" sz="1350" dirty="0">
                <a:solidFill>
                  <a:srgbClr val="000000"/>
                </a:solidFill>
                <a:latin typeface="AdvP3E7259"/>
              </a:rPr>
              <a:t>) (UK),</a:t>
            </a:r>
          </a:p>
          <a:p>
            <a:r>
              <a:rPr lang="cs-CZ" sz="1350" b="1" dirty="0">
                <a:solidFill>
                  <a:srgbClr val="000000"/>
                </a:solidFill>
                <a:latin typeface="AdvP3E7259"/>
              </a:rPr>
              <a:t>Giuseppe </a:t>
            </a:r>
            <a:r>
              <a:rPr lang="cs-CZ" sz="1350" b="1" dirty="0" err="1">
                <a:solidFill>
                  <a:srgbClr val="000000"/>
                </a:solidFill>
                <a:latin typeface="AdvP3E7259"/>
              </a:rPr>
              <a:t>Mancia</a:t>
            </a:r>
            <a:r>
              <a:rPr lang="cs-CZ" sz="1350" b="1" dirty="0">
                <a:solidFill>
                  <a:srgbClr val="000000"/>
                </a:solidFill>
                <a:latin typeface="AdvP3E7259"/>
              </a:rPr>
              <a:t>* (ESH </a:t>
            </a:r>
            <a:r>
              <a:rPr lang="cs-CZ" sz="1350" b="1" dirty="0" err="1">
                <a:solidFill>
                  <a:srgbClr val="000000"/>
                </a:solidFill>
                <a:latin typeface="AdvP3E7259"/>
              </a:rPr>
              <a:t>Chairperson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 (Italy),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Wilko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Spiering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The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Netherlands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</a:t>
            </a:r>
          </a:p>
          <a:p>
            <a:r>
              <a:rPr lang="cs-CZ" sz="1350" dirty="0">
                <a:solidFill>
                  <a:srgbClr val="000000"/>
                </a:solidFill>
                <a:latin typeface="AdvP3E7259"/>
              </a:rPr>
              <a:t>Enrico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Agabiti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Rosei (Italy), Michel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Azizi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(France), Michel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Burnier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Switzerland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</a:t>
            </a:r>
          </a:p>
          <a:p>
            <a:r>
              <a:rPr lang="it-IT" sz="1350" dirty="0">
                <a:solidFill>
                  <a:srgbClr val="000000"/>
                </a:solidFill>
                <a:latin typeface="AdvP3E7259"/>
              </a:rPr>
              <a:t>Denis L. Clement (Belgium), Antonio Coca (Spain), Giovanni de Simone (Italy),</a:t>
            </a:r>
          </a:p>
          <a:p>
            <a:r>
              <a:rPr lang="en-US" sz="1350" dirty="0">
                <a:solidFill>
                  <a:srgbClr val="000000"/>
                </a:solidFill>
                <a:latin typeface="AdvP3E7259"/>
              </a:rPr>
              <a:t>Anna </a:t>
            </a:r>
            <a:r>
              <a:rPr lang="en-US" sz="1350" dirty="0" err="1">
                <a:solidFill>
                  <a:srgbClr val="000000"/>
                </a:solidFill>
                <a:latin typeface="AdvP3E7259"/>
              </a:rPr>
              <a:t>Dominiczak</a:t>
            </a:r>
            <a:r>
              <a:rPr lang="en-US" sz="1350" dirty="0">
                <a:solidFill>
                  <a:srgbClr val="000000"/>
                </a:solidFill>
                <a:latin typeface="AdvP3E7259"/>
              </a:rPr>
              <a:t> (UK), Thomas </a:t>
            </a:r>
            <a:r>
              <a:rPr lang="en-US" sz="1350" dirty="0" err="1">
                <a:solidFill>
                  <a:srgbClr val="000000"/>
                </a:solidFill>
                <a:latin typeface="AdvP3E7259"/>
              </a:rPr>
              <a:t>Kahan</a:t>
            </a:r>
            <a:r>
              <a:rPr lang="en-US" sz="1350" dirty="0">
                <a:solidFill>
                  <a:srgbClr val="000000"/>
                </a:solidFill>
                <a:latin typeface="AdvP3E7259"/>
              </a:rPr>
              <a:t> (Sweden), Felix </a:t>
            </a:r>
            <a:r>
              <a:rPr lang="en-US" sz="1350" dirty="0" err="1">
                <a:solidFill>
                  <a:srgbClr val="000000"/>
                </a:solidFill>
                <a:latin typeface="AdvP3E7259"/>
              </a:rPr>
              <a:t>Mahfoud</a:t>
            </a:r>
            <a:r>
              <a:rPr lang="en-US" sz="1350" dirty="0">
                <a:solidFill>
                  <a:srgbClr val="000000"/>
                </a:solidFill>
                <a:latin typeface="AdvP3E7259"/>
              </a:rPr>
              <a:t> (Germany),</a:t>
            </a:r>
          </a:p>
          <a:p>
            <a:r>
              <a:rPr lang="cs-CZ" sz="1350" dirty="0" err="1">
                <a:solidFill>
                  <a:srgbClr val="000000"/>
                </a:solidFill>
                <a:latin typeface="AdvP3E7259"/>
              </a:rPr>
              <a:t>Josep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Redon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Spain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 Luis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Ruilope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Spain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 Alberto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Zanchetti</a:t>
            </a:r>
            <a:r>
              <a:rPr lang="cs-CZ" sz="750" dirty="0">
                <a:solidFill>
                  <a:srgbClr val="000000"/>
                </a:solidFill>
                <a:latin typeface="AdvP3E7259"/>
              </a:rPr>
              <a:t>† 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(Italy), Mary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Kerins</a:t>
            </a:r>
            <a:endParaRPr lang="cs-CZ" sz="1350" dirty="0">
              <a:solidFill>
                <a:srgbClr val="000000"/>
              </a:solidFill>
              <a:latin typeface="AdvP3E7259"/>
            </a:endParaRPr>
          </a:p>
          <a:p>
            <a:r>
              <a:rPr lang="cs-CZ" sz="1350" dirty="0">
                <a:solidFill>
                  <a:srgbClr val="000000"/>
                </a:solidFill>
                <a:latin typeface="AdvP3E7259"/>
              </a:rPr>
              <a:t>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Ireland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Sverre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E.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Kjeldsen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Norway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 Reinhold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Kreutz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Germany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</a:t>
            </a:r>
          </a:p>
          <a:p>
            <a:r>
              <a:rPr lang="cs-CZ" sz="1350" dirty="0">
                <a:solidFill>
                  <a:srgbClr val="000000"/>
                </a:solidFill>
                <a:latin typeface="AdvP3E7259"/>
              </a:rPr>
              <a:t>Stephane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Laurent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(France), Gregory Y. H. Lip (UK), Richard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McManus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(UK),</a:t>
            </a:r>
          </a:p>
          <a:p>
            <a:r>
              <a:rPr lang="cs-CZ" sz="1350" dirty="0">
                <a:solidFill>
                  <a:srgbClr val="000000"/>
                </a:solidFill>
                <a:latin typeface="AdvP3E7259"/>
              </a:rPr>
              <a:t>Krzysztof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Narkiewicz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Poland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 Frank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Ruschitzka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Switzerland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</a:t>
            </a:r>
          </a:p>
          <a:p>
            <a:r>
              <a:rPr lang="cs-CZ" sz="1350" dirty="0">
                <a:solidFill>
                  <a:srgbClr val="000000"/>
                </a:solidFill>
                <a:latin typeface="AdvP3E7259"/>
              </a:rPr>
              <a:t>Roland E.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Schmieder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Germany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Evgeny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Shlyakhto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Russia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Costas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Tsioufis</a:t>
            </a:r>
            <a:endParaRPr lang="cs-CZ" sz="1350" dirty="0">
              <a:solidFill>
                <a:srgbClr val="000000"/>
              </a:solidFill>
              <a:latin typeface="AdvP3E7259"/>
            </a:endParaRPr>
          </a:p>
          <a:p>
            <a:r>
              <a:rPr lang="cs-CZ" sz="1350" dirty="0">
                <a:solidFill>
                  <a:srgbClr val="000000"/>
                </a:solidFill>
                <a:latin typeface="AdvP3E7259"/>
              </a:rPr>
              <a:t>(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Greece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), Victor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Aboyans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(France), and Ileana </a:t>
            </a:r>
            <a:r>
              <a:rPr lang="cs-CZ" sz="1350" dirty="0" err="1">
                <a:solidFill>
                  <a:srgbClr val="000000"/>
                </a:solidFill>
                <a:latin typeface="AdvP3E7259"/>
              </a:rPr>
              <a:t>Desormais</a:t>
            </a:r>
            <a:r>
              <a:rPr lang="cs-CZ" sz="1350" dirty="0">
                <a:solidFill>
                  <a:srgbClr val="000000"/>
                </a:solidFill>
                <a:latin typeface="AdvP3E7259"/>
              </a:rPr>
              <a:t> (France)</a:t>
            </a:r>
          </a:p>
          <a:p>
            <a:endParaRPr lang="cs-CZ" sz="1350" dirty="0">
              <a:solidFill>
                <a:srgbClr val="000000"/>
              </a:solidFill>
              <a:latin typeface="AdvP3E7259"/>
            </a:endParaRPr>
          </a:p>
          <a:p>
            <a:endParaRPr lang="cs-CZ" sz="1350" dirty="0">
              <a:solidFill>
                <a:srgbClr val="000000"/>
              </a:solidFill>
              <a:latin typeface="AdvP3E7259"/>
            </a:endParaRPr>
          </a:p>
          <a:p>
            <a:r>
              <a:rPr lang="en-US" sz="1350" b="1" dirty="0">
                <a:solidFill>
                  <a:srgbClr val="FF0000"/>
                </a:solidFill>
              </a:rPr>
              <a:t>European Heart Journal (2018) 39, 3021–3104</a:t>
            </a:r>
            <a:endParaRPr lang="cs-CZ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BP</a:t>
            </a:r>
          </a:p>
          <a:p>
            <a:r>
              <a:rPr lang="en-US" sz="2700" b="1" dirty="0"/>
              <a:t>It is recommended that BP be classified as</a:t>
            </a:r>
          </a:p>
          <a:p>
            <a:pPr marL="0" indent="0">
              <a:buNone/>
            </a:pPr>
            <a:r>
              <a:rPr lang="en-US" sz="2700" b="1" dirty="0"/>
              <a:t>optimal, normal, high–normal, or grades</a:t>
            </a:r>
          </a:p>
          <a:p>
            <a:pPr marL="0" indent="0">
              <a:buNone/>
            </a:pPr>
            <a:r>
              <a:rPr lang="en-US" sz="2700" b="1" dirty="0"/>
              <a:t>1–3 hypertension, according to office BP.</a:t>
            </a:r>
            <a:endParaRPr lang="cs-CZ" sz="2700" b="1" dirty="0"/>
          </a:p>
        </p:txBody>
      </p:sp>
    </p:spTree>
    <p:extLst>
      <p:ext uri="{BB962C8B-B14F-4D97-AF65-F5344CB8AC3E}">
        <p14:creationId xmlns:p14="http://schemas.microsoft.com/office/powerpoint/2010/main" val="83705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47505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</a:t>
            </a: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BP </a:t>
            </a:r>
            <a:r>
              <a:rPr lang="cs-CZ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values</a:t>
            </a: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„</a:t>
            </a:r>
            <a:r>
              <a:rPr lang="cs-CZ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officer</a:t>
            </a: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BP“</a:t>
            </a:r>
          </a:p>
        </p:txBody>
      </p:sp>
      <p:graphicFrame>
        <p:nvGraphicFramePr>
          <p:cNvPr id="38981" name="Group 69"/>
          <p:cNvGraphicFramePr>
            <a:graphicFrameLocks noGrp="1"/>
          </p:cNvGraphicFramePr>
          <p:nvPr>
            <p:ph idx="1"/>
            <p:extLst/>
          </p:nvPr>
        </p:nvGraphicFramePr>
        <p:xfrm>
          <a:off x="742167" y="1517094"/>
          <a:ext cx="7806847" cy="3925493"/>
        </p:xfrm>
        <a:graphic>
          <a:graphicData uri="http://schemas.openxmlformats.org/drawingml/2006/table">
            <a:tbl>
              <a:tblPr/>
              <a:tblGrid>
                <a:gridCol w="404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Systolic BP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Diastolic BP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(mmHg)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(mmHg)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optimal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 – 129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80 –  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high normal pressure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130 – 139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85 –  89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–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mild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: grade 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140 – 159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90 –  99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–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moderate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: grade 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160 – 179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 – 109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– severe: grade 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180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Isolated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systolic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140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2775348" y="5549503"/>
            <a:ext cx="526297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According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Guidelines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European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Society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Cardiology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2018</a:t>
            </a:r>
            <a:r>
              <a:rPr lang="cs-CZ" sz="135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91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 PRESSURE MEASUREMENT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 invasive method</a:t>
            </a:r>
          </a:p>
          <a:p>
            <a:pPr lvl="1" eaLnBrk="1" hangingPunct="1">
              <a:defRPr/>
            </a:pPr>
            <a:r>
              <a:rPr lang="cs-CZ" smtClean="0">
                <a:solidFill>
                  <a:schemeClr val="accent2"/>
                </a:solidFill>
              </a:rPr>
              <a:t>1726 Stephan Hales – horse</a:t>
            </a:r>
          </a:p>
          <a:p>
            <a:pPr lvl="1" eaLnBrk="1" hangingPunct="1">
              <a:defRPr/>
            </a:pPr>
            <a:r>
              <a:rPr lang="cs-CZ" smtClean="0">
                <a:solidFill>
                  <a:schemeClr val="accent2"/>
                </a:solidFill>
              </a:rPr>
              <a:t>Today – during catetrisation</a:t>
            </a:r>
          </a:p>
          <a:p>
            <a:pPr lvl="1" eaLnBrk="1" hangingPunct="1">
              <a:defRPr/>
            </a:pPr>
            <a:endParaRPr lang="cs-CZ" smtClean="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•"/>
              <a:defRPr/>
            </a:pPr>
            <a:r>
              <a:rPr lang="cs-CZ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non-invasive measurement</a:t>
            </a:r>
          </a:p>
          <a:p>
            <a:pPr lvl="1" eaLnBrk="1" hangingPunct="1">
              <a:buFontTx/>
              <a:buChar char="-"/>
              <a:defRPr/>
            </a:pPr>
            <a:r>
              <a:rPr lang="cs-CZ" smtClean="0">
                <a:solidFill>
                  <a:schemeClr val="accent2"/>
                </a:solidFill>
              </a:rPr>
              <a:t>palpation method</a:t>
            </a:r>
          </a:p>
          <a:p>
            <a:pPr lvl="1" eaLnBrk="1" hangingPunct="1">
              <a:buFontTx/>
              <a:buChar char="-"/>
              <a:defRPr/>
            </a:pPr>
            <a:r>
              <a:rPr lang="cs-CZ" smtClean="0">
                <a:solidFill>
                  <a:schemeClr val="accent2"/>
                </a:solidFill>
              </a:rPr>
              <a:t>Auscultation method</a:t>
            </a:r>
          </a:p>
          <a:p>
            <a:pPr lvl="1" eaLnBrk="1" hangingPunct="1">
              <a:buFontTx/>
              <a:buChar char="-"/>
              <a:defRPr/>
            </a:pPr>
            <a:r>
              <a:rPr lang="cs-CZ" smtClean="0">
                <a:solidFill>
                  <a:schemeClr val="accent2"/>
                </a:solidFill>
              </a:rPr>
              <a:t>Oscilometric method</a:t>
            </a:r>
          </a:p>
          <a:p>
            <a:pPr lvl="1" eaLnBrk="1" hangingPunct="1">
              <a:defRPr/>
            </a:pPr>
            <a:endParaRPr lang="cs-CZ" smtClean="0">
              <a:solidFill>
                <a:schemeClr val="accent2"/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cs-CZ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9268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ja2\Dokumenty\DEMONSTRACE\krevní tlak u koně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486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83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7b02d67-36b5-4c01-a66c-7da49dccd3bc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787</Words>
  <Application>Microsoft Office PowerPoint</Application>
  <PresentationFormat>Předvádění na obrazovce (4:3)</PresentationFormat>
  <Paragraphs>157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AdvP3E7259</vt:lpstr>
      <vt:lpstr>Arial</vt:lpstr>
      <vt:lpstr>Calibri</vt:lpstr>
      <vt:lpstr>Plantin</vt:lpstr>
      <vt:lpstr>Plantin-Bold</vt:lpstr>
      <vt:lpstr>Symbol-Bold</vt:lpstr>
      <vt:lpstr>Times New Roman</vt:lpstr>
      <vt:lpstr>Motiv sady Office</vt:lpstr>
      <vt:lpstr>BLOOD PRESSURE</vt:lpstr>
      <vt:lpstr>Prezentace aplikace PowerPoint</vt:lpstr>
      <vt:lpstr>Prezentace aplikace PowerPoint</vt:lpstr>
      <vt:lpstr>Classification BP values</vt:lpstr>
      <vt:lpstr>Prezentace aplikace PowerPoint</vt:lpstr>
      <vt:lpstr>Prezentace aplikace PowerPoint</vt:lpstr>
      <vt:lpstr>Classification BP values: „officer BP“</vt:lpstr>
      <vt:lpstr>BLOOD PRESSURE MEASUREMENT</vt:lpstr>
      <vt:lpstr>Prezentace aplikace PowerPoint</vt:lpstr>
      <vt:lpstr>Prezentace aplikace PowerPoint</vt:lpstr>
      <vt:lpstr>Prezentace aplikace PowerPoint</vt:lpstr>
      <vt:lpstr>Prezentace aplikace PowerPoint</vt:lpstr>
      <vt:lpstr>Noninvasive continuously  beat-to-beat measurement of finger arterial pressure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110</cp:revision>
  <dcterms:created xsi:type="dcterms:W3CDTF">2013-09-24T08:41:02Z</dcterms:created>
  <dcterms:modified xsi:type="dcterms:W3CDTF">2019-04-06T12:42:32Z</dcterms:modified>
</cp:coreProperties>
</file>