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300" r:id="rId4"/>
    <p:sldId id="301" r:id="rId5"/>
    <p:sldId id="302" r:id="rId6"/>
    <p:sldId id="260" r:id="rId7"/>
    <p:sldId id="282" r:id="rId8"/>
    <p:sldId id="283" r:id="rId9"/>
    <p:sldId id="285" r:id="rId10"/>
    <p:sldId id="284" r:id="rId11"/>
    <p:sldId id="287" r:id="rId12"/>
    <p:sldId id="286" r:id="rId13"/>
    <p:sldId id="289" r:id="rId14"/>
    <p:sldId id="288" r:id="rId15"/>
    <p:sldId id="292" r:id="rId16"/>
    <p:sldId id="291" r:id="rId17"/>
    <p:sldId id="293" r:id="rId18"/>
    <p:sldId id="290" r:id="rId19"/>
    <p:sldId id="294" r:id="rId20"/>
    <p:sldId id="295" r:id="rId21"/>
    <p:sldId id="259" r:id="rId22"/>
    <p:sldId id="296" r:id="rId23"/>
    <p:sldId id="297" r:id="rId24"/>
    <p:sldId id="298" r:id="rId25"/>
    <p:sldId id="299" r:id="rId26"/>
    <p:sldId id="281" r:id="rId27"/>
    <p:sldId id="261" r:id="rId28"/>
    <p:sldId id="262" r:id="rId29"/>
    <p:sldId id="264" r:id="rId30"/>
    <p:sldId id="266" r:id="rId31"/>
    <p:sldId id="269" r:id="rId32"/>
    <p:sldId id="271" r:id="rId33"/>
    <p:sldId id="273" r:id="rId34"/>
    <p:sldId id="274" r:id="rId35"/>
    <p:sldId id="275" r:id="rId36"/>
    <p:sldId id="276" r:id="rId37"/>
    <p:sldId id="303" r:id="rId38"/>
  </p:sldIdLst>
  <p:sldSz cx="9144000" cy="5143500" type="screen16x9"/>
  <p:notesSz cx="6858000" cy="9144000"/>
  <p:custDataLst>
    <p:tags r:id="rId4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9" autoAdjust="0"/>
  </p:normalViewPr>
  <p:slideViewPr>
    <p:cSldViewPr>
      <p:cViewPr varScale="1">
        <p:scale>
          <a:sx n="138" d="100"/>
          <a:sy n="138" d="100"/>
        </p:scale>
        <p:origin x="22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A61FB-16AA-422C-A306-C8DA17D0B94F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9B3B4-57B1-4FCA-8B50-4467EA1BD9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08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/>
              <a:t>Jak je obecně známo, podkladem fyziologicky probíhající mechanické aktivity srdce je adekvátně utvářená aktivita elektrická. </a:t>
            </a:r>
            <a:r>
              <a:rPr lang="cs-CZ" dirty="0"/>
              <a:t>Srdeční svalové buňky jsou jedním z typů vzrušivých tkání. Jsou tedy schopné na stimulaci reagovat vznikem akčního napětí, které se šíří</a:t>
            </a:r>
            <a:r>
              <a:rPr lang="cs-CZ" baseline="0" dirty="0"/>
              <a:t> srdeční svalovinou a umožní její následnou kontrakci vedoucí k vypuzení krve ze srdce do krevního oběhu. </a:t>
            </a:r>
            <a:endParaRPr lang="cs-CZ" altLang="cs-CZ" dirty="0"/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Elektrická aktivita srdce vzniká a na pracovní myokard se šíří prostřednictvím srdečního převodního systému. Obrazem elektrické aktivity na úrovni jednotlivé srdeční buňky je akční napětí. Jeho konfigurace se zásadním způsobem liší v buňkách převodního systému a v buňkách pracovní svaloviny srdce a rovněž pak v rámci samotné pracovní svaloviny náležící k různým srdečním oddílům a vrstvám.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Odlišná konfigurace akčního napětí je podmíněna odlišným zastoupením a aktivitou jednotlivých iontových membránových proudů. Pro správné utváření akčního napětí je klíčová dokonalá souhra těchto proudů. Narušení funkce prakticky kteréhokoliv z iontových kanálů a tedy změna kteréhokoliv z iontových proudů pak může vést ke vzniku </a:t>
            </a:r>
            <a:r>
              <a:rPr lang="cs-CZ" altLang="cs-CZ" dirty="0" err="1"/>
              <a:t>proarytmogenního</a:t>
            </a:r>
            <a:r>
              <a:rPr lang="cs-CZ" altLang="cs-CZ" dirty="0"/>
              <a:t> stavu.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833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Fáze AN. </a:t>
            </a:r>
          </a:p>
          <a:p>
            <a:r>
              <a:rPr lang="cs-CZ" baseline="0" dirty="0"/>
              <a:t>Iontový podklad AN. Význam souhry jednotlivých proudů pro správné utváření AN.</a:t>
            </a:r>
          </a:p>
          <a:p>
            <a:r>
              <a:rPr lang="cs-CZ" baseline="0" dirty="0"/>
              <a:t>Tyto iontové proudy, tedy proudy nesené ionty, které jsou hydrofilními a tedy </a:t>
            </a:r>
            <a:r>
              <a:rPr lang="cs-CZ" baseline="0" dirty="0" err="1"/>
              <a:t>lipofobními</a:t>
            </a:r>
            <a:r>
              <a:rPr lang="cs-CZ" baseline="0" dirty="0"/>
              <a:t> částicemi, tečou přes buněčnou membránu přes speciální proteiny přemosťující buněčnou membránu, tzv. iontové kanály.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750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Odkaz na TZKM</a:t>
            </a:r>
          </a:p>
          <a:p>
            <a:r>
              <a:rPr lang="cs-CZ" dirty="0"/>
              <a:t>Možnost modelovat dědičné arytmie</a:t>
            </a:r>
          </a:p>
          <a:p>
            <a:r>
              <a:rPr lang="cs-CZ" dirty="0"/>
              <a:t>Inhibice </a:t>
            </a:r>
            <a:r>
              <a:rPr lang="cs-CZ" dirty="0" err="1"/>
              <a:t>Ikr</a:t>
            </a:r>
            <a:r>
              <a:rPr lang="cs-CZ" dirty="0"/>
              <a:t> antidepresivem druhé generace </a:t>
            </a:r>
            <a:r>
              <a:rPr lang="cs-CZ" dirty="0" err="1"/>
              <a:t>nefazodonem</a:t>
            </a:r>
            <a:r>
              <a:rPr lang="cs-CZ" dirty="0"/>
              <a:t> (množící se zprávy o jeho </a:t>
            </a:r>
            <a:r>
              <a:rPr lang="cs-CZ" dirty="0" err="1"/>
              <a:t>proarytmogenní</a:t>
            </a:r>
            <a:r>
              <a:rPr lang="cs-CZ" dirty="0"/>
              <a:t> aktivitě)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83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Iontové kanály – typ pasivního transportu, po elektrochemickém gradientu.</a:t>
            </a:r>
            <a:r>
              <a:rPr lang="cs-CZ" baseline="0" dirty="0"/>
              <a:t> </a:t>
            </a:r>
          </a:p>
          <a:p>
            <a:r>
              <a:rPr lang="cs-CZ" baseline="0" dirty="0"/>
              <a:t>Různé typy iontových kanálů. Vrátkování.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E450-BB2F-42EB-9DE4-38F5DAFA1F1B}" type="datetime1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1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B8A8-C8D9-4923-B7B1-C6AEF0D0F4B8}" type="datetime1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79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671-BC9F-4B9D-A3F0-EEEE20ED5D02}" type="datetime1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4604-0180-46A5-956E-9700D237CAC8}" type="datetime1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2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7AE6-EDF0-46C0-9DF2-1ED288AAD156}" type="datetime1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97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BE48-FA15-4DAC-92DA-AD5A2FDEDFFE}" type="datetime1">
              <a:rPr lang="cs-CZ" smtClean="0"/>
              <a:t>27.01.2020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3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0B33-1899-48A4-B6DF-8BD08AC4C98F}" type="datetime1">
              <a:rPr lang="cs-CZ" smtClean="0"/>
              <a:t>27.01.2020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52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CD43-0E50-4AF6-BAD7-2CC7E961B033}" type="datetime1">
              <a:rPr lang="cs-CZ" smtClean="0"/>
              <a:t>27.01.2020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21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6304-04CA-4BE1-989E-2301E43B8AF7}" type="datetime1">
              <a:rPr lang="cs-CZ" smtClean="0"/>
              <a:t>27.01.2020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2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9124-9195-44AC-8CEF-0F7763CFA416}" type="datetime1">
              <a:rPr lang="cs-CZ" smtClean="0"/>
              <a:t>27.01.2020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82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793E-FDF8-4ED5-B4DA-EE0779D1BD8A}" type="datetime1">
              <a:rPr lang="cs-CZ" smtClean="0"/>
              <a:t>27.01.2020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89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910C0-5B56-4617-B644-CBAA5B9DC840}" type="datetime1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8.wmf"/><Relationship Id="rId3" Type="http://schemas.openxmlformats.org/officeDocument/2006/relationships/notesSlide" Target="../notesSlides/notesSlide27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5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8.png"/><Relationship Id="rId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med mu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0538"/>
            <a:ext cx="19050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2241" y="1984607"/>
            <a:ext cx="87174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</a:rPr>
              <a:t>Cardiac action potential and underlying ionic currents</a:t>
            </a:r>
            <a:endParaRPr lang="cs-CZ" sz="3000" dirty="0">
              <a:solidFill>
                <a:srgbClr val="0000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8196" y="2459672"/>
            <a:ext cx="5057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M</a:t>
            </a:r>
            <a:r>
              <a:rPr lang="en-US" sz="2000" dirty="0" err="1"/>
              <a:t>ethods</a:t>
            </a:r>
            <a:r>
              <a:rPr lang="en-US" sz="2000" dirty="0"/>
              <a:t>, physiology and selected pathologies 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80051" y="3219822"/>
            <a:ext cx="500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/>
              <a:t>Assoc</a:t>
            </a:r>
            <a:r>
              <a:rPr lang="cs-CZ" sz="2000" b="1" dirty="0"/>
              <a:t>. Prof. MUDr. Markéta </a:t>
            </a:r>
            <a:r>
              <a:rPr lang="cs-CZ" sz="2000" b="1" dirty="0" err="1"/>
              <a:t>Bébarová</a:t>
            </a:r>
            <a:r>
              <a:rPr lang="cs-CZ" sz="2000" b="1" dirty="0"/>
              <a:t>, Ph.D.</a:t>
            </a:r>
          </a:p>
        </p:txBody>
      </p:sp>
      <p:sp>
        <p:nvSpPr>
          <p:cNvPr id="18" name="Zástupný symbol pro zápatí 14"/>
          <p:cNvSpPr>
            <a:spLocks noGrp="1"/>
          </p:cNvSpPr>
          <p:nvPr>
            <p:ph type="ftr" sz="quarter" idx="11"/>
          </p:nvPr>
        </p:nvSpPr>
        <p:spPr>
          <a:xfrm>
            <a:off x="193086" y="3580177"/>
            <a:ext cx="6280598" cy="273844"/>
          </a:xfrm>
        </p:spPr>
        <p:txBody>
          <a:bodyPr/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Department of Physiology</a:t>
            </a:r>
            <a:r>
              <a:rPr lang="cs-CZ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Faculty of Medicine</a:t>
            </a:r>
            <a:r>
              <a:rPr lang="cs-CZ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Masaryk University</a:t>
            </a:r>
          </a:p>
        </p:txBody>
      </p:sp>
      <p:sp>
        <p:nvSpPr>
          <p:cNvPr id="7" name="Zástupný symbol pro zápatí 14">
            <a:extLst>
              <a:ext uri="{FF2B5EF4-FFF2-40B4-BE49-F238E27FC236}">
                <a16:creationId xmlns:a16="http://schemas.microsoft.com/office/drawing/2014/main" id="{AC5930BA-469E-4DFB-B51F-19AE7B797C50}"/>
              </a:ext>
            </a:extLst>
          </p:cNvPr>
          <p:cNvSpPr txBox="1">
            <a:spLocks/>
          </p:cNvSpPr>
          <p:nvPr/>
        </p:nvSpPr>
        <p:spPr>
          <a:xfrm>
            <a:off x="248838" y="4746178"/>
            <a:ext cx="8715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i="1" dirty="0" err="1">
                <a:solidFill>
                  <a:schemeClr val="tx1"/>
                </a:solidFill>
              </a:rPr>
              <a:t>The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presentation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was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created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with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the</a:t>
            </a:r>
            <a:r>
              <a:rPr lang="cs-CZ" i="1" dirty="0">
                <a:solidFill>
                  <a:schemeClr val="tx1"/>
                </a:solidFill>
              </a:rPr>
              <a:t> support </a:t>
            </a:r>
            <a:r>
              <a:rPr lang="cs-CZ" i="1" dirty="0" err="1">
                <a:solidFill>
                  <a:schemeClr val="tx1"/>
                </a:solidFill>
              </a:rPr>
              <a:t>of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the</a:t>
            </a:r>
            <a:r>
              <a:rPr lang="cs-CZ" i="1" dirty="0">
                <a:solidFill>
                  <a:schemeClr val="tx1"/>
                </a:solidFill>
              </a:rPr>
              <a:t> FRMU </a:t>
            </a:r>
            <a:r>
              <a:rPr lang="cs-CZ" i="1" dirty="0" err="1">
                <a:solidFill>
                  <a:schemeClr val="tx1"/>
                </a:solidFill>
              </a:rPr>
              <a:t>project</a:t>
            </a:r>
            <a:r>
              <a:rPr lang="cs-CZ" i="1" dirty="0">
                <a:solidFill>
                  <a:schemeClr val="tx1"/>
                </a:solidFill>
              </a:rPr>
              <a:t> „</a:t>
            </a:r>
            <a:r>
              <a:rPr lang="en-US" i="1" dirty="0">
                <a:solidFill>
                  <a:schemeClr val="tx1"/>
                </a:solidFill>
              </a:rPr>
              <a:t>Modernization of teaching of cardiac </a:t>
            </a:r>
            <a:r>
              <a:rPr lang="cs-CZ" i="1" dirty="0" err="1">
                <a:solidFill>
                  <a:schemeClr val="tx1"/>
                </a:solidFill>
              </a:rPr>
              <a:t>cellular</a:t>
            </a:r>
            <a:r>
              <a:rPr lang="en-US" i="1" dirty="0">
                <a:solidFill>
                  <a:schemeClr val="tx1"/>
                </a:solidFill>
              </a:rPr>
              <a:t> electrophysiology</a:t>
            </a:r>
            <a:r>
              <a:rPr lang="cs-CZ" i="1" dirty="0">
                <a:solidFill>
                  <a:schemeClr val="tx1"/>
                </a:solidFill>
              </a:rPr>
              <a:t>“, MUNI/FR/1490/2018.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8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358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Electrocardiography</a:t>
            </a:r>
            <a:endParaRPr lang="cs-CZ" sz="3200" i="1" dirty="0">
              <a:solidFill>
                <a:srgbClr val="0000FF"/>
              </a:solidFill>
            </a:endParaRPr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122" name="Picture 2" descr="VÃ½sledek obrÃ¡zku pro outline of 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0648"/>
            <a:ext cx="2106152" cy="379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665925" y="2355726"/>
            <a:ext cx="3203575" cy="2416175"/>
            <a:chOff x="654050" y="2786063"/>
            <a:chExt cx="3203575" cy="2416175"/>
          </a:xfrm>
        </p:grpSpPr>
        <p:grpSp>
          <p:nvGrpSpPr>
            <p:cNvPr id="10" name="Skupina 9"/>
            <p:cNvGrpSpPr/>
            <p:nvPr/>
          </p:nvGrpSpPr>
          <p:grpSpPr>
            <a:xfrm>
              <a:off x="1025253" y="4611688"/>
              <a:ext cx="219347" cy="590550"/>
              <a:chOff x="1025253" y="4611688"/>
              <a:chExt cx="219347" cy="590550"/>
            </a:xfrm>
          </p:grpSpPr>
          <p:sp>
            <p:nvSpPr>
              <p:cNvPr id="34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1025253" y="4611688"/>
                <a:ext cx="42863" cy="16192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35" name="Group 44"/>
              <p:cNvGrpSpPr>
                <a:grpSpLocks noChangeAspect="1"/>
              </p:cNvGrpSpPr>
              <p:nvPr/>
            </p:nvGrpSpPr>
            <p:grpSpPr bwMode="auto">
              <a:xfrm>
                <a:off x="1082675" y="5153025"/>
                <a:ext cx="161925" cy="49213"/>
                <a:chOff x="2271" y="2826"/>
                <a:chExt cx="113" cy="35"/>
              </a:xfrm>
            </p:grpSpPr>
            <p:sp>
              <p:nvSpPr>
                <p:cNvPr id="37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2271" y="2826"/>
                  <a:ext cx="11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8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293" y="2844"/>
                  <a:ext cx="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9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309" y="2861"/>
                  <a:ext cx="3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36" name="Freeform 48"/>
              <p:cNvSpPr>
                <a:spLocks noChangeAspect="1"/>
              </p:cNvSpPr>
              <p:nvPr/>
            </p:nvSpPr>
            <p:spPr bwMode="auto">
              <a:xfrm>
                <a:off x="1068117" y="4705350"/>
                <a:ext cx="134928" cy="446088"/>
              </a:xfrm>
              <a:custGeom>
                <a:avLst/>
                <a:gdLst>
                  <a:gd name="T0" fmla="*/ 0 w 120"/>
                  <a:gd name="T1" fmla="*/ 0 h 312"/>
                  <a:gd name="T2" fmla="*/ 144463 w 120"/>
                  <a:gd name="T3" fmla="*/ 0 h 312"/>
                  <a:gd name="T4" fmla="*/ 144463 w 120"/>
                  <a:gd name="T5" fmla="*/ 446088 h 312"/>
                  <a:gd name="T6" fmla="*/ 206375 w 120"/>
                  <a:gd name="T7" fmla="*/ 446088 h 3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0" h="312">
                    <a:moveTo>
                      <a:pt x="0" y="0"/>
                    </a:moveTo>
                    <a:lnTo>
                      <a:pt x="84" y="0"/>
                    </a:lnTo>
                    <a:lnTo>
                      <a:pt x="84" y="312"/>
                    </a:lnTo>
                    <a:lnTo>
                      <a:pt x="120" y="31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654050" y="2786063"/>
              <a:ext cx="3203575" cy="2019300"/>
              <a:chOff x="654050" y="2786063"/>
              <a:chExt cx="3203575" cy="2019300"/>
            </a:xfrm>
          </p:grpSpPr>
          <p:sp>
            <p:nvSpPr>
              <p:cNvPr id="14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654050" y="2801938"/>
                <a:ext cx="47625" cy="18097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Line 24"/>
              <p:cNvSpPr>
                <a:spLocks noChangeAspect="1" noChangeShapeType="1"/>
              </p:cNvSpPr>
              <p:nvPr/>
            </p:nvSpPr>
            <p:spPr bwMode="auto">
              <a:xfrm rot="-875663">
                <a:off x="2133600" y="2801938"/>
                <a:ext cx="1588" cy="19526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2921000" y="3078163"/>
                <a:ext cx="690563" cy="58578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7" name="Group 26"/>
              <p:cNvGrpSpPr>
                <a:grpSpLocks noChangeAspect="1"/>
              </p:cNvGrpSpPr>
              <p:nvPr/>
            </p:nvGrpSpPr>
            <p:grpSpPr bwMode="auto">
              <a:xfrm>
                <a:off x="3144838" y="3248025"/>
                <a:ext cx="201612" cy="254000"/>
                <a:chOff x="6441" y="7606"/>
                <a:chExt cx="351" cy="446"/>
              </a:xfrm>
            </p:grpSpPr>
            <p:sp>
              <p:nvSpPr>
                <p:cNvPr id="32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6441" y="7606"/>
                  <a:ext cx="351" cy="20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3" name="Line 28"/>
                <p:cNvSpPr>
                  <a:spLocks noChangeAspect="1" noChangeShapeType="1"/>
                </p:cNvSpPr>
                <p:nvPr/>
              </p:nvSpPr>
              <p:spPr bwMode="auto">
                <a:xfrm rot="14558171" flipH="1">
                  <a:off x="6488" y="7748"/>
                  <a:ext cx="327" cy="2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8" name="Line 34"/>
              <p:cNvSpPr>
                <a:spLocks noChangeAspect="1" noChangeShapeType="1"/>
              </p:cNvSpPr>
              <p:nvPr/>
            </p:nvSpPr>
            <p:spPr bwMode="auto">
              <a:xfrm>
                <a:off x="1757363" y="4643438"/>
                <a:ext cx="33337" cy="16192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cxnSp>
            <p:nvCxnSpPr>
              <p:cNvPr id="19" name="AutoShape 35"/>
              <p:cNvCxnSpPr>
                <a:cxnSpLocks noChangeAspect="1" noChangeShapeType="1"/>
                <a:stCxn id="15" idx="0"/>
              </p:cNvCxnSpPr>
              <p:nvPr/>
            </p:nvCxnSpPr>
            <p:spPr bwMode="auto">
              <a:xfrm rot="5400000" flipV="1">
                <a:off x="2286000" y="2603501"/>
                <a:ext cx="454025" cy="819150"/>
              </a:xfrm>
              <a:prstGeom prst="bentConnector4">
                <a:avLst>
                  <a:gd name="adj1" fmla="val 24213"/>
                  <a:gd name="adj2" fmla="val 53403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" name="Freeform 36"/>
              <p:cNvSpPr>
                <a:spLocks noChangeAspect="1"/>
              </p:cNvSpPr>
              <p:nvPr/>
            </p:nvSpPr>
            <p:spPr bwMode="auto">
              <a:xfrm>
                <a:off x="1784350" y="3543300"/>
                <a:ext cx="1147763" cy="1165225"/>
              </a:xfrm>
              <a:custGeom>
                <a:avLst/>
                <a:gdLst>
                  <a:gd name="T0" fmla="*/ 0 w 816"/>
                  <a:gd name="T1" fmla="*/ 1165225 h 816"/>
                  <a:gd name="T2" fmla="*/ 405093 w 816"/>
                  <a:gd name="T3" fmla="*/ 1165225 h 816"/>
                  <a:gd name="T4" fmla="*/ 405093 w 816"/>
                  <a:gd name="T5" fmla="*/ 68543 h 816"/>
                  <a:gd name="T6" fmla="*/ 405093 w 816"/>
                  <a:gd name="T7" fmla="*/ 0 h 816"/>
                  <a:gd name="T8" fmla="*/ 1147763 w 816"/>
                  <a:gd name="T9" fmla="*/ 0 h 8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6" h="816">
                    <a:moveTo>
                      <a:pt x="0" y="816"/>
                    </a:moveTo>
                    <a:lnTo>
                      <a:pt x="288" y="816"/>
                    </a:lnTo>
                    <a:lnTo>
                      <a:pt x="288" y="48"/>
                    </a:lnTo>
                    <a:lnTo>
                      <a:pt x="288" y="0"/>
                    </a:lnTo>
                    <a:lnTo>
                      <a:pt x="81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Freeform 37"/>
              <p:cNvSpPr>
                <a:spLocks noChangeAspect="1"/>
              </p:cNvSpPr>
              <p:nvPr/>
            </p:nvSpPr>
            <p:spPr bwMode="auto">
              <a:xfrm>
                <a:off x="687388" y="2909888"/>
                <a:ext cx="2244725" cy="479425"/>
              </a:xfrm>
              <a:custGeom>
                <a:avLst/>
                <a:gdLst>
                  <a:gd name="T0" fmla="*/ 0 w 1584"/>
                  <a:gd name="T1" fmla="*/ 0 h 336"/>
                  <a:gd name="T2" fmla="*/ 272088 w 1584"/>
                  <a:gd name="T3" fmla="*/ 0 h 336"/>
                  <a:gd name="T4" fmla="*/ 1156373 w 1584"/>
                  <a:gd name="T5" fmla="*/ 0 h 336"/>
                  <a:gd name="T6" fmla="*/ 1156373 w 1584"/>
                  <a:gd name="T7" fmla="*/ 479425 h 336"/>
                  <a:gd name="T8" fmla="*/ 2244725 w 1584"/>
                  <a:gd name="T9" fmla="*/ 479425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4" h="336">
                    <a:moveTo>
                      <a:pt x="0" y="0"/>
                    </a:moveTo>
                    <a:lnTo>
                      <a:pt x="192" y="0"/>
                    </a:lnTo>
                    <a:lnTo>
                      <a:pt x="816" y="0"/>
                    </a:lnTo>
                    <a:lnTo>
                      <a:pt x="816" y="336"/>
                    </a:lnTo>
                    <a:lnTo>
                      <a:pt x="1584" y="33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23" name="Group 38"/>
              <p:cNvGrpSpPr>
                <a:grpSpLocks noChangeAspect="1"/>
              </p:cNvGrpSpPr>
              <p:nvPr/>
            </p:nvGrpSpPr>
            <p:grpSpPr bwMode="auto">
              <a:xfrm>
                <a:off x="3176588" y="3663950"/>
                <a:ext cx="161925" cy="246063"/>
                <a:chOff x="2271" y="2688"/>
                <a:chExt cx="113" cy="173"/>
              </a:xfrm>
            </p:grpSpPr>
            <p:sp>
              <p:nvSpPr>
                <p:cNvPr id="27" name="Line 39"/>
                <p:cNvSpPr>
                  <a:spLocks noChangeAspect="1" noChangeShapeType="1"/>
                </p:cNvSpPr>
                <p:nvPr/>
              </p:nvSpPr>
              <p:spPr bwMode="auto">
                <a:xfrm>
                  <a:off x="2327" y="2688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28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2271" y="2826"/>
                  <a:ext cx="113" cy="35"/>
                  <a:chOff x="2271" y="2826"/>
                  <a:chExt cx="113" cy="35"/>
                </a:xfrm>
              </p:grpSpPr>
              <p:sp>
                <p:nvSpPr>
                  <p:cNvPr id="29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71" y="2826"/>
                    <a:ext cx="1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93" y="2844"/>
                    <a:ext cx="6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1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09" y="2861"/>
                    <a:ext cx="3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24" name="Group 59"/>
              <p:cNvGrpSpPr>
                <a:grpSpLocks noChangeAspect="1"/>
              </p:cNvGrpSpPr>
              <p:nvPr/>
            </p:nvGrpSpPr>
            <p:grpSpPr bwMode="auto">
              <a:xfrm>
                <a:off x="3611563" y="3338513"/>
                <a:ext cx="246062" cy="71437"/>
                <a:chOff x="2560" y="1574"/>
                <a:chExt cx="172" cy="50"/>
              </a:xfrm>
            </p:grpSpPr>
            <p:sp>
              <p:nvSpPr>
                <p:cNvPr id="25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2682" y="1574"/>
                  <a:ext cx="50" cy="5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6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598"/>
                  <a:ext cx="1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40" name="TextovéPole 39"/>
          <p:cNvSpPr txBox="1"/>
          <p:nvPr/>
        </p:nvSpPr>
        <p:spPr>
          <a:xfrm>
            <a:off x="4355976" y="699542"/>
            <a:ext cx="2883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err="1"/>
              <a:t>We</a:t>
            </a:r>
            <a:r>
              <a:rPr lang="cs-CZ" sz="2000" dirty="0"/>
              <a:t> </a:t>
            </a:r>
            <a:r>
              <a:rPr lang="cs-CZ" sz="2000" dirty="0" err="1"/>
              <a:t>record</a:t>
            </a:r>
            <a:r>
              <a:rPr lang="cs-CZ" sz="2000" dirty="0"/>
              <a:t> </a:t>
            </a:r>
            <a:r>
              <a:rPr lang="cs-CZ" sz="2000" b="1" dirty="0" err="1"/>
              <a:t>voltage</a:t>
            </a:r>
            <a:r>
              <a:rPr lang="cs-CZ" sz="2000" dirty="0"/>
              <a:t>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err="1"/>
              <a:t>its</a:t>
            </a:r>
            <a:r>
              <a:rPr lang="cs-CZ" sz="2000" dirty="0"/>
              <a:t> </a:t>
            </a:r>
            <a:r>
              <a:rPr lang="cs-CZ" sz="2000" dirty="0" err="1"/>
              <a:t>changes</a:t>
            </a:r>
            <a:r>
              <a:rPr lang="cs-CZ" sz="2000" dirty="0"/>
              <a:t> </a:t>
            </a:r>
            <a:r>
              <a:rPr lang="cs-CZ" sz="2000" dirty="0" err="1"/>
              <a:t>over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b="1" dirty="0" err="1"/>
              <a:t>time</a:t>
            </a:r>
            <a:r>
              <a:rPr lang="cs-CZ" sz="2000" b="1" dirty="0"/>
              <a:t>.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4788024" y="1707655"/>
            <a:ext cx="0" cy="18722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4788024" y="3579862"/>
            <a:ext cx="223224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Skupina 43"/>
          <p:cNvGrpSpPr/>
          <p:nvPr/>
        </p:nvGrpSpPr>
        <p:grpSpPr>
          <a:xfrm>
            <a:off x="4903465" y="1573709"/>
            <a:ext cx="2317500" cy="1890712"/>
            <a:chOff x="4287837" y="1163639"/>
            <a:chExt cx="2317500" cy="1890712"/>
          </a:xfrm>
        </p:grpSpPr>
        <p:pic>
          <p:nvPicPr>
            <p:cNvPr id="45" name="Picture 62" descr="obr1cc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837" y="1163639"/>
              <a:ext cx="2179638" cy="1890712"/>
            </a:xfrm>
            <a:prstGeom prst="rect">
              <a:avLst/>
            </a:prstGeom>
            <a:solidFill>
              <a:srgbClr val="FFFF99"/>
            </a:solidFill>
            <a:ln w="31750">
              <a:noFill/>
              <a:miter lim="800000"/>
              <a:headEnd/>
              <a:tailEnd/>
            </a:ln>
          </p:spPr>
        </p:pic>
        <p:sp>
          <p:nvSpPr>
            <p:cNvPr id="46" name="Text Box 63"/>
            <p:cNvSpPr txBox="1">
              <a:spLocks noChangeArrowheads="1"/>
            </p:cNvSpPr>
            <p:nvPr/>
          </p:nvSpPr>
          <p:spPr bwMode="auto">
            <a:xfrm>
              <a:off x="5662680" y="1231720"/>
              <a:ext cx="942657" cy="40011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EKG</a:t>
              </a:r>
            </a:p>
          </p:txBody>
        </p:sp>
      </p:grpSp>
      <p:sp>
        <p:nvSpPr>
          <p:cNvPr id="43" name="TextovéPole 42"/>
          <p:cNvSpPr txBox="1"/>
          <p:nvPr/>
        </p:nvSpPr>
        <p:spPr>
          <a:xfrm rot="16200000">
            <a:off x="4293337" y="243861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 [</a:t>
            </a:r>
            <a:r>
              <a:rPr lang="cs-CZ" sz="1400" dirty="0" err="1"/>
              <a:t>mV</a:t>
            </a:r>
            <a:r>
              <a:rPr lang="cs-CZ" sz="1400" dirty="0"/>
              <a:t>]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555679" y="3591081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t [s]</a:t>
            </a:r>
          </a:p>
        </p:txBody>
      </p:sp>
      <p:cxnSp>
        <p:nvCxnSpPr>
          <p:cNvPr id="49" name="Přímá spojnice 48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179512" y="4900969"/>
            <a:ext cx="30219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1:</a:t>
            </a:r>
            <a:r>
              <a:rPr lang="cs-CZ" sz="800" dirty="0"/>
              <a:t>http://www.cndajin.com/group/human-figure-outline/#photo_2</a:t>
            </a:r>
            <a:r>
              <a:rPr lang="cs-CZ" sz="800" dirty="0">
                <a:latin typeface="Calibri" pitchFamily="34" charset="0"/>
              </a:rPr>
              <a:t>  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564370" y="433955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214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49" name="Přímá spojnice 48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179512" y="4900969"/>
            <a:ext cx="72202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>
                <a:latin typeface="Calibri" pitchFamily="34" charset="0"/>
              </a:rPr>
              <a:t>Adopted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cs-CZ" sz="800" dirty="0" err="1">
                <a:latin typeface="Calibri" pitchFamily="34" charset="0"/>
              </a:rPr>
              <a:t>from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cs-CZ" sz="800" dirty="0" err="1"/>
              <a:t>Malmivuo</a:t>
            </a:r>
            <a:r>
              <a:rPr lang="cs-CZ" sz="800" dirty="0"/>
              <a:t>, J., </a:t>
            </a:r>
            <a:r>
              <a:rPr lang="cs-CZ" sz="800" dirty="0" err="1"/>
              <a:t>Plonsey</a:t>
            </a:r>
            <a:r>
              <a:rPr lang="cs-CZ" sz="800" dirty="0"/>
              <a:t>, R., 1995. </a:t>
            </a:r>
            <a:r>
              <a:rPr lang="cs-CZ" sz="800" dirty="0" err="1"/>
              <a:t>Bioelectromagnetism</a:t>
            </a:r>
            <a:r>
              <a:rPr lang="cs-CZ" sz="800" dirty="0"/>
              <a:t>: </a:t>
            </a:r>
            <a:r>
              <a:rPr lang="cs-CZ" sz="800" dirty="0" err="1"/>
              <a:t>principles</a:t>
            </a:r>
            <a:r>
              <a:rPr lang="cs-CZ" sz="800" dirty="0"/>
              <a:t> and </a:t>
            </a:r>
            <a:r>
              <a:rPr lang="cs-CZ" sz="800" dirty="0" err="1"/>
              <a:t>applications</a:t>
            </a:r>
            <a:r>
              <a:rPr lang="cs-CZ" sz="800" dirty="0"/>
              <a:t>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bioelectric</a:t>
            </a:r>
            <a:r>
              <a:rPr lang="cs-CZ" sz="800" dirty="0"/>
              <a:t> and </a:t>
            </a:r>
            <a:r>
              <a:rPr lang="cs-CZ" sz="800" dirty="0" err="1"/>
              <a:t>biomagnetic</a:t>
            </a:r>
            <a:r>
              <a:rPr lang="cs-CZ" sz="800" dirty="0"/>
              <a:t> </a:t>
            </a:r>
            <a:r>
              <a:rPr lang="cs-CZ" sz="800" dirty="0" err="1"/>
              <a:t>fields</a:t>
            </a:r>
            <a:r>
              <a:rPr lang="cs-CZ" sz="800" dirty="0"/>
              <a:t>. Oxford University </a:t>
            </a:r>
            <a:r>
              <a:rPr lang="cs-CZ" sz="800" dirty="0" err="1"/>
              <a:t>Press</a:t>
            </a:r>
            <a:r>
              <a:rPr lang="cs-CZ" sz="800" dirty="0"/>
              <a:t>, New York</a:t>
            </a:r>
            <a:r>
              <a:rPr lang="cs-CZ" sz="800" dirty="0">
                <a:latin typeface="Calibri" pitchFamily="34" charset="0"/>
              </a:rPr>
              <a:t> 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80754" y="699542"/>
            <a:ext cx="3537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Mechanism of impulse creation: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62241" y="195486"/>
            <a:ext cx="358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Electrocardiography</a:t>
            </a:r>
            <a:endParaRPr lang="cs-CZ" sz="3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9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oman Kula\Desktop\ezgif.com-gif-mak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79" y="1131590"/>
            <a:ext cx="5277442" cy="39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49" name="Přímá spojnice 48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179512" y="4900969"/>
            <a:ext cx="72202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>
                <a:latin typeface="Calibri" pitchFamily="34" charset="0"/>
              </a:rPr>
              <a:t>Adopted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cs-CZ" sz="800" dirty="0" err="1">
                <a:latin typeface="Calibri" pitchFamily="34" charset="0"/>
              </a:rPr>
              <a:t>from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cs-CZ" sz="800" dirty="0" err="1"/>
              <a:t>Malmivuo</a:t>
            </a:r>
            <a:r>
              <a:rPr lang="cs-CZ" sz="800" dirty="0"/>
              <a:t>, J., </a:t>
            </a:r>
            <a:r>
              <a:rPr lang="cs-CZ" sz="800" dirty="0" err="1"/>
              <a:t>Plonsey</a:t>
            </a:r>
            <a:r>
              <a:rPr lang="cs-CZ" sz="800" dirty="0"/>
              <a:t>, R., 1995. </a:t>
            </a:r>
            <a:r>
              <a:rPr lang="cs-CZ" sz="800" dirty="0" err="1"/>
              <a:t>Bioelectromagnetism</a:t>
            </a:r>
            <a:r>
              <a:rPr lang="cs-CZ" sz="800" dirty="0"/>
              <a:t>: </a:t>
            </a:r>
            <a:r>
              <a:rPr lang="cs-CZ" sz="800" dirty="0" err="1"/>
              <a:t>principles</a:t>
            </a:r>
            <a:r>
              <a:rPr lang="cs-CZ" sz="800" dirty="0"/>
              <a:t> and </a:t>
            </a:r>
            <a:r>
              <a:rPr lang="cs-CZ" sz="800" dirty="0" err="1"/>
              <a:t>applications</a:t>
            </a:r>
            <a:r>
              <a:rPr lang="cs-CZ" sz="800" dirty="0"/>
              <a:t>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bioelectric</a:t>
            </a:r>
            <a:r>
              <a:rPr lang="cs-CZ" sz="800" dirty="0"/>
              <a:t> and </a:t>
            </a:r>
            <a:r>
              <a:rPr lang="cs-CZ" sz="800" dirty="0" err="1"/>
              <a:t>biomagnetic</a:t>
            </a:r>
            <a:r>
              <a:rPr lang="cs-CZ" sz="800" dirty="0"/>
              <a:t> </a:t>
            </a:r>
            <a:r>
              <a:rPr lang="cs-CZ" sz="800" dirty="0" err="1"/>
              <a:t>fields</a:t>
            </a:r>
            <a:r>
              <a:rPr lang="cs-CZ" sz="800" dirty="0"/>
              <a:t>. Oxford University </a:t>
            </a:r>
            <a:r>
              <a:rPr lang="cs-CZ" sz="800" dirty="0" err="1"/>
              <a:t>Press</a:t>
            </a:r>
            <a:r>
              <a:rPr lang="cs-CZ" sz="800" dirty="0"/>
              <a:t>, New York</a:t>
            </a:r>
            <a:r>
              <a:rPr lang="cs-CZ" sz="800" dirty="0">
                <a:latin typeface="Calibri" pitchFamily="34" charset="0"/>
              </a:rPr>
              <a:t>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80754" y="699542"/>
            <a:ext cx="3537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Mechanism of impulse creation: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62241" y="195486"/>
            <a:ext cx="358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Electrocardiography</a:t>
            </a:r>
            <a:endParaRPr lang="cs-CZ" sz="3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9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5686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Intracardiac</a:t>
            </a:r>
            <a:r>
              <a:rPr lang="cs-CZ" sz="3200" b="1" dirty="0">
                <a:solidFill>
                  <a:srgbClr val="0000FF"/>
                </a:solidFill>
              </a:rPr>
              <a:t> </a:t>
            </a:r>
            <a:r>
              <a:rPr lang="cs-CZ" sz="3200" b="1" dirty="0" err="1">
                <a:solidFill>
                  <a:srgbClr val="0000FF"/>
                </a:solidFill>
              </a:rPr>
              <a:t>electrocardiography</a:t>
            </a:r>
            <a:endParaRPr lang="cs-CZ" sz="3200" i="1" dirty="0">
              <a:solidFill>
                <a:srgbClr val="0000FF"/>
              </a:solidFill>
            </a:endParaRPr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49" name="Přímá spojnice 48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179512" y="4900969"/>
            <a:ext cx="71849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1: </a:t>
            </a:r>
            <a:r>
              <a:rPr lang="cs-CZ" sz="800" dirty="0"/>
              <a:t>http://www.medicalexpo.com/</a:t>
            </a:r>
            <a:r>
              <a:rPr lang="cs-CZ" sz="800" dirty="0" err="1"/>
              <a:t>prod</a:t>
            </a:r>
            <a:r>
              <a:rPr lang="cs-CZ" sz="800" dirty="0"/>
              <a:t>/osypka/product-111576-879783.html; 2: http://www.drjohnm.dreamhosters.com/wp-content/uploads/2010/12/EPS-Teal_3.jpg</a:t>
            </a:r>
            <a:endParaRPr lang="cs-CZ" sz="800" dirty="0"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1387" y="699542"/>
            <a:ext cx="91056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en-GB" sz="2000" dirty="0"/>
              <a:t>An invasive method, routinely used in clinical practice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en-GB" sz="2000" b="1" dirty="0"/>
              <a:t>Basic principle:</a:t>
            </a:r>
          </a:p>
          <a:p>
            <a:pPr lvl="1">
              <a:buClr>
                <a:srgbClr val="0000FF"/>
              </a:buClr>
              <a:defRPr/>
            </a:pPr>
            <a:r>
              <a:rPr lang="en-GB" sz="2000" dirty="0"/>
              <a:t>A multipolar catheter is inserted into the heart. It is positioned in close proximity </a:t>
            </a:r>
          </a:p>
          <a:p>
            <a:pPr lvl="1">
              <a:buClr>
                <a:srgbClr val="0000FF"/>
              </a:buClr>
              <a:defRPr/>
            </a:pPr>
            <a:r>
              <a:rPr lang="en-GB" sz="2000" dirty="0"/>
              <a:t>along the conduction </a:t>
            </a:r>
            <a:r>
              <a:rPr lang="en-GB" sz="2000" dirty="0" err="1"/>
              <a:t>syst</a:t>
            </a:r>
            <a:r>
              <a:rPr lang="cs-CZ" sz="2000" dirty="0"/>
              <a:t>e</a:t>
            </a:r>
            <a:r>
              <a:rPr lang="en-GB" sz="2000" dirty="0"/>
              <a:t>m. The signal is </a:t>
            </a:r>
            <a:r>
              <a:rPr lang="en-GB" sz="2000" dirty="0" err="1"/>
              <a:t>regist</a:t>
            </a:r>
            <a:r>
              <a:rPr lang="cs-CZ" sz="2000" dirty="0"/>
              <a:t>e</a:t>
            </a:r>
            <a:r>
              <a:rPr lang="en-GB" sz="2000" dirty="0"/>
              <a:t>red from the tip of the catheter.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1" y="2072680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08695" y="4454991"/>
            <a:ext cx="2002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1. </a:t>
            </a:r>
            <a:r>
              <a:rPr lang="cs-CZ" sz="1200" dirty="0" err="1"/>
              <a:t>Multipolar</a:t>
            </a:r>
            <a:r>
              <a:rPr lang="cs-CZ" sz="1200" dirty="0"/>
              <a:t> </a:t>
            </a:r>
            <a:r>
              <a:rPr lang="cs-CZ" sz="1200" dirty="0" err="1"/>
              <a:t>catheter</a:t>
            </a:r>
            <a:endParaRPr lang="cs-CZ" sz="1200" dirty="0"/>
          </a:p>
        </p:txBody>
      </p:sp>
      <p:pic>
        <p:nvPicPr>
          <p:cNvPr id="7172" name="Picture 4" descr="http://www.drjohnm.dreamhosters.com/wp-content/uploads/2010/12/EPS-Teal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29" y="2051795"/>
            <a:ext cx="3538372" cy="23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909104" y="4453483"/>
            <a:ext cx="390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2. Intracardial position of the catheter with the example</a:t>
            </a:r>
          </a:p>
          <a:p>
            <a:r>
              <a:rPr lang="en-GB" sz="1200"/>
              <a:t>    of recorded signal</a:t>
            </a:r>
          </a:p>
        </p:txBody>
      </p:sp>
    </p:spTree>
    <p:extLst>
      <p:ext uri="{BB962C8B-B14F-4D97-AF65-F5344CB8AC3E}">
        <p14:creationId xmlns:p14="http://schemas.microsoft.com/office/powerpoint/2010/main" val="330421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884277" y="44629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91387" y="699542"/>
            <a:ext cx="2017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err="1"/>
              <a:t>We</a:t>
            </a:r>
            <a:r>
              <a:rPr lang="cs-CZ" sz="2000" b="1" dirty="0"/>
              <a:t> </a:t>
            </a:r>
            <a:r>
              <a:rPr lang="cs-CZ" sz="2000" b="1" dirty="0" err="1"/>
              <a:t>can</a:t>
            </a:r>
            <a:r>
              <a:rPr lang="cs-CZ" sz="2000" b="1" dirty="0"/>
              <a:t> </a:t>
            </a:r>
            <a:r>
              <a:rPr lang="cs-CZ" sz="2000" b="1" dirty="0" err="1"/>
              <a:t>measure</a:t>
            </a:r>
            <a:r>
              <a:rPr lang="cs-CZ" sz="2000" b="1" dirty="0"/>
              <a:t>: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91387" y="990119"/>
            <a:ext cx="43601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 err="1"/>
              <a:t>Function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sinus node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 err="1"/>
              <a:t>Conduction</a:t>
            </a:r>
            <a:r>
              <a:rPr lang="cs-CZ" sz="2000" dirty="0"/>
              <a:t> </a:t>
            </a:r>
            <a:r>
              <a:rPr lang="cs-CZ" sz="2000" dirty="0" err="1"/>
              <a:t>thorugh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atrial</a:t>
            </a:r>
            <a:r>
              <a:rPr lang="cs-CZ" sz="2000" dirty="0"/>
              <a:t> </a:t>
            </a:r>
            <a:r>
              <a:rPr lang="cs-CZ" sz="2000" dirty="0" err="1"/>
              <a:t>wall</a:t>
            </a:r>
            <a:endParaRPr lang="cs-CZ" sz="20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 err="1"/>
              <a:t>Conduction</a:t>
            </a:r>
            <a:r>
              <a:rPr lang="cs-CZ" sz="2000" dirty="0"/>
              <a:t> in </a:t>
            </a:r>
            <a:r>
              <a:rPr lang="cs-CZ" sz="2000" dirty="0" err="1"/>
              <a:t>atrioventricular</a:t>
            </a:r>
            <a:r>
              <a:rPr lang="cs-CZ" sz="2000" dirty="0"/>
              <a:t> node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 err="1"/>
              <a:t>Conduction</a:t>
            </a:r>
            <a:r>
              <a:rPr lang="cs-CZ" sz="2000" dirty="0"/>
              <a:t> </a:t>
            </a:r>
            <a:r>
              <a:rPr lang="cs-CZ" sz="2000" dirty="0" err="1"/>
              <a:t>through</a:t>
            </a:r>
            <a:r>
              <a:rPr lang="cs-CZ" sz="2000" dirty="0"/>
              <a:t> </a:t>
            </a:r>
            <a:r>
              <a:rPr lang="cs-CZ" sz="2000" dirty="0" err="1"/>
              <a:t>Hiss</a:t>
            </a:r>
            <a:r>
              <a:rPr lang="cs-CZ" sz="2000" dirty="0"/>
              <a:t> </a:t>
            </a:r>
            <a:r>
              <a:rPr lang="cs-CZ" sz="2000" dirty="0" err="1"/>
              <a:t>bundle</a:t>
            </a:r>
            <a:endParaRPr lang="cs-CZ" sz="20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 err="1"/>
              <a:t>Conduction</a:t>
            </a:r>
            <a:r>
              <a:rPr lang="cs-CZ" sz="2000" dirty="0"/>
              <a:t> </a:t>
            </a:r>
            <a:r>
              <a:rPr lang="cs-CZ" sz="2000" dirty="0" err="1"/>
              <a:t>through</a:t>
            </a:r>
            <a:r>
              <a:rPr lang="cs-CZ" sz="2000" dirty="0"/>
              <a:t> </a:t>
            </a:r>
            <a:r>
              <a:rPr lang="cs-CZ" sz="2000" dirty="0" err="1"/>
              <a:t>Purkinje</a:t>
            </a:r>
            <a:r>
              <a:rPr lang="cs-CZ" sz="2000" dirty="0"/>
              <a:t> </a:t>
            </a:r>
            <a:r>
              <a:rPr lang="cs-CZ" sz="2000" dirty="0" err="1"/>
              <a:t>fibers</a:t>
            </a:r>
            <a:endParaRPr lang="cs-CZ" sz="2000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899592" y="2787774"/>
            <a:ext cx="1941345" cy="1906085"/>
            <a:chOff x="6764505" y="1280618"/>
            <a:chExt cx="1941345" cy="1906085"/>
          </a:xfrm>
        </p:grpSpPr>
        <p:sp>
          <p:nvSpPr>
            <p:cNvPr id="17" name="Obdélník 16"/>
            <p:cNvSpPr/>
            <p:nvPr/>
          </p:nvSpPr>
          <p:spPr>
            <a:xfrm>
              <a:off x="6764505" y="1280618"/>
              <a:ext cx="1941345" cy="190608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Text Box 64"/>
            <p:cNvSpPr txBox="1">
              <a:spLocks noChangeArrowheads="1"/>
            </p:cNvSpPr>
            <p:nvPr/>
          </p:nvSpPr>
          <p:spPr bwMode="auto">
            <a:xfrm>
              <a:off x="6764505" y="2456453"/>
              <a:ext cx="194134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sz="1600" dirty="0" err="1">
                  <a:latin typeface="+mn-lt"/>
                  <a:cs typeface="Arial" pitchFamily="34" charset="0"/>
                </a:rPr>
                <a:t>Hiss</a:t>
              </a:r>
              <a:r>
                <a:rPr lang="cs-CZ" sz="1600" dirty="0">
                  <a:latin typeface="+mn-lt"/>
                  <a:cs typeface="Arial" pitchFamily="34" charset="0"/>
                </a:rPr>
                <a:t> </a:t>
              </a:r>
              <a:r>
                <a:rPr lang="cs-CZ" sz="1600" dirty="0" err="1">
                  <a:latin typeface="+mn-lt"/>
                  <a:cs typeface="Arial" pitchFamily="34" charset="0"/>
                </a:rPr>
                <a:t>bundle</a:t>
              </a:r>
              <a:r>
                <a:rPr lang="cs-CZ" sz="1600" dirty="0">
                  <a:latin typeface="+mn-lt"/>
                  <a:cs typeface="Arial" pitchFamily="34" charset="0"/>
                </a:rPr>
                <a:t> </a:t>
              </a:r>
              <a:r>
                <a:rPr lang="cs-CZ" sz="1600" dirty="0" err="1">
                  <a:latin typeface="+mn-lt"/>
                  <a:cs typeface="Arial" pitchFamily="34" charset="0"/>
                </a:rPr>
                <a:t>electrogram</a:t>
              </a:r>
              <a:endParaRPr lang="cs-CZ" sz="1600" dirty="0">
                <a:latin typeface="+mn-lt"/>
                <a:cs typeface="Arial" pitchFamily="34" charset="0"/>
              </a:endParaRPr>
            </a:p>
          </p:txBody>
        </p:sp>
        <p:grpSp>
          <p:nvGrpSpPr>
            <p:cNvPr id="19" name="Group 111"/>
            <p:cNvGrpSpPr>
              <a:grpSpLocks/>
            </p:cNvGrpSpPr>
            <p:nvPr/>
          </p:nvGrpSpPr>
          <p:grpSpPr bwMode="auto">
            <a:xfrm>
              <a:off x="7192289" y="1372693"/>
              <a:ext cx="1044575" cy="1076325"/>
              <a:chOff x="3497" y="616"/>
              <a:chExt cx="658" cy="678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20" name="Line 112"/>
              <p:cNvSpPr>
                <a:spLocks noChangeShapeType="1"/>
              </p:cNvSpPr>
              <p:nvPr/>
            </p:nvSpPr>
            <p:spPr bwMode="auto">
              <a:xfrm rot="65967" flipV="1">
                <a:off x="3602" y="730"/>
                <a:ext cx="1" cy="155"/>
              </a:xfrm>
              <a:prstGeom prst="line">
                <a:avLst/>
              </a:prstGeom>
              <a:grpFill/>
              <a:ln w="1905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Line 113"/>
              <p:cNvSpPr>
                <a:spLocks noChangeShapeType="1"/>
              </p:cNvSpPr>
              <p:nvPr/>
            </p:nvSpPr>
            <p:spPr bwMode="auto">
              <a:xfrm rot="134471" flipV="1">
                <a:off x="3646" y="890"/>
                <a:ext cx="1" cy="165"/>
              </a:xfrm>
              <a:prstGeom prst="line">
                <a:avLst/>
              </a:prstGeom>
              <a:grpFill/>
              <a:ln w="1905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Line 114"/>
              <p:cNvSpPr>
                <a:spLocks noChangeShapeType="1"/>
              </p:cNvSpPr>
              <p:nvPr/>
            </p:nvSpPr>
            <p:spPr bwMode="auto">
              <a:xfrm>
                <a:off x="3865" y="888"/>
                <a:ext cx="77" cy="0"/>
              </a:xfrm>
              <a:prstGeom prst="line">
                <a:avLst/>
              </a:prstGeom>
              <a:grp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Line 115"/>
              <p:cNvSpPr>
                <a:spLocks noChangeShapeType="1"/>
              </p:cNvSpPr>
              <p:nvPr/>
            </p:nvSpPr>
            <p:spPr bwMode="auto">
              <a:xfrm rot="186622" flipV="1">
                <a:off x="3840" y="825"/>
                <a:ext cx="1" cy="63"/>
              </a:xfrm>
              <a:prstGeom prst="line">
                <a:avLst/>
              </a:prstGeom>
              <a:grpFill/>
              <a:ln w="1905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Line 116"/>
              <p:cNvSpPr>
                <a:spLocks noChangeShapeType="1"/>
              </p:cNvSpPr>
              <p:nvPr/>
            </p:nvSpPr>
            <p:spPr bwMode="auto">
              <a:xfrm rot="-319325">
                <a:off x="3624" y="731"/>
                <a:ext cx="1" cy="335"/>
              </a:xfrm>
              <a:prstGeom prst="line">
                <a:avLst/>
              </a:prstGeom>
              <a:grp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Line 117"/>
              <p:cNvSpPr>
                <a:spLocks noChangeShapeType="1"/>
              </p:cNvSpPr>
              <p:nvPr/>
            </p:nvSpPr>
            <p:spPr bwMode="auto">
              <a:xfrm rot="-463310">
                <a:off x="3849" y="827"/>
                <a:ext cx="1" cy="115"/>
              </a:xfrm>
              <a:prstGeom prst="line">
                <a:avLst/>
              </a:prstGeom>
              <a:grp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7" name="Line 118"/>
              <p:cNvSpPr>
                <a:spLocks noChangeShapeType="1"/>
              </p:cNvSpPr>
              <p:nvPr/>
            </p:nvSpPr>
            <p:spPr bwMode="auto">
              <a:xfrm rot="20700000" flipV="1">
                <a:off x="3853" y="890"/>
                <a:ext cx="16" cy="58"/>
              </a:xfrm>
              <a:prstGeom prst="line">
                <a:avLst/>
              </a:prstGeom>
              <a:grp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" name="Line 119"/>
              <p:cNvSpPr>
                <a:spLocks noChangeShapeType="1"/>
              </p:cNvSpPr>
              <p:nvPr/>
            </p:nvSpPr>
            <p:spPr bwMode="auto">
              <a:xfrm rot="-187019">
                <a:off x="3942" y="869"/>
                <a:ext cx="18" cy="425"/>
              </a:xfrm>
              <a:prstGeom prst="line">
                <a:avLst/>
              </a:prstGeom>
              <a:grp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" name="Line 120"/>
              <p:cNvSpPr>
                <a:spLocks noChangeShapeType="1"/>
              </p:cNvSpPr>
              <p:nvPr/>
            </p:nvSpPr>
            <p:spPr bwMode="auto">
              <a:xfrm flipV="1">
                <a:off x="3973" y="626"/>
                <a:ext cx="0" cy="664"/>
              </a:xfrm>
              <a:prstGeom prst="line">
                <a:avLst/>
              </a:prstGeom>
              <a:grpFill/>
              <a:ln w="1905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Line 121"/>
              <p:cNvSpPr>
                <a:spLocks noChangeShapeType="1"/>
              </p:cNvSpPr>
              <p:nvPr/>
            </p:nvSpPr>
            <p:spPr bwMode="auto">
              <a:xfrm>
                <a:off x="3497" y="890"/>
                <a:ext cx="100" cy="0"/>
              </a:xfrm>
              <a:prstGeom prst="line">
                <a:avLst/>
              </a:prstGeom>
              <a:grpFill/>
              <a:ln w="3810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" name="Line 122"/>
              <p:cNvSpPr>
                <a:spLocks noChangeShapeType="1"/>
              </p:cNvSpPr>
              <p:nvPr/>
            </p:nvSpPr>
            <p:spPr bwMode="auto">
              <a:xfrm>
                <a:off x="4055" y="890"/>
                <a:ext cx="100" cy="0"/>
              </a:xfrm>
              <a:prstGeom prst="line">
                <a:avLst/>
              </a:prstGeom>
              <a:grp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" name="Line 123"/>
              <p:cNvSpPr>
                <a:spLocks noChangeShapeType="1"/>
              </p:cNvSpPr>
              <p:nvPr/>
            </p:nvSpPr>
            <p:spPr bwMode="auto">
              <a:xfrm>
                <a:off x="3651" y="888"/>
                <a:ext cx="181" cy="0"/>
              </a:xfrm>
              <a:prstGeom prst="line">
                <a:avLst/>
              </a:prstGeom>
              <a:grpFill/>
              <a:ln w="3810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" name="Text Box 124"/>
              <p:cNvSpPr txBox="1">
                <a:spLocks noChangeArrowheads="1"/>
              </p:cNvSpPr>
              <p:nvPr/>
            </p:nvSpPr>
            <p:spPr bwMode="auto">
              <a:xfrm>
                <a:off x="3532" y="1032"/>
                <a:ext cx="1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FF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cs-CZ" sz="1600" dirty="0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34" name="Text Box 125"/>
              <p:cNvSpPr txBox="1">
                <a:spLocks noChangeArrowheads="1"/>
              </p:cNvSpPr>
              <p:nvPr/>
            </p:nvSpPr>
            <p:spPr bwMode="auto">
              <a:xfrm>
                <a:off x="3752" y="90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FF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cs-CZ" sz="1600" dirty="0">
                    <a:solidFill>
                      <a:schemeClr val="bg1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35" name="Text Box 126"/>
              <p:cNvSpPr txBox="1">
                <a:spLocks noChangeArrowheads="1"/>
              </p:cNvSpPr>
              <p:nvPr/>
            </p:nvSpPr>
            <p:spPr bwMode="auto">
              <a:xfrm>
                <a:off x="3956" y="629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FF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cs-CZ" sz="1600" dirty="0">
                    <a:solidFill>
                      <a:schemeClr val="bg1"/>
                    </a:solidFill>
                    <a:latin typeface="Arial" charset="0"/>
                  </a:rPr>
                  <a:t>V</a:t>
                </a:r>
              </a:p>
            </p:txBody>
          </p:sp>
          <p:sp>
            <p:nvSpPr>
              <p:cNvPr id="36" name="Line 127"/>
              <p:cNvSpPr>
                <a:spLocks noChangeShapeType="1"/>
              </p:cNvSpPr>
              <p:nvPr/>
            </p:nvSpPr>
            <p:spPr bwMode="auto">
              <a:xfrm>
                <a:off x="3968" y="616"/>
                <a:ext cx="56" cy="421"/>
              </a:xfrm>
              <a:prstGeom prst="line">
                <a:avLst/>
              </a:prstGeom>
              <a:grp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Line 128"/>
              <p:cNvSpPr>
                <a:spLocks noChangeShapeType="1"/>
              </p:cNvSpPr>
              <p:nvPr/>
            </p:nvSpPr>
            <p:spPr bwMode="auto">
              <a:xfrm>
                <a:off x="4024" y="1048"/>
                <a:ext cx="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Line 129"/>
              <p:cNvSpPr>
                <a:spLocks noChangeShapeType="1"/>
              </p:cNvSpPr>
              <p:nvPr/>
            </p:nvSpPr>
            <p:spPr bwMode="auto">
              <a:xfrm flipH="1">
                <a:off x="4024" y="840"/>
                <a:ext cx="8" cy="200"/>
              </a:xfrm>
              <a:prstGeom prst="line">
                <a:avLst/>
              </a:prstGeom>
              <a:grpFill/>
              <a:ln w="1905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Line 130"/>
              <p:cNvSpPr>
                <a:spLocks noChangeShapeType="1"/>
              </p:cNvSpPr>
              <p:nvPr/>
            </p:nvSpPr>
            <p:spPr bwMode="auto">
              <a:xfrm>
                <a:off x="4032" y="848"/>
                <a:ext cx="22" cy="46"/>
              </a:xfrm>
              <a:prstGeom prst="line">
                <a:avLst/>
              </a:prstGeom>
              <a:grpFill/>
              <a:ln w="1905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pic>
        <p:nvPicPr>
          <p:cNvPr id="40" name="Picture 2" descr="obr4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48" y="1217700"/>
            <a:ext cx="28321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020347" y="986282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800" dirty="0">
                <a:solidFill>
                  <a:srgbClr val="C00000"/>
                </a:solidFill>
                <a:latin typeface="+mn-lt"/>
                <a:cs typeface="Arial" pitchFamily="34" charset="0"/>
              </a:rPr>
              <a:t>SA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6082930" y="98209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800" dirty="0">
                <a:solidFill>
                  <a:srgbClr val="C00000"/>
                </a:solidFill>
                <a:latin typeface="+mn-lt"/>
                <a:cs typeface="Arial" pitchFamily="34" charset="0"/>
              </a:rPr>
              <a:t>AV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653007" y="4102968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800" dirty="0">
                <a:solidFill>
                  <a:srgbClr val="C00000"/>
                </a:solidFill>
                <a:latin typeface="+mn-lt"/>
                <a:cs typeface="Arial" pitchFamily="34" charset="0"/>
              </a:rPr>
              <a:t>EKG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636611" y="2931790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800" dirty="0">
                <a:solidFill>
                  <a:srgbClr val="C00000"/>
                </a:solidFill>
                <a:latin typeface="+mn-lt"/>
                <a:cs typeface="Arial" pitchFamily="34" charset="0"/>
              </a:rPr>
              <a:t>EHS</a:t>
            </a: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5404848" y="1617750"/>
            <a:ext cx="0" cy="3048000"/>
          </a:xfrm>
          <a:prstGeom prst="line">
            <a:avLst/>
          </a:prstGeom>
          <a:noFill/>
          <a:ln w="19050" cap="rnd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6377161" y="1501863"/>
            <a:ext cx="0" cy="27733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>
            <a:off x="6862936" y="1617750"/>
            <a:ext cx="0" cy="1447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>
            <a:off x="6935198" y="1611400"/>
            <a:ext cx="0" cy="3048000"/>
          </a:xfrm>
          <a:prstGeom prst="line">
            <a:avLst/>
          </a:prstGeom>
          <a:noFill/>
          <a:ln w="19050" cap="rnd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5404848" y="4672100"/>
            <a:ext cx="1528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5938916" y="4652634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800" dirty="0">
                <a:latin typeface="+mn-lt"/>
                <a:cs typeface="Arial" pitchFamily="34" charset="0"/>
              </a:rPr>
              <a:t>PQ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6934444" y="4653310"/>
            <a:ext cx="925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800" dirty="0">
                <a:latin typeface="+mn-lt"/>
                <a:cs typeface="Arial" pitchFamily="34" charset="0"/>
              </a:rPr>
              <a:t>QRS</a:t>
            </a:r>
          </a:p>
        </p:txBody>
      </p:sp>
      <p:grpSp>
        <p:nvGrpSpPr>
          <p:cNvPr id="55" name="Group 51"/>
          <p:cNvGrpSpPr>
            <a:grpSpLocks/>
          </p:cNvGrpSpPr>
          <p:nvPr/>
        </p:nvGrpSpPr>
        <p:grpSpPr bwMode="auto">
          <a:xfrm>
            <a:off x="5635800" y="2203538"/>
            <a:ext cx="1989139" cy="750887"/>
            <a:chOff x="1066" y="1863"/>
            <a:chExt cx="1253" cy="473"/>
          </a:xfrm>
        </p:grpSpPr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1066" y="2008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2000" dirty="0">
                  <a:latin typeface="+mn-lt"/>
                </a:rPr>
                <a:t>A</a:t>
              </a: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1578" y="2086"/>
              <a:ext cx="3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2000" b="1" dirty="0">
                  <a:solidFill>
                    <a:srgbClr val="FF0066"/>
                  </a:solidFill>
                  <a:latin typeface="+mn-lt"/>
                  <a:cs typeface="Arial" pitchFamily="34" charset="0"/>
                </a:rPr>
                <a:t>H</a:t>
              </a:r>
            </a:p>
          </p:txBody>
        </p:sp>
        <p:sp>
          <p:nvSpPr>
            <p:cNvPr id="58" name="Text Box 18"/>
            <p:cNvSpPr txBox="1">
              <a:spLocks noChangeArrowheads="1"/>
            </p:cNvSpPr>
            <p:nvPr/>
          </p:nvSpPr>
          <p:spPr bwMode="auto">
            <a:xfrm>
              <a:off x="2018" y="1863"/>
              <a:ext cx="3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2000" dirty="0">
                  <a:latin typeface="+mn-lt"/>
                </a:rPr>
                <a:t>V</a:t>
              </a:r>
            </a:p>
          </p:txBody>
        </p:sp>
      </p:grpSp>
      <p:sp>
        <p:nvSpPr>
          <p:cNvPr id="59" name="Oval 28"/>
          <p:cNvSpPr>
            <a:spLocks noChangeArrowheads="1"/>
          </p:cNvSpPr>
          <p:nvPr/>
        </p:nvSpPr>
        <p:spPr bwMode="auto">
          <a:xfrm>
            <a:off x="5055598" y="1365338"/>
            <a:ext cx="392113" cy="217487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" name="Oval 31"/>
          <p:cNvSpPr>
            <a:spLocks noChangeArrowheads="1"/>
          </p:cNvSpPr>
          <p:nvPr/>
        </p:nvSpPr>
        <p:spPr bwMode="auto">
          <a:xfrm>
            <a:off x="6084298" y="1408200"/>
            <a:ext cx="450850" cy="217488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" name="Line 33"/>
          <p:cNvSpPr>
            <a:spLocks noChangeShapeType="1"/>
          </p:cNvSpPr>
          <p:nvPr/>
        </p:nvSpPr>
        <p:spPr bwMode="auto">
          <a:xfrm>
            <a:off x="7012986" y="1536788"/>
            <a:ext cx="593725" cy="16033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" name="Line 34"/>
          <p:cNvSpPr>
            <a:spLocks noChangeShapeType="1"/>
          </p:cNvSpPr>
          <p:nvPr/>
        </p:nvSpPr>
        <p:spPr bwMode="auto">
          <a:xfrm flipV="1">
            <a:off x="7213011" y="1328825"/>
            <a:ext cx="534987" cy="20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" name="Line 35"/>
          <p:cNvSpPr>
            <a:spLocks noChangeShapeType="1"/>
          </p:cNvSpPr>
          <p:nvPr/>
        </p:nvSpPr>
        <p:spPr bwMode="auto">
          <a:xfrm flipV="1">
            <a:off x="6949486" y="1238338"/>
            <a:ext cx="463550" cy="26193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" name="Line 36"/>
          <p:cNvSpPr>
            <a:spLocks noChangeShapeType="1"/>
          </p:cNvSpPr>
          <p:nvPr/>
        </p:nvSpPr>
        <p:spPr bwMode="auto">
          <a:xfrm flipV="1">
            <a:off x="6562136" y="1522500"/>
            <a:ext cx="360362" cy="158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" name="Line 37"/>
          <p:cNvSpPr>
            <a:spLocks noChangeShapeType="1"/>
          </p:cNvSpPr>
          <p:nvPr/>
        </p:nvSpPr>
        <p:spPr bwMode="auto">
          <a:xfrm>
            <a:off x="5620748" y="1401850"/>
            <a:ext cx="203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" name="Line 38"/>
          <p:cNvSpPr>
            <a:spLocks noChangeShapeType="1"/>
          </p:cNvSpPr>
          <p:nvPr/>
        </p:nvSpPr>
        <p:spPr bwMode="auto">
          <a:xfrm>
            <a:off x="5633448" y="1554250"/>
            <a:ext cx="203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7" name="Group 48"/>
          <p:cNvGrpSpPr>
            <a:grpSpLocks/>
          </p:cNvGrpSpPr>
          <p:nvPr/>
        </p:nvGrpSpPr>
        <p:grpSpPr bwMode="auto">
          <a:xfrm>
            <a:off x="6001913" y="3678326"/>
            <a:ext cx="1263650" cy="300038"/>
            <a:chOff x="1392" y="2792"/>
            <a:chExt cx="796" cy="189"/>
          </a:xfrm>
        </p:grpSpPr>
        <p:sp>
          <p:nvSpPr>
            <p:cNvPr id="68" name="Line 49"/>
            <p:cNvSpPr>
              <a:spLocks noChangeShapeType="1"/>
            </p:cNvSpPr>
            <p:nvPr/>
          </p:nvSpPr>
          <p:spPr bwMode="auto">
            <a:xfrm>
              <a:off x="1444" y="2792"/>
              <a:ext cx="54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Text Box 50"/>
            <p:cNvSpPr txBox="1">
              <a:spLocks noChangeArrowheads="1"/>
            </p:cNvSpPr>
            <p:nvPr/>
          </p:nvSpPr>
          <p:spPr bwMode="auto">
            <a:xfrm>
              <a:off x="1392" y="2807"/>
              <a:ext cx="79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PQ</a:t>
              </a: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segment</a:t>
              </a:r>
              <a:endParaRPr lang="cs-CZ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" name="AutoShape 53"/>
          <p:cNvSpPr>
            <a:spLocks noChangeArrowheads="1"/>
          </p:cNvSpPr>
          <p:nvPr/>
        </p:nvSpPr>
        <p:spPr bwMode="auto">
          <a:xfrm>
            <a:off x="5642973" y="3640225"/>
            <a:ext cx="190500" cy="330200"/>
          </a:xfrm>
          <a:prstGeom prst="downArrow">
            <a:avLst>
              <a:gd name="adj1" fmla="val 50000"/>
              <a:gd name="adj2" fmla="val 43333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" name="Line 12"/>
          <p:cNvSpPr>
            <a:spLocks noChangeShapeType="1"/>
          </p:cNvSpPr>
          <p:nvPr/>
        </p:nvSpPr>
        <p:spPr bwMode="auto">
          <a:xfrm>
            <a:off x="6956268" y="4668084"/>
            <a:ext cx="550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>
            <a:off x="7520750" y="4275224"/>
            <a:ext cx="0" cy="392191"/>
          </a:xfrm>
          <a:prstGeom prst="line">
            <a:avLst/>
          </a:prstGeom>
          <a:noFill/>
          <a:ln w="19050" cap="rnd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3" name="Skupina 72"/>
          <p:cNvGrpSpPr/>
          <p:nvPr/>
        </p:nvGrpSpPr>
        <p:grpSpPr>
          <a:xfrm>
            <a:off x="5799546" y="2187490"/>
            <a:ext cx="1995897" cy="627062"/>
            <a:chOff x="1856023" y="2941465"/>
            <a:chExt cx="1995897" cy="627062"/>
          </a:xfrm>
        </p:grpSpPr>
        <p:sp>
          <p:nvSpPr>
            <p:cNvPr id="74" name="Text Box 16"/>
            <p:cNvSpPr txBox="1">
              <a:spLocks noChangeArrowheads="1"/>
            </p:cNvSpPr>
            <p:nvPr/>
          </p:nvSpPr>
          <p:spPr bwMode="auto">
            <a:xfrm>
              <a:off x="1856023" y="3171652"/>
              <a:ext cx="4048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  <p:sp>
          <p:nvSpPr>
            <p:cNvPr id="75" name="Text Box 18"/>
            <p:cNvSpPr txBox="1">
              <a:spLocks noChangeArrowheads="1"/>
            </p:cNvSpPr>
            <p:nvPr/>
          </p:nvSpPr>
          <p:spPr bwMode="auto">
            <a:xfrm>
              <a:off x="3374082" y="2941465"/>
              <a:ext cx="4778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 dirty="0">
                  <a:solidFill>
                    <a:schemeClr val="bg1"/>
                  </a:solidFill>
                  <a:cs typeface="Arial" pitchFamily="34" charset="0"/>
                </a:rPr>
                <a:t>V</a:t>
              </a:r>
            </a:p>
          </p:txBody>
        </p:sp>
      </p:grp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5583060" y="4091580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77" name="Line 11"/>
          <p:cNvSpPr>
            <a:spLocks noChangeShapeType="1"/>
          </p:cNvSpPr>
          <p:nvPr/>
        </p:nvSpPr>
        <p:spPr bwMode="auto">
          <a:xfrm>
            <a:off x="6088942" y="1619416"/>
            <a:ext cx="0" cy="2655809"/>
          </a:xfrm>
          <a:prstGeom prst="line">
            <a:avLst/>
          </a:prstGeom>
          <a:noFill/>
          <a:ln w="19050" cap="rnd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8" name="Line 11"/>
          <p:cNvSpPr>
            <a:spLocks noChangeShapeType="1"/>
          </p:cNvSpPr>
          <p:nvPr/>
        </p:nvSpPr>
        <p:spPr bwMode="auto">
          <a:xfrm>
            <a:off x="6566206" y="1627432"/>
            <a:ext cx="0" cy="1507967"/>
          </a:xfrm>
          <a:prstGeom prst="line">
            <a:avLst/>
          </a:prstGeom>
          <a:noFill/>
          <a:ln w="19050" cap="rnd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9" name="Text Box 64"/>
          <p:cNvSpPr txBox="1">
            <a:spLocks noChangeArrowheads="1"/>
          </p:cNvSpPr>
          <p:nvPr/>
        </p:nvSpPr>
        <p:spPr bwMode="auto">
          <a:xfrm>
            <a:off x="4196576" y="691663"/>
            <a:ext cx="4047832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sz="1600" dirty="0" err="1">
                <a:latin typeface="+mn-lt"/>
                <a:cs typeface="Arial" pitchFamily="34" charset="0"/>
              </a:rPr>
              <a:t>The</a:t>
            </a:r>
            <a:r>
              <a:rPr lang="cs-CZ" sz="1600" dirty="0">
                <a:latin typeface="+mn-lt"/>
                <a:cs typeface="Arial" pitchFamily="34" charset="0"/>
              </a:rPr>
              <a:t> </a:t>
            </a:r>
            <a:r>
              <a:rPr lang="cs-CZ" sz="1600" dirty="0" err="1">
                <a:latin typeface="+mn-lt"/>
                <a:cs typeface="Arial" pitchFamily="34" charset="0"/>
              </a:rPr>
              <a:t>interpretation</a:t>
            </a:r>
            <a:r>
              <a:rPr lang="cs-CZ" sz="1600" dirty="0">
                <a:latin typeface="+mn-lt"/>
                <a:cs typeface="Arial" pitchFamily="34" charset="0"/>
              </a:rPr>
              <a:t> </a:t>
            </a:r>
            <a:r>
              <a:rPr lang="cs-CZ" sz="1600" dirty="0" err="1">
                <a:latin typeface="+mn-lt"/>
                <a:cs typeface="Arial" pitchFamily="34" charset="0"/>
              </a:rPr>
              <a:t>of</a:t>
            </a:r>
            <a:r>
              <a:rPr lang="cs-CZ" sz="1600" dirty="0">
                <a:latin typeface="+mn-lt"/>
                <a:cs typeface="Arial" pitchFamily="34" charset="0"/>
              </a:rPr>
              <a:t> </a:t>
            </a:r>
            <a:r>
              <a:rPr lang="cs-CZ" sz="1600" dirty="0" err="1">
                <a:latin typeface="+mn-lt"/>
                <a:cs typeface="Arial" pitchFamily="34" charset="0"/>
              </a:rPr>
              <a:t>recorded</a:t>
            </a:r>
            <a:r>
              <a:rPr lang="cs-CZ" sz="1600" dirty="0">
                <a:latin typeface="+mn-lt"/>
                <a:cs typeface="Arial" pitchFamily="34" charset="0"/>
              </a:rPr>
              <a:t> </a:t>
            </a:r>
            <a:r>
              <a:rPr lang="cs-CZ" sz="1600" dirty="0" err="1">
                <a:latin typeface="+mn-lt"/>
                <a:cs typeface="Arial" pitchFamily="34" charset="0"/>
              </a:rPr>
              <a:t>signal</a:t>
            </a:r>
            <a:endParaRPr lang="cs-CZ" sz="1600" dirty="0">
              <a:latin typeface="+mn-lt"/>
              <a:cs typeface="Arial" pitchFamily="34" charset="0"/>
            </a:endParaRPr>
          </a:p>
        </p:txBody>
      </p:sp>
      <p:sp>
        <p:nvSpPr>
          <p:cNvPr id="80" name="TextovéPole 79"/>
          <p:cNvSpPr txBox="1"/>
          <p:nvPr/>
        </p:nvSpPr>
        <p:spPr>
          <a:xfrm>
            <a:off x="162241" y="195486"/>
            <a:ext cx="5686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Intracardiac</a:t>
            </a:r>
            <a:r>
              <a:rPr lang="cs-CZ" sz="3200" b="1" dirty="0">
                <a:solidFill>
                  <a:srgbClr val="0000FF"/>
                </a:solidFill>
              </a:rPr>
              <a:t> </a:t>
            </a:r>
            <a:r>
              <a:rPr lang="cs-CZ" sz="3200" b="1" dirty="0" err="1">
                <a:solidFill>
                  <a:srgbClr val="0000FF"/>
                </a:solidFill>
              </a:rPr>
              <a:t>electrocardiography</a:t>
            </a:r>
            <a:endParaRPr lang="cs-CZ" sz="3200" i="1" dirty="0">
              <a:solidFill>
                <a:srgbClr val="0000FF"/>
              </a:solidFill>
            </a:endParaRPr>
          </a:p>
        </p:txBody>
      </p:sp>
      <p:grpSp>
        <p:nvGrpSpPr>
          <p:cNvPr id="86" name="Group 42"/>
          <p:cNvGrpSpPr>
            <a:grpSpLocks/>
          </p:cNvGrpSpPr>
          <p:nvPr/>
        </p:nvGrpSpPr>
        <p:grpSpPr bwMode="auto">
          <a:xfrm>
            <a:off x="5392018" y="1995686"/>
            <a:ext cx="692150" cy="396877"/>
            <a:chOff x="1110" y="1656"/>
            <a:chExt cx="436" cy="250"/>
          </a:xfrm>
        </p:grpSpPr>
        <p:sp>
          <p:nvSpPr>
            <p:cNvPr id="88" name="Line 19"/>
            <p:cNvSpPr>
              <a:spLocks noChangeShapeType="1"/>
            </p:cNvSpPr>
            <p:nvPr/>
          </p:nvSpPr>
          <p:spPr bwMode="auto">
            <a:xfrm>
              <a:off x="1110" y="1892"/>
              <a:ext cx="436" cy="0"/>
            </a:xfrm>
            <a:prstGeom prst="line">
              <a:avLst/>
            </a:prstGeom>
            <a:noFill/>
            <a:ln w="28575">
              <a:solidFill>
                <a:srgbClr val="CC66FF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9" name="Text Box 20"/>
            <p:cNvSpPr txBox="1">
              <a:spLocks noChangeArrowheads="1"/>
            </p:cNvSpPr>
            <p:nvPr/>
          </p:nvSpPr>
          <p:spPr bwMode="auto">
            <a:xfrm>
              <a:off x="1173" y="1656"/>
              <a:ext cx="3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1900" b="1" dirty="0">
                  <a:solidFill>
                    <a:srgbClr val="CC66FF"/>
                  </a:solidFill>
                  <a:latin typeface="Arial" pitchFamily="34" charset="0"/>
                  <a:cs typeface="Arial" pitchFamily="34" charset="0"/>
                </a:rPr>
                <a:t>PA</a:t>
              </a:r>
            </a:p>
          </p:txBody>
        </p:sp>
      </p:grpSp>
      <p:grpSp>
        <p:nvGrpSpPr>
          <p:cNvPr id="92" name="Group 44"/>
          <p:cNvGrpSpPr>
            <a:grpSpLocks/>
          </p:cNvGrpSpPr>
          <p:nvPr/>
        </p:nvGrpSpPr>
        <p:grpSpPr bwMode="auto">
          <a:xfrm>
            <a:off x="6502780" y="2000449"/>
            <a:ext cx="650875" cy="384176"/>
            <a:chOff x="1800" y="1660"/>
            <a:chExt cx="410" cy="242"/>
          </a:xfrm>
        </p:grpSpPr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1836" y="1899"/>
              <a:ext cx="236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4" name="Text Box 25"/>
            <p:cNvSpPr txBox="1">
              <a:spLocks noChangeArrowheads="1"/>
            </p:cNvSpPr>
            <p:nvPr/>
          </p:nvSpPr>
          <p:spPr bwMode="auto">
            <a:xfrm>
              <a:off x="1800" y="1660"/>
              <a:ext cx="41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1900" b="1" dirty="0">
                  <a:solidFill>
                    <a:srgbClr val="FF3399"/>
                  </a:solidFill>
                  <a:latin typeface="Arial" pitchFamily="34" charset="0"/>
                  <a:cs typeface="Arial" pitchFamily="34" charset="0"/>
                </a:rPr>
                <a:t>HV</a:t>
              </a:r>
            </a:p>
          </p:txBody>
        </p:sp>
      </p:grpSp>
      <p:grpSp>
        <p:nvGrpSpPr>
          <p:cNvPr id="96" name="Group 43"/>
          <p:cNvGrpSpPr>
            <a:grpSpLocks/>
          </p:cNvGrpSpPr>
          <p:nvPr/>
        </p:nvGrpSpPr>
        <p:grpSpPr bwMode="auto">
          <a:xfrm>
            <a:off x="6067805" y="1995686"/>
            <a:ext cx="650875" cy="396876"/>
            <a:chOff x="1526" y="1657"/>
            <a:chExt cx="410" cy="250"/>
          </a:xfrm>
        </p:grpSpPr>
        <p:sp>
          <p:nvSpPr>
            <p:cNvPr id="98" name="Line 22"/>
            <p:cNvSpPr>
              <a:spLocks noChangeShapeType="1"/>
            </p:cNvSpPr>
            <p:nvPr/>
          </p:nvSpPr>
          <p:spPr bwMode="auto">
            <a:xfrm>
              <a:off x="1540" y="1896"/>
              <a:ext cx="3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9" name="Text Box 23"/>
            <p:cNvSpPr txBox="1">
              <a:spLocks noChangeArrowheads="1"/>
            </p:cNvSpPr>
            <p:nvPr/>
          </p:nvSpPr>
          <p:spPr bwMode="auto">
            <a:xfrm>
              <a:off x="1526" y="1657"/>
              <a:ext cx="4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19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AH</a:t>
              </a:r>
            </a:p>
          </p:txBody>
        </p:sp>
      </p:grpSp>
      <p:sp>
        <p:nvSpPr>
          <p:cNvPr id="5" name="Obdélník 4"/>
          <p:cNvSpPr/>
          <p:nvPr/>
        </p:nvSpPr>
        <p:spPr>
          <a:xfrm>
            <a:off x="4470318" y="780261"/>
            <a:ext cx="3672408" cy="4319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42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70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Přímá spojnice 25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7000106" y="46602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191387" y="699542"/>
            <a:ext cx="6284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 err="1"/>
              <a:t>An</a:t>
            </a:r>
            <a:r>
              <a:rPr lang="cs-CZ" sz="2000" dirty="0"/>
              <a:t> </a:t>
            </a:r>
            <a:r>
              <a:rPr lang="cs-CZ" sz="2000" dirty="0" err="1"/>
              <a:t>experimental</a:t>
            </a:r>
            <a:r>
              <a:rPr lang="cs-CZ" sz="2000" dirty="0"/>
              <a:t> </a:t>
            </a:r>
            <a:r>
              <a:rPr lang="cs-CZ" sz="2000" dirty="0" err="1"/>
              <a:t>methos</a:t>
            </a:r>
            <a:endParaRPr lang="cs-CZ" sz="20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heart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placed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Langendorff</a:t>
            </a:r>
            <a:r>
              <a:rPr lang="cs-CZ" sz="2000" dirty="0"/>
              <a:t> </a:t>
            </a:r>
            <a:r>
              <a:rPr lang="cs-CZ" sz="2000" dirty="0" err="1"/>
              <a:t>perfusion</a:t>
            </a:r>
            <a:r>
              <a:rPr lang="cs-CZ" sz="2000" dirty="0"/>
              <a:t> set:</a:t>
            </a:r>
          </a:p>
        </p:txBody>
      </p:sp>
      <p:pic>
        <p:nvPicPr>
          <p:cNvPr id="81" name="Picture 2" descr="obr8 cc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26" y="2040534"/>
            <a:ext cx="2047718" cy="281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7202760" y="3751759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+mn-lt"/>
                <a:cs typeface="Arial" pitchFamily="34" charset="0"/>
              </a:rPr>
              <a:t>L</a:t>
            </a:r>
            <a:r>
              <a:rPr lang="cs-CZ" sz="1800" dirty="0">
                <a:solidFill>
                  <a:srgbClr val="0000FF"/>
                </a:solidFill>
                <a:latin typeface="+mn-lt"/>
                <a:cs typeface="Arial" pitchFamily="34" charset="0"/>
              </a:rPr>
              <a:t>W</a:t>
            </a:r>
            <a:endParaRPr lang="en-US" sz="1800" dirty="0">
              <a:solidFill>
                <a:srgbClr val="00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83" name="Text Box 63"/>
          <p:cNvSpPr txBox="1">
            <a:spLocks noChangeArrowheads="1"/>
          </p:cNvSpPr>
          <p:nvPr/>
        </p:nvSpPr>
        <p:spPr bwMode="auto">
          <a:xfrm>
            <a:off x="5445340" y="4001146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800" dirty="0">
                <a:solidFill>
                  <a:srgbClr val="0000FF"/>
                </a:solidFill>
                <a:latin typeface="+mn-lt"/>
                <a:cs typeface="Arial" pitchFamily="34" charset="0"/>
              </a:rPr>
              <a:t>RV</a:t>
            </a:r>
            <a:endParaRPr lang="en-US" sz="1800" dirty="0">
              <a:solidFill>
                <a:srgbClr val="00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84" name="Freeform 113"/>
          <p:cNvSpPr>
            <a:spLocks/>
          </p:cNvSpPr>
          <p:nvPr/>
        </p:nvSpPr>
        <p:spPr bwMode="auto">
          <a:xfrm>
            <a:off x="3763342" y="5396222"/>
            <a:ext cx="114300" cy="196850"/>
          </a:xfrm>
          <a:custGeom>
            <a:avLst/>
            <a:gdLst>
              <a:gd name="T0" fmla="*/ 114300 w 72"/>
              <a:gd name="T1" fmla="*/ 0 h 124"/>
              <a:gd name="T2" fmla="*/ 95250 w 72"/>
              <a:gd name="T3" fmla="*/ 79375 h 124"/>
              <a:gd name="T4" fmla="*/ 60325 w 72"/>
              <a:gd name="T5" fmla="*/ 123825 h 124"/>
              <a:gd name="T6" fmla="*/ 0 w 72"/>
              <a:gd name="T7" fmla="*/ 196850 h 1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124">
                <a:moveTo>
                  <a:pt x="72" y="0"/>
                </a:moveTo>
                <a:cubicBezTo>
                  <a:pt x="70" y="8"/>
                  <a:pt x="66" y="37"/>
                  <a:pt x="60" y="50"/>
                </a:cubicBezTo>
                <a:cubicBezTo>
                  <a:pt x="54" y="63"/>
                  <a:pt x="48" y="66"/>
                  <a:pt x="38" y="78"/>
                </a:cubicBezTo>
                <a:cubicBezTo>
                  <a:pt x="28" y="90"/>
                  <a:pt x="8" y="115"/>
                  <a:pt x="0" y="124"/>
                </a:cubicBezTo>
              </a:path>
            </a:pathLst>
          </a:custGeom>
          <a:noFill/>
          <a:ln w="19050" cmpd="sng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" name="Freeform 115"/>
          <p:cNvSpPr>
            <a:spLocks/>
          </p:cNvSpPr>
          <p:nvPr/>
        </p:nvSpPr>
        <p:spPr bwMode="auto">
          <a:xfrm>
            <a:off x="3874467" y="5427972"/>
            <a:ext cx="50800" cy="136525"/>
          </a:xfrm>
          <a:custGeom>
            <a:avLst/>
            <a:gdLst>
              <a:gd name="T0" fmla="*/ 0 w 32"/>
              <a:gd name="T1" fmla="*/ 0 h 84"/>
              <a:gd name="T2" fmla="*/ 19050 w 32"/>
              <a:gd name="T3" fmla="*/ 58511 h 84"/>
              <a:gd name="T4" fmla="*/ 50800 w 32"/>
              <a:gd name="T5" fmla="*/ 136525 h 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" h="84">
                <a:moveTo>
                  <a:pt x="0" y="0"/>
                </a:moveTo>
                <a:cubicBezTo>
                  <a:pt x="3" y="11"/>
                  <a:pt x="7" y="22"/>
                  <a:pt x="12" y="36"/>
                </a:cubicBezTo>
                <a:cubicBezTo>
                  <a:pt x="17" y="50"/>
                  <a:pt x="24" y="67"/>
                  <a:pt x="32" y="84"/>
                </a:cubicBezTo>
              </a:path>
            </a:pathLst>
          </a:custGeom>
          <a:noFill/>
          <a:ln w="19050" cmpd="sng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" name="Oval 116"/>
          <p:cNvSpPr>
            <a:spLocks noChangeArrowheads="1"/>
          </p:cNvSpPr>
          <p:nvPr/>
        </p:nvSpPr>
        <p:spPr bwMode="auto">
          <a:xfrm>
            <a:off x="6231929" y="2589561"/>
            <a:ext cx="58738" cy="55562"/>
          </a:xfrm>
          <a:prstGeom prst="ellipse">
            <a:avLst/>
          </a:prstGeom>
          <a:solidFill>
            <a:srgbClr val="FF00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8" name="AutoShape 134"/>
          <p:cNvSpPr>
            <a:spLocks noChangeArrowheads="1"/>
          </p:cNvSpPr>
          <p:nvPr/>
        </p:nvSpPr>
        <p:spPr bwMode="auto">
          <a:xfrm rot="5400000">
            <a:off x="6210622" y="2044701"/>
            <a:ext cx="465138" cy="203200"/>
          </a:xfrm>
          <a:custGeom>
            <a:avLst/>
            <a:gdLst>
              <a:gd name="T0" fmla="*/ 348854 w 21600"/>
              <a:gd name="T1" fmla="*/ 0 h 21600"/>
              <a:gd name="T2" fmla="*/ 0 w 21600"/>
              <a:gd name="T3" fmla="*/ 101600 h 21600"/>
              <a:gd name="T4" fmla="*/ 348854 w 21600"/>
              <a:gd name="T5" fmla="*/ 203200 h 21600"/>
              <a:gd name="T6" fmla="*/ 465138 w 21600"/>
              <a:gd name="T7" fmla="*/ 101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89" name="Text Box 140"/>
          <p:cNvSpPr txBox="1">
            <a:spLocks noChangeArrowheads="1"/>
          </p:cNvSpPr>
          <p:nvPr/>
        </p:nvSpPr>
        <p:spPr bwMode="auto">
          <a:xfrm>
            <a:off x="5380740" y="2169474"/>
            <a:ext cx="9956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600" dirty="0">
                <a:latin typeface="+mn-lt"/>
              </a:rPr>
              <a:t>aorta →</a:t>
            </a:r>
            <a:endParaRPr lang="en-GB" sz="1600" dirty="0">
              <a:latin typeface="+mn-lt"/>
            </a:endParaRPr>
          </a:p>
        </p:txBody>
      </p:sp>
      <p:grpSp>
        <p:nvGrpSpPr>
          <p:cNvPr id="90" name="Group 145"/>
          <p:cNvGrpSpPr>
            <a:grpSpLocks/>
          </p:cNvGrpSpPr>
          <p:nvPr/>
        </p:nvGrpSpPr>
        <p:grpSpPr bwMode="auto">
          <a:xfrm>
            <a:off x="6074957" y="2645123"/>
            <a:ext cx="614362" cy="161925"/>
            <a:chOff x="597" y="2190"/>
            <a:chExt cx="387" cy="102"/>
          </a:xfrm>
        </p:grpSpPr>
        <p:sp>
          <p:nvSpPr>
            <p:cNvPr id="91" name="Line 143"/>
            <p:cNvSpPr>
              <a:spLocks noChangeShapeType="1"/>
            </p:cNvSpPr>
            <p:nvPr/>
          </p:nvSpPr>
          <p:spPr bwMode="auto">
            <a:xfrm flipH="1">
              <a:off x="597" y="2190"/>
              <a:ext cx="117" cy="9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" name="Line 144"/>
            <p:cNvSpPr>
              <a:spLocks noChangeShapeType="1"/>
            </p:cNvSpPr>
            <p:nvPr/>
          </p:nvSpPr>
          <p:spPr bwMode="auto">
            <a:xfrm flipH="1">
              <a:off x="924" y="2220"/>
              <a:ext cx="60" cy="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9218" name="Picture 2" descr="VÃ½sledek obrÃ¡zku pro langendorff perfu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5" y="1507329"/>
            <a:ext cx="4098515" cy="31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112341" y="1491630"/>
            <a:ext cx="3609321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/>
              <a:t>Principle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retrogarde</a:t>
            </a:r>
            <a:r>
              <a:rPr lang="cs-CZ" dirty="0"/>
              <a:t> </a:t>
            </a:r>
            <a:r>
              <a:rPr lang="cs-CZ" dirty="0" err="1"/>
              <a:t>perfusion</a:t>
            </a:r>
            <a:endParaRPr lang="cs-CZ" dirty="0"/>
          </a:p>
        </p:txBody>
      </p:sp>
      <p:sp>
        <p:nvSpPr>
          <p:cNvPr id="93" name="Text Box 140"/>
          <p:cNvSpPr txBox="1">
            <a:spLocks noChangeArrowheads="1"/>
          </p:cNvSpPr>
          <p:nvPr/>
        </p:nvSpPr>
        <p:spPr bwMode="auto">
          <a:xfrm>
            <a:off x="6751257" y="1913732"/>
            <a:ext cx="20162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600" i="1" dirty="0" err="1">
                <a:latin typeface="+mn-lt"/>
              </a:rPr>
              <a:t>direction</a:t>
            </a:r>
            <a:r>
              <a:rPr lang="cs-CZ" sz="1600" i="1" dirty="0">
                <a:latin typeface="+mn-lt"/>
              </a:rPr>
              <a:t> </a:t>
            </a:r>
            <a:r>
              <a:rPr lang="cs-CZ" sz="1600" i="1" dirty="0" err="1">
                <a:latin typeface="+mn-lt"/>
              </a:rPr>
              <a:t>of</a:t>
            </a:r>
            <a:r>
              <a:rPr lang="cs-CZ" sz="1600" i="1" dirty="0">
                <a:latin typeface="+mn-lt"/>
              </a:rPr>
              <a:t> </a:t>
            </a:r>
            <a:r>
              <a:rPr lang="cs-CZ" sz="1600" i="1" dirty="0" err="1">
                <a:latin typeface="+mn-lt"/>
              </a:rPr>
              <a:t>flow</a:t>
            </a:r>
            <a:r>
              <a:rPr lang="cs-CZ" sz="1600" i="1" dirty="0">
                <a:latin typeface="+mn-lt"/>
              </a:rPr>
              <a:t> </a:t>
            </a:r>
            <a:r>
              <a:rPr lang="cs-CZ" sz="1600" i="1" dirty="0" err="1">
                <a:latin typeface="+mn-lt"/>
              </a:rPr>
              <a:t>of</a:t>
            </a:r>
            <a:r>
              <a:rPr lang="cs-CZ" sz="1600" i="1" dirty="0">
                <a:latin typeface="+mn-lt"/>
              </a:rPr>
              <a:t> </a:t>
            </a:r>
            <a:r>
              <a:rPr lang="cs-CZ" sz="1600" i="1" dirty="0" err="1">
                <a:latin typeface="+mn-lt"/>
              </a:rPr>
              <a:t>the</a:t>
            </a:r>
            <a:r>
              <a:rPr lang="cs-CZ" sz="1600" i="1" dirty="0">
                <a:latin typeface="+mn-lt"/>
              </a:rPr>
              <a:t> </a:t>
            </a:r>
            <a:r>
              <a:rPr lang="cs-CZ" sz="1600" i="1" dirty="0" err="1">
                <a:latin typeface="+mn-lt"/>
              </a:rPr>
              <a:t>solution</a:t>
            </a:r>
            <a:endParaRPr lang="en-GB" sz="1600" i="1" dirty="0">
              <a:latin typeface="+mn-lt"/>
            </a:endParaRPr>
          </a:p>
        </p:txBody>
      </p:sp>
      <p:sp>
        <p:nvSpPr>
          <p:cNvPr id="95" name="AutoShape 132"/>
          <p:cNvSpPr>
            <a:spLocks noChangeArrowheads="1"/>
          </p:cNvSpPr>
          <p:nvPr/>
        </p:nvSpPr>
        <p:spPr bwMode="auto">
          <a:xfrm rot="16200000">
            <a:off x="6367908" y="2707384"/>
            <a:ext cx="366713" cy="361950"/>
          </a:xfrm>
          <a:custGeom>
            <a:avLst/>
            <a:gdLst>
              <a:gd name="T0" fmla="*/ 162 w 21600"/>
              <a:gd name="T1" fmla="*/ 0 h 21600"/>
              <a:gd name="T2" fmla="*/ 162 w 21600"/>
              <a:gd name="T3" fmla="*/ 128 h 21600"/>
              <a:gd name="T4" fmla="*/ 35 w 21600"/>
              <a:gd name="T5" fmla="*/ 228 h 21600"/>
              <a:gd name="T6" fmla="*/ 231 w 21600"/>
              <a:gd name="T7" fmla="*/ 6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6 w 21600"/>
              <a:gd name="T13" fmla="*/ 2937 h 21600"/>
              <a:gd name="T14" fmla="*/ 18234 w 21600"/>
              <a:gd name="T15" fmla="*/ 92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96" name="Text Box 140"/>
          <p:cNvSpPr txBox="1">
            <a:spLocks noChangeArrowheads="1"/>
          </p:cNvSpPr>
          <p:nvPr/>
        </p:nvSpPr>
        <p:spPr bwMode="auto">
          <a:xfrm>
            <a:off x="6774532" y="2870504"/>
            <a:ext cx="258390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600" i="1" dirty="0" err="1">
                <a:latin typeface="+mn-lt"/>
              </a:rPr>
              <a:t>close</a:t>
            </a:r>
            <a:r>
              <a:rPr lang="cs-CZ" sz="1600" i="1" dirty="0">
                <a:latin typeface="+mn-lt"/>
              </a:rPr>
              <a:t> </a:t>
            </a:r>
            <a:r>
              <a:rPr lang="cs-CZ" sz="1600" i="1" dirty="0" err="1">
                <a:latin typeface="+mn-lt"/>
              </a:rPr>
              <a:t>aortic</a:t>
            </a:r>
            <a:r>
              <a:rPr lang="cs-CZ" sz="1600" i="1" dirty="0">
                <a:latin typeface="+mn-lt"/>
              </a:rPr>
              <a:t> </a:t>
            </a:r>
            <a:r>
              <a:rPr lang="cs-CZ" sz="1600" i="1" dirty="0" err="1">
                <a:latin typeface="+mn-lt"/>
              </a:rPr>
              <a:t>valve</a:t>
            </a:r>
            <a:r>
              <a:rPr lang="cs-CZ" sz="1600" i="1" dirty="0">
                <a:latin typeface="+mn-lt"/>
              </a:rPr>
              <a:t> </a:t>
            </a:r>
            <a:endParaRPr lang="en-GB" sz="1600" i="1" dirty="0">
              <a:latin typeface="+mn-lt"/>
            </a:endParaRPr>
          </a:p>
        </p:txBody>
      </p:sp>
      <p:sp>
        <p:nvSpPr>
          <p:cNvPr id="97" name="AutoShape 132"/>
          <p:cNvSpPr>
            <a:spLocks noChangeArrowheads="1"/>
          </p:cNvSpPr>
          <p:nvPr/>
        </p:nvSpPr>
        <p:spPr bwMode="auto">
          <a:xfrm rot="16200000">
            <a:off x="6520308" y="4147544"/>
            <a:ext cx="366713" cy="361950"/>
          </a:xfrm>
          <a:custGeom>
            <a:avLst/>
            <a:gdLst>
              <a:gd name="T0" fmla="*/ 162 w 21600"/>
              <a:gd name="T1" fmla="*/ 0 h 21600"/>
              <a:gd name="T2" fmla="*/ 162 w 21600"/>
              <a:gd name="T3" fmla="*/ 128 h 21600"/>
              <a:gd name="T4" fmla="*/ 35 w 21600"/>
              <a:gd name="T5" fmla="*/ 228 h 21600"/>
              <a:gd name="T6" fmla="*/ 231 w 21600"/>
              <a:gd name="T7" fmla="*/ 6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6 w 21600"/>
              <a:gd name="T13" fmla="*/ 2937 h 21600"/>
              <a:gd name="T14" fmla="*/ 18234 w 21600"/>
              <a:gd name="T15" fmla="*/ 92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98" name="Text Box 140"/>
          <p:cNvSpPr txBox="1">
            <a:spLocks noChangeArrowheads="1"/>
          </p:cNvSpPr>
          <p:nvPr/>
        </p:nvSpPr>
        <p:spPr bwMode="auto">
          <a:xfrm>
            <a:off x="6948264" y="4145162"/>
            <a:ext cx="111822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600" i="1" dirty="0" err="1">
                <a:latin typeface="+mn-lt"/>
              </a:rPr>
              <a:t>empty</a:t>
            </a:r>
            <a:r>
              <a:rPr lang="cs-CZ" sz="1600" i="1" dirty="0">
                <a:latin typeface="+mn-lt"/>
              </a:rPr>
              <a:t> </a:t>
            </a:r>
            <a:r>
              <a:rPr lang="cs-CZ" sz="1600" i="1" dirty="0" err="1">
                <a:latin typeface="+mn-lt"/>
              </a:rPr>
              <a:t>ventricles</a:t>
            </a:r>
            <a:r>
              <a:rPr lang="cs-CZ" sz="1600" i="1" dirty="0">
                <a:latin typeface="+mn-lt"/>
              </a:rPr>
              <a:t> </a:t>
            </a:r>
            <a:endParaRPr lang="en-GB" sz="1600" i="1" dirty="0">
              <a:latin typeface="+mn-lt"/>
            </a:endParaRPr>
          </a:p>
        </p:txBody>
      </p:sp>
      <p:sp>
        <p:nvSpPr>
          <p:cNvPr id="99" name="Oval 116"/>
          <p:cNvSpPr>
            <a:spLocks noChangeArrowheads="1"/>
          </p:cNvSpPr>
          <p:nvPr/>
        </p:nvSpPr>
        <p:spPr bwMode="auto">
          <a:xfrm>
            <a:off x="6519961" y="2570511"/>
            <a:ext cx="58738" cy="55562"/>
          </a:xfrm>
          <a:prstGeom prst="ellipse">
            <a:avLst/>
          </a:prstGeom>
          <a:solidFill>
            <a:srgbClr val="FF00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0" name="Text Box 140"/>
          <p:cNvSpPr txBox="1">
            <a:spLocks noChangeArrowheads="1"/>
          </p:cNvSpPr>
          <p:nvPr/>
        </p:nvSpPr>
        <p:spPr bwMode="auto">
          <a:xfrm>
            <a:off x="6770100" y="2416970"/>
            <a:ext cx="258390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600" i="1" dirty="0" err="1">
                <a:latin typeface="+mn-lt"/>
              </a:rPr>
              <a:t>perfusion</a:t>
            </a:r>
            <a:r>
              <a:rPr lang="cs-CZ" sz="1600" i="1" dirty="0">
                <a:latin typeface="+mn-lt"/>
              </a:rPr>
              <a:t> </a:t>
            </a:r>
            <a:r>
              <a:rPr lang="cs-CZ" sz="1600" i="1" dirty="0" err="1">
                <a:latin typeface="+mn-lt"/>
              </a:rPr>
              <a:t>through</a:t>
            </a:r>
            <a:r>
              <a:rPr lang="cs-CZ" sz="1600" i="1" dirty="0">
                <a:latin typeface="+mn-lt"/>
              </a:rPr>
              <a:t> </a:t>
            </a:r>
            <a:r>
              <a:rPr lang="cs-CZ" sz="1600" i="1" dirty="0" err="1">
                <a:latin typeface="+mn-lt"/>
              </a:rPr>
              <a:t>the</a:t>
            </a:r>
            <a:r>
              <a:rPr lang="cs-CZ" sz="1600" i="1" dirty="0">
                <a:latin typeface="+mn-lt"/>
              </a:rPr>
              <a:t> </a:t>
            </a:r>
            <a:r>
              <a:rPr lang="cs-CZ" sz="1600" i="1" dirty="0" err="1">
                <a:latin typeface="+mn-lt"/>
              </a:rPr>
              <a:t>coronary</a:t>
            </a:r>
            <a:r>
              <a:rPr lang="cs-CZ" sz="1600" i="1" dirty="0">
                <a:latin typeface="+mn-lt"/>
              </a:rPr>
              <a:t> </a:t>
            </a:r>
            <a:r>
              <a:rPr lang="cs-CZ" sz="1600" i="1" dirty="0" err="1">
                <a:latin typeface="+mn-lt"/>
              </a:rPr>
              <a:t>artery</a:t>
            </a:r>
            <a:endParaRPr lang="en-GB" sz="1600" i="1" dirty="0">
              <a:latin typeface="+mn-lt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79512" y="4900969"/>
            <a:ext cx="45624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1: </a:t>
            </a:r>
            <a:r>
              <a:rPr lang="cs-CZ" sz="800" dirty="0"/>
              <a:t>https://www.adinstruments.com/research/animal/cardiovascular/isolated-heart-systems/langendorff</a:t>
            </a:r>
            <a:endParaRPr lang="cs-CZ" sz="800" dirty="0">
              <a:latin typeface="Calibri" pitchFamily="34" charset="0"/>
            </a:endParaRPr>
          </a:p>
        </p:txBody>
      </p:sp>
      <p:pic>
        <p:nvPicPr>
          <p:cNvPr id="28" name="Picture 2" descr="VÃ½sledek obrÃ¡zku pro med mu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558602" y="4454991"/>
            <a:ext cx="2002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1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162241" y="195486"/>
            <a:ext cx="5803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Measuremt</a:t>
            </a:r>
            <a:r>
              <a:rPr lang="cs-CZ" sz="3200" b="1" dirty="0">
                <a:solidFill>
                  <a:srgbClr val="0000FF"/>
                </a:solidFill>
              </a:rPr>
              <a:t> on </a:t>
            </a:r>
            <a:r>
              <a:rPr lang="cs-CZ" sz="3200" b="1" dirty="0" err="1">
                <a:solidFill>
                  <a:srgbClr val="0000FF"/>
                </a:solidFill>
              </a:rPr>
              <a:t>the</a:t>
            </a:r>
            <a:r>
              <a:rPr lang="cs-CZ" sz="3200" b="1" dirty="0">
                <a:solidFill>
                  <a:srgbClr val="0000FF"/>
                </a:solidFill>
              </a:rPr>
              <a:t> </a:t>
            </a:r>
            <a:r>
              <a:rPr lang="cs-CZ" sz="3200" b="1" dirty="0" err="1">
                <a:solidFill>
                  <a:srgbClr val="0000FF"/>
                </a:solidFill>
              </a:rPr>
              <a:t>isolated</a:t>
            </a:r>
            <a:r>
              <a:rPr lang="cs-CZ" sz="3200" b="1" dirty="0">
                <a:solidFill>
                  <a:srgbClr val="0000FF"/>
                </a:solidFill>
              </a:rPr>
              <a:t> </a:t>
            </a:r>
            <a:r>
              <a:rPr lang="cs-CZ" sz="3200" b="1" dirty="0" err="1">
                <a:solidFill>
                  <a:srgbClr val="0000FF"/>
                </a:solidFill>
              </a:rPr>
              <a:t>heart</a:t>
            </a:r>
            <a:endParaRPr lang="cs-CZ" sz="3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3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6" grpId="0" animBg="1"/>
      <p:bldP spid="88" grpId="0" animBg="1"/>
      <p:bldP spid="89" grpId="0"/>
      <p:bldP spid="2" grpId="0" animBg="1"/>
      <p:bldP spid="93" grpId="0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100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ovéPole 79"/>
          <p:cNvSpPr txBox="1"/>
          <p:nvPr/>
        </p:nvSpPr>
        <p:spPr>
          <a:xfrm>
            <a:off x="191387" y="699542"/>
            <a:ext cx="4973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cs-CZ" sz="2000" b="1" dirty="0" err="1"/>
              <a:t>Measurement</a:t>
            </a:r>
            <a:r>
              <a:rPr lang="cs-CZ" sz="2000" b="1" dirty="0"/>
              <a:t> </a:t>
            </a:r>
            <a:r>
              <a:rPr lang="cs-CZ" sz="2000" b="1" dirty="0" err="1"/>
              <a:t>is</a:t>
            </a:r>
            <a:r>
              <a:rPr lang="cs-CZ" sz="2000" b="1" dirty="0"/>
              <a:t> </a:t>
            </a:r>
            <a:r>
              <a:rPr lang="cs-CZ" sz="2000" b="1" dirty="0" err="1"/>
              <a:t>performed</a:t>
            </a:r>
            <a:r>
              <a:rPr lang="cs-CZ" sz="2000" b="1" dirty="0"/>
              <a:t> by: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en-US" sz="2000" dirty="0"/>
              <a:t>electrodes embedded in walls of the bath</a:t>
            </a:r>
          </a:p>
        </p:txBody>
      </p:sp>
      <p:sp>
        <p:nvSpPr>
          <p:cNvPr id="84" name="Freeform 113"/>
          <p:cNvSpPr>
            <a:spLocks/>
          </p:cNvSpPr>
          <p:nvPr/>
        </p:nvSpPr>
        <p:spPr bwMode="auto">
          <a:xfrm>
            <a:off x="3763342" y="5396222"/>
            <a:ext cx="114300" cy="196850"/>
          </a:xfrm>
          <a:custGeom>
            <a:avLst/>
            <a:gdLst>
              <a:gd name="T0" fmla="*/ 114300 w 72"/>
              <a:gd name="T1" fmla="*/ 0 h 124"/>
              <a:gd name="T2" fmla="*/ 95250 w 72"/>
              <a:gd name="T3" fmla="*/ 79375 h 124"/>
              <a:gd name="T4" fmla="*/ 60325 w 72"/>
              <a:gd name="T5" fmla="*/ 123825 h 124"/>
              <a:gd name="T6" fmla="*/ 0 w 72"/>
              <a:gd name="T7" fmla="*/ 196850 h 1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124">
                <a:moveTo>
                  <a:pt x="72" y="0"/>
                </a:moveTo>
                <a:cubicBezTo>
                  <a:pt x="70" y="8"/>
                  <a:pt x="66" y="37"/>
                  <a:pt x="60" y="50"/>
                </a:cubicBezTo>
                <a:cubicBezTo>
                  <a:pt x="54" y="63"/>
                  <a:pt x="48" y="66"/>
                  <a:pt x="38" y="78"/>
                </a:cubicBezTo>
                <a:cubicBezTo>
                  <a:pt x="28" y="90"/>
                  <a:pt x="8" y="115"/>
                  <a:pt x="0" y="124"/>
                </a:cubicBezTo>
              </a:path>
            </a:pathLst>
          </a:custGeom>
          <a:noFill/>
          <a:ln w="19050" cmpd="sng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" name="Freeform 115"/>
          <p:cNvSpPr>
            <a:spLocks/>
          </p:cNvSpPr>
          <p:nvPr/>
        </p:nvSpPr>
        <p:spPr bwMode="auto">
          <a:xfrm>
            <a:off x="3874467" y="5427972"/>
            <a:ext cx="50800" cy="136525"/>
          </a:xfrm>
          <a:custGeom>
            <a:avLst/>
            <a:gdLst>
              <a:gd name="T0" fmla="*/ 0 w 32"/>
              <a:gd name="T1" fmla="*/ 0 h 84"/>
              <a:gd name="T2" fmla="*/ 19050 w 32"/>
              <a:gd name="T3" fmla="*/ 58511 h 84"/>
              <a:gd name="T4" fmla="*/ 50800 w 32"/>
              <a:gd name="T5" fmla="*/ 136525 h 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" h="84">
                <a:moveTo>
                  <a:pt x="0" y="0"/>
                </a:moveTo>
                <a:cubicBezTo>
                  <a:pt x="3" y="11"/>
                  <a:pt x="7" y="22"/>
                  <a:pt x="12" y="36"/>
                </a:cubicBezTo>
                <a:cubicBezTo>
                  <a:pt x="17" y="50"/>
                  <a:pt x="24" y="67"/>
                  <a:pt x="32" y="84"/>
                </a:cubicBezTo>
              </a:path>
            </a:pathLst>
          </a:custGeom>
          <a:noFill/>
          <a:ln w="19050" cmpd="sng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7" name="Picture 4" descr="obr8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55" y="1959372"/>
            <a:ext cx="641350" cy="1016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ine 5"/>
          <p:cNvSpPr>
            <a:spLocks noChangeAspect="1" noChangeShapeType="1"/>
          </p:cNvSpPr>
          <p:nvPr/>
        </p:nvSpPr>
        <p:spPr bwMode="auto">
          <a:xfrm>
            <a:off x="1697130" y="2235597"/>
            <a:ext cx="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6"/>
          <p:cNvSpPr>
            <a:spLocks noChangeAspect="1" noChangeShapeType="1"/>
          </p:cNvSpPr>
          <p:nvPr/>
        </p:nvSpPr>
        <p:spPr bwMode="auto">
          <a:xfrm>
            <a:off x="1697130" y="3064272"/>
            <a:ext cx="137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Line 7"/>
          <p:cNvSpPr>
            <a:spLocks noChangeAspect="1" noChangeShapeType="1"/>
          </p:cNvSpPr>
          <p:nvPr/>
        </p:nvSpPr>
        <p:spPr bwMode="auto">
          <a:xfrm>
            <a:off x="3071905" y="2235597"/>
            <a:ext cx="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Line 8"/>
          <p:cNvSpPr>
            <a:spLocks noChangeAspect="1" noChangeShapeType="1"/>
          </p:cNvSpPr>
          <p:nvPr/>
        </p:nvSpPr>
        <p:spPr bwMode="auto">
          <a:xfrm>
            <a:off x="1697130" y="2327672"/>
            <a:ext cx="13747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Rectangle 9"/>
          <p:cNvSpPr>
            <a:spLocks noChangeAspect="1" noChangeArrowheads="1"/>
          </p:cNvSpPr>
          <p:nvPr/>
        </p:nvSpPr>
        <p:spPr bwMode="auto">
          <a:xfrm>
            <a:off x="1697130" y="2511822"/>
            <a:ext cx="65087" cy="19367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Rectangle 10"/>
          <p:cNvSpPr>
            <a:spLocks noChangeAspect="1" noChangeArrowheads="1"/>
          </p:cNvSpPr>
          <p:nvPr/>
        </p:nvSpPr>
        <p:spPr bwMode="auto">
          <a:xfrm>
            <a:off x="3006817" y="2511822"/>
            <a:ext cx="65088" cy="19367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Rectangle 11"/>
          <p:cNvSpPr>
            <a:spLocks noChangeAspect="1" noChangeArrowheads="1"/>
          </p:cNvSpPr>
          <p:nvPr/>
        </p:nvSpPr>
        <p:spPr bwMode="auto">
          <a:xfrm rot="-5400000">
            <a:off x="2345624" y="2934890"/>
            <a:ext cx="65088" cy="19367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5" name="Group 12"/>
          <p:cNvGrpSpPr>
            <a:grpSpLocks noChangeAspect="1"/>
          </p:cNvGrpSpPr>
          <p:nvPr/>
        </p:nvGrpSpPr>
        <p:grpSpPr bwMode="auto">
          <a:xfrm>
            <a:off x="2305142" y="1859359"/>
            <a:ext cx="131763" cy="398463"/>
            <a:chOff x="1237" y="716"/>
            <a:chExt cx="68" cy="208"/>
          </a:xfrm>
        </p:grpSpPr>
        <p:cxnSp>
          <p:nvCxnSpPr>
            <p:cNvPr id="36" name="AutoShape 13"/>
            <p:cNvCxnSpPr>
              <a:cxnSpLocks noChangeAspect="1" noChangeShapeType="1"/>
            </p:cNvCxnSpPr>
            <p:nvPr/>
          </p:nvCxnSpPr>
          <p:spPr bwMode="auto">
            <a:xfrm rot="16200000" flipH="1">
              <a:off x="1155" y="806"/>
              <a:ext cx="192" cy="27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14"/>
            <p:cNvCxnSpPr>
              <a:cxnSpLocks noChangeAspect="1" noChangeShapeType="1"/>
            </p:cNvCxnSpPr>
            <p:nvPr/>
          </p:nvCxnSpPr>
          <p:spPr bwMode="auto">
            <a:xfrm rot="5400000">
              <a:off x="1189" y="807"/>
              <a:ext cx="208" cy="2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" name="Line 15"/>
          <p:cNvSpPr>
            <a:spLocks noChangeAspect="1" noChangeShapeType="1"/>
          </p:cNvSpPr>
          <p:nvPr/>
        </p:nvSpPr>
        <p:spPr bwMode="auto">
          <a:xfrm>
            <a:off x="2365467" y="2235597"/>
            <a:ext cx="22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" name="Freeform 16"/>
          <p:cNvSpPr>
            <a:spLocks noChangeAspect="1"/>
          </p:cNvSpPr>
          <p:nvPr/>
        </p:nvSpPr>
        <p:spPr bwMode="auto">
          <a:xfrm>
            <a:off x="2163855" y="2100659"/>
            <a:ext cx="171450" cy="58738"/>
          </a:xfrm>
          <a:custGeom>
            <a:avLst/>
            <a:gdLst>
              <a:gd name="T0" fmla="*/ 163744 w 89"/>
              <a:gd name="T1" fmla="*/ 58738 h 30"/>
              <a:gd name="T2" fmla="*/ 63571 w 89"/>
              <a:gd name="T3" fmla="*/ 3916 h 30"/>
              <a:gd name="T4" fmla="*/ 1926 w 89"/>
              <a:gd name="T5" fmla="*/ 31327 h 30"/>
              <a:gd name="T6" fmla="*/ 55866 w 89"/>
              <a:gd name="T7" fmla="*/ 43075 h 30"/>
              <a:gd name="T8" fmla="*/ 163744 w 89"/>
              <a:gd name="T9" fmla="*/ 58738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" h="30">
                <a:moveTo>
                  <a:pt x="85" y="30"/>
                </a:moveTo>
                <a:cubicBezTo>
                  <a:pt x="89" y="24"/>
                  <a:pt x="47" y="4"/>
                  <a:pt x="33" y="2"/>
                </a:cubicBezTo>
                <a:cubicBezTo>
                  <a:pt x="19" y="0"/>
                  <a:pt x="2" y="13"/>
                  <a:pt x="1" y="16"/>
                </a:cubicBezTo>
                <a:cubicBezTo>
                  <a:pt x="0" y="19"/>
                  <a:pt x="15" y="20"/>
                  <a:pt x="29" y="22"/>
                </a:cubicBezTo>
                <a:cubicBezTo>
                  <a:pt x="43" y="24"/>
                  <a:pt x="73" y="28"/>
                  <a:pt x="85" y="30"/>
                </a:cubicBezTo>
                <a:close/>
              </a:path>
            </a:pathLst>
          </a:custGeom>
          <a:solidFill>
            <a:srgbClr val="FFFFCC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" name="Freeform 17"/>
          <p:cNvSpPr>
            <a:spLocks noChangeAspect="1"/>
          </p:cNvSpPr>
          <p:nvPr/>
        </p:nvSpPr>
        <p:spPr bwMode="auto">
          <a:xfrm>
            <a:off x="2419442" y="2146697"/>
            <a:ext cx="192088" cy="127000"/>
          </a:xfrm>
          <a:custGeom>
            <a:avLst/>
            <a:gdLst>
              <a:gd name="T0" fmla="*/ 0 w 100"/>
              <a:gd name="T1" fmla="*/ 11545 h 66"/>
              <a:gd name="T2" fmla="*/ 61468 w 100"/>
              <a:gd name="T3" fmla="*/ 11545 h 66"/>
              <a:gd name="T4" fmla="*/ 115253 w 100"/>
              <a:gd name="T5" fmla="*/ 80818 h 66"/>
              <a:gd name="T6" fmla="*/ 192088 w 100"/>
              <a:gd name="T7" fmla="*/ 127000 h 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" h="66">
                <a:moveTo>
                  <a:pt x="0" y="6"/>
                </a:moveTo>
                <a:cubicBezTo>
                  <a:pt x="11" y="3"/>
                  <a:pt x="22" y="0"/>
                  <a:pt x="32" y="6"/>
                </a:cubicBezTo>
                <a:cubicBezTo>
                  <a:pt x="42" y="12"/>
                  <a:pt x="49" y="32"/>
                  <a:pt x="60" y="42"/>
                </a:cubicBezTo>
                <a:cubicBezTo>
                  <a:pt x="71" y="52"/>
                  <a:pt x="93" y="62"/>
                  <a:pt x="100" y="66"/>
                </a:cubicBezTo>
              </a:path>
            </a:pathLst>
          </a:custGeom>
          <a:solidFill>
            <a:srgbClr val="FFFFCC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" name="Freeform 18"/>
          <p:cNvSpPr>
            <a:spLocks noChangeAspect="1"/>
          </p:cNvSpPr>
          <p:nvPr/>
        </p:nvSpPr>
        <p:spPr bwMode="auto">
          <a:xfrm>
            <a:off x="2170205" y="2100659"/>
            <a:ext cx="433387" cy="165100"/>
          </a:xfrm>
          <a:custGeom>
            <a:avLst/>
            <a:gdLst>
              <a:gd name="T0" fmla="*/ 0 w 226"/>
              <a:gd name="T1" fmla="*/ 165100 h 86"/>
              <a:gd name="T2" fmla="*/ 61365 w 226"/>
              <a:gd name="T3" fmla="*/ 126705 h 86"/>
              <a:gd name="T4" fmla="*/ 115058 w 226"/>
              <a:gd name="T5" fmla="*/ 88309 h 86"/>
              <a:gd name="T6" fmla="*/ 161082 w 226"/>
              <a:gd name="T7" fmla="*/ 57593 h 86"/>
              <a:gd name="T8" fmla="*/ 237788 w 226"/>
              <a:gd name="T9" fmla="*/ 49914 h 86"/>
              <a:gd name="T10" fmla="*/ 322164 w 226"/>
              <a:gd name="T11" fmla="*/ 3840 h 86"/>
              <a:gd name="T12" fmla="*/ 395034 w 226"/>
              <a:gd name="T13" fmla="*/ 23037 h 86"/>
              <a:gd name="T14" fmla="*/ 429552 w 226"/>
              <a:gd name="T15" fmla="*/ 26877 h 86"/>
              <a:gd name="T16" fmla="*/ 375858 w 226"/>
              <a:gd name="T17" fmla="*/ 57593 h 86"/>
              <a:gd name="T18" fmla="*/ 276140 w 226"/>
              <a:gd name="T19" fmla="*/ 34556 h 86"/>
              <a:gd name="T20" fmla="*/ 222446 w 226"/>
              <a:gd name="T21" fmla="*/ 42235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6" h="86">
                <a:moveTo>
                  <a:pt x="0" y="86"/>
                </a:moveTo>
                <a:cubicBezTo>
                  <a:pt x="11" y="79"/>
                  <a:pt x="22" y="73"/>
                  <a:pt x="32" y="66"/>
                </a:cubicBezTo>
                <a:cubicBezTo>
                  <a:pt x="42" y="59"/>
                  <a:pt x="51" y="52"/>
                  <a:pt x="60" y="46"/>
                </a:cubicBezTo>
                <a:cubicBezTo>
                  <a:pt x="69" y="40"/>
                  <a:pt x="73" y="33"/>
                  <a:pt x="84" y="30"/>
                </a:cubicBezTo>
                <a:cubicBezTo>
                  <a:pt x="95" y="27"/>
                  <a:pt x="110" y="31"/>
                  <a:pt x="124" y="26"/>
                </a:cubicBezTo>
                <a:cubicBezTo>
                  <a:pt x="138" y="21"/>
                  <a:pt x="154" y="4"/>
                  <a:pt x="168" y="2"/>
                </a:cubicBezTo>
                <a:cubicBezTo>
                  <a:pt x="182" y="0"/>
                  <a:pt x="197" y="10"/>
                  <a:pt x="206" y="12"/>
                </a:cubicBezTo>
                <a:cubicBezTo>
                  <a:pt x="215" y="14"/>
                  <a:pt x="226" y="11"/>
                  <a:pt x="224" y="14"/>
                </a:cubicBezTo>
                <a:cubicBezTo>
                  <a:pt x="222" y="17"/>
                  <a:pt x="209" y="29"/>
                  <a:pt x="196" y="30"/>
                </a:cubicBezTo>
                <a:cubicBezTo>
                  <a:pt x="183" y="31"/>
                  <a:pt x="157" y="19"/>
                  <a:pt x="144" y="18"/>
                </a:cubicBezTo>
                <a:cubicBezTo>
                  <a:pt x="131" y="17"/>
                  <a:pt x="121" y="21"/>
                  <a:pt x="116" y="22"/>
                </a:cubicBezTo>
              </a:path>
            </a:pathLst>
          </a:custGeom>
          <a:solidFill>
            <a:srgbClr val="FFFFCC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42" name="Group 75"/>
          <p:cNvGrpSpPr>
            <a:grpSpLocks/>
          </p:cNvGrpSpPr>
          <p:nvPr/>
        </p:nvGrpSpPr>
        <p:grpSpPr bwMode="auto">
          <a:xfrm>
            <a:off x="4391117" y="2638822"/>
            <a:ext cx="938213" cy="831850"/>
            <a:chOff x="3390" y="1716"/>
            <a:chExt cx="591" cy="524"/>
          </a:xfrm>
        </p:grpSpPr>
        <p:sp>
          <p:nvSpPr>
            <p:cNvPr id="43" name="Rectangle 36"/>
            <p:cNvSpPr>
              <a:spLocks noChangeAspect="1" noChangeArrowheads="1"/>
            </p:cNvSpPr>
            <p:nvPr/>
          </p:nvSpPr>
          <p:spPr bwMode="auto">
            <a:xfrm>
              <a:off x="3390" y="1716"/>
              <a:ext cx="436" cy="36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44" name="Group 37"/>
            <p:cNvGrpSpPr>
              <a:grpSpLocks noChangeAspect="1"/>
            </p:cNvGrpSpPr>
            <p:nvPr/>
          </p:nvGrpSpPr>
          <p:grpSpPr bwMode="auto">
            <a:xfrm>
              <a:off x="3524" y="1837"/>
              <a:ext cx="127" cy="161"/>
              <a:chOff x="6441" y="7606"/>
              <a:chExt cx="351" cy="446"/>
            </a:xfrm>
          </p:grpSpPr>
          <p:sp>
            <p:nvSpPr>
              <p:cNvPr id="54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6441" y="7606"/>
                <a:ext cx="351" cy="20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" name="Line 39"/>
              <p:cNvSpPr>
                <a:spLocks noChangeAspect="1" noChangeShapeType="1"/>
              </p:cNvSpPr>
              <p:nvPr/>
            </p:nvSpPr>
            <p:spPr bwMode="auto">
              <a:xfrm rot="14558171" flipH="1">
                <a:off x="6488" y="7748"/>
                <a:ext cx="327" cy="2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5" name="Group 40"/>
            <p:cNvGrpSpPr>
              <a:grpSpLocks noChangeAspect="1"/>
            </p:cNvGrpSpPr>
            <p:nvPr/>
          </p:nvGrpSpPr>
          <p:grpSpPr bwMode="auto">
            <a:xfrm>
              <a:off x="3552" y="2084"/>
              <a:ext cx="101" cy="156"/>
              <a:chOff x="2271" y="2688"/>
              <a:chExt cx="113" cy="173"/>
            </a:xfrm>
          </p:grpSpPr>
          <p:sp>
            <p:nvSpPr>
              <p:cNvPr id="49" name="Line 41"/>
              <p:cNvSpPr>
                <a:spLocks noChangeAspect="1" noChangeShapeType="1"/>
              </p:cNvSpPr>
              <p:nvPr/>
            </p:nvSpPr>
            <p:spPr bwMode="auto">
              <a:xfrm>
                <a:off x="2327" y="2688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50" name="Group 42"/>
              <p:cNvGrpSpPr>
                <a:grpSpLocks noChangeAspect="1"/>
              </p:cNvGrpSpPr>
              <p:nvPr/>
            </p:nvGrpSpPr>
            <p:grpSpPr bwMode="auto">
              <a:xfrm>
                <a:off x="2271" y="2826"/>
                <a:ext cx="113" cy="35"/>
                <a:chOff x="2271" y="2826"/>
                <a:chExt cx="113" cy="35"/>
              </a:xfrm>
            </p:grpSpPr>
            <p:sp>
              <p:nvSpPr>
                <p:cNvPr id="51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271" y="2826"/>
                  <a:ext cx="11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2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2293" y="2844"/>
                  <a:ext cx="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3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2309" y="2861"/>
                  <a:ext cx="3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grpSp>
          <p:nvGrpSpPr>
            <p:cNvPr id="46" name="Group 46"/>
            <p:cNvGrpSpPr>
              <a:grpSpLocks noChangeAspect="1"/>
            </p:cNvGrpSpPr>
            <p:nvPr/>
          </p:nvGrpSpPr>
          <p:grpSpPr bwMode="auto">
            <a:xfrm>
              <a:off x="3826" y="1881"/>
              <a:ext cx="155" cy="45"/>
              <a:chOff x="2560" y="1574"/>
              <a:chExt cx="172" cy="5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/>
            </p:nvSpPr>
            <p:spPr bwMode="auto">
              <a:xfrm>
                <a:off x="2682" y="1574"/>
                <a:ext cx="50" cy="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8" name="Line 48"/>
              <p:cNvSpPr>
                <a:spLocks noChangeAspect="1" noChangeShapeType="1"/>
              </p:cNvSpPr>
              <p:nvPr/>
            </p:nvSpPr>
            <p:spPr bwMode="auto">
              <a:xfrm>
                <a:off x="2560" y="1598"/>
                <a:ext cx="1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56" name="Group 69"/>
          <p:cNvGrpSpPr>
            <a:grpSpLocks noChangeAspect="1"/>
          </p:cNvGrpSpPr>
          <p:nvPr/>
        </p:nvGrpSpPr>
        <p:grpSpPr bwMode="auto">
          <a:xfrm>
            <a:off x="2298792" y="3080147"/>
            <a:ext cx="160338" cy="247650"/>
            <a:chOff x="2271" y="2688"/>
            <a:chExt cx="113" cy="173"/>
          </a:xfrm>
        </p:grpSpPr>
        <p:sp>
          <p:nvSpPr>
            <p:cNvPr id="57" name="Line 70"/>
            <p:cNvSpPr>
              <a:spLocks noChangeAspect="1" noChangeShapeType="1"/>
            </p:cNvSpPr>
            <p:nvPr/>
          </p:nvSpPr>
          <p:spPr bwMode="auto">
            <a:xfrm>
              <a:off x="2327" y="2688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58" name="Group 71"/>
            <p:cNvGrpSpPr>
              <a:grpSpLocks noChangeAspect="1"/>
            </p:cNvGrpSpPr>
            <p:nvPr/>
          </p:nvGrpSpPr>
          <p:grpSpPr bwMode="auto">
            <a:xfrm>
              <a:off x="2271" y="2826"/>
              <a:ext cx="113" cy="35"/>
              <a:chOff x="2271" y="2826"/>
              <a:chExt cx="113" cy="35"/>
            </a:xfrm>
          </p:grpSpPr>
          <p:sp>
            <p:nvSpPr>
              <p:cNvPr id="59" name="Line 72"/>
              <p:cNvSpPr>
                <a:spLocks noChangeAspect="1" noChangeShapeType="1"/>
              </p:cNvSpPr>
              <p:nvPr/>
            </p:nvSpPr>
            <p:spPr bwMode="auto">
              <a:xfrm>
                <a:off x="2271" y="2826"/>
                <a:ext cx="11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" name="Line 73"/>
              <p:cNvSpPr>
                <a:spLocks noChangeAspect="1" noChangeShapeType="1"/>
              </p:cNvSpPr>
              <p:nvPr/>
            </p:nvSpPr>
            <p:spPr bwMode="auto">
              <a:xfrm>
                <a:off x="2293" y="2844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" name="Line 74"/>
              <p:cNvSpPr>
                <a:spLocks noChangeAspect="1" noChangeShapeType="1"/>
              </p:cNvSpPr>
              <p:nvPr/>
            </p:nvSpPr>
            <p:spPr bwMode="auto">
              <a:xfrm>
                <a:off x="2309" y="2861"/>
                <a:ext cx="3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62" name="Group 138"/>
          <p:cNvGrpSpPr>
            <a:grpSpLocks/>
          </p:cNvGrpSpPr>
          <p:nvPr/>
        </p:nvGrpSpPr>
        <p:grpSpPr bwMode="auto">
          <a:xfrm>
            <a:off x="2387692" y="1419622"/>
            <a:ext cx="2927350" cy="1098550"/>
            <a:chOff x="2356" y="681"/>
            <a:chExt cx="1844" cy="692"/>
          </a:xfrm>
        </p:grpSpPr>
        <p:sp>
          <p:nvSpPr>
            <p:cNvPr id="63" name="Oval 19"/>
            <p:cNvSpPr>
              <a:spLocks noChangeAspect="1" noChangeArrowheads="1"/>
            </p:cNvSpPr>
            <p:nvPr/>
          </p:nvSpPr>
          <p:spPr bwMode="auto">
            <a:xfrm>
              <a:off x="2356" y="1316"/>
              <a:ext cx="57" cy="57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64" name="Group 21"/>
            <p:cNvGrpSpPr>
              <a:grpSpLocks/>
            </p:cNvGrpSpPr>
            <p:nvPr/>
          </p:nvGrpSpPr>
          <p:grpSpPr bwMode="auto">
            <a:xfrm>
              <a:off x="3609" y="681"/>
              <a:ext cx="591" cy="524"/>
              <a:chOff x="1975" y="513"/>
              <a:chExt cx="591" cy="524"/>
            </a:xfrm>
          </p:grpSpPr>
          <p:sp>
            <p:nvSpPr>
              <p:cNvPr id="66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1975" y="513"/>
                <a:ext cx="436" cy="36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67" name="Group 23"/>
              <p:cNvGrpSpPr>
                <a:grpSpLocks noChangeAspect="1"/>
              </p:cNvGrpSpPr>
              <p:nvPr/>
            </p:nvGrpSpPr>
            <p:grpSpPr bwMode="auto">
              <a:xfrm>
                <a:off x="2109" y="634"/>
                <a:ext cx="127" cy="161"/>
                <a:chOff x="6441" y="7606"/>
                <a:chExt cx="351" cy="446"/>
              </a:xfrm>
            </p:grpSpPr>
            <p:sp>
              <p:nvSpPr>
                <p:cNvPr id="77" name="Line 2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6441" y="7606"/>
                  <a:ext cx="351" cy="20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8" name="Line 25"/>
                <p:cNvSpPr>
                  <a:spLocks noChangeAspect="1" noChangeShapeType="1"/>
                </p:cNvSpPr>
                <p:nvPr/>
              </p:nvSpPr>
              <p:spPr bwMode="auto">
                <a:xfrm rot="14558171" flipH="1">
                  <a:off x="6488" y="7748"/>
                  <a:ext cx="327" cy="2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68" name="Group 26"/>
              <p:cNvGrpSpPr>
                <a:grpSpLocks noChangeAspect="1"/>
              </p:cNvGrpSpPr>
              <p:nvPr/>
            </p:nvGrpSpPr>
            <p:grpSpPr bwMode="auto">
              <a:xfrm>
                <a:off x="2137" y="881"/>
                <a:ext cx="101" cy="156"/>
                <a:chOff x="2271" y="2688"/>
                <a:chExt cx="113" cy="173"/>
              </a:xfrm>
            </p:grpSpPr>
            <p:sp>
              <p:nvSpPr>
                <p:cNvPr id="72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2327" y="2688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73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2271" y="2826"/>
                  <a:ext cx="113" cy="35"/>
                  <a:chOff x="2271" y="2826"/>
                  <a:chExt cx="113" cy="35"/>
                </a:xfrm>
              </p:grpSpPr>
              <p:sp>
                <p:nvSpPr>
                  <p:cNvPr id="74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71" y="2826"/>
                    <a:ext cx="1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" name="Line 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93" y="2844"/>
                    <a:ext cx="6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6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09" y="2861"/>
                    <a:ext cx="3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9" name="Group 32"/>
              <p:cNvGrpSpPr>
                <a:grpSpLocks noChangeAspect="1"/>
              </p:cNvGrpSpPr>
              <p:nvPr/>
            </p:nvGrpSpPr>
            <p:grpSpPr bwMode="auto">
              <a:xfrm>
                <a:off x="2411" y="678"/>
                <a:ext cx="155" cy="45"/>
                <a:chOff x="2560" y="1574"/>
                <a:chExt cx="172" cy="50"/>
              </a:xfrm>
            </p:grpSpPr>
            <p:sp>
              <p:nvSpPr>
                <p:cNvPr id="7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682" y="1574"/>
                  <a:ext cx="50" cy="5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1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598"/>
                  <a:ext cx="1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sp>
          <p:nvSpPr>
            <p:cNvPr id="65" name="Freeform 76"/>
            <p:cNvSpPr>
              <a:spLocks/>
            </p:cNvSpPr>
            <p:nvPr/>
          </p:nvSpPr>
          <p:spPr bwMode="auto">
            <a:xfrm>
              <a:off x="2388" y="871"/>
              <a:ext cx="1215" cy="479"/>
            </a:xfrm>
            <a:custGeom>
              <a:avLst/>
              <a:gdLst>
                <a:gd name="T0" fmla="*/ 0 w 1215"/>
                <a:gd name="T1" fmla="*/ 476 h 479"/>
                <a:gd name="T2" fmla="*/ 200 w 1215"/>
                <a:gd name="T3" fmla="*/ 449 h 479"/>
                <a:gd name="T4" fmla="*/ 282 w 1215"/>
                <a:gd name="T5" fmla="*/ 294 h 479"/>
                <a:gd name="T6" fmla="*/ 327 w 1215"/>
                <a:gd name="T7" fmla="*/ 212 h 479"/>
                <a:gd name="T8" fmla="*/ 400 w 1215"/>
                <a:gd name="T9" fmla="*/ 121 h 479"/>
                <a:gd name="T10" fmla="*/ 531 w 1215"/>
                <a:gd name="T11" fmla="*/ 56 h 479"/>
                <a:gd name="T12" fmla="*/ 675 w 1215"/>
                <a:gd name="T13" fmla="*/ 32 h 479"/>
                <a:gd name="T14" fmla="*/ 807 w 1215"/>
                <a:gd name="T15" fmla="*/ 20 h 479"/>
                <a:gd name="T16" fmla="*/ 939 w 1215"/>
                <a:gd name="T17" fmla="*/ 14 h 479"/>
                <a:gd name="T18" fmla="*/ 1107 w 1215"/>
                <a:gd name="T19" fmla="*/ 2 h 479"/>
                <a:gd name="T20" fmla="*/ 1215 w 1215"/>
                <a:gd name="T21" fmla="*/ 2 h 4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15" h="479">
                  <a:moveTo>
                    <a:pt x="0" y="476"/>
                  </a:moveTo>
                  <a:cubicBezTo>
                    <a:pt x="76" y="477"/>
                    <a:pt x="153" y="479"/>
                    <a:pt x="200" y="449"/>
                  </a:cubicBezTo>
                  <a:cubicBezTo>
                    <a:pt x="247" y="419"/>
                    <a:pt x="261" y="334"/>
                    <a:pt x="282" y="294"/>
                  </a:cubicBezTo>
                  <a:cubicBezTo>
                    <a:pt x="303" y="254"/>
                    <a:pt x="307" y="241"/>
                    <a:pt x="327" y="212"/>
                  </a:cubicBezTo>
                  <a:cubicBezTo>
                    <a:pt x="347" y="183"/>
                    <a:pt x="366" y="147"/>
                    <a:pt x="400" y="121"/>
                  </a:cubicBezTo>
                  <a:cubicBezTo>
                    <a:pt x="434" y="95"/>
                    <a:pt x="485" y="71"/>
                    <a:pt x="531" y="56"/>
                  </a:cubicBezTo>
                  <a:cubicBezTo>
                    <a:pt x="577" y="41"/>
                    <a:pt x="629" y="38"/>
                    <a:pt x="675" y="32"/>
                  </a:cubicBezTo>
                  <a:cubicBezTo>
                    <a:pt x="721" y="26"/>
                    <a:pt x="763" y="23"/>
                    <a:pt x="807" y="20"/>
                  </a:cubicBezTo>
                  <a:cubicBezTo>
                    <a:pt x="851" y="17"/>
                    <a:pt x="889" y="17"/>
                    <a:pt x="939" y="14"/>
                  </a:cubicBezTo>
                  <a:cubicBezTo>
                    <a:pt x="989" y="11"/>
                    <a:pt x="1061" y="4"/>
                    <a:pt x="1107" y="2"/>
                  </a:cubicBezTo>
                  <a:cubicBezTo>
                    <a:pt x="1153" y="0"/>
                    <a:pt x="1193" y="2"/>
                    <a:pt x="1215" y="2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cxnSp>
        <p:nvCxnSpPr>
          <p:cNvPr id="79" name="AutoShape 78"/>
          <p:cNvCxnSpPr>
            <a:cxnSpLocks noChangeShapeType="1"/>
          </p:cNvCxnSpPr>
          <p:nvPr/>
        </p:nvCxnSpPr>
        <p:spPr bwMode="auto">
          <a:xfrm>
            <a:off x="1697130" y="2599134"/>
            <a:ext cx="1974850" cy="1087438"/>
          </a:xfrm>
          <a:prstGeom prst="bentConnector3">
            <a:avLst>
              <a:gd name="adj1" fmla="val -235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Line 80"/>
          <p:cNvSpPr>
            <a:spLocks noChangeShapeType="1"/>
          </p:cNvSpPr>
          <p:nvPr/>
        </p:nvSpPr>
        <p:spPr bwMode="auto">
          <a:xfrm>
            <a:off x="3748180" y="301029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4" name="Line 81"/>
          <p:cNvSpPr>
            <a:spLocks noChangeShapeType="1"/>
          </p:cNvSpPr>
          <p:nvPr/>
        </p:nvSpPr>
        <p:spPr bwMode="auto">
          <a:xfrm>
            <a:off x="3748180" y="3010297"/>
            <a:ext cx="0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" name="Line 82"/>
          <p:cNvSpPr>
            <a:spLocks noChangeShapeType="1"/>
          </p:cNvSpPr>
          <p:nvPr/>
        </p:nvSpPr>
        <p:spPr bwMode="auto">
          <a:xfrm>
            <a:off x="3643405" y="3686572"/>
            <a:ext cx="10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02" name="AutoShape 85"/>
          <p:cNvCxnSpPr>
            <a:cxnSpLocks noChangeShapeType="1"/>
            <a:stCxn id="33" idx="3"/>
          </p:cNvCxnSpPr>
          <p:nvPr/>
        </p:nvCxnSpPr>
        <p:spPr bwMode="auto">
          <a:xfrm>
            <a:off x="3071905" y="2608659"/>
            <a:ext cx="695325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Line 88"/>
          <p:cNvSpPr>
            <a:spLocks noChangeShapeType="1"/>
          </p:cNvSpPr>
          <p:nvPr/>
        </p:nvSpPr>
        <p:spPr bwMode="auto">
          <a:xfrm>
            <a:off x="3757705" y="2610247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4" name="Line 89"/>
          <p:cNvSpPr>
            <a:spLocks noChangeShapeType="1"/>
          </p:cNvSpPr>
          <p:nvPr/>
        </p:nvSpPr>
        <p:spPr bwMode="auto">
          <a:xfrm>
            <a:off x="3748180" y="2876947"/>
            <a:ext cx="638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" name="Line 100"/>
          <p:cNvSpPr>
            <a:spLocks noChangeShapeType="1"/>
          </p:cNvSpPr>
          <p:nvPr/>
        </p:nvSpPr>
        <p:spPr bwMode="auto">
          <a:xfrm>
            <a:off x="1884455" y="2475309"/>
            <a:ext cx="4349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" name="Line 101"/>
          <p:cNvSpPr>
            <a:spLocks noChangeShapeType="1"/>
          </p:cNvSpPr>
          <p:nvPr/>
        </p:nvSpPr>
        <p:spPr bwMode="auto">
          <a:xfrm>
            <a:off x="1943192" y="2876947"/>
            <a:ext cx="3333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" name="Line 103"/>
          <p:cNvSpPr>
            <a:spLocks noChangeShapeType="1"/>
          </p:cNvSpPr>
          <p:nvPr/>
        </p:nvSpPr>
        <p:spPr bwMode="auto">
          <a:xfrm>
            <a:off x="2463892" y="2643584"/>
            <a:ext cx="3333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" name="Line 104"/>
          <p:cNvSpPr>
            <a:spLocks noChangeShapeType="1"/>
          </p:cNvSpPr>
          <p:nvPr/>
        </p:nvSpPr>
        <p:spPr bwMode="auto">
          <a:xfrm>
            <a:off x="2724242" y="2830909"/>
            <a:ext cx="160338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" name="Line 125"/>
          <p:cNvSpPr>
            <a:spLocks noChangeShapeType="1"/>
          </p:cNvSpPr>
          <p:nvPr/>
        </p:nvSpPr>
        <p:spPr bwMode="auto">
          <a:xfrm>
            <a:off x="2100355" y="2691209"/>
            <a:ext cx="4349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" name="Line 126"/>
          <p:cNvSpPr>
            <a:spLocks noChangeShapeType="1"/>
          </p:cNvSpPr>
          <p:nvPr/>
        </p:nvSpPr>
        <p:spPr bwMode="auto">
          <a:xfrm>
            <a:off x="2316255" y="2907109"/>
            <a:ext cx="4349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" name="Line 127"/>
          <p:cNvSpPr>
            <a:spLocks noChangeShapeType="1"/>
          </p:cNvSpPr>
          <p:nvPr/>
        </p:nvSpPr>
        <p:spPr bwMode="auto">
          <a:xfrm>
            <a:off x="1893980" y="2765822"/>
            <a:ext cx="4349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" name="Line 128"/>
          <p:cNvSpPr>
            <a:spLocks noChangeShapeType="1"/>
          </p:cNvSpPr>
          <p:nvPr/>
        </p:nvSpPr>
        <p:spPr bwMode="auto">
          <a:xfrm>
            <a:off x="2417855" y="2794397"/>
            <a:ext cx="4349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" name="Line 129"/>
          <p:cNvSpPr>
            <a:spLocks noChangeShapeType="1"/>
          </p:cNvSpPr>
          <p:nvPr/>
        </p:nvSpPr>
        <p:spPr bwMode="auto">
          <a:xfrm>
            <a:off x="2136867" y="2399109"/>
            <a:ext cx="4349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4" name="AutoShape 135"/>
          <p:cNvSpPr>
            <a:spLocks noChangeArrowheads="1"/>
          </p:cNvSpPr>
          <p:nvPr/>
        </p:nvSpPr>
        <p:spPr bwMode="auto">
          <a:xfrm rot="5400000">
            <a:off x="2183699" y="1707084"/>
            <a:ext cx="392112" cy="174625"/>
          </a:xfrm>
          <a:custGeom>
            <a:avLst/>
            <a:gdLst>
              <a:gd name="T0" fmla="*/ 294084 w 21600"/>
              <a:gd name="T1" fmla="*/ 0 h 21600"/>
              <a:gd name="T2" fmla="*/ 0 w 21600"/>
              <a:gd name="T3" fmla="*/ 87313 h 21600"/>
              <a:gd name="T4" fmla="*/ 294084 w 21600"/>
              <a:gd name="T5" fmla="*/ 174625 h 21600"/>
              <a:gd name="T6" fmla="*/ 392112 w 21600"/>
              <a:gd name="T7" fmla="*/ 873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5" name="Text Box 141"/>
          <p:cNvSpPr txBox="1">
            <a:spLocks noChangeArrowheads="1"/>
          </p:cNvSpPr>
          <p:nvPr/>
        </p:nvSpPr>
        <p:spPr bwMode="auto">
          <a:xfrm>
            <a:off x="1159049" y="3330318"/>
            <a:ext cx="2533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sz="1600" i="1" dirty="0">
                <a:latin typeface="+mn-lt"/>
                <a:cs typeface="Arial" pitchFamily="34" charset="0"/>
              </a:rPr>
              <a:t>reference </a:t>
            </a:r>
            <a:r>
              <a:rPr lang="cs-CZ" sz="1600" i="1" dirty="0" err="1">
                <a:latin typeface="+mn-lt"/>
                <a:cs typeface="Arial" pitchFamily="34" charset="0"/>
              </a:rPr>
              <a:t>electrode</a:t>
            </a:r>
            <a:endParaRPr lang="cs-CZ" sz="1600" i="1" dirty="0">
              <a:latin typeface="+mn-lt"/>
              <a:cs typeface="Arial" pitchFamily="34" charset="0"/>
            </a:endParaRPr>
          </a:p>
        </p:txBody>
      </p:sp>
      <p:sp>
        <p:nvSpPr>
          <p:cNvPr id="116" name="TextovéPole 115"/>
          <p:cNvSpPr txBox="1"/>
          <p:nvPr/>
        </p:nvSpPr>
        <p:spPr>
          <a:xfrm>
            <a:off x="191387" y="3827824"/>
            <a:ext cx="3531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 startAt="2"/>
              <a:defRPr/>
            </a:pPr>
            <a:r>
              <a:rPr lang="cs-CZ" sz="2000" dirty="0" err="1"/>
              <a:t>Epicardial</a:t>
            </a:r>
            <a:r>
              <a:rPr lang="cs-CZ" sz="2000" dirty="0"/>
              <a:t> </a:t>
            </a:r>
            <a:r>
              <a:rPr lang="cs-CZ" sz="2000" dirty="0" err="1"/>
              <a:t>suction</a:t>
            </a:r>
            <a:r>
              <a:rPr lang="cs-CZ" sz="2000" dirty="0"/>
              <a:t> </a:t>
            </a:r>
            <a:r>
              <a:rPr lang="cs-CZ" sz="2000" dirty="0" err="1"/>
              <a:t>electrode</a:t>
            </a:r>
            <a:endParaRPr lang="cs-CZ" sz="2000" dirty="0"/>
          </a:p>
        </p:txBody>
      </p:sp>
      <p:grpSp>
        <p:nvGrpSpPr>
          <p:cNvPr id="117" name="Group 111"/>
          <p:cNvGrpSpPr>
            <a:grpSpLocks/>
          </p:cNvGrpSpPr>
          <p:nvPr/>
        </p:nvGrpSpPr>
        <p:grpSpPr bwMode="auto">
          <a:xfrm>
            <a:off x="5868144" y="1003994"/>
            <a:ext cx="1663699" cy="1855788"/>
            <a:chOff x="4351" y="1515"/>
            <a:chExt cx="1048" cy="1169"/>
          </a:xfrm>
        </p:grpSpPr>
        <p:pic>
          <p:nvPicPr>
            <p:cNvPr id="118" name="Picture 54" descr="obr1cc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" y="1515"/>
              <a:ext cx="1010" cy="876"/>
            </a:xfrm>
            <a:prstGeom prst="rect">
              <a:avLst/>
            </a:prstGeom>
            <a:solidFill>
              <a:srgbClr val="FFFF99"/>
            </a:solidFill>
            <a:ln w="31750">
              <a:noFill/>
              <a:miter lim="800000"/>
              <a:headEnd/>
              <a:tailEnd/>
            </a:ln>
          </p:spPr>
        </p:pic>
        <p:sp>
          <p:nvSpPr>
            <p:cNvPr id="119" name="Text Box 97"/>
            <p:cNvSpPr txBox="1">
              <a:spLocks noChangeArrowheads="1"/>
            </p:cNvSpPr>
            <p:nvPr/>
          </p:nvSpPr>
          <p:spPr bwMode="auto">
            <a:xfrm>
              <a:off x="4385" y="2451"/>
              <a:ext cx="1014" cy="233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1800" dirty="0" err="1">
                  <a:latin typeface="+mn-lt"/>
                  <a:cs typeface="Arial" pitchFamily="34" charset="0"/>
                </a:rPr>
                <a:t>Electro</a:t>
              </a:r>
              <a:r>
                <a:rPr lang="en-US" sz="1800" dirty="0">
                  <a:latin typeface="+mn-lt"/>
                  <a:cs typeface="Arial" pitchFamily="34" charset="0"/>
                </a:rPr>
                <a:t>g</a:t>
              </a:r>
              <a:r>
                <a:rPr lang="cs-CZ" sz="1800" dirty="0" err="1">
                  <a:latin typeface="+mn-lt"/>
                  <a:cs typeface="Arial" pitchFamily="34" charset="0"/>
                </a:rPr>
                <a:t>ram</a:t>
              </a:r>
              <a:endParaRPr lang="en-US" sz="1800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34" name="Skupina 133"/>
          <p:cNvGrpSpPr/>
          <p:nvPr/>
        </p:nvGrpSpPr>
        <p:grpSpPr>
          <a:xfrm>
            <a:off x="5729560" y="3075806"/>
            <a:ext cx="2082800" cy="1942603"/>
            <a:chOff x="6825835" y="3330989"/>
            <a:chExt cx="2082800" cy="1942603"/>
          </a:xfrm>
        </p:grpSpPr>
        <p:sp>
          <p:nvSpPr>
            <p:cNvPr id="135" name="Obdélník 134"/>
            <p:cNvSpPr/>
            <p:nvPr/>
          </p:nvSpPr>
          <p:spPr>
            <a:xfrm>
              <a:off x="7094447" y="3330989"/>
              <a:ext cx="1603375" cy="14309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36" name="Group 147"/>
            <p:cNvGrpSpPr>
              <a:grpSpLocks/>
            </p:cNvGrpSpPr>
            <p:nvPr/>
          </p:nvGrpSpPr>
          <p:grpSpPr bwMode="auto">
            <a:xfrm>
              <a:off x="6825835" y="3514642"/>
              <a:ext cx="2082800" cy="1758950"/>
              <a:chOff x="4275" y="315"/>
              <a:chExt cx="1312" cy="1108"/>
            </a:xfrm>
          </p:grpSpPr>
          <p:grpSp>
            <p:nvGrpSpPr>
              <p:cNvPr id="137" name="Group 139"/>
              <p:cNvGrpSpPr>
                <a:grpSpLocks/>
              </p:cNvGrpSpPr>
              <p:nvPr/>
            </p:nvGrpSpPr>
            <p:grpSpPr bwMode="auto">
              <a:xfrm>
                <a:off x="4275" y="315"/>
                <a:ext cx="1312" cy="1108"/>
                <a:chOff x="4275" y="315"/>
                <a:chExt cx="1312" cy="1108"/>
              </a:xfrm>
            </p:grpSpPr>
            <p:sp>
              <p:nvSpPr>
                <p:cNvPr id="13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275" y="1016"/>
                  <a:ext cx="1312" cy="40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cs-CZ" sz="1800" dirty="0" err="1">
                      <a:latin typeface="+mn-lt"/>
                      <a:cs typeface="Arial" pitchFamily="34" charset="0"/>
                    </a:rPr>
                    <a:t>Monophasic</a:t>
                  </a:r>
                  <a:r>
                    <a:rPr lang="cs-CZ" sz="1800" dirty="0">
                      <a:latin typeface="+mn-lt"/>
                      <a:cs typeface="Arial" pitchFamily="34" charset="0"/>
                    </a:rPr>
                    <a:t> </a:t>
                  </a:r>
                  <a:r>
                    <a:rPr lang="cs-CZ" sz="1800" dirty="0" err="1">
                      <a:latin typeface="+mn-lt"/>
                      <a:cs typeface="Arial" pitchFamily="34" charset="0"/>
                    </a:rPr>
                    <a:t>action</a:t>
                  </a:r>
                  <a:r>
                    <a:rPr lang="cs-CZ" sz="1800" dirty="0">
                      <a:latin typeface="+mn-lt"/>
                      <a:cs typeface="Arial" pitchFamily="34" charset="0"/>
                    </a:rPr>
                    <a:t> </a:t>
                  </a:r>
                  <a:r>
                    <a:rPr lang="cs-CZ" sz="1800" dirty="0" err="1">
                      <a:latin typeface="+mn-lt"/>
                      <a:cs typeface="Arial" pitchFamily="34" charset="0"/>
                    </a:rPr>
                    <a:t>potential</a:t>
                  </a:r>
                  <a:endParaRPr lang="cs-CZ" sz="1800" dirty="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140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4524" y="315"/>
                  <a:ext cx="614" cy="649"/>
                  <a:chOff x="1890" y="2310"/>
                  <a:chExt cx="4560" cy="6090"/>
                </a:xfrm>
              </p:grpSpPr>
              <p:sp>
                <p:nvSpPr>
                  <p:cNvPr id="141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90" y="8400"/>
                    <a:ext cx="87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42" name="Line 5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730" y="2310"/>
                    <a:ext cx="0" cy="60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43" name="Freeform 53"/>
                  <p:cNvSpPr>
                    <a:spLocks noChangeAspect="1"/>
                  </p:cNvSpPr>
                  <p:nvPr/>
                </p:nvSpPr>
                <p:spPr bwMode="auto">
                  <a:xfrm>
                    <a:off x="2760" y="2369"/>
                    <a:ext cx="3690" cy="5956"/>
                  </a:xfrm>
                  <a:custGeom>
                    <a:avLst/>
                    <a:gdLst>
                      <a:gd name="T0" fmla="*/ 0 w 3690"/>
                      <a:gd name="T1" fmla="*/ 0 h 5955"/>
                      <a:gd name="T2" fmla="*/ 90 w 3690"/>
                      <a:gd name="T3" fmla="*/ 240 h 5955"/>
                      <a:gd name="T4" fmla="*/ 270 w 3690"/>
                      <a:gd name="T5" fmla="*/ 150 h 5955"/>
                      <a:gd name="T6" fmla="*/ 420 w 3690"/>
                      <a:gd name="T7" fmla="*/ 90 h 5955"/>
                      <a:gd name="T8" fmla="*/ 660 w 3690"/>
                      <a:gd name="T9" fmla="*/ 120 h 5955"/>
                      <a:gd name="T10" fmla="*/ 1140 w 3690"/>
                      <a:gd name="T11" fmla="*/ 540 h 5955"/>
                      <a:gd name="T12" fmla="*/ 1530 w 3690"/>
                      <a:gd name="T13" fmla="*/ 1290 h 5955"/>
                      <a:gd name="T14" fmla="*/ 1830 w 3690"/>
                      <a:gd name="T15" fmla="*/ 2250 h 5955"/>
                      <a:gd name="T16" fmla="*/ 1980 w 3690"/>
                      <a:gd name="T17" fmla="*/ 3060 h 5955"/>
                      <a:gd name="T18" fmla="*/ 2190 w 3690"/>
                      <a:gd name="T19" fmla="*/ 4170 h 5955"/>
                      <a:gd name="T20" fmla="*/ 2310 w 3690"/>
                      <a:gd name="T21" fmla="*/ 4860 h 5955"/>
                      <a:gd name="T22" fmla="*/ 2460 w 3690"/>
                      <a:gd name="T23" fmla="*/ 5490 h 5955"/>
                      <a:gd name="T24" fmla="*/ 2760 w 3690"/>
                      <a:gd name="T25" fmla="*/ 5880 h 5955"/>
                      <a:gd name="T26" fmla="*/ 3180 w 3690"/>
                      <a:gd name="T27" fmla="*/ 5940 h 5955"/>
                      <a:gd name="T28" fmla="*/ 3690 w 3690"/>
                      <a:gd name="T29" fmla="*/ 5940 h 595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3690" h="5955">
                        <a:moveTo>
                          <a:pt x="0" y="0"/>
                        </a:moveTo>
                        <a:cubicBezTo>
                          <a:pt x="22" y="107"/>
                          <a:pt x="45" y="215"/>
                          <a:pt x="90" y="240"/>
                        </a:cubicBezTo>
                        <a:cubicBezTo>
                          <a:pt x="135" y="265"/>
                          <a:pt x="215" y="175"/>
                          <a:pt x="270" y="150"/>
                        </a:cubicBezTo>
                        <a:cubicBezTo>
                          <a:pt x="325" y="125"/>
                          <a:pt x="355" y="95"/>
                          <a:pt x="420" y="90"/>
                        </a:cubicBezTo>
                        <a:cubicBezTo>
                          <a:pt x="485" y="85"/>
                          <a:pt x="540" y="45"/>
                          <a:pt x="660" y="120"/>
                        </a:cubicBezTo>
                        <a:cubicBezTo>
                          <a:pt x="780" y="195"/>
                          <a:pt x="995" y="345"/>
                          <a:pt x="1140" y="540"/>
                        </a:cubicBezTo>
                        <a:cubicBezTo>
                          <a:pt x="1285" y="735"/>
                          <a:pt x="1415" y="1005"/>
                          <a:pt x="1530" y="1290"/>
                        </a:cubicBezTo>
                        <a:cubicBezTo>
                          <a:pt x="1645" y="1575"/>
                          <a:pt x="1755" y="1955"/>
                          <a:pt x="1830" y="2250"/>
                        </a:cubicBezTo>
                        <a:cubicBezTo>
                          <a:pt x="1905" y="2545"/>
                          <a:pt x="1920" y="2740"/>
                          <a:pt x="1980" y="3060"/>
                        </a:cubicBezTo>
                        <a:cubicBezTo>
                          <a:pt x="2040" y="3380"/>
                          <a:pt x="2135" y="3870"/>
                          <a:pt x="2190" y="4170"/>
                        </a:cubicBezTo>
                        <a:cubicBezTo>
                          <a:pt x="2245" y="4470"/>
                          <a:pt x="2265" y="4640"/>
                          <a:pt x="2310" y="4860"/>
                        </a:cubicBezTo>
                        <a:cubicBezTo>
                          <a:pt x="2355" y="5080"/>
                          <a:pt x="2385" y="5320"/>
                          <a:pt x="2460" y="5490"/>
                        </a:cubicBezTo>
                        <a:cubicBezTo>
                          <a:pt x="2535" y="5660"/>
                          <a:pt x="2640" y="5805"/>
                          <a:pt x="2760" y="5880"/>
                        </a:cubicBezTo>
                        <a:cubicBezTo>
                          <a:pt x="2880" y="5955"/>
                          <a:pt x="3025" y="5930"/>
                          <a:pt x="3180" y="5940"/>
                        </a:cubicBezTo>
                        <a:cubicBezTo>
                          <a:pt x="3335" y="5950"/>
                          <a:pt x="3590" y="5940"/>
                          <a:pt x="3690" y="5940"/>
                        </a:cubicBezTo>
                      </a:path>
                    </a:pathLst>
                  </a:custGeom>
                  <a:solidFill>
                    <a:srgbClr val="FFFFCC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sp>
            <p:nvSpPr>
              <p:cNvPr id="138" name="Text Box 146"/>
              <p:cNvSpPr txBox="1">
                <a:spLocks noChangeArrowheads="1"/>
              </p:cNvSpPr>
              <p:nvPr/>
            </p:nvSpPr>
            <p:spPr bwMode="auto">
              <a:xfrm>
                <a:off x="4948" y="496"/>
                <a:ext cx="456" cy="213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+mn-lt"/>
                    <a:cs typeface="Arial" pitchFamily="34" charset="0"/>
                    <a:sym typeface="Symbol" pitchFamily="18" charset="2"/>
                  </a:rPr>
                  <a:t>[</a:t>
                </a:r>
                <a:r>
                  <a:rPr lang="en-GB" sz="1600" dirty="0">
                    <a:latin typeface="+mn-lt"/>
                    <a:cs typeface="Arial" pitchFamily="34" charset="0"/>
                    <a:sym typeface="Symbol" pitchFamily="18" charset="2"/>
                  </a:rPr>
                  <a:t>mV]</a:t>
                </a:r>
              </a:p>
            </p:txBody>
          </p:sp>
        </p:grpSp>
      </p:grpSp>
      <p:sp>
        <p:nvSpPr>
          <p:cNvPr id="91" name="TextovéPole 90"/>
          <p:cNvSpPr txBox="1"/>
          <p:nvPr/>
        </p:nvSpPr>
        <p:spPr>
          <a:xfrm>
            <a:off x="162241" y="195486"/>
            <a:ext cx="5803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Measuremt</a:t>
            </a:r>
            <a:r>
              <a:rPr lang="cs-CZ" sz="3200" b="1" dirty="0">
                <a:solidFill>
                  <a:srgbClr val="0000FF"/>
                </a:solidFill>
              </a:rPr>
              <a:t> on </a:t>
            </a:r>
            <a:r>
              <a:rPr lang="cs-CZ" sz="3200" b="1" dirty="0" err="1">
                <a:solidFill>
                  <a:srgbClr val="0000FF"/>
                </a:solidFill>
              </a:rPr>
              <a:t>the</a:t>
            </a:r>
            <a:r>
              <a:rPr lang="cs-CZ" sz="3200" b="1" dirty="0">
                <a:solidFill>
                  <a:srgbClr val="0000FF"/>
                </a:solidFill>
              </a:rPr>
              <a:t> </a:t>
            </a:r>
            <a:r>
              <a:rPr lang="cs-CZ" sz="3200" b="1" dirty="0" err="1">
                <a:solidFill>
                  <a:srgbClr val="0000FF"/>
                </a:solidFill>
              </a:rPr>
              <a:t>isolated</a:t>
            </a:r>
            <a:r>
              <a:rPr lang="cs-CZ" sz="3200" b="1" dirty="0">
                <a:solidFill>
                  <a:srgbClr val="0000FF"/>
                </a:solidFill>
              </a:rPr>
              <a:t> </a:t>
            </a:r>
            <a:r>
              <a:rPr lang="cs-CZ" sz="3200" b="1" dirty="0" err="1">
                <a:solidFill>
                  <a:srgbClr val="0000FF"/>
                </a:solidFill>
              </a:rPr>
              <a:t>heart</a:t>
            </a:r>
            <a:endParaRPr lang="cs-CZ" sz="3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1337990" y="3275136"/>
            <a:ext cx="3276600" cy="762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55" name="Group 22"/>
          <p:cNvGrpSpPr>
            <a:grpSpLocks noChangeAspect="1"/>
          </p:cNvGrpSpPr>
          <p:nvPr/>
        </p:nvGrpSpPr>
        <p:grpSpPr bwMode="auto">
          <a:xfrm>
            <a:off x="1587228" y="3343399"/>
            <a:ext cx="2681287" cy="555625"/>
            <a:chOff x="2415" y="3195"/>
            <a:chExt cx="7530" cy="1560"/>
          </a:xfrm>
        </p:grpSpPr>
        <p:sp>
          <p:nvSpPr>
            <p:cNvPr id="56" name="Freeform 23" descr="Tmavý svislý"/>
            <p:cNvSpPr>
              <a:spLocks noChangeAspect="1"/>
            </p:cNvSpPr>
            <p:nvPr/>
          </p:nvSpPr>
          <p:spPr bwMode="auto">
            <a:xfrm>
              <a:off x="6810" y="319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Freeform 24" descr="Tmavý svislý"/>
            <p:cNvSpPr>
              <a:spLocks noChangeAspect="1"/>
            </p:cNvSpPr>
            <p:nvPr/>
          </p:nvSpPr>
          <p:spPr bwMode="auto">
            <a:xfrm>
              <a:off x="7050" y="343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Freeform 25" descr="Tmavý svislý"/>
            <p:cNvSpPr>
              <a:spLocks noChangeAspect="1"/>
            </p:cNvSpPr>
            <p:nvPr/>
          </p:nvSpPr>
          <p:spPr bwMode="auto">
            <a:xfrm>
              <a:off x="7290" y="367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Freeform 26" descr="Tmavý svislý"/>
            <p:cNvSpPr>
              <a:spLocks noChangeAspect="1"/>
            </p:cNvSpPr>
            <p:nvPr/>
          </p:nvSpPr>
          <p:spPr bwMode="auto">
            <a:xfrm>
              <a:off x="7530" y="391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Freeform 27" descr="Tmavý svislý"/>
            <p:cNvSpPr>
              <a:spLocks noChangeAspect="1"/>
            </p:cNvSpPr>
            <p:nvPr/>
          </p:nvSpPr>
          <p:spPr bwMode="auto">
            <a:xfrm>
              <a:off x="7770" y="415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Freeform 28" descr="Tmavý svislý"/>
            <p:cNvSpPr>
              <a:spLocks noChangeAspect="1"/>
            </p:cNvSpPr>
            <p:nvPr/>
          </p:nvSpPr>
          <p:spPr bwMode="auto">
            <a:xfrm>
              <a:off x="4635" y="319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Freeform 29" descr="Tmavý svislý"/>
            <p:cNvSpPr>
              <a:spLocks noChangeAspect="1"/>
            </p:cNvSpPr>
            <p:nvPr/>
          </p:nvSpPr>
          <p:spPr bwMode="auto">
            <a:xfrm>
              <a:off x="4875" y="343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" name="Freeform 30" descr="Tmavý svislý"/>
            <p:cNvSpPr>
              <a:spLocks noChangeAspect="1"/>
            </p:cNvSpPr>
            <p:nvPr/>
          </p:nvSpPr>
          <p:spPr bwMode="auto">
            <a:xfrm>
              <a:off x="5115" y="367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Freeform 31" descr="Tmavý svislý"/>
            <p:cNvSpPr>
              <a:spLocks noChangeAspect="1"/>
            </p:cNvSpPr>
            <p:nvPr/>
          </p:nvSpPr>
          <p:spPr bwMode="auto">
            <a:xfrm>
              <a:off x="5355" y="391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5" name="Freeform 32" descr="Tmavý svislý"/>
            <p:cNvSpPr>
              <a:spLocks noChangeAspect="1"/>
            </p:cNvSpPr>
            <p:nvPr/>
          </p:nvSpPr>
          <p:spPr bwMode="auto">
            <a:xfrm>
              <a:off x="5595" y="415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" name="Freeform 33" descr="Tmavý svislý"/>
            <p:cNvSpPr>
              <a:spLocks noChangeAspect="1"/>
            </p:cNvSpPr>
            <p:nvPr/>
          </p:nvSpPr>
          <p:spPr bwMode="auto">
            <a:xfrm>
              <a:off x="2415" y="328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" name="Freeform 34" descr="Tmavý svislý"/>
            <p:cNvSpPr>
              <a:spLocks noChangeAspect="1"/>
            </p:cNvSpPr>
            <p:nvPr/>
          </p:nvSpPr>
          <p:spPr bwMode="auto">
            <a:xfrm>
              <a:off x="2655" y="352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8" name="Freeform 35" descr="Tmavý svislý"/>
            <p:cNvSpPr>
              <a:spLocks noChangeAspect="1"/>
            </p:cNvSpPr>
            <p:nvPr/>
          </p:nvSpPr>
          <p:spPr bwMode="auto">
            <a:xfrm>
              <a:off x="2895" y="376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Freeform 36" descr="Tmavý svislý"/>
            <p:cNvSpPr>
              <a:spLocks noChangeAspect="1"/>
            </p:cNvSpPr>
            <p:nvPr/>
          </p:nvSpPr>
          <p:spPr bwMode="auto">
            <a:xfrm>
              <a:off x="3135" y="400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0" name="Freeform 37" descr="Tmavý svislý"/>
            <p:cNvSpPr>
              <a:spLocks noChangeAspect="1"/>
            </p:cNvSpPr>
            <p:nvPr/>
          </p:nvSpPr>
          <p:spPr bwMode="auto">
            <a:xfrm>
              <a:off x="3375" y="424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" name="Freeform 38" descr="Tmavý svislý"/>
            <p:cNvSpPr>
              <a:spLocks noChangeAspect="1"/>
            </p:cNvSpPr>
            <p:nvPr/>
          </p:nvSpPr>
          <p:spPr bwMode="auto">
            <a:xfrm>
              <a:off x="4635" y="3225"/>
              <a:ext cx="870" cy="300"/>
            </a:xfrm>
            <a:custGeom>
              <a:avLst/>
              <a:gdLst>
                <a:gd name="T0" fmla="*/ 0 w 870"/>
                <a:gd name="T1" fmla="*/ 0 h 300"/>
                <a:gd name="T2" fmla="*/ 15 w 870"/>
                <a:gd name="T3" fmla="*/ 300 h 300"/>
                <a:gd name="T4" fmla="*/ 765 w 870"/>
                <a:gd name="T5" fmla="*/ 195 h 300"/>
                <a:gd name="T6" fmla="*/ 870 w 870"/>
                <a:gd name="T7" fmla="*/ 30 h 300"/>
                <a:gd name="T8" fmla="*/ 60 w 870"/>
                <a:gd name="T9" fmla="*/ 75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0" h="300">
                  <a:moveTo>
                    <a:pt x="0" y="0"/>
                  </a:moveTo>
                  <a:lnTo>
                    <a:pt x="15" y="300"/>
                  </a:lnTo>
                  <a:lnTo>
                    <a:pt x="765" y="195"/>
                  </a:lnTo>
                  <a:lnTo>
                    <a:pt x="870" y="30"/>
                  </a:lnTo>
                  <a:lnTo>
                    <a:pt x="60" y="75"/>
                  </a:lnTo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" name="Freeform 39" descr="Tmavý svislý"/>
            <p:cNvSpPr>
              <a:spLocks noChangeAspect="1"/>
            </p:cNvSpPr>
            <p:nvPr/>
          </p:nvSpPr>
          <p:spPr bwMode="auto">
            <a:xfrm>
              <a:off x="6825" y="3210"/>
              <a:ext cx="870" cy="300"/>
            </a:xfrm>
            <a:custGeom>
              <a:avLst/>
              <a:gdLst>
                <a:gd name="T0" fmla="*/ 0 w 870"/>
                <a:gd name="T1" fmla="*/ 0 h 300"/>
                <a:gd name="T2" fmla="*/ 15 w 870"/>
                <a:gd name="T3" fmla="*/ 300 h 300"/>
                <a:gd name="T4" fmla="*/ 765 w 870"/>
                <a:gd name="T5" fmla="*/ 195 h 300"/>
                <a:gd name="T6" fmla="*/ 870 w 870"/>
                <a:gd name="T7" fmla="*/ 30 h 300"/>
                <a:gd name="T8" fmla="*/ 60 w 870"/>
                <a:gd name="T9" fmla="*/ 75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0" h="300">
                  <a:moveTo>
                    <a:pt x="0" y="0"/>
                  </a:moveTo>
                  <a:lnTo>
                    <a:pt x="15" y="300"/>
                  </a:lnTo>
                  <a:lnTo>
                    <a:pt x="765" y="195"/>
                  </a:lnTo>
                  <a:lnTo>
                    <a:pt x="870" y="30"/>
                  </a:lnTo>
                  <a:lnTo>
                    <a:pt x="60" y="75"/>
                  </a:lnTo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3" name="Group 50"/>
          <p:cNvGrpSpPr>
            <a:grpSpLocks/>
          </p:cNvGrpSpPr>
          <p:nvPr/>
        </p:nvGrpSpPr>
        <p:grpSpPr bwMode="auto">
          <a:xfrm>
            <a:off x="1331640" y="3129086"/>
            <a:ext cx="3295650" cy="914400"/>
            <a:chOff x="3600" y="8070"/>
            <a:chExt cx="5190" cy="1440"/>
          </a:xfrm>
        </p:grpSpPr>
        <p:sp>
          <p:nvSpPr>
            <p:cNvPr id="74" name="Line 51"/>
            <p:cNvSpPr>
              <a:spLocks noChangeShapeType="1"/>
            </p:cNvSpPr>
            <p:nvPr/>
          </p:nvSpPr>
          <p:spPr bwMode="auto">
            <a:xfrm>
              <a:off x="3600" y="8070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5" name="Line 52"/>
            <p:cNvSpPr>
              <a:spLocks noChangeShapeType="1"/>
            </p:cNvSpPr>
            <p:nvPr/>
          </p:nvSpPr>
          <p:spPr bwMode="auto">
            <a:xfrm>
              <a:off x="3600" y="9510"/>
              <a:ext cx="5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" name="Line 53"/>
            <p:cNvSpPr>
              <a:spLocks noChangeShapeType="1"/>
            </p:cNvSpPr>
            <p:nvPr/>
          </p:nvSpPr>
          <p:spPr bwMode="auto">
            <a:xfrm flipV="1">
              <a:off x="8790" y="8100"/>
              <a:ext cx="0" cy="14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7" name="Line 54"/>
          <p:cNvSpPr>
            <a:spLocks noChangeShapeType="1"/>
          </p:cNvSpPr>
          <p:nvPr/>
        </p:nvSpPr>
        <p:spPr bwMode="auto">
          <a:xfrm>
            <a:off x="1331640" y="3252911"/>
            <a:ext cx="3295650" cy="952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0" name="Oval 78" descr="Žula"/>
          <p:cNvSpPr>
            <a:spLocks noChangeArrowheads="1"/>
          </p:cNvSpPr>
          <p:nvPr/>
        </p:nvSpPr>
        <p:spPr bwMode="auto">
          <a:xfrm>
            <a:off x="2309540" y="3795836"/>
            <a:ext cx="117475" cy="603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" name="Oval 79" descr="Žula"/>
          <p:cNvSpPr>
            <a:spLocks noChangeArrowheads="1"/>
          </p:cNvSpPr>
          <p:nvPr/>
        </p:nvSpPr>
        <p:spPr bwMode="auto">
          <a:xfrm>
            <a:off x="3130278" y="3759324"/>
            <a:ext cx="117475" cy="603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7" name="Oval 80" descr="Žula"/>
          <p:cNvSpPr>
            <a:spLocks noChangeArrowheads="1"/>
          </p:cNvSpPr>
          <p:nvPr/>
        </p:nvSpPr>
        <p:spPr bwMode="auto">
          <a:xfrm>
            <a:off x="3884340" y="3760911"/>
            <a:ext cx="117475" cy="603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7" name="Text Box 37"/>
          <p:cNvSpPr txBox="1">
            <a:spLocks noChangeArrowheads="1"/>
          </p:cNvSpPr>
          <p:nvPr/>
        </p:nvSpPr>
        <p:spPr bwMode="auto">
          <a:xfrm>
            <a:off x="2225316" y="2364830"/>
            <a:ext cx="1763143" cy="55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cs-CZ" sz="1600" dirty="0" err="1">
                <a:latin typeface="+mn-lt"/>
                <a:cs typeface="Arial" pitchFamily="34" charset="0"/>
              </a:rPr>
              <a:t>Glass</a:t>
            </a:r>
            <a:r>
              <a:rPr lang="cs-CZ" sz="1600" dirty="0">
                <a:latin typeface="+mn-lt"/>
                <a:cs typeface="Arial" pitchFamily="34" charset="0"/>
              </a:rPr>
              <a:t> </a:t>
            </a:r>
            <a:r>
              <a:rPr lang="cs-CZ" sz="1600" dirty="0" err="1">
                <a:latin typeface="+mn-lt"/>
                <a:cs typeface="Arial" pitchFamily="34" charset="0"/>
              </a:rPr>
              <a:t>microelectrode</a:t>
            </a:r>
            <a:endParaRPr lang="cs-CZ" sz="1600" dirty="0">
              <a:latin typeface="+mn-lt"/>
              <a:cs typeface="Arial" pitchFamily="34" charset="0"/>
            </a:endParaRPr>
          </a:p>
        </p:txBody>
      </p:sp>
      <p:grpSp>
        <p:nvGrpSpPr>
          <p:cNvPr id="128" name="Skupina 127"/>
          <p:cNvGrpSpPr/>
          <p:nvPr/>
        </p:nvGrpSpPr>
        <p:grpSpPr>
          <a:xfrm>
            <a:off x="2191306" y="1526504"/>
            <a:ext cx="2058326" cy="768901"/>
            <a:chOff x="3774316" y="1921668"/>
            <a:chExt cx="2058326" cy="768901"/>
          </a:xfrm>
        </p:grpSpPr>
        <p:sp>
          <p:nvSpPr>
            <p:cNvPr id="152" name="Text Box 32"/>
            <p:cNvSpPr txBox="1">
              <a:spLocks noChangeArrowheads="1"/>
            </p:cNvSpPr>
            <p:nvPr/>
          </p:nvSpPr>
          <p:spPr bwMode="auto">
            <a:xfrm>
              <a:off x="3774316" y="1921668"/>
              <a:ext cx="2030412" cy="41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cs-CZ" sz="1600" dirty="0" err="1">
                  <a:latin typeface="+mn-lt"/>
                  <a:cs typeface="Arial" pitchFamily="34" charset="0"/>
                </a:rPr>
                <a:t>Ag</a:t>
              </a:r>
              <a:r>
                <a:rPr lang="cs-CZ" sz="1600" dirty="0">
                  <a:latin typeface="+mn-lt"/>
                  <a:cs typeface="Arial" pitchFamily="34" charset="0"/>
                </a:rPr>
                <a:t>/</a:t>
              </a:r>
              <a:r>
                <a:rPr lang="cs-CZ" sz="1600" dirty="0" err="1">
                  <a:latin typeface="+mn-lt"/>
                  <a:cs typeface="Arial" pitchFamily="34" charset="0"/>
                </a:rPr>
                <a:t>AgCl</a:t>
              </a:r>
              <a:r>
                <a:rPr lang="cs-CZ" sz="1600" dirty="0">
                  <a:latin typeface="+mn-lt"/>
                  <a:cs typeface="Arial" pitchFamily="34" charset="0"/>
                </a:rPr>
                <a:t> </a:t>
              </a:r>
              <a:r>
                <a:rPr lang="cs-CZ" sz="1600" dirty="0" err="1">
                  <a:latin typeface="+mn-lt"/>
                  <a:cs typeface="Arial" pitchFamily="34" charset="0"/>
                </a:rPr>
                <a:t>electrode</a:t>
              </a:r>
              <a:endParaRPr lang="cs-CZ" sz="1600" dirty="0">
                <a:latin typeface="+mn-lt"/>
                <a:cs typeface="Arial" pitchFamily="34" charset="0"/>
              </a:endParaRPr>
            </a:p>
          </p:txBody>
        </p:sp>
        <p:sp>
          <p:nvSpPr>
            <p:cNvPr id="153" name="Line 79"/>
            <p:cNvSpPr>
              <a:spLocks noChangeShapeType="1"/>
            </p:cNvSpPr>
            <p:nvPr/>
          </p:nvSpPr>
          <p:spPr bwMode="auto">
            <a:xfrm flipH="1" flipV="1">
              <a:off x="5226337" y="2215260"/>
              <a:ext cx="606305" cy="475309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54" name="Skupina 153"/>
          <p:cNvGrpSpPr/>
          <p:nvPr/>
        </p:nvGrpSpPr>
        <p:grpSpPr>
          <a:xfrm>
            <a:off x="1412603" y="1678111"/>
            <a:ext cx="909637" cy="1881188"/>
            <a:chOff x="2995613" y="2073275"/>
            <a:chExt cx="909637" cy="1881188"/>
          </a:xfrm>
        </p:grpSpPr>
        <p:grpSp>
          <p:nvGrpSpPr>
            <p:cNvPr id="155" name="Group 67"/>
            <p:cNvGrpSpPr>
              <a:grpSpLocks/>
            </p:cNvGrpSpPr>
            <p:nvPr/>
          </p:nvGrpSpPr>
          <p:grpSpPr bwMode="auto">
            <a:xfrm>
              <a:off x="2995613" y="2073275"/>
              <a:ext cx="909637" cy="1881188"/>
              <a:chOff x="1887" y="1306"/>
              <a:chExt cx="573" cy="1185"/>
            </a:xfrm>
          </p:grpSpPr>
          <p:sp>
            <p:nvSpPr>
              <p:cNvPr id="157" name="Freeform 2"/>
              <p:cNvSpPr>
                <a:spLocks/>
              </p:cNvSpPr>
              <p:nvPr/>
            </p:nvSpPr>
            <p:spPr bwMode="auto">
              <a:xfrm>
                <a:off x="2176" y="1656"/>
                <a:ext cx="284" cy="800"/>
              </a:xfrm>
              <a:custGeom>
                <a:avLst/>
                <a:gdLst>
                  <a:gd name="T0" fmla="*/ 0 w 284"/>
                  <a:gd name="T1" fmla="*/ 24 h 800"/>
                  <a:gd name="T2" fmla="*/ 88 w 284"/>
                  <a:gd name="T3" fmla="*/ 0 h 800"/>
                  <a:gd name="T4" fmla="*/ 284 w 284"/>
                  <a:gd name="T5" fmla="*/ 800 h 800"/>
                  <a:gd name="T6" fmla="*/ 0 w 284"/>
                  <a:gd name="T7" fmla="*/ 24 h 8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4" h="800">
                    <a:moveTo>
                      <a:pt x="0" y="24"/>
                    </a:moveTo>
                    <a:lnTo>
                      <a:pt x="88" y="0"/>
                    </a:lnTo>
                    <a:lnTo>
                      <a:pt x="284" y="80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8" name="Line 40"/>
              <p:cNvSpPr>
                <a:spLocks noChangeAspect="1" noChangeShapeType="1"/>
              </p:cNvSpPr>
              <p:nvPr/>
            </p:nvSpPr>
            <p:spPr bwMode="auto">
              <a:xfrm rot="-726792">
                <a:off x="2190" y="1388"/>
                <a:ext cx="155" cy="11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9" name="Line 41"/>
              <p:cNvSpPr>
                <a:spLocks noChangeAspect="1" noChangeShapeType="1"/>
              </p:cNvSpPr>
              <p:nvPr/>
            </p:nvSpPr>
            <p:spPr bwMode="auto">
              <a:xfrm rot="-726792">
                <a:off x="2320" y="1370"/>
                <a:ext cx="30" cy="11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0" name="Line 42"/>
              <p:cNvSpPr>
                <a:spLocks noChangeAspect="1" noChangeShapeType="1"/>
              </p:cNvSpPr>
              <p:nvPr/>
            </p:nvSpPr>
            <p:spPr bwMode="auto">
              <a:xfrm rot="-726792">
                <a:off x="2180" y="1320"/>
                <a:ext cx="54" cy="6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1" name="Line 43"/>
              <p:cNvSpPr>
                <a:spLocks noChangeAspect="1" noChangeShapeType="1"/>
              </p:cNvSpPr>
              <p:nvPr/>
            </p:nvSpPr>
            <p:spPr bwMode="auto">
              <a:xfrm rot="-726792">
                <a:off x="1910" y="1312"/>
                <a:ext cx="197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2" name="Oval 49"/>
              <p:cNvSpPr>
                <a:spLocks noChangeAspect="1" noChangeArrowheads="1"/>
              </p:cNvSpPr>
              <p:nvPr/>
            </p:nvSpPr>
            <p:spPr bwMode="auto">
              <a:xfrm rot="-726792">
                <a:off x="1887" y="1306"/>
                <a:ext cx="73" cy="72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cxnSp>
          <p:nvCxnSpPr>
            <p:cNvPr id="156" name="Přímá spojnice 155"/>
            <p:cNvCxnSpPr>
              <a:endCxn id="160" idx="1"/>
            </p:cNvCxnSpPr>
            <p:nvPr/>
          </p:nvCxnSpPr>
          <p:spPr>
            <a:xfrm>
              <a:off x="3426616" y="2389247"/>
              <a:ext cx="225339" cy="700379"/>
            </a:xfrm>
            <a:prstGeom prst="line">
              <a:avLst/>
            </a:prstGeom>
            <a:ln w="317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Skupina 162"/>
          <p:cNvGrpSpPr/>
          <p:nvPr/>
        </p:nvGrpSpPr>
        <p:grpSpPr>
          <a:xfrm>
            <a:off x="3953452" y="1640170"/>
            <a:ext cx="866775" cy="2139950"/>
            <a:chOff x="5536462" y="2035334"/>
            <a:chExt cx="866775" cy="2139950"/>
          </a:xfrm>
        </p:grpSpPr>
        <p:grpSp>
          <p:nvGrpSpPr>
            <p:cNvPr id="164" name="Group 66"/>
            <p:cNvGrpSpPr>
              <a:grpSpLocks/>
            </p:cNvGrpSpPr>
            <p:nvPr/>
          </p:nvGrpSpPr>
          <p:grpSpPr bwMode="auto">
            <a:xfrm>
              <a:off x="5536462" y="2035334"/>
              <a:ext cx="866775" cy="2139950"/>
              <a:chOff x="3502" y="1294"/>
              <a:chExt cx="546" cy="1348"/>
            </a:xfrm>
          </p:grpSpPr>
          <p:sp>
            <p:nvSpPr>
              <p:cNvPr id="166" name="Freeform 3"/>
              <p:cNvSpPr>
                <a:spLocks/>
              </p:cNvSpPr>
              <p:nvPr/>
            </p:nvSpPr>
            <p:spPr bwMode="auto">
              <a:xfrm rot="21117342" flipH="1">
                <a:off x="3502" y="1806"/>
                <a:ext cx="284" cy="800"/>
              </a:xfrm>
              <a:custGeom>
                <a:avLst/>
                <a:gdLst>
                  <a:gd name="T0" fmla="*/ 0 w 284"/>
                  <a:gd name="T1" fmla="*/ 24 h 800"/>
                  <a:gd name="T2" fmla="*/ 88 w 284"/>
                  <a:gd name="T3" fmla="*/ 0 h 800"/>
                  <a:gd name="T4" fmla="*/ 284 w 284"/>
                  <a:gd name="T5" fmla="*/ 800 h 800"/>
                  <a:gd name="T6" fmla="*/ 0 w 284"/>
                  <a:gd name="T7" fmla="*/ 24 h 8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4" h="800">
                    <a:moveTo>
                      <a:pt x="0" y="24"/>
                    </a:moveTo>
                    <a:lnTo>
                      <a:pt x="88" y="0"/>
                    </a:lnTo>
                    <a:lnTo>
                      <a:pt x="284" y="80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67" name="Oval 44"/>
              <p:cNvSpPr>
                <a:spLocks noChangeAspect="1" noChangeArrowheads="1"/>
              </p:cNvSpPr>
              <p:nvPr/>
            </p:nvSpPr>
            <p:spPr bwMode="auto">
              <a:xfrm rot="-726792">
                <a:off x="3976" y="1294"/>
                <a:ext cx="72" cy="72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8" name="Line 45"/>
              <p:cNvSpPr>
                <a:spLocks noChangeAspect="1" noChangeShapeType="1"/>
              </p:cNvSpPr>
              <p:nvPr/>
            </p:nvSpPr>
            <p:spPr bwMode="auto">
              <a:xfrm rot="261545" flipH="1">
                <a:off x="3601" y="1539"/>
                <a:ext cx="155" cy="11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9" name="Line 46"/>
              <p:cNvSpPr>
                <a:spLocks noChangeAspect="1" noChangeShapeType="1"/>
              </p:cNvSpPr>
              <p:nvPr/>
            </p:nvSpPr>
            <p:spPr bwMode="auto">
              <a:xfrm rot="261545" flipH="1">
                <a:off x="3594" y="1530"/>
                <a:ext cx="31" cy="11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0" name="Line 47"/>
              <p:cNvSpPr>
                <a:spLocks noChangeAspect="1" noChangeShapeType="1"/>
              </p:cNvSpPr>
              <p:nvPr/>
            </p:nvSpPr>
            <p:spPr bwMode="auto">
              <a:xfrm rot="261545" flipH="1">
                <a:off x="3677" y="1320"/>
                <a:ext cx="65" cy="7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1" name="Line 48"/>
              <p:cNvSpPr>
                <a:spLocks noChangeAspect="1" noChangeShapeType="1"/>
              </p:cNvSpPr>
              <p:nvPr/>
            </p:nvSpPr>
            <p:spPr bwMode="auto">
              <a:xfrm rot="40109" flipH="1">
                <a:off x="3771" y="1328"/>
                <a:ext cx="1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cxnSp>
          <p:nvCxnSpPr>
            <p:cNvPr id="165" name="Přímá spojnice 164"/>
            <p:cNvCxnSpPr/>
            <p:nvPr/>
          </p:nvCxnSpPr>
          <p:spPr>
            <a:xfrm flipH="1">
              <a:off x="5776452" y="2568271"/>
              <a:ext cx="112380" cy="746634"/>
            </a:xfrm>
            <a:prstGeom prst="line">
              <a:avLst/>
            </a:prstGeom>
            <a:ln w="317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Skupina 171"/>
          <p:cNvGrpSpPr/>
          <p:nvPr/>
        </p:nvGrpSpPr>
        <p:grpSpPr>
          <a:xfrm>
            <a:off x="3852912" y="3943647"/>
            <a:ext cx="3933313" cy="428303"/>
            <a:chOff x="5391150" y="4302125"/>
            <a:chExt cx="3933313" cy="428303"/>
          </a:xfrm>
        </p:grpSpPr>
        <p:grpSp>
          <p:nvGrpSpPr>
            <p:cNvPr id="173" name="Group 71"/>
            <p:cNvGrpSpPr>
              <a:grpSpLocks/>
            </p:cNvGrpSpPr>
            <p:nvPr/>
          </p:nvGrpSpPr>
          <p:grpSpPr bwMode="auto">
            <a:xfrm>
              <a:off x="5391150" y="4302125"/>
              <a:ext cx="1092200" cy="114300"/>
              <a:chOff x="3396" y="2710"/>
              <a:chExt cx="688" cy="72"/>
            </a:xfrm>
          </p:grpSpPr>
          <p:sp>
            <p:nvSpPr>
              <p:cNvPr id="175" name="Line 55"/>
              <p:cNvSpPr>
                <a:spLocks noChangeShapeType="1"/>
              </p:cNvSpPr>
              <p:nvPr/>
            </p:nvSpPr>
            <p:spPr bwMode="auto">
              <a:xfrm>
                <a:off x="3396" y="2760"/>
                <a:ext cx="37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6" name="Line 56"/>
              <p:cNvSpPr>
                <a:spLocks noChangeShapeType="1"/>
              </p:cNvSpPr>
              <p:nvPr/>
            </p:nvSpPr>
            <p:spPr bwMode="auto">
              <a:xfrm>
                <a:off x="3744" y="2748"/>
                <a:ext cx="3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7" name="Oval 57"/>
              <p:cNvSpPr>
                <a:spLocks noChangeAspect="1" noChangeArrowheads="1"/>
              </p:cNvSpPr>
              <p:nvPr/>
            </p:nvSpPr>
            <p:spPr bwMode="auto">
              <a:xfrm rot="-726792">
                <a:off x="4012" y="2710"/>
                <a:ext cx="72" cy="72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4" name="Text Box 38"/>
            <p:cNvSpPr txBox="1">
              <a:spLocks noChangeArrowheads="1"/>
            </p:cNvSpPr>
            <p:nvPr/>
          </p:nvSpPr>
          <p:spPr bwMode="auto">
            <a:xfrm>
              <a:off x="6008749" y="4403581"/>
              <a:ext cx="3315714" cy="32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cs-CZ" sz="1600" dirty="0">
                  <a:latin typeface="+mn-lt"/>
                  <a:cs typeface="Arial" pitchFamily="34" charset="0"/>
                </a:rPr>
                <a:t>Reference </a:t>
              </a:r>
              <a:r>
                <a:rPr lang="en-GB" sz="1600" dirty="0">
                  <a:latin typeface="+mn-lt"/>
                  <a:cs typeface="Arial" pitchFamily="34" charset="0"/>
                </a:rPr>
                <a:t>Ag/</a:t>
              </a:r>
              <a:r>
                <a:rPr lang="en-GB" sz="1600" dirty="0" err="1">
                  <a:latin typeface="+mn-lt"/>
                  <a:cs typeface="Arial" pitchFamily="34" charset="0"/>
                </a:rPr>
                <a:t>AgCl</a:t>
              </a:r>
              <a:r>
                <a:rPr lang="en-GB" sz="1600" dirty="0">
                  <a:latin typeface="+mn-lt"/>
                  <a:cs typeface="Arial" pitchFamily="34" charset="0"/>
                </a:rPr>
                <a:t> </a:t>
              </a:r>
              <a:r>
                <a:rPr lang="cs-CZ" sz="1600" dirty="0" err="1">
                  <a:latin typeface="+mn-lt"/>
                  <a:cs typeface="Arial" pitchFamily="34" charset="0"/>
                </a:rPr>
                <a:t>electrode</a:t>
              </a:r>
              <a:endParaRPr lang="cs-CZ" sz="1600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78" name="Skupina 177"/>
          <p:cNvGrpSpPr/>
          <p:nvPr/>
        </p:nvGrpSpPr>
        <p:grpSpPr>
          <a:xfrm>
            <a:off x="5858432" y="1066208"/>
            <a:ext cx="2672432" cy="460296"/>
            <a:chOff x="5464287" y="3089012"/>
            <a:chExt cx="3629443" cy="980985"/>
          </a:xfrm>
        </p:grpSpPr>
        <p:sp>
          <p:nvSpPr>
            <p:cNvPr id="179" name="Obdélník 178"/>
            <p:cNvSpPr/>
            <p:nvPr/>
          </p:nvSpPr>
          <p:spPr>
            <a:xfrm>
              <a:off x="5464287" y="3089012"/>
              <a:ext cx="3629443" cy="980985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80" name="Obrázek 17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24"/>
            <a:stretch/>
          </p:blipFill>
          <p:spPr>
            <a:xfrm>
              <a:off x="5476319" y="3127028"/>
              <a:ext cx="3602736" cy="92214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81" name="Text Box 37"/>
          <p:cNvSpPr txBox="1">
            <a:spLocks noChangeArrowheads="1"/>
          </p:cNvSpPr>
          <p:nvPr/>
        </p:nvSpPr>
        <p:spPr bwMode="auto">
          <a:xfrm>
            <a:off x="5824711" y="1517455"/>
            <a:ext cx="2642343" cy="55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sz="1400" dirty="0" err="1">
                <a:latin typeface="+mn-lt"/>
                <a:cs typeface="Arial" pitchFamily="34" charset="0"/>
              </a:rPr>
              <a:t>Glass</a:t>
            </a:r>
            <a:r>
              <a:rPr lang="cs-CZ" sz="1400" dirty="0">
                <a:latin typeface="+mn-lt"/>
                <a:cs typeface="Arial" pitchFamily="34" charset="0"/>
              </a:rPr>
              <a:t> </a:t>
            </a:r>
            <a:r>
              <a:rPr lang="cs-CZ" sz="1400" dirty="0" err="1">
                <a:latin typeface="+mn-lt"/>
                <a:cs typeface="Arial" pitchFamily="34" charset="0"/>
              </a:rPr>
              <a:t>microelectrode</a:t>
            </a:r>
            <a:endParaRPr lang="cs-CZ" sz="1400" dirty="0">
              <a:latin typeface="+mn-lt"/>
              <a:cs typeface="Arial" pitchFamily="34" charset="0"/>
            </a:endParaRPr>
          </a:p>
        </p:txBody>
      </p:sp>
      <p:sp>
        <p:nvSpPr>
          <p:cNvPr id="182" name="TextovéPole 181"/>
          <p:cNvSpPr txBox="1"/>
          <p:nvPr/>
        </p:nvSpPr>
        <p:spPr>
          <a:xfrm>
            <a:off x="191387" y="699542"/>
            <a:ext cx="864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cs-CZ" sz="2000" dirty="0"/>
              <a:t>Set-up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162241" y="195486"/>
            <a:ext cx="8150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Measurement</a:t>
            </a:r>
            <a:r>
              <a:rPr lang="cs-CZ" sz="3200" b="1" dirty="0">
                <a:solidFill>
                  <a:srgbClr val="0000FF"/>
                </a:solidFill>
              </a:rPr>
              <a:t> on </a:t>
            </a:r>
            <a:r>
              <a:rPr lang="cs-CZ" sz="3200" b="1" dirty="0" err="1">
                <a:solidFill>
                  <a:srgbClr val="0000FF"/>
                </a:solidFill>
              </a:rPr>
              <a:t>multicullular</a:t>
            </a:r>
            <a:r>
              <a:rPr lang="cs-CZ" sz="3200" b="1" dirty="0">
                <a:solidFill>
                  <a:srgbClr val="0000FF"/>
                </a:solidFill>
              </a:rPr>
              <a:t> </a:t>
            </a:r>
            <a:r>
              <a:rPr lang="cs-CZ" sz="3200" b="1" dirty="0" err="1">
                <a:solidFill>
                  <a:srgbClr val="0000FF"/>
                </a:solidFill>
              </a:rPr>
              <a:t>cardiac</a:t>
            </a:r>
            <a:r>
              <a:rPr lang="cs-CZ" sz="3200" b="1" dirty="0">
                <a:solidFill>
                  <a:srgbClr val="0000FF"/>
                </a:solidFill>
              </a:rPr>
              <a:t> </a:t>
            </a:r>
            <a:r>
              <a:rPr lang="cs-CZ" sz="3200" b="1" dirty="0" err="1">
                <a:solidFill>
                  <a:srgbClr val="0000FF"/>
                </a:solidFill>
              </a:rPr>
              <a:t>samples</a:t>
            </a:r>
            <a:endParaRPr lang="cs-CZ" sz="3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9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ovéPole 79"/>
          <p:cNvSpPr txBox="1"/>
          <p:nvPr/>
        </p:nvSpPr>
        <p:spPr>
          <a:xfrm>
            <a:off x="191387" y="699542"/>
            <a:ext cx="6924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A </a:t>
            </a:r>
            <a:r>
              <a:rPr lang="cs-CZ" sz="2000" b="1" dirty="0" err="1"/>
              <a:t>stimulation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sample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needed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measurement</a:t>
            </a:r>
            <a:endParaRPr lang="cs-CZ" sz="2000" b="1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cs-CZ" sz="2000" dirty="0" err="1"/>
              <a:t>could</a:t>
            </a:r>
            <a:r>
              <a:rPr lang="cs-CZ" sz="2000" dirty="0"/>
              <a:t> </a:t>
            </a:r>
            <a:r>
              <a:rPr lang="cs-CZ" sz="2000" dirty="0" err="1"/>
              <a:t>be</a:t>
            </a:r>
            <a:r>
              <a:rPr lang="cs-CZ" sz="2000" dirty="0"/>
              <a:t> </a:t>
            </a:r>
            <a:r>
              <a:rPr lang="cs-CZ" sz="2000" dirty="0" err="1"/>
              <a:t>performed</a:t>
            </a:r>
            <a:r>
              <a:rPr lang="cs-CZ" sz="2000" dirty="0"/>
              <a:t> in </a:t>
            </a:r>
            <a:r>
              <a:rPr lang="cs-CZ" sz="2000" dirty="0" err="1"/>
              <a:t>two</a:t>
            </a:r>
            <a:r>
              <a:rPr lang="cs-CZ" sz="2000" dirty="0"/>
              <a:t> </a:t>
            </a:r>
            <a:r>
              <a:rPr lang="cs-CZ" sz="2000" dirty="0" err="1"/>
              <a:t>modes</a:t>
            </a:r>
            <a:r>
              <a:rPr lang="cs-CZ" sz="2000" dirty="0"/>
              <a:t>:</a:t>
            </a:r>
          </a:p>
        </p:txBody>
      </p:sp>
      <p:grpSp>
        <p:nvGrpSpPr>
          <p:cNvPr id="102" name="Skupina 101"/>
          <p:cNvGrpSpPr>
            <a:grpSpLocks/>
          </p:cNvGrpSpPr>
          <p:nvPr/>
        </p:nvGrpSpPr>
        <p:grpSpPr bwMode="auto">
          <a:xfrm>
            <a:off x="5637164" y="2053602"/>
            <a:ext cx="1990671" cy="2923785"/>
            <a:chOff x="5709210" y="3260004"/>
            <a:chExt cx="1990643" cy="2923772"/>
          </a:xfrm>
        </p:grpSpPr>
        <p:grpSp>
          <p:nvGrpSpPr>
            <p:cNvPr id="108" name="Skupina 1052"/>
            <p:cNvGrpSpPr>
              <a:grpSpLocks/>
            </p:cNvGrpSpPr>
            <p:nvPr/>
          </p:nvGrpSpPr>
          <p:grpSpPr bwMode="auto">
            <a:xfrm>
              <a:off x="5709210" y="3260004"/>
              <a:ext cx="1975726" cy="2923772"/>
              <a:chOff x="5709210" y="3404020"/>
              <a:chExt cx="1975726" cy="2923772"/>
            </a:xfrm>
          </p:grpSpPr>
          <p:grpSp>
            <p:nvGrpSpPr>
              <p:cNvPr id="109" name="Group 38"/>
              <p:cNvGrpSpPr>
                <a:grpSpLocks/>
              </p:cNvGrpSpPr>
              <p:nvPr/>
            </p:nvGrpSpPr>
            <p:grpSpPr bwMode="auto">
              <a:xfrm>
                <a:off x="5798269" y="3404020"/>
                <a:ext cx="1870075" cy="530225"/>
                <a:chOff x="5910" y="8319"/>
                <a:chExt cx="2944" cy="833"/>
              </a:xfrm>
            </p:grpSpPr>
            <p:cxnSp>
              <p:nvCxnSpPr>
                <p:cNvPr id="122" name="AutoShape 39"/>
                <p:cNvCxnSpPr>
                  <a:cxnSpLocks noChangeShapeType="1"/>
                </p:cNvCxnSpPr>
                <p:nvPr/>
              </p:nvCxnSpPr>
              <p:spPr bwMode="auto">
                <a:xfrm>
                  <a:off x="6625" y="8320"/>
                  <a:ext cx="154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" name="AutoShape 4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626" y="8319"/>
                  <a:ext cx="0" cy="82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4" name="AutoShape 41"/>
                <p:cNvCxnSpPr>
                  <a:cxnSpLocks noChangeShapeType="1"/>
                </p:cNvCxnSpPr>
                <p:nvPr/>
              </p:nvCxnSpPr>
              <p:spPr bwMode="auto">
                <a:xfrm flipV="1">
                  <a:off x="8153" y="8325"/>
                  <a:ext cx="0" cy="82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5" name="AutoShape 42"/>
                <p:cNvCxnSpPr>
                  <a:cxnSpLocks noChangeShapeType="1"/>
                </p:cNvCxnSpPr>
                <p:nvPr/>
              </p:nvCxnSpPr>
              <p:spPr bwMode="auto">
                <a:xfrm>
                  <a:off x="5910" y="9140"/>
                  <a:ext cx="71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6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8139" y="9146"/>
                  <a:ext cx="71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10" name="Group 44"/>
              <p:cNvGrpSpPr>
                <a:grpSpLocks/>
              </p:cNvGrpSpPr>
              <p:nvPr/>
            </p:nvGrpSpPr>
            <p:grpSpPr bwMode="auto">
              <a:xfrm>
                <a:off x="5776761" y="4364054"/>
                <a:ext cx="1908175" cy="1963738"/>
                <a:chOff x="5924" y="8942"/>
                <a:chExt cx="3004" cy="3093"/>
              </a:xfrm>
            </p:grpSpPr>
            <p:grpSp>
              <p:nvGrpSpPr>
                <p:cNvPr id="113" name="Group 45"/>
                <p:cNvGrpSpPr>
                  <a:grpSpLocks/>
                </p:cNvGrpSpPr>
                <p:nvPr/>
              </p:nvGrpSpPr>
              <p:grpSpPr bwMode="auto">
                <a:xfrm>
                  <a:off x="5924" y="8942"/>
                  <a:ext cx="785" cy="3093"/>
                  <a:chOff x="5924" y="8942"/>
                  <a:chExt cx="785" cy="3093"/>
                </a:xfrm>
              </p:grpSpPr>
              <p:cxnSp>
                <p:nvCxnSpPr>
                  <p:cNvPr id="119" name="AutoShape 4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924" y="10071"/>
                    <a:ext cx="724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0" name="AutoShape 4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9" y="8942"/>
                    <a:ext cx="0" cy="309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21" name="Freeform 48"/>
                  <p:cNvSpPr>
                    <a:spLocks/>
                  </p:cNvSpPr>
                  <p:nvPr/>
                </p:nvSpPr>
                <p:spPr bwMode="auto">
                  <a:xfrm>
                    <a:off x="6637" y="8959"/>
                    <a:ext cx="68" cy="1157"/>
                  </a:xfrm>
                  <a:custGeom>
                    <a:avLst/>
                    <a:gdLst>
                      <a:gd name="T0" fmla="*/ 0 w 68"/>
                      <a:gd name="T1" fmla="*/ 1115 h 1157"/>
                      <a:gd name="T2" fmla="*/ 37 w 68"/>
                      <a:gd name="T3" fmla="*/ 971 h 1157"/>
                      <a:gd name="T4" fmla="*/ 68 w 68"/>
                      <a:gd name="T5" fmla="*/ 0 h 115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68" h="1157">
                        <a:moveTo>
                          <a:pt x="0" y="1115"/>
                        </a:moveTo>
                        <a:cubicBezTo>
                          <a:pt x="6" y="1092"/>
                          <a:pt x="26" y="1157"/>
                          <a:pt x="37" y="971"/>
                        </a:cubicBezTo>
                        <a:cubicBezTo>
                          <a:pt x="48" y="785"/>
                          <a:pt x="62" y="202"/>
                          <a:pt x="68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14" name="Group 49"/>
                <p:cNvGrpSpPr>
                  <a:grpSpLocks/>
                </p:cNvGrpSpPr>
                <p:nvPr/>
              </p:nvGrpSpPr>
              <p:grpSpPr bwMode="auto">
                <a:xfrm>
                  <a:off x="8161" y="9541"/>
                  <a:ext cx="767" cy="1634"/>
                  <a:chOff x="8119" y="9541"/>
                  <a:chExt cx="767" cy="1634"/>
                </a:xfrm>
              </p:grpSpPr>
              <p:cxnSp>
                <p:nvCxnSpPr>
                  <p:cNvPr id="116" name="AutoShape 5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162" y="10071"/>
                    <a:ext cx="724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7" name="AutoShape 5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122" y="9541"/>
                    <a:ext cx="0" cy="160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8" name="Freeform 52"/>
                  <p:cNvSpPr>
                    <a:spLocks/>
                  </p:cNvSpPr>
                  <p:nvPr/>
                </p:nvSpPr>
                <p:spPr bwMode="auto">
                  <a:xfrm rot="10800000">
                    <a:off x="8119" y="10018"/>
                    <a:ext cx="68" cy="1157"/>
                  </a:xfrm>
                  <a:custGeom>
                    <a:avLst/>
                    <a:gdLst>
                      <a:gd name="T0" fmla="*/ 0 w 68"/>
                      <a:gd name="T1" fmla="*/ 1115 h 1157"/>
                      <a:gd name="T2" fmla="*/ 37 w 68"/>
                      <a:gd name="T3" fmla="*/ 971 h 1157"/>
                      <a:gd name="T4" fmla="*/ 68 w 68"/>
                      <a:gd name="T5" fmla="*/ 0 h 115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68" h="1157">
                        <a:moveTo>
                          <a:pt x="0" y="1115"/>
                        </a:moveTo>
                        <a:cubicBezTo>
                          <a:pt x="6" y="1092"/>
                          <a:pt x="26" y="1157"/>
                          <a:pt x="37" y="971"/>
                        </a:cubicBezTo>
                        <a:cubicBezTo>
                          <a:pt x="48" y="785"/>
                          <a:pt x="62" y="202"/>
                          <a:pt x="68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115" name="Freeform 53"/>
                <p:cNvSpPr>
                  <a:spLocks/>
                </p:cNvSpPr>
                <p:nvPr/>
              </p:nvSpPr>
              <p:spPr bwMode="auto">
                <a:xfrm>
                  <a:off x="6712" y="9494"/>
                  <a:ext cx="1452" cy="2508"/>
                </a:xfrm>
                <a:custGeom>
                  <a:avLst/>
                  <a:gdLst>
                    <a:gd name="T0" fmla="*/ 0 w 1452"/>
                    <a:gd name="T1" fmla="*/ 2508 h 2508"/>
                    <a:gd name="T2" fmla="*/ 43 w 1452"/>
                    <a:gd name="T3" fmla="*/ 711 h 2508"/>
                    <a:gd name="T4" fmla="*/ 87 w 1452"/>
                    <a:gd name="T5" fmla="*/ 135 h 2508"/>
                    <a:gd name="T6" fmla="*/ 162 w 1452"/>
                    <a:gd name="T7" fmla="*/ 517 h 2508"/>
                    <a:gd name="T8" fmla="*/ 300 w 1452"/>
                    <a:gd name="T9" fmla="*/ 1012 h 2508"/>
                    <a:gd name="T10" fmla="*/ 701 w 1452"/>
                    <a:gd name="T11" fmla="*/ 160 h 2508"/>
                    <a:gd name="T12" fmla="*/ 1452 w 1452"/>
                    <a:gd name="T13" fmla="*/ 54 h 25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52" h="2508">
                      <a:moveTo>
                        <a:pt x="0" y="2508"/>
                      </a:moveTo>
                      <a:cubicBezTo>
                        <a:pt x="7" y="2210"/>
                        <a:pt x="29" y="1106"/>
                        <a:pt x="43" y="711"/>
                      </a:cubicBezTo>
                      <a:cubicBezTo>
                        <a:pt x="57" y="316"/>
                        <a:pt x="67" y="167"/>
                        <a:pt x="87" y="135"/>
                      </a:cubicBezTo>
                      <a:cubicBezTo>
                        <a:pt x="144" y="185"/>
                        <a:pt x="131" y="304"/>
                        <a:pt x="162" y="517"/>
                      </a:cubicBezTo>
                      <a:cubicBezTo>
                        <a:pt x="186" y="685"/>
                        <a:pt x="210" y="1071"/>
                        <a:pt x="300" y="1012"/>
                      </a:cubicBezTo>
                      <a:cubicBezTo>
                        <a:pt x="390" y="953"/>
                        <a:pt x="509" y="320"/>
                        <a:pt x="701" y="160"/>
                      </a:cubicBezTo>
                      <a:cubicBezTo>
                        <a:pt x="893" y="0"/>
                        <a:pt x="1296" y="76"/>
                        <a:pt x="1452" y="54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11" name="Textové pole 2"/>
              <p:cNvSpPr txBox="1">
                <a:spLocks noChangeArrowheads="1"/>
              </p:cNvSpPr>
              <p:nvPr/>
            </p:nvSpPr>
            <p:spPr bwMode="auto">
              <a:xfrm>
                <a:off x="5709210" y="4752098"/>
                <a:ext cx="554038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cs-CZ" sz="1600" i="1">
                    <a:latin typeface="Arial" charset="0"/>
                  </a:rPr>
                  <a:t>I</a:t>
                </a:r>
                <a:r>
                  <a:rPr lang="cs-CZ" sz="1600" i="1" baseline="-25000">
                    <a:latin typeface="Arial" charset="0"/>
                  </a:rPr>
                  <a:t>m</a:t>
                </a:r>
                <a:endParaRPr lang="cs-CZ">
                  <a:latin typeface="Arial" charset="0"/>
                </a:endParaRPr>
              </a:p>
            </p:txBody>
          </p:sp>
          <p:sp>
            <p:nvSpPr>
              <p:cNvPr id="112" name="Textové pole 2"/>
              <p:cNvSpPr txBox="1">
                <a:spLocks noChangeArrowheads="1"/>
              </p:cNvSpPr>
              <p:nvPr/>
            </p:nvSpPr>
            <p:spPr bwMode="auto">
              <a:xfrm>
                <a:off x="5709210" y="3588380"/>
                <a:ext cx="55403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cs-CZ" sz="1600" i="1">
                    <a:latin typeface="Arial" charset="0"/>
                  </a:rPr>
                  <a:t>U</a:t>
                </a:r>
                <a:r>
                  <a:rPr lang="cs-CZ" sz="1600" i="1" baseline="-25000">
                    <a:latin typeface="Arial" charset="0"/>
                  </a:rPr>
                  <a:t>m</a:t>
                </a: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104" name="Skupina 68"/>
            <p:cNvGrpSpPr>
              <a:grpSpLocks/>
            </p:cNvGrpSpPr>
            <p:nvPr/>
          </p:nvGrpSpPr>
          <p:grpSpPr bwMode="auto">
            <a:xfrm>
              <a:off x="5999123" y="4132764"/>
              <a:ext cx="1700730" cy="1587043"/>
              <a:chOff x="5999123" y="4132764"/>
              <a:chExt cx="1700730" cy="1587043"/>
            </a:xfrm>
          </p:grpSpPr>
          <p:sp>
            <p:nvSpPr>
              <p:cNvPr id="105" name="Textové pole 2"/>
              <p:cNvSpPr txBox="1">
                <a:spLocks noChangeArrowheads="1"/>
              </p:cNvSpPr>
              <p:nvPr/>
            </p:nvSpPr>
            <p:spPr bwMode="auto">
              <a:xfrm>
                <a:off x="5999123" y="4132764"/>
                <a:ext cx="554037" cy="325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cs-CZ" sz="1600" i="1">
                    <a:latin typeface="Arial" charset="0"/>
                  </a:rPr>
                  <a:t>I</a:t>
                </a:r>
                <a:r>
                  <a:rPr lang="cs-CZ" sz="1600" i="1" baseline="-25000">
                    <a:latin typeface="Arial" charset="0"/>
                  </a:rPr>
                  <a:t>c</a:t>
                </a:r>
                <a:endParaRPr lang="cs-CZ">
                  <a:latin typeface="Arial" charset="0"/>
                </a:endParaRPr>
              </a:p>
            </p:txBody>
          </p:sp>
          <p:sp>
            <p:nvSpPr>
              <p:cNvPr id="106" name="Textové pole 2"/>
              <p:cNvSpPr txBox="1">
                <a:spLocks noChangeArrowheads="1"/>
              </p:cNvSpPr>
              <p:nvPr/>
            </p:nvSpPr>
            <p:spPr bwMode="auto">
              <a:xfrm>
                <a:off x="7145816" y="5394370"/>
                <a:ext cx="554037" cy="325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cs-CZ" sz="1600" i="1">
                    <a:latin typeface="Arial" charset="0"/>
                  </a:rPr>
                  <a:t>I</a:t>
                </a:r>
                <a:r>
                  <a:rPr lang="cs-CZ" sz="1600" i="1" baseline="-25000">
                    <a:latin typeface="Arial" charset="0"/>
                  </a:rPr>
                  <a:t>c</a:t>
                </a:r>
                <a:endParaRPr lang="cs-CZ">
                  <a:latin typeface="Arial" charset="0"/>
                </a:endParaRPr>
              </a:p>
            </p:txBody>
          </p:sp>
        </p:grpSp>
      </p:grpSp>
      <p:grpSp>
        <p:nvGrpSpPr>
          <p:cNvPr id="129" name="Skupina 1051"/>
          <p:cNvGrpSpPr>
            <a:grpSpLocks/>
          </p:cNvGrpSpPr>
          <p:nvPr/>
        </p:nvGrpSpPr>
        <p:grpSpPr bwMode="auto">
          <a:xfrm>
            <a:off x="1359516" y="2063360"/>
            <a:ext cx="1962941" cy="2104376"/>
            <a:chOff x="1431356" y="2996952"/>
            <a:chExt cx="1963588" cy="2105025"/>
          </a:xfrm>
        </p:grpSpPr>
        <p:grpSp>
          <p:nvGrpSpPr>
            <p:cNvPr id="130" name="Group 30"/>
            <p:cNvGrpSpPr>
              <a:grpSpLocks/>
            </p:cNvGrpSpPr>
            <p:nvPr/>
          </p:nvGrpSpPr>
          <p:grpSpPr bwMode="auto">
            <a:xfrm>
              <a:off x="1475656" y="2996952"/>
              <a:ext cx="1919288" cy="527050"/>
              <a:chOff x="2326" y="7688"/>
              <a:chExt cx="3022" cy="831"/>
            </a:xfrm>
          </p:grpSpPr>
          <p:cxnSp>
            <p:nvCxnSpPr>
              <p:cNvPr id="138" name="AutoShape 31"/>
              <p:cNvCxnSpPr>
                <a:cxnSpLocks noChangeShapeType="1"/>
              </p:cNvCxnSpPr>
              <p:nvPr/>
            </p:nvCxnSpPr>
            <p:spPr bwMode="auto">
              <a:xfrm>
                <a:off x="2326" y="8515"/>
                <a:ext cx="3022" cy="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AutoShape 32"/>
              <p:cNvCxnSpPr>
                <a:cxnSpLocks noChangeShapeType="1"/>
              </p:cNvCxnSpPr>
              <p:nvPr/>
            </p:nvCxnSpPr>
            <p:spPr bwMode="auto">
              <a:xfrm flipV="1">
                <a:off x="3136" y="7688"/>
                <a:ext cx="0" cy="82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1" name="Group 33"/>
            <p:cNvGrpSpPr>
              <a:grpSpLocks/>
            </p:cNvGrpSpPr>
            <p:nvPr/>
          </p:nvGrpSpPr>
          <p:grpSpPr bwMode="auto">
            <a:xfrm>
              <a:off x="1486769" y="3801815"/>
              <a:ext cx="1900237" cy="1300162"/>
              <a:chOff x="2852" y="6493"/>
              <a:chExt cx="2992" cy="2046"/>
            </a:xfrm>
          </p:grpSpPr>
          <p:cxnSp>
            <p:nvCxnSpPr>
              <p:cNvPr id="134" name="AutoShape 34"/>
              <p:cNvCxnSpPr>
                <a:cxnSpLocks noChangeShapeType="1"/>
              </p:cNvCxnSpPr>
              <p:nvPr/>
            </p:nvCxnSpPr>
            <p:spPr bwMode="auto">
              <a:xfrm flipV="1">
                <a:off x="3640" y="6493"/>
                <a:ext cx="42" cy="201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5" name="AutoShape 35"/>
              <p:cNvCxnSpPr>
                <a:cxnSpLocks noChangeShapeType="1"/>
              </p:cNvCxnSpPr>
              <p:nvPr/>
            </p:nvCxnSpPr>
            <p:spPr bwMode="auto">
              <a:xfrm>
                <a:off x="2852" y="8514"/>
                <a:ext cx="801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AutoShape 36"/>
              <p:cNvCxnSpPr>
                <a:cxnSpLocks noChangeShapeType="1"/>
              </p:cNvCxnSpPr>
              <p:nvPr/>
            </p:nvCxnSpPr>
            <p:spPr bwMode="auto">
              <a:xfrm>
                <a:off x="4770" y="8506"/>
                <a:ext cx="1074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3682" y="6508"/>
                <a:ext cx="1118" cy="2031"/>
              </a:xfrm>
              <a:custGeom>
                <a:avLst/>
                <a:gdLst>
                  <a:gd name="T0" fmla="*/ 0 w 1118"/>
                  <a:gd name="T1" fmla="*/ 0 h 2031"/>
                  <a:gd name="T2" fmla="*/ 76 w 1118"/>
                  <a:gd name="T3" fmla="*/ 350 h 2031"/>
                  <a:gd name="T4" fmla="*/ 308 w 1118"/>
                  <a:gd name="T5" fmla="*/ 777 h 2031"/>
                  <a:gd name="T6" fmla="*/ 646 w 1118"/>
                  <a:gd name="T7" fmla="*/ 1827 h 2031"/>
                  <a:gd name="T8" fmla="*/ 1118 w 1118"/>
                  <a:gd name="T9" fmla="*/ 2000 h 20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8" h="2031">
                    <a:moveTo>
                      <a:pt x="0" y="0"/>
                    </a:moveTo>
                    <a:cubicBezTo>
                      <a:pt x="13" y="58"/>
                      <a:pt x="25" y="221"/>
                      <a:pt x="76" y="350"/>
                    </a:cubicBezTo>
                    <a:cubicBezTo>
                      <a:pt x="127" y="479"/>
                      <a:pt x="213" y="531"/>
                      <a:pt x="308" y="777"/>
                    </a:cubicBezTo>
                    <a:cubicBezTo>
                      <a:pt x="403" y="1023"/>
                      <a:pt x="511" y="1623"/>
                      <a:pt x="646" y="1827"/>
                    </a:cubicBezTo>
                    <a:cubicBezTo>
                      <a:pt x="781" y="2031"/>
                      <a:pt x="1020" y="1964"/>
                      <a:pt x="1118" y="200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32" name="Textové pole 2"/>
            <p:cNvSpPr txBox="1">
              <a:spLocks noChangeArrowheads="1"/>
            </p:cNvSpPr>
            <p:nvPr/>
          </p:nvSpPr>
          <p:spPr bwMode="auto">
            <a:xfrm>
              <a:off x="1431356" y="3176032"/>
              <a:ext cx="5540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cs-CZ" sz="1600" i="1">
                  <a:latin typeface="Arial" charset="0"/>
                </a:rPr>
                <a:t>I</a:t>
              </a:r>
              <a:r>
                <a:rPr lang="cs-CZ" sz="1600" i="1" baseline="-25000">
                  <a:latin typeface="Arial" charset="0"/>
                </a:rPr>
                <a:t>m</a:t>
              </a:r>
              <a:endParaRPr lang="cs-CZ">
                <a:latin typeface="Arial" charset="0"/>
              </a:endParaRPr>
            </a:p>
          </p:txBody>
        </p:sp>
        <p:sp>
          <p:nvSpPr>
            <p:cNvPr id="133" name="Textové pole 2"/>
            <p:cNvSpPr txBox="1">
              <a:spLocks noChangeArrowheads="1"/>
            </p:cNvSpPr>
            <p:nvPr/>
          </p:nvSpPr>
          <p:spPr bwMode="auto">
            <a:xfrm>
              <a:off x="1431356" y="4752098"/>
              <a:ext cx="5540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cs-CZ" sz="1600" i="1">
                  <a:latin typeface="Arial" charset="0"/>
                </a:rPr>
                <a:t>U</a:t>
              </a:r>
              <a:r>
                <a:rPr lang="cs-CZ" sz="1600" i="1" baseline="-25000">
                  <a:latin typeface="Arial" charset="0"/>
                </a:rPr>
                <a:t>m</a:t>
              </a:r>
              <a:endParaRPr lang="cs-CZ">
                <a:latin typeface="Arial" charset="0"/>
              </a:endParaRPr>
            </a:p>
          </p:txBody>
        </p:sp>
      </p:grpSp>
      <p:grpSp>
        <p:nvGrpSpPr>
          <p:cNvPr id="140" name="Skupina 139"/>
          <p:cNvGrpSpPr>
            <a:grpSpLocks/>
          </p:cNvGrpSpPr>
          <p:nvPr/>
        </p:nvGrpSpPr>
        <p:grpSpPr bwMode="auto">
          <a:xfrm>
            <a:off x="5855798" y="3119784"/>
            <a:ext cx="1471612" cy="1900238"/>
            <a:chOff x="5925527" y="4296333"/>
            <a:chExt cx="1471737" cy="1899945"/>
          </a:xfrm>
        </p:grpSpPr>
        <p:sp>
          <p:nvSpPr>
            <p:cNvPr id="141" name="Textové pole 2"/>
            <p:cNvSpPr txBox="1">
              <a:spLocks noChangeArrowheads="1"/>
            </p:cNvSpPr>
            <p:nvPr/>
          </p:nvSpPr>
          <p:spPr bwMode="auto">
            <a:xfrm>
              <a:off x="6418380" y="5092540"/>
              <a:ext cx="5556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cs-CZ" sz="1400" i="1">
                  <a:latin typeface="Arial" charset="0"/>
                </a:rPr>
                <a:t>I</a:t>
              </a:r>
              <a:r>
                <a:rPr lang="cs-CZ" sz="1400" i="1" baseline="-25000">
                  <a:latin typeface="Arial" charset="0"/>
                </a:rPr>
                <a:t>Ca-L</a:t>
              </a:r>
              <a:endParaRPr lang="cs-CZ">
                <a:latin typeface="Arial" charset="0"/>
              </a:endParaRPr>
            </a:p>
          </p:txBody>
        </p:sp>
        <p:sp>
          <p:nvSpPr>
            <p:cNvPr id="142" name="Textové pole 2"/>
            <p:cNvSpPr txBox="1">
              <a:spLocks noChangeArrowheads="1"/>
            </p:cNvSpPr>
            <p:nvPr/>
          </p:nvSpPr>
          <p:spPr bwMode="auto">
            <a:xfrm>
              <a:off x="5925527" y="5888501"/>
              <a:ext cx="5556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cs-CZ" sz="1400" i="1">
                  <a:latin typeface="Arial" charset="0"/>
                </a:rPr>
                <a:t>I</a:t>
              </a:r>
              <a:r>
                <a:rPr lang="cs-CZ" sz="1400" i="1" baseline="-25000">
                  <a:latin typeface="Arial" charset="0"/>
                </a:rPr>
                <a:t>Na</a:t>
              </a:r>
              <a:endParaRPr lang="cs-CZ">
                <a:latin typeface="Arial" charset="0"/>
              </a:endParaRPr>
            </a:p>
          </p:txBody>
        </p:sp>
        <p:sp>
          <p:nvSpPr>
            <p:cNvPr id="143" name="Textové pole 2"/>
            <p:cNvSpPr txBox="1">
              <a:spLocks noChangeArrowheads="1"/>
            </p:cNvSpPr>
            <p:nvPr/>
          </p:nvSpPr>
          <p:spPr bwMode="auto">
            <a:xfrm>
              <a:off x="6257859" y="4365104"/>
              <a:ext cx="5556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cs-CZ" sz="1400" i="1" dirty="0" err="1">
                  <a:latin typeface="Arial" charset="0"/>
                </a:rPr>
                <a:t>I</a:t>
              </a:r>
              <a:r>
                <a:rPr lang="cs-CZ" sz="1400" i="1" baseline="-25000" dirty="0" err="1">
                  <a:latin typeface="Arial" charset="0"/>
                </a:rPr>
                <a:t>to</a:t>
              </a:r>
              <a:endParaRPr lang="cs-CZ" dirty="0">
                <a:latin typeface="Arial" charset="0"/>
              </a:endParaRPr>
            </a:p>
          </p:txBody>
        </p:sp>
        <p:sp>
          <p:nvSpPr>
            <p:cNvPr id="144" name="Textové pole 2"/>
            <p:cNvSpPr txBox="1">
              <a:spLocks noChangeArrowheads="1"/>
            </p:cNvSpPr>
            <p:nvPr/>
          </p:nvSpPr>
          <p:spPr bwMode="auto">
            <a:xfrm>
              <a:off x="6697176" y="4296333"/>
              <a:ext cx="700088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cs-CZ" sz="1400" i="1">
                  <a:latin typeface="Arial" charset="0"/>
                </a:rPr>
                <a:t>I</a:t>
              </a:r>
              <a:r>
                <a:rPr lang="cs-CZ" sz="1400" i="1" baseline="-25000">
                  <a:latin typeface="Arial" charset="0"/>
                </a:rPr>
                <a:t>K</a:t>
              </a:r>
              <a:r>
                <a:rPr lang="cs-CZ" sz="1400" i="1">
                  <a:latin typeface="Arial" charset="0"/>
                </a:rPr>
                <a:t>, I</a:t>
              </a:r>
              <a:r>
                <a:rPr lang="cs-CZ" sz="1400" i="1" baseline="-25000">
                  <a:latin typeface="Arial" charset="0"/>
                </a:rPr>
                <a:t>K1</a:t>
              </a:r>
              <a:endParaRPr lang="cs-CZ">
                <a:latin typeface="Arial" charset="0"/>
              </a:endParaRPr>
            </a:p>
          </p:txBody>
        </p:sp>
      </p:grpSp>
      <p:cxnSp>
        <p:nvCxnSpPr>
          <p:cNvPr id="6" name="Přímá spojnice 5"/>
          <p:cNvCxnSpPr/>
          <p:nvPr/>
        </p:nvCxnSpPr>
        <p:spPr>
          <a:xfrm>
            <a:off x="299145" y="2715766"/>
            <a:ext cx="8089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bdélník 144"/>
          <p:cNvSpPr/>
          <p:nvPr/>
        </p:nvSpPr>
        <p:spPr>
          <a:xfrm>
            <a:off x="299145" y="1407428"/>
            <a:ext cx="384423" cy="345868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-86587" y="1921475"/>
            <a:ext cx="113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chemeClr val="bg1"/>
                </a:solidFill>
              </a:rPr>
              <a:t>Stimulation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146" name="TextovéPole 145"/>
          <p:cNvSpPr txBox="1"/>
          <p:nvPr/>
        </p:nvSpPr>
        <p:spPr>
          <a:xfrm rot="16200000">
            <a:off x="-265417" y="3612646"/>
            <a:ext cx="1497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chemeClr val="bg1"/>
                </a:solidFill>
              </a:rPr>
              <a:t>Recorded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signal</a:t>
            </a:r>
            <a:endParaRPr lang="cs-CZ" sz="1600" dirty="0">
              <a:solidFill>
                <a:schemeClr val="bg1"/>
              </a:solidFill>
            </a:endParaRPr>
          </a:p>
        </p:txBody>
      </p:sp>
      <p:cxnSp>
        <p:nvCxnSpPr>
          <p:cNvPr id="147" name="Přímá spojnice 146"/>
          <p:cNvCxnSpPr/>
          <p:nvPr/>
        </p:nvCxnSpPr>
        <p:spPr>
          <a:xfrm>
            <a:off x="299145" y="2715766"/>
            <a:ext cx="3844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ovéPole 22"/>
          <p:cNvSpPr txBox="1">
            <a:spLocks noChangeArrowheads="1"/>
          </p:cNvSpPr>
          <p:nvPr/>
        </p:nvSpPr>
        <p:spPr bwMode="auto">
          <a:xfrm>
            <a:off x="539552" y="1338089"/>
            <a:ext cx="3667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b="1" dirty="0" err="1">
                <a:solidFill>
                  <a:srgbClr val="C00000"/>
                </a:solidFill>
              </a:rPr>
              <a:t>current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clamp</a:t>
            </a:r>
            <a:r>
              <a:rPr lang="cs-CZ" b="1" dirty="0">
                <a:solidFill>
                  <a:srgbClr val="C00000"/>
                </a:solidFill>
              </a:rPr>
              <a:t> mode</a:t>
            </a:r>
          </a:p>
        </p:txBody>
      </p:sp>
      <p:sp>
        <p:nvSpPr>
          <p:cNvPr id="149" name="TextovéPole 22"/>
          <p:cNvSpPr txBox="1">
            <a:spLocks noChangeArrowheads="1"/>
          </p:cNvSpPr>
          <p:nvPr/>
        </p:nvSpPr>
        <p:spPr bwMode="auto">
          <a:xfrm>
            <a:off x="4793307" y="1347614"/>
            <a:ext cx="3667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b="1" dirty="0" err="1">
                <a:solidFill>
                  <a:srgbClr val="C00000"/>
                </a:solidFill>
              </a:rPr>
              <a:t>voltage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clamp</a:t>
            </a:r>
            <a:r>
              <a:rPr lang="cs-CZ" b="1" dirty="0">
                <a:solidFill>
                  <a:srgbClr val="C00000"/>
                </a:solidFill>
              </a:rPr>
              <a:t> mode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187624" y="1923678"/>
            <a:ext cx="2304256" cy="731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0" name="Obdélník 149"/>
          <p:cNvSpPr/>
          <p:nvPr/>
        </p:nvSpPr>
        <p:spPr>
          <a:xfrm>
            <a:off x="5580112" y="1923678"/>
            <a:ext cx="2304256" cy="731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1" name="Obdélník 150"/>
          <p:cNvSpPr/>
          <p:nvPr/>
        </p:nvSpPr>
        <p:spPr>
          <a:xfrm>
            <a:off x="1018201" y="2832264"/>
            <a:ext cx="6609634" cy="231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TextovéPole 53"/>
          <p:cNvSpPr txBox="1"/>
          <p:nvPr/>
        </p:nvSpPr>
        <p:spPr>
          <a:xfrm>
            <a:off x="162241" y="195486"/>
            <a:ext cx="8150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Measurement</a:t>
            </a:r>
            <a:r>
              <a:rPr lang="cs-CZ" sz="3200" b="1" dirty="0">
                <a:solidFill>
                  <a:srgbClr val="0000FF"/>
                </a:solidFill>
              </a:rPr>
              <a:t> on </a:t>
            </a:r>
            <a:r>
              <a:rPr lang="cs-CZ" sz="3200" b="1" dirty="0" err="1">
                <a:solidFill>
                  <a:srgbClr val="0000FF"/>
                </a:solidFill>
              </a:rPr>
              <a:t>multicullular</a:t>
            </a:r>
            <a:r>
              <a:rPr lang="cs-CZ" sz="3200" b="1" dirty="0">
                <a:solidFill>
                  <a:srgbClr val="0000FF"/>
                </a:solidFill>
              </a:rPr>
              <a:t> </a:t>
            </a:r>
            <a:r>
              <a:rPr lang="cs-CZ" sz="3200" b="1" dirty="0" err="1">
                <a:solidFill>
                  <a:srgbClr val="0000FF"/>
                </a:solidFill>
              </a:rPr>
              <a:t>cardiac</a:t>
            </a:r>
            <a:r>
              <a:rPr lang="cs-CZ" sz="3200" b="1" dirty="0">
                <a:solidFill>
                  <a:srgbClr val="0000FF"/>
                </a:solidFill>
              </a:rPr>
              <a:t> </a:t>
            </a:r>
            <a:r>
              <a:rPr lang="cs-CZ" sz="3200" b="1" dirty="0" err="1">
                <a:solidFill>
                  <a:srgbClr val="0000FF"/>
                </a:solidFill>
              </a:rPr>
              <a:t>samples</a:t>
            </a:r>
            <a:endParaRPr lang="cs-CZ" sz="3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8" grpId="0"/>
      <p:bldP spid="149" grpId="0"/>
      <p:bldP spid="12" grpId="0" animBg="1"/>
      <p:bldP spid="150" grpId="0" animBg="1"/>
      <p:bldP spid="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ovéPole 100"/>
          <p:cNvSpPr txBox="1"/>
          <p:nvPr/>
        </p:nvSpPr>
        <p:spPr>
          <a:xfrm>
            <a:off x="162241" y="195486"/>
            <a:ext cx="2273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Patch-clamp</a:t>
            </a:r>
            <a:endParaRPr lang="cs-CZ" sz="3200" dirty="0">
              <a:solidFill>
                <a:srgbClr val="0000FF"/>
              </a:solidFill>
            </a:endParaRPr>
          </a:p>
        </p:txBody>
      </p:sp>
      <p:sp>
        <p:nvSpPr>
          <p:cNvPr id="182" name="TextovéPole 181"/>
          <p:cNvSpPr txBox="1"/>
          <p:nvPr/>
        </p:nvSpPr>
        <p:spPr>
          <a:xfrm>
            <a:off x="191387" y="699542"/>
            <a:ext cx="86625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 err="1"/>
              <a:t>Both</a:t>
            </a:r>
            <a:r>
              <a:rPr lang="cs-CZ" sz="2000" b="1" dirty="0"/>
              <a:t> </a:t>
            </a:r>
            <a:r>
              <a:rPr lang="cs-CZ" sz="2000" b="1" dirty="0" err="1"/>
              <a:t>whole</a:t>
            </a:r>
            <a:r>
              <a:rPr lang="cs-CZ" sz="2000" b="1" dirty="0"/>
              <a:t> cell </a:t>
            </a:r>
            <a:r>
              <a:rPr lang="cs-CZ" sz="2000" b="1" dirty="0" err="1"/>
              <a:t>patch-clamp</a:t>
            </a:r>
            <a:r>
              <a:rPr lang="cs-CZ" sz="2000" b="1" dirty="0"/>
              <a:t> </a:t>
            </a:r>
            <a:r>
              <a:rPr lang="cs-CZ" sz="2000" dirty="0"/>
              <a:t>and</a:t>
            </a:r>
            <a:r>
              <a:rPr lang="cs-CZ" sz="2000" b="1" i="1" dirty="0"/>
              <a:t> </a:t>
            </a:r>
            <a:r>
              <a:rPr lang="cs-CZ" sz="2000" b="1" dirty="0"/>
              <a:t>single </a:t>
            </a:r>
            <a:r>
              <a:rPr lang="cs-CZ" sz="2000" b="1" dirty="0" err="1"/>
              <a:t>channel</a:t>
            </a:r>
            <a:r>
              <a:rPr lang="cs-CZ" sz="2000" b="1" dirty="0"/>
              <a:t> </a:t>
            </a:r>
            <a:r>
              <a:rPr lang="cs-CZ" sz="2000" b="1" dirty="0" err="1"/>
              <a:t>patch-clamp</a:t>
            </a:r>
            <a:r>
              <a:rPr lang="cs-CZ" sz="2000" b="1" i="1" dirty="0"/>
              <a:t> </a:t>
            </a:r>
            <a:r>
              <a:rPr lang="cs-CZ" sz="2000" dirty="0" err="1"/>
              <a:t>require</a:t>
            </a:r>
            <a:r>
              <a:rPr lang="cs-CZ" sz="2000" dirty="0"/>
              <a:t> 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2000" dirty="0" err="1"/>
              <a:t>an</a:t>
            </a:r>
            <a:r>
              <a:rPr lang="cs-CZ" sz="2000" dirty="0"/>
              <a:t> </a:t>
            </a:r>
            <a:r>
              <a:rPr lang="cs-CZ" sz="2000" dirty="0" err="1"/>
              <a:t>isolated</a:t>
            </a:r>
            <a:r>
              <a:rPr lang="cs-CZ" sz="2000" dirty="0"/>
              <a:t> </a:t>
            </a:r>
            <a:r>
              <a:rPr lang="cs-CZ" sz="2000" dirty="0" err="1"/>
              <a:t>cardiac</a:t>
            </a:r>
            <a:r>
              <a:rPr lang="cs-CZ" sz="2000" dirty="0"/>
              <a:t> </a:t>
            </a:r>
            <a:r>
              <a:rPr lang="cs-CZ" sz="2000" dirty="0" err="1"/>
              <a:t>cells</a:t>
            </a:r>
            <a:r>
              <a:rPr lang="cs-CZ" sz="2000" dirty="0"/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By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successful</a:t>
            </a:r>
            <a:r>
              <a:rPr lang="cs-CZ" sz="2000" dirty="0"/>
              <a:t> </a:t>
            </a:r>
            <a:r>
              <a:rPr lang="cs-CZ" sz="2000" dirty="0" err="1"/>
              <a:t>dissociation</a:t>
            </a:r>
            <a:r>
              <a:rPr lang="cs-CZ" sz="2000" dirty="0"/>
              <a:t>, </a:t>
            </a:r>
            <a:r>
              <a:rPr lang="cs-CZ" sz="2000" dirty="0" err="1"/>
              <a:t>we</a:t>
            </a:r>
            <a:r>
              <a:rPr lang="cs-CZ" sz="2000" dirty="0"/>
              <a:t> </a:t>
            </a:r>
            <a:r>
              <a:rPr lang="cs-CZ" sz="2000" dirty="0" err="1"/>
              <a:t>obtain</a:t>
            </a:r>
            <a:r>
              <a:rPr lang="cs-CZ" sz="2000" dirty="0"/>
              <a:t> a </a:t>
            </a:r>
            <a:r>
              <a:rPr lang="cs-CZ" sz="2000" dirty="0" err="1"/>
              <a:t>sufficient</a:t>
            </a:r>
            <a:r>
              <a:rPr lang="cs-CZ" sz="2000" dirty="0"/>
              <a:t> </a:t>
            </a:r>
            <a:r>
              <a:rPr lang="cs-CZ" sz="2000" dirty="0" err="1"/>
              <a:t>fraction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viable</a:t>
            </a:r>
            <a:r>
              <a:rPr lang="cs-CZ" sz="2000" dirty="0"/>
              <a:t>, 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2000" dirty="0" err="1"/>
              <a:t>funtionally</a:t>
            </a:r>
            <a:r>
              <a:rPr lang="cs-CZ" sz="2000" dirty="0"/>
              <a:t> </a:t>
            </a:r>
            <a:r>
              <a:rPr lang="cs-CZ" sz="2000" dirty="0" err="1"/>
              <a:t>undamaged</a:t>
            </a:r>
            <a:r>
              <a:rPr lang="cs-CZ" sz="2000" dirty="0"/>
              <a:t> </a:t>
            </a:r>
            <a:r>
              <a:rPr lang="cs-CZ" sz="2000" dirty="0" err="1"/>
              <a:t>cells</a:t>
            </a:r>
            <a:r>
              <a:rPr lang="cs-CZ" sz="2000" dirty="0"/>
              <a:t> </a:t>
            </a:r>
            <a:r>
              <a:rPr lang="cs-CZ" sz="2000" dirty="0" err="1"/>
              <a:t>responding</a:t>
            </a:r>
            <a:r>
              <a:rPr lang="cs-CZ" sz="2000" dirty="0"/>
              <a:t> to </a:t>
            </a:r>
            <a:r>
              <a:rPr lang="cs-CZ" sz="2000" dirty="0" err="1"/>
              <a:t>electrical</a:t>
            </a:r>
            <a:r>
              <a:rPr lang="cs-CZ" sz="2000" dirty="0"/>
              <a:t> </a:t>
            </a:r>
            <a:r>
              <a:rPr lang="cs-CZ" sz="2000" dirty="0" err="1"/>
              <a:t>stimulation</a:t>
            </a:r>
            <a:r>
              <a:rPr lang="cs-CZ" sz="2000" dirty="0"/>
              <a:t> by:</a:t>
            </a:r>
          </a:p>
          <a:p>
            <a:pPr marL="800100" lvl="1" indent="-342900"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cs-CZ" sz="2000" b="1" dirty="0" err="1"/>
              <a:t>Contraction</a:t>
            </a:r>
            <a:endParaRPr lang="cs-CZ" sz="2000" b="1" dirty="0"/>
          </a:p>
          <a:p>
            <a:pPr marL="800100" lvl="1" indent="-342900"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cs-CZ" sz="2000" b="1" dirty="0" err="1"/>
              <a:t>Characteristic</a:t>
            </a:r>
            <a:r>
              <a:rPr lang="cs-CZ" sz="2000" b="1" dirty="0"/>
              <a:t> </a:t>
            </a:r>
            <a:r>
              <a:rPr lang="cs-CZ" sz="2000" b="1" dirty="0" err="1"/>
              <a:t>electrical</a:t>
            </a:r>
            <a:r>
              <a:rPr lang="cs-CZ" sz="2000" b="1" dirty="0"/>
              <a:t> </a:t>
            </a:r>
            <a:r>
              <a:rPr lang="cs-CZ" sz="2000" b="1" dirty="0" err="1"/>
              <a:t>activity</a:t>
            </a:r>
            <a:r>
              <a:rPr lang="cs-CZ" sz="2000" b="1" dirty="0"/>
              <a:t> </a:t>
            </a:r>
            <a:r>
              <a:rPr lang="cs-CZ" sz="2000" dirty="0"/>
              <a:t>(</a:t>
            </a:r>
            <a:r>
              <a:rPr lang="cs-CZ" sz="2000" dirty="0" err="1"/>
              <a:t>action</a:t>
            </a:r>
            <a:r>
              <a:rPr lang="cs-CZ" sz="2000" dirty="0"/>
              <a:t> </a:t>
            </a:r>
            <a:r>
              <a:rPr lang="cs-CZ" sz="2000" dirty="0" err="1"/>
              <a:t>potential</a:t>
            </a:r>
            <a:r>
              <a:rPr lang="cs-CZ" sz="2000" dirty="0"/>
              <a:t> and </a:t>
            </a:r>
            <a:r>
              <a:rPr lang="cs-CZ" sz="2000" dirty="0" err="1"/>
              <a:t>membrane</a:t>
            </a:r>
            <a:r>
              <a:rPr lang="cs-CZ" sz="2000" dirty="0"/>
              <a:t> </a:t>
            </a:r>
            <a:r>
              <a:rPr lang="cs-CZ" sz="2000" dirty="0" err="1"/>
              <a:t>currents</a:t>
            </a:r>
            <a:r>
              <a:rPr lang="cs-CZ" sz="2000" dirty="0"/>
              <a:t>)</a:t>
            </a:r>
          </a:p>
          <a:p>
            <a:pPr lvl="1">
              <a:buClr>
                <a:srgbClr val="0000FF"/>
              </a:buClr>
              <a:defRPr/>
            </a:pPr>
            <a:endParaRPr lang="cs-CZ" sz="2000" dirty="0"/>
          </a:p>
          <a:p>
            <a:pPr lvl="1">
              <a:buClr>
                <a:srgbClr val="0000FF"/>
              </a:buClr>
              <a:defRPr/>
            </a:pPr>
            <a:r>
              <a:rPr lang="cs-CZ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1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611560" y="332302"/>
            <a:ext cx="7777163" cy="4399688"/>
            <a:chOff x="1168035" y="167799"/>
            <a:chExt cx="7777270" cy="439998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035" y="167799"/>
              <a:ext cx="7777270" cy="4399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ovéPole 30"/>
            <p:cNvSpPr txBox="1">
              <a:spLocks noChangeArrowheads="1"/>
            </p:cNvSpPr>
            <p:nvPr/>
          </p:nvSpPr>
          <p:spPr bwMode="auto">
            <a:xfrm>
              <a:off x="7648844" y="997016"/>
              <a:ext cx="184734" cy="30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9pPr>
            </a:lstStyle>
            <a:p>
              <a:pPr eaLnBrk="1" hangingPunct="1"/>
              <a:endParaRPr lang="cs-CZ" altLang="cs-CZ" sz="1400" dirty="0"/>
            </a:p>
          </p:txBody>
        </p:sp>
      </p:grpSp>
      <p:cxnSp>
        <p:nvCxnSpPr>
          <p:cNvPr id="10" name="Přímá spojnice 9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79512" y="4900969"/>
            <a:ext cx="2497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1:</a:t>
            </a:r>
            <a:r>
              <a:rPr lang="cs-CZ" altLang="cs-CZ" sz="800" dirty="0"/>
              <a:t>Ganong´s </a:t>
            </a:r>
            <a:r>
              <a:rPr lang="cs-CZ" altLang="cs-CZ" sz="800" dirty="0" err="1"/>
              <a:t>Review</a:t>
            </a:r>
            <a:r>
              <a:rPr lang="cs-CZ" altLang="cs-CZ" sz="800" dirty="0"/>
              <a:t> </a:t>
            </a:r>
            <a:r>
              <a:rPr lang="cs-CZ" altLang="cs-CZ" sz="800" dirty="0" err="1"/>
              <a:t>of</a:t>
            </a:r>
            <a:r>
              <a:rPr lang="cs-CZ" altLang="cs-CZ" sz="800" dirty="0"/>
              <a:t> </a:t>
            </a:r>
            <a:r>
              <a:rPr lang="cs-CZ" altLang="cs-CZ" sz="800" dirty="0" err="1"/>
              <a:t>Medical</a:t>
            </a:r>
            <a:r>
              <a:rPr lang="cs-CZ" altLang="cs-CZ" sz="800" dirty="0"/>
              <a:t> </a:t>
            </a:r>
            <a:r>
              <a:rPr lang="cs-CZ" altLang="cs-CZ" sz="800" dirty="0" err="1"/>
              <a:t>Physiology</a:t>
            </a:r>
            <a:r>
              <a:rPr lang="cs-CZ" altLang="cs-CZ" sz="800" dirty="0"/>
              <a:t>, 23</a:t>
            </a:r>
            <a:r>
              <a:rPr lang="cs-CZ" altLang="cs-CZ" sz="800" baseline="30000" dirty="0"/>
              <a:t>rd</a:t>
            </a:r>
            <a:r>
              <a:rPr lang="cs-CZ" altLang="cs-CZ" sz="800" dirty="0"/>
              <a:t> </a:t>
            </a:r>
            <a:r>
              <a:rPr lang="cs-CZ" altLang="cs-CZ" sz="800" dirty="0" err="1"/>
              <a:t>edition</a:t>
            </a:r>
            <a:r>
              <a:rPr lang="cs-CZ" altLang="cs-CZ" sz="800" dirty="0"/>
              <a:t> </a:t>
            </a:r>
            <a:endParaRPr lang="cs-CZ" sz="800" dirty="0"/>
          </a:p>
          <a:p>
            <a:endParaRPr lang="cs-CZ" alt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64370" y="433955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694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ovéPole 100"/>
          <p:cNvSpPr txBox="1"/>
          <p:nvPr/>
        </p:nvSpPr>
        <p:spPr>
          <a:xfrm>
            <a:off x="162241" y="195486"/>
            <a:ext cx="2273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Patch-clamp</a:t>
            </a:r>
            <a:endParaRPr lang="cs-CZ" sz="3200" dirty="0">
              <a:solidFill>
                <a:srgbClr val="0000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1387" y="699542"/>
            <a:ext cx="3918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err="1"/>
              <a:t>Enzymatic</a:t>
            </a:r>
            <a:r>
              <a:rPr lang="cs-CZ" sz="2000" b="1" dirty="0"/>
              <a:t> </a:t>
            </a:r>
            <a:r>
              <a:rPr lang="cs-CZ" sz="2000" b="1" dirty="0" err="1"/>
              <a:t>isolation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cardiac</a:t>
            </a:r>
            <a:r>
              <a:rPr lang="cs-CZ" sz="2000" b="1" dirty="0"/>
              <a:t> </a:t>
            </a:r>
            <a:r>
              <a:rPr lang="cs-CZ" sz="2000" b="1" dirty="0" err="1"/>
              <a:t>cells</a:t>
            </a:r>
            <a:r>
              <a:rPr lang="cs-CZ" sz="2000" b="1" dirty="0"/>
              <a:t>: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55702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5808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Possibilities </a:t>
            </a:r>
            <a:r>
              <a:rPr lang="cs-CZ" sz="3200" b="1" dirty="0" err="1">
                <a:solidFill>
                  <a:srgbClr val="0000FF"/>
                </a:solidFill>
              </a:rPr>
              <a:t>of</a:t>
            </a:r>
            <a:r>
              <a:rPr lang="en-GB" sz="3200" b="1" dirty="0">
                <a:solidFill>
                  <a:srgbClr val="0000FF"/>
                </a:solidFill>
              </a:rPr>
              <a:t> using patch-clamp</a:t>
            </a:r>
            <a:endParaRPr lang="en-GB" sz="3200" i="1" dirty="0">
              <a:solidFill>
                <a:srgbClr val="0000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1387" y="987574"/>
            <a:ext cx="2788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 err="1"/>
              <a:t>Isolated</a:t>
            </a:r>
            <a:r>
              <a:rPr lang="cs-CZ" sz="2000" dirty="0"/>
              <a:t> </a:t>
            </a:r>
            <a:r>
              <a:rPr lang="cs-CZ" sz="2000" dirty="0" err="1"/>
              <a:t>cardiac</a:t>
            </a:r>
            <a:r>
              <a:rPr lang="cs-CZ" sz="2000" dirty="0"/>
              <a:t> </a:t>
            </a:r>
            <a:r>
              <a:rPr lang="cs-CZ" sz="2000" dirty="0" err="1"/>
              <a:t>cells</a:t>
            </a:r>
            <a:endParaRPr lang="cs-CZ" sz="2000" dirty="0"/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499992" y="987574"/>
            <a:ext cx="3896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00FF"/>
              </a:buClr>
              <a:buAutoNum type="arabicPeriod" startAt="2"/>
              <a:defRPr/>
            </a:pPr>
            <a:r>
              <a:rPr lang="cs-CZ" sz="2000" dirty="0"/>
              <a:t>Cell lines </a:t>
            </a:r>
            <a:r>
              <a:rPr lang="cs-CZ" sz="2000" dirty="0" err="1"/>
              <a:t>transiently</a:t>
            </a:r>
            <a:r>
              <a:rPr lang="cs-CZ" sz="2000" dirty="0"/>
              <a:t> </a:t>
            </a:r>
            <a:r>
              <a:rPr lang="cs-CZ" sz="2000" dirty="0" err="1"/>
              <a:t>expressing</a:t>
            </a:r>
            <a:endParaRPr lang="cs-CZ" sz="2000" dirty="0"/>
          </a:p>
          <a:p>
            <a:pPr lvl="1">
              <a:buClr>
                <a:srgbClr val="0000FF"/>
              </a:buClr>
              <a:defRPr/>
            </a:pPr>
            <a:r>
              <a:rPr lang="cs-CZ" sz="2000" dirty="0" err="1"/>
              <a:t>human</a:t>
            </a:r>
            <a:r>
              <a:rPr lang="cs-CZ" sz="2000" dirty="0"/>
              <a:t> </a:t>
            </a:r>
            <a:r>
              <a:rPr lang="cs-CZ" sz="2000" dirty="0" err="1"/>
              <a:t>ionic</a:t>
            </a:r>
            <a:r>
              <a:rPr lang="cs-CZ" sz="2000" dirty="0"/>
              <a:t> </a:t>
            </a:r>
            <a:r>
              <a:rPr lang="cs-CZ" sz="2000" dirty="0" err="1"/>
              <a:t>channels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1387" y="699542"/>
            <a:ext cx="4358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err="1"/>
              <a:t>Measurements</a:t>
            </a:r>
            <a:r>
              <a:rPr lang="cs-CZ" sz="2000" b="1" dirty="0"/>
              <a:t> </a:t>
            </a:r>
            <a:r>
              <a:rPr lang="cs-CZ" sz="2000" b="1" dirty="0" err="1"/>
              <a:t>could</a:t>
            </a:r>
            <a:r>
              <a:rPr lang="cs-CZ" sz="2000" b="1" dirty="0"/>
              <a:t> </a:t>
            </a:r>
            <a:r>
              <a:rPr lang="cs-CZ" sz="2000" b="1" dirty="0" err="1"/>
              <a:t>be</a:t>
            </a:r>
            <a:r>
              <a:rPr lang="cs-CZ" sz="2000" b="1" dirty="0"/>
              <a:t> </a:t>
            </a:r>
            <a:r>
              <a:rPr lang="cs-CZ" sz="2000" b="1" dirty="0" err="1"/>
              <a:t>performed</a:t>
            </a:r>
            <a:r>
              <a:rPr lang="cs-CZ" sz="2000" b="1" dirty="0"/>
              <a:t> on:</a:t>
            </a:r>
            <a:endParaRPr lang="cs-CZ" sz="20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1262" r="1663" b="23467"/>
          <a:stretch/>
        </p:blipFill>
        <p:spPr>
          <a:xfrm>
            <a:off x="755576" y="1408127"/>
            <a:ext cx="2357214" cy="157440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26704"/>
            <a:ext cx="2357214" cy="15744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7" t="11382" r="1293" b="62878"/>
          <a:stretch/>
        </p:blipFill>
        <p:spPr bwMode="auto">
          <a:xfrm>
            <a:off x="4139952" y="3629773"/>
            <a:ext cx="3544079" cy="814185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79512" y="3532681"/>
            <a:ext cx="33888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00FF"/>
              </a:buClr>
              <a:buFont typeface="+mj-lt"/>
              <a:buAutoNum type="arabicPeriod" startAt="3"/>
              <a:defRPr/>
            </a:pPr>
            <a:r>
              <a:rPr lang="cs-CZ" sz="2000" dirty="0" err="1"/>
              <a:t>Induced</a:t>
            </a:r>
            <a:r>
              <a:rPr lang="cs-CZ" sz="2000" dirty="0"/>
              <a:t> </a:t>
            </a:r>
            <a:r>
              <a:rPr lang="cs-CZ" sz="2000" dirty="0" err="1"/>
              <a:t>pluripotent</a:t>
            </a:r>
            <a:r>
              <a:rPr lang="cs-CZ" sz="2000" dirty="0"/>
              <a:t> stem 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2000" dirty="0"/>
              <a:t>cell-</a:t>
            </a:r>
            <a:r>
              <a:rPr lang="cs-CZ" sz="2000" dirty="0" err="1"/>
              <a:t>derived</a:t>
            </a:r>
            <a:r>
              <a:rPr lang="cs-CZ" sz="2000" dirty="0"/>
              <a:t> </a:t>
            </a:r>
            <a:r>
              <a:rPr lang="cs-CZ" sz="2000" dirty="0" err="1"/>
              <a:t>cardiac</a:t>
            </a:r>
            <a:r>
              <a:rPr lang="cs-CZ" sz="2000" dirty="0"/>
              <a:t> </a:t>
            </a:r>
            <a:r>
              <a:rPr lang="cs-CZ" sz="2000" dirty="0" err="1"/>
              <a:t>cells</a:t>
            </a:r>
            <a:r>
              <a:rPr lang="cs-CZ" sz="2000" dirty="0"/>
              <a:t> 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2000" dirty="0"/>
              <a:t>(</a:t>
            </a:r>
            <a:r>
              <a:rPr lang="cs-CZ" sz="2000" i="1" dirty="0" err="1"/>
              <a:t>iPSC</a:t>
            </a:r>
            <a:r>
              <a:rPr lang="cs-CZ" sz="2000" i="1" dirty="0"/>
              <a:t>-CM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54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47614"/>
            <a:ext cx="5512034" cy="18666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ovéPole 100"/>
          <p:cNvSpPr txBox="1"/>
          <p:nvPr/>
        </p:nvSpPr>
        <p:spPr>
          <a:xfrm>
            <a:off x="162241" y="195486"/>
            <a:ext cx="2273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Patch-clamp</a:t>
            </a:r>
            <a:endParaRPr lang="cs-CZ" sz="3200" dirty="0">
              <a:solidFill>
                <a:srgbClr val="0000FF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1387" y="1059582"/>
            <a:ext cx="3813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 err="1"/>
              <a:t>Establish</a:t>
            </a:r>
            <a:r>
              <a:rPr lang="cs-CZ" sz="2000" dirty="0"/>
              <a:t>  a </a:t>
            </a:r>
            <a:r>
              <a:rPr lang="cs-CZ" sz="2000" dirty="0" err="1"/>
              <a:t>contact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a cell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1387" y="699542"/>
            <a:ext cx="269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err="1"/>
              <a:t>Whole</a:t>
            </a:r>
            <a:r>
              <a:rPr lang="cs-CZ" sz="2000" b="1" dirty="0"/>
              <a:t> cell </a:t>
            </a:r>
            <a:r>
              <a:rPr lang="cs-CZ" sz="2000" b="1" dirty="0" err="1"/>
              <a:t>patch-clamp</a:t>
            </a:r>
            <a:endParaRPr lang="cs-CZ" sz="20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1262" r="1663" b="23467"/>
          <a:stretch/>
        </p:blipFill>
        <p:spPr>
          <a:xfrm>
            <a:off x="6300192" y="1458286"/>
            <a:ext cx="2463417" cy="1645335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3067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91387" y="1059582"/>
            <a:ext cx="3702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 startAt="2"/>
              <a:defRPr/>
            </a:pPr>
            <a:r>
              <a:rPr lang="cs-CZ" sz="2000" dirty="0" err="1"/>
              <a:t>Measurement</a:t>
            </a:r>
            <a:r>
              <a:rPr lang="cs-CZ" sz="2000" dirty="0"/>
              <a:t> on a single cell</a:t>
            </a: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484087" y="3917505"/>
            <a:ext cx="3196061" cy="8667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140644" y="3999136"/>
            <a:ext cx="1816100" cy="622300"/>
            <a:chOff x="6900" y="10065"/>
            <a:chExt cx="2955" cy="1020"/>
          </a:xfrm>
        </p:grpSpPr>
        <p:sp>
          <p:nvSpPr>
            <p:cNvPr id="14" name="Freeform 22" descr="Tmavý svislý"/>
            <p:cNvSpPr>
              <a:spLocks/>
            </p:cNvSpPr>
            <p:nvPr/>
          </p:nvSpPr>
          <p:spPr bwMode="auto">
            <a:xfrm>
              <a:off x="6900" y="10065"/>
              <a:ext cx="2955" cy="1020"/>
            </a:xfrm>
            <a:custGeom>
              <a:avLst/>
              <a:gdLst>
                <a:gd name="T0" fmla="*/ 345 w 2955"/>
                <a:gd name="T1" fmla="*/ 510 h 1020"/>
                <a:gd name="T2" fmla="*/ 300 w 2955"/>
                <a:gd name="T3" fmla="*/ 645 h 1020"/>
                <a:gd name="T4" fmla="*/ 0 w 2955"/>
                <a:gd name="T5" fmla="*/ 705 h 1020"/>
                <a:gd name="T6" fmla="*/ 105 w 2955"/>
                <a:gd name="T7" fmla="*/ 1020 h 1020"/>
                <a:gd name="T8" fmla="*/ 2295 w 2955"/>
                <a:gd name="T9" fmla="*/ 765 h 1020"/>
                <a:gd name="T10" fmla="*/ 2460 w 2955"/>
                <a:gd name="T11" fmla="*/ 570 h 1020"/>
                <a:gd name="T12" fmla="*/ 2685 w 2955"/>
                <a:gd name="T13" fmla="*/ 360 h 1020"/>
                <a:gd name="T14" fmla="*/ 2850 w 2955"/>
                <a:gd name="T15" fmla="*/ 315 h 1020"/>
                <a:gd name="T16" fmla="*/ 2940 w 2955"/>
                <a:gd name="T17" fmla="*/ 285 h 1020"/>
                <a:gd name="T18" fmla="*/ 2955 w 2955"/>
                <a:gd name="T19" fmla="*/ 0 h 1020"/>
                <a:gd name="T20" fmla="*/ 1890 w 2955"/>
                <a:gd name="T21" fmla="*/ 285 h 1020"/>
                <a:gd name="T22" fmla="*/ 1785 w 2955"/>
                <a:gd name="T23" fmla="*/ 195 h 1020"/>
                <a:gd name="T24" fmla="*/ 450 w 2955"/>
                <a:gd name="T25" fmla="*/ 285 h 1020"/>
                <a:gd name="T26" fmla="*/ 375 w 2955"/>
                <a:gd name="T27" fmla="*/ 390 h 1020"/>
                <a:gd name="T28" fmla="*/ 345 w 2955"/>
                <a:gd name="T29" fmla="*/ 510 h 10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55" h="1020">
                  <a:moveTo>
                    <a:pt x="345" y="510"/>
                  </a:moveTo>
                  <a:lnTo>
                    <a:pt x="300" y="645"/>
                  </a:lnTo>
                  <a:lnTo>
                    <a:pt x="0" y="705"/>
                  </a:lnTo>
                  <a:lnTo>
                    <a:pt x="105" y="1020"/>
                  </a:lnTo>
                  <a:lnTo>
                    <a:pt x="2295" y="765"/>
                  </a:lnTo>
                  <a:lnTo>
                    <a:pt x="2460" y="570"/>
                  </a:lnTo>
                  <a:lnTo>
                    <a:pt x="2685" y="360"/>
                  </a:lnTo>
                  <a:lnTo>
                    <a:pt x="2850" y="315"/>
                  </a:lnTo>
                  <a:lnTo>
                    <a:pt x="2940" y="285"/>
                  </a:lnTo>
                  <a:lnTo>
                    <a:pt x="2955" y="0"/>
                  </a:lnTo>
                  <a:lnTo>
                    <a:pt x="1890" y="285"/>
                  </a:lnTo>
                  <a:lnTo>
                    <a:pt x="1785" y="195"/>
                  </a:lnTo>
                  <a:cubicBezTo>
                    <a:pt x="1335" y="207"/>
                    <a:pt x="895" y="221"/>
                    <a:pt x="450" y="285"/>
                  </a:cubicBezTo>
                  <a:cubicBezTo>
                    <a:pt x="215" y="317"/>
                    <a:pt x="392" y="353"/>
                    <a:pt x="375" y="390"/>
                  </a:cubicBezTo>
                  <a:lnTo>
                    <a:pt x="345" y="510"/>
                  </a:lnTo>
                  <a:close/>
                </a:path>
              </a:pathLst>
            </a:custGeom>
            <a:pattFill prst="dkVert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Oval 23"/>
            <p:cNvSpPr>
              <a:spLocks noChangeArrowheads="1"/>
            </p:cNvSpPr>
            <p:nvPr/>
          </p:nvSpPr>
          <p:spPr bwMode="auto">
            <a:xfrm>
              <a:off x="7980" y="10575"/>
              <a:ext cx="330" cy="180"/>
            </a:xfrm>
            <a:prstGeom prst="ellipse">
              <a:avLst/>
            </a:prstGeom>
            <a:solidFill>
              <a:srgbClr val="333333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467544" y="3634011"/>
            <a:ext cx="3244850" cy="1169987"/>
            <a:chOff x="5115" y="9120"/>
            <a:chExt cx="5280" cy="1920"/>
          </a:xfrm>
        </p:grpSpPr>
        <p:sp>
          <p:nvSpPr>
            <p:cNvPr id="17" name="Line 28"/>
            <p:cNvSpPr>
              <a:spLocks noChangeShapeType="1"/>
            </p:cNvSpPr>
            <p:nvPr/>
          </p:nvSpPr>
          <p:spPr bwMode="auto">
            <a:xfrm>
              <a:off x="5115" y="11040"/>
              <a:ext cx="52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V="1">
              <a:off x="10395" y="9120"/>
              <a:ext cx="0" cy="19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V="1">
              <a:off x="5115" y="9135"/>
              <a:ext cx="0" cy="19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" name="Line 31"/>
          <p:cNvSpPr>
            <a:spLocks noChangeShapeType="1"/>
          </p:cNvSpPr>
          <p:nvPr/>
        </p:nvSpPr>
        <p:spPr bwMode="auto">
          <a:xfrm>
            <a:off x="467544" y="3901630"/>
            <a:ext cx="324485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845494" y="1629501"/>
            <a:ext cx="2260601" cy="3086101"/>
            <a:chOff x="3160674" y="1095878"/>
            <a:chExt cx="2260601" cy="3086101"/>
          </a:xfrm>
        </p:grpSpPr>
        <p:grpSp>
          <p:nvGrpSpPr>
            <p:cNvPr id="22" name="Skupina 21"/>
            <p:cNvGrpSpPr/>
            <p:nvPr/>
          </p:nvGrpSpPr>
          <p:grpSpPr>
            <a:xfrm>
              <a:off x="3160674" y="1095878"/>
              <a:ext cx="2260601" cy="3086101"/>
              <a:chOff x="3160674" y="1095878"/>
              <a:chExt cx="2260601" cy="3086101"/>
            </a:xfrm>
          </p:grpSpPr>
          <p:grpSp>
            <p:nvGrpSpPr>
              <p:cNvPr id="24" name="Group 46"/>
              <p:cNvGrpSpPr>
                <a:grpSpLocks/>
              </p:cNvGrpSpPr>
              <p:nvPr/>
            </p:nvGrpSpPr>
            <p:grpSpPr bwMode="auto">
              <a:xfrm>
                <a:off x="4022687" y="4072441"/>
                <a:ext cx="1398588" cy="109538"/>
                <a:chOff x="1723" y="2679"/>
                <a:chExt cx="881" cy="69"/>
              </a:xfrm>
            </p:grpSpPr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>
                  <a:off x="1723" y="2725"/>
                  <a:ext cx="450" cy="0"/>
                </a:xfrm>
                <a:prstGeom prst="line">
                  <a:avLst/>
                </a:prstGeom>
                <a:noFill/>
                <a:ln w="57150">
                  <a:solidFill>
                    <a:srgbClr val="FF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>
                  <a:off x="2165" y="2717"/>
                  <a:ext cx="36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" name="Oval 35"/>
                <p:cNvSpPr>
                  <a:spLocks noChangeArrowheads="1"/>
                </p:cNvSpPr>
                <p:nvPr/>
              </p:nvSpPr>
              <p:spPr bwMode="auto">
                <a:xfrm>
                  <a:off x="2535" y="2679"/>
                  <a:ext cx="69" cy="69"/>
                </a:xfrm>
                <a:prstGeom prst="ellipse">
                  <a:avLst/>
                </a:prstGeom>
                <a:solidFill>
                  <a:srgbClr val="FF33C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3160674" y="1095878"/>
                <a:ext cx="2006600" cy="2593975"/>
                <a:chOff x="1180" y="804"/>
                <a:chExt cx="1264" cy="1634"/>
              </a:xfrm>
            </p:grpSpPr>
            <p:sp>
              <p:nvSpPr>
                <p:cNvPr id="26" name="Freeform 42"/>
                <p:cNvSpPr>
                  <a:spLocks/>
                </p:cNvSpPr>
                <p:nvPr/>
              </p:nvSpPr>
              <p:spPr bwMode="auto">
                <a:xfrm rot="-9334619" flipH="1" flipV="1">
                  <a:off x="1180" y="1392"/>
                  <a:ext cx="332" cy="1046"/>
                </a:xfrm>
                <a:custGeom>
                  <a:avLst/>
                  <a:gdLst>
                    <a:gd name="T0" fmla="*/ 0 w 284"/>
                    <a:gd name="T1" fmla="*/ 31 h 800"/>
                    <a:gd name="T2" fmla="*/ 103 w 284"/>
                    <a:gd name="T3" fmla="*/ 0 h 800"/>
                    <a:gd name="T4" fmla="*/ 332 w 284"/>
                    <a:gd name="T5" fmla="*/ 1046 h 800"/>
                    <a:gd name="T6" fmla="*/ 0 w 284"/>
                    <a:gd name="T7" fmla="*/ 31 h 8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4" h="800">
                      <a:moveTo>
                        <a:pt x="0" y="24"/>
                      </a:moveTo>
                      <a:lnTo>
                        <a:pt x="88" y="0"/>
                      </a:lnTo>
                      <a:lnTo>
                        <a:pt x="284" y="8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accent2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7" name="Line 24"/>
                <p:cNvSpPr>
                  <a:spLocks noChangeAspect="1" noChangeShapeType="1"/>
                </p:cNvSpPr>
                <p:nvPr/>
              </p:nvSpPr>
              <p:spPr bwMode="auto">
                <a:xfrm rot="261545" flipH="1">
                  <a:off x="1342" y="1109"/>
                  <a:ext cx="187" cy="13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" name="Line 25"/>
                <p:cNvSpPr>
                  <a:spLocks noChangeAspect="1" noChangeShapeType="1"/>
                </p:cNvSpPr>
                <p:nvPr/>
              </p:nvSpPr>
              <p:spPr bwMode="auto">
                <a:xfrm rot="261545" flipH="1">
                  <a:off x="1334" y="1099"/>
                  <a:ext cx="37" cy="13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" name="Line 26"/>
                <p:cNvSpPr>
                  <a:spLocks noChangeAspect="1" noChangeShapeType="1"/>
                </p:cNvSpPr>
                <p:nvPr/>
              </p:nvSpPr>
              <p:spPr bwMode="auto">
                <a:xfrm rot="261545" flipH="1">
                  <a:off x="1433" y="846"/>
                  <a:ext cx="80" cy="94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" name="Line 34"/>
                <p:cNvSpPr>
                  <a:spLocks noChangeShapeType="1"/>
                </p:cNvSpPr>
                <p:nvPr/>
              </p:nvSpPr>
              <p:spPr bwMode="auto">
                <a:xfrm>
                  <a:off x="1546" y="842"/>
                  <a:ext cx="8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" name="Oval 36"/>
                <p:cNvSpPr>
                  <a:spLocks noChangeArrowheads="1"/>
                </p:cNvSpPr>
                <p:nvPr/>
              </p:nvSpPr>
              <p:spPr bwMode="auto">
                <a:xfrm>
                  <a:off x="2374" y="804"/>
                  <a:ext cx="70" cy="69"/>
                </a:xfrm>
                <a:prstGeom prst="ellipse">
                  <a:avLst/>
                </a:prstGeom>
                <a:solidFill>
                  <a:srgbClr val="FF33C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cxnSp>
          <p:nvCxnSpPr>
            <p:cNvPr id="23" name="Přímá spojnice 22"/>
            <p:cNvCxnSpPr/>
            <p:nvPr/>
          </p:nvCxnSpPr>
          <p:spPr>
            <a:xfrm flipH="1">
              <a:off x="3501400" y="1864558"/>
              <a:ext cx="112380" cy="746634"/>
            </a:xfrm>
            <a:prstGeom prst="line">
              <a:avLst/>
            </a:prstGeom>
            <a:ln w="317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ovéPole 45"/>
          <p:cNvSpPr txBox="1"/>
          <p:nvPr/>
        </p:nvSpPr>
        <p:spPr>
          <a:xfrm>
            <a:off x="4283968" y="1890791"/>
            <a:ext cx="32045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cs-CZ" sz="2000" dirty="0" err="1"/>
              <a:t>Two</a:t>
            </a:r>
            <a:r>
              <a:rPr lang="cs-CZ" sz="2000" dirty="0"/>
              <a:t> mode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measurement</a:t>
            </a:r>
            <a:r>
              <a:rPr lang="cs-CZ" sz="2000" dirty="0"/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cs-CZ" sz="2000" b="1" dirty="0" err="1"/>
              <a:t>Voltage</a:t>
            </a:r>
            <a:r>
              <a:rPr lang="cs-CZ" sz="2000" b="1" dirty="0"/>
              <a:t> </a:t>
            </a:r>
            <a:r>
              <a:rPr lang="cs-CZ" sz="2000" b="1" dirty="0" err="1"/>
              <a:t>clamp</a:t>
            </a:r>
            <a:endParaRPr lang="cs-CZ" sz="20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cs-CZ" sz="2000" b="1" dirty="0" err="1"/>
              <a:t>Current</a:t>
            </a:r>
            <a:r>
              <a:rPr lang="cs-CZ" sz="2000" b="1" dirty="0"/>
              <a:t> </a:t>
            </a:r>
            <a:r>
              <a:rPr lang="cs-CZ" sz="2000" b="1" dirty="0" err="1"/>
              <a:t>clamp</a:t>
            </a:r>
            <a:endParaRPr lang="cs-CZ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endParaRPr lang="cs-CZ" sz="20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162241" y="195486"/>
            <a:ext cx="2273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Patch-clamp</a:t>
            </a:r>
            <a:endParaRPr lang="cs-CZ" sz="3200" dirty="0">
              <a:solidFill>
                <a:srgbClr val="0000FF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91387" y="699542"/>
            <a:ext cx="269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err="1"/>
              <a:t>Whole</a:t>
            </a:r>
            <a:r>
              <a:rPr lang="cs-CZ" sz="2000" b="1" dirty="0"/>
              <a:t> cell </a:t>
            </a:r>
            <a:r>
              <a:rPr lang="cs-CZ" sz="2000" b="1" dirty="0" err="1"/>
              <a:t>patch-clamp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0590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60530" y="2238921"/>
            <a:ext cx="1739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cs-CZ" sz="1600" dirty="0" err="1">
                <a:latin typeface="+mn-lt"/>
                <a:cs typeface="Arial" pitchFamily="34" charset="0"/>
              </a:rPr>
              <a:t>Glass</a:t>
            </a:r>
            <a:r>
              <a:rPr lang="en-GB" sz="1600" dirty="0">
                <a:latin typeface="+mn-lt"/>
                <a:cs typeface="Arial" pitchFamily="34" charset="0"/>
              </a:rPr>
              <a:t> mi</a:t>
            </a:r>
            <a:r>
              <a:rPr lang="cs-CZ" sz="1600" dirty="0">
                <a:latin typeface="+mn-lt"/>
                <a:cs typeface="Arial" pitchFamily="34" charset="0"/>
              </a:rPr>
              <a:t>c</a:t>
            </a:r>
            <a:r>
              <a:rPr lang="en-GB" sz="1600" dirty="0" err="1">
                <a:latin typeface="+mn-lt"/>
                <a:cs typeface="Arial" pitchFamily="34" charset="0"/>
              </a:rPr>
              <a:t>roele</a:t>
            </a:r>
            <a:r>
              <a:rPr lang="cs-CZ" sz="1600" dirty="0">
                <a:latin typeface="+mn-lt"/>
                <a:cs typeface="Arial" pitchFamily="34" charset="0"/>
              </a:rPr>
              <a:t>c</a:t>
            </a:r>
            <a:r>
              <a:rPr lang="en-GB" sz="1600" dirty="0">
                <a:latin typeface="+mn-lt"/>
                <a:cs typeface="Arial" pitchFamily="34" charset="0"/>
              </a:rPr>
              <a:t>trod</a:t>
            </a:r>
            <a:r>
              <a:rPr lang="cs-CZ" sz="1600" dirty="0">
                <a:latin typeface="+mn-lt"/>
                <a:cs typeface="Arial" pitchFamily="34" charset="0"/>
              </a:rPr>
              <a:t>e</a:t>
            </a:r>
            <a:endParaRPr lang="en-GB" sz="1600" dirty="0">
              <a:latin typeface="+mn-lt"/>
              <a:cs typeface="Arial" pitchFamily="34" charset="0"/>
            </a:endParaRPr>
          </a:p>
        </p:txBody>
      </p:sp>
      <p:grpSp>
        <p:nvGrpSpPr>
          <p:cNvPr id="36" name="Skupina 35"/>
          <p:cNvGrpSpPr/>
          <p:nvPr/>
        </p:nvGrpSpPr>
        <p:grpSpPr>
          <a:xfrm>
            <a:off x="4737292" y="1451525"/>
            <a:ext cx="2952260" cy="1038310"/>
            <a:chOff x="5324062" y="1526595"/>
            <a:chExt cx="2952260" cy="1038310"/>
          </a:xfrm>
        </p:grpSpPr>
        <p:sp>
          <p:nvSpPr>
            <p:cNvPr id="37" name="Obdélník 36"/>
            <p:cNvSpPr/>
            <p:nvPr/>
          </p:nvSpPr>
          <p:spPr>
            <a:xfrm>
              <a:off x="5324062" y="1526595"/>
              <a:ext cx="2952260" cy="1038310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8" name="Group 181"/>
            <p:cNvGrpSpPr>
              <a:grpSpLocks/>
            </p:cNvGrpSpPr>
            <p:nvPr/>
          </p:nvGrpSpPr>
          <p:grpSpPr bwMode="auto">
            <a:xfrm>
              <a:off x="5487085" y="1633310"/>
              <a:ext cx="2724150" cy="395292"/>
              <a:chOff x="3972" y="687"/>
              <a:chExt cx="1716" cy="249"/>
            </a:xfrm>
          </p:grpSpPr>
          <p:grpSp>
            <p:nvGrpSpPr>
              <p:cNvPr id="41" name="Group 135"/>
              <p:cNvGrpSpPr>
                <a:grpSpLocks noChangeAspect="1"/>
              </p:cNvGrpSpPr>
              <p:nvPr/>
            </p:nvGrpSpPr>
            <p:grpSpPr bwMode="auto">
              <a:xfrm>
                <a:off x="3972" y="689"/>
                <a:ext cx="1409" cy="247"/>
                <a:chOff x="1544" y="14998"/>
                <a:chExt cx="4861" cy="940"/>
              </a:xfrm>
            </p:grpSpPr>
            <p:grpSp>
              <p:nvGrpSpPr>
                <p:cNvPr id="43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1544" y="15005"/>
                  <a:ext cx="4688" cy="925"/>
                  <a:chOff x="1537" y="14997"/>
                  <a:chExt cx="4688" cy="925"/>
                </a:xfrm>
              </p:grpSpPr>
              <p:sp>
                <p:nvSpPr>
                  <p:cNvPr id="58" name="Line 1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30" y="15022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59" name="Line 1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07" y="15014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0" name="Line 1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40" y="15006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1" name="Line 1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550" y="15006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2" name="Line 1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120" y="15014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" name="Line 1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90" y="15014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4" name="Line 1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40" y="15014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5" name="Line 1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00" y="15006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6" name="Line 1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415" y="15005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7" name="Line 1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80" y="15014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8" name="Line 1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0" y="15020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9" name="Line 1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37" y="15915"/>
                    <a:ext cx="2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0" name="Line 1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15" y="15917"/>
                    <a:ext cx="22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1" name="Line 1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550" y="15909"/>
                    <a:ext cx="75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2" name="Line 1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80" y="15907"/>
                    <a:ext cx="20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3" name="Line 1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41" y="15908"/>
                    <a:ext cx="6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4" name="Line 1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30" y="15015"/>
                    <a:ext cx="27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5" name="Line 1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40" y="15000"/>
                    <a:ext cx="21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6" name="Line 1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08" y="15015"/>
                    <a:ext cx="76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7" name="Line 1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90" y="15015"/>
                    <a:ext cx="43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8" name="Line 1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75" y="14997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9" name="Line 1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73" y="15901"/>
                    <a:ext cx="46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80" name="Line 1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135" y="15900"/>
                    <a:ext cx="9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81" name="Line 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407" y="15015"/>
                    <a:ext cx="16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82" name="Line 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0" y="15014"/>
                    <a:ext cx="9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44" name="Freeform 162"/>
                <p:cNvSpPr>
                  <a:spLocks noChangeAspect="1"/>
                </p:cNvSpPr>
                <p:nvPr/>
              </p:nvSpPr>
              <p:spPr bwMode="auto">
                <a:xfrm>
                  <a:off x="1583" y="15858"/>
                  <a:ext cx="248" cy="80"/>
                </a:xfrm>
                <a:custGeom>
                  <a:avLst/>
                  <a:gdLst>
                    <a:gd name="T0" fmla="*/ 0 w 278"/>
                    <a:gd name="T1" fmla="*/ 57 h 80"/>
                    <a:gd name="T2" fmla="*/ 46 w 278"/>
                    <a:gd name="T3" fmla="*/ 80 h 80"/>
                    <a:gd name="T4" fmla="*/ 100 w 278"/>
                    <a:gd name="T5" fmla="*/ 50 h 80"/>
                    <a:gd name="T6" fmla="*/ 140 w 278"/>
                    <a:gd name="T7" fmla="*/ 80 h 80"/>
                    <a:gd name="T8" fmla="*/ 220 w 278"/>
                    <a:gd name="T9" fmla="*/ 50 h 80"/>
                    <a:gd name="T10" fmla="*/ 234 w 278"/>
                    <a:gd name="T11" fmla="*/ 5 h 80"/>
                    <a:gd name="T12" fmla="*/ 247 w 278"/>
                    <a:gd name="T13" fmla="*/ 27 h 80"/>
                    <a:gd name="T14" fmla="*/ 241 w 278"/>
                    <a:gd name="T15" fmla="*/ 50 h 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8" h="80">
                      <a:moveTo>
                        <a:pt x="0" y="57"/>
                      </a:moveTo>
                      <a:cubicBezTo>
                        <a:pt x="31" y="47"/>
                        <a:pt x="42" y="48"/>
                        <a:pt x="52" y="80"/>
                      </a:cubicBezTo>
                      <a:cubicBezTo>
                        <a:pt x="64" y="71"/>
                        <a:pt x="91" y="44"/>
                        <a:pt x="112" y="50"/>
                      </a:cubicBezTo>
                      <a:cubicBezTo>
                        <a:pt x="129" y="55"/>
                        <a:pt x="157" y="80"/>
                        <a:pt x="157" y="80"/>
                      </a:cubicBezTo>
                      <a:cubicBezTo>
                        <a:pt x="193" y="68"/>
                        <a:pt x="207" y="56"/>
                        <a:pt x="247" y="50"/>
                      </a:cubicBezTo>
                      <a:cubicBezTo>
                        <a:pt x="252" y="35"/>
                        <a:pt x="249" y="15"/>
                        <a:pt x="262" y="5"/>
                      </a:cubicBezTo>
                      <a:cubicBezTo>
                        <a:pt x="269" y="0"/>
                        <a:pt x="275" y="18"/>
                        <a:pt x="277" y="27"/>
                      </a:cubicBezTo>
                      <a:cubicBezTo>
                        <a:pt x="278" y="35"/>
                        <a:pt x="270" y="50"/>
                        <a:pt x="270" y="5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" name="Freeform 163"/>
                <p:cNvSpPr>
                  <a:spLocks noChangeAspect="1"/>
                </p:cNvSpPr>
                <p:nvPr/>
              </p:nvSpPr>
              <p:spPr bwMode="auto">
                <a:xfrm>
                  <a:off x="1830" y="15015"/>
                  <a:ext cx="270" cy="45"/>
                </a:xfrm>
                <a:custGeom>
                  <a:avLst/>
                  <a:gdLst>
                    <a:gd name="T0" fmla="*/ 0 w 270"/>
                    <a:gd name="T1" fmla="*/ 0 h 45"/>
                    <a:gd name="T2" fmla="*/ 53 w 270"/>
                    <a:gd name="T3" fmla="*/ 0 h 45"/>
                    <a:gd name="T4" fmla="*/ 60 w 270"/>
                    <a:gd name="T5" fmla="*/ 30 h 45"/>
                    <a:gd name="T6" fmla="*/ 120 w 270"/>
                    <a:gd name="T7" fmla="*/ 0 h 45"/>
                    <a:gd name="T8" fmla="*/ 128 w 270"/>
                    <a:gd name="T9" fmla="*/ 23 h 45"/>
                    <a:gd name="T10" fmla="*/ 150 w 270"/>
                    <a:gd name="T11" fmla="*/ 15 h 45"/>
                    <a:gd name="T12" fmla="*/ 225 w 270"/>
                    <a:gd name="T13" fmla="*/ 8 h 45"/>
                    <a:gd name="T14" fmla="*/ 270 w 270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7" name="Freeform 164"/>
                <p:cNvSpPr>
                  <a:spLocks noChangeAspect="1"/>
                </p:cNvSpPr>
                <p:nvPr/>
              </p:nvSpPr>
              <p:spPr bwMode="auto">
                <a:xfrm>
                  <a:off x="2355" y="15000"/>
                  <a:ext cx="202" cy="37"/>
                </a:xfrm>
                <a:custGeom>
                  <a:avLst/>
                  <a:gdLst>
                    <a:gd name="T0" fmla="*/ 0 w 270"/>
                    <a:gd name="T1" fmla="*/ 0 h 45"/>
                    <a:gd name="T2" fmla="*/ 40 w 270"/>
                    <a:gd name="T3" fmla="*/ 0 h 45"/>
                    <a:gd name="T4" fmla="*/ 45 w 270"/>
                    <a:gd name="T5" fmla="*/ 25 h 45"/>
                    <a:gd name="T6" fmla="*/ 90 w 270"/>
                    <a:gd name="T7" fmla="*/ 0 h 45"/>
                    <a:gd name="T8" fmla="*/ 96 w 270"/>
                    <a:gd name="T9" fmla="*/ 19 h 45"/>
                    <a:gd name="T10" fmla="*/ 112 w 270"/>
                    <a:gd name="T11" fmla="*/ 12 h 45"/>
                    <a:gd name="T12" fmla="*/ 168 w 270"/>
                    <a:gd name="T13" fmla="*/ 7 h 45"/>
                    <a:gd name="T14" fmla="*/ 202 w 270"/>
                    <a:gd name="T15" fmla="*/ 37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8" name="Freeform 165"/>
                <p:cNvSpPr>
                  <a:spLocks noChangeAspect="1"/>
                </p:cNvSpPr>
                <p:nvPr/>
              </p:nvSpPr>
              <p:spPr bwMode="auto">
                <a:xfrm>
                  <a:off x="2138" y="15906"/>
                  <a:ext cx="172" cy="27"/>
                </a:xfrm>
                <a:custGeom>
                  <a:avLst/>
                  <a:gdLst>
                    <a:gd name="T0" fmla="*/ 0 w 270"/>
                    <a:gd name="T1" fmla="*/ 0 h 45"/>
                    <a:gd name="T2" fmla="*/ 34 w 270"/>
                    <a:gd name="T3" fmla="*/ 0 h 45"/>
                    <a:gd name="T4" fmla="*/ 38 w 270"/>
                    <a:gd name="T5" fmla="*/ 18 h 45"/>
                    <a:gd name="T6" fmla="*/ 76 w 270"/>
                    <a:gd name="T7" fmla="*/ 0 h 45"/>
                    <a:gd name="T8" fmla="*/ 82 w 270"/>
                    <a:gd name="T9" fmla="*/ 14 h 45"/>
                    <a:gd name="T10" fmla="*/ 96 w 270"/>
                    <a:gd name="T11" fmla="*/ 9 h 45"/>
                    <a:gd name="T12" fmla="*/ 143 w 270"/>
                    <a:gd name="T13" fmla="*/ 5 h 45"/>
                    <a:gd name="T14" fmla="*/ 172 w 270"/>
                    <a:gd name="T15" fmla="*/ 27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9" name="Freeform 166"/>
                <p:cNvSpPr>
                  <a:spLocks noChangeAspect="1"/>
                </p:cNvSpPr>
                <p:nvPr/>
              </p:nvSpPr>
              <p:spPr bwMode="auto">
                <a:xfrm>
                  <a:off x="2565" y="15892"/>
                  <a:ext cx="727" cy="30"/>
                </a:xfrm>
                <a:custGeom>
                  <a:avLst/>
                  <a:gdLst>
                    <a:gd name="T0" fmla="*/ 0 w 270"/>
                    <a:gd name="T1" fmla="*/ 0 h 45"/>
                    <a:gd name="T2" fmla="*/ 143 w 270"/>
                    <a:gd name="T3" fmla="*/ 0 h 45"/>
                    <a:gd name="T4" fmla="*/ 162 w 270"/>
                    <a:gd name="T5" fmla="*/ 20 h 45"/>
                    <a:gd name="T6" fmla="*/ 323 w 270"/>
                    <a:gd name="T7" fmla="*/ 0 h 45"/>
                    <a:gd name="T8" fmla="*/ 345 w 270"/>
                    <a:gd name="T9" fmla="*/ 15 h 45"/>
                    <a:gd name="T10" fmla="*/ 404 w 270"/>
                    <a:gd name="T11" fmla="*/ 10 h 45"/>
                    <a:gd name="T12" fmla="*/ 606 w 270"/>
                    <a:gd name="T13" fmla="*/ 5 h 45"/>
                    <a:gd name="T14" fmla="*/ 727 w 270"/>
                    <a:gd name="T15" fmla="*/ 30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" name="Freeform 167"/>
                <p:cNvSpPr>
                  <a:spLocks noChangeAspect="1"/>
                </p:cNvSpPr>
                <p:nvPr/>
              </p:nvSpPr>
              <p:spPr bwMode="auto">
                <a:xfrm>
                  <a:off x="3315" y="14998"/>
                  <a:ext cx="765" cy="45"/>
                </a:xfrm>
                <a:custGeom>
                  <a:avLst/>
                  <a:gdLst>
                    <a:gd name="T0" fmla="*/ 0 w 270"/>
                    <a:gd name="T1" fmla="*/ 0 h 45"/>
                    <a:gd name="T2" fmla="*/ 150 w 270"/>
                    <a:gd name="T3" fmla="*/ 0 h 45"/>
                    <a:gd name="T4" fmla="*/ 170 w 270"/>
                    <a:gd name="T5" fmla="*/ 30 h 45"/>
                    <a:gd name="T6" fmla="*/ 340 w 270"/>
                    <a:gd name="T7" fmla="*/ 0 h 45"/>
                    <a:gd name="T8" fmla="*/ 363 w 270"/>
                    <a:gd name="T9" fmla="*/ 23 h 45"/>
                    <a:gd name="T10" fmla="*/ 425 w 270"/>
                    <a:gd name="T11" fmla="*/ 15 h 45"/>
                    <a:gd name="T12" fmla="*/ 638 w 270"/>
                    <a:gd name="T13" fmla="*/ 8 h 45"/>
                    <a:gd name="T14" fmla="*/ 765 w 270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" name="Freeform 168"/>
                <p:cNvSpPr>
                  <a:spLocks noChangeAspect="1"/>
                </p:cNvSpPr>
                <p:nvPr/>
              </p:nvSpPr>
              <p:spPr bwMode="auto">
                <a:xfrm>
                  <a:off x="4320" y="15008"/>
                  <a:ext cx="420" cy="37"/>
                </a:xfrm>
                <a:custGeom>
                  <a:avLst/>
                  <a:gdLst>
                    <a:gd name="T0" fmla="*/ 0 w 270"/>
                    <a:gd name="T1" fmla="*/ 0 h 45"/>
                    <a:gd name="T2" fmla="*/ 82 w 270"/>
                    <a:gd name="T3" fmla="*/ 0 h 45"/>
                    <a:gd name="T4" fmla="*/ 93 w 270"/>
                    <a:gd name="T5" fmla="*/ 25 h 45"/>
                    <a:gd name="T6" fmla="*/ 187 w 270"/>
                    <a:gd name="T7" fmla="*/ 0 h 45"/>
                    <a:gd name="T8" fmla="*/ 199 w 270"/>
                    <a:gd name="T9" fmla="*/ 19 h 45"/>
                    <a:gd name="T10" fmla="*/ 233 w 270"/>
                    <a:gd name="T11" fmla="*/ 12 h 45"/>
                    <a:gd name="T12" fmla="*/ 350 w 270"/>
                    <a:gd name="T13" fmla="*/ 7 h 45"/>
                    <a:gd name="T14" fmla="*/ 420 w 270"/>
                    <a:gd name="T15" fmla="*/ 37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2" name="Freeform 169"/>
                <p:cNvSpPr>
                  <a:spLocks noChangeAspect="1"/>
                </p:cNvSpPr>
                <p:nvPr/>
              </p:nvSpPr>
              <p:spPr bwMode="auto">
                <a:xfrm>
                  <a:off x="4080" y="15910"/>
                  <a:ext cx="195" cy="27"/>
                </a:xfrm>
                <a:custGeom>
                  <a:avLst/>
                  <a:gdLst>
                    <a:gd name="T0" fmla="*/ 0 w 270"/>
                    <a:gd name="T1" fmla="*/ 0 h 45"/>
                    <a:gd name="T2" fmla="*/ 38 w 270"/>
                    <a:gd name="T3" fmla="*/ 0 h 45"/>
                    <a:gd name="T4" fmla="*/ 43 w 270"/>
                    <a:gd name="T5" fmla="*/ 18 h 45"/>
                    <a:gd name="T6" fmla="*/ 87 w 270"/>
                    <a:gd name="T7" fmla="*/ 0 h 45"/>
                    <a:gd name="T8" fmla="*/ 92 w 270"/>
                    <a:gd name="T9" fmla="*/ 14 h 45"/>
                    <a:gd name="T10" fmla="*/ 108 w 270"/>
                    <a:gd name="T11" fmla="*/ 9 h 45"/>
                    <a:gd name="T12" fmla="*/ 163 w 270"/>
                    <a:gd name="T13" fmla="*/ 5 h 45"/>
                    <a:gd name="T14" fmla="*/ 195 w 270"/>
                    <a:gd name="T15" fmla="*/ 27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3" name="Freeform 170"/>
                <p:cNvSpPr>
                  <a:spLocks noChangeAspect="1"/>
                </p:cNvSpPr>
                <p:nvPr/>
              </p:nvSpPr>
              <p:spPr bwMode="auto">
                <a:xfrm>
                  <a:off x="4752" y="15907"/>
                  <a:ext cx="675" cy="27"/>
                </a:xfrm>
                <a:custGeom>
                  <a:avLst/>
                  <a:gdLst>
                    <a:gd name="T0" fmla="*/ 0 w 270"/>
                    <a:gd name="T1" fmla="*/ 0 h 45"/>
                    <a:gd name="T2" fmla="*/ 133 w 270"/>
                    <a:gd name="T3" fmla="*/ 0 h 45"/>
                    <a:gd name="T4" fmla="*/ 150 w 270"/>
                    <a:gd name="T5" fmla="*/ 18 h 45"/>
                    <a:gd name="T6" fmla="*/ 300 w 270"/>
                    <a:gd name="T7" fmla="*/ 0 h 45"/>
                    <a:gd name="T8" fmla="*/ 320 w 270"/>
                    <a:gd name="T9" fmla="*/ 14 h 45"/>
                    <a:gd name="T10" fmla="*/ 375 w 270"/>
                    <a:gd name="T11" fmla="*/ 9 h 45"/>
                    <a:gd name="T12" fmla="*/ 563 w 270"/>
                    <a:gd name="T13" fmla="*/ 5 h 45"/>
                    <a:gd name="T14" fmla="*/ 675 w 270"/>
                    <a:gd name="T15" fmla="*/ 27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4" name="Freeform 171"/>
                <p:cNvSpPr>
                  <a:spLocks noChangeAspect="1"/>
                </p:cNvSpPr>
                <p:nvPr/>
              </p:nvSpPr>
              <p:spPr bwMode="auto">
                <a:xfrm>
                  <a:off x="5420" y="14999"/>
                  <a:ext cx="150" cy="45"/>
                </a:xfrm>
                <a:custGeom>
                  <a:avLst/>
                  <a:gdLst>
                    <a:gd name="T0" fmla="*/ 0 w 270"/>
                    <a:gd name="T1" fmla="*/ 0 h 45"/>
                    <a:gd name="T2" fmla="*/ 29 w 270"/>
                    <a:gd name="T3" fmla="*/ 0 h 45"/>
                    <a:gd name="T4" fmla="*/ 33 w 270"/>
                    <a:gd name="T5" fmla="*/ 30 h 45"/>
                    <a:gd name="T6" fmla="*/ 67 w 270"/>
                    <a:gd name="T7" fmla="*/ 0 h 45"/>
                    <a:gd name="T8" fmla="*/ 71 w 270"/>
                    <a:gd name="T9" fmla="*/ 23 h 45"/>
                    <a:gd name="T10" fmla="*/ 83 w 270"/>
                    <a:gd name="T11" fmla="*/ 15 h 45"/>
                    <a:gd name="T12" fmla="*/ 125 w 270"/>
                    <a:gd name="T13" fmla="*/ 8 h 45"/>
                    <a:gd name="T14" fmla="*/ 150 w 270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" name="Freeform 172"/>
                <p:cNvSpPr>
                  <a:spLocks noChangeAspect="1"/>
                </p:cNvSpPr>
                <p:nvPr/>
              </p:nvSpPr>
              <p:spPr bwMode="auto">
                <a:xfrm>
                  <a:off x="6030" y="15025"/>
                  <a:ext cx="75" cy="27"/>
                </a:xfrm>
                <a:custGeom>
                  <a:avLst/>
                  <a:gdLst>
                    <a:gd name="T0" fmla="*/ 0 w 270"/>
                    <a:gd name="T1" fmla="*/ 0 h 45"/>
                    <a:gd name="T2" fmla="*/ 15 w 270"/>
                    <a:gd name="T3" fmla="*/ 0 h 45"/>
                    <a:gd name="T4" fmla="*/ 17 w 270"/>
                    <a:gd name="T5" fmla="*/ 18 h 45"/>
                    <a:gd name="T6" fmla="*/ 33 w 270"/>
                    <a:gd name="T7" fmla="*/ 0 h 45"/>
                    <a:gd name="T8" fmla="*/ 36 w 270"/>
                    <a:gd name="T9" fmla="*/ 14 h 45"/>
                    <a:gd name="T10" fmla="*/ 42 w 270"/>
                    <a:gd name="T11" fmla="*/ 9 h 45"/>
                    <a:gd name="T12" fmla="*/ 63 w 270"/>
                    <a:gd name="T13" fmla="*/ 5 h 45"/>
                    <a:gd name="T14" fmla="*/ 75 w 270"/>
                    <a:gd name="T15" fmla="*/ 27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6" name="Freeform 173"/>
                <p:cNvSpPr>
                  <a:spLocks noChangeAspect="1"/>
                </p:cNvSpPr>
                <p:nvPr/>
              </p:nvSpPr>
              <p:spPr bwMode="auto">
                <a:xfrm>
                  <a:off x="5573" y="15883"/>
                  <a:ext cx="465" cy="38"/>
                </a:xfrm>
                <a:custGeom>
                  <a:avLst/>
                  <a:gdLst>
                    <a:gd name="T0" fmla="*/ 0 w 270"/>
                    <a:gd name="T1" fmla="*/ 0 h 45"/>
                    <a:gd name="T2" fmla="*/ 91 w 270"/>
                    <a:gd name="T3" fmla="*/ 0 h 45"/>
                    <a:gd name="T4" fmla="*/ 103 w 270"/>
                    <a:gd name="T5" fmla="*/ 25 h 45"/>
                    <a:gd name="T6" fmla="*/ 207 w 270"/>
                    <a:gd name="T7" fmla="*/ 0 h 45"/>
                    <a:gd name="T8" fmla="*/ 220 w 270"/>
                    <a:gd name="T9" fmla="*/ 19 h 45"/>
                    <a:gd name="T10" fmla="*/ 258 w 270"/>
                    <a:gd name="T11" fmla="*/ 13 h 45"/>
                    <a:gd name="T12" fmla="*/ 388 w 270"/>
                    <a:gd name="T13" fmla="*/ 7 h 45"/>
                    <a:gd name="T14" fmla="*/ 465 w 270"/>
                    <a:gd name="T15" fmla="*/ 3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7" name="Freeform 174"/>
                <p:cNvSpPr>
                  <a:spLocks noChangeAspect="1"/>
                </p:cNvSpPr>
                <p:nvPr/>
              </p:nvSpPr>
              <p:spPr bwMode="auto">
                <a:xfrm>
                  <a:off x="6135" y="15877"/>
                  <a:ext cx="270" cy="45"/>
                </a:xfrm>
                <a:custGeom>
                  <a:avLst/>
                  <a:gdLst>
                    <a:gd name="T0" fmla="*/ 0 w 270"/>
                    <a:gd name="T1" fmla="*/ 0 h 45"/>
                    <a:gd name="T2" fmla="*/ 53 w 270"/>
                    <a:gd name="T3" fmla="*/ 0 h 45"/>
                    <a:gd name="T4" fmla="*/ 60 w 270"/>
                    <a:gd name="T5" fmla="*/ 30 h 45"/>
                    <a:gd name="T6" fmla="*/ 120 w 270"/>
                    <a:gd name="T7" fmla="*/ 0 h 45"/>
                    <a:gd name="T8" fmla="*/ 128 w 270"/>
                    <a:gd name="T9" fmla="*/ 23 h 45"/>
                    <a:gd name="T10" fmla="*/ 150 w 270"/>
                    <a:gd name="T11" fmla="*/ 15 h 45"/>
                    <a:gd name="T12" fmla="*/ 225 w 270"/>
                    <a:gd name="T13" fmla="*/ 8 h 45"/>
                    <a:gd name="T14" fmla="*/ 270 w 270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0" name="Text Box 180"/>
              <p:cNvSpPr txBox="1">
                <a:spLocks noChangeArrowheads="1"/>
              </p:cNvSpPr>
              <p:nvPr/>
            </p:nvSpPr>
            <p:spPr bwMode="auto">
              <a:xfrm>
                <a:off x="5330" y="687"/>
                <a:ext cx="3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[</a:t>
                </a:r>
                <a:r>
                  <a:rPr lang="cs-CZ" sz="1600" dirty="0" err="1">
                    <a:latin typeface="Arial" pitchFamily="34" charset="0"/>
                    <a:cs typeface="Arial" pitchFamily="34" charset="0"/>
                  </a:rPr>
                  <a:t>pA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]</a:t>
                </a:r>
                <a:endParaRPr lang="en-GB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3" name="Skupina 82"/>
          <p:cNvGrpSpPr/>
          <p:nvPr/>
        </p:nvGrpSpPr>
        <p:grpSpPr>
          <a:xfrm>
            <a:off x="781242" y="2070632"/>
            <a:ext cx="2851150" cy="2373326"/>
            <a:chOff x="1368012" y="2145702"/>
            <a:chExt cx="2851150" cy="2373326"/>
          </a:xfrm>
        </p:grpSpPr>
        <p:grpSp>
          <p:nvGrpSpPr>
            <p:cNvPr id="84" name="Skupina 83"/>
            <p:cNvGrpSpPr/>
            <p:nvPr/>
          </p:nvGrpSpPr>
          <p:grpSpPr>
            <a:xfrm>
              <a:off x="1368012" y="3501441"/>
              <a:ext cx="2851150" cy="1017587"/>
              <a:chOff x="1835150" y="3249613"/>
              <a:chExt cx="2851150" cy="1017587"/>
            </a:xfrm>
          </p:grpSpPr>
          <p:sp>
            <p:nvSpPr>
              <p:cNvPr id="102" name="Rectangle 3"/>
              <p:cNvSpPr>
                <a:spLocks noChangeArrowheads="1"/>
              </p:cNvSpPr>
              <p:nvPr/>
            </p:nvSpPr>
            <p:spPr bwMode="auto">
              <a:xfrm>
                <a:off x="1849438" y="3525838"/>
                <a:ext cx="2819400" cy="706437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03" name="Group 9"/>
              <p:cNvGrpSpPr>
                <a:grpSpLocks/>
              </p:cNvGrpSpPr>
              <p:nvPr/>
            </p:nvGrpSpPr>
            <p:grpSpPr bwMode="auto">
              <a:xfrm>
                <a:off x="1835150" y="3249613"/>
                <a:ext cx="2851150" cy="1017587"/>
                <a:chOff x="5115" y="9120"/>
                <a:chExt cx="5280" cy="1920"/>
              </a:xfrm>
            </p:grpSpPr>
            <p:sp>
              <p:nvSpPr>
                <p:cNvPr id="105" name="Line 10"/>
                <p:cNvSpPr>
                  <a:spLocks noChangeShapeType="1"/>
                </p:cNvSpPr>
                <p:nvPr/>
              </p:nvSpPr>
              <p:spPr bwMode="auto">
                <a:xfrm>
                  <a:off x="5115" y="11040"/>
                  <a:ext cx="526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395" y="9120"/>
                  <a:ext cx="0" cy="192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115" y="9135"/>
                  <a:ext cx="0" cy="190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04" name="Line 13"/>
              <p:cNvSpPr>
                <a:spLocks noChangeShapeType="1"/>
              </p:cNvSpPr>
              <p:nvPr/>
            </p:nvSpPr>
            <p:spPr bwMode="auto">
              <a:xfrm>
                <a:off x="1835150" y="3471863"/>
                <a:ext cx="2835275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5" name="Skupina 84"/>
            <p:cNvGrpSpPr/>
            <p:nvPr/>
          </p:nvGrpSpPr>
          <p:grpSpPr>
            <a:xfrm>
              <a:off x="2374541" y="2145702"/>
              <a:ext cx="1011238" cy="1946275"/>
              <a:chOff x="2811846" y="1907172"/>
              <a:chExt cx="1011238" cy="1946275"/>
            </a:xfrm>
          </p:grpSpPr>
          <p:grpSp>
            <p:nvGrpSpPr>
              <p:cNvPr id="86" name="Skupina 85"/>
              <p:cNvGrpSpPr/>
              <p:nvPr/>
            </p:nvGrpSpPr>
            <p:grpSpPr>
              <a:xfrm>
                <a:off x="2811846" y="1907172"/>
                <a:ext cx="1011238" cy="1946275"/>
                <a:chOff x="2811846" y="1899221"/>
                <a:chExt cx="1011238" cy="1946275"/>
              </a:xfrm>
            </p:grpSpPr>
            <p:grpSp>
              <p:nvGrpSpPr>
                <p:cNvPr id="88" name="Skupina 87"/>
                <p:cNvGrpSpPr/>
                <p:nvPr/>
              </p:nvGrpSpPr>
              <p:grpSpPr>
                <a:xfrm>
                  <a:off x="2811846" y="1899221"/>
                  <a:ext cx="1011238" cy="1946275"/>
                  <a:chOff x="2809875" y="1901825"/>
                  <a:chExt cx="1011238" cy="1946275"/>
                </a:xfrm>
              </p:grpSpPr>
              <p:sp>
                <p:nvSpPr>
                  <p:cNvPr id="91" name="Freeform 2"/>
                  <p:cNvSpPr>
                    <a:spLocks/>
                  </p:cNvSpPr>
                  <p:nvPr/>
                </p:nvSpPr>
                <p:spPr bwMode="auto">
                  <a:xfrm>
                    <a:off x="2940835" y="2232793"/>
                    <a:ext cx="754087" cy="1310507"/>
                  </a:xfrm>
                  <a:custGeom>
                    <a:avLst/>
                    <a:gdLst>
                      <a:gd name="T0" fmla="*/ 9525 w 456"/>
                      <a:gd name="T1" fmla="*/ 0 h 828"/>
                      <a:gd name="T2" fmla="*/ 723900 w 456"/>
                      <a:gd name="T3" fmla="*/ 0 h 828"/>
                      <a:gd name="T4" fmla="*/ 723900 w 456"/>
                      <a:gd name="T5" fmla="*/ 247650 h 828"/>
                      <a:gd name="T6" fmla="*/ 695325 w 456"/>
                      <a:gd name="T7" fmla="*/ 609600 h 828"/>
                      <a:gd name="T8" fmla="*/ 647700 w 456"/>
                      <a:gd name="T9" fmla="*/ 790575 h 828"/>
                      <a:gd name="T10" fmla="*/ 533400 w 456"/>
                      <a:gd name="T11" fmla="*/ 1009650 h 828"/>
                      <a:gd name="T12" fmla="*/ 495300 w 456"/>
                      <a:gd name="T13" fmla="*/ 1200150 h 828"/>
                      <a:gd name="T14" fmla="*/ 476250 w 456"/>
                      <a:gd name="T15" fmla="*/ 1314450 h 828"/>
                      <a:gd name="T16" fmla="*/ 228600 w 456"/>
                      <a:gd name="T17" fmla="*/ 1314450 h 828"/>
                      <a:gd name="T18" fmla="*/ 209550 w 456"/>
                      <a:gd name="T19" fmla="*/ 1104900 h 828"/>
                      <a:gd name="T20" fmla="*/ 123825 w 456"/>
                      <a:gd name="T21" fmla="*/ 895350 h 828"/>
                      <a:gd name="T22" fmla="*/ 38100 w 456"/>
                      <a:gd name="T23" fmla="*/ 685800 h 828"/>
                      <a:gd name="T24" fmla="*/ 19050 w 456"/>
                      <a:gd name="T25" fmla="*/ 438150 h 828"/>
                      <a:gd name="T26" fmla="*/ 0 w 456"/>
                      <a:gd name="T27" fmla="*/ 171450 h 828"/>
                      <a:gd name="T28" fmla="*/ 9525 w 456"/>
                      <a:gd name="T29" fmla="*/ 0 h 82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132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884 h 10000"/>
                      <a:gd name="connsiteX3" fmla="*/ 9605 w 10000"/>
                      <a:gd name="connsiteY3" fmla="*/ 4638 h 10000"/>
                      <a:gd name="connsiteX4" fmla="*/ 8947 w 10000"/>
                      <a:gd name="connsiteY4" fmla="*/ 6014 h 10000"/>
                      <a:gd name="connsiteX5" fmla="*/ 7368 w 10000"/>
                      <a:gd name="connsiteY5" fmla="*/ 7681 h 10000"/>
                      <a:gd name="connsiteX6" fmla="*/ 6842 w 10000"/>
                      <a:gd name="connsiteY6" fmla="*/ 9130 h 10000"/>
                      <a:gd name="connsiteX7" fmla="*/ 6579 w 10000"/>
                      <a:gd name="connsiteY7" fmla="*/ 10000 h 10000"/>
                      <a:gd name="connsiteX8" fmla="*/ 3158 w 10000"/>
                      <a:gd name="connsiteY8" fmla="*/ 10000 h 10000"/>
                      <a:gd name="connsiteX9" fmla="*/ 2895 w 10000"/>
                      <a:gd name="connsiteY9" fmla="*/ 8406 h 10000"/>
                      <a:gd name="connsiteX10" fmla="*/ 1711 w 10000"/>
                      <a:gd name="connsiteY10" fmla="*/ 6812 h 10000"/>
                      <a:gd name="connsiteX11" fmla="*/ 916 w 10000"/>
                      <a:gd name="connsiteY11" fmla="*/ 6181 h 10000"/>
                      <a:gd name="connsiteX12" fmla="*/ 526 w 10000"/>
                      <a:gd name="connsiteY12" fmla="*/ 5217 h 10000"/>
                      <a:gd name="connsiteX13" fmla="*/ 263 w 10000"/>
                      <a:gd name="connsiteY13" fmla="*/ 3333 h 10000"/>
                      <a:gd name="connsiteX14" fmla="*/ 0 w 10000"/>
                      <a:gd name="connsiteY14" fmla="*/ 1304 h 10000"/>
                      <a:gd name="connsiteX15" fmla="*/ 132 w 10000"/>
                      <a:gd name="connsiteY15" fmla="*/ 0 h 10000"/>
                      <a:gd name="connsiteX0" fmla="*/ 132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884 h 10000"/>
                      <a:gd name="connsiteX3" fmla="*/ 9605 w 10000"/>
                      <a:gd name="connsiteY3" fmla="*/ 4638 h 10000"/>
                      <a:gd name="connsiteX4" fmla="*/ 8947 w 10000"/>
                      <a:gd name="connsiteY4" fmla="*/ 6014 h 10000"/>
                      <a:gd name="connsiteX5" fmla="*/ 7368 w 10000"/>
                      <a:gd name="connsiteY5" fmla="*/ 7681 h 10000"/>
                      <a:gd name="connsiteX6" fmla="*/ 6842 w 10000"/>
                      <a:gd name="connsiteY6" fmla="*/ 9130 h 10000"/>
                      <a:gd name="connsiteX7" fmla="*/ 6579 w 10000"/>
                      <a:gd name="connsiteY7" fmla="*/ 10000 h 10000"/>
                      <a:gd name="connsiteX8" fmla="*/ 3158 w 10000"/>
                      <a:gd name="connsiteY8" fmla="*/ 10000 h 10000"/>
                      <a:gd name="connsiteX9" fmla="*/ 2895 w 10000"/>
                      <a:gd name="connsiteY9" fmla="*/ 8406 h 10000"/>
                      <a:gd name="connsiteX10" fmla="*/ 1656 w 10000"/>
                      <a:gd name="connsiteY10" fmla="*/ 7024 h 10000"/>
                      <a:gd name="connsiteX11" fmla="*/ 916 w 10000"/>
                      <a:gd name="connsiteY11" fmla="*/ 6181 h 10000"/>
                      <a:gd name="connsiteX12" fmla="*/ 526 w 10000"/>
                      <a:gd name="connsiteY12" fmla="*/ 5217 h 10000"/>
                      <a:gd name="connsiteX13" fmla="*/ 263 w 10000"/>
                      <a:gd name="connsiteY13" fmla="*/ 3333 h 10000"/>
                      <a:gd name="connsiteX14" fmla="*/ 0 w 10000"/>
                      <a:gd name="connsiteY14" fmla="*/ 1304 h 10000"/>
                      <a:gd name="connsiteX15" fmla="*/ 132 w 10000"/>
                      <a:gd name="connsiteY15" fmla="*/ 0 h 10000"/>
                      <a:gd name="connsiteX0" fmla="*/ 132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884 h 10000"/>
                      <a:gd name="connsiteX3" fmla="*/ 9605 w 10000"/>
                      <a:gd name="connsiteY3" fmla="*/ 4638 h 10000"/>
                      <a:gd name="connsiteX4" fmla="*/ 8947 w 10000"/>
                      <a:gd name="connsiteY4" fmla="*/ 6014 h 10000"/>
                      <a:gd name="connsiteX5" fmla="*/ 8386 w 10000"/>
                      <a:gd name="connsiteY5" fmla="*/ 6756 h 10000"/>
                      <a:gd name="connsiteX6" fmla="*/ 7368 w 10000"/>
                      <a:gd name="connsiteY6" fmla="*/ 7681 h 10000"/>
                      <a:gd name="connsiteX7" fmla="*/ 6842 w 10000"/>
                      <a:gd name="connsiteY7" fmla="*/ 9130 h 10000"/>
                      <a:gd name="connsiteX8" fmla="*/ 6579 w 10000"/>
                      <a:gd name="connsiteY8" fmla="*/ 10000 h 10000"/>
                      <a:gd name="connsiteX9" fmla="*/ 3158 w 10000"/>
                      <a:gd name="connsiteY9" fmla="*/ 10000 h 10000"/>
                      <a:gd name="connsiteX10" fmla="*/ 2895 w 10000"/>
                      <a:gd name="connsiteY10" fmla="*/ 8406 h 10000"/>
                      <a:gd name="connsiteX11" fmla="*/ 1656 w 10000"/>
                      <a:gd name="connsiteY11" fmla="*/ 7024 h 10000"/>
                      <a:gd name="connsiteX12" fmla="*/ 916 w 10000"/>
                      <a:gd name="connsiteY12" fmla="*/ 6181 h 10000"/>
                      <a:gd name="connsiteX13" fmla="*/ 526 w 10000"/>
                      <a:gd name="connsiteY13" fmla="*/ 5217 h 10000"/>
                      <a:gd name="connsiteX14" fmla="*/ 263 w 10000"/>
                      <a:gd name="connsiteY14" fmla="*/ 3333 h 10000"/>
                      <a:gd name="connsiteX15" fmla="*/ 0 w 10000"/>
                      <a:gd name="connsiteY15" fmla="*/ 1304 h 10000"/>
                      <a:gd name="connsiteX16" fmla="*/ 132 w 10000"/>
                      <a:gd name="connsiteY16" fmla="*/ 0 h 10000"/>
                      <a:gd name="connsiteX0" fmla="*/ 132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884 h 10000"/>
                      <a:gd name="connsiteX3" fmla="*/ 9825 w 10000"/>
                      <a:gd name="connsiteY3" fmla="*/ 4668 h 10000"/>
                      <a:gd name="connsiteX4" fmla="*/ 8947 w 10000"/>
                      <a:gd name="connsiteY4" fmla="*/ 6014 h 10000"/>
                      <a:gd name="connsiteX5" fmla="*/ 8386 w 10000"/>
                      <a:gd name="connsiteY5" fmla="*/ 6756 h 10000"/>
                      <a:gd name="connsiteX6" fmla="*/ 7368 w 10000"/>
                      <a:gd name="connsiteY6" fmla="*/ 7681 h 10000"/>
                      <a:gd name="connsiteX7" fmla="*/ 6842 w 10000"/>
                      <a:gd name="connsiteY7" fmla="*/ 9130 h 10000"/>
                      <a:gd name="connsiteX8" fmla="*/ 6579 w 10000"/>
                      <a:gd name="connsiteY8" fmla="*/ 10000 h 10000"/>
                      <a:gd name="connsiteX9" fmla="*/ 3158 w 10000"/>
                      <a:gd name="connsiteY9" fmla="*/ 10000 h 10000"/>
                      <a:gd name="connsiteX10" fmla="*/ 2895 w 10000"/>
                      <a:gd name="connsiteY10" fmla="*/ 8406 h 10000"/>
                      <a:gd name="connsiteX11" fmla="*/ 1656 w 10000"/>
                      <a:gd name="connsiteY11" fmla="*/ 7024 h 10000"/>
                      <a:gd name="connsiteX12" fmla="*/ 916 w 10000"/>
                      <a:gd name="connsiteY12" fmla="*/ 6181 h 10000"/>
                      <a:gd name="connsiteX13" fmla="*/ 526 w 10000"/>
                      <a:gd name="connsiteY13" fmla="*/ 5217 h 10000"/>
                      <a:gd name="connsiteX14" fmla="*/ 263 w 10000"/>
                      <a:gd name="connsiteY14" fmla="*/ 3333 h 10000"/>
                      <a:gd name="connsiteX15" fmla="*/ 0 w 10000"/>
                      <a:gd name="connsiteY15" fmla="*/ 1304 h 10000"/>
                      <a:gd name="connsiteX16" fmla="*/ 132 w 10000"/>
                      <a:gd name="connsiteY16" fmla="*/ 0 h 10000"/>
                      <a:gd name="connsiteX0" fmla="*/ 0 w 10033"/>
                      <a:gd name="connsiteY0" fmla="*/ 30 h 10000"/>
                      <a:gd name="connsiteX1" fmla="*/ 10033 w 10033"/>
                      <a:gd name="connsiteY1" fmla="*/ 0 h 10000"/>
                      <a:gd name="connsiteX2" fmla="*/ 10033 w 10033"/>
                      <a:gd name="connsiteY2" fmla="*/ 1884 h 10000"/>
                      <a:gd name="connsiteX3" fmla="*/ 9858 w 10033"/>
                      <a:gd name="connsiteY3" fmla="*/ 4668 h 10000"/>
                      <a:gd name="connsiteX4" fmla="*/ 8980 w 10033"/>
                      <a:gd name="connsiteY4" fmla="*/ 6014 h 10000"/>
                      <a:gd name="connsiteX5" fmla="*/ 8419 w 10033"/>
                      <a:gd name="connsiteY5" fmla="*/ 6756 h 10000"/>
                      <a:gd name="connsiteX6" fmla="*/ 7401 w 10033"/>
                      <a:gd name="connsiteY6" fmla="*/ 7681 h 10000"/>
                      <a:gd name="connsiteX7" fmla="*/ 6875 w 10033"/>
                      <a:gd name="connsiteY7" fmla="*/ 9130 h 10000"/>
                      <a:gd name="connsiteX8" fmla="*/ 6612 w 10033"/>
                      <a:gd name="connsiteY8" fmla="*/ 10000 h 10000"/>
                      <a:gd name="connsiteX9" fmla="*/ 3191 w 10033"/>
                      <a:gd name="connsiteY9" fmla="*/ 10000 h 10000"/>
                      <a:gd name="connsiteX10" fmla="*/ 2928 w 10033"/>
                      <a:gd name="connsiteY10" fmla="*/ 8406 h 10000"/>
                      <a:gd name="connsiteX11" fmla="*/ 1689 w 10033"/>
                      <a:gd name="connsiteY11" fmla="*/ 7024 h 10000"/>
                      <a:gd name="connsiteX12" fmla="*/ 949 w 10033"/>
                      <a:gd name="connsiteY12" fmla="*/ 6181 h 10000"/>
                      <a:gd name="connsiteX13" fmla="*/ 559 w 10033"/>
                      <a:gd name="connsiteY13" fmla="*/ 5217 h 10000"/>
                      <a:gd name="connsiteX14" fmla="*/ 296 w 10033"/>
                      <a:gd name="connsiteY14" fmla="*/ 3333 h 10000"/>
                      <a:gd name="connsiteX15" fmla="*/ 33 w 10033"/>
                      <a:gd name="connsiteY15" fmla="*/ 1304 h 10000"/>
                      <a:gd name="connsiteX16" fmla="*/ 0 w 10033"/>
                      <a:gd name="connsiteY16" fmla="*/ 30 h 10000"/>
                      <a:gd name="connsiteX0" fmla="*/ 0 w 10417"/>
                      <a:gd name="connsiteY0" fmla="*/ 0 h 9970"/>
                      <a:gd name="connsiteX1" fmla="*/ 10417 w 10417"/>
                      <a:gd name="connsiteY1" fmla="*/ 30 h 9970"/>
                      <a:gd name="connsiteX2" fmla="*/ 10033 w 10417"/>
                      <a:gd name="connsiteY2" fmla="*/ 1854 h 9970"/>
                      <a:gd name="connsiteX3" fmla="*/ 9858 w 10417"/>
                      <a:gd name="connsiteY3" fmla="*/ 4638 h 9970"/>
                      <a:gd name="connsiteX4" fmla="*/ 8980 w 10417"/>
                      <a:gd name="connsiteY4" fmla="*/ 5984 h 9970"/>
                      <a:gd name="connsiteX5" fmla="*/ 8419 w 10417"/>
                      <a:gd name="connsiteY5" fmla="*/ 6726 h 9970"/>
                      <a:gd name="connsiteX6" fmla="*/ 7401 w 10417"/>
                      <a:gd name="connsiteY6" fmla="*/ 7651 h 9970"/>
                      <a:gd name="connsiteX7" fmla="*/ 6875 w 10417"/>
                      <a:gd name="connsiteY7" fmla="*/ 9100 h 9970"/>
                      <a:gd name="connsiteX8" fmla="*/ 6612 w 10417"/>
                      <a:gd name="connsiteY8" fmla="*/ 9970 h 9970"/>
                      <a:gd name="connsiteX9" fmla="*/ 3191 w 10417"/>
                      <a:gd name="connsiteY9" fmla="*/ 9970 h 9970"/>
                      <a:gd name="connsiteX10" fmla="*/ 2928 w 10417"/>
                      <a:gd name="connsiteY10" fmla="*/ 8376 h 9970"/>
                      <a:gd name="connsiteX11" fmla="*/ 1689 w 10417"/>
                      <a:gd name="connsiteY11" fmla="*/ 6994 h 9970"/>
                      <a:gd name="connsiteX12" fmla="*/ 949 w 10417"/>
                      <a:gd name="connsiteY12" fmla="*/ 6151 h 9970"/>
                      <a:gd name="connsiteX13" fmla="*/ 559 w 10417"/>
                      <a:gd name="connsiteY13" fmla="*/ 5187 h 9970"/>
                      <a:gd name="connsiteX14" fmla="*/ 296 w 10417"/>
                      <a:gd name="connsiteY14" fmla="*/ 3303 h 9970"/>
                      <a:gd name="connsiteX15" fmla="*/ 33 w 10417"/>
                      <a:gd name="connsiteY15" fmla="*/ 1274 h 9970"/>
                      <a:gd name="connsiteX16" fmla="*/ 0 w 10417"/>
                      <a:gd name="connsiteY16" fmla="*/ 0 h 9970"/>
                      <a:gd name="connsiteX0" fmla="*/ 0 w 10000"/>
                      <a:gd name="connsiteY0" fmla="*/ 0 h 10000"/>
                      <a:gd name="connsiteX1" fmla="*/ 10000 w 10000"/>
                      <a:gd name="connsiteY1" fmla="*/ 30 h 10000"/>
                      <a:gd name="connsiteX2" fmla="*/ 9842 w 10000"/>
                      <a:gd name="connsiteY2" fmla="*/ 2345 h 10000"/>
                      <a:gd name="connsiteX3" fmla="*/ 9463 w 10000"/>
                      <a:gd name="connsiteY3" fmla="*/ 4652 h 10000"/>
                      <a:gd name="connsiteX4" fmla="*/ 8621 w 10000"/>
                      <a:gd name="connsiteY4" fmla="*/ 6002 h 10000"/>
                      <a:gd name="connsiteX5" fmla="*/ 8082 w 10000"/>
                      <a:gd name="connsiteY5" fmla="*/ 6746 h 10000"/>
                      <a:gd name="connsiteX6" fmla="*/ 7105 w 10000"/>
                      <a:gd name="connsiteY6" fmla="*/ 7674 h 10000"/>
                      <a:gd name="connsiteX7" fmla="*/ 6600 w 10000"/>
                      <a:gd name="connsiteY7" fmla="*/ 9127 h 10000"/>
                      <a:gd name="connsiteX8" fmla="*/ 6347 w 10000"/>
                      <a:gd name="connsiteY8" fmla="*/ 10000 h 10000"/>
                      <a:gd name="connsiteX9" fmla="*/ 3063 w 10000"/>
                      <a:gd name="connsiteY9" fmla="*/ 10000 h 10000"/>
                      <a:gd name="connsiteX10" fmla="*/ 2811 w 10000"/>
                      <a:gd name="connsiteY10" fmla="*/ 8401 h 10000"/>
                      <a:gd name="connsiteX11" fmla="*/ 1621 w 10000"/>
                      <a:gd name="connsiteY11" fmla="*/ 7015 h 10000"/>
                      <a:gd name="connsiteX12" fmla="*/ 911 w 10000"/>
                      <a:gd name="connsiteY12" fmla="*/ 6170 h 10000"/>
                      <a:gd name="connsiteX13" fmla="*/ 537 w 10000"/>
                      <a:gd name="connsiteY13" fmla="*/ 5203 h 10000"/>
                      <a:gd name="connsiteX14" fmla="*/ 284 w 10000"/>
                      <a:gd name="connsiteY14" fmla="*/ 3313 h 10000"/>
                      <a:gd name="connsiteX15" fmla="*/ 32 w 10000"/>
                      <a:gd name="connsiteY15" fmla="*/ 1278 h 10000"/>
                      <a:gd name="connsiteX16" fmla="*/ 0 w 10000"/>
                      <a:gd name="connsiteY16" fmla="*/ 0 h 10000"/>
                      <a:gd name="connsiteX0" fmla="*/ 0 w 10000"/>
                      <a:gd name="connsiteY0" fmla="*/ 0 h 10000"/>
                      <a:gd name="connsiteX1" fmla="*/ 10000 w 10000"/>
                      <a:gd name="connsiteY1" fmla="*/ 30 h 10000"/>
                      <a:gd name="connsiteX2" fmla="*/ 9842 w 10000"/>
                      <a:gd name="connsiteY2" fmla="*/ 2345 h 10000"/>
                      <a:gd name="connsiteX3" fmla="*/ 9463 w 10000"/>
                      <a:gd name="connsiteY3" fmla="*/ 4652 h 10000"/>
                      <a:gd name="connsiteX4" fmla="*/ 8621 w 10000"/>
                      <a:gd name="connsiteY4" fmla="*/ 6002 h 10000"/>
                      <a:gd name="connsiteX5" fmla="*/ 8082 w 10000"/>
                      <a:gd name="connsiteY5" fmla="*/ 6746 h 10000"/>
                      <a:gd name="connsiteX6" fmla="*/ 7105 w 10000"/>
                      <a:gd name="connsiteY6" fmla="*/ 7674 h 10000"/>
                      <a:gd name="connsiteX7" fmla="*/ 6600 w 10000"/>
                      <a:gd name="connsiteY7" fmla="*/ 9127 h 10000"/>
                      <a:gd name="connsiteX8" fmla="*/ 6347 w 10000"/>
                      <a:gd name="connsiteY8" fmla="*/ 10000 h 10000"/>
                      <a:gd name="connsiteX9" fmla="*/ 3063 w 10000"/>
                      <a:gd name="connsiteY9" fmla="*/ 10000 h 10000"/>
                      <a:gd name="connsiteX10" fmla="*/ 2811 w 10000"/>
                      <a:gd name="connsiteY10" fmla="*/ 8401 h 10000"/>
                      <a:gd name="connsiteX11" fmla="*/ 1621 w 10000"/>
                      <a:gd name="connsiteY11" fmla="*/ 7015 h 10000"/>
                      <a:gd name="connsiteX12" fmla="*/ 911 w 10000"/>
                      <a:gd name="connsiteY12" fmla="*/ 6170 h 10000"/>
                      <a:gd name="connsiteX13" fmla="*/ 537 w 10000"/>
                      <a:gd name="connsiteY13" fmla="*/ 5203 h 10000"/>
                      <a:gd name="connsiteX14" fmla="*/ 126 w 10000"/>
                      <a:gd name="connsiteY14" fmla="*/ 3161 h 10000"/>
                      <a:gd name="connsiteX15" fmla="*/ 32 w 10000"/>
                      <a:gd name="connsiteY15" fmla="*/ 1278 h 10000"/>
                      <a:gd name="connsiteX16" fmla="*/ 0 w 10000"/>
                      <a:gd name="connsiteY16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000" h="10000">
                        <a:moveTo>
                          <a:pt x="0" y="0"/>
                        </a:moveTo>
                        <a:lnTo>
                          <a:pt x="10000" y="30"/>
                        </a:lnTo>
                        <a:cubicBezTo>
                          <a:pt x="9947" y="802"/>
                          <a:pt x="9895" y="1573"/>
                          <a:pt x="9842" y="2345"/>
                        </a:cubicBezTo>
                        <a:cubicBezTo>
                          <a:pt x="9716" y="3265"/>
                          <a:pt x="9590" y="3731"/>
                          <a:pt x="9463" y="4652"/>
                        </a:cubicBezTo>
                        <a:lnTo>
                          <a:pt x="8621" y="6002"/>
                        </a:lnTo>
                        <a:cubicBezTo>
                          <a:pt x="8371" y="6220"/>
                          <a:pt x="8332" y="6529"/>
                          <a:pt x="8082" y="6746"/>
                        </a:cubicBezTo>
                        <a:lnTo>
                          <a:pt x="7105" y="7674"/>
                        </a:lnTo>
                        <a:lnTo>
                          <a:pt x="6600" y="9127"/>
                        </a:lnTo>
                        <a:cubicBezTo>
                          <a:pt x="6515" y="9418"/>
                          <a:pt x="6432" y="9709"/>
                          <a:pt x="6347" y="10000"/>
                        </a:cubicBezTo>
                        <a:lnTo>
                          <a:pt x="3063" y="10000"/>
                        </a:lnTo>
                        <a:lnTo>
                          <a:pt x="2811" y="8401"/>
                        </a:lnTo>
                        <a:lnTo>
                          <a:pt x="1621" y="7015"/>
                        </a:lnTo>
                        <a:cubicBezTo>
                          <a:pt x="1455" y="6753"/>
                          <a:pt x="1077" y="6431"/>
                          <a:pt x="911" y="6170"/>
                        </a:cubicBezTo>
                        <a:lnTo>
                          <a:pt x="537" y="5203"/>
                        </a:lnTo>
                        <a:cubicBezTo>
                          <a:pt x="452" y="4573"/>
                          <a:pt x="211" y="3791"/>
                          <a:pt x="126" y="3161"/>
                        </a:cubicBezTo>
                        <a:cubicBezTo>
                          <a:pt x="95" y="2533"/>
                          <a:pt x="63" y="1906"/>
                          <a:pt x="32" y="1278"/>
                        </a:cubicBezTo>
                        <a:cubicBezTo>
                          <a:pt x="21" y="852"/>
                          <a:pt x="11" y="42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2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917825" y="1906588"/>
                    <a:ext cx="38100" cy="896937"/>
                  </a:xfrm>
                  <a:custGeom>
                    <a:avLst/>
                    <a:gdLst>
                      <a:gd name="T0" fmla="*/ 38100 w 90"/>
                      <a:gd name="T1" fmla="*/ 896937 h 2250"/>
                      <a:gd name="T2" fmla="*/ 0 w 90"/>
                      <a:gd name="T3" fmla="*/ 0 h 225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0" h="2250">
                        <a:moveTo>
                          <a:pt x="90" y="225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3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3476625" y="2773363"/>
                    <a:ext cx="244475" cy="1039812"/>
                  </a:xfrm>
                  <a:custGeom>
                    <a:avLst/>
                    <a:gdLst>
                      <a:gd name="T0" fmla="*/ 244475 w 605"/>
                      <a:gd name="T1" fmla="*/ 0 h 2610"/>
                      <a:gd name="T2" fmla="*/ 216189 w 605"/>
                      <a:gd name="T3" fmla="*/ 195612 h 2610"/>
                      <a:gd name="T4" fmla="*/ 131330 w 605"/>
                      <a:gd name="T5" fmla="*/ 397599 h 2610"/>
                      <a:gd name="T6" fmla="*/ 70716 w 605"/>
                      <a:gd name="T7" fmla="*/ 507556 h 2610"/>
                      <a:gd name="T8" fmla="*/ 10102 w 605"/>
                      <a:gd name="T9" fmla="*/ 901967 h 2610"/>
                      <a:gd name="T10" fmla="*/ 10102 w 605"/>
                      <a:gd name="T11" fmla="*/ 1039812 h 26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05" h="2610">
                        <a:moveTo>
                          <a:pt x="605" y="0"/>
                        </a:moveTo>
                        <a:cubicBezTo>
                          <a:pt x="596" y="82"/>
                          <a:pt x="582" y="325"/>
                          <a:pt x="535" y="491"/>
                        </a:cubicBezTo>
                        <a:cubicBezTo>
                          <a:pt x="488" y="657"/>
                          <a:pt x="385" y="867"/>
                          <a:pt x="325" y="998"/>
                        </a:cubicBezTo>
                        <a:cubicBezTo>
                          <a:pt x="265" y="1128"/>
                          <a:pt x="225" y="1063"/>
                          <a:pt x="175" y="1274"/>
                        </a:cubicBezTo>
                        <a:cubicBezTo>
                          <a:pt x="125" y="1485"/>
                          <a:pt x="50" y="2042"/>
                          <a:pt x="25" y="2264"/>
                        </a:cubicBezTo>
                        <a:cubicBezTo>
                          <a:pt x="0" y="2487"/>
                          <a:pt x="25" y="2552"/>
                          <a:pt x="25" y="261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4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721100" y="1901825"/>
                    <a:ext cx="100013" cy="90646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5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2894013" y="2778125"/>
                    <a:ext cx="254000" cy="1069975"/>
                  </a:xfrm>
                  <a:custGeom>
                    <a:avLst/>
                    <a:gdLst>
                      <a:gd name="T0" fmla="*/ 0 w 625"/>
                      <a:gd name="T1" fmla="*/ 0 h 2685"/>
                      <a:gd name="T2" fmla="*/ 25197 w 625"/>
                      <a:gd name="T3" fmla="*/ 205626 h 2685"/>
                      <a:gd name="T4" fmla="*/ 115011 w 625"/>
                      <a:gd name="T5" fmla="*/ 412448 h 2685"/>
                      <a:gd name="T6" fmla="*/ 179222 w 625"/>
                      <a:gd name="T7" fmla="*/ 525224 h 2685"/>
                      <a:gd name="T8" fmla="*/ 243434 w 625"/>
                      <a:gd name="T9" fmla="*/ 928906 h 2685"/>
                      <a:gd name="T10" fmla="*/ 243434 w 625"/>
                      <a:gd name="T11" fmla="*/ 1069975 h 26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25" h="2685">
                        <a:moveTo>
                          <a:pt x="0" y="0"/>
                        </a:moveTo>
                        <a:cubicBezTo>
                          <a:pt x="8" y="86"/>
                          <a:pt x="15" y="344"/>
                          <a:pt x="62" y="516"/>
                        </a:cubicBezTo>
                        <a:cubicBezTo>
                          <a:pt x="109" y="688"/>
                          <a:pt x="220" y="901"/>
                          <a:pt x="283" y="1035"/>
                        </a:cubicBezTo>
                        <a:cubicBezTo>
                          <a:pt x="346" y="1169"/>
                          <a:pt x="388" y="1102"/>
                          <a:pt x="441" y="1318"/>
                        </a:cubicBezTo>
                        <a:cubicBezTo>
                          <a:pt x="493" y="1534"/>
                          <a:pt x="572" y="2104"/>
                          <a:pt x="599" y="2331"/>
                        </a:cubicBezTo>
                        <a:cubicBezTo>
                          <a:pt x="625" y="2559"/>
                          <a:pt x="599" y="2626"/>
                          <a:pt x="599" y="2685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2809875" y="1924050"/>
                    <a:ext cx="84138" cy="862013"/>
                  </a:xfrm>
                  <a:custGeom>
                    <a:avLst/>
                    <a:gdLst>
                      <a:gd name="T0" fmla="*/ 84138 w 120"/>
                      <a:gd name="T1" fmla="*/ 862013 h 2160"/>
                      <a:gd name="T2" fmla="*/ 0 w 120"/>
                      <a:gd name="T3" fmla="*/ 0 h 216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0" h="2160">
                        <a:moveTo>
                          <a:pt x="120" y="216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7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3122613" y="3675063"/>
                    <a:ext cx="379412" cy="168275"/>
                  </a:xfrm>
                  <a:custGeom>
                    <a:avLst/>
                    <a:gdLst>
                      <a:gd name="T0" fmla="*/ 0 w 940"/>
                      <a:gd name="T1" fmla="*/ 159016 h 418"/>
                      <a:gd name="T2" fmla="*/ 76690 w 940"/>
                      <a:gd name="T3" fmla="*/ 159016 h 418"/>
                      <a:gd name="T4" fmla="*/ 92835 w 940"/>
                      <a:gd name="T5" fmla="*/ 102656 h 418"/>
                      <a:gd name="T6" fmla="*/ 100907 w 940"/>
                      <a:gd name="T7" fmla="*/ 18116 h 418"/>
                      <a:gd name="T8" fmla="*/ 221996 w 940"/>
                      <a:gd name="T9" fmla="*/ 6039 h 418"/>
                      <a:gd name="T10" fmla="*/ 282541 w 940"/>
                      <a:gd name="T11" fmla="*/ 54347 h 418"/>
                      <a:gd name="T12" fmla="*/ 282541 w 940"/>
                      <a:gd name="T13" fmla="*/ 134862 h 418"/>
                      <a:gd name="T14" fmla="*/ 379412 w 940"/>
                      <a:gd name="T15" fmla="*/ 154990 h 41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940" h="418">
                        <a:moveTo>
                          <a:pt x="0" y="395"/>
                        </a:moveTo>
                        <a:cubicBezTo>
                          <a:pt x="32" y="393"/>
                          <a:pt x="152" y="418"/>
                          <a:pt x="190" y="395"/>
                        </a:cubicBezTo>
                        <a:cubicBezTo>
                          <a:pt x="228" y="372"/>
                          <a:pt x="220" y="313"/>
                          <a:pt x="230" y="255"/>
                        </a:cubicBezTo>
                        <a:cubicBezTo>
                          <a:pt x="240" y="197"/>
                          <a:pt x="197" y="85"/>
                          <a:pt x="250" y="45"/>
                        </a:cubicBezTo>
                        <a:cubicBezTo>
                          <a:pt x="303" y="5"/>
                          <a:pt x="475" y="0"/>
                          <a:pt x="550" y="15"/>
                        </a:cubicBezTo>
                        <a:cubicBezTo>
                          <a:pt x="625" y="30"/>
                          <a:pt x="675" y="82"/>
                          <a:pt x="700" y="135"/>
                        </a:cubicBezTo>
                        <a:cubicBezTo>
                          <a:pt x="725" y="188"/>
                          <a:pt x="660" y="293"/>
                          <a:pt x="700" y="335"/>
                        </a:cubicBezTo>
                        <a:cubicBezTo>
                          <a:pt x="740" y="377"/>
                          <a:pt x="890" y="375"/>
                          <a:pt x="940" y="385"/>
                        </a:cubicBezTo>
                      </a:path>
                    </a:pathLst>
                  </a:custGeom>
                  <a:noFill/>
                  <a:ln w="57150" cmpd="sng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98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3276600" y="3632200"/>
                    <a:ext cx="57150" cy="95250"/>
                    <a:chOff x="2108" y="2288"/>
                    <a:chExt cx="36" cy="60"/>
                  </a:xfrm>
                </p:grpSpPr>
                <p:sp>
                  <p:nvSpPr>
                    <p:cNvPr id="99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4" y="2288"/>
                      <a:ext cx="0" cy="6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33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100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8" y="2288"/>
                      <a:ext cx="0" cy="6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33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</p:grpSp>
            <p:sp>
              <p:nvSpPr>
                <p:cNvPr id="89" name="Freeform 20"/>
                <p:cNvSpPr>
                  <a:spLocks noChangeAspect="1"/>
                </p:cNvSpPr>
                <p:nvPr/>
              </p:nvSpPr>
              <p:spPr bwMode="auto">
                <a:xfrm>
                  <a:off x="3403600" y="2790825"/>
                  <a:ext cx="257175" cy="1022350"/>
                </a:xfrm>
                <a:custGeom>
                  <a:avLst/>
                  <a:gdLst>
                    <a:gd name="T0" fmla="*/ 257175 w 635"/>
                    <a:gd name="T1" fmla="*/ 0 h 2565"/>
                    <a:gd name="T2" fmla="*/ 216675 w 635"/>
                    <a:gd name="T3" fmla="*/ 177765 h 2565"/>
                    <a:gd name="T4" fmla="*/ 131625 w 635"/>
                    <a:gd name="T5" fmla="*/ 379844 h 2565"/>
                    <a:gd name="T6" fmla="*/ 70875 w 635"/>
                    <a:gd name="T7" fmla="*/ 489851 h 2565"/>
                    <a:gd name="T8" fmla="*/ 10125 w 635"/>
                    <a:gd name="T9" fmla="*/ 884442 h 2565"/>
                    <a:gd name="T10" fmla="*/ 10125 w 635"/>
                    <a:gd name="T11" fmla="*/ 1022350 h 25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5" h="2565">
                      <a:moveTo>
                        <a:pt x="635" y="0"/>
                      </a:moveTo>
                      <a:cubicBezTo>
                        <a:pt x="623" y="74"/>
                        <a:pt x="587" y="287"/>
                        <a:pt x="535" y="446"/>
                      </a:cubicBezTo>
                      <a:cubicBezTo>
                        <a:pt x="483" y="605"/>
                        <a:pt x="385" y="822"/>
                        <a:pt x="325" y="953"/>
                      </a:cubicBezTo>
                      <a:cubicBezTo>
                        <a:pt x="265" y="1083"/>
                        <a:pt x="225" y="1018"/>
                        <a:pt x="175" y="1229"/>
                      </a:cubicBezTo>
                      <a:cubicBezTo>
                        <a:pt x="125" y="1440"/>
                        <a:pt x="50" y="1997"/>
                        <a:pt x="25" y="2219"/>
                      </a:cubicBezTo>
                      <a:cubicBezTo>
                        <a:pt x="0" y="2442"/>
                        <a:pt x="25" y="2507"/>
                        <a:pt x="25" y="256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0775" y="1901825"/>
                  <a:ext cx="52388" cy="9064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87" name="Freeform 18"/>
              <p:cNvSpPr>
                <a:spLocks noChangeAspect="1"/>
              </p:cNvSpPr>
              <p:nvPr/>
            </p:nvSpPr>
            <p:spPr bwMode="auto">
              <a:xfrm>
                <a:off x="2960688" y="2790825"/>
                <a:ext cx="247650" cy="1046163"/>
              </a:xfrm>
              <a:custGeom>
                <a:avLst/>
                <a:gdLst>
                  <a:gd name="T0" fmla="*/ 0 w 610"/>
                  <a:gd name="T1" fmla="*/ 0 h 2625"/>
                  <a:gd name="T2" fmla="*/ 19081 w 610"/>
                  <a:gd name="T3" fmla="*/ 181733 h 2625"/>
                  <a:gd name="T4" fmla="*/ 108804 w 610"/>
                  <a:gd name="T5" fmla="*/ 388575 h 2625"/>
                  <a:gd name="T6" fmla="*/ 172949 w 610"/>
                  <a:gd name="T7" fmla="*/ 501361 h 2625"/>
                  <a:gd name="T8" fmla="*/ 237094 w 610"/>
                  <a:gd name="T9" fmla="*/ 905080 h 2625"/>
                  <a:gd name="T10" fmla="*/ 237094 w 610"/>
                  <a:gd name="T11" fmla="*/ 1046163 h 26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0" h="2625">
                    <a:moveTo>
                      <a:pt x="0" y="0"/>
                    </a:moveTo>
                    <a:cubicBezTo>
                      <a:pt x="5" y="76"/>
                      <a:pt x="2" y="294"/>
                      <a:pt x="47" y="456"/>
                    </a:cubicBezTo>
                    <a:cubicBezTo>
                      <a:pt x="92" y="618"/>
                      <a:pt x="205" y="841"/>
                      <a:pt x="268" y="975"/>
                    </a:cubicBezTo>
                    <a:cubicBezTo>
                      <a:pt x="331" y="1109"/>
                      <a:pt x="373" y="1042"/>
                      <a:pt x="426" y="1258"/>
                    </a:cubicBezTo>
                    <a:cubicBezTo>
                      <a:pt x="478" y="1474"/>
                      <a:pt x="557" y="2044"/>
                      <a:pt x="584" y="2271"/>
                    </a:cubicBezTo>
                    <a:cubicBezTo>
                      <a:pt x="610" y="2499"/>
                      <a:pt x="584" y="2566"/>
                      <a:pt x="584" y="262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108" name="Skupina 107"/>
          <p:cNvGrpSpPr/>
          <p:nvPr/>
        </p:nvGrpSpPr>
        <p:grpSpPr>
          <a:xfrm>
            <a:off x="2265555" y="1599145"/>
            <a:ext cx="2395479" cy="1546225"/>
            <a:chOff x="3319463" y="1430338"/>
            <a:chExt cx="2395479" cy="1546225"/>
          </a:xfrm>
        </p:grpSpPr>
        <p:sp>
          <p:nvSpPr>
            <p:cNvPr id="109" name="Oval 17"/>
            <p:cNvSpPr>
              <a:spLocks noChangeArrowheads="1"/>
            </p:cNvSpPr>
            <p:nvPr/>
          </p:nvSpPr>
          <p:spPr bwMode="auto">
            <a:xfrm>
              <a:off x="5618105" y="1430338"/>
              <a:ext cx="96837" cy="95250"/>
            </a:xfrm>
            <a:prstGeom prst="ellipse">
              <a:avLst/>
            </a:prstGeom>
            <a:solidFill>
              <a:srgbClr val="FF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" name="Line 29"/>
            <p:cNvSpPr>
              <a:spLocks noChangeAspect="1" noChangeShapeType="1"/>
            </p:cNvSpPr>
            <p:nvPr/>
          </p:nvSpPr>
          <p:spPr bwMode="auto">
            <a:xfrm>
              <a:off x="3351213" y="1482725"/>
              <a:ext cx="22653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1" name="Line 30"/>
            <p:cNvSpPr>
              <a:spLocks noChangeAspect="1" noChangeShapeType="1"/>
            </p:cNvSpPr>
            <p:nvPr/>
          </p:nvSpPr>
          <p:spPr bwMode="auto">
            <a:xfrm flipH="1">
              <a:off x="3319463" y="1482725"/>
              <a:ext cx="23812" cy="1493838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2" name="Skupina 111"/>
          <p:cNvGrpSpPr/>
          <p:nvPr/>
        </p:nvGrpSpPr>
        <p:grpSpPr>
          <a:xfrm>
            <a:off x="2749742" y="4218533"/>
            <a:ext cx="1987550" cy="95250"/>
            <a:chOff x="3803650" y="4041775"/>
            <a:chExt cx="1987550" cy="95250"/>
          </a:xfrm>
        </p:grpSpPr>
        <p:sp>
          <p:nvSpPr>
            <p:cNvPr id="113" name="Line 14"/>
            <p:cNvSpPr>
              <a:spLocks noChangeShapeType="1"/>
            </p:cNvSpPr>
            <p:nvPr/>
          </p:nvSpPr>
          <p:spPr bwMode="auto">
            <a:xfrm>
              <a:off x="3803650" y="4116388"/>
              <a:ext cx="625475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4419600" y="4105275"/>
              <a:ext cx="1295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5" name="Oval 16"/>
            <p:cNvSpPr>
              <a:spLocks noChangeArrowheads="1"/>
            </p:cNvSpPr>
            <p:nvPr/>
          </p:nvSpPr>
          <p:spPr bwMode="auto">
            <a:xfrm>
              <a:off x="5694363" y="4041775"/>
              <a:ext cx="96837" cy="95250"/>
            </a:xfrm>
            <a:prstGeom prst="ellipse">
              <a:avLst/>
            </a:prstGeom>
            <a:solidFill>
              <a:srgbClr val="FF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6" name="Group 90"/>
          <p:cNvGrpSpPr>
            <a:grpSpLocks/>
          </p:cNvGrpSpPr>
          <p:nvPr/>
        </p:nvGrpSpPr>
        <p:grpSpPr bwMode="auto">
          <a:xfrm>
            <a:off x="2298893" y="2835822"/>
            <a:ext cx="3132138" cy="1017588"/>
            <a:chOff x="2160" y="1615"/>
            <a:chExt cx="1973" cy="641"/>
          </a:xfrm>
        </p:grpSpPr>
        <p:sp>
          <p:nvSpPr>
            <p:cNvPr id="117" name="Text Box 8"/>
            <p:cNvSpPr txBox="1">
              <a:spLocks noChangeArrowheads="1"/>
            </p:cNvSpPr>
            <p:nvPr/>
          </p:nvSpPr>
          <p:spPr bwMode="auto">
            <a:xfrm>
              <a:off x="2322" y="1615"/>
              <a:ext cx="1811" cy="37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cs-CZ" sz="1600" dirty="0" err="1">
                  <a:latin typeface="+mn-lt"/>
                  <a:cs typeface="Arial" pitchFamily="34" charset="0"/>
                </a:rPr>
                <a:t>Membrane</a:t>
              </a:r>
              <a:r>
                <a:rPr lang="cs-CZ" sz="1600" dirty="0">
                  <a:latin typeface="+mn-lt"/>
                  <a:cs typeface="Arial" pitchFamily="34" charset="0"/>
                </a:rPr>
                <a:t> </a:t>
              </a:r>
              <a:r>
                <a:rPr lang="cs-CZ" sz="1600" dirty="0" err="1">
                  <a:latin typeface="+mn-lt"/>
                  <a:cs typeface="Arial" pitchFamily="34" charset="0"/>
                </a:rPr>
                <a:t>patch</a:t>
              </a:r>
              <a:r>
                <a:rPr lang="cs-CZ" sz="1600" dirty="0">
                  <a:latin typeface="+mn-lt"/>
                  <a:cs typeface="Arial" pitchFamily="34" charset="0"/>
                </a:rPr>
                <a:t> </a:t>
              </a:r>
              <a:r>
                <a:rPr lang="cs-CZ" sz="1600" dirty="0" err="1">
                  <a:latin typeface="+mn-lt"/>
                  <a:cs typeface="Arial" pitchFamily="34" charset="0"/>
                </a:rPr>
                <a:t>with</a:t>
              </a:r>
              <a:r>
                <a:rPr lang="cs-CZ" sz="1600" dirty="0">
                  <a:latin typeface="+mn-lt"/>
                  <a:cs typeface="Arial" pitchFamily="34" charset="0"/>
                </a:rPr>
                <a:t> single </a:t>
              </a:r>
              <a:r>
                <a:rPr lang="cs-CZ" sz="1600" dirty="0" err="1">
                  <a:latin typeface="+mn-lt"/>
                  <a:cs typeface="Arial" pitchFamily="34" charset="0"/>
                </a:rPr>
                <a:t>channel</a:t>
              </a:r>
              <a:endParaRPr lang="en-GB" sz="1600" dirty="0">
                <a:latin typeface="+mn-lt"/>
                <a:cs typeface="Arial" pitchFamily="34" charset="0"/>
              </a:endParaRPr>
            </a:p>
          </p:txBody>
        </p:sp>
        <p:sp>
          <p:nvSpPr>
            <p:cNvPr id="118" name="Line 77"/>
            <p:cNvSpPr>
              <a:spLocks noChangeShapeType="1"/>
            </p:cNvSpPr>
            <p:nvPr/>
          </p:nvSpPr>
          <p:spPr bwMode="auto">
            <a:xfrm flipV="1">
              <a:off x="2160" y="1951"/>
              <a:ext cx="528" cy="305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4632299" y="2067694"/>
            <a:ext cx="3180061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cs-CZ" sz="1600" dirty="0">
                <a:latin typeface="+mn-lt"/>
                <a:cs typeface="Arial" pitchFamily="34" charset="0"/>
              </a:rPr>
              <a:t>C</a:t>
            </a:r>
            <a:r>
              <a:rPr lang="en-US" sz="1600" dirty="0" err="1">
                <a:latin typeface="+mn-lt"/>
                <a:cs typeface="Arial" pitchFamily="34" charset="0"/>
              </a:rPr>
              <a:t>urrent</a:t>
            </a:r>
            <a:r>
              <a:rPr lang="en-US" sz="1600" dirty="0">
                <a:latin typeface="+mn-lt"/>
                <a:cs typeface="Arial" pitchFamily="34" charset="0"/>
              </a:rPr>
              <a:t> flowing through single </a:t>
            </a:r>
            <a:r>
              <a:rPr lang="en-US" sz="1600" dirty="0" err="1">
                <a:latin typeface="+mn-lt"/>
                <a:cs typeface="Arial" pitchFamily="34" charset="0"/>
              </a:rPr>
              <a:t>channe</a:t>
            </a:r>
            <a:r>
              <a:rPr lang="cs-CZ" sz="1600" dirty="0">
                <a:latin typeface="+mn-lt"/>
                <a:cs typeface="Arial" pitchFamily="34" charset="0"/>
              </a:rPr>
              <a:t>l </a:t>
            </a:r>
            <a:r>
              <a:rPr lang="en-US" sz="1600" dirty="0">
                <a:latin typeface="+mn-lt"/>
                <a:cs typeface="Arial" pitchFamily="34" charset="0"/>
              </a:rPr>
              <a:t>in response to imposed voltage pulse</a:t>
            </a:r>
          </a:p>
        </p:txBody>
      </p:sp>
      <p:sp>
        <p:nvSpPr>
          <p:cNvPr id="122" name="TextovéPole 121"/>
          <p:cNvSpPr txBox="1"/>
          <p:nvPr/>
        </p:nvSpPr>
        <p:spPr>
          <a:xfrm>
            <a:off x="162241" y="195486"/>
            <a:ext cx="2273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Patch-clamp</a:t>
            </a:r>
            <a:endParaRPr lang="cs-CZ" sz="3200" dirty="0">
              <a:solidFill>
                <a:srgbClr val="0000FF"/>
              </a:solidFill>
            </a:endParaRPr>
          </a:p>
        </p:txBody>
      </p:sp>
      <p:sp>
        <p:nvSpPr>
          <p:cNvPr id="123" name="TextovéPole 122"/>
          <p:cNvSpPr txBox="1"/>
          <p:nvPr/>
        </p:nvSpPr>
        <p:spPr>
          <a:xfrm>
            <a:off x="191387" y="699542"/>
            <a:ext cx="308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Single </a:t>
            </a:r>
            <a:r>
              <a:rPr lang="cs-CZ" sz="2000" b="1" dirty="0" err="1"/>
              <a:t>channel</a:t>
            </a:r>
            <a:r>
              <a:rPr lang="cs-CZ" sz="2000" b="1" dirty="0"/>
              <a:t> </a:t>
            </a:r>
            <a:r>
              <a:rPr lang="cs-CZ" sz="2000" b="1" dirty="0" err="1"/>
              <a:t>patch-clamp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0113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kupina 119"/>
          <p:cNvGrpSpPr/>
          <p:nvPr/>
        </p:nvGrpSpPr>
        <p:grpSpPr>
          <a:xfrm>
            <a:off x="4565848" y="1432255"/>
            <a:ext cx="4470648" cy="1872208"/>
            <a:chOff x="683568" y="1484784"/>
            <a:chExt cx="7927032" cy="3096344"/>
          </a:xfrm>
        </p:grpSpPr>
        <p:sp>
          <p:nvSpPr>
            <p:cNvPr id="121" name="Obdélník 120"/>
            <p:cNvSpPr/>
            <p:nvPr/>
          </p:nvSpPr>
          <p:spPr>
            <a:xfrm>
              <a:off x="683568" y="1484784"/>
              <a:ext cx="7927032" cy="3096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2" name="Obrázek 121"/>
            <p:cNvPicPr>
              <a:picLocks noChangeAspect="1"/>
            </p:cNvPicPr>
            <p:nvPr/>
          </p:nvPicPr>
          <p:blipFill rotWithShape="1">
            <a:blip r:embed="rId3"/>
            <a:srcRect b="68188"/>
            <a:stretch/>
          </p:blipFill>
          <p:spPr>
            <a:xfrm>
              <a:off x="1763688" y="1722937"/>
              <a:ext cx="5913910" cy="9859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Obrázek 123"/>
            <p:cNvPicPr>
              <a:picLocks noChangeAspect="1"/>
            </p:cNvPicPr>
            <p:nvPr/>
          </p:nvPicPr>
          <p:blipFill rotWithShape="1">
            <a:blip r:embed="rId3"/>
            <a:srcRect t="60419"/>
            <a:stretch/>
          </p:blipFill>
          <p:spPr>
            <a:xfrm>
              <a:off x="1763688" y="2636912"/>
              <a:ext cx="5913910" cy="122676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Skupina 82"/>
          <p:cNvGrpSpPr/>
          <p:nvPr/>
        </p:nvGrpSpPr>
        <p:grpSpPr>
          <a:xfrm>
            <a:off x="781242" y="2070632"/>
            <a:ext cx="2851150" cy="2373326"/>
            <a:chOff x="1368012" y="2145702"/>
            <a:chExt cx="2851150" cy="2373326"/>
          </a:xfrm>
        </p:grpSpPr>
        <p:grpSp>
          <p:nvGrpSpPr>
            <p:cNvPr id="84" name="Skupina 83"/>
            <p:cNvGrpSpPr/>
            <p:nvPr/>
          </p:nvGrpSpPr>
          <p:grpSpPr>
            <a:xfrm>
              <a:off x="1368012" y="3501441"/>
              <a:ext cx="2851150" cy="1017587"/>
              <a:chOff x="1835150" y="3249613"/>
              <a:chExt cx="2851150" cy="1017587"/>
            </a:xfrm>
          </p:grpSpPr>
          <p:sp>
            <p:nvSpPr>
              <p:cNvPr id="102" name="Rectangle 3"/>
              <p:cNvSpPr>
                <a:spLocks noChangeArrowheads="1"/>
              </p:cNvSpPr>
              <p:nvPr/>
            </p:nvSpPr>
            <p:spPr bwMode="auto">
              <a:xfrm>
                <a:off x="1849438" y="3525838"/>
                <a:ext cx="2819400" cy="706437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03" name="Group 9"/>
              <p:cNvGrpSpPr>
                <a:grpSpLocks/>
              </p:cNvGrpSpPr>
              <p:nvPr/>
            </p:nvGrpSpPr>
            <p:grpSpPr bwMode="auto">
              <a:xfrm>
                <a:off x="1835150" y="3249613"/>
                <a:ext cx="2851150" cy="1017587"/>
                <a:chOff x="5115" y="9120"/>
                <a:chExt cx="5280" cy="1920"/>
              </a:xfrm>
            </p:grpSpPr>
            <p:sp>
              <p:nvSpPr>
                <p:cNvPr id="105" name="Line 10"/>
                <p:cNvSpPr>
                  <a:spLocks noChangeShapeType="1"/>
                </p:cNvSpPr>
                <p:nvPr/>
              </p:nvSpPr>
              <p:spPr bwMode="auto">
                <a:xfrm>
                  <a:off x="5115" y="11040"/>
                  <a:ext cx="526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395" y="9120"/>
                  <a:ext cx="0" cy="192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115" y="9135"/>
                  <a:ext cx="0" cy="190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04" name="Line 13"/>
              <p:cNvSpPr>
                <a:spLocks noChangeShapeType="1"/>
              </p:cNvSpPr>
              <p:nvPr/>
            </p:nvSpPr>
            <p:spPr bwMode="auto">
              <a:xfrm>
                <a:off x="1835150" y="3471863"/>
                <a:ext cx="2835275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5" name="Skupina 84"/>
            <p:cNvGrpSpPr/>
            <p:nvPr/>
          </p:nvGrpSpPr>
          <p:grpSpPr>
            <a:xfrm>
              <a:off x="2374541" y="2145702"/>
              <a:ext cx="1011238" cy="1946275"/>
              <a:chOff x="2811846" y="1907172"/>
              <a:chExt cx="1011238" cy="1946275"/>
            </a:xfrm>
          </p:grpSpPr>
          <p:grpSp>
            <p:nvGrpSpPr>
              <p:cNvPr id="86" name="Skupina 85"/>
              <p:cNvGrpSpPr/>
              <p:nvPr/>
            </p:nvGrpSpPr>
            <p:grpSpPr>
              <a:xfrm>
                <a:off x="2811846" y="1907172"/>
                <a:ext cx="1011238" cy="1946275"/>
                <a:chOff x="2811846" y="1899221"/>
                <a:chExt cx="1011238" cy="1946275"/>
              </a:xfrm>
            </p:grpSpPr>
            <p:grpSp>
              <p:nvGrpSpPr>
                <p:cNvPr id="88" name="Skupina 87"/>
                <p:cNvGrpSpPr/>
                <p:nvPr/>
              </p:nvGrpSpPr>
              <p:grpSpPr>
                <a:xfrm>
                  <a:off x="2811846" y="1899221"/>
                  <a:ext cx="1011238" cy="1946275"/>
                  <a:chOff x="2809875" y="1901825"/>
                  <a:chExt cx="1011238" cy="1946275"/>
                </a:xfrm>
              </p:grpSpPr>
              <p:sp>
                <p:nvSpPr>
                  <p:cNvPr id="91" name="Freeform 2"/>
                  <p:cNvSpPr>
                    <a:spLocks/>
                  </p:cNvSpPr>
                  <p:nvPr/>
                </p:nvSpPr>
                <p:spPr bwMode="auto">
                  <a:xfrm>
                    <a:off x="2940835" y="2232793"/>
                    <a:ext cx="754087" cy="1310507"/>
                  </a:xfrm>
                  <a:custGeom>
                    <a:avLst/>
                    <a:gdLst>
                      <a:gd name="T0" fmla="*/ 9525 w 456"/>
                      <a:gd name="T1" fmla="*/ 0 h 828"/>
                      <a:gd name="T2" fmla="*/ 723900 w 456"/>
                      <a:gd name="T3" fmla="*/ 0 h 828"/>
                      <a:gd name="T4" fmla="*/ 723900 w 456"/>
                      <a:gd name="T5" fmla="*/ 247650 h 828"/>
                      <a:gd name="T6" fmla="*/ 695325 w 456"/>
                      <a:gd name="T7" fmla="*/ 609600 h 828"/>
                      <a:gd name="T8" fmla="*/ 647700 w 456"/>
                      <a:gd name="T9" fmla="*/ 790575 h 828"/>
                      <a:gd name="T10" fmla="*/ 533400 w 456"/>
                      <a:gd name="T11" fmla="*/ 1009650 h 828"/>
                      <a:gd name="T12" fmla="*/ 495300 w 456"/>
                      <a:gd name="T13" fmla="*/ 1200150 h 828"/>
                      <a:gd name="T14" fmla="*/ 476250 w 456"/>
                      <a:gd name="T15" fmla="*/ 1314450 h 828"/>
                      <a:gd name="T16" fmla="*/ 228600 w 456"/>
                      <a:gd name="T17" fmla="*/ 1314450 h 828"/>
                      <a:gd name="T18" fmla="*/ 209550 w 456"/>
                      <a:gd name="T19" fmla="*/ 1104900 h 828"/>
                      <a:gd name="T20" fmla="*/ 123825 w 456"/>
                      <a:gd name="T21" fmla="*/ 895350 h 828"/>
                      <a:gd name="T22" fmla="*/ 38100 w 456"/>
                      <a:gd name="T23" fmla="*/ 685800 h 828"/>
                      <a:gd name="T24" fmla="*/ 19050 w 456"/>
                      <a:gd name="T25" fmla="*/ 438150 h 828"/>
                      <a:gd name="T26" fmla="*/ 0 w 456"/>
                      <a:gd name="T27" fmla="*/ 171450 h 828"/>
                      <a:gd name="T28" fmla="*/ 9525 w 456"/>
                      <a:gd name="T29" fmla="*/ 0 h 82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132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884 h 10000"/>
                      <a:gd name="connsiteX3" fmla="*/ 9605 w 10000"/>
                      <a:gd name="connsiteY3" fmla="*/ 4638 h 10000"/>
                      <a:gd name="connsiteX4" fmla="*/ 8947 w 10000"/>
                      <a:gd name="connsiteY4" fmla="*/ 6014 h 10000"/>
                      <a:gd name="connsiteX5" fmla="*/ 7368 w 10000"/>
                      <a:gd name="connsiteY5" fmla="*/ 7681 h 10000"/>
                      <a:gd name="connsiteX6" fmla="*/ 6842 w 10000"/>
                      <a:gd name="connsiteY6" fmla="*/ 9130 h 10000"/>
                      <a:gd name="connsiteX7" fmla="*/ 6579 w 10000"/>
                      <a:gd name="connsiteY7" fmla="*/ 10000 h 10000"/>
                      <a:gd name="connsiteX8" fmla="*/ 3158 w 10000"/>
                      <a:gd name="connsiteY8" fmla="*/ 10000 h 10000"/>
                      <a:gd name="connsiteX9" fmla="*/ 2895 w 10000"/>
                      <a:gd name="connsiteY9" fmla="*/ 8406 h 10000"/>
                      <a:gd name="connsiteX10" fmla="*/ 1711 w 10000"/>
                      <a:gd name="connsiteY10" fmla="*/ 6812 h 10000"/>
                      <a:gd name="connsiteX11" fmla="*/ 916 w 10000"/>
                      <a:gd name="connsiteY11" fmla="*/ 6181 h 10000"/>
                      <a:gd name="connsiteX12" fmla="*/ 526 w 10000"/>
                      <a:gd name="connsiteY12" fmla="*/ 5217 h 10000"/>
                      <a:gd name="connsiteX13" fmla="*/ 263 w 10000"/>
                      <a:gd name="connsiteY13" fmla="*/ 3333 h 10000"/>
                      <a:gd name="connsiteX14" fmla="*/ 0 w 10000"/>
                      <a:gd name="connsiteY14" fmla="*/ 1304 h 10000"/>
                      <a:gd name="connsiteX15" fmla="*/ 132 w 10000"/>
                      <a:gd name="connsiteY15" fmla="*/ 0 h 10000"/>
                      <a:gd name="connsiteX0" fmla="*/ 132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884 h 10000"/>
                      <a:gd name="connsiteX3" fmla="*/ 9605 w 10000"/>
                      <a:gd name="connsiteY3" fmla="*/ 4638 h 10000"/>
                      <a:gd name="connsiteX4" fmla="*/ 8947 w 10000"/>
                      <a:gd name="connsiteY4" fmla="*/ 6014 h 10000"/>
                      <a:gd name="connsiteX5" fmla="*/ 7368 w 10000"/>
                      <a:gd name="connsiteY5" fmla="*/ 7681 h 10000"/>
                      <a:gd name="connsiteX6" fmla="*/ 6842 w 10000"/>
                      <a:gd name="connsiteY6" fmla="*/ 9130 h 10000"/>
                      <a:gd name="connsiteX7" fmla="*/ 6579 w 10000"/>
                      <a:gd name="connsiteY7" fmla="*/ 10000 h 10000"/>
                      <a:gd name="connsiteX8" fmla="*/ 3158 w 10000"/>
                      <a:gd name="connsiteY8" fmla="*/ 10000 h 10000"/>
                      <a:gd name="connsiteX9" fmla="*/ 2895 w 10000"/>
                      <a:gd name="connsiteY9" fmla="*/ 8406 h 10000"/>
                      <a:gd name="connsiteX10" fmla="*/ 1656 w 10000"/>
                      <a:gd name="connsiteY10" fmla="*/ 7024 h 10000"/>
                      <a:gd name="connsiteX11" fmla="*/ 916 w 10000"/>
                      <a:gd name="connsiteY11" fmla="*/ 6181 h 10000"/>
                      <a:gd name="connsiteX12" fmla="*/ 526 w 10000"/>
                      <a:gd name="connsiteY12" fmla="*/ 5217 h 10000"/>
                      <a:gd name="connsiteX13" fmla="*/ 263 w 10000"/>
                      <a:gd name="connsiteY13" fmla="*/ 3333 h 10000"/>
                      <a:gd name="connsiteX14" fmla="*/ 0 w 10000"/>
                      <a:gd name="connsiteY14" fmla="*/ 1304 h 10000"/>
                      <a:gd name="connsiteX15" fmla="*/ 132 w 10000"/>
                      <a:gd name="connsiteY15" fmla="*/ 0 h 10000"/>
                      <a:gd name="connsiteX0" fmla="*/ 132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884 h 10000"/>
                      <a:gd name="connsiteX3" fmla="*/ 9605 w 10000"/>
                      <a:gd name="connsiteY3" fmla="*/ 4638 h 10000"/>
                      <a:gd name="connsiteX4" fmla="*/ 8947 w 10000"/>
                      <a:gd name="connsiteY4" fmla="*/ 6014 h 10000"/>
                      <a:gd name="connsiteX5" fmla="*/ 8386 w 10000"/>
                      <a:gd name="connsiteY5" fmla="*/ 6756 h 10000"/>
                      <a:gd name="connsiteX6" fmla="*/ 7368 w 10000"/>
                      <a:gd name="connsiteY6" fmla="*/ 7681 h 10000"/>
                      <a:gd name="connsiteX7" fmla="*/ 6842 w 10000"/>
                      <a:gd name="connsiteY7" fmla="*/ 9130 h 10000"/>
                      <a:gd name="connsiteX8" fmla="*/ 6579 w 10000"/>
                      <a:gd name="connsiteY8" fmla="*/ 10000 h 10000"/>
                      <a:gd name="connsiteX9" fmla="*/ 3158 w 10000"/>
                      <a:gd name="connsiteY9" fmla="*/ 10000 h 10000"/>
                      <a:gd name="connsiteX10" fmla="*/ 2895 w 10000"/>
                      <a:gd name="connsiteY10" fmla="*/ 8406 h 10000"/>
                      <a:gd name="connsiteX11" fmla="*/ 1656 w 10000"/>
                      <a:gd name="connsiteY11" fmla="*/ 7024 h 10000"/>
                      <a:gd name="connsiteX12" fmla="*/ 916 w 10000"/>
                      <a:gd name="connsiteY12" fmla="*/ 6181 h 10000"/>
                      <a:gd name="connsiteX13" fmla="*/ 526 w 10000"/>
                      <a:gd name="connsiteY13" fmla="*/ 5217 h 10000"/>
                      <a:gd name="connsiteX14" fmla="*/ 263 w 10000"/>
                      <a:gd name="connsiteY14" fmla="*/ 3333 h 10000"/>
                      <a:gd name="connsiteX15" fmla="*/ 0 w 10000"/>
                      <a:gd name="connsiteY15" fmla="*/ 1304 h 10000"/>
                      <a:gd name="connsiteX16" fmla="*/ 132 w 10000"/>
                      <a:gd name="connsiteY16" fmla="*/ 0 h 10000"/>
                      <a:gd name="connsiteX0" fmla="*/ 132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884 h 10000"/>
                      <a:gd name="connsiteX3" fmla="*/ 9825 w 10000"/>
                      <a:gd name="connsiteY3" fmla="*/ 4668 h 10000"/>
                      <a:gd name="connsiteX4" fmla="*/ 8947 w 10000"/>
                      <a:gd name="connsiteY4" fmla="*/ 6014 h 10000"/>
                      <a:gd name="connsiteX5" fmla="*/ 8386 w 10000"/>
                      <a:gd name="connsiteY5" fmla="*/ 6756 h 10000"/>
                      <a:gd name="connsiteX6" fmla="*/ 7368 w 10000"/>
                      <a:gd name="connsiteY6" fmla="*/ 7681 h 10000"/>
                      <a:gd name="connsiteX7" fmla="*/ 6842 w 10000"/>
                      <a:gd name="connsiteY7" fmla="*/ 9130 h 10000"/>
                      <a:gd name="connsiteX8" fmla="*/ 6579 w 10000"/>
                      <a:gd name="connsiteY8" fmla="*/ 10000 h 10000"/>
                      <a:gd name="connsiteX9" fmla="*/ 3158 w 10000"/>
                      <a:gd name="connsiteY9" fmla="*/ 10000 h 10000"/>
                      <a:gd name="connsiteX10" fmla="*/ 2895 w 10000"/>
                      <a:gd name="connsiteY10" fmla="*/ 8406 h 10000"/>
                      <a:gd name="connsiteX11" fmla="*/ 1656 w 10000"/>
                      <a:gd name="connsiteY11" fmla="*/ 7024 h 10000"/>
                      <a:gd name="connsiteX12" fmla="*/ 916 w 10000"/>
                      <a:gd name="connsiteY12" fmla="*/ 6181 h 10000"/>
                      <a:gd name="connsiteX13" fmla="*/ 526 w 10000"/>
                      <a:gd name="connsiteY13" fmla="*/ 5217 h 10000"/>
                      <a:gd name="connsiteX14" fmla="*/ 263 w 10000"/>
                      <a:gd name="connsiteY14" fmla="*/ 3333 h 10000"/>
                      <a:gd name="connsiteX15" fmla="*/ 0 w 10000"/>
                      <a:gd name="connsiteY15" fmla="*/ 1304 h 10000"/>
                      <a:gd name="connsiteX16" fmla="*/ 132 w 10000"/>
                      <a:gd name="connsiteY16" fmla="*/ 0 h 10000"/>
                      <a:gd name="connsiteX0" fmla="*/ 0 w 10033"/>
                      <a:gd name="connsiteY0" fmla="*/ 30 h 10000"/>
                      <a:gd name="connsiteX1" fmla="*/ 10033 w 10033"/>
                      <a:gd name="connsiteY1" fmla="*/ 0 h 10000"/>
                      <a:gd name="connsiteX2" fmla="*/ 10033 w 10033"/>
                      <a:gd name="connsiteY2" fmla="*/ 1884 h 10000"/>
                      <a:gd name="connsiteX3" fmla="*/ 9858 w 10033"/>
                      <a:gd name="connsiteY3" fmla="*/ 4668 h 10000"/>
                      <a:gd name="connsiteX4" fmla="*/ 8980 w 10033"/>
                      <a:gd name="connsiteY4" fmla="*/ 6014 h 10000"/>
                      <a:gd name="connsiteX5" fmla="*/ 8419 w 10033"/>
                      <a:gd name="connsiteY5" fmla="*/ 6756 h 10000"/>
                      <a:gd name="connsiteX6" fmla="*/ 7401 w 10033"/>
                      <a:gd name="connsiteY6" fmla="*/ 7681 h 10000"/>
                      <a:gd name="connsiteX7" fmla="*/ 6875 w 10033"/>
                      <a:gd name="connsiteY7" fmla="*/ 9130 h 10000"/>
                      <a:gd name="connsiteX8" fmla="*/ 6612 w 10033"/>
                      <a:gd name="connsiteY8" fmla="*/ 10000 h 10000"/>
                      <a:gd name="connsiteX9" fmla="*/ 3191 w 10033"/>
                      <a:gd name="connsiteY9" fmla="*/ 10000 h 10000"/>
                      <a:gd name="connsiteX10" fmla="*/ 2928 w 10033"/>
                      <a:gd name="connsiteY10" fmla="*/ 8406 h 10000"/>
                      <a:gd name="connsiteX11" fmla="*/ 1689 w 10033"/>
                      <a:gd name="connsiteY11" fmla="*/ 7024 h 10000"/>
                      <a:gd name="connsiteX12" fmla="*/ 949 w 10033"/>
                      <a:gd name="connsiteY12" fmla="*/ 6181 h 10000"/>
                      <a:gd name="connsiteX13" fmla="*/ 559 w 10033"/>
                      <a:gd name="connsiteY13" fmla="*/ 5217 h 10000"/>
                      <a:gd name="connsiteX14" fmla="*/ 296 w 10033"/>
                      <a:gd name="connsiteY14" fmla="*/ 3333 h 10000"/>
                      <a:gd name="connsiteX15" fmla="*/ 33 w 10033"/>
                      <a:gd name="connsiteY15" fmla="*/ 1304 h 10000"/>
                      <a:gd name="connsiteX16" fmla="*/ 0 w 10033"/>
                      <a:gd name="connsiteY16" fmla="*/ 30 h 10000"/>
                      <a:gd name="connsiteX0" fmla="*/ 0 w 10417"/>
                      <a:gd name="connsiteY0" fmla="*/ 0 h 9970"/>
                      <a:gd name="connsiteX1" fmla="*/ 10417 w 10417"/>
                      <a:gd name="connsiteY1" fmla="*/ 30 h 9970"/>
                      <a:gd name="connsiteX2" fmla="*/ 10033 w 10417"/>
                      <a:gd name="connsiteY2" fmla="*/ 1854 h 9970"/>
                      <a:gd name="connsiteX3" fmla="*/ 9858 w 10417"/>
                      <a:gd name="connsiteY3" fmla="*/ 4638 h 9970"/>
                      <a:gd name="connsiteX4" fmla="*/ 8980 w 10417"/>
                      <a:gd name="connsiteY4" fmla="*/ 5984 h 9970"/>
                      <a:gd name="connsiteX5" fmla="*/ 8419 w 10417"/>
                      <a:gd name="connsiteY5" fmla="*/ 6726 h 9970"/>
                      <a:gd name="connsiteX6" fmla="*/ 7401 w 10417"/>
                      <a:gd name="connsiteY6" fmla="*/ 7651 h 9970"/>
                      <a:gd name="connsiteX7" fmla="*/ 6875 w 10417"/>
                      <a:gd name="connsiteY7" fmla="*/ 9100 h 9970"/>
                      <a:gd name="connsiteX8" fmla="*/ 6612 w 10417"/>
                      <a:gd name="connsiteY8" fmla="*/ 9970 h 9970"/>
                      <a:gd name="connsiteX9" fmla="*/ 3191 w 10417"/>
                      <a:gd name="connsiteY9" fmla="*/ 9970 h 9970"/>
                      <a:gd name="connsiteX10" fmla="*/ 2928 w 10417"/>
                      <a:gd name="connsiteY10" fmla="*/ 8376 h 9970"/>
                      <a:gd name="connsiteX11" fmla="*/ 1689 w 10417"/>
                      <a:gd name="connsiteY11" fmla="*/ 6994 h 9970"/>
                      <a:gd name="connsiteX12" fmla="*/ 949 w 10417"/>
                      <a:gd name="connsiteY12" fmla="*/ 6151 h 9970"/>
                      <a:gd name="connsiteX13" fmla="*/ 559 w 10417"/>
                      <a:gd name="connsiteY13" fmla="*/ 5187 h 9970"/>
                      <a:gd name="connsiteX14" fmla="*/ 296 w 10417"/>
                      <a:gd name="connsiteY14" fmla="*/ 3303 h 9970"/>
                      <a:gd name="connsiteX15" fmla="*/ 33 w 10417"/>
                      <a:gd name="connsiteY15" fmla="*/ 1274 h 9970"/>
                      <a:gd name="connsiteX16" fmla="*/ 0 w 10417"/>
                      <a:gd name="connsiteY16" fmla="*/ 0 h 9970"/>
                      <a:gd name="connsiteX0" fmla="*/ 0 w 10000"/>
                      <a:gd name="connsiteY0" fmla="*/ 0 h 10000"/>
                      <a:gd name="connsiteX1" fmla="*/ 10000 w 10000"/>
                      <a:gd name="connsiteY1" fmla="*/ 30 h 10000"/>
                      <a:gd name="connsiteX2" fmla="*/ 9842 w 10000"/>
                      <a:gd name="connsiteY2" fmla="*/ 2345 h 10000"/>
                      <a:gd name="connsiteX3" fmla="*/ 9463 w 10000"/>
                      <a:gd name="connsiteY3" fmla="*/ 4652 h 10000"/>
                      <a:gd name="connsiteX4" fmla="*/ 8621 w 10000"/>
                      <a:gd name="connsiteY4" fmla="*/ 6002 h 10000"/>
                      <a:gd name="connsiteX5" fmla="*/ 8082 w 10000"/>
                      <a:gd name="connsiteY5" fmla="*/ 6746 h 10000"/>
                      <a:gd name="connsiteX6" fmla="*/ 7105 w 10000"/>
                      <a:gd name="connsiteY6" fmla="*/ 7674 h 10000"/>
                      <a:gd name="connsiteX7" fmla="*/ 6600 w 10000"/>
                      <a:gd name="connsiteY7" fmla="*/ 9127 h 10000"/>
                      <a:gd name="connsiteX8" fmla="*/ 6347 w 10000"/>
                      <a:gd name="connsiteY8" fmla="*/ 10000 h 10000"/>
                      <a:gd name="connsiteX9" fmla="*/ 3063 w 10000"/>
                      <a:gd name="connsiteY9" fmla="*/ 10000 h 10000"/>
                      <a:gd name="connsiteX10" fmla="*/ 2811 w 10000"/>
                      <a:gd name="connsiteY10" fmla="*/ 8401 h 10000"/>
                      <a:gd name="connsiteX11" fmla="*/ 1621 w 10000"/>
                      <a:gd name="connsiteY11" fmla="*/ 7015 h 10000"/>
                      <a:gd name="connsiteX12" fmla="*/ 911 w 10000"/>
                      <a:gd name="connsiteY12" fmla="*/ 6170 h 10000"/>
                      <a:gd name="connsiteX13" fmla="*/ 537 w 10000"/>
                      <a:gd name="connsiteY13" fmla="*/ 5203 h 10000"/>
                      <a:gd name="connsiteX14" fmla="*/ 284 w 10000"/>
                      <a:gd name="connsiteY14" fmla="*/ 3313 h 10000"/>
                      <a:gd name="connsiteX15" fmla="*/ 32 w 10000"/>
                      <a:gd name="connsiteY15" fmla="*/ 1278 h 10000"/>
                      <a:gd name="connsiteX16" fmla="*/ 0 w 10000"/>
                      <a:gd name="connsiteY16" fmla="*/ 0 h 10000"/>
                      <a:gd name="connsiteX0" fmla="*/ 0 w 10000"/>
                      <a:gd name="connsiteY0" fmla="*/ 0 h 10000"/>
                      <a:gd name="connsiteX1" fmla="*/ 10000 w 10000"/>
                      <a:gd name="connsiteY1" fmla="*/ 30 h 10000"/>
                      <a:gd name="connsiteX2" fmla="*/ 9842 w 10000"/>
                      <a:gd name="connsiteY2" fmla="*/ 2345 h 10000"/>
                      <a:gd name="connsiteX3" fmla="*/ 9463 w 10000"/>
                      <a:gd name="connsiteY3" fmla="*/ 4652 h 10000"/>
                      <a:gd name="connsiteX4" fmla="*/ 8621 w 10000"/>
                      <a:gd name="connsiteY4" fmla="*/ 6002 h 10000"/>
                      <a:gd name="connsiteX5" fmla="*/ 8082 w 10000"/>
                      <a:gd name="connsiteY5" fmla="*/ 6746 h 10000"/>
                      <a:gd name="connsiteX6" fmla="*/ 7105 w 10000"/>
                      <a:gd name="connsiteY6" fmla="*/ 7674 h 10000"/>
                      <a:gd name="connsiteX7" fmla="*/ 6600 w 10000"/>
                      <a:gd name="connsiteY7" fmla="*/ 9127 h 10000"/>
                      <a:gd name="connsiteX8" fmla="*/ 6347 w 10000"/>
                      <a:gd name="connsiteY8" fmla="*/ 10000 h 10000"/>
                      <a:gd name="connsiteX9" fmla="*/ 3063 w 10000"/>
                      <a:gd name="connsiteY9" fmla="*/ 10000 h 10000"/>
                      <a:gd name="connsiteX10" fmla="*/ 2811 w 10000"/>
                      <a:gd name="connsiteY10" fmla="*/ 8401 h 10000"/>
                      <a:gd name="connsiteX11" fmla="*/ 1621 w 10000"/>
                      <a:gd name="connsiteY11" fmla="*/ 7015 h 10000"/>
                      <a:gd name="connsiteX12" fmla="*/ 911 w 10000"/>
                      <a:gd name="connsiteY12" fmla="*/ 6170 h 10000"/>
                      <a:gd name="connsiteX13" fmla="*/ 537 w 10000"/>
                      <a:gd name="connsiteY13" fmla="*/ 5203 h 10000"/>
                      <a:gd name="connsiteX14" fmla="*/ 126 w 10000"/>
                      <a:gd name="connsiteY14" fmla="*/ 3161 h 10000"/>
                      <a:gd name="connsiteX15" fmla="*/ 32 w 10000"/>
                      <a:gd name="connsiteY15" fmla="*/ 1278 h 10000"/>
                      <a:gd name="connsiteX16" fmla="*/ 0 w 10000"/>
                      <a:gd name="connsiteY16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000" h="10000">
                        <a:moveTo>
                          <a:pt x="0" y="0"/>
                        </a:moveTo>
                        <a:lnTo>
                          <a:pt x="10000" y="30"/>
                        </a:lnTo>
                        <a:cubicBezTo>
                          <a:pt x="9947" y="802"/>
                          <a:pt x="9895" y="1573"/>
                          <a:pt x="9842" y="2345"/>
                        </a:cubicBezTo>
                        <a:cubicBezTo>
                          <a:pt x="9716" y="3265"/>
                          <a:pt x="9590" y="3731"/>
                          <a:pt x="9463" y="4652"/>
                        </a:cubicBezTo>
                        <a:lnTo>
                          <a:pt x="8621" y="6002"/>
                        </a:lnTo>
                        <a:cubicBezTo>
                          <a:pt x="8371" y="6220"/>
                          <a:pt x="8332" y="6529"/>
                          <a:pt x="8082" y="6746"/>
                        </a:cubicBezTo>
                        <a:lnTo>
                          <a:pt x="7105" y="7674"/>
                        </a:lnTo>
                        <a:lnTo>
                          <a:pt x="6600" y="9127"/>
                        </a:lnTo>
                        <a:cubicBezTo>
                          <a:pt x="6515" y="9418"/>
                          <a:pt x="6432" y="9709"/>
                          <a:pt x="6347" y="10000"/>
                        </a:cubicBezTo>
                        <a:lnTo>
                          <a:pt x="3063" y="10000"/>
                        </a:lnTo>
                        <a:lnTo>
                          <a:pt x="2811" y="8401"/>
                        </a:lnTo>
                        <a:lnTo>
                          <a:pt x="1621" y="7015"/>
                        </a:lnTo>
                        <a:cubicBezTo>
                          <a:pt x="1455" y="6753"/>
                          <a:pt x="1077" y="6431"/>
                          <a:pt x="911" y="6170"/>
                        </a:cubicBezTo>
                        <a:lnTo>
                          <a:pt x="537" y="5203"/>
                        </a:lnTo>
                        <a:cubicBezTo>
                          <a:pt x="452" y="4573"/>
                          <a:pt x="211" y="3791"/>
                          <a:pt x="126" y="3161"/>
                        </a:cubicBezTo>
                        <a:cubicBezTo>
                          <a:pt x="95" y="2533"/>
                          <a:pt x="63" y="1906"/>
                          <a:pt x="32" y="1278"/>
                        </a:cubicBezTo>
                        <a:cubicBezTo>
                          <a:pt x="21" y="852"/>
                          <a:pt x="11" y="42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2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917825" y="1906588"/>
                    <a:ext cx="38100" cy="896937"/>
                  </a:xfrm>
                  <a:custGeom>
                    <a:avLst/>
                    <a:gdLst>
                      <a:gd name="T0" fmla="*/ 38100 w 90"/>
                      <a:gd name="T1" fmla="*/ 896937 h 2250"/>
                      <a:gd name="T2" fmla="*/ 0 w 90"/>
                      <a:gd name="T3" fmla="*/ 0 h 225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0" h="2250">
                        <a:moveTo>
                          <a:pt x="90" y="225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3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3476625" y="2773363"/>
                    <a:ext cx="244475" cy="1039812"/>
                  </a:xfrm>
                  <a:custGeom>
                    <a:avLst/>
                    <a:gdLst>
                      <a:gd name="T0" fmla="*/ 244475 w 605"/>
                      <a:gd name="T1" fmla="*/ 0 h 2610"/>
                      <a:gd name="T2" fmla="*/ 216189 w 605"/>
                      <a:gd name="T3" fmla="*/ 195612 h 2610"/>
                      <a:gd name="T4" fmla="*/ 131330 w 605"/>
                      <a:gd name="T5" fmla="*/ 397599 h 2610"/>
                      <a:gd name="T6" fmla="*/ 70716 w 605"/>
                      <a:gd name="T7" fmla="*/ 507556 h 2610"/>
                      <a:gd name="T8" fmla="*/ 10102 w 605"/>
                      <a:gd name="T9" fmla="*/ 901967 h 2610"/>
                      <a:gd name="T10" fmla="*/ 10102 w 605"/>
                      <a:gd name="T11" fmla="*/ 1039812 h 26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05" h="2610">
                        <a:moveTo>
                          <a:pt x="605" y="0"/>
                        </a:moveTo>
                        <a:cubicBezTo>
                          <a:pt x="596" y="82"/>
                          <a:pt x="582" y="325"/>
                          <a:pt x="535" y="491"/>
                        </a:cubicBezTo>
                        <a:cubicBezTo>
                          <a:pt x="488" y="657"/>
                          <a:pt x="385" y="867"/>
                          <a:pt x="325" y="998"/>
                        </a:cubicBezTo>
                        <a:cubicBezTo>
                          <a:pt x="265" y="1128"/>
                          <a:pt x="225" y="1063"/>
                          <a:pt x="175" y="1274"/>
                        </a:cubicBezTo>
                        <a:cubicBezTo>
                          <a:pt x="125" y="1485"/>
                          <a:pt x="50" y="2042"/>
                          <a:pt x="25" y="2264"/>
                        </a:cubicBezTo>
                        <a:cubicBezTo>
                          <a:pt x="0" y="2487"/>
                          <a:pt x="25" y="2552"/>
                          <a:pt x="25" y="261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4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721100" y="1901825"/>
                    <a:ext cx="100013" cy="90646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5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2894013" y="2778125"/>
                    <a:ext cx="254000" cy="1069975"/>
                  </a:xfrm>
                  <a:custGeom>
                    <a:avLst/>
                    <a:gdLst>
                      <a:gd name="T0" fmla="*/ 0 w 625"/>
                      <a:gd name="T1" fmla="*/ 0 h 2685"/>
                      <a:gd name="T2" fmla="*/ 25197 w 625"/>
                      <a:gd name="T3" fmla="*/ 205626 h 2685"/>
                      <a:gd name="T4" fmla="*/ 115011 w 625"/>
                      <a:gd name="T5" fmla="*/ 412448 h 2685"/>
                      <a:gd name="T6" fmla="*/ 179222 w 625"/>
                      <a:gd name="T7" fmla="*/ 525224 h 2685"/>
                      <a:gd name="T8" fmla="*/ 243434 w 625"/>
                      <a:gd name="T9" fmla="*/ 928906 h 2685"/>
                      <a:gd name="T10" fmla="*/ 243434 w 625"/>
                      <a:gd name="T11" fmla="*/ 1069975 h 26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25" h="2685">
                        <a:moveTo>
                          <a:pt x="0" y="0"/>
                        </a:moveTo>
                        <a:cubicBezTo>
                          <a:pt x="8" y="86"/>
                          <a:pt x="15" y="344"/>
                          <a:pt x="62" y="516"/>
                        </a:cubicBezTo>
                        <a:cubicBezTo>
                          <a:pt x="109" y="688"/>
                          <a:pt x="220" y="901"/>
                          <a:pt x="283" y="1035"/>
                        </a:cubicBezTo>
                        <a:cubicBezTo>
                          <a:pt x="346" y="1169"/>
                          <a:pt x="388" y="1102"/>
                          <a:pt x="441" y="1318"/>
                        </a:cubicBezTo>
                        <a:cubicBezTo>
                          <a:pt x="493" y="1534"/>
                          <a:pt x="572" y="2104"/>
                          <a:pt x="599" y="2331"/>
                        </a:cubicBezTo>
                        <a:cubicBezTo>
                          <a:pt x="625" y="2559"/>
                          <a:pt x="599" y="2626"/>
                          <a:pt x="599" y="2685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2809875" y="1924050"/>
                    <a:ext cx="84138" cy="862013"/>
                  </a:xfrm>
                  <a:custGeom>
                    <a:avLst/>
                    <a:gdLst>
                      <a:gd name="T0" fmla="*/ 84138 w 120"/>
                      <a:gd name="T1" fmla="*/ 862013 h 2160"/>
                      <a:gd name="T2" fmla="*/ 0 w 120"/>
                      <a:gd name="T3" fmla="*/ 0 h 216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0" h="2160">
                        <a:moveTo>
                          <a:pt x="120" y="216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7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3122613" y="3675063"/>
                    <a:ext cx="379412" cy="168275"/>
                  </a:xfrm>
                  <a:custGeom>
                    <a:avLst/>
                    <a:gdLst>
                      <a:gd name="T0" fmla="*/ 0 w 940"/>
                      <a:gd name="T1" fmla="*/ 159016 h 418"/>
                      <a:gd name="T2" fmla="*/ 76690 w 940"/>
                      <a:gd name="T3" fmla="*/ 159016 h 418"/>
                      <a:gd name="T4" fmla="*/ 92835 w 940"/>
                      <a:gd name="T5" fmla="*/ 102656 h 418"/>
                      <a:gd name="T6" fmla="*/ 100907 w 940"/>
                      <a:gd name="T7" fmla="*/ 18116 h 418"/>
                      <a:gd name="T8" fmla="*/ 221996 w 940"/>
                      <a:gd name="T9" fmla="*/ 6039 h 418"/>
                      <a:gd name="T10" fmla="*/ 282541 w 940"/>
                      <a:gd name="T11" fmla="*/ 54347 h 418"/>
                      <a:gd name="T12" fmla="*/ 282541 w 940"/>
                      <a:gd name="T13" fmla="*/ 134862 h 418"/>
                      <a:gd name="T14" fmla="*/ 379412 w 940"/>
                      <a:gd name="T15" fmla="*/ 154990 h 41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940" h="418">
                        <a:moveTo>
                          <a:pt x="0" y="395"/>
                        </a:moveTo>
                        <a:cubicBezTo>
                          <a:pt x="32" y="393"/>
                          <a:pt x="152" y="418"/>
                          <a:pt x="190" y="395"/>
                        </a:cubicBezTo>
                        <a:cubicBezTo>
                          <a:pt x="228" y="372"/>
                          <a:pt x="220" y="313"/>
                          <a:pt x="230" y="255"/>
                        </a:cubicBezTo>
                        <a:cubicBezTo>
                          <a:pt x="240" y="197"/>
                          <a:pt x="197" y="85"/>
                          <a:pt x="250" y="45"/>
                        </a:cubicBezTo>
                        <a:cubicBezTo>
                          <a:pt x="303" y="5"/>
                          <a:pt x="475" y="0"/>
                          <a:pt x="550" y="15"/>
                        </a:cubicBezTo>
                        <a:cubicBezTo>
                          <a:pt x="625" y="30"/>
                          <a:pt x="675" y="82"/>
                          <a:pt x="700" y="135"/>
                        </a:cubicBezTo>
                        <a:cubicBezTo>
                          <a:pt x="725" y="188"/>
                          <a:pt x="660" y="293"/>
                          <a:pt x="700" y="335"/>
                        </a:cubicBezTo>
                        <a:cubicBezTo>
                          <a:pt x="740" y="377"/>
                          <a:pt x="890" y="375"/>
                          <a:pt x="940" y="385"/>
                        </a:cubicBezTo>
                      </a:path>
                    </a:pathLst>
                  </a:custGeom>
                  <a:noFill/>
                  <a:ln w="57150" cmpd="sng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98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3276600" y="3632200"/>
                    <a:ext cx="57150" cy="95250"/>
                    <a:chOff x="2108" y="2288"/>
                    <a:chExt cx="36" cy="60"/>
                  </a:xfrm>
                </p:grpSpPr>
                <p:sp>
                  <p:nvSpPr>
                    <p:cNvPr id="99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4" y="2288"/>
                      <a:ext cx="0" cy="6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33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100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8" y="2288"/>
                      <a:ext cx="0" cy="6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33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</p:grpSp>
            <p:sp>
              <p:nvSpPr>
                <p:cNvPr id="89" name="Freeform 20"/>
                <p:cNvSpPr>
                  <a:spLocks noChangeAspect="1"/>
                </p:cNvSpPr>
                <p:nvPr/>
              </p:nvSpPr>
              <p:spPr bwMode="auto">
                <a:xfrm>
                  <a:off x="3403600" y="2790825"/>
                  <a:ext cx="257175" cy="1022350"/>
                </a:xfrm>
                <a:custGeom>
                  <a:avLst/>
                  <a:gdLst>
                    <a:gd name="T0" fmla="*/ 257175 w 635"/>
                    <a:gd name="T1" fmla="*/ 0 h 2565"/>
                    <a:gd name="T2" fmla="*/ 216675 w 635"/>
                    <a:gd name="T3" fmla="*/ 177765 h 2565"/>
                    <a:gd name="T4" fmla="*/ 131625 w 635"/>
                    <a:gd name="T5" fmla="*/ 379844 h 2565"/>
                    <a:gd name="T6" fmla="*/ 70875 w 635"/>
                    <a:gd name="T7" fmla="*/ 489851 h 2565"/>
                    <a:gd name="T8" fmla="*/ 10125 w 635"/>
                    <a:gd name="T9" fmla="*/ 884442 h 2565"/>
                    <a:gd name="T10" fmla="*/ 10125 w 635"/>
                    <a:gd name="T11" fmla="*/ 1022350 h 25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5" h="2565">
                      <a:moveTo>
                        <a:pt x="635" y="0"/>
                      </a:moveTo>
                      <a:cubicBezTo>
                        <a:pt x="623" y="74"/>
                        <a:pt x="587" y="287"/>
                        <a:pt x="535" y="446"/>
                      </a:cubicBezTo>
                      <a:cubicBezTo>
                        <a:pt x="483" y="605"/>
                        <a:pt x="385" y="822"/>
                        <a:pt x="325" y="953"/>
                      </a:cubicBezTo>
                      <a:cubicBezTo>
                        <a:pt x="265" y="1083"/>
                        <a:pt x="225" y="1018"/>
                        <a:pt x="175" y="1229"/>
                      </a:cubicBezTo>
                      <a:cubicBezTo>
                        <a:pt x="125" y="1440"/>
                        <a:pt x="50" y="1997"/>
                        <a:pt x="25" y="2219"/>
                      </a:cubicBezTo>
                      <a:cubicBezTo>
                        <a:pt x="0" y="2442"/>
                        <a:pt x="25" y="2507"/>
                        <a:pt x="25" y="256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0775" y="1901825"/>
                  <a:ext cx="52388" cy="9064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87" name="Freeform 18"/>
              <p:cNvSpPr>
                <a:spLocks noChangeAspect="1"/>
              </p:cNvSpPr>
              <p:nvPr/>
            </p:nvSpPr>
            <p:spPr bwMode="auto">
              <a:xfrm>
                <a:off x="2960688" y="2790825"/>
                <a:ext cx="247650" cy="1046163"/>
              </a:xfrm>
              <a:custGeom>
                <a:avLst/>
                <a:gdLst>
                  <a:gd name="T0" fmla="*/ 0 w 610"/>
                  <a:gd name="T1" fmla="*/ 0 h 2625"/>
                  <a:gd name="T2" fmla="*/ 19081 w 610"/>
                  <a:gd name="T3" fmla="*/ 181733 h 2625"/>
                  <a:gd name="T4" fmla="*/ 108804 w 610"/>
                  <a:gd name="T5" fmla="*/ 388575 h 2625"/>
                  <a:gd name="T6" fmla="*/ 172949 w 610"/>
                  <a:gd name="T7" fmla="*/ 501361 h 2625"/>
                  <a:gd name="T8" fmla="*/ 237094 w 610"/>
                  <a:gd name="T9" fmla="*/ 905080 h 2625"/>
                  <a:gd name="T10" fmla="*/ 237094 w 610"/>
                  <a:gd name="T11" fmla="*/ 1046163 h 26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0" h="2625">
                    <a:moveTo>
                      <a:pt x="0" y="0"/>
                    </a:moveTo>
                    <a:cubicBezTo>
                      <a:pt x="5" y="76"/>
                      <a:pt x="2" y="294"/>
                      <a:pt x="47" y="456"/>
                    </a:cubicBezTo>
                    <a:cubicBezTo>
                      <a:pt x="92" y="618"/>
                      <a:pt x="205" y="841"/>
                      <a:pt x="268" y="975"/>
                    </a:cubicBezTo>
                    <a:cubicBezTo>
                      <a:pt x="331" y="1109"/>
                      <a:pt x="373" y="1042"/>
                      <a:pt x="426" y="1258"/>
                    </a:cubicBezTo>
                    <a:cubicBezTo>
                      <a:pt x="478" y="1474"/>
                      <a:pt x="557" y="2044"/>
                      <a:pt x="584" y="2271"/>
                    </a:cubicBezTo>
                    <a:cubicBezTo>
                      <a:pt x="610" y="2499"/>
                      <a:pt x="584" y="2566"/>
                      <a:pt x="584" y="262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108" name="Skupina 107"/>
          <p:cNvGrpSpPr/>
          <p:nvPr/>
        </p:nvGrpSpPr>
        <p:grpSpPr>
          <a:xfrm>
            <a:off x="2265555" y="1599145"/>
            <a:ext cx="2395479" cy="1546225"/>
            <a:chOff x="3319463" y="1430338"/>
            <a:chExt cx="2395479" cy="1546225"/>
          </a:xfrm>
        </p:grpSpPr>
        <p:sp>
          <p:nvSpPr>
            <p:cNvPr id="109" name="Oval 17"/>
            <p:cNvSpPr>
              <a:spLocks noChangeArrowheads="1"/>
            </p:cNvSpPr>
            <p:nvPr/>
          </p:nvSpPr>
          <p:spPr bwMode="auto">
            <a:xfrm>
              <a:off x="5618105" y="1430338"/>
              <a:ext cx="96837" cy="95250"/>
            </a:xfrm>
            <a:prstGeom prst="ellipse">
              <a:avLst/>
            </a:prstGeom>
            <a:solidFill>
              <a:srgbClr val="FF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" name="Line 29"/>
            <p:cNvSpPr>
              <a:spLocks noChangeAspect="1" noChangeShapeType="1"/>
            </p:cNvSpPr>
            <p:nvPr/>
          </p:nvSpPr>
          <p:spPr bwMode="auto">
            <a:xfrm>
              <a:off x="3351213" y="1482725"/>
              <a:ext cx="22653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1" name="Line 30"/>
            <p:cNvSpPr>
              <a:spLocks noChangeAspect="1" noChangeShapeType="1"/>
            </p:cNvSpPr>
            <p:nvPr/>
          </p:nvSpPr>
          <p:spPr bwMode="auto">
            <a:xfrm flipH="1">
              <a:off x="3319463" y="1482725"/>
              <a:ext cx="23812" cy="1493838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2" name="Skupina 111"/>
          <p:cNvGrpSpPr/>
          <p:nvPr/>
        </p:nvGrpSpPr>
        <p:grpSpPr>
          <a:xfrm>
            <a:off x="2749742" y="4218533"/>
            <a:ext cx="1987550" cy="95250"/>
            <a:chOff x="3803650" y="4041775"/>
            <a:chExt cx="1987550" cy="95250"/>
          </a:xfrm>
        </p:grpSpPr>
        <p:sp>
          <p:nvSpPr>
            <p:cNvPr id="113" name="Line 14"/>
            <p:cNvSpPr>
              <a:spLocks noChangeShapeType="1"/>
            </p:cNvSpPr>
            <p:nvPr/>
          </p:nvSpPr>
          <p:spPr bwMode="auto">
            <a:xfrm>
              <a:off x="3803650" y="4116388"/>
              <a:ext cx="625475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4419600" y="4105275"/>
              <a:ext cx="1295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5" name="Oval 16"/>
            <p:cNvSpPr>
              <a:spLocks noChangeArrowheads="1"/>
            </p:cNvSpPr>
            <p:nvPr/>
          </p:nvSpPr>
          <p:spPr bwMode="auto">
            <a:xfrm>
              <a:off x="5694363" y="4041775"/>
              <a:ext cx="96837" cy="95250"/>
            </a:xfrm>
            <a:prstGeom prst="ellipse">
              <a:avLst/>
            </a:prstGeom>
            <a:solidFill>
              <a:srgbClr val="FF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7" name="Obdélník 126"/>
          <p:cNvSpPr/>
          <p:nvPr/>
        </p:nvSpPr>
        <p:spPr>
          <a:xfrm>
            <a:off x="7818146" y="1864303"/>
            <a:ext cx="1002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5 µM </a:t>
            </a:r>
            <a:r>
              <a:rPr lang="cs-CZ" sz="1600" dirty="0" err="1"/>
              <a:t>ACh</a:t>
            </a:r>
            <a:endParaRPr lang="cs-CZ" sz="1600" dirty="0"/>
          </a:p>
        </p:txBody>
      </p:sp>
      <p:sp>
        <p:nvSpPr>
          <p:cNvPr id="128" name="Obdélník 127"/>
          <p:cNvSpPr/>
          <p:nvPr/>
        </p:nvSpPr>
        <p:spPr>
          <a:xfrm>
            <a:off x="7824235" y="2665244"/>
            <a:ext cx="1106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50 </a:t>
            </a:r>
            <a:r>
              <a:rPr lang="cs-CZ" sz="1600" dirty="0" err="1"/>
              <a:t>μM</a:t>
            </a:r>
            <a:r>
              <a:rPr lang="cs-CZ" sz="1600" dirty="0"/>
              <a:t> </a:t>
            </a:r>
            <a:r>
              <a:rPr lang="cs-CZ" sz="1600" dirty="0" err="1"/>
              <a:t>ACh</a:t>
            </a:r>
            <a:endParaRPr lang="cs-CZ" sz="1600" dirty="0"/>
          </a:p>
        </p:txBody>
      </p:sp>
      <p:sp>
        <p:nvSpPr>
          <p:cNvPr id="129" name="Obdélník 128"/>
          <p:cNvSpPr/>
          <p:nvPr/>
        </p:nvSpPr>
        <p:spPr>
          <a:xfrm>
            <a:off x="5185421" y="3060695"/>
            <a:ext cx="3292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Single </a:t>
            </a:r>
            <a:r>
              <a:rPr lang="cs-CZ" sz="1600" dirty="0" err="1"/>
              <a:t>channel</a:t>
            </a:r>
            <a:r>
              <a:rPr lang="cs-CZ" sz="1600" dirty="0"/>
              <a:t> </a:t>
            </a:r>
            <a:r>
              <a:rPr lang="cs-CZ" sz="1600" dirty="0" err="1"/>
              <a:t>current</a:t>
            </a:r>
            <a:r>
              <a:rPr lang="cs-CZ" sz="1600" dirty="0"/>
              <a:t> </a:t>
            </a:r>
            <a:r>
              <a:rPr lang="cs-CZ" sz="1600" dirty="0" err="1"/>
              <a:t>at</a:t>
            </a:r>
            <a:r>
              <a:rPr lang="cs-CZ" sz="1600" dirty="0"/>
              <a:t> -110 </a:t>
            </a:r>
            <a:r>
              <a:rPr lang="cs-CZ" sz="1600" dirty="0" err="1"/>
              <a:t>mV</a:t>
            </a:r>
            <a:r>
              <a:rPr lang="cs-CZ" sz="1600" dirty="0"/>
              <a:t> </a:t>
            </a:r>
            <a:r>
              <a:rPr lang="cs-CZ" sz="1600" dirty="0" err="1"/>
              <a:t>induced</a:t>
            </a:r>
            <a:r>
              <a:rPr lang="cs-CZ" sz="1600" dirty="0"/>
              <a:t> by acetylcholine </a:t>
            </a:r>
            <a:r>
              <a:rPr lang="cs-CZ" sz="1600" dirty="0" err="1"/>
              <a:t>at</a:t>
            </a:r>
            <a:r>
              <a:rPr lang="cs-CZ" sz="1600" dirty="0"/>
              <a:t> </a:t>
            </a:r>
            <a:r>
              <a:rPr lang="cs-CZ" sz="1600" dirty="0" err="1"/>
              <a:t>rat</a:t>
            </a:r>
            <a:r>
              <a:rPr lang="cs-CZ" sz="1600" dirty="0"/>
              <a:t> </a:t>
            </a:r>
            <a:r>
              <a:rPr lang="cs-CZ" sz="1600" dirty="0" err="1"/>
              <a:t>neuromuscular</a:t>
            </a:r>
            <a:r>
              <a:rPr lang="cs-CZ" sz="1600" dirty="0"/>
              <a:t> </a:t>
            </a:r>
            <a:r>
              <a:rPr lang="cs-CZ" sz="1600" dirty="0" err="1"/>
              <a:t>junction</a:t>
            </a:r>
            <a:r>
              <a:rPr lang="cs-CZ" sz="1600" dirty="0"/>
              <a:t> (</a:t>
            </a:r>
            <a:r>
              <a:rPr lang="cs-CZ" sz="1600" dirty="0" err="1"/>
              <a:t>nicotinic</a:t>
            </a:r>
            <a:r>
              <a:rPr lang="cs-CZ" sz="1600" dirty="0"/>
              <a:t> </a:t>
            </a:r>
            <a:r>
              <a:rPr lang="cs-CZ" sz="1600" dirty="0" err="1"/>
              <a:t>receptors</a:t>
            </a:r>
            <a:r>
              <a:rPr lang="cs-CZ" sz="1600" dirty="0"/>
              <a:t>; </a:t>
            </a:r>
            <a:r>
              <a:rPr lang="cs-CZ" sz="1600" dirty="0" err="1"/>
              <a:t>Mulrine</a:t>
            </a:r>
            <a:r>
              <a:rPr lang="cs-CZ" sz="1600" dirty="0"/>
              <a:t> and </a:t>
            </a:r>
            <a:r>
              <a:rPr lang="cs-CZ" sz="1600" dirty="0" err="1"/>
              <a:t>Ogden</a:t>
            </a:r>
            <a:r>
              <a:rPr lang="cs-CZ" sz="1600" dirty="0"/>
              <a:t>)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160530" y="2238921"/>
            <a:ext cx="1739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cs-CZ" sz="1600" dirty="0" err="1">
                <a:latin typeface="+mn-lt"/>
                <a:cs typeface="Arial" pitchFamily="34" charset="0"/>
              </a:rPr>
              <a:t>Glass</a:t>
            </a:r>
            <a:r>
              <a:rPr lang="en-GB" sz="1600" dirty="0">
                <a:latin typeface="+mn-lt"/>
                <a:cs typeface="Arial" pitchFamily="34" charset="0"/>
              </a:rPr>
              <a:t> mi</a:t>
            </a:r>
            <a:r>
              <a:rPr lang="cs-CZ" sz="1600" dirty="0">
                <a:latin typeface="+mn-lt"/>
                <a:cs typeface="Arial" pitchFamily="34" charset="0"/>
              </a:rPr>
              <a:t>c</a:t>
            </a:r>
            <a:r>
              <a:rPr lang="en-GB" sz="1600" dirty="0" err="1">
                <a:latin typeface="+mn-lt"/>
                <a:cs typeface="Arial" pitchFamily="34" charset="0"/>
              </a:rPr>
              <a:t>roele</a:t>
            </a:r>
            <a:r>
              <a:rPr lang="cs-CZ" sz="1600" dirty="0">
                <a:latin typeface="+mn-lt"/>
                <a:cs typeface="Arial" pitchFamily="34" charset="0"/>
              </a:rPr>
              <a:t>c</a:t>
            </a:r>
            <a:r>
              <a:rPr lang="en-GB" sz="1600" dirty="0">
                <a:latin typeface="+mn-lt"/>
                <a:cs typeface="Arial" pitchFamily="34" charset="0"/>
              </a:rPr>
              <a:t>trod</a:t>
            </a:r>
            <a:r>
              <a:rPr lang="cs-CZ" sz="1600" dirty="0">
                <a:latin typeface="+mn-lt"/>
                <a:cs typeface="Arial" pitchFamily="34" charset="0"/>
              </a:rPr>
              <a:t>e</a:t>
            </a:r>
            <a:endParaRPr lang="en-GB" sz="1600" dirty="0">
              <a:latin typeface="+mn-lt"/>
              <a:cs typeface="Arial" pitchFamily="34" charset="0"/>
            </a:endParaRPr>
          </a:p>
        </p:txBody>
      </p:sp>
      <p:grpSp>
        <p:nvGrpSpPr>
          <p:cNvPr id="49" name="Group 90"/>
          <p:cNvGrpSpPr>
            <a:grpSpLocks/>
          </p:cNvGrpSpPr>
          <p:nvPr/>
        </p:nvGrpSpPr>
        <p:grpSpPr bwMode="auto">
          <a:xfrm>
            <a:off x="2298893" y="2835822"/>
            <a:ext cx="3132138" cy="1017588"/>
            <a:chOff x="2160" y="1615"/>
            <a:chExt cx="1973" cy="641"/>
          </a:xfrm>
        </p:grpSpPr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2322" y="1615"/>
              <a:ext cx="1811" cy="37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cs-CZ" sz="1600" dirty="0" err="1">
                  <a:latin typeface="+mn-lt"/>
                  <a:cs typeface="Arial" pitchFamily="34" charset="0"/>
                </a:rPr>
                <a:t>Membrane</a:t>
              </a:r>
              <a:r>
                <a:rPr lang="cs-CZ" sz="1600" dirty="0">
                  <a:latin typeface="+mn-lt"/>
                  <a:cs typeface="Arial" pitchFamily="34" charset="0"/>
                </a:rPr>
                <a:t> </a:t>
              </a:r>
              <a:r>
                <a:rPr lang="cs-CZ" sz="1600" dirty="0" err="1">
                  <a:latin typeface="+mn-lt"/>
                  <a:cs typeface="Arial" pitchFamily="34" charset="0"/>
                </a:rPr>
                <a:t>patch</a:t>
              </a:r>
              <a:r>
                <a:rPr lang="cs-CZ" sz="1600" dirty="0">
                  <a:latin typeface="+mn-lt"/>
                  <a:cs typeface="Arial" pitchFamily="34" charset="0"/>
                </a:rPr>
                <a:t> </a:t>
              </a:r>
              <a:r>
                <a:rPr lang="cs-CZ" sz="1600" dirty="0" err="1">
                  <a:latin typeface="+mn-lt"/>
                  <a:cs typeface="Arial" pitchFamily="34" charset="0"/>
                </a:rPr>
                <a:t>with</a:t>
              </a:r>
              <a:r>
                <a:rPr lang="cs-CZ" sz="1600" dirty="0">
                  <a:latin typeface="+mn-lt"/>
                  <a:cs typeface="Arial" pitchFamily="34" charset="0"/>
                </a:rPr>
                <a:t> single </a:t>
              </a:r>
              <a:r>
                <a:rPr lang="cs-CZ" sz="1600" dirty="0" err="1">
                  <a:latin typeface="+mn-lt"/>
                  <a:cs typeface="Arial" pitchFamily="34" charset="0"/>
                </a:rPr>
                <a:t>channel</a:t>
              </a:r>
              <a:endParaRPr lang="en-GB" sz="1600" dirty="0">
                <a:latin typeface="+mn-lt"/>
                <a:cs typeface="Arial" pitchFamily="34" charset="0"/>
              </a:endParaRPr>
            </a:p>
          </p:txBody>
        </p:sp>
        <p:sp>
          <p:nvSpPr>
            <p:cNvPr id="51" name="Line 77"/>
            <p:cNvSpPr>
              <a:spLocks noChangeShapeType="1"/>
            </p:cNvSpPr>
            <p:nvPr/>
          </p:nvSpPr>
          <p:spPr bwMode="auto">
            <a:xfrm flipV="1">
              <a:off x="2160" y="1951"/>
              <a:ext cx="528" cy="305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2" name="TextovéPole 51"/>
          <p:cNvSpPr txBox="1"/>
          <p:nvPr/>
        </p:nvSpPr>
        <p:spPr>
          <a:xfrm>
            <a:off x="162241" y="195486"/>
            <a:ext cx="2273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Patch-clamp</a:t>
            </a:r>
            <a:endParaRPr lang="cs-CZ" sz="3200" dirty="0">
              <a:solidFill>
                <a:srgbClr val="0000FF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191387" y="699542"/>
            <a:ext cx="308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Single </a:t>
            </a:r>
            <a:r>
              <a:rPr lang="cs-CZ" sz="2000" b="1" dirty="0" err="1"/>
              <a:t>channel</a:t>
            </a:r>
            <a:r>
              <a:rPr lang="cs-CZ" sz="2000" b="1" dirty="0"/>
              <a:t> </a:t>
            </a:r>
            <a:r>
              <a:rPr lang="cs-CZ" sz="2000" b="1" dirty="0" err="1"/>
              <a:t>patch-clamp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43803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91387" y="990119"/>
            <a:ext cx="8642622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I</a:t>
            </a:r>
            <a:r>
              <a:rPr lang="en-US" sz="2000" dirty="0" err="1"/>
              <a:t>onic</a:t>
            </a:r>
            <a:r>
              <a:rPr lang="en-US" sz="2000" dirty="0"/>
              <a:t> channel gating under physiological and pathological conditions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1600" b="1" dirty="0" err="1"/>
              <a:t>Example</a:t>
            </a:r>
            <a:r>
              <a:rPr lang="cs-CZ" sz="1600" b="1" dirty="0"/>
              <a:t>: </a:t>
            </a:r>
            <a:r>
              <a:rPr lang="cs-CZ" sz="1600" i="1" dirty="0" err="1"/>
              <a:t>Changes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cardiac</a:t>
            </a:r>
            <a:r>
              <a:rPr lang="cs-CZ" sz="1600" i="1" dirty="0"/>
              <a:t> </a:t>
            </a:r>
            <a:r>
              <a:rPr lang="cs-CZ" sz="1600" i="1" dirty="0" err="1"/>
              <a:t>ionic</a:t>
            </a:r>
            <a:r>
              <a:rPr lang="cs-CZ" sz="1600" i="1" dirty="0"/>
              <a:t> </a:t>
            </a:r>
            <a:r>
              <a:rPr lang="cs-CZ" sz="1600" i="1" dirty="0" err="1"/>
              <a:t>currents</a:t>
            </a:r>
            <a:r>
              <a:rPr lang="cs-CZ" sz="1600" i="1" dirty="0"/>
              <a:t> in </a:t>
            </a:r>
            <a:r>
              <a:rPr lang="cs-CZ" sz="1600" i="1" dirty="0" err="1"/>
              <a:t>failing</a:t>
            </a:r>
            <a:r>
              <a:rPr lang="cs-CZ" sz="1600" i="1" dirty="0"/>
              <a:t> </a:t>
            </a:r>
            <a:r>
              <a:rPr lang="cs-CZ" sz="1600" i="1" dirty="0" err="1"/>
              <a:t>heart</a:t>
            </a:r>
            <a:endParaRPr lang="cs-CZ" sz="1600" i="1" dirty="0"/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 err="1"/>
              <a:t>Drug</a:t>
            </a:r>
            <a:r>
              <a:rPr lang="cs-CZ" sz="2000" dirty="0"/>
              <a:t> </a:t>
            </a:r>
            <a:r>
              <a:rPr lang="cs-CZ" sz="2000" dirty="0" err="1"/>
              <a:t>effects</a:t>
            </a:r>
            <a:r>
              <a:rPr lang="cs-CZ" sz="2000" dirty="0"/>
              <a:t> on </a:t>
            </a:r>
            <a:r>
              <a:rPr lang="cs-CZ" sz="2000" dirty="0" err="1"/>
              <a:t>ionic</a:t>
            </a:r>
            <a:r>
              <a:rPr lang="cs-CZ" sz="2000" dirty="0"/>
              <a:t> </a:t>
            </a:r>
            <a:r>
              <a:rPr lang="cs-CZ" sz="2000" dirty="0" err="1"/>
              <a:t>channels</a:t>
            </a:r>
            <a:endParaRPr lang="cs-CZ" sz="2000" dirty="0"/>
          </a:p>
          <a:p>
            <a:pPr lvl="1">
              <a:buClr>
                <a:srgbClr val="0000FF"/>
              </a:buClr>
              <a:defRPr/>
            </a:pPr>
            <a:r>
              <a:rPr lang="cs-CZ" sz="1600" b="1" dirty="0" err="1"/>
              <a:t>Example</a:t>
            </a:r>
            <a:r>
              <a:rPr lang="cs-CZ" sz="1600" b="1" dirty="0"/>
              <a:t>: </a:t>
            </a:r>
            <a:r>
              <a:rPr lang="cs-CZ" sz="1600" i="1" dirty="0" err="1"/>
              <a:t>Describing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pro-</a:t>
            </a:r>
            <a:r>
              <a:rPr lang="cs-CZ" sz="1600" i="1" dirty="0" err="1"/>
              <a:t>arrhythmogenic</a:t>
            </a:r>
            <a:r>
              <a:rPr lang="cs-CZ" sz="1600" i="1" dirty="0"/>
              <a:t> </a:t>
            </a:r>
            <a:r>
              <a:rPr lang="cs-CZ" sz="1600" i="1" dirty="0" err="1"/>
              <a:t>properties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certain</a:t>
            </a:r>
            <a:r>
              <a:rPr lang="cs-CZ" sz="1600" i="1" dirty="0"/>
              <a:t> </a:t>
            </a:r>
            <a:r>
              <a:rPr lang="cs-CZ" sz="1600" i="1" dirty="0" err="1"/>
              <a:t>drugs</a:t>
            </a:r>
            <a:r>
              <a:rPr lang="cs-CZ" sz="1600" i="1" dirty="0"/>
              <a:t>, </a:t>
            </a:r>
            <a:r>
              <a:rPr lang="cs-CZ" sz="1600" i="1" dirty="0" err="1"/>
              <a:t>i.e</a:t>
            </a:r>
            <a:r>
              <a:rPr lang="cs-CZ" sz="1600" i="1" dirty="0"/>
              <a:t>.:</a:t>
            </a:r>
          </a:p>
          <a:p>
            <a:pPr marL="2571750" lvl="5" indent="-28575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en-US" sz="1600" i="1" dirty="0"/>
              <a:t>Effect of antiarrhythmic drug </a:t>
            </a:r>
            <a:r>
              <a:rPr lang="en-US" sz="1600" i="1" dirty="0" err="1"/>
              <a:t>ajmaline</a:t>
            </a:r>
            <a:r>
              <a:rPr lang="en-US" sz="1600" i="1" dirty="0"/>
              <a:t> on action potential</a:t>
            </a:r>
            <a:r>
              <a:rPr lang="cs-CZ" sz="1600" i="1" dirty="0"/>
              <a:t> and on I</a:t>
            </a:r>
            <a:r>
              <a:rPr lang="cs-CZ" sz="1600" baseline="-25000" dirty="0"/>
              <a:t>K(ATP)</a:t>
            </a:r>
            <a:endParaRPr lang="cs-CZ" sz="1600" dirty="0"/>
          </a:p>
          <a:p>
            <a:pPr marL="2571750" lvl="5" indent="-28575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en-US" sz="1600" i="1" dirty="0"/>
              <a:t>Effect of antipsychotic drug </a:t>
            </a:r>
            <a:r>
              <a:rPr lang="en-US" sz="1600" i="1" dirty="0" err="1"/>
              <a:t>perphenazine</a:t>
            </a:r>
            <a:r>
              <a:rPr lang="en-US" sz="1600" i="1" dirty="0"/>
              <a:t> on </a:t>
            </a:r>
            <a:r>
              <a:rPr lang="cs-CZ" sz="1600" i="1" dirty="0" err="1"/>
              <a:t>I</a:t>
            </a:r>
            <a:r>
              <a:rPr lang="cs-CZ" sz="1600" baseline="-25000" dirty="0" err="1"/>
              <a:t>Na</a:t>
            </a:r>
            <a:r>
              <a:rPr lang="cs-CZ" sz="1600" dirty="0"/>
              <a:t> </a:t>
            </a:r>
            <a:r>
              <a:rPr lang="cs-CZ" sz="1600" i="1" dirty="0"/>
              <a:t>and</a:t>
            </a:r>
            <a:r>
              <a:rPr lang="cs-CZ" sz="1600" dirty="0"/>
              <a:t> </a:t>
            </a:r>
            <a:r>
              <a:rPr lang="cs-CZ" sz="1600" i="1" dirty="0" err="1"/>
              <a:t>I</a:t>
            </a:r>
            <a:r>
              <a:rPr lang="cs-CZ" sz="1600" baseline="-25000" dirty="0" err="1"/>
              <a:t>to</a:t>
            </a:r>
            <a:r>
              <a:rPr lang="cs-CZ" sz="1600" i="1" dirty="0"/>
              <a:t> </a:t>
            </a:r>
          </a:p>
          <a:p>
            <a:pPr marL="2571750" lvl="5" indent="-28575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1600" i="1" dirty="0" err="1"/>
              <a:t>Effect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ethanol</a:t>
            </a:r>
            <a:r>
              <a:rPr lang="cs-CZ" sz="1600" i="1" dirty="0"/>
              <a:t> on I</a:t>
            </a:r>
            <a:r>
              <a:rPr lang="cs-CZ" sz="1600" baseline="-25000" dirty="0"/>
              <a:t>K1</a:t>
            </a:r>
          </a:p>
          <a:p>
            <a:pPr marL="2571750" lvl="5" indent="-28575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1600" i="1" dirty="0" err="1"/>
              <a:t>Effect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anidepressant</a:t>
            </a:r>
            <a:r>
              <a:rPr lang="cs-CZ" sz="1600" i="1" dirty="0"/>
              <a:t> </a:t>
            </a:r>
            <a:r>
              <a:rPr lang="cs-CZ" sz="1600" i="1" dirty="0" err="1"/>
              <a:t>nefazodone</a:t>
            </a:r>
            <a:r>
              <a:rPr lang="cs-CZ" sz="1600" i="1" dirty="0"/>
              <a:t> on </a:t>
            </a:r>
            <a:r>
              <a:rPr lang="cs-CZ" sz="1600" i="1" dirty="0" err="1"/>
              <a:t>I</a:t>
            </a:r>
            <a:r>
              <a:rPr lang="cs-CZ" sz="1600" baseline="-25000" dirty="0" err="1"/>
              <a:t>Kr</a:t>
            </a:r>
            <a:endParaRPr lang="cs-CZ" sz="1600" i="1" dirty="0"/>
          </a:p>
          <a:p>
            <a:pPr marL="457200" indent="-457200">
              <a:lnSpc>
                <a:spcPct val="150000"/>
              </a:lnSpc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I</a:t>
            </a:r>
            <a:r>
              <a:rPr lang="en-US" sz="2000" dirty="0" err="1"/>
              <a:t>mpact</a:t>
            </a:r>
            <a:r>
              <a:rPr lang="en-US" sz="2000" dirty="0"/>
              <a:t> of a mutation on drug effects on a channel</a:t>
            </a:r>
            <a:endParaRPr lang="cs-CZ" sz="2000" dirty="0"/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I</a:t>
            </a:r>
            <a:r>
              <a:rPr lang="en-US" sz="2000" dirty="0" err="1"/>
              <a:t>onic</a:t>
            </a:r>
            <a:r>
              <a:rPr lang="en-US" sz="2000" dirty="0"/>
              <a:t> channel dysfunction caused by a mutation</a:t>
            </a:r>
            <a:endParaRPr lang="cs-CZ" sz="2000" dirty="0"/>
          </a:p>
          <a:p>
            <a:pPr lvl="1">
              <a:buClr>
                <a:srgbClr val="0000FF"/>
              </a:buClr>
              <a:defRPr/>
            </a:pPr>
            <a:r>
              <a:rPr lang="cs-CZ" sz="1600" b="1" dirty="0" err="1"/>
              <a:t>Example</a:t>
            </a:r>
            <a:r>
              <a:rPr lang="cs-CZ" sz="1600" b="1" dirty="0"/>
              <a:t>: </a:t>
            </a:r>
            <a:r>
              <a:rPr lang="cs-CZ" sz="1600" i="1" dirty="0" err="1"/>
              <a:t>Analysis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arrhythmogenic</a:t>
            </a:r>
            <a:r>
              <a:rPr lang="cs-CZ" sz="1600" i="1" dirty="0"/>
              <a:t> </a:t>
            </a:r>
            <a:r>
              <a:rPr lang="cs-CZ" sz="1600" i="1" dirty="0" err="1"/>
              <a:t>syndromes</a:t>
            </a:r>
            <a:r>
              <a:rPr lang="cs-CZ" sz="1600" i="1" dirty="0"/>
              <a:t>: </a:t>
            </a:r>
          </a:p>
          <a:p>
            <a:pPr marL="2571750" lvl="5" indent="-28575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1600" i="1" dirty="0"/>
              <a:t>Long QT syndrome</a:t>
            </a:r>
          </a:p>
          <a:p>
            <a:pPr marL="2571750" lvl="5" indent="-28575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1600" i="1" dirty="0" err="1"/>
              <a:t>Brugada</a:t>
            </a:r>
            <a:r>
              <a:rPr lang="cs-CZ" sz="1600" i="1" dirty="0"/>
              <a:t> syndrome</a:t>
            </a:r>
            <a:endParaRPr lang="cs-CZ" sz="1600" dirty="0"/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91387" y="699542"/>
            <a:ext cx="1900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err="1"/>
              <a:t>We</a:t>
            </a:r>
            <a:r>
              <a:rPr lang="cs-CZ" sz="2000" b="1" dirty="0"/>
              <a:t> </a:t>
            </a:r>
            <a:r>
              <a:rPr lang="cs-CZ" sz="2000" b="1" dirty="0" err="1"/>
              <a:t>can</a:t>
            </a:r>
            <a:r>
              <a:rPr lang="cs-CZ" sz="2000" b="1" dirty="0"/>
              <a:t> analyse:</a:t>
            </a:r>
            <a:endParaRPr lang="cs-CZ" sz="2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62241" y="195486"/>
            <a:ext cx="5808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Possibilities </a:t>
            </a:r>
            <a:r>
              <a:rPr lang="cs-CZ" sz="3200" b="1" dirty="0" err="1">
                <a:solidFill>
                  <a:srgbClr val="0000FF"/>
                </a:solidFill>
              </a:rPr>
              <a:t>of</a:t>
            </a:r>
            <a:r>
              <a:rPr lang="en-GB" sz="3200" b="1" dirty="0">
                <a:solidFill>
                  <a:srgbClr val="0000FF"/>
                </a:solidFill>
              </a:rPr>
              <a:t> using patch-clamp</a:t>
            </a:r>
            <a:endParaRPr lang="en-GB" sz="3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91387" y="243929"/>
            <a:ext cx="7202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 err="1"/>
              <a:t>Example</a:t>
            </a:r>
            <a:r>
              <a:rPr lang="cs-CZ" sz="2000" b="1" dirty="0"/>
              <a:t>: </a:t>
            </a:r>
            <a:r>
              <a:rPr lang="en-US" sz="2000" dirty="0">
                <a:solidFill>
                  <a:srgbClr val="0000FF"/>
                </a:solidFill>
              </a:rPr>
              <a:t>Effect of antiarrhythmic drug </a:t>
            </a:r>
            <a:r>
              <a:rPr lang="en-US" sz="2000" dirty="0" err="1">
                <a:solidFill>
                  <a:srgbClr val="0000FF"/>
                </a:solidFill>
              </a:rPr>
              <a:t>ajmaline</a:t>
            </a:r>
            <a:r>
              <a:rPr lang="en-US" sz="2000" dirty="0">
                <a:solidFill>
                  <a:srgbClr val="0000FF"/>
                </a:solidFill>
              </a:rPr>
              <a:t> on action potential</a:t>
            </a:r>
          </a:p>
          <a:p>
            <a:pPr marL="0" lvl="5">
              <a:defRPr/>
            </a:pPr>
            <a:endParaRPr lang="cs-CZ" sz="2000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441573"/>
              </p:ext>
            </p:extLst>
          </p:nvPr>
        </p:nvGraphicFramePr>
        <p:xfrm>
          <a:off x="20233" y="1563638"/>
          <a:ext cx="6237667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" name="Graph" r:id="rId5" imgW="4782617" imgH="3079699" progId="Origin50.Graph">
                  <p:embed/>
                </p:oleObj>
              </mc:Choice>
              <mc:Fallback>
                <p:oleObj name="Graph" r:id="rId5" imgW="4782617" imgH="3079699" progId="Origin50.Graph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3" y="1563638"/>
                        <a:ext cx="6237667" cy="3816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801521"/>
              </p:ext>
            </p:extLst>
          </p:nvPr>
        </p:nvGraphicFramePr>
        <p:xfrm>
          <a:off x="414586" y="699541"/>
          <a:ext cx="1777577" cy="124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" name="Graph" r:id="rId7" imgW="3995318" imgH="2806598" progId="Origin50.Graph">
                  <p:embed/>
                </p:oleObj>
              </mc:Choice>
              <mc:Fallback>
                <p:oleObj name="Graph" r:id="rId7" imgW="3995318" imgH="2806598" progId="Origin50.Graph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586" y="699541"/>
                        <a:ext cx="1777577" cy="124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04013"/>
              </p:ext>
            </p:extLst>
          </p:nvPr>
        </p:nvGraphicFramePr>
        <p:xfrm>
          <a:off x="964503" y="697329"/>
          <a:ext cx="1640731" cy="1302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" name="Graph" r:id="rId9" imgW="3685642" imgH="2923946" progId="Origin50.Graph">
                  <p:embed/>
                </p:oleObj>
              </mc:Choice>
              <mc:Fallback>
                <p:oleObj name="Graph" r:id="rId9" imgW="3685642" imgH="2923946" progId="Origin50.Graph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503" y="697329"/>
                        <a:ext cx="1640731" cy="1302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849298"/>
              </p:ext>
            </p:extLst>
          </p:nvPr>
        </p:nvGraphicFramePr>
        <p:xfrm>
          <a:off x="1166116" y="690979"/>
          <a:ext cx="1640733" cy="130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" name="Graph" r:id="rId11" imgW="3685642" imgH="2923946" progId="Origin50.Graph">
                  <p:embed/>
                </p:oleObj>
              </mc:Choice>
              <mc:Fallback>
                <p:oleObj name="Graph" r:id="rId11" imgW="3685642" imgH="2923946" progId="Origin50.Graph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116" y="690979"/>
                        <a:ext cx="1640733" cy="1303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414261"/>
              </p:ext>
            </p:extLst>
          </p:nvPr>
        </p:nvGraphicFramePr>
        <p:xfrm>
          <a:off x="1347091" y="687804"/>
          <a:ext cx="1640733" cy="130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" name="Graph" r:id="rId13" imgW="3685642" imgH="2923946" progId="Origin50.Graph">
                  <p:embed/>
                </p:oleObj>
              </mc:Choice>
              <mc:Fallback>
                <p:oleObj name="Graph" r:id="rId13" imgW="3685642" imgH="2923946" progId="Origin50.Graph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091" y="687804"/>
                        <a:ext cx="1640733" cy="1303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00671"/>
              </p:ext>
            </p:extLst>
          </p:nvPr>
        </p:nvGraphicFramePr>
        <p:xfrm>
          <a:off x="2267744" y="688311"/>
          <a:ext cx="1637912" cy="124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" name="Graph" r:id="rId15" imgW="3685642" imgH="2806598" progId="Origin50.Graph">
                  <p:embed/>
                </p:oleObj>
              </mc:Choice>
              <mc:Fallback>
                <p:oleObj name="Graph" r:id="rId15" imgW="3685642" imgH="2806598" progId="Origin50.Graph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688311"/>
                        <a:ext cx="1637912" cy="1245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245364"/>
              </p:ext>
            </p:extLst>
          </p:nvPr>
        </p:nvGraphicFramePr>
        <p:xfrm>
          <a:off x="2704367" y="678786"/>
          <a:ext cx="1714092" cy="130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" name="Graph" r:id="rId17" imgW="3685642" imgH="2923946" progId="Origin50.Graph">
                  <p:embed/>
                </p:oleObj>
              </mc:Choice>
              <mc:Fallback>
                <p:oleObj name="Graph" r:id="rId17" imgW="3685642" imgH="2923946" progId="Origin50.Graph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367" y="678786"/>
                        <a:ext cx="1714092" cy="1306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671951"/>
              </p:ext>
            </p:extLst>
          </p:nvPr>
        </p:nvGraphicFramePr>
        <p:xfrm>
          <a:off x="4368218" y="670967"/>
          <a:ext cx="1647786" cy="1324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" name="Graph" r:id="rId19" imgW="3710635" imgH="2983992" progId="Origin50.Graph">
                  <p:embed/>
                </p:oleObj>
              </mc:Choice>
              <mc:Fallback>
                <p:oleObj name="Graph" r:id="rId19" imgW="3710635" imgH="2983992" progId="Origin50.Graph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218" y="670967"/>
                        <a:ext cx="1647786" cy="1324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délník 19"/>
          <p:cNvSpPr/>
          <p:nvPr/>
        </p:nvSpPr>
        <p:spPr>
          <a:xfrm>
            <a:off x="843186" y="1851670"/>
            <a:ext cx="491902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25"/>
          <p:cNvCxnSpPr/>
          <p:nvPr/>
        </p:nvCxnSpPr>
        <p:spPr>
          <a:xfrm>
            <a:off x="1303065" y="644039"/>
            <a:ext cx="0" cy="4074605"/>
          </a:xfrm>
          <a:prstGeom prst="line">
            <a:avLst/>
          </a:prstGeom>
          <a:ln w="6350">
            <a:solidFill>
              <a:srgbClr val="C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1335088" y="1880245"/>
            <a:ext cx="1398587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27"/>
          <p:cNvCxnSpPr/>
          <p:nvPr/>
        </p:nvCxnSpPr>
        <p:spPr>
          <a:xfrm>
            <a:off x="2675409" y="637059"/>
            <a:ext cx="0" cy="4074605"/>
          </a:xfrm>
          <a:prstGeom prst="line">
            <a:avLst/>
          </a:prstGeom>
          <a:ln w="6350">
            <a:solidFill>
              <a:srgbClr val="C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 Box 126"/>
          <p:cNvSpPr txBox="1">
            <a:spLocks noChangeArrowheads="1"/>
          </p:cNvSpPr>
          <p:nvPr/>
        </p:nvSpPr>
        <p:spPr bwMode="auto">
          <a:xfrm>
            <a:off x="150937" y="627534"/>
            <a:ext cx="10779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cs-CZ" sz="1100" b="1" dirty="0">
                <a:solidFill>
                  <a:srgbClr val="0000FF"/>
                </a:solidFill>
                <a:latin typeface="+mn-lt"/>
              </a:rPr>
              <a:t>CONTROL</a:t>
            </a:r>
          </a:p>
        </p:txBody>
      </p:sp>
      <p:sp>
        <p:nvSpPr>
          <p:cNvPr id="30" name="Text Box 126"/>
          <p:cNvSpPr txBox="1">
            <a:spLocks noChangeArrowheads="1"/>
          </p:cNvSpPr>
          <p:nvPr/>
        </p:nvSpPr>
        <p:spPr bwMode="auto">
          <a:xfrm>
            <a:off x="1443955" y="627534"/>
            <a:ext cx="10779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cs-CZ" sz="1100" b="1" dirty="0">
                <a:solidFill>
                  <a:srgbClr val="C00000"/>
                </a:solidFill>
                <a:latin typeface="+mn-lt"/>
              </a:rPr>
              <a:t>AJMALINE</a:t>
            </a:r>
          </a:p>
        </p:txBody>
      </p:sp>
      <p:sp>
        <p:nvSpPr>
          <p:cNvPr id="31" name="Text Box 126"/>
          <p:cNvSpPr txBox="1">
            <a:spLocks noChangeArrowheads="1"/>
          </p:cNvSpPr>
          <p:nvPr/>
        </p:nvSpPr>
        <p:spPr bwMode="auto">
          <a:xfrm>
            <a:off x="3275856" y="627534"/>
            <a:ext cx="10779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cs-CZ" sz="1100" b="1" dirty="0">
                <a:solidFill>
                  <a:srgbClr val="0000FF"/>
                </a:solidFill>
                <a:latin typeface="+mn-lt"/>
              </a:rPr>
              <a:t>WASH-OUT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733675" y="1880245"/>
            <a:ext cx="1622301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4139953" y="1707654"/>
            <a:ext cx="1080120" cy="223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4292353" y="4462606"/>
            <a:ext cx="1080120" cy="239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3" name="Group 142"/>
          <p:cNvGrpSpPr>
            <a:grpSpLocks/>
          </p:cNvGrpSpPr>
          <p:nvPr/>
        </p:nvGrpSpPr>
        <p:grpSpPr bwMode="auto">
          <a:xfrm>
            <a:off x="6804248" y="627534"/>
            <a:ext cx="2892474" cy="2609850"/>
            <a:chOff x="4025" y="792"/>
            <a:chExt cx="2215" cy="1860"/>
          </a:xfrm>
          <a:solidFill>
            <a:srgbClr val="FFFF99"/>
          </a:solidFill>
        </p:grpSpPr>
        <p:sp>
          <p:nvSpPr>
            <p:cNvPr id="54" name="Rectangle 138"/>
            <p:cNvSpPr>
              <a:spLocks noChangeArrowheads="1"/>
            </p:cNvSpPr>
            <p:nvPr/>
          </p:nvSpPr>
          <p:spPr bwMode="auto">
            <a:xfrm>
              <a:off x="4176" y="1008"/>
              <a:ext cx="1224" cy="1152"/>
            </a:xfrm>
            <a:prstGeom prst="rect">
              <a:avLst/>
            </a:prstGeom>
            <a:grp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graphicFrame>
          <p:nvGraphicFramePr>
            <p:cNvPr id="55" name="Object 136"/>
            <p:cNvGraphicFramePr>
              <a:graphicFrameLocks noChangeAspect="1"/>
            </p:cNvGraphicFramePr>
            <p:nvPr/>
          </p:nvGraphicFramePr>
          <p:xfrm>
            <a:off x="4025" y="792"/>
            <a:ext cx="2215" cy="1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" name="Graph" r:id="rId21" imgW="3344875" imgH="2806598" progId="Origin50.Graph">
                    <p:embed/>
                  </p:oleObj>
                </mc:Choice>
                <mc:Fallback>
                  <p:oleObj name="Graph" r:id="rId21" imgW="3344875" imgH="2806598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" y="792"/>
                          <a:ext cx="2215" cy="1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Line 139"/>
          <p:cNvSpPr>
            <a:spLocks noChangeShapeType="1"/>
          </p:cNvSpPr>
          <p:nvPr/>
        </p:nvSpPr>
        <p:spPr bwMode="auto">
          <a:xfrm flipV="1">
            <a:off x="6876256" y="2370485"/>
            <a:ext cx="419894" cy="633313"/>
          </a:xfrm>
          <a:prstGeom prst="line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  <a:cs typeface="+mn-cs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6156176" y="2674361"/>
            <a:ext cx="576064" cy="151216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8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015231"/>
              </p:ext>
            </p:extLst>
          </p:nvPr>
        </p:nvGraphicFramePr>
        <p:xfrm>
          <a:off x="5148064" y="2355726"/>
          <a:ext cx="3259702" cy="2581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" name="Graph" r:id="rId23" imgW="3544519" imgH="2806598" progId="Origin50.Graph">
                  <p:embed/>
                </p:oleObj>
              </mc:Choice>
              <mc:Fallback>
                <p:oleObj name="Graph" r:id="rId23" imgW="3544519" imgH="2806598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355726"/>
                        <a:ext cx="3259702" cy="2581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Přímá spojnice 60"/>
          <p:cNvCxnSpPr/>
          <p:nvPr/>
        </p:nvCxnSpPr>
        <p:spPr>
          <a:xfrm flipH="1">
            <a:off x="6156176" y="4057650"/>
            <a:ext cx="25549" cy="2156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03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9" grpId="0"/>
      <p:bldP spid="30" grpId="0"/>
      <p:bldP spid="31" grpId="0"/>
      <p:bldP spid="32" grpId="0" animBg="1"/>
      <p:bldP spid="34" grpId="0" animBg="1"/>
      <p:bldP spid="35" grpId="0" animBg="1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Přímá spojnice 40"/>
          <p:cNvCxnSpPr/>
          <p:nvPr/>
        </p:nvCxnSpPr>
        <p:spPr>
          <a:xfrm>
            <a:off x="304478" y="3052391"/>
            <a:ext cx="54937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91387" y="243929"/>
            <a:ext cx="4655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/>
              <a:t>Příklad: </a:t>
            </a:r>
            <a:r>
              <a:rPr lang="cs-CZ" sz="2000" dirty="0">
                <a:solidFill>
                  <a:srgbClr val="0000FF"/>
                </a:solidFill>
              </a:rPr>
              <a:t>Vliv</a:t>
            </a:r>
            <a:r>
              <a:rPr lang="cs-CZ" sz="2000" b="1" dirty="0"/>
              <a:t> </a:t>
            </a:r>
            <a:r>
              <a:rPr lang="cs-CZ" sz="2000" dirty="0" err="1">
                <a:solidFill>
                  <a:srgbClr val="0000FF"/>
                </a:solidFill>
              </a:rPr>
              <a:t>antiarytmika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 err="1">
                <a:solidFill>
                  <a:srgbClr val="0000FF"/>
                </a:solidFill>
              </a:rPr>
              <a:t>ajmalinu</a:t>
            </a:r>
            <a:r>
              <a:rPr lang="cs-CZ" sz="2000" dirty="0">
                <a:solidFill>
                  <a:srgbClr val="0000FF"/>
                </a:solidFill>
              </a:rPr>
              <a:t> na </a:t>
            </a:r>
            <a:r>
              <a:rPr lang="cs-CZ" sz="2000" i="1" dirty="0">
                <a:solidFill>
                  <a:srgbClr val="0000FF"/>
                </a:solidFill>
              </a:rPr>
              <a:t>I</a:t>
            </a:r>
            <a:r>
              <a:rPr lang="cs-CZ" sz="2000" baseline="-25000" dirty="0">
                <a:solidFill>
                  <a:srgbClr val="0000FF"/>
                </a:solidFill>
              </a:rPr>
              <a:t>K(ATP)</a:t>
            </a:r>
            <a:endParaRPr lang="cs-CZ" sz="2000" dirty="0">
              <a:solidFill>
                <a:srgbClr val="0000FF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931884"/>
              </p:ext>
            </p:extLst>
          </p:nvPr>
        </p:nvGraphicFramePr>
        <p:xfrm>
          <a:off x="1547814" y="1252538"/>
          <a:ext cx="4141234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Graph" r:id="rId5" imgW="4123080" imgH="2860200" progId="Origin50.Graph">
                  <p:embed/>
                </p:oleObj>
              </mc:Choice>
              <mc:Fallback>
                <p:oleObj name="Graph" r:id="rId5" imgW="4123080" imgH="2860200" progId="Origin50.Graph">
                  <p:embed/>
                  <p:pic>
                    <p:nvPicPr>
                      <p:cNvPr id="0" name="Object 3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4" y="1252538"/>
                        <a:ext cx="4141234" cy="231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642580"/>
              </p:ext>
            </p:extLst>
          </p:nvPr>
        </p:nvGraphicFramePr>
        <p:xfrm>
          <a:off x="1581572" y="2578894"/>
          <a:ext cx="4142656" cy="229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Graph" r:id="rId7" imgW="4123080" imgH="2860200" progId="Origin50.Graph">
                  <p:embed/>
                </p:oleObj>
              </mc:Choice>
              <mc:Fallback>
                <p:oleObj name="Graph" r:id="rId7" imgW="4123080" imgH="2860200" progId="Origin50.Graph">
                  <p:embed/>
                  <p:pic>
                    <p:nvPicPr>
                      <p:cNvPr id="0" name="Object 3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572" y="2578894"/>
                        <a:ext cx="4142656" cy="229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Přímá spojnice 5"/>
          <p:cNvCxnSpPr/>
          <p:nvPr/>
        </p:nvCxnSpPr>
        <p:spPr>
          <a:xfrm flipV="1">
            <a:off x="299145" y="1972270"/>
            <a:ext cx="5499090" cy="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299145" y="1972270"/>
            <a:ext cx="384423" cy="242158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018945" y="2360886"/>
            <a:ext cx="725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/>
              <a:t>Control</a:t>
            </a:r>
            <a:endParaRPr lang="cs-CZ" sz="1400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924653" y="3530065"/>
            <a:ext cx="91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/>
              <a:t>After</a:t>
            </a:r>
            <a:r>
              <a:rPr lang="cs-CZ" sz="1400" dirty="0"/>
              <a:t> DNP</a:t>
            </a:r>
          </a:p>
          <a:p>
            <a:pPr algn="ctr"/>
            <a:r>
              <a:rPr lang="cs-CZ" sz="1400" dirty="0" err="1"/>
              <a:t>aplication</a:t>
            </a:r>
            <a:endParaRPr lang="cs-CZ" sz="1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186164" y="1470650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240 </a:t>
            </a:r>
            <a:r>
              <a:rPr lang="cs-CZ" sz="1200" dirty="0" err="1"/>
              <a:t>mV</a:t>
            </a:r>
            <a:endParaRPr lang="cs-CZ" sz="12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258172" y="3721021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3 </a:t>
            </a:r>
            <a:r>
              <a:rPr lang="cs-CZ" sz="1200" dirty="0" err="1"/>
              <a:t>nA</a:t>
            </a:r>
            <a:endParaRPr lang="cs-CZ" sz="12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4548592" y="4594642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50 </a:t>
            </a:r>
            <a:r>
              <a:rPr lang="cs-CZ" sz="1200" dirty="0" err="1"/>
              <a:t>ms</a:t>
            </a:r>
            <a:endParaRPr lang="cs-CZ" sz="1200" dirty="0"/>
          </a:p>
        </p:txBody>
      </p:sp>
      <p:cxnSp>
        <p:nvCxnSpPr>
          <p:cNvPr id="36" name="Přímá spojnice se šipkou 35"/>
          <p:cNvCxnSpPr/>
          <p:nvPr/>
        </p:nvCxnSpPr>
        <p:spPr>
          <a:xfrm flipH="1">
            <a:off x="4139952" y="3232701"/>
            <a:ext cx="389590" cy="3571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4533900" y="3063424"/>
            <a:ext cx="595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>
                <a:solidFill>
                  <a:srgbClr val="0000FF"/>
                </a:solidFill>
              </a:rPr>
              <a:t>I</a:t>
            </a:r>
            <a:r>
              <a:rPr lang="cs-CZ" sz="1600" baseline="-25000" dirty="0">
                <a:solidFill>
                  <a:srgbClr val="0000FF"/>
                </a:solidFill>
              </a:rPr>
              <a:t>K(ATP)</a:t>
            </a:r>
            <a:endParaRPr lang="cs-CZ" sz="1600" dirty="0"/>
          </a:p>
        </p:txBody>
      </p:sp>
      <p:sp>
        <p:nvSpPr>
          <p:cNvPr id="38" name="Obdélník 37"/>
          <p:cNvSpPr/>
          <p:nvPr/>
        </p:nvSpPr>
        <p:spPr>
          <a:xfrm>
            <a:off x="2123827" y="2000846"/>
            <a:ext cx="3834599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TextovéPole 51"/>
          <p:cNvSpPr txBox="1"/>
          <p:nvPr/>
        </p:nvSpPr>
        <p:spPr>
          <a:xfrm>
            <a:off x="201878" y="584101"/>
            <a:ext cx="1550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Měření </a:t>
            </a:r>
            <a:r>
              <a:rPr lang="cs-CZ" sz="2000" b="1" i="1" dirty="0"/>
              <a:t>I</a:t>
            </a:r>
            <a:r>
              <a:rPr lang="cs-CZ" sz="2000" b="1" baseline="-25000" dirty="0"/>
              <a:t>K(ATP)</a:t>
            </a:r>
            <a:endParaRPr lang="cs-CZ" sz="20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994225" y="1131590"/>
            <a:ext cx="7745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Voltage </a:t>
            </a:r>
          </a:p>
          <a:p>
            <a:pPr algn="ctr"/>
            <a:r>
              <a:rPr lang="en-GB" sz="1400" dirty="0"/>
              <a:t>clamp</a:t>
            </a:r>
          </a:p>
          <a:p>
            <a:pPr algn="ctr"/>
            <a:r>
              <a:rPr lang="en-GB" sz="1400" dirty="0"/>
              <a:t>impulse</a:t>
            </a:r>
          </a:p>
        </p:txBody>
      </p:sp>
      <p:sp>
        <p:nvSpPr>
          <p:cNvPr id="21" name="TextovéPole 20"/>
          <p:cNvSpPr txBox="1"/>
          <p:nvPr/>
        </p:nvSpPr>
        <p:spPr>
          <a:xfrm rot="16200000">
            <a:off x="-326367" y="3013783"/>
            <a:ext cx="1635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chemeClr val="bg1"/>
                </a:solidFill>
              </a:rPr>
              <a:t>Recorded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current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5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2" grpId="0"/>
      <p:bldP spid="43" grpId="0"/>
      <p:bldP spid="25" grpId="0"/>
      <p:bldP spid="45" grpId="0"/>
      <p:bldP spid="46" grpId="0"/>
      <p:bldP spid="49" grpId="0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91387" y="243929"/>
            <a:ext cx="6067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 err="1"/>
              <a:t>Example</a:t>
            </a:r>
            <a:r>
              <a:rPr lang="cs-CZ" sz="2000" b="1" dirty="0"/>
              <a:t>: </a:t>
            </a:r>
            <a:r>
              <a:rPr lang="en-US" sz="2000" dirty="0">
                <a:solidFill>
                  <a:srgbClr val="0000FF"/>
                </a:solidFill>
              </a:rPr>
              <a:t>Effect of antiarrhythmic drug </a:t>
            </a:r>
            <a:r>
              <a:rPr lang="en-US" sz="2000" dirty="0" err="1">
                <a:solidFill>
                  <a:srgbClr val="0000FF"/>
                </a:solidFill>
              </a:rPr>
              <a:t>ajmaline</a:t>
            </a:r>
            <a:r>
              <a:rPr lang="en-US" sz="2000" dirty="0">
                <a:solidFill>
                  <a:srgbClr val="0000FF"/>
                </a:solidFill>
              </a:rPr>
              <a:t> on </a:t>
            </a:r>
            <a:r>
              <a:rPr lang="cs-CZ" sz="2000" i="1" dirty="0">
                <a:solidFill>
                  <a:srgbClr val="0000FF"/>
                </a:solidFill>
              </a:rPr>
              <a:t>I</a:t>
            </a:r>
            <a:r>
              <a:rPr lang="cs-CZ" sz="2000" baseline="-25000" dirty="0">
                <a:solidFill>
                  <a:srgbClr val="0000FF"/>
                </a:solidFill>
              </a:rPr>
              <a:t>K(ATP)</a:t>
            </a:r>
            <a:endParaRPr lang="cs-CZ" sz="2000" dirty="0">
              <a:solidFill>
                <a:srgbClr val="0000FF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425998"/>
              </p:ext>
            </p:extLst>
          </p:nvPr>
        </p:nvGraphicFramePr>
        <p:xfrm>
          <a:off x="1547664" y="1262014"/>
          <a:ext cx="4138761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" name="Graph" r:id="rId5" imgW="4123080" imgH="2860200" progId="Origin50.Graph">
                  <p:embed/>
                </p:oleObj>
              </mc:Choice>
              <mc:Fallback>
                <p:oleObj name="Graph" r:id="rId5" imgW="4123080" imgH="28602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262014"/>
                        <a:ext cx="4138761" cy="231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Přímá spojnice 5"/>
          <p:cNvCxnSpPr/>
          <p:nvPr/>
        </p:nvCxnSpPr>
        <p:spPr>
          <a:xfrm>
            <a:off x="299145" y="1972272"/>
            <a:ext cx="549699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299145" y="1972270"/>
            <a:ext cx="384423" cy="242158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24" name="TextovéPole 23"/>
          <p:cNvSpPr txBox="1"/>
          <p:nvPr/>
        </p:nvSpPr>
        <p:spPr>
          <a:xfrm rot="16200000">
            <a:off x="-326367" y="3013783"/>
            <a:ext cx="1635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chemeClr val="bg1"/>
                </a:solidFill>
              </a:rPr>
              <a:t>Recorded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current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815413" y="2921450"/>
            <a:ext cx="11917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/>
              <a:t>Changes</a:t>
            </a:r>
            <a:r>
              <a:rPr lang="cs-CZ" sz="1400" dirty="0"/>
              <a:t> </a:t>
            </a:r>
            <a:r>
              <a:rPr lang="cs-CZ" sz="1400" dirty="0" err="1"/>
              <a:t>after</a:t>
            </a:r>
            <a:endParaRPr lang="cs-CZ" sz="1400" dirty="0"/>
          </a:p>
          <a:p>
            <a:pPr algn="ctr"/>
            <a:r>
              <a:rPr lang="cs-CZ" sz="1400" dirty="0" err="1"/>
              <a:t>ajmaline</a:t>
            </a:r>
            <a:r>
              <a:rPr lang="cs-CZ" sz="1400" dirty="0"/>
              <a:t> </a:t>
            </a:r>
          </a:p>
          <a:p>
            <a:pPr algn="ctr"/>
            <a:r>
              <a:rPr lang="cs-CZ" sz="1400" dirty="0" err="1"/>
              <a:t>aplication</a:t>
            </a:r>
            <a:endParaRPr lang="cs-CZ" sz="1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186263" y="1470650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240 </a:t>
            </a:r>
            <a:r>
              <a:rPr lang="cs-CZ" sz="1200" dirty="0" err="1"/>
              <a:t>mV</a:t>
            </a:r>
            <a:endParaRPr lang="cs-CZ" sz="1200" dirty="0"/>
          </a:p>
        </p:txBody>
      </p:sp>
      <p:sp>
        <p:nvSpPr>
          <p:cNvPr id="38" name="Obdélník 37"/>
          <p:cNvSpPr/>
          <p:nvPr/>
        </p:nvSpPr>
        <p:spPr>
          <a:xfrm>
            <a:off x="2123827" y="2000846"/>
            <a:ext cx="3834599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TextovéPole 51"/>
          <p:cNvSpPr txBox="1"/>
          <p:nvPr/>
        </p:nvSpPr>
        <p:spPr>
          <a:xfrm>
            <a:off x="201878" y="584101"/>
            <a:ext cx="2556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/>
              <a:t>Measurement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i="1" dirty="0"/>
              <a:t>I</a:t>
            </a:r>
            <a:r>
              <a:rPr lang="cs-CZ" sz="2000" b="1" baseline="-25000" dirty="0"/>
              <a:t>K(ATP)</a:t>
            </a:r>
            <a:endParaRPr lang="cs-CZ" sz="2000" b="1" dirty="0"/>
          </a:p>
        </p:txBody>
      </p:sp>
      <p:cxnSp>
        <p:nvCxnSpPr>
          <p:cNvPr id="26" name="Přímá spojnice se šipkou 25"/>
          <p:cNvCxnSpPr/>
          <p:nvPr/>
        </p:nvCxnSpPr>
        <p:spPr>
          <a:xfrm flipH="1">
            <a:off x="4067944" y="2643758"/>
            <a:ext cx="389590" cy="3571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4427984" y="2446784"/>
            <a:ext cx="1409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>
                <a:solidFill>
                  <a:srgbClr val="0000FF"/>
                </a:solidFill>
              </a:rPr>
              <a:t>I</a:t>
            </a:r>
            <a:r>
              <a:rPr lang="cs-CZ" sz="1600" baseline="-25000" dirty="0">
                <a:solidFill>
                  <a:srgbClr val="0000FF"/>
                </a:solidFill>
              </a:rPr>
              <a:t>K(ATP) </a:t>
            </a:r>
            <a:r>
              <a:rPr lang="cs-CZ" sz="1600" i="1" dirty="0">
                <a:solidFill>
                  <a:srgbClr val="0000FF"/>
                </a:solidFill>
              </a:rPr>
              <a:t>in </a:t>
            </a:r>
            <a:r>
              <a:rPr lang="cs-CZ" sz="1600" i="1" dirty="0" err="1">
                <a:solidFill>
                  <a:srgbClr val="0000FF"/>
                </a:solidFill>
              </a:rPr>
              <a:t>control</a:t>
            </a:r>
            <a:endParaRPr lang="cs-CZ" sz="1600" i="1" dirty="0"/>
          </a:p>
        </p:txBody>
      </p:sp>
      <p:cxnSp>
        <p:nvCxnSpPr>
          <p:cNvPr id="28" name="Přímá spojnice se šipkou 27"/>
          <p:cNvCxnSpPr>
            <a:stCxn id="29" idx="1"/>
          </p:cNvCxnSpPr>
          <p:nvPr/>
        </p:nvCxnSpPr>
        <p:spPr>
          <a:xfrm flipH="1">
            <a:off x="4106044" y="3235558"/>
            <a:ext cx="393948" cy="1892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4499992" y="3066281"/>
            <a:ext cx="2663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>
                <a:solidFill>
                  <a:srgbClr val="FF0000"/>
                </a:solidFill>
              </a:rPr>
              <a:t>I</a:t>
            </a:r>
            <a:r>
              <a:rPr lang="cs-CZ" sz="1600" baseline="-25000" dirty="0">
                <a:solidFill>
                  <a:srgbClr val="FF0000"/>
                </a:solidFill>
              </a:rPr>
              <a:t>K(ATP) </a:t>
            </a:r>
            <a:r>
              <a:rPr lang="cs-CZ" sz="1600" i="1" dirty="0" err="1">
                <a:solidFill>
                  <a:srgbClr val="FF0000"/>
                </a:solidFill>
              </a:rPr>
              <a:t>after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ajmaline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aplication</a:t>
            </a:r>
            <a:endParaRPr lang="cs-CZ" sz="1600" i="1" dirty="0">
              <a:solidFill>
                <a:srgbClr val="FF0000"/>
              </a:solidFill>
            </a:endParaRPr>
          </a:p>
        </p:txBody>
      </p:sp>
      <p:cxnSp>
        <p:nvCxnSpPr>
          <p:cNvPr id="30" name="Přímá spojnice 29"/>
          <p:cNvCxnSpPr/>
          <p:nvPr/>
        </p:nvCxnSpPr>
        <p:spPr>
          <a:xfrm flipH="1">
            <a:off x="5796136" y="584101"/>
            <a:ext cx="2099" cy="436391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4" name="Object 3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534381"/>
              </p:ext>
            </p:extLst>
          </p:nvPr>
        </p:nvGraphicFramePr>
        <p:xfrm>
          <a:off x="5796245" y="1707654"/>
          <a:ext cx="3283684" cy="244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" name="Prism Project" r:id="rId7" imgW="3605784" imgH="2686812" progId="Prism4.Document">
                  <p:embed/>
                </p:oleObj>
              </mc:Choice>
              <mc:Fallback>
                <p:oleObj name="Prism Project" r:id="rId7" imgW="3605784" imgH="2686812" progId="Prism4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245" y="1707654"/>
                        <a:ext cx="3283684" cy="2446194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ovéPole 36"/>
          <p:cNvSpPr txBox="1"/>
          <p:nvPr/>
        </p:nvSpPr>
        <p:spPr>
          <a:xfrm>
            <a:off x="994225" y="1131590"/>
            <a:ext cx="7745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Voltage </a:t>
            </a:r>
          </a:p>
          <a:p>
            <a:pPr algn="ctr"/>
            <a:r>
              <a:rPr lang="en-GB" sz="1400" dirty="0"/>
              <a:t>clamp</a:t>
            </a:r>
          </a:p>
          <a:p>
            <a:pPr algn="ctr"/>
            <a:r>
              <a:rPr lang="en-GB" sz="1400" dirty="0"/>
              <a:t>impulse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396618"/>
              </p:ext>
            </p:extLst>
          </p:nvPr>
        </p:nvGraphicFramePr>
        <p:xfrm>
          <a:off x="971203" y="1120775"/>
          <a:ext cx="5156047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" name="Graph" r:id="rId9" imgW="4131720" imgH="2901600" progId="Origin50.Graph">
                  <p:embed/>
                </p:oleObj>
              </mc:Choice>
              <mc:Fallback>
                <p:oleObj name="Graph" r:id="rId9" imgW="4131720" imgH="2901600" progId="Origin50.Graph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203" y="1120775"/>
                        <a:ext cx="5156047" cy="404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ovéPole 41"/>
          <p:cNvSpPr txBox="1"/>
          <p:nvPr/>
        </p:nvSpPr>
        <p:spPr>
          <a:xfrm>
            <a:off x="978903" y="2360886"/>
            <a:ext cx="805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Kontrola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827584" y="2033589"/>
            <a:ext cx="1079061" cy="826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9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611560" y="332302"/>
            <a:ext cx="7777163" cy="4399688"/>
            <a:chOff x="1168035" y="167799"/>
            <a:chExt cx="7777270" cy="439998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035" y="167799"/>
              <a:ext cx="7777270" cy="4399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ovéPole 30"/>
            <p:cNvSpPr txBox="1">
              <a:spLocks noChangeArrowheads="1"/>
            </p:cNvSpPr>
            <p:nvPr/>
          </p:nvSpPr>
          <p:spPr bwMode="auto">
            <a:xfrm>
              <a:off x="7648844" y="997016"/>
              <a:ext cx="184734" cy="30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9pPr>
            </a:lstStyle>
            <a:p>
              <a:pPr eaLnBrk="1" hangingPunct="1"/>
              <a:endParaRPr lang="cs-CZ" altLang="cs-CZ" sz="1400" dirty="0"/>
            </a:p>
          </p:txBody>
        </p:sp>
      </p:grpSp>
      <p:cxnSp>
        <p:nvCxnSpPr>
          <p:cNvPr id="10" name="Přímá spojnice 9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79512" y="4900969"/>
            <a:ext cx="4336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1</a:t>
            </a:r>
            <a:r>
              <a:rPr lang="cs-CZ" altLang="cs-CZ" sz="800" dirty="0"/>
              <a:t>: </a:t>
            </a:r>
            <a:r>
              <a:rPr lang="cs-CZ" sz="800" dirty="0"/>
              <a:t>http://tmedweb.tulane.edu/tmedwiki/doku.php/intro_to_the_heart_cardiac_electrophysiology</a:t>
            </a:r>
          </a:p>
          <a:p>
            <a:endParaRPr lang="cs-CZ" alt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64370" y="433955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</a:p>
        </p:txBody>
      </p:sp>
      <p:sp>
        <p:nvSpPr>
          <p:cNvPr id="2" name="Obdélník 1"/>
          <p:cNvSpPr/>
          <p:nvPr/>
        </p:nvSpPr>
        <p:spPr>
          <a:xfrm>
            <a:off x="136980" y="332302"/>
            <a:ext cx="5904656" cy="4399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" name="Skupina 12"/>
          <p:cNvGrpSpPr/>
          <p:nvPr/>
        </p:nvGrpSpPr>
        <p:grpSpPr>
          <a:xfrm>
            <a:off x="755576" y="843558"/>
            <a:ext cx="4896544" cy="3583484"/>
            <a:chOff x="3710702" y="2369489"/>
            <a:chExt cx="3096161" cy="2030099"/>
          </a:xfrm>
        </p:grpSpPr>
        <p:sp>
          <p:nvSpPr>
            <p:cNvPr id="14" name="Obdélník 13"/>
            <p:cNvSpPr/>
            <p:nvPr/>
          </p:nvSpPr>
          <p:spPr>
            <a:xfrm>
              <a:off x="3710702" y="4225228"/>
              <a:ext cx="3096161" cy="1743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cs-CZ" sz="1400" u="sng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15" name="Skupina 14"/>
            <p:cNvGrpSpPr/>
            <p:nvPr/>
          </p:nvGrpSpPr>
          <p:grpSpPr>
            <a:xfrm>
              <a:off x="3758706" y="2369489"/>
              <a:ext cx="3007854" cy="1864169"/>
              <a:chOff x="3758706" y="2369489"/>
              <a:chExt cx="3007854" cy="1864169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3758706" y="2369489"/>
                <a:ext cx="3007854" cy="18641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7" name="Skupina 16"/>
              <p:cNvGrpSpPr/>
              <p:nvPr/>
            </p:nvGrpSpPr>
            <p:grpSpPr>
              <a:xfrm>
                <a:off x="3807844" y="2424631"/>
                <a:ext cx="2926911" cy="1656257"/>
                <a:chOff x="3807844" y="2424631"/>
                <a:chExt cx="2926911" cy="1656257"/>
              </a:xfrm>
            </p:grpSpPr>
            <p:pic>
              <p:nvPicPr>
                <p:cNvPr id="18" name="Obrázek 17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837" r="4667" b="7739"/>
                <a:stretch/>
              </p:blipFill>
              <p:spPr>
                <a:xfrm>
                  <a:off x="3807844" y="2492897"/>
                  <a:ext cx="2926911" cy="1575559"/>
                </a:xfrm>
                <a:prstGeom prst="rect">
                  <a:avLst/>
                </a:prstGeom>
              </p:spPr>
            </p:pic>
            <p:sp>
              <p:nvSpPr>
                <p:cNvPr id="19" name="Obdélník 18"/>
                <p:cNvSpPr/>
                <p:nvPr/>
              </p:nvSpPr>
              <p:spPr>
                <a:xfrm>
                  <a:off x="4311900" y="4021581"/>
                  <a:ext cx="2193650" cy="593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" name="Obdélník 19"/>
                <p:cNvSpPr/>
                <p:nvPr/>
              </p:nvSpPr>
              <p:spPr>
                <a:xfrm>
                  <a:off x="4095876" y="2424631"/>
                  <a:ext cx="2348332" cy="933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" name="Obdélník 20"/>
                <p:cNvSpPr/>
                <p:nvPr/>
              </p:nvSpPr>
              <p:spPr>
                <a:xfrm>
                  <a:off x="6103716" y="2427880"/>
                  <a:ext cx="440432" cy="1753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</p:grpSp>
      <p:sp>
        <p:nvSpPr>
          <p:cNvPr id="22" name="TextovéPole 21"/>
          <p:cNvSpPr txBox="1"/>
          <p:nvPr/>
        </p:nvSpPr>
        <p:spPr>
          <a:xfrm>
            <a:off x="827584" y="38785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85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Přímá spojnice 58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/>
          <p:cNvSpPr txBox="1"/>
          <p:nvPr/>
        </p:nvSpPr>
        <p:spPr>
          <a:xfrm>
            <a:off x="179512" y="4900969"/>
            <a:ext cx="73548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1:Bébarová et al. (</a:t>
            </a:r>
            <a:r>
              <a:rPr lang="cs-CZ" sz="800" dirty="0" err="1">
                <a:latin typeface="Calibri" pitchFamily="34" charset="0"/>
              </a:rPr>
              <a:t>Naunyn</a:t>
            </a:r>
            <a:r>
              <a:rPr lang="cs-CZ" sz="800" dirty="0">
                <a:latin typeface="Calibri" pitchFamily="34" charset="0"/>
              </a:rPr>
              <a:t> Schmied Arch </a:t>
            </a:r>
            <a:r>
              <a:rPr lang="cs-CZ" sz="800" dirty="0" err="1">
                <a:latin typeface="Calibri" pitchFamily="34" charset="0"/>
              </a:rPr>
              <a:t>Pharmacol</a:t>
            </a:r>
            <a:r>
              <a:rPr lang="cs-CZ" sz="800" dirty="0">
                <a:latin typeface="Calibri" pitchFamily="34" charset="0"/>
              </a:rPr>
              <a:t> 2009; 380:125-133); 2: </a:t>
            </a:r>
            <a:r>
              <a:rPr lang="cs-CZ" altLang="cs-CZ" sz="800" dirty="0"/>
              <a:t>http://tmedweb.tulane.edu/tmedwiki/doku.php/intro_to_the_heart_cardiac_electrophysiology</a:t>
            </a:r>
            <a:r>
              <a:rPr lang="cs-CZ" sz="800" dirty="0">
                <a:latin typeface="Calibri" pitchFamily="34" charset="0"/>
              </a:rPr>
              <a:t>  </a:t>
            </a: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8867"/>
            <a:ext cx="3018345" cy="205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23284"/>
            <a:ext cx="3051177" cy="212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Obdélník 83"/>
          <p:cNvSpPr/>
          <p:nvPr/>
        </p:nvSpPr>
        <p:spPr>
          <a:xfrm>
            <a:off x="539552" y="627534"/>
            <a:ext cx="288032" cy="230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bdélník 87"/>
          <p:cNvSpPr/>
          <p:nvPr/>
        </p:nvSpPr>
        <p:spPr bwMode="auto">
          <a:xfrm>
            <a:off x="4909634" y="754757"/>
            <a:ext cx="3125806" cy="2062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7" name="TextovéPole 96"/>
          <p:cNvSpPr txBox="1"/>
          <p:nvPr/>
        </p:nvSpPr>
        <p:spPr>
          <a:xfrm>
            <a:off x="291309" y="61625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4020754" y="616257"/>
            <a:ext cx="3160699" cy="1835860"/>
            <a:chOff x="4020754" y="616257"/>
            <a:chExt cx="3160699" cy="1835860"/>
          </a:xfrm>
        </p:grpSpPr>
        <p:pic>
          <p:nvPicPr>
            <p:cNvPr id="90" name="Obrázek 2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37" r="4668" b="8035"/>
            <a:stretch/>
          </p:blipFill>
          <p:spPr bwMode="auto">
            <a:xfrm>
              <a:off x="4139952" y="627534"/>
              <a:ext cx="3041501" cy="1735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4139952" y="616257"/>
              <a:ext cx="3041501" cy="174656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TextovéPole 97"/>
            <p:cNvSpPr txBox="1"/>
            <p:nvPr/>
          </p:nvSpPr>
          <p:spPr>
            <a:xfrm>
              <a:off x="4020754" y="61951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2</a:t>
              </a:r>
            </a:p>
          </p:txBody>
        </p:sp>
        <p:sp>
          <p:nvSpPr>
            <p:cNvPr id="4" name="Obdélník 3"/>
            <p:cNvSpPr/>
            <p:nvPr/>
          </p:nvSpPr>
          <p:spPr>
            <a:xfrm>
              <a:off x="6588224" y="616257"/>
              <a:ext cx="393948" cy="141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Obdélník 98"/>
            <p:cNvSpPr/>
            <p:nvPr/>
          </p:nvSpPr>
          <p:spPr>
            <a:xfrm>
              <a:off x="4860032" y="2310358"/>
              <a:ext cx="393948" cy="141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0" name="Obdélník 99"/>
          <p:cNvSpPr/>
          <p:nvPr/>
        </p:nvSpPr>
        <p:spPr>
          <a:xfrm>
            <a:off x="52462" y="1228727"/>
            <a:ext cx="502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2400" b="1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lang="cs-CZ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Obdélník 100"/>
          <p:cNvSpPr/>
          <p:nvPr/>
        </p:nvSpPr>
        <p:spPr>
          <a:xfrm>
            <a:off x="80706" y="3507854"/>
            <a:ext cx="445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2400" b="1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endParaRPr lang="cs-CZ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2" name="Přímá spojnice se šipkou 101"/>
          <p:cNvCxnSpPr/>
          <p:nvPr/>
        </p:nvCxnSpPr>
        <p:spPr>
          <a:xfrm>
            <a:off x="2142778" y="1525979"/>
            <a:ext cx="0" cy="784379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ál 104"/>
          <p:cNvSpPr/>
          <p:nvPr/>
        </p:nvSpPr>
        <p:spPr>
          <a:xfrm>
            <a:off x="2627784" y="687136"/>
            <a:ext cx="1184986" cy="5742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06" name="Přímá spojnice 105"/>
          <p:cNvCxnSpPr/>
          <p:nvPr/>
        </p:nvCxnSpPr>
        <p:spPr>
          <a:xfrm>
            <a:off x="1298873" y="1528177"/>
            <a:ext cx="2331032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ál 107"/>
          <p:cNvSpPr/>
          <p:nvPr/>
        </p:nvSpPr>
        <p:spPr>
          <a:xfrm>
            <a:off x="2666934" y="2789581"/>
            <a:ext cx="1184986" cy="5742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09" name="Přímá spojnice se šipkou 108"/>
          <p:cNvCxnSpPr/>
          <p:nvPr/>
        </p:nvCxnSpPr>
        <p:spPr>
          <a:xfrm>
            <a:off x="2555776" y="3640529"/>
            <a:ext cx="0" cy="784379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nice 109"/>
          <p:cNvCxnSpPr/>
          <p:nvPr/>
        </p:nvCxnSpPr>
        <p:spPr>
          <a:xfrm>
            <a:off x="1312590" y="3642727"/>
            <a:ext cx="2331032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735" b="56354"/>
          <a:stretch/>
        </p:blipFill>
        <p:spPr bwMode="auto">
          <a:xfrm rot="5400000">
            <a:off x="4236611" y="2575674"/>
            <a:ext cx="2427298" cy="204455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4" name="Skupina 93"/>
          <p:cNvGrpSpPr/>
          <p:nvPr/>
        </p:nvGrpSpPr>
        <p:grpSpPr>
          <a:xfrm>
            <a:off x="5157589" y="993081"/>
            <a:ext cx="1831877" cy="1300162"/>
            <a:chOff x="6583461" y="1476377"/>
            <a:chExt cx="1831877" cy="1300162"/>
          </a:xfrm>
        </p:grpSpPr>
        <p:sp>
          <p:nvSpPr>
            <p:cNvPr id="95" name="Volný tvar 94"/>
            <p:cNvSpPr/>
            <p:nvPr/>
          </p:nvSpPr>
          <p:spPr>
            <a:xfrm>
              <a:off x="6638924" y="1476377"/>
              <a:ext cx="1776414" cy="1300162"/>
            </a:xfrm>
            <a:custGeom>
              <a:avLst/>
              <a:gdLst>
                <a:gd name="connsiteX0" fmla="*/ 0 w 1847850"/>
                <a:gd name="connsiteY0" fmla="*/ 0 h 1443038"/>
                <a:gd name="connsiteX1" fmla="*/ 28575 w 1847850"/>
                <a:gd name="connsiteY1" fmla="*/ 123825 h 1443038"/>
                <a:gd name="connsiteX2" fmla="*/ 100013 w 1847850"/>
                <a:gd name="connsiteY2" fmla="*/ 233363 h 1443038"/>
                <a:gd name="connsiteX3" fmla="*/ 338138 w 1847850"/>
                <a:gd name="connsiteY3" fmla="*/ 442913 h 1443038"/>
                <a:gd name="connsiteX4" fmla="*/ 609600 w 1847850"/>
                <a:gd name="connsiteY4" fmla="*/ 766763 h 1443038"/>
                <a:gd name="connsiteX5" fmla="*/ 814388 w 1847850"/>
                <a:gd name="connsiteY5" fmla="*/ 1214438 h 1443038"/>
                <a:gd name="connsiteX6" fmla="*/ 1076325 w 1847850"/>
                <a:gd name="connsiteY6" fmla="*/ 1385888 h 1443038"/>
                <a:gd name="connsiteX7" fmla="*/ 1847850 w 1847850"/>
                <a:gd name="connsiteY7" fmla="*/ 1443038 h 1443038"/>
                <a:gd name="connsiteX8" fmla="*/ 1843088 w 1847850"/>
                <a:gd name="connsiteY8" fmla="*/ 1443038 h 1443038"/>
                <a:gd name="connsiteX0" fmla="*/ 0 w 1847850"/>
                <a:gd name="connsiteY0" fmla="*/ 0 h 1443038"/>
                <a:gd name="connsiteX1" fmla="*/ 28575 w 1847850"/>
                <a:gd name="connsiteY1" fmla="*/ 123825 h 1443038"/>
                <a:gd name="connsiteX2" fmla="*/ 100013 w 1847850"/>
                <a:gd name="connsiteY2" fmla="*/ 233363 h 1443038"/>
                <a:gd name="connsiteX3" fmla="*/ 338138 w 1847850"/>
                <a:gd name="connsiteY3" fmla="*/ 442913 h 1443038"/>
                <a:gd name="connsiteX4" fmla="*/ 609600 w 1847850"/>
                <a:gd name="connsiteY4" fmla="*/ 766763 h 1443038"/>
                <a:gd name="connsiteX5" fmla="*/ 814388 w 1847850"/>
                <a:gd name="connsiteY5" fmla="*/ 1214438 h 1443038"/>
                <a:gd name="connsiteX6" fmla="*/ 1076325 w 1847850"/>
                <a:gd name="connsiteY6" fmla="*/ 1385888 h 1443038"/>
                <a:gd name="connsiteX7" fmla="*/ 1847850 w 1847850"/>
                <a:gd name="connsiteY7" fmla="*/ 1443038 h 1443038"/>
                <a:gd name="connsiteX8" fmla="*/ 1843088 w 1847850"/>
                <a:gd name="connsiteY8" fmla="*/ 1443038 h 1443038"/>
                <a:gd name="connsiteX0" fmla="*/ 0 w 1847850"/>
                <a:gd name="connsiteY0" fmla="*/ 0 h 1443038"/>
                <a:gd name="connsiteX1" fmla="*/ 28575 w 1847850"/>
                <a:gd name="connsiteY1" fmla="*/ 123825 h 1443038"/>
                <a:gd name="connsiteX2" fmla="*/ 100013 w 1847850"/>
                <a:gd name="connsiteY2" fmla="*/ 233363 h 1443038"/>
                <a:gd name="connsiteX3" fmla="*/ 338138 w 1847850"/>
                <a:gd name="connsiteY3" fmla="*/ 442913 h 1443038"/>
                <a:gd name="connsiteX4" fmla="*/ 609600 w 1847850"/>
                <a:gd name="connsiteY4" fmla="*/ 766763 h 1443038"/>
                <a:gd name="connsiteX5" fmla="*/ 814388 w 1847850"/>
                <a:gd name="connsiteY5" fmla="*/ 1214438 h 1443038"/>
                <a:gd name="connsiteX6" fmla="*/ 1076325 w 1847850"/>
                <a:gd name="connsiteY6" fmla="*/ 1385888 h 1443038"/>
                <a:gd name="connsiteX7" fmla="*/ 1847850 w 1847850"/>
                <a:gd name="connsiteY7" fmla="*/ 1443038 h 1443038"/>
                <a:gd name="connsiteX8" fmla="*/ 1843088 w 1847850"/>
                <a:gd name="connsiteY8" fmla="*/ 1443038 h 1443038"/>
                <a:gd name="connsiteX0" fmla="*/ 0 w 1847850"/>
                <a:gd name="connsiteY0" fmla="*/ 0 h 1443038"/>
                <a:gd name="connsiteX1" fmla="*/ 28575 w 1847850"/>
                <a:gd name="connsiteY1" fmla="*/ 123825 h 1443038"/>
                <a:gd name="connsiteX2" fmla="*/ 100013 w 1847850"/>
                <a:gd name="connsiteY2" fmla="*/ 233363 h 1443038"/>
                <a:gd name="connsiteX3" fmla="*/ 338138 w 1847850"/>
                <a:gd name="connsiteY3" fmla="*/ 442913 h 1443038"/>
                <a:gd name="connsiteX4" fmla="*/ 609600 w 1847850"/>
                <a:gd name="connsiteY4" fmla="*/ 766763 h 1443038"/>
                <a:gd name="connsiteX5" fmla="*/ 814388 w 1847850"/>
                <a:gd name="connsiteY5" fmla="*/ 1214438 h 1443038"/>
                <a:gd name="connsiteX6" fmla="*/ 1076325 w 1847850"/>
                <a:gd name="connsiteY6" fmla="*/ 1385888 h 1443038"/>
                <a:gd name="connsiteX7" fmla="*/ 1847850 w 1847850"/>
                <a:gd name="connsiteY7" fmla="*/ 1443038 h 1443038"/>
                <a:gd name="connsiteX8" fmla="*/ 1843088 w 1847850"/>
                <a:gd name="connsiteY8" fmla="*/ 1443038 h 1443038"/>
                <a:gd name="connsiteX0" fmla="*/ 0 w 1847850"/>
                <a:gd name="connsiteY0" fmla="*/ 0 h 1443038"/>
                <a:gd name="connsiteX1" fmla="*/ 28575 w 1847850"/>
                <a:gd name="connsiteY1" fmla="*/ 123825 h 1443038"/>
                <a:gd name="connsiteX2" fmla="*/ 100013 w 1847850"/>
                <a:gd name="connsiteY2" fmla="*/ 233363 h 1443038"/>
                <a:gd name="connsiteX3" fmla="*/ 338138 w 1847850"/>
                <a:gd name="connsiteY3" fmla="*/ 442913 h 1443038"/>
                <a:gd name="connsiteX4" fmla="*/ 609600 w 1847850"/>
                <a:gd name="connsiteY4" fmla="*/ 766763 h 1443038"/>
                <a:gd name="connsiteX5" fmla="*/ 814388 w 1847850"/>
                <a:gd name="connsiteY5" fmla="*/ 1214438 h 1443038"/>
                <a:gd name="connsiteX6" fmla="*/ 1076325 w 1847850"/>
                <a:gd name="connsiteY6" fmla="*/ 1385888 h 1443038"/>
                <a:gd name="connsiteX7" fmla="*/ 1847850 w 1847850"/>
                <a:gd name="connsiteY7" fmla="*/ 1443038 h 1443038"/>
                <a:gd name="connsiteX8" fmla="*/ 1843088 w 1847850"/>
                <a:gd name="connsiteY8" fmla="*/ 1443038 h 1443038"/>
                <a:gd name="connsiteX0" fmla="*/ 0 w 1847850"/>
                <a:gd name="connsiteY0" fmla="*/ 0 h 1443038"/>
                <a:gd name="connsiteX1" fmla="*/ 28575 w 1847850"/>
                <a:gd name="connsiteY1" fmla="*/ 123825 h 1443038"/>
                <a:gd name="connsiteX2" fmla="*/ 100013 w 1847850"/>
                <a:gd name="connsiteY2" fmla="*/ 233363 h 1443038"/>
                <a:gd name="connsiteX3" fmla="*/ 338138 w 1847850"/>
                <a:gd name="connsiteY3" fmla="*/ 442913 h 1443038"/>
                <a:gd name="connsiteX4" fmla="*/ 557212 w 1847850"/>
                <a:gd name="connsiteY4" fmla="*/ 652463 h 1443038"/>
                <a:gd name="connsiteX5" fmla="*/ 814388 w 1847850"/>
                <a:gd name="connsiteY5" fmla="*/ 1214438 h 1443038"/>
                <a:gd name="connsiteX6" fmla="*/ 1076325 w 1847850"/>
                <a:gd name="connsiteY6" fmla="*/ 1385888 h 1443038"/>
                <a:gd name="connsiteX7" fmla="*/ 1847850 w 1847850"/>
                <a:gd name="connsiteY7" fmla="*/ 1443038 h 1443038"/>
                <a:gd name="connsiteX8" fmla="*/ 1843088 w 1847850"/>
                <a:gd name="connsiteY8" fmla="*/ 1443038 h 1443038"/>
                <a:gd name="connsiteX0" fmla="*/ 0 w 1847850"/>
                <a:gd name="connsiteY0" fmla="*/ 0 h 1443038"/>
                <a:gd name="connsiteX1" fmla="*/ 28575 w 1847850"/>
                <a:gd name="connsiteY1" fmla="*/ 123825 h 1443038"/>
                <a:gd name="connsiteX2" fmla="*/ 100013 w 1847850"/>
                <a:gd name="connsiteY2" fmla="*/ 233363 h 1443038"/>
                <a:gd name="connsiteX3" fmla="*/ 342901 w 1847850"/>
                <a:gd name="connsiteY3" fmla="*/ 381001 h 1443038"/>
                <a:gd name="connsiteX4" fmla="*/ 557212 w 1847850"/>
                <a:gd name="connsiteY4" fmla="*/ 652463 h 1443038"/>
                <a:gd name="connsiteX5" fmla="*/ 814388 w 1847850"/>
                <a:gd name="connsiteY5" fmla="*/ 1214438 h 1443038"/>
                <a:gd name="connsiteX6" fmla="*/ 1076325 w 1847850"/>
                <a:gd name="connsiteY6" fmla="*/ 1385888 h 1443038"/>
                <a:gd name="connsiteX7" fmla="*/ 1847850 w 1847850"/>
                <a:gd name="connsiteY7" fmla="*/ 1443038 h 1443038"/>
                <a:gd name="connsiteX8" fmla="*/ 1843088 w 1847850"/>
                <a:gd name="connsiteY8" fmla="*/ 1443038 h 1443038"/>
                <a:gd name="connsiteX0" fmla="*/ 0 w 1819275"/>
                <a:gd name="connsiteY0" fmla="*/ 0 h 1319213"/>
                <a:gd name="connsiteX1" fmla="*/ 71438 w 1819275"/>
                <a:gd name="connsiteY1" fmla="*/ 109538 h 1319213"/>
                <a:gd name="connsiteX2" fmla="*/ 314326 w 1819275"/>
                <a:gd name="connsiteY2" fmla="*/ 257176 h 1319213"/>
                <a:gd name="connsiteX3" fmla="*/ 528637 w 1819275"/>
                <a:gd name="connsiteY3" fmla="*/ 528638 h 1319213"/>
                <a:gd name="connsiteX4" fmla="*/ 785813 w 1819275"/>
                <a:gd name="connsiteY4" fmla="*/ 1090613 h 1319213"/>
                <a:gd name="connsiteX5" fmla="*/ 1047750 w 1819275"/>
                <a:gd name="connsiteY5" fmla="*/ 1262063 h 1319213"/>
                <a:gd name="connsiteX6" fmla="*/ 1819275 w 1819275"/>
                <a:gd name="connsiteY6" fmla="*/ 1319213 h 1319213"/>
                <a:gd name="connsiteX7" fmla="*/ 1814513 w 1819275"/>
                <a:gd name="connsiteY7" fmla="*/ 1319213 h 1319213"/>
                <a:gd name="connsiteX0" fmla="*/ 0 w 1819275"/>
                <a:gd name="connsiteY0" fmla="*/ 0 h 1319213"/>
                <a:gd name="connsiteX1" fmla="*/ 147638 w 1819275"/>
                <a:gd name="connsiteY1" fmla="*/ 133351 h 1319213"/>
                <a:gd name="connsiteX2" fmla="*/ 314326 w 1819275"/>
                <a:gd name="connsiteY2" fmla="*/ 257176 h 1319213"/>
                <a:gd name="connsiteX3" fmla="*/ 528637 w 1819275"/>
                <a:gd name="connsiteY3" fmla="*/ 528638 h 1319213"/>
                <a:gd name="connsiteX4" fmla="*/ 785813 w 1819275"/>
                <a:gd name="connsiteY4" fmla="*/ 1090613 h 1319213"/>
                <a:gd name="connsiteX5" fmla="*/ 1047750 w 1819275"/>
                <a:gd name="connsiteY5" fmla="*/ 1262063 h 1319213"/>
                <a:gd name="connsiteX6" fmla="*/ 1819275 w 1819275"/>
                <a:gd name="connsiteY6" fmla="*/ 1319213 h 1319213"/>
                <a:gd name="connsiteX7" fmla="*/ 1814513 w 1819275"/>
                <a:gd name="connsiteY7" fmla="*/ 1319213 h 1319213"/>
                <a:gd name="connsiteX0" fmla="*/ 0 w 1819275"/>
                <a:gd name="connsiteY0" fmla="*/ 0 h 1319213"/>
                <a:gd name="connsiteX1" fmla="*/ 142875 w 1819275"/>
                <a:gd name="connsiteY1" fmla="*/ 161926 h 1319213"/>
                <a:gd name="connsiteX2" fmla="*/ 314326 w 1819275"/>
                <a:gd name="connsiteY2" fmla="*/ 257176 h 1319213"/>
                <a:gd name="connsiteX3" fmla="*/ 528637 w 1819275"/>
                <a:gd name="connsiteY3" fmla="*/ 528638 h 1319213"/>
                <a:gd name="connsiteX4" fmla="*/ 785813 w 1819275"/>
                <a:gd name="connsiteY4" fmla="*/ 1090613 h 1319213"/>
                <a:gd name="connsiteX5" fmla="*/ 1047750 w 1819275"/>
                <a:gd name="connsiteY5" fmla="*/ 1262063 h 1319213"/>
                <a:gd name="connsiteX6" fmla="*/ 1819275 w 1819275"/>
                <a:gd name="connsiteY6" fmla="*/ 1319213 h 1319213"/>
                <a:gd name="connsiteX7" fmla="*/ 1814513 w 1819275"/>
                <a:gd name="connsiteY7" fmla="*/ 1319213 h 1319213"/>
                <a:gd name="connsiteX0" fmla="*/ 0 w 1819275"/>
                <a:gd name="connsiteY0" fmla="*/ 0 h 1319213"/>
                <a:gd name="connsiteX1" fmla="*/ 142875 w 1819275"/>
                <a:gd name="connsiteY1" fmla="*/ 161926 h 1319213"/>
                <a:gd name="connsiteX2" fmla="*/ 366713 w 1819275"/>
                <a:gd name="connsiteY2" fmla="*/ 266701 h 1319213"/>
                <a:gd name="connsiteX3" fmla="*/ 528637 w 1819275"/>
                <a:gd name="connsiteY3" fmla="*/ 528638 h 1319213"/>
                <a:gd name="connsiteX4" fmla="*/ 785813 w 1819275"/>
                <a:gd name="connsiteY4" fmla="*/ 1090613 h 1319213"/>
                <a:gd name="connsiteX5" fmla="*/ 1047750 w 1819275"/>
                <a:gd name="connsiteY5" fmla="*/ 1262063 h 1319213"/>
                <a:gd name="connsiteX6" fmla="*/ 1819275 w 1819275"/>
                <a:gd name="connsiteY6" fmla="*/ 1319213 h 1319213"/>
                <a:gd name="connsiteX7" fmla="*/ 1814513 w 1819275"/>
                <a:gd name="connsiteY7" fmla="*/ 1319213 h 1319213"/>
                <a:gd name="connsiteX0" fmla="*/ 0 w 1819275"/>
                <a:gd name="connsiteY0" fmla="*/ 0 h 1319213"/>
                <a:gd name="connsiteX1" fmla="*/ 142875 w 1819275"/>
                <a:gd name="connsiteY1" fmla="*/ 161926 h 1319213"/>
                <a:gd name="connsiteX2" fmla="*/ 357188 w 1819275"/>
                <a:gd name="connsiteY2" fmla="*/ 290513 h 1319213"/>
                <a:gd name="connsiteX3" fmla="*/ 528637 w 1819275"/>
                <a:gd name="connsiteY3" fmla="*/ 528638 h 1319213"/>
                <a:gd name="connsiteX4" fmla="*/ 785813 w 1819275"/>
                <a:gd name="connsiteY4" fmla="*/ 1090613 h 1319213"/>
                <a:gd name="connsiteX5" fmla="*/ 1047750 w 1819275"/>
                <a:gd name="connsiteY5" fmla="*/ 1262063 h 1319213"/>
                <a:gd name="connsiteX6" fmla="*/ 1819275 w 1819275"/>
                <a:gd name="connsiteY6" fmla="*/ 1319213 h 1319213"/>
                <a:gd name="connsiteX7" fmla="*/ 1814513 w 1819275"/>
                <a:gd name="connsiteY7" fmla="*/ 1319213 h 1319213"/>
                <a:gd name="connsiteX0" fmla="*/ 0 w 1819275"/>
                <a:gd name="connsiteY0" fmla="*/ 0 h 1319213"/>
                <a:gd name="connsiteX1" fmla="*/ 142875 w 1819275"/>
                <a:gd name="connsiteY1" fmla="*/ 161926 h 1319213"/>
                <a:gd name="connsiteX2" fmla="*/ 357188 w 1819275"/>
                <a:gd name="connsiteY2" fmla="*/ 290513 h 1319213"/>
                <a:gd name="connsiteX3" fmla="*/ 528637 w 1819275"/>
                <a:gd name="connsiteY3" fmla="*/ 528638 h 1319213"/>
                <a:gd name="connsiteX4" fmla="*/ 785813 w 1819275"/>
                <a:gd name="connsiteY4" fmla="*/ 1090613 h 1319213"/>
                <a:gd name="connsiteX5" fmla="*/ 1047750 w 1819275"/>
                <a:gd name="connsiteY5" fmla="*/ 1262063 h 1319213"/>
                <a:gd name="connsiteX6" fmla="*/ 1819275 w 1819275"/>
                <a:gd name="connsiteY6" fmla="*/ 1319213 h 1319213"/>
                <a:gd name="connsiteX7" fmla="*/ 1814513 w 1819275"/>
                <a:gd name="connsiteY7" fmla="*/ 1319213 h 1319213"/>
                <a:gd name="connsiteX0" fmla="*/ 0 w 1819275"/>
                <a:gd name="connsiteY0" fmla="*/ 0 h 1319213"/>
                <a:gd name="connsiteX1" fmla="*/ 142875 w 1819275"/>
                <a:gd name="connsiteY1" fmla="*/ 161926 h 1319213"/>
                <a:gd name="connsiteX2" fmla="*/ 357188 w 1819275"/>
                <a:gd name="connsiteY2" fmla="*/ 290513 h 1319213"/>
                <a:gd name="connsiteX3" fmla="*/ 528637 w 1819275"/>
                <a:gd name="connsiteY3" fmla="*/ 528638 h 1319213"/>
                <a:gd name="connsiteX4" fmla="*/ 785813 w 1819275"/>
                <a:gd name="connsiteY4" fmla="*/ 1090613 h 1319213"/>
                <a:gd name="connsiteX5" fmla="*/ 1047750 w 1819275"/>
                <a:gd name="connsiteY5" fmla="*/ 1262063 h 1319213"/>
                <a:gd name="connsiteX6" fmla="*/ 1819275 w 1819275"/>
                <a:gd name="connsiteY6" fmla="*/ 1319213 h 1319213"/>
                <a:gd name="connsiteX7" fmla="*/ 1814513 w 1819275"/>
                <a:gd name="connsiteY7" fmla="*/ 1319213 h 1319213"/>
                <a:gd name="connsiteX0" fmla="*/ 0 w 1785938"/>
                <a:gd name="connsiteY0" fmla="*/ 0 h 1314450"/>
                <a:gd name="connsiteX1" fmla="*/ 109538 w 1785938"/>
                <a:gd name="connsiteY1" fmla="*/ 157163 h 1314450"/>
                <a:gd name="connsiteX2" fmla="*/ 323851 w 1785938"/>
                <a:gd name="connsiteY2" fmla="*/ 285750 h 1314450"/>
                <a:gd name="connsiteX3" fmla="*/ 495300 w 1785938"/>
                <a:gd name="connsiteY3" fmla="*/ 523875 h 1314450"/>
                <a:gd name="connsiteX4" fmla="*/ 752476 w 1785938"/>
                <a:gd name="connsiteY4" fmla="*/ 1085850 h 1314450"/>
                <a:gd name="connsiteX5" fmla="*/ 1014413 w 1785938"/>
                <a:gd name="connsiteY5" fmla="*/ 1257300 h 1314450"/>
                <a:gd name="connsiteX6" fmla="*/ 1785938 w 1785938"/>
                <a:gd name="connsiteY6" fmla="*/ 1314450 h 1314450"/>
                <a:gd name="connsiteX7" fmla="*/ 1781176 w 1785938"/>
                <a:gd name="connsiteY7" fmla="*/ 1314450 h 1314450"/>
                <a:gd name="connsiteX0" fmla="*/ 0 w 1781176"/>
                <a:gd name="connsiteY0" fmla="*/ 0 h 1323975"/>
                <a:gd name="connsiteX1" fmla="*/ 104776 w 1781176"/>
                <a:gd name="connsiteY1" fmla="*/ 166688 h 1323975"/>
                <a:gd name="connsiteX2" fmla="*/ 319089 w 1781176"/>
                <a:gd name="connsiteY2" fmla="*/ 295275 h 1323975"/>
                <a:gd name="connsiteX3" fmla="*/ 490538 w 1781176"/>
                <a:gd name="connsiteY3" fmla="*/ 533400 h 1323975"/>
                <a:gd name="connsiteX4" fmla="*/ 747714 w 1781176"/>
                <a:gd name="connsiteY4" fmla="*/ 1095375 h 1323975"/>
                <a:gd name="connsiteX5" fmla="*/ 1009651 w 1781176"/>
                <a:gd name="connsiteY5" fmla="*/ 1266825 h 1323975"/>
                <a:gd name="connsiteX6" fmla="*/ 1781176 w 1781176"/>
                <a:gd name="connsiteY6" fmla="*/ 1323975 h 1323975"/>
                <a:gd name="connsiteX7" fmla="*/ 1776414 w 1781176"/>
                <a:gd name="connsiteY7" fmla="*/ 1323975 h 1323975"/>
                <a:gd name="connsiteX0" fmla="*/ 0 w 1776414"/>
                <a:gd name="connsiteY0" fmla="*/ 0 h 1300162"/>
                <a:gd name="connsiteX1" fmla="*/ 100014 w 1776414"/>
                <a:gd name="connsiteY1" fmla="*/ 142875 h 1300162"/>
                <a:gd name="connsiteX2" fmla="*/ 314327 w 1776414"/>
                <a:gd name="connsiteY2" fmla="*/ 271462 h 1300162"/>
                <a:gd name="connsiteX3" fmla="*/ 485776 w 1776414"/>
                <a:gd name="connsiteY3" fmla="*/ 509587 h 1300162"/>
                <a:gd name="connsiteX4" fmla="*/ 742952 w 1776414"/>
                <a:gd name="connsiteY4" fmla="*/ 1071562 h 1300162"/>
                <a:gd name="connsiteX5" fmla="*/ 1004889 w 1776414"/>
                <a:gd name="connsiteY5" fmla="*/ 1243012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14327 w 1776414"/>
                <a:gd name="connsiteY2" fmla="*/ 271462 h 1300162"/>
                <a:gd name="connsiteX3" fmla="*/ 485776 w 1776414"/>
                <a:gd name="connsiteY3" fmla="*/ 509587 h 1300162"/>
                <a:gd name="connsiteX4" fmla="*/ 742952 w 1776414"/>
                <a:gd name="connsiteY4" fmla="*/ 1071562 h 1300162"/>
                <a:gd name="connsiteX5" fmla="*/ 1004889 w 1776414"/>
                <a:gd name="connsiteY5" fmla="*/ 1243012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14327 w 1776414"/>
                <a:gd name="connsiteY2" fmla="*/ 271462 h 1300162"/>
                <a:gd name="connsiteX3" fmla="*/ 485776 w 1776414"/>
                <a:gd name="connsiteY3" fmla="*/ 509587 h 1300162"/>
                <a:gd name="connsiteX4" fmla="*/ 742952 w 1776414"/>
                <a:gd name="connsiteY4" fmla="*/ 1071562 h 1300162"/>
                <a:gd name="connsiteX5" fmla="*/ 1004889 w 1776414"/>
                <a:gd name="connsiteY5" fmla="*/ 1243012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14327 w 1776414"/>
                <a:gd name="connsiteY2" fmla="*/ 271462 h 1300162"/>
                <a:gd name="connsiteX3" fmla="*/ 485776 w 1776414"/>
                <a:gd name="connsiteY3" fmla="*/ 509587 h 1300162"/>
                <a:gd name="connsiteX4" fmla="*/ 742952 w 1776414"/>
                <a:gd name="connsiteY4" fmla="*/ 1071562 h 1300162"/>
                <a:gd name="connsiteX5" fmla="*/ 1004889 w 1776414"/>
                <a:gd name="connsiteY5" fmla="*/ 1243012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485776 w 1776414"/>
                <a:gd name="connsiteY3" fmla="*/ 509587 h 1300162"/>
                <a:gd name="connsiteX4" fmla="*/ 742952 w 1776414"/>
                <a:gd name="connsiteY4" fmla="*/ 1071562 h 1300162"/>
                <a:gd name="connsiteX5" fmla="*/ 1004889 w 1776414"/>
                <a:gd name="connsiteY5" fmla="*/ 1243012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742952 w 1776414"/>
                <a:gd name="connsiteY4" fmla="*/ 1071562 h 1300162"/>
                <a:gd name="connsiteX5" fmla="*/ 1004889 w 1776414"/>
                <a:gd name="connsiteY5" fmla="*/ 1243012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66787 h 1300162"/>
                <a:gd name="connsiteX5" fmla="*/ 1004889 w 1776414"/>
                <a:gd name="connsiteY5" fmla="*/ 1243012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66787 h 1300162"/>
                <a:gd name="connsiteX5" fmla="*/ 1204914 w 1776414"/>
                <a:gd name="connsiteY5" fmla="*/ 1252537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66787 h 1300162"/>
                <a:gd name="connsiteX5" fmla="*/ 1204914 w 1776414"/>
                <a:gd name="connsiteY5" fmla="*/ 1252537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04875 h 1300162"/>
                <a:gd name="connsiteX5" fmla="*/ 1204914 w 1776414"/>
                <a:gd name="connsiteY5" fmla="*/ 1252537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04875 h 1300162"/>
                <a:gd name="connsiteX5" fmla="*/ 1204914 w 1776414"/>
                <a:gd name="connsiteY5" fmla="*/ 1252537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04875 h 1300162"/>
                <a:gd name="connsiteX5" fmla="*/ 1204914 w 1776414"/>
                <a:gd name="connsiteY5" fmla="*/ 1252537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04875 h 1300162"/>
                <a:gd name="connsiteX5" fmla="*/ 1204914 w 1776414"/>
                <a:gd name="connsiteY5" fmla="*/ 1252537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04875 h 1300162"/>
                <a:gd name="connsiteX5" fmla="*/ 1204914 w 1776414"/>
                <a:gd name="connsiteY5" fmla="*/ 1252537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04875 h 1300162"/>
                <a:gd name="connsiteX5" fmla="*/ 1204914 w 1776414"/>
                <a:gd name="connsiteY5" fmla="*/ 1252537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6414" h="1300162">
                  <a:moveTo>
                    <a:pt x="0" y="0"/>
                  </a:moveTo>
                  <a:cubicBezTo>
                    <a:pt x="22226" y="44450"/>
                    <a:pt x="20639" y="69850"/>
                    <a:pt x="66677" y="133350"/>
                  </a:cubicBezTo>
                  <a:cubicBezTo>
                    <a:pt x="171452" y="190499"/>
                    <a:pt x="233364" y="219075"/>
                    <a:pt x="376239" y="280987"/>
                  </a:cubicBezTo>
                  <a:cubicBezTo>
                    <a:pt x="485777" y="365124"/>
                    <a:pt x="561976" y="411162"/>
                    <a:pt x="638176" y="504825"/>
                  </a:cubicBezTo>
                  <a:cubicBezTo>
                    <a:pt x="744539" y="649288"/>
                    <a:pt x="784226" y="727075"/>
                    <a:pt x="885827" y="904875"/>
                  </a:cubicBezTo>
                  <a:cubicBezTo>
                    <a:pt x="973139" y="1000125"/>
                    <a:pt x="1055689" y="1138237"/>
                    <a:pt x="1204914" y="1252537"/>
                  </a:cubicBezTo>
                  <a:cubicBezTo>
                    <a:pt x="1481139" y="1290637"/>
                    <a:pt x="1519239" y="1281112"/>
                    <a:pt x="1776414" y="1300162"/>
                  </a:cubicBezTo>
                  <a:lnTo>
                    <a:pt x="1771652" y="1300162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96" name="Přímá spojnice 95"/>
            <p:cNvCxnSpPr>
              <a:endCxn id="95" idx="0"/>
            </p:cNvCxnSpPr>
            <p:nvPr/>
          </p:nvCxnSpPr>
          <p:spPr>
            <a:xfrm flipV="1">
              <a:off x="6583461" y="1476377"/>
              <a:ext cx="55463" cy="130016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bdélník 10"/>
          <p:cNvSpPr/>
          <p:nvPr/>
        </p:nvSpPr>
        <p:spPr>
          <a:xfrm>
            <a:off x="5057006" y="123478"/>
            <a:ext cx="1728192" cy="520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91387" y="243929"/>
            <a:ext cx="6955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 err="1"/>
              <a:t>Example</a:t>
            </a:r>
            <a:r>
              <a:rPr lang="cs-CZ" sz="2000" b="1" dirty="0"/>
              <a:t>: </a:t>
            </a:r>
            <a:r>
              <a:rPr lang="en-US" sz="2000" dirty="0">
                <a:solidFill>
                  <a:srgbClr val="0000FF"/>
                </a:solidFill>
              </a:rPr>
              <a:t>Effect of antipsychotic drug </a:t>
            </a:r>
            <a:r>
              <a:rPr lang="en-US" sz="2000" dirty="0" err="1">
                <a:solidFill>
                  <a:srgbClr val="0000FF"/>
                </a:solidFill>
              </a:rPr>
              <a:t>perphenazine</a:t>
            </a:r>
            <a:r>
              <a:rPr lang="en-US" sz="2000" dirty="0">
                <a:solidFill>
                  <a:srgbClr val="0000FF"/>
                </a:solidFill>
              </a:rPr>
              <a:t> on </a:t>
            </a:r>
            <a:r>
              <a:rPr lang="cs-CZ" sz="2000" i="1" dirty="0" err="1">
                <a:solidFill>
                  <a:srgbClr val="0000FF"/>
                </a:solidFill>
              </a:rPr>
              <a:t>I</a:t>
            </a:r>
            <a:r>
              <a:rPr lang="cs-CZ" sz="2000" baseline="-25000" dirty="0" err="1">
                <a:solidFill>
                  <a:srgbClr val="0000FF"/>
                </a:solidFill>
              </a:rPr>
              <a:t>Na</a:t>
            </a:r>
            <a:r>
              <a:rPr lang="cs-CZ" sz="2000" dirty="0">
                <a:solidFill>
                  <a:srgbClr val="0000FF"/>
                </a:solidFill>
              </a:rPr>
              <a:t> and </a:t>
            </a:r>
            <a:r>
              <a:rPr lang="cs-CZ" sz="2000" i="1" dirty="0" err="1">
                <a:solidFill>
                  <a:srgbClr val="0000FF"/>
                </a:solidFill>
              </a:rPr>
              <a:t>I</a:t>
            </a:r>
            <a:r>
              <a:rPr lang="cs-CZ" sz="2000" baseline="-25000" dirty="0" err="1">
                <a:solidFill>
                  <a:srgbClr val="0000FF"/>
                </a:solidFill>
              </a:rPr>
              <a:t>to</a:t>
            </a:r>
            <a:r>
              <a:rPr lang="cs-CZ" sz="2000" i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979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5" grpId="0" animBg="1"/>
      <p:bldP spid="10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91387" y="243929"/>
            <a:ext cx="5564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 err="1"/>
              <a:t>Example</a:t>
            </a:r>
            <a:r>
              <a:rPr lang="cs-CZ" sz="2000" b="1" dirty="0"/>
              <a:t>: </a:t>
            </a:r>
            <a:r>
              <a:rPr lang="cs-CZ" sz="2000" dirty="0" err="1">
                <a:solidFill>
                  <a:srgbClr val="0000FF"/>
                </a:solidFill>
              </a:rPr>
              <a:t>Effect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 err="1">
                <a:solidFill>
                  <a:srgbClr val="0000FF"/>
                </a:solidFill>
              </a:rPr>
              <a:t>of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 err="1">
                <a:solidFill>
                  <a:srgbClr val="0000FF"/>
                </a:solidFill>
              </a:rPr>
              <a:t>antidepressant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 err="1">
                <a:solidFill>
                  <a:srgbClr val="0000FF"/>
                </a:solidFill>
              </a:rPr>
              <a:t>nefazodone</a:t>
            </a:r>
            <a:r>
              <a:rPr lang="cs-CZ" sz="2000" dirty="0">
                <a:solidFill>
                  <a:srgbClr val="0000FF"/>
                </a:solidFill>
              </a:rPr>
              <a:t> on </a:t>
            </a:r>
            <a:r>
              <a:rPr lang="cs-CZ" sz="2000" i="1" dirty="0" err="1">
                <a:solidFill>
                  <a:srgbClr val="0000FF"/>
                </a:solidFill>
              </a:rPr>
              <a:t>I</a:t>
            </a:r>
            <a:r>
              <a:rPr lang="cs-CZ" sz="2000" baseline="-25000" dirty="0" err="1">
                <a:solidFill>
                  <a:srgbClr val="0000FF"/>
                </a:solidFill>
              </a:rPr>
              <a:t>Kr</a:t>
            </a:r>
            <a:endParaRPr lang="cs-CZ" sz="2000" i="1" dirty="0">
              <a:solidFill>
                <a:srgbClr val="0000FF"/>
              </a:solidFill>
            </a:endParaRPr>
          </a:p>
        </p:txBody>
      </p:sp>
      <p:sp>
        <p:nvSpPr>
          <p:cNvPr id="35" name="Podnadpis 2"/>
          <p:cNvSpPr txBox="1">
            <a:spLocks/>
          </p:cNvSpPr>
          <p:nvPr/>
        </p:nvSpPr>
        <p:spPr>
          <a:xfrm>
            <a:off x="198562" y="598959"/>
            <a:ext cx="4733478" cy="78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cs-CZ" sz="2000" dirty="0" err="1">
                <a:solidFill>
                  <a:schemeClr val="tx1"/>
                </a:solidFill>
                <a:cs typeface="Arial" pitchFamily="34" charset="0"/>
              </a:rPr>
              <a:t>Measurement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cs typeface="Arial" pitchFamily="34" charset="0"/>
              </a:rPr>
              <a:t>was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cs typeface="Arial" pitchFamily="34" charset="0"/>
              </a:rPr>
              <a:t>performed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 on</a:t>
            </a:r>
          </a:p>
          <a:p>
            <a:pPr lvl="1" algn="l">
              <a:buClr>
                <a:srgbClr val="0000FF"/>
              </a:buClr>
              <a:buSzPct val="100000"/>
            </a:pPr>
            <a:r>
              <a:rPr lang="en-US" sz="2000" b="1" dirty="0">
                <a:solidFill>
                  <a:schemeClr val="tx1"/>
                </a:solidFill>
                <a:cs typeface="Arial" pitchFamily="34" charset="0"/>
              </a:rPr>
              <a:t>Induced pluripotent stem cell-derived </a:t>
            </a:r>
            <a:endParaRPr lang="cs-CZ" sz="2000" b="1" dirty="0">
              <a:solidFill>
                <a:schemeClr val="tx1"/>
              </a:solidFill>
              <a:cs typeface="Arial" pitchFamily="34" charset="0"/>
            </a:endParaRPr>
          </a:p>
          <a:p>
            <a:pPr lvl="1" algn="l">
              <a:buClr>
                <a:srgbClr val="0000FF"/>
              </a:buClr>
              <a:buSzPct val="100000"/>
            </a:pPr>
            <a:r>
              <a:rPr lang="en-US" sz="2000" b="1" dirty="0">
                <a:solidFill>
                  <a:schemeClr val="tx1"/>
                </a:solidFill>
                <a:cs typeface="Arial" pitchFamily="34" charset="0"/>
              </a:rPr>
              <a:t>cardiac cells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580112" y="644039"/>
            <a:ext cx="2243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00FF"/>
              </a:buClr>
              <a:buFont typeface="+mj-lt"/>
              <a:buAutoNum type="arabicPeriod" startAt="2"/>
            </a:pPr>
            <a:r>
              <a:rPr lang="cs-CZ" sz="2000" dirty="0" err="1"/>
              <a:t>Inhibition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i="1" dirty="0" err="1"/>
              <a:t>I</a:t>
            </a:r>
            <a:r>
              <a:rPr lang="cs-CZ" sz="2000" baseline="-25000" dirty="0" err="1"/>
              <a:t>Kr</a:t>
            </a:r>
            <a:r>
              <a:rPr lang="cs-CZ" sz="2000" dirty="0"/>
              <a:t> </a:t>
            </a:r>
          </a:p>
          <a:p>
            <a:pPr lvl="1">
              <a:buClr>
                <a:srgbClr val="0000FF"/>
              </a:buClr>
            </a:pPr>
            <a:r>
              <a:rPr lang="cs-CZ" sz="2000" dirty="0"/>
              <a:t>by </a:t>
            </a:r>
            <a:r>
              <a:rPr lang="cs-CZ" sz="2000" dirty="0" err="1"/>
              <a:t>nefazodone</a:t>
            </a:r>
            <a:endParaRPr lang="cs-CZ" sz="2000" dirty="0"/>
          </a:p>
        </p:txBody>
      </p:sp>
      <p:cxnSp>
        <p:nvCxnSpPr>
          <p:cNvPr id="56" name="Přímá spojnice 55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179512" y="4900969"/>
            <a:ext cx="57839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>
                <a:latin typeface="Calibri" pitchFamily="34" charset="0"/>
              </a:rPr>
              <a:t>Work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cs-CZ" sz="800" dirty="0" err="1">
                <a:latin typeface="Calibri" pitchFamily="34" charset="0"/>
              </a:rPr>
              <a:t>about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cs-CZ" sz="800" dirty="0" err="1">
                <a:latin typeface="Calibri" pitchFamily="34" charset="0"/>
              </a:rPr>
              <a:t>nefazodonueis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cs-CZ" sz="800" dirty="0" err="1">
                <a:latin typeface="Calibri" pitchFamily="34" charset="0"/>
              </a:rPr>
              <a:t>from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it-IT" sz="800" dirty="0">
                <a:latin typeface="Calibri" pitchFamily="34" charset="0"/>
              </a:rPr>
              <a:t>Lee et al., Toxicol Appl Pharmacol 2016; 296: 42-53</a:t>
            </a:r>
            <a:r>
              <a:rPr lang="cs-CZ" sz="800" dirty="0">
                <a:latin typeface="Calibri" pitchFamily="34" charset="0"/>
              </a:rPr>
              <a:t>; 1: </a:t>
            </a:r>
            <a:r>
              <a:rPr lang="cs-CZ" sz="800" dirty="0" err="1">
                <a:latin typeface="Calibri" pitchFamily="34" charset="0"/>
              </a:rPr>
              <a:t>Jouni</a:t>
            </a:r>
            <a:r>
              <a:rPr lang="cs-CZ" sz="800" dirty="0">
                <a:latin typeface="Calibri" pitchFamily="34" charset="0"/>
              </a:rPr>
              <a:t> et al., J </a:t>
            </a:r>
            <a:r>
              <a:rPr lang="cs-CZ" sz="800" dirty="0" err="1">
                <a:latin typeface="Calibri" pitchFamily="34" charset="0"/>
              </a:rPr>
              <a:t>Am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cs-CZ" sz="800" dirty="0" err="1">
                <a:latin typeface="Calibri" pitchFamily="34" charset="0"/>
              </a:rPr>
              <a:t>Heart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cs-CZ" sz="800" dirty="0" err="1">
                <a:latin typeface="Calibri" pitchFamily="34" charset="0"/>
              </a:rPr>
              <a:t>Assoc</a:t>
            </a:r>
            <a:r>
              <a:rPr lang="cs-CZ" sz="800" dirty="0">
                <a:latin typeface="Calibri" pitchFamily="34" charset="0"/>
              </a:rPr>
              <a:t> 2015; 4: e002159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4"/>
          <a:srcRect t="15620"/>
          <a:stretch/>
        </p:blipFill>
        <p:spPr>
          <a:xfrm>
            <a:off x="649660" y="2723760"/>
            <a:ext cx="3721807" cy="1504174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7" t="11382" r="1203" b="62878"/>
          <a:stretch/>
        </p:blipFill>
        <p:spPr bwMode="auto">
          <a:xfrm>
            <a:off x="659647" y="1757565"/>
            <a:ext cx="3889099" cy="81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ovéPole 54"/>
          <p:cNvSpPr txBox="1"/>
          <p:nvPr/>
        </p:nvSpPr>
        <p:spPr>
          <a:xfrm>
            <a:off x="611560" y="265479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890" y="1460091"/>
            <a:ext cx="2739405" cy="24798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78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91387" y="243929"/>
            <a:ext cx="3171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 err="1"/>
              <a:t>Example</a:t>
            </a:r>
            <a:r>
              <a:rPr lang="cs-CZ" sz="2000" b="1" dirty="0"/>
              <a:t>: </a:t>
            </a:r>
            <a:r>
              <a:rPr lang="cs-CZ" sz="2000" dirty="0" err="1">
                <a:solidFill>
                  <a:srgbClr val="0000FF"/>
                </a:solidFill>
              </a:rPr>
              <a:t>Brugada</a:t>
            </a:r>
            <a:r>
              <a:rPr lang="cs-CZ" sz="2000" dirty="0">
                <a:solidFill>
                  <a:srgbClr val="0000FF"/>
                </a:solidFill>
              </a:rPr>
              <a:t> syndrome</a:t>
            </a:r>
            <a:endParaRPr lang="cs-CZ" sz="2000" i="1" dirty="0">
              <a:solidFill>
                <a:srgbClr val="0000FF"/>
              </a:solidFill>
            </a:endParaRPr>
          </a:p>
        </p:txBody>
      </p:sp>
      <p:cxnSp>
        <p:nvCxnSpPr>
          <p:cNvPr id="56" name="Přímá spojnice 55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179512" y="4900969"/>
            <a:ext cx="36086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>
                <a:latin typeface="Calibri" pitchFamily="34" charset="0"/>
              </a:rPr>
              <a:t>Adopted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cs-CZ" sz="800" dirty="0" err="1">
                <a:latin typeface="Calibri" pitchFamily="34" charset="0"/>
              </a:rPr>
              <a:t>from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en-US" sz="800" dirty="0" err="1">
                <a:latin typeface="Calibri" pitchFamily="34" charset="0"/>
              </a:rPr>
              <a:t>Bébarová</a:t>
            </a:r>
            <a:r>
              <a:rPr lang="en-US" sz="800" dirty="0">
                <a:latin typeface="Calibri" pitchFamily="34" charset="0"/>
              </a:rPr>
              <a:t> et al. </a:t>
            </a:r>
            <a:r>
              <a:rPr lang="cs-CZ" sz="800" dirty="0">
                <a:latin typeface="Calibri" pitchFamily="34" charset="0"/>
              </a:rPr>
              <a:t>, </a:t>
            </a:r>
            <a:r>
              <a:rPr lang="en-US" sz="800" dirty="0">
                <a:latin typeface="Calibri" pitchFamily="34" charset="0"/>
              </a:rPr>
              <a:t>Am J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Heart </a:t>
            </a:r>
            <a:r>
              <a:rPr lang="en-US" sz="800" dirty="0" err="1">
                <a:latin typeface="Calibri" pitchFamily="34" charset="0"/>
              </a:rPr>
              <a:t>Circ</a:t>
            </a:r>
            <a:r>
              <a:rPr lang="en-US" sz="800" dirty="0">
                <a:latin typeface="Calibri" pitchFamily="34" charset="0"/>
              </a:rPr>
              <a:t>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2008; 295:H48-H58</a:t>
            </a:r>
            <a:r>
              <a:rPr lang="cs-CZ" sz="800" dirty="0">
                <a:latin typeface="Calibri" pitchFamily="34" charset="0"/>
              </a:rPr>
              <a:t> </a:t>
            </a:r>
          </a:p>
        </p:txBody>
      </p:sp>
      <p:pic>
        <p:nvPicPr>
          <p:cNvPr id="254" name="Picture 9" descr="Smeets_without layers_yellow_cut_provo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0944"/>
            <a:ext cx="2872441" cy="25037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5" name="Text Box 98"/>
          <p:cNvSpPr txBox="1">
            <a:spLocks noChangeArrowheads="1"/>
          </p:cNvSpPr>
          <p:nvPr/>
        </p:nvSpPr>
        <p:spPr bwMode="auto">
          <a:xfrm>
            <a:off x="386011" y="3179405"/>
            <a:ext cx="41481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500" i="1" dirty="0" err="1">
                <a:latin typeface="+mn-lt"/>
              </a:rPr>
              <a:t>clinical</a:t>
            </a:r>
            <a:r>
              <a:rPr lang="en-US" sz="1500" i="1" dirty="0">
                <a:latin typeface="+mn-lt"/>
                <a:cs typeface="+mn-cs"/>
              </a:rPr>
              <a:t> symptom</a:t>
            </a:r>
            <a:r>
              <a:rPr lang="cs-CZ" sz="1500" i="1" dirty="0">
                <a:latin typeface="+mn-lt"/>
              </a:rPr>
              <a:t>s</a:t>
            </a:r>
            <a:r>
              <a:rPr lang="en-US" sz="1500" i="1" dirty="0">
                <a:latin typeface="+mn-lt"/>
                <a:cs typeface="+mn-cs"/>
              </a:rPr>
              <a:t>:</a:t>
            </a:r>
            <a:r>
              <a:rPr lang="cs-CZ" sz="1500" i="1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syn</a:t>
            </a:r>
            <a:r>
              <a:rPr lang="cs-CZ" sz="1500" dirty="0">
                <a:latin typeface="+mn-lt"/>
              </a:rPr>
              <a:t>cope</a:t>
            </a:r>
            <a:endParaRPr lang="en-US" sz="15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i="1" dirty="0">
                <a:latin typeface="+mn-lt"/>
                <a:cs typeface="+mn-cs"/>
              </a:rPr>
              <a:t>E</a:t>
            </a:r>
            <a:r>
              <a:rPr lang="cs-CZ" sz="1500" i="1" dirty="0">
                <a:latin typeface="+mn-lt"/>
              </a:rPr>
              <a:t>C</a:t>
            </a:r>
            <a:r>
              <a:rPr lang="en-US" sz="1500" i="1" dirty="0">
                <a:latin typeface="+mn-lt"/>
                <a:cs typeface="+mn-cs"/>
              </a:rPr>
              <a:t>G: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cs-CZ" sz="1500" dirty="0">
                <a:latin typeface="+mn-lt"/>
                <a:cs typeface="+mn-cs"/>
              </a:rPr>
              <a:t>ST </a:t>
            </a:r>
            <a:r>
              <a:rPr lang="cs-CZ" sz="1500" dirty="0" err="1">
                <a:latin typeface="+mn-lt"/>
                <a:cs typeface="+mn-cs"/>
              </a:rPr>
              <a:t>elevation</a:t>
            </a:r>
            <a:endParaRPr lang="en-US" sz="1500" dirty="0">
              <a:latin typeface="+mn-lt"/>
              <a:cs typeface="+mn-cs"/>
            </a:endParaRPr>
          </a:p>
        </p:txBody>
      </p:sp>
      <p:sp>
        <p:nvSpPr>
          <p:cNvPr id="256" name="Text Box 347"/>
          <p:cNvSpPr txBox="1">
            <a:spLocks noChangeArrowheads="1"/>
          </p:cNvSpPr>
          <p:nvPr/>
        </p:nvSpPr>
        <p:spPr bwMode="auto">
          <a:xfrm>
            <a:off x="395535" y="3639036"/>
            <a:ext cx="4148138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500" dirty="0">
                <a:latin typeface="+mn-lt"/>
                <a:cs typeface="+mn-cs"/>
              </a:rPr>
              <a:t>P </a:t>
            </a:r>
            <a:r>
              <a:rPr lang="cs-CZ" sz="1500" dirty="0" err="1">
                <a:latin typeface="+mn-lt"/>
              </a:rPr>
              <a:t>wave</a:t>
            </a:r>
            <a:r>
              <a:rPr lang="cs-CZ" sz="1500" dirty="0">
                <a:latin typeface="+mn-lt"/>
                <a:cs typeface="+mn-cs"/>
              </a:rPr>
              <a:t> = 80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 	(120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500" dirty="0">
                <a:latin typeface="+mn-lt"/>
                <a:cs typeface="+mn-cs"/>
              </a:rPr>
              <a:t>QRS </a:t>
            </a:r>
            <a:r>
              <a:rPr lang="cs-CZ" sz="1500" dirty="0" err="1">
                <a:latin typeface="+mn-lt"/>
                <a:cs typeface="+mn-cs"/>
              </a:rPr>
              <a:t>complex</a:t>
            </a:r>
            <a:r>
              <a:rPr lang="cs-CZ" sz="1500" dirty="0">
                <a:latin typeface="+mn-lt"/>
                <a:cs typeface="+mn-cs"/>
              </a:rPr>
              <a:t> = 135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 	(100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500" dirty="0" err="1">
                <a:latin typeface="+mn-lt"/>
                <a:cs typeface="+mn-cs"/>
              </a:rPr>
              <a:t>QTc</a:t>
            </a:r>
            <a:r>
              <a:rPr lang="cs-CZ" sz="1500" dirty="0">
                <a:latin typeface="+mn-lt"/>
                <a:cs typeface="+mn-cs"/>
              </a:rPr>
              <a:t> interval = 382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	(440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500" dirty="0">
                <a:latin typeface="+mn-lt"/>
                <a:cs typeface="+mn-cs"/>
              </a:rPr>
              <a:t>AH = 109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	(160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500" dirty="0">
                <a:latin typeface="+mn-lt"/>
                <a:cs typeface="+mn-cs"/>
              </a:rPr>
              <a:t>HV interval = 56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 	(50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)</a:t>
            </a:r>
            <a:endParaRPr lang="en-US" sz="1500" dirty="0">
              <a:latin typeface="+mn-lt"/>
              <a:cs typeface="+mn-cs"/>
            </a:endParaRPr>
          </a:p>
        </p:txBody>
      </p:sp>
      <p:sp>
        <p:nvSpPr>
          <p:cNvPr id="257" name="Line 349"/>
          <p:cNvSpPr>
            <a:spLocks noChangeShapeType="1"/>
          </p:cNvSpPr>
          <p:nvPr/>
        </p:nvSpPr>
        <p:spPr bwMode="auto">
          <a:xfrm>
            <a:off x="474014" y="4155926"/>
            <a:ext cx="2513810" cy="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9" name="Line 349"/>
          <p:cNvSpPr>
            <a:spLocks noChangeShapeType="1"/>
          </p:cNvSpPr>
          <p:nvPr/>
        </p:nvSpPr>
        <p:spPr bwMode="auto">
          <a:xfrm>
            <a:off x="477069" y="4813523"/>
            <a:ext cx="2513810" cy="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489" name="Picture 343" descr="Pokus_Smeets_smaller_flatten_def_d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26987"/>
            <a:ext cx="1835150" cy="29289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0" name="Group 346"/>
          <p:cNvGrpSpPr>
            <a:grpSpLocks/>
          </p:cNvGrpSpPr>
          <p:nvPr/>
        </p:nvGrpSpPr>
        <p:grpSpPr bwMode="auto">
          <a:xfrm>
            <a:off x="5724128" y="1749641"/>
            <a:ext cx="3012588" cy="962822"/>
            <a:chOff x="3121" y="2684"/>
            <a:chExt cx="2208" cy="841"/>
          </a:xfrm>
        </p:grpSpPr>
        <p:grpSp>
          <p:nvGrpSpPr>
            <p:cNvPr id="491" name="Group 118"/>
            <p:cNvGrpSpPr>
              <a:grpSpLocks/>
            </p:cNvGrpSpPr>
            <p:nvPr/>
          </p:nvGrpSpPr>
          <p:grpSpPr bwMode="auto">
            <a:xfrm>
              <a:off x="3121" y="2684"/>
              <a:ext cx="2208" cy="841"/>
              <a:chOff x="288" y="3047"/>
              <a:chExt cx="2208" cy="841"/>
            </a:xfrm>
          </p:grpSpPr>
          <p:sp>
            <p:nvSpPr>
              <p:cNvPr id="493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1952" y="3782"/>
                <a:ext cx="29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en-US" sz="1000">
                    <a:latin typeface="Arial" charset="0"/>
                  </a:rPr>
                  <a:t>COOH</a:t>
                </a:r>
              </a:p>
            </p:txBody>
          </p:sp>
          <p:sp>
            <p:nvSpPr>
              <p:cNvPr id="494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501" y="3663"/>
                <a:ext cx="17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en-US" sz="1000">
                    <a:latin typeface="Arial" charset="0"/>
                  </a:rPr>
                  <a:t>NH</a:t>
                </a:r>
                <a:r>
                  <a:rPr lang="en-US" sz="1000" baseline="-25000">
                    <a:latin typeface="Arial" charset="0"/>
                  </a:rPr>
                  <a:t>2</a:t>
                </a:r>
                <a:endParaRPr lang="en-US" sz="1000">
                  <a:latin typeface="Arial" charset="0"/>
                </a:endParaRPr>
              </a:p>
            </p:txBody>
          </p:sp>
          <p:grpSp>
            <p:nvGrpSpPr>
              <p:cNvPr id="495" name="Group 121"/>
              <p:cNvGrpSpPr>
                <a:grpSpLocks/>
              </p:cNvGrpSpPr>
              <p:nvPr/>
            </p:nvGrpSpPr>
            <p:grpSpPr bwMode="auto">
              <a:xfrm>
                <a:off x="288" y="3047"/>
                <a:ext cx="2208" cy="780"/>
                <a:chOff x="1475" y="12667"/>
                <a:chExt cx="4235" cy="1522"/>
              </a:xfrm>
            </p:grpSpPr>
            <p:sp>
              <p:nvSpPr>
                <p:cNvPr id="496" name="Freeform 122"/>
                <p:cNvSpPr>
                  <a:spLocks noChangeAspect="1"/>
                </p:cNvSpPr>
                <p:nvPr/>
              </p:nvSpPr>
              <p:spPr bwMode="auto">
                <a:xfrm>
                  <a:off x="5178" y="13526"/>
                  <a:ext cx="509" cy="663"/>
                </a:xfrm>
                <a:custGeom>
                  <a:avLst/>
                  <a:gdLst>
                    <a:gd name="T0" fmla="*/ 60 w 1075"/>
                    <a:gd name="T1" fmla="*/ 0 h 1402"/>
                    <a:gd name="T2" fmla="*/ 62 w 1075"/>
                    <a:gd name="T3" fmla="*/ 28 h 1402"/>
                    <a:gd name="T4" fmla="*/ 82 w 1075"/>
                    <a:gd name="T5" fmla="*/ 49 h 1402"/>
                    <a:gd name="T6" fmla="*/ 82 w 1075"/>
                    <a:gd name="T7" fmla="*/ 61 h 1402"/>
                    <a:gd name="T8" fmla="*/ 58 w 1075"/>
                    <a:gd name="T9" fmla="*/ 70 h 1402"/>
                    <a:gd name="T10" fmla="*/ 27 w 1075"/>
                    <a:gd name="T11" fmla="*/ 80 h 1402"/>
                    <a:gd name="T12" fmla="*/ 25 w 1075"/>
                    <a:gd name="T13" fmla="*/ 98 h 1402"/>
                    <a:gd name="T14" fmla="*/ 54 w 1075"/>
                    <a:gd name="T15" fmla="*/ 106 h 1402"/>
                    <a:gd name="T16" fmla="*/ 105 w 1075"/>
                    <a:gd name="T17" fmla="*/ 118 h 1402"/>
                    <a:gd name="T18" fmla="*/ 106 w 1075"/>
                    <a:gd name="T19" fmla="*/ 136 h 1402"/>
                    <a:gd name="T20" fmla="*/ 57 w 1075"/>
                    <a:gd name="T21" fmla="*/ 144 h 1402"/>
                    <a:gd name="T22" fmla="*/ 0 w 1075"/>
                    <a:gd name="T23" fmla="*/ 148 h 140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75" h="1402">
                      <a:moveTo>
                        <a:pt x="563" y="0"/>
                      </a:moveTo>
                      <a:cubicBezTo>
                        <a:pt x="566" y="44"/>
                        <a:pt x="546" y="187"/>
                        <a:pt x="580" y="264"/>
                      </a:cubicBezTo>
                      <a:cubicBezTo>
                        <a:pt x="614" y="341"/>
                        <a:pt x="738" y="411"/>
                        <a:pt x="770" y="462"/>
                      </a:cubicBezTo>
                      <a:cubicBezTo>
                        <a:pt x="802" y="513"/>
                        <a:pt x="807" y="539"/>
                        <a:pt x="770" y="572"/>
                      </a:cubicBezTo>
                      <a:cubicBezTo>
                        <a:pt x="733" y="605"/>
                        <a:pt x="635" y="632"/>
                        <a:pt x="550" y="662"/>
                      </a:cubicBezTo>
                      <a:cubicBezTo>
                        <a:pt x="465" y="692"/>
                        <a:pt x="313" y="710"/>
                        <a:pt x="260" y="754"/>
                      </a:cubicBezTo>
                      <a:cubicBezTo>
                        <a:pt x="207" y="798"/>
                        <a:pt x="188" y="883"/>
                        <a:pt x="230" y="924"/>
                      </a:cubicBezTo>
                      <a:cubicBezTo>
                        <a:pt x="272" y="965"/>
                        <a:pt x="383" y="971"/>
                        <a:pt x="510" y="1002"/>
                      </a:cubicBezTo>
                      <a:cubicBezTo>
                        <a:pt x="637" y="1033"/>
                        <a:pt x="908" y="1065"/>
                        <a:pt x="990" y="1112"/>
                      </a:cubicBezTo>
                      <a:cubicBezTo>
                        <a:pt x="1072" y="1159"/>
                        <a:pt x="1075" y="1240"/>
                        <a:pt x="1000" y="1282"/>
                      </a:cubicBezTo>
                      <a:cubicBezTo>
                        <a:pt x="925" y="1324"/>
                        <a:pt x="707" y="1342"/>
                        <a:pt x="540" y="1362"/>
                      </a:cubicBezTo>
                      <a:cubicBezTo>
                        <a:pt x="373" y="1382"/>
                        <a:pt x="112" y="1394"/>
                        <a:pt x="0" y="140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97" name="Freeform 123"/>
                <p:cNvSpPr>
                  <a:spLocks noChangeAspect="1"/>
                </p:cNvSpPr>
                <p:nvPr/>
              </p:nvSpPr>
              <p:spPr bwMode="auto">
                <a:xfrm>
                  <a:off x="2456" y="13522"/>
                  <a:ext cx="272" cy="305"/>
                </a:xfrm>
                <a:custGeom>
                  <a:avLst/>
                  <a:gdLst>
                    <a:gd name="T0" fmla="*/ 60 w 576"/>
                    <a:gd name="T1" fmla="*/ 0 h 645"/>
                    <a:gd name="T2" fmla="*/ 59 w 576"/>
                    <a:gd name="T3" fmla="*/ 36 h 645"/>
                    <a:gd name="T4" fmla="*/ 49 w 576"/>
                    <a:gd name="T5" fmla="*/ 61 h 645"/>
                    <a:gd name="T6" fmla="*/ 30 w 576"/>
                    <a:gd name="T7" fmla="*/ 68 h 645"/>
                    <a:gd name="T8" fmla="*/ 10 w 576"/>
                    <a:gd name="T9" fmla="*/ 58 h 645"/>
                    <a:gd name="T10" fmla="*/ 2 w 576"/>
                    <a:gd name="T11" fmla="*/ 36 h 645"/>
                    <a:gd name="T12" fmla="*/ 0 w 576"/>
                    <a:gd name="T13" fmla="*/ 1 h 6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76" h="645">
                      <a:moveTo>
                        <a:pt x="576" y="0"/>
                      </a:moveTo>
                      <a:cubicBezTo>
                        <a:pt x="573" y="57"/>
                        <a:pt x="574" y="243"/>
                        <a:pt x="556" y="340"/>
                      </a:cubicBezTo>
                      <a:cubicBezTo>
                        <a:pt x="538" y="437"/>
                        <a:pt x="511" y="530"/>
                        <a:pt x="466" y="580"/>
                      </a:cubicBezTo>
                      <a:cubicBezTo>
                        <a:pt x="421" y="630"/>
                        <a:pt x="348" y="645"/>
                        <a:pt x="286" y="640"/>
                      </a:cubicBezTo>
                      <a:cubicBezTo>
                        <a:pt x="224" y="635"/>
                        <a:pt x="141" y="600"/>
                        <a:pt x="96" y="550"/>
                      </a:cubicBezTo>
                      <a:cubicBezTo>
                        <a:pt x="51" y="500"/>
                        <a:pt x="32" y="430"/>
                        <a:pt x="16" y="340"/>
                      </a:cubicBezTo>
                      <a:cubicBezTo>
                        <a:pt x="0" y="250"/>
                        <a:pt x="3" y="79"/>
                        <a:pt x="0" y="1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498" name="Group 124"/>
                <p:cNvGrpSpPr>
                  <a:grpSpLocks noChangeAspect="1"/>
                </p:cNvGrpSpPr>
                <p:nvPr/>
              </p:nvGrpSpPr>
              <p:grpSpPr bwMode="auto">
                <a:xfrm>
                  <a:off x="2519" y="13148"/>
                  <a:ext cx="146" cy="351"/>
                  <a:chOff x="7757" y="4031"/>
                  <a:chExt cx="308" cy="741"/>
                </a:xfrm>
              </p:grpSpPr>
              <p:grpSp>
                <p:nvGrpSpPr>
                  <p:cNvPr id="688" name="Group 12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757" y="4031"/>
                    <a:ext cx="304" cy="358"/>
                    <a:chOff x="2004" y="2216"/>
                    <a:chExt cx="304" cy="358"/>
                  </a:xfrm>
                </p:grpSpPr>
                <p:grpSp>
                  <p:nvGrpSpPr>
                    <p:cNvPr id="702" name="Group 1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04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711" name="Oval 1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712" name="Freeform 1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13" name="Freeform 12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03" name="Group 1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17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708" name="Oval 1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709" name="Freeform 1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10" name="Freeform 13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04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28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705" name="Oval 1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706" name="Freeform 13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07" name="Freeform 13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689" name="Group 138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7761" y="4414"/>
                    <a:ext cx="304" cy="358"/>
                    <a:chOff x="2004" y="2216"/>
                    <a:chExt cx="304" cy="358"/>
                  </a:xfrm>
                </p:grpSpPr>
                <p:grpSp>
                  <p:nvGrpSpPr>
                    <p:cNvPr id="690" name="Group 13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04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99" name="Oval 1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700" name="Freeform 14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01" name="Freeform 14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91" name="Group 14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17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96" name="Oval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97" name="Freeform 14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98" name="Freeform 14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92" name="Group 14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28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93" name="Oval 1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94" name="Freeform 14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95" name="Freeform 15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</p:grpSp>
            <p:grpSp>
              <p:nvGrpSpPr>
                <p:cNvPr id="499" name="Group 151"/>
                <p:cNvGrpSpPr>
                  <a:grpSpLocks noChangeAspect="1"/>
                </p:cNvGrpSpPr>
                <p:nvPr/>
              </p:nvGrpSpPr>
              <p:grpSpPr bwMode="auto">
                <a:xfrm>
                  <a:off x="1678" y="12667"/>
                  <a:ext cx="833" cy="1018"/>
                  <a:chOff x="8093" y="3020"/>
                  <a:chExt cx="1761" cy="2152"/>
                </a:xfrm>
              </p:grpSpPr>
              <p:grpSp>
                <p:nvGrpSpPr>
                  <p:cNvPr id="674" name="Group 1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093" y="3582"/>
                    <a:ext cx="1761" cy="1590"/>
                    <a:chOff x="8093" y="3582"/>
                    <a:chExt cx="1761" cy="1590"/>
                  </a:xfrm>
                </p:grpSpPr>
                <p:grpSp>
                  <p:nvGrpSpPr>
                    <p:cNvPr id="676" name="Group 1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093" y="3867"/>
                      <a:ext cx="1140" cy="969"/>
                      <a:chOff x="8093" y="3867"/>
                      <a:chExt cx="1140" cy="969"/>
                    </a:xfrm>
                  </p:grpSpPr>
                  <p:sp>
                    <p:nvSpPr>
                      <p:cNvPr id="683" name="AutoShape 1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093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84" name="AutoShape 1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333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85" name="AutoShape 1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549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86" name="AutoShape 1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777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87" name="AutoShape 1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9005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</p:grpSp>
                <p:sp>
                  <p:nvSpPr>
                    <p:cNvPr id="677" name="AutoShape 1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626" y="3867"/>
                      <a:ext cx="228" cy="969"/>
                    </a:xfrm>
                    <a:prstGeom prst="can">
                      <a:avLst>
                        <a:gd name="adj" fmla="val 106250"/>
                      </a:avLst>
                    </a:prstGeom>
                    <a:gradFill rotWithShape="0">
                      <a:gsLst>
                        <a:gs pos="0">
                          <a:srgbClr val="666666"/>
                        </a:gs>
                        <a:gs pos="50000">
                          <a:srgbClr val="DDDDDD"/>
                        </a:gs>
                        <a:gs pos="100000">
                          <a:srgbClr val="666666"/>
                        </a:gs>
                      </a:gsLst>
                      <a:lin ang="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cs-CZ"/>
                    </a:p>
                  </p:txBody>
                </p:sp>
                <p:grpSp>
                  <p:nvGrpSpPr>
                    <p:cNvPr id="678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207" y="3582"/>
                      <a:ext cx="946" cy="1590"/>
                      <a:chOff x="8207" y="3582"/>
                      <a:chExt cx="946" cy="1590"/>
                    </a:xfrm>
                  </p:grpSpPr>
                  <p:sp>
                    <p:nvSpPr>
                      <p:cNvPr id="679" name="Freeform 16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878" y="4836"/>
                        <a:ext cx="275" cy="336"/>
                      </a:xfrm>
                      <a:custGeom>
                        <a:avLst/>
                        <a:gdLst>
                          <a:gd name="T0" fmla="*/ 264 w 275"/>
                          <a:gd name="T1" fmla="*/ 0 h 336"/>
                          <a:gd name="T2" fmla="*/ 263 w 275"/>
                          <a:gd name="T3" fmla="*/ 224 h 336"/>
                          <a:gd name="T4" fmla="*/ 193 w 275"/>
                          <a:gd name="T5" fmla="*/ 314 h 336"/>
                          <a:gd name="T6" fmla="*/ 83 w 275"/>
                          <a:gd name="T7" fmla="*/ 314 h 336"/>
                          <a:gd name="T8" fmla="*/ 13 w 275"/>
                          <a:gd name="T9" fmla="*/ 184 h 336"/>
                          <a:gd name="T10" fmla="*/ 5 w 275"/>
                          <a:gd name="T11" fmla="*/ 0 h 33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75" h="336">
                            <a:moveTo>
                              <a:pt x="264" y="0"/>
                            </a:moveTo>
                            <a:cubicBezTo>
                              <a:pt x="264" y="37"/>
                              <a:pt x="275" y="172"/>
                              <a:pt x="263" y="224"/>
                            </a:cubicBezTo>
                            <a:cubicBezTo>
                              <a:pt x="251" y="276"/>
                              <a:pt x="223" y="299"/>
                              <a:pt x="193" y="314"/>
                            </a:cubicBezTo>
                            <a:cubicBezTo>
                              <a:pt x="163" y="329"/>
                              <a:pt x="113" y="336"/>
                              <a:pt x="83" y="314"/>
                            </a:cubicBezTo>
                            <a:cubicBezTo>
                              <a:pt x="53" y="292"/>
                              <a:pt x="26" y="236"/>
                              <a:pt x="13" y="184"/>
                            </a:cubicBezTo>
                            <a:cubicBezTo>
                              <a:pt x="0" y="132"/>
                              <a:pt x="7" y="38"/>
                              <a:pt x="5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80" name="Freeform 16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661" y="3582"/>
                        <a:ext cx="253" cy="398"/>
                      </a:xfrm>
                      <a:custGeom>
                        <a:avLst/>
                        <a:gdLst>
                          <a:gd name="T0" fmla="*/ 246 w 253"/>
                          <a:gd name="T1" fmla="*/ 398 h 398"/>
                          <a:gd name="T2" fmla="*/ 240 w 253"/>
                          <a:gd name="T3" fmla="*/ 138 h 398"/>
                          <a:gd name="T4" fmla="*/ 170 w 253"/>
                          <a:gd name="T5" fmla="*/ 18 h 398"/>
                          <a:gd name="T6" fmla="*/ 60 w 253"/>
                          <a:gd name="T7" fmla="*/ 28 h 398"/>
                          <a:gd name="T8" fmla="*/ 10 w 253"/>
                          <a:gd name="T9" fmla="*/ 158 h 398"/>
                          <a:gd name="T10" fmla="*/ 0 w 253"/>
                          <a:gd name="T11" fmla="*/ 398 h 39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53" h="398">
                            <a:moveTo>
                              <a:pt x="246" y="398"/>
                            </a:moveTo>
                            <a:cubicBezTo>
                              <a:pt x="245" y="355"/>
                              <a:pt x="253" y="201"/>
                              <a:pt x="240" y="138"/>
                            </a:cubicBezTo>
                            <a:cubicBezTo>
                              <a:pt x="227" y="75"/>
                              <a:pt x="200" y="36"/>
                              <a:pt x="170" y="18"/>
                            </a:cubicBezTo>
                            <a:cubicBezTo>
                              <a:pt x="140" y="0"/>
                              <a:pt x="87" y="5"/>
                              <a:pt x="60" y="28"/>
                            </a:cubicBezTo>
                            <a:cubicBezTo>
                              <a:pt x="33" y="51"/>
                              <a:pt x="20" y="96"/>
                              <a:pt x="10" y="158"/>
                            </a:cubicBezTo>
                            <a:cubicBezTo>
                              <a:pt x="0" y="220"/>
                              <a:pt x="2" y="348"/>
                              <a:pt x="0" y="398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81" name="Freeform 16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207" y="3582"/>
                        <a:ext cx="253" cy="398"/>
                      </a:xfrm>
                      <a:custGeom>
                        <a:avLst/>
                        <a:gdLst>
                          <a:gd name="T0" fmla="*/ 246 w 253"/>
                          <a:gd name="T1" fmla="*/ 398 h 398"/>
                          <a:gd name="T2" fmla="*/ 240 w 253"/>
                          <a:gd name="T3" fmla="*/ 138 h 398"/>
                          <a:gd name="T4" fmla="*/ 170 w 253"/>
                          <a:gd name="T5" fmla="*/ 18 h 398"/>
                          <a:gd name="T6" fmla="*/ 60 w 253"/>
                          <a:gd name="T7" fmla="*/ 28 h 398"/>
                          <a:gd name="T8" fmla="*/ 10 w 253"/>
                          <a:gd name="T9" fmla="*/ 158 h 398"/>
                          <a:gd name="T10" fmla="*/ 0 w 253"/>
                          <a:gd name="T11" fmla="*/ 398 h 39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53" h="398">
                            <a:moveTo>
                              <a:pt x="246" y="398"/>
                            </a:moveTo>
                            <a:cubicBezTo>
                              <a:pt x="245" y="355"/>
                              <a:pt x="253" y="201"/>
                              <a:pt x="240" y="138"/>
                            </a:cubicBezTo>
                            <a:cubicBezTo>
                              <a:pt x="227" y="75"/>
                              <a:pt x="200" y="36"/>
                              <a:pt x="170" y="18"/>
                            </a:cubicBezTo>
                            <a:cubicBezTo>
                              <a:pt x="140" y="0"/>
                              <a:pt x="87" y="5"/>
                              <a:pt x="60" y="28"/>
                            </a:cubicBezTo>
                            <a:cubicBezTo>
                              <a:pt x="33" y="51"/>
                              <a:pt x="20" y="96"/>
                              <a:pt x="10" y="158"/>
                            </a:cubicBezTo>
                            <a:cubicBezTo>
                              <a:pt x="0" y="220"/>
                              <a:pt x="2" y="348"/>
                              <a:pt x="0" y="398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82" name="Freeform 16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408" y="4836"/>
                        <a:ext cx="275" cy="336"/>
                      </a:xfrm>
                      <a:custGeom>
                        <a:avLst/>
                        <a:gdLst>
                          <a:gd name="T0" fmla="*/ 264 w 275"/>
                          <a:gd name="T1" fmla="*/ 0 h 336"/>
                          <a:gd name="T2" fmla="*/ 263 w 275"/>
                          <a:gd name="T3" fmla="*/ 224 h 336"/>
                          <a:gd name="T4" fmla="*/ 193 w 275"/>
                          <a:gd name="T5" fmla="*/ 314 h 336"/>
                          <a:gd name="T6" fmla="*/ 83 w 275"/>
                          <a:gd name="T7" fmla="*/ 314 h 336"/>
                          <a:gd name="T8" fmla="*/ 13 w 275"/>
                          <a:gd name="T9" fmla="*/ 184 h 336"/>
                          <a:gd name="T10" fmla="*/ 5 w 275"/>
                          <a:gd name="T11" fmla="*/ 0 h 33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75" h="336">
                            <a:moveTo>
                              <a:pt x="264" y="0"/>
                            </a:moveTo>
                            <a:cubicBezTo>
                              <a:pt x="264" y="37"/>
                              <a:pt x="275" y="172"/>
                              <a:pt x="263" y="224"/>
                            </a:cubicBezTo>
                            <a:cubicBezTo>
                              <a:pt x="251" y="276"/>
                              <a:pt x="223" y="299"/>
                              <a:pt x="193" y="314"/>
                            </a:cubicBezTo>
                            <a:cubicBezTo>
                              <a:pt x="163" y="329"/>
                              <a:pt x="113" y="336"/>
                              <a:pt x="83" y="314"/>
                            </a:cubicBezTo>
                            <a:cubicBezTo>
                              <a:pt x="53" y="292"/>
                              <a:pt x="26" y="236"/>
                              <a:pt x="13" y="184"/>
                            </a:cubicBezTo>
                            <a:cubicBezTo>
                              <a:pt x="0" y="132"/>
                              <a:pt x="7" y="38"/>
                              <a:pt x="5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sp>
                <p:nvSpPr>
                  <p:cNvPr id="675" name="Freeform 165"/>
                  <p:cNvSpPr>
                    <a:spLocks noChangeAspect="1"/>
                  </p:cNvSpPr>
                  <p:nvPr/>
                </p:nvSpPr>
                <p:spPr bwMode="auto">
                  <a:xfrm>
                    <a:off x="9118" y="3020"/>
                    <a:ext cx="622" cy="1072"/>
                  </a:xfrm>
                  <a:custGeom>
                    <a:avLst/>
                    <a:gdLst>
                      <a:gd name="T0" fmla="*/ 3 w 622"/>
                      <a:gd name="T1" fmla="*/ 970 h 1072"/>
                      <a:gd name="T2" fmla="*/ 2 w 622"/>
                      <a:gd name="T3" fmla="*/ 730 h 1072"/>
                      <a:gd name="T4" fmla="*/ 13 w 622"/>
                      <a:gd name="T5" fmla="*/ 440 h 1072"/>
                      <a:gd name="T6" fmla="*/ 42 w 622"/>
                      <a:gd name="T7" fmla="*/ 160 h 1072"/>
                      <a:gd name="T8" fmla="*/ 82 w 622"/>
                      <a:gd name="T9" fmla="*/ 50 h 1072"/>
                      <a:gd name="T10" fmla="*/ 182 w 622"/>
                      <a:gd name="T11" fmla="*/ 50 h 1072"/>
                      <a:gd name="T12" fmla="*/ 212 w 622"/>
                      <a:gd name="T13" fmla="*/ 350 h 1072"/>
                      <a:gd name="T14" fmla="*/ 242 w 622"/>
                      <a:gd name="T15" fmla="*/ 700 h 1072"/>
                      <a:gd name="T16" fmla="*/ 262 w 622"/>
                      <a:gd name="T17" fmla="*/ 960 h 1072"/>
                      <a:gd name="T18" fmla="*/ 332 w 622"/>
                      <a:gd name="T19" fmla="*/ 1070 h 1072"/>
                      <a:gd name="T20" fmla="*/ 392 w 622"/>
                      <a:gd name="T21" fmla="*/ 970 h 1072"/>
                      <a:gd name="T22" fmla="*/ 432 w 622"/>
                      <a:gd name="T23" fmla="*/ 690 h 1072"/>
                      <a:gd name="T24" fmla="*/ 482 w 622"/>
                      <a:gd name="T25" fmla="*/ 430 h 1072"/>
                      <a:gd name="T26" fmla="*/ 572 w 622"/>
                      <a:gd name="T27" fmla="*/ 410 h 1072"/>
                      <a:gd name="T28" fmla="*/ 592 w 622"/>
                      <a:gd name="T29" fmla="*/ 490 h 1072"/>
                      <a:gd name="T30" fmla="*/ 612 w 622"/>
                      <a:gd name="T31" fmla="*/ 770 h 1072"/>
                      <a:gd name="T32" fmla="*/ 622 w 622"/>
                      <a:gd name="T33" fmla="*/ 960 h 107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622" h="1072">
                        <a:moveTo>
                          <a:pt x="3" y="970"/>
                        </a:moveTo>
                        <a:cubicBezTo>
                          <a:pt x="3" y="930"/>
                          <a:pt x="0" y="818"/>
                          <a:pt x="2" y="730"/>
                        </a:cubicBezTo>
                        <a:cubicBezTo>
                          <a:pt x="4" y="642"/>
                          <a:pt x="6" y="535"/>
                          <a:pt x="13" y="440"/>
                        </a:cubicBezTo>
                        <a:cubicBezTo>
                          <a:pt x="20" y="345"/>
                          <a:pt x="30" y="225"/>
                          <a:pt x="42" y="160"/>
                        </a:cubicBezTo>
                        <a:cubicBezTo>
                          <a:pt x="54" y="95"/>
                          <a:pt x="59" y="68"/>
                          <a:pt x="82" y="50"/>
                        </a:cubicBezTo>
                        <a:cubicBezTo>
                          <a:pt x="105" y="32"/>
                          <a:pt x="160" y="0"/>
                          <a:pt x="182" y="50"/>
                        </a:cubicBezTo>
                        <a:cubicBezTo>
                          <a:pt x="204" y="100"/>
                          <a:pt x="202" y="242"/>
                          <a:pt x="212" y="350"/>
                        </a:cubicBezTo>
                        <a:cubicBezTo>
                          <a:pt x="222" y="458"/>
                          <a:pt x="234" y="598"/>
                          <a:pt x="242" y="700"/>
                        </a:cubicBezTo>
                        <a:cubicBezTo>
                          <a:pt x="250" y="802"/>
                          <a:pt x="247" y="899"/>
                          <a:pt x="262" y="960"/>
                        </a:cubicBezTo>
                        <a:cubicBezTo>
                          <a:pt x="277" y="1021"/>
                          <a:pt x="310" y="1068"/>
                          <a:pt x="332" y="1070"/>
                        </a:cubicBezTo>
                        <a:cubicBezTo>
                          <a:pt x="354" y="1072"/>
                          <a:pt x="375" y="1033"/>
                          <a:pt x="392" y="970"/>
                        </a:cubicBezTo>
                        <a:cubicBezTo>
                          <a:pt x="409" y="907"/>
                          <a:pt x="417" y="780"/>
                          <a:pt x="432" y="690"/>
                        </a:cubicBezTo>
                        <a:cubicBezTo>
                          <a:pt x="447" y="600"/>
                          <a:pt x="459" y="477"/>
                          <a:pt x="482" y="430"/>
                        </a:cubicBezTo>
                        <a:cubicBezTo>
                          <a:pt x="505" y="383"/>
                          <a:pt x="554" y="400"/>
                          <a:pt x="572" y="410"/>
                        </a:cubicBezTo>
                        <a:cubicBezTo>
                          <a:pt x="590" y="420"/>
                          <a:pt x="585" y="430"/>
                          <a:pt x="592" y="490"/>
                        </a:cubicBezTo>
                        <a:cubicBezTo>
                          <a:pt x="599" y="550"/>
                          <a:pt x="607" y="692"/>
                          <a:pt x="612" y="770"/>
                        </a:cubicBezTo>
                        <a:cubicBezTo>
                          <a:pt x="617" y="848"/>
                          <a:pt x="620" y="921"/>
                          <a:pt x="622" y="96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500" name="Freeform 166"/>
                <p:cNvSpPr>
                  <a:spLocks noChangeAspect="1"/>
                </p:cNvSpPr>
                <p:nvPr/>
              </p:nvSpPr>
              <p:spPr bwMode="auto">
                <a:xfrm>
                  <a:off x="1529" y="13528"/>
                  <a:ext cx="311" cy="433"/>
                </a:xfrm>
                <a:custGeom>
                  <a:avLst/>
                  <a:gdLst>
                    <a:gd name="T0" fmla="*/ 45 w 657"/>
                    <a:gd name="T1" fmla="*/ 0 h 915"/>
                    <a:gd name="T2" fmla="*/ 42 w 657"/>
                    <a:gd name="T3" fmla="*/ 25 h 915"/>
                    <a:gd name="T4" fmla="*/ 13 w 657"/>
                    <a:gd name="T5" fmla="*/ 36 h 915"/>
                    <a:gd name="T6" fmla="*/ 12 w 657"/>
                    <a:gd name="T7" fmla="*/ 50 h 915"/>
                    <a:gd name="T8" fmla="*/ 52 w 657"/>
                    <a:gd name="T9" fmla="*/ 54 h 915"/>
                    <a:gd name="T10" fmla="*/ 53 w 657"/>
                    <a:gd name="T11" fmla="*/ 67 h 915"/>
                    <a:gd name="T12" fmla="*/ 10 w 657"/>
                    <a:gd name="T13" fmla="*/ 71 h 915"/>
                    <a:gd name="T14" fmla="*/ 4 w 657"/>
                    <a:gd name="T15" fmla="*/ 87 h 915"/>
                    <a:gd name="T16" fmla="*/ 34 w 657"/>
                    <a:gd name="T17" fmla="*/ 96 h 915"/>
                    <a:gd name="T18" fmla="*/ 70 w 657"/>
                    <a:gd name="T19" fmla="*/ 97 h 9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57" h="915">
                      <a:moveTo>
                        <a:pt x="427" y="0"/>
                      </a:moveTo>
                      <a:cubicBezTo>
                        <a:pt x="422" y="38"/>
                        <a:pt x="447" y="173"/>
                        <a:pt x="397" y="230"/>
                      </a:cubicBezTo>
                      <a:cubicBezTo>
                        <a:pt x="347" y="287"/>
                        <a:pt x="174" y="300"/>
                        <a:pt x="127" y="340"/>
                      </a:cubicBezTo>
                      <a:cubicBezTo>
                        <a:pt x="80" y="380"/>
                        <a:pt x="57" y="442"/>
                        <a:pt x="117" y="470"/>
                      </a:cubicBezTo>
                      <a:cubicBezTo>
                        <a:pt x="177" y="498"/>
                        <a:pt x="424" y="483"/>
                        <a:pt x="487" y="510"/>
                      </a:cubicBezTo>
                      <a:cubicBezTo>
                        <a:pt x="550" y="537"/>
                        <a:pt x="562" y="603"/>
                        <a:pt x="497" y="630"/>
                      </a:cubicBezTo>
                      <a:cubicBezTo>
                        <a:pt x="432" y="657"/>
                        <a:pt x="174" y="638"/>
                        <a:pt x="97" y="670"/>
                      </a:cubicBezTo>
                      <a:cubicBezTo>
                        <a:pt x="20" y="702"/>
                        <a:pt x="0" y="782"/>
                        <a:pt x="37" y="820"/>
                      </a:cubicBezTo>
                      <a:cubicBezTo>
                        <a:pt x="74" y="858"/>
                        <a:pt x="214" y="885"/>
                        <a:pt x="317" y="900"/>
                      </a:cubicBezTo>
                      <a:cubicBezTo>
                        <a:pt x="420" y="915"/>
                        <a:pt x="586" y="908"/>
                        <a:pt x="657" y="91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501" name="Group 167"/>
                <p:cNvGrpSpPr>
                  <a:grpSpLocks noChangeAspect="1"/>
                </p:cNvGrpSpPr>
                <p:nvPr/>
              </p:nvGrpSpPr>
              <p:grpSpPr bwMode="auto">
                <a:xfrm>
                  <a:off x="5507" y="13149"/>
                  <a:ext cx="203" cy="350"/>
                  <a:chOff x="9715" y="4033"/>
                  <a:chExt cx="428" cy="738"/>
                </a:xfrm>
              </p:grpSpPr>
              <p:grpSp>
                <p:nvGrpSpPr>
                  <p:cNvPr id="640" name="Group 1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715" y="4033"/>
                    <a:ext cx="427" cy="358"/>
                    <a:chOff x="9715" y="4033"/>
                    <a:chExt cx="427" cy="358"/>
                  </a:xfrm>
                </p:grpSpPr>
                <p:grpSp>
                  <p:nvGrpSpPr>
                    <p:cNvPr id="658" name="Group 16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715" y="403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71" name="Oval 17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72" name="Freeform 17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73" name="Freeform 17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59" name="Group 17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830" y="403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68" name="Oval 1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69" name="Freeform 17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70" name="Freeform 17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60" name="Group 1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951" y="403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65" name="Oval 17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66" name="Freeform 17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67" name="Freeform 18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61" name="Group 18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0062" y="403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62" name="Oval 18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63" name="Freeform 18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64" name="Freeform 18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641" name="Group 1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716" y="4413"/>
                    <a:ext cx="427" cy="358"/>
                    <a:chOff x="9716" y="4413"/>
                    <a:chExt cx="427" cy="358"/>
                  </a:xfrm>
                </p:grpSpPr>
                <p:grpSp>
                  <p:nvGrpSpPr>
                    <p:cNvPr id="642" name="Group 186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9716" y="441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55" name="Oval 1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56" name="Freeform 18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57" name="Freeform 18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43" name="Group 190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9831" y="441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52" name="Oval 1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53" name="Freeform 19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54" name="Freeform 19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44" name="Group 194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9952" y="441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49" name="Oval 19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50" name="Freeform 19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51" name="Freeform 19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45" name="Group 198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10063" y="441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46" name="Oval 1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47" name="Freeform 20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48" name="Freeform 20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</p:grpSp>
            <p:grpSp>
              <p:nvGrpSpPr>
                <p:cNvPr id="502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1475" y="13149"/>
                  <a:ext cx="197" cy="350"/>
                  <a:chOff x="1742" y="4033"/>
                  <a:chExt cx="416" cy="738"/>
                </a:xfrm>
              </p:grpSpPr>
              <p:grpSp>
                <p:nvGrpSpPr>
                  <p:cNvPr id="606" name="Group 2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42" y="4033"/>
                    <a:ext cx="415" cy="358"/>
                    <a:chOff x="1742" y="4033"/>
                    <a:chExt cx="415" cy="358"/>
                  </a:xfrm>
                </p:grpSpPr>
                <p:grpSp>
                  <p:nvGrpSpPr>
                    <p:cNvPr id="624" name="Group 2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42" y="403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37" name="Oval 2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38" name="Freeform 20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39" name="Freeform 20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25" name="Group 2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53" y="403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34" name="Oval 2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35" name="Freeform 21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36" name="Freeform 21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26" name="Group 2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966" y="403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31" name="Oval 2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32" name="Freeform 21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33" name="Freeform 21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27" name="Group 2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77" y="403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28" name="Oval 2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29" name="Freeform 2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30" name="Freeform 21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607" name="Group 2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43" y="4413"/>
                    <a:ext cx="415" cy="358"/>
                    <a:chOff x="1743" y="4413"/>
                    <a:chExt cx="415" cy="358"/>
                  </a:xfrm>
                </p:grpSpPr>
                <p:grpSp>
                  <p:nvGrpSpPr>
                    <p:cNvPr id="608" name="Group 221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1743" y="441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21" name="Oval 2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22" name="Freeform 22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23" name="Freeform 22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09" name="Group 225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1854" y="441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18" name="Oval 2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19" name="Freeform 22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20" name="Freeform 2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10" name="Group 229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1967" y="441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15" name="Oval 2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16" name="Freeform 23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17" name="Freeform 2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11" name="Group 233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2078" y="441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12" name="Oval 2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13" name="Freeform 23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14" name="Freeform 23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</p:grpSp>
            <p:grpSp>
              <p:nvGrpSpPr>
                <p:cNvPr id="503" name="Group 237"/>
                <p:cNvGrpSpPr>
                  <a:grpSpLocks noChangeAspect="1"/>
                </p:cNvGrpSpPr>
                <p:nvPr/>
              </p:nvGrpSpPr>
              <p:grpSpPr bwMode="auto">
                <a:xfrm>
                  <a:off x="4666" y="12670"/>
                  <a:ext cx="833" cy="1019"/>
                  <a:chOff x="8093" y="3020"/>
                  <a:chExt cx="1761" cy="2152"/>
                </a:xfrm>
              </p:grpSpPr>
              <p:grpSp>
                <p:nvGrpSpPr>
                  <p:cNvPr id="592" name="Group 2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093" y="3582"/>
                    <a:ext cx="1761" cy="1590"/>
                    <a:chOff x="8093" y="3582"/>
                    <a:chExt cx="1761" cy="1590"/>
                  </a:xfrm>
                </p:grpSpPr>
                <p:grpSp>
                  <p:nvGrpSpPr>
                    <p:cNvPr id="594" name="Group 23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093" y="3867"/>
                      <a:ext cx="1140" cy="969"/>
                      <a:chOff x="8093" y="3867"/>
                      <a:chExt cx="1140" cy="969"/>
                    </a:xfrm>
                  </p:grpSpPr>
                  <p:sp>
                    <p:nvSpPr>
                      <p:cNvPr id="601" name="AutoShape 2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093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02" name="AutoShape 2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333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03" name="AutoShape 2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549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04" name="AutoShape 2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777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05" name="AutoShap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9005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</p:grpSp>
                <p:sp>
                  <p:nvSpPr>
                    <p:cNvPr id="595" name="AutoShape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626" y="3867"/>
                      <a:ext cx="228" cy="969"/>
                    </a:xfrm>
                    <a:prstGeom prst="can">
                      <a:avLst>
                        <a:gd name="adj" fmla="val 106250"/>
                      </a:avLst>
                    </a:prstGeom>
                    <a:gradFill rotWithShape="0">
                      <a:gsLst>
                        <a:gs pos="0">
                          <a:srgbClr val="666666"/>
                        </a:gs>
                        <a:gs pos="50000">
                          <a:srgbClr val="DDDDDD"/>
                        </a:gs>
                        <a:gs pos="100000">
                          <a:srgbClr val="666666"/>
                        </a:gs>
                      </a:gsLst>
                      <a:lin ang="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cs-CZ"/>
                    </a:p>
                  </p:txBody>
                </p:sp>
                <p:grpSp>
                  <p:nvGrpSpPr>
                    <p:cNvPr id="596" name="Group 24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207" y="3582"/>
                      <a:ext cx="946" cy="1590"/>
                      <a:chOff x="8207" y="3582"/>
                      <a:chExt cx="946" cy="1590"/>
                    </a:xfrm>
                  </p:grpSpPr>
                  <p:sp>
                    <p:nvSpPr>
                      <p:cNvPr id="597" name="Freeform 24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878" y="4836"/>
                        <a:ext cx="275" cy="336"/>
                      </a:xfrm>
                      <a:custGeom>
                        <a:avLst/>
                        <a:gdLst>
                          <a:gd name="T0" fmla="*/ 264 w 275"/>
                          <a:gd name="T1" fmla="*/ 0 h 336"/>
                          <a:gd name="T2" fmla="*/ 263 w 275"/>
                          <a:gd name="T3" fmla="*/ 224 h 336"/>
                          <a:gd name="T4" fmla="*/ 193 w 275"/>
                          <a:gd name="T5" fmla="*/ 314 h 336"/>
                          <a:gd name="T6" fmla="*/ 83 w 275"/>
                          <a:gd name="T7" fmla="*/ 314 h 336"/>
                          <a:gd name="T8" fmla="*/ 13 w 275"/>
                          <a:gd name="T9" fmla="*/ 184 h 336"/>
                          <a:gd name="T10" fmla="*/ 5 w 275"/>
                          <a:gd name="T11" fmla="*/ 0 h 33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75" h="336">
                            <a:moveTo>
                              <a:pt x="264" y="0"/>
                            </a:moveTo>
                            <a:cubicBezTo>
                              <a:pt x="264" y="37"/>
                              <a:pt x="275" y="172"/>
                              <a:pt x="263" y="224"/>
                            </a:cubicBezTo>
                            <a:cubicBezTo>
                              <a:pt x="251" y="276"/>
                              <a:pt x="223" y="299"/>
                              <a:pt x="193" y="314"/>
                            </a:cubicBezTo>
                            <a:cubicBezTo>
                              <a:pt x="163" y="329"/>
                              <a:pt x="113" y="336"/>
                              <a:pt x="83" y="314"/>
                            </a:cubicBezTo>
                            <a:cubicBezTo>
                              <a:pt x="53" y="292"/>
                              <a:pt x="26" y="236"/>
                              <a:pt x="13" y="184"/>
                            </a:cubicBezTo>
                            <a:cubicBezTo>
                              <a:pt x="0" y="132"/>
                              <a:pt x="7" y="38"/>
                              <a:pt x="5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98" name="Freeform 24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661" y="3582"/>
                        <a:ext cx="253" cy="398"/>
                      </a:xfrm>
                      <a:custGeom>
                        <a:avLst/>
                        <a:gdLst>
                          <a:gd name="T0" fmla="*/ 246 w 253"/>
                          <a:gd name="T1" fmla="*/ 398 h 398"/>
                          <a:gd name="T2" fmla="*/ 240 w 253"/>
                          <a:gd name="T3" fmla="*/ 138 h 398"/>
                          <a:gd name="T4" fmla="*/ 170 w 253"/>
                          <a:gd name="T5" fmla="*/ 18 h 398"/>
                          <a:gd name="T6" fmla="*/ 60 w 253"/>
                          <a:gd name="T7" fmla="*/ 28 h 398"/>
                          <a:gd name="T8" fmla="*/ 10 w 253"/>
                          <a:gd name="T9" fmla="*/ 158 h 398"/>
                          <a:gd name="T10" fmla="*/ 0 w 253"/>
                          <a:gd name="T11" fmla="*/ 398 h 39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53" h="398">
                            <a:moveTo>
                              <a:pt x="246" y="398"/>
                            </a:moveTo>
                            <a:cubicBezTo>
                              <a:pt x="245" y="355"/>
                              <a:pt x="253" y="201"/>
                              <a:pt x="240" y="138"/>
                            </a:cubicBezTo>
                            <a:cubicBezTo>
                              <a:pt x="227" y="75"/>
                              <a:pt x="200" y="36"/>
                              <a:pt x="170" y="18"/>
                            </a:cubicBezTo>
                            <a:cubicBezTo>
                              <a:pt x="140" y="0"/>
                              <a:pt x="87" y="5"/>
                              <a:pt x="60" y="28"/>
                            </a:cubicBezTo>
                            <a:cubicBezTo>
                              <a:pt x="33" y="51"/>
                              <a:pt x="20" y="96"/>
                              <a:pt x="10" y="158"/>
                            </a:cubicBezTo>
                            <a:cubicBezTo>
                              <a:pt x="0" y="220"/>
                              <a:pt x="2" y="348"/>
                              <a:pt x="0" y="398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99" name="Freeform 24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207" y="3582"/>
                        <a:ext cx="253" cy="398"/>
                      </a:xfrm>
                      <a:custGeom>
                        <a:avLst/>
                        <a:gdLst>
                          <a:gd name="T0" fmla="*/ 246 w 253"/>
                          <a:gd name="T1" fmla="*/ 398 h 398"/>
                          <a:gd name="T2" fmla="*/ 240 w 253"/>
                          <a:gd name="T3" fmla="*/ 138 h 398"/>
                          <a:gd name="T4" fmla="*/ 170 w 253"/>
                          <a:gd name="T5" fmla="*/ 18 h 398"/>
                          <a:gd name="T6" fmla="*/ 60 w 253"/>
                          <a:gd name="T7" fmla="*/ 28 h 398"/>
                          <a:gd name="T8" fmla="*/ 10 w 253"/>
                          <a:gd name="T9" fmla="*/ 158 h 398"/>
                          <a:gd name="T10" fmla="*/ 0 w 253"/>
                          <a:gd name="T11" fmla="*/ 398 h 39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53" h="398">
                            <a:moveTo>
                              <a:pt x="246" y="398"/>
                            </a:moveTo>
                            <a:cubicBezTo>
                              <a:pt x="245" y="355"/>
                              <a:pt x="253" y="201"/>
                              <a:pt x="240" y="138"/>
                            </a:cubicBezTo>
                            <a:cubicBezTo>
                              <a:pt x="227" y="75"/>
                              <a:pt x="200" y="36"/>
                              <a:pt x="170" y="18"/>
                            </a:cubicBezTo>
                            <a:cubicBezTo>
                              <a:pt x="140" y="0"/>
                              <a:pt x="87" y="5"/>
                              <a:pt x="60" y="28"/>
                            </a:cubicBezTo>
                            <a:cubicBezTo>
                              <a:pt x="33" y="51"/>
                              <a:pt x="20" y="96"/>
                              <a:pt x="10" y="158"/>
                            </a:cubicBezTo>
                            <a:cubicBezTo>
                              <a:pt x="0" y="220"/>
                              <a:pt x="2" y="348"/>
                              <a:pt x="0" y="398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00" name="Freeform 25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408" y="4836"/>
                        <a:ext cx="275" cy="336"/>
                      </a:xfrm>
                      <a:custGeom>
                        <a:avLst/>
                        <a:gdLst>
                          <a:gd name="T0" fmla="*/ 264 w 275"/>
                          <a:gd name="T1" fmla="*/ 0 h 336"/>
                          <a:gd name="T2" fmla="*/ 263 w 275"/>
                          <a:gd name="T3" fmla="*/ 224 h 336"/>
                          <a:gd name="T4" fmla="*/ 193 w 275"/>
                          <a:gd name="T5" fmla="*/ 314 h 336"/>
                          <a:gd name="T6" fmla="*/ 83 w 275"/>
                          <a:gd name="T7" fmla="*/ 314 h 336"/>
                          <a:gd name="T8" fmla="*/ 13 w 275"/>
                          <a:gd name="T9" fmla="*/ 184 h 336"/>
                          <a:gd name="T10" fmla="*/ 5 w 275"/>
                          <a:gd name="T11" fmla="*/ 0 h 33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75" h="336">
                            <a:moveTo>
                              <a:pt x="264" y="0"/>
                            </a:moveTo>
                            <a:cubicBezTo>
                              <a:pt x="264" y="37"/>
                              <a:pt x="275" y="172"/>
                              <a:pt x="263" y="224"/>
                            </a:cubicBezTo>
                            <a:cubicBezTo>
                              <a:pt x="251" y="276"/>
                              <a:pt x="223" y="299"/>
                              <a:pt x="193" y="314"/>
                            </a:cubicBezTo>
                            <a:cubicBezTo>
                              <a:pt x="163" y="329"/>
                              <a:pt x="113" y="336"/>
                              <a:pt x="83" y="314"/>
                            </a:cubicBezTo>
                            <a:cubicBezTo>
                              <a:pt x="53" y="292"/>
                              <a:pt x="26" y="236"/>
                              <a:pt x="13" y="184"/>
                            </a:cubicBezTo>
                            <a:cubicBezTo>
                              <a:pt x="0" y="132"/>
                              <a:pt x="7" y="38"/>
                              <a:pt x="5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sp>
                <p:nvSpPr>
                  <p:cNvPr id="593" name="Freeform 251"/>
                  <p:cNvSpPr>
                    <a:spLocks noChangeAspect="1"/>
                  </p:cNvSpPr>
                  <p:nvPr/>
                </p:nvSpPr>
                <p:spPr bwMode="auto">
                  <a:xfrm>
                    <a:off x="9118" y="3020"/>
                    <a:ext cx="622" cy="1072"/>
                  </a:xfrm>
                  <a:custGeom>
                    <a:avLst/>
                    <a:gdLst>
                      <a:gd name="T0" fmla="*/ 3 w 622"/>
                      <a:gd name="T1" fmla="*/ 970 h 1072"/>
                      <a:gd name="T2" fmla="*/ 2 w 622"/>
                      <a:gd name="T3" fmla="*/ 730 h 1072"/>
                      <a:gd name="T4" fmla="*/ 13 w 622"/>
                      <a:gd name="T5" fmla="*/ 440 h 1072"/>
                      <a:gd name="T6" fmla="*/ 42 w 622"/>
                      <a:gd name="T7" fmla="*/ 160 h 1072"/>
                      <a:gd name="T8" fmla="*/ 82 w 622"/>
                      <a:gd name="T9" fmla="*/ 50 h 1072"/>
                      <a:gd name="T10" fmla="*/ 182 w 622"/>
                      <a:gd name="T11" fmla="*/ 50 h 1072"/>
                      <a:gd name="T12" fmla="*/ 212 w 622"/>
                      <a:gd name="T13" fmla="*/ 350 h 1072"/>
                      <a:gd name="T14" fmla="*/ 242 w 622"/>
                      <a:gd name="T15" fmla="*/ 700 h 1072"/>
                      <a:gd name="T16" fmla="*/ 262 w 622"/>
                      <a:gd name="T17" fmla="*/ 960 h 1072"/>
                      <a:gd name="T18" fmla="*/ 332 w 622"/>
                      <a:gd name="T19" fmla="*/ 1070 h 1072"/>
                      <a:gd name="T20" fmla="*/ 392 w 622"/>
                      <a:gd name="T21" fmla="*/ 970 h 1072"/>
                      <a:gd name="T22" fmla="*/ 432 w 622"/>
                      <a:gd name="T23" fmla="*/ 690 h 1072"/>
                      <a:gd name="T24" fmla="*/ 482 w 622"/>
                      <a:gd name="T25" fmla="*/ 430 h 1072"/>
                      <a:gd name="T26" fmla="*/ 572 w 622"/>
                      <a:gd name="T27" fmla="*/ 410 h 1072"/>
                      <a:gd name="T28" fmla="*/ 592 w 622"/>
                      <a:gd name="T29" fmla="*/ 490 h 1072"/>
                      <a:gd name="T30" fmla="*/ 612 w 622"/>
                      <a:gd name="T31" fmla="*/ 770 h 1072"/>
                      <a:gd name="T32" fmla="*/ 622 w 622"/>
                      <a:gd name="T33" fmla="*/ 960 h 107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622" h="1072">
                        <a:moveTo>
                          <a:pt x="3" y="970"/>
                        </a:moveTo>
                        <a:cubicBezTo>
                          <a:pt x="3" y="930"/>
                          <a:pt x="0" y="818"/>
                          <a:pt x="2" y="730"/>
                        </a:cubicBezTo>
                        <a:cubicBezTo>
                          <a:pt x="4" y="642"/>
                          <a:pt x="6" y="535"/>
                          <a:pt x="13" y="440"/>
                        </a:cubicBezTo>
                        <a:cubicBezTo>
                          <a:pt x="20" y="345"/>
                          <a:pt x="30" y="225"/>
                          <a:pt x="42" y="160"/>
                        </a:cubicBezTo>
                        <a:cubicBezTo>
                          <a:pt x="54" y="95"/>
                          <a:pt x="59" y="68"/>
                          <a:pt x="82" y="50"/>
                        </a:cubicBezTo>
                        <a:cubicBezTo>
                          <a:pt x="105" y="32"/>
                          <a:pt x="160" y="0"/>
                          <a:pt x="182" y="50"/>
                        </a:cubicBezTo>
                        <a:cubicBezTo>
                          <a:pt x="204" y="100"/>
                          <a:pt x="202" y="242"/>
                          <a:pt x="212" y="350"/>
                        </a:cubicBezTo>
                        <a:cubicBezTo>
                          <a:pt x="222" y="458"/>
                          <a:pt x="234" y="598"/>
                          <a:pt x="242" y="700"/>
                        </a:cubicBezTo>
                        <a:cubicBezTo>
                          <a:pt x="250" y="802"/>
                          <a:pt x="247" y="899"/>
                          <a:pt x="262" y="960"/>
                        </a:cubicBezTo>
                        <a:cubicBezTo>
                          <a:pt x="277" y="1021"/>
                          <a:pt x="310" y="1068"/>
                          <a:pt x="332" y="1070"/>
                        </a:cubicBezTo>
                        <a:cubicBezTo>
                          <a:pt x="354" y="1072"/>
                          <a:pt x="375" y="1033"/>
                          <a:pt x="392" y="970"/>
                        </a:cubicBezTo>
                        <a:cubicBezTo>
                          <a:pt x="409" y="907"/>
                          <a:pt x="417" y="780"/>
                          <a:pt x="432" y="690"/>
                        </a:cubicBezTo>
                        <a:cubicBezTo>
                          <a:pt x="447" y="600"/>
                          <a:pt x="459" y="477"/>
                          <a:pt x="482" y="430"/>
                        </a:cubicBezTo>
                        <a:cubicBezTo>
                          <a:pt x="505" y="383"/>
                          <a:pt x="554" y="400"/>
                          <a:pt x="572" y="410"/>
                        </a:cubicBezTo>
                        <a:cubicBezTo>
                          <a:pt x="590" y="420"/>
                          <a:pt x="585" y="430"/>
                          <a:pt x="592" y="490"/>
                        </a:cubicBezTo>
                        <a:cubicBezTo>
                          <a:pt x="599" y="550"/>
                          <a:pt x="607" y="692"/>
                          <a:pt x="612" y="770"/>
                        </a:cubicBezTo>
                        <a:cubicBezTo>
                          <a:pt x="617" y="848"/>
                          <a:pt x="620" y="921"/>
                          <a:pt x="622" y="96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504" name="Group 252"/>
                <p:cNvGrpSpPr>
                  <a:grpSpLocks noChangeAspect="1"/>
                </p:cNvGrpSpPr>
                <p:nvPr/>
              </p:nvGrpSpPr>
              <p:grpSpPr bwMode="auto">
                <a:xfrm>
                  <a:off x="4506" y="13148"/>
                  <a:ext cx="146" cy="351"/>
                  <a:chOff x="7757" y="4031"/>
                  <a:chExt cx="308" cy="741"/>
                </a:xfrm>
              </p:grpSpPr>
              <p:grpSp>
                <p:nvGrpSpPr>
                  <p:cNvPr id="566" name="Group 2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757" y="4031"/>
                    <a:ext cx="304" cy="358"/>
                    <a:chOff x="2004" y="2216"/>
                    <a:chExt cx="304" cy="358"/>
                  </a:xfrm>
                </p:grpSpPr>
                <p:grpSp>
                  <p:nvGrpSpPr>
                    <p:cNvPr id="580" name="Group 25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04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89" name="Oval 2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90" name="Freeform 25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91" name="Freeform 25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581" name="Group 2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17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86" name="Oval 2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87" name="Freeform 26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88" name="Freeform 26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582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28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83" name="Oval 2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84" name="Freeform 26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85" name="Freeform 26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567" name="Group 266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7761" y="4414"/>
                    <a:ext cx="304" cy="358"/>
                    <a:chOff x="2004" y="2216"/>
                    <a:chExt cx="304" cy="358"/>
                  </a:xfrm>
                </p:grpSpPr>
                <p:grpSp>
                  <p:nvGrpSpPr>
                    <p:cNvPr id="568" name="Group 26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04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77" name="Oval 2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78" name="Freeform 26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79" name="Freeform 27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569" name="Group 27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17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74" name="Oval 27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75" name="Freeform 27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76" name="Freeform 27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570" name="Group 27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28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71" name="Oval 2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72" name="Freeform 27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73" name="Freeform 27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</p:grpSp>
            <p:grpSp>
              <p:nvGrpSpPr>
                <p:cNvPr id="505" name="Group 279"/>
                <p:cNvGrpSpPr>
                  <a:grpSpLocks/>
                </p:cNvGrpSpPr>
                <p:nvPr/>
              </p:nvGrpSpPr>
              <p:grpSpPr bwMode="auto">
                <a:xfrm>
                  <a:off x="3665" y="12667"/>
                  <a:ext cx="1047" cy="1160"/>
                  <a:chOff x="3665" y="12667"/>
                  <a:chExt cx="1047" cy="1160"/>
                </a:xfrm>
              </p:grpSpPr>
              <p:sp>
                <p:nvSpPr>
                  <p:cNvPr id="550" name="Freeform 280"/>
                  <p:cNvSpPr>
                    <a:spLocks noChangeAspect="1"/>
                  </p:cNvSpPr>
                  <p:nvPr/>
                </p:nvSpPr>
                <p:spPr bwMode="auto">
                  <a:xfrm>
                    <a:off x="4440" y="13522"/>
                    <a:ext cx="272" cy="305"/>
                  </a:xfrm>
                  <a:custGeom>
                    <a:avLst/>
                    <a:gdLst>
                      <a:gd name="T0" fmla="*/ 60 w 576"/>
                      <a:gd name="T1" fmla="*/ 0 h 645"/>
                      <a:gd name="T2" fmla="*/ 59 w 576"/>
                      <a:gd name="T3" fmla="*/ 36 h 645"/>
                      <a:gd name="T4" fmla="*/ 49 w 576"/>
                      <a:gd name="T5" fmla="*/ 61 h 645"/>
                      <a:gd name="T6" fmla="*/ 30 w 576"/>
                      <a:gd name="T7" fmla="*/ 68 h 645"/>
                      <a:gd name="T8" fmla="*/ 10 w 576"/>
                      <a:gd name="T9" fmla="*/ 58 h 645"/>
                      <a:gd name="T10" fmla="*/ 2 w 576"/>
                      <a:gd name="T11" fmla="*/ 36 h 645"/>
                      <a:gd name="T12" fmla="*/ 0 w 576"/>
                      <a:gd name="T13" fmla="*/ 1 h 6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76" h="645">
                        <a:moveTo>
                          <a:pt x="576" y="0"/>
                        </a:moveTo>
                        <a:cubicBezTo>
                          <a:pt x="573" y="57"/>
                          <a:pt x="574" y="243"/>
                          <a:pt x="556" y="340"/>
                        </a:cubicBezTo>
                        <a:cubicBezTo>
                          <a:pt x="538" y="437"/>
                          <a:pt x="511" y="530"/>
                          <a:pt x="466" y="580"/>
                        </a:cubicBezTo>
                        <a:cubicBezTo>
                          <a:pt x="421" y="630"/>
                          <a:pt x="348" y="645"/>
                          <a:pt x="286" y="640"/>
                        </a:cubicBezTo>
                        <a:cubicBezTo>
                          <a:pt x="224" y="635"/>
                          <a:pt x="141" y="600"/>
                          <a:pt x="96" y="550"/>
                        </a:cubicBezTo>
                        <a:cubicBezTo>
                          <a:pt x="51" y="500"/>
                          <a:pt x="32" y="430"/>
                          <a:pt x="16" y="340"/>
                        </a:cubicBezTo>
                        <a:cubicBezTo>
                          <a:pt x="0" y="250"/>
                          <a:pt x="3" y="79"/>
                          <a:pt x="0" y="1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551" name="Group 2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65" y="12667"/>
                    <a:ext cx="833" cy="1018"/>
                    <a:chOff x="8093" y="3020"/>
                    <a:chExt cx="1761" cy="2152"/>
                  </a:xfrm>
                </p:grpSpPr>
                <p:grpSp>
                  <p:nvGrpSpPr>
                    <p:cNvPr id="552" name="Group 2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093" y="3582"/>
                      <a:ext cx="1761" cy="1590"/>
                      <a:chOff x="8093" y="3582"/>
                      <a:chExt cx="1761" cy="1590"/>
                    </a:xfrm>
                  </p:grpSpPr>
                  <p:grpSp>
                    <p:nvGrpSpPr>
                      <p:cNvPr id="554" name="Group 28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093" y="3867"/>
                        <a:ext cx="1140" cy="969"/>
                        <a:chOff x="8093" y="3867"/>
                        <a:chExt cx="1140" cy="969"/>
                      </a:xfrm>
                    </p:grpSpPr>
                    <p:sp>
                      <p:nvSpPr>
                        <p:cNvPr id="561" name="AutoShape 28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093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  <p:sp>
                      <p:nvSpPr>
                        <p:cNvPr id="562" name="AutoShape 28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333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  <p:sp>
                      <p:nvSpPr>
                        <p:cNvPr id="563" name="AutoShape 2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549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  <p:sp>
                      <p:nvSpPr>
                        <p:cNvPr id="564" name="AutoShape 28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777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  <p:sp>
                      <p:nvSpPr>
                        <p:cNvPr id="565" name="AutoShape 28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9005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</p:grpSp>
                  <p:sp>
                    <p:nvSpPr>
                      <p:cNvPr id="555" name="AutoShape 28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9626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grpSp>
                    <p:nvGrpSpPr>
                      <p:cNvPr id="556" name="Group 29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207" y="3582"/>
                        <a:ext cx="946" cy="1590"/>
                        <a:chOff x="8207" y="3582"/>
                        <a:chExt cx="946" cy="1590"/>
                      </a:xfrm>
                    </p:grpSpPr>
                    <p:sp>
                      <p:nvSpPr>
                        <p:cNvPr id="557" name="Freeform 29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878" y="4836"/>
                          <a:ext cx="275" cy="336"/>
                        </a:xfrm>
                        <a:custGeom>
                          <a:avLst/>
                          <a:gdLst>
                            <a:gd name="T0" fmla="*/ 264 w 275"/>
                            <a:gd name="T1" fmla="*/ 0 h 336"/>
                            <a:gd name="T2" fmla="*/ 263 w 275"/>
                            <a:gd name="T3" fmla="*/ 224 h 336"/>
                            <a:gd name="T4" fmla="*/ 193 w 275"/>
                            <a:gd name="T5" fmla="*/ 314 h 336"/>
                            <a:gd name="T6" fmla="*/ 83 w 275"/>
                            <a:gd name="T7" fmla="*/ 314 h 336"/>
                            <a:gd name="T8" fmla="*/ 13 w 275"/>
                            <a:gd name="T9" fmla="*/ 184 h 336"/>
                            <a:gd name="T10" fmla="*/ 5 w 275"/>
                            <a:gd name="T11" fmla="*/ 0 h 336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275" h="336">
                              <a:moveTo>
                                <a:pt x="264" y="0"/>
                              </a:moveTo>
                              <a:cubicBezTo>
                                <a:pt x="264" y="37"/>
                                <a:pt x="275" y="172"/>
                                <a:pt x="263" y="224"/>
                              </a:cubicBezTo>
                              <a:cubicBezTo>
                                <a:pt x="251" y="276"/>
                                <a:pt x="223" y="299"/>
                                <a:pt x="193" y="314"/>
                              </a:cubicBezTo>
                              <a:cubicBezTo>
                                <a:pt x="163" y="329"/>
                                <a:pt x="113" y="336"/>
                                <a:pt x="83" y="314"/>
                              </a:cubicBezTo>
                              <a:cubicBezTo>
                                <a:pt x="53" y="292"/>
                                <a:pt x="26" y="236"/>
                                <a:pt x="13" y="184"/>
                              </a:cubicBezTo>
                              <a:cubicBezTo>
                                <a:pt x="0" y="132"/>
                                <a:pt x="7" y="38"/>
                                <a:pt x="5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558" name="Freeform 2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661" y="3582"/>
                          <a:ext cx="253" cy="398"/>
                        </a:xfrm>
                        <a:custGeom>
                          <a:avLst/>
                          <a:gdLst>
                            <a:gd name="T0" fmla="*/ 246 w 253"/>
                            <a:gd name="T1" fmla="*/ 398 h 398"/>
                            <a:gd name="T2" fmla="*/ 240 w 253"/>
                            <a:gd name="T3" fmla="*/ 138 h 398"/>
                            <a:gd name="T4" fmla="*/ 170 w 253"/>
                            <a:gd name="T5" fmla="*/ 18 h 398"/>
                            <a:gd name="T6" fmla="*/ 60 w 253"/>
                            <a:gd name="T7" fmla="*/ 28 h 398"/>
                            <a:gd name="T8" fmla="*/ 10 w 253"/>
                            <a:gd name="T9" fmla="*/ 158 h 398"/>
                            <a:gd name="T10" fmla="*/ 0 w 253"/>
                            <a:gd name="T11" fmla="*/ 398 h 398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253" h="398">
                              <a:moveTo>
                                <a:pt x="246" y="398"/>
                              </a:moveTo>
                              <a:cubicBezTo>
                                <a:pt x="245" y="355"/>
                                <a:pt x="253" y="201"/>
                                <a:pt x="240" y="138"/>
                              </a:cubicBezTo>
                              <a:cubicBezTo>
                                <a:pt x="227" y="75"/>
                                <a:pt x="200" y="36"/>
                                <a:pt x="170" y="18"/>
                              </a:cubicBezTo>
                              <a:cubicBezTo>
                                <a:pt x="140" y="0"/>
                                <a:pt x="87" y="5"/>
                                <a:pt x="60" y="28"/>
                              </a:cubicBezTo>
                              <a:cubicBezTo>
                                <a:pt x="33" y="51"/>
                                <a:pt x="20" y="96"/>
                                <a:pt x="10" y="158"/>
                              </a:cubicBezTo>
                              <a:cubicBezTo>
                                <a:pt x="0" y="220"/>
                                <a:pt x="2" y="348"/>
                                <a:pt x="0" y="398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559" name="Freeform 2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207" y="3582"/>
                          <a:ext cx="253" cy="398"/>
                        </a:xfrm>
                        <a:custGeom>
                          <a:avLst/>
                          <a:gdLst>
                            <a:gd name="T0" fmla="*/ 246 w 253"/>
                            <a:gd name="T1" fmla="*/ 398 h 398"/>
                            <a:gd name="T2" fmla="*/ 240 w 253"/>
                            <a:gd name="T3" fmla="*/ 138 h 398"/>
                            <a:gd name="T4" fmla="*/ 170 w 253"/>
                            <a:gd name="T5" fmla="*/ 18 h 398"/>
                            <a:gd name="T6" fmla="*/ 60 w 253"/>
                            <a:gd name="T7" fmla="*/ 28 h 398"/>
                            <a:gd name="T8" fmla="*/ 10 w 253"/>
                            <a:gd name="T9" fmla="*/ 158 h 398"/>
                            <a:gd name="T10" fmla="*/ 0 w 253"/>
                            <a:gd name="T11" fmla="*/ 398 h 398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253" h="398">
                              <a:moveTo>
                                <a:pt x="246" y="398"/>
                              </a:moveTo>
                              <a:cubicBezTo>
                                <a:pt x="245" y="355"/>
                                <a:pt x="253" y="201"/>
                                <a:pt x="240" y="138"/>
                              </a:cubicBezTo>
                              <a:cubicBezTo>
                                <a:pt x="227" y="75"/>
                                <a:pt x="200" y="36"/>
                                <a:pt x="170" y="18"/>
                              </a:cubicBezTo>
                              <a:cubicBezTo>
                                <a:pt x="140" y="0"/>
                                <a:pt x="87" y="5"/>
                                <a:pt x="60" y="28"/>
                              </a:cubicBezTo>
                              <a:cubicBezTo>
                                <a:pt x="33" y="51"/>
                                <a:pt x="20" y="96"/>
                                <a:pt x="10" y="158"/>
                              </a:cubicBezTo>
                              <a:cubicBezTo>
                                <a:pt x="0" y="220"/>
                                <a:pt x="2" y="348"/>
                                <a:pt x="0" y="398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560" name="Freeform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408" y="4836"/>
                          <a:ext cx="275" cy="336"/>
                        </a:xfrm>
                        <a:custGeom>
                          <a:avLst/>
                          <a:gdLst>
                            <a:gd name="T0" fmla="*/ 264 w 275"/>
                            <a:gd name="T1" fmla="*/ 0 h 336"/>
                            <a:gd name="T2" fmla="*/ 263 w 275"/>
                            <a:gd name="T3" fmla="*/ 224 h 336"/>
                            <a:gd name="T4" fmla="*/ 193 w 275"/>
                            <a:gd name="T5" fmla="*/ 314 h 336"/>
                            <a:gd name="T6" fmla="*/ 83 w 275"/>
                            <a:gd name="T7" fmla="*/ 314 h 336"/>
                            <a:gd name="T8" fmla="*/ 13 w 275"/>
                            <a:gd name="T9" fmla="*/ 184 h 336"/>
                            <a:gd name="T10" fmla="*/ 5 w 275"/>
                            <a:gd name="T11" fmla="*/ 0 h 336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275" h="336">
                              <a:moveTo>
                                <a:pt x="264" y="0"/>
                              </a:moveTo>
                              <a:cubicBezTo>
                                <a:pt x="264" y="37"/>
                                <a:pt x="275" y="172"/>
                                <a:pt x="263" y="224"/>
                              </a:cubicBezTo>
                              <a:cubicBezTo>
                                <a:pt x="251" y="276"/>
                                <a:pt x="223" y="299"/>
                                <a:pt x="193" y="314"/>
                              </a:cubicBezTo>
                              <a:cubicBezTo>
                                <a:pt x="163" y="329"/>
                                <a:pt x="113" y="336"/>
                                <a:pt x="83" y="314"/>
                              </a:cubicBezTo>
                              <a:cubicBezTo>
                                <a:pt x="53" y="292"/>
                                <a:pt x="26" y="236"/>
                                <a:pt x="13" y="184"/>
                              </a:cubicBezTo>
                              <a:cubicBezTo>
                                <a:pt x="0" y="132"/>
                                <a:pt x="7" y="38"/>
                                <a:pt x="5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sp>
                  <p:nvSpPr>
                    <p:cNvPr id="553" name="Freeform 2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118" y="3020"/>
                      <a:ext cx="622" cy="1072"/>
                    </a:xfrm>
                    <a:custGeom>
                      <a:avLst/>
                      <a:gdLst>
                        <a:gd name="T0" fmla="*/ 3 w 622"/>
                        <a:gd name="T1" fmla="*/ 970 h 1072"/>
                        <a:gd name="T2" fmla="*/ 2 w 622"/>
                        <a:gd name="T3" fmla="*/ 730 h 1072"/>
                        <a:gd name="T4" fmla="*/ 13 w 622"/>
                        <a:gd name="T5" fmla="*/ 440 h 1072"/>
                        <a:gd name="T6" fmla="*/ 42 w 622"/>
                        <a:gd name="T7" fmla="*/ 160 h 1072"/>
                        <a:gd name="T8" fmla="*/ 82 w 622"/>
                        <a:gd name="T9" fmla="*/ 50 h 1072"/>
                        <a:gd name="T10" fmla="*/ 182 w 622"/>
                        <a:gd name="T11" fmla="*/ 50 h 1072"/>
                        <a:gd name="T12" fmla="*/ 212 w 622"/>
                        <a:gd name="T13" fmla="*/ 350 h 1072"/>
                        <a:gd name="T14" fmla="*/ 242 w 622"/>
                        <a:gd name="T15" fmla="*/ 700 h 1072"/>
                        <a:gd name="T16" fmla="*/ 262 w 622"/>
                        <a:gd name="T17" fmla="*/ 960 h 1072"/>
                        <a:gd name="T18" fmla="*/ 332 w 622"/>
                        <a:gd name="T19" fmla="*/ 1070 h 1072"/>
                        <a:gd name="T20" fmla="*/ 392 w 622"/>
                        <a:gd name="T21" fmla="*/ 970 h 1072"/>
                        <a:gd name="T22" fmla="*/ 432 w 622"/>
                        <a:gd name="T23" fmla="*/ 690 h 1072"/>
                        <a:gd name="T24" fmla="*/ 482 w 622"/>
                        <a:gd name="T25" fmla="*/ 430 h 1072"/>
                        <a:gd name="T26" fmla="*/ 572 w 622"/>
                        <a:gd name="T27" fmla="*/ 410 h 1072"/>
                        <a:gd name="T28" fmla="*/ 592 w 622"/>
                        <a:gd name="T29" fmla="*/ 490 h 1072"/>
                        <a:gd name="T30" fmla="*/ 612 w 622"/>
                        <a:gd name="T31" fmla="*/ 770 h 1072"/>
                        <a:gd name="T32" fmla="*/ 622 w 622"/>
                        <a:gd name="T33" fmla="*/ 960 h 107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622" h="1072">
                          <a:moveTo>
                            <a:pt x="3" y="970"/>
                          </a:moveTo>
                          <a:cubicBezTo>
                            <a:pt x="3" y="930"/>
                            <a:pt x="0" y="818"/>
                            <a:pt x="2" y="730"/>
                          </a:cubicBezTo>
                          <a:cubicBezTo>
                            <a:pt x="4" y="642"/>
                            <a:pt x="6" y="535"/>
                            <a:pt x="13" y="440"/>
                          </a:cubicBezTo>
                          <a:cubicBezTo>
                            <a:pt x="20" y="345"/>
                            <a:pt x="30" y="225"/>
                            <a:pt x="42" y="160"/>
                          </a:cubicBezTo>
                          <a:cubicBezTo>
                            <a:pt x="54" y="95"/>
                            <a:pt x="59" y="68"/>
                            <a:pt x="82" y="50"/>
                          </a:cubicBezTo>
                          <a:cubicBezTo>
                            <a:pt x="105" y="32"/>
                            <a:pt x="160" y="0"/>
                            <a:pt x="182" y="50"/>
                          </a:cubicBezTo>
                          <a:cubicBezTo>
                            <a:pt x="204" y="100"/>
                            <a:pt x="202" y="242"/>
                            <a:pt x="212" y="350"/>
                          </a:cubicBezTo>
                          <a:cubicBezTo>
                            <a:pt x="222" y="458"/>
                            <a:pt x="234" y="598"/>
                            <a:pt x="242" y="700"/>
                          </a:cubicBezTo>
                          <a:cubicBezTo>
                            <a:pt x="250" y="802"/>
                            <a:pt x="247" y="899"/>
                            <a:pt x="262" y="960"/>
                          </a:cubicBezTo>
                          <a:cubicBezTo>
                            <a:pt x="277" y="1021"/>
                            <a:pt x="310" y="1068"/>
                            <a:pt x="332" y="1070"/>
                          </a:cubicBezTo>
                          <a:cubicBezTo>
                            <a:pt x="354" y="1072"/>
                            <a:pt x="375" y="1033"/>
                            <a:pt x="392" y="970"/>
                          </a:cubicBezTo>
                          <a:cubicBezTo>
                            <a:pt x="409" y="907"/>
                            <a:pt x="417" y="780"/>
                            <a:pt x="432" y="690"/>
                          </a:cubicBezTo>
                          <a:cubicBezTo>
                            <a:pt x="447" y="600"/>
                            <a:pt x="459" y="477"/>
                            <a:pt x="482" y="430"/>
                          </a:cubicBezTo>
                          <a:cubicBezTo>
                            <a:pt x="505" y="383"/>
                            <a:pt x="554" y="400"/>
                            <a:pt x="572" y="410"/>
                          </a:cubicBezTo>
                          <a:cubicBezTo>
                            <a:pt x="590" y="420"/>
                            <a:pt x="585" y="430"/>
                            <a:pt x="592" y="490"/>
                          </a:cubicBezTo>
                          <a:cubicBezTo>
                            <a:pt x="599" y="550"/>
                            <a:pt x="607" y="692"/>
                            <a:pt x="612" y="770"/>
                          </a:cubicBezTo>
                          <a:cubicBezTo>
                            <a:pt x="617" y="848"/>
                            <a:pt x="620" y="921"/>
                            <a:pt x="622" y="96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</p:grpSp>
            <p:grpSp>
              <p:nvGrpSpPr>
                <p:cNvPr id="506" name="Group 296"/>
                <p:cNvGrpSpPr>
                  <a:grpSpLocks noChangeAspect="1"/>
                </p:cNvGrpSpPr>
                <p:nvPr/>
              </p:nvGrpSpPr>
              <p:grpSpPr bwMode="auto">
                <a:xfrm>
                  <a:off x="3508" y="13148"/>
                  <a:ext cx="146" cy="351"/>
                  <a:chOff x="7757" y="4031"/>
                  <a:chExt cx="308" cy="741"/>
                </a:xfrm>
              </p:grpSpPr>
              <p:grpSp>
                <p:nvGrpSpPr>
                  <p:cNvPr id="524" name="Group 2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757" y="4031"/>
                    <a:ext cx="304" cy="358"/>
                    <a:chOff x="2004" y="2216"/>
                    <a:chExt cx="304" cy="358"/>
                  </a:xfrm>
                </p:grpSpPr>
                <p:grpSp>
                  <p:nvGrpSpPr>
                    <p:cNvPr id="538" name="Group 29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04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47" name="Oval 2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48" name="Freeform 30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49" name="Freeform 30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539" name="Group 30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17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44" name="Oval 3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45" name="Freeform 30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46" name="Freeform 30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540" name="Group 30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28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41" name="Oval 30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42" name="Freeform 30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43" name="Freeform 30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525" name="Group 310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7761" y="4414"/>
                    <a:ext cx="304" cy="358"/>
                    <a:chOff x="2004" y="2216"/>
                    <a:chExt cx="304" cy="358"/>
                  </a:xfrm>
                </p:grpSpPr>
                <p:grpSp>
                  <p:nvGrpSpPr>
                    <p:cNvPr id="526" name="Group 3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04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35" name="Oval 3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36" name="Freeform 31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37" name="Freeform 31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527" name="Group 3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17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32" name="Oval 3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33" name="Freeform 31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34" name="Freeform 3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528" name="Group 3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28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29" name="Oval 3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30" name="Freeform 32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31" name="Freeform 32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</p:grpSp>
            <p:grpSp>
              <p:nvGrpSpPr>
                <p:cNvPr id="507" name="Group 323"/>
                <p:cNvGrpSpPr>
                  <a:grpSpLocks/>
                </p:cNvGrpSpPr>
                <p:nvPr/>
              </p:nvGrpSpPr>
              <p:grpSpPr bwMode="auto">
                <a:xfrm>
                  <a:off x="2667" y="12667"/>
                  <a:ext cx="1047" cy="1160"/>
                  <a:chOff x="2667" y="12667"/>
                  <a:chExt cx="1047" cy="1160"/>
                </a:xfrm>
              </p:grpSpPr>
              <p:sp>
                <p:nvSpPr>
                  <p:cNvPr id="508" name="Freeform 324"/>
                  <p:cNvSpPr>
                    <a:spLocks noChangeAspect="1"/>
                  </p:cNvSpPr>
                  <p:nvPr/>
                </p:nvSpPr>
                <p:spPr bwMode="auto">
                  <a:xfrm>
                    <a:off x="3442" y="13522"/>
                    <a:ext cx="272" cy="305"/>
                  </a:xfrm>
                  <a:custGeom>
                    <a:avLst/>
                    <a:gdLst>
                      <a:gd name="T0" fmla="*/ 60 w 576"/>
                      <a:gd name="T1" fmla="*/ 0 h 645"/>
                      <a:gd name="T2" fmla="*/ 59 w 576"/>
                      <a:gd name="T3" fmla="*/ 36 h 645"/>
                      <a:gd name="T4" fmla="*/ 49 w 576"/>
                      <a:gd name="T5" fmla="*/ 61 h 645"/>
                      <a:gd name="T6" fmla="*/ 30 w 576"/>
                      <a:gd name="T7" fmla="*/ 68 h 645"/>
                      <a:gd name="T8" fmla="*/ 10 w 576"/>
                      <a:gd name="T9" fmla="*/ 58 h 645"/>
                      <a:gd name="T10" fmla="*/ 2 w 576"/>
                      <a:gd name="T11" fmla="*/ 36 h 645"/>
                      <a:gd name="T12" fmla="*/ 0 w 576"/>
                      <a:gd name="T13" fmla="*/ 1 h 6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76" h="645">
                        <a:moveTo>
                          <a:pt x="576" y="0"/>
                        </a:moveTo>
                        <a:cubicBezTo>
                          <a:pt x="573" y="57"/>
                          <a:pt x="574" y="243"/>
                          <a:pt x="556" y="340"/>
                        </a:cubicBezTo>
                        <a:cubicBezTo>
                          <a:pt x="538" y="437"/>
                          <a:pt x="511" y="530"/>
                          <a:pt x="466" y="580"/>
                        </a:cubicBezTo>
                        <a:cubicBezTo>
                          <a:pt x="421" y="630"/>
                          <a:pt x="348" y="645"/>
                          <a:pt x="286" y="640"/>
                        </a:cubicBezTo>
                        <a:cubicBezTo>
                          <a:pt x="224" y="635"/>
                          <a:pt x="141" y="600"/>
                          <a:pt x="96" y="550"/>
                        </a:cubicBezTo>
                        <a:cubicBezTo>
                          <a:pt x="51" y="500"/>
                          <a:pt x="32" y="430"/>
                          <a:pt x="16" y="340"/>
                        </a:cubicBezTo>
                        <a:cubicBezTo>
                          <a:pt x="0" y="250"/>
                          <a:pt x="3" y="79"/>
                          <a:pt x="0" y="1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509" name="Group 32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67" y="12667"/>
                    <a:ext cx="833" cy="1018"/>
                    <a:chOff x="8093" y="3020"/>
                    <a:chExt cx="1761" cy="2152"/>
                  </a:xfrm>
                </p:grpSpPr>
                <p:grpSp>
                  <p:nvGrpSpPr>
                    <p:cNvPr id="510" name="Group 3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093" y="3582"/>
                      <a:ext cx="1761" cy="1590"/>
                      <a:chOff x="8093" y="3582"/>
                      <a:chExt cx="1761" cy="1590"/>
                    </a:xfrm>
                  </p:grpSpPr>
                  <p:grpSp>
                    <p:nvGrpSpPr>
                      <p:cNvPr id="512" name="Group 3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093" y="3867"/>
                        <a:ext cx="1140" cy="969"/>
                        <a:chOff x="8093" y="3867"/>
                        <a:chExt cx="1140" cy="969"/>
                      </a:xfrm>
                    </p:grpSpPr>
                    <p:sp>
                      <p:nvSpPr>
                        <p:cNvPr id="519" name="AutoShape 32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093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  <p:sp>
                      <p:nvSpPr>
                        <p:cNvPr id="520" name="AutoShape 32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333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  <p:sp>
                      <p:nvSpPr>
                        <p:cNvPr id="521" name="AutoShape 33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549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  <p:sp>
                      <p:nvSpPr>
                        <p:cNvPr id="522" name="AutoShape 33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777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  <p:sp>
                      <p:nvSpPr>
                        <p:cNvPr id="523" name="AutoShape 33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9005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</p:grpSp>
                  <p:sp>
                    <p:nvSpPr>
                      <p:cNvPr id="513" name="AutoShape 3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9626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grpSp>
                    <p:nvGrpSpPr>
                      <p:cNvPr id="514" name="Group 3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207" y="3582"/>
                        <a:ext cx="946" cy="1590"/>
                        <a:chOff x="8207" y="3582"/>
                        <a:chExt cx="946" cy="1590"/>
                      </a:xfrm>
                    </p:grpSpPr>
                    <p:sp>
                      <p:nvSpPr>
                        <p:cNvPr id="515" name="Freeform 3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878" y="4836"/>
                          <a:ext cx="275" cy="336"/>
                        </a:xfrm>
                        <a:custGeom>
                          <a:avLst/>
                          <a:gdLst>
                            <a:gd name="T0" fmla="*/ 264 w 275"/>
                            <a:gd name="T1" fmla="*/ 0 h 336"/>
                            <a:gd name="T2" fmla="*/ 263 w 275"/>
                            <a:gd name="T3" fmla="*/ 224 h 336"/>
                            <a:gd name="T4" fmla="*/ 193 w 275"/>
                            <a:gd name="T5" fmla="*/ 314 h 336"/>
                            <a:gd name="T6" fmla="*/ 83 w 275"/>
                            <a:gd name="T7" fmla="*/ 314 h 336"/>
                            <a:gd name="T8" fmla="*/ 13 w 275"/>
                            <a:gd name="T9" fmla="*/ 184 h 336"/>
                            <a:gd name="T10" fmla="*/ 5 w 275"/>
                            <a:gd name="T11" fmla="*/ 0 h 336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275" h="336">
                              <a:moveTo>
                                <a:pt x="264" y="0"/>
                              </a:moveTo>
                              <a:cubicBezTo>
                                <a:pt x="264" y="37"/>
                                <a:pt x="275" y="172"/>
                                <a:pt x="263" y="224"/>
                              </a:cubicBezTo>
                              <a:cubicBezTo>
                                <a:pt x="251" y="276"/>
                                <a:pt x="223" y="299"/>
                                <a:pt x="193" y="314"/>
                              </a:cubicBezTo>
                              <a:cubicBezTo>
                                <a:pt x="163" y="329"/>
                                <a:pt x="113" y="336"/>
                                <a:pt x="83" y="314"/>
                              </a:cubicBezTo>
                              <a:cubicBezTo>
                                <a:pt x="53" y="292"/>
                                <a:pt x="26" y="236"/>
                                <a:pt x="13" y="184"/>
                              </a:cubicBezTo>
                              <a:cubicBezTo>
                                <a:pt x="0" y="132"/>
                                <a:pt x="7" y="38"/>
                                <a:pt x="5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516" name="Freeform 3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661" y="3582"/>
                          <a:ext cx="253" cy="398"/>
                        </a:xfrm>
                        <a:custGeom>
                          <a:avLst/>
                          <a:gdLst>
                            <a:gd name="T0" fmla="*/ 246 w 253"/>
                            <a:gd name="T1" fmla="*/ 398 h 398"/>
                            <a:gd name="T2" fmla="*/ 240 w 253"/>
                            <a:gd name="T3" fmla="*/ 138 h 398"/>
                            <a:gd name="T4" fmla="*/ 170 w 253"/>
                            <a:gd name="T5" fmla="*/ 18 h 398"/>
                            <a:gd name="T6" fmla="*/ 60 w 253"/>
                            <a:gd name="T7" fmla="*/ 28 h 398"/>
                            <a:gd name="T8" fmla="*/ 10 w 253"/>
                            <a:gd name="T9" fmla="*/ 158 h 398"/>
                            <a:gd name="T10" fmla="*/ 0 w 253"/>
                            <a:gd name="T11" fmla="*/ 398 h 398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253" h="398">
                              <a:moveTo>
                                <a:pt x="246" y="398"/>
                              </a:moveTo>
                              <a:cubicBezTo>
                                <a:pt x="245" y="355"/>
                                <a:pt x="253" y="201"/>
                                <a:pt x="240" y="138"/>
                              </a:cubicBezTo>
                              <a:cubicBezTo>
                                <a:pt x="227" y="75"/>
                                <a:pt x="200" y="36"/>
                                <a:pt x="170" y="18"/>
                              </a:cubicBezTo>
                              <a:cubicBezTo>
                                <a:pt x="140" y="0"/>
                                <a:pt x="87" y="5"/>
                                <a:pt x="60" y="28"/>
                              </a:cubicBezTo>
                              <a:cubicBezTo>
                                <a:pt x="33" y="51"/>
                                <a:pt x="20" y="96"/>
                                <a:pt x="10" y="158"/>
                              </a:cubicBezTo>
                              <a:cubicBezTo>
                                <a:pt x="0" y="220"/>
                                <a:pt x="2" y="348"/>
                                <a:pt x="0" y="398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517" name="Freeform 3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207" y="3582"/>
                          <a:ext cx="253" cy="398"/>
                        </a:xfrm>
                        <a:custGeom>
                          <a:avLst/>
                          <a:gdLst>
                            <a:gd name="T0" fmla="*/ 246 w 253"/>
                            <a:gd name="T1" fmla="*/ 398 h 398"/>
                            <a:gd name="T2" fmla="*/ 240 w 253"/>
                            <a:gd name="T3" fmla="*/ 138 h 398"/>
                            <a:gd name="T4" fmla="*/ 170 w 253"/>
                            <a:gd name="T5" fmla="*/ 18 h 398"/>
                            <a:gd name="T6" fmla="*/ 60 w 253"/>
                            <a:gd name="T7" fmla="*/ 28 h 398"/>
                            <a:gd name="T8" fmla="*/ 10 w 253"/>
                            <a:gd name="T9" fmla="*/ 158 h 398"/>
                            <a:gd name="T10" fmla="*/ 0 w 253"/>
                            <a:gd name="T11" fmla="*/ 398 h 398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253" h="398">
                              <a:moveTo>
                                <a:pt x="246" y="398"/>
                              </a:moveTo>
                              <a:cubicBezTo>
                                <a:pt x="245" y="355"/>
                                <a:pt x="253" y="201"/>
                                <a:pt x="240" y="138"/>
                              </a:cubicBezTo>
                              <a:cubicBezTo>
                                <a:pt x="227" y="75"/>
                                <a:pt x="200" y="36"/>
                                <a:pt x="170" y="18"/>
                              </a:cubicBezTo>
                              <a:cubicBezTo>
                                <a:pt x="140" y="0"/>
                                <a:pt x="87" y="5"/>
                                <a:pt x="60" y="28"/>
                              </a:cubicBezTo>
                              <a:cubicBezTo>
                                <a:pt x="33" y="51"/>
                                <a:pt x="20" y="96"/>
                                <a:pt x="10" y="158"/>
                              </a:cubicBezTo>
                              <a:cubicBezTo>
                                <a:pt x="0" y="220"/>
                                <a:pt x="2" y="348"/>
                                <a:pt x="0" y="398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518" name="Freeform 3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408" y="4836"/>
                          <a:ext cx="275" cy="336"/>
                        </a:xfrm>
                        <a:custGeom>
                          <a:avLst/>
                          <a:gdLst>
                            <a:gd name="T0" fmla="*/ 264 w 275"/>
                            <a:gd name="T1" fmla="*/ 0 h 336"/>
                            <a:gd name="T2" fmla="*/ 263 w 275"/>
                            <a:gd name="T3" fmla="*/ 224 h 336"/>
                            <a:gd name="T4" fmla="*/ 193 w 275"/>
                            <a:gd name="T5" fmla="*/ 314 h 336"/>
                            <a:gd name="T6" fmla="*/ 83 w 275"/>
                            <a:gd name="T7" fmla="*/ 314 h 336"/>
                            <a:gd name="T8" fmla="*/ 13 w 275"/>
                            <a:gd name="T9" fmla="*/ 184 h 336"/>
                            <a:gd name="T10" fmla="*/ 5 w 275"/>
                            <a:gd name="T11" fmla="*/ 0 h 336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275" h="336">
                              <a:moveTo>
                                <a:pt x="264" y="0"/>
                              </a:moveTo>
                              <a:cubicBezTo>
                                <a:pt x="264" y="37"/>
                                <a:pt x="275" y="172"/>
                                <a:pt x="263" y="224"/>
                              </a:cubicBezTo>
                              <a:cubicBezTo>
                                <a:pt x="251" y="276"/>
                                <a:pt x="223" y="299"/>
                                <a:pt x="193" y="314"/>
                              </a:cubicBezTo>
                              <a:cubicBezTo>
                                <a:pt x="163" y="329"/>
                                <a:pt x="113" y="336"/>
                                <a:pt x="83" y="314"/>
                              </a:cubicBezTo>
                              <a:cubicBezTo>
                                <a:pt x="53" y="292"/>
                                <a:pt x="26" y="236"/>
                                <a:pt x="13" y="184"/>
                              </a:cubicBezTo>
                              <a:cubicBezTo>
                                <a:pt x="0" y="132"/>
                                <a:pt x="7" y="38"/>
                                <a:pt x="5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sp>
                  <p:nvSpPr>
                    <p:cNvPr id="511" name="Freeform 3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118" y="3020"/>
                      <a:ext cx="622" cy="1072"/>
                    </a:xfrm>
                    <a:custGeom>
                      <a:avLst/>
                      <a:gdLst>
                        <a:gd name="T0" fmla="*/ 3 w 622"/>
                        <a:gd name="T1" fmla="*/ 970 h 1072"/>
                        <a:gd name="T2" fmla="*/ 2 w 622"/>
                        <a:gd name="T3" fmla="*/ 730 h 1072"/>
                        <a:gd name="T4" fmla="*/ 13 w 622"/>
                        <a:gd name="T5" fmla="*/ 440 h 1072"/>
                        <a:gd name="T6" fmla="*/ 42 w 622"/>
                        <a:gd name="T7" fmla="*/ 160 h 1072"/>
                        <a:gd name="T8" fmla="*/ 82 w 622"/>
                        <a:gd name="T9" fmla="*/ 50 h 1072"/>
                        <a:gd name="T10" fmla="*/ 182 w 622"/>
                        <a:gd name="T11" fmla="*/ 50 h 1072"/>
                        <a:gd name="T12" fmla="*/ 212 w 622"/>
                        <a:gd name="T13" fmla="*/ 350 h 1072"/>
                        <a:gd name="T14" fmla="*/ 242 w 622"/>
                        <a:gd name="T15" fmla="*/ 700 h 1072"/>
                        <a:gd name="T16" fmla="*/ 262 w 622"/>
                        <a:gd name="T17" fmla="*/ 960 h 1072"/>
                        <a:gd name="T18" fmla="*/ 332 w 622"/>
                        <a:gd name="T19" fmla="*/ 1070 h 1072"/>
                        <a:gd name="T20" fmla="*/ 392 w 622"/>
                        <a:gd name="T21" fmla="*/ 970 h 1072"/>
                        <a:gd name="T22" fmla="*/ 432 w 622"/>
                        <a:gd name="T23" fmla="*/ 690 h 1072"/>
                        <a:gd name="T24" fmla="*/ 482 w 622"/>
                        <a:gd name="T25" fmla="*/ 430 h 1072"/>
                        <a:gd name="T26" fmla="*/ 572 w 622"/>
                        <a:gd name="T27" fmla="*/ 410 h 1072"/>
                        <a:gd name="T28" fmla="*/ 592 w 622"/>
                        <a:gd name="T29" fmla="*/ 490 h 1072"/>
                        <a:gd name="T30" fmla="*/ 612 w 622"/>
                        <a:gd name="T31" fmla="*/ 770 h 1072"/>
                        <a:gd name="T32" fmla="*/ 622 w 622"/>
                        <a:gd name="T33" fmla="*/ 960 h 107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622" h="1072">
                          <a:moveTo>
                            <a:pt x="3" y="970"/>
                          </a:moveTo>
                          <a:cubicBezTo>
                            <a:pt x="3" y="930"/>
                            <a:pt x="0" y="818"/>
                            <a:pt x="2" y="730"/>
                          </a:cubicBezTo>
                          <a:cubicBezTo>
                            <a:pt x="4" y="642"/>
                            <a:pt x="6" y="535"/>
                            <a:pt x="13" y="440"/>
                          </a:cubicBezTo>
                          <a:cubicBezTo>
                            <a:pt x="20" y="345"/>
                            <a:pt x="30" y="225"/>
                            <a:pt x="42" y="160"/>
                          </a:cubicBezTo>
                          <a:cubicBezTo>
                            <a:pt x="54" y="95"/>
                            <a:pt x="59" y="68"/>
                            <a:pt x="82" y="50"/>
                          </a:cubicBezTo>
                          <a:cubicBezTo>
                            <a:pt x="105" y="32"/>
                            <a:pt x="160" y="0"/>
                            <a:pt x="182" y="50"/>
                          </a:cubicBezTo>
                          <a:cubicBezTo>
                            <a:pt x="204" y="100"/>
                            <a:pt x="202" y="242"/>
                            <a:pt x="212" y="350"/>
                          </a:cubicBezTo>
                          <a:cubicBezTo>
                            <a:pt x="222" y="458"/>
                            <a:pt x="234" y="598"/>
                            <a:pt x="242" y="700"/>
                          </a:cubicBezTo>
                          <a:cubicBezTo>
                            <a:pt x="250" y="802"/>
                            <a:pt x="247" y="899"/>
                            <a:pt x="262" y="960"/>
                          </a:cubicBezTo>
                          <a:cubicBezTo>
                            <a:pt x="277" y="1021"/>
                            <a:pt x="310" y="1068"/>
                            <a:pt x="332" y="1070"/>
                          </a:cubicBezTo>
                          <a:cubicBezTo>
                            <a:pt x="354" y="1072"/>
                            <a:pt x="375" y="1033"/>
                            <a:pt x="392" y="970"/>
                          </a:cubicBezTo>
                          <a:cubicBezTo>
                            <a:pt x="409" y="907"/>
                            <a:pt x="417" y="780"/>
                            <a:pt x="432" y="690"/>
                          </a:cubicBezTo>
                          <a:cubicBezTo>
                            <a:pt x="447" y="600"/>
                            <a:pt x="459" y="477"/>
                            <a:pt x="482" y="430"/>
                          </a:cubicBezTo>
                          <a:cubicBezTo>
                            <a:pt x="505" y="383"/>
                            <a:pt x="554" y="400"/>
                            <a:pt x="572" y="410"/>
                          </a:cubicBezTo>
                          <a:cubicBezTo>
                            <a:pt x="590" y="420"/>
                            <a:pt x="585" y="430"/>
                            <a:pt x="592" y="490"/>
                          </a:cubicBezTo>
                          <a:cubicBezTo>
                            <a:pt x="599" y="550"/>
                            <a:pt x="607" y="692"/>
                            <a:pt x="612" y="770"/>
                          </a:cubicBezTo>
                          <a:cubicBezTo>
                            <a:pt x="617" y="848"/>
                            <a:pt x="620" y="921"/>
                            <a:pt x="622" y="96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</p:grpSp>
          </p:grpSp>
        </p:grpSp>
        <p:sp>
          <p:nvSpPr>
            <p:cNvPr id="492" name="Oval 345"/>
            <p:cNvSpPr>
              <a:spLocks noChangeArrowheads="1"/>
            </p:cNvSpPr>
            <p:nvPr/>
          </p:nvSpPr>
          <p:spPr bwMode="auto">
            <a:xfrm>
              <a:off x="5069" y="3417"/>
              <a:ext cx="79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cs-CZ"/>
            </a:p>
          </p:txBody>
        </p:sp>
      </p:grpSp>
      <p:sp>
        <p:nvSpPr>
          <p:cNvPr id="714" name="Text Box 344"/>
          <p:cNvSpPr txBox="1">
            <a:spLocks noChangeArrowheads="1"/>
          </p:cNvSpPr>
          <p:nvPr/>
        </p:nvSpPr>
        <p:spPr bwMode="auto">
          <a:xfrm>
            <a:off x="5652120" y="3136391"/>
            <a:ext cx="31683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 err="1">
                <a:latin typeface="+mn-lt"/>
              </a:rPr>
              <a:t>Missence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mutation</a:t>
            </a:r>
            <a:r>
              <a:rPr lang="cs-CZ" sz="1600" dirty="0">
                <a:latin typeface="+mn-lt"/>
              </a:rPr>
              <a:t> in </a:t>
            </a:r>
            <a:r>
              <a:rPr lang="cs-CZ" sz="1600" dirty="0">
                <a:latin typeface="+mn-lt"/>
                <a:cs typeface="+mn-cs"/>
              </a:rPr>
              <a:t>C-terminus </a:t>
            </a:r>
            <a:r>
              <a:rPr lang="cs-CZ" sz="1600" i="1" dirty="0" err="1">
                <a:latin typeface="+mn-lt"/>
                <a:cs typeface="+mn-cs"/>
              </a:rPr>
              <a:t>I</a:t>
            </a:r>
            <a:r>
              <a:rPr lang="cs-CZ" sz="1600" baseline="-25000" dirty="0" err="1">
                <a:latin typeface="+mn-lt"/>
                <a:cs typeface="+mn-cs"/>
              </a:rPr>
              <a:t>Na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channel</a:t>
            </a:r>
            <a:r>
              <a:rPr lang="en-US" sz="1600" i="1" dirty="0">
                <a:latin typeface="+mn-lt"/>
                <a:cs typeface="+mn-cs"/>
                <a:sym typeface="Symbol" pitchFamily="18" charset="2"/>
              </a:rPr>
              <a:t> </a:t>
            </a:r>
            <a:endParaRPr lang="cs-CZ" sz="1600" i="1" dirty="0">
              <a:latin typeface="+mn-lt"/>
              <a:cs typeface="+mn-cs"/>
              <a:sym typeface="Symbol" pitchFamily="18" charset="2"/>
            </a:endParaRPr>
          </a:p>
        </p:txBody>
      </p:sp>
      <p:sp>
        <p:nvSpPr>
          <p:cNvPr id="715" name="Zástupný symbol pro obsah 2"/>
          <p:cNvSpPr txBox="1">
            <a:spLocks/>
          </p:cNvSpPr>
          <p:nvPr/>
        </p:nvSpPr>
        <p:spPr>
          <a:xfrm>
            <a:off x="7537557" y="2793175"/>
            <a:ext cx="1066891" cy="41670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F2004L</a:t>
            </a:r>
          </a:p>
        </p:txBody>
      </p:sp>
    </p:spTree>
    <p:extLst>
      <p:ext uri="{BB962C8B-B14F-4D97-AF65-F5344CB8AC3E}">
        <p14:creationId xmlns:p14="http://schemas.microsoft.com/office/powerpoint/2010/main" val="1512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odnadpis 2"/>
          <p:cNvSpPr txBox="1">
            <a:spLocks/>
          </p:cNvSpPr>
          <p:nvPr/>
        </p:nvSpPr>
        <p:spPr>
          <a:xfrm>
            <a:off x="198562" y="598959"/>
            <a:ext cx="8775740" cy="748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cs-CZ" sz="2000" dirty="0" err="1">
                <a:solidFill>
                  <a:schemeClr val="tx1"/>
                </a:solidFill>
                <a:cs typeface="Arial" pitchFamily="34" charset="0"/>
              </a:rPr>
              <a:t>Measurement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cs typeface="Arial" pitchFamily="34" charset="0"/>
              </a:rPr>
              <a:t>was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cs typeface="Arial" pitchFamily="34" charset="0"/>
              </a:rPr>
              <a:t>performed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 on cell line </a:t>
            </a:r>
            <a:r>
              <a:rPr lang="cs-CZ" sz="2000" dirty="0" err="1">
                <a:solidFill>
                  <a:schemeClr val="tx1"/>
                </a:solidFill>
                <a:cs typeface="Arial" pitchFamily="34" charset="0"/>
              </a:rPr>
              <a:t>transiently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cs typeface="Arial" pitchFamily="34" charset="0"/>
              </a:rPr>
              <a:t>expressing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cs typeface="Arial" pitchFamily="34" charset="0"/>
              </a:rPr>
              <a:t>human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lvl="1" algn="l">
              <a:buClr>
                <a:srgbClr val="0000FF"/>
              </a:buClr>
              <a:buSzPct val="100000"/>
            </a:pPr>
            <a:r>
              <a:rPr lang="cs-CZ" sz="2000" b="1" dirty="0" err="1">
                <a:solidFill>
                  <a:schemeClr val="tx1"/>
                </a:solidFill>
                <a:cs typeface="Arial" pitchFamily="34" charset="0"/>
              </a:rPr>
              <a:t>wild</a:t>
            </a:r>
            <a:r>
              <a:rPr lang="cs-CZ" sz="2000" b="1" dirty="0">
                <a:solidFill>
                  <a:schemeClr val="tx1"/>
                </a:solidFill>
                <a:cs typeface="Arial" pitchFamily="34" charset="0"/>
              </a:rPr>
              <a:t>-type 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and </a:t>
            </a:r>
            <a:r>
              <a:rPr lang="cs-CZ" sz="2000" b="1" dirty="0" err="1">
                <a:solidFill>
                  <a:schemeClr val="tx1"/>
                </a:solidFill>
                <a:cs typeface="Arial" pitchFamily="34" charset="0"/>
              </a:rPr>
              <a:t>mutated</a:t>
            </a:r>
            <a:r>
              <a:rPr lang="cs-CZ" sz="2000" b="1" dirty="0">
                <a:solidFill>
                  <a:schemeClr val="tx1"/>
                </a:solidFill>
                <a:cs typeface="Arial" pitchFamily="34" charset="0"/>
              </a:rPr>
              <a:t> (F2004L)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s-CZ" sz="2000" b="1" i="1" dirty="0" err="1">
                <a:solidFill>
                  <a:schemeClr val="tx1"/>
                </a:solidFill>
                <a:cs typeface="Arial" pitchFamily="34" charset="0"/>
              </a:rPr>
              <a:t>I</a:t>
            </a:r>
            <a:r>
              <a:rPr lang="cs-CZ" sz="2000" b="1" baseline="-25000" dirty="0" err="1">
                <a:solidFill>
                  <a:schemeClr val="tx1"/>
                </a:solidFill>
                <a:cs typeface="Arial" pitchFamily="34" charset="0"/>
              </a:rPr>
              <a:t>Na</a:t>
            </a:r>
            <a:r>
              <a:rPr lang="cs-CZ" sz="2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cs typeface="Arial" pitchFamily="34" charset="0"/>
              </a:rPr>
              <a:t>channel</a:t>
            </a:r>
            <a:endParaRPr lang="cs-CZ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8562" y="1851670"/>
            <a:ext cx="4209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+mj-lt"/>
              <a:buAutoNum type="arabicPeriod" startAt="2"/>
            </a:pPr>
            <a:r>
              <a:rPr lang="cs-CZ" sz="2000" dirty="0" err="1"/>
              <a:t>Inhibition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b="1" dirty="0"/>
              <a:t> </a:t>
            </a:r>
            <a:r>
              <a:rPr lang="cs-CZ" sz="2000" b="1" i="1" dirty="0" err="1"/>
              <a:t>I</a:t>
            </a:r>
            <a:r>
              <a:rPr lang="cs-CZ" sz="2000" b="1" baseline="-25000" dirty="0" err="1"/>
              <a:t>Na</a:t>
            </a:r>
            <a:r>
              <a:rPr lang="cs-CZ" sz="2000" b="1" dirty="0"/>
              <a:t> </a:t>
            </a:r>
            <a:r>
              <a:rPr lang="cs-CZ" sz="2000" dirty="0"/>
              <a:t>in </a:t>
            </a:r>
            <a:r>
              <a:rPr lang="cs-CZ" sz="2000" dirty="0" err="1"/>
              <a:t>mutated</a:t>
            </a:r>
            <a:r>
              <a:rPr lang="cs-CZ" sz="2000" dirty="0"/>
              <a:t> </a:t>
            </a:r>
            <a:r>
              <a:rPr lang="cs-CZ" sz="2000" dirty="0" err="1"/>
              <a:t>channel</a:t>
            </a:r>
            <a:endParaRPr lang="cs-CZ" sz="2000" dirty="0"/>
          </a:p>
        </p:txBody>
      </p:sp>
      <p:pic>
        <p:nvPicPr>
          <p:cNvPr id="13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r="9163"/>
          <a:stretch/>
        </p:blipFill>
        <p:spPr bwMode="auto">
          <a:xfrm>
            <a:off x="6699114" y="1059582"/>
            <a:ext cx="1977342" cy="116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Skupina 13"/>
          <p:cNvGrpSpPr/>
          <p:nvPr/>
        </p:nvGrpSpPr>
        <p:grpSpPr>
          <a:xfrm>
            <a:off x="658125" y="2302769"/>
            <a:ext cx="2476958" cy="2417543"/>
            <a:chOff x="521562" y="3313945"/>
            <a:chExt cx="3019137" cy="2951547"/>
          </a:xfrm>
        </p:grpSpPr>
        <p:pic>
          <p:nvPicPr>
            <p:cNvPr id="15" name="Picture 311" descr="Fig1_all_de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928"/>
            <a:stretch/>
          </p:blipFill>
          <p:spPr bwMode="auto">
            <a:xfrm>
              <a:off x="522861" y="3313945"/>
              <a:ext cx="3017838" cy="16129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Skupina 15"/>
            <p:cNvGrpSpPr/>
            <p:nvPr/>
          </p:nvGrpSpPr>
          <p:grpSpPr>
            <a:xfrm>
              <a:off x="521562" y="5129419"/>
              <a:ext cx="3017838" cy="1136073"/>
              <a:chOff x="504488" y="3789040"/>
              <a:chExt cx="3017838" cy="1136073"/>
            </a:xfrm>
          </p:grpSpPr>
          <p:pic>
            <p:nvPicPr>
              <p:cNvPr id="17" name="Picture 311" descr="Fig1_all_def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7410"/>
              <a:stretch/>
            </p:blipFill>
            <p:spPr bwMode="auto">
              <a:xfrm>
                <a:off x="504488" y="3789040"/>
                <a:ext cx="3017838" cy="11360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ovéPole 17"/>
              <p:cNvSpPr txBox="1"/>
              <p:nvPr/>
            </p:nvSpPr>
            <p:spPr>
              <a:xfrm>
                <a:off x="1403648" y="3808122"/>
                <a:ext cx="1490285" cy="4015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latin typeface="Arial" pitchFamily="34" charset="0"/>
                    <a:cs typeface="Arial" pitchFamily="34" charset="0"/>
                  </a:rPr>
                  <a:t>    F2004L</a:t>
                </a:r>
              </a:p>
            </p:txBody>
          </p:sp>
        </p:grpSp>
      </p:grpSp>
      <p:pic>
        <p:nvPicPr>
          <p:cNvPr id="22" name="Picture 350" descr="Fig1_functio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76"/>
          <a:stretch>
            <a:fillRect/>
          </a:stretch>
        </p:blipFill>
        <p:spPr bwMode="auto">
          <a:xfrm>
            <a:off x="3322421" y="2302770"/>
            <a:ext cx="3222370" cy="24250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Přímá spojnice 22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179512" y="4900969"/>
            <a:ext cx="36086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>
                <a:latin typeface="Calibri" pitchFamily="34" charset="0"/>
              </a:rPr>
              <a:t>Adopted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cs-CZ" sz="800" dirty="0" err="1">
                <a:latin typeface="Calibri" pitchFamily="34" charset="0"/>
              </a:rPr>
              <a:t>from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en-US" sz="800" dirty="0" err="1">
                <a:latin typeface="Calibri" pitchFamily="34" charset="0"/>
              </a:rPr>
              <a:t>Bébarová</a:t>
            </a:r>
            <a:r>
              <a:rPr lang="en-US" sz="800" dirty="0">
                <a:latin typeface="Calibri" pitchFamily="34" charset="0"/>
              </a:rPr>
              <a:t> et al. </a:t>
            </a:r>
            <a:r>
              <a:rPr lang="cs-CZ" sz="800" dirty="0">
                <a:latin typeface="Calibri" pitchFamily="34" charset="0"/>
              </a:rPr>
              <a:t>, </a:t>
            </a:r>
            <a:r>
              <a:rPr lang="en-US" sz="800" dirty="0">
                <a:latin typeface="Calibri" pitchFamily="34" charset="0"/>
              </a:rPr>
              <a:t>Am J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Heart </a:t>
            </a:r>
            <a:r>
              <a:rPr lang="en-US" sz="800" dirty="0" err="1">
                <a:latin typeface="Calibri" pitchFamily="34" charset="0"/>
              </a:rPr>
              <a:t>Circ</a:t>
            </a:r>
            <a:r>
              <a:rPr lang="en-US" sz="800" dirty="0">
                <a:latin typeface="Calibri" pitchFamily="34" charset="0"/>
              </a:rPr>
              <a:t>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2008; 295:H48-H58</a:t>
            </a:r>
            <a:r>
              <a:rPr lang="cs-CZ" sz="800" dirty="0">
                <a:latin typeface="Calibri" pitchFamily="34" charset="0"/>
              </a:rPr>
              <a:t>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91387" y="243929"/>
            <a:ext cx="3171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 err="1"/>
              <a:t>Example</a:t>
            </a:r>
            <a:r>
              <a:rPr lang="cs-CZ" sz="2000" b="1" dirty="0"/>
              <a:t>: </a:t>
            </a:r>
            <a:r>
              <a:rPr lang="cs-CZ" sz="2000" dirty="0" err="1">
                <a:solidFill>
                  <a:srgbClr val="0000FF"/>
                </a:solidFill>
              </a:rPr>
              <a:t>Brugada</a:t>
            </a:r>
            <a:r>
              <a:rPr lang="cs-CZ" sz="2000" dirty="0">
                <a:solidFill>
                  <a:srgbClr val="0000FF"/>
                </a:solidFill>
              </a:rPr>
              <a:t> syndrome</a:t>
            </a:r>
            <a:endParaRPr lang="cs-CZ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odnadpis 2"/>
          <p:cNvSpPr txBox="1">
            <a:spLocks/>
          </p:cNvSpPr>
          <p:nvPr/>
        </p:nvSpPr>
        <p:spPr>
          <a:xfrm>
            <a:off x="198562" y="598959"/>
            <a:ext cx="8775740" cy="748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cs-CZ" sz="2000" dirty="0" err="1">
                <a:solidFill>
                  <a:schemeClr val="tx1"/>
                </a:solidFill>
                <a:cs typeface="Arial" pitchFamily="34" charset="0"/>
              </a:rPr>
              <a:t>Kinetic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cs typeface="Arial" pitchFamily="34" charset="0"/>
              </a:rPr>
              <a:t>scheme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s-CZ" sz="2000" b="1" i="1" dirty="0" err="1">
                <a:solidFill>
                  <a:schemeClr val="tx1"/>
                </a:solidFill>
                <a:cs typeface="Arial" pitchFamily="34" charset="0"/>
              </a:rPr>
              <a:t>I</a:t>
            </a:r>
            <a:r>
              <a:rPr lang="cs-CZ" sz="2000" b="1" baseline="-25000" dirty="0" err="1">
                <a:solidFill>
                  <a:schemeClr val="tx1"/>
                </a:solidFill>
                <a:cs typeface="Arial" pitchFamily="34" charset="0"/>
              </a:rPr>
              <a:t>Na</a:t>
            </a:r>
            <a:r>
              <a:rPr lang="cs-CZ" sz="2000" b="1" baseline="-25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cs typeface="Arial" pitchFamily="34" charset="0"/>
              </a:rPr>
              <a:t>channel</a:t>
            </a:r>
            <a:r>
              <a:rPr lang="cs-CZ" sz="2000" b="1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8562" y="1749117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+mj-lt"/>
              <a:buAutoNum type="arabicPeriod" startAt="2"/>
            </a:pPr>
            <a:r>
              <a:rPr lang="cs-CZ" sz="2000" dirty="0">
                <a:solidFill>
                  <a:schemeClr val="bg1"/>
                </a:solidFill>
              </a:rPr>
              <a:t>d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4294196" y="195486"/>
            <a:ext cx="4166236" cy="1555316"/>
            <a:chOff x="1090712" y="1598644"/>
            <a:chExt cx="4166236" cy="155531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2" t="4556" r="29054" b="72490"/>
            <a:stretch/>
          </p:blipFill>
          <p:spPr bwMode="auto">
            <a:xfrm>
              <a:off x="1187624" y="1916832"/>
              <a:ext cx="4069324" cy="1237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oup 39"/>
            <p:cNvGrpSpPr>
              <a:grpSpLocks/>
            </p:cNvGrpSpPr>
            <p:nvPr/>
          </p:nvGrpSpPr>
          <p:grpSpPr bwMode="auto">
            <a:xfrm>
              <a:off x="1090712" y="1598644"/>
              <a:ext cx="3611272" cy="455312"/>
              <a:chOff x="2896" y="2636"/>
              <a:chExt cx="2350" cy="300"/>
            </a:xfrm>
          </p:grpSpPr>
          <p:sp>
            <p:nvSpPr>
              <p:cNvPr id="23" name="Text Box 27"/>
              <p:cNvSpPr txBox="1">
                <a:spLocks noChangeArrowheads="1"/>
              </p:cNvSpPr>
              <p:nvPr/>
            </p:nvSpPr>
            <p:spPr bwMode="auto">
              <a:xfrm>
                <a:off x="2896" y="2636"/>
                <a:ext cx="23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6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4" name="Group 30"/>
              <p:cNvGrpSpPr>
                <a:grpSpLocks/>
              </p:cNvGrpSpPr>
              <p:nvPr/>
            </p:nvGrpSpPr>
            <p:grpSpPr bwMode="auto">
              <a:xfrm>
                <a:off x="3181" y="2873"/>
                <a:ext cx="1774" cy="63"/>
                <a:chOff x="3161" y="3120"/>
                <a:chExt cx="1811" cy="67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1" y="3120"/>
                  <a:ext cx="192" cy="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3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3" y="3120"/>
                  <a:ext cx="192" cy="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3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2" y="3120"/>
                  <a:ext cx="192" cy="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0" y="3120"/>
                  <a:ext cx="192" cy="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29" name="Skupina 28"/>
          <p:cNvGrpSpPr/>
          <p:nvPr/>
        </p:nvGrpSpPr>
        <p:grpSpPr>
          <a:xfrm>
            <a:off x="4283968" y="1851670"/>
            <a:ext cx="3730625" cy="2949141"/>
            <a:chOff x="4671716" y="801688"/>
            <a:chExt cx="3730625" cy="2949141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5148064" y="801688"/>
              <a:ext cx="3044591" cy="284321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1" name="Picture 4" descr="S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477" y="1380692"/>
              <a:ext cx="2916237" cy="237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4671716" y="813882"/>
              <a:ext cx="373062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cs-CZ" sz="2000" dirty="0" err="1">
                  <a:solidFill>
                    <a:srgbClr val="0000FF"/>
                  </a:solidFill>
                </a:rPr>
                <a:t>Development</a:t>
              </a:r>
              <a:r>
                <a:rPr lang="cs-CZ" sz="2000" dirty="0">
                  <a:solidFill>
                    <a:srgbClr val="0000FF"/>
                  </a:solidFill>
                </a:rPr>
                <a:t> </a:t>
              </a:r>
              <a:r>
                <a:rPr lang="cs-CZ" sz="2000" dirty="0" err="1">
                  <a:solidFill>
                    <a:srgbClr val="0000FF"/>
                  </a:solidFill>
                </a:rPr>
                <a:t>of</a:t>
              </a:r>
              <a:r>
                <a:rPr lang="cs-CZ" sz="2000" dirty="0">
                  <a:solidFill>
                    <a:srgbClr val="0000FF"/>
                  </a:solidFill>
                </a:rPr>
                <a:t> </a:t>
              </a:r>
              <a:r>
                <a:rPr lang="cs-CZ" sz="2000" dirty="0" err="1">
                  <a:solidFill>
                    <a:srgbClr val="0000FF"/>
                  </a:solidFill>
                </a:rPr>
                <a:t>slow</a:t>
              </a:r>
              <a:r>
                <a:rPr lang="cs-CZ" sz="2000" dirty="0">
                  <a:solidFill>
                    <a:srgbClr val="0000FF"/>
                  </a:solidFill>
                </a:rPr>
                <a:t> </a:t>
              </a:r>
            </a:p>
            <a:p>
              <a:pPr algn="ctr"/>
              <a:r>
                <a:rPr lang="cs-CZ" sz="2000" dirty="0" err="1">
                  <a:solidFill>
                    <a:srgbClr val="0000FF"/>
                  </a:solidFill>
                </a:rPr>
                <a:t>inactivation</a:t>
              </a:r>
              <a:endParaRPr lang="cs-CZ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971600" y="1856721"/>
            <a:ext cx="3044591" cy="2843212"/>
            <a:chOff x="5148064" y="3754140"/>
            <a:chExt cx="3044591" cy="2843212"/>
          </a:xfrm>
        </p:grpSpPr>
        <p:sp>
          <p:nvSpPr>
            <p:cNvPr id="34" name="Rectangle 3"/>
            <p:cNvSpPr>
              <a:spLocks noChangeArrowheads="1"/>
            </p:cNvSpPr>
            <p:nvPr/>
          </p:nvSpPr>
          <p:spPr bwMode="auto">
            <a:xfrm>
              <a:off x="5148064" y="3754140"/>
              <a:ext cx="3044591" cy="284321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6" name="Picture 7" descr="C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374" y="4456681"/>
              <a:ext cx="2595563" cy="211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5508104" y="3770978"/>
              <a:ext cx="259228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</a:rPr>
                <a:t>Development of closed state inactivation</a:t>
              </a:r>
            </a:p>
          </p:txBody>
        </p:sp>
      </p:grpSp>
      <p:cxnSp>
        <p:nvCxnSpPr>
          <p:cNvPr id="38" name="Přímá spojnice 37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179512" y="4900969"/>
            <a:ext cx="36086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>
                <a:latin typeface="Calibri" pitchFamily="34" charset="0"/>
              </a:rPr>
              <a:t>Adopted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cs-CZ" sz="800" dirty="0" err="1">
                <a:latin typeface="Calibri" pitchFamily="34" charset="0"/>
              </a:rPr>
              <a:t>from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en-US" sz="800" dirty="0" err="1">
                <a:latin typeface="Calibri" pitchFamily="34" charset="0"/>
              </a:rPr>
              <a:t>Bébarová</a:t>
            </a:r>
            <a:r>
              <a:rPr lang="en-US" sz="800" dirty="0">
                <a:latin typeface="Calibri" pitchFamily="34" charset="0"/>
              </a:rPr>
              <a:t> et al. </a:t>
            </a:r>
            <a:r>
              <a:rPr lang="cs-CZ" sz="800" dirty="0">
                <a:latin typeface="Calibri" pitchFamily="34" charset="0"/>
              </a:rPr>
              <a:t>, </a:t>
            </a:r>
            <a:r>
              <a:rPr lang="en-US" sz="800" dirty="0">
                <a:latin typeface="Calibri" pitchFamily="34" charset="0"/>
              </a:rPr>
              <a:t>Am J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Heart </a:t>
            </a:r>
            <a:r>
              <a:rPr lang="en-US" sz="800" dirty="0" err="1">
                <a:latin typeface="Calibri" pitchFamily="34" charset="0"/>
              </a:rPr>
              <a:t>Circ</a:t>
            </a:r>
            <a:r>
              <a:rPr lang="en-US" sz="800" dirty="0">
                <a:latin typeface="Calibri" pitchFamily="34" charset="0"/>
              </a:rPr>
              <a:t>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2008; 295:H48-H58</a:t>
            </a:r>
            <a:r>
              <a:rPr lang="cs-CZ" sz="800" dirty="0">
                <a:latin typeface="Calibri" pitchFamily="34" charset="0"/>
              </a:rPr>
              <a:t> 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91387" y="243929"/>
            <a:ext cx="3171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 err="1"/>
              <a:t>Example</a:t>
            </a:r>
            <a:r>
              <a:rPr lang="cs-CZ" sz="2000" b="1" dirty="0"/>
              <a:t>: </a:t>
            </a:r>
            <a:r>
              <a:rPr lang="cs-CZ" sz="2000" dirty="0" err="1">
                <a:solidFill>
                  <a:srgbClr val="0000FF"/>
                </a:solidFill>
              </a:rPr>
              <a:t>Brugada</a:t>
            </a:r>
            <a:r>
              <a:rPr lang="cs-CZ" sz="2000" dirty="0">
                <a:solidFill>
                  <a:srgbClr val="0000FF"/>
                </a:solidFill>
              </a:rPr>
              <a:t> syndrome</a:t>
            </a:r>
            <a:endParaRPr lang="cs-CZ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5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odnadpis 2"/>
          <p:cNvSpPr txBox="1">
            <a:spLocks/>
          </p:cNvSpPr>
          <p:nvPr/>
        </p:nvSpPr>
        <p:spPr>
          <a:xfrm>
            <a:off x="198562" y="598959"/>
            <a:ext cx="8775740" cy="748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00FF"/>
              </a:buClr>
              <a:buSzPct val="100000"/>
            </a:pPr>
            <a:r>
              <a:rPr lang="cs-CZ" sz="2000" dirty="0" err="1">
                <a:solidFill>
                  <a:schemeClr val="tx1"/>
                </a:solidFill>
                <a:cs typeface="Arial" pitchFamily="34" charset="0"/>
              </a:rPr>
              <a:t>Schematic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 model</a:t>
            </a:r>
            <a:r>
              <a:rPr lang="cs-CZ" sz="2000" b="1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38" name="Přímá spojnice 37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54764"/>
            <a:ext cx="5206818" cy="406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79512" y="4900969"/>
            <a:ext cx="36086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>
                <a:latin typeface="Calibri" pitchFamily="34" charset="0"/>
              </a:rPr>
              <a:t>Adopted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cs-CZ" sz="800" dirty="0" err="1">
                <a:latin typeface="Calibri" pitchFamily="34" charset="0"/>
              </a:rPr>
              <a:t>from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en-US" sz="800" dirty="0" err="1">
                <a:latin typeface="Calibri" pitchFamily="34" charset="0"/>
              </a:rPr>
              <a:t>Bébarová</a:t>
            </a:r>
            <a:r>
              <a:rPr lang="en-US" sz="800" dirty="0">
                <a:latin typeface="Calibri" pitchFamily="34" charset="0"/>
              </a:rPr>
              <a:t> et al. </a:t>
            </a:r>
            <a:r>
              <a:rPr lang="cs-CZ" sz="800" dirty="0">
                <a:latin typeface="Calibri" pitchFamily="34" charset="0"/>
              </a:rPr>
              <a:t>, </a:t>
            </a:r>
            <a:r>
              <a:rPr lang="en-US" sz="800" dirty="0">
                <a:latin typeface="Calibri" pitchFamily="34" charset="0"/>
              </a:rPr>
              <a:t>Am J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Heart </a:t>
            </a:r>
            <a:r>
              <a:rPr lang="en-US" sz="800" dirty="0" err="1">
                <a:latin typeface="Calibri" pitchFamily="34" charset="0"/>
              </a:rPr>
              <a:t>Circ</a:t>
            </a:r>
            <a:r>
              <a:rPr lang="en-US" sz="800" dirty="0">
                <a:latin typeface="Calibri" pitchFamily="34" charset="0"/>
              </a:rPr>
              <a:t>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2008; 295:H48-H58</a:t>
            </a:r>
            <a:r>
              <a:rPr lang="cs-CZ" sz="800" dirty="0">
                <a:latin typeface="Calibri" pitchFamily="34" charset="0"/>
              </a:rPr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1387" y="243929"/>
            <a:ext cx="3171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 err="1"/>
              <a:t>Example</a:t>
            </a:r>
            <a:r>
              <a:rPr lang="cs-CZ" sz="2000" b="1" dirty="0"/>
              <a:t>: </a:t>
            </a:r>
            <a:r>
              <a:rPr lang="cs-CZ" sz="2000" dirty="0" err="1">
                <a:solidFill>
                  <a:srgbClr val="0000FF"/>
                </a:solidFill>
              </a:rPr>
              <a:t>Brugada</a:t>
            </a:r>
            <a:r>
              <a:rPr lang="cs-CZ" sz="2000" dirty="0">
                <a:solidFill>
                  <a:srgbClr val="0000FF"/>
                </a:solidFill>
              </a:rPr>
              <a:t> syndrome</a:t>
            </a:r>
            <a:endParaRPr lang="cs-CZ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Přímá spojnice 37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8"/>
          <a:stretch/>
        </p:blipFill>
        <p:spPr bwMode="auto">
          <a:xfrm>
            <a:off x="2555776" y="3848100"/>
            <a:ext cx="5206818" cy="87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Skupina 3"/>
          <p:cNvGrpSpPr>
            <a:grpSpLocks/>
          </p:cNvGrpSpPr>
          <p:nvPr/>
        </p:nvGrpSpPr>
        <p:grpSpPr bwMode="auto">
          <a:xfrm>
            <a:off x="3131840" y="644039"/>
            <a:ext cx="3991197" cy="3148394"/>
            <a:chOff x="2627784" y="620713"/>
            <a:chExt cx="4567237" cy="3455987"/>
          </a:xfrm>
        </p:grpSpPr>
        <p:grpSp>
          <p:nvGrpSpPr>
            <p:cNvPr id="17" name="Skupina 13"/>
            <p:cNvGrpSpPr>
              <a:grpSpLocks/>
            </p:cNvGrpSpPr>
            <p:nvPr/>
          </p:nvGrpSpPr>
          <p:grpSpPr bwMode="auto">
            <a:xfrm>
              <a:off x="2627784" y="620713"/>
              <a:ext cx="4567237" cy="3455987"/>
              <a:chOff x="1547665" y="2125012"/>
              <a:chExt cx="3510110" cy="2746756"/>
            </a:xfrm>
          </p:grpSpPr>
          <p:pic>
            <p:nvPicPr>
              <p:cNvPr id="19" name="Obrázek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67" r="46799" b="31886"/>
              <a:stretch>
                <a:fillRect/>
              </a:stretch>
            </p:blipFill>
            <p:spPr bwMode="auto">
              <a:xfrm>
                <a:off x="1547665" y="2125012"/>
                <a:ext cx="3497304" cy="274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0" name="Přímá spojnice 19"/>
              <p:cNvCxnSpPr/>
              <p:nvPr/>
            </p:nvCxnSpPr>
            <p:spPr>
              <a:xfrm flipV="1">
                <a:off x="4624856" y="4097659"/>
                <a:ext cx="432919" cy="117944"/>
              </a:xfrm>
              <a:prstGeom prst="line">
                <a:avLst/>
              </a:prstGeom>
              <a:ln w="1111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bdélník 17"/>
            <p:cNvSpPr/>
            <p:nvPr/>
          </p:nvSpPr>
          <p:spPr>
            <a:xfrm>
              <a:off x="2627784" y="620713"/>
              <a:ext cx="363995" cy="503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1" name="Zaoblený obdélník 20"/>
          <p:cNvSpPr/>
          <p:nvPr/>
        </p:nvSpPr>
        <p:spPr>
          <a:xfrm>
            <a:off x="5417046" y="2499742"/>
            <a:ext cx="1563816" cy="121575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79512" y="4900969"/>
            <a:ext cx="36086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>
                <a:latin typeface="Calibri" pitchFamily="34" charset="0"/>
              </a:rPr>
              <a:t>Adopted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cs-CZ" sz="800" dirty="0" err="1">
                <a:latin typeface="Calibri" pitchFamily="34" charset="0"/>
              </a:rPr>
              <a:t>from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en-US" sz="800" dirty="0" err="1">
                <a:latin typeface="Calibri" pitchFamily="34" charset="0"/>
              </a:rPr>
              <a:t>Bébarová</a:t>
            </a:r>
            <a:r>
              <a:rPr lang="en-US" sz="800" dirty="0">
                <a:latin typeface="Calibri" pitchFamily="34" charset="0"/>
              </a:rPr>
              <a:t> et al. </a:t>
            </a:r>
            <a:r>
              <a:rPr lang="cs-CZ" sz="800" dirty="0">
                <a:latin typeface="Calibri" pitchFamily="34" charset="0"/>
              </a:rPr>
              <a:t>, </a:t>
            </a:r>
            <a:r>
              <a:rPr lang="en-US" sz="800" dirty="0">
                <a:latin typeface="Calibri" pitchFamily="34" charset="0"/>
              </a:rPr>
              <a:t>Am J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Heart </a:t>
            </a:r>
            <a:r>
              <a:rPr lang="en-US" sz="800" dirty="0" err="1">
                <a:latin typeface="Calibri" pitchFamily="34" charset="0"/>
              </a:rPr>
              <a:t>Circ</a:t>
            </a:r>
            <a:r>
              <a:rPr lang="en-US" sz="800" dirty="0">
                <a:latin typeface="Calibri" pitchFamily="34" charset="0"/>
              </a:rPr>
              <a:t>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2008; 295:H48-H58</a:t>
            </a:r>
            <a:r>
              <a:rPr lang="cs-CZ" sz="800" dirty="0">
                <a:latin typeface="Calibri" pitchFamily="34" charset="0"/>
              </a:rPr>
              <a:t>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91387" y="243929"/>
            <a:ext cx="3171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 err="1"/>
              <a:t>Example</a:t>
            </a:r>
            <a:r>
              <a:rPr lang="cs-CZ" sz="2000" b="1" dirty="0"/>
              <a:t>: </a:t>
            </a:r>
            <a:r>
              <a:rPr lang="cs-CZ" sz="2000" dirty="0" err="1">
                <a:solidFill>
                  <a:srgbClr val="0000FF"/>
                </a:solidFill>
              </a:rPr>
              <a:t>Brugada</a:t>
            </a:r>
            <a:r>
              <a:rPr lang="cs-CZ" sz="2000" dirty="0">
                <a:solidFill>
                  <a:srgbClr val="0000FF"/>
                </a:solidFill>
              </a:rPr>
              <a:t> syndrome</a:t>
            </a:r>
            <a:endParaRPr lang="cs-CZ" sz="2000" i="1" dirty="0">
              <a:solidFill>
                <a:srgbClr val="0000FF"/>
              </a:solidFill>
            </a:endParaRPr>
          </a:p>
        </p:txBody>
      </p:sp>
      <p:sp>
        <p:nvSpPr>
          <p:cNvPr id="22" name="Podnadpis 2"/>
          <p:cNvSpPr txBox="1">
            <a:spLocks/>
          </p:cNvSpPr>
          <p:nvPr/>
        </p:nvSpPr>
        <p:spPr>
          <a:xfrm>
            <a:off x="198562" y="598959"/>
            <a:ext cx="8775740" cy="748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00FF"/>
              </a:buClr>
              <a:buSzPct val="100000"/>
            </a:pPr>
            <a:r>
              <a:rPr lang="cs-CZ" sz="2000" dirty="0" err="1">
                <a:solidFill>
                  <a:schemeClr val="tx1"/>
                </a:solidFill>
                <a:cs typeface="Arial" pitchFamily="34" charset="0"/>
              </a:rPr>
              <a:t>Schematic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 model</a:t>
            </a:r>
            <a:r>
              <a:rPr lang="cs-CZ" sz="2000" b="1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023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med mu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0538"/>
            <a:ext cx="19050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14">
            <a:extLst>
              <a:ext uri="{FF2B5EF4-FFF2-40B4-BE49-F238E27FC236}">
                <a16:creationId xmlns:a16="http://schemas.microsoft.com/office/drawing/2014/main" id="{AC5930BA-469E-4DFB-B51F-19AE7B797C50}"/>
              </a:ext>
            </a:extLst>
          </p:cNvPr>
          <p:cNvSpPr txBox="1">
            <a:spLocks/>
          </p:cNvSpPr>
          <p:nvPr/>
        </p:nvSpPr>
        <p:spPr>
          <a:xfrm>
            <a:off x="237666" y="3560266"/>
            <a:ext cx="8715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i="1" dirty="0" err="1">
                <a:solidFill>
                  <a:schemeClr val="tx1"/>
                </a:solidFill>
              </a:rPr>
              <a:t>The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presentation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was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created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with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the</a:t>
            </a:r>
            <a:r>
              <a:rPr lang="cs-CZ" sz="1800" i="1" dirty="0">
                <a:solidFill>
                  <a:schemeClr val="tx1"/>
                </a:solidFill>
              </a:rPr>
              <a:t> support </a:t>
            </a:r>
            <a:r>
              <a:rPr lang="cs-CZ" sz="1800" i="1" dirty="0" err="1">
                <a:solidFill>
                  <a:schemeClr val="tx1"/>
                </a:solidFill>
              </a:rPr>
              <a:t>of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the</a:t>
            </a:r>
            <a:r>
              <a:rPr lang="cs-CZ" sz="1800" i="1" dirty="0">
                <a:solidFill>
                  <a:schemeClr val="tx1"/>
                </a:solidFill>
              </a:rPr>
              <a:t> FRMU </a:t>
            </a:r>
            <a:r>
              <a:rPr lang="cs-CZ" sz="1800" i="1" dirty="0" err="1">
                <a:solidFill>
                  <a:schemeClr val="tx1"/>
                </a:solidFill>
              </a:rPr>
              <a:t>project</a:t>
            </a:r>
            <a:r>
              <a:rPr lang="cs-CZ" sz="1800" i="1" dirty="0">
                <a:solidFill>
                  <a:schemeClr val="tx1"/>
                </a:solidFill>
              </a:rPr>
              <a:t> „</a:t>
            </a:r>
            <a:r>
              <a:rPr lang="en-US" sz="1800" i="1" dirty="0">
                <a:solidFill>
                  <a:schemeClr val="tx1"/>
                </a:solidFill>
              </a:rPr>
              <a:t>Modernization of teaching of cardiac </a:t>
            </a:r>
            <a:r>
              <a:rPr lang="cs-CZ" sz="1800" i="1" dirty="0" err="1">
                <a:solidFill>
                  <a:schemeClr val="tx1"/>
                </a:solidFill>
              </a:rPr>
              <a:t>cellular</a:t>
            </a:r>
            <a:r>
              <a:rPr lang="en-US" sz="1800" i="1" dirty="0">
                <a:solidFill>
                  <a:schemeClr val="tx1"/>
                </a:solidFill>
              </a:rPr>
              <a:t> electrophysiology</a:t>
            </a:r>
            <a:r>
              <a:rPr lang="cs-CZ" sz="1800" i="1" dirty="0">
                <a:solidFill>
                  <a:schemeClr val="tx1"/>
                </a:solidFill>
              </a:rPr>
              <a:t>“, MUNI/FR/1490/2018.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29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2689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Ionic</a:t>
            </a:r>
            <a:r>
              <a:rPr lang="cs-CZ" sz="3200" b="1" dirty="0">
                <a:solidFill>
                  <a:srgbClr val="0000FF"/>
                </a:solidFill>
              </a:rPr>
              <a:t> </a:t>
            </a:r>
            <a:r>
              <a:rPr lang="cs-CZ" sz="3200" b="1" dirty="0" err="1">
                <a:solidFill>
                  <a:srgbClr val="0000FF"/>
                </a:solidFill>
              </a:rPr>
              <a:t>Channels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5388"/>
            <a:ext cx="4307846" cy="445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79512" y="4900969"/>
            <a:ext cx="2161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1:</a:t>
            </a:r>
            <a:r>
              <a:rPr lang="cs-CZ" sz="800" dirty="0"/>
              <a:t>Despopoulos, </a:t>
            </a:r>
            <a:r>
              <a:rPr lang="cs-CZ" sz="800" dirty="0" err="1"/>
              <a:t>Color</a:t>
            </a:r>
            <a:r>
              <a:rPr lang="cs-CZ" sz="800" dirty="0"/>
              <a:t> Atlas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Physiology</a:t>
            </a:r>
            <a:r>
              <a:rPr lang="cs-CZ" altLang="cs-CZ" sz="800" dirty="0"/>
              <a:t>, 2003 </a:t>
            </a:r>
            <a:endParaRPr lang="cs-CZ" sz="800" dirty="0"/>
          </a:p>
          <a:p>
            <a:endParaRPr lang="cs-CZ" altLang="cs-CZ" sz="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915816" y="44549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7437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79100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Impact of Knowledge on Electrical Properties 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of Cardiac Cells for Clinical Medicine</a:t>
            </a:r>
          </a:p>
          <a:p>
            <a:endParaRPr lang="cs-CZ" sz="3200" b="1" i="1" dirty="0">
              <a:solidFill>
                <a:srgbClr val="0000FF"/>
              </a:solidFill>
            </a:endParaRPr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Podnadpis 2"/>
          <p:cNvSpPr txBox="1">
            <a:spLocks/>
          </p:cNvSpPr>
          <p:nvPr/>
        </p:nvSpPr>
        <p:spPr bwMode="auto">
          <a:xfrm>
            <a:off x="113854" y="1541669"/>
            <a:ext cx="74072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9pPr>
          </a:lstStyle>
          <a:p>
            <a:pPr marL="425450" indent="-342900" eaLnBrk="1" hangingPunct="1">
              <a:spcBef>
                <a:spcPts val="600"/>
              </a:spcBef>
              <a:buClr>
                <a:srgbClr val="0000FF"/>
              </a:buClr>
              <a:buSzPct val="80000"/>
              <a:buFont typeface="Calibri" pitchFamily="34" charset="0"/>
              <a:buChar char="→"/>
            </a:pPr>
            <a:r>
              <a:rPr lang="cs-CZ" sz="2000" b="1" dirty="0" err="1">
                <a:latin typeface="+mn-lt"/>
              </a:rPr>
              <a:t>Inherited</a:t>
            </a:r>
            <a:r>
              <a:rPr lang="cs-CZ" sz="2000" b="1" dirty="0">
                <a:latin typeface="+mn-lt"/>
              </a:rPr>
              <a:t> </a:t>
            </a:r>
            <a:r>
              <a:rPr lang="cs-CZ" sz="2000" b="1" dirty="0" err="1">
                <a:latin typeface="+mn-lt"/>
              </a:rPr>
              <a:t>Arrhythmogenic</a:t>
            </a:r>
            <a:r>
              <a:rPr lang="cs-CZ" sz="2000" b="1" dirty="0">
                <a:latin typeface="+mn-lt"/>
              </a:rPr>
              <a:t> </a:t>
            </a:r>
            <a:r>
              <a:rPr lang="cs-CZ" sz="2000" b="1" dirty="0" err="1">
                <a:latin typeface="+mn-lt"/>
              </a:rPr>
              <a:t>Syndromes</a:t>
            </a:r>
            <a:endParaRPr lang="cs-CZ" sz="2000" b="1" dirty="0">
              <a:latin typeface="+mn-lt"/>
            </a:endParaRPr>
          </a:p>
        </p:txBody>
      </p:sp>
      <p:sp>
        <p:nvSpPr>
          <p:cNvPr id="12" name="Podnadpis 2"/>
          <p:cNvSpPr txBox="1">
            <a:spLocks/>
          </p:cNvSpPr>
          <p:nvPr/>
        </p:nvSpPr>
        <p:spPr bwMode="auto">
          <a:xfrm>
            <a:off x="107504" y="1883569"/>
            <a:ext cx="74072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9pPr>
          </a:lstStyle>
          <a:p>
            <a:pPr marL="425450" indent="-342900" eaLnBrk="1" hangingPunct="1">
              <a:spcBef>
                <a:spcPts val="600"/>
              </a:spcBef>
              <a:buClr>
                <a:srgbClr val="0000FF"/>
              </a:buClr>
              <a:buSzPct val="80000"/>
              <a:buFont typeface="Calibri" pitchFamily="34" charset="0"/>
              <a:buChar char="→"/>
            </a:pPr>
            <a:r>
              <a:rPr lang="cs-CZ" altLang="cs-CZ" sz="2000" b="1" dirty="0" err="1">
                <a:latin typeface="+mn-lt"/>
              </a:rPr>
              <a:t>Acquired</a:t>
            </a:r>
            <a:r>
              <a:rPr lang="cs-CZ" altLang="cs-CZ" sz="2000" b="1" dirty="0">
                <a:latin typeface="+mn-lt"/>
              </a:rPr>
              <a:t> </a:t>
            </a:r>
            <a:r>
              <a:rPr lang="cs-CZ" altLang="cs-CZ" sz="2000" b="1" dirty="0" err="1">
                <a:latin typeface="+mn-lt"/>
              </a:rPr>
              <a:t>Arrhythmogenic</a:t>
            </a:r>
            <a:r>
              <a:rPr lang="cs-CZ" altLang="cs-CZ" sz="2000" b="1" dirty="0">
                <a:latin typeface="+mn-lt"/>
              </a:rPr>
              <a:t> </a:t>
            </a:r>
            <a:r>
              <a:rPr lang="cs-CZ" altLang="cs-CZ" sz="2000" b="1" dirty="0" err="1">
                <a:latin typeface="+mn-lt"/>
              </a:rPr>
              <a:t>Syndromes</a:t>
            </a:r>
            <a:endParaRPr lang="cs-CZ" altLang="cs-CZ" sz="2000" b="1" dirty="0">
              <a:latin typeface="+mn-lt"/>
            </a:endParaRPr>
          </a:p>
        </p:txBody>
      </p:sp>
      <p:sp>
        <p:nvSpPr>
          <p:cNvPr id="16" name="Podnadpis 2"/>
          <p:cNvSpPr txBox="1">
            <a:spLocks/>
          </p:cNvSpPr>
          <p:nvPr/>
        </p:nvSpPr>
        <p:spPr bwMode="auto">
          <a:xfrm>
            <a:off x="396429" y="2283619"/>
            <a:ext cx="71183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Tx/>
              <a:buChar char="-"/>
            </a:pPr>
            <a:r>
              <a:rPr lang="cs-CZ" altLang="cs-CZ" dirty="0">
                <a:latin typeface="+mn-lt"/>
              </a:rPr>
              <a:t>O</a:t>
            </a:r>
            <a:r>
              <a:rPr lang="en-US" altLang="cs-CZ" dirty="0">
                <a:latin typeface="+mn-lt"/>
              </a:rPr>
              <a:t>n a base of other primary cardiac diseases</a:t>
            </a:r>
          </a:p>
          <a:p>
            <a:pPr eaLnBrk="1" hangingPunct="1">
              <a:buClr>
                <a:schemeClr val="accent1"/>
              </a:buClr>
              <a:buSzPct val="80000"/>
              <a:buFontTx/>
              <a:buChar char="-"/>
            </a:pPr>
            <a:r>
              <a:rPr lang="cs-CZ" altLang="cs-CZ" dirty="0">
                <a:latin typeface="+mn-lt"/>
              </a:rPr>
              <a:t>S</a:t>
            </a:r>
            <a:r>
              <a:rPr lang="en-US" altLang="cs-CZ" dirty="0">
                <a:latin typeface="+mn-lt"/>
              </a:rPr>
              <a:t>ide effects of drugs</a:t>
            </a:r>
          </a:p>
          <a:p>
            <a:pPr eaLnBrk="1" hangingPunct="1">
              <a:buClr>
                <a:schemeClr val="accent1"/>
              </a:buClr>
              <a:buSzPct val="80000"/>
              <a:buFontTx/>
              <a:buChar char="-"/>
            </a:pPr>
            <a:r>
              <a:rPr lang="cs-CZ" altLang="cs-CZ" dirty="0">
                <a:latin typeface="+mn-lt"/>
              </a:rPr>
              <a:t>E</a:t>
            </a:r>
            <a:r>
              <a:rPr lang="en-US" altLang="cs-CZ" dirty="0" err="1">
                <a:latin typeface="+mn-lt"/>
              </a:rPr>
              <a:t>ffects</a:t>
            </a:r>
            <a:r>
              <a:rPr lang="en-US" altLang="cs-CZ" dirty="0">
                <a:latin typeface="+mn-lt"/>
              </a:rPr>
              <a:t> of other substances including addictive drugs</a:t>
            </a:r>
          </a:p>
        </p:txBody>
      </p:sp>
      <p:sp>
        <p:nvSpPr>
          <p:cNvPr id="17" name="Podnadpis 2"/>
          <p:cNvSpPr txBox="1">
            <a:spLocks/>
          </p:cNvSpPr>
          <p:nvPr/>
        </p:nvSpPr>
        <p:spPr bwMode="auto">
          <a:xfrm>
            <a:off x="109092" y="3193470"/>
            <a:ext cx="7407275" cy="5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9pPr>
          </a:lstStyle>
          <a:p>
            <a:pPr marL="425450" indent="-342900" eaLnBrk="1" hangingPunct="1">
              <a:spcBef>
                <a:spcPts val="600"/>
              </a:spcBef>
              <a:buClr>
                <a:srgbClr val="0000FF"/>
              </a:buClr>
              <a:buSzPct val="80000"/>
              <a:buFont typeface="Calibri" pitchFamily="34" charset="0"/>
              <a:buChar char="→"/>
            </a:pPr>
            <a:r>
              <a:rPr lang="cs-CZ" altLang="cs-CZ" sz="2000" b="1" dirty="0" err="1">
                <a:latin typeface="+mn-lt"/>
              </a:rPr>
              <a:t>Sudden</a:t>
            </a:r>
            <a:r>
              <a:rPr lang="cs-CZ" altLang="cs-CZ" sz="2000" b="1" dirty="0">
                <a:latin typeface="+mn-lt"/>
              </a:rPr>
              <a:t> </a:t>
            </a:r>
            <a:r>
              <a:rPr lang="cs-CZ" altLang="cs-CZ" sz="2000" b="1" dirty="0" err="1">
                <a:latin typeface="+mn-lt"/>
              </a:rPr>
              <a:t>Cardiac</a:t>
            </a:r>
            <a:r>
              <a:rPr lang="cs-CZ" altLang="cs-CZ" sz="2000" b="1" dirty="0">
                <a:latin typeface="+mn-lt"/>
              </a:rPr>
              <a:t> </a:t>
            </a:r>
            <a:r>
              <a:rPr lang="cs-CZ" altLang="cs-CZ" sz="2000" b="1" dirty="0" err="1">
                <a:latin typeface="+mn-lt"/>
              </a:rPr>
              <a:t>Death</a:t>
            </a:r>
            <a:endParaRPr lang="cs-CZ" altLang="cs-CZ" sz="2000" b="1" dirty="0">
              <a:latin typeface="+mn-lt"/>
            </a:endParaRPr>
          </a:p>
        </p:txBody>
      </p:sp>
      <p:sp>
        <p:nvSpPr>
          <p:cNvPr id="18" name="Podnadpis 2"/>
          <p:cNvSpPr txBox="1">
            <a:spLocks/>
          </p:cNvSpPr>
          <p:nvPr/>
        </p:nvSpPr>
        <p:spPr bwMode="auto">
          <a:xfrm>
            <a:off x="107504" y="3544605"/>
            <a:ext cx="7407275" cy="5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9pPr>
          </a:lstStyle>
          <a:p>
            <a:pPr marL="425450" indent="-342900" eaLnBrk="1" hangingPunct="1">
              <a:spcBef>
                <a:spcPts val="600"/>
              </a:spcBef>
              <a:buClr>
                <a:srgbClr val="0000FF"/>
              </a:buClr>
              <a:buSzPct val="80000"/>
              <a:buFont typeface="Calibri" pitchFamily="34" charset="0"/>
              <a:buChar char="→"/>
            </a:pPr>
            <a:r>
              <a:rPr lang="en-US" altLang="cs-CZ" sz="2000" b="1" dirty="0">
                <a:latin typeface="+mn-lt"/>
              </a:rPr>
              <a:t>Mechanisms of Action of Antiarrhythmic Drugs</a:t>
            </a:r>
          </a:p>
        </p:txBody>
      </p:sp>
    </p:spTree>
    <p:extLst>
      <p:ext uri="{BB962C8B-B14F-4D97-AF65-F5344CB8AC3E}">
        <p14:creationId xmlns:p14="http://schemas.microsoft.com/office/powerpoint/2010/main" val="213495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7509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0000FF"/>
                </a:solidFill>
              </a:rPr>
              <a:t>Electrophysiological Methods in Cardiology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91387" y="990119"/>
            <a:ext cx="443499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On</a:t>
            </a:r>
            <a:r>
              <a:rPr lang="en-GB" sz="2000" dirty="0"/>
              <a:t> the level of whole organism</a:t>
            </a:r>
          </a:p>
          <a:p>
            <a:pPr lvl="1">
              <a:buClr>
                <a:srgbClr val="0000FF"/>
              </a:buClr>
              <a:defRPr/>
            </a:pPr>
            <a:r>
              <a:rPr lang="en-GB" sz="1600" b="1" dirty="0"/>
              <a:t>Example: </a:t>
            </a:r>
            <a:r>
              <a:rPr lang="en-GB" sz="1600" i="1" dirty="0"/>
              <a:t>ECG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On</a:t>
            </a:r>
            <a:r>
              <a:rPr lang="en-GB" sz="2000" dirty="0"/>
              <a:t> the level of the heart</a:t>
            </a:r>
          </a:p>
          <a:p>
            <a:pPr lvl="1">
              <a:buClr>
                <a:srgbClr val="0000FF"/>
              </a:buClr>
              <a:defRPr/>
            </a:pPr>
            <a:r>
              <a:rPr lang="en-GB" sz="1600" b="1" dirty="0"/>
              <a:t>Example: </a:t>
            </a:r>
            <a:r>
              <a:rPr lang="en-GB" sz="1600" i="1" dirty="0" err="1"/>
              <a:t>Intracardiac</a:t>
            </a:r>
            <a:r>
              <a:rPr lang="en-GB" sz="1600" i="1" dirty="0"/>
              <a:t> ECG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  <a:defRPr/>
            </a:pPr>
            <a:r>
              <a:rPr lang="en-GB" sz="2000" dirty="0"/>
              <a:t>On the  isolated heart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1600" b="1" dirty="0" err="1"/>
              <a:t>Example</a:t>
            </a:r>
            <a:r>
              <a:rPr lang="en-GB" sz="1600" b="1" dirty="0"/>
              <a:t>: </a:t>
            </a:r>
            <a:r>
              <a:rPr lang="en-GB" sz="1600" i="1" dirty="0" err="1"/>
              <a:t>Langendorff</a:t>
            </a:r>
            <a:r>
              <a:rPr lang="en-GB" sz="1600" i="1" dirty="0"/>
              <a:t> heart perfusion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On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multicellular</a:t>
            </a:r>
            <a:r>
              <a:rPr lang="cs-CZ" sz="2000" dirty="0"/>
              <a:t> </a:t>
            </a:r>
            <a:r>
              <a:rPr lang="cs-CZ" sz="2000" dirty="0" err="1"/>
              <a:t>cardiac</a:t>
            </a:r>
            <a:r>
              <a:rPr lang="cs-CZ" sz="2000" dirty="0"/>
              <a:t> </a:t>
            </a:r>
            <a:r>
              <a:rPr lang="cs-CZ" sz="2000" dirty="0" err="1"/>
              <a:t>samples</a:t>
            </a:r>
            <a:endParaRPr lang="en-GB" sz="2000" dirty="0"/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On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isolated</a:t>
            </a:r>
            <a:r>
              <a:rPr lang="cs-CZ" sz="2000" dirty="0"/>
              <a:t> </a:t>
            </a:r>
            <a:r>
              <a:rPr lang="cs-CZ" sz="2000" dirty="0" err="1"/>
              <a:t>cardiomyocytes</a:t>
            </a:r>
            <a:endParaRPr lang="en-GB" sz="2000" dirty="0"/>
          </a:p>
          <a:p>
            <a:pPr marL="457200" lvl="2">
              <a:buClr>
                <a:srgbClr val="0000FF"/>
              </a:buClr>
              <a:defRPr/>
            </a:pPr>
            <a:r>
              <a:rPr lang="cs-CZ" sz="1600" b="1" dirty="0" err="1"/>
              <a:t>Example</a:t>
            </a:r>
            <a:r>
              <a:rPr lang="en-GB" sz="1600" b="1" dirty="0"/>
              <a:t>: </a:t>
            </a:r>
            <a:r>
              <a:rPr lang="cs-CZ" sz="1600" i="1" dirty="0"/>
              <a:t>W</a:t>
            </a:r>
            <a:r>
              <a:rPr lang="en-GB" sz="1600" i="1" dirty="0"/>
              <a:t>hole cell patch clamp</a:t>
            </a:r>
          </a:p>
          <a:p>
            <a:pPr lvl="1" indent="-457200">
              <a:buClr>
                <a:srgbClr val="0000FF"/>
              </a:buClr>
              <a:buFont typeface="+mj-lt"/>
              <a:buAutoNum type="arabicPeriod" startAt="6"/>
              <a:defRPr/>
            </a:pPr>
            <a:r>
              <a:rPr lang="cs-CZ" sz="2000" dirty="0"/>
              <a:t>On </a:t>
            </a:r>
            <a:r>
              <a:rPr lang="cs-CZ" sz="2000" dirty="0" err="1"/>
              <a:t>the</a:t>
            </a:r>
            <a:r>
              <a:rPr lang="cs-CZ" sz="2000" dirty="0"/>
              <a:t> single </a:t>
            </a:r>
            <a:r>
              <a:rPr lang="cs-CZ" sz="2000" dirty="0" err="1"/>
              <a:t>membrane</a:t>
            </a:r>
            <a:r>
              <a:rPr lang="cs-CZ" sz="2000" dirty="0"/>
              <a:t> </a:t>
            </a:r>
            <a:r>
              <a:rPr lang="cs-CZ" sz="2000" dirty="0" err="1"/>
              <a:t>channels</a:t>
            </a:r>
            <a:endParaRPr lang="en-GB" sz="2000" dirty="0"/>
          </a:p>
          <a:p>
            <a:pPr marL="457200" lvl="2">
              <a:buClr>
                <a:srgbClr val="0000FF"/>
              </a:buClr>
              <a:defRPr/>
            </a:pPr>
            <a:r>
              <a:rPr lang="cs-CZ" sz="1600" b="1" dirty="0" err="1"/>
              <a:t>Example</a:t>
            </a:r>
            <a:r>
              <a:rPr lang="en-GB" sz="1600" b="1" dirty="0"/>
              <a:t>: </a:t>
            </a:r>
            <a:r>
              <a:rPr lang="cs-CZ" sz="1600" i="1" dirty="0"/>
              <a:t>S</a:t>
            </a:r>
            <a:r>
              <a:rPr lang="en-GB" sz="1600" i="1" dirty="0"/>
              <a:t>ingle</a:t>
            </a:r>
            <a:r>
              <a:rPr lang="en-GB" sz="1600" dirty="0"/>
              <a:t> </a:t>
            </a:r>
            <a:r>
              <a:rPr lang="en-GB" sz="1600" i="1" dirty="0"/>
              <a:t>channel patch clamp</a:t>
            </a:r>
          </a:p>
          <a:p>
            <a:pPr marL="457200" lvl="2">
              <a:buClr>
                <a:srgbClr val="0000FF"/>
              </a:buClr>
              <a:defRPr/>
            </a:pPr>
            <a:endParaRPr lang="en-GB" sz="1600" dirty="0"/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  <a:defRPr/>
            </a:pPr>
            <a:endParaRPr lang="en-GB" sz="2000" dirty="0"/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91387" y="699542"/>
            <a:ext cx="4024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Measurements could be performed:</a:t>
            </a:r>
            <a:endParaRPr lang="en-GB" sz="2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79512" y="4900969"/>
            <a:ext cx="3767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>
                <a:latin typeface="Arial" charset="0"/>
                <a:cs typeface="Arial" charset="0"/>
              </a:rPr>
              <a:t>Zipes</a:t>
            </a:r>
            <a:r>
              <a:rPr lang="en-GB" sz="800" dirty="0">
                <a:latin typeface="Arial" charset="0"/>
                <a:cs typeface="Arial" charset="0"/>
              </a:rPr>
              <a:t> D. </a:t>
            </a:r>
            <a:r>
              <a:rPr lang="cs-CZ" sz="800" dirty="0">
                <a:latin typeface="Arial" charset="0"/>
                <a:cs typeface="Arial" charset="0"/>
              </a:rPr>
              <a:t>and</a:t>
            </a:r>
            <a:r>
              <a:rPr lang="en-GB" sz="800" dirty="0">
                <a:latin typeface="Arial" charset="0"/>
                <a:cs typeface="Arial" charset="0"/>
              </a:rPr>
              <a:t> </a:t>
            </a:r>
            <a:r>
              <a:rPr lang="en-GB" sz="800" dirty="0" err="1">
                <a:latin typeface="Arial" charset="0"/>
                <a:cs typeface="Arial" charset="0"/>
              </a:rPr>
              <a:t>Jalife</a:t>
            </a:r>
            <a:r>
              <a:rPr lang="en-GB" sz="800" dirty="0">
                <a:latin typeface="Arial" charset="0"/>
                <a:cs typeface="Arial" charset="0"/>
              </a:rPr>
              <a:t> J. </a:t>
            </a:r>
            <a:r>
              <a:rPr lang="cs-CZ" sz="800" dirty="0">
                <a:latin typeface="Arial" charset="0"/>
                <a:cs typeface="Arial" charset="0"/>
              </a:rPr>
              <a:t>; </a:t>
            </a:r>
            <a:r>
              <a:rPr lang="en-GB" sz="800" dirty="0">
                <a:latin typeface="Arial" charset="0"/>
                <a:cs typeface="Arial" charset="0"/>
              </a:rPr>
              <a:t>Cardiac Electrophysiology: From Cell To Bedside</a:t>
            </a:r>
            <a:r>
              <a:rPr lang="cs-CZ" sz="800" dirty="0">
                <a:latin typeface="Arial" charset="0"/>
                <a:cs typeface="Arial" charset="0"/>
              </a:rPr>
              <a:t>, 2003</a:t>
            </a:r>
            <a:endParaRPr lang="en-GB" sz="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5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91387" y="990119"/>
            <a:ext cx="39099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On</a:t>
            </a:r>
            <a:r>
              <a:rPr lang="en-GB" sz="2000" dirty="0"/>
              <a:t> the level of whole organism</a:t>
            </a:r>
          </a:p>
          <a:p>
            <a:pPr lvl="1">
              <a:buClr>
                <a:srgbClr val="0000FF"/>
              </a:buClr>
              <a:defRPr/>
            </a:pPr>
            <a:r>
              <a:rPr lang="en-GB" sz="1600" b="1" dirty="0"/>
              <a:t>Example: </a:t>
            </a:r>
            <a:r>
              <a:rPr lang="en-GB" sz="1600" i="1" dirty="0"/>
              <a:t>ECG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On</a:t>
            </a:r>
            <a:r>
              <a:rPr lang="en-GB" sz="2000" dirty="0"/>
              <a:t> the level of the heart</a:t>
            </a:r>
          </a:p>
          <a:p>
            <a:pPr lvl="1">
              <a:buClr>
                <a:srgbClr val="0000FF"/>
              </a:buClr>
              <a:defRPr/>
            </a:pPr>
            <a:r>
              <a:rPr lang="en-GB" sz="1600" b="1" dirty="0"/>
              <a:t>Example: </a:t>
            </a:r>
            <a:r>
              <a:rPr lang="en-GB" sz="1600" i="1" dirty="0" err="1"/>
              <a:t>Intracardiac</a:t>
            </a:r>
            <a:r>
              <a:rPr lang="en-GB" sz="1600" i="1" dirty="0"/>
              <a:t> ECG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  <a:defRPr/>
            </a:pPr>
            <a:r>
              <a:rPr lang="en-GB" sz="2000" dirty="0"/>
              <a:t>On the  isolated heart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1600" b="1" dirty="0" err="1"/>
              <a:t>Example</a:t>
            </a:r>
            <a:r>
              <a:rPr lang="en-GB" sz="1600" b="1" dirty="0"/>
              <a:t>: </a:t>
            </a:r>
            <a:r>
              <a:rPr lang="en-GB" sz="1600" i="1" dirty="0" err="1"/>
              <a:t>Langendorff</a:t>
            </a:r>
            <a:r>
              <a:rPr lang="en-GB" sz="1600" i="1" dirty="0"/>
              <a:t> heart perfusion</a:t>
            </a:r>
          </a:p>
          <a:p>
            <a:pPr marL="457200" lvl="2">
              <a:buClr>
                <a:srgbClr val="0000FF"/>
              </a:buClr>
              <a:defRPr/>
            </a:pPr>
            <a:endParaRPr lang="cs-CZ" sz="1600" dirty="0"/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  <a:defRPr/>
            </a:pPr>
            <a:endParaRPr lang="cs-CZ" sz="2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1387" y="2819712"/>
            <a:ext cx="8186600" cy="224676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0000FF"/>
                </a:solidFill>
              </a:rPr>
              <a:t>Basic </a:t>
            </a:r>
            <a:r>
              <a:rPr lang="cs-CZ" sz="2000" b="1" dirty="0" err="1">
                <a:solidFill>
                  <a:srgbClr val="0000FF"/>
                </a:solidFill>
              </a:rPr>
              <a:t>principle</a:t>
            </a:r>
            <a:r>
              <a:rPr lang="cs-CZ" sz="2000" b="1" dirty="0">
                <a:solidFill>
                  <a:srgbClr val="0000FF"/>
                </a:solidFill>
              </a:rPr>
              <a:t> </a:t>
            </a:r>
            <a:r>
              <a:rPr lang="cs-CZ" sz="2000" b="1" dirty="0" err="1">
                <a:solidFill>
                  <a:srgbClr val="0000FF"/>
                </a:solidFill>
              </a:rPr>
              <a:t>of</a:t>
            </a:r>
            <a:r>
              <a:rPr lang="cs-CZ" sz="2000" b="1" dirty="0">
                <a:solidFill>
                  <a:srgbClr val="0000FF"/>
                </a:solidFill>
              </a:rPr>
              <a:t> </a:t>
            </a:r>
            <a:r>
              <a:rPr lang="cs-CZ" sz="2000" b="1" dirty="0" err="1">
                <a:solidFill>
                  <a:srgbClr val="0000FF"/>
                </a:solidFill>
              </a:rPr>
              <a:t>methods</a:t>
            </a:r>
            <a:r>
              <a:rPr lang="cs-CZ" sz="2000" b="1" dirty="0">
                <a:solidFill>
                  <a:srgbClr val="0000FF"/>
                </a:solidFill>
              </a:rPr>
              <a:t>: </a:t>
            </a:r>
          </a:p>
          <a:p>
            <a:pPr marL="457200" indent="-45720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 err="1"/>
              <a:t>We</a:t>
            </a:r>
            <a:r>
              <a:rPr lang="cs-CZ" sz="2000" dirty="0"/>
              <a:t> </a:t>
            </a:r>
            <a:r>
              <a:rPr lang="cs-CZ" sz="2000" dirty="0" err="1"/>
              <a:t>measure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en-US" sz="2000" dirty="0"/>
              <a:t>potential difference between two points </a:t>
            </a:r>
            <a:endParaRPr lang="cs-CZ" sz="2000" dirty="0"/>
          </a:p>
          <a:p>
            <a:pPr lvl="1">
              <a:buClr>
                <a:srgbClr val="0000FF"/>
              </a:buClr>
              <a:defRPr/>
            </a:pPr>
            <a:r>
              <a:rPr lang="en-US" sz="2000" dirty="0"/>
              <a:t>of a volume conductor</a:t>
            </a:r>
            <a:endParaRPr lang="cs-CZ" sz="2000" dirty="0"/>
          </a:p>
          <a:p>
            <a:pPr marL="457200" indent="-45720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 err="1"/>
              <a:t>Measured</a:t>
            </a:r>
            <a:r>
              <a:rPr lang="cs-CZ" sz="2000" dirty="0"/>
              <a:t> </a:t>
            </a:r>
            <a:r>
              <a:rPr lang="cs-CZ" sz="2000" dirty="0" err="1"/>
              <a:t>quantity</a:t>
            </a:r>
            <a:r>
              <a:rPr lang="cs-CZ" sz="2000" dirty="0"/>
              <a:t>  </a:t>
            </a:r>
            <a:r>
              <a:rPr lang="cs-CZ" sz="2000" b="1" dirty="0" err="1"/>
              <a:t>voltage</a:t>
            </a:r>
            <a:r>
              <a:rPr lang="cs-CZ" sz="2000" dirty="0"/>
              <a:t>.</a:t>
            </a:r>
          </a:p>
          <a:p>
            <a:pPr marL="457200" indent="-45720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en-US" sz="2000" dirty="0"/>
              <a:t>Recorded signals represent a sum of contributions of electrical activities </a:t>
            </a:r>
            <a:endParaRPr lang="cs-CZ" sz="2000" dirty="0"/>
          </a:p>
          <a:p>
            <a:pPr lvl="1">
              <a:buClr>
                <a:srgbClr val="0000FF"/>
              </a:buClr>
              <a:defRPr/>
            </a:pPr>
            <a:r>
              <a:rPr lang="en-US" sz="2000" dirty="0"/>
              <a:t>of individual cells of the organ during propagation of excitation. </a:t>
            </a:r>
          </a:p>
          <a:p>
            <a:pPr>
              <a:buClr>
                <a:srgbClr val="0000FF"/>
              </a:buClr>
              <a:defRPr/>
            </a:pPr>
            <a:endParaRPr lang="cs-CZ" sz="2000" dirty="0"/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62241" y="195486"/>
            <a:ext cx="7509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Electrophysiological Methods in Cardiology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1387" y="699542"/>
            <a:ext cx="4024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/>
              <a:t>Measurements could be performed: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41209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1387" y="990119"/>
            <a:ext cx="44349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00FF"/>
              </a:buClr>
              <a:buFont typeface="+mj-lt"/>
              <a:buAutoNum type="arabicPeriod" startAt="4"/>
              <a:defRPr/>
            </a:pPr>
            <a:r>
              <a:rPr lang="cs-CZ" sz="2000" dirty="0"/>
              <a:t>On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multicellular</a:t>
            </a:r>
            <a:r>
              <a:rPr lang="cs-CZ" sz="2000" dirty="0"/>
              <a:t> </a:t>
            </a:r>
            <a:r>
              <a:rPr lang="cs-CZ" sz="2000" dirty="0" err="1"/>
              <a:t>cardiac</a:t>
            </a:r>
            <a:r>
              <a:rPr lang="cs-CZ" sz="2000" dirty="0"/>
              <a:t> </a:t>
            </a:r>
            <a:r>
              <a:rPr lang="cs-CZ" sz="2000" dirty="0" err="1"/>
              <a:t>samples</a:t>
            </a:r>
            <a:endParaRPr lang="en-GB" sz="2000" dirty="0"/>
          </a:p>
          <a:p>
            <a:pPr marL="457200" indent="-457200">
              <a:buClr>
                <a:srgbClr val="0000FF"/>
              </a:buClr>
              <a:buFont typeface="+mj-lt"/>
              <a:buAutoNum type="arabicPeriod" startAt="4"/>
              <a:defRPr/>
            </a:pPr>
            <a:r>
              <a:rPr lang="cs-CZ" sz="2000" dirty="0"/>
              <a:t>On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isolated</a:t>
            </a:r>
            <a:r>
              <a:rPr lang="cs-CZ" sz="2000" dirty="0"/>
              <a:t> </a:t>
            </a:r>
            <a:r>
              <a:rPr lang="cs-CZ" sz="2000" dirty="0" err="1"/>
              <a:t>cardiomyocytes</a:t>
            </a:r>
            <a:endParaRPr lang="en-GB" sz="2000" dirty="0"/>
          </a:p>
          <a:p>
            <a:pPr marL="457200" lvl="2">
              <a:buClr>
                <a:srgbClr val="0000FF"/>
              </a:buClr>
              <a:defRPr/>
            </a:pPr>
            <a:r>
              <a:rPr lang="cs-CZ" sz="1600" b="1" dirty="0" err="1"/>
              <a:t>Example</a:t>
            </a:r>
            <a:r>
              <a:rPr lang="en-GB" sz="1600" b="1" dirty="0"/>
              <a:t>: </a:t>
            </a:r>
            <a:r>
              <a:rPr lang="cs-CZ" sz="1600" i="1" dirty="0"/>
              <a:t>W</a:t>
            </a:r>
            <a:r>
              <a:rPr lang="en-GB" sz="1600" i="1" dirty="0"/>
              <a:t>hole cell patch clamp</a:t>
            </a:r>
          </a:p>
          <a:p>
            <a:pPr lvl="1" indent="-457200">
              <a:buClr>
                <a:srgbClr val="0000FF"/>
              </a:buClr>
              <a:buFont typeface="+mj-lt"/>
              <a:buAutoNum type="arabicPeriod" startAt="6"/>
              <a:defRPr/>
            </a:pPr>
            <a:r>
              <a:rPr lang="cs-CZ" sz="2000" dirty="0"/>
              <a:t>On </a:t>
            </a:r>
            <a:r>
              <a:rPr lang="cs-CZ" sz="2000" dirty="0" err="1"/>
              <a:t>the</a:t>
            </a:r>
            <a:r>
              <a:rPr lang="cs-CZ" sz="2000" dirty="0"/>
              <a:t> single </a:t>
            </a:r>
            <a:r>
              <a:rPr lang="cs-CZ" sz="2000" dirty="0" err="1"/>
              <a:t>membrane</a:t>
            </a:r>
            <a:r>
              <a:rPr lang="cs-CZ" sz="2000" dirty="0"/>
              <a:t> </a:t>
            </a:r>
            <a:r>
              <a:rPr lang="cs-CZ" sz="2000" dirty="0" err="1"/>
              <a:t>channels</a:t>
            </a:r>
            <a:endParaRPr lang="en-GB" sz="2000" dirty="0"/>
          </a:p>
          <a:p>
            <a:pPr marL="457200" lvl="2">
              <a:buClr>
                <a:srgbClr val="0000FF"/>
              </a:buClr>
              <a:defRPr/>
            </a:pPr>
            <a:r>
              <a:rPr lang="cs-CZ" sz="1600" b="1" dirty="0" err="1"/>
              <a:t>Example</a:t>
            </a:r>
            <a:r>
              <a:rPr lang="en-GB" sz="1600" b="1" dirty="0"/>
              <a:t>: </a:t>
            </a:r>
            <a:r>
              <a:rPr lang="cs-CZ" sz="1600" i="1" dirty="0"/>
              <a:t>S</a:t>
            </a:r>
            <a:r>
              <a:rPr lang="en-GB" sz="1600" i="1" dirty="0"/>
              <a:t>ingle</a:t>
            </a:r>
            <a:r>
              <a:rPr lang="en-GB" sz="1600" dirty="0"/>
              <a:t> </a:t>
            </a:r>
            <a:r>
              <a:rPr lang="en-GB" sz="1600" i="1" dirty="0"/>
              <a:t>channel patch clamp</a:t>
            </a:r>
            <a:r>
              <a:rPr lang="cs-CZ" sz="1600" i="1" dirty="0"/>
              <a:t>)</a:t>
            </a:r>
          </a:p>
          <a:p>
            <a:pPr marL="457200" lvl="2">
              <a:buClr>
                <a:srgbClr val="0000FF"/>
              </a:buClr>
              <a:defRPr/>
            </a:pPr>
            <a:endParaRPr lang="cs-CZ" sz="1600" dirty="0"/>
          </a:p>
          <a:p>
            <a:pPr marL="457200" indent="-457200">
              <a:buClr>
                <a:srgbClr val="0000FF"/>
              </a:buClr>
              <a:buFont typeface="+mj-lt"/>
              <a:buAutoNum type="arabicPeriod" startAt="4"/>
              <a:defRPr/>
            </a:pP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91387" y="2819712"/>
            <a:ext cx="75950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0000FF"/>
                </a:solidFill>
              </a:rPr>
              <a:t>Basic </a:t>
            </a:r>
            <a:r>
              <a:rPr lang="cs-CZ" sz="2000" b="1" dirty="0" err="1">
                <a:solidFill>
                  <a:srgbClr val="0000FF"/>
                </a:solidFill>
              </a:rPr>
              <a:t>principle</a:t>
            </a:r>
            <a:r>
              <a:rPr lang="cs-CZ" sz="2000" b="1" dirty="0">
                <a:solidFill>
                  <a:srgbClr val="0000FF"/>
                </a:solidFill>
              </a:rPr>
              <a:t> </a:t>
            </a:r>
            <a:r>
              <a:rPr lang="cs-CZ" sz="2000" b="1" dirty="0" err="1">
                <a:solidFill>
                  <a:srgbClr val="0000FF"/>
                </a:solidFill>
              </a:rPr>
              <a:t>of</a:t>
            </a:r>
            <a:r>
              <a:rPr lang="cs-CZ" sz="2000" b="1" dirty="0">
                <a:solidFill>
                  <a:srgbClr val="0000FF"/>
                </a:solidFill>
              </a:rPr>
              <a:t> </a:t>
            </a:r>
            <a:r>
              <a:rPr lang="cs-CZ" sz="2000" b="1" dirty="0" err="1">
                <a:solidFill>
                  <a:srgbClr val="0000FF"/>
                </a:solidFill>
              </a:rPr>
              <a:t>methods</a:t>
            </a:r>
            <a:r>
              <a:rPr lang="cs-CZ" sz="2000" b="1" dirty="0">
                <a:solidFill>
                  <a:srgbClr val="0000FF"/>
                </a:solidFill>
              </a:rPr>
              <a:t>:  </a:t>
            </a:r>
          </a:p>
          <a:p>
            <a:pPr marL="457200" indent="-45720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 err="1"/>
              <a:t>We</a:t>
            </a:r>
            <a:r>
              <a:rPr lang="cs-CZ" sz="2000" dirty="0"/>
              <a:t> </a:t>
            </a:r>
            <a:r>
              <a:rPr lang="cs-CZ" sz="2000" dirty="0" err="1"/>
              <a:t>measure</a:t>
            </a:r>
            <a:r>
              <a:rPr lang="cs-CZ" sz="2000" dirty="0"/>
              <a:t> </a:t>
            </a:r>
            <a:r>
              <a:rPr lang="cs-CZ" sz="2000" b="1" dirty="0" err="1"/>
              <a:t>membrane</a:t>
            </a:r>
            <a:r>
              <a:rPr lang="cs-CZ" sz="2000" b="1" dirty="0"/>
              <a:t> </a:t>
            </a:r>
            <a:r>
              <a:rPr lang="cs-CZ" sz="2000" b="1" dirty="0" err="1"/>
              <a:t>voltage</a:t>
            </a:r>
            <a:r>
              <a:rPr lang="cs-CZ" sz="2000" b="1" dirty="0"/>
              <a:t>,</a:t>
            </a:r>
            <a:r>
              <a:rPr lang="cs-CZ" sz="2000" dirty="0"/>
              <a:t> </a:t>
            </a:r>
            <a:r>
              <a:rPr lang="cs-CZ" sz="2000" dirty="0" err="1"/>
              <a:t>which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 </a:t>
            </a:r>
            <a:r>
              <a:rPr lang="en-US" sz="2000" dirty="0"/>
              <a:t>difference between </a:t>
            </a:r>
            <a:endParaRPr lang="cs-CZ" sz="2000" dirty="0"/>
          </a:p>
          <a:p>
            <a:pPr lvl="1">
              <a:buClr>
                <a:srgbClr val="0000FF"/>
              </a:buClr>
              <a:defRPr/>
            </a:pPr>
            <a:r>
              <a:rPr lang="en-US" sz="2000" dirty="0"/>
              <a:t>the extra</a:t>
            </a:r>
            <a:r>
              <a:rPr lang="cs-CZ" sz="2000" dirty="0" err="1"/>
              <a:t>cellular</a:t>
            </a:r>
            <a:r>
              <a:rPr lang="cs-CZ" sz="2000" dirty="0"/>
              <a:t> </a:t>
            </a:r>
            <a:r>
              <a:rPr lang="en-US" sz="2000" dirty="0"/>
              <a:t>a</a:t>
            </a:r>
            <a:r>
              <a:rPr lang="cs-CZ" sz="2000" dirty="0" err="1"/>
              <a:t>nd</a:t>
            </a:r>
            <a:r>
              <a:rPr lang="en-US" sz="2000" dirty="0"/>
              <a:t> intracellular medium</a:t>
            </a:r>
            <a:r>
              <a:rPr lang="cs-CZ" sz="2000" dirty="0"/>
              <a:t>,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b="1" dirty="0" err="1"/>
              <a:t>membrane</a:t>
            </a:r>
            <a:r>
              <a:rPr lang="cs-CZ" sz="2000" b="1" dirty="0"/>
              <a:t> </a:t>
            </a:r>
            <a:r>
              <a:rPr lang="cs-CZ" sz="2000" b="1" dirty="0" err="1"/>
              <a:t>current</a:t>
            </a:r>
            <a:r>
              <a:rPr lang="cs-CZ" sz="2000" dirty="0"/>
              <a:t>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62241" y="195486"/>
            <a:ext cx="7509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Electrophysiological Methods in Cardiology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91387" y="699542"/>
            <a:ext cx="4024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/>
              <a:t>Measurements could be performed: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3940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73008" y="1984607"/>
            <a:ext cx="5797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>
                <a:solidFill>
                  <a:srgbClr val="0000FF"/>
                </a:solidFill>
              </a:rPr>
              <a:t>Basic principle of measurements </a:t>
            </a:r>
          </a:p>
          <a:p>
            <a:pPr algn="ctr"/>
            <a:r>
              <a:rPr lang="en-GB" sz="3200" b="1">
                <a:solidFill>
                  <a:srgbClr val="0000FF"/>
                </a:solidFill>
              </a:rPr>
              <a:t>on various levels of organism</a:t>
            </a:r>
            <a:endParaRPr lang="en-GB" sz="3200">
              <a:solidFill>
                <a:srgbClr val="0000FF"/>
              </a:solidFill>
            </a:endParaRPr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60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ezentace_Bebarova_AN_proudy_izolace_new_eng_15052019[2019051510040967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1846</Words>
  <Application>Microsoft Office PowerPoint</Application>
  <PresentationFormat>Předvádění na obrazovce (16:9)</PresentationFormat>
  <Paragraphs>354</Paragraphs>
  <Slides>37</Slides>
  <Notes>37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Calibri</vt:lpstr>
      <vt:lpstr>Gill Sans MT</vt:lpstr>
      <vt:lpstr>Symbol</vt:lpstr>
      <vt:lpstr>Wingdings 2</vt:lpstr>
      <vt:lpstr>Motiv systému Office</vt:lpstr>
      <vt:lpstr>Graph</vt:lpstr>
      <vt:lpstr>Prism Project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Kula</dc:creator>
  <cp:lastModifiedBy>Markéta Bébarová</cp:lastModifiedBy>
  <cp:revision>122</cp:revision>
  <dcterms:created xsi:type="dcterms:W3CDTF">2019-05-07T20:12:36Z</dcterms:created>
  <dcterms:modified xsi:type="dcterms:W3CDTF">2020-01-27T09:26:00Z</dcterms:modified>
</cp:coreProperties>
</file>