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3"/>
  </p:notesMasterIdLst>
  <p:sldIdLst>
    <p:sldId id="303" r:id="rId2"/>
    <p:sldId id="297" r:id="rId3"/>
    <p:sldId id="298" r:id="rId4"/>
    <p:sldId id="299" r:id="rId5"/>
    <p:sldId id="307" r:id="rId6"/>
    <p:sldId id="256" r:id="rId7"/>
    <p:sldId id="304" r:id="rId8"/>
    <p:sldId id="305" r:id="rId9"/>
    <p:sldId id="306" r:id="rId10"/>
    <p:sldId id="273" r:id="rId11"/>
    <p:sldId id="277" r:id="rId12"/>
    <p:sldId id="276" r:id="rId13"/>
    <p:sldId id="275" r:id="rId14"/>
    <p:sldId id="308" r:id="rId15"/>
    <p:sldId id="288" r:id="rId16"/>
    <p:sldId id="294" r:id="rId17"/>
    <p:sldId id="293" r:id="rId18"/>
    <p:sldId id="289" r:id="rId19"/>
    <p:sldId id="311" r:id="rId20"/>
    <p:sldId id="309" r:id="rId21"/>
    <p:sldId id="310" r:id="rId22"/>
    <p:sldId id="295" r:id="rId23"/>
    <p:sldId id="271" r:id="rId24"/>
    <p:sldId id="272" r:id="rId25"/>
    <p:sldId id="296" r:id="rId26"/>
    <p:sldId id="284" r:id="rId27"/>
    <p:sldId id="285" r:id="rId28"/>
    <p:sldId id="286" r:id="rId29"/>
    <p:sldId id="287" r:id="rId30"/>
    <p:sldId id="312" r:id="rId31"/>
    <p:sldId id="31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3250" autoAdjust="0"/>
  </p:normalViewPr>
  <p:slideViewPr>
    <p:cSldViewPr snapToGrid="0" snapToObjects="1">
      <p:cViewPr>
        <p:scale>
          <a:sx n="80" d="100"/>
          <a:sy n="80" d="100"/>
        </p:scale>
        <p:origin x="-990" y="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D126C-3DEC-49DD-A67B-A58998368C42}" type="datetimeFigureOut">
              <a:rPr lang="cs-CZ" smtClean="0"/>
              <a:pPr/>
              <a:t>6.5.2019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D65F6-E794-4806-B2E7-D43CC7FEC7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817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Rem</a:t>
            </a:r>
            <a:r>
              <a:rPr lang="cs-CZ" dirty="0" smtClean="0"/>
              <a:t>. </a:t>
            </a:r>
            <a:r>
              <a:rPr lang="cs-CZ" dirty="0" err="1" smtClean="0"/>
              <a:t>anxiolyticum</a:t>
            </a:r>
            <a:r>
              <a:rPr lang="cs-CZ" dirty="0" smtClean="0"/>
              <a:t> = a </a:t>
            </a:r>
            <a:r>
              <a:rPr lang="cs-CZ" dirty="0" err="1" smtClean="0"/>
              <a:t>drug</a:t>
            </a:r>
            <a:r>
              <a:rPr lang="cs-CZ" dirty="0" smtClean="0"/>
              <a:t> </a:t>
            </a:r>
            <a:r>
              <a:rPr lang="cs-CZ" dirty="0" err="1" smtClean="0"/>
              <a:t>preventing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reducing</a:t>
            </a:r>
            <a:r>
              <a:rPr lang="cs-CZ" dirty="0" smtClean="0"/>
              <a:t> </a:t>
            </a:r>
            <a:r>
              <a:rPr lang="cs-CZ" dirty="0" err="1" smtClean="0"/>
              <a:t>anxiety</a:t>
            </a:r>
            <a:r>
              <a:rPr lang="cs-CZ" dirty="0" smtClean="0"/>
              <a:t>;</a:t>
            </a:r>
            <a:r>
              <a:rPr lang="cs-CZ" baseline="0" dirty="0" smtClean="0"/>
              <a:t> </a:t>
            </a:r>
            <a:r>
              <a:rPr lang="cs-CZ" dirty="0" err="1" smtClean="0"/>
              <a:t>contraceptivum</a:t>
            </a:r>
            <a:r>
              <a:rPr lang="cs-CZ" dirty="0" smtClean="0"/>
              <a:t> = a </a:t>
            </a:r>
            <a:r>
              <a:rPr lang="cs-CZ" dirty="0" err="1" smtClean="0"/>
              <a:t>drug</a:t>
            </a:r>
            <a:r>
              <a:rPr lang="cs-CZ" dirty="0" smtClean="0"/>
              <a:t> </a:t>
            </a:r>
            <a:r>
              <a:rPr lang="cs-CZ" dirty="0" err="1" smtClean="0"/>
              <a:t>preventing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conception</a:t>
            </a:r>
            <a:r>
              <a:rPr lang="cs-CZ" baseline="0" dirty="0" smtClean="0"/>
              <a:t>; </a:t>
            </a:r>
            <a:r>
              <a:rPr lang="cs-CZ" baseline="0" dirty="0" err="1" smtClean="0"/>
              <a:t>antidotum</a:t>
            </a:r>
            <a:r>
              <a:rPr lang="cs-CZ" baseline="0" dirty="0" smtClean="0"/>
              <a:t> = a </a:t>
            </a:r>
            <a:r>
              <a:rPr lang="cs-CZ" baseline="0" dirty="0" err="1" smtClean="0"/>
              <a:t>drug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counteracting</a:t>
            </a:r>
            <a:r>
              <a:rPr lang="cs-CZ" baseline="0" dirty="0" smtClean="0"/>
              <a:t>/</a:t>
            </a:r>
            <a:r>
              <a:rPr lang="cs-CZ" baseline="0" dirty="0" err="1" smtClean="0"/>
              <a:t>neutralizing</a:t>
            </a:r>
            <a:r>
              <a:rPr lang="cs-CZ" baseline="0" dirty="0" smtClean="0"/>
              <a:t> a </a:t>
            </a:r>
            <a:r>
              <a:rPr lang="cs-CZ" baseline="0" dirty="0" err="1" smtClean="0"/>
              <a:t>poison</a:t>
            </a:r>
            <a:r>
              <a:rPr lang="cs-CZ" baseline="0" dirty="0" smtClean="0"/>
              <a:t>; </a:t>
            </a:r>
            <a:r>
              <a:rPr lang="cs-CZ" dirty="0" err="1" smtClean="0"/>
              <a:t>hypotonicum</a:t>
            </a:r>
            <a:r>
              <a:rPr lang="cs-CZ" dirty="0" smtClean="0"/>
              <a:t> = a </a:t>
            </a:r>
            <a:r>
              <a:rPr lang="cs-CZ" dirty="0" err="1" smtClean="0"/>
              <a:t>drug</a:t>
            </a:r>
            <a:r>
              <a:rPr lang="cs-CZ" dirty="0" smtClean="0"/>
              <a:t> </a:t>
            </a:r>
            <a:r>
              <a:rPr lang="cs-CZ" dirty="0" err="1" smtClean="0"/>
              <a:t>decreasing</a:t>
            </a:r>
            <a:r>
              <a:rPr lang="cs-CZ" dirty="0" smtClean="0"/>
              <a:t> 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;</a:t>
            </a:r>
            <a:r>
              <a:rPr lang="cs-CZ" baseline="0" dirty="0" smtClean="0"/>
              <a:t> </a:t>
            </a:r>
            <a:r>
              <a:rPr lang="cs-CZ" dirty="0" err="1" smtClean="0"/>
              <a:t>detoxicans</a:t>
            </a:r>
            <a:r>
              <a:rPr lang="cs-CZ" dirty="0" smtClean="0"/>
              <a:t> =</a:t>
            </a:r>
            <a:r>
              <a:rPr lang="cs-CZ" baseline="0" dirty="0" smtClean="0"/>
              <a:t> a </a:t>
            </a:r>
            <a:r>
              <a:rPr lang="cs-CZ" baseline="0" dirty="0" err="1" smtClean="0"/>
              <a:t>drug</a:t>
            </a:r>
            <a:r>
              <a:rPr lang="cs-CZ" baseline="0" dirty="0" smtClean="0"/>
              <a:t> </a:t>
            </a:r>
            <a:r>
              <a:rPr lang="cs-CZ" dirty="0" err="1" smtClean="0"/>
              <a:t>removing</a:t>
            </a:r>
            <a:r>
              <a:rPr lang="cs-CZ" dirty="0" smtClean="0"/>
              <a:t> </a:t>
            </a:r>
            <a:r>
              <a:rPr lang="cs-CZ" dirty="0" err="1" smtClean="0"/>
              <a:t>toxins</a:t>
            </a:r>
            <a:r>
              <a:rPr lang="cs-CZ" dirty="0" smtClean="0"/>
              <a:t> from the body; </a:t>
            </a:r>
            <a:r>
              <a:rPr lang="cs-CZ" dirty="0" err="1" smtClean="0"/>
              <a:t>analgeticum</a:t>
            </a:r>
            <a:r>
              <a:rPr lang="cs-CZ" dirty="0" smtClean="0"/>
              <a:t> = a </a:t>
            </a:r>
            <a:r>
              <a:rPr lang="cs-CZ" dirty="0" err="1" smtClean="0"/>
              <a:t>drug</a:t>
            </a:r>
            <a:r>
              <a:rPr lang="cs-CZ" dirty="0" smtClean="0"/>
              <a:t> </a:t>
            </a:r>
            <a:r>
              <a:rPr lang="cs-CZ" dirty="0" err="1" smtClean="0"/>
              <a:t>relieving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pain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65F6-E794-4806-B2E7-D43CC7FEC702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036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Rem</a:t>
            </a:r>
            <a:r>
              <a:rPr lang="cs-CZ" dirty="0" smtClean="0"/>
              <a:t>. </a:t>
            </a:r>
            <a:r>
              <a:rPr lang="cs-CZ" dirty="0" err="1" smtClean="0"/>
              <a:t>hypnoticum</a:t>
            </a:r>
            <a:r>
              <a:rPr lang="cs-CZ" dirty="0" smtClean="0"/>
              <a:t> = a </a:t>
            </a:r>
            <a:r>
              <a:rPr lang="cs-CZ" dirty="0" err="1" smtClean="0"/>
              <a:t>drug</a:t>
            </a:r>
            <a:r>
              <a:rPr lang="cs-CZ" dirty="0" smtClean="0"/>
              <a:t> </a:t>
            </a:r>
            <a:r>
              <a:rPr lang="cs-CZ" dirty="0" err="1" smtClean="0"/>
              <a:t>inducing</a:t>
            </a:r>
            <a:r>
              <a:rPr lang="cs-CZ" dirty="0" smtClean="0"/>
              <a:t> </a:t>
            </a:r>
            <a:r>
              <a:rPr lang="cs-CZ" dirty="0" err="1" smtClean="0"/>
              <a:t>sleep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65F6-E794-4806-B2E7-D43CC7FEC702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567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Rem</a:t>
            </a:r>
            <a:r>
              <a:rPr lang="cs-CZ" dirty="0" smtClean="0"/>
              <a:t>. </a:t>
            </a:r>
            <a:r>
              <a:rPr lang="cs-CZ" dirty="0" err="1" smtClean="0"/>
              <a:t>antidepressivum</a:t>
            </a:r>
            <a:r>
              <a:rPr lang="cs-CZ" dirty="0" smtClean="0"/>
              <a:t> = a </a:t>
            </a:r>
            <a:r>
              <a:rPr lang="cs-CZ" dirty="0" err="1" smtClean="0"/>
              <a:t>drug</a:t>
            </a:r>
            <a:r>
              <a:rPr lang="cs-CZ" dirty="0" smtClean="0"/>
              <a:t> </a:t>
            </a:r>
            <a:r>
              <a:rPr lang="cs-CZ" dirty="0" err="1" smtClean="0"/>
              <a:t>used</a:t>
            </a:r>
            <a:r>
              <a:rPr lang="cs-CZ" dirty="0" smtClean="0"/>
              <a:t> to </a:t>
            </a:r>
            <a:r>
              <a:rPr lang="cs-CZ" dirty="0" err="1" smtClean="0"/>
              <a:t>treat</a:t>
            </a:r>
            <a:r>
              <a:rPr lang="cs-CZ" dirty="0" smtClean="0"/>
              <a:t> </a:t>
            </a:r>
            <a:r>
              <a:rPr lang="cs-CZ" dirty="0" err="1" smtClean="0"/>
              <a:t>depression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65F6-E794-4806-B2E7-D43CC7FEC702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8281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Rem</a:t>
            </a:r>
            <a:r>
              <a:rPr lang="cs-CZ" dirty="0" smtClean="0"/>
              <a:t>. </a:t>
            </a:r>
            <a:r>
              <a:rPr lang="cs-CZ" dirty="0" err="1" smtClean="0"/>
              <a:t>analgeticum</a:t>
            </a:r>
            <a:r>
              <a:rPr lang="cs-CZ" baseline="0" dirty="0" smtClean="0"/>
              <a:t> = a </a:t>
            </a:r>
            <a:r>
              <a:rPr lang="cs-CZ" baseline="0" dirty="0" err="1" smtClean="0"/>
              <a:t>drug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relieving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pain</a:t>
            </a:r>
            <a:r>
              <a:rPr lang="cs-CZ" baseline="0" dirty="0" smtClean="0"/>
              <a:t>; </a:t>
            </a:r>
            <a:r>
              <a:rPr lang="cs-CZ" baseline="0" dirty="0" err="1" smtClean="0"/>
              <a:t>antipyreticum</a:t>
            </a:r>
            <a:r>
              <a:rPr lang="cs-CZ" baseline="0" dirty="0" smtClean="0"/>
              <a:t> = a </a:t>
            </a:r>
            <a:r>
              <a:rPr lang="cs-CZ" baseline="0" dirty="0" err="1" smtClean="0"/>
              <a:t>drug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reducing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fever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65F6-E794-4806-B2E7-D43CC7FEC702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76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Folium</a:t>
            </a:r>
            <a:r>
              <a:rPr lang="cs-CZ" dirty="0" smtClean="0"/>
              <a:t>, </a:t>
            </a:r>
            <a:r>
              <a:rPr lang="cs-CZ" dirty="0" err="1" smtClean="0"/>
              <a:t>ii</a:t>
            </a:r>
            <a:r>
              <a:rPr lang="cs-CZ" dirty="0" smtClean="0"/>
              <a:t>, n. = </a:t>
            </a:r>
            <a:r>
              <a:rPr lang="cs-CZ" dirty="0" err="1" smtClean="0"/>
              <a:t>leaf</a:t>
            </a:r>
            <a:r>
              <a:rPr lang="cs-CZ" dirty="0" smtClean="0"/>
              <a:t>; </a:t>
            </a:r>
            <a:r>
              <a:rPr lang="cs-CZ" dirty="0" err="1" smtClean="0"/>
              <a:t>resina</a:t>
            </a:r>
            <a:r>
              <a:rPr lang="cs-CZ" dirty="0" smtClean="0"/>
              <a:t>, </a:t>
            </a:r>
            <a:r>
              <a:rPr lang="cs-CZ" dirty="0" err="1" smtClean="0"/>
              <a:t>ae</a:t>
            </a:r>
            <a:r>
              <a:rPr lang="cs-CZ" dirty="0" smtClean="0"/>
              <a:t>, f. = </a:t>
            </a:r>
            <a:r>
              <a:rPr lang="cs-CZ" dirty="0" err="1" smtClean="0"/>
              <a:t>resin</a:t>
            </a:r>
            <a:r>
              <a:rPr lang="cs-CZ" dirty="0" smtClean="0"/>
              <a:t>;</a:t>
            </a:r>
            <a:r>
              <a:rPr lang="cs-CZ" baseline="0" dirty="0" smtClean="0"/>
              <a:t> </a:t>
            </a:r>
            <a:r>
              <a:rPr lang="cs-CZ" baseline="0" dirty="0" err="1" smtClean="0"/>
              <a:t>herba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ae</a:t>
            </a:r>
            <a:r>
              <a:rPr lang="cs-CZ" baseline="0" dirty="0" smtClean="0"/>
              <a:t>, f. = the </a:t>
            </a:r>
            <a:r>
              <a:rPr lang="cs-CZ" baseline="0" dirty="0" err="1" smtClean="0"/>
              <a:t>whole</a:t>
            </a:r>
            <a:r>
              <a:rPr lang="cs-CZ" baseline="0" dirty="0" smtClean="0"/>
              <a:t> plant; </a:t>
            </a:r>
            <a:r>
              <a:rPr lang="cs-CZ" baseline="0" dirty="0" err="1" smtClean="0"/>
              <a:t>flos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floris</a:t>
            </a:r>
            <a:r>
              <a:rPr lang="cs-CZ" baseline="0" dirty="0" smtClean="0"/>
              <a:t>, m. = </a:t>
            </a:r>
            <a:r>
              <a:rPr lang="cs-CZ" baseline="0" dirty="0" err="1" smtClean="0"/>
              <a:t>flower</a:t>
            </a:r>
            <a:r>
              <a:rPr lang="cs-CZ" baseline="0" dirty="0" smtClean="0"/>
              <a:t>; radix, </a:t>
            </a:r>
            <a:r>
              <a:rPr lang="cs-CZ" baseline="0" dirty="0" err="1" smtClean="0"/>
              <a:t>radicis</a:t>
            </a:r>
            <a:r>
              <a:rPr lang="cs-CZ" baseline="0" dirty="0" smtClean="0"/>
              <a:t>, f. = </a:t>
            </a:r>
            <a:r>
              <a:rPr lang="cs-CZ" baseline="0" dirty="0" err="1" smtClean="0"/>
              <a:t>root</a:t>
            </a:r>
            <a:r>
              <a:rPr lang="cs-CZ" baseline="0" dirty="0" smtClean="0"/>
              <a:t>; </a:t>
            </a:r>
            <a:r>
              <a:rPr lang="cs-CZ" baseline="0" dirty="0" err="1" smtClean="0"/>
              <a:t>lignum</a:t>
            </a:r>
            <a:r>
              <a:rPr lang="cs-CZ" baseline="0" dirty="0" smtClean="0"/>
              <a:t>, i, n. = </a:t>
            </a:r>
            <a:r>
              <a:rPr lang="cs-CZ" baseline="0" dirty="0" err="1" smtClean="0"/>
              <a:t>wood</a:t>
            </a:r>
            <a:r>
              <a:rPr lang="cs-CZ" baseline="0" dirty="0" smtClean="0"/>
              <a:t>; </a:t>
            </a:r>
            <a:r>
              <a:rPr lang="cs-CZ" baseline="0" dirty="0" err="1" smtClean="0"/>
              <a:t>fructus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us</a:t>
            </a:r>
            <a:r>
              <a:rPr lang="cs-CZ" baseline="0" dirty="0" smtClean="0"/>
              <a:t>, m. = </a:t>
            </a:r>
            <a:r>
              <a:rPr lang="cs-CZ" baseline="0" dirty="0" err="1" smtClean="0"/>
              <a:t>fruit</a:t>
            </a: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65F6-E794-4806-B2E7-D43CC7FEC702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001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Rem</a:t>
            </a:r>
            <a:r>
              <a:rPr lang="cs-CZ" dirty="0" smtClean="0"/>
              <a:t>. </a:t>
            </a:r>
            <a:r>
              <a:rPr lang="cs-CZ" dirty="0" err="1" smtClean="0"/>
              <a:t>antacidum</a:t>
            </a:r>
            <a:r>
              <a:rPr lang="cs-CZ" dirty="0" smtClean="0"/>
              <a:t> = a </a:t>
            </a:r>
            <a:r>
              <a:rPr lang="cs-CZ" dirty="0" err="1" smtClean="0"/>
              <a:t>drug</a:t>
            </a:r>
            <a:r>
              <a:rPr lang="cs-CZ" dirty="0" smtClean="0"/>
              <a:t> </a:t>
            </a:r>
            <a:r>
              <a:rPr lang="cs-CZ" dirty="0" err="1" smtClean="0"/>
              <a:t>counteracting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neutralizing</a:t>
            </a:r>
            <a:r>
              <a:rPr lang="cs-CZ" dirty="0" smtClean="0"/>
              <a:t> acidity, </a:t>
            </a:r>
            <a:r>
              <a:rPr lang="cs-CZ" dirty="0" err="1" smtClean="0"/>
              <a:t>especially</a:t>
            </a:r>
            <a:r>
              <a:rPr lang="cs-CZ" dirty="0" smtClean="0"/>
              <a:t> of the </a:t>
            </a:r>
            <a:r>
              <a:rPr lang="cs-CZ" dirty="0" err="1" smtClean="0"/>
              <a:t>stomach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65F6-E794-4806-B2E7-D43CC7FEC702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560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 smtClean="0"/>
              <a:t>Rem</a:t>
            </a:r>
            <a:r>
              <a:rPr lang="cs-CZ" dirty="0" smtClean="0"/>
              <a:t>. </a:t>
            </a:r>
            <a:r>
              <a:rPr lang="cs-CZ" dirty="0" err="1" smtClean="0"/>
              <a:t>analgeticum</a:t>
            </a:r>
            <a:r>
              <a:rPr lang="cs-CZ" dirty="0" smtClean="0"/>
              <a:t> = a </a:t>
            </a:r>
            <a:r>
              <a:rPr lang="cs-CZ" dirty="0" err="1" smtClean="0"/>
              <a:t>drug</a:t>
            </a:r>
            <a:r>
              <a:rPr lang="cs-CZ" dirty="0" smtClean="0"/>
              <a:t> </a:t>
            </a:r>
            <a:r>
              <a:rPr lang="cs-CZ" dirty="0" err="1" smtClean="0"/>
              <a:t>relieving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pain</a:t>
            </a:r>
            <a:r>
              <a:rPr lang="cs-CZ" baseline="0" dirty="0" smtClean="0"/>
              <a:t>; </a:t>
            </a:r>
            <a:r>
              <a:rPr lang="cs-CZ" baseline="0" dirty="0" err="1" smtClean="0"/>
              <a:t>antipyreticum</a:t>
            </a:r>
            <a:r>
              <a:rPr lang="cs-CZ" baseline="0" dirty="0" smtClean="0"/>
              <a:t> = a </a:t>
            </a:r>
            <a:r>
              <a:rPr lang="cs-CZ" baseline="0" dirty="0" err="1" smtClean="0"/>
              <a:t>drug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reducing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fever</a:t>
            </a:r>
            <a:r>
              <a:rPr lang="cs-CZ" baseline="0" dirty="0" smtClean="0"/>
              <a:t>; </a:t>
            </a:r>
            <a:r>
              <a:rPr lang="cs-CZ" dirty="0" err="1" smtClean="0"/>
              <a:t>diureticum</a:t>
            </a:r>
            <a:r>
              <a:rPr lang="cs-CZ" dirty="0" smtClean="0"/>
              <a:t> = a </a:t>
            </a:r>
            <a:r>
              <a:rPr lang="cs-CZ" dirty="0" err="1" smtClean="0"/>
              <a:t>drug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increasing</a:t>
            </a:r>
            <a:r>
              <a:rPr lang="cs-CZ" baseline="0" dirty="0" smtClean="0"/>
              <a:t> the </a:t>
            </a:r>
            <a:r>
              <a:rPr lang="cs-CZ" baseline="0" dirty="0" err="1" smtClean="0"/>
              <a:t>formation</a:t>
            </a:r>
            <a:r>
              <a:rPr lang="cs-CZ" baseline="0" dirty="0" smtClean="0"/>
              <a:t> of urine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65F6-E794-4806-B2E7-D43CC7FEC702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79102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 smtClean="0"/>
              <a:t>Rem</a:t>
            </a:r>
            <a:r>
              <a:rPr lang="cs-CZ" dirty="0" smtClean="0"/>
              <a:t>. </a:t>
            </a:r>
            <a:r>
              <a:rPr lang="cs-CZ" dirty="0" err="1" smtClean="0"/>
              <a:t>antimycoticum</a:t>
            </a:r>
            <a:r>
              <a:rPr lang="cs-CZ" dirty="0" smtClean="0"/>
              <a:t> = a </a:t>
            </a:r>
            <a:r>
              <a:rPr lang="cs-CZ" dirty="0" err="1" smtClean="0"/>
              <a:t>drug</a:t>
            </a:r>
            <a:r>
              <a:rPr lang="cs-CZ" dirty="0" smtClean="0"/>
              <a:t> </a:t>
            </a:r>
            <a:r>
              <a:rPr lang="cs-CZ" dirty="0" err="1" smtClean="0"/>
              <a:t>used</a:t>
            </a:r>
            <a:r>
              <a:rPr lang="cs-CZ" dirty="0" smtClean="0"/>
              <a:t> to </a:t>
            </a:r>
            <a:r>
              <a:rPr lang="cs-CZ" dirty="0" err="1" smtClean="0"/>
              <a:t>prevent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inhibit</a:t>
            </a:r>
            <a:r>
              <a:rPr lang="cs-CZ" dirty="0" smtClean="0"/>
              <a:t> the </a:t>
            </a:r>
            <a:r>
              <a:rPr lang="cs-CZ" dirty="0" err="1" smtClean="0"/>
              <a:t>growth</a:t>
            </a:r>
            <a:r>
              <a:rPr lang="cs-CZ" dirty="0" smtClean="0"/>
              <a:t> of </a:t>
            </a:r>
            <a:r>
              <a:rPr lang="cs-CZ" dirty="0" err="1" smtClean="0"/>
              <a:t>fungi</a:t>
            </a:r>
            <a:r>
              <a:rPr lang="cs-CZ" dirty="0" smtClean="0"/>
              <a:t>; </a:t>
            </a:r>
            <a:r>
              <a:rPr lang="cs-CZ" dirty="0" err="1" smtClean="0"/>
              <a:t>antibioticum</a:t>
            </a:r>
            <a:r>
              <a:rPr lang="cs-CZ" dirty="0" smtClean="0"/>
              <a:t> = a </a:t>
            </a:r>
            <a:r>
              <a:rPr lang="cs-CZ" dirty="0" err="1" smtClean="0"/>
              <a:t>drug</a:t>
            </a:r>
            <a:r>
              <a:rPr lang="cs-CZ" dirty="0" smtClean="0"/>
              <a:t> </a:t>
            </a:r>
            <a:r>
              <a:rPr lang="cs-CZ" dirty="0" err="1" smtClean="0"/>
              <a:t>used</a:t>
            </a:r>
            <a:r>
              <a:rPr lang="cs-CZ" baseline="0" dirty="0" smtClean="0"/>
              <a:t> to </a:t>
            </a:r>
            <a:r>
              <a:rPr lang="cs-CZ" baseline="0" dirty="0" err="1" smtClean="0"/>
              <a:t>treat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prevent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bacterial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infections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65F6-E794-4806-B2E7-D43CC7FEC702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2243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Rem</a:t>
            </a:r>
            <a:r>
              <a:rPr lang="cs-CZ" dirty="0" smtClean="0"/>
              <a:t>.</a:t>
            </a:r>
            <a:r>
              <a:rPr lang="cs-CZ" baseline="0" dirty="0" smtClean="0"/>
              <a:t> expectorans = a </a:t>
            </a:r>
            <a:r>
              <a:rPr lang="cs-CZ" baseline="0" dirty="0" err="1" smtClean="0"/>
              <a:t>drug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facilitating</a:t>
            </a:r>
            <a:r>
              <a:rPr lang="cs-CZ" baseline="0" dirty="0" smtClean="0"/>
              <a:t> the </a:t>
            </a:r>
            <a:r>
              <a:rPr lang="cs-CZ" baseline="0" dirty="0" err="1" smtClean="0"/>
              <a:t>secretion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expulsion</a:t>
            </a:r>
            <a:r>
              <a:rPr lang="cs-CZ" baseline="0" dirty="0" smtClean="0"/>
              <a:t> of </a:t>
            </a:r>
            <a:r>
              <a:rPr lang="cs-CZ" baseline="0" dirty="0" err="1" smtClean="0"/>
              <a:t>phlegm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mucus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65F6-E794-4806-B2E7-D43CC7FEC702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5486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Rem</a:t>
            </a:r>
            <a:r>
              <a:rPr lang="cs-CZ" dirty="0" smtClean="0"/>
              <a:t>. </a:t>
            </a:r>
            <a:r>
              <a:rPr lang="cs-CZ" dirty="0" err="1" smtClean="0"/>
              <a:t>mucolyticum</a:t>
            </a:r>
            <a:r>
              <a:rPr lang="cs-CZ" dirty="0" smtClean="0"/>
              <a:t> = a </a:t>
            </a:r>
            <a:r>
              <a:rPr lang="cs-CZ" dirty="0" err="1" smtClean="0"/>
              <a:t>drug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that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able</a:t>
            </a:r>
            <a:r>
              <a:rPr lang="cs-CZ" baseline="0" dirty="0" smtClean="0"/>
              <a:t> to </a:t>
            </a:r>
            <a:r>
              <a:rPr lang="cs-CZ" baseline="0" dirty="0" err="1" smtClean="0"/>
              <a:t>break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down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mucus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65F6-E794-4806-B2E7-D43CC7FEC702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72387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Antihistaminicum</a:t>
            </a:r>
            <a:r>
              <a:rPr lang="cs-CZ" baseline="0" dirty="0" smtClean="0"/>
              <a:t> = a </a:t>
            </a:r>
            <a:r>
              <a:rPr lang="en-US" dirty="0" smtClean="0"/>
              <a:t>drug that neutralizes the effects of histamine, used </a:t>
            </a:r>
            <a:r>
              <a:rPr lang="en-US" dirty="0" err="1" smtClean="0"/>
              <a:t>esp</a:t>
            </a:r>
            <a:r>
              <a:rPr lang="cs-CZ" dirty="0" smtClean="0"/>
              <a:t>.</a:t>
            </a:r>
            <a:r>
              <a:rPr lang="en-US" dirty="0" smtClean="0"/>
              <a:t> in the treatment of allergies</a:t>
            </a:r>
            <a:endParaRPr lang="cs-CZ" dirty="0" smtClean="0"/>
          </a:p>
          <a:p>
            <a:r>
              <a:rPr lang="cs-CZ" dirty="0" smtClean="0"/>
              <a:t>První udělat spolu jako vzor, ostatní rozdat prázdné</a:t>
            </a:r>
            <a:r>
              <a:rPr lang="cs-CZ" baseline="0" dirty="0" smtClean="0"/>
              <a:t> předpisy, práce v párech/skupinách.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65F6-E794-4806-B2E7-D43CC7FEC702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Rem</a:t>
            </a:r>
            <a:r>
              <a:rPr lang="cs-CZ" dirty="0" smtClean="0"/>
              <a:t>. </a:t>
            </a:r>
            <a:r>
              <a:rPr lang="cs-CZ" dirty="0" err="1" smtClean="0"/>
              <a:t>anxiolyticum</a:t>
            </a:r>
            <a:r>
              <a:rPr lang="cs-CZ" dirty="0" smtClean="0"/>
              <a:t> = a </a:t>
            </a:r>
            <a:r>
              <a:rPr lang="cs-CZ" dirty="0" err="1" smtClean="0"/>
              <a:t>drug</a:t>
            </a:r>
            <a:r>
              <a:rPr lang="cs-CZ" dirty="0" smtClean="0"/>
              <a:t> </a:t>
            </a:r>
            <a:r>
              <a:rPr lang="cs-CZ" dirty="0" err="1" smtClean="0"/>
              <a:t>preventing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reducing</a:t>
            </a:r>
            <a:r>
              <a:rPr lang="cs-CZ" dirty="0" smtClean="0"/>
              <a:t> </a:t>
            </a:r>
            <a:r>
              <a:rPr lang="cs-CZ" dirty="0" err="1" smtClean="0"/>
              <a:t>anxiety</a:t>
            </a:r>
            <a:r>
              <a:rPr lang="cs-CZ" dirty="0" smtClean="0"/>
              <a:t>; </a:t>
            </a:r>
            <a:r>
              <a:rPr lang="cs-CZ" dirty="0" err="1" smtClean="0"/>
              <a:t>vasodilatans</a:t>
            </a:r>
            <a:r>
              <a:rPr lang="cs-CZ" dirty="0" smtClean="0"/>
              <a:t> = a </a:t>
            </a:r>
            <a:r>
              <a:rPr lang="cs-CZ" dirty="0" err="1" smtClean="0"/>
              <a:t>drug</a:t>
            </a:r>
            <a:r>
              <a:rPr lang="cs-CZ" dirty="0" smtClean="0"/>
              <a:t> </a:t>
            </a:r>
            <a:r>
              <a:rPr lang="cs-CZ" dirty="0" err="1" smtClean="0"/>
              <a:t>causing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dilatation</a:t>
            </a:r>
            <a:r>
              <a:rPr lang="cs-CZ" baseline="0" dirty="0" smtClean="0"/>
              <a:t> of </a:t>
            </a:r>
            <a:r>
              <a:rPr lang="cs-CZ" baseline="0" dirty="0" err="1" smtClean="0"/>
              <a:t>walls</a:t>
            </a:r>
            <a:r>
              <a:rPr lang="cs-CZ" baseline="0" dirty="0" smtClean="0"/>
              <a:t> of </a:t>
            </a:r>
            <a:r>
              <a:rPr lang="cs-CZ" baseline="0" dirty="0" err="1" smtClean="0"/>
              <a:t>blood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vessels</a:t>
            </a:r>
            <a:r>
              <a:rPr lang="cs-CZ" baseline="0" dirty="0" smtClean="0"/>
              <a:t>; </a:t>
            </a:r>
            <a:r>
              <a:rPr lang="cs-CZ" baseline="0" dirty="0" err="1" smtClean="0"/>
              <a:t>antibioticum</a:t>
            </a:r>
            <a:r>
              <a:rPr lang="cs-CZ" baseline="0" dirty="0" smtClean="0"/>
              <a:t> = a </a:t>
            </a:r>
            <a:r>
              <a:rPr lang="cs-CZ" baseline="0" dirty="0" err="1" smtClean="0"/>
              <a:t>drug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used</a:t>
            </a:r>
            <a:r>
              <a:rPr lang="cs-CZ" baseline="0" dirty="0" smtClean="0"/>
              <a:t> to </a:t>
            </a:r>
            <a:r>
              <a:rPr lang="cs-CZ" baseline="0" dirty="0" err="1" smtClean="0"/>
              <a:t>treat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prevent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bacterial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infections</a:t>
            </a:r>
            <a:r>
              <a:rPr lang="cs-CZ" baseline="0" dirty="0" smtClean="0"/>
              <a:t>; </a:t>
            </a:r>
            <a:r>
              <a:rPr lang="cs-CZ" baseline="0" dirty="0" err="1" smtClean="0"/>
              <a:t>antipyreticum</a:t>
            </a:r>
            <a:r>
              <a:rPr lang="cs-CZ" baseline="0" dirty="0" smtClean="0"/>
              <a:t> = a </a:t>
            </a:r>
            <a:r>
              <a:rPr lang="cs-CZ" baseline="0" dirty="0" err="1" smtClean="0"/>
              <a:t>drug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reducing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fever</a:t>
            </a:r>
            <a:r>
              <a:rPr lang="cs-CZ" baseline="0" dirty="0" smtClean="0"/>
              <a:t>; </a:t>
            </a:r>
            <a:r>
              <a:rPr lang="cs-CZ" baseline="0" dirty="0" err="1" smtClean="0"/>
              <a:t>myorelaxans</a:t>
            </a:r>
            <a:r>
              <a:rPr lang="cs-CZ" baseline="0" dirty="0" smtClean="0"/>
              <a:t> = a </a:t>
            </a:r>
            <a:r>
              <a:rPr lang="cs-CZ" baseline="0" dirty="0" err="1" smtClean="0"/>
              <a:t>drug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reducing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muscle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contractility</a:t>
            </a:r>
            <a:r>
              <a:rPr lang="cs-CZ" baseline="0" dirty="0" smtClean="0"/>
              <a:t>; </a:t>
            </a:r>
            <a:r>
              <a:rPr lang="cs-CZ" baseline="0" dirty="0" err="1" smtClean="0"/>
              <a:t>prophylacticum</a:t>
            </a:r>
            <a:r>
              <a:rPr lang="cs-CZ" baseline="0" dirty="0" smtClean="0"/>
              <a:t> = a </a:t>
            </a:r>
            <a:r>
              <a:rPr lang="cs-CZ" baseline="0" dirty="0" err="1" smtClean="0"/>
              <a:t>drug</a:t>
            </a:r>
            <a:r>
              <a:rPr lang="cs-CZ" baseline="0" dirty="0" smtClean="0"/>
              <a:t> to </a:t>
            </a:r>
            <a:r>
              <a:rPr lang="cs-CZ" baseline="0" dirty="0" err="1" smtClean="0"/>
              <a:t>prevent</a:t>
            </a:r>
            <a:r>
              <a:rPr lang="cs-CZ" baseline="0" dirty="0" smtClean="0"/>
              <a:t> a </a:t>
            </a:r>
            <a:r>
              <a:rPr lang="cs-CZ" baseline="0" dirty="0" err="1" smtClean="0"/>
              <a:t>disease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infection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65F6-E794-4806-B2E7-D43CC7FEC702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Rem</a:t>
            </a:r>
            <a:r>
              <a:rPr lang="cs-CZ" dirty="0" smtClean="0"/>
              <a:t>. </a:t>
            </a:r>
            <a:r>
              <a:rPr lang="cs-CZ" dirty="0" err="1" smtClean="0"/>
              <a:t>contraceptivum</a:t>
            </a:r>
            <a:r>
              <a:rPr lang="cs-CZ" dirty="0" smtClean="0"/>
              <a:t> = a </a:t>
            </a:r>
            <a:r>
              <a:rPr lang="cs-CZ" dirty="0" err="1" smtClean="0"/>
              <a:t>drug</a:t>
            </a:r>
            <a:r>
              <a:rPr lang="cs-CZ" dirty="0" smtClean="0"/>
              <a:t> </a:t>
            </a:r>
            <a:r>
              <a:rPr lang="cs-CZ" dirty="0" err="1" smtClean="0"/>
              <a:t>preventing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conception</a:t>
            </a:r>
            <a:r>
              <a:rPr lang="cs-CZ" baseline="0" dirty="0" smtClean="0"/>
              <a:t>; </a:t>
            </a:r>
            <a:r>
              <a:rPr lang="cs-CZ" baseline="0" dirty="0" err="1" smtClean="0"/>
              <a:t>hypnoticum</a:t>
            </a:r>
            <a:r>
              <a:rPr lang="cs-CZ" baseline="0" dirty="0" smtClean="0"/>
              <a:t> = a </a:t>
            </a:r>
            <a:r>
              <a:rPr lang="cs-CZ" baseline="0" dirty="0" err="1" smtClean="0"/>
              <a:t>drug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inducing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sleep</a:t>
            </a:r>
            <a:r>
              <a:rPr lang="cs-CZ" baseline="0" dirty="0" smtClean="0"/>
              <a:t>; </a:t>
            </a:r>
            <a:r>
              <a:rPr lang="cs-CZ" baseline="0" dirty="0" err="1" smtClean="0"/>
              <a:t>antidotum</a:t>
            </a:r>
            <a:r>
              <a:rPr lang="cs-CZ" baseline="0" dirty="0" smtClean="0"/>
              <a:t> = a </a:t>
            </a:r>
            <a:r>
              <a:rPr lang="cs-CZ" baseline="0" dirty="0" err="1" smtClean="0"/>
              <a:t>drug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counteracting</a:t>
            </a:r>
            <a:r>
              <a:rPr lang="cs-CZ" baseline="0" dirty="0" smtClean="0"/>
              <a:t>/</a:t>
            </a:r>
            <a:r>
              <a:rPr lang="cs-CZ" baseline="0" dirty="0" err="1" smtClean="0"/>
              <a:t>neutralizing</a:t>
            </a:r>
            <a:r>
              <a:rPr lang="cs-CZ" baseline="0" dirty="0" smtClean="0"/>
              <a:t> a </a:t>
            </a:r>
            <a:r>
              <a:rPr lang="cs-CZ" baseline="0" dirty="0" err="1" smtClean="0"/>
              <a:t>posion</a:t>
            </a:r>
            <a:r>
              <a:rPr lang="cs-CZ" baseline="0" dirty="0" smtClean="0"/>
              <a:t>; </a:t>
            </a:r>
            <a:r>
              <a:rPr lang="cs-CZ" baseline="0" dirty="0" err="1" smtClean="0"/>
              <a:t>antipyreticum</a:t>
            </a:r>
            <a:r>
              <a:rPr lang="cs-CZ" baseline="0" dirty="0" smtClean="0"/>
              <a:t> = a </a:t>
            </a:r>
            <a:r>
              <a:rPr lang="cs-CZ" baseline="0" dirty="0" err="1" smtClean="0"/>
              <a:t>drug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reducing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fever</a:t>
            </a:r>
            <a:r>
              <a:rPr lang="cs-CZ" baseline="0" dirty="0" smtClean="0"/>
              <a:t>; </a:t>
            </a:r>
            <a:r>
              <a:rPr lang="cs-CZ" baseline="0" dirty="0" err="1" smtClean="0"/>
              <a:t>stomachicum</a:t>
            </a:r>
            <a:r>
              <a:rPr lang="cs-CZ" baseline="0" dirty="0" smtClean="0"/>
              <a:t> = a </a:t>
            </a:r>
            <a:r>
              <a:rPr lang="cs-CZ" baseline="0" dirty="0" err="1" smtClean="0"/>
              <a:t>drug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stimulating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gastric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digestion</a:t>
            </a:r>
            <a:r>
              <a:rPr lang="cs-CZ" baseline="0" dirty="0" smtClean="0"/>
              <a:t> and </a:t>
            </a:r>
            <a:r>
              <a:rPr lang="cs-CZ" baseline="0" dirty="0" err="1" smtClean="0"/>
              <a:t>relieving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discomfort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caused</a:t>
            </a:r>
            <a:r>
              <a:rPr lang="cs-CZ" baseline="0" dirty="0" smtClean="0"/>
              <a:t> by </a:t>
            </a:r>
            <a:r>
              <a:rPr lang="cs-CZ" baseline="0" dirty="0" err="1" smtClean="0"/>
              <a:t>stomach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pain</a:t>
            </a:r>
            <a:r>
              <a:rPr lang="cs-CZ" baseline="0" dirty="0" smtClean="0"/>
              <a:t>; obstipans = a </a:t>
            </a:r>
            <a:r>
              <a:rPr lang="cs-CZ" baseline="0" dirty="0" err="1" smtClean="0"/>
              <a:t>drug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providing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relief</a:t>
            </a:r>
            <a:r>
              <a:rPr lang="cs-CZ" baseline="0" dirty="0" smtClean="0"/>
              <a:t> from </a:t>
            </a:r>
            <a:r>
              <a:rPr lang="cs-CZ" baseline="0" dirty="0" err="1" smtClean="0"/>
              <a:t>diarrhoea</a:t>
            </a:r>
            <a:r>
              <a:rPr lang="cs-CZ" baseline="0" dirty="0" smtClean="0"/>
              <a:t>; expectorans = a </a:t>
            </a:r>
            <a:r>
              <a:rPr lang="cs-CZ" baseline="0" dirty="0" err="1" smtClean="0"/>
              <a:t>drug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facilitating</a:t>
            </a:r>
            <a:r>
              <a:rPr lang="cs-CZ" baseline="0" dirty="0" smtClean="0"/>
              <a:t> the </a:t>
            </a:r>
            <a:r>
              <a:rPr lang="cs-CZ" baseline="0" dirty="0" err="1" smtClean="0"/>
              <a:t>secretion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expulsion</a:t>
            </a:r>
            <a:r>
              <a:rPr lang="cs-CZ" baseline="0" dirty="0" smtClean="0"/>
              <a:t> of </a:t>
            </a:r>
            <a:r>
              <a:rPr lang="cs-CZ" baseline="0" dirty="0" err="1" smtClean="0"/>
              <a:t>phlegm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mucus</a:t>
            </a:r>
            <a:r>
              <a:rPr lang="cs-CZ" baseline="0" dirty="0" smtClean="0"/>
              <a:t> from the </a:t>
            </a:r>
            <a:r>
              <a:rPr lang="cs-CZ" baseline="0" dirty="0" err="1" smtClean="0"/>
              <a:t>respiratory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tract</a:t>
            </a:r>
            <a:r>
              <a:rPr lang="cs-CZ" baseline="0" dirty="0" smtClean="0"/>
              <a:t>; </a:t>
            </a:r>
            <a:r>
              <a:rPr lang="cs-CZ" baseline="0" dirty="0" err="1" smtClean="0"/>
              <a:t>cardiostimulans</a:t>
            </a:r>
            <a:r>
              <a:rPr lang="cs-CZ" baseline="0" dirty="0" smtClean="0"/>
              <a:t> = a </a:t>
            </a:r>
            <a:r>
              <a:rPr lang="cs-CZ" baseline="0" dirty="0" err="1" smtClean="0"/>
              <a:t>drug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stimulating</a:t>
            </a:r>
            <a:r>
              <a:rPr lang="cs-CZ" baseline="0" dirty="0" smtClean="0"/>
              <a:t> the </a:t>
            </a:r>
            <a:r>
              <a:rPr lang="cs-CZ" baseline="0" dirty="0" err="1" smtClean="0"/>
              <a:t>function</a:t>
            </a:r>
            <a:r>
              <a:rPr lang="cs-CZ" baseline="0" dirty="0" smtClean="0"/>
              <a:t> of the </a:t>
            </a:r>
            <a:r>
              <a:rPr lang="cs-CZ" baseline="0" dirty="0" err="1" smtClean="0"/>
              <a:t>heart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65F6-E794-4806-B2E7-D43CC7FEC702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Rem</a:t>
            </a:r>
            <a:r>
              <a:rPr lang="cs-CZ" dirty="0" smtClean="0"/>
              <a:t>. laxativum/laxans = a </a:t>
            </a:r>
            <a:r>
              <a:rPr lang="cs-CZ" dirty="0" err="1" smtClean="0"/>
              <a:t>drug</a:t>
            </a:r>
            <a:r>
              <a:rPr lang="cs-CZ" dirty="0" smtClean="0"/>
              <a:t> </a:t>
            </a:r>
            <a:r>
              <a:rPr lang="cs-CZ" dirty="0" err="1" smtClean="0"/>
              <a:t>stimulating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evacuation</a:t>
            </a:r>
            <a:r>
              <a:rPr lang="cs-CZ" baseline="0" dirty="0" smtClean="0"/>
              <a:t> of the </a:t>
            </a:r>
            <a:r>
              <a:rPr lang="cs-CZ" baseline="0" dirty="0" err="1" smtClean="0"/>
              <a:t>bowels</a:t>
            </a:r>
            <a:r>
              <a:rPr lang="cs-CZ" baseline="0" dirty="0" smtClean="0"/>
              <a:t>; </a:t>
            </a:r>
            <a:r>
              <a:rPr lang="cs-CZ" baseline="0" dirty="0" err="1" smtClean="0"/>
              <a:t>anticoagulans</a:t>
            </a:r>
            <a:r>
              <a:rPr lang="cs-CZ" baseline="0" dirty="0" smtClean="0"/>
              <a:t> = a </a:t>
            </a:r>
            <a:r>
              <a:rPr lang="cs-CZ" baseline="0" dirty="0" err="1" smtClean="0"/>
              <a:t>drug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preventing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blood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clotting</a:t>
            </a:r>
            <a:r>
              <a:rPr lang="cs-CZ" baseline="0" dirty="0" smtClean="0"/>
              <a:t>; </a:t>
            </a:r>
            <a:r>
              <a:rPr lang="cs-CZ" baseline="0" dirty="0" err="1" smtClean="0"/>
              <a:t>antimycoticum</a:t>
            </a:r>
            <a:r>
              <a:rPr lang="cs-CZ" baseline="0" dirty="0" smtClean="0"/>
              <a:t> = a </a:t>
            </a:r>
            <a:r>
              <a:rPr lang="cs-CZ" baseline="0" dirty="0" err="1" smtClean="0"/>
              <a:t>drug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used</a:t>
            </a:r>
            <a:r>
              <a:rPr lang="cs-CZ" baseline="0" dirty="0" smtClean="0"/>
              <a:t> to </a:t>
            </a:r>
            <a:r>
              <a:rPr lang="cs-CZ" baseline="0" dirty="0" err="1" smtClean="0"/>
              <a:t>prevent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inhibit</a:t>
            </a:r>
            <a:r>
              <a:rPr lang="cs-CZ" baseline="0" dirty="0" smtClean="0"/>
              <a:t> the </a:t>
            </a:r>
            <a:r>
              <a:rPr lang="cs-CZ" baseline="0" dirty="0" err="1" smtClean="0"/>
              <a:t>growth</a:t>
            </a:r>
            <a:r>
              <a:rPr lang="cs-CZ" baseline="0" dirty="0" smtClean="0"/>
              <a:t> of </a:t>
            </a:r>
            <a:r>
              <a:rPr lang="cs-CZ" baseline="0" dirty="0" err="1" smtClean="0"/>
              <a:t>fungi</a:t>
            </a:r>
            <a:r>
              <a:rPr lang="cs-CZ" baseline="0" dirty="0" smtClean="0"/>
              <a:t> (</a:t>
            </a:r>
            <a:r>
              <a:rPr lang="cs-CZ" baseline="0" dirty="0" err="1" smtClean="0"/>
              <a:t>onychomycosis</a:t>
            </a:r>
            <a:r>
              <a:rPr lang="cs-CZ" baseline="0" dirty="0" smtClean="0"/>
              <a:t> = a </a:t>
            </a:r>
            <a:r>
              <a:rPr lang="cs-CZ" baseline="0" dirty="0" err="1" smtClean="0"/>
              <a:t>fungal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infection</a:t>
            </a:r>
            <a:r>
              <a:rPr lang="cs-CZ" baseline="0" dirty="0" smtClean="0"/>
              <a:t> of the </a:t>
            </a:r>
            <a:r>
              <a:rPr lang="cs-CZ" baseline="0" dirty="0" err="1" smtClean="0"/>
              <a:t>fingernails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toenails</a:t>
            </a:r>
            <a:r>
              <a:rPr lang="cs-CZ" baseline="0" dirty="0" smtClean="0"/>
              <a:t>); </a:t>
            </a:r>
            <a:r>
              <a:rPr lang="cs-CZ" baseline="0" dirty="0" err="1" smtClean="0"/>
              <a:t>chemotherapeuticum</a:t>
            </a:r>
            <a:r>
              <a:rPr lang="cs-CZ" baseline="0" dirty="0" smtClean="0"/>
              <a:t> = a </a:t>
            </a:r>
            <a:r>
              <a:rPr lang="cs-CZ" baseline="0" dirty="0" err="1" smtClean="0"/>
              <a:t>drug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that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selectively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destructive</a:t>
            </a:r>
            <a:r>
              <a:rPr lang="cs-CZ" baseline="0" dirty="0" smtClean="0"/>
              <a:t> to </a:t>
            </a:r>
            <a:r>
              <a:rPr lang="cs-CZ" baseline="0" dirty="0" err="1" smtClean="0"/>
              <a:t>malignant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cells</a:t>
            </a:r>
            <a:r>
              <a:rPr lang="cs-CZ" baseline="0" dirty="0" smtClean="0"/>
              <a:t> and </a:t>
            </a:r>
            <a:r>
              <a:rPr lang="cs-CZ" baseline="0" dirty="0" err="1" smtClean="0"/>
              <a:t>tissues</a:t>
            </a:r>
            <a:r>
              <a:rPr lang="cs-CZ" baseline="0" dirty="0" smtClean="0"/>
              <a:t>; </a:t>
            </a:r>
            <a:r>
              <a:rPr lang="cs-CZ" baseline="0" dirty="0" err="1" smtClean="0"/>
              <a:t>vasoconstringens</a:t>
            </a:r>
            <a:r>
              <a:rPr lang="cs-CZ" baseline="0" dirty="0" smtClean="0"/>
              <a:t> = a </a:t>
            </a:r>
            <a:r>
              <a:rPr lang="cs-CZ" baseline="0" dirty="0" err="1" smtClean="0"/>
              <a:t>drug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that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causes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narrowing</a:t>
            </a:r>
            <a:r>
              <a:rPr lang="cs-CZ" baseline="0" dirty="0" smtClean="0"/>
              <a:t> of the </a:t>
            </a:r>
            <a:r>
              <a:rPr lang="cs-CZ" baseline="0" dirty="0" err="1" smtClean="0"/>
              <a:t>walls</a:t>
            </a:r>
            <a:r>
              <a:rPr lang="cs-CZ" baseline="0" dirty="0" smtClean="0"/>
              <a:t> of </a:t>
            </a:r>
            <a:r>
              <a:rPr lang="cs-CZ" baseline="0" dirty="0" err="1" smtClean="0"/>
              <a:t>blood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vessels</a:t>
            </a:r>
            <a:r>
              <a:rPr lang="cs-CZ" baseline="0" dirty="0" smtClean="0"/>
              <a:t>; </a:t>
            </a:r>
            <a:r>
              <a:rPr lang="cs-CZ" baseline="0" dirty="0" err="1" smtClean="0"/>
              <a:t>diureticum</a:t>
            </a:r>
            <a:r>
              <a:rPr lang="cs-CZ" baseline="0" dirty="0" smtClean="0"/>
              <a:t> = a </a:t>
            </a:r>
            <a:r>
              <a:rPr lang="cs-CZ" baseline="0" dirty="0" err="1" smtClean="0"/>
              <a:t>drug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increasing</a:t>
            </a:r>
            <a:r>
              <a:rPr lang="cs-CZ" baseline="0" dirty="0" smtClean="0"/>
              <a:t> the </a:t>
            </a:r>
            <a:r>
              <a:rPr lang="cs-CZ" baseline="0" dirty="0" err="1" smtClean="0"/>
              <a:t>formation</a:t>
            </a:r>
            <a:r>
              <a:rPr lang="cs-CZ" baseline="0" dirty="0" smtClean="0"/>
              <a:t> of urine (</a:t>
            </a:r>
            <a:r>
              <a:rPr lang="cs-CZ" baseline="0" dirty="0" err="1" smtClean="0"/>
              <a:t>olyguria</a:t>
            </a:r>
            <a:r>
              <a:rPr lang="cs-CZ" baseline="0" dirty="0" smtClean="0"/>
              <a:t> = </a:t>
            </a:r>
            <a:r>
              <a:rPr lang="cs-CZ" baseline="0" dirty="0" err="1" smtClean="0"/>
              <a:t>abnormally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small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production</a:t>
            </a:r>
            <a:r>
              <a:rPr lang="cs-CZ" baseline="0" dirty="0" smtClean="0"/>
              <a:t> of urine); </a:t>
            </a:r>
            <a:r>
              <a:rPr lang="cs-CZ" baseline="0" dirty="0" err="1" smtClean="0"/>
              <a:t>emeticum</a:t>
            </a:r>
            <a:r>
              <a:rPr lang="cs-CZ" baseline="0" dirty="0" smtClean="0"/>
              <a:t> = a </a:t>
            </a:r>
            <a:r>
              <a:rPr lang="cs-CZ" baseline="0" dirty="0" err="1" smtClean="0"/>
              <a:t>drug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increasing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nausea</a:t>
            </a:r>
            <a:r>
              <a:rPr lang="cs-CZ" baseline="0" dirty="0" smtClean="0"/>
              <a:t> and </a:t>
            </a:r>
            <a:r>
              <a:rPr lang="cs-CZ" baseline="0" dirty="0" err="1" smtClean="0"/>
              <a:t>vomiting</a:t>
            </a:r>
            <a:r>
              <a:rPr lang="cs-CZ" baseline="0" dirty="0" smtClean="0"/>
              <a:t>; </a:t>
            </a:r>
            <a:r>
              <a:rPr lang="cs-CZ" baseline="0" dirty="0" err="1" smtClean="0"/>
              <a:t>hypotonicum</a:t>
            </a:r>
            <a:r>
              <a:rPr lang="cs-CZ" baseline="0" dirty="0" smtClean="0"/>
              <a:t> = a </a:t>
            </a:r>
            <a:r>
              <a:rPr lang="cs-CZ" baseline="0" dirty="0" err="1" smtClean="0"/>
              <a:t>drug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decreasing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blood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pressure</a:t>
            </a:r>
            <a:r>
              <a:rPr lang="cs-CZ" baseline="0" dirty="0" smtClean="0"/>
              <a:t>; </a:t>
            </a:r>
            <a:r>
              <a:rPr lang="cs-CZ" baseline="0" dirty="0" err="1" smtClean="0"/>
              <a:t>narcoticum</a:t>
            </a:r>
            <a:r>
              <a:rPr lang="cs-CZ" baseline="0" dirty="0" smtClean="0"/>
              <a:t> = a </a:t>
            </a:r>
            <a:r>
              <a:rPr lang="cs-CZ" baseline="0" dirty="0" err="1" smtClean="0"/>
              <a:t>drug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used</a:t>
            </a:r>
            <a:r>
              <a:rPr lang="cs-CZ" baseline="0" dirty="0" smtClean="0"/>
              <a:t> to </a:t>
            </a:r>
            <a:r>
              <a:rPr lang="cs-CZ" baseline="0" dirty="0" err="1" smtClean="0"/>
              <a:t>relieve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pain</a:t>
            </a:r>
            <a:r>
              <a:rPr lang="cs-CZ" baseline="0" dirty="0" smtClean="0"/>
              <a:t> and </a:t>
            </a:r>
            <a:r>
              <a:rPr lang="cs-CZ" baseline="0" dirty="0" err="1" smtClean="0"/>
              <a:t>induce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sleep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65F6-E794-4806-B2E7-D43CC7FEC702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4776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Rem</a:t>
            </a:r>
            <a:r>
              <a:rPr lang="cs-CZ" dirty="0" smtClean="0"/>
              <a:t>. expectorans = a </a:t>
            </a:r>
            <a:r>
              <a:rPr lang="cs-CZ" dirty="0" err="1" smtClean="0"/>
              <a:t>drug</a:t>
            </a:r>
            <a:r>
              <a:rPr lang="cs-CZ" dirty="0" smtClean="0"/>
              <a:t> </a:t>
            </a:r>
            <a:r>
              <a:rPr lang="cs-CZ" dirty="0" err="1" smtClean="0"/>
              <a:t>promoting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facilitating</a:t>
            </a:r>
            <a:r>
              <a:rPr lang="cs-CZ" dirty="0" smtClean="0"/>
              <a:t> the </a:t>
            </a:r>
            <a:r>
              <a:rPr lang="cs-CZ" dirty="0" err="1" smtClean="0"/>
              <a:t>secretion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expulsion</a:t>
            </a:r>
            <a:r>
              <a:rPr lang="cs-CZ" dirty="0" smtClean="0"/>
              <a:t> of </a:t>
            </a:r>
            <a:r>
              <a:rPr lang="cs-CZ" dirty="0" err="1" smtClean="0"/>
              <a:t>phlegm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mucus</a:t>
            </a:r>
            <a:r>
              <a:rPr lang="cs-CZ" baseline="0" dirty="0" smtClean="0"/>
              <a:t> from the </a:t>
            </a:r>
            <a:r>
              <a:rPr lang="cs-CZ" baseline="0" dirty="0" err="1" smtClean="0"/>
              <a:t>respiratory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tract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65F6-E794-4806-B2E7-D43CC7FEC702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3504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Rem</a:t>
            </a:r>
            <a:r>
              <a:rPr lang="cs-CZ" dirty="0" smtClean="0"/>
              <a:t>. </a:t>
            </a:r>
            <a:r>
              <a:rPr lang="cs-CZ" dirty="0" err="1" smtClean="0"/>
              <a:t>antibioticum</a:t>
            </a:r>
            <a:r>
              <a:rPr lang="cs-CZ" dirty="0" smtClean="0"/>
              <a:t> = a </a:t>
            </a:r>
            <a:r>
              <a:rPr lang="cs-CZ" dirty="0" err="1" smtClean="0"/>
              <a:t>drug</a:t>
            </a:r>
            <a:r>
              <a:rPr lang="cs-CZ" dirty="0" smtClean="0"/>
              <a:t> </a:t>
            </a:r>
            <a:r>
              <a:rPr lang="cs-CZ" dirty="0" err="1" smtClean="0"/>
              <a:t>used</a:t>
            </a:r>
            <a:r>
              <a:rPr lang="cs-CZ" baseline="0" dirty="0" smtClean="0"/>
              <a:t> to </a:t>
            </a:r>
            <a:r>
              <a:rPr lang="cs-CZ" baseline="0" dirty="0" err="1" smtClean="0"/>
              <a:t>treat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prevent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bacterial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infections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65F6-E794-4806-B2E7-D43CC7FEC702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4520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65F6-E794-4806-B2E7-D43CC7FEC702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5240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Rem</a:t>
            </a:r>
            <a:r>
              <a:rPr lang="cs-CZ" dirty="0" smtClean="0"/>
              <a:t>. </a:t>
            </a:r>
            <a:r>
              <a:rPr lang="cs-CZ" dirty="0" err="1" smtClean="0"/>
              <a:t>immunostimulans</a:t>
            </a:r>
            <a:r>
              <a:rPr lang="cs-CZ" dirty="0" smtClean="0"/>
              <a:t> = a </a:t>
            </a:r>
            <a:r>
              <a:rPr lang="cs-CZ" dirty="0" err="1" smtClean="0"/>
              <a:t>drug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stimulates</a:t>
            </a:r>
            <a:r>
              <a:rPr lang="cs-CZ" dirty="0" smtClean="0"/>
              <a:t> an </a:t>
            </a:r>
            <a:r>
              <a:rPr lang="cs-CZ" dirty="0" err="1" smtClean="0"/>
              <a:t>immune</a:t>
            </a:r>
            <a:r>
              <a:rPr lang="cs-CZ" dirty="0" smtClean="0"/>
              <a:t> response</a:t>
            </a:r>
          </a:p>
          <a:p>
            <a:r>
              <a:rPr lang="cs-CZ" dirty="0" err="1" smtClean="0"/>
              <a:t>Slidy</a:t>
            </a:r>
            <a:r>
              <a:rPr lang="cs-CZ" baseline="0" dirty="0" smtClean="0"/>
              <a:t> s oranžovými tabulkami v hodině – cvičení 1 – stejné recepty se objevují znovu v posledním cvičení v handoutu, to bych dala za úkol.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65F6-E794-4806-B2E7-D43CC7FEC702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Rem</a:t>
            </a:r>
            <a:r>
              <a:rPr lang="cs-CZ" dirty="0" smtClean="0"/>
              <a:t>. </a:t>
            </a:r>
            <a:r>
              <a:rPr lang="cs-CZ" dirty="0" err="1" smtClean="0"/>
              <a:t>gynaecologicum</a:t>
            </a:r>
            <a:r>
              <a:rPr lang="cs-CZ" baseline="0" dirty="0" smtClean="0"/>
              <a:t> = a </a:t>
            </a:r>
            <a:r>
              <a:rPr lang="cs-CZ" baseline="0" dirty="0" err="1" smtClean="0"/>
              <a:t>drug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used</a:t>
            </a:r>
            <a:r>
              <a:rPr lang="cs-CZ" baseline="0" dirty="0" smtClean="0"/>
              <a:t> to </a:t>
            </a:r>
            <a:r>
              <a:rPr lang="cs-CZ" baseline="0" dirty="0" err="1" smtClean="0"/>
              <a:t>treat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disorders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affecting</a:t>
            </a:r>
            <a:r>
              <a:rPr lang="cs-CZ" baseline="0" dirty="0" smtClean="0"/>
              <a:t> the </a:t>
            </a:r>
            <a:r>
              <a:rPr lang="cs-CZ" baseline="0" dirty="0" err="1" smtClean="0"/>
              <a:t>female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reproductive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system</a:t>
            </a:r>
            <a:endParaRPr lang="cs-CZ" dirty="0" smtClean="0"/>
          </a:p>
          <a:p>
            <a:r>
              <a:rPr lang="cs-CZ" dirty="0" smtClean="0"/>
              <a:t>Výplach = </a:t>
            </a:r>
            <a:r>
              <a:rPr lang="cs-CZ" dirty="0" err="1" smtClean="0"/>
              <a:t>lavage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65F6-E794-4806-B2E7-D43CC7FEC702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251665B-C24A-4702-B522-6A4334602E03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251665B-C24A-4702-B522-6A4334602E03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251665B-C24A-4702-B522-6A4334602E03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 err="1" smtClean="0"/>
              <a:t>Seminar</a:t>
            </a:r>
            <a:r>
              <a:rPr lang="cs-CZ" dirty="0" smtClean="0"/>
              <a:t> 10-11: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dirty="0" err="1" smtClean="0"/>
              <a:t>Types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medications</a:t>
            </a:r>
            <a:endParaRPr lang="cs-CZ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cs-CZ" dirty="0" err="1" smtClean="0"/>
              <a:t>Medical</a:t>
            </a:r>
            <a:r>
              <a:rPr lang="cs-CZ" dirty="0" smtClean="0"/>
              <a:t> </a:t>
            </a:r>
            <a:r>
              <a:rPr lang="cs-CZ" dirty="0" err="1"/>
              <a:t>p</a:t>
            </a:r>
            <a:r>
              <a:rPr lang="cs-CZ" dirty="0" err="1" smtClean="0"/>
              <a:t>rescription</a:t>
            </a: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Basic </a:t>
            </a:r>
            <a:r>
              <a:rPr lang="cs-CZ" dirty="0" err="1" smtClean="0"/>
              <a:t>Medical</a:t>
            </a:r>
            <a:r>
              <a:rPr lang="cs-CZ" dirty="0" smtClean="0"/>
              <a:t> terminology II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63415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806" y="145743"/>
            <a:ext cx="2288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CZECH, currently used</a:t>
            </a:r>
            <a:endParaRPr lang="en-US" b="1" dirty="0"/>
          </a:p>
        </p:txBody>
      </p:sp>
      <p:pic>
        <p:nvPicPr>
          <p:cNvPr id="4" name="Picture 3" descr="JS 2013 P4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91646" y="3377561"/>
            <a:ext cx="1434835" cy="11152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48954" y="5034692"/>
            <a:ext cx="1434835" cy="14751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152672" y="2068637"/>
            <a:ext cx="1771700" cy="4268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18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879466" y="2698290"/>
            <a:ext cx="68517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1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Rp</a:t>
            </a:r>
            <a:r>
              <a:rPr kumimoji="0" lang="en-GB" b="1" i="1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cs-CZ" b="0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Recipe = take!</a:t>
            </a: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Natri</a:t>
            </a:r>
            <a:r>
              <a:rPr kumimoji="0" lang="en-GB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bromat</a:t>
            </a:r>
            <a:r>
              <a:rPr kumimoji="0" lang="en-GB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bromatis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     </a:t>
            </a:r>
            <a:r>
              <a:rPr kumimoji="0" lang="en-GB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6,0</a:t>
            </a: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Phenobarbital</a:t>
            </a:r>
            <a:r>
              <a:rPr kumimoji="0" lang="en-GB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</a:t>
            </a:r>
            <a:r>
              <a:rPr lang="cs-CZ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0,6</a:t>
            </a: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Sirup</a:t>
            </a:r>
            <a:r>
              <a:rPr kumimoji="0" lang="en-GB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Menth</a:t>
            </a:r>
            <a:r>
              <a:rPr kumimoji="0" lang="en-GB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ae</a:t>
            </a:r>
            <a:r>
              <a:rPr kumimoji="0" lang="en-GB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cs-CZ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60,0</a:t>
            </a: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Aqu</a:t>
            </a:r>
            <a:r>
              <a:rPr kumimoji="0" lang="en-GB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ae</a:t>
            </a:r>
            <a:r>
              <a:rPr kumimoji="0" lang="en-GB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destillat</a:t>
            </a:r>
            <a:r>
              <a:rPr kumimoji="0" lang="en-GB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ae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cs-CZ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ad </a:t>
            </a:r>
            <a:r>
              <a:rPr kumimoji="0" lang="cs-CZ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300,</a:t>
            </a:r>
            <a:r>
              <a:rPr kumimoji="0" lang="cs-CZ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lang="cs-CZ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M. f. </a:t>
            </a:r>
            <a:r>
              <a:rPr kumimoji="0" lang="en-GB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mixt</a:t>
            </a:r>
            <a:r>
              <a:rPr kumimoji="0" lang="en-GB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Misce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fiat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mixtura</a:t>
            </a:r>
            <a:r>
              <a:rPr lang="cs-CZ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Mix 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(the ingredients)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 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make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cs-CZ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</a:t>
            </a:r>
            <a:r>
              <a:rPr lang="cs-CZ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mixture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cs-CZ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literally</a:t>
            </a:r>
            <a:r>
              <a:rPr lang="cs-CZ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so </a:t>
            </a:r>
            <a:r>
              <a:rPr lang="cs-CZ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that</a:t>
            </a:r>
            <a:r>
              <a:rPr lang="cs-CZ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 </a:t>
            </a:r>
            <a:r>
              <a:rPr lang="cs-CZ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mixture</a:t>
            </a:r>
            <a:r>
              <a:rPr lang="cs-CZ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</a:t>
            </a:r>
            <a:r>
              <a:rPr lang="cs-CZ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made)</a:t>
            </a: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D. S.</a:t>
            </a:r>
            <a:r>
              <a:rPr kumimoji="0" lang="en-GB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Da.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Signa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= Give! Sign! 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Jedna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lžička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třikrát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denně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en-GB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dle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(= One tablespoon 3 times a day after meal).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cap="small" dirty="0" err="1" smtClean="0"/>
              <a:t>Medical</a:t>
            </a:r>
            <a:r>
              <a:rPr lang="cs-CZ" sz="2800" b="1" cap="small" dirty="0" smtClean="0"/>
              <a:t> </a:t>
            </a:r>
            <a:r>
              <a:rPr lang="cs-CZ" sz="2800" b="1" cap="small" dirty="0" err="1" smtClean="0"/>
              <a:t>prescription</a:t>
            </a:r>
            <a:r>
              <a:rPr lang="cs-CZ" sz="2800" b="1" cap="small" dirty="0" smtClean="0"/>
              <a:t>: </a:t>
            </a:r>
            <a:r>
              <a:rPr lang="cs-CZ" sz="2800" b="1" cap="small" dirty="0" err="1" smtClean="0"/>
              <a:t>structure</a:t>
            </a:r>
            <a:endParaRPr lang="cs-CZ" sz="2800" b="1" cap="small" dirty="0"/>
          </a:p>
        </p:txBody>
      </p:sp>
      <p:sp>
        <p:nvSpPr>
          <p:cNvPr id="5" name="TextovéPole 4"/>
          <p:cNvSpPr txBox="1"/>
          <p:nvPr/>
        </p:nvSpPr>
        <p:spPr>
          <a:xfrm>
            <a:off x="284163" y="2674344"/>
            <a:ext cx="15890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INVOCATIO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84163" y="3274459"/>
            <a:ext cx="191611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ORDINATIO:</a:t>
            </a:r>
          </a:p>
          <a:p>
            <a:r>
              <a:rPr lang="cs-CZ" dirty="0" smtClean="0"/>
              <a:t>PRAESCRIPTIO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84162" y="4643077"/>
            <a:ext cx="173994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SUBSCRIPTIO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84163" y="5410969"/>
            <a:ext cx="1739946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SIGNATURA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84163" y="1593987"/>
            <a:ext cx="1589025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INSCRIPTIO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84163" y="2115719"/>
            <a:ext cx="3266905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PERSONALIA AEGROTI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825410" y="3203480"/>
            <a:ext cx="2590627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rem</a:t>
            </a:r>
            <a:r>
              <a:rPr lang="cs-CZ" b="1" dirty="0" smtClean="0"/>
              <a:t>. </a:t>
            </a:r>
            <a:r>
              <a:rPr lang="cs-CZ" b="1" dirty="0" err="1" smtClean="0"/>
              <a:t>cardinale</a:t>
            </a:r>
            <a:endParaRPr lang="cs-CZ" b="1" dirty="0" smtClean="0"/>
          </a:p>
          <a:p>
            <a:r>
              <a:rPr lang="cs-CZ" b="1" dirty="0" err="1" smtClean="0"/>
              <a:t>rem</a:t>
            </a:r>
            <a:r>
              <a:rPr lang="cs-CZ" b="1" dirty="0" smtClean="0"/>
              <a:t>. </a:t>
            </a:r>
            <a:r>
              <a:rPr lang="cs-CZ" b="1" dirty="0" err="1" smtClean="0"/>
              <a:t>adiuvans</a:t>
            </a:r>
            <a:endParaRPr lang="cs-CZ" b="1" dirty="0" smtClean="0"/>
          </a:p>
          <a:p>
            <a:r>
              <a:rPr lang="cs-CZ" b="1" dirty="0" err="1" smtClean="0"/>
              <a:t>rem</a:t>
            </a:r>
            <a:r>
              <a:rPr lang="cs-CZ" b="1" dirty="0" smtClean="0"/>
              <a:t>. </a:t>
            </a:r>
            <a:r>
              <a:rPr lang="cs-CZ" b="1" dirty="0" err="1" smtClean="0"/>
              <a:t>corrigens</a:t>
            </a:r>
            <a:endParaRPr lang="cs-CZ" b="1" dirty="0" smtClean="0"/>
          </a:p>
          <a:p>
            <a:r>
              <a:rPr lang="cs-CZ" b="1" dirty="0" err="1" smtClean="0"/>
              <a:t>rem</a:t>
            </a:r>
            <a:r>
              <a:rPr lang="cs-CZ" b="1" dirty="0" smtClean="0"/>
              <a:t>. </a:t>
            </a:r>
            <a:r>
              <a:rPr lang="cs-CZ" b="1" dirty="0" err="1" smtClean="0"/>
              <a:t>constituens</a:t>
            </a:r>
            <a:endParaRPr lang="cs-C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b="1" i="1" cap="small" dirty="0" err="1" smtClean="0"/>
              <a:t>Magistraliter</a:t>
            </a:r>
            <a:r>
              <a:rPr lang="cs-CZ" sz="2800" b="1" i="1" cap="small" dirty="0" smtClean="0"/>
              <a:t> </a:t>
            </a:r>
            <a:br>
              <a:rPr lang="cs-CZ" sz="2800" b="1" i="1" cap="small" dirty="0" smtClean="0"/>
            </a:br>
            <a:r>
              <a:rPr lang="cs-CZ" sz="2800" b="1" cap="small" dirty="0" smtClean="0"/>
              <a:t>= </a:t>
            </a:r>
            <a:r>
              <a:rPr lang="cs-CZ" sz="2800" b="1" cap="small" dirty="0" err="1" smtClean="0"/>
              <a:t>individually</a:t>
            </a:r>
            <a:r>
              <a:rPr lang="cs-CZ" sz="2800" b="1" cap="small" dirty="0" smtClean="0"/>
              <a:t> </a:t>
            </a:r>
            <a:r>
              <a:rPr lang="cs-CZ" sz="2800" b="1" cap="small" dirty="0" err="1" smtClean="0"/>
              <a:t>prepared</a:t>
            </a:r>
            <a:r>
              <a:rPr lang="cs-CZ" sz="2800" b="1" cap="small" dirty="0" smtClean="0"/>
              <a:t> </a:t>
            </a:r>
            <a:r>
              <a:rPr lang="cs-CZ" sz="2800" b="1" cap="small" dirty="0" err="1" smtClean="0"/>
              <a:t>medications</a:t>
            </a:r>
            <a:endParaRPr lang="cs-CZ" sz="2800" b="1" cap="small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1761334" y="1515101"/>
            <a:ext cx="7036441" cy="452794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i="1" u="sng" dirty="0" err="1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Rp</a:t>
            </a:r>
            <a:r>
              <a:rPr lang="cs-CZ" sz="2800" i="1" u="sng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endParaRPr lang="cs-CZ" sz="2800" u="sng" dirty="0" smtClean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Kalii </a:t>
            </a:r>
            <a:r>
              <a:rPr lang="cs-CZ" sz="2800" i="1" dirty="0" err="1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iodidi</a:t>
            </a:r>
            <a:r>
              <a:rPr lang="cs-CZ" sz="28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endParaRPr lang="cs-CZ" sz="2800" i="1" u="sng" dirty="0" smtClean="0">
              <a:solidFill>
                <a:srgbClr val="000000"/>
              </a:solidFill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cs-CZ" sz="28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   </a:t>
            </a:r>
            <a:r>
              <a:rPr lang="cs-CZ" sz="2800" i="1" dirty="0" err="1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Anisi</a:t>
            </a:r>
            <a:r>
              <a:rPr lang="cs-CZ" sz="28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 spiritus </a:t>
            </a:r>
            <a:r>
              <a:rPr lang="cs-CZ" sz="2800" i="1" dirty="0" err="1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compositi</a:t>
            </a:r>
            <a:r>
              <a:rPr lang="cs-CZ" sz="28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                </a:t>
            </a:r>
            <a:r>
              <a:rPr lang="cs-CZ" sz="2800" i="1" u="sng" dirty="0" err="1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aa</a:t>
            </a:r>
            <a:r>
              <a:rPr lang="cs-CZ" sz="28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 5,0</a:t>
            </a: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cs-CZ" sz="28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  </a:t>
            </a:r>
            <a:r>
              <a:rPr lang="cs-CZ" sz="2800" i="1" dirty="0" err="1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Aquae</a:t>
            </a:r>
            <a:r>
              <a:rPr lang="cs-CZ" sz="28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800" i="1" dirty="0" err="1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purificatae</a:t>
            </a:r>
            <a:r>
              <a:rPr lang="cs-CZ" sz="28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                         ad 200,0</a:t>
            </a:r>
            <a:endParaRPr lang="cs-CZ" sz="2800" dirty="0" smtClean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i="1" u="sng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M. </a:t>
            </a:r>
            <a:r>
              <a:rPr lang="cs-CZ" sz="2800" i="1" u="sng" dirty="0" err="1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f</a:t>
            </a:r>
            <a:r>
              <a:rPr lang="cs-CZ" sz="2800" i="1" u="sng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. sol.</a:t>
            </a:r>
            <a:endParaRPr lang="cs-CZ" sz="2800" i="1" u="sng" dirty="0" smtClean="0">
              <a:solidFill>
                <a:srgbClr val="000000"/>
              </a:solidFill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</a:pPr>
            <a:r>
              <a:rPr lang="cs-CZ" sz="2800" i="1" u="sng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D. S. </a:t>
            </a:r>
            <a:r>
              <a:rPr lang="cs-CZ" sz="28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3krát denně</a:t>
            </a:r>
            <a:r>
              <a:rPr lang="cs-CZ" sz="28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 jednu lžíci.</a:t>
            </a:r>
            <a:endParaRPr lang="cs-CZ" sz="2800" i="1" dirty="0">
              <a:solidFill>
                <a:srgbClr val="000000"/>
              </a:solidFill>
              <a:latin typeface="+mj-lt"/>
              <a:ea typeface="Times New Roman"/>
              <a:cs typeface="Times New Roman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638311" y="6075499"/>
            <a:ext cx="215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rgbClr val="0070C0"/>
                </a:solidFill>
              </a:rPr>
              <a:t>EXPECTORANS</a:t>
            </a:r>
            <a:endParaRPr lang="cs-CZ" i="1" dirty="0">
              <a:solidFill>
                <a:srgbClr val="0070C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12671" y="3253425"/>
            <a:ext cx="15193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</a:rPr>
              <a:t>GENITIVES!</a:t>
            </a:r>
          </a:p>
          <a:p>
            <a:r>
              <a:rPr lang="cs-CZ" dirty="0" smtClean="0"/>
              <a:t>(</a:t>
            </a:r>
            <a:r>
              <a:rPr lang="cs-CZ" dirty="0" err="1" smtClean="0"/>
              <a:t>expressing</a:t>
            </a:r>
            <a:r>
              <a:rPr lang="cs-CZ" dirty="0" smtClean="0"/>
              <a:t> </a:t>
            </a:r>
            <a:r>
              <a:rPr lang="cs-CZ" dirty="0" err="1" smtClean="0"/>
              <a:t>How</a:t>
            </a:r>
            <a:r>
              <a:rPr lang="cs-CZ" dirty="0" smtClean="0"/>
              <a:t> much OF…)</a:t>
            </a:r>
          </a:p>
        </p:txBody>
      </p:sp>
      <p:cxnSp>
        <p:nvCxnSpPr>
          <p:cNvPr id="7" name="Přímá spojovací šipka 6"/>
          <p:cNvCxnSpPr/>
          <p:nvPr/>
        </p:nvCxnSpPr>
        <p:spPr>
          <a:xfrm>
            <a:off x="1376041" y="3675356"/>
            <a:ext cx="678870" cy="4499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 flipV="1">
            <a:off x="1378976" y="2941354"/>
            <a:ext cx="764715" cy="3358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>
            <a:off x="1378976" y="3486555"/>
            <a:ext cx="76471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3710313" y="4412587"/>
            <a:ext cx="3063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MISCE FIAT SOLUTIO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788253" y="2900508"/>
            <a:ext cx="313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ANA (PARTES AEQUALES)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107109" y="2163668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RECIPE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082149" y="4814235"/>
            <a:ext cx="202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DA. SIGNA.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500" b="1" cap="small" dirty="0" err="1" smtClean="0"/>
              <a:t>Specialitates</a:t>
            </a:r>
            <a:r>
              <a:rPr lang="cs-CZ" sz="2500" b="1" cap="small" dirty="0" smtClean="0"/>
              <a:t> </a:t>
            </a:r>
            <a:br>
              <a:rPr lang="cs-CZ" sz="2500" b="1" cap="small" dirty="0" smtClean="0"/>
            </a:br>
            <a:r>
              <a:rPr lang="cs-CZ" sz="2500" b="1" cap="small" dirty="0" smtClean="0"/>
              <a:t>= </a:t>
            </a:r>
            <a:r>
              <a:rPr lang="cs-CZ" sz="2500" b="1" cap="small" dirty="0" err="1" smtClean="0"/>
              <a:t>ready</a:t>
            </a:r>
            <a:r>
              <a:rPr lang="cs-CZ" sz="2500" b="1" cap="small" dirty="0" smtClean="0"/>
              <a:t>-made </a:t>
            </a:r>
            <a:r>
              <a:rPr lang="cs-CZ" sz="2500" b="1" cap="small" dirty="0" err="1" smtClean="0"/>
              <a:t>medications</a:t>
            </a:r>
            <a:endParaRPr lang="cs-CZ" sz="2500" b="1" cap="small" dirty="0"/>
          </a:p>
        </p:txBody>
      </p:sp>
      <p:sp>
        <p:nvSpPr>
          <p:cNvPr id="4" name="Zástupný symbol pro obsah 3"/>
          <p:cNvSpPr>
            <a:spLocks noGrp="1" noChangeArrowheads="1"/>
          </p:cNvSpPr>
          <p:nvPr>
            <p:ph sz="quarter" idx="1"/>
          </p:nvPr>
        </p:nvSpPr>
        <p:spPr bwMode="auto">
          <a:xfrm>
            <a:off x="1731110" y="1651230"/>
            <a:ext cx="6782629" cy="39328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i="1" u="sng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Rp</a:t>
            </a:r>
            <a:r>
              <a:rPr lang="cs-CZ" sz="28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endParaRPr lang="cs-CZ" sz="2800" u="sng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Framykoin </a:t>
            </a:r>
            <a:r>
              <a:rPr lang="cs-CZ" sz="2800" i="1" u="sng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plv</a:t>
            </a:r>
            <a:r>
              <a:rPr lang="cs-CZ" sz="28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 </a:t>
            </a:r>
            <a:r>
              <a:rPr lang="cs-CZ" sz="2800" i="1" u="sng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ads</a:t>
            </a: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 1 x 20 </a:t>
            </a:r>
            <a:r>
              <a:rPr lang="cs-CZ" sz="28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gm</a:t>
            </a:r>
            <a:endParaRPr lang="cs-CZ" sz="28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Exp. </a:t>
            </a:r>
            <a:r>
              <a:rPr lang="cs-CZ" sz="2800" i="1" u="sng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orig</a:t>
            </a:r>
            <a:r>
              <a:rPr lang="cs-CZ" sz="28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 No.</a:t>
            </a: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II (</a:t>
            </a:r>
            <a:r>
              <a:rPr lang="cs-CZ" sz="28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du</a:t>
            </a:r>
            <a:r>
              <a:rPr lang="cs-CZ" sz="2800" i="1" dirty="0" err="1">
                <a:solidFill>
                  <a:srgbClr val="FF0000"/>
                </a:solidFill>
                <a:effectLst/>
                <a:latin typeface="+mj-lt"/>
                <a:ea typeface="Times New Roman"/>
                <a:cs typeface="Times New Roman"/>
              </a:rPr>
              <a:t>as</a:t>
            </a: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)</a:t>
            </a:r>
            <a:endParaRPr lang="cs-CZ" sz="28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cs-CZ" sz="28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D. S.</a:t>
            </a: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Aplikovat 2krát denně na </a:t>
            </a:r>
            <a:endParaRPr lang="cs-CZ" sz="2800" i="1" dirty="0" smtClean="0">
              <a:solidFill>
                <a:srgbClr val="000000"/>
              </a:solidFill>
              <a:effectLst/>
              <a:latin typeface="+mj-lt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  postižená </a:t>
            </a: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místa po dobu 10 dnů.</a:t>
            </a:r>
            <a:endParaRPr lang="cs-CZ" sz="2800" dirty="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431956" y="5742895"/>
            <a:ext cx="2161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smtClean="0">
                <a:solidFill>
                  <a:srgbClr val="0070C0"/>
                </a:solidFill>
              </a:rPr>
              <a:t>ANTIBIOTICUM</a:t>
            </a:r>
            <a:endParaRPr lang="cs-CZ" i="1" dirty="0">
              <a:solidFill>
                <a:srgbClr val="0070C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8780" y="3531382"/>
            <a:ext cx="1781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</a:rPr>
              <a:t>ACCUSATIVE!</a:t>
            </a:r>
            <a:endParaRPr lang="cs-CZ" sz="1600" b="1" dirty="0">
              <a:solidFill>
                <a:srgbClr val="FF0000"/>
              </a:solidFill>
            </a:endParaRPr>
          </a:p>
        </p:txBody>
      </p:sp>
      <p:cxnSp>
        <p:nvCxnSpPr>
          <p:cNvPr id="8" name="Přímá spojovací šipka 7"/>
          <p:cNvCxnSpPr/>
          <p:nvPr/>
        </p:nvCxnSpPr>
        <p:spPr>
          <a:xfrm flipV="1">
            <a:off x="395519" y="3853473"/>
            <a:ext cx="1659988" cy="861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2055515" y="3147866"/>
            <a:ext cx="427657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EXPEDITION</a:t>
            </a:r>
            <a:r>
              <a:rPr lang="cs-CZ" dirty="0" smtClean="0">
                <a:solidFill>
                  <a:srgbClr val="FF0000"/>
                </a:solidFill>
              </a:rPr>
              <a:t>ES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ORIGINAL</a:t>
            </a:r>
            <a:r>
              <a:rPr lang="cs-CZ" dirty="0" smtClean="0">
                <a:solidFill>
                  <a:srgbClr val="FF0000"/>
                </a:solidFill>
              </a:rPr>
              <a:t>ES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840769" y="2145912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RECIPE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875217" y="2433570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PULVIS ADSPERSORIUS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082149" y="3928410"/>
            <a:ext cx="202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DA. SIGNA.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95425"/>
            <a:ext cx="8229600" cy="4937760"/>
          </a:xfrm>
        </p:spPr>
        <p:txBody>
          <a:bodyPr>
            <a:normAutofit fontScale="92500" lnSpcReduction="20000"/>
          </a:bodyPr>
          <a:lstStyle/>
          <a:p>
            <a:pPr>
              <a:tabLst>
                <a:tab pos="6550025" algn="l"/>
              </a:tabLst>
            </a:pPr>
            <a:r>
              <a:rPr lang="cs-CZ" dirty="0" err="1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are the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introductory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and the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concluding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Latin formulae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in a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prescription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tabLst>
                <a:tab pos="6550025" algn="l"/>
              </a:tabLst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6550025" algn="l"/>
              </a:tabLst>
            </a:pPr>
            <a:r>
              <a:rPr lang="cs-CZ" dirty="0" err="1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part of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prescription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not in Latin?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tabLst>
                <a:tab pos="6550025" algn="l"/>
              </a:tabLst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6550025" algn="l"/>
              </a:tabLst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difference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individually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prepared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and a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ready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-made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prescription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tabLst>
                <a:tab pos="6550025" algn="l"/>
              </a:tabLst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6550025" algn="l"/>
              </a:tabLst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cases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nouns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medical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prescriptions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reason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tabLst>
                <a:tab pos="6550025" algn="l"/>
              </a:tabLst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6550025" algn="l"/>
              </a:tabLst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Latin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abbreviation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to express the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original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packages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of a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particular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medication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tabLst>
                <a:tab pos="6550025" algn="l"/>
              </a:tabLst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6550025" algn="l"/>
              </a:tabLst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1752" y="161925"/>
            <a:ext cx="8534400" cy="758952"/>
          </a:xfrm>
        </p:spPr>
        <p:txBody>
          <a:bodyPr>
            <a:noAutofit/>
          </a:bodyPr>
          <a:lstStyle/>
          <a:p>
            <a:r>
              <a:rPr lang="cs-CZ" sz="2500" b="1" cap="small" dirty="0" err="1" smtClean="0"/>
              <a:t>Medical</a:t>
            </a:r>
            <a:r>
              <a:rPr lang="cs-CZ" sz="2500" b="1" cap="small" dirty="0" smtClean="0"/>
              <a:t> </a:t>
            </a:r>
            <a:r>
              <a:rPr lang="cs-CZ" sz="2500" b="1" cap="small" dirty="0" err="1" smtClean="0"/>
              <a:t>prescription</a:t>
            </a:r>
            <a:r>
              <a:rPr lang="cs-CZ" sz="2500" b="1" cap="small" dirty="0" smtClean="0"/>
              <a:t>: </a:t>
            </a:r>
            <a:r>
              <a:rPr lang="cs-CZ" sz="2500" b="1" cap="small" dirty="0" err="1" smtClean="0"/>
              <a:t>revision</a:t>
            </a:r>
            <a:endParaRPr lang="cs-CZ" sz="2500" b="1" cap="small" dirty="0"/>
          </a:p>
        </p:txBody>
      </p:sp>
    </p:spTree>
    <p:extLst>
      <p:ext uri="{BB962C8B-B14F-4D97-AF65-F5344CB8AC3E}">
        <p14:creationId xmlns:p14="http://schemas.microsoft.com/office/powerpoint/2010/main" val="334462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80046"/>
            <a:ext cx="8686800" cy="1872208"/>
          </a:xfrm>
        </p:spPr>
        <p:txBody>
          <a:bodyPr>
            <a:normAutofit/>
          </a:bodyPr>
          <a:lstStyle/>
          <a:p>
            <a:r>
              <a:rPr lang="cs-CZ" sz="2800" b="1" cap="small" dirty="0" err="1" smtClean="0"/>
              <a:t>Put</a:t>
            </a:r>
            <a:r>
              <a:rPr lang="cs-CZ" sz="2800" b="1" cap="small" dirty="0" smtClean="0"/>
              <a:t> the lines in the </a:t>
            </a:r>
            <a:r>
              <a:rPr lang="cs-CZ" sz="2800" b="1" cap="small" dirty="0" err="1" smtClean="0"/>
              <a:t>correct</a:t>
            </a:r>
            <a:r>
              <a:rPr lang="cs-CZ" sz="2800" b="1" cap="small" dirty="0" smtClean="0"/>
              <a:t> </a:t>
            </a:r>
            <a:r>
              <a:rPr lang="cs-CZ" sz="2800" b="1" cap="small" dirty="0" err="1" smtClean="0"/>
              <a:t>order</a:t>
            </a:r>
            <a:r>
              <a:rPr lang="cs-CZ" sz="2800" b="1" cap="small" dirty="0" smtClean="0"/>
              <a:t> </a:t>
            </a:r>
            <a:br>
              <a:rPr lang="cs-CZ" sz="2800" b="1" cap="small" dirty="0" smtClean="0"/>
            </a:br>
            <a:r>
              <a:rPr lang="cs-CZ" sz="2800" b="1" cap="small" dirty="0" smtClean="0"/>
              <a:t>and </a:t>
            </a:r>
            <a:r>
              <a:rPr lang="cs-CZ" sz="2800" b="1" cap="small" dirty="0" err="1" smtClean="0"/>
              <a:t>read</a:t>
            </a:r>
            <a:r>
              <a:rPr lang="cs-CZ" sz="2800" b="1" cap="small" dirty="0" smtClean="0"/>
              <a:t> the </a:t>
            </a:r>
            <a:r>
              <a:rPr lang="cs-CZ" sz="2800" b="1" cap="small" dirty="0" err="1" smtClean="0"/>
              <a:t>prescription</a:t>
            </a:r>
            <a:r>
              <a:rPr lang="cs-CZ" sz="2800" b="1" cap="small" dirty="0" smtClean="0"/>
              <a:t> </a:t>
            </a:r>
            <a:r>
              <a:rPr lang="cs-CZ" sz="2000" b="1" dirty="0" smtClean="0"/>
              <a:t>(</a:t>
            </a:r>
            <a:r>
              <a:rPr lang="cs-CZ" sz="2000" b="1" dirty="0"/>
              <a:t>Handout </a:t>
            </a:r>
            <a:r>
              <a:rPr lang="cs-CZ" sz="2000" b="1" dirty="0" smtClean="0"/>
              <a:t>9.7</a:t>
            </a:r>
            <a:r>
              <a:rPr lang="cs-CZ" sz="2000" b="1" dirty="0"/>
              <a:t>, </a:t>
            </a:r>
            <a:r>
              <a:rPr lang="cs-CZ" sz="2000" b="1" dirty="0" err="1"/>
              <a:t>task</a:t>
            </a:r>
            <a:r>
              <a:rPr lang="cs-CZ" sz="2000" b="1" dirty="0"/>
              <a:t> </a:t>
            </a:r>
            <a:r>
              <a:rPr lang="cs-CZ" sz="2000" b="1" dirty="0" smtClean="0"/>
              <a:t>1)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500" i="1" dirty="0" smtClean="0">
                <a:solidFill>
                  <a:srgbClr val="0070C0"/>
                </a:solidFill>
              </a:rPr>
              <a:t>IMMUNOSTIMULANS</a:t>
            </a:r>
            <a:endParaRPr lang="cs-CZ" sz="2500" i="1" dirty="0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395536" y="2492896"/>
            <a:ext cx="7704856" cy="3384376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>
              <a:lnSpc>
                <a:spcPct val="115000"/>
              </a:lnSpc>
            </a:pPr>
            <a:r>
              <a:rPr lang="cs-CZ" sz="36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Exp. </a:t>
            </a:r>
            <a:r>
              <a:rPr lang="cs-CZ" sz="3600" i="1" dirty="0" err="1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orig</a:t>
            </a:r>
            <a:r>
              <a:rPr lang="cs-CZ" sz="36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 No. I (</a:t>
            </a:r>
            <a:r>
              <a:rPr lang="cs-CZ" sz="3600" i="1" dirty="0" err="1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unam</a:t>
            </a:r>
            <a:r>
              <a:rPr lang="cs-CZ" sz="36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)</a:t>
            </a:r>
            <a:endParaRPr lang="cs-CZ" sz="3600" dirty="0" smtClean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cs-CZ" sz="3600" i="1" dirty="0" err="1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Rp</a:t>
            </a:r>
            <a:r>
              <a:rPr lang="cs-CZ" sz="36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endParaRPr lang="cs-CZ" sz="3600" dirty="0" smtClean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600" i="1" dirty="0" err="1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Imunor</a:t>
            </a:r>
            <a:r>
              <a:rPr lang="cs-CZ" sz="36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p. o. 4 x 10 mg</a:t>
            </a:r>
            <a:endParaRPr lang="cs-CZ" sz="36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6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</a:t>
            </a: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 S. Dle rozpisu.</a:t>
            </a:r>
            <a:endParaRPr lang="cs-CZ" sz="3600" dirty="0">
              <a:effectLst/>
              <a:latin typeface="+mj-l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269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-285668"/>
            <a:ext cx="8686800" cy="2251720"/>
          </a:xfrm>
        </p:spPr>
        <p:txBody>
          <a:bodyPr>
            <a:normAutofit/>
          </a:bodyPr>
          <a:lstStyle/>
          <a:p>
            <a:r>
              <a:rPr lang="cs-CZ" sz="2800" b="1" cap="small" dirty="0" err="1"/>
              <a:t>Put</a:t>
            </a:r>
            <a:r>
              <a:rPr lang="cs-CZ" sz="2800" b="1" cap="small" dirty="0"/>
              <a:t> the lines in the </a:t>
            </a:r>
            <a:r>
              <a:rPr lang="cs-CZ" sz="2800" b="1" cap="small" dirty="0" err="1"/>
              <a:t>correct</a:t>
            </a:r>
            <a:r>
              <a:rPr lang="cs-CZ" sz="2800" b="1" cap="small" dirty="0"/>
              <a:t> </a:t>
            </a:r>
            <a:r>
              <a:rPr lang="cs-CZ" sz="2800" b="1" cap="small" dirty="0" err="1"/>
              <a:t>order</a:t>
            </a:r>
            <a:r>
              <a:rPr lang="cs-CZ" sz="2800" b="1" cap="small" dirty="0"/>
              <a:t> </a:t>
            </a:r>
            <a:br>
              <a:rPr lang="cs-CZ" sz="2800" b="1" cap="small" dirty="0"/>
            </a:br>
            <a:r>
              <a:rPr lang="cs-CZ" sz="2800" b="1" cap="small" dirty="0"/>
              <a:t>and </a:t>
            </a:r>
            <a:r>
              <a:rPr lang="cs-CZ" sz="2800" b="1" cap="small" dirty="0" err="1"/>
              <a:t>read</a:t>
            </a:r>
            <a:r>
              <a:rPr lang="cs-CZ" sz="2800" b="1" cap="small" dirty="0"/>
              <a:t> the </a:t>
            </a:r>
            <a:r>
              <a:rPr lang="cs-CZ" sz="2800" b="1" cap="small" dirty="0" err="1" smtClean="0"/>
              <a:t>prescription</a:t>
            </a:r>
            <a:r>
              <a:rPr lang="cs-CZ" sz="2800" b="1" cap="small" dirty="0" smtClean="0"/>
              <a:t> </a:t>
            </a:r>
            <a:r>
              <a:rPr lang="cs-CZ" sz="2000" b="1" dirty="0"/>
              <a:t>(</a:t>
            </a:r>
            <a:r>
              <a:rPr lang="cs-CZ" sz="2000" b="1" dirty="0" smtClean="0"/>
              <a:t>Handout 9.7</a:t>
            </a:r>
            <a:r>
              <a:rPr lang="cs-CZ" sz="2000" b="1" dirty="0"/>
              <a:t>, </a:t>
            </a:r>
            <a:r>
              <a:rPr lang="cs-CZ" sz="2000" b="1" dirty="0" err="1"/>
              <a:t>task</a:t>
            </a:r>
            <a:r>
              <a:rPr lang="cs-CZ" sz="2000" b="1" dirty="0"/>
              <a:t> </a:t>
            </a:r>
            <a:r>
              <a:rPr lang="cs-CZ" sz="2000" b="1" dirty="0" smtClean="0"/>
              <a:t>1)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sz="2500" i="1" dirty="0" smtClean="0">
                <a:solidFill>
                  <a:srgbClr val="0070C0"/>
                </a:solidFill>
              </a:rPr>
              <a:t>GYNAECOLOGICUM</a:t>
            </a:r>
            <a:endParaRPr lang="cs-CZ" sz="2500" dirty="0"/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auto">
          <a:xfrm>
            <a:off x="467544" y="2363911"/>
            <a:ext cx="8064896" cy="3464391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>
              <a:lnSpc>
                <a:spcPct val="115000"/>
              </a:lnSpc>
            </a:pPr>
            <a:r>
              <a:rPr lang="cs-CZ" sz="32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D. ad scat.</a:t>
            </a:r>
            <a:endParaRPr lang="cs-CZ" sz="3200" dirty="0" smtClean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cs-CZ" sz="3200" i="1" dirty="0" err="1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Acidi</a:t>
            </a:r>
            <a:r>
              <a:rPr lang="cs-CZ" sz="32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3200" i="1" dirty="0" err="1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borici</a:t>
            </a:r>
            <a:r>
              <a:rPr lang="cs-CZ" sz="32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3200" i="1" dirty="0" err="1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pulv</a:t>
            </a:r>
            <a:r>
              <a:rPr lang="cs-CZ" sz="32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 			             100,0</a:t>
            </a:r>
            <a:endParaRPr lang="cs-CZ" sz="3200" dirty="0" smtClean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200" i="1" dirty="0" err="1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Rp</a:t>
            </a:r>
            <a:r>
              <a:rPr lang="cs-CZ" sz="32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endParaRPr lang="cs-CZ" sz="32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cs-CZ" sz="32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S. Jednu lžíci na litr teplé vody                  </a:t>
            </a:r>
          </a:p>
          <a:p>
            <a:pPr>
              <a:lnSpc>
                <a:spcPct val="115000"/>
              </a:lnSpc>
            </a:pPr>
            <a:r>
              <a:rPr lang="cs-CZ" sz="3200" i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cs-CZ" sz="32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   </a:t>
            </a:r>
            <a:r>
              <a:rPr lang="cs-CZ" sz="32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k výplachům.</a:t>
            </a:r>
            <a:endParaRPr lang="cs-CZ" sz="3200" dirty="0" smtClean="0">
              <a:effectLst/>
              <a:latin typeface="+mj-l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568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836712"/>
            <a:ext cx="8686800" cy="144016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GB" sz="3100" b="1" cap="small" dirty="0" smtClean="0"/>
              <a:t>F</a:t>
            </a:r>
            <a:r>
              <a:rPr lang="cs-CZ" sz="3100" b="1" cap="small" dirty="0" smtClean="0"/>
              <a:t>ill in </a:t>
            </a:r>
            <a:r>
              <a:rPr lang="cs-CZ" sz="3100" b="1" cap="small" dirty="0" err="1" smtClean="0"/>
              <a:t>missing</a:t>
            </a:r>
            <a:r>
              <a:rPr lang="cs-CZ" sz="3100" b="1" cap="small" dirty="0" smtClean="0"/>
              <a:t> </a:t>
            </a:r>
            <a:r>
              <a:rPr lang="cs-CZ" sz="3100" b="1" cap="small" dirty="0" err="1" smtClean="0"/>
              <a:t>terms</a:t>
            </a:r>
            <a:r>
              <a:rPr lang="cs-CZ" sz="3100" b="1" cap="small" dirty="0" smtClean="0"/>
              <a:t> and </a:t>
            </a:r>
            <a:r>
              <a:rPr lang="cs-CZ" sz="3100" b="1" cap="small" dirty="0" err="1" smtClean="0"/>
              <a:t>translate</a:t>
            </a:r>
            <a:r>
              <a:rPr lang="cs-CZ" sz="3100" b="1" cap="small" dirty="0" smtClean="0"/>
              <a:t> </a:t>
            </a:r>
            <a:br>
              <a:rPr lang="cs-CZ" sz="3100" b="1" cap="small" dirty="0" smtClean="0"/>
            </a:br>
            <a:r>
              <a:rPr lang="cs-CZ" sz="2200" b="1" dirty="0" smtClean="0"/>
              <a:t>(</a:t>
            </a:r>
            <a:r>
              <a:rPr lang="cs-CZ" sz="2200" b="1" dirty="0"/>
              <a:t>Handout </a:t>
            </a:r>
            <a:r>
              <a:rPr lang="cs-CZ" sz="2200" b="1" dirty="0" smtClean="0"/>
              <a:t>9.7</a:t>
            </a:r>
            <a:r>
              <a:rPr lang="cs-CZ" sz="2200" b="1" dirty="0"/>
              <a:t>, </a:t>
            </a:r>
            <a:r>
              <a:rPr lang="cs-CZ" sz="2200" b="1" dirty="0" err="1"/>
              <a:t>task</a:t>
            </a:r>
            <a:r>
              <a:rPr lang="cs-CZ" sz="2200" b="1" dirty="0"/>
              <a:t> 2</a:t>
            </a:r>
            <a:r>
              <a:rPr lang="cs-CZ" sz="2200" b="1" dirty="0" smtClean="0"/>
              <a:t>)</a:t>
            </a:r>
            <a:r>
              <a:rPr lang="cs-CZ" sz="2200" b="1" cap="small" dirty="0" smtClean="0"/>
              <a:t/>
            </a:r>
            <a:br>
              <a:rPr lang="cs-CZ" sz="2200" b="1" cap="small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800" i="1" dirty="0" smtClean="0">
                <a:solidFill>
                  <a:srgbClr val="0070C0"/>
                </a:solidFill>
              </a:rPr>
              <a:t>HYPNOTICUM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</p:txBody>
      </p:sp>
      <p:sp>
        <p:nvSpPr>
          <p:cNvPr id="4" name="Obdélník 3"/>
          <p:cNvSpPr>
            <a:spLocks/>
          </p:cNvSpPr>
          <p:nvPr/>
        </p:nvSpPr>
        <p:spPr>
          <a:xfrm>
            <a:off x="501517" y="2124444"/>
            <a:ext cx="7704856" cy="381642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Rp</a:t>
            </a: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endParaRPr lang="cs-CZ" sz="28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Amobarbitali</a:t>
            </a: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			0,15</a:t>
            </a:r>
            <a:endParaRPr lang="cs-CZ" sz="28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Codeinii</a:t>
            </a: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8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dihydrogenphosphorici</a:t>
            </a: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</a:t>
            </a:r>
            <a:r>
              <a:rPr lang="cs-CZ" sz="28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0,03</a:t>
            </a:r>
            <a:endParaRPr lang="cs-CZ" sz="28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Aminophenazoni</a:t>
            </a: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		</a:t>
            </a:r>
            <a:r>
              <a:rPr lang="cs-CZ" sz="28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          0,25</a:t>
            </a:r>
            <a:endParaRPr lang="cs-CZ" sz="28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Olei </a:t>
            </a:r>
            <a:r>
              <a:rPr lang="cs-CZ" sz="28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cacao</a:t>
            </a: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q. </a:t>
            </a:r>
            <a:r>
              <a:rPr lang="cs-CZ" sz="28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_______</a:t>
            </a:r>
            <a:r>
              <a:rPr lang="cs-CZ" sz="28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8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ut</a:t>
            </a: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8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_______</a:t>
            </a:r>
            <a:r>
              <a:rPr lang="cs-CZ" sz="28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8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supp</a:t>
            </a: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endParaRPr lang="cs-CZ" sz="28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D. </a:t>
            </a:r>
            <a:r>
              <a:rPr lang="cs-CZ" sz="28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________</a:t>
            </a:r>
            <a:r>
              <a:rPr lang="cs-CZ" sz="28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d. </a:t>
            </a:r>
            <a:r>
              <a:rPr lang="cs-CZ" sz="28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_________</a:t>
            </a:r>
            <a:r>
              <a:rPr lang="cs-CZ" sz="28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VI (sex)</a:t>
            </a:r>
            <a:endParaRPr lang="cs-CZ" sz="28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S. Na noc zavést 1 čípek</a:t>
            </a:r>
            <a:r>
              <a:rPr lang="cs-CZ" sz="1100" i="1" dirty="0">
                <a:solidFill>
                  <a:srgbClr val="000000"/>
                </a:solidFill>
                <a:effectLst/>
                <a:latin typeface="Cambria"/>
                <a:ea typeface="Times New Roman"/>
                <a:cs typeface="Times New Roman"/>
              </a:rPr>
              <a:t>.</a:t>
            </a:r>
            <a:endParaRPr lang="cs-CZ" sz="11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451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265500"/>
            <a:ext cx="8686800" cy="165618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GB" sz="3100" b="1" cap="small" dirty="0"/>
              <a:t>F</a:t>
            </a:r>
            <a:r>
              <a:rPr lang="cs-CZ" sz="3100" b="1" cap="small" dirty="0"/>
              <a:t>ill in </a:t>
            </a:r>
            <a:r>
              <a:rPr lang="cs-CZ" sz="3100" b="1" cap="small" dirty="0" err="1"/>
              <a:t>missing</a:t>
            </a:r>
            <a:r>
              <a:rPr lang="cs-CZ" sz="3100" b="1" cap="small" dirty="0"/>
              <a:t> </a:t>
            </a:r>
            <a:r>
              <a:rPr lang="cs-CZ" sz="3100" b="1" cap="small" dirty="0" err="1" smtClean="0"/>
              <a:t>terms</a:t>
            </a:r>
            <a:r>
              <a:rPr lang="cs-CZ" sz="3100" b="1" cap="small" dirty="0" smtClean="0"/>
              <a:t> and </a:t>
            </a:r>
            <a:r>
              <a:rPr lang="cs-CZ" sz="3100" b="1" cap="small" dirty="0" err="1" smtClean="0"/>
              <a:t>translate</a:t>
            </a:r>
            <a:r>
              <a:rPr lang="cs-CZ" sz="3100" b="1" cap="small" dirty="0" smtClean="0"/>
              <a:t> </a:t>
            </a:r>
            <a:br>
              <a:rPr lang="cs-CZ" sz="3100" b="1" cap="small" dirty="0" smtClean="0"/>
            </a:br>
            <a:r>
              <a:rPr lang="cs-CZ" sz="2200" b="1" dirty="0" smtClean="0"/>
              <a:t>(</a:t>
            </a:r>
            <a:r>
              <a:rPr lang="cs-CZ" sz="2200" b="1" dirty="0"/>
              <a:t>Handout </a:t>
            </a:r>
            <a:r>
              <a:rPr lang="cs-CZ" sz="2200" b="1" dirty="0" smtClean="0"/>
              <a:t>9.7</a:t>
            </a:r>
            <a:r>
              <a:rPr lang="cs-CZ" sz="2200" b="1" dirty="0"/>
              <a:t>, </a:t>
            </a:r>
            <a:r>
              <a:rPr lang="cs-CZ" sz="2200" b="1" dirty="0" err="1"/>
              <a:t>task</a:t>
            </a:r>
            <a:r>
              <a:rPr lang="cs-CZ" sz="2200" b="1" dirty="0"/>
              <a:t> 2</a:t>
            </a:r>
            <a:r>
              <a:rPr lang="cs-CZ" sz="2200" b="1" dirty="0" smtClean="0"/>
              <a:t>)</a:t>
            </a:r>
            <a:br>
              <a:rPr lang="cs-CZ" sz="2200" b="1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800" i="1" dirty="0" smtClean="0">
                <a:solidFill>
                  <a:srgbClr val="0070C0"/>
                </a:solidFill>
              </a:rPr>
              <a:t>ANTIDEPRESSIVUM</a:t>
            </a:r>
            <a:endParaRPr lang="en-GB" sz="2800" dirty="0"/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auto">
          <a:xfrm>
            <a:off x="467542" y="2224588"/>
            <a:ext cx="7833079" cy="3430801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0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________</a:t>
            </a:r>
            <a:endParaRPr lang="cs-CZ" sz="30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Asentra</a:t>
            </a:r>
            <a:r>
              <a:rPr lang="cs-CZ" sz="3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50 </a:t>
            </a:r>
            <a:r>
              <a:rPr lang="cs-CZ" sz="3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tbl</a:t>
            </a:r>
            <a:r>
              <a:rPr lang="cs-CZ" sz="3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 p. o. 28 x 50 mg</a:t>
            </a:r>
            <a:endParaRPr lang="cs-CZ" sz="30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0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________</a:t>
            </a:r>
            <a:r>
              <a:rPr lang="cs-CZ" sz="30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3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orig</a:t>
            </a:r>
            <a:r>
              <a:rPr lang="cs-CZ" sz="3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 </a:t>
            </a:r>
            <a:r>
              <a:rPr lang="cs-CZ" sz="30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_______</a:t>
            </a:r>
            <a:r>
              <a:rPr lang="cs-CZ" sz="30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IV (</a:t>
            </a:r>
            <a:r>
              <a:rPr lang="cs-CZ" sz="3000" i="1" dirty="0" err="1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quattuor</a:t>
            </a:r>
            <a:r>
              <a:rPr lang="cs-CZ" sz="3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)</a:t>
            </a:r>
            <a:endParaRPr lang="cs-CZ" sz="30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D. </a:t>
            </a:r>
            <a:r>
              <a:rPr lang="cs-CZ" sz="30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________</a:t>
            </a:r>
            <a:r>
              <a:rPr lang="cs-CZ" sz="30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3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2 tablety denně.  </a:t>
            </a:r>
            <a:endParaRPr lang="cs-CZ" sz="3000" dirty="0">
              <a:effectLst/>
              <a:latin typeface="+mj-l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909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04800" y="-185491"/>
            <a:ext cx="8686800" cy="2016224"/>
          </a:xfrm>
        </p:spPr>
        <p:txBody>
          <a:bodyPr>
            <a:normAutofit fontScale="90000"/>
          </a:bodyPr>
          <a:lstStyle/>
          <a:p>
            <a:r>
              <a:rPr lang="en-GB" sz="2800" b="1" cap="small" dirty="0"/>
              <a:t>Give </a:t>
            </a:r>
            <a:r>
              <a:rPr lang="en-GB" sz="2800" b="1" cap="small" dirty="0" smtClean="0"/>
              <a:t>full form</a:t>
            </a:r>
            <a:r>
              <a:rPr lang="cs-CZ" sz="2800" b="1" cap="small" dirty="0" smtClean="0"/>
              <a:t>s</a:t>
            </a:r>
            <a:r>
              <a:rPr lang="en-GB" sz="2800" b="1" cap="small" dirty="0" smtClean="0"/>
              <a:t> </a:t>
            </a:r>
            <a:r>
              <a:rPr lang="en-GB" sz="2800" b="1" cap="small" dirty="0"/>
              <a:t>of the underlined </a:t>
            </a:r>
            <a:r>
              <a:rPr lang="en-GB" sz="2800" b="1" cap="small" dirty="0" err="1" smtClean="0"/>
              <a:t>abbreviat</a:t>
            </a:r>
            <a:r>
              <a:rPr lang="cs-CZ" sz="2800" b="1" cap="small" dirty="0" err="1" smtClean="0"/>
              <a:t>ions</a:t>
            </a:r>
            <a:r>
              <a:rPr lang="cs-CZ" sz="2800" b="1" cap="small" dirty="0" smtClean="0"/>
              <a:t> and </a:t>
            </a:r>
            <a:r>
              <a:rPr lang="cs-CZ" sz="2800" b="1" cap="small" dirty="0" err="1" smtClean="0"/>
              <a:t>translate</a:t>
            </a:r>
            <a:r>
              <a:rPr lang="cs-CZ" sz="2800" b="1" cap="small" dirty="0" smtClean="0"/>
              <a:t> the </a:t>
            </a:r>
            <a:r>
              <a:rPr lang="cs-CZ" sz="2800" b="1" cap="small" dirty="0" err="1" smtClean="0"/>
              <a:t>terms</a:t>
            </a:r>
            <a:r>
              <a:rPr lang="cs-CZ" sz="2800" b="1" cap="small" dirty="0" smtClean="0"/>
              <a:t> </a:t>
            </a:r>
            <a:r>
              <a:rPr lang="cs-CZ" sz="2200" b="1" dirty="0" smtClean="0"/>
              <a:t>(</a:t>
            </a:r>
            <a:r>
              <a:rPr lang="cs-CZ" sz="2200" b="1" dirty="0"/>
              <a:t>Handout </a:t>
            </a:r>
            <a:r>
              <a:rPr lang="cs-CZ" sz="2200" b="1" dirty="0" smtClean="0"/>
              <a:t>9.7</a:t>
            </a:r>
            <a:r>
              <a:rPr lang="cs-CZ" sz="2200" b="1" dirty="0"/>
              <a:t>, </a:t>
            </a:r>
            <a:r>
              <a:rPr lang="cs-CZ" sz="2200" b="1" dirty="0" err="1"/>
              <a:t>task</a:t>
            </a:r>
            <a:r>
              <a:rPr lang="cs-CZ" sz="2200" b="1" dirty="0"/>
              <a:t> </a:t>
            </a:r>
            <a:r>
              <a:rPr lang="cs-CZ" sz="2200" b="1" dirty="0" smtClean="0"/>
              <a:t>3)</a:t>
            </a:r>
            <a:r>
              <a:rPr lang="cs-CZ" sz="2200" b="1" cap="small" dirty="0" smtClean="0"/>
              <a:t/>
            </a:r>
            <a:br>
              <a:rPr lang="cs-CZ" sz="2200" b="1" cap="small" dirty="0" smtClean="0"/>
            </a:br>
            <a:r>
              <a:rPr lang="cs-CZ" sz="2800" b="1" cap="small" dirty="0"/>
              <a:t/>
            </a:r>
            <a:br>
              <a:rPr lang="cs-CZ" sz="2800" b="1" cap="small" dirty="0"/>
            </a:br>
            <a:r>
              <a:rPr lang="cs-CZ" sz="2500" i="1" dirty="0" smtClean="0">
                <a:solidFill>
                  <a:srgbClr val="0070C0"/>
                </a:solidFill>
              </a:rPr>
              <a:t>ANALGETICUM + ANTIPYRETICUM</a:t>
            </a:r>
            <a:endParaRPr lang="cs-CZ" sz="2500" dirty="0"/>
          </a:p>
        </p:txBody>
      </p:sp>
      <p:sp>
        <p:nvSpPr>
          <p:cNvPr id="7" name="Obdélník 6"/>
          <p:cNvSpPr>
            <a:spLocks/>
          </p:cNvSpPr>
          <p:nvPr/>
        </p:nvSpPr>
        <p:spPr>
          <a:xfrm>
            <a:off x="467544" y="1961936"/>
            <a:ext cx="7344816" cy="374441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Rp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endParaRPr lang="cs-CZ" sz="20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Acidi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acetylsalicylici</a:t>
            </a:r>
            <a:endParaRPr lang="cs-CZ" sz="20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Paracetamoli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			</a:t>
            </a:r>
            <a:r>
              <a:rPr lang="cs-CZ" sz="2000" i="1" u="sng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aa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0,3</a:t>
            </a:r>
            <a:endParaRPr lang="cs-CZ" sz="20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Codeinii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000" i="1" dirty="0" err="1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dihydrogenphosphorici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     </a:t>
            </a:r>
            <a:r>
              <a:rPr lang="cs-CZ" sz="20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               0,02</a:t>
            </a:r>
            <a:endParaRPr lang="cs-CZ" sz="20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Coffeini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cum </a:t>
            </a: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natrio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benzoico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	    </a:t>
            </a:r>
            <a:r>
              <a:rPr lang="cs-CZ" sz="20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 0,1</a:t>
            </a:r>
            <a:endParaRPr lang="cs-CZ" sz="20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Magnesii </a:t>
            </a: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oxydati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		     </a:t>
            </a:r>
            <a:r>
              <a:rPr lang="cs-CZ" sz="20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0,05</a:t>
            </a:r>
            <a:endParaRPr lang="cs-CZ" sz="20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0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M. f. </a:t>
            </a:r>
            <a:r>
              <a:rPr lang="cs-CZ" sz="2000" i="1" u="sng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pulv</a:t>
            </a:r>
            <a:r>
              <a:rPr lang="cs-CZ" sz="20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			</a:t>
            </a:r>
            <a:endParaRPr lang="cs-CZ" sz="20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0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D. t. d. No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r>
              <a:rPr lang="cs-CZ" sz="2000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XX (</a:t>
            </a: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viginti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) ad </a:t>
            </a:r>
            <a:r>
              <a:rPr lang="cs-CZ" sz="2000" i="1" u="sng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caps</a:t>
            </a:r>
            <a:r>
              <a:rPr lang="cs-CZ" sz="20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endParaRPr lang="cs-CZ" sz="2000" u="sng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0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S.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3krát denně 1 prášek.</a:t>
            </a:r>
            <a:endParaRPr lang="cs-CZ" sz="20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dirty="0">
                <a:effectLst/>
                <a:latin typeface="+mj-lt"/>
                <a:ea typeface="Times New Roman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1951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cap="small" dirty="0" smtClean="0">
                <a:solidFill>
                  <a:schemeClr val="accent3">
                    <a:lumMod val="75000"/>
                  </a:schemeClr>
                </a:solidFill>
              </a:rPr>
              <a:t>Basic </a:t>
            </a:r>
            <a:r>
              <a:rPr lang="cs-CZ" sz="2800" b="1" cap="small" dirty="0" err="1" smtClean="0">
                <a:solidFill>
                  <a:schemeClr val="accent3">
                    <a:lumMod val="75000"/>
                  </a:schemeClr>
                </a:solidFill>
              </a:rPr>
              <a:t>types</a:t>
            </a:r>
            <a:r>
              <a:rPr lang="cs-CZ" sz="2800" b="1" cap="small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2800" b="1" cap="small" dirty="0" err="1" smtClean="0">
                <a:solidFill>
                  <a:schemeClr val="accent3">
                    <a:lumMod val="75000"/>
                  </a:schemeClr>
                </a:solidFill>
              </a:rPr>
              <a:t>of</a:t>
            </a:r>
            <a:r>
              <a:rPr lang="cs-CZ" sz="2800" b="1" cap="small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2800" b="1" cap="small" dirty="0" err="1" smtClean="0">
                <a:solidFill>
                  <a:schemeClr val="accent3">
                    <a:lumMod val="75000"/>
                  </a:schemeClr>
                </a:solidFill>
              </a:rPr>
              <a:t>medications</a:t>
            </a:r>
            <a:endParaRPr lang="cs-CZ" sz="2800" b="1" cap="small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51166" y="2914864"/>
            <a:ext cx="7362496" cy="4492283"/>
          </a:xfrm>
        </p:spPr>
        <p:txBody>
          <a:bodyPr/>
          <a:lstStyle/>
          <a:p>
            <a:r>
              <a:rPr lang="cs-CZ" sz="2400" dirty="0" smtClean="0"/>
              <a:t>-(I)ENS/-ANS</a:t>
            </a:r>
            <a:endParaRPr lang="cs-CZ" dirty="0" smtClean="0"/>
          </a:p>
          <a:p>
            <a:pPr>
              <a:spcAft>
                <a:spcPts val="1200"/>
              </a:spcAft>
            </a:pPr>
            <a:r>
              <a:rPr lang="cs-CZ" sz="2400" dirty="0" smtClean="0"/>
              <a:t>-ICUM/-IVUM</a:t>
            </a:r>
            <a:endParaRPr lang="cs-CZ" dirty="0" smtClean="0"/>
          </a:p>
          <a:p>
            <a:pPr lvl="1"/>
            <a:r>
              <a:rPr lang="cs-CZ" dirty="0" smtClean="0"/>
              <a:t>-LYTICUM?</a:t>
            </a:r>
          </a:p>
          <a:p>
            <a:pPr lvl="1"/>
            <a:r>
              <a:rPr lang="cs-CZ" dirty="0" smtClean="0"/>
              <a:t>CONTRA-/ANTI-?</a:t>
            </a:r>
          </a:p>
          <a:p>
            <a:pPr lvl="1"/>
            <a:r>
              <a:rPr lang="cs-CZ" dirty="0" smtClean="0"/>
              <a:t>HYPO-?</a:t>
            </a:r>
          </a:p>
          <a:p>
            <a:pPr lvl="1"/>
            <a:r>
              <a:rPr lang="cs-CZ" dirty="0" smtClean="0"/>
              <a:t>DE-/DES-?</a:t>
            </a:r>
          </a:p>
          <a:p>
            <a:pPr lvl="1"/>
            <a:r>
              <a:rPr lang="cs-CZ" dirty="0" smtClean="0"/>
              <a:t>AN-?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681942" y="2376850"/>
            <a:ext cx="2841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rgbClr val="C00000"/>
                </a:solidFill>
              </a:rPr>
              <a:t>Plural</a:t>
            </a:r>
            <a:r>
              <a:rPr lang="cs-CZ" sz="2000" b="1" dirty="0" smtClean="0">
                <a:solidFill>
                  <a:srgbClr val="C00000"/>
                </a:solidFill>
              </a:rPr>
              <a:t> </a:t>
            </a:r>
            <a:r>
              <a:rPr lang="cs-CZ" sz="2000" b="1" dirty="0" err="1" smtClean="0">
                <a:solidFill>
                  <a:srgbClr val="C00000"/>
                </a:solidFill>
              </a:rPr>
              <a:t>forms</a:t>
            </a:r>
            <a:r>
              <a:rPr lang="cs-CZ" sz="2000" b="1" dirty="0" smtClean="0">
                <a:solidFill>
                  <a:srgbClr val="C00000"/>
                </a:solidFill>
              </a:rPr>
              <a:t>?</a:t>
            </a:r>
            <a:endParaRPr lang="cs-CZ" sz="2000" b="1" dirty="0">
              <a:solidFill>
                <a:srgbClr val="C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542671" y="2856862"/>
            <a:ext cx="3315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50"/>
                </a:solidFill>
              </a:rPr>
              <a:t>-(I)ENTIA/-ANTIA</a:t>
            </a:r>
            <a:endParaRPr lang="cs-CZ" sz="2400" b="1" dirty="0">
              <a:solidFill>
                <a:srgbClr val="00B05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542671" y="3305222"/>
            <a:ext cx="2546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50"/>
                </a:solidFill>
              </a:rPr>
              <a:t>-ICA/-IVA</a:t>
            </a:r>
            <a:endParaRPr lang="cs-CZ" sz="2400" b="1" dirty="0">
              <a:solidFill>
                <a:srgbClr val="00B05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07964" y="2403484"/>
            <a:ext cx="4125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REMEDIUM </a:t>
            </a:r>
            <a:r>
              <a:rPr lang="cs-CZ" dirty="0" smtClean="0"/>
              <a:t>(</a:t>
            </a:r>
            <a:r>
              <a:rPr lang="cs-CZ" dirty="0" err="1" smtClean="0"/>
              <a:t>usually</a:t>
            </a:r>
            <a:r>
              <a:rPr lang="cs-CZ" dirty="0" smtClean="0"/>
              <a:t> </a:t>
            </a:r>
            <a:r>
              <a:rPr lang="cs-CZ" dirty="0" err="1" smtClean="0"/>
              <a:t>omitted</a:t>
            </a:r>
            <a:r>
              <a:rPr lang="cs-CZ" dirty="0" smtClean="0"/>
              <a:t>)…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542671" y="3953412"/>
            <a:ext cx="3179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smtClean="0">
                <a:solidFill>
                  <a:srgbClr val="C00000"/>
                </a:solidFill>
              </a:rPr>
              <a:t>ANXIOLYTICUM</a:t>
            </a:r>
            <a:endParaRPr lang="cs-CZ" sz="2000" i="1" dirty="0">
              <a:solidFill>
                <a:srgbClr val="C0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385573" y="4365865"/>
            <a:ext cx="4561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smtClean="0">
                <a:solidFill>
                  <a:srgbClr val="C00000"/>
                </a:solidFill>
              </a:rPr>
              <a:t>CONTRACEPTIVUM / ANTIDOTUM</a:t>
            </a:r>
            <a:endParaRPr lang="cs-CZ" sz="2000" i="1" dirty="0">
              <a:solidFill>
                <a:srgbClr val="C0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519019" y="4747441"/>
            <a:ext cx="2302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smtClean="0">
                <a:solidFill>
                  <a:srgbClr val="C00000"/>
                </a:solidFill>
              </a:rPr>
              <a:t>HYPOTONICUM</a:t>
            </a:r>
            <a:endParaRPr lang="cs-CZ" sz="2000" i="1" dirty="0">
              <a:solidFill>
                <a:srgbClr val="C0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575854" y="5107895"/>
            <a:ext cx="2302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smtClean="0">
                <a:solidFill>
                  <a:srgbClr val="C00000"/>
                </a:solidFill>
              </a:rPr>
              <a:t>DETOXICANS</a:t>
            </a:r>
            <a:endParaRPr lang="cs-CZ" sz="2000" i="1" dirty="0">
              <a:solidFill>
                <a:srgbClr val="C0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556592" y="5521617"/>
            <a:ext cx="2302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smtClean="0">
                <a:solidFill>
                  <a:srgbClr val="C00000"/>
                </a:solidFill>
              </a:rPr>
              <a:t>ANALGETICUM</a:t>
            </a:r>
            <a:endParaRPr lang="cs-CZ" sz="2000" i="1" dirty="0">
              <a:solidFill>
                <a:srgbClr val="C0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36562" y="1534914"/>
            <a:ext cx="8085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Names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medications</a:t>
            </a:r>
            <a:r>
              <a:rPr lang="cs-CZ" sz="2000" dirty="0" smtClean="0"/>
              <a:t> = </a:t>
            </a:r>
            <a:r>
              <a:rPr lang="cs-CZ" sz="2000" dirty="0" err="1" smtClean="0"/>
              <a:t>remedium</a:t>
            </a:r>
            <a:r>
              <a:rPr lang="cs-CZ" sz="2000" dirty="0" smtClean="0"/>
              <a:t> (</a:t>
            </a:r>
            <a:r>
              <a:rPr lang="cs-CZ" sz="2000" dirty="0" err="1" smtClean="0"/>
              <a:t>sg</a:t>
            </a:r>
            <a:r>
              <a:rPr lang="cs-CZ" sz="2000" dirty="0" smtClean="0"/>
              <a:t>.) / </a:t>
            </a:r>
            <a:r>
              <a:rPr lang="cs-CZ" sz="2000" dirty="0" err="1" smtClean="0"/>
              <a:t>remedia</a:t>
            </a:r>
            <a:r>
              <a:rPr lang="cs-CZ" sz="2000" dirty="0" smtClean="0"/>
              <a:t> (</a:t>
            </a:r>
            <a:r>
              <a:rPr lang="cs-CZ" sz="2000" dirty="0" err="1" smtClean="0"/>
              <a:t>pl</a:t>
            </a:r>
            <a:r>
              <a:rPr lang="cs-CZ" sz="2000" dirty="0" smtClean="0"/>
              <a:t>.) + </a:t>
            </a:r>
            <a:r>
              <a:rPr lang="cs-CZ" sz="2000" dirty="0" err="1" smtClean="0"/>
              <a:t>adjective</a:t>
            </a:r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9508" y="308502"/>
            <a:ext cx="8534400" cy="758952"/>
          </a:xfrm>
        </p:spPr>
        <p:txBody>
          <a:bodyPr>
            <a:noAutofit/>
          </a:bodyPr>
          <a:lstStyle/>
          <a:p>
            <a:r>
              <a:rPr lang="cs-CZ" sz="2800" b="1" cap="small" dirty="0" err="1" smtClean="0"/>
              <a:t>Forms</a:t>
            </a:r>
            <a:r>
              <a:rPr lang="cs-CZ" sz="2800" b="1" cap="small" dirty="0" smtClean="0"/>
              <a:t> of </a:t>
            </a:r>
            <a:r>
              <a:rPr lang="cs-CZ" sz="2800" b="1" cap="small" dirty="0" err="1" smtClean="0"/>
              <a:t>pharmaceutical</a:t>
            </a:r>
            <a:r>
              <a:rPr lang="cs-CZ" sz="2800" b="1" cap="small" dirty="0" smtClean="0"/>
              <a:t> </a:t>
            </a:r>
            <a:br>
              <a:rPr lang="cs-CZ" sz="2800" b="1" cap="small" dirty="0" smtClean="0"/>
            </a:br>
            <a:r>
              <a:rPr lang="cs-CZ" sz="2800" b="1" cap="small" dirty="0" err="1" smtClean="0"/>
              <a:t>preparations</a:t>
            </a:r>
            <a:r>
              <a:rPr lang="cs-CZ" sz="2800" b="1" cap="small" dirty="0" smtClean="0"/>
              <a:t> and </a:t>
            </a:r>
            <a:r>
              <a:rPr lang="cs-CZ" sz="2800" b="1" cap="small" dirty="0" err="1" smtClean="0"/>
              <a:t>agents</a:t>
            </a:r>
            <a:r>
              <a:rPr lang="cs-CZ" sz="2800" b="1" cap="small" dirty="0" smtClean="0"/>
              <a:t> </a:t>
            </a:r>
            <a:r>
              <a:rPr lang="cs-CZ" sz="2000" b="1" dirty="0" smtClean="0"/>
              <a:t>(</a:t>
            </a:r>
            <a:r>
              <a:rPr lang="cs-CZ" sz="2000" b="1" dirty="0" err="1" smtClean="0"/>
              <a:t>cf</a:t>
            </a:r>
            <a:r>
              <a:rPr lang="cs-CZ" sz="2000" b="1" dirty="0" smtClean="0"/>
              <a:t>. Handout 9.7, </a:t>
            </a:r>
            <a:r>
              <a:rPr lang="cs-CZ" sz="2000" b="1" dirty="0" err="1" smtClean="0"/>
              <a:t>task</a:t>
            </a:r>
            <a:r>
              <a:rPr lang="cs-CZ" sz="2000" b="1" dirty="0" smtClean="0"/>
              <a:t> 4)</a:t>
            </a:r>
            <a:endParaRPr lang="cs-CZ" sz="2000" b="1" dirty="0"/>
          </a:p>
        </p:txBody>
      </p:sp>
      <p:pic>
        <p:nvPicPr>
          <p:cNvPr id="4" name="obrázek 19" descr="http://i72.photobucket.com/albums/i196/lashopaholic/bigstockphoto_Baby_Powder_2864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0902" y="2670138"/>
            <a:ext cx="1186729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1" descr="http://patricinhaesperta.com.br/wp-content/uploads/2013/01/medicamento-capsul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7368" y="2474613"/>
            <a:ext cx="1807152" cy="98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25" descr="http://a876.g.akamai.net/7/876/1448/v00001/images.medscape.com/pi/features/drugdirectory/octupdate/ROX465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1870" y="4368192"/>
            <a:ext cx="1648258" cy="129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1" descr="http://cdn2.hubspot.net/hub/147789/file-516497281-jpg/images/eye_drop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1568" y="2407757"/>
            <a:ext cx="1540020" cy="15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52" descr="http://images.medscape.com/pi/features/drugdirectory/octupdate/A722612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47632" y="2440226"/>
            <a:ext cx="1953923" cy="148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67" descr="http://braunoviny.bbraun.cz/sites/default/files/Tema/2009/mezinarodni-neintervencni-poregistracni-studie-bezpecnosti/ecoflac-ecobag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07348" y="3282720"/>
            <a:ext cx="1247382" cy="226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22" descr="https://encrypted-tbn1.gstatic.com/images?q=tbn:ANd9GcS-0z1eUJQVCBXwSNHUenlvpEpxm41ES9cCvmi3rhkNXgaeph1M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661" y="4780114"/>
            <a:ext cx="2027167" cy="129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40" descr="http://frugallysustainable.com/wp-content/uploads/2012/06/001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31568" y="4376298"/>
            <a:ext cx="1491749" cy="117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497180" y="1581193"/>
            <a:ext cx="8211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ulvis</a:t>
            </a:r>
            <a:r>
              <a:rPr lang="cs-CZ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adspersorius</a:t>
            </a:r>
            <a:r>
              <a:rPr lang="cs-CZ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  </a:t>
            </a:r>
            <a:r>
              <a:rPr lang="cs-CZ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     </a:t>
            </a:r>
            <a:r>
              <a:rPr lang="cs-CZ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suppositorium</a:t>
            </a:r>
            <a:r>
              <a:rPr lang="cs-CZ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~     </a:t>
            </a:r>
            <a:r>
              <a:rPr lang="cs-CZ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guttae</a:t>
            </a:r>
            <a:r>
              <a:rPr lang="cs-CZ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~  </a:t>
            </a:r>
            <a:r>
              <a:rPr lang="cs-CZ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unguentum</a:t>
            </a:r>
            <a:r>
              <a:rPr lang="cs-CZ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~</a:t>
            </a:r>
          </a:p>
          <a:p>
            <a:r>
              <a:rPr lang="cs-CZ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tabuletta</a:t>
            </a:r>
            <a:r>
              <a:rPr lang="cs-CZ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~     </a:t>
            </a:r>
            <a:r>
              <a:rPr lang="cs-CZ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infusio</a:t>
            </a:r>
            <a:r>
              <a:rPr lang="cs-CZ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~     species      ~     </a:t>
            </a:r>
            <a:r>
              <a:rPr lang="cs-CZ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globulus</a:t>
            </a:r>
            <a:r>
              <a:rPr lang="cs-CZ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~      </a:t>
            </a:r>
            <a:r>
              <a:rPr lang="cs-CZ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capsula</a:t>
            </a:r>
            <a:endParaRPr lang="cs-CZ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obrázek 37" descr="http://images.ddccdn.com/images/pills/custom/pill18909-1/progesterone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84880" y="4969552"/>
            <a:ext cx="1331112" cy="11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261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4163" y="1018161"/>
            <a:ext cx="8574087" cy="970693"/>
          </a:xfrm>
        </p:spPr>
        <p:txBody>
          <a:bodyPr>
            <a:noAutofit/>
          </a:bodyPr>
          <a:lstStyle/>
          <a:p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en-GB" sz="2800" b="1" cap="small" dirty="0" smtClean="0"/>
              <a:t>P</a:t>
            </a:r>
            <a:r>
              <a:rPr lang="cs-CZ" sz="2800" b="1" cap="small" dirty="0" err="1" smtClean="0"/>
              <a:t>arts</a:t>
            </a:r>
            <a:r>
              <a:rPr lang="cs-CZ" sz="2800" b="1" cap="small" dirty="0" smtClean="0"/>
              <a:t> of </a:t>
            </a:r>
            <a:r>
              <a:rPr lang="cs-CZ" sz="2800" b="1" cap="small" dirty="0" err="1" smtClean="0"/>
              <a:t>plants</a:t>
            </a:r>
            <a:r>
              <a:rPr lang="cs-CZ" sz="2800" b="1" cap="small" dirty="0" smtClean="0"/>
              <a:t> </a:t>
            </a:r>
            <a:r>
              <a:rPr lang="cs-CZ" sz="2800" b="1" cap="small" dirty="0" err="1" smtClean="0"/>
              <a:t>used</a:t>
            </a:r>
            <a:r>
              <a:rPr lang="cs-CZ" sz="2800" b="1" cap="small" dirty="0" smtClean="0"/>
              <a:t> in </a:t>
            </a:r>
            <a:r>
              <a:rPr lang="cs-CZ" sz="2800" b="1" cap="small" dirty="0" err="1" smtClean="0"/>
              <a:t>pharmacology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/>
          </a:p>
        </p:txBody>
      </p:sp>
      <p:pic>
        <p:nvPicPr>
          <p:cNvPr id="32770" name="Picture 2" descr="Výsledok vyhľadávania obrázkov pre dopyt FLOWER OF TI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8245" y="4277269"/>
            <a:ext cx="1289715" cy="1933629"/>
          </a:xfrm>
          <a:prstGeom prst="rect">
            <a:avLst/>
          </a:prstGeom>
          <a:noFill/>
        </p:spPr>
      </p:pic>
      <p:pic>
        <p:nvPicPr>
          <p:cNvPr id="32772" name="Picture 4" descr="Výsledok vyhľadávania obrázkov pre dopyt folium mentha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8491" y="2495718"/>
            <a:ext cx="1866352" cy="1866352"/>
          </a:xfrm>
          <a:prstGeom prst="rect">
            <a:avLst/>
          </a:prstGeom>
          <a:noFill/>
        </p:spPr>
      </p:pic>
      <p:pic>
        <p:nvPicPr>
          <p:cNvPr id="32774" name="Picture 6" descr="Výsledok vyhľadávania obrázkov pre dopyt radix liquiritia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129" y="4537517"/>
            <a:ext cx="1907853" cy="1430890"/>
          </a:xfrm>
          <a:prstGeom prst="rect">
            <a:avLst/>
          </a:prstGeom>
          <a:noFill/>
        </p:spPr>
      </p:pic>
      <p:pic>
        <p:nvPicPr>
          <p:cNvPr id="32778" name="Picture 10" descr="Výsledok vyhľadávania obrázkov pre dopyt absynthium her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4105" y="2287030"/>
            <a:ext cx="1697183" cy="1697183"/>
          </a:xfrm>
          <a:prstGeom prst="rect">
            <a:avLst/>
          </a:prstGeom>
          <a:noFill/>
        </p:spPr>
      </p:pic>
      <p:pic>
        <p:nvPicPr>
          <p:cNvPr id="32780" name="Picture 12" descr="Výsledok vyhľadávania obrázkov pre dopyt resin of cannabi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72658" y="4619599"/>
            <a:ext cx="2073380" cy="1555034"/>
          </a:xfrm>
          <a:prstGeom prst="rect">
            <a:avLst/>
          </a:prstGeom>
          <a:noFill/>
        </p:spPr>
      </p:pic>
      <p:pic>
        <p:nvPicPr>
          <p:cNvPr id="1026" name="Picture 2" descr="Související obrázek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523" y="2765222"/>
            <a:ext cx="2187565" cy="164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fructus foeniculi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162" y="2465388"/>
            <a:ext cx="1697183" cy="169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 flipH="1" flipV="1">
            <a:off x="6109855" y="5648100"/>
            <a:ext cx="639668" cy="5007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216491" y="1661095"/>
            <a:ext cx="8779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folium</a:t>
            </a:r>
            <a:r>
              <a:rPr lang="cs-CZ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~     </a:t>
            </a:r>
            <a:r>
              <a:rPr lang="cs-CZ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resina</a:t>
            </a:r>
            <a:r>
              <a:rPr lang="cs-CZ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~     </a:t>
            </a:r>
            <a:r>
              <a:rPr lang="cs-CZ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herba</a:t>
            </a:r>
            <a:r>
              <a:rPr lang="cs-CZ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~     </a:t>
            </a:r>
            <a:r>
              <a:rPr lang="cs-CZ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flos</a:t>
            </a:r>
            <a:r>
              <a:rPr lang="cs-CZ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~     radix     ~     </a:t>
            </a:r>
            <a:r>
              <a:rPr lang="cs-CZ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lignum</a:t>
            </a:r>
            <a:r>
              <a:rPr lang="cs-CZ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~     </a:t>
            </a:r>
            <a:r>
              <a:rPr lang="cs-CZ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fructus</a:t>
            </a:r>
            <a:r>
              <a:rPr lang="cs-CZ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05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1806404"/>
            <a:ext cx="8686800" cy="108012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en-GB" sz="3100" b="1" cap="small" dirty="0" smtClean="0"/>
              <a:t>Find mistakes in the terms in red</a:t>
            </a:r>
            <a:r>
              <a:rPr lang="cs-CZ" sz="3100" b="1" cap="small" dirty="0" smtClean="0"/>
              <a:t> </a:t>
            </a:r>
            <a:br>
              <a:rPr lang="cs-CZ" sz="3100" b="1" cap="small" dirty="0" smtClean="0"/>
            </a:br>
            <a:r>
              <a:rPr lang="cs-CZ" sz="3100" b="1" cap="small" dirty="0" smtClean="0"/>
              <a:t>and make </a:t>
            </a:r>
            <a:r>
              <a:rPr lang="cs-CZ" sz="3100" b="1" cap="small" dirty="0" err="1" smtClean="0"/>
              <a:t>abbreviations</a:t>
            </a:r>
            <a:r>
              <a:rPr lang="cs-CZ" sz="3100" b="1" cap="small" dirty="0" smtClean="0"/>
              <a:t> of </a:t>
            </a:r>
            <a:r>
              <a:rPr lang="cs-CZ" sz="3100" b="1" cap="small" dirty="0" err="1" smtClean="0"/>
              <a:t>them</a:t>
            </a:r>
            <a:r>
              <a:rPr lang="cs-CZ" sz="3100" b="1" cap="small" dirty="0" smtClean="0"/>
              <a:t/>
            </a:r>
            <a:br>
              <a:rPr lang="cs-CZ" sz="3100" b="1" cap="small" dirty="0" smtClean="0"/>
            </a:br>
            <a:r>
              <a:rPr lang="cs-CZ" sz="3100" b="1" cap="small" dirty="0" smtClean="0"/>
              <a:t/>
            </a:r>
            <a:br>
              <a:rPr lang="cs-CZ" sz="3100" b="1" cap="small" dirty="0" smtClean="0"/>
            </a:br>
            <a:r>
              <a:rPr lang="cs-CZ" sz="3200" i="1" dirty="0" smtClean="0">
                <a:solidFill>
                  <a:srgbClr val="0070C0"/>
                </a:solidFill>
              </a:rPr>
              <a:t>ANTACIDUM</a:t>
            </a:r>
            <a:r>
              <a:rPr lang="cs-CZ" sz="3100" b="1" cap="small" dirty="0" smtClean="0"/>
              <a:t/>
            </a:r>
            <a:br>
              <a:rPr lang="cs-CZ" sz="3100" b="1" cap="small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4" name="Obdélník 3"/>
          <p:cNvSpPr>
            <a:spLocks/>
          </p:cNvSpPr>
          <p:nvPr/>
        </p:nvSpPr>
        <p:spPr>
          <a:xfrm>
            <a:off x="395536" y="2077362"/>
            <a:ext cx="8136904" cy="41915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cs-CZ" sz="2200" i="1" dirty="0">
              <a:solidFill>
                <a:srgbClr val="000000"/>
              </a:solidFill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200" i="1" dirty="0" err="1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Rp</a:t>
            </a:r>
            <a:r>
              <a:rPr lang="cs-CZ" sz="22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endParaRPr lang="cs-CZ" sz="22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200" i="1" dirty="0" err="1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Extracti</a:t>
            </a:r>
            <a:r>
              <a:rPr lang="cs-CZ" sz="22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200" i="1" dirty="0" err="1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belladonnae</a:t>
            </a:r>
            <a:r>
              <a:rPr lang="cs-CZ" sz="22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200" i="1" dirty="0" err="1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sicci</a:t>
            </a:r>
            <a:r>
              <a:rPr lang="cs-CZ" sz="22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		0,4</a:t>
            </a:r>
            <a:endParaRPr lang="cs-CZ" sz="2200" dirty="0" smtClean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200" i="1" dirty="0" err="1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Papaverinii</a:t>
            </a:r>
            <a:r>
              <a:rPr lang="cs-CZ" sz="22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2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chlorati</a:t>
            </a:r>
            <a:r>
              <a:rPr lang="cs-CZ" sz="22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		</a:t>
            </a:r>
            <a:r>
              <a:rPr lang="cs-CZ" sz="22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1,0</a:t>
            </a:r>
            <a:endParaRPr lang="cs-CZ" sz="22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2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Magnesii </a:t>
            </a:r>
            <a:r>
              <a:rPr lang="cs-CZ" sz="22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oxydati</a:t>
            </a:r>
            <a:r>
              <a:rPr lang="cs-CZ" sz="22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	            </a:t>
            </a:r>
            <a:r>
              <a:rPr lang="cs-CZ" sz="22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              20,0</a:t>
            </a:r>
            <a:endParaRPr lang="cs-CZ" sz="22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200" i="1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Misce </a:t>
            </a:r>
            <a:r>
              <a:rPr lang="cs-CZ" sz="2200" i="1" dirty="0" err="1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fiant</a:t>
            </a:r>
            <a:r>
              <a:rPr lang="cs-CZ" sz="2200" i="1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cs-CZ" sz="2200" i="1" dirty="0" err="1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pulvis</a:t>
            </a:r>
            <a:endParaRPr lang="cs-CZ" sz="2200" i="1" dirty="0" smtClean="0">
              <a:solidFill>
                <a:srgbClr val="FF0000"/>
              </a:solidFill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200" i="1" dirty="0" smtClean="0">
                <a:solidFill>
                  <a:srgbClr val="00B050"/>
                </a:solidFill>
                <a:latin typeface="+mj-lt"/>
                <a:ea typeface="Times New Roman"/>
                <a:cs typeface="Times New Roman"/>
              </a:rPr>
              <a:t>M.</a:t>
            </a:r>
            <a:r>
              <a:rPr lang="cs-CZ" sz="2200" i="1" dirty="0" smtClean="0">
                <a:solidFill>
                  <a:srgbClr val="00B050"/>
                </a:solidFill>
                <a:effectLst/>
                <a:latin typeface="+mj-lt"/>
                <a:ea typeface="Times New Roman"/>
                <a:cs typeface="Times New Roman"/>
              </a:rPr>
              <a:t> f. </a:t>
            </a:r>
            <a:r>
              <a:rPr lang="cs-CZ" sz="2200" i="1" dirty="0" err="1" smtClean="0">
                <a:solidFill>
                  <a:srgbClr val="00B050"/>
                </a:solidFill>
                <a:effectLst/>
                <a:latin typeface="+mj-lt"/>
                <a:ea typeface="Times New Roman"/>
                <a:cs typeface="Times New Roman"/>
              </a:rPr>
              <a:t>pulv</a:t>
            </a:r>
            <a:r>
              <a:rPr lang="cs-CZ" sz="2200" i="1" dirty="0" smtClean="0">
                <a:solidFill>
                  <a:srgbClr val="00B050"/>
                </a:solidFill>
                <a:effectLst/>
                <a:latin typeface="+mj-lt"/>
                <a:ea typeface="Times New Roman"/>
                <a:cs typeface="Times New Roman"/>
              </a:rPr>
              <a:t>./</a:t>
            </a:r>
            <a:r>
              <a:rPr lang="cs-CZ" sz="2200" i="1" dirty="0" err="1" smtClean="0">
                <a:solidFill>
                  <a:srgbClr val="00B050"/>
                </a:solidFill>
                <a:effectLst/>
                <a:latin typeface="+mj-lt"/>
                <a:ea typeface="Times New Roman"/>
                <a:cs typeface="Times New Roman"/>
              </a:rPr>
              <a:t>plv</a:t>
            </a:r>
            <a:r>
              <a:rPr lang="cs-CZ" sz="2200" i="1" dirty="0" smtClean="0">
                <a:solidFill>
                  <a:srgbClr val="00B050"/>
                </a:solidFill>
                <a:effectLst/>
                <a:latin typeface="+mj-lt"/>
                <a:ea typeface="Times New Roman"/>
                <a:cs typeface="Times New Roman"/>
              </a:rPr>
              <a:t>. = misce </a:t>
            </a:r>
            <a:r>
              <a:rPr lang="cs-CZ" sz="2200" i="1" dirty="0" err="1" smtClean="0">
                <a:solidFill>
                  <a:srgbClr val="00B050"/>
                </a:solidFill>
                <a:effectLst/>
                <a:latin typeface="+mj-lt"/>
                <a:ea typeface="Times New Roman"/>
                <a:cs typeface="Times New Roman"/>
              </a:rPr>
              <a:t>fiat</a:t>
            </a:r>
            <a:r>
              <a:rPr lang="cs-CZ" sz="2200" i="1" dirty="0" smtClean="0">
                <a:solidFill>
                  <a:srgbClr val="00B05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200" i="1" dirty="0" err="1" smtClean="0">
                <a:solidFill>
                  <a:srgbClr val="00B050"/>
                </a:solidFill>
                <a:effectLst/>
                <a:latin typeface="+mj-lt"/>
                <a:ea typeface="Times New Roman"/>
                <a:cs typeface="Times New Roman"/>
              </a:rPr>
              <a:t>pulvis</a:t>
            </a:r>
            <a:r>
              <a:rPr lang="cs-CZ" sz="2200" i="1" dirty="0" smtClean="0">
                <a:solidFill>
                  <a:srgbClr val="FF0000"/>
                </a:solidFill>
                <a:effectLst/>
                <a:latin typeface="+mj-lt"/>
                <a:ea typeface="Times New Roman"/>
                <a:cs typeface="Times New Roman"/>
              </a:rPr>
              <a:t>	</a:t>
            </a:r>
            <a:r>
              <a:rPr lang="cs-CZ" sz="2200" i="1" dirty="0">
                <a:solidFill>
                  <a:srgbClr val="FF0000"/>
                </a:solidFill>
                <a:effectLst/>
                <a:latin typeface="+mj-lt"/>
                <a:ea typeface="Times New Roman"/>
                <a:cs typeface="Times New Roman"/>
              </a:rPr>
              <a:t>		</a:t>
            </a:r>
            <a:endParaRPr lang="cs-CZ" sz="2200" dirty="0">
              <a:solidFill>
                <a:srgbClr val="FF0000"/>
              </a:solidFill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cs-CZ" sz="2200" i="1" dirty="0" err="1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Divide</a:t>
            </a:r>
            <a:r>
              <a:rPr lang="cs-CZ" sz="2200" i="1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in </a:t>
            </a:r>
            <a:r>
              <a:rPr lang="cs-CZ" sz="2200" i="1" dirty="0" err="1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doses</a:t>
            </a:r>
            <a:r>
              <a:rPr lang="cs-CZ" sz="2200" i="1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cs-CZ" sz="2200" i="1" dirty="0" err="1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aequalem</a:t>
            </a:r>
            <a:r>
              <a:rPr lang="cs-CZ" sz="2200" i="1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numerus XX (</a:t>
            </a:r>
            <a:r>
              <a:rPr lang="cs-CZ" sz="2200" i="1" dirty="0" err="1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viginti</a:t>
            </a:r>
            <a:r>
              <a:rPr lang="cs-CZ" sz="2200" i="1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) ad </a:t>
            </a:r>
            <a:r>
              <a:rPr lang="cs-CZ" sz="2200" i="1" dirty="0" err="1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capsulos</a:t>
            </a:r>
            <a:endParaRPr lang="cs-CZ" sz="2200" i="1" dirty="0" smtClean="0">
              <a:solidFill>
                <a:srgbClr val="FF0000"/>
              </a:solidFill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cs-CZ" sz="2200" i="1" dirty="0" smtClean="0">
                <a:solidFill>
                  <a:srgbClr val="00B050"/>
                </a:solidFill>
                <a:latin typeface="+mj-lt"/>
                <a:ea typeface="Times New Roman"/>
                <a:cs typeface="Times New Roman"/>
              </a:rPr>
              <a:t>Div. in </a:t>
            </a:r>
            <a:r>
              <a:rPr lang="cs-CZ" sz="2200" i="1" dirty="0" err="1" smtClean="0">
                <a:solidFill>
                  <a:srgbClr val="00B050"/>
                </a:solidFill>
                <a:latin typeface="+mj-lt"/>
                <a:ea typeface="Times New Roman"/>
                <a:cs typeface="Times New Roman"/>
              </a:rPr>
              <a:t>dos</a:t>
            </a:r>
            <a:r>
              <a:rPr lang="cs-CZ" sz="2200" i="1" dirty="0" smtClean="0">
                <a:solidFill>
                  <a:srgbClr val="00B050"/>
                </a:solidFill>
                <a:latin typeface="+mj-lt"/>
                <a:ea typeface="Times New Roman"/>
                <a:cs typeface="Times New Roman"/>
              </a:rPr>
              <a:t>. </a:t>
            </a:r>
            <a:r>
              <a:rPr lang="cs-CZ" sz="2200" i="1" dirty="0" err="1" smtClean="0">
                <a:solidFill>
                  <a:srgbClr val="00B050"/>
                </a:solidFill>
                <a:latin typeface="+mj-lt"/>
                <a:ea typeface="Times New Roman"/>
                <a:cs typeface="Times New Roman"/>
              </a:rPr>
              <a:t>aeq</a:t>
            </a:r>
            <a:r>
              <a:rPr lang="cs-CZ" sz="2200" i="1" dirty="0" smtClean="0">
                <a:solidFill>
                  <a:srgbClr val="00B050"/>
                </a:solidFill>
                <a:latin typeface="+mj-lt"/>
                <a:ea typeface="Times New Roman"/>
                <a:cs typeface="Times New Roman"/>
              </a:rPr>
              <a:t>. No. XX (</a:t>
            </a:r>
            <a:r>
              <a:rPr lang="cs-CZ" sz="2200" i="1" dirty="0" err="1" smtClean="0">
                <a:solidFill>
                  <a:srgbClr val="00B050"/>
                </a:solidFill>
                <a:latin typeface="+mj-lt"/>
                <a:ea typeface="Times New Roman"/>
                <a:cs typeface="Times New Roman"/>
              </a:rPr>
              <a:t>viginti</a:t>
            </a:r>
            <a:r>
              <a:rPr lang="cs-CZ" sz="2200" i="1" dirty="0" smtClean="0">
                <a:solidFill>
                  <a:srgbClr val="00B050"/>
                </a:solidFill>
                <a:latin typeface="+mj-lt"/>
                <a:ea typeface="Times New Roman"/>
                <a:cs typeface="Times New Roman"/>
              </a:rPr>
              <a:t>) ad </a:t>
            </a:r>
            <a:r>
              <a:rPr lang="cs-CZ" sz="2200" i="1" dirty="0" err="1" smtClean="0">
                <a:solidFill>
                  <a:srgbClr val="00B050"/>
                </a:solidFill>
                <a:latin typeface="+mj-lt"/>
                <a:ea typeface="Times New Roman"/>
                <a:cs typeface="Times New Roman"/>
              </a:rPr>
              <a:t>caps</a:t>
            </a:r>
            <a:r>
              <a:rPr lang="cs-CZ" sz="2200" i="1" dirty="0" smtClean="0">
                <a:solidFill>
                  <a:srgbClr val="00B050"/>
                </a:solidFill>
                <a:latin typeface="+mj-lt"/>
                <a:ea typeface="Times New Roman"/>
                <a:cs typeface="Times New Roman"/>
              </a:rPr>
              <a:t>. = </a:t>
            </a:r>
            <a:r>
              <a:rPr lang="cs-CZ" sz="2200" i="1" dirty="0" err="1" smtClean="0">
                <a:solidFill>
                  <a:srgbClr val="00B050"/>
                </a:solidFill>
                <a:latin typeface="+mj-lt"/>
                <a:ea typeface="Times New Roman"/>
                <a:cs typeface="Times New Roman"/>
              </a:rPr>
              <a:t>divide</a:t>
            </a:r>
            <a:r>
              <a:rPr lang="cs-CZ" sz="2200" i="1" dirty="0" smtClean="0">
                <a:solidFill>
                  <a:srgbClr val="00B050"/>
                </a:solidFill>
                <a:latin typeface="+mj-lt"/>
                <a:ea typeface="Times New Roman"/>
                <a:cs typeface="Times New Roman"/>
              </a:rPr>
              <a:t> in </a:t>
            </a:r>
            <a:r>
              <a:rPr lang="cs-CZ" sz="2200" i="1" dirty="0" err="1" smtClean="0">
                <a:solidFill>
                  <a:srgbClr val="00B050"/>
                </a:solidFill>
                <a:latin typeface="+mj-lt"/>
                <a:ea typeface="Times New Roman"/>
                <a:cs typeface="Times New Roman"/>
              </a:rPr>
              <a:t>doses</a:t>
            </a:r>
            <a:r>
              <a:rPr lang="cs-CZ" sz="2200" i="1" dirty="0" smtClean="0">
                <a:solidFill>
                  <a:srgbClr val="00B05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cs-CZ" sz="2200" i="1" dirty="0" err="1" smtClean="0">
                <a:solidFill>
                  <a:srgbClr val="00B050"/>
                </a:solidFill>
                <a:latin typeface="+mj-lt"/>
                <a:ea typeface="Times New Roman"/>
                <a:cs typeface="Times New Roman"/>
              </a:rPr>
              <a:t>aequales</a:t>
            </a:r>
            <a:r>
              <a:rPr lang="cs-CZ" sz="2200" i="1" dirty="0" smtClean="0">
                <a:solidFill>
                  <a:srgbClr val="00B050"/>
                </a:solidFill>
                <a:latin typeface="+mj-lt"/>
                <a:ea typeface="Times New Roman"/>
                <a:cs typeface="Times New Roman"/>
              </a:rPr>
              <a:t> numero </a:t>
            </a:r>
            <a:r>
              <a:rPr lang="cs-CZ" sz="2200" i="1" dirty="0" err="1" smtClean="0">
                <a:solidFill>
                  <a:srgbClr val="00B050"/>
                </a:solidFill>
                <a:latin typeface="+mj-lt"/>
                <a:ea typeface="Times New Roman"/>
                <a:cs typeface="Times New Roman"/>
              </a:rPr>
              <a:t>viginti</a:t>
            </a:r>
            <a:r>
              <a:rPr lang="cs-CZ" sz="2200" i="1" dirty="0" smtClean="0">
                <a:solidFill>
                  <a:srgbClr val="00B050"/>
                </a:solidFill>
                <a:latin typeface="+mj-lt"/>
                <a:ea typeface="Times New Roman"/>
                <a:cs typeface="Times New Roman"/>
              </a:rPr>
              <a:t> ad </a:t>
            </a:r>
            <a:r>
              <a:rPr lang="cs-CZ" sz="2200" i="1" dirty="0" err="1" smtClean="0">
                <a:solidFill>
                  <a:srgbClr val="00B050"/>
                </a:solidFill>
                <a:latin typeface="+mj-lt"/>
                <a:ea typeface="Times New Roman"/>
                <a:cs typeface="Times New Roman"/>
              </a:rPr>
              <a:t>capsulas</a:t>
            </a:r>
            <a:endParaRPr lang="cs-CZ" sz="2200" i="1" dirty="0" smtClean="0">
              <a:solidFill>
                <a:srgbClr val="00B050"/>
              </a:solidFill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2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</a:t>
            </a:r>
            <a:r>
              <a:rPr lang="cs-CZ" sz="22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 S. 3krát denně 1 prášek mezi dvěma </a:t>
            </a:r>
            <a:r>
              <a:rPr lang="cs-CZ" sz="22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jídly.</a:t>
            </a:r>
            <a:endParaRPr lang="cs-CZ" sz="2400" dirty="0" smtClean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400" dirty="0" smtClean="0">
                <a:solidFill>
                  <a:srgbClr val="000000"/>
                </a:solidFill>
                <a:effectLst/>
                <a:latin typeface="Cambria"/>
                <a:ea typeface="Times New Roman"/>
                <a:cs typeface="Times New Roman"/>
              </a:rPr>
              <a:t>					</a:t>
            </a:r>
            <a:r>
              <a:rPr lang="cs-CZ" sz="2400" dirty="0">
                <a:effectLst/>
                <a:latin typeface="Calibri"/>
                <a:ea typeface="Times New Roman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8855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9998" y="1579349"/>
            <a:ext cx="5591179" cy="2862322"/>
          </a:xfrm>
          <a:prstGeom prst="rect">
            <a:avLst/>
          </a:prstGeom>
          <a:ln w="19050" cmpd="sng">
            <a:solidFill>
              <a:srgbClr val="9B000E"/>
            </a:solidFill>
          </a:ln>
        </p:spPr>
        <p:txBody>
          <a:bodyPr wrap="square">
            <a:spAutoFit/>
          </a:bodyPr>
          <a:lstStyle/>
          <a:p>
            <a:r>
              <a:rPr lang="cs-CZ" sz="2000" b="1" i="1" dirty="0" err="1">
                <a:latin typeface="Cambria"/>
                <a:cs typeface="Cambria"/>
              </a:rPr>
              <a:t>Rp</a:t>
            </a:r>
            <a:r>
              <a:rPr lang="cs-CZ" sz="2000" b="1" i="1" dirty="0">
                <a:latin typeface="Cambria"/>
                <a:cs typeface="Cambria"/>
              </a:rPr>
              <a:t>.</a:t>
            </a:r>
          </a:p>
          <a:p>
            <a:r>
              <a:rPr lang="cs-CZ" sz="2000" i="1" dirty="0" err="1">
                <a:latin typeface="Cambria"/>
                <a:cs typeface="Cambria"/>
              </a:rPr>
              <a:t>Acidi</a:t>
            </a:r>
            <a:r>
              <a:rPr lang="cs-CZ" sz="2000" i="1" dirty="0">
                <a:latin typeface="Cambria"/>
                <a:cs typeface="Cambria"/>
              </a:rPr>
              <a:t> </a:t>
            </a:r>
            <a:r>
              <a:rPr lang="cs-CZ" sz="2000" i="1" dirty="0" err="1">
                <a:latin typeface="Cambria"/>
                <a:cs typeface="Cambria"/>
              </a:rPr>
              <a:t>acetylsalicylici</a:t>
            </a:r>
            <a:endParaRPr lang="cs-CZ" sz="2000" i="1" dirty="0">
              <a:latin typeface="Cambria"/>
              <a:cs typeface="Cambria"/>
            </a:endParaRPr>
          </a:p>
          <a:p>
            <a:r>
              <a:rPr lang="cs-CZ" sz="2000" i="1" dirty="0" err="1">
                <a:latin typeface="Cambria"/>
                <a:cs typeface="Cambria"/>
              </a:rPr>
              <a:t>Paracetamoli</a:t>
            </a:r>
            <a:r>
              <a:rPr lang="cs-CZ" sz="2000" i="1" dirty="0">
                <a:latin typeface="Cambria"/>
                <a:cs typeface="Cambria"/>
              </a:rPr>
              <a:t>			 </a:t>
            </a:r>
            <a:r>
              <a:rPr lang="cs-CZ" sz="2000" i="1" dirty="0" smtClean="0">
                <a:latin typeface="Cambria"/>
                <a:cs typeface="Cambria"/>
              </a:rPr>
              <a:t>         </a:t>
            </a:r>
            <a:r>
              <a:rPr lang="cs-CZ" sz="2000" i="1" dirty="0">
                <a:latin typeface="Cambria"/>
                <a:cs typeface="Cambria"/>
              </a:rPr>
              <a:t>  </a:t>
            </a:r>
            <a:r>
              <a:rPr lang="cs-CZ" sz="2000" b="1" i="1" dirty="0" err="1" smtClean="0">
                <a:latin typeface="Cambria"/>
                <a:cs typeface="Cambria"/>
              </a:rPr>
              <a:t>aa</a:t>
            </a:r>
            <a:r>
              <a:rPr lang="cs-CZ" sz="2000" i="1" dirty="0" smtClean="0">
                <a:latin typeface="Cambria"/>
                <a:cs typeface="Cambria"/>
              </a:rPr>
              <a:t> </a:t>
            </a:r>
            <a:r>
              <a:rPr lang="cs-CZ" sz="2000" i="1" dirty="0">
                <a:latin typeface="Cambria"/>
                <a:cs typeface="Cambria"/>
              </a:rPr>
              <a:t>0,3</a:t>
            </a:r>
          </a:p>
          <a:p>
            <a:r>
              <a:rPr lang="cs-CZ" sz="2000" i="1" dirty="0" err="1">
                <a:latin typeface="Cambria"/>
                <a:cs typeface="Cambria"/>
              </a:rPr>
              <a:t>Codeinii</a:t>
            </a:r>
            <a:r>
              <a:rPr lang="cs-CZ" sz="2000" i="1" dirty="0">
                <a:latin typeface="Cambria"/>
                <a:cs typeface="Cambria"/>
              </a:rPr>
              <a:t> </a:t>
            </a:r>
            <a:r>
              <a:rPr lang="cs-CZ" sz="2000" i="1" dirty="0" err="1" smtClean="0">
                <a:latin typeface="Cambria"/>
                <a:cs typeface="Cambria"/>
              </a:rPr>
              <a:t>dihydrogenphosphorici</a:t>
            </a:r>
            <a:r>
              <a:rPr lang="cs-CZ" sz="2000" i="1" dirty="0" smtClean="0">
                <a:latin typeface="Cambria"/>
                <a:cs typeface="Cambria"/>
              </a:rPr>
              <a:t>		 0,02</a:t>
            </a:r>
            <a:endParaRPr lang="cs-CZ" sz="2000" i="1" dirty="0">
              <a:latin typeface="Cambria"/>
              <a:cs typeface="Cambria"/>
            </a:endParaRPr>
          </a:p>
          <a:p>
            <a:r>
              <a:rPr lang="cs-CZ" sz="2000" i="1" dirty="0" err="1">
                <a:latin typeface="Cambria"/>
                <a:cs typeface="Cambria"/>
              </a:rPr>
              <a:t>Coffeini</a:t>
            </a:r>
            <a:r>
              <a:rPr lang="cs-CZ" sz="2000" i="1" dirty="0">
                <a:latin typeface="Cambria"/>
                <a:cs typeface="Cambria"/>
              </a:rPr>
              <a:t> cum </a:t>
            </a:r>
            <a:r>
              <a:rPr lang="cs-CZ" sz="2000" i="1" dirty="0" err="1">
                <a:latin typeface="Cambria"/>
                <a:cs typeface="Cambria"/>
              </a:rPr>
              <a:t>natrio</a:t>
            </a:r>
            <a:r>
              <a:rPr lang="cs-CZ" sz="2000" i="1" dirty="0">
                <a:latin typeface="Cambria"/>
                <a:cs typeface="Cambria"/>
              </a:rPr>
              <a:t> </a:t>
            </a:r>
            <a:r>
              <a:rPr lang="cs-CZ" sz="2000" i="1" dirty="0" err="1">
                <a:latin typeface="Cambria"/>
                <a:cs typeface="Cambria"/>
              </a:rPr>
              <a:t>benzoico</a:t>
            </a:r>
            <a:r>
              <a:rPr lang="cs-CZ" sz="2000" i="1" dirty="0">
                <a:latin typeface="Cambria"/>
                <a:cs typeface="Cambria"/>
              </a:rPr>
              <a:t>		</a:t>
            </a:r>
            <a:r>
              <a:rPr lang="cs-CZ" sz="2000" i="1" dirty="0" smtClean="0">
                <a:latin typeface="Cambria"/>
                <a:cs typeface="Cambria"/>
              </a:rPr>
              <a:t> 0,1</a:t>
            </a:r>
            <a:endParaRPr lang="cs-CZ" sz="2000" i="1" dirty="0">
              <a:latin typeface="Cambria"/>
              <a:cs typeface="Cambria"/>
            </a:endParaRPr>
          </a:p>
          <a:p>
            <a:r>
              <a:rPr lang="fi-FI" sz="2000" i="1" dirty="0">
                <a:latin typeface="Cambria"/>
                <a:cs typeface="Cambria"/>
              </a:rPr>
              <a:t>Magnesii oxydati			</a:t>
            </a:r>
            <a:r>
              <a:rPr lang="cs-CZ" sz="2000" i="1" dirty="0" smtClean="0">
                <a:latin typeface="Cambria"/>
                <a:cs typeface="Cambria"/>
              </a:rPr>
              <a:t>	 </a:t>
            </a:r>
            <a:r>
              <a:rPr lang="fi-FI" sz="2000" i="1" dirty="0" smtClean="0">
                <a:latin typeface="Cambria"/>
                <a:cs typeface="Cambria"/>
              </a:rPr>
              <a:t>0,05</a:t>
            </a:r>
            <a:endParaRPr lang="da-DK" sz="2000" i="1" dirty="0" smtClean="0">
              <a:latin typeface="Cambria"/>
              <a:cs typeface="Cambria"/>
            </a:endParaRPr>
          </a:p>
          <a:p>
            <a:r>
              <a:rPr lang="da-DK" sz="2000" b="1" i="1" dirty="0" smtClean="0">
                <a:latin typeface="Cambria"/>
                <a:cs typeface="Cambria"/>
              </a:rPr>
              <a:t>M</a:t>
            </a:r>
            <a:r>
              <a:rPr lang="da-DK" sz="2000" b="1" i="1" dirty="0">
                <a:latin typeface="Cambria"/>
                <a:cs typeface="Cambria"/>
              </a:rPr>
              <a:t>. f. pulv</a:t>
            </a:r>
            <a:r>
              <a:rPr lang="da-DK" sz="2000" i="1" dirty="0">
                <a:latin typeface="Cambria"/>
                <a:cs typeface="Cambria"/>
              </a:rPr>
              <a:t>.				</a:t>
            </a:r>
          </a:p>
          <a:p>
            <a:r>
              <a:rPr lang="da-DK" sz="2000" b="1" i="1" dirty="0">
                <a:latin typeface="Cambria"/>
                <a:cs typeface="Cambria"/>
              </a:rPr>
              <a:t>D. t. d. No</a:t>
            </a:r>
            <a:r>
              <a:rPr lang="da-DK" sz="2000" i="1" dirty="0">
                <a:latin typeface="Cambria"/>
                <a:cs typeface="Cambria"/>
              </a:rPr>
              <a:t>. XX (</a:t>
            </a:r>
            <a:r>
              <a:rPr lang="da-DK" sz="2000" i="1" dirty="0" err="1">
                <a:latin typeface="Cambria"/>
                <a:cs typeface="Cambria"/>
              </a:rPr>
              <a:t>viginti</a:t>
            </a:r>
            <a:r>
              <a:rPr lang="da-DK" sz="2000" i="1" dirty="0">
                <a:latin typeface="Cambria"/>
                <a:cs typeface="Cambria"/>
              </a:rPr>
              <a:t>) </a:t>
            </a:r>
            <a:r>
              <a:rPr lang="da-DK" sz="2000" b="1" i="1" dirty="0">
                <a:latin typeface="Cambria"/>
                <a:cs typeface="Cambria"/>
              </a:rPr>
              <a:t>ad </a:t>
            </a:r>
            <a:r>
              <a:rPr lang="da-DK" sz="2000" b="1" i="1" dirty="0" err="1">
                <a:latin typeface="Cambria"/>
                <a:cs typeface="Cambria"/>
              </a:rPr>
              <a:t>caps</a:t>
            </a:r>
            <a:r>
              <a:rPr lang="da-DK" sz="2000" i="1" dirty="0">
                <a:latin typeface="Cambria"/>
                <a:cs typeface="Cambria"/>
              </a:rPr>
              <a:t>.</a:t>
            </a:r>
          </a:p>
          <a:p>
            <a:r>
              <a:rPr lang="da-DK" sz="2000" b="1" i="1" dirty="0">
                <a:latin typeface="Cambria"/>
                <a:cs typeface="Cambria"/>
              </a:rPr>
              <a:t>S.</a:t>
            </a:r>
            <a:r>
              <a:rPr lang="da-DK" sz="2000" i="1" dirty="0">
                <a:latin typeface="Cambria"/>
                <a:cs typeface="Cambria"/>
              </a:rPr>
              <a:t> 3krát </a:t>
            </a:r>
            <a:r>
              <a:rPr lang="da-DK" sz="2000" i="1" dirty="0" err="1">
                <a:latin typeface="Cambria"/>
                <a:cs typeface="Cambria"/>
              </a:rPr>
              <a:t>denně</a:t>
            </a:r>
            <a:r>
              <a:rPr lang="da-DK" sz="2000" i="1" dirty="0">
                <a:latin typeface="Cambria"/>
                <a:cs typeface="Cambria"/>
              </a:rPr>
              <a:t> 1 </a:t>
            </a:r>
            <a:r>
              <a:rPr lang="da-DK" sz="2000" i="1" dirty="0" err="1">
                <a:latin typeface="Cambria"/>
                <a:cs typeface="Cambria"/>
              </a:rPr>
              <a:t>prášek</a:t>
            </a:r>
            <a:r>
              <a:rPr lang="da-DK" sz="2000" i="1" dirty="0">
                <a:latin typeface="Cambria"/>
                <a:cs typeface="Cambria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59998" y="4648836"/>
            <a:ext cx="5591179" cy="1631216"/>
          </a:xfrm>
          <a:prstGeom prst="rect">
            <a:avLst/>
          </a:prstGeom>
          <a:ln w="28575" cmpd="sng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cs-CZ" sz="2000" b="1" i="1" dirty="0" err="1">
                <a:latin typeface="Cambria"/>
                <a:cs typeface="Cambria"/>
              </a:rPr>
              <a:t>Rp</a:t>
            </a:r>
            <a:r>
              <a:rPr lang="cs-CZ" sz="2000" b="1" i="1" dirty="0">
                <a:latin typeface="Cambria"/>
                <a:cs typeface="Cambria"/>
              </a:rPr>
              <a:t>.</a:t>
            </a:r>
          </a:p>
          <a:p>
            <a:r>
              <a:rPr lang="cs-CZ" sz="2000" i="1" dirty="0" err="1">
                <a:latin typeface="Cambria"/>
                <a:cs typeface="Cambria"/>
              </a:rPr>
              <a:t>Aminophyllini</a:t>
            </a:r>
            <a:r>
              <a:rPr lang="cs-CZ" sz="2000" i="1" dirty="0">
                <a:latin typeface="Cambria"/>
                <a:cs typeface="Cambria"/>
              </a:rPr>
              <a:t>				</a:t>
            </a:r>
            <a:r>
              <a:rPr lang="cs-CZ" sz="2000" i="1" dirty="0" smtClean="0">
                <a:latin typeface="Cambria"/>
                <a:cs typeface="Cambria"/>
              </a:rPr>
              <a:t>1,8</a:t>
            </a:r>
            <a:endParaRPr lang="cs-CZ" sz="2000" i="1" dirty="0">
              <a:latin typeface="Cambria"/>
              <a:cs typeface="Cambria"/>
            </a:endParaRPr>
          </a:p>
          <a:p>
            <a:r>
              <a:rPr lang="cs-CZ" sz="2000" i="1" dirty="0">
                <a:latin typeface="Cambria"/>
                <a:cs typeface="Cambria"/>
              </a:rPr>
              <a:t>Olei </a:t>
            </a:r>
            <a:r>
              <a:rPr lang="cs-CZ" sz="2000" i="1" dirty="0" err="1">
                <a:latin typeface="Cambria"/>
                <a:cs typeface="Cambria"/>
              </a:rPr>
              <a:t>cacao</a:t>
            </a:r>
            <a:r>
              <a:rPr lang="cs-CZ" sz="2000" i="1" dirty="0">
                <a:latin typeface="Cambria"/>
                <a:cs typeface="Cambria"/>
              </a:rPr>
              <a:t> </a:t>
            </a:r>
            <a:r>
              <a:rPr lang="cs-CZ" sz="2000" b="1" i="1" dirty="0" err="1">
                <a:latin typeface="Cambria"/>
                <a:cs typeface="Cambria"/>
              </a:rPr>
              <a:t>q</a:t>
            </a:r>
            <a:r>
              <a:rPr lang="cs-CZ" sz="2000" b="1" i="1" dirty="0">
                <a:latin typeface="Cambria"/>
                <a:cs typeface="Cambria"/>
              </a:rPr>
              <a:t>. s. </a:t>
            </a:r>
            <a:r>
              <a:rPr lang="cs-CZ" sz="2000" i="1" dirty="0" err="1">
                <a:latin typeface="Cambria"/>
                <a:cs typeface="Cambria"/>
              </a:rPr>
              <a:t>ut</a:t>
            </a:r>
            <a:r>
              <a:rPr lang="cs-CZ" sz="2000" i="1" dirty="0">
                <a:latin typeface="Cambria"/>
                <a:cs typeface="Cambria"/>
              </a:rPr>
              <a:t> </a:t>
            </a:r>
            <a:r>
              <a:rPr lang="cs-CZ" sz="2000" b="1" i="1" dirty="0">
                <a:latin typeface="Cambria"/>
                <a:cs typeface="Cambria"/>
              </a:rPr>
              <a:t>f. </a:t>
            </a:r>
            <a:r>
              <a:rPr lang="cs-CZ" sz="2000" b="1" i="1" dirty="0" err="1">
                <a:latin typeface="Cambria"/>
                <a:cs typeface="Cambria"/>
              </a:rPr>
              <a:t>supp</a:t>
            </a:r>
            <a:r>
              <a:rPr lang="cs-CZ" sz="2000" i="1" dirty="0">
                <a:latin typeface="Cambria"/>
                <a:cs typeface="Cambria"/>
              </a:rPr>
              <a:t>.</a:t>
            </a:r>
          </a:p>
          <a:p>
            <a:r>
              <a:rPr lang="is-IS" sz="2000" b="1" i="1" dirty="0">
                <a:latin typeface="Cambria"/>
                <a:cs typeface="Cambria"/>
              </a:rPr>
              <a:t>D. t. d. No</a:t>
            </a:r>
            <a:r>
              <a:rPr lang="is-IS" sz="2000" i="1" dirty="0">
                <a:latin typeface="Cambria"/>
                <a:cs typeface="Cambria"/>
              </a:rPr>
              <a:t>. VI (sex)</a:t>
            </a:r>
          </a:p>
          <a:p>
            <a:r>
              <a:rPr lang="en-US" sz="2000" b="1" i="1" dirty="0">
                <a:latin typeface="Cambria"/>
                <a:cs typeface="Cambria"/>
              </a:rPr>
              <a:t>S. </a:t>
            </a:r>
            <a:r>
              <a:rPr lang="en-US" sz="2000" i="1" dirty="0">
                <a:latin typeface="Cambria"/>
                <a:cs typeface="Cambria"/>
              </a:rPr>
              <a:t>2krát </a:t>
            </a:r>
            <a:r>
              <a:rPr lang="en-US" sz="2000" i="1" dirty="0" err="1">
                <a:latin typeface="Cambria"/>
                <a:cs typeface="Cambria"/>
              </a:rPr>
              <a:t>denně</a:t>
            </a:r>
            <a:r>
              <a:rPr lang="en-US" sz="2000" i="1" dirty="0">
                <a:latin typeface="Cambria"/>
                <a:cs typeface="Cambria"/>
              </a:rPr>
              <a:t> </a:t>
            </a:r>
            <a:r>
              <a:rPr lang="en-US" sz="2000" i="1" dirty="0" err="1">
                <a:latin typeface="Cambria"/>
                <a:cs typeface="Cambria"/>
              </a:rPr>
              <a:t>zavést</a:t>
            </a:r>
            <a:r>
              <a:rPr lang="en-US" sz="2000" i="1" dirty="0">
                <a:latin typeface="Cambria"/>
                <a:cs typeface="Cambria"/>
              </a:rPr>
              <a:t> 1 </a:t>
            </a:r>
            <a:r>
              <a:rPr lang="en-US" sz="2000" i="1" dirty="0" err="1">
                <a:latin typeface="Cambria"/>
                <a:cs typeface="Cambria"/>
              </a:rPr>
              <a:t>čípek</a:t>
            </a:r>
            <a:r>
              <a:rPr lang="en-US" sz="2000" i="1" dirty="0">
                <a:latin typeface="Cambria"/>
                <a:cs typeface="Cambria"/>
              </a:rPr>
              <a:t> do </a:t>
            </a:r>
            <a:r>
              <a:rPr lang="en-US" sz="2000" i="1" dirty="0" err="1">
                <a:latin typeface="Cambria"/>
                <a:cs typeface="Cambria"/>
              </a:rPr>
              <a:t>konečníku</a:t>
            </a:r>
            <a:r>
              <a:rPr lang="en-US" sz="2000" i="1" dirty="0">
                <a:latin typeface="Cambria"/>
                <a:cs typeface="Cambria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70511" y="2658808"/>
            <a:ext cx="24343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B0F0"/>
                </a:solidFill>
                <a:latin typeface="Cambria"/>
                <a:cs typeface="Cambria"/>
              </a:rPr>
              <a:t>A</a:t>
            </a:r>
            <a:r>
              <a:rPr lang="cs-CZ" sz="2400" i="1" dirty="0" smtClean="0">
                <a:solidFill>
                  <a:srgbClr val="00B0F0"/>
                </a:solidFill>
                <a:latin typeface="Cambria"/>
                <a:cs typeface="Cambria"/>
              </a:rPr>
              <a:t>NALGETICUM</a:t>
            </a:r>
            <a:r>
              <a:rPr lang="en-US" sz="2400" dirty="0" smtClean="0">
                <a:solidFill>
                  <a:srgbClr val="00B0F0"/>
                </a:solidFill>
                <a:latin typeface="Cambria"/>
                <a:cs typeface="Cambria"/>
              </a:rPr>
              <a:t> + </a:t>
            </a:r>
          </a:p>
          <a:p>
            <a:r>
              <a:rPr lang="cs-CZ" sz="2400" i="1" dirty="0" smtClean="0">
                <a:solidFill>
                  <a:srgbClr val="00B0F0"/>
                </a:solidFill>
                <a:latin typeface="Cambria"/>
                <a:cs typeface="Cambria"/>
              </a:rPr>
              <a:t>ANTIPYRETICUM</a:t>
            </a:r>
            <a:endParaRPr lang="en-US" sz="2400" i="1" dirty="0">
              <a:solidFill>
                <a:srgbClr val="00B0F0"/>
              </a:solidFill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68128" y="5100833"/>
            <a:ext cx="1959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solidFill>
                  <a:srgbClr val="00B0F0"/>
                </a:solidFill>
                <a:latin typeface="Cambria"/>
                <a:cs typeface="Cambria"/>
              </a:rPr>
              <a:t>DIURETICUM</a:t>
            </a:r>
            <a:endParaRPr lang="en-US" sz="2400" i="1" dirty="0">
              <a:solidFill>
                <a:srgbClr val="00B0F0"/>
              </a:solidFill>
              <a:latin typeface="Cambria"/>
              <a:cs typeface="Cambria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cap="small" dirty="0" smtClean="0"/>
              <a:t>Interpret </a:t>
            </a:r>
            <a:r>
              <a:rPr lang="cs-CZ" sz="2000" b="1" dirty="0" smtClean="0"/>
              <a:t>(Handout 9.7, </a:t>
            </a:r>
            <a:r>
              <a:rPr lang="cs-CZ" sz="2000" b="1" dirty="0" err="1" smtClean="0"/>
              <a:t>task</a:t>
            </a:r>
            <a:r>
              <a:rPr lang="cs-CZ" sz="2000" b="1" dirty="0" smtClean="0"/>
              <a:t> 5)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29803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163" y="1648484"/>
            <a:ext cx="6030613" cy="2554545"/>
          </a:xfrm>
          <a:prstGeom prst="rect">
            <a:avLst/>
          </a:prstGeom>
          <a:ln w="19050" cmpd="sng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r>
              <a:rPr lang="cs-CZ" sz="2000" b="1" i="1" dirty="0" err="1">
                <a:latin typeface="Cambria"/>
                <a:cs typeface="Cambria"/>
              </a:rPr>
              <a:t>Rp</a:t>
            </a:r>
            <a:r>
              <a:rPr lang="cs-CZ" sz="2000" i="1" dirty="0">
                <a:latin typeface="Cambria"/>
                <a:cs typeface="Cambria"/>
              </a:rPr>
              <a:t>.</a:t>
            </a:r>
          </a:p>
          <a:p>
            <a:r>
              <a:rPr lang="cs-CZ" sz="2000" i="1" dirty="0" err="1">
                <a:latin typeface="Cambria"/>
                <a:cs typeface="Cambria"/>
              </a:rPr>
              <a:t>Ureae</a:t>
            </a:r>
            <a:r>
              <a:rPr lang="cs-CZ" sz="2000" i="1" dirty="0">
                <a:latin typeface="Cambria"/>
                <a:cs typeface="Cambria"/>
              </a:rPr>
              <a:t>				</a:t>
            </a:r>
            <a:r>
              <a:rPr lang="cs-CZ" sz="2000" i="1" dirty="0" smtClean="0">
                <a:latin typeface="Cambria"/>
                <a:cs typeface="Cambria"/>
              </a:rPr>
              <a:t>	40,0</a:t>
            </a:r>
            <a:endParaRPr lang="cs-CZ" sz="2000" i="1" dirty="0">
              <a:latin typeface="Cambria"/>
              <a:cs typeface="Cambria"/>
            </a:endParaRPr>
          </a:p>
          <a:p>
            <a:r>
              <a:rPr lang="it-IT" sz="2000" i="1" dirty="0">
                <a:latin typeface="Cambria"/>
                <a:cs typeface="Cambria"/>
              </a:rPr>
              <a:t>Acidi lactici			 </a:t>
            </a:r>
            <a:r>
              <a:rPr lang="it-IT" sz="2000" i="1" dirty="0" smtClean="0">
                <a:latin typeface="Cambria"/>
                <a:cs typeface="Cambria"/>
              </a:rPr>
              <a:t> </a:t>
            </a:r>
            <a:r>
              <a:rPr lang="cs-CZ" sz="2000" i="1" dirty="0" smtClean="0">
                <a:latin typeface="Cambria"/>
                <a:cs typeface="Cambria"/>
              </a:rPr>
              <a:t>	  </a:t>
            </a:r>
            <a:r>
              <a:rPr lang="it-IT" sz="2000" i="1" dirty="0" smtClean="0">
                <a:latin typeface="Cambria"/>
                <a:cs typeface="Cambria"/>
              </a:rPr>
              <a:t>1,0</a:t>
            </a:r>
            <a:endParaRPr lang="it-IT" sz="2000" i="1" dirty="0">
              <a:latin typeface="Cambria"/>
              <a:cs typeface="Cambria"/>
            </a:endParaRPr>
          </a:p>
          <a:p>
            <a:r>
              <a:rPr lang="it-IT" sz="2000" i="1" dirty="0" err="1">
                <a:latin typeface="Cambria"/>
                <a:cs typeface="Cambria"/>
              </a:rPr>
              <a:t>Ung</a:t>
            </a:r>
            <a:r>
              <a:rPr lang="it-IT" sz="2000" i="1" dirty="0">
                <a:latin typeface="Cambria"/>
                <a:cs typeface="Cambria"/>
              </a:rPr>
              <a:t>. lanalcoli		</a:t>
            </a:r>
            <a:r>
              <a:rPr lang="cs-CZ" sz="2000" i="1" dirty="0">
                <a:latin typeface="Cambria"/>
                <a:cs typeface="Cambria"/>
              </a:rPr>
              <a:t> </a:t>
            </a:r>
            <a:r>
              <a:rPr lang="cs-CZ" sz="2000" i="1" dirty="0" smtClean="0">
                <a:latin typeface="Cambria"/>
                <a:cs typeface="Cambria"/>
              </a:rPr>
              <a:t>               		</a:t>
            </a:r>
            <a:r>
              <a:rPr lang="it-IT" sz="2000" i="1" dirty="0" smtClean="0">
                <a:latin typeface="Cambria"/>
                <a:cs typeface="Cambria"/>
              </a:rPr>
              <a:t>20,0</a:t>
            </a:r>
            <a:endParaRPr lang="it-IT" sz="2000" i="1" dirty="0">
              <a:latin typeface="Cambria"/>
              <a:cs typeface="Cambria"/>
            </a:endParaRPr>
          </a:p>
          <a:p>
            <a:r>
              <a:rPr lang="it-IT" sz="2000" i="1" dirty="0">
                <a:latin typeface="Cambria"/>
                <a:cs typeface="Cambria"/>
              </a:rPr>
              <a:t>Cerae albae			 </a:t>
            </a:r>
            <a:r>
              <a:rPr lang="cs-CZ" sz="2000" i="1" dirty="0" smtClean="0">
                <a:latin typeface="Cambria"/>
                <a:cs typeface="Cambria"/>
              </a:rPr>
              <a:t> 	  </a:t>
            </a:r>
            <a:r>
              <a:rPr lang="it-IT" sz="2000" i="1" dirty="0" smtClean="0">
                <a:latin typeface="Cambria"/>
                <a:cs typeface="Cambria"/>
              </a:rPr>
              <a:t>5,0</a:t>
            </a:r>
            <a:endParaRPr lang="it-IT" sz="2000" i="1" dirty="0">
              <a:latin typeface="Cambria"/>
              <a:cs typeface="Cambria"/>
            </a:endParaRPr>
          </a:p>
          <a:p>
            <a:r>
              <a:rPr lang="it-IT" sz="2000" i="1" dirty="0">
                <a:latin typeface="Cambria"/>
                <a:cs typeface="Cambria"/>
              </a:rPr>
              <a:t>Vaselini albi		 </a:t>
            </a:r>
            <a:r>
              <a:rPr lang="it-IT" sz="2000" i="1" dirty="0" smtClean="0">
                <a:latin typeface="Cambria"/>
                <a:cs typeface="Cambria"/>
              </a:rPr>
              <a:t>       </a:t>
            </a:r>
            <a:r>
              <a:rPr lang="cs-CZ" sz="2000" i="1" dirty="0" smtClean="0">
                <a:latin typeface="Cambria"/>
                <a:cs typeface="Cambria"/>
              </a:rPr>
              <a:t>	        </a:t>
            </a:r>
            <a:r>
              <a:rPr lang="it-IT" sz="2000" i="1" dirty="0" smtClean="0">
                <a:latin typeface="Cambria"/>
                <a:cs typeface="Cambria"/>
              </a:rPr>
              <a:t>ad </a:t>
            </a:r>
            <a:r>
              <a:rPr lang="it-IT" sz="2000" i="1" dirty="0">
                <a:latin typeface="Cambria"/>
                <a:cs typeface="Cambria"/>
              </a:rPr>
              <a:t>100,0</a:t>
            </a:r>
          </a:p>
          <a:p>
            <a:r>
              <a:rPr lang="it-IT" sz="2000" b="1" i="1" dirty="0">
                <a:latin typeface="Cambria"/>
                <a:cs typeface="Cambria"/>
              </a:rPr>
              <a:t>M. </a:t>
            </a:r>
            <a:r>
              <a:rPr lang="it-IT" sz="2000" b="1" i="1" dirty="0" err="1">
                <a:latin typeface="Cambria"/>
                <a:cs typeface="Cambria"/>
              </a:rPr>
              <a:t>f</a:t>
            </a:r>
            <a:r>
              <a:rPr lang="it-IT" sz="2000" b="1" i="1" dirty="0">
                <a:latin typeface="Cambria"/>
                <a:cs typeface="Cambria"/>
              </a:rPr>
              <a:t>. </a:t>
            </a:r>
            <a:r>
              <a:rPr lang="it-IT" sz="2000" b="1" i="1" dirty="0" err="1">
                <a:latin typeface="Cambria"/>
                <a:cs typeface="Cambria"/>
              </a:rPr>
              <a:t>ung</a:t>
            </a:r>
            <a:r>
              <a:rPr lang="it-IT" sz="2000" i="1" dirty="0">
                <a:latin typeface="Cambria"/>
                <a:cs typeface="Cambria"/>
              </a:rPr>
              <a:t>. Týden používat v okluzním obvazu na nehty </a:t>
            </a:r>
            <a:r>
              <a:rPr lang="cs-CZ" sz="2000" i="1" dirty="0" smtClean="0">
                <a:latin typeface="Cambria"/>
                <a:cs typeface="Cambria"/>
              </a:rPr>
              <a:t>                   </a:t>
            </a:r>
          </a:p>
          <a:p>
            <a:r>
              <a:rPr lang="cs-CZ" sz="2000" i="1" dirty="0">
                <a:latin typeface="Cambria"/>
                <a:cs typeface="Cambria"/>
              </a:rPr>
              <a:t> </a:t>
            </a:r>
            <a:r>
              <a:rPr lang="cs-CZ" sz="2000" i="1" dirty="0" smtClean="0">
                <a:latin typeface="Cambria"/>
                <a:cs typeface="Cambria"/>
              </a:rPr>
              <a:t>                  </a:t>
            </a:r>
            <a:r>
              <a:rPr lang="it-IT" sz="2000" i="1" dirty="0" smtClean="0">
                <a:latin typeface="Cambria"/>
                <a:cs typeface="Cambria"/>
              </a:rPr>
              <a:t>před </a:t>
            </a:r>
            <a:r>
              <a:rPr lang="it-IT" sz="2000" i="1" dirty="0">
                <a:latin typeface="Cambria"/>
                <a:cs typeface="Cambria"/>
              </a:rPr>
              <a:t>aplikací antimykotik.</a:t>
            </a:r>
          </a:p>
        </p:txBody>
      </p:sp>
      <p:sp>
        <p:nvSpPr>
          <p:cNvPr id="3" name="Rectangle 2"/>
          <p:cNvSpPr/>
          <p:nvPr/>
        </p:nvSpPr>
        <p:spPr>
          <a:xfrm>
            <a:off x="295385" y="4377551"/>
            <a:ext cx="6030613" cy="1631216"/>
          </a:xfrm>
          <a:prstGeom prst="rect">
            <a:avLst/>
          </a:prstGeom>
          <a:ln w="28575" cmpd="sng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cs-CZ" sz="2000" b="1" i="1" dirty="0" err="1">
                <a:latin typeface="Cambria"/>
                <a:cs typeface="Cambria"/>
              </a:rPr>
              <a:t>Rp</a:t>
            </a:r>
            <a:r>
              <a:rPr lang="cs-CZ" sz="2000" i="1" dirty="0">
                <a:latin typeface="Cambria"/>
                <a:cs typeface="Cambria"/>
              </a:rPr>
              <a:t>.</a:t>
            </a:r>
          </a:p>
          <a:p>
            <a:r>
              <a:rPr lang="cs-CZ" sz="2000" i="1" dirty="0">
                <a:latin typeface="Cambria"/>
                <a:cs typeface="Cambria"/>
              </a:rPr>
              <a:t>Framykoin </a:t>
            </a:r>
            <a:r>
              <a:rPr lang="cs-CZ" sz="2000" b="1" i="1" dirty="0" err="1">
                <a:latin typeface="Cambria"/>
                <a:cs typeface="Cambria"/>
              </a:rPr>
              <a:t>plv</a:t>
            </a:r>
            <a:r>
              <a:rPr lang="cs-CZ" sz="2000" b="1" i="1" dirty="0">
                <a:latin typeface="Cambria"/>
                <a:cs typeface="Cambria"/>
              </a:rPr>
              <a:t>. </a:t>
            </a:r>
            <a:r>
              <a:rPr lang="cs-CZ" sz="2000" b="1" i="1" dirty="0" err="1">
                <a:latin typeface="Cambria"/>
                <a:cs typeface="Cambria"/>
              </a:rPr>
              <a:t>ads</a:t>
            </a:r>
            <a:r>
              <a:rPr lang="cs-CZ" sz="2000" i="1" dirty="0">
                <a:latin typeface="Cambria"/>
                <a:cs typeface="Cambria"/>
              </a:rPr>
              <a:t>. 1 </a:t>
            </a:r>
            <a:r>
              <a:rPr lang="cs-CZ" sz="2000" i="1" dirty="0" err="1">
                <a:latin typeface="Cambria"/>
                <a:cs typeface="Cambria"/>
              </a:rPr>
              <a:t>x</a:t>
            </a:r>
            <a:r>
              <a:rPr lang="cs-CZ" sz="2000" i="1" dirty="0">
                <a:latin typeface="Cambria"/>
                <a:cs typeface="Cambria"/>
              </a:rPr>
              <a:t> 20 </a:t>
            </a:r>
            <a:r>
              <a:rPr lang="cs-CZ" sz="2000" i="1" dirty="0" err="1">
                <a:latin typeface="Cambria"/>
                <a:cs typeface="Cambria"/>
              </a:rPr>
              <a:t>gm</a:t>
            </a:r>
            <a:endParaRPr lang="cs-CZ" sz="2000" i="1" dirty="0">
              <a:latin typeface="Cambria"/>
              <a:cs typeface="Cambria"/>
            </a:endParaRPr>
          </a:p>
          <a:p>
            <a:r>
              <a:rPr lang="cs-CZ" sz="2000" b="1" i="1" dirty="0">
                <a:latin typeface="Cambria"/>
                <a:cs typeface="Cambria"/>
              </a:rPr>
              <a:t>Exp. </a:t>
            </a:r>
            <a:r>
              <a:rPr lang="cs-CZ" sz="2000" b="1" i="1" dirty="0" err="1">
                <a:latin typeface="Cambria"/>
                <a:cs typeface="Cambria"/>
              </a:rPr>
              <a:t>orig</a:t>
            </a:r>
            <a:r>
              <a:rPr lang="cs-CZ" sz="2000" b="1" i="1" dirty="0">
                <a:latin typeface="Cambria"/>
                <a:cs typeface="Cambria"/>
              </a:rPr>
              <a:t>. No. II </a:t>
            </a:r>
            <a:r>
              <a:rPr lang="cs-CZ" sz="2000" i="1" dirty="0">
                <a:latin typeface="Cambria"/>
                <a:cs typeface="Cambria"/>
              </a:rPr>
              <a:t>(</a:t>
            </a:r>
            <a:r>
              <a:rPr lang="cs-CZ" sz="2000" i="1" dirty="0" err="1">
                <a:latin typeface="Cambria"/>
                <a:cs typeface="Cambria"/>
              </a:rPr>
              <a:t>duas</a:t>
            </a:r>
            <a:r>
              <a:rPr lang="cs-CZ" sz="2000" i="1" dirty="0">
                <a:latin typeface="Cambria"/>
                <a:cs typeface="Cambria"/>
              </a:rPr>
              <a:t>)</a:t>
            </a:r>
          </a:p>
          <a:p>
            <a:r>
              <a:rPr lang="cs-CZ" sz="2000" b="1" i="1" dirty="0">
                <a:latin typeface="Cambria"/>
                <a:cs typeface="Cambria"/>
              </a:rPr>
              <a:t>D. S</a:t>
            </a:r>
            <a:r>
              <a:rPr lang="cs-CZ" sz="2000" i="1" dirty="0">
                <a:latin typeface="Cambria"/>
                <a:cs typeface="Cambria"/>
              </a:rPr>
              <a:t>. Aplikovat 2krát denně na postižená místa po dobu </a:t>
            </a:r>
            <a:r>
              <a:rPr lang="cs-CZ" sz="2000" i="1" dirty="0" smtClean="0">
                <a:latin typeface="Cambria"/>
                <a:cs typeface="Cambria"/>
              </a:rPr>
              <a:t>   </a:t>
            </a:r>
          </a:p>
          <a:p>
            <a:r>
              <a:rPr lang="cs-CZ" sz="2000" i="1" dirty="0">
                <a:latin typeface="Cambria"/>
                <a:cs typeface="Cambria"/>
              </a:rPr>
              <a:t> </a:t>
            </a:r>
            <a:r>
              <a:rPr lang="cs-CZ" sz="2000" i="1" dirty="0" smtClean="0">
                <a:latin typeface="Cambria"/>
                <a:cs typeface="Cambria"/>
              </a:rPr>
              <a:t>        10 </a:t>
            </a:r>
            <a:r>
              <a:rPr lang="cs-CZ" sz="2000" i="1" dirty="0">
                <a:latin typeface="Cambria"/>
                <a:cs typeface="Cambria"/>
              </a:rPr>
              <a:t>dnů.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35909" y="2677268"/>
            <a:ext cx="2558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solidFill>
                  <a:srgbClr val="00B0F0"/>
                </a:solidFill>
                <a:latin typeface="Cambria"/>
                <a:cs typeface="Cambria"/>
              </a:rPr>
              <a:t>ANTIMYCOTICUM</a:t>
            </a:r>
            <a:endParaRPr lang="en-US" sz="2400" i="1" dirty="0">
              <a:solidFill>
                <a:srgbClr val="00B0F0"/>
              </a:solidFill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5909" y="4969568"/>
            <a:ext cx="2257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solidFill>
                  <a:srgbClr val="00B0F0"/>
                </a:solidFill>
                <a:latin typeface="Cambria"/>
                <a:cs typeface="Cambria"/>
              </a:rPr>
              <a:t>ANTIBIOTICUM</a:t>
            </a:r>
            <a:endParaRPr lang="en-US" sz="2400" i="1" dirty="0">
              <a:solidFill>
                <a:srgbClr val="00B0F0"/>
              </a:solidFill>
              <a:latin typeface="Cambria"/>
              <a:cs typeface="Cambria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cap="small" dirty="0" smtClean="0"/>
              <a:t>Interpret </a:t>
            </a:r>
            <a:r>
              <a:rPr lang="cs-CZ" sz="2000" b="1" dirty="0"/>
              <a:t>(Handout </a:t>
            </a:r>
            <a:r>
              <a:rPr lang="cs-CZ" sz="2000" b="1" dirty="0" smtClean="0"/>
              <a:t>9.7</a:t>
            </a:r>
            <a:r>
              <a:rPr lang="cs-CZ" sz="2000" b="1" dirty="0"/>
              <a:t>, </a:t>
            </a:r>
            <a:r>
              <a:rPr lang="cs-CZ" sz="2000" b="1" dirty="0" err="1"/>
              <a:t>task</a:t>
            </a:r>
            <a:r>
              <a:rPr lang="cs-CZ" sz="2000" b="1" dirty="0"/>
              <a:t> 5)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6173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cap="small" dirty="0" err="1" smtClean="0"/>
              <a:t>Change</a:t>
            </a:r>
            <a:r>
              <a:rPr lang="cs-CZ" sz="2800" b="1" cap="small" dirty="0" smtClean="0"/>
              <a:t> </a:t>
            </a:r>
            <a:r>
              <a:rPr lang="cs-CZ" sz="2800" b="1" cap="small" dirty="0" err="1" smtClean="0"/>
              <a:t>into</a:t>
            </a:r>
            <a:r>
              <a:rPr lang="cs-CZ" sz="2800" b="1" cap="small" dirty="0" smtClean="0"/>
              <a:t> </a:t>
            </a:r>
            <a:r>
              <a:rPr lang="cs-CZ" sz="2800" b="1" cap="small" dirty="0" err="1" smtClean="0"/>
              <a:t>plural</a:t>
            </a:r>
            <a:endParaRPr lang="cs-CZ" sz="2800" b="1" cap="small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661184" y="1893894"/>
            <a:ext cx="4304712" cy="452041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sz="2000" b="1" dirty="0" smtClean="0"/>
              <a:t>tuba </a:t>
            </a:r>
            <a:r>
              <a:rPr lang="cs-CZ" sz="2000" b="1" dirty="0" err="1" smtClean="0"/>
              <a:t>originalis</a:t>
            </a:r>
            <a:endParaRPr lang="cs-CZ" sz="2000" b="1" dirty="0" smtClean="0"/>
          </a:p>
          <a:p>
            <a:pPr>
              <a:spcAft>
                <a:spcPts val="600"/>
              </a:spcAft>
            </a:pPr>
            <a:r>
              <a:rPr lang="cs-CZ" sz="2000" b="1" dirty="0" smtClean="0"/>
              <a:t>remedium </a:t>
            </a:r>
            <a:r>
              <a:rPr lang="cs-CZ" sz="2000" b="1" dirty="0" err="1" smtClean="0"/>
              <a:t>expectorans</a:t>
            </a:r>
            <a:endParaRPr lang="cs-CZ" sz="2000" b="1" dirty="0" smtClean="0"/>
          </a:p>
          <a:p>
            <a:pPr>
              <a:spcAft>
                <a:spcPts val="600"/>
              </a:spcAft>
            </a:pPr>
            <a:r>
              <a:rPr lang="cs-CZ" sz="2000" b="1" dirty="0" smtClean="0"/>
              <a:t>dosis pro </a:t>
            </a:r>
            <a:r>
              <a:rPr lang="cs-CZ" sz="2000" b="1" dirty="0" err="1" smtClean="0"/>
              <a:t>adulto</a:t>
            </a:r>
            <a:endParaRPr lang="cs-CZ" sz="2000" b="1" dirty="0" smtClean="0"/>
          </a:p>
          <a:p>
            <a:pPr>
              <a:spcAft>
                <a:spcPts val="600"/>
              </a:spcAft>
            </a:pPr>
            <a:r>
              <a:rPr lang="cs-CZ" sz="2000" b="1" dirty="0" err="1" smtClean="0"/>
              <a:t>flos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tiliae</a:t>
            </a:r>
            <a:endParaRPr lang="cs-CZ" sz="2000" b="1" dirty="0" smtClean="0"/>
          </a:p>
          <a:p>
            <a:pPr>
              <a:spcAft>
                <a:spcPts val="600"/>
              </a:spcAft>
            </a:pPr>
            <a:r>
              <a:rPr lang="cs-CZ" sz="2000" b="1" dirty="0" err="1" smtClean="0"/>
              <a:t>solutio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physiologica</a:t>
            </a:r>
            <a:endParaRPr lang="cs-CZ" sz="2000" b="1" dirty="0" smtClean="0"/>
          </a:p>
          <a:p>
            <a:pPr>
              <a:spcAft>
                <a:spcPts val="600"/>
              </a:spcAft>
            </a:pPr>
            <a:r>
              <a:rPr lang="cs-CZ" sz="2000" b="1" dirty="0" err="1" smtClean="0"/>
              <a:t>pars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aequalis</a:t>
            </a:r>
            <a:endParaRPr lang="cs-CZ" sz="2000" b="1" dirty="0" smtClean="0"/>
          </a:p>
          <a:p>
            <a:pPr>
              <a:spcAft>
                <a:spcPts val="600"/>
              </a:spcAft>
            </a:pPr>
            <a:r>
              <a:rPr lang="cs-CZ" sz="2000" b="1" dirty="0" err="1" smtClean="0"/>
              <a:t>suppositorium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rectale</a:t>
            </a:r>
            <a:endParaRPr lang="cs-CZ" sz="2000" b="1" dirty="0" smtClean="0"/>
          </a:p>
          <a:p>
            <a:pPr>
              <a:spcAft>
                <a:spcPts val="600"/>
              </a:spcAft>
            </a:pPr>
            <a:r>
              <a:rPr lang="cs-CZ" sz="2000" b="1" dirty="0" err="1" smtClean="0"/>
              <a:t>pulvis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adspersorius</a:t>
            </a:r>
            <a:endParaRPr lang="cs-CZ" sz="2000" b="1" dirty="0" smtClean="0"/>
          </a:p>
          <a:p>
            <a:pPr>
              <a:spcAft>
                <a:spcPts val="600"/>
              </a:spcAft>
            </a:pPr>
            <a:endParaRPr lang="cs-CZ" sz="2000" b="1" dirty="0" smtClean="0"/>
          </a:p>
          <a:p>
            <a:pPr>
              <a:spcAft>
                <a:spcPts val="600"/>
              </a:spcAft>
            </a:pPr>
            <a:endParaRPr lang="cs-CZ" b="1" dirty="0" smtClean="0"/>
          </a:p>
          <a:p>
            <a:pPr>
              <a:spcAft>
                <a:spcPts val="600"/>
              </a:spcAft>
            </a:pP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586068" y="1885016"/>
            <a:ext cx="250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B050"/>
                </a:solidFill>
              </a:rPr>
              <a:t>tubae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originales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586068" y="2335724"/>
            <a:ext cx="3776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remedia </a:t>
            </a:r>
            <a:r>
              <a:rPr lang="cs-CZ" b="1" dirty="0" err="1" smtClean="0">
                <a:solidFill>
                  <a:srgbClr val="00B050"/>
                </a:solidFill>
              </a:rPr>
              <a:t>expectorantia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586068" y="2787412"/>
            <a:ext cx="250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B050"/>
                </a:solidFill>
              </a:rPr>
              <a:t>doses</a:t>
            </a:r>
            <a:r>
              <a:rPr lang="cs-CZ" b="1" dirty="0" smtClean="0">
                <a:solidFill>
                  <a:srgbClr val="00B050"/>
                </a:solidFill>
              </a:rPr>
              <a:t> pro </a:t>
            </a:r>
            <a:r>
              <a:rPr lang="cs-CZ" b="1" dirty="0" err="1" smtClean="0">
                <a:solidFill>
                  <a:srgbClr val="00B050"/>
                </a:solidFill>
              </a:rPr>
              <a:t>adultis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586068" y="3225996"/>
            <a:ext cx="250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B050"/>
                </a:solidFill>
              </a:rPr>
              <a:t>flores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tiliae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586067" y="3645970"/>
            <a:ext cx="367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B050"/>
                </a:solidFill>
              </a:rPr>
              <a:t>solutiones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physiologicae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586068" y="4101727"/>
            <a:ext cx="250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partes </a:t>
            </a:r>
            <a:r>
              <a:rPr lang="cs-CZ" b="1" dirty="0" err="1" smtClean="0">
                <a:solidFill>
                  <a:srgbClr val="00B050"/>
                </a:solidFill>
              </a:rPr>
              <a:t>aequales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586068" y="4540311"/>
            <a:ext cx="3679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B050"/>
                </a:solidFill>
              </a:rPr>
              <a:t>suppositoria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rectalia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586068" y="4971798"/>
            <a:ext cx="3776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B050"/>
                </a:solidFill>
              </a:rPr>
              <a:t>pulveres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adspersorii</a:t>
            </a:r>
            <a:endParaRPr lang="cs-CZ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b="1" cap="small" dirty="0" err="1"/>
              <a:t>Write</a:t>
            </a:r>
            <a:r>
              <a:rPr lang="cs-CZ" sz="2800" b="1" cap="small" dirty="0"/>
              <a:t> </a:t>
            </a:r>
            <a:r>
              <a:rPr lang="cs-CZ" sz="2800" b="1" cap="small" dirty="0" err="1" smtClean="0"/>
              <a:t>down</a:t>
            </a:r>
            <a:r>
              <a:rPr lang="cs-CZ" sz="2800" b="1" cap="small" dirty="0" smtClean="0"/>
              <a:t> </a:t>
            </a:r>
            <a:r>
              <a:rPr lang="cs-CZ" sz="2800" b="1" cap="small" dirty="0" err="1" smtClean="0"/>
              <a:t>medical</a:t>
            </a:r>
            <a:r>
              <a:rPr lang="cs-CZ" sz="2800" b="1" cap="small" dirty="0" smtClean="0"/>
              <a:t> </a:t>
            </a:r>
            <a:r>
              <a:rPr lang="cs-CZ" sz="2800" b="1" cap="small" dirty="0" err="1" smtClean="0"/>
              <a:t>prescriptions</a:t>
            </a:r>
            <a:r>
              <a:rPr lang="cs-CZ" sz="2800" b="1" cap="small" dirty="0" smtClean="0"/>
              <a:t> </a:t>
            </a:r>
            <a:br>
              <a:rPr lang="cs-CZ" sz="2800" b="1" cap="small" dirty="0" smtClean="0"/>
            </a:br>
            <a:r>
              <a:rPr lang="cs-CZ" sz="2000" b="1" dirty="0" smtClean="0"/>
              <a:t>(Handout 9.7, </a:t>
            </a:r>
            <a:r>
              <a:rPr lang="cs-CZ" sz="2000" b="1" dirty="0" err="1" smtClean="0"/>
              <a:t>task</a:t>
            </a:r>
            <a:r>
              <a:rPr lang="cs-CZ" sz="2000" b="1" dirty="0" smtClean="0"/>
              <a:t> 8)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51802" y="1482808"/>
            <a:ext cx="8032399" cy="5259778"/>
          </a:xfrm>
        </p:spPr>
        <p:txBody>
          <a:bodyPr>
            <a:noAutofit/>
          </a:bodyPr>
          <a:lstStyle/>
          <a:p>
            <a:pPr marL="457200" indent="-457200">
              <a:buAutoNum type="alphaL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fifty-year old woman suffers from chronic bad headache with no reason identified. Prescribe her capsules made of 0,005 g of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iazepamum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0,02 g of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henobarbitalum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0,1 g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coffeinum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and 0,2 g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paracetamolum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The vehicle is lactose 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lactosum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up to 0,5 grams. The pharmacist should make a powder. Make 50 doses in the form of gelatin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capsules 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gelatinosus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a, 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 The patient should take one capsule if needed, max. twice a day. The m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dication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should be marked as poison.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L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hard smoker suffers from chronic bronchitis and needs to expectorate the mucus from his bronchial tubes. Pres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ribe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him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mucolytic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one package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Mucosolvan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drops. The patient should take 30 drops every three hours.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315185" y="1357656"/>
            <a:ext cx="630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2</a:t>
            </a:r>
            <a:endParaRPr lang="cs-CZ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84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76746" y="1324125"/>
            <a:ext cx="7892004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cs-CZ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cs-C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Diazepami</a:t>
            </a:r>
            <a:r>
              <a:rPr lang="cs-CZ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0,005 </a:t>
            </a:r>
          </a:p>
          <a:p>
            <a:r>
              <a:rPr lang="cs-CZ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Phenobarbitali</a:t>
            </a:r>
            <a:r>
              <a:rPr lang="cs-CZ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0,020 </a:t>
            </a:r>
          </a:p>
          <a:p>
            <a:r>
              <a:rPr lang="cs-CZ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Coffeini</a:t>
            </a:r>
            <a:r>
              <a:rPr lang="cs-CZ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0,100 </a:t>
            </a:r>
          </a:p>
          <a:p>
            <a:r>
              <a:rPr lang="cs-CZ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Paracetamoli</a:t>
            </a:r>
            <a:r>
              <a:rPr lang="cs-CZ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0,200 </a:t>
            </a:r>
          </a:p>
          <a:p>
            <a:r>
              <a:rPr lang="cs-CZ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Lactosi</a:t>
            </a:r>
            <a:r>
              <a:rPr lang="cs-CZ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ad 0,5 </a:t>
            </a:r>
          </a:p>
          <a:p>
            <a:r>
              <a:rPr lang="cs-C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M. f. </a:t>
            </a:r>
            <a:r>
              <a:rPr lang="cs-CZ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plv</a:t>
            </a:r>
            <a:r>
              <a:rPr lang="cs-C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D. </a:t>
            </a:r>
            <a:r>
              <a:rPr lang="cs-CZ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No. L </a:t>
            </a:r>
            <a:r>
              <a:rPr lang="cs-CZ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quinquaginta</a:t>
            </a:r>
            <a:r>
              <a:rPr lang="cs-CZ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cs-C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D. ad </a:t>
            </a:r>
            <a:r>
              <a:rPr lang="cs-CZ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caps</a:t>
            </a:r>
            <a:r>
              <a:rPr lang="cs-C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gelat</a:t>
            </a:r>
            <a:r>
              <a:rPr lang="cs-C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D. S. </a:t>
            </a:r>
            <a:r>
              <a:rPr lang="cs-CZ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cs-CZ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capsule</a:t>
            </a:r>
            <a:r>
              <a:rPr lang="cs-CZ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needed</a:t>
            </a:r>
            <a:r>
              <a:rPr lang="cs-CZ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max. </a:t>
            </a:r>
            <a:r>
              <a:rPr lang="cs-CZ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twice</a:t>
            </a:r>
            <a:r>
              <a:rPr lang="cs-CZ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day</a:t>
            </a:r>
            <a:r>
              <a:rPr lang="cs-CZ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 s. v</a:t>
            </a:r>
            <a:r>
              <a:rPr lang="cs-CZ" sz="2000" dirty="0" smtClean="0">
                <a:solidFill>
                  <a:srgbClr val="FF0000"/>
                </a:solidFill>
              </a:rPr>
              <a:t>.</a:t>
            </a:r>
          </a:p>
          <a:p>
            <a:endParaRPr lang="cs-CZ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cs-CZ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cs-C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Mucosolvan</a:t>
            </a:r>
            <a:r>
              <a:rPr lang="cs-CZ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gtt</a:t>
            </a:r>
            <a:r>
              <a:rPr lang="cs-C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Exp. </a:t>
            </a:r>
            <a:r>
              <a:rPr lang="cs-CZ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orig</a:t>
            </a:r>
            <a:r>
              <a:rPr lang="cs-C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No. I </a:t>
            </a:r>
            <a:r>
              <a:rPr lang="cs-CZ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unam</a:t>
            </a:r>
            <a:r>
              <a:rPr lang="cs-CZ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S. </a:t>
            </a:r>
            <a:r>
              <a:rPr lang="cs-CZ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30 drops </a:t>
            </a:r>
            <a:r>
              <a:rPr lang="cs-CZ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cs-CZ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cs-CZ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hours</a:t>
            </a:r>
            <a:r>
              <a:rPr lang="cs-CZ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b="1" cap="small" dirty="0" err="1"/>
              <a:t>Write</a:t>
            </a:r>
            <a:r>
              <a:rPr lang="cs-CZ" sz="2800" b="1" cap="small" dirty="0"/>
              <a:t> </a:t>
            </a:r>
            <a:r>
              <a:rPr lang="cs-CZ" sz="2800" b="1" cap="small" dirty="0" err="1" smtClean="0"/>
              <a:t>down</a:t>
            </a:r>
            <a:r>
              <a:rPr lang="cs-CZ" sz="2800" b="1" cap="small" dirty="0" smtClean="0"/>
              <a:t> </a:t>
            </a:r>
            <a:r>
              <a:rPr lang="cs-CZ" sz="2800" b="1" cap="small" dirty="0" err="1" smtClean="0"/>
              <a:t>medical</a:t>
            </a:r>
            <a:r>
              <a:rPr lang="cs-CZ" sz="2800" b="1" cap="small" dirty="0" smtClean="0"/>
              <a:t> </a:t>
            </a:r>
            <a:r>
              <a:rPr lang="cs-CZ" sz="2800" b="1" cap="small" dirty="0" err="1" smtClean="0"/>
              <a:t>prescriptions</a:t>
            </a:r>
            <a:r>
              <a:rPr lang="cs-CZ" sz="2800" b="1" cap="small" dirty="0" smtClean="0"/>
              <a:t/>
            </a:r>
            <a:br>
              <a:rPr lang="cs-CZ" sz="2800" b="1" cap="small" dirty="0" smtClean="0"/>
            </a:br>
            <a:r>
              <a:rPr lang="cs-CZ" sz="2000" b="1" dirty="0" smtClean="0"/>
              <a:t>(</a:t>
            </a:r>
            <a:r>
              <a:rPr lang="cs-CZ" sz="2000" b="1" dirty="0"/>
              <a:t>Handout 9.7, </a:t>
            </a:r>
            <a:r>
              <a:rPr lang="cs-CZ" sz="2000" b="1" dirty="0" err="1"/>
              <a:t>task</a:t>
            </a:r>
            <a:r>
              <a:rPr lang="cs-CZ" sz="2000" b="1" dirty="0"/>
              <a:t> 8)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40079" y="1521758"/>
            <a:ext cx="7871781" cy="4311431"/>
          </a:xfrm>
        </p:spPr>
        <p:txBody>
          <a:bodyPr>
            <a:noAutofit/>
          </a:bodyPr>
          <a:lstStyle/>
          <a:p>
            <a:pPr marL="457200" indent="-457200">
              <a:buAutoNum type="alphaLcParenR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 five-year old child has been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received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hospital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very high fever caused by acute inflammation of urinary bladder. One of the best ways how to lower the fever of children is via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paracetamol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suppositories (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Suppositoria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paracetamoli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). These should be made by pharmacist of 10 grams of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paracetamol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+ 30 grams of </a:t>
            </a:r>
            <a:r>
              <a:rPr lang="cs-CZ" sz="22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dipis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solidi as adjuvant remedy. 20 of them should be made in equal doses. The instructions for the patient are to take one suppository every 6 hours if the fever reaches 38,5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C. </a:t>
            </a:r>
            <a:endParaRPr 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ts val="1200"/>
              </a:spcBef>
              <a:buAutoNum type="alphaLcParenR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patient suffers from acute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pne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monia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but is allergic to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penicilline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antibiotics. Therefore, two original packages of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klaritromycine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antibiotics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Klacid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500 mg have to be prescribed in the form of coated tablets. The patient should take one tablet every 12 hours for two-three weeks.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24063" y="1317564"/>
            <a:ext cx="630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3</a:t>
            </a:r>
            <a:endParaRPr lang="cs-CZ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5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894584" y="1871003"/>
            <a:ext cx="59584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cs-CZ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Paracetamoli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10,0 </a:t>
            </a:r>
          </a:p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Adipis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solidi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30,0 </a:t>
            </a:r>
          </a:p>
          <a:p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M. </a:t>
            </a:r>
            <a:r>
              <a:rPr lang="cs-CZ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supp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it-IT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Div. in d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it-IT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aeq. No. </a:t>
            </a:r>
            <a:r>
              <a:rPr lang="it-IT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XX (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viginti</a:t>
            </a:r>
            <a:r>
              <a:rPr lang="it-IT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D. S.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suppository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hours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fever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reaches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38.5</a:t>
            </a:r>
            <a:r>
              <a:rPr lang="cs-CZ" sz="2200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C.</a:t>
            </a:r>
          </a:p>
          <a:p>
            <a:endParaRPr lang="cs-CZ" sz="2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cs-CZ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Klacid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500 mg </a:t>
            </a:r>
            <a:r>
              <a:rPr lang="cs-CZ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tbl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obd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Exp. </a:t>
            </a:r>
            <a:r>
              <a:rPr lang="cs-CZ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orig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No. II 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duas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S.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tablet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hours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2-3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weeks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b="1" cap="small" dirty="0" err="1" smtClean="0">
                <a:solidFill>
                  <a:schemeClr val="accent3">
                    <a:lumMod val="75000"/>
                  </a:schemeClr>
                </a:solidFill>
              </a:rPr>
              <a:t>Change</a:t>
            </a:r>
            <a:r>
              <a:rPr lang="cs-CZ" sz="2800" b="1" cap="small" dirty="0" smtClean="0">
                <a:solidFill>
                  <a:schemeClr val="accent3">
                    <a:lumMod val="75000"/>
                  </a:schemeClr>
                </a:solidFill>
              </a:rPr>
              <a:t> the </a:t>
            </a:r>
            <a:r>
              <a:rPr lang="cs-CZ" sz="2800" b="1" cap="small" dirty="0" err="1" smtClean="0">
                <a:solidFill>
                  <a:schemeClr val="accent3">
                    <a:lumMod val="75000"/>
                  </a:schemeClr>
                </a:solidFill>
              </a:rPr>
              <a:t>underlined</a:t>
            </a:r>
            <a:r>
              <a:rPr lang="cs-CZ" sz="2800" b="1" cap="small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2800" b="1" cap="small" dirty="0" err="1" smtClean="0">
                <a:solidFill>
                  <a:schemeClr val="accent3">
                    <a:lumMod val="75000"/>
                  </a:schemeClr>
                </a:solidFill>
              </a:rPr>
              <a:t>words</a:t>
            </a:r>
            <a:r>
              <a:rPr lang="cs-CZ" sz="2800" b="1" cap="small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br>
              <a:rPr lang="cs-CZ" sz="2800" b="1" cap="small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cs-CZ" sz="2800" b="1" cap="small" dirty="0" err="1" smtClean="0">
                <a:solidFill>
                  <a:schemeClr val="accent3">
                    <a:lumMod val="75000"/>
                  </a:schemeClr>
                </a:solidFill>
              </a:rPr>
              <a:t>into</a:t>
            </a:r>
            <a:r>
              <a:rPr lang="cs-CZ" sz="2800" b="1" cap="small" dirty="0" smtClean="0">
                <a:solidFill>
                  <a:schemeClr val="accent3">
                    <a:lumMod val="75000"/>
                  </a:schemeClr>
                </a:solidFill>
              </a:rPr>
              <a:t> the </a:t>
            </a:r>
            <a:r>
              <a:rPr lang="cs-CZ" sz="2800" b="1" cap="small" dirty="0" err="1" smtClean="0">
                <a:solidFill>
                  <a:schemeClr val="accent3">
                    <a:lumMod val="75000"/>
                  </a:schemeClr>
                </a:solidFill>
              </a:rPr>
              <a:t>opposite</a:t>
            </a:r>
            <a:r>
              <a:rPr lang="cs-CZ" sz="2800" b="1" cap="small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2800" b="1" cap="small" dirty="0" err="1" smtClean="0">
                <a:solidFill>
                  <a:schemeClr val="accent3">
                    <a:lumMod val="75000"/>
                  </a:schemeClr>
                </a:solidFill>
              </a:rPr>
              <a:t>number</a:t>
            </a:r>
            <a:r>
              <a:rPr lang="cs-CZ" sz="2800" b="1" cap="small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2200" b="1" dirty="0" smtClean="0">
                <a:solidFill>
                  <a:schemeClr val="accent3">
                    <a:lumMod val="75000"/>
                  </a:schemeClr>
                </a:solidFill>
              </a:rPr>
              <a:t>(Handout 9.7, </a:t>
            </a:r>
            <a:r>
              <a:rPr lang="cs-CZ" sz="2200" b="1" dirty="0" err="1" smtClean="0">
                <a:solidFill>
                  <a:schemeClr val="accent3">
                    <a:lumMod val="75000"/>
                  </a:schemeClr>
                </a:solidFill>
              </a:rPr>
              <a:t>task</a:t>
            </a:r>
            <a:r>
              <a:rPr lang="cs-CZ" sz="2200" b="1" dirty="0" smtClean="0">
                <a:solidFill>
                  <a:schemeClr val="accent3">
                    <a:lumMod val="75000"/>
                  </a:schemeClr>
                </a:solidFill>
              </a:rPr>
              <a:t> 7)</a:t>
            </a:r>
            <a:endParaRPr lang="cs-CZ" sz="2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u="sng" dirty="0" smtClean="0"/>
              <a:t>REMEDIUM ANXIOLYTICUM</a:t>
            </a:r>
          </a:p>
          <a:p>
            <a:endParaRPr lang="cs-CZ" sz="2000" dirty="0" smtClean="0"/>
          </a:p>
          <a:p>
            <a:r>
              <a:rPr lang="cs-CZ" sz="2000" u="sng" dirty="0" smtClean="0"/>
              <a:t>VASODILATANTIA</a:t>
            </a:r>
            <a:r>
              <a:rPr lang="cs-CZ" sz="2000" dirty="0" smtClean="0"/>
              <a:t> PROPTER STENOSIM VASORUM</a:t>
            </a:r>
          </a:p>
          <a:p>
            <a:endParaRPr lang="cs-CZ" sz="2000" dirty="0" smtClean="0"/>
          </a:p>
          <a:p>
            <a:r>
              <a:rPr lang="cs-CZ" sz="2000" u="sng" dirty="0" smtClean="0"/>
              <a:t>DOSIS ANTIBIOTICI</a:t>
            </a:r>
            <a:r>
              <a:rPr lang="cs-CZ" sz="2000" dirty="0" smtClean="0"/>
              <a:t> PRO </a:t>
            </a:r>
            <a:r>
              <a:rPr lang="cs-CZ" sz="2000" u="sng" dirty="0" smtClean="0"/>
              <a:t>INFANTE</a:t>
            </a:r>
          </a:p>
          <a:p>
            <a:endParaRPr lang="cs-CZ" sz="2000" dirty="0" smtClean="0"/>
          </a:p>
          <a:p>
            <a:r>
              <a:rPr lang="cs-CZ" sz="2000" u="sng" dirty="0" smtClean="0"/>
              <a:t>ANTIPYRETICA</a:t>
            </a:r>
            <a:r>
              <a:rPr lang="cs-CZ" sz="2000" dirty="0" smtClean="0"/>
              <a:t> PROPTER HYPERPYREXIAM</a:t>
            </a:r>
          </a:p>
          <a:p>
            <a:endParaRPr lang="cs-CZ" sz="2000" dirty="0" smtClean="0"/>
          </a:p>
          <a:p>
            <a:r>
              <a:rPr lang="cs-CZ" sz="2000" u="sng" dirty="0" smtClean="0"/>
              <a:t>REMEDIUM MYORELAXANS</a:t>
            </a:r>
          </a:p>
          <a:p>
            <a:endParaRPr lang="cs-CZ" sz="2000" dirty="0" smtClean="0"/>
          </a:p>
          <a:p>
            <a:r>
              <a:rPr lang="cs-CZ" sz="2000" u="sng" dirty="0" smtClean="0"/>
              <a:t>REMEDIA PROPHYLACTICA</a:t>
            </a:r>
            <a:r>
              <a:rPr lang="cs-CZ" sz="2000" dirty="0" smtClean="0"/>
              <a:t> IN GRAVIDITATE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797083" y="1776053"/>
            <a:ext cx="3568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REMEDIA  ANXIOLYTICA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797083" y="2695382"/>
            <a:ext cx="3568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VASODILATANS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039239" y="3330615"/>
            <a:ext cx="5625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DOSES ANTIBIOTICORUM PRO INFANTIBUS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797083" y="4138219"/>
            <a:ext cx="3568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ANTIPYRETICUM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797082" y="4691363"/>
            <a:ext cx="4346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REMEDIA MYORELAXANTIA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797083" y="5584874"/>
            <a:ext cx="4542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REMEDIUM PROPHYLACTICUM</a:t>
            </a:r>
            <a:endParaRPr lang="cs-CZ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cap="small" dirty="0" err="1" smtClean="0"/>
              <a:t>Write</a:t>
            </a:r>
            <a:r>
              <a:rPr lang="cs-CZ" sz="2800" b="1" cap="small" dirty="0" smtClean="0"/>
              <a:t> a </a:t>
            </a:r>
            <a:r>
              <a:rPr lang="cs-CZ" sz="2800" b="1" cap="small" dirty="0" err="1" smtClean="0"/>
              <a:t>prescription</a:t>
            </a:r>
            <a:endParaRPr lang="cs-CZ" sz="2800" b="1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07309" y="1432238"/>
            <a:ext cx="7704699" cy="3992563"/>
          </a:xfrm>
        </p:spPr>
        <p:txBody>
          <a:bodyPr>
            <a:noAutofit/>
          </a:bodyPr>
          <a:lstStyle/>
          <a:p>
            <a:pPr marL="457200" indent="-457200">
              <a:buAutoNum type="alphaLcParenR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 16-year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old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boy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suffers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from severe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acne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irritated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complexion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Prescribe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him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effective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suspension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made of 85% of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zinc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oxide (so-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called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fluid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powder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2400" i="1" dirty="0" err="1">
                <a:latin typeface="Times New Roman" pitchFamily="18" charset="0"/>
                <a:cs typeface="Times New Roman" pitchFamily="18" charset="0"/>
              </a:rPr>
              <a:t>Suspensio</a:t>
            </a:r>
            <a:r>
              <a:rPr lang="cs-CZ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i="1" dirty="0" err="1">
                <a:latin typeface="Times New Roman" pitchFamily="18" charset="0"/>
                <a:cs typeface="Times New Roman" pitchFamily="18" charset="0"/>
              </a:rPr>
              <a:t>zinci</a:t>
            </a:r>
            <a:r>
              <a:rPr lang="cs-CZ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i="1" dirty="0" err="1" smtClean="0">
                <a:latin typeface="Times New Roman" pitchFamily="18" charset="0"/>
                <a:cs typeface="Times New Roman" pitchFamily="18" charset="0"/>
              </a:rPr>
              <a:t>oxidi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mixed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talcum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and glycerole (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talci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glyceroli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stabilizator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bentonite magma (</a:t>
            </a:r>
            <a:r>
              <a:rPr lang="cs-CZ" sz="2400" i="1" dirty="0" err="1" smtClean="0">
                <a:latin typeface="Times New Roman" pitchFamily="18" charset="0"/>
                <a:cs typeface="Times New Roman" pitchFamily="18" charset="0"/>
              </a:rPr>
              <a:t>bentoniti</a:t>
            </a:r>
            <a:r>
              <a:rPr lang="cs-CZ" sz="2400" i="1" dirty="0" smtClean="0">
                <a:latin typeface="Times New Roman" pitchFamily="18" charset="0"/>
                <a:cs typeface="Times New Roman" pitchFamily="18" charset="0"/>
              </a:rPr>
              <a:t> magma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up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to 100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grams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rub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suspension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his skin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times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day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Shake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before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lphaLcParenR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 25-year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old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woman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received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at the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emergency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itching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urticaria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nettle-rash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) on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both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hands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knees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Prescribe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her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antihistaminics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relieve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her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symptoms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packages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Dithiaden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tablets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take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half a tablet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twice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day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84163" y="1281312"/>
            <a:ext cx="630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1</a:t>
            </a:r>
            <a:endParaRPr lang="cs-CZ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57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1828800"/>
            <a:ext cx="820891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Zinci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oxidi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cs-CZ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	 </a:t>
            </a:r>
          </a:p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Talci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			    	 </a:t>
            </a:r>
          </a:p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Glyceroli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			   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85%</a:t>
            </a:r>
            <a:endParaRPr lang="cs-CZ" sz="2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it-IT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Bentoniti magmatis 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it-IT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ad 100,0 </a:t>
            </a:r>
          </a:p>
          <a:p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M. </a:t>
            </a:r>
            <a:r>
              <a:rPr lang="cs-CZ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susp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S. 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Rub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skin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times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day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Shake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before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sz="2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cs-CZ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Dithiaden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tbl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Exp. </a:t>
            </a:r>
            <a:r>
              <a:rPr lang="cs-CZ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orig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No. III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tres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S.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Half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tablet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twice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day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992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90746"/>
            <a:ext cx="8534400" cy="758952"/>
          </a:xfrm>
        </p:spPr>
        <p:txBody>
          <a:bodyPr>
            <a:noAutofit/>
          </a:bodyPr>
          <a:lstStyle/>
          <a:p>
            <a:r>
              <a:rPr lang="cs-CZ" sz="2400" b="1" cap="small" dirty="0" err="1" smtClean="0">
                <a:solidFill>
                  <a:schemeClr val="accent3">
                    <a:lumMod val="75000"/>
                  </a:schemeClr>
                </a:solidFill>
              </a:rPr>
              <a:t>Match</a:t>
            </a:r>
            <a:r>
              <a:rPr lang="cs-CZ" sz="2400" b="1" cap="small" dirty="0" smtClean="0">
                <a:solidFill>
                  <a:schemeClr val="accent3">
                    <a:lumMod val="75000"/>
                  </a:schemeClr>
                </a:solidFill>
              </a:rPr>
              <a:t> the </a:t>
            </a:r>
            <a:r>
              <a:rPr lang="cs-CZ" sz="2400" b="1" cap="small" dirty="0" err="1" smtClean="0">
                <a:solidFill>
                  <a:schemeClr val="accent3">
                    <a:lumMod val="75000"/>
                  </a:schemeClr>
                </a:solidFill>
              </a:rPr>
              <a:t>types</a:t>
            </a:r>
            <a:r>
              <a:rPr lang="cs-CZ" sz="2400" b="1" cap="small" dirty="0" smtClean="0">
                <a:solidFill>
                  <a:schemeClr val="accent3">
                    <a:lumMod val="75000"/>
                  </a:schemeClr>
                </a:solidFill>
              </a:rPr>
              <a:t> of </a:t>
            </a:r>
            <a:r>
              <a:rPr lang="cs-CZ" sz="2400" b="1" cap="small" dirty="0" err="1" smtClean="0">
                <a:solidFill>
                  <a:schemeClr val="accent3">
                    <a:lumMod val="75000"/>
                  </a:schemeClr>
                </a:solidFill>
              </a:rPr>
              <a:t>medications</a:t>
            </a:r>
            <a:r>
              <a:rPr lang="cs-CZ" sz="2400" b="1" cap="small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2400" b="1" cap="small" dirty="0" err="1" smtClean="0">
                <a:solidFill>
                  <a:schemeClr val="accent3">
                    <a:lumMod val="75000"/>
                  </a:schemeClr>
                </a:solidFill>
              </a:rPr>
              <a:t>with</a:t>
            </a:r>
            <a:r>
              <a:rPr lang="cs-CZ" sz="2400" b="1" cap="small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br>
              <a:rPr lang="cs-CZ" sz="2400" b="1" cap="small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cs-CZ" sz="2400" b="1" cap="small" dirty="0" err="1" smtClean="0">
                <a:solidFill>
                  <a:schemeClr val="accent3">
                    <a:lumMod val="75000"/>
                  </a:schemeClr>
                </a:solidFill>
              </a:rPr>
              <a:t>appropriate</a:t>
            </a:r>
            <a:r>
              <a:rPr lang="cs-CZ" sz="2400" b="1" cap="small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2400" b="1" cap="small" dirty="0" err="1" smtClean="0">
                <a:solidFill>
                  <a:schemeClr val="accent3">
                    <a:lumMod val="75000"/>
                  </a:schemeClr>
                </a:solidFill>
              </a:rPr>
              <a:t>clinical</a:t>
            </a:r>
            <a:r>
              <a:rPr lang="cs-CZ" sz="2400" b="1" cap="small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2400" b="1" cap="small" dirty="0" err="1" smtClean="0">
                <a:solidFill>
                  <a:schemeClr val="accent3">
                    <a:lumMod val="75000"/>
                  </a:schemeClr>
                </a:solidFill>
              </a:rPr>
              <a:t>conditions</a:t>
            </a:r>
            <a:r>
              <a:rPr lang="cs-CZ" sz="2400" b="1" cap="small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2000" b="1" dirty="0" smtClean="0">
                <a:solidFill>
                  <a:schemeClr val="accent3">
                    <a:lumMod val="75000"/>
                  </a:schemeClr>
                </a:solidFill>
              </a:rPr>
              <a:t>(Handout 9.7, </a:t>
            </a:r>
            <a:r>
              <a:rPr lang="cs-CZ" sz="2000" b="1" dirty="0" err="1" smtClean="0">
                <a:solidFill>
                  <a:schemeClr val="accent3">
                    <a:lumMod val="75000"/>
                  </a:schemeClr>
                </a:solidFill>
              </a:rPr>
              <a:t>task</a:t>
            </a:r>
            <a:r>
              <a:rPr lang="cs-CZ" sz="2000" b="1" dirty="0" smtClean="0">
                <a:solidFill>
                  <a:schemeClr val="accent3">
                    <a:lumMod val="75000"/>
                  </a:schemeClr>
                </a:solidFill>
              </a:rPr>
              <a:t> 8)</a:t>
            </a:r>
            <a:endParaRPr lang="cs-CZ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10049016"/>
              </p:ext>
            </p:extLst>
          </p:nvPr>
        </p:nvGraphicFramePr>
        <p:xfrm>
          <a:off x="731519" y="1689696"/>
          <a:ext cx="8126732" cy="44078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063366"/>
                <a:gridCol w="4063366"/>
              </a:tblGrid>
              <a:tr h="550985">
                <a:tc>
                  <a:txBody>
                    <a:bodyPr/>
                    <a:lstStyle/>
                    <a:p>
                      <a:r>
                        <a:rPr lang="cs-CZ" sz="2000" b="0" i="1" dirty="0" smtClean="0"/>
                        <a:t>CONTRACEPTIVUM</a:t>
                      </a:r>
                      <a:endParaRPr lang="cs-CZ" sz="2000" b="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/>
                        <a:t>DYSPEPSIA</a:t>
                      </a:r>
                      <a:endParaRPr lang="cs-CZ" sz="20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0985">
                <a:tc>
                  <a:txBody>
                    <a:bodyPr/>
                    <a:lstStyle/>
                    <a:p>
                      <a:r>
                        <a:rPr lang="cs-CZ" sz="2000" b="0" i="1" dirty="0" smtClean="0"/>
                        <a:t>HYPNOTICUM</a:t>
                      </a:r>
                      <a:endParaRPr lang="cs-CZ" sz="2000" b="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/>
                        <a:t>FEBRIS</a:t>
                      </a:r>
                      <a:endParaRPr lang="cs-CZ" sz="20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0985">
                <a:tc>
                  <a:txBody>
                    <a:bodyPr/>
                    <a:lstStyle/>
                    <a:p>
                      <a:r>
                        <a:rPr lang="cs-CZ" sz="2000" b="0" i="1" dirty="0" smtClean="0"/>
                        <a:t>ANTIDOTUM</a:t>
                      </a:r>
                      <a:endParaRPr lang="cs-CZ" sz="2000" b="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/>
                        <a:t>TUSSIS</a:t>
                      </a:r>
                      <a:endParaRPr lang="cs-CZ" sz="20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0985">
                <a:tc>
                  <a:txBody>
                    <a:bodyPr/>
                    <a:lstStyle/>
                    <a:p>
                      <a:r>
                        <a:rPr lang="cs-CZ" sz="2000" b="0" i="1" dirty="0" smtClean="0"/>
                        <a:t>ANTIPYRETICUM</a:t>
                      </a:r>
                      <a:endParaRPr lang="cs-CZ" sz="2000" b="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/>
                        <a:t>INSUFFICIENTIA CORDIS</a:t>
                      </a:r>
                      <a:endParaRPr lang="cs-CZ" sz="20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0985">
                <a:tc>
                  <a:txBody>
                    <a:bodyPr/>
                    <a:lstStyle/>
                    <a:p>
                      <a:r>
                        <a:rPr lang="cs-CZ" sz="2000" b="0" i="1" dirty="0" smtClean="0"/>
                        <a:t>STOMACHICUM</a:t>
                      </a:r>
                      <a:endParaRPr lang="cs-CZ" sz="2000" b="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/>
                        <a:t>INSOMNIA</a:t>
                      </a:r>
                      <a:endParaRPr lang="cs-CZ" sz="20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0985">
                <a:tc>
                  <a:txBody>
                    <a:bodyPr/>
                    <a:lstStyle/>
                    <a:p>
                      <a:r>
                        <a:rPr lang="cs-CZ" sz="2000" b="0" i="1" dirty="0" smtClean="0"/>
                        <a:t>OBSTIPANS</a:t>
                      </a:r>
                      <a:endParaRPr lang="cs-CZ" sz="2000" b="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/>
                        <a:t>GRAVIDITAS</a:t>
                      </a:r>
                      <a:endParaRPr lang="cs-CZ" sz="20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0985">
                <a:tc>
                  <a:txBody>
                    <a:bodyPr/>
                    <a:lstStyle/>
                    <a:p>
                      <a:r>
                        <a:rPr lang="cs-CZ" sz="2000" b="0" i="1" dirty="0" smtClean="0"/>
                        <a:t>EXPECTORANS</a:t>
                      </a:r>
                      <a:endParaRPr lang="cs-CZ" sz="2000" b="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/>
                        <a:t>INTOXICATIO</a:t>
                      </a:r>
                      <a:endParaRPr lang="cs-CZ" sz="20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0985">
                <a:tc>
                  <a:txBody>
                    <a:bodyPr/>
                    <a:lstStyle/>
                    <a:p>
                      <a:r>
                        <a:rPr lang="cs-CZ" sz="2000" b="0" i="1" dirty="0" smtClean="0"/>
                        <a:t>CARDIOSTIMULANS</a:t>
                      </a:r>
                      <a:endParaRPr lang="cs-CZ" sz="2000" b="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/>
                        <a:t>DIARRHOEA</a:t>
                      </a:r>
                      <a:endParaRPr lang="cs-CZ" sz="20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6" name="Přímá spojovací šipka 5"/>
          <p:cNvCxnSpPr/>
          <p:nvPr/>
        </p:nvCxnSpPr>
        <p:spPr>
          <a:xfrm>
            <a:off x="3279699" y="1923161"/>
            <a:ext cx="1647408" cy="25785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>
          <a:xfrm>
            <a:off x="2606211" y="2392796"/>
            <a:ext cx="2338652" cy="15565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>
            <a:off x="2398611" y="2977570"/>
            <a:ext cx="2426607" cy="2114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flipV="1">
            <a:off x="3037286" y="2413413"/>
            <a:ext cx="1842321" cy="1033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>
            <a:off x="2272002" y="4634554"/>
            <a:ext cx="2553216" cy="1073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V="1">
            <a:off x="2718207" y="2990956"/>
            <a:ext cx="2107011" cy="21804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flipV="1">
            <a:off x="3279699" y="3613212"/>
            <a:ext cx="1599908" cy="20138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V="1">
            <a:off x="2897945" y="1911822"/>
            <a:ext cx="1927273" cy="2111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3400" y="1495425"/>
            <a:ext cx="3810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OBSTIPATIO</a:t>
            </a:r>
          </a:p>
          <a:p>
            <a:endParaRPr lang="cs-CZ" dirty="0" smtClean="0"/>
          </a:p>
          <a:p>
            <a:r>
              <a:rPr lang="cs-CZ" dirty="0" smtClean="0"/>
              <a:t>THROMBOSIS</a:t>
            </a:r>
          </a:p>
          <a:p>
            <a:endParaRPr lang="cs-CZ" dirty="0" smtClean="0"/>
          </a:p>
          <a:p>
            <a:r>
              <a:rPr lang="cs-CZ" dirty="0" smtClean="0"/>
              <a:t>ONYCHOMYCOSIS</a:t>
            </a:r>
          </a:p>
          <a:p>
            <a:endParaRPr lang="cs-CZ" dirty="0" smtClean="0"/>
          </a:p>
          <a:p>
            <a:r>
              <a:rPr lang="cs-CZ" dirty="0" smtClean="0"/>
              <a:t>CANCER</a:t>
            </a:r>
          </a:p>
          <a:p>
            <a:endParaRPr lang="cs-CZ" dirty="0" smtClean="0"/>
          </a:p>
          <a:p>
            <a:r>
              <a:rPr lang="cs-CZ" dirty="0" smtClean="0"/>
              <a:t>DILATATIO VASORUM</a:t>
            </a:r>
          </a:p>
          <a:p>
            <a:endParaRPr lang="cs-CZ" dirty="0" smtClean="0"/>
          </a:p>
          <a:p>
            <a:r>
              <a:rPr lang="cs-CZ" dirty="0" smtClean="0"/>
              <a:t>OLIGURIA</a:t>
            </a:r>
          </a:p>
          <a:p>
            <a:endParaRPr lang="cs-CZ" dirty="0" smtClean="0"/>
          </a:p>
          <a:p>
            <a:r>
              <a:rPr lang="cs-CZ" dirty="0" smtClean="0"/>
              <a:t>HYPERTENSIO</a:t>
            </a:r>
          </a:p>
          <a:p>
            <a:endParaRPr lang="cs-CZ" dirty="0" smtClean="0"/>
          </a:p>
          <a:p>
            <a:r>
              <a:rPr lang="cs-CZ" dirty="0" smtClean="0"/>
              <a:t>DOLORES PERMAGNI</a:t>
            </a:r>
          </a:p>
          <a:p>
            <a:endParaRPr lang="cs-CZ" b="1" dirty="0" smtClean="0"/>
          </a:p>
          <a:p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181600" y="1533525"/>
            <a:ext cx="37528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rgbClr val="0070C0"/>
                </a:solidFill>
              </a:rPr>
              <a:t>DIURETICA</a:t>
            </a:r>
          </a:p>
          <a:p>
            <a:endParaRPr lang="cs-CZ" i="1" dirty="0" smtClean="0">
              <a:solidFill>
                <a:srgbClr val="0070C0"/>
              </a:solidFill>
            </a:endParaRPr>
          </a:p>
          <a:p>
            <a:r>
              <a:rPr lang="cs-CZ" i="1" dirty="0" smtClean="0">
                <a:solidFill>
                  <a:srgbClr val="0070C0"/>
                </a:solidFill>
              </a:rPr>
              <a:t>ANTICOAGULANTIA</a:t>
            </a:r>
          </a:p>
          <a:p>
            <a:endParaRPr lang="cs-CZ" i="1" dirty="0" smtClean="0">
              <a:solidFill>
                <a:srgbClr val="0070C0"/>
              </a:solidFill>
            </a:endParaRPr>
          </a:p>
          <a:p>
            <a:r>
              <a:rPr lang="cs-CZ" i="1" dirty="0" smtClean="0">
                <a:solidFill>
                  <a:srgbClr val="0070C0"/>
                </a:solidFill>
              </a:rPr>
              <a:t>VASOCONSTRINGENTIA</a:t>
            </a:r>
          </a:p>
          <a:p>
            <a:endParaRPr lang="cs-CZ" i="1" dirty="0" smtClean="0">
              <a:solidFill>
                <a:srgbClr val="0070C0"/>
              </a:solidFill>
            </a:endParaRPr>
          </a:p>
          <a:p>
            <a:r>
              <a:rPr lang="cs-CZ" i="1" dirty="0" smtClean="0">
                <a:solidFill>
                  <a:srgbClr val="0070C0"/>
                </a:solidFill>
              </a:rPr>
              <a:t>NARCOTICA</a:t>
            </a:r>
          </a:p>
          <a:p>
            <a:endParaRPr lang="cs-CZ" i="1" dirty="0" smtClean="0">
              <a:solidFill>
                <a:srgbClr val="0070C0"/>
              </a:solidFill>
            </a:endParaRPr>
          </a:p>
          <a:p>
            <a:r>
              <a:rPr lang="cs-CZ" i="1" dirty="0" smtClean="0">
                <a:solidFill>
                  <a:srgbClr val="0070C0"/>
                </a:solidFill>
              </a:rPr>
              <a:t>HYPOTONICUM</a:t>
            </a:r>
          </a:p>
          <a:p>
            <a:endParaRPr lang="cs-CZ" i="1" dirty="0" smtClean="0">
              <a:solidFill>
                <a:srgbClr val="0070C0"/>
              </a:solidFill>
            </a:endParaRPr>
          </a:p>
          <a:p>
            <a:r>
              <a:rPr lang="cs-CZ" i="1" dirty="0" smtClean="0">
                <a:solidFill>
                  <a:srgbClr val="0070C0"/>
                </a:solidFill>
              </a:rPr>
              <a:t>CHEMOTHERAPEUTICA</a:t>
            </a:r>
          </a:p>
          <a:p>
            <a:endParaRPr lang="cs-CZ" i="1" dirty="0" smtClean="0">
              <a:solidFill>
                <a:srgbClr val="0070C0"/>
              </a:solidFill>
            </a:endParaRPr>
          </a:p>
          <a:p>
            <a:r>
              <a:rPr lang="cs-CZ" i="1" dirty="0" smtClean="0">
                <a:solidFill>
                  <a:srgbClr val="0070C0"/>
                </a:solidFill>
              </a:rPr>
              <a:t>LAXATIVA/LAXANTIA</a:t>
            </a:r>
          </a:p>
          <a:p>
            <a:endParaRPr lang="cs-CZ" i="1" dirty="0" smtClean="0">
              <a:solidFill>
                <a:srgbClr val="0070C0"/>
              </a:solidFill>
            </a:endParaRPr>
          </a:p>
          <a:p>
            <a:r>
              <a:rPr lang="cs-CZ" i="1" dirty="0" smtClean="0">
                <a:solidFill>
                  <a:srgbClr val="0070C0"/>
                </a:solidFill>
              </a:rPr>
              <a:t>ANTIMYCOTICA</a:t>
            </a:r>
            <a:endParaRPr lang="cs-CZ" i="1" dirty="0">
              <a:solidFill>
                <a:srgbClr val="0070C0"/>
              </a:solidFill>
            </a:endParaRPr>
          </a:p>
        </p:txBody>
      </p:sp>
      <p:cxnSp>
        <p:nvCxnSpPr>
          <p:cNvPr id="7" name="Přímá spojovací šipka 6"/>
          <p:cNvCxnSpPr/>
          <p:nvPr/>
        </p:nvCxnSpPr>
        <p:spPr>
          <a:xfrm>
            <a:off x="2114550" y="1776412"/>
            <a:ext cx="3162300" cy="33813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 flipV="1">
            <a:off x="1800225" y="1666875"/>
            <a:ext cx="3429000" cy="2667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V="1">
            <a:off x="3124200" y="2895600"/>
            <a:ext cx="2133600" cy="990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1714500" y="3360731"/>
            <a:ext cx="3600450" cy="11382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>
            <a:off x="2705100" y="2857500"/>
            <a:ext cx="2609850" cy="285453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>
            <a:off x="2276475" y="2257425"/>
            <a:ext cx="295275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V="1">
            <a:off x="3076575" y="3467100"/>
            <a:ext cx="2124075" cy="1981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V="1">
            <a:off x="2257300" y="3907631"/>
            <a:ext cx="2971800" cy="102631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301752" y="290746"/>
            <a:ext cx="8534400" cy="758952"/>
          </a:xfrm>
        </p:spPr>
        <p:txBody>
          <a:bodyPr>
            <a:noAutofit/>
          </a:bodyPr>
          <a:lstStyle/>
          <a:p>
            <a:r>
              <a:rPr lang="cs-CZ" sz="2800" b="1" cap="small" dirty="0" err="1" smtClean="0">
                <a:solidFill>
                  <a:schemeClr val="accent3">
                    <a:lumMod val="75000"/>
                  </a:schemeClr>
                </a:solidFill>
              </a:rPr>
              <a:t>Match</a:t>
            </a:r>
            <a:r>
              <a:rPr lang="cs-CZ" sz="2800" b="1" cap="small" dirty="0" smtClean="0">
                <a:solidFill>
                  <a:schemeClr val="accent3">
                    <a:lumMod val="75000"/>
                  </a:schemeClr>
                </a:solidFill>
              </a:rPr>
              <a:t> the </a:t>
            </a:r>
            <a:r>
              <a:rPr lang="cs-CZ" sz="2800" b="1" cap="small" dirty="0" err="1" smtClean="0">
                <a:solidFill>
                  <a:schemeClr val="accent3">
                    <a:lumMod val="75000"/>
                  </a:schemeClr>
                </a:solidFill>
              </a:rPr>
              <a:t>clinical</a:t>
            </a:r>
            <a:r>
              <a:rPr lang="cs-CZ" sz="2800" b="1" cap="small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2800" b="1" cap="small" dirty="0" err="1" smtClean="0">
                <a:solidFill>
                  <a:schemeClr val="accent3">
                    <a:lumMod val="75000"/>
                  </a:schemeClr>
                </a:solidFill>
              </a:rPr>
              <a:t>conditions</a:t>
            </a:r>
            <a:r>
              <a:rPr lang="cs-CZ" sz="2800" b="1" cap="small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cs-CZ" sz="2800" b="1" cap="small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cs-CZ" sz="2800" b="1" cap="small" dirty="0" err="1" smtClean="0">
                <a:solidFill>
                  <a:schemeClr val="accent3">
                    <a:lumMod val="75000"/>
                  </a:schemeClr>
                </a:solidFill>
              </a:rPr>
              <a:t>with</a:t>
            </a:r>
            <a:r>
              <a:rPr lang="cs-CZ" sz="2800" b="1" cap="small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2800" b="1" cap="small" dirty="0" err="1" smtClean="0">
                <a:solidFill>
                  <a:schemeClr val="accent3">
                    <a:lumMod val="75000"/>
                  </a:schemeClr>
                </a:solidFill>
              </a:rPr>
              <a:t>appropriate</a:t>
            </a:r>
            <a:r>
              <a:rPr lang="cs-CZ" sz="2800" b="1" cap="small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2800" b="1" cap="small" dirty="0" err="1" smtClean="0">
                <a:solidFill>
                  <a:schemeClr val="accent3">
                    <a:lumMod val="75000"/>
                  </a:schemeClr>
                </a:solidFill>
              </a:rPr>
              <a:t>types</a:t>
            </a:r>
            <a:r>
              <a:rPr lang="cs-CZ" sz="2800" b="1" cap="small" dirty="0" smtClean="0">
                <a:solidFill>
                  <a:schemeClr val="accent3">
                    <a:lumMod val="75000"/>
                  </a:schemeClr>
                </a:solidFill>
              </a:rPr>
              <a:t> of </a:t>
            </a:r>
            <a:r>
              <a:rPr lang="cs-CZ" sz="2800" b="1" cap="small" dirty="0" err="1" smtClean="0">
                <a:solidFill>
                  <a:schemeClr val="accent3">
                    <a:lumMod val="75000"/>
                  </a:schemeClr>
                </a:solidFill>
              </a:rPr>
              <a:t>medications</a:t>
            </a:r>
            <a:r>
              <a:rPr lang="cs-CZ" sz="2800" b="1" cap="small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cs-CZ" sz="2800" b="1" cap="small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7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cap="small" dirty="0" smtClean="0"/>
              <a:t>M</a:t>
            </a:r>
            <a:r>
              <a:rPr lang="cs-CZ" b="1" cap="small" dirty="0" err="1" smtClean="0"/>
              <a:t>edical</a:t>
            </a:r>
            <a:r>
              <a:rPr lang="cs-CZ" b="1" cap="small" dirty="0" smtClean="0"/>
              <a:t> </a:t>
            </a:r>
            <a:r>
              <a:rPr lang="cs-CZ" b="1" cap="small" dirty="0" err="1"/>
              <a:t>p</a:t>
            </a:r>
            <a:r>
              <a:rPr lang="cs-CZ" b="1" cap="small" dirty="0" err="1" smtClean="0"/>
              <a:t>rescription</a:t>
            </a:r>
            <a:endParaRPr lang="en-US" b="1" cap="small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" name="Obrázek 2" descr="https://scontent.xx.fbcdn.net/hphotos-xtf1/v/t34.0-12/12767370_10206827768145946_257176724_n.jpg?oh=ec2b0777ab975c16146a85403efbe435&amp;oe=56C912E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0941" y="1537142"/>
            <a:ext cx="3888490" cy="48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801858" y="1551361"/>
            <a:ext cx="2489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CZECH</a:t>
            </a:r>
            <a:endParaRPr lang="cs-CZ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2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cap="small" dirty="0" smtClean="0"/>
              <a:t>M</a:t>
            </a:r>
            <a:r>
              <a:rPr lang="cs-CZ" b="1" cap="small" dirty="0" err="1" smtClean="0"/>
              <a:t>edical</a:t>
            </a:r>
            <a:r>
              <a:rPr lang="cs-CZ" b="1" cap="small" dirty="0" smtClean="0"/>
              <a:t> </a:t>
            </a:r>
            <a:r>
              <a:rPr lang="cs-CZ" b="1" cap="small" dirty="0" err="1"/>
              <a:t>p</a:t>
            </a:r>
            <a:r>
              <a:rPr lang="cs-CZ" b="1" cap="small" dirty="0" err="1" smtClean="0"/>
              <a:t>rescription</a:t>
            </a:r>
            <a:endParaRPr lang="en-US" b="1" cap="small" dirty="0"/>
          </a:p>
        </p:txBody>
      </p:sp>
      <p:sp>
        <p:nvSpPr>
          <p:cNvPr id="4" name="TextovéPole 3"/>
          <p:cNvSpPr txBox="1"/>
          <p:nvPr/>
        </p:nvSpPr>
        <p:spPr>
          <a:xfrm>
            <a:off x="801858" y="1551361"/>
            <a:ext cx="2489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BRITISH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7" name="Picture 3" descr="RP GB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5640" y="1527175"/>
            <a:ext cx="3129280" cy="4572000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531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cap="small" dirty="0" smtClean="0"/>
              <a:t>M</a:t>
            </a:r>
            <a:r>
              <a:rPr lang="cs-CZ" b="1" cap="small" dirty="0" err="1" smtClean="0"/>
              <a:t>edical</a:t>
            </a:r>
            <a:r>
              <a:rPr lang="cs-CZ" b="1" cap="small" dirty="0" smtClean="0"/>
              <a:t> </a:t>
            </a:r>
            <a:r>
              <a:rPr lang="cs-CZ" b="1" cap="small" dirty="0" err="1"/>
              <a:t>p</a:t>
            </a:r>
            <a:r>
              <a:rPr lang="cs-CZ" b="1" cap="small" dirty="0" err="1" smtClean="0"/>
              <a:t>rescription</a:t>
            </a:r>
            <a:endParaRPr lang="en-US" b="1" cap="small" dirty="0"/>
          </a:p>
        </p:txBody>
      </p:sp>
      <p:sp>
        <p:nvSpPr>
          <p:cNvPr id="4" name="TextovéPole 3"/>
          <p:cNvSpPr txBox="1"/>
          <p:nvPr/>
        </p:nvSpPr>
        <p:spPr>
          <a:xfrm>
            <a:off x="801858" y="1551361"/>
            <a:ext cx="2489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GERMAN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Picture 4" descr="RP SRN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" t="1160" r="15116" b="1503"/>
          <a:stretch/>
        </p:blipFill>
        <p:spPr bwMode="auto">
          <a:xfrm>
            <a:off x="3225956" y="1651246"/>
            <a:ext cx="2872875" cy="4705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4"/>
          <p:cNvCxnSpPr/>
          <p:nvPr/>
        </p:nvCxnSpPr>
        <p:spPr>
          <a:xfrm flipV="1">
            <a:off x="2396897" y="4021595"/>
            <a:ext cx="1195768" cy="5326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56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cap="small" dirty="0" smtClean="0"/>
              <a:t>M</a:t>
            </a:r>
            <a:r>
              <a:rPr lang="cs-CZ" b="1" cap="small" dirty="0" err="1" smtClean="0"/>
              <a:t>edical</a:t>
            </a:r>
            <a:r>
              <a:rPr lang="cs-CZ" b="1" cap="small" dirty="0" smtClean="0"/>
              <a:t> </a:t>
            </a:r>
            <a:r>
              <a:rPr lang="cs-CZ" b="1" cap="small" dirty="0" err="1"/>
              <a:t>p</a:t>
            </a:r>
            <a:r>
              <a:rPr lang="cs-CZ" b="1" cap="small" dirty="0" err="1" smtClean="0"/>
              <a:t>rescription</a:t>
            </a:r>
            <a:endParaRPr lang="en-US" b="1" cap="small" dirty="0"/>
          </a:p>
        </p:txBody>
      </p:sp>
      <p:sp>
        <p:nvSpPr>
          <p:cNvPr id="4" name="TextovéPole 3"/>
          <p:cNvSpPr txBox="1"/>
          <p:nvPr/>
        </p:nvSpPr>
        <p:spPr>
          <a:xfrm>
            <a:off x="801858" y="1551361"/>
            <a:ext cx="2489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AMERICAN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5837" y="1528580"/>
            <a:ext cx="3526168" cy="4898854"/>
          </a:xfrm>
          <a:prstGeom prst="rect">
            <a:avLst/>
          </a:prstGeom>
        </p:spPr>
      </p:pic>
      <p:cxnSp>
        <p:nvCxnSpPr>
          <p:cNvPr id="9" name="Straight Arrow Connector 3"/>
          <p:cNvCxnSpPr/>
          <p:nvPr/>
        </p:nvCxnSpPr>
        <p:spPr>
          <a:xfrm flipV="1">
            <a:off x="1864236" y="3304232"/>
            <a:ext cx="1222101" cy="5486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7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7836</TotalTime>
  <Words>1881</Words>
  <Application>Microsoft Office PowerPoint</Application>
  <PresentationFormat>Předvádění na obrazovce (4:3)</PresentationFormat>
  <Paragraphs>351</Paragraphs>
  <Slides>31</Slides>
  <Notes>19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Administrativní</vt:lpstr>
      <vt:lpstr>Basic Medical terminology II</vt:lpstr>
      <vt:lpstr>Basic types of medications</vt:lpstr>
      <vt:lpstr>Change the underlined words  into the opposite number (Handout 9.7, task 7)</vt:lpstr>
      <vt:lpstr>Match the types of medications with  appropriate clinical conditions (Handout 9.7, task 8)</vt:lpstr>
      <vt:lpstr>Match the clinical conditions with appropriate types of medications </vt:lpstr>
      <vt:lpstr> Medical prescription</vt:lpstr>
      <vt:lpstr> Medical prescription</vt:lpstr>
      <vt:lpstr> Medical prescription</vt:lpstr>
      <vt:lpstr> Medical prescription</vt:lpstr>
      <vt:lpstr>Prezentace aplikace PowerPoint</vt:lpstr>
      <vt:lpstr>Medical prescription: structure</vt:lpstr>
      <vt:lpstr>Magistraliter  = individually prepared medications</vt:lpstr>
      <vt:lpstr>Specialitates  = ready-made medications</vt:lpstr>
      <vt:lpstr>Medical prescription: revision</vt:lpstr>
      <vt:lpstr>Put the lines in the correct order  and read the prescription (Handout 9.7, task 1)  IMMUNOSTIMULANS</vt:lpstr>
      <vt:lpstr>Put the lines in the correct order  and read the prescription (Handout 9.7, task 1)  GYNAECOLOGICUM</vt:lpstr>
      <vt:lpstr> Fill in missing terms and translate  (Handout 9.7, task 2)  HYPNOTICUM </vt:lpstr>
      <vt:lpstr> Fill in missing terms and translate  (Handout 9.7, task 2)  ANTIDEPRESSIVUM</vt:lpstr>
      <vt:lpstr>Give full forms of the underlined abbreviations and translate the terms (Handout 9.7, task 3)  ANALGETICUM + ANTIPYRETICUM</vt:lpstr>
      <vt:lpstr>Forms of pharmaceutical  preparations and agents (cf. Handout 9.7, task 4)</vt:lpstr>
      <vt:lpstr>  Parts of plants used in pharmacology  </vt:lpstr>
      <vt:lpstr>    Find mistakes in the terms in red  and make abbreviations of them  ANTACIDUM  </vt:lpstr>
      <vt:lpstr>Interpret (Handout 9.7, task 5)</vt:lpstr>
      <vt:lpstr>Interpret (Handout 9.7, task 5)</vt:lpstr>
      <vt:lpstr>Change into plural</vt:lpstr>
      <vt:lpstr>Write down medical prescriptions  (Handout 9.7, task 8)</vt:lpstr>
      <vt:lpstr>Prezentace aplikace PowerPoint</vt:lpstr>
      <vt:lpstr>Write down medical prescriptions (Handout 9.7, task 8)</vt:lpstr>
      <vt:lpstr>Prezentace aplikace PowerPoint</vt:lpstr>
      <vt:lpstr>Write a prescription</vt:lpstr>
      <vt:lpstr>Prezentace aplikace PowerPoint</vt:lpstr>
    </vt:vector>
  </TitlesOfParts>
  <Company>Hokkaido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VERBAL FORMS II</dc:title>
  <dc:creator>Pepina Artimová</dc:creator>
  <cp:lastModifiedBy>user</cp:lastModifiedBy>
  <cp:revision>113</cp:revision>
  <dcterms:created xsi:type="dcterms:W3CDTF">2013-03-24T20:31:23Z</dcterms:created>
  <dcterms:modified xsi:type="dcterms:W3CDTF">2019-05-06T19:10:34Z</dcterms:modified>
</cp:coreProperties>
</file>