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7" r:id="rId2"/>
    <p:sldId id="276" r:id="rId3"/>
    <p:sldId id="277" r:id="rId4"/>
    <p:sldId id="279" r:id="rId5"/>
    <p:sldId id="278" r:id="rId6"/>
    <p:sldId id="269" r:id="rId7"/>
    <p:sldId id="268" r:id="rId8"/>
    <p:sldId id="270" r:id="rId9"/>
    <p:sldId id="280" r:id="rId10"/>
    <p:sldId id="271" r:id="rId11"/>
    <p:sldId id="272" r:id="rId12"/>
    <p:sldId id="274" r:id="rId13"/>
  </p:sldIdLst>
  <p:sldSz cx="9144000" cy="6858000" type="screen4x3"/>
  <p:notesSz cx="6797675" cy="9928225"/>
  <p:custDataLst>
    <p:tags r:id="rId15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00D3-45CD-49FB-9C61-B1300CBFFA0B}" type="datetimeFigureOut">
              <a:rPr lang="cs-CZ" smtClean="0"/>
              <a:pPr/>
              <a:t>14.5.2019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1F44-692D-4712-BDBC-B54262CDE3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9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cum </a:t>
            </a:r>
            <a:r>
              <a:rPr lang="cs-CZ" dirty="0" err="1" smtClean="0"/>
              <a:t>ebrietate</a:t>
            </a:r>
            <a:r>
              <a:rPr lang="cs-CZ" dirty="0" smtClean="0"/>
              <a:t> </a:t>
            </a:r>
            <a:r>
              <a:rPr lang="cs-CZ" dirty="0" err="1" smtClean="0"/>
              <a:t>alcoholica</a:t>
            </a:r>
            <a:r>
              <a:rPr lang="cs-CZ" dirty="0" smtClean="0"/>
              <a:t>; cum </a:t>
            </a:r>
            <a:r>
              <a:rPr lang="cs-CZ" dirty="0" err="1" smtClean="0"/>
              <a:t>decubitibus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superficialibus</a:t>
            </a:r>
            <a:r>
              <a:rPr lang="cs-CZ" baseline="0" dirty="0" smtClean="0"/>
              <a:t>; cum </a:t>
            </a:r>
            <a:r>
              <a:rPr lang="cs-CZ" baseline="0" dirty="0" err="1" smtClean="0"/>
              <a:t>emphysemate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pulmonali</a:t>
            </a:r>
            <a:r>
              <a:rPr lang="cs-CZ" baseline="0" dirty="0" smtClean="0"/>
              <a:t>; cum </a:t>
            </a:r>
            <a:r>
              <a:rPr lang="cs-CZ" baseline="0" dirty="0" err="1" smtClean="0"/>
              <a:t>pneumothorace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traumatico</a:t>
            </a:r>
            <a:r>
              <a:rPr lang="cs-CZ" baseline="0" dirty="0" smtClean="0"/>
              <a:t>; cum </a:t>
            </a:r>
            <a:r>
              <a:rPr lang="cs-CZ" baseline="0" dirty="0" err="1" smtClean="0"/>
              <a:t>hemosinu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sphenoidali</a:t>
            </a:r>
            <a:r>
              <a:rPr lang="cs-CZ" baseline="0" dirty="0" smtClean="0"/>
              <a:t>; </a:t>
            </a:r>
          </a:p>
          <a:p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fractura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comminutiva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temporali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51F44-692D-4712-BDBC-B54262CDE34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14. 5. 2019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700" dirty="0" smtClean="0"/>
              <a:t>Basic </a:t>
            </a:r>
            <a:r>
              <a:rPr lang="cs-CZ" sz="4700" dirty="0" err="1" smtClean="0"/>
              <a:t>Medical</a:t>
            </a:r>
            <a:r>
              <a:rPr lang="cs-CZ" sz="4700" dirty="0" smtClean="0"/>
              <a:t> terminology II</a:t>
            </a:r>
            <a:br>
              <a:rPr lang="cs-CZ" sz="4700" dirty="0" smtClean="0"/>
            </a:br>
            <a:endParaRPr lang="cs-CZ" sz="4700" dirty="0"/>
          </a:p>
        </p:txBody>
      </p:sp>
      <p:sp>
        <p:nvSpPr>
          <p:cNvPr id="7" name="Podnadpis 1"/>
          <p:cNvSpPr txBox="1">
            <a:spLocks/>
          </p:cNvSpPr>
          <p:nvPr/>
        </p:nvSpPr>
        <p:spPr>
          <a:xfrm>
            <a:off x="1368426" y="2898775"/>
            <a:ext cx="6480174" cy="1673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dirty="0" err="1" smtClean="0"/>
              <a:t>Seminar</a:t>
            </a:r>
            <a:r>
              <a:rPr lang="cs-CZ" dirty="0" smtClean="0"/>
              <a:t> 10-11: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dirty="0" err="1" smtClean="0"/>
              <a:t>Revision</a:t>
            </a:r>
            <a:endParaRPr lang="cs-CZ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 err="1" smtClean="0"/>
              <a:t>Dissection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391400" cy="914400"/>
          </a:xfrm>
        </p:spPr>
        <p:txBody>
          <a:bodyPr/>
          <a:lstStyle/>
          <a:p>
            <a:r>
              <a:rPr lang="cs-CZ" cap="small" dirty="0" err="1" smtClean="0"/>
              <a:t>Emphysema</a:t>
            </a:r>
            <a:r>
              <a:rPr lang="cs-CZ" cap="small" dirty="0" smtClean="0"/>
              <a:t> </a:t>
            </a:r>
            <a:r>
              <a:rPr lang="cs-CZ" cap="small" dirty="0" err="1" smtClean="0"/>
              <a:t>pulmonale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3352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 type of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ronchitis</a:t>
            </a:r>
          </a:p>
          <a:p>
            <a:pPr>
              <a:spcBef>
                <a:spcPts val="0"/>
              </a:spcBef>
            </a:pP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dilatation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destruction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intraalveolar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septa, permanent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excessive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of air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  in the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lungs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shortness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breath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sputum,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gets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: smoking,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bronchitis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Výsledok vyhľadávania obrázkov pre dopyt emphys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76800"/>
            <a:ext cx="3200400" cy="180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cs-CZ" cap="small" dirty="0" smtClean="0"/>
              <a:t>      </a:t>
            </a:r>
            <a:r>
              <a:rPr lang="cs-CZ" cap="small" dirty="0" err="1" smtClean="0"/>
              <a:t>Hypertrophia</a:t>
            </a:r>
            <a:r>
              <a:rPr lang="cs-CZ" cap="small" dirty="0" smtClean="0"/>
              <a:t> </a:t>
            </a:r>
            <a:br>
              <a:rPr lang="cs-CZ" cap="small" dirty="0" smtClean="0"/>
            </a:br>
            <a:r>
              <a:rPr lang="cs-CZ" cap="small" dirty="0" smtClean="0"/>
              <a:t>       </a:t>
            </a:r>
            <a:r>
              <a:rPr lang="cs-CZ" cap="small" dirty="0" err="1" smtClean="0"/>
              <a:t>trabecularis</a:t>
            </a:r>
            <a:r>
              <a:rPr lang="cs-CZ" cap="small" dirty="0" smtClean="0"/>
              <a:t>                      </a:t>
            </a:r>
            <a:r>
              <a:rPr lang="cs-CZ" cap="small" dirty="0" err="1" smtClean="0"/>
              <a:t>Cor</a:t>
            </a:r>
            <a:r>
              <a:rPr lang="cs-CZ" cap="small" dirty="0" smtClean="0"/>
              <a:t> </a:t>
            </a:r>
            <a:r>
              <a:rPr lang="cs-CZ" cap="small" dirty="0" err="1" smtClean="0"/>
              <a:t>pulmonale</a:t>
            </a:r>
            <a:r>
              <a:rPr lang="cs-CZ" cap="small" dirty="0" smtClean="0"/>
              <a:t> 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642872"/>
            <a:ext cx="4038600" cy="1938528"/>
          </a:xfrm>
        </p:spPr>
        <p:txBody>
          <a:bodyPr/>
          <a:lstStyle/>
          <a:p>
            <a:r>
              <a:rPr lang="cs-CZ" dirty="0" err="1" smtClean="0"/>
              <a:t>pathological</a:t>
            </a:r>
            <a:r>
              <a:rPr lang="cs-CZ" dirty="0" smtClean="0"/>
              <a:t> </a:t>
            </a:r>
            <a:r>
              <a:rPr lang="cs-CZ" dirty="0" err="1" smtClean="0"/>
              <a:t>overgrowth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trabeculae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4876800" y="1676400"/>
            <a:ext cx="4038600" cy="2286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700" dirty="0" err="1" smtClean="0"/>
              <a:t>pulmonary</a:t>
            </a:r>
            <a:r>
              <a:rPr lang="cs-CZ" sz="2700" dirty="0" smtClean="0"/>
              <a:t> </a:t>
            </a:r>
            <a:r>
              <a:rPr lang="cs-CZ" sz="2700" dirty="0" err="1"/>
              <a:t>heart</a:t>
            </a:r>
            <a:r>
              <a:rPr lang="cs-CZ" sz="2700" dirty="0"/>
              <a:t> </a:t>
            </a:r>
            <a:r>
              <a:rPr lang="cs-CZ" sz="2700" dirty="0" err="1"/>
              <a:t>disease</a:t>
            </a:r>
            <a:r>
              <a:rPr lang="cs-CZ" sz="2700" dirty="0"/>
              <a:t>; </a:t>
            </a:r>
            <a:r>
              <a:rPr lang="cs-CZ" sz="2700" dirty="0" err="1"/>
              <a:t>enlargement</a:t>
            </a:r>
            <a:r>
              <a:rPr lang="cs-CZ" sz="2700" dirty="0"/>
              <a:t> and </a:t>
            </a:r>
            <a:r>
              <a:rPr lang="cs-CZ" sz="2700" dirty="0" err="1"/>
              <a:t>failure</a:t>
            </a:r>
            <a:r>
              <a:rPr lang="cs-CZ" sz="2700" dirty="0"/>
              <a:t> of the </a:t>
            </a:r>
            <a:r>
              <a:rPr lang="cs-CZ" sz="2700" dirty="0" err="1"/>
              <a:t>right</a:t>
            </a:r>
            <a:r>
              <a:rPr lang="cs-CZ" sz="2700" dirty="0"/>
              <a:t> </a:t>
            </a:r>
            <a:r>
              <a:rPr lang="cs-CZ" sz="2700" dirty="0" err="1"/>
              <a:t>ventricle</a:t>
            </a:r>
            <a:r>
              <a:rPr lang="cs-CZ" sz="2700" dirty="0"/>
              <a:t> </a:t>
            </a:r>
            <a:r>
              <a:rPr lang="cs-CZ" sz="2700" dirty="0" err="1"/>
              <a:t>due</a:t>
            </a:r>
            <a:r>
              <a:rPr lang="cs-CZ" sz="2700" dirty="0"/>
              <a:t> to </a:t>
            </a:r>
            <a:r>
              <a:rPr lang="cs-CZ" sz="2700" dirty="0" err="1"/>
              <a:t>high</a:t>
            </a:r>
            <a:r>
              <a:rPr lang="cs-CZ" sz="2700" dirty="0"/>
              <a:t> </a:t>
            </a:r>
            <a:r>
              <a:rPr lang="cs-CZ" sz="2700" dirty="0" err="1"/>
              <a:t>blood</a:t>
            </a:r>
            <a:r>
              <a:rPr lang="cs-CZ" sz="2700" dirty="0"/>
              <a:t> </a:t>
            </a:r>
            <a:r>
              <a:rPr lang="cs-CZ" sz="2700" dirty="0" err="1"/>
              <a:t>pressure</a:t>
            </a:r>
            <a:r>
              <a:rPr lang="cs-CZ" sz="2700" dirty="0"/>
              <a:t> in </a:t>
            </a:r>
            <a:r>
              <a:rPr lang="cs-CZ" sz="2700" dirty="0" err="1"/>
              <a:t>lungs</a:t>
            </a:r>
            <a:r>
              <a:rPr lang="cs-CZ" sz="2700" dirty="0"/>
              <a:t> </a:t>
            </a:r>
            <a:r>
              <a:rPr lang="cs-CZ" sz="2700" dirty="0" err="1"/>
              <a:t>or</a:t>
            </a:r>
            <a:r>
              <a:rPr lang="cs-CZ" sz="2700" dirty="0"/>
              <a:t> </a:t>
            </a:r>
            <a:r>
              <a:rPr lang="cs-CZ" sz="2700" dirty="0" err="1"/>
              <a:t>pulmonary</a:t>
            </a:r>
            <a:r>
              <a:rPr lang="cs-CZ" sz="2700" dirty="0"/>
              <a:t> </a:t>
            </a:r>
            <a:r>
              <a:rPr lang="cs-CZ" sz="2700" dirty="0" err="1"/>
              <a:t>stenosis</a:t>
            </a:r>
            <a:endParaRPr lang="cs-CZ" sz="27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838200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emphysema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fractura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decubitus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ebrietas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emosinus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55731"/>
              </p:ext>
            </p:extLst>
          </p:nvPr>
        </p:nvGraphicFramePr>
        <p:xfrm>
          <a:off x="304801" y="2438400"/>
          <a:ext cx="8610599" cy="3962399"/>
        </p:xfrm>
        <a:graphic>
          <a:graphicData uri="http://schemas.openxmlformats.org/drawingml/2006/table">
            <a:tbl>
              <a:tblPr/>
              <a:tblGrid>
                <a:gridCol w="2456432"/>
                <a:gridCol w="2523732"/>
                <a:gridCol w="672995"/>
                <a:gridCol w="2957440"/>
              </a:tblGrid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alcoholicus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cum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superficialis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pulmonalis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traumaticus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sphenoidalis, 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comminutivus,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temporalis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cap="small" dirty="0" err="1" smtClean="0"/>
              <a:t>Match</a:t>
            </a:r>
            <a:r>
              <a:rPr lang="cs-CZ" cap="small" dirty="0" smtClean="0"/>
              <a:t> the </a:t>
            </a:r>
            <a:r>
              <a:rPr lang="cs-CZ" cap="small" dirty="0" err="1" smtClean="0"/>
              <a:t>terms</a:t>
            </a:r>
            <a:r>
              <a:rPr lang="cs-CZ" cap="small" dirty="0" smtClean="0"/>
              <a:t> </a:t>
            </a:r>
            <a:r>
              <a:rPr lang="cs-CZ" cap="small" dirty="0" err="1" smtClean="0"/>
              <a:t>with</a:t>
            </a:r>
            <a:r>
              <a:rPr lang="cs-CZ" cap="small" dirty="0" smtClean="0"/>
              <a:t> </a:t>
            </a:r>
            <a:r>
              <a:rPr lang="cs-CZ" cap="small" dirty="0" err="1" smtClean="0"/>
              <a:t>approriate</a:t>
            </a:r>
            <a:r>
              <a:rPr lang="cs-CZ" cap="small" dirty="0" smtClean="0"/>
              <a:t> </a:t>
            </a:r>
            <a:r>
              <a:rPr lang="cs-CZ" cap="small" dirty="0" err="1" smtClean="0"/>
              <a:t>adjectives</a:t>
            </a:r>
            <a:r>
              <a:rPr lang="cs-CZ" cap="small" dirty="0" smtClean="0"/>
              <a:t> </a:t>
            </a:r>
            <a:br>
              <a:rPr lang="cs-CZ" cap="small" dirty="0" smtClean="0"/>
            </a:br>
            <a:r>
              <a:rPr lang="cs-CZ" cap="small" dirty="0" smtClean="0"/>
              <a:t>and </a:t>
            </a:r>
            <a:r>
              <a:rPr lang="cs-CZ" cap="small" dirty="0" err="1" smtClean="0"/>
              <a:t>connect</a:t>
            </a:r>
            <a:r>
              <a:rPr lang="cs-CZ" cap="small" dirty="0" smtClean="0"/>
              <a:t> </a:t>
            </a:r>
            <a:r>
              <a:rPr lang="cs-CZ" cap="small" dirty="0" err="1" smtClean="0"/>
              <a:t>with</a:t>
            </a:r>
            <a:r>
              <a:rPr lang="cs-CZ" cap="small" dirty="0" smtClean="0"/>
              <a:t> </a:t>
            </a:r>
            <a:r>
              <a:rPr lang="cs-CZ" cap="small" dirty="0" smtClean="0">
                <a:latin typeface="Times New Roman"/>
                <a:cs typeface="Times New Roman"/>
              </a:rPr>
              <a:t>“CUM”</a:t>
            </a:r>
            <a:endParaRPr lang="cs-CZ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oubor:Luxa&amp;ccaron;ní fraktura bederní páte&amp;rcaron;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b="3560"/>
          <a:stretch/>
        </p:blipFill>
        <p:spPr bwMode="auto">
          <a:xfrm>
            <a:off x="206816" y="4419600"/>
            <a:ext cx="1698184" cy="2404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Výsledek obrázku pro tibial fracture obliqu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1458"/>
          <a:stretch/>
        </p:blipFill>
        <p:spPr bwMode="auto">
          <a:xfrm>
            <a:off x="3733800" y="4419600"/>
            <a:ext cx="1477097" cy="2404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http://www.wikiskripta.eu/images/thumb/c/ca/Monteggia_Fracture.jpg/165px-Monteggia_Fractur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42" y="4419600"/>
            <a:ext cx="1321158" cy="240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Související obráze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6793" r="5650" b="6845"/>
          <a:stretch/>
        </p:blipFill>
        <p:spPr bwMode="auto">
          <a:xfrm>
            <a:off x="1971860" y="4419600"/>
            <a:ext cx="1685740" cy="2391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1470" y="2018199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Fracturae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ossium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metatarsalium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Embolia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propter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fracturam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colli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femoris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sinistri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sine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capitis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femoris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Operatio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fracturae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columnae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vertebralis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lumbalis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cum __________________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nervorum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medullae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spinalis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ractura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tibiae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obliqua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cum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dislocatione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_____. </a:t>
            </a:r>
          </a:p>
          <a:p>
            <a:pPr>
              <a:spcAft>
                <a:spcPts val="3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Infractio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ossis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parietalis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dextri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post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capitis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Reoperatio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propter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fracturam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antebrachii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dextri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 descr="Související obrázek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7" t="6323" r="2310"/>
          <a:stretch/>
        </p:blipFill>
        <p:spPr bwMode="auto">
          <a:xfrm>
            <a:off x="7370470" y="3152785"/>
            <a:ext cx="1610499" cy="2028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Výsledek obrázku pro parietal fractur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/>
          <a:stretch/>
        </p:blipFill>
        <p:spPr bwMode="auto">
          <a:xfrm>
            <a:off x="6720947" y="5132288"/>
            <a:ext cx="2286000" cy="1678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04800" y="449580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57400" y="4507468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839622" y="449580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410200" y="449580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824246" y="5269468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522870" y="3276600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160670" y="1992868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513470" y="2362200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00046" y="2946535"/>
            <a:ext cx="338554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715000" y="328826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15000" y="3669268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040022" y="397406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-76200" y="307848"/>
            <a:ext cx="9299448" cy="758952"/>
          </a:xfrm>
        </p:spPr>
        <p:txBody>
          <a:bodyPr>
            <a:normAutofit fontScale="90000"/>
          </a:bodyPr>
          <a:lstStyle/>
          <a:p>
            <a:r>
              <a:rPr lang="cs-CZ" sz="2800" cap="small" dirty="0" smtClean="0"/>
              <a:t>Fill in the </a:t>
            </a:r>
            <a:r>
              <a:rPr lang="cs-CZ" sz="2800" cap="small" dirty="0" err="1" smtClean="0"/>
              <a:t>given</a:t>
            </a:r>
            <a:r>
              <a:rPr lang="cs-CZ" sz="2800" cap="small" dirty="0" smtClean="0"/>
              <a:t> </a:t>
            </a:r>
            <a:r>
              <a:rPr lang="cs-CZ" sz="2800" cap="small" dirty="0" err="1" smtClean="0"/>
              <a:t>words</a:t>
            </a:r>
            <a:r>
              <a:rPr lang="cs-CZ" sz="2800" cap="small" dirty="0" smtClean="0"/>
              <a:t> in </a:t>
            </a:r>
            <a:r>
              <a:rPr lang="cs-CZ" sz="2800" cap="small" dirty="0" err="1" smtClean="0"/>
              <a:t>grammatically</a:t>
            </a:r>
            <a:r>
              <a:rPr lang="cs-CZ" sz="2800" cap="small" dirty="0" smtClean="0"/>
              <a:t> </a:t>
            </a:r>
            <a:r>
              <a:rPr lang="cs-CZ" sz="2800" cap="small" dirty="0" err="1" smtClean="0"/>
              <a:t>correct</a:t>
            </a:r>
            <a:r>
              <a:rPr lang="cs-CZ" sz="2800" cap="small" dirty="0" smtClean="0"/>
              <a:t> </a:t>
            </a:r>
            <a:r>
              <a:rPr lang="cs-CZ" sz="2800" cap="small" dirty="0" err="1" smtClean="0"/>
              <a:t>forms</a:t>
            </a:r>
            <a:r>
              <a:rPr lang="cs-CZ" sz="2800" cap="small" dirty="0" smtClean="0"/>
              <a:t> </a:t>
            </a:r>
            <a:br>
              <a:rPr lang="cs-CZ" sz="2800" cap="small" dirty="0" smtClean="0"/>
            </a:br>
            <a:r>
              <a:rPr lang="cs-CZ" sz="2800" cap="small" dirty="0" smtClean="0"/>
              <a:t>and </a:t>
            </a:r>
            <a:r>
              <a:rPr lang="cs-CZ" sz="2800" cap="small" dirty="0" err="1" smtClean="0"/>
              <a:t>match</a:t>
            </a:r>
            <a:r>
              <a:rPr lang="cs-CZ" sz="2800" cap="small" dirty="0" smtClean="0"/>
              <a:t> the </a:t>
            </a:r>
            <a:r>
              <a:rPr lang="cs-CZ" sz="2800" cap="small" dirty="0" err="1" smtClean="0"/>
              <a:t>diagnoses</a:t>
            </a:r>
            <a:r>
              <a:rPr lang="cs-CZ" sz="2800" cap="small" dirty="0" smtClean="0"/>
              <a:t> </a:t>
            </a:r>
            <a:r>
              <a:rPr lang="cs-CZ" sz="2800" cap="small" dirty="0" err="1" smtClean="0"/>
              <a:t>with</a:t>
            </a:r>
            <a:r>
              <a:rPr lang="cs-CZ" sz="2800" cap="small" dirty="0" smtClean="0"/>
              <a:t> </a:t>
            </a:r>
            <a:r>
              <a:rPr lang="cs-CZ" sz="2800" cap="small" dirty="0" err="1" smtClean="0"/>
              <a:t>appropriate</a:t>
            </a:r>
            <a:r>
              <a:rPr lang="cs-CZ" sz="2800" cap="small" dirty="0" smtClean="0"/>
              <a:t> x-</a:t>
            </a:r>
            <a:r>
              <a:rPr lang="cs-CZ" sz="2800" cap="small" dirty="0" err="1" smtClean="0"/>
              <a:t>rays</a:t>
            </a:r>
            <a:endParaRPr lang="cs-CZ" sz="2800" cap="small" dirty="0"/>
          </a:p>
        </p:txBody>
      </p:sp>
      <p:sp>
        <p:nvSpPr>
          <p:cNvPr id="4" name="Obdélník 3"/>
          <p:cNvSpPr/>
          <p:nvPr/>
        </p:nvSpPr>
        <p:spPr>
          <a:xfrm>
            <a:off x="152400" y="12192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sz="2000" i="1" dirty="0">
                <a:solidFill>
                  <a:srgbClr val="FF0000"/>
                </a:solidFill>
              </a:rPr>
              <a:t>multiplex </a:t>
            </a:r>
            <a:r>
              <a:rPr lang="cs-CZ" sz="2000" i="1" dirty="0" smtClean="0">
                <a:solidFill>
                  <a:srgbClr val="FF0000"/>
                </a:solidFill>
              </a:rPr>
              <a:t>— </a:t>
            </a:r>
            <a:r>
              <a:rPr lang="cs-CZ" sz="2000" i="1" dirty="0" err="1" smtClean="0">
                <a:solidFill>
                  <a:srgbClr val="FF0000"/>
                </a:solidFill>
              </a:rPr>
              <a:t>luxatio</a:t>
            </a:r>
            <a:r>
              <a:rPr lang="cs-CZ" sz="2000" i="1" dirty="0" smtClean="0">
                <a:solidFill>
                  <a:srgbClr val="FF0000"/>
                </a:solidFill>
              </a:rPr>
              <a:t> — trauma </a:t>
            </a:r>
            <a:r>
              <a:rPr lang="cs-CZ" sz="2000" i="1" dirty="0">
                <a:solidFill>
                  <a:srgbClr val="FF0000"/>
                </a:solidFill>
              </a:rPr>
              <a:t>— </a:t>
            </a:r>
            <a:r>
              <a:rPr lang="cs-CZ" sz="2000" i="1" dirty="0" err="1">
                <a:solidFill>
                  <a:srgbClr val="FF0000"/>
                </a:solidFill>
              </a:rPr>
              <a:t>latus</a:t>
            </a:r>
            <a:r>
              <a:rPr lang="cs-CZ" sz="2000" i="1" dirty="0">
                <a:solidFill>
                  <a:srgbClr val="FF0000"/>
                </a:solidFill>
              </a:rPr>
              <a:t> — </a:t>
            </a:r>
            <a:r>
              <a:rPr lang="cs-CZ" sz="2000" i="1" dirty="0" err="1">
                <a:solidFill>
                  <a:srgbClr val="FF0000"/>
                </a:solidFill>
              </a:rPr>
              <a:t>laesio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r>
              <a:rPr lang="cs-CZ" sz="2000" i="1" dirty="0" err="1">
                <a:solidFill>
                  <a:srgbClr val="FF0000"/>
                </a:solidFill>
              </a:rPr>
              <a:t>traumatica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r>
              <a:rPr lang="cs-CZ" sz="2000" i="1" dirty="0" smtClean="0">
                <a:solidFill>
                  <a:srgbClr val="FF0000"/>
                </a:solidFill>
              </a:rPr>
              <a:t>— male </a:t>
            </a:r>
            <a:r>
              <a:rPr lang="cs-CZ" sz="2000" i="1" dirty="0" err="1">
                <a:solidFill>
                  <a:srgbClr val="FF0000"/>
                </a:solidFill>
              </a:rPr>
              <a:t>sanatus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10000" y="2006120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multiplices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715000" y="2348948"/>
            <a:ext cx="114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luxatione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096000" y="2697586"/>
            <a:ext cx="2242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aesione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traumatica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951561" y="3293934"/>
            <a:ext cx="68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latus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038600" y="3644348"/>
            <a:ext cx="94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410200" y="3992986"/>
            <a:ext cx="165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sanatam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1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/>
      <p:bldP spid="29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88625" r="9317" b="-1"/>
          <a:stretch/>
        </p:blipFill>
        <p:spPr>
          <a:xfrm>
            <a:off x="19319" y="2568714"/>
            <a:ext cx="5543281" cy="1165086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75408" r="11040"/>
          <a:stretch/>
        </p:blipFill>
        <p:spPr>
          <a:xfrm>
            <a:off x="4495800" y="3962401"/>
            <a:ext cx="4553420" cy="274319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83724" y="1428184"/>
            <a:ext cx="8159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hanging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suicide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attempt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parachute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cyclist’s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collision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solid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obstacle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6015" y="4114801"/>
            <a:ext cx="4413585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5715000" y="3056692"/>
            <a:ext cx="3739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intoxicated</a:t>
            </a:r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moment of the </a:t>
            </a:r>
            <a:r>
              <a:rPr lang="cs-CZ" sz="19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cs-CZ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05200" y="1456729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468022" y="1735319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766846" y="2058484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28256" y="2568714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072943" y="388620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458200" y="389786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33400" y="4800600"/>
            <a:ext cx="1600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cs-CZ" sz="2400" cap="small" dirty="0" err="1" smtClean="0"/>
              <a:t>Try</a:t>
            </a:r>
            <a:r>
              <a:rPr lang="cs-CZ" sz="2400" cap="small" dirty="0" smtClean="0"/>
              <a:t> to </a:t>
            </a:r>
            <a:r>
              <a:rPr lang="cs-CZ" sz="2400" cap="small" dirty="0" err="1" smtClean="0"/>
              <a:t>match</a:t>
            </a:r>
            <a:r>
              <a:rPr lang="cs-CZ" sz="2400" cap="small" dirty="0" smtClean="0"/>
              <a:t> the </a:t>
            </a:r>
            <a:r>
              <a:rPr lang="cs-CZ" sz="2400" cap="small" dirty="0" err="1" smtClean="0"/>
              <a:t>circumstances</a:t>
            </a:r>
            <a:r>
              <a:rPr lang="cs-CZ" sz="2400" cap="small" dirty="0" smtClean="0"/>
              <a:t> </a:t>
            </a:r>
            <a:r>
              <a:rPr lang="cs-CZ" sz="2400" cap="small" dirty="0" err="1" smtClean="0"/>
              <a:t>with</a:t>
            </a:r>
            <a:r>
              <a:rPr lang="cs-CZ" sz="2400" cap="small" dirty="0" smtClean="0"/>
              <a:t> the </a:t>
            </a:r>
            <a:r>
              <a:rPr lang="cs-CZ" sz="2400" cap="small" dirty="0" err="1" smtClean="0"/>
              <a:t>described</a:t>
            </a:r>
            <a:r>
              <a:rPr lang="cs-CZ" sz="2400" cap="small" dirty="0" smtClean="0"/>
              <a:t> </a:t>
            </a:r>
            <a:r>
              <a:rPr lang="cs-CZ" sz="2400" cap="small" dirty="0" err="1" smtClean="0"/>
              <a:t>polytraumas</a:t>
            </a:r>
            <a:r>
              <a:rPr lang="cs-CZ" sz="2400" cap="small" dirty="0" smtClean="0"/>
              <a:t>. </a:t>
            </a:r>
            <a:r>
              <a:rPr lang="cs-CZ" sz="2400" cap="small" dirty="0" err="1" smtClean="0"/>
              <a:t>Explain</a:t>
            </a:r>
            <a:r>
              <a:rPr lang="cs-CZ" sz="2400" cap="small" dirty="0" smtClean="0"/>
              <a:t> </a:t>
            </a:r>
            <a:r>
              <a:rPr lang="cs-CZ" sz="2400" cap="small" dirty="0" err="1" smtClean="0"/>
              <a:t>your</a:t>
            </a:r>
            <a:r>
              <a:rPr lang="cs-CZ" sz="2400" cap="small" dirty="0" smtClean="0"/>
              <a:t> </a:t>
            </a:r>
            <a:r>
              <a:rPr lang="cs-CZ" sz="2400" cap="small" dirty="0" err="1" smtClean="0"/>
              <a:t>choices</a:t>
            </a:r>
            <a:r>
              <a:rPr lang="cs-CZ" sz="2400" cap="small" dirty="0" smtClean="0"/>
              <a:t>.</a:t>
            </a:r>
            <a:endParaRPr lang="cs-CZ" sz="2400" cap="small" dirty="0"/>
          </a:p>
        </p:txBody>
      </p:sp>
      <p:sp>
        <p:nvSpPr>
          <p:cNvPr id="27" name="Obdélník 26"/>
          <p:cNvSpPr/>
          <p:nvPr/>
        </p:nvSpPr>
        <p:spPr>
          <a:xfrm>
            <a:off x="13953" y="4267200"/>
            <a:ext cx="4405648" cy="180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4495800" y="4239297"/>
            <a:ext cx="4405648" cy="180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015" y="2753380"/>
            <a:ext cx="5522241" cy="19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3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20" grpId="0" animBg="1"/>
      <p:bldP spid="27" grpId="0" animBg="1"/>
      <p:bldP spid="2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cap="small" dirty="0" err="1" smtClean="0"/>
              <a:t>Find</a:t>
            </a:r>
            <a:r>
              <a:rPr lang="cs-CZ" sz="3000" cap="small" dirty="0" smtClean="0"/>
              <a:t> </a:t>
            </a:r>
            <a:r>
              <a:rPr lang="cs-CZ" sz="3000" cap="small" dirty="0" err="1" smtClean="0"/>
              <a:t>grammatical</a:t>
            </a:r>
            <a:r>
              <a:rPr lang="cs-CZ" sz="3000" cap="small" dirty="0" smtClean="0"/>
              <a:t> and </a:t>
            </a:r>
            <a:r>
              <a:rPr lang="cs-CZ" sz="3000" cap="small" dirty="0" err="1" smtClean="0"/>
              <a:t>spelling</a:t>
            </a:r>
            <a:r>
              <a:rPr lang="cs-CZ" sz="3000" cap="small" dirty="0" smtClean="0"/>
              <a:t> </a:t>
            </a:r>
            <a:r>
              <a:rPr lang="cs-CZ" sz="3000" cap="small" dirty="0" err="1" smtClean="0"/>
              <a:t>mistakes</a:t>
            </a:r>
            <a:endParaRPr lang="cs-CZ" sz="3000" cap="smal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615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 bwMode="auto">
          <a:xfrm>
            <a:off x="4164227" y="2286000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6063049" y="22798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6825049" y="30418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7739449" y="30418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3991232" y="3276600"/>
            <a:ext cx="790833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2082113" y="3803822"/>
            <a:ext cx="280087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444049" y="38038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7239000" y="3803822"/>
            <a:ext cx="304800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5943600" y="43372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6215449" y="47944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1505465" y="4800600"/>
            <a:ext cx="1009135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3400" y="1676400"/>
            <a:ext cx="8159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Partus </a:t>
            </a:r>
            <a:r>
              <a:rPr lang="cs-CZ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spontaneus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grav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hebd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39 + 5</a:t>
            </a:r>
          </a:p>
          <a:p>
            <a:r>
              <a:rPr lang="cs-CZ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Praesentatio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occipitalis</a:t>
            </a:r>
            <a:endParaRPr lang="cs-CZ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Manus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fetus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sinistra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elevata</a:t>
            </a:r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9600" y="3711714"/>
            <a:ext cx="814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cs-CZ" sz="200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cs-CZ" sz="2000" smtClean="0">
                <a:latin typeface="Calibri" panose="020F0502020204030204" pitchFamily="34" charset="0"/>
                <a:cs typeface="Calibri" panose="020F0502020204030204" pitchFamily="34" charset="0"/>
              </a:rPr>
              <a:t>Statue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Liberty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la S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uperman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tatue of Liberty fronta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1600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ýsledek obrázku pro super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Výsledek obrázku pro super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Výsledek obrázku pro superm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Výsledek obrázku pro supe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/>
          </a:bodyPr>
          <a:lstStyle/>
          <a:p>
            <a:r>
              <a:rPr lang="cs-CZ" sz="3000" cap="small" dirty="0" smtClean="0"/>
              <a:t>In </a:t>
            </a:r>
            <a:r>
              <a:rPr lang="cs-CZ" sz="3000" cap="small" dirty="0" err="1" smtClean="0"/>
              <a:t>which</a:t>
            </a:r>
            <a:r>
              <a:rPr lang="cs-CZ" sz="3000" cap="small" dirty="0" smtClean="0"/>
              <a:t> </a:t>
            </a:r>
            <a:r>
              <a:rPr lang="cs-CZ" sz="3000" cap="small" dirty="0" err="1" smtClean="0"/>
              <a:t>position</a:t>
            </a:r>
            <a:r>
              <a:rPr lang="cs-CZ" sz="3000" cap="small" dirty="0" smtClean="0"/>
              <a:t> </a:t>
            </a:r>
            <a:r>
              <a:rPr lang="cs-CZ" sz="3000" cap="small" dirty="0" err="1" smtClean="0"/>
              <a:t>was</a:t>
            </a:r>
            <a:r>
              <a:rPr lang="cs-CZ" sz="3000" cap="small" dirty="0" smtClean="0"/>
              <a:t> the </a:t>
            </a:r>
            <a:r>
              <a:rPr lang="cs-CZ" sz="3000" cap="small" dirty="0" err="1" smtClean="0"/>
              <a:t>child</a:t>
            </a:r>
            <a:r>
              <a:rPr lang="cs-CZ" sz="3000" cap="small" dirty="0" smtClean="0"/>
              <a:t> </a:t>
            </a:r>
            <a:r>
              <a:rPr lang="cs-CZ" sz="3000" cap="small" dirty="0" err="1" smtClean="0"/>
              <a:t>born</a:t>
            </a:r>
            <a:r>
              <a:rPr lang="cs-CZ" sz="3000" cap="small" dirty="0" smtClean="0"/>
              <a:t>?</a:t>
            </a:r>
            <a:endParaRPr lang="cs-CZ" sz="3000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2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small" dirty="0" err="1" smtClean="0"/>
              <a:t>Dissection</a:t>
            </a:r>
            <a:r>
              <a:rPr lang="cs-CZ" cap="small" dirty="0" smtClean="0"/>
              <a:t> </a:t>
            </a:r>
            <a:r>
              <a:rPr lang="cs-CZ" cap="small" dirty="0" err="1" smtClean="0"/>
              <a:t>protocol</a:t>
            </a:r>
            <a:r>
              <a:rPr lang="cs-CZ" cap="small" dirty="0" smtClean="0"/>
              <a:t>: </a:t>
            </a:r>
            <a:r>
              <a:rPr lang="cs-CZ" cap="small" dirty="0" err="1" smtClean="0"/>
              <a:t>structure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Pathological-anatomical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50000"/>
              </a:lnSpc>
              <a:spcBef>
                <a:spcPts val="0"/>
              </a:spcBef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Morbus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principalis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Complicationes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Causa </a:t>
            </a:r>
            <a:r>
              <a:rPr lang="cs-CZ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mortis</a:t>
            </a:r>
            <a:endParaRPr lang="cs-CZ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Inventus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accessorius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small" dirty="0" err="1" smtClean="0"/>
              <a:t>Analyze</a:t>
            </a:r>
            <a:r>
              <a:rPr lang="cs-CZ" cap="small" dirty="0" smtClean="0"/>
              <a:t> the </a:t>
            </a:r>
            <a:r>
              <a:rPr lang="cs-CZ" cap="small" dirty="0" err="1" smtClean="0"/>
              <a:t>dissection</a:t>
            </a:r>
            <a:r>
              <a:rPr lang="cs-CZ" cap="small" dirty="0" smtClean="0"/>
              <a:t> </a:t>
            </a:r>
            <a:r>
              <a:rPr lang="cs-CZ" cap="small" dirty="0" err="1" smtClean="0"/>
              <a:t>protocol</a:t>
            </a:r>
            <a:endParaRPr lang="cs-CZ" cap="small" dirty="0"/>
          </a:p>
        </p:txBody>
      </p:sp>
      <p:pic>
        <p:nvPicPr>
          <p:cNvPr id="1026" name="Picture 2" descr="F:\medical terminology\med_SS\W11\Oedema_cerebri__congelati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</p:spPr>
      </p:pic>
      <p:sp>
        <p:nvSpPr>
          <p:cNvPr id="4" name="Ovál 3"/>
          <p:cNvSpPr/>
          <p:nvPr/>
        </p:nvSpPr>
        <p:spPr bwMode="auto">
          <a:xfrm>
            <a:off x="6825049" y="3810000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6748849" y="50992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362200" y="5404022"/>
            <a:ext cx="185351" cy="234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 smtClean="0"/>
              <a:t>Livores</a:t>
            </a:r>
            <a:r>
              <a:rPr lang="cs-CZ" cap="small" dirty="0" smtClean="0"/>
              <a:t> mortis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Hypostasis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settling of blood in the lower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post mortem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purplish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discoloration of the skin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20-30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maximum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lividity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3/3e/%D0%9F%D1%8F%D1%82%D0%BD%D0%B0_%D1%82%D1%80%D1%83%D0%BF%D0%BD%D1%8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58526"/>
            <a:ext cx="3429000" cy="256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534400" cy="758952"/>
          </a:xfrm>
        </p:spPr>
        <p:txBody>
          <a:bodyPr/>
          <a:lstStyle/>
          <a:p>
            <a:r>
              <a:rPr lang="cs-CZ" cap="small" dirty="0" err="1"/>
              <a:t>C</a:t>
            </a:r>
            <a:r>
              <a:rPr lang="cs-CZ" cap="small" dirty="0" err="1" smtClean="0"/>
              <a:t>onus</a:t>
            </a:r>
            <a:r>
              <a:rPr lang="cs-CZ" cap="small" dirty="0" smtClean="0"/>
              <a:t> </a:t>
            </a:r>
            <a:r>
              <a:rPr lang="cs-CZ" cap="small" dirty="0" err="1" smtClean="0"/>
              <a:t>occipitalis</a:t>
            </a:r>
            <a:r>
              <a:rPr lang="cs-CZ" cap="small" dirty="0" smtClean="0"/>
              <a:t>                 </a:t>
            </a:r>
            <a:r>
              <a:rPr lang="cs-CZ" cap="small" dirty="0" err="1"/>
              <a:t>E</a:t>
            </a:r>
            <a:r>
              <a:rPr lang="cs-CZ" cap="small" dirty="0" err="1" smtClean="0"/>
              <a:t>cchymosis</a:t>
            </a:r>
            <a:r>
              <a:rPr lang="cs-CZ" cap="small" dirty="0" smtClean="0"/>
              <a:t> 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490472"/>
            <a:ext cx="4038600" cy="4681728"/>
          </a:xfrm>
        </p:spPr>
        <p:txBody>
          <a:bodyPr>
            <a:normAutofit/>
          </a:bodyPr>
          <a:lstStyle/>
          <a:p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herniation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brain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i="1" dirty="0" err="1" smtClean="0">
                <a:latin typeface="Times New Roman" pitchFamily="18" charset="0"/>
                <a:cs typeface="Times New Roman" pitchFamily="18" charset="0"/>
              </a:rPr>
              <a:t>foramen</a:t>
            </a:r>
            <a:r>
              <a:rPr lang="cs-CZ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i="1" dirty="0" err="1" smtClean="0">
                <a:latin typeface="Times New Roman" pitchFamily="18" charset="0"/>
                <a:cs typeface="Times New Roman" pitchFamily="18" charset="0"/>
              </a:rPr>
              <a:t>occipitale</a:t>
            </a:r>
            <a:r>
              <a:rPr lang="cs-CZ" sz="2600" i="1" dirty="0" smtClean="0">
                <a:latin typeface="Times New Roman" pitchFamily="18" charset="0"/>
                <a:cs typeface="Times New Roman" pitchFamily="18" charset="0"/>
              </a:rPr>
              <a:t> magnum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fatal</a:t>
            </a:r>
            <a:endParaRPr lang="cs-CZ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Výsledok vyhľadávania obrázkov pre dopyt herniation of brain conus occip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11648"/>
            <a:ext cx="2695575" cy="2784352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352800" y="5183257"/>
            <a:ext cx="685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6" descr="Výsledok vyhľadávania obrázkov pre dopyt ecchy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083" y="3903416"/>
            <a:ext cx="3115917" cy="2040184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48200" y="1524000"/>
            <a:ext cx="4495800" cy="2057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subcutaneous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spots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by trauma but a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vessels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6c50fbc-5df3-4592-b57c-1544d8930948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439</Words>
  <Application>Microsoft Office PowerPoint</Application>
  <PresentationFormat>Předvádění na obrazovce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Administrativní</vt:lpstr>
      <vt:lpstr> Basic Medical terminology II </vt:lpstr>
      <vt:lpstr>Fill in the given words in grammatically correct forms  and match the diagnoses with appropriate x-rays</vt:lpstr>
      <vt:lpstr>Try to match the circumstances with the described polytraumas. Explain your choices.</vt:lpstr>
      <vt:lpstr>Find grammatical and spelling mistakes</vt:lpstr>
      <vt:lpstr>In which position was the child born?</vt:lpstr>
      <vt:lpstr>Dissection protocol: structure</vt:lpstr>
      <vt:lpstr>Analyze the dissection protocol</vt:lpstr>
      <vt:lpstr>Livores mortis</vt:lpstr>
      <vt:lpstr>Conus occipitalis                 Ecchymosis </vt:lpstr>
      <vt:lpstr>Emphysema pulmonale</vt:lpstr>
      <vt:lpstr>      Hypertrophia         trabecularis                      Cor pulmonale </vt:lpstr>
      <vt:lpstr>Match the terms with approriate adjectives  and connect with “CUM”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Revision  Dissection protocol</dc:title>
  <dc:creator>user</dc:creator>
  <cp:lastModifiedBy>user</cp:lastModifiedBy>
  <cp:revision>45</cp:revision>
  <dcterms:created xsi:type="dcterms:W3CDTF">2017-05-08T10:25:33Z</dcterms:created>
  <dcterms:modified xsi:type="dcterms:W3CDTF">2019-05-14T09:50:25Z</dcterms:modified>
</cp:coreProperties>
</file>