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01" r:id="rId2"/>
    <p:sldId id="303" r:id="rId3"/>
    <p:sldId id="302" r:id="rId4"/>
    <p:sldId id="272" r:id="rId5"/>
    <p:sldId id="257" r:id="rId6"/>
    <p:sldId id="273" r:id="rId7"/>
    <p:sldId id="304" r:id="rId8"/>
    <p:sldId id="275" r:id="rId9"/>
    <p:sldId id="305" r:id="rId10"/>
    <p:sldId id="259" r:id="rId11"/>
    <p:sldId id="277" r:id="rId12"/>
    <p:sldId id="306" r:id="rId13"/>
    <p:sldId id="307" r:id="rId14"/>
    <p:sldId id="308" r:id="rId15"/>
    <p:sldId id="309" r:id="rId16"/>
    <p:sldId id="278" r:id="rId17"/>
    <p:sldId id="310" r:id="rId18"/>
    <p:sldId id="311" r:id="rId19"/>
    <p:sldId id="313" r:id="rId20"/>
    <p:sldId id="312" r:id="rId21"/>
    <p:sldId id="263" r:id="rId22"/>
    <p:sldId id="318" r:id="rId23"/>
    <p:sldId id="262" r:id="rId24"/>
    <p:sldId id="265" r:id="rId25"/>
    <p:sldId id="292" r:id="rId26"/>
    <p:sldId id="284" r:id="rId27"/>
    <p:sldId id="285" r:id="rId28"/>
    <p:sldId id="286" r:id="rId29"/>
    <p:sldId id="287" r:id="rId30"/>
    <p:sldId id="288" r:id="rId31"/>
    <p:sldId id="315" r:id="rId32"/>
    <p:sldId id="316" r:id="rId33"/>
    <p:sldId id="317" r:id="rId34"/>
    <p:sldId id="282" r:id="rId35"/>
    <p:sldId id="290" r:id="rId36"/>
    <p:sldId id="298" r:id="rId37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a Gachallová" initials="NG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900"/>
    <a:srgbClr val="E26100"/>
    <a:srgbClr val="F6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586" autoAdjust="0"/>
  </p:normalViewPr>
  <p:slideViewPr>
    <p:cSldViewPr>
      <p:cViewPr>
        <p:scale>
          <a:sx n="69" d="100"/>
          <a:sy n="69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F124-F4B8-404E-8B1C-82181CEAC234}" type="datetimeFigureOut">
              <a:rPr lang="cs-CZ" smtClean="0"/>
              <a:pPr/>
              <a:t>2.3.2019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3AAF-475D-4699-9CA3-11FF66BBF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28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679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DM = Diabetes </a:t>
            </a:r>
            <a:r>
              <a:rPr lang="cs-CZ" dirty="0" err="1" smtClean="0"/>
              <a:t>mellitus</a:t>
            </a:r>
            <a:endParaRPr lang="cs-CZ" dirty="0" smtClean="0"/>
          </a:p>
          <a:p>
            <a:r>
              <a:rPr lang="cs-CZ" dirty="0" smtClean="0"/>
              <a:t>CT =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Tomography</a:t>
            </a:r>
            <a:endParaRPr lang="cs-CZ" dirty="0" smtClean="0"/>
          </a:p>
          <a:p>
            <a:r>
              <a:rPr lang="cs-CZ" dirty="0" smtClean="0"/>
              <a:t>HIV = </a:t>
            </a:r>
            <a:r>
              <a:rPr lang="cs-CZ" dirty="0" err="1" smtClean="0"/>
              <a:t>Human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Immunodeficiency</a:t>
            </a:r>
            <a:r>
              <a:rPr lang="cs-CZ" baseline="0" dirty="0" smtClean="0"/>
              <a:t> Virus</a:t>
            </a:r>
          </a:p>
          <a:p>
            <a:r>
              <a:rPr lang="cs-CZ" baseline="0" dirty="0" smtClean="0"/>
              <a:t>AIDS = </a:t>
            </a:r>
            <a:r>
              <a:rPr lang="cs-CZ" baseline="0" dirty="0" err="1" smtClean="0"/>
              <a:t>Acquired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Immune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Defficiency</a:t>
            </a:r>
            <a:r>
              <a:rPr lang="cs-CZ" baseline="0" dirty="0" smtClean="0"/>
              <a:t> Syndrome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494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glomus</a:t>
            </a:r>
            <a:r>
              <a:rPr lang="cs-CZ" dirty="0" smtClean="0"/>
              <a:t>, </a:t>
            </a:r>
            <a:r>
              <a:rPr lang="cs-CZ" dirty="0" err="1" smtClean="0"/>
              <a:t>eris</a:t>
            </a:r>
            <a:r>
              <a:rPr lang="cs-CZ" dirty="0" smtClean="0"/>
              <a:t>, n.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499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Hypothermia</a:t>
            </a:r>
            <a:r>
              <a:rPr lang="cs-CZ" dirty="0" smtClean="0"/>
              <a:t> gradus </a:t>
            </a:r>
            <a:r>
              <a:rPr lang="cs-CZ" dirty="0" err="1" smtClean="0"/>
              <a:t>tertii</a:t>
            </a:r>
            <a:r>
              <a:rPr lang="cs-CZ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Congelatio</a:t>
            </a:r>
            <a:r>
              <a:rPr lang="cs-CZ" dirty="0" smtClean="0"/>
              <a:t> gradus </a:t>
            </a:r>
            <a:r>
              <a:rPr lang="cs-CZ" dirty="0" err="1" smtClean="0"/>
              <a:t>tertii</a:t>
            </a:r>
            <a:r>
              <a:rPr lang="cs-CZ" dirty="0" smtClean="0"/>
              <a:t>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thrombosi</a:t>
            </a:r>
            <a:r>
              <a:rPr lang="cs-CZ" dirty="0" smtClean="0"/>
              <a:t> </a:t>
            </a:r>
            <a:r>
              <a:rPr lang="cs-CZ" dirty="0" err="1" smtClean="0"/>
              <a:t>vasculorum</a:t>
            </a:r>
            <a:r>
              <a:rPr lang="cs-CZ" dirty="0" smtClean="0"/>
              <a:t> </a:t>
            </a:r>
            <a:r>
              <a:rPr lang="cs-CZ" dirty="0" err="1" smtClean="0"/>
              <a:t>distali</a:t>
            </a:r>
            <a:r>
              <a:rPr lang="cs-CZ" dirty="0" smtClean="0"/>
              <a:t> </a:t>
            </a:r>
            <a:r>
              <a:rPr lang="cs-CZ" dirty="0" err="1" smtClean="0"/>
              <a:t>diffusa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Periculum</a:t>
            </a:r>
            <a:r>
              <a:rPr lang="cs-CZ" dirty="0" smtClean="0"/>
              <a:t> </a:t>
            </a:r>
            <a:r>
              <a:rPr lang="cs-CZ" dirty="0" err="1" smtClean="0"/>
              <a:t>amputationis</a:t>
            </a:r>
            <a:r>
              <a:rPr lang="cs-CZ" dirty="0" smtClean="0"/>
              <a:t> </a:t>
            </a:r>
            <a:r>
              <a:rPr lang="cs-CZ" dirty="0" err="1" smtClean="0"/>
              <a:t>partialis</a:t>
            </a:r>
            <a:r>
              <a:rPr lang="cs-CZ" dirty="0" smtClean="0"/>
              <a:t> </a:t>
            </a:r>
            <a:r>
              <a:rPr lang="cs-CZ" dirty="0" err="1" smtClean="0"/>
              <a:t>membri</a:t>
            </a:r>
            <a:r>
              <a:rPr lang="cs-CZ" dirty="0" smtClean="0"/>
              <a:t> (</a:t>
            </a:r>
            <a:r>
              <a:rPr lang="cs-CZ" dirty="0" err="1" smtClean="0"/>
              <a:t>extremitatis</a:t>
            </a:r>
            <a:r>
              <a:rPr lang="cs-CZ" dirty="0" smtClean="0"/>
              <a:t>)</a:t>
            </a:r>
            <a:r>
              <a:rPr lang="cs-CZ" baseline="0" dirty="0" smtClean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amputatio</a:t>
            </a:r>
            <a:r>
              <a:rPr lang="cs-CZ" dirty="0" smtClean="0"/>
              <a:t> </a:t>
            </a:r>
            <a:r>
              <a:rPr lang="cs-CZ" dirty="0" err="1" smtClean="0"/>
              <a:t>partialis</a:t>
            </a:r>
            <a:r>
              <a:rPr lang="cs-CZ" dirty="0" smtClean="0"/>
              <a:t> </a:t>
            </a:r>
            <a:r>
              <a:rPr lang="cs-CZ" dirty="0" err="1" smtClean="0"/>
              <a:t>imminens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76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16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4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4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4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6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92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92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22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2. 3. 2019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Seminar</a:t>
            </a:r>
            <a:r>
              <a:rPr lang="cs-CZ" dirty="0" smtClean="0"/>
              <a:t> 2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Basic </a:t>
            </a:r>
            <a:r>
              <a:rPr lang="cs-CZ" dirty="0" err="1" smtClean="0"/>
              <a:t>Medical</a:t>
            </a:r>
            <a:r>
              <a:rPr lang="cs-CZ" smtClean="0"/>
              <a:t> Terminology </a:t>
            </a:r>
            <a:r>
              <a:rPr lang="cs-CZ" dirty="0" smtClean="0"/>
              <a:t>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0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 anchor="ctr">
            <a:normAutofit/>
          </a:bodyPr>
          <a:lstStyle/>
          <a:p>
            <a:r>
              <a:rPr lang="cs-CZ" dirty="0" err="1" smtClean="0"/>
              <a:t>Irregular</a:t>
            </a:r>
            <a:r>
              <a:rPr lang="cs-CZ" dirty="0" smtClean="0"/>
              <a:t> and </a:t>
            </a:r>
            <a:r>
              <a:rPr lang="cs-CZ" dirty="0" err="1" smtClean="0"/>
              <a:t>incomplete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51296"/>
            <a:ext cx="8839200" cy="4949952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900" dirty="0" err="1" smtClean="0">
                <a:solidFill>
                  <a:schemeClr val="tx1"/>
                </a:solidFill>
              </a:rPr>
              <a:t>Irregular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comparison</a:t>
            </a:r>
            <a:endParaRPr lang="cs-CZ" sz="2900" dirty="0" smtClean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>
                <a:solidFill>
                  <a:schemeClr val="tx1"/>
                </a:solidFill>
              </a:rPr>
              <a:t>m</a:t>
            </a:r>
            <a:r>
              <a:rPr lang="cs-CZ" sz="2400" dirty="0" err="1" smtClean="0">
                <a:solidFill>
                  <a:schemeClr val="tx1"/>
                </a:solidFill>
              </a:rPr>
              <a:t>agnus</a:t>
            </a:r>
            <a:r>
              <a:rPr lang="cs-CZ" sz="2400" dirty="0" smtClean="0">
                <a:solidFill>
                  <a:schemeClr val="tx1"/>
                </a:solidFill>
              </a:rPr>
              <a:t>, a, um</a:t>
            </a: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rgbClr val="FF0000"/>
                </a:solidFill>
              </a:rPr>
              <a:t>major, </a:t>
            </a:r>
            <a:r>
              <a:rPr lang="cs-CZ" sz="2400" dirty="0" err="1" smtClean="0">
                <a:solidFill>
                  <a:srgbClr val="FF0000"/>
                </a:solidFill>
              </a:rPr>
              <a:t>majus</a:t>
            </a:r>
            <a:r>
              <a:rPr lang="cs-CZ" sz="2400" dirty="0" smtClean="0">
                <a:solidFill>
                  <a:srgbClr val="FF0000"/>
                </a:solidFill>
              </a:rPr>
              <a:t>		</a:t>
            </a:r>
            <a:r>
              <a:rPr lang="cs-CZ" sz="2400" dirty="0" err="1" smtClean="0">
                <a:solidFill>
                  <a:srgbClr val="FF0000"/>
                </a:solidFill>
              </a:rPr>
              <a:t>maximus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>
                <a:solidFill>
                  <a:schemeClr val="tx1"/>
                </a:solidFill>
              </a:rPr>
              <a:t>p</a:t>
            </a:r>
            <a:r>
              <a:rPr lang="cs-CZ" sz="2400" dirty="0" err="1" smtClean="0">
                <a:solidFill>
                  <a:schemeClr val="tx1"/>
                </a:solidFill>
              </a:rPr>
              <a:t>arvus</a:t>
            </a:r>
            <a:r>
              <a:rPr lang="cs-CZ" sz="2400" dirty="0" smtClean="0">
                <a:solidFill>
                  <a:schemeClr val="tx1"/>
                </a:solidFill>
              </a:rPr>
              <a:t>, a, um		</a:t>
            </a:r>
            <a:r>
              <a:rPr lang="cs-CZ" sz="2400" dirty="0" smtClean="0">
                <a:solidFill>
                  <a:srgbClr val="FF0000"/>
                </a:solidFill>
              </a:rPr>
              <a:t>minor, minus		</a:t>
            </a:r>
            <a:r>
              <a:rPr lang="cs-CZ" sz="2400" dirty="0" err="1" smtClean="0">
                <a:solidFill>
                  <a:srgbClr val="FF0000"/>
                </a:solidFill>
              </a:rPr>
              <a:t>minimus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  <a:endParaRPr lang="cs-CZ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900" dirty="0" err="1" smtClean="0"/>
              <a:t>Incomplete</a:t>
            </a:r>
            <a:r>
              <a:rPr lang="cs-CZ" sz="2900" dirty="0" smtClean="0"/>
              <a:t> </a:t>
            </a:r>
            <a:r>
              <a:rPr lang="cs-CZ" sz="2900" dirty="0" err="1" smtClean="0"/>
              <a:t>comparison</a:t>
            </a:r>
            <a:endParaRPr lang="cs-CZ" sz="29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 smtClean="0"/>
              <a:t>forms</a:t>
            </a:r>
            <a:r>
              <a:rPr lang="cs-CZ" sz="2400" dirty="0" smtClean="0"/>
              <a:t> </a:t>
            </a:r>
            <a:r>
              <a:rPr lang="cs-CZ" sz="2400" dirty="0" err="1" smtClean="0"/>
              <a:t>used</a:t>
            </a:r>
            <a:r>
              <a:rPr lang="cs-CZ" sz="2400" dirty="0" smtClean="0"/>
              <a:t> to </a:t>
            </a:r>
            <a:r>
              <a:rPr lang="cs-CZ" sz="2400" dirty="0" err="1" smtClean="0"/>
              <a:t>describe</a:t>
            </a:r>
            <a:r>
              <a:rPr lang="cs-CZ" sz="2400" dirty="0" smtClean="0"/>
              <a:t> </a:t>
            </a:r>
            <a:r>
              <a:rPr lang="cs-CZ" sz="2400" dirty="0" err="1" smtClean="0"/>
              <a:t>positions</a:t>
            </a:r>
            <a:r>
              <a:rPr lang="cs-CZ" sz="2400" dirty="0" smtClean="0"/>
              <a:t> on the </a:t>
            </a:r>
            <a:r>
              <a:rPr lang="cs-CZ" sz="2400" dirty="0" err="1" smtClean="0"/>
              <a:t>human</a:t>
            </a:r>
            <a:r>
              <a:rPr lang="cs-CZ" sz="2400" dirty="0" smtClean="0"/>
              <a:t> body, </a:t>
            </a:r>
            <a:r>
              <a:rPr lang="cs-CZ" sz="2400" dirty="0" err="1" smtClean="0"/>
              <a:t>derived</a:t>
            </a:r>
            <a:r>
              <a:rPr lang="cs-CZ" sz="2400" dirty="0" smtClean="0"/>
              <a:t> from </a:t>
            </a:r>
            <a:r>
              <a:rPr lang="cs-CZ" sz="2400" dirty="0" err="1" smtClean="0"/>
              <a:t>prepositions</a:t>
            </a:r>
            <a:r>
              <a:rPr lang="cs-CZ" sz="2400" dirty="0" smtClean="0"/>
              <a:t>, </a:t>
            </a:r>
            <a:r>
              <a:rPr lang="cs-CZ" sz="2400" dirty="0" err="1" smtClean="0"/>
              <a:t>having</a:t>
            </a:r>
            <a:r>
              <a:rPr lang="cs-CZ" sz="2400" dirty="0" smtClean="0"/>
              <a:t> </a:t>
            </a:r>
            <a:r>
              <a:rPr lang="cs-CZ" sz="2400" dirty="0" err="1" smtClean="0"/>
              <a:t>only</a:t>
            </a:r>
            <a:r>
              <a:rPr lang="cs-CZ" sz="2400" dirty="0" smtClean="0"/>
              <a:t> </a:t>
            </a:r>
            <a:r>
              <a:rPr lang="cs-CZ" sz="2400" dirty="0" err="1" smtClean="0"/>
              <a:t>comparative</a:t>
            </a:r>
            <a:r>
              <a:rPr lang="cs-CZ" sz="2400" dirty="0" smtClean="0"/>
              <a:t> and superlative </a:t>
            </a:r>
            <a:r>
              <a:rPr lang="cs-CZ" sz="2400" dirty="0" err="1" smtClean="0"/>
              <a:t>forms</a:t>
            </a:r>
            <a:endParaRPr lang="cs-CZ" sz="24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smtClean="0"/>
              <a:t>ante		</a:t>
            </a:r>
            <a:r>
              <a:rPr lang="cs-CZ" sz="2400" dirty="0" err="1" smtClean="0">
                <a:solidFill>
                  <a:srgbClr val="FF0000"/>
                </a:solidFill>
              </a:rPr>
              <a:t>anterior</a:t>
            </a:r>
            <a:r>
              <a:rPr lang="cs-CZ" sz="2400" dirty="0" smtClean="0">
                <a:solidFill>
                  <a:srgbClr val="FF0000"/>
                </a:solidFill>
              </a:rPr>
              <a:t>, ius</a:t>
            </a:r>
            <a:r>
              <a:rPr lang="cs-CZ" sz="2400" dirty="0" smtClean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smtClean="0"/>
              <a:t>post		</a:t>
            </a:r>
            <a:r>
              <a:rPr lang="cs-CZ" sz="2400" dirty="0" err="1" smtClean="0">
                <a:solidFill>
                  <a:srgbClr val="FF0000"/>
                </a:solidFill>
              </a:rPr>
              <a:t>posterior</a:t>
            </a:r>
            <a:r>
              <a:rPr lang="cs-CZ" sz="2400" dirty="0" smtClean="0">
                <a:solidFill>
                  <a:srgbClr val="FF0000"/>
                </a:solidFill>
              </a:rPr>
              <a:t>, ius		</a:t>
            </a:r>
            <a:r>
              <a:rPr lang="cs-CZ" sz="2400" dirty="0" err="1" smtClean="0">
                <a:solidFill>
                  <a:srgbClr val="FF0000"/>
                </a:solidFill>
              </a:rPr>
              <a:t>postremus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smtClean="0"/>
              <a:t>supra		</a:t>
            </a:r>
            <a:r>
              <a:rPr lang="cs-CZ" sz="2400" dirty="0" smtClean="0">
                <a:solidFill>
                  <a:srgbClr val="FF0000"/>
                </a:solidFill>
              </a:rPr>
              <a:t>superior, ius		</a:t>
            </a:r>
            <a:r>
              <a:rPr lang="cs-CZ" sz="2400" dirty="0" err="1" smtClean="0">
                <a:solidFill>
                  <a:srgbClr val="FF0000"/>
                </a:solidFill>
              </a:rPr>
              <a:t>supremus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err="1" smtClean="0"/>
              <a:t>infra</a:t>
            </a:r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dirty="0" err="1" smtClean="0">
                <a:solidFill>
                  <a:srgbClr val="FF0000"/>
                </a:solidFill>
              </a:rPr>
              <a:t>inferior</a:t>
            </a:r>
            <a:r>
              <a:rPr lang="cs-CZ" sz="2400" dirty="0" smtClean="0">
                <a:solidFill>
                  <a:srgbClr val="FF0000"/>
                </a:solidFill>
              </a:rPr>
              <a:t>, ius		</a:t>
            </a:r>
            <a:r>
              <a:rPr lang="cs-CZ" sz="2400" dirty="0" err="1" smtClean="0">
                <a:solidFill>
                  <a:srgbClr val="FF0000"/>
                </a:solidFill>
              </a:rPr>
              <a:t>infimus</a:t>
            </a:r>
            <a:r>
              <a:rPr lang="cs-CZ" sz="2400" dirty="0" smtClean="0">
                <a:solidFill>
                  <a:srgbClr val="FF0000"/>
                </a:solidFill>
              </a:rPr>
              <a:t>/</a:t>
            </a:r>
            <a:r>
              <a:rPr lang="cs-CZ" sz="2400" dirty="0" err="1" smtClean="0">
                <a:solidFill>
                  <a:srgbClr val="FF0000"/>
                </a:solidFill>
              </a:rPr>
              <a:t>imus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smtClean="0"/>
              <a:t>intra</a:t>
            </a:r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dirty="0" err="1" smtClean="0">
                <a:solidFill>
                  <a:srgbClr val="FF0000"/>
                </a:solidFill>
              </a:rPr>
              <a:t>interior</a:t>
            </a:r>
            <a:r>
              <a:rPr lang="cs-CZ" sz="2400" dirty="0" smtClean="0">
                <a:solidFill>
                  <a:srgbClr val="FF0000"/>
                </a:solidFill>
              </a:rPr>
              <a:t>, ius		</a:t>
            </a:r>
            <a:r>
              <a:rPr lang="cs-CZ" sz="2400" dirty="0" err="1" smtClean="0">
                <a:solidFill>
                  <a:srgbClr val="FF0000"/>
                </a:solidFill>
              </a:rPr>
              <a:t>intimus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marL="273050" lvl="2" indent="0" algn="ctr">
              <a:spcBef>
                <a:spcPts val="12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All of these forms are </a:t>
            </a:r>
            <a:r>
              <a:rPr lang="en-US" sz="2400" dirty="0" err="1"/>
              <a:t>regularl</a:t>
            </a:r>
            <a:r>
              <a:rPr lang="cs-CZ" sz="2400" dirty="0" smtClean="0"/>
              <a:t>y </a:t>
            </a:r>
            <a:r>
              <a:rPr lang="cs-CZ" sz="2400" dirty="0" err="1" smtClean="0"/>
              <a:t>declined</a:t>
            </a:r>
            <a:r>
              <a:rPr lang="cs-CZ" sz="2400" dirty="0" smtClean="0"/>
              <a:t> </a:t>
            </a:r>
          </a:p>
          <a:p>
            <a:pPr marL="273050" lvl="2" indent="0" algn="ctr">
              <a:spcBef>
                <a:spcPts val="600"/>
              </a:spcBef>
              <a:buNone/>
            </a:pPr>
            <a:r>
              <a:rPr lang="cs-CZ" sz="2400" dirty="0" err="1" smtClean="0"/>
              <a:t>according</a:t>
            </a:r>
            <a:r>
              <a:rPr lang="cs-CZ" sz="2400" dirty="0" smtClean="0"/>
              <a:t> to the </a:t>
            </a:r>
            <a:r>
              <a:rPr lang="cs-CZ" sz="2400" dirty="0" err="1" smtClean="0"/>
              <a:t>paradigms</a:t>
            </a:r>
            <a:r>
              <a:rPr lang="en-US" sz="2400" dirty="0" smtClean="0"/>
              <a:t> specified above!!!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Use of </a:t>
            </a:r>
            <a:r>
              <a:rPr lang="cs-CZ" dirty="0" err="1"/>
              <a:t>c</a:t>
            </a:r>
            <a:r>
              <a:rPr lang="cs-CZ" dirty="0" err="1" smtClean="0"/>
              <a:t>omparatives</a:t>
            </a:r>
            <a:r>
              <a:rPr lang="cs-CZ" dirty="0" smtClean="0"/>
              <a:t> in anatomy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472744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In </a:t>
            </a:r>
            <a:r>
              <a:rPr lang="cs-CZ" sz="2000" dirty="0" err="1"/>
              <a:t>anatomical</a:t>
            </a:r>
            <a:r>
              <a:rPr lang="cs-CZ" sz="2000" dirty="0"/>
              <a:t> </a:t>
            </a:r>
            <a:r>
              <a:rPr lang="cs-CZ" sz="2000" dirty="0" smtClean="0"/>
              <a:t>terminology, </a:t>
            </a:r>
            <a:r>
              <a:rPr lang="cs-CZ" sz="2000" dirty="0" err="1" smtClean="0"/>
              <a:t>comparative</a:t>
            </a:r>
            <a:r>
              <a:rPr lang="cs-CZ" sz="2000" dirty="0" smtClean="0"/>
              <a:t> </a:t>
            </a:r>
            <a:r>
              <a:rPr lang="cs-CZ" sz="2000" dirty="0" err="1" smtClean="0"/>
              <a:t>forms</a:t>
            </a:r>
            <a:r>
              <a:rPr lang="cs-CZ" sz="2000" dirty="0" smtClean="0"/>
              <a:t> are </a:t>
            </a:r>
            <a:r>
              <a:rPr lang="cs-CZ" sz="2000" dirty="0" err="1" smtClean="0"/>
              <a:t>used</a:t>
            </a:r>
            <a:r>
              <a:rPr lang="cs-CZ" sz="2000" dirty="0" smtClean="0"/>
              <a:t> to </a:t>
            </a:r>
            <a:r>
              <a:rPr lang="cs-CZ" sz="2000" dirty="0" err="1" smtClean="0"/>
              <a:t>differentiate</a:t>
            </a:r>
            <a:r>
              <a:rPr lang="cs-CZ" sz="2000" dirty="0" smtClean="0"/>
              <a:t> </a:t>
            </a:r>
            <a:r>
              <a:rPr lang="cs-CZ" sz="2000" dirty="0" err="1" smtClean="0"/>
              <a:t>two</a:t>
            </a:r>
            <a:r>
              <a:rPr lang="cs-CZ" sz="2000" dirty="0" smtClean="0"/>
              <a:t> </a:t>
            </a:r>
            <a:r>
              <a:rPr lang="cs-CZ" sz="2000" dirty="0" err="1" smtClean="0"/>
              <a:t>structures</a:t>
            </a:r>
            <a:r>
              <a:rPr lang="cs-CZ" sz="2000" dirty="0" smtClean="0"/>
              <a:t> of the </a:t>
            </a:r>
            <a:r>
              <a:rPr lang="cs-CZ" sz="2000" dirty="0" err="1" smtClean="0"/>
              <a:t>same</a:t>
            </a:r>
            <a:r>
              <a:rPr lang="cs-CZ" sz="2000" dirty="0" smtClean="0"/>
              <a:t> </a:t>
            </a:r>
            <a:r>
              <a:rPr lang="cs-CZ" sz="2000" dirty="0" err="1" smtClean="0"/>
              <a:t>kind</a:t>
            </a:r>
            <a:r>
              <a:rPr lang="cs-CZ" sz="2000" dirty="0" smtClean="0"/>
              <a:t> (</a:t>
            </a:r>
            <a:r>
              <a:rPr lang="cs-CZ" sz="2000" dirty="0" err="1" smtClean="0"/>
              <a:t>e.g</a:t>
            </a:r>
            <a:r>
              <a:rPr lang="cs-CZ" sz="2000" dirty="0" smtClean="0"/>
              <a:t>. by </a:t>
            </a:r>
            <a:r>
              <a:rPr lang="cs-CZ" sz="2000" dirty="0" err="1" smtClean="0"/>
              <a:t>expressing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location</a:t>
            </a:r>
            <a:r>
              <a:rPr lang="cs-CZ" sz="2000" dirty="0" smtClean="0"/>
              <a:t>):</a:t>
            </a:r>
          </a:p>
          <a:p>
            <a:pPr marL="268288" lvl="1" indent="-268288"/>
            <a:r>
              <a:rPr lang="cs-CZ" sz="1800" dirty="0" err="1" smtClean="0"/>
              <a:t>circulatio</a:t>
            </a:r>
            <a:r>
              <a:rPr lang="cs-CZ" sz="1800" dirty="0" smtClean="0"/>
              <a:t> </a:t>
            </a:r>
            <a:r>
              <a:rPr lang="cs-CZ" sz="1800" dirty="0" err="1" smtClean="0"/>
              <a:t>sanguinis</a:t>
            </a:r>
            <a:r>
              <a:rPr lang="cs-CZ" sz="1800" dirty="0" smtClean="0"/>
              <a:t> major / minor</a:t>
            </a:r>
          </a:p>
          <a:p>
            <a:pPr marL="268288" lvl="1" indent="-268288">
              <a:tabLst>
                <a:tab pos="268288" algn="l"/>
              </a:tabLst>
            </a:pPr>
            <a:r>
              <a:rPr lang="cs-CZ" sz="1800" dirty="0" smtClean="0"/>
              <a:t>cornu </a:t>
            </a:r>
            <a:r>
              <a:rPr lang="cs-CZ" sz="1800" dirty="0" err="1" smtClean="0"/>
              <a:t>majus</a:t>
            </a:r>
            <a:r>
              <a:rPr lang="cs-CZ" sz="1800" dirty="0" smtClean="0"/>
              <a:t> / minus </a:t>
            </a:r>
            <a:r>
              <a:rPr lang="cs-CZ" sz="1800" dirty="0" err="1" smtClean="0"/>
              <a:t>ossis</a:t>
            </a:r>
            <a:r>
              <a:rPr lang="cs-CZ" sz="1800" dirty="0" smtClean="0"/>
              <a:t> </a:t>
            </a:r>
            <a:r>
              <a:rPr lang="cs-CZ" sz="1800" dirty="0" err="1" smtClean="0"/>
              <a:t>hyoidei</a:t>
            </a:r>
            <a:endParaRPr lang="cs-CZ" sz="1800" dirty="0" smtClean="0"/>
          </a:p>
          <a:p>
            <a:pPr marL="268288" lvl="1" indent="-268288">
              <a:tabLst>
                <a:tab pos="268288" algn="l"/>
              </a:tabLst>
            </a:pPr>
            <a:r>
              <a:rPr lang="cs-CZ" sz="1800" dirty="0" err="1" smtClean="0"/>
              <a:t>vena</a:t>
            </a:r>
            <a:r>
              <a:rPr lang="cs-CZ" sz="1800" dirty="0" smtClean="0"/>
              <a:t> </a:t>
            </a:r>
            <a:r>
              <a:rPr lang="cs-CZ" sz="1800" dirty="0" err="1" smtClean="0"/>
              <a:t>cava</a:t>
            </a:r>
            <a:r>
              <a:rPr lang="cs-CZ" sz="1800" dirty="0" smtClean="0"/>
              <a:t> superior / </a:t>
            </a:r>
            <a:r>
              <a:rPr lang="cs-CZ" sz="1800" dirty="0" err="1" smtClean="0"/>
              <a:t>inferior</a:t>
            </a:r>
            <a:endParaRPr lang="cs-CZ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8283" r="-1556" b="8049"/>
          <a:stretch/>
        </p:blipFill>
        <p:spPr bwMode="auto">
          <a:xfrm>
            <a:off x="5181600" y="2209800"/>
            <a:ext cx="3774590" cy="41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38217" r="26433" b="11190"/>
          <a:stretch/>
        </p:blipFill>
        <p:spPr bwMode="auto">
          <a:xfrm>
            <a:off x="533400" y="3049710"/>
            <a:ext cx="4419600" cy="33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Use of </a:t>
            </a:r>
            <a:r>
              <a:rPr lang="cs-CZ" dirty="0" err="1"/>
              <a:t>c</a:t>
            </a:r>
            <a:r>
              <a:rPr lang="cs-CZ" dirty="0" err="1" smtClean="0"/>
              <a:t>omparatives</a:t>
            </a:r>
            <a:r>
              <a:rPr lang="cs-CZ" dirty="0" smtClean="0"/>
              <a:t> in anatomy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00200"/>
            <a:ext cx="510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486400" y="2209800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    </a:t>
            </a:r>
            <a:r>
              <a:rPr lang="cs-CZ" sz="2000" dirty="0" err="1" smtClean="0"/>
              <a:t>cartilago</a:t>
            </a:r>
            <a:r>
              <a:rPr lang="cs-CZ" sz="2000" dirty="0" smtClean="0"/>
              <a:t> </a:t>
            </a:r>
            <a:r>
              <a:rPr lang="cs-CZ" sz="2000" dirty="0" err="1" smtClean="0"/>
              <a:t>lateralis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2    </a:t>
            </a:r>
            <a:r>
              <a:rPr lang="cs-CZ" sz="2000" dirty="0" err="1" smtClean="0"/>
              <a:t>concha</a:t>
            </a:r>
            <a:r>
              <a:rPr lang="cs-CZ" sz="2000" dirty="0" smtClean="0"/>
              <a:t> </a:t>
            </a:r>
            <a:r>
              <a:rPr lang="cs-CZ" sz="2000" dirty="0" err="1" smtClean="0"/>
              <a:t>nasalis</a:t>
            </a:r>
            <a:r>
              <a:rPr lang="cs-CZ" sz="2000" dirty="0" smtClean="0"/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inferior</a:t>
            </a:r>
            <a:endParaRPr lang="cs-CZ" sz="2000" i="1" dirty="0" smtClean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r>
              <a:rPr lang="cs-CZ" sz="2000" dirty="0" smtClean="0"/>
              <a:t>3    </a:t>
            </a:r>
            <a:r>
              <a:rPr lang="cs-CZ" sz="2000" dirty="0" err="1" smtClean="0"/>
              <a:t>concha</a:t>
            </a:r>
            <a:r>
              <a:rPr lang="cs-CZ" sz="2000" dirty="0" smtClean="0"/>
              <a:t> </a:t>
            </a:r>
            <a:r>
              <a:rPr lang="cs-CZ" sz="2000" dirty="0" err="1" smtClean="0"/>
              <a:t>nasalis</a:t>
            </a:r>
            <a:r>
              <a:rPr lang="cs-CZ" sz="2000" dirty="0" smtClean="0"/>
              <a:t> media</a:t>
            </a:r>
          </a:p>
          <a:p>
            <a:endParaRPr lang="cs-CZ" sz="2000" dirty="0" smtClean="0"/>
          </a:p>
          <a:p>
            <a:pPr marL="342900" indent="-342900">
              <a:buAutoNum type="arabicPlain" startAt="4"/>
            </a:pPr>
            <a:r>
              <a:rPr lang="cs-CZ" sz="2000" dirty="0" err="1" smtClean="0"/>
              <a:t>concha</a:t>
            </a:r>
            <a:r>
              <a:rPr lang="cs-CZ" sz="2000" dirty="0" smtClean="0"/>
              <a:t> </a:t>
            </a:r>
            <a:r>
              <a:rPr lang="cs-CZ" sz="2000" dirty="0" err="1" smtClean="0"/>
              <a:t>nasalis</a:t>
            </a:r>
            <a:r>
              <a:rPr lang="cs-CZ" sz="2000" dirty="0" smtClean="0"/>
              <a:t>  </a:t>
            </a:r>
            <a:r>
              <a:rPr lang="cs-CZ" sz="2000" i="1" dirty="0" smtClean="0">
                <a:solidFill>
                  <a:srgbClr val="FF0000"/>
                </a:solidFill>
              </a:rPr>
              <a:t>superior</a:t>
            </a:r>
          </a:p>
          <a:p>
            <a:pPr marL="342900" indent="-342900">
              <a:buAutoNum type="arabicPlain" startAt="4"/>
            </a:pPr>
            <a:endParaRPr lang="cs-CZ" sz="2000" dirty="0" smtClean="0"/>
          </a:p>
          <a:p>
            <a:pPr marL="342900" indent="-342900">
              <a:buAutoNum type="arabicPlain" startAt="4"/>
            </a:pPr>
            <a:r>
              <a:rPr lang="cs-CZ" sz="2000" dirty="0" smtClean="0"/>
              <a:t>sinus </a:t>
            </a:r>
            <a:r>
              <a:rPr lang="cs-CZ" sz="2000" dirty="0" err="1" smtClean="0"/>
              <a:t>sphenoidalis</a:t>
            </a:r>
            <a:endParaRPr lang="cs-CZ" sz="2000" dirty="0" smtClean="0"/>
          </a:p>
          <a:p>
            <a:pPr marL="342900" indent="-342900">
              <a:buAutoNum type="arabicPlain" startAt="4"/>
            </a:pPr>
            <a:endParaRPr lang="cs-CZ" sz="2000" dirty="0" smtClean="0"/>
          </a:p>
          <a:p>
            <a:pPr marL="342900" indent="-342900">
              <a:buAutoNum type="arabicPlain" startAt="4"/>
            </a:pPr>
            <a:r>
              <a:rPr lang="cs-CZ" sz="2000" dirty="0" smtClean="0"/>
              <a:t>septum </a:t>
            </a:r>
            <a:r>
              <a:rPr lang="cs-CZ" sz="2000" dirty="0" err="1" smtClean="0"/>
              <a:t>nasi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37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Use of </a:t>
            </a:r>
            <a:r>
              <a:rPr lang="cs-CZ" dirty="0" err="1"/>
              <a:t>c</a:t>
            </a:r>
            <a:r>
              <a:rPr lang="cs-CZ" dirty="0" err="1" smtClean="0"/>
              <a:t>omparatives</a:t>
            </a:r>
            <a:r>
              <a:rPr lang="cs-CZ" dirty="0" smtClean="0"/>
              <a:t> in anatomy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1219200" y="1477514"/>
            <a:ext cx="6781800" cy="5228086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629400" y="54102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248400" y="59436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1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Use of </a:t>
            </a:r>
            <a:r>
              <a:rPr lang="cs-CZ" dirty="0" err="1"/>
              <a:t>c</a:t>
            </a:r>
            <a:r>
              <a:rPr lang="cs-CZ" dirty="0" err="1" smtClean="0"/>
              <a:t>omparatives</a:t>
            </a:r>
            <a:r>
              <a:rPr lang="cs-CZ" dirty="0" smtClean="0"/>
              <a:t> in anatomy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131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838200" y="5294293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	  </a:t>
            </a:r>
            <a:r>
              <a:rPr lang="cs-CZ" sz="2400" dirty="0" err="1" smtClean="0"/>
              <a:t>praesentatio</a:t>
            </a:r>
            <a:r>
              <a:rPr lang="cs-CZ" sz="2400" dirty="0" smtClean="0"/>
              <a:t> </a:t>
            </a:r>
            <a:r>
              <a:rPr lang="cs-CZ" sz="2400" dirty="0" err="1" smtClean="0"/>
              <a:t>occipitis</a:t>
            </a:r>
            <a:r>
              <a:rPr lang="cs-CZ" sz="2400" dirty="0" smtClean="0"/>
              <a:t> / </a:t>
            </a:r>
            <a:r>
              <a:rPr lang="cs-CZ" sz="2400" dirty="0" err="1" smtClean="0"/>
              <a:t>occipitalis</a:t>
            </a:r>
            <a:endParaRPr lang="cs-CZ" sz="2800" dirty="0" smtClean="0"/>
          </a:p>
          <a:p>
            <a:r>
              <a:rPr lang="cs-CZ" sz="2800" i="1" dirty="0" err="1" smtClean="0">
                <a:solidFill>
                  <a:srgbClr val="FF0000"/>
                </a:solidFill>
              </a:rPr>
              <a:t>anterior</a:t>
            </a:r>
            <a:r>
              <a:rPr lang="cs-CZ" sz="2800" dirty="0" smtClean="0"/>
              <a:t>                                              </a:t>
            </a:r>
            <a:r>
              <a:rPr lang="cs-CZ" sz="2800" i="1" dirty="0" err="1" smtClean="0">
                <a:solidFill>
                  <a:srgbClr val="FF0000"/>
                </a:solidFill>
              </a:rPr>
              <a:t>posterior</a:t>
            </a:r>
            <a:r>
              <a:rPr lang="cs-CZ" sz="2800" i="1" dirty="0" smtClean="0">
                <a:solidFill>
                  <a:srgbClr val="FF0000"/>
                </a:solidFill>
              </a:rPr>
              <a:t>                              </a:t>
            </a:r>
            <a:endParaRPr lang="cs-CZ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Use of </a:t>
            </a:r>
            <a:r>
              <a:rPr lang="cs-CZ" dirty="0" err="1"/>
              <a:t>c</a:t>
            </a:r>
            <a:r>
              <a:rPr lang="cs-CZ" dirty="0" err="1" smtClean="0"/>
              <a:t>omparatives</a:t>
            </a:r>
            <a:r>
              <a:rPr lang="cs-CZ" dirty="0" smtClean="0"/>
              <a:t> in anatomy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7615" b="1522"/>
          <a:stretch/>
        </p:blipFill>
        <p:spPr bwMode="auto">
          <a:xfrm>
            <a:off x="1600200" y="1577800"/>
            <a:ext cx="6096000" cy="50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553200" y="2667000"/>
            <a:ext cx="8001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648200" y="6368498"/>
            <a:ext cx="10668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1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Use of </a:t>
            </a:r>
            <a:r>
              <a:rPr lang="cs-CZ" dirty="0" err="1"/>
              <a:t>s</a:t>
            </a:r>
            <a:r>
              <a:rPr lang="cs-CZ" dirty="0" err="1" smtClean="0"/>
              <a:t>uperlatives</a:t>
            </a:r>
            <a:r>
              <a:rPr lang="cs-CZ" dirty="0" smtClean="0"/>
              <a:t> in anatomy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In </a:t>
            </a:r>
            <a:r>
              <a:rPr lang="cs-CZ" sz="2000" dirty="0" err="1" smtClean="0"/>
              <a:t>anatomical</a:t>
            </a:r>
            <a:r>
              <a:rPr lang="cs-CZ" sz="2000" dirty="0" smtClean="0"/>
              <a:t> terminology, superlative </a:t>
            </a:r>
            <a:r>
              <a:rPr lang="cs-CZ" sz="2000" dirty="0" err="1" smtClean="0"/>
              <a:t>forms</a:t>
            </a:r>
            <a:r>
              <a:rPr lang="cs-CZ" sz="2000" dirty="0" smtClean="0"/>
              <a:t> are </a:t>
            </a:r>
            <a:r>
              <a:rPr lang="cs-CZ" sz="2000" dirty="0" err="1" smtClean="0"/>
              <a:t>used</a:t>
            </a:r>
            <a:r>
              <a:rPr lang="cs-CZ" sz="2000" dirty="0" smtClean="0"/>
              <a:t> to express the </a:t>
            </a:r>
            <a:r>
              <a:rPr lang="cs-CZ" sz="2000" dirty="0" err="1" smtClean="0"/>
              <a:t>highest</a:t>
            </a:r>
            <a:r>
              <a:rPr lang="cs-CZ" sz="2000" dirty="0" smtClean="0"/>
              <a:t> </a:t>
            </a:r>
            <a:r>
              <a:rPr lang="cs-CZ" sz="2000" dirty="0" err="1" smtClean="0"/>
              <a:t>degree</a:t>
            </a:r>
            <a:r>
              <a:rPr lang="cs-CZ" sz="2000" dirty="0" smtClean="0"/>
              <a:t> of </a:t>
            </a:r>
            <a:r>
              <a:rPr lang="cs-CZ" sz="2000" dirty="0" err="1" smtClean="0"/>
              <a:t>some</a:t>
            </a:r>
            <a:r>
              <a:rPr lang="cs-CZ" sz="2000" dirty="0" smtClean="0"/>
              <a:t> </a:t>
            </a:r>
            <a:r>
              <a:rPr lang="cs-CZ" sz="2000" dirty="0" err="1" smtClean="0"/>
              <a:t>quality</a:t>
            </a:r>
            <a:r>
              <a:rPr lang="cs-CZ" sz="2000" dirty="0" smtClean="0"/>
              <a:t> in </a:t>
            </a:r>
            <a:r>
              <a:rPr lang="cs-CZ" sz="2000" dirty="0" err="1" smtClean="0"/>
              <a:t>one</a:t>
            </a:r>
            <a:r>
              <a:rPr lang="cs-CZ" sz="2000" dirty="0" smtClean="0"/>
              <a:t> of more </a:t>
            </a:r>
            <a:r>
              <a:rPr lang="cs-CZ" sz="2000" dirty="0" err="1" smtClean="0"/>
              <a:t>than</a:t>
            </a:r>
            <a:r>
              <a:rPr lang="cs-CZ" sz="2000" dirty="0" smtClean="0"/>
              <a:t> </a:t>
            </a:r>
            <a:r>
              <a:rPr lang="cs-CZ" sz="2000" dirty="0" err="1" smtClean="0"/>
              <a:t>two</a:t>
            </a:r>
            <a:r>
              <a:rPr lang="cs-CZ" sz="2000" dirty="0" smtClean="0"/>
              <a:t> </a:t>
            </a:r>
            <a:r>
              <a:rPr lang="cs-CZ" sz="2000" dirty="0" err="1" smtClean="0"/>
              <a:t>structures</a:t>
            </a:r>
            <a:r>
              <a:rPr lang="cs-CZ" sz="2000" dirty="0" smtClean="0"/>
              <a:t> of the </a:t>
            </a:r>
            <a:r>
              <a:rPr lang="cs-CZ" sz="2000" dirty="0" err="1" smtClean="0"/>
              <a:t>same</a:t>
            </a:r>
            <a:r>
              <a:rPr lang="cs-CZ" sz="2000" dirty="0" smtClean="0"/>
              <a:t> </a:t>
            </a:r>
            <a:r>
              <a:rPr lang="cs-CZ" sz="2000" dirty="0" err="1" smtClean="0"/>
              <a:t>kind</a:t>
            </a:r>
            <a:r>
              <a:rPr lang="cs-CZ" sz="2000" dirty="0" smtClean="0"/>
              <a:t>.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5277959" cy="369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8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Use of </a:t>
            </a:r>
            <a:r>
              <a:rPr lang="cs-CZ" dirty="0" err="1"/>
              <a:t>s</a:t>
            </a:r>
            <a:r>
              <a:rPr lang="cs-CZ" dirty="0" err="1" smtClean="0"/>
              <a:t>uperlatives</a:t>
            </a:r>
            <a:r>
              <a:rPr lang="cs-CZ" dirty="0" smtClean="0"/>
              <a:t> in anatomy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5" r="23670" b="2423"/>
          <a:stretch/>
        </p:blipFill>
        <p:spPr bwMode="auto">
          <a:xfrm>
            <a:off x="1969300" y="1600200"/>
            <a:ext cx="5041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562600" y="4267200"/>
            <a:ext cx="838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4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Use of </a:t>
            </a:r>
            <a:r>
              <a:rPr lang="cs-CZ" dirty="0" err="1"/>
              <a:t>s</a:t>
            </a:r>
            <a:r>
              <a:rPr lang="cs-CZ" dirty="0" err="1" smtClean="0"/>
              <a:t>uperlatives</a:t>
            </a:r>
            <a:r>
              <a:rPr lang="cs-CZ" dirty="0" smtClean="0"/>
              <a:t> in anatomy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t="7293" r="23440" b="7748"/>
          <a:stretch/>
        </p:blipFill>
        <p:spPr bwMode="auto">
          <a:xfrm>
            <a:off x="1371600" y="1433506"/>
            <a:ext cx="6477000" cy="527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248400" y="35814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248400" y="40386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0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3"/>
                </a:solidFill>
              </a:rPr>
              <a:t>Form </a:t>
            </a:r>
            <a:r>
              <a:rPr lang="en-US" sz="3000" dirty="0">
                <a:solidFill>
                  <a:schemeClr val="accent3"/>
                </a:solidFill>
              </a:rPr>
              <a:t>comparatives and </a:t>
            </a:r>
            <a:r>
              <a:rPr lang="en-US" sz="3000" dirty="0" smtClean="0">
                <a:solidFill>
                  <a:schemeClr val="accent3"/>
                </a:solidFill>
              </a:rPr>
              <a:t>superlatives</a:t>
            </a:r>
            <a:r>
              <a:rPr lang="cs-CZ" sz="3000" dirty="0" smtClean="0">
                <a:solidFill>
                  <a:schemeClr val="accent3"/>
                </a:solidFill>
              </a:rPr>
              <a:t> </a:t>
            </a:r>
            <a:endParaRPr lang="cs-CZ" sz="27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06244754"/>
              </p:ext>
            </p:extLst>
          </p:nvPr>
        </p:nvGraphicFramePr>
        <p:xfrm>
          <a:off x="304800" y="1676400"/>
          <a:ext cx="8504238" cy="456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4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POSITIVE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COMPARATIVE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SUPERLATIVE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parvus</a:t>
                      </a:r>
                      <a:r>
                        <a:rPr lang="cs-CZ" dirty="0" smtClean="0"/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brevis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fortis</a:t>
                      </a:r>
                      <a:r>
                        <a:rPr lang="cs-CZ" dirty="0" smtClean="0"/>
                        <a:t>,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acutus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magnus</a:t>
                      </a:r>
                      <a:r>
                        <a:rPr lang="cs-CZ" dirty="0" smtClean="0"/>
                        <a:t>,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longus</a:t>
                      </a:r>
                      <a:r>
                        <a:rPr lang="cs-CZ" dirty="0" smtClean="0"/>
                        <a:t>, a,um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gravis,</a:t>
                      </a:r>
                      <a:r>
                        <a:rPr lang="cs-CZ" baseline="0" dirty="0" smtClean="0"/>
                        <a:t>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profundus</a:t>
                      </a:r>
                      <a:r>
                        <a:rPr lang="cs-CZ" dirty="0" smtClean="0"/>
                        <a:t>,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latus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581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minor</a:t>
            </a:r>
            <a:r>
              <a:rPr lang="cs-CZ" dirty="0" smtClean="0">
                <a:solidFill>
                  <a:srgbClr val="FF0000"/>
                </a:solidFill>
              </a:rPr>
              <a:t>, minus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48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minimus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81400" y="403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maior, </a:t>
            </a:r>
            <a:r>
              <a:rPr lang="cs-CZ" dirty="0" err="1" smtClean="0">
                <a:solidFill>
                  <a:srgbClr val="FF0000"/>
                </a:solidFill>
              </a:rPr>
              <a:t>maius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81400" y="449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longior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8400" y="495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gravissimus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814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gravior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2484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profundissimus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814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profundior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814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latior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484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latissimus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814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brevior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484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fortissimus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814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fortior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81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acutior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2484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acutissimus</a:t>
            </a:r>
            <a:r>
              <a:rPr lang="cs-CZ" dirty="0" smtClean="0">
                <a:solidFill>
                  <a:srgbClr val="FF0000"/>
                </a:solidFill>
              </a:rPr>
              <a:t>, a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2484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maximus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248400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longissimus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248400" y="259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brevissimus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1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cs-CZ" sz="2600" dirty="0" err="1" smtClean="0"/>
              <a:t>Revision</a:t>
            </a:r>
            <a:r>
              <a:rPr lang="cs-CZ" sz="2600" dirty="0" smtClean="0"/>
              <a:t> of </a:t>
            </a:r>
            <a:r>
              <a:rPr lang="cs-CZ" sz="2600" dirty="0" err="1" smtClean="0"/>
              <a:t>adjectives</a:t>
            </a:r>
            <a:r>
              <a:rPr lang="cs-CZ" sz="2600" dirty="0"/>
              <a:t/>
            </a:r>
            <a:br>
              <a:rPr lang="cs-CZ" sz="2600" dirty="0"/>
            </a:br>
            <a:r>
              <a:rPr lang="cs-CZ" sz="2600" dirty="0" err="1" smtClean="0"/>
              <a:t>Connect</a:t>
            </a:r>
            <a:r>
              <a:rPr lang="cs-CZ" sz="2600" dirty="0" smtClean="0"/>
              <a:t> to make </a:t>
            </a:r>
            <a:r>
              <a:rPr lang="cs-CZ" sz="2600" dirty="0" err="1" smtClean="0"/>
              <a:t>meaningful</a:t>
            </a:r>
            <a:r>
              <a:rPr lang="cs-CZ" sz="2600" dirty="0" smtClean="0"/>
              <a:t> </a:t>
            </a:r>
            <a:r>
              <a:rPr lang="cs-CZ" sz="2600" dirty="0" err="1" smtClean="0"/>
              <a:t>phrases</a:t>
            </a:r>
            <a:endParaRPr lang="cs-CZ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45122" y="1532173"/>
            <a:ext cx="1443024" cy="4716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partes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processus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 err="1" smtClean="0">
                <a:solidFill>
                  <a:srgbClr val="FF0000"/>
                </a:solidFill>
              </a:rPr>
              <a:t>sulcus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ruptura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carcinoma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sanatio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caries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bursa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inflammatio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lamina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fractura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therapia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operatio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remedium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>
            <a:spLocks noGrp="1"/>
          </p:cNvSpPr>
          <p:nvPr>
            <p:ph sz="quarter" idx="1"/>
          </p:nvPr>
        </p:nvSpPr>
        <p:spPr>
          <a:xfrm>
            <a:off x="2200759" y="1527048"/>
            <a:ext cx="2904641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columna</a:t>
            </a:r>
            <a:r>
              <a:rPr lang="en-US" sz="1800" dirty="0" smtClean="0"/>
              <a:t> </a:t>
            </a:r>
            <a:r>
              <a:rPr lang="en-US" sz="1800" dirty="0" err="1" smtClean="0"/>
              <a:t>vertebralis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vertebrae </a:t>
            </a:r>
            <a:r>
              <a:rPr lang="en-US" sz="1800" dirty="0" err="1" smtClean="0"/>
              <a:t>lumbales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 err="1"/>
              <a:t>n</a:t>
            </a:r>
            <a:r>
              <a:rPr lang="cs-CZ" sz="1800" dirty="0" err="1" smtClean="0"/>
              <a:t>ervus</a:t>
            </a:r>
            <a:r>
              <a:rPr lang="cs-CZ" sz="1800" dirty="0" smtClean="0"/>
              <a:t> </a:t>
            </a:r>
            <a:r>
              <a:rPr lang="cs-CZ" sz="1800" dirty="0" err="1" smtClean="0"/>
              <a:t>radialis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ligamentum</a:t>
            </a:r>
            <a:r>
              <a:rPr lang="en-US" sz="1800" dirty="0" smtClean="0"/>
              <a:t> </a:t>
            </a:r>
            <a:r>
              <a:rPr lang="en-US" sz="1800" dirty="0" err="1" smtClean="0"/>
              <a:t>teres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colon </a:t>
            </a:r>
            <a:r>
              <a:rPr lang="en-US" sz="1800" dirty="0" err="1" smtClean="0"/>
              <a:t>descendens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herpes simplex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dentes</a:t>
            </a:r>
            <a:r>
              <a:rPr lang="en-US" sz="1800" dirty="0" smtClean="0"/>
              <a:t> </a:t>
            </a:r>
            <a:r>
              <a:rPr lang="en-US" sz="1800" dirty="0" err="1" smtClean="0"/>
              <a:t>permanentes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musculus</a:t>
            </a:r>
            <a:r>
              <a:rPr lang="en-US" sz="1800" dirty="0" smtClean="0"/>
              <a:t> biceps </a:t>
            </a:r>
            <a:r>
              <a:rPr lang="en-US" sz="1800" dirty="0" err="1" smtClean="0"/>
              <a:t>brachii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appendix </a:t>
            </a:r>
            <a:r>
              <a:rPr lang="en-US" sz="1800" dirty="0" err="1" smtClean="0"/>
              <a:t>vermiformis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ethmoidale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ossa</a:t>
            </a:r>
            <a:r>
              <a:rPr lang="en-US" sz="1800" dirty="0" smtClean="0"/>
              <a:t> </a:t>
            </a:r>
            <a:r>
              <a:rPr lang="en-US" sz="1800" dirty="0" err="1" smtClean="0"/>
              <a:t>nasalia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morbus</a:t>
            </a:r>
            <a:r>
              <a:rPr lang="en-US" sz="1800" dirty="0" smtClean="0"/>
              <a:t> </a:t>
            </a:r>
            <a:r>
              <a:rPr lang="en-US" sz="1800" dirty="0" err="1" smtClean="0"/>
              <a:t>exacerbans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trauma grave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febris</a:t>
            </a:r>
            <a:r>
              <a:rPr lang="en-US" sz="1800" dirty="0" smtClean="0"/>
              <a:t> </a:t>
            </a:r>
            <a:r>
              <a:rPr lang="en-US" sz="1800" dirty="0" err="1" smtClean="0"/>
              <a:t>recurrens</a:t>
            </a:r>
            <a:endParaRPr lang="en-US" sz="1800" dirty="0"/>
          </a:p>
        </p:txBody>
      </p:sp>
      <p:sp>
        <p:nvSpPr>
          <p:cNvPr id="7" name="TextBox 5"/>
          <p:cNvSpPr txBox="1"/>
          <p:nvPr/>
        </p:nvSpPr>
        <p:spPr>
          <a:xfrm>
            <a:off x="5486400" y="1532173"/>
            <a:ext cx="3074881" cy="4716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columnae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vertebralis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vertebrarum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lumbalium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cs-CZ" b="1" dirty="0">
                <a:solidFill>
                  <a:schemeClr val="accent5"/>
                </a:solidFill>
              </a:rPr>
              <a:t>n</a:t>
            </a:r>
            <a:r>
              <a:rPr lang="cs-CZ" b="1" dirty="0" smtClean="0">
                <a:solidFill>
                  <a:schemeClr val="accent5"/>
                </a:solidFill>
              </a:rPr>
              <a:t>ervi </a:t>
            </a:r>
            <a:r>
              <a:rPr lang="cs-CZ" b="1" dirty="0" err="1" smtClean="0">
                <a:solidFill>
                  <a:schemeClr val="accent5"/>
                </a:solidFill>
              </a:rPr>
              <a:t>radialis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ligamenti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teretis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accent5"/>
                </a:solidFill>
              </a:rPr>
              <a:t>coli </a:t>
            </a:r>
            <a:r>
              <a:rPr lang="en-US" b="1" dirty="0" err="1" smtClean="0">
                <a:solidFill>
                  <a:schemeClr val="accent5"/>
                </a:solidFill>
              </a:rPr>
              <a:t>descendentis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herpetis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simplicis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dentium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permanentium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musculi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bicipitis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brachii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appendicis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vermiformis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ossis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ethmoidalis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ossium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nasalium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morbi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exacerbantis</a:t>
            </a: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traumatis</a:t>
            </a:r>
            <a:r>
              <a:rPr lang="en-US" b="1" dirty="0" smtClean="0">
                <a:solidFill>
                  <a:schemeClr val="accent5"/>
                </a:solidFill>
              </a:rPr>
              <a:t> gravis</a:t>
            </a: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chemeClr val="accent5"/>
                </a:solidFill>
              </a:rPr>
              <a:t>febris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recurrentis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384048"/>
            <a:ext cx="8839200" cy="758952"/>
          </a:xfrm>
        </p:spPr>
        <p:txBody>
          <a:bodyPr>
            <a:noAutofit/>
          </a:bodyPr>
          <a:lstStyle/>
          <a:p>
            <a:r>
              <a:rPr lang="cs-CZ" sz="2800" dirty="0" smtClean="0"/>
              <a:t>Fill in </a:t>
            </a:r>
            <a:r>
              <a:rPr lang="cs-CZ" sz="2800" dirty="0" err="1" smtClean="0"/>
              <a:t>comparatives</a:t>
            </a:r>
            <a:r>
              <a:rPr lang="cs-CZ" sz="2800" dirty="0" smtClean="0"/>
              <a:t> and </a:t>
            </a:r>
            <a:r>
              <a:rPr lang="cs-CZ" sz="2800" dirty="0" err="1" smtClean="0"/>
              <a:t>superlatives</a:t>
            </a:r>
            <a:r>
              <a:rPr lang="cs-CZ" sz="2800" dirty="0" smtClean="0"/>
              <a:t> in </a:t>
            </a:r>
            <a:r>
              <a:rPr lang="cs-CZ" sz="2800" dirty="0" err="1" smtClean="0"/>
              <a:t>correct</a:t>
            </a:r>
            <a:r>
              <a:rPr lang="cs-CZ" sz="2800" dirty="0" smtClean="0"/>
              <a:t> </a:t>
            </a:r>
            <a:r>
              <a:rPr lang="cs-CZ" sz="2800" dirty="0" err="1" smtClean="0"/>
              <a:t>forms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>(Handout 2.2, </a:t>
            </a:r>
            <a:r>
              <a:rPr lang="cs-CZ" sz="2400" dirty="0" err="1" smtClean="0"/>
              <a:t>task</a:t>
            </a:r>
            <a:r>
              <a:rPr lang="cs-CZ" sz="2400" dirty="0" smtClean="0"/>
              <a:t> 3)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minimus</a:t>
            </a:r>
            <a:r>
              <a:rPr lang="cs-CZ" sz="2400" i="1" dirty="0" smtClean="0">
                <a:solidFill>
                  <a:srgbClr val="C00000"/>
                </a:solidFill>
              </a:rPr>
              <a:t>, a, um	</a:t>
            </a:r>
            <a:r>
              <a:rPr lang="cs-CZ" sz="2400" dirty="0" err="1" smtClean="0"/>
              <a:t>musculus</a:t>
            </a:r>
            <a:r>
              <a:rPr lang="cs-CZ" sz="2400" dirty="0" smtClean="0"/>
              <a:t> </a:t>
            </a:r>
            <a:r>
              <a:rPr lang="cs-CZ" sz="2400" dirty="0" err="1" smtClean="0"/>
              <a:t>abductor</a:t>
            </a:r>
            <a:r>
              <a:rPr lang="cs-CZ" sz="2400" dirty="0" smtClean="0"/>
              <a:t> </a:t>
            </a:r>
            <a:r>
              <a:rPr lang="cs-CZ" sz="2400" dirty="0" err="1" smtClean="0"/>
              <a:t>digiti</a:t>
            </a:r>
            <a:r>
              <a:rPr lang="cs-CZ" sz="2400" dirty="0" smtClean="0"/>
              <a:t>  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minor</a:t>
            </a:r>
            <a:r>
              <a:rPr lang="cs-CZ" sz="2400" i="1" dirty="0" smtClean="0">
                <a:solidFill>
                  <a:srgbClr val="C00000"/>
                </a:solidFill>
              </a:rPr>
              <a:t>,minus</a:t>
            </a:r>
            <a:r>
              <a:rPr lang="cs-CZ" sz="2400" dirty="0" smtClean="0"/>
              <a:t>  		</a:t>
            </a:r>
            <a:r>
              <a:rPr lang="cs-CZ" sz="2400" dirty="0" err="1" smtClean="0"/>
              <a:t>cornu</a:t>
            </a:r>
            <a:r>
              <a:rPr lang="cs-CZ" sz="2400" dirty="0" smtClean="0"/>
              <a:t> _______  </a:t>
            </a:r>
            <a:r>
              <a:rPr lang="cs-CZ" sz="2400" dirty="0" err="1" smtClean="0"/>
              <a:t>ossis</a:t>
            </a:r>
            <a:r>
              <a:rPr lang="cs-CZ" sz="2400" dirty="0" smtClean="0"/>
              <a:t> </a:t>
            </a:r>
            <a:r>
              <a:rPr lang="cs-CZ" sz="2400" dirty="0" err="1" smtClean="0"/>
              <a:t>hyoidei</a:t>
            </a:r>
            <a:endParaRPr lang="cs-CZ" sz="2400" dirty="0" smtClean="0"/>
          </a:p>
          <a:p>
            <a:pPr>
              <a:lnSpc>
                <a:spcPct val="150000"/>
              </a:lnSpc>
              <a:buNone/>
            </a:pPr>
            <a:r>
              <a:rPr lang="cs-CZ" sz="2400" i="1" dirty="0" smtClean="0">
                <a:solidFill>
                  <a:srgbClr val="C00000"/>
                </a:solidFill>
              </a:rPr>
              <a:t>superior, </a:t>
            </a:r>
            <a:r>
              <a:rPr lang="cs-CZ" sz="2400" i="1" dirty="0" err="1" smtClean="0">
                <a:solidFill>
                  <a:srgbClr val="C00000"/>
                </a:solidFill>
              </a:rPr>
              <a:t>ius</a:t>
            </a:r>
            <a:r>
              <a:rPr lang="cs-CZ" sz="2400" dirty="0" smtClean="0"/>
              <a:t>		</a:t>
            </a:r>
            <a:r>
              <a:rPr lang="cs-CZ" sz="2400" dirty="0" err="1" smtClean="0"/>
              <a:t>defectus</a:t>
            </a:r>
            <a:r>
              <a:rPr lang="cs-CZ" sz="2400" dirty="0" smtClean="0"/>
              <a:t> </a:t>
            </a:r>
            <a:r>
              <a:rPr lang="cs-CZ" sz="2400" dirty="0" err="1" smtClean="0"/>
              <a:t>arcus</a:t>
            </a:r>
            <a:r>
              <a:rPr lang="cs-CZ" sz="2400" dirty="0" smtClean="0"/>
              <a:t> </a:t>
            </a:r>
            <a:r>
              <a:rPr lang="cs-CZ" sz="2400" dirty="0" err="1" smtClean="0"/>
              <a:t>dentalis</a:t>
            </a:r>
            <a:r>
              <a:rPr lang="cs-CZ" sz="2400" dirty="0" smtClean="0"/>
              <a:t>____________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smtClean="0">
                <a:solidFill>
                  <a:srgbClr val="C00000"/>
                </a:solidFill>
              </a:rPr>
              <a:t>intimus,a,um	</a:t>
            </a:r>
            <a:r>
              <a:rPr lang="cs-CZ" sz="2400" dirty="0" smtClean="0"/>
              <a:t>	</a:t>
            </a:r>
            <a:r>
              <a:rPr lang="cs-CZ" sz="2400" dirty="0" err="1" smtClean="0"/>
              <a:t>musculi</a:t>
            </a:r>
            <a:r>
              <a:rPr lang="cs-CZ" sz="2400" dirty="0" smtClean="0"/>
              <a:t> </a:t>
            </a:r>
            <a:r>
              <a:rPr lang="cs-CZ" sz="2400" dirty="0" err="1" smtClean="0"/>
              <a:t>intercostales</a:t>
            </a:r>
            <a:r>
              <a:rPr lang="cs-CZ" sz="2400" dirty="0" smtClean="0"/>
              <a:t>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inferior</a:t>
            </a:r>
            <a:r>
              <a:rPr lang="cs-CZ" sz="2400" i="1" dirty="0" smtClean="0">
                <a:solidFill>
                  <a:srgbClr val="C00000"/>
                </a:solidFill>
              </a:rPr>
              <a:t>,</a:t>
            </a:r>
            <a:r>
              <a:rPr lang="cs-CZ" sz="2400" i="1" dirty="0" err="1" smtClean="0">
                <a:solidFill>
                  <a:srgbClr val="C00000"/>
                </a:solidFill>
              </a:rPr>
              <a:t>ius</a:t>
            </a:r>
            <a:r>
              <a:rPr lang="cs-CZ" sz="2400" dirty="0" smtClean="0"/>
              <a:t>		</a:t>
            </a:r>
            <a:r>
              <a:rPr lang="cs-CZ" sz="2400" dirty="0" err="1" smtClean="0"/>
              <a:t>amputatio</a:t>
            </a:r>
            <a:r>
              <a:rPr lang="cs-CZ" sz="2400" dirty="0" smtClean="0"/>
              <a:t> </a:t>
            </a:r>
            <a:r>
              <a:rPr lang="cs-CZ" sz="2400" dirty="0" err="1" smtClean="0"/>
              <a:t>membri</a:t>
            </a:r>
            <a:r>
              <a:rPr lang="cs-CZ" sz="2400" dirty="0" smtClean="0"/>
              <a:t> 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imus</a:t>
            </a:r>
            <a:r>
              <a:rPr lang="cs-CZ" sz="2400" i="1" dirty="0" smtClean="0">
                <a:solidFill>
                  <a:srgbClr val="C00000"/>
                </a:solidFill>
              </a:rPr>
              <a:t>, a,um</a:t>
            </a:r>
            <a:r>
              <a:rPr lang="cs-CZ" sz="2400" dirty="0" smtClean="0"/>
              <a:t>		</a:t>
            </a:r>
            <a:r>
              <a:rPr lang="cs-CZ" sz="2400" dirty="0" err="1" smtClean="0"/>
              <a:t>arteriae</a:t>
            </a:r>
            <a:r>
              <a:rPr lang="cs-CZ" sz="2400" dirty="0" smtClean="0"/>
              <a:t> </a:t>
            </a:r>
            <a:r>
              <a:rPr lang="cs-CZ" sz="2400" dirty="0" err="1" smtClean="0"/>
              <a:t>lumbales</a:t>
            </a:r>
            <a:r>
              <a:rPr lang="cs-CZ" sz="2400" dirty="0" smtClean="0"/>
              <a:t> 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anterior</a:t>
            </a:r>
            <a:r>
              <a:rPr lang="cs-CZ" sz="2400" i="1" dirty="0" smtClean="0">
                <a:solidFill>
                  <a:srgbClr val="C00000"/>
                </a:solidFill>
              </a:rPr>
              <a:t>, </a:t>
            </a:r>
            <a:r>
              <a:rPr lang="cs-CZ" sz="2400" i="1" dirty="0" err="1" smtClean="0">
                <a:solidFill>
                  <a:srgbClr val="C00000"/>
                </a:solidFill>
              </a:rPr>
              <a:t>ius</a:t>
            </a:r>
            <a:r>
              <a:rPr lang="cs-CZ" sz="2400" dirty="0" smtClean="0"/>
              <a:t>		peritoneum </a:t>
            </a:r>
            <a:r>
              <a:rPr lang="cs-CZ" sz="2400" dirty="0" err="1" smtClean="0"/>
              <a:t>parietale</a:t>
            </a:r>
            <a:r>
              <a:rPr lang="cs-CZ" sz="2400" dirty="0" smtClean="0"/>
              <a:t> 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latissimus</a:t>
            </a:r>
            <a:r>
              <a:rPr lang="cs-CZ" sz="2400" i="1" dirty="0" smtClean="0">
                <a:solidFill>
                  <a:srgbClr val="C00000"/>
                </a:solidFill>
              </a:rPr>
              <a:t>,a,um</a:t>
            </a:r>
            <a:r>
              <a:rPr lang="cs-CZ" sz="2400" dirty="0" smtClean="0"/>
              <a:t>	ruptura </a:t>
            </a:r>
            <a:r>
              <a:rPr lang="cs-CZ" sz="2400" dirty="0" err="1" smtClean="0"/>
              <a:t>musculi</a:t>
            </a:r>
            <a:r>
              <a:rPr lang="cs-CZ" sz="2400" dirty="0" smtClean="0"/>
              <a:t> ___________ </a:t>
            </a:r>
            <a:r>
              <a:rPr lang="cs-CZ" sz="2400" dirty="0" err="1" smtClean="0"/>
              <a:t>dorsi</a:t>
            </a:r>
            <a:endParaRPr lang="cs-CZ" sz="2400" dirty="0" smtClean="0"/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posterior</a:t>
            </a:r>
            <a:r>
              <a:rPr lang="cs-CZ" sz="2400" i="1" dirty="0" smtClean="0">
                <a:solidFill>
                  <a:srgbClr val="C00000"/>
                </a:solidFill>
              </a:rPr>
              <a:t>, </a:t>
            </a:r>
            <a:r>
              <a:rPr lang="cs-CZ" sz="2400" i="1" dirty="0" err="1" smtClean="0">
                <a:solidFill>
                  <a:srgbClr val="C00000"/>
                </a:solidFill>
              </a:rPr>
              <a:t>ius</a:t>
            </a:r>
            <a:r>
              <a:rPr lang="cs-CZ" sz="2400" dirty="0" smtClean="0"/>
              <a:t>		</a:t>
            </a:r>
            <a:r>
              <a:rPr lang="cs-CZ" sz="2400" dirty="0" err="1" smtClean="0"/>
              <a:t>arteria</a:t>
            </a:r>
            <a:r>
              <a:rPr lang="cs-CZ" sz="2400" dirty="0" smtClean="0"/>
              <a:t> </a:t>
            </a:r>
            <a:r>
              <a:rPr lang="cs-CZ" sz="2400" dirty="0" err="1" smtClean="0"/>
              <a:t>temporalis</a:t>
            </a:r>
            <a:r>
              <a:rPr lang="cs-CZ" sz="2400" dirty="0" smtClean="0"/>
              <a:t> </a:t>
            </a:r>
            <a:r>
              <a:rPr lang="cs-CZ" sz="2400" dirty="0" err="1" smtClean="0"/>
              <a:t>profunda</a:t>
            </a:r>
            <a:r>
              <a:rPr lang="cs-CZ" sz="2400" dirty="0" smtClean="0"/>
              <a:t> ________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superioris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14800" y="205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minus   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388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inferioris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388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imae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67400" y="3048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intimi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102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latissimi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8674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anterius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294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posterior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246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minimi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/>
          </a:bodyPr>
          <a:lstStyle/>
          <a:p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meaningful</a:t>
            </a:r>
            <a:r>
              <a:rPr lang="cs-CZ" dirty="0" smtClean="0"/>
              <a:t> </a:t>
            </a:r>
            <a:r>
              <a:rPr lang="cs-CZ" dirty="0" err="1" smtClean="0"/>
              <a:t>diagnoses</a:t>
            </a:r>
            <a:r>
              <a:rPr lang="cs-CZ" dirty="0" smtClean="0"/>
              <a:t> 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/>
              <a:t>pro / dosis / </a:t>
            </a:r>
            <a:r>
              <a:rPr lang="cs-CZ" sz="2000" dirty="0" err="1"/>
              <a:t>infantibus</a:t>
            </a:r>
            <a:r>
              <a:rPr lang="cs-CZ" sz="2000" dirty="0"/>
              <a:t> / </a:t>
            </a:r>
            <a:r>
              <a:rPr lang="cs-CZ" sz="2000" dirty="0" smtClean="0"/>
              <a:t>maxima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smtClean="0">
                <a:solidFill>
                  <a:srgbClr val="FF0000"/>
                </a:solidFill>
              </a:rPr>
              <a:t>dosis maxima pro </a:t>
            </a:r>
            <a:r>
              <a:rPr lang="cs-CZ" sz="2000" dirty="0" err="1" smtClean="0">
                <a:solidFill>
                  <a:srgbClr val="FF0000"/>
                </a:solidFill>
              </a:rPr>
              <a:t>infantibus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/>
              <a:t>oris</a:t>
            </a:r>
            <a:r>
              <a:rPr lang="cs-CZ" sz="2000" dirty="0" smtClean="0"/>
              <a:t> </a:t>
            </a:r>
            <a:r>
              <a:rPr lang="cs-CZ" sz="2000" dirty="0"/>
              <a:t>/ </a:t>
            </a:r>
            <a:r>
              <a:rPr lang="cs-CZ" sz="2000" dirty="0" err="1"/>
              <a:t>chronicum</a:t>
            </a:r>
            <a:r>
              <a:rPr lang="cs-CZ" sz="2000" dirty="0"/>
              <a:t> / </a:t>
            </a:r>
            <a:r>
              <a:rPr lang="cs-CZ" sz="2000" dirty="0" err="1"/>
              <a:t>superioris</a:t>
            </a:r>
            <a:r>
              <a:rPr lang="cs-CZ" sz="2000" dirty="0"/>
              <a:t> / </a:t>
            </a:r>
            <a:r>
              <a:rPr lang="cs-CZ" sz="2000" dirty="0" err="1"/>
              <a:t>ulcus</a:t>
            </a:r>
            <a:r>
              <a:rPr lang="cs-CZ" sz="2000" dirty="0"/>
              <a:t> / </a:t>
            </a:r>
            <a:r>
              <a:rPr lang="cs-CZ" sz="2000" dirty="0" smtClean="0"/>
              <a:t>labii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ulcus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chronicum</a:t>
            </a:r>
            <a:r>
              <a:rPr lang="cs-CZ" sz="2000" dirty="0" smtClean="0">
                <a:solidFill>
                  <a:srgbClr val="FF0000"/>
                </a:solidFill>
              </a:rPr>
              <a:t> labii </a:t>
            </a:r>
            <a:r>
              <a:rPr lang="cs-CZ" sz="2000" dirty="0" err="1" smtClean="0">
                <a:solidFill>
                  <a:srgbClr val="FF0000"/>
                </a:solidFill>
              </a:rPr>
              <a:t>superioris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oris</a:t>
            </a:r>
            <a:endParaRPr lang="cs-CZ" sz="2000" dirty="0" smtClean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/>
              <a:t>sepsim</a:t>
            </a:r>
            <a:r>
              <a:rPr lang="cs-CZ" sz="2000" dirty="0" smtClean="0"/>
              <a:t> </a:t>
            </a:r>
            <a:r>
              <a:rPr lang="cs-CZ" sz="2000" dirty="0"/>
              <a:t>/ </a:t>
            </a:r>
            <a:r>
              <a:rPr lang="cs-CZ" sz="2000" dirty="0" err="1"/>
              <a:t>propter</a:t>
            </a:r>
            <a:r>
              <a:rPr lang="cs-CZ" sz="2000" dirty="0"/>
              <a:t> / </a:t>
            </a:r>
            <a:r>
              <a:rPr lang="cs-CZ" sz="2000" dirty="0" err="1"/>
              <a:t>lateris</a:t>
            </a:r>
            <a:r>
              <a:rPr lang="cs-CZ" sz="2000" dirty="0"/>
              <a:t> / </a:t>
            </a:r>
            <a:r>
              <a:rPr lang="cs-CZ" sz="2000" dirty="0" err="1"/>
              <a:t>amputatio</a:t>
            </a:r>
            <a:r>
              <a:rPr lang="cs-CZ" sz="2000" dirty="0"/>
              <a:t> / </a:t>
            </a:r>
            <a:r>
              <a:rPr lang="cs-CZ" sz="2000" dirty="0" err="1"/>
              <a:t>membri</a:t>
            </a:r>
            <a:r>
              <a:rPr lang="cs-CZ" sz="2000" dirty="0"/>
              <a:t> / </a:t>
            </a:r>
            <a:r>
              <a:rPr lang="cs-CZ" sz="2000" dirty="0" err="1"/>
              <a:t>sinistri</a:t>
            </a:r>
            <a:r>
              <a:rPr lang="cs-CZ" sz="2000" dirty="0"/>
              <a:t> / </a:t>
            </a:r>
            <a:r>
              <a:rPr lang="cs-CZ" sz="2000" dirty="0" err="1" smtClean="0"/>
              <a:t>inferioris</a:t>
            </a:r>
            <a:endParaRPr lang="cs-CZ" sz="2000" dirty="0"/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amputatio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membri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inferioris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lateris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sinistri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propter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sepsim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/>
              <a:t>gastritidis</a:t>
            </a:r>
            <a:r>
              <a:rPr lang="cs-CZ" sz="2000" dirty="0" smtClean="0"/>
              <a:t> </a:t>
            </a:r>
            <a:r>
              <a:rPr lang="cs-CZ" sz="2000" dirty="0"/>
              <a:t>/ </a:t>
            </a:r>
            <a:r>
              <a:rPr lang="cs-CZ" sz="2000" dirty="0" err="1"/>
              <a:t>minoris</a:t>
            </a:r>
            <a:r>
              <a:rPr lang="cs-CZ" sz="2000" dirty="0"/>
              <a:t> / </a:t>
            </a:r>
            <a:r>
              <a:rPr lang="cs-CZ" sz="2000" dirty="0" err="1"/>
              <a:t>suspicio</a:t>
            </a:r>
            <a:r>
              <a:rPr lang="cs-CZ" sz="2000" dirty="0"/>
              <a:t> / </a:t>
            </a:r>
            <a:r>
              <a:rPr lang="cs-CZ" sz="2000" dirty="0" smtClean="0"/>
              <a:t>gradus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suspicio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gastritidis</a:t>
            </a:r>
            <a:r>
              <a:rPr lang="cs-CZ" sz="2000" dirty="0" smtClean="0">
                <a:solidFill>
                  <a:srgbClr val="FF0000"/>
                </a:solidFill>
              </a:rPr>
              <a:t> gradus </a:t>
            </a:r>
            <a:r>
              <a:rPr lang="cs-CZ" sz="2000" dirty="0" err="1" smtClean="0">
                <a:solidFill>
                  <a:srgbClr val="FF0000"/>
                </a:solidFill>
              </a:rPr>
              <a:t>minoris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/>
              <a:t>inferioris</a:t>
            </a:r>
            <a:r>
              <a:rPr lang="cs-CZ" sz="2000" dirty="0" smtClean="0"/>
              <a:t> </a:t>
            </a:r>
            <a:r>
              <a:rPr lang="cs-CZ" sz="2000" dirty="0"/>
              <a:t>/ </a:t>
            </a:r>
            <a:r>
              <a:rPr lang="cs-CZ" sz="2000" dirty="0" err="1"/>
              <a:t>dextri</a:t>
            </a:r>
            <a:r>
              <a:rPr lang="cs-CZ" sz="2000" dirty="0"/>
              <a:t> / </a:t>
            </a:r>
            <a:r>
              <a:rPr lang="cs-CZ" sz="2000" dirty="0" err="1"/>
              <a:t>rami</a:t>
            </a:r>
            <a:r>
              <a:rPr lang="cs-CZ" sz="2000" dirty="0"/>
              <a:t> / et / </a:t>
            </a:r>
            <a:r>
              <a:rPr lang="cs-CZ" sz="2000" dirty="0" err="1"/>
              <a:t>ossis</a:t>
            </a:r>
            <a:r>
              <a:rPr lang="cs-CZ" sz="2000" dirty="0"/>
              <a:t> / </a:t>
            </a:r>
            <a:r>
              <a:rPr lang="cs-CZ" sz="2000" dirty="0" err="1"/>
              <a:t>fractura</a:t>
            </a:r>
            <a:r>
              <a:rPr lang="cs-CZ" sz="2000" dirty="0"/>
              <a:t> / </a:t>
            </a:r>
            <a:r>
              <a:rPr lang="cs-CZ" sz="2000" dirty="0" err="1"/>
              <a:t>superioris</a:t>
            </a:r>
            <a:r>
              <a:rPr lang="cs-CZ" sz="2000" dirty="0"/>
              <a:t> / </a:t>
            </a:r>
            <a:r>
              <a:rPr lang="cs-CZ" sz="2000" dirty="0" err="1"/>
              <a:t>pubis</a:t>
            </a:r>
            <a:r>
              <a:rPr lang="cs-CZ" sz="2000" dirty="0"/>
              <a:t> / </a:t>
            </a:r>
            <a:r>
              <a:rPr lang="cs-CZ" sz="2000" dirty="0" err="1" smtClean="0"/>
              <a:t>lateris</a:t>
            </a:r>
            <a:endParaRPr lang="cs-CZ" sz="2000" dirty="0" smtClean="0"/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fractura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rami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superioris</a:t>
            </a:r>
            <a:r>
              <a:rPr lang="cs-CZ" sz="2000" dirty="0" smtClean="0">
                <a:solidFill>
                  <a:srgbClr val="FF0000"/>
                </a:solidFill>
              </a:rPr>
              <a:t> et </a:t>
            </a:r>
            <a:r>
              <a:rPr lang="cs-CZ" sz="2000" dirty="0" err="1" smtClean="0">
                <a:solidFill>
                  <a:srgbClr val="FF0000"/>
                </a:solidFill>
              </a:rPr>
              <a:t>inferioris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ossis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pubis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lateris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dextri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Decide</a:t>
            </a:r>
            <a:r>
              <a:rPr lang="cs-CZ" dirty="0" smtClean="0"/>
              <a:t> </a:t>
            </a:r>
            <a:r>
              <a:rPr lang="cs-CZ" dirty="0" err="1" smtClean="0"/>
              <a:t>whether</a:t>
            </a:r>
            <a:r>
              <a:rPr lang="cs-CZ" dirty="0" smtClean="0"/>
              <a:t> the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sentences</a:t>
            </a:r>
            <a:r>
              <a:rPr lang="cs-CZ" dirty="0" smtClean="0"/>
              <a:t> are 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false</a:t>
            </a:r>
            <a:r>
              <a:rPr lang="cs-CZ" dirty="0" smtClean="0"/>
              <a:t> </a:t>
            </a:r>
            <a:r>
              <a:rPr lang="cs-CZ" sz="3000" dirty="0" smtClean="0"/>
              <a:t>(Handout 2.2, </a:t>
            </a:r>
            <a:r>
              <a:rPr lang="cs-CZ" sz="3000" dirty="0" err="1" smtClean="0"/>
              <a:t>task</a:t>
            </a:r>
            <a:r>
              <a:rPr lang="cs-CZ" sz="3000" dirty="0" smtClean="0"/>
              <a:t> 5)</a:t>
            </a:r>
            <a:endParaRPr lang="cs-CZ" sz="3000" dirty="0"/>
          </a:p>
        </p:txBody>
      </p:sp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18077"/>
              </p:ext>
            </p:extLst>
          </p:nvPr>
        </p:nvGraphicFramePr>
        <p:xfrm>
          <a:off x="107950" y="2349500"/>
          <a:ext cx="8883650" cy="442149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128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4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1. Pelvis feminina </a:t>
                      </a:r>
                      <a:r>
                        <a:rPr lang="cs-CZ" sz="1800" dirty="0" err="1" smtClean="0"/>
                        <a:t>levior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2. Pelvis </a:t>
                      </a:r>
                      <a:r>
                        <a:rPr lang="cs-CZ" sz="1800" dirty="0" err="1" smtClean="0"/>
                        <a:t>masculina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latior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3. Apertura superior pelvis </a:t>
                      </a:r>
                      <a:r>
                        <a:rPr lang="cs-CZ" sz="1800" dirty="0" err="1" smtClean="0"/>
                        <a:t>femininae</a:t>
                      </a:r>
                      <a:r>
                        <a:rPr lang="cs-CZ" sz="1800" dirty="0" smtClean="0"/>
                        <a:t> major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4. </a:t>
                      </a:r>
                      <a:r>
                        <a:rPr lang="cs-CZ" sz="1800" dirty="0" err="1" smtClean="0"/>
                        <a:t>Cavitas</a:t>
                      </a:r>
                      <a:r>
                        <a:rPr lang="cs-CZ" sz="1800" dirty="0" smtClean="0"/>
                        <a:t> pelvis </a:t>
                      </a:r>
                      <a:r>
                        <a:rPr lang="cs-CZ" sz="1800" dirty="0" err="1" smtClean="0"/>
                        <a:t>femininae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angustior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5. Os </a:t>
                      </a:r>
                      <a:r>
                        <a:rPr lang="cs-CZ" sz="1800" dirty="0" err="1" smtClean="0"/>
                        <a:t>sacrum</a:t>
                      </a:r>
                      <a:r>
                        <a:rPr lang="cs-CZ" sz="1800" dirty="0" smtClean="0"/>
                        <a:t> pelvis </a:t>
                      </a:r>
                      <a:r>
                        <a:rPr lang="cs-CZ" sz="1800" dirty="0" err="1" smtClean="0"/>
                        <a:t>masculinae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brevius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6. Os </a:t>
                      </a:r>
                      <a:r>
                        <a:rPr lang="cs-CZ" sz="1800" dirty="0" err="1" smtClean="0"/>
                        <a:t>sacrum</a:t>
                      </a:r>
                      <a:r>
                        <a:rPr lang="cs-CZ" sz="1800" dirty="0" smtClean="0"/>
                        <a:t> pelvis </a:t>
                      </a:r>
                      <a:r>
                        <a:rPr lang="cs-CZ" sz="1800" dirty="0" err="1" smtClean="0"/>
                        <a:t>femininae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latius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7. </a:t>
                      </a:r>
                      <a:r>
                        <a:rPr lang="cs-CZ" sz="1800" dirty="0" err="1" smtClean="0"/>
                        <a:t>Foramina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obturatoria</a:t>
                      </a:r>
                      <a:r>
                        <a:rPr lang="cs-CZ" sz="1800" dirty="0" smtClean="0"/>
                        <a:t> pelvis </a:t>
                      </a:r>
                      <a:r>
                        <a:rPr lang="cs-CZ" sz="1800" dirty="0" err="1" smtClean="0"/>
                        <a:t>femininae</a:t>
                      </a:r>
                      <a:r>
                        <a:rPr lang="cs-CZ" sz="1800" dirty="0" smtClean="0"/>
                        <a:t> majora </a:t>
                      </a:r>
                      <a:r>
                        <a:rPr lang="cs-CZ" sz="1800" dirty="0" err="1" smtClean="0"/>
                        <a:t>sunt</a:t>
                      </a:r>
                      <a:r>
                        <a:rPr lang="cs-CZ" sz="1800" dirty="0" smtClean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8. Acetabula feminina majora </a:t>
                      </a:r>
                      <a:r>
                        <a:rPr lang="cs-CZ" sz="1800" dirty="0" err="1" smtClean="0"/>
                        <a:t>sunt</a:t>
                      </a:r>
                      <a:r>
                        <a:rPr lang="cs-CZ" sz="1800" dirty="0" smtClean="0"/>
                        <a:t>.	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>
                          <a:sym typeface="Wingdings"/>
                        </a:rPr>
                        <a:t> 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9. </a:t>
                      </a:r>
                      <a:r>
                        <a:rPr lang="cs-CZ" sz="1800" dirty="0" err="1" smtClean="0"/>
                        <a:t>Coccyx</a:t>
                      </a:r>
                      <a:r>
                        <a:rPr lang="cs-CZ" sz="1800" dirty="0" smtClean="0"/>
                        <a:t> feminina </a:t>
                      </a:r>
                      <a:r>
                        <a:rPr lang="cs-CZ" sz="1800" dirty="0" err="1" smtClean="0"/>
                        <a:t>brevior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10. </a:t>
                      </a:r>
                      <a:r>
                        <a:rPr lang="cs-CZ" sz="1800" dirty="0" err="1" smtClean="0"/>
                        <a:t>Angulus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alarum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ossis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ilii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masculini</a:t>
                      </a:r>
                      <a:r>
                        <a:rPr lang="cs-CZ" sz="1800" dirty="0" smtClean="0"/>
                        <a:t> minor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11. </a:t>
                      </a:r>
                      <a:r>
                        <a:rPr lang="cs-CZ" sz="1800" dirty="0" err="1" smtClean="0"/>
                        <a:t>Promontorium</a:t>
                      </a:r>
                      <a:r>
                        <a:rPr lang="cs-CZ" sz="1800" dirty="0" smtClean="0"/>
                        <a:t> femininum minus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83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12. </a:t>
                      </a:r>
                      <a:r>
                        <a:rPr lang="cs-CZ" sz="1800" dirty="0" err="1" smtClean="0"/>
                        <a:t>Symphysis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pubica</a:t>
                      </a:r>
                      <a:r>
                        <a:rPr lang="cs-CZ" sz="1800" dirty="0" smtClean="0"/>
                        <a:t> feminina </a:t>
                      </a:r>
                      <a:r>
                        <a:rPr lang="cs-CZ" sz="1800" dirty="0" err="1" smtClean="0"/>
                        <a:t>longior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		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4482" b="3278"/>
          <a:stretch>
            <a:fillRect/>
          </a:stretch>
        </p:blipFill>
        <p:spPr bwMode="auto">
          <a:xfrm>
            <a:off x="3184648" y="1295400"/>
            <a:ext cx="382575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308850" y="1989138"/>
            <a:ext cx="1599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dirty="0" err="1" smtClean="0">
                <a:solidFill>
                  <a:srgbClr val="FF0000"/>
                </a:solidFill>
                <a:latin typeface="Arial" pitchFamily="34" charset="0"/>
              </a:rPr>
              <a:t>True</a:t>
            </a:r>
            <a:r>
              <a:rPr lang="en-US" altLang="cs-CZ" sz="1800" dirty="0" smtClean="0">
                <a:solidFill>
                  <a:srgbClr val="FF0000"/>
                </a:solidFill>
                <a:latin typeface="Arial" pitchFamily="34" charset="0"/>
              </a:rPr>
              <a:t>     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itchFamily="34" charset="0"/>
              </a:rPr>
              <a:t>False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380288" y="23495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243888" y="27559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67600" y="30607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305800" y="34417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8305800" y="38227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467600" y="42037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8243888" y="45720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8229600" y="49530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7481888" y="52578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7467600" y="56515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7467600" y="60325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8320088" y="63373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Translate</a:t>
            </a:r>
            <a:r>
              <a:rPr lang="cs-CZ" dirty="0" smtClean="0"/>
              <a:t> </a:t>
            </a:r>
            <a:r>
              <a:rPr lang="cs-CZ" sz="2700" dirty="0" smtClean="0"/>
              <a:t>(Handout 2.2, </a:t>
            </a:r>
            <a:r>
              <a:rPr lang="cs-CZ" sz="2700" dirty="0" err="1" smtClean="0"/>
              <a:t>task</a:t>
            </a:r>
            <a:r>
              <a:rPr lang="cs-CZ" sz="2700" dirty="0" smtClean="0"/>
              <a:t> 6) 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653272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 smtClean="0"/>
              <a:t>more severe </a:t>
            </a:r>
            <a:r>
              <a:rPr lang="cs-CZ" sz="2200" dirty="0" err="1" smtClean="0"/>
              <a:t>injury</a:t>
            </a:r>
            <a:endParaRPr lang="cs-CZ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solidFill>
                  <a:srgbClr val="FF0000"/>
                </a:solidFill>
              </a:rPr>
              <a:t>trauma </a:t>
            </a:r>
            <a:r>
              <a:rPr lang="cs-CZ" dirty="0" err="1" smtClean="0">
                <a:solidFill>
                  <a:srgbClr val="FF0000"/>
                </a:solidFill>
              </a:rPr>
              <a:t>gravius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 err="1" smtClean="0"/>
              <a:t>bigger</a:t>
            </a:r>
            <a:r>
              <a:rPr lang="cs-CZ" sz="2200" dirty="0" smtClean="0"/>
              <a:t> </a:t>
            </a:r>
            <a:r>
              <a:rPr lang="cs-CZ" sz="2200" dirty="0" err="1" smtClean="0"/>
              <a:t>sublingual</a:t>
            </a:r>
            <a:r>
              <a:rPr lang="cs-CZ" sz="2200" dirty="0" smtClean="0"/>
              <a:t> </a:t>
            </a:r>
            <a:r>
              <a:rPr lang="cs-CZ" sz="2200" dirty="0" err="1" smtClean="0"/>
              <a:t>duct</a:t>
            </a:r>
            <a:endParaRPr lang="cs-CZ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 err="1" smtClean="0">
                <a:solidFill>
                  <a:srgbClr val="FF0000"/>
                </a:solidFill>
              </a:rPr>
              <a:t>ductus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sublingualis</a:t>
            </a:r>
            <a:r>
              <a:rPr lang="cs-CZ" dirty="0" smtClean="0">
                <a:solidFill>
                  <a:srgbClr val="FF0000"/>
                </a:solidFill>
              </a:rPr>
              <a:t> major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 smtClean="0"/>
              <a:t>in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upper</a:t>
            </a:r>
            <a:r>
              <a:rPr lang="cs-CZ" sz="2200" dirty="0" smtClean="0"/>
              <a:t> </a:t>
            </a:r>
            <a:r>
              <a:rPr lang="cs-CZ" sz="2200" dirty="0" err="1" smtClean="0"/>
              <a:t>hollow</a:t>
            </a:r>
            <a:r>
              <a:rPr lang="cs-CZ" sz="2200" dirty="0" smtClean="0"/>
              <a:t> </a:t>
            </a:r>
            <a:r>
              <a:rPr lang="cs-CZ" sz="2200" dirty="0" err="1" smtClean="0"/>
              <a:t>vein</a:t>
            </a:r>
            <a:endParaRPr lang="cs-CZ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solidFill>
                  <a:srgbClr val="FF0000"/>
                </a:solidFill>
              </a:rPr>
              <a:t>in </a:t>
            </a:r>
            <a:r>
              <a:rPr lang="cs-CZ" dirty="0" err="1" smtClean="0">
                <a:solidFill>
                  <a:srgbClr val="FF0000"/>
                </a:solidFill>
              </a:rPr>
              <a:t>vena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cava</a:t>
            </a:r>
            <a:r>
              <a:rPr lang="cs-CZ" dirty="0" smtClean="0">
                <a:solidFill>
                  <a:srgbClr val="FF0000"/>
                </a:solidFill>
              </a:rPr>
              <a:t> superiore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longest</a:t>
            </a:r>
            <a:r>
              <a:rPr lang="cs-CZ" sz="2200" dirty="0" smtClean="0"/>
              <a:t> </a:t>
            </a:r>
            <a:r>
              <a:rPr lang="cs-CZ" sz="2200" dirty="0" err="1" smtClean="0"/>
              <a:t>muscle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upper</a:t>
            </a:r>
            <a:r>
              <a:rPr lang="cs-CZ" sz="2200" dirty="0" smtClean="0"/>
              <a:t> limb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 err="1" smtClean="0">
                <a:solidFill>
                  <a:srgbClr val="FF0000"/>
                </a:solidFill>
              </a:rPr>
              <a:t>musculus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longissimus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membri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superioris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 err="1" smtClean="0"/>
              <a:t>lesser</a:t>
            </a:r>
            <a:r>
              <a:rPr lang="cs-CZ" sz="2200" dirty="0" smtClean="0"/>
              <a:t> (= </a:t>
            </a:r>
            <a:r>
              <a:rPr lang="cs-CZ" sz="2200" dirty="0" err="1" smtClean="0"/>
              <a:t>smaller</a:t>
            </a:r>
            <a:r>
              <a:rPr lang="cs-CZ" sz="2200" dirty="0" smtClean="0"/>
              <a:t>) </a:t>
            </a:r>
            <a:r>
              <a:rPr lang="cs-CZ" sz="2200" dirty="0" err="1" smtClean="0"/>
              <a:t>curvature</a:t>
            </a:r>
            <a:r>
              <a:rPr lang="cs-CZ" sz="2200" dirty="0" smtClean="0"/>
              <a:t> </a:t>
            </a:r>
            <a:r>
              <a:rPr lang="cs-CZ" sz="2200" dirty="0"/>
              <a:t>of </a:t>
            </a:r>
            <a:r>
              <a:rPr lang="cs-CZ" sz="2200" dirty="0" err="1" smtClean="0"/>
              <a:t>stomach</a:t>
            </a:r>
            <a:endParaRPr lang="cs-CZ" sz="2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 err="1">
                <a:solidFill>
                  <a:srgbClr val="FF0000"/>
                </a:solidFill>
              </a:rPr>
              <a:t>curvatura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gastrica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ventricularis</a:t>
            </a:r>
            <a:r>
              <a:rPr lang="cs-CZ" dirty="0" smtClean="0">
                <a:solidFill>
                  <a:srgbClr val="FF0000"/>
                </a:solidFill>
              </a:rPr>
              <a:t>) minor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 2" panose="05020102010507070707" pitchFamily="18" charset="2"/>
              <a:buChar char=""/>
            </a:pPr>
            <a:r>
              <a:rPr lang="cs-CZ" sz="2200" dirty="0" err="1"/>
              <a:t>posterior</a:t>
            </a:r>
            <a:r>
              <a:rPr lang="cs-CZ" sz="2200" dirty="0"/>
              <a:t> </a:t>
            </a:r>
            <a:r>
              <a:rPr lang="cs-CZ" sz="2200" dirty="0" err="1"/>
              <a:t>deep</a:t>
            </a:r>
            <a:r>
              <a:rPr lang="cs-CZ" sz="2200" dirty="0"/>
              <a:t> </a:t>
            </a:r>
            <a:r>
              <a:rPr lang="cs-CZ" sz="2200" dirty="0" err="1"/>
              <a:t>temporal</a:t>
            </a:r>
            <a:r>
              <a:rPr lang="cs-CZ" sz="2200" dirty="0"/>
              <a:t> </a:t>
            </a:r>
            <a:r>
              <a:rPr lang="cs-CZ" sz="2200" dirty="0" err="1"/>
              <a:t>artery</a:t>
            </a:r>
            <a:r>
              <a:rPr lang="cs-CZ" sz="2200" dirty="0"/>
              <a:t>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dirty="0" err="1">
                <a:solidFill>
                  <a:srgbClr val="FF0000"/>
                </a:solidFill>
              </a:rPr>
              <a:t>arteria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temporalis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profunda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posterior</a:t>
            </a:r>
            <a:endParaRPr lang="cs-CZ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5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Translate</a:t>
            </a:r>
            <a:r>
              <a:rPr lang="cs-CZ" dirty="0" smtClean="0"/>
              <a:t> </a:t>
            </a:r>
            <a:r>
              <a:rPr lang="cs-CZ" sz="2700" dirty="0"/>
              <a:t>(Handout </a:t>
            </a:r>
            <a:r>
              <a:rPr lang="cs-CZ" sz="2700" dirty="0" smtClean="0"/>
              <a:t>2.2, </a:t>
            </a:r>
            <a:r>
              <a:rPr lang="cs-CZ" sz="2700" dirty="0" err="1"/>
              <a:t>task</a:t>
            </a:r>
            <a:r>
              <a:rPr lang="cs-CZ" sz="2700" dirty="0"/>
              <a:t> 6) </a:t>
            </a:r>
            <a:r>
              <a:rPr lang="cs-CZ" sz="2700" dirty="0" smtClean="0"/>
              <a:t> 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51816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dirty="0" err="1" smtClean="0"/>
              <a:t>fracture</a:t>
            </a:r>
            <a:r>
              <a:rPr lang="cs-CZ" sz="2200" dirty="0" smtClean="0"/>
              <a:t> of the </a:t>
            </a:r>
            <a:r>
              <a:rPr lang="cs-CZ" sz="2200" dirty="0" err="1" smtClean="0"/>
              <a:t>middle</a:t>
            </a:r>
            <a:r>
              <a:rPr lang="cs-CZ" sz="2200" dirty="0" smtClean="0"/>
              <a:t> </a:t>
            </a:r>
            <a:r>
              <a:rPr lang="cs-CZ" sz="2200" dirty="0" err="1" smtClean="0"/>
              <a:t>phalanx</a:t>
            </a:r>
            <a:r>
              <a:rPr lang="cs-CZ" sz="2200" dirty="0" smtClean="0"/>
              <a:t> of the </a:t>
            </a:r>
            <a:r>
              <a:rPr lang="cs-CZ" sz="2200" dirty="0" err="1" smtClean="0"/>
              <a:t>smallest</a:t>
            </a:r>
            <a:r>
              <a:rPr lang="cs-CZ" sz="2200" dirty="0" smtClean="0"/>
              <a:t> </a:t>
            </a:r>
            <a:r>
              <a:rPr lang="cs-CZ" sz="2200" dirty="0" err="1" smtClean="0"/>
              <a:t>finger</a:t>
            </a:r>
            <a:endParaRPr lang="cs-CZ" sz="2200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dirty="0" err="1" smtClean="0">
                <a:solidFill>
                  <a:srgbClr val="FF0000"/>
                </a:solidFill>
              </a:rPr>
              <a:t>fractura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phalangis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mediae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digiti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minimi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dirty="0" err="1" smtClean="0"/>
              <a:t>the</a:t>
            </a:r>
            <a:r>
              <a:rPr lang="cs-CZ" sz="2200" dirty="0" smtClean="0"/>
              <a:t> most </a:t>
            </a:r>
            <a:r>
              <a:rPr lang="cs-CZ" sz="2200" dirty="0" err="1" smtClean="0"/>
              <a:t>recent</a:t>
            </a:r>
            <a:r>
              <a:rPr lang="cs-CZ" sz="2200" dirty="0" smtClean="0"/>
              <a:t> </a:t>
            </a:r>
            <a:r>
              <a:rPr lang="cs-CZ" sz="2200" dirty="0" err="1" smtClean="0"/>
              <a:t>infarction</a:t>
            </a:r>
            <a:r>
              <a:rPr lang="cs-CZ" sz="2200" dirty="0" smtClean="0"/>
              <a:t>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dirty="0" err="1" smtClean="0">
                <a:solidFill>
                  <a:srgbClr val="FF0000"/>
                </a:solidFill>
              </a:rPr>
              <a:t>infarctus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recentissimus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dirty="0" smtClean="0"/>
              <a:t>the </a:t>
            </a:r>
            <a:r>
              <a:rPr lang="cs-CZ" sz="2200" dirty="0" err="1" smtClean="0"/>
              <a:t>innermost</a:t>
            </a:r>
            <a:r>
              <a:rPr lang="cs-CZ" sz="2200" dirty="0" smtClean="0"/>
              <a:t> </a:t>
            </a:r>
            <a:r>
              <a:rPr lang="cs-CZ" sz="2200" dirty="0" err="1" smtClean="0"/>
              <a:t>layer</a:t>
            </a:r>
            <a:r>
              <a:rPr lang="cs-CZ" sz="2200" dirty="0" smtClean="0"/>
              <a:t> of </a:t>
            </a:r>
            <a:r>
              <a:rPr lang="cs-CZ" sz="2200" dirty="0" err="1" smtClean="0"/>
              <a:t>oesophagus</a:t>
            </a:r>
            <a:endParaRPr lang="cs-CZ" sz="2200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dirty="0" smtClean="0">
                <a:solidFill>
                  <a:srgbClr val="FF0000"/>
                </a:solidFill>
              </a:rPr>
              <a:t>tunica intima </a:t>
            </a:r>
            <a:r>
              <a:rPr lang="cs-CZ" dirty="0" err="1" smtClean="0">
                <a:solidFill>
                  <a:srgbClr val="FF0000"/>
                </a:solidFill>
              </a:rPr>
              <a:t>oesophagi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dirty="0" err="1" smtClean="0"/>
              <a:t>amputation</a:t>
            </a:r>
            <a:r>
              <a:rPr lang="cs-CZ" sz="2200" dirty="0" smtClean="0"/>
              <a:t> of the </a:t>
            </a:r>
            <a:r>
              <a:rPr lang="cs-CZ" sz="2200" dirty="0" err="1" smtClean="0"/>
              <a:t>lower</a:t>
            </a:r>
            <a:r>
              <a:rPr lang="cs-CZ" sz="2200" dirty="0" smtClean="0"/>
              <a:t> limb </a:t>
            </a:r>
            <a:r>
              <a:rPr lang="cs-CZ" sz="2200" dirty="0" err="1" smtClean="0"/>
              <a:t>due</a:t>
            </a:r>
            <a:r>
              <a:rPr lang="cs-CZ" sz="2200" dirty="0" smtClean="0"/>
              <a:t> to </a:t>
            </a:r>
            <a:r>
              <a:rPr lang="cs-CZ" sz="2200" dirty="0" err="1" smtClean="0"/>
              <a:t>gangrene</a:t>
            </a:r>
            <a:r>
              <a:rPr lang="cs-CZ" sz="2200" dirty="0" smtClean="0"/>
              <a:t> </a:t>
            </a:r>
            <a:r>
              <a:rPr lang="cs-CZ" sz="2200" dirty="0" err="1" smtClean="0"/>
              <a:t>caused</a:t>
            </a:r>
            <a:r>
              <a:rPr lang="cs-CZ" sz="2200" dirty="0" smtClean="0"/>
              <a:t> by diabetes </a:t>
            </a:r>
            <a:r>
              <a:rPr lang="cs-CZ" sz="2200" dirty="0" err="1" smtClean="0"/>
              <a:t>mellitus</a:t>
            </a:r>
            <a:endParaRPr lang="cs-CZ" sz="2200" dirty="0" smtClean="0"/>
          </a:p>
          <a:p>
            <a:pPr marL="536575" lvl="1" indent="-268288">
              <a:lnSpc>
                <a:spcPct val="130000"/>
              </a:lnSpc>
              <a:spcBef>
                <a:spcPts val="0"/>
              </a:spcBef>
            </a:pPr>
            <a:r>
              <a:rPr lang="cs-CZ" dirty="0" err="1" smtClean="0">
                <a:solidFill>
                  <a:srgbClr val="FF0000"/>
                </a:solidFill>
              </a:rPr>
              <a:t>amputatio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membri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inferioris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propter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ganraenam</a:t>
            </a:r>
            <a:r>
              <a:rPr lang="cs-CZ" dirty="0" smtClean="0">
                <a:solidFill>
                  <a:srgbClr val="FF0000"/>
                </a:solidFill>
              </a:rPr>
              <a:t> e </a:t>
            </a:r>
            <a:r>
              <a:rPr lang="cs-CZ" dirty="0" err="1" smtClean="0">
                <a:solidFill>
                  <a:srgbClr val="FF0000"/>
                </a:solidFill>
              </a:rPr>
              <a:t>diabeta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mellito</a:t>
            </a:r>
            <a:endParaRPr lang="cs-CZ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/>
          </a:bodyPr>
          <a:lstStyle/>
          <a:p>
            <a:r>
              <a:rPr lang="cs-CZ" dirty="0" err="1" smtClean="0"/>
              <a:t>Give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Latin </a:t>
            </a:r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endParaRPr lang="cs-CZ" sz="3000" dirty="0"/>
          </a:p>
        </p:txBody>
      </p:sp>
      <p:pic>
        <p:nvPicPr>
          <p:cNvPr id="4" name="Picture 6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315" y="1902064"/>
            <a:ext cx="6742858" cy="38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868680"/>
          </a:xfrm>
        </p:spPr>
        <p:txBody>
          <a:bodyPr>
            <a:noAutofit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word-formation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Cambria"/>
                <a:cs typeface="Cambria"/>
              </a:rPr>
              <a:t>In </a:t>
            </a:r>
            <a:r>
              <a:rPr lang="cs-CZ" dirty="0" err="1" smtClean="0">
                <a:latin typeface="Cambria"/>
                <a:cs typeface="Cambria"/>
              </a:rPr>
              <a:t>medical</a:t>
            </a:r>
            <a:r>
              <a:rPr lang="cs-CZ" dirty="0" smtClean="0">
                <a:latin typeface="Cambria"/>
                <a:cs typeface="Cambria"/>
              </a:rPr>
              <a:t> terminology, the </a:t>
            </a:r>
            <a:r>
              <a:rPr lang="cs-CZ" dirty="0" err="1" smtClean="0">
                <a:latin typeface="Cambria"/>
                <a:cs typeface="Cambria"/>
              </a:rPr>
              <a:t>following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word-formation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processes</a:t>
            </a:r>
            <a:r>
              <a:rPr lang="cs-CZ" dirty="0" smtClean="0">
                <a:latin typeface="Cambria"/>
                <a:cs typeface="Cambria"/>
              </a:rPr>
              <a:t> are </a:t>
            </a:r>
            <a:r>
              <a:rPr lang="cs-CZ" dirty="0" err="1" smtClean="0">
                <a:latin typeface="Cambria"/>
                <a:cs typeface="Cambria"/>
              </a:rPr>
              <a:t>used</a:t>
            </a:r>
            <a:r>
              <a:rPr lang="cs-CZ" dirty="0">
                <a:latin typeface="Cambria"/>
                <a:cs typeface="Cambria"/>
              </a:rPr>
              <a:t>:</a:t>
            </a:r>
            <a:endParaRPr lang="cs-CZ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1)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Derivation</a:t>
            </a:r>
            <a:endParaRPr lang="cs-CZ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274320" lvl="1" indent="0">
              <a:buNone/>
            </a:pPr>
            <a:r>
              <a:rPr lang="cs-CZ" sz="2700" dirty="0" smtClean="0">
                <a:solidFill>
                  <a:schemeClr val="tx1"/>
                </a:solidFill>
                <a:latin typeface="Cambria"/>
                <a:cs typeface="Cambria"/>
              </a:rPr>
              <a:t>  a) Prefix: ante-</a:t>
            </a:r>
            <a:r>
              <a:rPr lang="cs-CZ" sz="2700" dirty="0" err="1" smtClean="0">
                <a:solidFill>
                  <a:schemeClr val="tx1"/>
                </a:solidFill>
                <a:latin typeface="Cambria"/>
                <a:cs typeface="Cambria"/>
              </a:rPr>
              <a:t>brachium</a:t>
            </a:r>
            <a:r>
              <a:rPr lang="cs-CZ" sz="2700" dirty="0" smtClean="0">
                <a:solidFill>
                  <a:schemeClr val="tx1"/>
                </a:solidFill>
                <a:latin typeface="Cambria"/>
                <a:cs typeface="Cambria"/>
              </a:rPr>
              <a:t>; </a:t>
            </a:r>
            <a:r>
              <a:rPr lang="cs-CZ" sz="2700" dirty="0" err="1" smtClean="0">
                <a:solidFill>
                  <a:schemeClr val="tx1"/>
                </a:solidFill>
                <a:latin typeface="Cambria"/>
                <a:cs typeface="Cambria"/>
              </a:rPr>
              <a:t>ana-lysis</a:t>
            </a:r>
            <a:endParaRPr lang="cs-CZ" sz="27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274320" lvl="1" indent="0">
              <a:buNone/>
            </a:pPr>
            <a:r>
              <a:rPr lang="cs-CZ" sz="2700" dirty="0" smtClean="0">
                <a:solidFill>
                  <a:schemeClr val="tx1"/>
                </a:solidFill>
                <a:latin typeface="Cambria"/>
                <a:cs typeface="Cambria"/>
              </a:rPr>
              <a:t>  b) </a:t>
            </a:r>
            <a:r>
              <a:rPr lang="cs-CZ" sz="2700" dirty="0" err="1" smtClean="0">
                <a:solidFill>
                  <a:schemeClr val="tx1"/>
                </a:solidFill>
                <a:latin typeface="Cambria"/>
                <a:cs typeface="Cambria"/>
              </a:rPr>
              <a:t>Suffix</a:t>
            </a:r>
            <a:r>
              <a:rPr lang="cs-CZ" sz="2700" dirty="0" smtClean="0">
                <a:solidFill>
                  <a:schemeClr val="tx1"/>
                </a:solidFill>
                <a:latin typeface="Cambria"/>
                <a:cs typeface="Cambria"/>
              </a:rPr>
              <a:t>: </a:t>
            </a:r>
            <a:r>
              <a:rPr lang="cs-CZ" sz="2700" dirty="0" err="1" smtClean="0">
                <a:solidFill>
                  <a:schemeClr val="tx1"/>
                </a:solidFill>
                <a:latin typeface="Cambria"/>
                <a:cs typeface="Cambria"/>
              </a:rPr>
              <a:t>brachi</a:t>
            </a:r>
            <a:r>
              <a:rPr lang="cs-CZ" sz="2700" dirty="0" smtClean="0">
                <a:solidFill>
                  <a:schemeClr val="tx1"/>
                </a:solidFill>
                <a:latin typeface="Cambria"/>
                <a:cs typeface="Cambria"/>
              </a:rPr>
              <a:t>-alis; </a:t>
            </a:r>
            <a:r>
              <a:rPr lang="cs-CZ" sz="2700" dirty="0" err="1" smtClean="0">
                <a:solidFill>
                  <a:schemeClr val="tx1"/>
                </a:solidFill>
                <a:latin typeface="Cambria"/>
                <a:cs typeface="Cambria"/>
              </a:rPr>
              <a:t>nephr-itis</a:t>
            </a:r>
            <a:endParaRPr lang="cs-CZ" sz="27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274320" lvl="1" indent="0">
              <a:buNone/>
            </a:pPr>
            <a:r>
              <a:rPr lang="cs-CZ" sz="2700" dirty="0" smtClean="0">
                <a:solidFill>
                  <a:schemeClr val="tx1"/>
                </a:solidFill>
                <a:latin typeface="Cambria"/>
                <a:cs typeface="Cambria"/>
              </a:rPr>
              <a:t>  </a:t>
            </a:r>
            <a:r>
              <a:rPr lang="fr-FR" sz="2700" dirty="0" smtClean="0">
                <a:solidFill>
                  <a:schemeClr val="tx1"/>
                </a:solidFill>
                <a:latin typeface="Cambria"/>
                <a:cs typeface="Cambria"/>
              </a:rPr>
              <a:t>c) Prefix + suf</a:t>
            </a:r>
            <a:r>
              <a:rPr lang="cs-CZ" sz="2700" dirty="0" smtClean="0">
                <a:solidFill>
                  <a:schemeClr val="tx1"/>
                </a:solidFill>
                <a:latin typeface="Cambria"/>
                <a:cs typeface="Cambria"/>
              </a:rPr>
              <a:t>f</a:t>
            </a:r>
            <a:r>
              <a:rPr lang="fr-FR" sz="2700" dirty="0" smtClean="0">
                <a:solidFill>
                  <a:schemeClr val="tx1"/>
                </a:solidFill>
                <a:latin typeface="Cambria"/>
                <a:cs typeface="Cambria"/>
              </a:rPr>
              <a:t>ix: ante-brachi-alis; para-nephr-itis</a:t>
            </a:r>
            <a:endParaRPr lang="cs-CZ" sz="27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2)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Composition</a:t>
            </a:r>
            <a:r>
              <a:rPr lang="cs-CZ" dirty="0" smtClean="0">
                <a:latin typeface="Cambria"/>
                <a:cs typeface="Cambria"/>
              </a:rPr>
              <a:t>: prim-i-para; </a:t>
            </a:r>
            <a:r>
              <a:rPr lang="cs-CZ" dirty="0" err="1" smtClean="0">
                <a:latin typeface="Cambria"/>
                <a:cs typeface="Cambria"/>
              </a:rPr>
              <a:t>pneum</a:t>
            </a:r>
            <a:r>
              <a:rPr lang="cs-CZ" dirty="0" smtClean="0">
                <a:latin typeface="Cambria"/>
                <a:cs typeface="Cambria"/>
              </a:rPr>
              <a:t>-o-</a:t>
            </a:r>
            <a:r>
              <a:rPr lang="cs-CZ" dirty="0" err="1" smtClean="0">
                <a:latin typeface="Cambria"/>
                <a:cs typeface="Cambria"/>
              </a:rPr>
              <a:t>thorax</a:t>
            </a:r>
            <a:endParaRPr lang="cs-CZ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3)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Derivation</a:t>
            </a:r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 +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composition</a:t>
            </a:r>
            <a:r>
              <a:rPr lang="cs-CZ" dirty="0" smtClean="0">
                <a:latin typeface="Cambria"/>
                <a:cs typeface="Cambria"/>
              </a:rPr>
              <a:t>: </a:t>
            </a:r>
          </a:p>
          <a:p>
            <a:pPr marL="0" indent="0">
              <a:buNone/>
            </a:pP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smtClean="0">
                <a:latin typeface="Cambria"/>
                <a:cs typeface="Cambria"/>
              </a:rPr>
              <a:t>    </a:t>
            </a:r>
            <a:r>
              <a:rPr lang="cs-CZ" dirty="0" err="1" smtClean="0">
                <a:latin typeface="Cambria"/>
                <a:cs typeface="Cambria"/>
              </a:rPr>
              <a:t>nas</a:t>
            </a:r>
            <a:r>
              <a:rPr lang="cs-CZ" dirty="0" smtClean="0">
                <a:latin typeface="Cambria"/>
                <a:cs typeface="Cambria"/>
              </a:rPr>
              <a:t>-o-</a:t>
            </a:r>
            <a:r>
              <a:rPr lang="cs-CZ" dirty="0" err="1" smtClean="0">
                <a:latin typeface="Cambria"/>
                <a:cs typeface="Cambria"/>
              </a:rPr>
              <a:t>lacrim</a:t>
            </a:r>
            <a:r>
              <a:rPr lang="cs-CZ" dirty="0" smtClean="0">
                <a:latin typeface="Cambria"/>
                <a:cs typeface="Cambria"/>
              </a:rPr>
              <a:t>-alis; </a:t>
            </a:r>
            <a:r>
              <a:rPr lang="cs-CZ" dirty="0" err="1" smtClean="0">
                <a:latin typeface="Cambria"/>
                <a:cs typeface="Cambria"/>
              </a:rPr>
              <a:t>haemat-ur-ia</a:t>
            </a:r>
            <a:endParaRPr lang="cs-CZ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4)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Abbreviations</a:t>
            </a:r>
            <a:r>
              <a:rPr lang="cs-CZ" dirty="0" smtClean="0">
                <a:latin typeface="Cambria"/>
                <a:cs typeface="Cambria"/>
              </a:rPr>
              <a:t>: DM; CT; HIV, AIDS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5)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Borrowings</a:t>
            </a:r>
            <a:r>
              <a:rPr lang="cs-CZ" dirty="0" smtClean="0">
                <a:latin typeface="Cambria"/>
                <a:cs typeface="Cambria"/>
              </a:rPr>
              <a:t>: </a:t>
            </a:r>
            <a:r>
              <a:rPr lang="cs-CZ" dirty="0" err="1" smtClean="0">
                <a:latin typeface="Cambria"/>
                <a:cs typeface="Cambria"/>
              </a:rPr>
              <a:t>shock</a:t>
            </a:r>
            <a:r>
              <a:rPr lang="cs-CZ" dirty="0" smtClean="0">
                <a:latin typeface="Cambria"/>
                <a:cs typeface="Cambria"/>
              </a:rPr>
              <a:t>; stress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6)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Eponyms</a:t>
            </a:r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: </a:t>
            </a:r>
            <a:r>
              <a:rPr lang="cs-CZ" dirty="0" smtClean="0">
                <a:latin typeface="Cambria" panose="02040503050406030204" pitchFamily="18" charset="0"/>
                <a:cs typeface="Cambria"/>
              </a:rPr>
              <a:t>Alzheimer</a:t>
            </a:r>
            <a:r>
              <a:rPr lang="en-GB" dirty="0">
                <a:latin typeface="Cambria" panose="02040503050406030204" pitchFamily="18" charset="0"/>
              </a:rPr>
              <a:t>’</a:t>
            </a:r>
            <a:r>
              <a:rPr lang="cs-CZ" dirty="0" smtClean="0">
                <a:latin typeface="Cambria" panose="02040503050406030204" pitchFamily="18" charset="0"/>
                <a:cs typeface="Cambria"/>
              </a:rPr>
              <a:t>s </a:t>
            </a:r>
            <a:r>
              <a:rPr lang="cs-CZ" dirty="0" err="1" smtClean="0">
                <a:latin typeface="Cambria"/>
                <a:cs typeface="Cambria"/>
              </a:rPr>
              <a:t>disease</a:t>
            </a:r>
            <a:r>
              <a:rPr lang="cs-CZ" dirty="0" smtClean="0">
                <a:latin typeface="Cambria"/>
                <a:cs typeface="Cambria"/>
              </a:rPr>
              <a:t> (</a:t>
            </a:r>
            <a:r>
              <a:rPr lang="cs-CZ" dirty="0" err="1" smtClean="0">
                <a:latin typeface="Cambria"/>
                <a:cs typeface="Cambria"/>
              </a:rPr>
              <a:t>named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after</a:t>
            </a:r>
            <a:r>
              <a:rPr lang="cs-CZ" dirty="0" smtClean="0">
                <a:latin typeface="Cambria"/>
                <a:cs typeface="Cambria"/>
              </a:rPr>
              <a:t> Alois Alzheimer)</a:t>
            </a:r>
          </a:p>
        </p:txBody>
      </p:sp>
    </p:spTree>
    <p:extLst>
      <p:ext uri="{BB962C8B-B14F-4D97-AF65-F5344CB8AC3E}">
        <p14:creationId xmlns:p14="http://schemas.microsoft.com/office/powerpoint/2010/main" val="12125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394" y="1610380"/>
            <a:ext cx="231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WORD ROOT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4131" y="1610380"/>
            <a:ext cx="139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PREFIX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8911" y="1610380"/>
            <a:ext cx="135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SUFFIX</a:t>
            </a:r>
            <a:endParaRPr lang="en-US" sz="2800" b="1" dirty="0">
              <a:latin typeface="Cambria"/>
              <a:cs typeface="Cambri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50719"/>
              </p:ext>
            </p:extLst>
          </p:nvPr>
        </p:nvGraphicFramePr>
        <p:xfrm>
          <a:off x="1275121" y="21336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1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8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RE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IM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SUP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EX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TRANS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TRANS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328206"/>
            <a:ext cx="9144000" cy="758952"/>
          </a:xfrm>
        </p:spPr>
        <p:txBody>
          <a:bodyPr>
            <a:noAutofit/>
          </a:bodyPr>
          <a:lstStyle/>
          <a:p>
            <a:r>
              <a:rPr lang="en-US" sz="3100" dirty="0" smtClean="0"/>
              <a:t>B</a:t>
            </a:r>
            <a:r>
              <a:rPr lang="cs-CZ" sz="3100" dirty="0" err="1" smtClean="0"/>
              <a:t>asic</a:t>
            </a:r>
            <a:r>
              <a:rPr lang="cs-CZ" sz="3100" dirty="0" smtClean="0"/>
              <a:t> terminology: 3 </a:t>
            </a:r>
            <a:r>
              <a:rPr lang="cs-CZ" sz="3100" dirty="0" err="1" smtClean="0"/>
              <a:t>component</a:t>
            </a:r>
            <a:r>
              <a:rPr lang="cs-CZ" sz="3100" dirty="0" smtClean="0"/>
              <a:t> </a:t>
            </a:r>
            <a:r>
              <a:rPr lang="cs-CZ" sz="3100" dirty="0" err="1" smtClean="0"/>
              <a:t>parts</a:t>
            </a:r>
            <a:r>
              <a:rPr lang="cs-CZ" sz="3100" dirty="0" smtClean="0"/>
              <a:t> of </a:t>
            </a:r>
            <a:r>
              <a:rPr lang="cs-CZ" sz="3100" dirty="0" err="1" smtClean="0"/>
              <a:t>words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3922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mbria"/>
                <a:cs typeface="Cambria"/>
              </a:rPr>
              <a:t>ORIGIN</a:t>
            </a:r>
            <a:r>
              <a:rPr lang="cs-CZ" dirty="0" smtClean="0">
                <a:latin typeface="Cambria"/>
                <a:cs typeface="Cambria"/>
              </a:rPr>
              <a:t>: LATIN/GREEK </a:t>
            </a:r>
            <a:r>
              <a:rPr lang="cs-CZ" dirty="0" err="1" smtClean="0">
                <a:latin typeface="Cambria"/>
                <a:cs typeface="Cambria"/>
              </a:rPr>
              <a:t>prepositions</a:t>
            </a:r>
            <a:r>
              <a:rPr lang="cs-CZ" dirty="0" smtClean="0">
                <a:latin typeface="Cambria"/>
                <a:cs typeface="Cambria"/>
              </a:rPr>
              <a:t> </a:t>
            </a:r>
          </a:p>
          <a:p>
            <a:r>
              <a:rPr lang="cs-CZ" b="1" dirty="0" smtClean="0">
                <a:solidFill>
                  <a:srgbClr val="C00000"/>
                </a:solidFill>
                <a:latin typeface="Cambria"/>
                <a:cs typeface="Cambria"/>
              </a:rPr>
              <a:t>ROLE</a:t>
            </a:r>
            <a:r>
              <a:rPr lang="cs-CZ" dirty="0" smtClean="0">
                <a:latin typeface="Cambria"/>
                <a:cs typeface="Cambria"/>
              </a:rPr>
              <a:t>: SPECIFY/RESTRICT/CHANGE/ALTER the </a:t>
            </a:r>
            <a:r>
              <a:rPr lang="cs-CZ" dirty="0" err="1" smtClean="0">
                <a:latin typeface="Cambria"/>
                <a:cs typeface="Cambria"/>
              </a:rPr>
              <a:t>meaning</a:t>
            </a:r>
            <a:r>
              <a:rPr lang="cs-CZ" dirty="0" smtClean="0">
                <a:latin typeface="Cambria"/>
                <a:cs typeface="Cambria"/>
              </a:rPr>
              <a:t> of the </a:t>
            </a:r>
            <a:r>
              <a:rPr lang="cs-CZ" dirty="0" err="1" smtClean="0">
                <a:latin typeface="Cambria"/>
                <a:cs typeface="Cambria"/>
              </a:rPr>
              <a:t>derived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a</a:t>
            </a:r>
            <a:r>
              <a:rPr lang="cs-CZ" sz="2400" b="1" dirty="0" smtClean="0">
                <a:solidFill>
                  <a:srgbClr val="FF6600"/>
                </a:solidFill>
                <a:latin typeface="Cambria"/>
                <a:cs typeface="Cambria"/>
              </a:rPr>
              <a:t>d-</a:t>
            </a:r>
            <a:r>
              <a:rPr lang="cs-CZ" sz="2400" dirty="0" err="1" smtClean="0">
                <a:solidFill>
                  <a:schemeClr val="tx2"/>
                </a:solidFill>
                <a:latin typeface="Cambria"/>
                <a:cs typeface="Cambria"/>
              </a:rPr>
              <a:t>ductor</a:t>
            </a:r>
            <a:r>
              <a:rPr lang="cs-CZ" sz="2400" dirty="0" smtClean="0">
                <a:solidFill>
                  <a:schemeClr val="tx2"/>
                </a:solidFill>
                <a:latin typeface="Cambria"/>
                <a:cs typeface="Cambria"/>
              </a:rPr>
              <a:t> vs. </a:t>
            </a:r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a</a:t>
            </a:r>
            <a:r>
              <a:rPr lang="cs-CZ" sz="2400" b="1" dirty="0" smtClean="0">
                <a:solidFill>
                  <a:srgbClr val="FF6600"/>
                </a:solidFill>
                <a:latin typeface="Cambria"/>
                <a:cs typeface="Cambria"/>
              </a:rPr>
              <a:t>b-</a:t>
            </a:r>
            <a:r>
              <a:rPr lang="cs-CZ" sz="2400" dirty="0" err="1" smtClean="0">
                <a:solidFill>
                  <a:schemeClr val="tx2"/>
                </a:solidFill>
                <a:latin typeface="Cambria"/>
                <a:cs typeface="Cambria"/>
              </a:rPr>
              <a:t>ductor</a:t>
            </a:r>
            <a:endParaRPr lang="cs-CZ" sz="2400" dirty="0" smtClean="0">
              <a:solidFill>
                <a:schemeClr val="tx2"/>
              </a:solidFill>
              <a:latin typeface="Cambria"/>
              <a:cs typeface="Cambria"/>
            </a:endParaRPr>
          </a:p>
          <a:p>
            <a:r>
              <a:rPr lang="cs-CZ" b="1" dirty="0" smtClean="0">
                <a:solidFill>
                  <a:srgbClr val="C00000"/>
                </a:solidFill>
                <a:latin typeface="Cambria"/>
                <a:cs typeface="Cambria"/>
              </a:rPr>
              <a:t>POSITION</a:t>
            </a:r>
            <a:r>
              <a:rPr lang="cs-CZ" dirty="0" smtClean="0">
                <a:latin typeface="Cambria"/>
                <a:cs typeface="Cambria"/>
              </a:rPr>
              <a:t>: AT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BEGINNING </a:t>
            </a:r>
            <a:r>
              <a:rPr lang="cs-CZ" dirty="0" err="1" smtClean="0">
                <a:latin typeface="Cambria"/>
                <a:cs typeface="Cambria"/>
              </a:rPr>
              <a:t>of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word</a:t>
            </a:r>
            <a:endParaRPr lang="cs-CZ" dirty="0" smtClean="0">
              <a:latin typeface="Cambria"/>
              <a:cs typeface="Cambria"/>
            </a:endParaRPr>
          </a:p>
          <a:p>
            <a:r>
              <a:rPr lang="cs-CZ" b="1" dirty="0" smtClean="0">
                <a:solidFill>
                  <a:srgbClr val="C00000"/>
                </a:solidFill>
                <a:latin typeface="Cambria"/>
                <a:cs typeface="Cambria"/>
              </a:rPr>
              <a:t>MEANING</a:t>
            </a:r>
            <a:r>
              <a:rPr lang="cs-CZ" dirty="0" smtClean="0">
                <a:latin typeface="Cambria"/>
                <a:cs typeface="Cambria"/>
              </a:rPr>
              <a:t>:</a:t>
            </a:r>
          </a:p>
          <a:p>
            <a:pPr lvl="1"/>
            <a:r>
              <a:rPr lang="cs-CZ" b="1" dirty="0" smtClean="0">
                <a:solidFill>
                  <a:srgbClr val="F66900"/>
                </a:solidFill>
                <a:latin typeface="Cambria"/>
                <a:cs typeface="Cambria"/>
              </a:rPr>
              <a:t>TIME/PLACE</a:t>
            </a:r>
            <a:endParaRPr lang="cs-CZ" dirty="0" smtClean="0">
              <a:solidFill>
                <a:srgbClr val="F66900"/>
              </a:solidFill>
              <a:latin typeface="Cambria"/>
              <a:cs typeface="Cambria"/>
            </a:endParaRPr>
          </a:p>
          <a:p>
            <a:pPr lvl="1"/>
            <a:r>
              <a:rPr lang="cs-CZ" b="1" dirty="0" smtClean="0">
                <a:solidFill>
                  <a:srgbClr val="FF6600"/>
                </a:solidFill>
                <a:latin typeface="Cambria"/>
                <a:cs typeface="Cambria"/>
              </a:rPr>
              <a:t>DEGREE</a:t>
            </a:r>
            <a:endParaRPr lang="cs-CZ" dirty="0" smtClean="0">
              <a:latin typeface="Cambria"/>
              <a:cs typeface="Cambria"/>
            </a:endParaRPr>
          </a:p>
          <a:p>
            <a:pPr lvl="1"/>
            <a:r>
              <a:rPr lang="cs-CZ" b="1" dirty="0" smtClean="0">
                <a:solidFill>
                  <a:srgbClr val="FF6600"/>
                </a:solidFill>
                <a:latin typeface="Cambria"/>
                <a:cs typeface="Cambria"/>
              </a:rPr>
              <a:t>DEVIATION/NORMALITY</a:t>
            </a:r>
            <a:endParaRPr lang="cs-CZ" dirty="0" smtClean="0">
              <a:latin typeface="Cambria"/>
              <a:cs typeface="Cambria"/>
            </a:endParaRPr>
          </a:p>
          <a:p>
            <a:pPr lvl="1"/>
            <a:endParaRPr lang="cs-CZ" b="1" dirty="0" smtClean="0">
              <a:latin typeface="Cambria"/>
              <a:cs typeface="Cambria"/>
            </a:endParaRPr>
          </a:p>
          <a:p>
            <a:pPr lvl="1"/>
            <a:endParaRPr lang="cs-CZ" dirty="0" smtClean="0">
              <a:latin typeface="Cambria"/>
              <a:cs typeface="Cambria"/>
            </a:endParaRPr>
          </a:p>
          <a:p>
            <a:pPr marL="290513" lvl="1" indent="-290513"/>
            <a:endParaRPr lang="cs-CZ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746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SUF</a:t>
            </a:r>
            <a:r>
              <a:rPr lang="en-US" dirty="0" smtClean="0"/>
              <a:t>FIXES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0000"/>
                </a:solidFill>
                <a:latin typeface="Cambria"/>
                <a:cs typeface="Cambria"/>
              </a:rPr>
              <a:t>ROLE</a:t>
            </a:r>
            <a:r>
              <a:rPr lang="cs-CZ" dirty="0" smtClean="0">
                <a:latin typeface="Cambria"/>
                <a:cs typeface="Cambria"/>
              </a:rPr>
              <a:t>: SPECIFY/RESTRICT/CHANGE/ALTER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meaning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of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derived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word</a:t>
            </a:r>
            <a:endParaRPr lang="cs-CZ" dirty="0" smtClean="0">
              <a:latin typeface="Cambria"/>
              <a:cs typeface="Cambria"/>
            </a:endParaRPr>
          </a:p>
          <a:p>
            <a:pPr lvl="1"/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e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.g</a:t>
            </a:r>
            <a:r>
              <a:rPr lang="cs-CZ" sz="2400" dirty="0" smtClean="0">
                <a:solidFill>
                  <a:schemeClr val="tx1"/>
                </a:solidFill>
                <a:latin typeface="Cambria"/>
                <a:cs typeface="Cambria"/>
              </a:rPr>
              <a:t>.: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teach</a:t>
            </a:r>
            <a:r>
              <a:rPr lang="cs-CZ" sz="2400" dirty="0" smtClean="0">
                <a:solidFill>
                  <a:schemeClr val="tx1"/>
                </a:solidFill>
                <a:latin typeface="Cambria"/>
                <a:cs typeface="Cambria"/>
              </a:rPr>
              <a:t> vs.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teach</a:t>
            </a:r>
            <a:r>
              <a:rPr lang="cs-CZ" sz="2400" b="1" dirty="0" err="1" smtClean="0">
                <a:solidFill>
                  <a:srgbClr val="E26100"/>
                </a:solidFill>
                <a:latin typeface="Cambria"/>
                <a:cs typeface="Cambria"/>
              </a:rPr>
              <a:t>er</a:t>
            </a:r>
            <a:endParaRPr lang="cs-CZ" sz="2400" b="1" dirty="0">
              <a:solidFill>
                <a:srgbClr val="E26100"/>
              </a:solidFill>
              <a:latin typeface="Cambria"/>
              <a:cs typeface="Cambria"/>
            </a:endParaRPr>
          </a:p>
          <a:p>
            <a:pPr lvl="1"/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e.g</a:t>
            </a:r>
            <a:r>
              <a:rPr lang="cs-CZ" sz="2400" dirty="0" smtClean="0">
                <a:solidFill>
                  <a:schemeClr val="tx1"/>
                </a:solidFill>
                <a:latin typeface="Cambria"/>
                <a:cs typeface="Cambria"/>
              </a:rPr>
              <a:t>.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adduct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io</a:t>
            </a:r>
            <a:r>
              <a:rPr lang="cs-CZ" sz="2400" dirty="0" smtClean="0">
                <a:solidFill>
                  <a:schemeClr val="tx2"/>
                </a:solidFill>
                <a:latin typeface="Cambria"/>
                <a:cs typeface="Cambria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mbria"/>
                <a:cs typeface="Cambria"/>
              </a:rPr>
              <a:t>vs.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adduct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or</a:t>
            </a:r>
            <a:endParaRPr lang="cs-CZ" sz="2400" b="1" dirty="0" smtClean="0">
              <a:solidFill>
                <a:srgbClr val="FF6600"/>
              </a:solidFill>
              <a:latin typeface="Cambria"/>
              <a:cs typeface="Cambria"/>
            </a:endParaRPr>
          </a:p>
          <a:p>
            <a:pPr lvl="1"/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e.g</a:t>
            </a:r>
            <a:r>
              <a:rPr lang="cs-CZ" sz="2400" dirty="0" smtClean="0">
                <a:solidFill>
                  <a:schemeClr val="tx1"/>
                </a:solidFill>
                <a:latin typeface="Cambria"/>
                <a:cs typeface="Cambria"/>
              </a:rPr>
              <a:t>.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osis</a:t>
            </a:r>
            <a:r>
              <a:rPr lang="cs-CZ" sz="2400" b="1" dirty="0" smtClean="0">
                <a:solidFill>
                  <a:srgbClr val="FF6600"/>
                </a:solidFill>
                <a:latin typeface="Cambria"/>
                <a:cs typeface="Cambria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itis</a:t>
            </a:r>
            <a:r>
              <a:rPr lang="cs-CZ" sz="2400" b="1" dirty="0" smtClean="0">
                <a:solidFill>
                  <a:srgbClr val="FF6600"/>
                </a:solidFill>
                <a:latin typeface="Cambria"/>
                <a:cs typeface="Cambria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oma</a:t>
            </a:r>
            <a:endParaRPr lang="cs-CZ" sz="2400" dirty="0" smtClean="0">
              <a:solidFill>
                <a:schemeClr val="tx2"/>
              </a:solidFill>
              <a:latin typeface="Cambria"/>
              <a:cs typeface="Cambria"/>
            </a:endParaRPr>
          </a:p>
          <a:p>
            <a:r>
              <a:rPr lang="cs-CZ" b="1" dirty="0" smtClean="0">
                <a:solidFill>
                  <a:srgbClr val="990000"/>
                </a:solidFill>
                <a:latin typeface="Cambria"/>
                <a:cs typeface="Cambria"/>
              </a:rPr>
              <a:t>POSITION</a:t>
            </a:r>
            <a:r>
              <a:rPr lang="cs-CZ" dirty="0" smtClean="0">
                <a:latin typeface="Cambria"/>
                <a:cs typeface="Cambria"/>
              </a:rPr>
              <a:t>: AT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END </a:t>
            </a:r>
            <a:r>
              <a:rPr lang="cs-CZ" dirty="0" err="1" smtClean="0">
                <a:latin typeface="Cambria"/>
                <a:cs typeface="Cambria"/>
              </a:rPr>
              <a:t>of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word</a:t>
            </a:r>
            <a:endParaRPr lang="cs-CZ" dirty="0" smtClean="0">
              <a:latin typeface="Cambria"/>
              <a:cs typeface="Cambria"/>
            </a:endParaRPr>
          </a:p>
          <a:p>
            <a:r>
              <a:rPr lang="cs-CZ" b="1" dirty="0" smtClean="0">
                <a:solidFill>
                  <a:srgbClr val="990000"/>
                </a:solidFill>
                <a:latin typeface="Cambria"/>
                <a:cs typeface="Cambria"/>
              </a:rPr>
              <a:t>MEANING</a:t>
            </a:r>
            <a:r>
              <a:rPr lang="cs-CZ" dirty="0" smtClean="0">
                <a:latin typeface="Cambria"/>
                <a:cs typeface="Cambria"/>
              </a:rPr>
              <a:t>:</a:t>
            </a:r>
          </a:p>
          <a:p>
            <a:pPr lvl="1"/>
            <a:r>
              <a:rPr lang="cs-CZ" b="1" dirty="0" smtClean="0">
                <a:solidFill>
                  <a:schemeClr val="accent2"/>
                </a:solidFill>
                <a:latin typeface="Cambria"/>
                <a:cs typeface="Cambria"/>
              </a:rPr>
              <a:t>NOUN </a:t>
            </a:r>
            <a:r>
              <a:rPr lang="cs-CZ" b="1" dirty="0" err="1" smtClean="0">
                <a:solidFill>
                  <a:schemeClr val="accent2"/>
                </a:solidFill>
                <a:latin typeface="Cambria"/>
                <a:cs typeface="Cambria"/>
              </a:rPr>
              <a:t>suffixes</a:t>
            </a:r>
            <a:r>
              <a:rPr lang="cs-CZ" b="1" dirty="0" smtClean="0">
                <a:solidFill>
                  <a:schemeClr val="accent2"/>
                </a:solidFill>
                <a:latin typeface="Cambria"/>
                <a:cs typeface="Cambria"/>
              </a:rPr>
              <a:t>: STATE, QUALITY, TYPE OF DISEASE,...</a:t>
            </a:r>
            <a:endParaRPr lang="cs-CZ" dirty="0" smtClean="0">
              <a:latin typeface="Cambria"/>
              <a:cs typeface="Cambria"/>
            </a:endParaRPr>
          </a:p>
          <a:p>
            <a:pPr lvl="1"/>
            <a:r>
              <a:rPr lang="cs-CZ" b="1" dirty="0" smtClean="0">
                <a:solidFill>
                  <a:srgbClr val="FF6600"/>
                </a:solidFill>
                <a:latin typeface="Cambria"/>
                <a:cs typeface="Cambria"/>
              </a:rPr>
              <a:t>ADJECTIVE </a:t>
            </a:r>
            <a:r>
              <a:rPr lang="cs-CZ" b="1" dirty="0" err="1" smtClean="0">
                <a:solidFill>
                  <a:srgbClr val="FF6600"/>
                </a:solidFill>
                <a:latin typeface="Cambria"/>
                <a:cs typeface="Cambria"/>
              </a:rPr>
              <a:t>suffixes</a:t>
            </a:r>
            <a:r>
              <a:rPr lang="cs-CZ" b="1" dirty="0" smtClean="0">
                <a:solidFill>
                  <a:srgbClr val="FF6600"/>
                </a:solidFill>
                <a:latin typeface="Cambria"/>
                <a:cs typeface="Cambria"/>
              </a:rPr>
              <a:t>: RELATION, POSSIBILITY, ABILITY, SHAPE</a:t>
            </a:r>
            <a:r>
              <a:rPr lang="cs-CZ" b="1" dirty="0">
                <a:solidFill>
                  <a:srgbClr val="FF6600"/>
                </a:solidFill>
                <a:latin typeface="Cambria"/>
                <a:cs typeface="Cambria"/>
              </a:rPr>
              <a:t> </a:t>
            </a:r>
            <a:r>
              <a:rPr lang="cs-CZ" b="1" dirty="0" err="1" smtClean="0">
                <a:solidFill>
                  <a:srgbClr val="FF6600"/>
                </a:solidFill>
                <a:latin typeface="Cambria"/>
                <a:cs typeface="Cambria"/>
              </a:rPr>
              <a:t>etc</a:t>
            </a:r>
            <a:r>
              <a:rPr lang="cs-CZ" b="1" dirty="0" smtClean="0">
                <a:solidFill>
                  <a:srgbClr val="FF6600"/>
                </a:solidFill>
                <a:latin typeface="Cambria"/>
                <a:cs typeface="Cambria"/>
              </a:rPr>
              <a:t>.</a:t>
            </a:r>
            <a:endParaRPr lang="cs-CZ" dirty="0" smtClean="0">
              <a:latin typeface="Cambria"/>
              <a:cs typeface="Cambria"/>
            </a:endParaRPr>
          </a:p>
          <a:p>
            <a:pPr lvl="1"/>
            <a:endParaRPr lang="cs-CZ" b="1" dirty="0" smtClean="0">
              <a:latin typeface="Cambria"/>
              <a:cs typeface="Cambria"/>
            </a:endParaRPr>
          </a:p>
          <a:p>
            <a:pPr lvl="1"/>
            <a:endParaRPr lang="cs-CZ" dirty="0" smtClean="0">
              <a:latin typeface="Cambria"/>
              <a:cs typeface="Cambria"/>
            </a:endParaRPr>
          </a:p>
          <a:p>
            <a:pPr marL="290513" lvl="1" indent="-290513"/>
            <a:endParaRPr lang="cs-CZ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398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797552"/>
          </a:xfrm>
        </p:spPr>
        <p:txBody>
          <a:bodyPr>
            <a:normAutofit/>
          </a:bodyPr>
          <a:lstStyle/>
          <a:p>
            <a:r>
              <a:rPr lang="cs-CZ" sz="2500" dirty="0" err="1" smtClean="0"/>
              <a:t>Adjectives</a:t>
            </a:r>
            <a:r>
              <a:rPr lang="cs-CZ" sz="2500" dirty="0" smtClean="0"/>
              <a:t> </a:t>
            </a:r>
            <a:r>
              <a:rPr lang="cs-CZ" sz="2500" dirty="0" err="1" smtClean="0"/>
              <a:t>can</a:t>
            </a:r>
            <a:r>
              <a:rPr lang="cs-CZ" sz="2500" dirty="0" smtClean="0"/>
              <a:t> express </a:t>
            </a:r>
            <a:r>
              <a:rPr lang="cs-CZ" sz="2500" dirty="0" err="1" smtClean="0"/>
              <a:t>different</a:t>
            </a:r>
            <a:r>
              <a:rPr lang="cs-CZ" sz="2500" dirty="0" smtClean="0"/>
              <a:t> </a:t>
            </a:r>
            <a:r>
              <a:rPr lang="cs-CZ" sz="2500" dirty="0" err="1" smtClean="0"/>
              <a:t>levels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quality</a:t>
            </a:r>
            <a:endParaRPr lang="cs-CZ" sz="2500" dirty="0" smtClean="0"/>
          </a:p>
          <a:p>
            <a:pPr lvl="1"/>
            <a:r>
              <a:rPr lang="cs-CZ" dirty="0" smtClean="0"/>
              <a:t>1st </a:t>
            </a:r>
            <a:r>
              <a:rPr lang="cs-CZ" dirty="0" err="1" smtClean="0"/>
              <a:t>level</a:t>
            </a:r>
            <a:r>
              <a:rPr lang="cs-CZ" dirty="0"/>
              <a:t>	</a:t>
            </a:r>
            <a:r>
              <a:rPr lang="cs-CZ" dirty="0" smtClean="0"/>
              <a:t>– </a:t>
            </a:r>
            <a:r>
              <a:rPr lang="cs-CZ" sz="2400" dirty="0" smtClean="0">
                <a:solidFill>
                  <a:srgbClr val="00B050"/>
                </a:solidFill>
              </a:rPr>
              <a:t>POSITIVE </a:t>
            </a:r>
            <a:endParaRPr lang="cs-CZ" dirty="0" smtClean="0">
              <a:solidFill>
                <a:srgbClr val="00B050"/>
              </a:solidFill>
            </a:endParaRPr>
          </a:p>
          <a:p>
            <a:pPr lvl="2"/>
            <a:r>
              <a:rPr lang="cs-CZ" dirty="0"/>
              <a:t>t</a:t>
            </a:r>
            <a:r>
              <a:rPr lang="cs-CZ" dirty="0" smtClean="0"/>
              <a:t>he base </a:t>
            </a:r>
            <a:r>
              <a:rPr lang="cs-CZ" dirty="0" err="1" smtClean="0"/>
              <a:t>form</a:t>
            </a:r>
            <a:r>
              <a:rPr lang="cs-CZ" dirty="0" smtClean="0"/>
              <a:t> of an </a:t>
            </a:r>
            <a:r>
              <a:rPr lang="cs-CZ" dirty="0" err="1" smtClean="0"/>
              <a:t>adjective</a:t>
            </a:r>
            <a:endParaRPr lang="cs-CZ" dirty="0" smtClean="0"/>
          </a:p>
          <a:p>
            <a:pPr lvl="2"/>
            <a:r>
              <a:rPr lang="cs-CZ" i="1" dirty="0" smtClean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good</a:t>
            </a:r>
            <a:r>
              <a:rPr lang="cs-CZ" i="1" dirty="0"/>
              <a:t>, </a:t>
            </a:r>
            <a:r>
              <a:rPr lang="cs-CZ" i="1" dirty="0" err="1"/>
              <a:t>small</a:t>
            </a:r>
            <a:r>
              <a:rPr lang="cs-CZ" i="1" dirty="0"/>
              <a:t>, </a:t>
            </a:r>
            <a:r>
              <a:rPr lang="cs-CZ" i="1" dirty="0" err="1" smtClean="0"/>
              <a:t>easy</a:t>
            </a:r>
            <a:endParaRPr lang="cs-CZ" i="1" dirty="0" smtClean="0"/>
          </a:p>
          <a:p>
            <a:pPr lvl="1">
              <a:spcBef>
                <a:spcPts val="1200"/>
              </a:spcBef>
            </a:pPr>
            <a:r>
              <a:rPr lang="cs-CZ" dirty="0" smtClean="0"/>
              <a:t>2nd </a:t>
            </a:r>
            <a:r>
              <a:rPr lang="cs-CZ" dirty="0" err="1" smtClean="0"/>
              <a:t>level</a:t>
            </a:r>
            <a:r>
              <a:rPr lang="cs-CZ" dirty="0"/>
              <a:t>	</a:t>
            </a:r>
            <a:r>
              <a:rPr lang="cs-CZ" dirty="0" smtClean="0"/>
              <a:t>– </a:t>
            </a:r>
            <a:r>
              <a:rPr lang="cs-CZ" dirty="0" smtClean="0">
                <a:solidFill>
                  <a:srgbClr val="00B050"/>
                </a:solidFill>
              </a:rPr>
              <a:t>COMPARATIVE</a:t>
            </a:r>
          </a:p>
          <a:p>
            <a:pPr lvl="2"/>
            <a:r>
              <a:rPr lang="cs-CZ" dirty="0" err="1"/>
              <a:t>e</a:t>
            </a:r>
            <a:r>
              <a:rPr lang="cs-CZ" dirty="0" err="1" smtClean="0"/>
              <a:t>xpresses</a:t>
            </a:r>
            <a:r>
              <a:rPr lang="cs-CZ" dirty="0" smtClean="0"/>
              <a:t> a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degree</a:t>
            </a:r>
            <a:r>
              <a:rPr lang="cs-CZ" dirty="0" smtClean="0"/>
              <a:t> of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en-US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</a:p>
          <a:p>
            <a:pPr marL="594360" lvl="2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other </a:t>
            </a:r>
            <a:r>
              <a:rPr lang="cs-CZ" dirty="0" err="1" smtClean="0"/>
              <a:t>individuals</a:t>
            </a:r>
            <a:r>
              <a:rPr lang="cs-CZ" dirty="0" smtClean="0"/>
              <a:t> /</a:t>
            </a:r>
            <a:r>
              <a:rPr lang="cs-CZ" dirty="0" err="1" smtClean="0"/>
              <a:t>objects</a:t>
            </a:r>
            <a:endParaRPr lang="cs-CZ" dirty="0" smtClean="0"/>
          </a:p>
          <a:p>
            <a:pPr lvl="2"/>
            <a:r>
              <a:rPr lang="cs-CZ" i="1" dirty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better</a:t>
            </a:r>
            <a:r>
              <a:rPr lang="cs-CZ" i="1" dirty="0"/>
              <a:t>, </a:t>
            </a:r>
            <a:r>
              <a:rPr lang="cs-CZ" i="1" dirty="0" err="1"/>
              <a:t>smaller</a:t>
            </a:r>
            <a:r>
              <a:rPr lang="cs-CZ" i="1" dirty="0"/>
              <a:t>, </a:t>
            </a:r>
            <a:r>
              <a:rPr lang="cs-CZ" i="1" dirty="0" err="1"/>
              <a:t>easier</a:t>
            </a:r>
            <a:endParaRPr lang="cs-CZ" i="1" dirty="0"/>
          </a:p>
          <a:p>
            <a:pPr lvl="1">
              <a:spcBef>
                <a:spcPts val="1200"/>
              </a:spcBef>
            </a:pPr>
            <a:r>
              <a:rPr lang="cs-CZ" dirty="0" smtClean="0"/>
              <a:t>3rd </a:t>
            </a:r>
            <a:r>
              <a:rPr lang="cs-CZ" dirty="0" err="1" smtClean="0"/>
              <a:t>level</a:t>
            </a:r>
            <a:r>
              <a:rPr lang="cs-CZ" dirty="0" smtClean="0"/>
              <a:t>	– </a:t>
            </a:r>
            <a:r>
              <a:rPr lang="cs-CZ" dirty="0" smtClean="0">
                <a:solidFill>
                  <a:srgbClr val="00B050"/>
                </a:solidFill>
              </a:rPr>
              <a:t>SUPERLATIVE </a:t>
            </a:r>
          </a:p>
          <a:p>
            <a:pPr lvl="2"/>
            <a:r>
              <a:rPr lang="cs-CZ" dirty="0" err="1"/>
              <a:t>e</a:t>
            </a:r>
            <a:r>
              <a:rPr lang="cs-CZ" dirty="0" err="1" smtClean="0"/>
              <a:t>xpresses</a:t>
            </a:r>
            <a:r>
              <a:rPr lang="cs-CZ" dirty="0" smtClean="0"/>
              <a:t> the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degree</a:t>
            </a:r>
            <a:r>
              <a:rPr lang="cs-CZ" dirty="0" smtClean="0"/>
              <a:t> of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in </a:t>
            </a:r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other </a:t>
            </a:r>
            <a:r>
              <a:rPr lang="cs-CZ" dirty="0" err="1" smtClean="0"/>
              <a:t>individuals</a:t>
            </a:r>
            <a:r>
              <a:rPr lang="cs-CZ" dirty="0" smtClean="0"/>
              <a:t> /</a:t>
            </a:r>
            <a:r>
              <a:rPr lang="cs-CZ" dirty="0" err="1" smtClean="0"/>
              <a:t>objects</a:t>
            </a:r>
            <a:endParaRPr lang="cs-CZ" dirty="0" smtClean="0"/>
          </a:p>
          <a:p>
            <a:pPr lvl="2"/>
            <a:r>
              <a:rPr lang="cs-CZ" i="1" dirty="0" smtClean="0"/>
              <a:t>in </a:t>
            </a:r>
            <a:r>
              <a:rPr lang="cs-CZ" i="1" dirty="0" err="1"/>
              <a:t>English</a:t>
            </a:r>
            <a:r>
              <a:rPr lang="cs-CZ" i="1" dirty="0"/>
              <a:t>: the </a:t>
            </a:r>
            <a:r>
              <a:rPr lang="cs-CZ" i="1" dirty="0" err="1"/>
              <a:t>best</a:t>
            </a:r>
            <a:r>
              <a:rPr lang="cs-CZ" i="1" dirty="0"/>
              <a:t>, the </a:t>
            </a:r>
            <a:r>
              <a:rPr lang="cs-CZ" i="1" dirty="0" err="1"/>
              <a:t>smallest</a:t>
            </a:r>
            <a:r>
              <a:rPr lang="cs-CZ" i="1" dirty="0"/>
              <a:t>, the </a:t>
            </a:r>
            <a:r>
              <a:rPr lang="cs-CZ" i="1" dirty="0" err="1"/>
              <a:t>easiest</a:t>
            </a:r>
            <a:endParaRPr lang="cs-CZ" i="1" dirty="0"/>
          </a:p>
          <a:p>
            <a:pPr lvl="2"/>
            <a:endParaRPr lang="cs-CZ" sz="17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6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Diminutives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9525000" cy="4873752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Diminutives</a:t>
            </a:r>
            <a:r>
              <a:rPr lang="cs-CZ" sz="2400" dirty="0" smtClean="0"/>
              <a:t> are </a:t>
            </a:r>
            <a:r>
              <a:rPr lang="cs-CZ" sz="2400" dirty="0" err="1" smtClean="0"/>
              <a:t>words</a:t>
            </a:r>
            <a:r>
              <a:rPr lang="cs-CZ" sz="2400" dirty="0" smtClean="0"/>
              <a:t> </a:t>
            </a:r>
            <a:r>
              <a:rPr lang="cs-CZ" sz="2400" dirty="0" err="1" smtClean="0"/>
              <a:t>indicating</a:t>
            </a:r>
            <a:r>
              <a:rPr lang="cs-CZ" sz="2400" dirty="0" smtClean="0"/>
              <a:t>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size</a:t>
            </a:r>
            <a:r>
              <a:rPr lang="cs-CZ" sz="2400" dirty="0" smtClean="0"/>
              <a:t>:</a:t>
            </a:r>
            <a:endParaRPr lang="cs-CZ" dirty="0" smtClean="0"/>
          </a:p>
          <a:p>
            <a:pPr lvl="1"/>
            <a:r>
              <a:rPr lang="cs-CZ" sz="2000" dirty="0" err="1"/>
              <a:t>e</a:t>
            </a:r>
            <a:r>
              <a:rPr lang="cs-CZ" sz="2000" dirty="0" err="1" smtClean="0"/>
              <a:t>.g</a:t>
            </a:r>
            <a:r>
              <a:rPr lang="cs-CZ" sz="2000" dirty="0" smtClean="0"/>
              <a:t>.: </a:t>
            </a:r>
            <a:r>
              <a:rPr lang="cs-CZ" sz="2000" dirty="0" err="1" smtClean="0"/>
              <a:t>duckling</a:t>
            </a:r>
            <a:r>
              <a:rPr lang="cs-CZ" sz="2000" dirty="0" smtClean="0"/>
              <a:t>, </a:t>
            </a:r>
            <a:r>
              <a:rPr lang="cs-CZ" sz="2000" dirty="0" err="1" smtClean="0"/>
              <a:t>kitty</a:t>
            </a:r>
            <a:r>
              <a:rPr lang="cs-CZ" sz="2000" dirty="0" smtClean="0"/>
              <a:t>, </a:t>
            </a:r>
            <a:r>
              <a:rPr lang="cs-CZ" sz="2000" dirty="0" err="1" smtClean="0"/>
              <a:t>sweetie</a:t>
            </a:r>
            <a:r>
              <a:rPr lang="cs-CZ" sz="2000" dirty="0" smtClean="0"/>
              <a:t>, </a:t>
            </a:r>
            <a:r>
              <a:rPr lang="cs-CZ" sz="2000" dirty="0" err="1" smtClean="0"/>
              <a:t>Maggie</a:t>
            </a:r>
            <a:r>
              <a:rPr lang="cs-CZ" sz="2000" dirty="0" smtClean="0"/>
              <a:t>,...</a:t>
            </a:r>
          </a:p>
          <a:p>
            <a:r>
              <a:rPr lang="cs-CZ" sz="2400" dirty="0" smtClean="0"/>
              <a:t>In Latin, a </a:t>
            </a:r>
            <a:r>
              <a:rPr lang="cs-CZ" sz="2400" dirty="0" err="1" smtClean="0"/>
              <a:t>diminutive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en-US" sz="2400" dirty="0" smtClean="0"/>
              <a:t>formed </a:t>
            </a:r>
            <a:r>
              <a:rPr lang="en-US" sz="2400" dirty="0"/>
              <a:t>from </a:t>
            </a:r>
            <a:r>
              <a:rPr lang="en-US" sz="2400" dirty="0" smtClean="0"/>
              <a:t>a </a:t>
            </a:r>
            <a:r>
              <a:rPr lang="cs-CZ" sz="2400" dirty="0" err="1" smtClean="0"/>
              <a:t>noun</a:t>
            </a:r>
            <a:r>
              <a:rPr lang="cs-CZ" sz="2400" dirty="0" smtClean="0"/>
              <a:t> </a:t>
            </a:r>
            <a:r>
              <a:rPr lang="en-US" sz="2400" dirty="0" smtClean="0"/>
              <a:t>by </a:t>
            </a:r>
            <a:r>
              <a:rPr lang="en-US" sz="2400" dirty="0"/>
              <a:t>the addition </a:t>
            </a:r>
            <a:endParaRPr lang="cs-CZ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of </a:t>
            </a:r>
            <a:r>
              <a:rPr lang="en-US" sz="2400" dirty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suffix</a:t>
            </a:r>
            <a:r>
              <a:rPr lang="cs-CZ" sz="2400" dirty="0" smtClean="0"/>
              <a:t> to </a:t>
            </a:r>
            <a:r>
              <a:rPr lang="cs-CZ" sz="2400" dirty="0" err="1" smtClean="0"/>
              <a:t>its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genitive stem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smtClean="0"/>
              <a:t>-(i)</a:t>
            </a:r>
            <a:r>
              <a:rPr lang="cs-CZ" sz="2000" dirty="0" err="1" smtClean="0"/>
              <a:t>culus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err="1" smtClean="0"/>
              <a:t>canaliculus</a:t>
            </a:r>
            <a:r>
              <a:rPr lang="cs-CZ" sz="2000" dirty="0" smtClean="0"/>
              <a:t> (</a:t>
            </a:r>
            <a:r>
              <a:rPr lang="cs-CZ" sz="2000" dirty="0" err="1" smtClean="0"/>
              <a:t>small</a:t>
            </a:r>
            <a:r>
              <a:rPr lang="cs-CZ" sz="2000" dirty="0" smtClean="0"/>
              <a:t> </a:t>
            </a:r>
            <a:r>
              <a:rPr lang="cs-CZ" sz="2000" dirty="0" err="1" smtClean="0"/>
              <a:t>canal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-</a:t>
            </a:r>
            <a:r>
              <a:rPr lang="cs-CZ" sz="2000" dirty="0" err="1" smtClean="0"/>
              <a:t>ulus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err="1" smtClean="0"/>
              <a:t>capitulum</a:t>
            </a:r>
            <a:r>
              <a:rPr lang="cs-CZ" sz="2000" dirty="0" smtClean="0"/>
              <a:t> (</a:t>
            </a:r>
            <a:r>
              <a:rPr lang="cs-CZ" sz="2000" dirty="0" err="1" smtClean="0"/>
              <a:t>small</a:t>
            </a:r>
            <a:r>
              <a:rPr lang="cs-CZ" sz="2000" dirty="0" smtClean="0"/>
              <a:t> </a:t>
            </a:r>
            <a:r>
              <a:rPr lang="cs-CZ" sz="2000" dirty="0" err="1" smtClean="0"/>
              <a:t>head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-</a:t>
            </a:r>
            <a:r>
              <a:rPr lang="cs-CZ" sz="2000" dirty="0" err="1" smtClean="0"/>
              <a:t>olus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smtClean="0"/>
              <a:t>alveolus</a:t>
            </a:r>
            <a:r>
              <a:rPr lang="cs-CZ" sz="2000" dirty="0" smtClean="0"/>
              <a:t> (</a:t>
            </a:r>
            <a:r>
              <a:rPr lang="cs-CZ" sz="2000" dirty="0" err="1" smtClean="0"/>
              <a:t>small</a:t>
            </a:r>
            <a:r>
              <a:rPr lang="cs-CZ" sz="2000" dirty="0" smtClean="0"/>
              <a:t> </a:t>
            </a:r>
            <a:r>
              <a:rPr lang="cs-CZ" sz="2000" dirty="0" err="1" smtClean="0"/>
              <a:t>cavity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pit)</a:t>
            </a:r>
          </a:p>
          <a:p>
            <a:pPr lvl="1"/>
            <a:r>
              <a:rPr lang="cs-CZ" sz="2000" dirty="0" smtClean="0"/>
              <a:t>-</a:t>
            </a:r>
            <a:r>
              <a:rPr lang="cs-CZ" sz="2000" dirty="0" err="1" smtClean="0"/>
              <a:t>illus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err="1" smtClean="0"/>
              <a:t>pupilla</a:t>
            </a:r>
            <a:r>
              <a:rPr lang="cs-CZ" sz="2000" dirty="0" smtClean="0"/>
              <a:t> (pupil; </a:t>
            </a:r>
            <a:r>
              <a:rPr lang="cs-CZ" sz="2000" dirty="0" err="1" smtClean="0"/>
              <a:t>dark</a:t>
            </a:r>
            <a:r>
              <a:rPr lang="cs-CZ" sz="2000" dirty="0" smtClean="0"/>
              <a:t> </a:t>
            </a:r>
            <a:r>
              <a:rPr lang="cs-CZ" sz="2000" dirty="0" err="1" smtClean="0"/>
              <a:t>circular</a:t>
            </a:r>
            <a:r>
              <a:rPr lang="cs-CZ" sz="2000" dirty="0" smtClean="0"/>
              <a:t> </a:t>
            </a:r>
            <a:r>
              <a:rPr lang="cs-CZ" sz="2000" dirty="0" err="1" smtClean="0"/>
              <a:t>aperture</a:t>
            </a:r>
            <a:r>
              <a:rPr lang="cs-CZ" sz="2000" dirty="0" smtClean="0"/>
              <a:t> 					        at the centre of the iris of the </a:t>
            </a:r>
            <a:r>
              <a:rPr lang="cs-CZ" sz="2000" dirty="0" err="1" smtClean="0"/>
              <a:t>eye</a:t>
            </a:r>
            <a:r>
              <a:rPr lang="cs-CZ" sz="20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-</a:t>
            </a:r>
            <a:r>
              <a:rPr lang="cs-CZ" sz="2000" dirty="0" err="1" smtClean="0"/>
              <a:t>ellus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smtClean="0"/>
              <a:t>cerebellum</a:t>
            </a:r>
            <a:r>
              <a:rPr lang="cs-CZ" sz="2000" dirty="0" smtClean="0"/>
              <a:t> (</a:t>
            </a:r>
            <a:r>
              <a:rPr lang="cs-CZ" sz="2000" dirty="0" err="1" smtClean="0"/>
              <a:t>posterior</a:t>
            </a:r>
            <a:r>
              <a:rPr lang="cs-CZ" sz="2000" dirty="0" smtClean="0"/>
              <a:t> brain </a:t>
            </a:r>
            <a:r>
              <a:rPr lang="cs-CZ" sz="2000" dirty="0" err="1" smtClean="0"/>
              <a:t>mass</a:t>
            </a:r>
            <a:r>
              <a:rPr lang="cs-CZ" sz="2000" dirty="0" smtClean="0"/>
              <a:t>, </a:t>
            </a:r>
            <a:r>
              <a:rPr lang="cs-CZ" sz="2000" dirty="0" smtClean="0">
                <a:latin typeface="Times New Roman"/>
                <a:cs typeface="Times New Roman"/>
              </a:rPr>
              <a:t>“</a:t>
            </a:r>
            <a:r>
              <a:rPr lang="cs-CZ" sz="2000" dirty="0" err="1" smtClean="0"/>
              <a:t>small</a:t>
            </a:r>
            <a:r>
              <a:rPr lang="cs-CZ" sz="2000" dirty="0" smtClean="0"/>
              <a:t> brain</a:t>
            </a:r>
            <a:r>
              <a:rPr lang="cs-CZ" sz="2000" dirty="0" smtClean="0">
                <a:latin typeface="Times New Roman"/>
                <a:cs typeface="Times New Roman"/>
              </a:rPr>
              <a:t>”</a:t>
            </a:r>
            <a:r>
              <a:rPr lang="cs-CZ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solidFill>
                  <a:srgbClr val="FF0000"/>
                </a:solidFill>
              </a:rPr>
              <a:t>Latin </a:t>
            </a:r>
            <a:r>
              <a:rPr lang="cs-CZ" sz="2400" dirty="0" err="1" smtClean="0">
                <a:solidFill>
                  <a:srgbClr val="FF0000"/>
                </a:solidFill>
              </a:rPr>
              <a:t>diminutives</a:t>
            </a:r>
            <a:r>
              <a:rPr lang="cs-CZ" sz="2400" dirty="0" smtClean="0">
                <a:solidFill>
                  <a:srgbClr val="FF0000"/>
                </a:solidFill>
              </a:rPr>
              <a:t> are </a:t>
            </a:r>
            <a:r>
              <a:rPr lang="cs-CZ" sz="2400" dirty="0" err="1" smtClean="0">
                <a:solidFill>
                  <a:srgbClr val="FF0000"/>
                </a:solidFill>
              </a:rPr>
              <a:t>always</a:t>
            </a:r>
            <a:r>
              <a:rPr lang="cs-CZ" sz="2400" dirty="0" smtClean="0">
                <a:solidFill>
                  <a:srgbClr val="FF0000"/>
                </a:solidFill>
              </a:rPr>
              <a:t> of the </a:t>
            </a:r>
            <a:r>
              <a:rPr lang="cs-CZ" sz="2400" dirty="0" err="1" smtClean="0">
                <a:solidFill>
                  <a:srgbClr val="FF0000"/>
                </a:solidFill>
              </a:rPr>
              <a:t>same</a:t>
            </a:r>
            <a:r>
              <a:rPr lang="cs-CZ" sz="2400" dirty="0" smtClean="0">
                <a:solidFill>
                  <a:srgbClr val="FF0000"/>
                </a:solidFill>
              </a:rPr>
              <a:t> gender as the </a:t>
            </a:r>
            <a:r>
              <a:rPr lang="cs-CZ" sz="2400" dirty="0" err="1" smtClean="0">
                <a:solidFill>
                  <a:srgbClr val="FF0000"/>
                </a:solidFill>
              </a:rPr>
              <a:t>nouns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   </a:t>
            </a:r>
            <a:r>
              <a:rPr lang="cs-CZ" sz="2400" dirty="0" err="1" smtClean="0">
                <a:solidFill>
                  <a:srgbClr val="FF0000"/>
                </a:solidFill>
              </a:rPr>
              <a:t>they</a:t>
            </a:r>
            <a:r>
              <a:rPr lang="cs-CZ" sz="2400" dirty="0" smtClean="0">
                <a:solidFill>
                  <a:srgbClr val="FF0000"/>
                </a:solidFill>
              </a:rPr>
              <a:t> are </a:t>
            </a:r>
            <a:r>
              <a:rPr lang="cs-CZ" sz="2400" dirty="0" err="1" smtClean="0">
                <a:solidFill>
                  <a:srgbClr val="FF0000"/>
                </a:solidFill>
              </a:rPr>
              <a:t>derived</a:t>
            </a:r>
            <a:r>
              <a:rPr lang="cs-CZ" sz="2400" dirty="0" smtClean="0">
                <a:solidFill>
                  <a:srgbClr val="FF0000"/>
                </a:solidFill>
              </a:rPr>
              <a:t> from</a:t>
            </a:r>
            <a:r>
              <a:rPr lang="en-US" sz="2400" dirty="0" smtClean="0">
                <a:solidFill>
                  <a:srgbClr val="FF0000"/>
                </a:solidFill>
              </a:rPr>
              <a:t>!!!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929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 err="1" smtClean="0"/>
              <a:t>Diminutives</a:t>
            </a:r>
            <a:r>
              <a:rPr lang="cs-CZ" dirty="0" smtClean="0"/>
              <a:t> in anatomy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90" y="1600200"/>
            <a:ext cx="3235839" cy="297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9600" y="48768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7"/>
            </a:pPr>
            <a:r>
              <a:rPr lang="cs-CZ" dirty="0" err="1" smtClean="0"/>
              <a:t>corpus</a:t>
            </a:r>
            <a:r>
              <a:rPr lang="cs-CZ" dirty="0" err="1" smtClean="0">
                <a:solidFill>
                  <a:srgbClr val="FF0000"/>
                </a:solidFill>
              </a:rPr>
              <a:t>culum</a:t>
            </a:r>
            <a:r>
              <a:rPr lang="cs-CZ" dirty="0" smtClean="0"/>
              <a:t> </a:t>
            </a:r>
            <a:r>
              <a:rPr lang="cs-CZ" dirty="0" err="1" smtClean="0"/>
              <a:t>ren</a:t>
            </a:r>
            <a:r>
              <a:rPr lang="cs-CZ" dirty="0" err="1" smtClean="0">
                <a:solidFill>
                  <a:srgbClr val="00B050"/>
                </a:solidFill>
              </a:rPr>
              <a:t>ale</a:t>
            </a:r>
            <a:endParaRPr lang="cs-CZ" dirty="0" smtClean="0">
              <a:solidFill>
                <a:srgbClr val="00B050"/>
              </a:solidFill>
            </a:endParaRPr>
          </a:p>
          <a:p>
            <a:pPr marL="342900" indent="-342900">
              <a:buAutoNum type="arabicPlain" startAt="37"/>
            </a:pPr>
            <a:endParaRPr lang="cs-CZ" dirty="0" smtClean="0"/>
          </a:p>
          <a:p>
            <a:pPr marL="342900" indent="-342900">
              <a:buAutoNum type="arabicPlain" startAt="37"/>
            </a:pPr>
            <a:r>
              <a:rPr lang="cs-CZ" dirty="0" smtClean="0"/>
              <a:t> glomer</a:t>
            </a:r>
            <a:r>
              <a:rPr lang="cs-CZ" dirty="0" smtClean="0">
                <a:solidFill>
                  <a:srgbClr val="FF0000"/>
                </a:solidFill>
              </a:rPr>
              <a:t>ulus</a:t>
            </a:r>
          </a:p>
          <a:p>
            <a:pPr marL="342900" indent="-342900">
              <a:buAutoNum type="arabicPlain" startAt="37"/>
            </a:pPr>
            <a:endParaRPr lang="cs-CZ" dirty="0" smtClean="0"/>
          </a:p>
          <a:p>
            <a:pPr marL="342900" indent="-342900">
              <a:buAutoNum type="arabicPlain" startAt="37"/>
            </a:pPr>
            <a:r>
              <a:rPr lang="cs-CZ" dirty="0" err="1" smtClean="0"/>
              <a:t>capsula</a:t>
            </a:r>
            <a:r>
              <a:rPr lang="cs-CZ" dirty="0" smtClean="0"/>
              <a:t> </a:t>
            </a:r>
            <a:r>
              <a:rPr lang="cs-CZ" dirty="0" err="1" smtClean="0"/>
              <a:t>glomer</a:t>
            </a:r>
            <a:r>
              <a:rPr lang="cs-CZ" dirty="0" err="1" smtClean="0">
                <a:solidFill>
                  <a:srgbClr val="FF0000"/>
                </a:solidFill>
              </a:rPr>
              <a:t>ul</a:t>
            </a:r>
            <a:r>
              <a:rPr lang="cs-CZ" dirty="0" err="1" smtClean="0">
                <a:solidFill>
                  <a:srgbClr val="00B050"/>
                </a:solidFill>
              </a:rPr>
              <a:t>aris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819" y="1564764"/>
            <a:ext cx="1046180" cy="475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562600" y="16674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humeri</a:t>
            </a:r>
            <a:r>
              <a:rPr lang="cs-CZ" dirty="0" smtClean="0"/>
              <a:t> </a:t>
            </a:r>
          </a:p>
          <a:p>
            <a:r>
              <a:rPr lang="cs-CZ" dirty="0" smtClean="0"/>
              <a:t>          </a:t>
            </a:r>
            <a:r>
              <a:rPr lang="cs-CZ" i="1" dirty="0" smtClean="0"/>
              <a:t> x</a:t>
            </a:r>
          </a:p>
          <a:p>
            <a:r>
              <a:rPr lang="cs-CZ" dirty="0" err="1" smtClean="0"/>
              <a:t>capit</a:t>
            </a:r>
            <a:r>
              <a:rPr lang="cs-CZ" dirty="0" err="1" smtClean="0">
                <a:solidFill>
                  <a:srgbClr val="FF0000"/>
                </a:solidFill>
              </a:rPr>
              <a:t>ulum</a:t>
            </a:r>
            <a:r>
              <a:rPr lang="cs-CZ" dirty="0" smtClean="0"/>
              <a:t> </a:t>
            </a:r>
            <a:r>
              <a:rPr lang="cs-CZ" dirty="0" err="1" smtClean="0"/>
              <a:t>humeri</a:t>
            </a:r>
            <a:endParaRPr lang="cs-CZ" dirty="0"/>
          </a:p>
        </p:txBody>
      </p:sp>
      <p:sp>
        <p:nvSpPr>
          <p:cNvPr id="9" name="Elipsa 7"/>
          <p:cNvSpPr/>
          <p:nvPr/>
        </p:nvSpPr>
        <p:spPr>
          <a:xfrm rot="2690305">
            <a:off x="4533780" y="1732173"/>
            <a:ext cx="811824" cy="4356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8324" y="3309937"/>
            <a:ext cx="318581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867400" y="510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cutic</a:t>
            </a:r>
            <a:r>
              <a:rPr lang="cs-CZ" dirty="0" err="1" smtClean="0">
                <a:solidFill>
                  <a:srgbClr val="FF0000"/>
                </a:solidFill>
              </a:rPr>
              <a:t>ula</a:t>
            </a:r>
            <a:r>
              <a:rPr lang="cs-CZ" dirty="0" smtClean="0"/>
              <a:t> </a:t>
            </a:r>
            <a:r>
              <a:rPr lang="cs-CZ" dirty="0" err="1" smtClean="0"/>
              <a:t>unguis</a:t>
            </a:r>
            <a:endParaRPr lang="cs-CZ" dirty="0"/>
          </a:p>
        </p:txBody>
      </p:sp>
      <p:cxnSp>
        <p:nvCxnSpPr>
          <p:cNvPr id="12" name="Přímá spojovací šipka 12"/>
          <p:cNvCxnSpPr/>
          <p:nvPr/>
        </p:nvCxnSpPr>
        <p:spPr>
          <a:xfrm flipV="1">
            <a:off x="6705600" y="4191000"/>
            <a:ext cx="6096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 err="1" smtClean="0"/>
              <a:t>Diminutives</a:t>
            </a:r>
            <a:r>
              <a:rPr lang="cs-CZ" dirty="0" smtClean="0"/>
              <a:t> in anatomy</a:t>
            </a:r>
            <a:endParaRPr lang="cs-CZ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42809"/>
            <a:ext cx="2514600" cy="470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3352800" y="2118479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err="1" smtClean="0"/>
              <a:t>pap</a:t>
            </a:r>
            <a:r>
              <a:rPr lang="cs-CZ" dirty="0" err="1" smtClean="0">
                <a:solidFill>
                  <a:srgbClr val="FF0000"/>
                </a:solidFill>
              </a:rPr>
              <a:t>illa</a:t>
            </a:r>
            <a:r>
              <a:rPr lang="cs-CZ" dirty="0" smtClean="0"/>
              <a:t> </a:t>
            </a:r>
            <a:r>
              <a:rPr lang="cs-CZ" dirty="0" err="1" smtClean="0"/>
              <a:t>mammae</a:t>
            </a:r>
            <a:r>
              <a:rPr lang="cs-CZ" dirty="0" smtClean="0"/>
              <a:t>			19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err="1" smtClean="0"/>
              <a:t>lobi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err="1" smtClean="0">
                <a:solidFill>
                  <a:srgbClr val="FF0000"/>
                </a:solidFill>
              </a:rPr>
              <a:t>ulae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mamm</a:t>
            </a:r>
            <a:r>
              <a:rPr lang="cs-CZ" dirty="0" err="1" smtClean="0">
                <a:solidFill>
                  <a:srgbClr val="00B050"/>
                </a:solidFill>
              </a:rPr>
              <a:t>ariae</a:t>
            </a:r>
            <a:r>
              <a:rPr lang="cs-CZ" dirty="0" smtClean="0"/>
              <a:t> 	23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err="1" smtClean="0"/>
              <a:t>lob</a:t>
            </a:r>
            <a:r>
              <a:rPr lang="cs-CZ" dirty="0" err="1" smtClean="0">
                <a:solidFill>
                  <a:srgbClr val="FF0000"/>
                </a:solidFill>
              </a:rPr>
              <a:t>uli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err="1" smtClean="0">
                <a:solidFill>
                  <a:srgbClr val="FF0000"/>
                </a:solidFill>
              </a:rPr>
              <a:t>ulae</a:t>
            </a:r>
            <a:r>
              <a:rPr lang="cs-CZ" dirty="0" smtClean="0"/>
              <a:t> </a:t>
            </a:r>
            <a:r>
              <a:rPr lang="cs-CZ" dirty="0" err="1" smtClean="0"/>
              <a:t>mammariae</a:t>
            </a:r>
            <a:r>
              <a:rPr lang="cs-CZ" dirty="0" smtClean="0"/>
              <a:t>	24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smtClean="0"/>
              <a:t>are</a:t>
            </a:r>
            <a:r>
              <a:rPr lang="cs-CZ" dirty="0" smtClean="0">
                <a:solidFill>
                  <a:srgbClr val="FF0000"/>
                </a:solidFill>
              </a:rPr>
              <a:t>ola</a:t>
            </a:r>
            <a:r>
              <a:rPr lang="cs-CZ" dirty="0" smtClean="0"/>
              <a:t> </a:t>
            </a:r>
            <a:r>
              <a:rPr lang="cs-CZ" dirty="0" err="1" smtClean="0"/>
              <a:t>mammae</a:t>
            </a:r>
            <a:r>
              <a:rPr lang="cs-CZ" dirty="0" smtClean="0"/>
              <a:t>			27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err="1" smtClean="0"/>
              <a:t>gland</a:t>
            </a:r>
            <a:r>
              <a:rPr lang="cs-CZ" dirty="0" err="1" smtClean="0">
                <a:solidFill>
                  <a:srgbClr val="FF0000"/>
                </a:solidFill>
              </a:rPr>
              <a:t>ulae</a:t>
            </a:r>
            <a:r>
              <a:rPr lang="cs-CZ" dirty="0" smtClean="0"/>
              <a:t> </a:t>
            </a:r>
            <a:r>
              <a:rPr lang="cs-CZ" dirty="0" err="1" smtClean="0"/>
              <a:t>are</a:t>
            </a:r>
            <a:r>
              <a:rPr lang="cs-CZ" dirty="0" err="1" smtClean="0">
                <a:solidFill>
                  <a:srgbClr val="FF0000"/>
                </a:solidFill>
              </a:rPr>
              <a:t>ol</a:t>
            </a:r>
            <a:r>
              <a:rPr lang="cs-CZ" dirty="0" err="1" smtClean="0">
                <a:solidFill>
                  <a:srgbClr val="00B050"/>
                </a:solidFill>
              </a:rPr>
              <a:t>ares</a:t>
            </a:r>
            <a:r>
              <a:rPr lang="cs-CZ" dirty="0" smtClean="0"/>
              <a:t>		28</a:t>
            </a:r>
          </a:p>
          <a:p>
            <a:pPr marL="342900" indent="-342900">
              <a:buAutoNum type="arabicPlain" startAt="27"/>
            </a:pPr>
            <a:endParaRPr lang="cs-CZ" dirty="0" smtClean="0"/>
          </a:p>
          <a:p>
            <a:pPr marL="342900" indent="-342900"/>
            <a:r>
              <a:rPr lang="cs-CZ" dirty="0" err="1" smtClean="0"/>
              <a:t>ligg</a:t>
            </a:r>
            <a:r>
              <a:rPr lang="cs-CZ" dirty="0" smtClean="0"/>
              <a:t>. suspensoria </a:t>
            </a:r>
            <a:r>
              <a:rPr lang="cs-CZ" dirty="0" err="1" smtClean="0"/>
              <a:t>mammaria</a:t>
            </a:r>
            <a:r>
              <a:rPr lang="cs-CZ" dirty="0" smtClean="0"/>
              <a:t>	31</a:t>
            </a:r>
            <a:endParaRPr lang="cs-CZ" dirty="0"/>
          </a:p>
        </p:txBody>
      </p:sp>
      <p:sp>
        <p:nvSpPr>
          <p:cNvPr id="15" name="Elipsa 5"/>
          <p:cNvSpPr/>
          <p:nvPr/>
        </p:nvSpPr>
        <p:spPr>
          <a:xfrm>
            <a:off x="3352800" y="4800600"/>
            <a:ext cx="609600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3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 err="1" smtClean="0"/>
              <a:t>Diminutives</a:t>
            </a:r>
            <a:r>
              <a:rPr lang="cs-CZ" dirty="0" smtClean="0"/>
              <a:t> in anatomy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001000" cy="4651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   </a:t>
            </a:r>
            <a:r>
              <a:rPr lang="cs-CZ" sz="2400" i="1" dirty="0" err="1" smtClean="0">
                <a:solidFill>
                  <a:srgbClr val="00B050"/>
                </a:solidFill>
              </a:rPr>
              <a:t>lingula</a:t>
            </a:r>
            <a:r>
              <a:rPr lang="cs-CZ" sz="2400" i="1" dirty="0" smtClean="0"/>
              <a:t> (&lt; </a:t>
            </a:r>
            <a:r>
              <a:rPr lang="cs-CZ" sz="2400" i="1" dirty="0" err="1" smtClean="0"/>
              <a:t>lingua</a:t>
            </a:r>
            <a:r>
              <a:rPr lang="cs-CZ" sz="2400" i="1" dirty="0" smtClean="0"/>
              <a:t>)</a:t>
            </a:r>
          </a:p>
          <a:p>
            <a:pPr>
              <a:spcAft>
                <a:spcPts val="600"/>
              </a:spcAft>
              <a:buNone/>
            </a:pPr>
            <a:r>
              <a:rPr lang="cs-CZ" sz="2400" i="1" dirty="0" smtClean="0"/>
              <a:t>= </a:t>
            </a:r>
            <a:r>
              <a:rPr lang="cs-CZ" sz="2400" i="1" dirty="0" err="1" smtClean="0"/>
              <a:t>little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projection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process</a:t>
            </a:r>
            <a:endParaRPr lang="cs-CZ" sz="2400" i="1" dirty="0" smtClean="0"/>
          </a:p>
          <a:p>
            <a:pPr>
              <a:buNone/>
            </a:pPr>
            <a:r>
              <a:rPr lang="cs-CZ" sz="2400" dirty="0" err="1" smtClean="0"/>
              <a:t>E.g</a:t>
            </a:r>
            <a:r>
              <a:rPr lang="cs-CZ" sz="2400" dirty="0" smtClean="0"/>
              <a:t>.: </a:t>
            </a:r>
            <a:r>
              <a:rPr lang="cs-CZ" sz="2400" dirty="0" err="1" smtClean="0"/>
              <a:t>sphenoidalis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     </a:t>
            </a:r>
            <a:r>
              <a:rPr lang="cs-CZ" sz="2400" dirty="0" err="1" smtClean="0"/>
              <a:t>pulmonis</a:t>
            </a:r>
            <a:r>
              <a:rPr lang="cs-CZ" sz="2400" dirty="0" smtClean="0"/>
              <a:t> </a:t>
            </a:r>
            <a:r>
              <a:rPr lang="cs-CZ" sz="2400" dirty="0" err="1" smtClean="0"/>
              <a:t>sinistri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     </a:t>
            </a:r>
            <a:r>
              <a:rPr lang="cs-CZ" sz="2400" dirty="0" err="1" smtClean="0"/>
              <a:t>mandibulae</a:t>
            </a:r>
            <a:endParaRPr lang="cs-CZ" sz="2400" dirty="0"/>
          </a:p>
        </p:txBody>
      </p:sp>
      <p:pic>
        <p:nvPicPr>
          <p:cNvPr id="7" name="Obrázek 6" descr="ling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92748"/>
            <a:ext cx="4343400" cy="243185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37878"/>
            <a:ext cx="2590799" cy="25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4084"/>
            <a:ext cx="2590799" cy="267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4"/>
          <p:cNvSpPr/>
          <p:nvPr/>
        </p:nvSpPr>
        <p:spPr>
          <a:xfrm>
            <a:off x="3124200" y="54102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7"/>
          <p:cNvSpPr/>
          <p:nvPr/>
        </p:nvSpPr>
        <p:spPr>
          <a:xfrm>
            <a:off x="6553200" y="44196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9"/>
          <p:cNvSpPr/>
          <p:nvPr/>
        </p:nvSpPr>
        <p:spPr>
          <a:xfrm>
            <a:off x="7315200" y="25908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0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146" y="1730997"/>
            <a:ext cx="8819854" cy="428880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r>
              <a:rPr lang="cs-CZ" sz="2300" dirty="0" err="1" smtClean="0"/>
              <a:t>capitulum</a:t>
            </a:r>
            <a:r>
              <a:rPr lang="cs-CZ" sz="2300" dirty="0" smtClean="0"/>
              <a:t> 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nodulus</a:t>
            </a:r>
            <a:r>
              <a:rPr lang="cs-CZ" sz="2300" dirty="0" smtClean="0"/>
              <a:t> 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cerebellum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lingula</a:t>
            </a:r>
            <a:r>
              <a:rPr lang="cs-CZ" sz="2300" dirty="0" smtClean="0"/>
              <a:t> 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cuticula</a:t>
            </a:r>
            <a:r>
              <a:rPr lang="cs-CZ" sz="2300" dirty="0" smtClean="0"/>
              <a:t> 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denticulus</a:t>
            </a:r>
            <a:r>
              <a:rPr lang="cs-CZ" sz="2300" dirty="0" smtClean="0"/>
              <a:t> 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vasculum</a:t>
            </a:r>
            <a:r>
              <a:rPr lang="cs-CZ" sz="2300" dirty="0"/>
              <a:t> </a:t>
            </a:r>
            <a:r>
              <a:rPr lang="cs-CZ" sz="2300" dirty="0" smtClean="0"/>
              <a:t>....................</a:t>
            </a:r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 smtClean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r>
              <a:rPr lang="cs-CZ" sz="2300" dirty="0" err="1" smtClean="0"/>
              <a:t>ossiculum</a:t>
            </a:r>
            <a:r>
              <a:rPr lang="cs-CZ" sz="2300" dirty="0" smtClean="0"/>
              <a:t> </a:t>
            </a:r>
            <a:r>
              <a:rPr lang="cs-CZ" sz="2300" dirty="0"/>
              <a:t>.................... 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venula</a:t>
            </a:r>
            <a:r>
              <a:rPr lang="cs-CZ" sz="2300" dirty="0" smtClean="0"/>
              <a:t>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geniculum</a:t>
            </a:r>
            <a:r>
              <a:rPr lang="cs-CZ" sz="2300" dirty="0" smtClean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canaliculus</a:t>
            </a:r>
            <a:r>
              <a:rPr lang="cs-CZ" sz="2300" dirty="0" smtClean="0"/>
              <a:t>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arteriola........................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areola </a:t>
            </a:r>
            <a:r>
              <a:rPr lang="cs-CZ" sz="2300" dirty="0"/>
              <a:t>........................ </a:t>
            </a:r>
            <a:r>
              <a:rPr lang="cs-CZ" sz="2300" dirty="0" smtClean="0"/>
              <a:t>					</a:t>
            </a:r>
          </a:p>
          <a:p>
            <a:pPr>
              <a:spcAft>
                <a:spcPts val="600"/>
              </a:spcAft>
            </a:pPr>
            <a:endParaRPr lang="cs-CZ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05000" y="1611124"/>
            <a:ext cx="18373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caput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itis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804" y="2068324"/>
            <a:ext cx="17059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nodus, i, m.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7531" y="2906524"/>
            <a:ext cx="17876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lingu</a:t>
            </a:r>
            <a:r>
              <a:rPr lang="en-US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a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2280" y="3363724"/>
            <a:ext cx="1494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cutis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is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2525524"/>
            <a:ext cx="20649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cerebrum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i, n.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2821" y="1687324"/>
            <a:ext cx="17395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os,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ossis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007" y="2068324"/>
            <a:ext cx="164019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vena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6654" y="2525524"/>
            <a:ext cx="17219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genu,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us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0791" y="2895600"/>
            <a:ext cx="19688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canalis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is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m.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4241" y="3363724"/>
            <a:ext cx="183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arteria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 anchor="ctr">
            <a:noAutofit/>
          </a:bodyPr>
          <a:lstStyle/>
          <a:p>
            <a:r>
              <a:rPr lang="en-US" sz="2700" dirty="0"/>
              <a:t>Give nouns from which </a:t>
            </a:r>
            <a:r>
              <a:rPr lang="cs-CZ" sz="2700" dirty="0" smtClean="0"/>
              <a:t>the f</a:t>
            </a:r>
            <a:r>
              <a:rPr lang="en-US" sz="2700" dirty="0" err="1" smtClean="0"/>
              <a:t>ollowing</a:t>
            </a:r>
            <a:r>
              <a:rPr lang="en-US" sz="2700" dirty="0" smtClean="0"/>
              <a:t> diminutives</a:t>
            </a:r>
            <a:r>
              <a:rPr lang="cs-CZ" sz="2700" dirty="0" smtClean="0"/>
              <a:t> </a:t>
            </a:r>
            <a:br>
              <a:rPr lang="cs-CZ" sz="2700" dirty="0" smtClean="0"/>
            </a:br>
            <a:r>
              <a:rPr lang="en-US" sz="2700" dirty="0" smtClean="0"/>
              <a:t>are derived</a:t>
            </a:r>
            <a:r>
              <a:rPr lang="cs-CZ" sz="2700" dirty="0" smtClean="0"/>
              <a:t> </a:t>
            </a:r>
            <a:r>
              <a:rPr lang="cs-CZ" sz="2200" dirty="0" smtClean="0"/>
              <a:t>(Handout 2.4, </a:t>
            </a:r>
            <a:r>
              <a:rPr lang="cs-CZ" sz="2200" dirty="0" err="1" smtClean="0"/>
              <a:t>task</a:t>
            </a:r>
            <a:r>
              <a:rPr lang="cs-CZ" sz="2200" dirty="0" smtClean="0"/>
              <a:t> 1)</a:t>
            </a:r>
            <a:endParaRPr lang="cs-CZ" sz="2200" dirty="0"/>
          </a:p>
        </p:txBody>
      </p:sp>
      <p:sp>
        <p:nvSpPr>
          <p:cNvPr id="19" name="TextBox 14"/>
          <p:cNvSpPr txBox="1"/>
          <p:nvPr/>
        </p:nvSpPr>
        <p:spPr>
          <a:xfrm>
            <a:off x="1776442" y="3744724"/>
            <a:ext cx="22621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dens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dentis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m.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1618145" y="4201924"/>
            <a:ext cx="18870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vas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vasis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5724700" y="3820924"/>
            <a:ext cx="15905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area,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7291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19" grpId="0"/>
      <p:bldP spid="21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19966"/>
            <a:ext cx="8819854" cy="48320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endParaRPr lang="cs-CZ" sz="2300" dirty="0" smtClean="0"/>
          </a:p>
          <a:p>
            <a:pPr>
              <a:spcAft>
                <a:spcPts val="600"/>
              </a:spcAft>
            </a:pPr>
            <a:r>
              <a:rPr lang="cs-CZ" sz="2300" dirty="0" err="1" smtClean="0"/>
              <a:t>lobus</a:t>
            </a:r>
            <a:r>
              <a:rPr lang="cs-CZ" sz="2300" dirty="0" smtClean="0"/>
              <a:t> ........................	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ductus</a:t>
            </a:r>
            <a:r>
              <a:rPr lang="cs-CZ" sz="2300" dirty="0" smtClean="0"/>
              <a:t> 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anus</a:t>
            </a:r>
            <a:r>
              <a:rPr lang="cs-CZ" sz="2300" dirty="0" smtClean="0"/>
              <a:t> ........................ 	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frenum</a:t>
            </a:r>
            <a:r>
              <a:rPr lang="cs-CZ" sz="2300" dirty="0" smtClean="0"/>
              <a:t> 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valva</a:t>
            </a:r>
            <a:r>
              <a:rPr lang="cs-CZ" sz="2300" dirty="0" smtClean="0"/>
              <a:t> 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mus</a:t>
            </a:r>
            <a:r>
              <a:rPr lang="cs-CZ" sz="2300" dirty="0" smtClean="0"/>
              <a:t> 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venter</a:t>
            </a:r>
            <a:r>
              <a:rPr lang="cs-CZ" sz="2300" dirty="0" smtClean="0"/>
              <a:t>.....................</a:t>
            </a:r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 smtClean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 smtClean="0"/>
          </a:p>
          <a:p>
            <a:pPr>
              <a:spcAft>
                <a:spcPts val="600"/>
              </a:spcAft>
            </a:pPr>
            <a:r>
              <a:rPr lang="cs-CZ" sz="2300" dirty="0" err="1" smtClean="0"/>
              <a:t>vena</a:t>
            </a:r>
            <a:r>
              <a:rPr lang="cs-CZ" sz="2300" dirty="0" smtClean="0"/>
              <a:t>.................... 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fossa</a:t>
            </a:r>
            <a:r>
              <a:rPr lang="cs-CZ" sz="2300" dirty="0" smtClean="0"/>
              <a:t>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glans</a:t>
            </a:r>
            <a:r>
              <a:rPr lang="cs-CZ" sz="2300" dirty="0" smtClean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tuber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corpus ........................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auris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circus </a:t>
            </a:r>
            <a:r>
              <a:rPr lang="cs-CZ" sz="2300" dirty="0"/>
              <a:t>........................ </a:t>
            </a:r>
            <a:r>
              <a:rPr lang="cs-CZ" sz="2300" dirty="0" smtClean="0"/>
              <a:t>					</a:t>
            </a:r>
          </a:p>
          <a:p>
            <a:pPr>
              <a:spcAft>
                <a:spcPts val="600"/>
              </a:spcAft>
            </a:pPr>
            <a:endParaRPr lang="cs-CZ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64500" y="1772088"/>
            <a:ext cx="11176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C00000"/>
                </a:solidFill>
                <a:latin typeface="Apple Chancery"/>
                <a:cs typeface="Apple Chancery"/>
              </a:rPr>
              <a:t>lobulus</a:t>
            </a:r>
            <a:endParaRPr lang="en-US" sz="2300" i="1" dirty="0">
              <a:solidFill>
                <a:srgbClr val="C0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672" y="2178079"/>
            <a:ext cx="12811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ductulus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505200"/>
            <a:ext cx="11015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valvula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886200"/>
            <a:ext cx="14285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musculus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554" y="2609412"/>
            <a:ext cx="10518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anulus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752600"/>
            <a:ext cx="10518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venula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133600"/>
            <a:ext cx="11176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fossula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590800"/>
            <a:ext cx="12971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glandula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3429000"/>
            <a:ext cx="185339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corpusculum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3886200"/>
            <a:ext cx="12153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auricula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 anchor="ctr">
            <a:noAutofit/>
          </a:bodyPr>
          <a:lstStyle/>
          <a:p>
            <a:r>
              <a:rPr lang="en-US" dirty="0"/>
              <a:t>Form </a:t>
            </a:r>
            <a:r>
              <a:rPr lang="en-US" dirty="0" smtClean="0"/>
              <a:t>diminutives</a:t>
            </a:r>
            <a:r>
              <a:rPr lang="cs-CZ" dirty="0" smtClean="0"/>
              <a:t> </a:t>
            </a:r>
            <a:r>
              <a:rPr lang="cs-CZ" sz="2400" dirty="0" smtClean="0"/>
              <a:t>(Handout 2.4, </a:t>
            </a:r>
            <a:r>
              <a:rPr lang="cs-CZ" sz="2400" dirty="0" err="1" smtClean="0"/>
              <a:t>task</a:t>
            </a:r>
            <a:r>
              <a:rPr lang="cs-CZ" sz="2400" dirty="0" smtClean="0"/>
              <a:t> </a:t>
            </a:r>
            <a:r>
              <a:rPr lang="cs-CZ" sz="2400" dirty="0"/>
              <a:t>2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17" name="TextBox 12"/>
          <p:cNvSpPr txBox="1"/>
          <p:nvPr/>
        </p:nvSpPr>
        <p:spPr>
          <a:xfrm>
            <a:off x="1143000" y="4343400"/>
            <a:ext cx="159210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ventriculus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5490203" y="4354324"/>
            <a:ext cx="11833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circulus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295400" y="3048000"/>
            <a:ext cx="1676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frenulum</a:t>
            </a:r>
            <a:endParaRPr lang="cs-CZ" sz="2300" i="1" dirty="0" smtClean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410200" y="3048000"/>
            <a:ext cx="1676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tuberculum</a:t>
            </a:r>
            <a:endParaRPr lang="cs-CZ" sz="2300" i="1" dirty="0" smtClean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6479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8" grpId="0" build="allAtOnce"/>
      <p:bldP spid="20" grpId="0" build="allAtOnce"/>
      <p:bldP spid="22" grpId="0" build="allAtOnce"/>
      <p:bldP spid="17" grpId="0" build="allAtOnce"/>
      <p:bldP spid="19" grpId="0" build="allAtOnce"/>
      <p:bldP spid="21" grpId="0" build="allAtOnce"/>
      <p:bldP spid="2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072" r="3292" b="4704"/>
          <a:stretch/>
        </p:blipFill>
        <p:spPr bwMode="auto">
          <a:xfrm>
            <a:off x="152400" y="152400"/>
            <a:ext cx="3826933" cy="28617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8779932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				</a:t>
            </a:r>
            <a:r>
              <a:rPr lang="en-US" sz="1800" dirty="0" smtClean="0"/>
              <a:t>A </a:t>
            </a:r>
            <a:r>
              <a:rPr lang="en-US" sz="1800" dirty="0"/>
              <a:t>16-year-old boy was admitted to the </a:t>
            </a:r>
            <a:r>
              <a:rPr lang="cs-CZ" sz="1800" dirty="0" smtClean="0"/>
              <a:t>					</a:t>
            </a:r>
            <a:r>
              <a:rPr lang="en-US" sz="1800" dirty="0" smtClean="0"/>
              <a:t>hospital </a:t>
            </a:r>
            <a:r>
              <a:rPr lang="en-US" sz="1800" dirty="0"/>
              <a:t>after being found unconscious </a:t>
            </a:r>
            <a:r>
              <a:rPr lang="cs-CZ" sz="1800" dirty="0" smtClean="0"/>
              <a:t>					</a:t>
            </a:r>
            <a:r>
              <a:rPr lang="en-US" sz="1800" dirty="0" smtClean="0"/>
              <a:t>in </a:t>
            </a:r>
            <a:r>
              <a:rPr lang="en-US" sz="1800" dirty="0"/>
              <a:t>a snow bank at 6 a.m. on New Year's </a:t>
            </a:r>
            <a:r>
              <a:rPr lang="cs-CZ" sz="1800" dirty="0" smtClean="0"/>
              <a:t>					</a:t>
            </a:r>
            <a:r>
              <a:rPr lang="en-US" sz="1800" dirty="0" smtClean="0"/>
              <a:t>Day</a:t>
            </a:r>
            <a:r>
              <a:rPr lang="en-US" sz="1800" dirty="0"/>
              <a:t>. He had been well until the night </a:t>
            </a:r>
            <a:r>
              <a:rPr lang="cs-CZ" sz="1800" dirty="0" smtClean="0"/>
              <a:t>					</a:t>
            </a:r>
            <a:r>
              <a:rPr lang="en-US" sz="1800" dirty="0" smtClean="0"/>
              <a:t>before </a:t>
            </a:r>
            <a:r>
              <a:rPr lang="en-US" sz="1800" dirty="0"/>
              <a:t>admission, when he attended a </a:t>
            </a:r>
            <a:r>
              <a:rPr lang="cs-CZ" sz="1800" dirty="0" smtClean="0"/>
              <a:t>					</a:t>
            </a:r>
            <a:r>
              <a:rPr lang="en-US" sz="1800" dirty="0" smtClean="0"/>
              <a:t>party </a:t>
            </a:r>
            <a:r>
              <a:rPr lang="en-US" sz="1800" dirty="0"/>
              <a:t>where alcohol was consumed. He </a:t>
            </a:r>
            <a:r>
              <a:rPr lang="cs-CZ" sz="1800" dirty="0" smtClean="0"/>
              <a:t>					</a:t>
            </a:r>
            <a:r>
              <a:rPr lang="en-US" sz="1800" dirty="0" smtClean="0"/>
              <a:t>was </a:t>
            </a:r>
            <a:r>
              <a:rPr lang="en-US" sz="1800" dirty="0"/>
              <a:t>last seen at approximately 11 p.m. </a:t>
            </a:r>
            <a:r>
              <a:rPr lang="cs-CZ" sz="1800" dirty="0" smtClean="0"/>
              <a:t>					</a:t>
            </a:r>
            <a:r>
              <a:rPr lang="en-US" sz="1800" dirty="0" smtClean="0"/>
              <a:t>Approximately </a:t>
            </a:r>
            <a:r>
              <a:rPr lang="en-US" sz="1800" dirty="0"/>
              <a:t>2 hours later, his friends and </a:t>
            </a:r>
            <a:r>
              <a:rPr lang="cs-CZ" sz="1800" dirty="0" smtClean="0"/>
              <a:t>					</a:t>
            </a:r>
            <a:r>
              <a:rPr lang="en-US" sz="1800" dirty="0" smtClean="0"/>
              <a:t>family </a:t>
            </a:r>
            <a:r>
              <a:rPr lang="en-US" sz="1800" dirty="0"/>
              <a:t>noticed his absence and notified police; a </a:t>
            </a:r>
            <a:r>
              <a:rPr lang="cs-CZ" sz="1800" dirty="0" smtClean="0"/>
              <a:t>				</a:t>
            </a:r>
            <a:r>
              <a:rPr lang="en-US" sz="1800" dirty="0" smtClean="0"/>
              <a:t>search </a:t>
            </a:r>
            <a:r>
              <a:rPr lang="en-US" sz="1800" dirty="0"/>
              <a:t>was begun. At approximately 6 a.m., he was found unconscious in a </a:t>
            </a:r>
            <a:r>
              <a:rPr lang="en-US" sz="1800" dirty="0" smtClean="0"/>
              <a:t>snowbank </a:t>
            </a:r>
            <a:r>
              <a:rPr lang="en-US" sz="1800" dirty="0"/>
              <a:t>by local firefighters and police officers. The ambient temperature was −15°C (5°F), with a wind-chill factor of approximately −29°C (−20°F). He was partially </a:t>
            </a:r>
            <a:r>
              <a:rPr lang="en-US" sz="1800" dirty="0" smtClean="0"/>
              <a:t>undressed</a:t>
            </a:r>
            <a:endParaRPr lang="cs-CZ" sz="1800" dirty="0" smtClean="0"/>
          </a:p>
          <a:p>
            <a:pPr marL="0" indent="0">
              <a:buNone/>
            </a:pPr>
            <a:r>
              <a:rPr lang="en-US" sz="1800" dirty="0" smtClean="0"/>
              <a:t>with </a:t>
            </a:r>
            <a:r>
              <a:rPr lang="en-US" sz="1800" dirty="0"/>
              <a:t>his pants down and his right boot </a:t>
            </a:r>
            <a:r>
              <a:rPr lang="en-US" sz="1800" dirty="0" smtClean="0"/>
              <a:t>off;</a:t>
            </a:r>
            <a:endParaRPr lang="cs-CZ" sz="1800" dirty="0" smtClean="0"/>
          </a:p>
          <a:p>
            <a:pPr marL="0" indent="0">
              <a:buNone/>
            </a:pPr>
            <a:r>
              <a:rPr lang="en-US" sz="1800" dirty="0" smtClean="0"/>
              <a:t>his </a:t>
            </a:r>
            <a:r>
              <a:rPr lang="en-US" sz="1800" dirty="0"/>
              <a:t>limbs were buried in the snow, </a:t>
            </a:r>
            <a:r>
              <a:rPr lang="en-US" sz="1800" dirty="0" smtClean="0"/>
              <a:t>and</a:t>
            </a:r>
            <a:endParaRPr lang="cs-CZ" sz="1800" dirty="0" smtClean="0"/>
          </a:p>
          <a:p>
            <a:pPr marL="0" indent="0">
              <a:buNone/>
            </a:pPr>
            <a:r>
              <a:rPr lang="en-US" sz="1800" dirty="0" smtClean="0"/>
              <a:t>a </a:t>
            </a:r>
            <a:r>
              <a:rPr lang="en-US" sz="1800" dirty="0"/>
              <a:t>layer of ice surrounded his right </a:t>
            </a:r>
            <a:r>
              <a:rPr lang="en-US" sz="1800" dirty="0" smtClean="0"/>
              <a:t>foot.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u="sng" dirty="0" err="1" smtClean="0"/>
              <a:t>Diagnosis</a:t>
            </a:r>
            <a:r>
              <a:rPr lang="cs-CZ" sz="1800" dirty="0" smtClean="0"/>
              <a:t>: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0000"/>
                </a:solidFill>
              </a:rPr>
              <a:t>Stage</a:t>
            </a:r>
            <a:r>
              <a:rPr lang="cs-CZ" sz="1800" dirty="0" smtClean="0">
                <a:solidFill>
                  <a:srgbClr val="FF0000"/>
                </a:solidFill>
              </a:rPr>
              <a:t> 3 </a:t>
            </a:r>
            <a:r>
              <a:rPr lang="cs-CZ" sz="1800" dirty="0" err="1" smtClean="0">
                <a:solidFill>
                  <a:srgbClr val="FF0000"/>
                </a:solidFill>
              </a:rPr>
              <a:t>hypothermia</a:t>
            </a:r>
            <a:r>
              <a:rPr lang="cs-CZ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Stage </a:t>
            </a:r>
            <a:r>
              <a:rPr lang="en-US" sz="1800" dirty="0">
                <a:solidFill>
                  <a:srgbClr val="FF0000"/>
                </a:solidFill>
              </a:rPr>
              <a:t>3 frostbite with diffuse </a:t>
            </a:r>
            <a:r>
              <a:rPr lang="en-US" sz="1800" dirty="0" smtClean="0">
                <a:solidFill>
                  <a:srgbClr val="FF0000"/>
                </a:solidFill>
              </a:rPr>
              <a:t>distal</a:t>
            </a: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small-vessel </a:t>
            </a:r>
            <a:r>
              <a:rPr lang="en-US" sz="1800" dirty="0">
                <a:solidFill>
                  <a:srgbClr val="FF0000"/>
                </a:solidFill>
              </a:rPr>
              <a:t>thrombosis and </a:t>
            </a:r>
            <a:r>
              <a:rPr lang="en-US" sz="1800" dirty="0" smtClean="0">
                <a:solidFill>
                  <a:srgbClr val="FF0000"/>
                </a:solidFill>
              </a:rPr>
              <a:t>impending</a:t>
            </a: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part</a:t>
            </a:r>
            <a:r>
              <a:rPr lang="cs-CZ" sz="1800" dirty="0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al </a:t>
            </a:r>
            <a:r>
              <a:rPr lang="en-US" sz="1800" dirty="0">
                <a:solidFill>
                  <a:srgbClr val="FF0000"/>
                </a:solidFill>
              </a:rPr>
              <a:t>limb loss.</a:t>
            </a:r>
            <a:endParaRPr lang="cs-CZ" sz="1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229" r="1933" b="2684"/>
          <a:stretch/>
        </p:blipFill>
        <p:spPr bwMode="auto">
          <a:xfrm>
            <a:off x="4648200" y="3657600"/>
            <a:ext cx="4326466" cy="309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4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91600" cy="5181600"/>
          </a:xfrm>
        </p:spPr>
        <p:txBody>
          <a:bodyPr>
            <a:normAutofit lnSpcReduction="10000"/>
          </a:bodyPr>
          <a:lstStyle/>
          <a:p>
            <a:r>
              <a:rPr lang="cs-CZ" sz="2500" dirty="0" smtClean="0"/>
              <a:t>In Latin, as </a:t>
            </a:r>
            <a:r>
              <a:rPr lang="cs-CZ" sz="2500" dirty="0" err="1" smtClean="0"/>
              <a:t>well</a:t>
            </a:r>
            <a:r>
              <a:rPr lang="cs-CZ" sz="2500" dirty="0" smtClean="0"/>
              <a:t> as in </a:t>
            </a:r>
            <a:r>
              <a:rPr lang="cs-CZ" sz="2500" dirty="0" err="1" smtClean="0"/>
              <a:t>English</a:t>
            </a:r>
            <a:r>
              <a:rPr lang="cs-CZ" sz="2500" dirty="0" smtClean="0"/>
              <a:t>, </a:t>
            </a:r>
            <a:r>
              <a:rPr lang="cs-CZ" sz="2500" dirty="0" err="1" smtClean="0"/>
              <a:t>there</a:t>
            </a:r>
            <a:r>
              <a:rPr lang="cs-CZ" sz="2500" dirty="0" smtClean="0"/>
              <a:t> </a:t>
            </a:r>
            <a:r>
              <a:rPr lang="cs-CZ" sz="2500" dirty="0" err="1" smtClean="0"/>
              <a:t>exist</a:t>
            </a:r>
            <a:r>
              <a:rPr lang="cs-CZ" sz="2500" dirty="0" smtClean="0"/>
              <a:t> </a:t>
            </a:r>
            <a:r>
              <a:rPr lang="cs-CZ" sz="2500" dirty="0" err="1" smtClean="0"/>
              <a:t>various</a:t>
            </a:r>
            <a:r>
              <a:rPr lang="cs-CZ" sz="2500" dirty="0" smtClean="0"/>
              <a:t> </a:t>
            </a:r>
            <a:r>
              <a:rPr lang="cs-CZ" sz="2500" dirty="0" err="1" smtClean="0"/>
              <a:t>ways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comparing</a:t>
            </a:r>
            <a:r>
              <a:rPr lang="cs-CZ" sz="2500" dirty="0" smtClean="0"/>
              <a:t> </a:t>
            </a:r>
            <a:r>
              <a:rPr lang="cs-CZ" sz="2500" dirty="0" err="1" smtClean="0"/>
              <a:t>adjectives</a:t>
            </a:r>
            <a:r>
              <a:rPr lang="cs-CZ" sz="2500" dirty="0" smtClean="0"/>
              <a:t>:</a:t>
            </a:r>
          </a:p>
          <a:p>
            <a:pPr lvl="1"/>
            <a:r>
              <a:rPr lang="cs-CZ" dirty="0" err="1" smtClean="0">
                <a:solidFill>
                  <a:srgbClr val="FF0000"/>
                </a:solidFill>
              </a:rPr>
              <a:t>regular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>
              <a:tabLst>
                <a:tab pos="720725" algn="l"/>
              </a:tabLst>
            </a:pPr>
            <a:r>
              <a:rPr lang="cs-CZ" dirty="0" err="1" smtClean="0"/>
              <a:t>comparatives</a:t>
            </a:r>
            <a:r>
              <a:rPr lang="cs-CZ" dirty="0" smtClean="0"/>
              <a:t> and </a:t>
            </a:r>
            <a:r>
              <a:rPr lang="cs-CZ" dirty="0" err="1"/>
              <a:t>superlatives</a:t>
            </a:r>
            <a:r>
              <a:rPr lang="cs-CZ" dirty="0"/>
              <a:t> </a:t>
            </a:r>
            <a:r>
              <a:rPr lang="cs-CZ" dirty="0" smtClean="0"/>
              <a:t>are </a:t>
            </a:r>
            <a:r>
              <a:rPr lang="cs-CZ" dirty="0" err="1" smtClean="0"/>
              <a:t>formed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suffixes</a:t>
            </a:r>
            <a:endParaRPr lang="cs-CZ" dirty="0" smtClean="0"/>
          </a:p>
          <a:p>
            <a:pPr marL="720725" lvl="2" indent="-184150"/>
            <a:r>
              <a:rPr lang="cs-CZ" dirty="0" smtClean="0"/>
              <a:t>in </a:t>
            </a:r>
            <a:r>
              <a:rPr lang="cs-CZ" dirty="0" err="1" smtClean="0"/>
              <a:t>English</a:t>
            </a:r>
            <a:r>
              <a:rPr lang="cs-CZ" dirty="0" smtClean="0"/>
              <a:t>: </a:t>
            </a:r>
            <a:r>
              <a:rPr lang="cs-CZ" dirty="0" err="1" smtClean="0"/>
              <a:t>small</a:t>
            </a:r>
            <a:r>
              <a:rPr lang="cs-CZ" dirty="0" smtClean="0"/>
              <a:t>, </a:t>
            </a:r>
            <a:r>
              <a:rPr lang="cs-CZ" dirty="0" err="1" smtClean="0"/>
              <a:t>smaller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smallest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FF0000"/>
                </a:solidFill>
              </a:rPr>
              <a:t>irregular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>
              <a:tabLst>
                <a:tab pos="720725" algn="l"/>
              </a:tabLst>
            </a:pPr>
            <a:r>
              <a:rPr lang="cs-CZ" dirty="0" err="1" smtClean="0"/>
              <a:t>comparatives</a:t>
            </a:r>
            <a:r>
              <a:rPr lang="cs-CZ" dirty="0" smtClean="0"/>
              <a:t> and </a:t>
            </a:r>
            <a:r>
              <a:rPr lang="cs-CZ" dirty="0" err="1" smtClean="0"/>
              <a:t>superlatives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irregular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endParaRPr lang="cs-CZ" dirty="0" smtClean="0"/>
          </a:p>
          <a:p>
            <a:pPr marL="720725" lvl="2" indent="-184150"/>
            <a:r>
              <a:rPr lang="cs-CZ" dirty="0"/>
              <a:t>in </a:t>
            </a:r>
            <a:r>
              <a:rPr lang="cs-CZ" dirty="0" err="1"/>
              <a:t>English</a:t>
            </a:r>
            <a:r>
              <a:rPr lang="cs-CZ" dirty="0" smtClean="0"/>
              <a:t>: </a:t>
            </a:r>
            <a:r>
              <a:rPr lang="cs-CZ" dirty="0" err="1" smtClean="0"/>
              <a:t>good</a:t>
            </a:r>
            <a:r>
              <a:rPr lang="cs-CZ" dirty="0" smtClean="0"/>
              <a:t>, </a:t>
            </a:r>
            <a:r>
              <a:rPr lang="cs-CZ" dirty="0" err="1" smtClean="0"/>
              <a:t>better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periphrastic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725" lvl="2" indent="-184150"/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multi-word </a:t>
            </a:r>
            <a:r>
              <a:rPr lang="en-US" dirty="0"/>
              <a:t>expression </a:t>
            </a:r>
            <a:r>
              <a:rPr lang="en-US" dirty="0" smtClean="0"/>
              <a:t>ha</a:t>
            </a:r>
            <a:r>
              <a:rPr lang="cs-CZ" dirty="0" err="1" smtClean="0"/>
              <a:t>ving</a:t>
            </a:r>
            <a:r>
              <a:rPr lang="en-US" dirty="0" smtClean="0"/>
              <a:t> </a:t>
            </a:r>
            <a:r>
              <a:rPr lang="en-US" dirty="0"/>
              <a:t>the same role as </a:t>
            </a:r>
            <a:r>
              <a:rPr lang="cs-CZ" dirty="0" smtClean="0"/>
              <a:t>an </a:t>
            </a:r>
            <a:r>
              <a:rPr lang="cs-CZ" dirty="0" err="1" smtClean="0"/>
              <a:t>inflectional</a:t>
            </a:r>
            <a:r>
              <a:rPr lang="cs-CZ" dirty="0" smtClean="0"/>
              <a:t> </a:t>
            </a:r>
            <a:r>
              <a:rPr lang="cs-CZ" dirty="0" err="1" smtClean="0"/>
              <a:t>construction</a:t>
            </a:r>
            <a:r>
              <a:rPr lang="cs-CZ" dirty="0" smtClean="0"/>
              <a:t>, </a:t>
            </a:r>
            <a:r>
              <a:rPr lang="cs-CZ" dirty="0" err="1" smtClean="0"/>
              <a:t>adverbial</a:t>
            </a:r>
            <a:r>
              <a:rPr lang="cs-CZ" dirty="0" smtClean="0"/>
              <a:t> </a:t>
            </a:r>
            <a:r>
              <a:rPr lang="cs-CZ" dirty="0" err="1" smtClean="0"/>
              <a:t>intensifiers</a:t>
            </a:r>
            <a:r>
              <a:rPr lang="cs-CZ" dirty="0" smtClean="0"/>
              <a:t> are </a:t>
            </a:r>
            <a:r>
              <a:rPr lang="cs-CZ" dirty="0" err="1" smtClean="0"/>
              <a:t>used</a:t>
            </a:r>
            <a:endParaRPr lang="cs-CZ" dirty="0" smtClean="0"/>
          </a:p>
          <a:p>
            <a:pPr marL="720725" lvl="2" indent="-184150"/>
            <a:r>
              <a:rPr lang="cs-CZ" dirty="0"/>
              <a:t>in </a:t>
            </a:r>
            <a:r>
              <a:rPr lang="cs-CZ" dirty="0" err="1"/>
              <a:t>English</a:t>
            </a:r>
            <a:r>
              <a:rPr lang="cs-CZ" dirty="0"/>
              <a:t>: </a:t>
            </a:r>
            <a:r>
              <a:rPr lang="cs-CZ" dirty="0" err="1" smtClean="0"/>
              <a:t>intelligent</a:t>
            </a:r>
            <a:r>
              <a:rPr lang="cs-CZ" dirty="0" smtClean="0"/>
              <a:t>, more </a:t>
            </a:r>
            <a:r>
              <a:rPr lang="cs-CZ" dirty="0" err="1" smtClean="0"/>
              <a:t>intelligent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intelligent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FF0000"/>
                </a:solidFill>
              </a:rPr>
              <a:t>incomplete</a:t>
            </a:r>
            <a:endParaRPr lang="cs-CZ" dirty="0" smtClean="0">
              <a:solidFill>
                <a:srgbClr val="FF0000"/>
              </a:solidFill>
            </a:endParaRPr>
          </a:p>
          <a:p>
            <a:pPr marL="720725" lvl="2" indent="-184150"/>
            <a:r>
              <a:rPr lang="cs-CZ" dirty="0" smtClean="0"/>
              <a:t>no positive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adjective</a:t>
            </a:r>
            <a:r>
              <a:rPr lang="cs-CZ" dirty="0" smtClean="0"/>
              <a:t>,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comparatives</a:t>
            </a:r>
            <a:r>
              <a:rPr lang="cs-CZ" dirty="0" smtClean="0"/>
              <a:t> (and </a:t>
            </a:r>
            <a:r>
              <a:rPr lang="cs-CZ" dirty="0" err="1" smtClean="0"/>
              <a:t>superlatives</a:t>
            </a:r>
            <a:r>
              <a:rPr lang="cs-CZ" dirty="0" smtClean="0"/>
              <a:t>) </a:t>
            </a:r>
            <a:r>
              <a:rPr lang="cs-CZ" dirty="0" err="1" smtClean="0"/>
              <a:t>exist</a:t>
            </a:r>
            <a:endParaRPr lang="cs-CZ" dirty="0"/>
          </a:p>
          <a:p>
            <a:pPr lvl="2"/>
            <a:endParaRPr lang="cs-CZ" sz="17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6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r>
              <a:rPr lang="cs-CZ" dirty="0" smtClean="0"/>
              <a:t> - </a:t>
            </a:r>
            <a:r>
              <a:rPr lang="cs-CZ" dirty="0" err="1" smtClean="0"/>
              <a:t>comparative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Autofit/>
          </a:bodyPr>
          <a:lstStyle/>
          <a:p>
            <a:r>
              <a:rPr lang="cs-CZ" sz="2400" i="1" dirty="0" smtClean="0">
                <a:solidFill>
                  <a:srgbClr val="00B050"/>
                </a:solidFill>
              </a:rPr>
              <a:t>Positive</a:t>
            </a:r>
          </a:p>
          <a:p>
            <a:pPr lvl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LONGUS, A, UM </a:t>
            </a:r>
            <a:r>
              <a:rPr lang="cs-CZ" sz="2400" b="1" dirty="0" smtClean="0">
                <a:solidFill>
                  <a:srgbClr val="FF0000"/>
                </a:solidFill>
              </a:rPr>
              <a:t>	</a:t>
            </a:r>
            <a:r>
              <a:rPr lang="cs-CZ" sz="2400" b="1" dirty="0" smtClean="0"/>
              <a:t>gen. </a:t>
            </a:r>
            <a:r>
              <a:rPr lang="cs-CZ" sz="2400" dirty="0" smtClean="0">
                <a:solidFill>
                  <a:srgbClr val="FF0000"/>
                </a:solidFill>
              </a:rPr>
              <a:t>LONG</a:t>
            </a:r>
            <a:r>
              <a:rPr lang="cs-CZ" sz="2400" b="1" dirty="0" smtClean="0">
                <a:solidFill>
                  <a:srgbClr val="FF0000"/>
                </a:solidFill>
              </a:rPr>
              <a:t>-I, </a:t>
            </a:r>
            <a:r>
              <a:rPr lang="cs-CZ" sz="2400" dirty="0" smtClean="0">
                <a:solidFill>
                  <a:srgbClr val="FF0000"/>
                </a:solidFill>
              </a:rPr>
              <a:t>LONG</a:t>
            </a:r>
            <a:r>
              <a:rPr lang="cs-CZ" sz="2400" b="1" dirty="0" smtClean="0">
                <a:solidFill>
                  <a:srgbClr val="FF0000"/>
                </a:solidFill>
              </a:rPr>
              <a:t>-AE,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LONG</a:t>
            </a:r>
            <a:r>
              <a:rPr lang="cs-CZ" sz="2400" b="1" dirty="0" smtClean="0">
                <a:solidFill>
                  <a:srgbClr val="FF0000"/>
                </a:solidFill>
              </a:rPr>
              <a:t>-I </a:t>
            </a:r>
          </a:p>
          <a:p>
            <a:pPr lvl="1">
              <a:spcAft>
                <a:spcPts val="600"/>
              </a:spcAft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BREVIS, E </a:t>
            </a:r>
            <a:r>
              <a:rPr lang="cs-CZ" sz="2400" b="1" dirty="0" smtClean="0"/>
              <a:t>		gen. </a:t>
            </a:r>
            <a:r>
              <a:rPr lang="cs-CZ" sz="2400" dirty="0" smtClean="0">
                <a:solidFill>
                  <a:srgbClr val="FF0000"/>
                </a:solidFill>
              </a:rPr>
              <a:t>BREV</a:t>
            </a:r>
            <a:r>
              <a:rPr lang="cs-CZ" sz="2400" b="1" dirty="0" smtClean="0">
                <a:solidFill>
                  <a:srgbClr val="FF0000"/>
                </a:solidFill>
              </a:rPr>
              <a:t>-IS</a:t>
            </a:r>
          </a:p>
          <a:p>
            <a:r>
              <a:rPr lang="cs-CZ" sz="2400" i="1" dirty="0" err="1" smtClean="0">
                <a:solidFill>
                  <a:srgbClr val="00B050"/>
                </a:solidFill>
              </a:rPr>
              <a:t>Comparative</a:t>
            </a:r>
            <a:r>
              <a:rPr lang="cs-CZ" sz="2400" i="1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cs-CZ" sz="2400" dirty="0" smtClean="0"/>
              <a:t>genitive stem + </a:t>
            </a:r>
            <a:r>
              <a:rPr lang="cs-CZ" sz="2400" dirty="0" err="1" smtClean="0"/>
              <a:t>comparative</a:t>
            </a:r>
            <a:r>
              <a:rPr lang="cs-CZ" sz="2400" dirty="0" smtClean="0"/>
              <a:t> </a:t>
            </a:r>
            <a:r>
              <a:rPr lang="cs-CZ" sz="2400" dirty="0" err="1" smtClean="0"/>
              <a:t>suffixes</a:t>
            </a:r>
            <a:r>
              <a:rPr lang="cs-CZ" sz="2400" dirty="0"/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</a:rPr>
              <a:t>ior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m.+f</a:t>
            </a:r>
            <a:r>
              <a:rPr lang="cs-CZ" sz="2400" dirty="0" smtClean="0"/>
              <a:t>.),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-ius </a:t>
            </a:r>
            <a:r>
              <a:rPr lang="cs-CZ" sz="2400" dirty="0" smtClean="0"/>
              <a:t>(n.)</a:t>
            </a:r>
          </a:p>
          <a:p>
            <a:pPr lvl="1"/>
            <a:r>
              <a:rPr lang="cs-CZ" sz="2400" dirty="0" smtClean="0"/>
              <a:t>genitive </a:t>
            </a:r>
            <a:r>
              <a:rPr lang="cs-CZ" sz="2400" dirty="0" err="1" smtClean="0"/>
              <a:t>ending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all</a:t>
            </a:r>
            <a:r>
              <a:rPr lang="cs-CZ" sz="2400" dirty="0" smtClean="0"/>
              <a:t> 3 </a:t>
            </a:r>
            <a:r>
              <a:rPr lang="cs-CZ" sz="2400" dirty="0" err="1" smtClean="0"/>
              <a:t>genders</a:t>
            </a:r>
            <a:r>
              <a:rPr lang="cs-CZ" sz="2400" dirty="0" smtClean="0"/>
              <a:t>: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</a:rPr>
              <a:t>ioris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cs-CZ" sz="2400" dirty="0" err="1" smtClean="0"/>
              <a:t>declined</a:t>
            </a:r>
            <a:r>
              <a:rPr lang="cs-CZ" sz="2400" dirty="0" smtClean="0"/>
              <a:t> </a:t>
            </a:r>
            <a:r>
              <a:rPr lang="cs-CZ" sz="2400" dirty="0" err="1" smtClean="0"/>
              <a:t>like</a:t>
            </a:r>
            <a:r>
              <a:rPr lang="cs-CZ" sz="2400" dirty="0" smtClean="0"/>
              <a:t> </a:t>
            </a:r>
            <a:r>
              <a:rPr lang="cs-CZ" sz="2400" b="1" dirty="0" smtClean="0"/>
              <a:t>3rd </a:t>
            </a:r>
            <a:r>
              <a:rPr lang="cs-CZ" sz="2400" b="1" dirty="0" err="1" smtClean="0"/>
              <a:t>declension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consonant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stems</a:t>
            </a:r>
            <a:r>
              <a:rPr lang="cs-CZ" sz="2400" b="1" dirty="0" smtClean="0"/>
              <a:t>, 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i.e</a:t>
            </a:r>
            <a:r>
              <a:rPr lang="cs-CZ" sz="2400" b="1" dirty="0" smtClean="0"/>
              <a:t>. DOLOR (m. + f.) and CORPUS (n.)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   </a:t>
            </a:r>
            <a:r>
              <a:rPr lang="cs-CZ" sz="2400" dirty="0" smtClean="0">
                <a:solidFill>
                  <a:srgbClr val="FF0000"/>
                </a:solidFill>
              </a:rPr>
              <a:t>LONG</a:t>
            </a:r>
            <a:r>
              <a:rPr lang="cs-CZ" sz="2400" b="1" dirty="0" smtClean="0">
                <a:solidFill>
                  <a:srgbClr val="FF0000"/>
                </a:solidFill>
              </a:rPr>
              <a:t>IOR</a:t>
            </a:r>
            <a:r>
              <a:rPr lang="cs-CZ" sz="2400" dirty="0" smtClean="0">
                <a:solidFill>
                  <a:srgbClr val="FF0000"/>
                </a:solidFill>
              </a:rPr>
              <a:t>, LONG</a:t>
            </a:r>
            <a:r>
              <a:rPr lang="cs-CZ" sz="2400" b="1" dirty="0" smtClean="0">
                <a:solidFill>
                  <a:srgbClr val="FF0000"/>
                </a:solidFill>
              </a:rPr>
              <a:t>IUS, </a:t>
            </a:r>
            <a:r>
              <a:rPr lang="cs-CZ" sz="2400" b="1" dirty="0" smtClean="0"/>
              <a:t>gen. </a:t>
            </a:r>
            <a:r>
              <a:rPr lang="cs-CZ" sz="2400" b="1" dirty="0" smtClean="0">
                <a:solidFill>
                  <a:srgbClr val="FF0000"/>
                </a:solidFill>
              </a:rPr>
              <a:t>LONGIORIS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   BREV</a:t>
            </a:r>
            <a:r>
              <a:rPr lang="cs-CZ" sz="2400" b="1" dirty="0" smtClean="0">
                <a:solidFill>
                  <a:srgbClr val="FF0000"/>
                </a:solidFill>
              </a:rPr>
              <a:t>IOR, </a:t>
            </a:r>
            <a:r>
              <a:rPr lang="cs-CZ" sz="2400" dirty="0" smtClean="0">
                <a:solidFill>
                  <a:srgbClr val="FF0000"/>
                </a:solidFill>
              </a:rPr>
              <a:t>BREV</a:t>
            </a:r>
            <a:r>
              <a:rPr lang="cs-CZ" sz="2400" b="1" dirty="0" smtClean="0">
                <a:solidFill>
                  <a:srgbClr val="FF0000"/>
                </a:solidFill>
              </a:rPr>
              <a:t>IUS, </a:t>
            </a:r>
            <a:r>
              <a:rPr lang="cs-CZ" sz="2400" b="1" dirty="0"/>
              <a:t>gen. </a:t>
            </a:r>
            <a:r>
              <a:rPr lang="cs-CZ" sz="2400" b="1" dirty="0" smtClean="0">
                <a:solidFill>
                  <a:srgbClr val="FF0000"/>
                </a:solidFill>
              </a:rPr>
              <a:t>BREVIORIS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Declining</a:t>
            </a:r>
            <a:r>
              <a:rPr lang="cs-CZ" dirty="0" smtClean="0"/>
              <a:t> </a:t>
            </a:r>
            <a:r>
              <a:rPr lang="cs-CZ" dirty="0" err="1" smtClean="0"/>
              <a:t>comparatives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777737"/>
              </p:ext>
            </p:extLst>
          </p:nvPr>
        </p:nvGraphicFramePr>
        <p:xfrm>
          <a:off x="179388" y="1844675"/>
          <a:ext cx="8504235" cy="190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0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8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0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0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08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19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singular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plural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nom</a:t>
                      </a:r>
                      <a:r>
                        <a:rPr lang="cs-CZ" sz="1900" dirty="0" smtClean="0"/>
                        <a:t>.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brevius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breviores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breviora</a:t>
                      </a:r>
                      <a:endParaRPr lang="cs-CZ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gen.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brevioris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breviorum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acc</a:t>
                      </a:r>
                      <a:r>
                        <a:rPr lang="cs-CZ" sz="1900" dirty="0" smtClean="0"/>
                        <a:t>.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breviorem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brevius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breviores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breviora</a:t>
                      </a:r>
                      <a:endParaRPr lang="cs-CZ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abl</a:t>
                      </a:r>
                      <a:r>
                        <a:rPr lang="cs-CZ" sz="1900" dirty="0" smtClean="0"/>
                        <a:t>.</a:t>
                      </a:r>
                      <a:endParaRPr lang="cs-CZ" sz="19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breviore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brevioribus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05" name="TextovéPole 4"/>
          <p:cNvSpPr txBox="1">
            <a:spLocks noChangeArrowheads="1"/>
          </p:cNvSpPr>
          <p:nvPr/>
        </p:nvSpPr>
        <p:spPr bwMode="auto">
          <a:xfrm>
            <a:off x="255588" y="4191000"/>
            <a:ext cx="919321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err="1" smtClean="0">
                <a:latin typeface="+mj-lt"/>
              </a:rPr>
              <a:t>Comparative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forms</a:t>
            </a:r>
            <a:r>
              <a:rPr lang="cs-CZ" dirty="0">
                <a:latin typeface="+mj-lt"/>
              </a:rPr>
              <a:t> are </a:t>
            </a:r>
            <a:r>
              <a:rPr lang="cs-CZ" dirty="0" err="1">
                <a:latin typeface="+mj-lt"/>
              </a:rPr>
              <a:t>declined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according</a:t>
            </a:r>
            <a:r>
              <a:rPr lang="cs-CZ" dirty="0">
                <a:latin typeface="+mj-lt"/>
              </a:rPr>
              <a:t> to </a:t>
            </a:r>
            <a:r>
              <a:rPr lang="cs-CZ" dirty="0" err="1" smtClean="0">
                <a:latin typeface="+mj-lt"/>
              </a:rPr>
              <a:t>paradigms</a:t>
            </a:r>
            <a:r>
              <a:rPr lang="cs-CZ" dirty="0" smtClean="0">
                <a:latin typeface="+mj-lt"/>
              </a:rPr>
              <a:t>:</a:t>
            </a:r>
          </a:p>
          <a:p>
            <a:r>
              <a:rPr lang="cs-CZ" dirty="0" smtClean="0">
                <a:latin typeface="+mj-lt"/>
              </a:rPr>
              <a:t>DOLOR </a:t>
            </a:r>
            <a:r>
              <a:rPr lang="cs-CZ" dirty="0">
                <a:latin typeface="+mj-lt"/>
              </a:rPr>
              <a:t>(M., F.) and CORPUS (N</a:t>
            </a:r>
            <a:r>
              <a:rPr lang="cs-CZ" dirty="0" smtClean="0">
                <a:latin typeface="+mj-lt"/>
              </a:rPr>
              <a:t>.).</a:t>
            </a:r>
          </a:p>
          <a:p>
            <a:r>
              <a:rPr lang="cs-CZ" altLang="cs-CZ" dirty="0" smtClean="0">
                <a:latin typeface="+mj-lt"/>
              </a:rPr>
              <a:t>Genitive </a:t>
            </a:r>
            <a:r>
              <a:rPr lang="cs-CZ" altLang="cs-CZ" dirty="0" err="1" smtClean="0">
                <a:latin typeface="+mj-lt"/>
              </a:rPr>
              <a:t>ending</a:t>
            </a:r>
            <a:r>
              <a:rPr lang="cs-CZ" altLang="cs-CZ" dirty="0" smtClean="0">
                <a:latin typeface="+mj-lt"/>
              </a:rPr>
              <a:t> </a:t>
            </a:r>
            <a:r>
              <a:rPr lang="cs-CZ" altLang="cs-CZ" dirty="0" err="1" smtClean="0">
                <a:latin typeface="+mj-lt"/>
              </a:rPr>
              <a:t>for</a:t>
            </a:r>
            <a:r>
              <a:rPr lang="cs-CZ" altLang="cs-CZ" dirty="0" smtClean="0">
                <a:latin typeface="+mj-lt"/>
              </a:rPr>
              <a:t> </a:t>
            </a:r>
            <a:r>
              <a:rPr lang="cs-CZ" altLang="cs-CZ" dirty="0" err="1" smtClean="0">
                <a:latin typeface="+mj-lt"/>
              </a:rPr>
              <a:t>all</a:t>
            </a:r>
            <a:r>
              <a:rPr lang="cs-CZ" altLang="cs-CZ" dirty="0" smtClean="0">
                <a:latin typeface="+mj-lt"/>
              </a:rPr>
              <a:t> 3 </a:t>
            </a:r>
            <a:r>
              <a:rPr lang="cs-CZ" altLang="cs-CZ" dirty="0" err="1" smtClean="0">
                <a:latin typeface="+mj-lt"/>
              </a:rPr>
              <a:t>genders</a:t>
            </a:r>
            <a:r>
              <a:rPr lang="cs-CZ" altLang="cs-CZ" dirty="0" smtClean="0">
                <a:latin typeface="+mj-lt"/>
              </a:rPr>
              <a:t>: </a:t>
            </a:r>
            <a:r>
              <a:rPr lang="cs-CZ" altLang="cs-CZ" dirty="0">
                <a:latin typeface="+mj-lt"/>
              </a:rPr>
              <a:t>– IORIS. </a:t>
            </a:r>
            <a:endParaRPr lang="cs-CZ" altLang="cs-CZ" dirty="0" smtClean="0">
              <a:latin typeface="+mj-lt"/>
            </a:endParaRPr>
          </a:p>
          <a:p>
            <a:r>
              <a:rPr lang="cs-CZ" altLang="cs-CZ" dirty="0" err="1" smtClean="0">
                <a:latin typeface="+mj-lt"/>
              </a:rPr>
              <a:t>E.g</a:t>
            </a:r>
            <a:r>
              <a:rPr lang="cs-CZ" altLang="cs-CZ" dirty="0" smtClean="0">
                <a:latin typeface="+mj-lt"/>
              </a:rPr>
              <a:t>.:</a:t>
            </a:r>
            <a:endParaRPr lang="cs-CZ" altLang="cs-CZ" dirty="0">
              <a:latin typeface="+mj-lt"/>
            </a:endParaRPr>
          </a:p>
          <a:p>
            <a:r>
              <a:rPr lang="cs-CZ" altLang="cs-CZ" sz="1700" dirty="0">
                <a:latin typeface="+mj-lt"/>
              </a:rPr>
              <a:t>simplex, </a:t>
            </a:r>
            <a:r>
              <a:rPr lang="cs-CZ" altLang="cs-CZ" sz="1700" dirty="0" err="1" smtClean="0">
                <a:latin typeface="+mj-lt"/>
              </a:rPr>
              <a:t>simplicis</a:t>
            </a:r>
            <a:r>
              <a:rPr lang="cs-CZ" altLang="cs-CZ" sz="1700" dirty="0" smtClean="0">
                <a:latin typeface="+mj-lt"/>
              </a:rPr>
              <a:t>	-&gt; </a:t>
            </a:r>
            <a:r>
              <a:rPr lang="cs-CZ" altLang="cs-CZ" sz="1700" dirty="0" err="1">
                <a:latin typeface="+mj-lt"/>
              </a:rPr>
              <a:t>simplicior</a:t>
            </a:r>
            <a:r>
              <a:rPr lang="cs-CZ" altLang="cs-CZ" sz="1700" dirty="0">
                <a:latin typeface="+mj-lt"/>
              </a:rPr>
              <a:t> (m., f.), </a:t>
            </a:r>
            <a:r>
              <a:rPr lang="cs-CZ" altLang="cs-CZ" sz="1700" dirty="0" err="1">
                <a:latin typeface="+mj-lt"/>
              </a:rPr>
              <a:t>simplicius</a:t>
            </a:r>
            <a:r>
              <a:rPr lang="cs-CZ" altLang="cs-CZ" sz="1700" dirty="0">
                <a:latin typeface="+mj-lt"/>
              </a:rPr>
              <a:t> (n</a:t>
            </a:r>
            <a:r>
              <a:rPr lang="cs-CZ" altLang="cs-CZ" sz="1700" dirty="0" smtClean="0">
                <a:latin typeface="+mj-lt"/>
              </a:rPr>
              <a:t>.) -&gt; gen. </a:t>
            </a:r>
            <a:r>
              <a:rPr lang="cs-CZ" altLang="cs-CZ" sz="1700" dirty="0" err="1">
                <a:latin typeface="+mj-lt"/>
              </a:rPr>
              <a:t>sg</a:t>
            </a:r>
            <a:r>
              <a:rPr lang="cs-CZ" altLang="cs-CZ" sz="1700" dirty="0">
                <a:latin typeface="+mj-lt"/>
              </a:rPr>
              <a:t>.: </a:t>
            </a:r>
            <a:r>
              <a:rPr lang="cs-CZ" altLang="cs-CZ" sz="1700" dirty="0" err="1">
                <a:solidFill>
                  <a:srgbClr val="FF0000"/>
                </a:solidFill>
                <a:latin typeface="+mj-lt"/>
              </a:rPr>
              <a:t>simplicior</a:t>
            </a:r>
            <a:r>
              <a:rPr lang="cs-CZ" altLang="cs-CZ" sz="1700" dirty="0" err="1">
                <a:latin typeface="+mj-lt"/>
              </a:rPr>
              <a:t>is</a:t>
            </a:r>
            <a:r>
              <a:rPr lang="cs-CZ" altLang="cs-CZ" sz="1700" dirty="0">
                <a:latin typeface="+mj-lt"/>
              </a:rPr>
              <a:t> (m., f., n.)</a:t>
            </a:r>
          </a:p>
          <a:p>
            <a:r>
              <a:rPr lang="cs-CZ" altLang="cs-CZ" sz="1700" dirty="0" err="1">
                <a:latin typeface="+mj-lt"/>
              </a:rPr>
              <a:t>latus</a:t>
            </a:r>
            <a:r>
              <a:rPr lang="cs-CZ" altLang="cs-CZ" sz="1700" dirty="0">
                <a:latin typeface="+mj-lt"/>
              </a:rPr>
              <a:t>, a, um </a:t>
            </a:r>
            <a:r>
              <a:rPr lang="cs-CZ" altLang="cs-CZ" sz="1700" dirty="0" smtClean="0">
                <a:latin typeface="+mj-lt"/>
              </a:rPr>
              <a:t>	-&gt; </a:t>
            </a:r>
            <a:r>
              <a:rPr lang="cs-CZ" altLang="cs-CZ" sz="1700" dirty="0" err="1">
                <a:latin typeface="+mj-lt"/>
              </a:rPr>
              <a:t>latior</a:t>
            </a:r>
            <a:r>
              <a:rPr lang="cs-CZ" altLang="cs-CZ" sz="1700" dirty="0">
                <a:latin typeface="+mj-lt"/>
              </a:rPr>
              <a:t> (m., f.), </a:t>
            </a:r>
            <a:r>
              <a:rPr lang="cs-CZ" altLang="cs-CZ" sz="1700" dirty="0" err="1">
                <a:latin typeface="+mj-lt"/>
              </a:rPr>
              <a:t>latius</a:t>
            </a:r>
            <a:r>
              <a:rPr lang="cs-CZ" altLang="cs-CZ" sz="1700" dirty="0">
                <a:latin typeface="+mj-lt"/>
              </a:rPr>
              <a:t> (n.) </a:t>
            </a:r>
            <a:r>
              <a:rPr lang="cs-CZ" altLang="cs-CZ" sz="1700" dirty="0" smtClean="0">
                <a:latin typeface="+mj-lt"/>
              </a:rPr>
              <a:t>	</a:t>
            </a:r>
            <a:r>
              <a:rPr lang="cs-CZ" altLang="cs-CZ" sz="1700" dirty="0">
                <a:latin typeface="+mj-lt"/>
              </a:rPr>
              <a:t> </a:t>
            </a:r>
            <a:r>
              <a:rPr lang="cs-CZ" altLang="cs-CZ" sz="1700" dirty="0" smtClean="0">
                <a:latin typeface="+mj-lt"/>
              </a:rPr>
              <a:t>             -&gt; gen. </a:t>
            </a:r>
            <a:r>
              <a:rPr lang="cs-CZ" altLang="cs-CZ" sz="1700" dirty="0" err="1">
                <a:latin typeface="+mj-lt"/>
              </a:rPr>
              <a:t>sg</a:t>
            </a:r>
            <a:r>
              <a:rPr lang="cs-CZ" altLang="cs-CZ" sz="1700" dirty="0">
                <a:latin typeface="+mj-lt"/>
              </a:rPr>
              <a:t>.: </a:t>
            </a:r>
            <a:r>
              <a:rPr lang="cs-CZ" altLang="cs-CZ" sz="1700" dirty="0" err="1" smtClean="0">
                <a:solidFill>
                  <a:srgbClr val="FF0000"/>
                </a:solidFill>
                <a:latin typeface="+mj-lt"/>
              </a:rPr>
              <a:t>latior</a:t>
            </a:r>
            <a:r>
              <a:rPr lang="cs-CZ" altLang="cs-CZ" sz="1700" dirty="0" err="1" smtClean="0">
                <a:latin typeface="+mj-lt"/>
              </a:rPr>
              <a:t>is</a:t>
            </a:r>
            <a:r>
              <a:rPr lang="cs-CZ" altLang="cs-CZ" sz="1700" dirty="0" smtClean="0">
                <a:latin typeface="+mj-lt"/>
              </a:rPr>
              <a:t> </a:t>
            </a:r>
            <a:r>
              <a:rPr lang="cs-CZ" altLang="cs-CZ" sz="1700" dirty="0"/>
              <a:t>(m., f., n</a:t>
            </a:r>
            <a:r>
              <a:rPr lang="cs-CZ" altLang="cs-CZ" sz="1700" dirty="0" smtClean="0"/>
              <a:t>.)</a:t>
            </a:r>
            <a:endParaRPr lang="cs-CZ" altLang="cs-CZ" sz="1700" dirty="0"/>
          </a:p>
        </p:txBody>
      </p:sp>
    </p:spTree>
    <p:extLst>
      <p:ext uri="{BB962C8B-B14F-4D97-AF65-F5344CB8AC3E}">
        <p14:creationId xmlns:p14="http://schemas.microsoft.com/office/powerpoint/2010/main" val="6584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s.muni.cz/auth/el/1411/jaro2016/aVLLT0222c/um/Obrazek1.png"/>
          <p:cNvSpPr>
            <a:spLocks noChangeAspect="1" noChangeArrowheads="1"/>
          </p:cNvSpPr>
          <p:nvPr/>
        </p:nvSpPr>
        <p:spPr bwMode="auto">
          <a:xfrm>
            <a:off x="-28432" y="1752600"/>
            <a:ext cx="735953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1" descr="KOncovky do prezentáci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14400"/>
            <a:ext cx="8915401" cy="585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515655" y="1295400"/>
            <a:ext cx="513545" cy="54102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029200" y="1295400"/>
            <a:ext cx="609600" cy="54102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/>
              <a:t>Latin and </a:t>
            </a:r>
            <a:r>
              <a:rPr lang="cs-CZ" dirty="0" err="1" smtClean="0"/>
              <a:t>Greek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eclensions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7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r>
              <a:rPr lang="cs-CZ" dirty="0" smtClean="0"/>
              <a:t> - superlative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Autofit/>
          </a:bodyPr>
          <a:lstStyle/>
          <a:p>
            <a:r>
              <a:rPr lang="cs-CZ" sz="2400" i="1" dirty="0" smtClean="0">
                <a:solidFill>
                  <a:srgbClr val="00B050"/>
                </a:solidFill>
              </a:rPr>
              <a:t>Positive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LONGUS, A, UM </a:t>
            </a: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b="1" dirty="0"/>
              <a:t>gen. </a:t>
            </a:r>
            <a:r>
              <a:rPr lang="cs-CZ" sz="2400" dirty="0" smtClean="0">
                <a:solidFill>
                  <a:srgbClr val="FF0000"/>
                </a:solidFill>
              </a:rPr>
              <a:t>LONG</a:t>
            </a:r>
            <a:r>
              <a:rPr lang="cs-CZ" sz="2400" b="1" dirty="0" smtClean="0">
                <a:solidFill>
                  <a:srgbClr val="FF0000"/>
                </a:solidFill>
              </a:rPr>
              <a:t>-I, </a:t>
            </a:r>
            <a:r>
              <a:rPr lang="cs-CZ" sz="2400" dirty="0">
                <a:solidFill>
                  <a:srgbClr val="FF0000"/>
                </a:solidFill>
              </a:rPr>
              <a:t>LONG</a:t>
            </a:r>
            <a:r>
              <a:rPr lang="cs-CZ" sz="2400" b="1" dirty="0">
                <a:solidFill>
                  <a:srgbClr val="FF0000"/>
                </a:solidFill>
              </a:rPr>
              <a:t>-AE,</a:t>
            </a:r>
            <a:r>
              <a:rPr lang="cs-CZ" sz="2400" dirty="0">
                <a:solidFill>
                  <a:srgbClr val="FF0000"/>
                </a:solidFill>
              </a:rPr>
              <a:t> LONG</a:t>
            </a:r>
            <a:r>
              <a:rPr lang="cs-CZ" sz="2400" b="1" dirty="0">
                <a:solidFill>
                  <a:srgbClr val="FF0000"/>
                </a:solidFill>
              </a:rPr>
              <a:t>-I </a:t>
            </a:r>
          </a:p>
          <a:p>
            <a:pPr lvl="1">
              <a:spcAft>
                <a:spcPts val="600"/>
              </a:spcAft>
              <a:buNone/>
            </a:pPr>
            <a:r>
              <a:rPr lang="cs-CZ" sz="2400" dirty="0">
                <a:solidFill>
                  <a:srgbClr val="FF0000"/>
                </a:solidFill>
              </a:rPr>
              <a:t>BREVIS, E </a:t>
            </a:r>
            <a:r>
              <a:rPr lang="cs-CZ" sz="2400" b="1" dirty="0"/>
              <a:t>		gen. </a:t>
            </a:r>
            <a:r>
              <a:rPr lang="cs-CZ" sz="2400" dirty="0" smtClean="0">
                <a:solidFill>
                  <a:srgbClr val="FF0000"/>
                </a:solidFill>
              </a:rPr>
              <a:t>BREV</a:t>
            </a:r>
            <a:r>
              <a:rPr lang="cs-CZ" sz="2400" b="1" dirty="0" smtClean="0">
                <a:solidFill>
                  <a:srgbClr val="FF0000"/>
                </a:solidFill>
              </a:rPr>
              <a:t>-IS</a:t>
            </a:r>
            <a:endParaRPr lang="cs-CZ" sz="2400" i="1" dirty="0" smtClean="0">
              <a:solidFill>
                <a:srgbClr val="00B050"/>
              </a:solidFill>
            </a:endParaRPr>
          </a:p>
          <a:p>
            <a:r>
              <a:rPr lang="cs-CZ" sz="2400" i="1" dirty="0" smtClean="0">
                <a:solidFill>
                  <a:srgbClr val="00B050"/>
                </a:solidFill>
              </a:rPr>
              <a:t>Superlative</a:t>
            </a:r>
          </a:p>
          <a:p>
            <a:pPr lvl="1"/>
            <a:r>
              <a:rPr lang="cs-CZ" sz="2300" dirty="0" smtClean="0"/>
              <a:t>genitive </a:t>
            </a:r>
            <a:r>
              <a:rPr lang="cs-CZ" sz="2300" dirty="0"/>
              <a:t>stem </a:t>
            </a:r>
            <a:r>
              <a:rPr lang="cs-CZ" sz="2300" smtClean="0"/>
              <a:t>+ superlative </a:t>
            </a:r>
            <a:r>
              <a:rPr lang="cs-CZ" sz="2300" dirty="0" err="1" smtClean="0"/>
              <a:t>suffixes</a:t>
            </a:r>
            <a:r>
              <a:rPr lang="cs-CZ" sz="2300" dirty="0" smtClean="0"/>
              <a:t> </a:t>
            </a:r>
            <a:r>
              <a:rPr lang="cs-CZ" sz="23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2300" dirty="0" err="1" smtClean="0">
                <a:solidFill>
                  <a:schemeClr val="accent1">
                    <a:lumMod val="75000"/>
                  </a:schemeClr>
                </a:solidFill>
              </a:rPr>
              <a:t>issimus</a:t>
            </a:r>
            <a:r>
              <a:rPr lang="cs-CZ" sz="2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300" dirty="0" smtClean="0"/>
              <a:t>(m.),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cs-CZ" sz="2300" dirty="0" smtClean="0">
                <a:solidFill>
                  <a:schemeClr val="accent1">
                    <a:lumMod val="75000"/>
                  </a:schemeClr>
                </a:solidFill>
              </a:rPr>
              <a:t>    -</a:t>
            </a:r>
            <a:r>
              <a:rPr lang="cs-CZ" sz="2300" dirty="0" err="1">
                <a:solidFill>
                  <a:schemeClr val="accent1">
                    <a:lumMod val="75000"/>
                  </a:schemeClr>
                </a:solidFill>
              </a:rPr>
              <a:t>issima</a:t>
            </a:r>
            <a:r>
              <a:rPr lang="cs-CZ" sz="2300" dirty="0"/>
              <a:t> (f.), </a:t>
            </a:r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2300" dirty="0" err="1">
                <a:solidFill>
                  <a:schemeClr val="accent1">
                    <a:lumMod val="75000"/>
                  </a:schemeClr>
                </a:solidFill>
              </a:rPr>
              <a:t>issimum</a:t>
            </a:r>
            <a:r>
              <a:rPr lang="cs-CZ" sz="2300" dirty="0"/>
              <a:t> (n</a:t>
            </a:r>
            <a:r>
              <a:rPr lang="cs-CZ" sz="2300" dirty="0" smtClean="0"/>
              <a:t>.)</a:t>
            </a:r>
          </a:p>
          <a:p>
            <a:pPr lvl="1"/>
            <a:r>
              <a:rPr lang="cs-CZ" sz="2300" dirty="0" err="1" smtClean="0"/>
              <a:t>declined</a:t>
            </a:r>
            <a:r>
              <a:rPr lang="cs-CZ" sz="2300" dirty="0" smtClean="0"/>
              <a:t> </a:t>
            </a:r>
            <a:r>
              <a:rPr lang="cs-CZ" sz="2300" dirty="0" err="1"/>
              <a:t>like</a:t>
            </a:r>
            <a:r>
              <a:rPr lang="cs-CZ" sz="2300" dirty="0"/>
              <a:t> </a:t>
            </a:r>
            <a:r>
              <a:rPr lang="cs-CZ" sz="2300" b="1" dirty="0" smtClean="0"/>
              <a:t>1st and 2nd </a:t>
            </a:r>
            <a:r>
              <a:rPr lang="cs-CZ" sz="2300" b="1" dirty="0" err="1" smtClean="0"/>
              <a:t>declension</a:t>
            </a:r>
            <a:r>
              <a:rPr lang="cs-CZ" sz="2300" b="1" dirty="0" smtClean="0"/>
              <a:t> </a:t>
            </a:r>
            <a:r>
              <a:rPr lang="cs-CZ" sz="2300" b="1" dirty="0" err="1" smtClean="0"/>
              <a:t>adjectives</a:t>
            </a:r>
            <a:r>
              <a:rPr lang="cs-CZ" sz="2300" b="1" dirty="0" smtClean="0"/>
              <a:t>, 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300" b="1" dirty="0" smtClean="0"/>
              <a:t>    </a:t>
            </a:r>
            <a:r>
              <a:rPr lang="cs-CZ" sz="2300" b="1" dirty="0" err="1" smtClean="0"/>
              <a:t>i.e</a:t>
            </a:r>
            <a:r>
              <a:rPr lang="cs-CZ" sz="2300" b="1" dirty="0" smtClean="0"/>
              <a:t>. MUSCULUS (m.), VENA (f.), SEPTUM (n.)</a:t>
            </a:r>
            <a:endParaRPr lang="cs-CZ" sz="2300" b="1" dirty="0"/>
          </a:p>
          <a:p>
            <a:pPr lvl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LONG</a:t>
            </a:r>
            <a:r>
              <a:rPr lang="cs-CZ" sz="2400" b="1" dirty="0" smtClean="0">
                <a:solidFill>
                  <a:srgbClr val="FF0000"/>
                </a:solidFill>
              </a:rPr>
              <a:t>ISSIMUS, A, UM</a:t>
            </a:r>
          </a:p>
          <a:p>
            <a:pPr lvl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BREV</a:t>
            </a:r>
            <a:r>
              <a:rPr lang="cs-CZ" sz="2400" b="1" dirty="0" smtClean="0">
                <a:solidFill>
                  <a:srgbClr val="FF0000"/>
                </a:solidFill>
              </a:rPr>
              <a:t>ISSIMUS, A, UM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s.muni.cz/auth/el/1411/jaro2016/aVLLT0222c/um/Obrazek1.png"/>
          <p:cNvSpPr>
            <a:spLocks noChangeAspect="1" noChangeArrowheads="1"/>
          </p:cNvSpPr>
          <p:nvPr/>
        </p:nvSpPr>
        <p:spPr bwMode="auto">
          <a:xfrm>
            <a:off x="-28432" y="1752600"/>
            <a:ext cx="735953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1" descr="KOncovky do prezentáci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14400"/>
            <a:ext cx="8915401" cy="585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858055" y="1295400"/>
            <a:ext cx="513545" cy="54102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446200" y="1295400"/>
            <a:ext cx="449400" cy="54102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/>
              <a:t>Latin and </a:t>
            </a:r>
            <a:r>
              <a:rPr lang="cs-CZ" dirty="0" err="1" smtClean="0"/>
              <a:t>Greek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eclensions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895600" y="1295400"/>
            <a:ext cx="609600" cy="54102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6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6809</TotalTime>
  <Words>1365</Words>
  <Application>Microsoft Office PowerPoint</Application>
  <PresentationFormat>Předvádění na obrazovce (4:3)</PresentationFormat>
  <Paragraphs>456</Paragraphs>
  <Slides>36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Administrativní</vt:lpstr>
      <vt:lpstr>Basic Medical Terminology II</vt:lpstr>
      <vt:lpstr>Revision of adjectives Connect to make meaningful phrases</vt:lpstr>
      <vt:lpstr>Comparison of adjectives</vt:lpstr>
      <vt:lpstr>Types of comparison</vt:lpstr>
      <vt:lpstr>Regular comparison - comparative</vt:lpstr>
      <vt:lpstr>Declining comparatives</vt:lpstr>
      <vt:lpstr>Prezentace aplikace PowerPoint</vt:lpstr>
      <vt:lpstr>Regular comparison - superlative</vt:lpstr>
      <vt:lpstr>Prezentace aplikace PowerPoint</vt:lpstr>
      <vt:lpstr>Irregular and incomplete comparison</vt:lpstr>
      <vt:lpstr>Use of comparatives in anatomy</vt:lpstr>
      <vt:lpstr>Use of comparatives in anatomy</vt:lpstr>
      <vt:lpstr>Use of comparatives in anatomy</vt:lpstr>
      <vt:lpstr>Use of comparatives in anatomy</vt:lpstr>
      <vt:lpstr>Use of comparatives in anatomy</vt:lpstr>
      <vt:lpstr>Use of superlatives in anatomy</vt:lpstr>
      <vt:lpstr>Use of superlatives in anatomy</vt:lpstr>
      <vt:lpstr>Use of superlatives in anatomy</vt:lpstr>
      <vt:lpstr>Form comparatives and superlatives </vt:lpstr>
      <vt:lpstr>Fill in comparatives and superlatives in correct forms (Handout 2.2, task 3)</vt:lpstr>
      <vt:lpstr>Create meaningful diagnoses </vt:lpstr>
      <vt:lpstr>Decide whether the following sentences are true or false (Handout 2.2, task 5)</vt:lpstr>
      <vt:lpstr>Translate (Handout 2.2, task 6) </vt:lpstr>
      <vt:lpstr>Translate (Handout 2.2, task 6)  </vt:lpstr>
      <vt:lpstr>Give correct Latin anatomical terms </vt:lpstr>
      <vt:lpstr>Introduction to word-formation</vt:lpstr>
      <vt:lpstr>Basic terminology: 3 component parts of words</vt:lpstr>
      <vt:lpstr>PREFIXES</vt:lpstr>
      <vt:lpstr>SUFFIXES</vt:lpstr>
      <vt:lpstr>Diminutives</vt:lpstr>
      <vt:lpstr>Diminutives in anatomy</vt:lpstr>
      <vt:lpstr>Diminutives in anatomy</vt:lpstr>
      <vt:lpstr>Diminutives in anatomy</vt:lpstr>
      <vt:lpstr>Give nouns from which the following diminutives  are derived (Handout 2.4, task 1)</vt:lpstr>
      <vt:lpstr>Form diminutives (Handout 2.4, task 2)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creator>user</dc:creator>
  <cp:lastModifiedBy>user</cp:lastModifiedBy>
  <cp:revision>155</cp:revision>
  <dcterms:created xsi:type="dcterms:W3CDTF">2014-02-28T10:32:39Z</dcterms:created>
  <dcterms:modified xsi:type="dcterms:W3CDTF">2019-03-03T21:02:33Z</dcterms:modified>
</cp:coreProperties>
</file>