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9" r:id="rId2"/>
    <p:sldId id="284" r:id="rId3"/>
    <p:sldId id="285" r:id="rId4"/>
    <p:sldId id="265" r:id="rId5"/>
    <p:sldId id="261" r:id="rId6"/>
    <p:sldId id="262" r:id="rId7"/>
    <p:sldId id="263" r:id="rId8"/>
    <p:sldId id="272" r:id="rId9"/>
    <p:sldId id="290" r:id="rId10"/>
    <p:sldId id="264" r:id="rId11"/>
    <p:sldId id="266" r:id="rId12"/>
    <p:sldId id="280" r:id="rId13"/>
    <p:sldId id="286" r:id="rId14"/>
    <p:sldId id="257" r:id="rId15"/>
    <p:sldId id="258" r:id="rId16"/>
    <p:sldId id="275" r:id="rId17"/>
    <p:sldId id="276" r:id="rId18"/>
    <p:sldId id="291" r:id="rId19"/>
    <p:sldId id="271" r:id="rId20"/>
    <p:sldId id="287" r:id="rId21"/>
    <p:sldId id="281" r:id="rId22"/>
    <p:sldId id="288" r:id="rId23"/>
    <p:sldId id="279" r:id="rId24"/>
    <p:sldId id="293" r:id="rId25"/>
    <p:sldId id="292" r:id="rId26"/>
    <p:sldId id="278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FB2-2DC6-4899-A94C-79D52685D72B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3CD3-0E7C-48F3-8EF5-CC73E7257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5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bullae</a:t>
            </a:r>
            <a:r>
              <a:rPr lang="cs-CZ" dirty="0" smtClean="0"/>
              <a:t> </a:t>
            </a:r>
            <a:r>
              <a:rPr lang="cs-CZ" dirty="0" err="1" smtClean="0"/>
              <a:t>latae</a:t>
            </a:r>
            <a:r>
              <a:rPr lang="cs-CZ" dirty="0" smtClean="0"/>
              <a:t> </a:t>
            </a:r>
            <a:r>
              <a:rPr lang="cs-CZ" dirty="0" err="1" smtClean="0"/>
              <a:t>manuum</a:t>
            </a:r>
            <a:r>
              <a:rPr lang="cs-CZ" dirty="0" smtClean="0"/>
              <a:t> et </a:t>
            </a:r>
            <a:r>
              <a:rPr lang="cs-CZ" dirty="0" err="1" smtClean="0"/>
              <a:t>pedum</a:t>
            </a:r>
            <a:r>
              <a:rPr lang="cs-CZ" dirty="0" smtClean="0"/>
              <a:t>; </a:t>
            </a:r>
            <a:r>
              <a:rPr lang="cs-CZ" dirty="0" err="1" smtClean="0"/>
              <a:t>congelationes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sinistri</a:t>
            </a:r>
            <a:r>
              <a:rPr lang="cs-CZ" dirty="0" smtClean="0"/>
              <a:t> et </a:t>
            </a:r>
            <a:r>
              <a:rPr lang="cs-CZ" dirty="0" err="1" smtClean="0"/>
              <a:t>pollicis</a:t>
            </a:r>
            <a:r>
              <a:rPr lang="cs-CZ" dirty="0" smtClean="0"/>
              <a:t> </a:t>
            </a:r>
            <a:r>
              <a:rPr lang="cs-CZ" dirty="0" err="1" smtClean="0"/>
              <a:t>dextri</a:t>
            </a:r>
            <a:r>
              <a:rPr lang="cs-CZ" dirty="0" smtClean="0"/>
              <a:t> gradus </a:t>
            </a:r>
            <a:r>
              <a:rPr lang="cs-CZ" dirty="0" err="1" smtClean="0"/>
              <a:t>tertii</a:t>
            </a:r>
            <a:r>
              <a:rPr lang="cs-CZ" dirty="0" smtClean="0"/>
              <a:t>; </a:t>
            </a:r>
            <a:r>
              <a:rPr lang="cs-CZ" dirty="0" err="1" smtClean="0"/>
              <a:t>amputatio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sinistri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6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Funiculus</a:t>
            </a:r>
            <a:r>
              <a:rPr lang="cs-CZ" dirty="0" smtClean="0"/>
              <a:t>/chorda </a:t>
            </a:r>
            <a:r>
              <a:rPr lang="cs-CZ" dirty="0" err="1" smtClean="0"/>
              <a:t>umbilicalis</a:t>
            </a:r>
            <a:r>
              <a:rPr lang="cs-CZ" dirty="0" smtClean="0"/>
              <a:t> = </a:t>
            </a:r>
            <a:r>
              <a:rPr lang="cs-CZ" dirty="0" err="1" smtClean="0"/>
              <a:t>umbilical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none" dirty="0" err="1"/>
              <a:t>Tetraplegia</a:t>
            </a:r>
            <a:r>
              <a:rPr lang="cs-CZ" u="none" dirty="0"/>
              <a:t> / </a:t>
            </a:r>
            <a:r>
              <a:rPr lang="cs-CZ" u="none" dirty="0" err="1"/>
              <a:t>quadriplegia</a:t>
            </a:r>
            <a:r>
              <a:rPr lang="cs-CZ" u="none" dirty="0"/>
              <a:t> – </a:t>
            </a:r>
            <a:r>
              <a:rPr lang="cs-CZ" u="none" dirty="0" err="1"/>
              <a:t>diplegia</a:t>
            </a:r>
            <a:r>
              <a:rPr lang="cs-CZ" u="none" dirty="0"/>
              <a:t> – </a:t>
            </a:r>
            <a:r>
              <a:rPr lang="cs-CZ" u="none" dirty="0" err="1"/>
              <a:t>hemiplegia</a:t>
            </a:r>
            <a:r>
              <a:rPr lang="cs-CZ" u="none" dirty="0"/>
              <a:t> – </a:t>
            </a:r>
            <a:r>
              <a:rPr lang="cs-CZ" u="none" dirty="0" err="1"/>
              <a:t>triplegia</a:t>
            </a:r>
            <a:r>
              <a:rPr lang="cs-CZ" u="none" dirty="0"/>
              <a:t> – </a:t>
            </a:r>
            <a:r>
              <a:rPr lang="cs-CZ" u="none" dirty="0" err="1"/>
              <a:t>monoplegia</a:t>
            </a:r>
            <a:endParaRPr lang="cs-CZ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Monoparesis</a:t>
            </a:r>
            <a:r>
              <a:rPr lang="en-US" dirty="0"/>
              <a:t> – monoplegia – diplegia –</a:t>
            </a:r>
            <a:r>
              <a:rPr lang="en-US" dirty="0">
                <a:solidFill>
                  <a:srgbClr val="FF0000"/>
                </a:solidFill>
              </a:rPr>
              <a:t> paraplegia – </a:t>
            </a:r>
            <a:r>
              <a:rPr lang="en-US" dirty="0" err="1">
                <a:solidFill>
                  <a:srgbClr val="FF0000"/>
                </a:solidFill>
              </a:rPr>
              <a:t>paraparesis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smtClean="0"/>
              <a:t>hemiplegia </a:t>
            </a:r>
            <a:r>
              <a:rPr lang="en-US" dirty="0"/>
              <a:t>- triplegia – tetraplegia</a:t>
            </a:r>
            <a:r>
              <a:rPr lang="en-US" baseline="0" dirty="0"/>
              <a:t> (=quadriplegia, </a:t>
            </a:r>
            <a:r>
              <a:rPr lang="en-US" baseline="0" dirty="0" err="1"/>
              <a:t>quadruplegia</a:t>
            </a:r>
            <a:r>
              <a:rPr lang="en-US" baseline="0" dirty="0"/>
              <a:t>) – </a:t>
            </a:r>
            <a:r>
              <a:rPr lang="en-US" baseline="0" dirty="0" err="1"/>
              <a:t>tetraparesis</a:t>
            </a:r>
            <a:r>
              <a:rPr lang="en-US" baseline="0" dirty="0"/>
              <a:t> – panplegia – hemiparesis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u="none" dirty="0"/>
              <a:t>T</a:t>
            </a:r>
            <a:r>
              <a:rPr lang="en-US" b="1" u="none" dirty="0" err="1"/>
              <a:t>etraplegia</a:t>
            </a:r>
            <a:r>
              <a:rPr lang="en-US" u="none" dirty="0"/>
              <a:t>, also known as </a:t>
            </a:r>
            <a:r>
              <a:rPr lang="en-US" b="1" u="none" dirty="0"/>
              <a:t>quadriplegia</a:t>
            </a:r>
            <a:r>
              <a:rPr lang="en-US" u="none" dirty="0"/>
              <a:t>, </a:t>
            </a:r>
            <a:r>
              <a:rPr lang="cs-CZ" u="none" dirty="0" err="1"/>
              <a:t>is</a:t>
            </a:r>
            <a:r>
              <a:rPr lang="cs-CZ" u="none" dirty="0"/>
              <a:t> </a:t>
            </a:r>
            <a:r>
              <a:rPr lang="en-US" u="none" dirty="0"/>
              <a:t>paralysis caused by illness or injury that results in the partial or total loss of use of all four limbs and torso; </a:t>
            </a:r>
            <a:r>
              <a:rPr lang="en-US" b="1" u="none" dirty="0"/>
              <a:t>paraplegia</a:t>
            </a:r>
            <a:r>
              <a:rPr lang="en-US" u="none" dirty="0"/>
              <a:t> is similar but does not affect the arms</a:t>
            </a:r>
            <a:r>
              <a:rPr lang="cs-CZ" u="none" dirty="0"/>
              <a:t>. </a:t>
            </a:r>
            <a:r>
              <a:rPr lang="en-US" u="none" dirty="0"/>
              <a:t>The loss is usually sensory and motor, which means that both sensation and control are lost. </a:t>
            </a:r>
            <a:r>
              <a:rPr lang="en-US" u="none" dirty="0" err="1"/>
              <a:t>Tetraparesis</a:t>
            </a:r>
            <a:r>
              <a:rPr lang="en-US" u="none" dirty="0"/>
              <a:t> or </a:t>
            </a:r>
            <a:r>
              <a:rPr lang="en-US" u="none" dirty="0" err="1"/>
              <a:t>quadriparesis</a:t>
            </a:r>
            <a:r>
              <a:rPr lang="en-US" u="none" dirty="0"/>
              <a:t>, on the other hand, means muscle weakness affecting all four limbs.</a:t>
            </a:r>
            <a:r>
              <a:rPr lang="cs-CZ" u="none" dirty="0"/>
              <a:t> </a:t>
            </a:r>
            <a:r>
              <a:rPr lang="en-US" u="none" dirty="0"/>
              <a:t>It may be flaccid or spastic.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sectio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caesarea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acuta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propter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hypoxiam</a:t>
            </a:r>
            <a:r>
              <a:rPr lang="cs-CZ" baseline="0" dirty="0" smtClean="0"/>
              <a:t> fetus </a:t>
            </a:r>
            <a:r>
              <a:rPr lang="cs-CZ" baseline="0" dirty="0" err="1" smtClean="0"/>
              <a:t>imminentem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funiculus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umbilicalis</a:t>
            </a:r>
            <a:r>
              <a:rPr lang="cs-CZ" baseline="0" dirty="0" smtClean="0"/>
              <a:t> circum </a:t>
            </a:r>
            <a:r>
              <a:rPr lang="cs-CZ" baseline="0" dirty="0" err="1" smtClean="0"/>
              <a:t>collum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neonati</a:t>
            </a:r>
            <a:r>
              <a:rPr lang="cs-CZ" baseline="0" dirty="0" smtClean="0"/>
              <a:t> bis, nodus </a:t>
            </a:r>
            <a:r>
              <a:rPr lang="cs-CZ" baseline="0" dirty="0" err="1" smtClean="0"/>
              <a:t>compositus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funiculi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umbilicalis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2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anamnesis</a:t>
            </a:r>
            <a:r>
              <a:rPr lang="cs-CZ" dirty="0"/>
              <a:t> - </a:t>
            </a:r>
            <a:r>
              <a:rPr lang="en-US" dirty="0"/>
              <a:t>accumulated data concerning a medical or psychiatric patient and the patient's background, including family, previous environment, experiences, and particularly, recollections, for use in analyzing his or her </a:t>
            </a:r>
            <a:r>
              <a:rPr lang="en-US" dirty="0" smtClean="0"/>
              <a:t>condition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DCFCDC-4EA2-4051-B539-5414F10342C5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 err="1" smtClean="0"/>
              <a:t>Seminar</a:t>
            </a:r>
            <a:r>
              <a:rPr lang="cs-CZ" dirty="0" smtClean="0"/>
              <a:t> 4: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Numerals</a:t>
            </a:r>
            <a:endParaRPr lang="cs-CZ" dirty="0" smtClean="0"/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Latin </a:t>
            </a:r>
            <a:r>
              <a:rPr lang="cs-CZ" dirty="0" err="1"/>
              <a:t>prefixes</a:t>
            </a:r>
            <a:r>
              <a:rPr lang="cs-CZ" dirty="0"/>
              <a:t> and </a:t>
            </a:r>
            <a:r>
              <a:rPr lang="cs-CZ" dirty="0" err="1"/>
              <a:t>suffixes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1752600"/>
          </a:xfrm>
        </p:spPr>
        <p:txBody>
          <a:bodyPr anchor="ctr"/>
          <a:lstStyle/>
          <a:p>
            <a:r>
              <a:rPr lang="cs-CZ" dirty="0" smtClean="0"/>
              <a:t>Basic </a:t>
            </a:r>
            <a:r>
              <a:rPr lang="cs-CZ" dirty="0" err="1" smtClean="0"/>
              <a:t>Medical</a:t>
            </a:r>
            <a:r>
              <a:rPr lang="cs-CZ" dirty="0" smtClean="0"/>
              <a:t> Terminology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Multiple</a:t>
            </a:r>
            <a:r>
              <a:rPr lang="cs-CZ" sz="3600" cap="small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numerals</a:t>
            </a:r>
            <a:endParaRPr lang="cs-CZ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68001"/>
              </p:ext>
            </p:extLst>
          </p:nvPr>
        </p:nvGraphicFramePr>
        <p:xfrm>
          <a:off x="251520" y="1628800"/>
          <a:ext cx="4464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r>
                        <a:rPr lang="en-US" sz="1800" dirty="0" err="1" smtClean="0"/>
                        <a:t>implex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</a:t>
                      </a:r>
                      <a:r>
                        <a:rPr lang="en-US" sz="1800" dirty="0" err="1" smtClean="0"/>
                        <a:t>ultiplex</a:t>
                      </a:r>
                      <a:r>
                        <a:rPr lang="en-US" sz="1800" dirty="0"/>
                        <a:t>,</a:t>
                      </a:r>
                      <a:r>
                        <a:rPr lang="en-US" sz="1800" baseline="0" dirty="0"/>
                        <a:t> </a:t>
                      </a:r>
                      <a:r>
                        <a:rPr lang="cs-CZ" sz="1800" baseline="0" dirty="0" err="1" smtClean="0"/>
                        <a:t>multipli</a:t>
                      </a:r>
                      <a:r>
                        <a:rPr lang="en-US" sz="1800" baseline="0" dirty="0" err="1" smtClean="0"/>
                        <a:t>cis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</a:t>
                      </a:r>
                      <a:r>
                        <a:rPr lang="en-US" sz="1800" dirty="0" err="1" smtClean="0"/>
                        <a:t>uplex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r>
                        <a:rPr lang="en-US" sz="1800" dirty="0" err="1" smtClean="0"/>
                        <a:t>riplex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813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5402"/>
            <a:ext cx="6624736" cy="33659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Zástupný symbol pro obsah 5"/>
          <p:cNvSpPr txBox="1">
            <a:spLocks noGrp="1"/>
          </p:cNvSpPr>
          <p:nvPr>
            <p:ph sz="quarter" idx="1"/>
          </p:nvPr>
        </p:nvSpPr>
        <p:spPr>
          <a:xfrm>
            <a:off x="4716016" y="1710329"/>
            <a:ext cx="8503920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dk1"/>
                </a:solidFill>
              </a:rPr>
              <a:t>e</a:t>
            </a:r>
            <a:r>
              <a:rPr lang="cs-CZ" sz="2000" dirty="0" smtClean="0">
                <a:solidFill>
                  <a:schemeClr val="dk1"/>
                </a:solidFill>
              </a:rPr>
              <a:t>xpress multiplicity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chemeClr val="dk1"/>
                </a:solidFill>
              </a:rPr>
              <a:t>n</a:t>
            </a:r>
            <a:r>
              <a:rPr lang="cs-CZ" sz="2000" dirty="0" err="1" smtClean="0">
                <a:solidFill>
                  <a:schemeClr val="dk1"/>
                </a:solidFill>
              </a:rPr>
              <a:t>om</a:t>
            </a:r>
            <a:r>
              <a:rPr lang="cs-CZ" sz="2000" dirty="0" smtClean="0">
                <a:solidFill>
                  <a:schemeClr val="dk1"/>
                </a:solidFill>
              </a:rPr>
              <a:t>. </a:t>
            </a:r>
            <a:r>
              <a:rPr lang="cs-CZ" sz="2000" dirty="0" err="1" smtClean="0">
                <a:solidFill>
                  <a:schemeClr val="dk1"/>
                </a:solidFill>
              </a:rPr>
              <a:t>sg</a:t>
            </a:r>
            <a:r>
              <a:rPr lang="cs-CZ" sz="2000" dirty="0" smtClean="0">
                <a:solidFill>
                  <a:schemeClr val="dk1"/>
                </a:solidFill>
              </a:rPr>
              <a:t>. </a:t>
            </a:r>
            <a:r>
              <a:rPr lang="cs-CZ" sz="2000" i="1" dirty="0" smtClean="0">
                <a:solidFill>
                  <a:srgbClr val="FF0000"/>
                </a:solidFill>
              </a:rPr>
              <a:t>-plex</a:t>
            </a:r>
            <a:r>
              <a:rPr lang="cs-CZ" sz="2000" dirty="0" smtClean="0">
                <a:solidFill>
                  <a:schemeClr val="dk1"/>
                </a:solidFill>
              </a:rPr>
              <a:t>; gen. </a:t>
            </a:r>
            <a:r>
              <a:rPr lang="cs-CZ" sz="2000" dirty="0" err="1" smtClean="0">
                <a:solidFill>
                  <a:schemeClr val="dk1"/>
                </a:solidFill>
              </a:rPr>
              <a:t>sg</a:t>
            </a:r>
            <a:r>
              <a:rPr lang="cs-CZ" sz="2000" dirty="0" smtClean="0">
                <a:solidFill>
                  <a:schemeClr val="dk1"/>
                </a:solidFill>
              </a:rPr>
              <a:t>. </a:t>
            </a:r>
            <a:r>
              <a:rPr lang="cs-CZ" sz="2000" i="1" dirty="0" smtClean="0">
                <a:solidFill>
                  <a:srgbClr val="FF0000"/>
                </a:solidFill>
              </a:rPr>
              <a:t>-</a:t>
            </a:r>
            <a:r>
              <a:rPr lang="cs-CZ" sz="2000" i="1" dirty="0" err="1" smtClean="0">
                <a:solidFill>
                  <a:srgbClr val="FF0000"/>
                </a:solidFill>
              </a:rPr>
              <a:t>plicis</a:t>
            </a:r>
            <a:endParaRPr lang="cs-CZ" sz="2000" i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dk1"/>
                </a:solidFill>
              </a:rPr>
              <a:t>declined like</a:t>
            </a:r>
            <a:r>
              <a:rPr lang="cs-CZ" sz="2000" dirty="0" smtClean="0">
                <a:solidFill>
                  <a:schemeClr val="dk1"/>
                </a:solidFill>
              </a:rPr>
              <a:t> 3rd </a:t>
            </a:r>
            <a:r>
              <a:rPr lang="cs-CZ" sz="2000" dirty="0" err="1" smtClean="0">
                <a:solidFill>
                  <a:schemeClr val="dk1"/>
                </a:solidFill>
              </a:rPr>
              <a:t>declension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dk1"/>
                </a:solidFill>
              </a:rPr>
              <a:t> </a:t>
            </a:r>
            <a:r>
              <a:rPr lang="cs-CZ" sz="2000" dirty="0" smtClean="0">
                <a:solidFill>
                  <a:schemeClr val="dk1"/>
                </a:solidFill>
              </a:rPr>
              <a:t>    </a:t>
            </a:r>
            <a:r>
              <a:rPr lang="cs-CZ" sz="2000" dirty="0" err="1" smtClean="0">
                <a:solidFill>
                  <a:schemeClr val="dk1"/>
                </a:solidFill>
              </a:rPr>
              <a:t>adjectives</a:t>
            </a:r>
            <a:r>
              <a:rPr lang="en-GB" sz="2000" dirty="0" smtClean="0">
                <a:solidFill>
                  <a:schemeClr val="dk1"/>
                </a:solidFill>
              </a:rPr>
              <a:t> </a:t>
            </a:r>
            <a:r>
              <a:rPr lang="cs-CZ" sz="2000" dirty="0" smtClean="0">
                <a:solidFill>
                  <a:schemeClr val="dk1"/>
                </a:solidFill>
              </a:rPr>
              <a:t>(</a:t>
            </a:r>
            <a:r>
              <a:rPr lang="cs-CZ" sz="2000" dirty="0" err="1" smtClean="0">
                <a:solidFill>
                  <a:schemeClr val="dk1"/>
                </a:solidFill>
              </a:rPr>
              <a:t>paradigms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cs-CZ" sz="2000" i="1" dirty="0" smtClean="0">
                <a:solidFill>
                  <a:schemeClr val="dk1"/>
                </a:solidFill>
              </a:rPr>
              <a:t>pelvis</a:t>
            </a:r>
            <a:r>
              <a:rPr lang="cs-CZ" sz="2000" dirty="0" smtClean="0">
                <a:solidFill>
                  <a:schemeClr val="dk1"/>
                </a:solidFill>
              </a:rPr>
              <a:t>, </a:t>
            </a:r>
            <a:r>
              <a:rPr lang="cs-CZ" sz="2000" i="1" dirty="0" smtClean="0">
                <a:solidFill>
                  <a:schemeClr val="dk1"/>
                </a:solidFill>
              </a:rPr>
              <a:t>rete</a:t>
            </a:r>
            <a:r>
              <a:rPr lang="cs-CZ" sz="2000" dirty="0" smtClean="0">
                <a:solidFill>
                  <a:schemeClr val="dk1"/>
                </a:solidFill>
              </a:rPr>
              <a:t>)</a:t>
            </a:r>
            <a:endParaRPr lang="cs-CZ" sz="2000" i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0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Numeral</a:t>
            </a:r>
            <a:r>
              <a:rPr lang="cs-CZ" sz="3600" cap="small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adverbs</a:t>
            </a:r>
            <a:endParaRPr lang="cs-CZ" cap="small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241" y="44450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latin typeface="+mn-lt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43737"/>
              </p:ext>
            </p:extLst>
          </p:nvPr>
        </p:nvGraphicFramePr>
        <p:xfrm>
          <a:off x="467544" y="1700808"/>
          <a:ext cx="15605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1-4</a:t>
                      </a:r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semel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bis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quater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834" name="Picture 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9" y="4509120"/>
            <a:ext cx="698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" descr="vinculatio funiculi umbilical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5"/>
          <p:cNvSpPr txBox="1">
            <a:spLocks noGrp="1"/>
          </p:cNvSpPr>
          <p:nvPr>
            <p:ph sz="quarter" idx="1"/>
          </p:nvPr>
        </p:nvSpPr>
        <p:spPr>
          <a:xfrm>
            <a:off x="2051720" y="2132856"/>
            <a:ext cx="850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dk1"/>
                </a:solidFill>
              </a:rPr>
              <a:t>e</a:t>
            </a:r>
            <a:r>
              <a:rPr lang="cs-CZ" sz="2000" dirty="0" smtClean="0">
                <a:solidFill>
                  <a:schemeClr val="dk1"/>
                </a:solidFill>
              </a:rPr>
              <a:t>xpress </a:t>
            </a:r>
            <a:r>
              <a:rPr lang="cs-CZ" sz="2000" dirty="0" err="1" smtClean="0">
                <a:solidFill>
                  <a:schemeClr val="dk1"/>
                </a:solidFill>
              </a:rPr>
              <a:t>frequency</a:t>
            </a:r>
            <a:endParaRPr lang="cs-CZ" sz="20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dirty="0" err="1" smtClean="0">
                <a:solidFill>
                  <a:schemeClr val="dk1"/>
                </a:solidFill>
              </a:rPr>
              <a:t>indeclinable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6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cs-CZ" cap="small" dirty="0" err="1" smtClean="0">
                <a:solidFill>
                  <a:schemeClr val="accent1"/>
                </a:solidFill>
              </a:rPr>
              <a:t>Compounds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with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numeral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components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7709911"/>
              </p:ext>
            </p:extLst>
          </p:nvPr>
        </p:nvGraphicFramePr>
        <p:xfrm>
          <a:off x="35496" y="1416557"/>
          <a:ext cx="9001000" cy="53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one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unilateralis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first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primipara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two</a:t>
                      </a:r>
                      <a:endParaRPr lang="cs-CZ" sz="1800" b="1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800" b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i.e</a:t>
                      </a:r>
                      <a:r>
                        <a:rPr lang="cs-CZ" sz="1800" b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800" b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twice</a:t>
                      </a:r>
                      <a:r>
                        <a:rPr lang="cs-CZ" sz="1800" b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cs-CZ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ceps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bilateralis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second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three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trigeminus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tricephalus</a:t>
                      </a:r>
                      <a:endParaRPr lang="cs-CZ" sz="1800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four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half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semi</a:t>
                      </a:r>
                      <a:r>
                        <a:rPr lang="cs-CZ" b="1" dirty="0"/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semilunaris</a:t>
                      </a:r>
                      <a:endParaRPr lang="cs-CZ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few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oligodactylia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-(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multangulus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multicellularis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polyarthritis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whole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pandemia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1" y="-138264"/>
            <a:ext cx="8534400" cy="97497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solidFill>
                  <a:schemeClr val="accent1"/>
                </a:solidFill>
              </a:rPr>
              <a:t>Match</a:t>
            </a:r>
            <a:r>
              <a:rPr lang="cs-CZ" sz="2800" dirty="0" smtClean="0">
                <a:solidFill>
                  <a:schemeClr val="accent1"/>
                </a:solidFill>
              </a:rPr>
              <a:t> the </a:t>
            </a:r>
            <a:r>
              <a:rPr lang="cs-CZ" sz="2800" dirty="0" err="1" smtClean="0">
                <a:solidFill>
                  <a:schemeClr val="accent1"/>
                </a:solidFill>
              </a:rPr>
              <a:t>given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terms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with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corresponding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pictures</a:t>
            </a:r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Výsledek obrázku pro polydacty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1087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iple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73990"/>
            <a:ext cx="1584176" cy="27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rigemi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09" y="1700808"/>
            <a:ext cx="1918727" cy="25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multangu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8" y="4498573"/>
            <a:ext cx="2002384" cy="1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106" y="4149080"/>
            <a:ext cx="2490350" cy="251513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6516216" y="4437112"/>
            <a:ext cx="1512168" cy="13681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5536" y="155679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accent1"/>
                </a:solidFill>
              </a:rPr>
              <a:t>diplegia</a:t>
            </a:r>
            <a:endParaRPr lang="cs-CZ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accent1"/>
                </a:solidFill>
              </a:rPr>
              <a:t>multangulus</a:t>
            </a:r>
            <a:r>
              <a:rPr lang="cs-CZ" sz="2200" dirty="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trigeminus</a:t>
            </a:r>
            <a:endParaRPr lang="cs-CZ" sz="2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accent1"/>
                </a:solidFill>
              </a:rPr>
              <a:t>polydactylia</a:t>
            </a:r>
            <a:endParaRPr lang="cs-CZ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accent1"/>
                </a:solidFill>
              </a:rPr>
              <a:t>valvulae</a:t>
            </a:r>
            <a:r>
              <a:rPr lang="cs-CZ" sz="2200" dirty="0" smtClean="0">
                <a:solidFill>
                  <a:schemeClr val="accent1"/>
                </a:solidFill>
              </a:rPr>
              <a:t> </a:t>
            </a:r>
            <a:r>
              <a:rPr lang="cs-CZ" sz="2200" dirty="0" err="1" smtClean="0">
                <a:solidFill>
                  <a:schemeClr val="accent1"/>
                </a:solidFill>
              </a:rPr>
              <a:t>semilunares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95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5092" y="2023458"/>
            <a:ext cx="8841343" cy="2989718"/>
            <a:chOff x="159439" y="2008057"/>
            <a:chExt cx="8841343" cy="2989718"/>
          </a:xfrm>
        </p:grpSpPr>
        <p:grpSp>
          <p:nvGrpSpPr>
            <p:cNvPr id="13" name="Group 12"/>
            <p:cNvGrpSpPr/>
            <p:nvPr/>
          </p:nvGrpSpPr>
          <p:grpSpPr>
            <a:xfrm>
              <a:off x="159439" y="2008057"/>
              <a:ext cx="8841343" cy="2989718"/>
              <a:chOff x="159439" y="2008057"/>
              <a:chExt cx="8841343" cy="2989718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159439" y="2008057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282073" y="2021617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635896" y="2015466"/>
                <a:ext cx="187959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07096" y="2022876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779377" y="2008057"/>
                <a:ext cx="1814288" cy="296008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2902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4227" y="405954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898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>
                <a:latin typeface="Cambria"/>
                <a:cs typeface="Cambria"/>
              </a:rPr>
              <a:t> TETRAPLEGIA       HEMIPLEGIA          QUADR</a:t>
            </a:r>
            <a:r>
              <a:rPr lang="cs-CZ" sz="2800" dirty="0" smtClean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PLEGIA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088" y="1565489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749" y="1565489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5468" y="1565489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1747" y="1565489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500" y="1565489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2" y="283168"/>
            <a:ext cx="9025054" cy="758952"/>
          </a:xfrm>
        </p:spPr>
        <p:txBody>
          <a:bodyPr anchor="ctr">
            <a:noAutofit/>
          </a:bodyPr>
          <a:lstStyle/>
          <a:p>
            <a:r>
              <a:rPr lang="cs-CZ" sz="3000" dirty="0" err="1" smtClean="0">
                <a:solidFill>
                  <a:schemeClr val="accent1"/>
                </a:solidFill>
              </a:rPr>
              <a:t>Match</a:t>
            </a:r>
            <a:r>
              <a:rPr lang="cs-CZ" sz="3000" dirty="0" smtClean="0">
                <a:solidFill>
                  <a:schemeClr val="accent1"/>
                </a:solidFill>
              </a:rPr>
              <a:t> the </a:t>
            </a:r>
            <a:r>
              <a:rPr lang="cs-CZ" sz="3000" dirty="0" err="1" smtClean="0">
                <a:solidFill>
                  <a:schemeClr val="accent1"/>
                </a:solidFill>
              </a:rPr>
              <a:t>pictures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with</a:t>
            </a:r>
            <a:r>
              <a:rPr lang="cs-CZ" sz="3000" dirty="0" smtClean="0">
                <a:solidFill>
                  <a:schemeClr val="accent1"/>
                </a:solidFill>
              </a:rPr>
              <a:t> the </a:t>
            </a:r>
            <a:r>
              <a:rPr lang="cs-CZ" sz="3000" dirty="0" err="1" smtClean="0">
                <a:solidFill>
                  <a:schemeClr val="accent1"/>
                </a:solidFill>
              </a:rPr>
              <a:t>terms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given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below</a:t>
            </a:r>
            <a:endParaRPr lang="cs-CZ" sz="3000" dirty="0">
              <a:solidFill>
                <a:schemeClr val="accent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3593665" y="1619029"/>
            <a:ext cx="0" cy="3106115"/>
          </a:xfrm>
          <a:prstGeom prst="line">
            <a:avLst/>
          </a:prstGeom>
          <a:ln w="76200"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648689" y="1596800"/>
            <a:ext cx="45719" cy="2974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60" y="1445875"/>
            <a:ext cx="4195116" cy="830997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-PARESIS</a:t>
            </a:r>
            <a:r>
              <a:rPr lang="en-US" sz="2400" dirty="0">
                <a:latin typeface="Cambria"/>
                <a:cs typeface="Cambria"/>
              </a:rPr>
              <a:t> slight, partial paralysis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muscle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weakness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969" y="1599183"/>
            <a:ext cx="4214002" cy="461665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-PLEGIA</a:t>
            </a:r>
            <a:r>
              <a:rPr lang="en-US" sz="2400" dirty="0">
                <a:latin typeface="Cambria"/>
                <a:cs typeface="Cambria"/>
              </a:rPr>
              <a:t> stroke, total paralysis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60860" y="364749"/>
            <a:ext cx="8867117" cy="758952"/>
          </a:xfrm>
        </p:spPr>
        <p:txBody>
          <a:bodyPr>
            <a:noAutofit/>
          </a:bodyPr>
          <a:lstStyle/>
          <a:p>
            <a:r>
              <a:rPr lang="cs-CZ" sz="3000" dirty="0" smtClean="0">
                <a:solidFill>
                  <a:schemeClr val="accent1"/>
                </a:solidFill>
              </a:rPr>
              <a:t>Use the </a:t>
            </a:r>
            <a:r>
              <a:rPr lang="cs-CZ" sz="3000" dirty="0" err="1" smtClean="0">
                <a:solidFill>
                  <a:schemeClr val="accent1"/>
                </a:solidFill>
              </a:rPr>
              <a:t>given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Greek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roots</a:t>
            </a:r>
            <a:r>
              <a:rPr lang="cs-CZ" sz="3000" dirty="0" smtClean="0">
                <a:solidFill>
                  <a:schemeClr val="accent1"/>
                </a:solidFill>
              </a:rPr>
              <a:t> to </a:t>
            </a:r>
            <a:r>
              <a:rPr lang="cs-CZ" sz="3000" dirty="0" err="1" smtClean="0">
                <a:solidFill>
                  <a:schemeClr val="accent1"/>
                </a:solidFill>
              </a:rPr>
              <a:t>form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terms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corresponding</a:t>
            </a:r>
            <a:r>
              <a:rPr lang="cs-CZ" sz="3000" dirty="0" smtClean="0">
                <a:solidFill>
                  <a:schemeClr val="accent1"/>
                </a:solidFill>
              </a:rPr>
              <a:t> to the </a:t>
            </a:r>
            <a:r>
              <a:rPr lang="cs-CZ" sz="3000" dirty="0" err="1" smtClean="0">
                <a:solidFill>
                  <a:schemeClr val="accent1"/>
                </a:solidFill>
              </a:rPr>
              <a:t>definitions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2200" dirty="0" smtClean="0">
                <a:solidFill>
                  <a:schemeClr val="accent1"/>
                </a:solidFill>
              </a:rPr>
              <a:t>(Handout 4.2, </a:t>
            </a:r>
            <a:r>
              <a:rPr lang="cs-CZ" sz="2200" dirty="0" err="1" smtClean="0">
                <a:solidFill>
                  <a:schemeClr val="accent1"/>
                </a:solidFill>
              </a:rPr>
              <a:t>task</a:t>
            </a:r>
            <a:r>
              <a:rPr lang="cs-CZ" sz="2200" dirty="0" smtClean="0">
                <a:solidFill>
                  <a:schemeClr val="accent1"/>
                </a:solidFill>
              </a:rPr>
              <a:t> 2)</a:t>
            </a:r>
            <a:endParaRPr lang="cs-CZ" sz="2200" dirty="0">
              <a:solidFill>
                <a:schemeClr val="accent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44919" y="1971849"/>
            <a:ext cx="8459529" cy="462550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cs-CZ" sz="2800" dirty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Paralysis of corresponding parts on both sides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Complete paralysis of the lower half of the body including both 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600" dirty="0">
                <a:latin typeface="Cambria"/>
                <a:cs typeface="Cambria"/>
              </a:rPr>
              <a:t>A slight paralysis or weakness of both legs	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Paralysis of an upper and a lower extremity and of the 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Muscular weakness affecting all four 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 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600" dirty="0">
                <a:latin typeface="Cambria"/>
                <a:cs typeface="Cambria"/>
              </a:rPr>
              <a:t> Weakness on one side of the body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7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31" y="1650769"/>
            <a:ext cx="814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GRAVIDA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	- number of pregnancies, regardless of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35" y="2049796"/>
            <a:ext cx="8292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/>
                <a:cs typeface="Cambria"/>
              </a:rPr>
              <a:t>PARA</a:t>
            </a:r>
            <a:r>
              <a:rPr lang="en-US" sz="240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	              - number of births after 20 weeks of pregnancy, </a:t>
            </a:r>
          </a:p>
          <a:p>
            <a:r>
              <a:rPr lang="en-US" sz="2400" dirty="0">
                <a:latin typeface="Cambria"/>
                <a:cs typeface="Cambria"/>
              </a:rPr>
              <a:t>		   regardless of result, </a:t>
            </a:r>
          </a:p>
          <a:p>
            <a:r>
              <a:rPr lang="en-US" sz="2400" dirty="0">
                <a:latin typeface="Cambria"/>
                <a:cs typeface="Cambria"/>
              </a:rPr>
              <a:t>		   stillbirth counted as 1, </a:t>
            </a:r>
          </a:p>
          <a:p>
            <a:r>
              <a:rPr lang="en-US" sz="2400" dirty="0">
                <a:latin typeface="Cambria"/>
                <a:cs typeface="Cambria"/>
              </a:rPr>
              <a:t>		   multiple births /twins </a:t>
            </a:r>
            <a:r>
              <a:rPr lang="en-US" sz="2400" dirty="0" smtClean="0">
                <a:latin typeface="Cambria"/>
                <a:cs typeface="Cambria"/>
              </a:rPr>
              <a:t>et </a:t>
            </a:r>
            <a:r>
              <a:rPr lang="en-US" sz="2400" dirty="0">
                <a:latin typeface="Cambria"/>
                <a:cs typeface="Cambria"/>
              </a:rPr>
              <a:t>al./ counted as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35" y="3737913"/>
            <a:ext cx="77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/>
                <a:cs typeface="Cambria"/>
              </a:rPr>
              <a:t>ABORTION</a:t>
            </a:r>
            <a:r>
              <a:rPr lang="en-US" sz="2400" dirty="0">
                <a:latin typeface="Cambria"/>
                <a:cs typeface="Cambria"/>
              </a:rPr>
              <a:t>	- miscarriage before 20 weeks of pregnancy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106" y="4960004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2</a:t>
            </a:r>
            <a:r>
              <a:rPr lang="en-US" sz="2800" dirty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7455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4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656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8</a:t>
            </a:r>
            <a:r>
              <a:rPr lang="en-US" sz="2800" dirty="0"/>
              <a:t>P</a:t>
            </a:r>
            <a:r>
              <a:rPr lang="en-US" sz="2800" baseline="-25000" dirty="0"/>
              <a:t>5</a:t>
            </a:r>
            <a:r>
              <a:rPr lang="en-US" sz="2800" dirty="0"/>
              <a:t>A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200" y="293784"/>
            <a:ext cx="9036496" cy="75895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solidFill>
                  <a:schemeClr val="accent1"/>
                </a:solidFill>
              </a:rPr>
              <a:t>Number</a:t>
            </a:r>
            <a:r>
              <a:rPr lang="cs-CZ" sz="2800" dirty="0" smtClean="0">
                <a:solidFill>
                  <a:schemeClr val="accent1"/>
                </a:solidFill>
              </a:rPr>
              <a:t> of </a:t>
            </a:r>
            <a:r>
              <a:rPr lang="cs-CZ" sz="2800" dirty="0" err="1" smtClean="0">
                <a:solidFill>
                  <a:schemeClr val="accent1"/>
                </a:solidFill>
              </a:rPr>
              <a:t>pregnancies</a:t>
            </a:r>
            <a:r>
              <a:rPr lang="cs-CZ" sz="2800" dirty="0" smtClean="0">
                <a:solidFill>
                  <a:schemeClr val="accent1"/>
                </a:solidFill>
              </a:rPr>
              <a:t> /</a:t>
            </a:r>
            <a:r>
              <a:rPr lang="cs-CZ" sz="2800" dirty="0" err="1" smtClean="0">
                <a:solidFill>
                  <a:schemeClr val="accent1"/>
                </a:solidFill>
              </a:rPr>
              <a:t>childbirths</a:t>
            </a:r>
            <a:r>
              <a:rPr lang="cs-CZ" sz="2800" dirty="0" smtClean="0">
                <a:solidFill>
                  <a:schemeClr val="accent1"/>
                </a:solidFill>
              </a:rPr>
              <a:t> =</a:t>
            </a:r>
            <a:br>
              <a:rPr lang="cs-CZ" sz="2800" dirty="0" smtClean="0">
                <a:solidFill>
                  <a:schemeClr val="accent1"/>
                </a:solidFill>
              </a:rPr>
            </a:br>
            <a:r>
              <a:rPr lang="cs-CZ" sz="2800" dirty="0" err="1">
                <a:solidFill>
                  <a:schemeClr val="accent1"/>
                </a:solidFill>
              </a:rPr>
              <a:t>o</a:t>
            </a:r>
            <a:r>
              <a:rPr lang="cs-CZ" sz="2800" dirty="0" err="1" smtClean="0">
                <a:solidFill>
                  <a:schemeClr val="accent1"/>
                </a:solidFill>
              </a:rPr>
              <a:t>rdinal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numeral</a:t>
            </a:r>
            <a:r>
              <a:rPr lang="cs-CZ" sz="2800" dirty="0" smtClean="0">
                <a:solidFill>
                  <a:schemeClr val="accent1"/>
                </a:solidFill>
              </a:rPr>
              <a:t> + </a:t>
            </a:r>
            <a:r>
              <a:rPr lang="cs-CZ" sz="2800" cap="small" dirty="0" smtClean="0">
                <a:solidFill>
                  <a:schemeClr val="accent1"/>
                </a:solidFill>
              </a:rPr>
              <a:t>GRAVIDA/PARA</a:t>
            </a:r>
            <a:endParaRPr lang="cs-CZ" sz="2800" cap="sm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4533"/>
            <a:ext cx="1101584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0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1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2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3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4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5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6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7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8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9</a:t>
            </a:r>
            <a:r>
              <a:rPr lang="cs-CZ" sz="2300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10</a:t>
            </a:r>
            <a:endParaRPr lang="cs-CZ" sz="2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206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3104" y="1340768"/>
            <a:ext cx="3651962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/>
              <a:t>NULLI-PARA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</a:rPr>
              <a:t>UNI</a:t>
            </a:r>
            <a:r>
              <a:rPr lang="cs-CZ" sz="2300" dirty="0" smtClean="0">
                <a:solidFill>
                  <a:srgbClr val="FF0000"/>
                </a:solidFill>
              </a:rPr>
              <a:t>-</a:t>
            </a:r>
            <a:r>
              <a:rPr lang="en-US" sz="2300" dirty="0" smtClean="0"/>
              <a:t>/</a:t>
            </a:r>
            <a:r>
              <a:rPr lang="en-US" sz="2300" dirty="0"/>
              <a:t>PRIMI-PARA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SECUNDI-PARA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TERTI-PARA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QUARTI</a:t>
            </a:r>
            <a:r>
              <a:rPr lang="cs-CZ" sz="2300" dirty="0" smtClean="0"/>
              <a:t>-</a:t>
            </a:r>
            <a:r>
              <a:rPr lang="en-US" sz="2300" dirty="0" smtClean="0"/>
              <a:t>/</a:t>
            </a:r>
            <a:r>
              <a:rPr lang="en-US" sz="2300" dirty="0">
                <a:solidFill>
                  <a:srgbClr val="FF0000"/>
                </a:solidFill>
              </a:rPr>
              <a:t>QUADRI-PARA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QUINTI-PARA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SEXTI-PARA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SEPTI-PARA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OCTI-PARA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NONI-PARA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DECI-PARA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accent1"/>
                </a:solidFill>
              </a:rPr>
              <a:t>MULTI/PLURI-PARA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6744" y="1340768"/>
            <a:ext cx="3656770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/>
              <a:t>NULLI-GRAVIDA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smtClean="0">
                <a:solidFill>
                  <a:srgbClr val="FF0000"/>
                </a:solidFill>
              </a:rPr>
              <a:t>UNI-</a:t>
            </a:r>
            <a:r>
              <a:rPr lang="cs-CZ" sz="2300" dirty="0" smtClean="0"/>
              <a:t>/</a:t>
            </a:r>
            <a:r>
              <a:rPr lang="en-US" sz="2300" dirty="0" smtClean="0"/>
              <a:t>PRIMI-GRAVIDA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SECUNDI-GRAVIDA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TERTI-GRAVIDA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QUARTI-GRAVIDA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QUINTI-GRAVIDA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SEXTI-GRAVIDA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SEPTI-GRAVIDA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OCTI-GRAVIDA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NONI-GRAVIDA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DECI-GRAVIDA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accent1"/>
                </a:solidFill>
              </a:rPr>
              <a:t>MULTI/PLURI-GRAVIDA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770" y="290019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-</a:t>
            </a:r>
            <a:r>
              <a:rPr lang="cs-CZ" sz="3600" cap="small" dirty="0" smtClean="0">
                <a:solidFill>
                  <a:schemeClr val="accent1"/>
                </a:solidFill>
              </a:rPr>
              <a:t>para</a:t>
            </a:r>
            <a:r>
              <a:rPr lang="en-US" sz="3600" dirty="0" smtClean="0">
                <a:solidFill>
                  <a:schemeClr val="accent1"/>
                </a:solidFill>
              </a:rPr>
              <a:t>  </a:t>
            </a:r>
            <a:r>
              <a:rPr lang="cs-CZ" sz="3600" dirty="0" smtClean="0">
                <a:solidFill>
                  <a:schemeClr val="accent1"/>
                </a:solidFill>
              </a:rPr>
              <a:t>and </a:t>
            </a:r>
            <a:r>
              <a:rPr lang="en-US" sz="3600" dirty="0" smtClean="0">
                <a:solidFill>
                  <a:schemeClr val="accent1"/>
                </a:solidFill>
              </a:rPr>
              <a:t>-</a:t>
            </a:r>
            <a:r>
              <a:rPr lang="cs-CZ" sz="3600" cap="small" dirty="0" err="1" smtClean="0">
                <a:solidFill>
                  <a:schemeClr val="accent1"/>
                </a:solidFill>
              </a:rPr>
              <a:t>gravida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chemeClr val="accent1"/>
                </a:solidFill>
              </a:rPr>
              <a:t>Authentic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diagnosis</a:t>
            </a:r>
            <a:r>
              <a:rPr lang="cs-CZ" sz="3600" dirty="0">
                <a:solidFill>
                  <a:schemeClr val="accent1"/>
                </a:solidFill>
              </a:rPr>
              <a:t>: </a:t>
            </a:r>
            <a:r>
              <a:rPr lang="cs-CZ" sz="3600" dirty="0" err="1">
                <a:solidFill>
                  <a:schemeClr val="accent1"/>
                </a:solidFill>
              </a:rPr>
              <a:t>translate</a:t>
            </a:r>
            <a:r>
              <a:rPr lang="cs-CZ" sz="3600" dirty="0">
                <a:solidFill>
                  <a:schemeClr val="accent1"/>
                </a:solidFill>
              </a:rPr>
              <a:t> the </a:t>
            </a:r>
            <a:r>
              <a:rPr lang="cs-CZ" sz="3600" dirty="0" err="1">
                <a:solidFill>
                  <a:schemeClr val="accent1"/>
                </a:solidFill>
              </a:rPr>
              <a:t>red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parts</a:t>
            </a:r>
            <a:endParaRPr lang="cs-CZ" dirty="0"/>
          </a:p>
        </p:txBody>
      </p:sp>
      <p:sp>
        <p:nvSpPr>
          <p:cNvPr id="12" name="TextBox 1"/>
          <p:cNvSpPr txBox="1"/>
          <p:nvPr/>
        </p:nvSpPr>
        <p:spPr>
          <a:xfrm>
            <a:off x="325694" y="1552724"/>
            <a:ext cx="85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mbria"/>
                <a:cs typeface="Cambria"/>
              </a:rPr>
              <a:t>A </a:t>
            </a:r>
            <a:r>
              <a:rPr lang="en-US" sz="2400" dirty="0" smtClean="0">
                <a:latin typeface="Cambria"/>
                <a:cs typeface="Cambria"/>
              </a:rPr>
              <a:t>23</a:t>
            </a:r>
            <a:r>
              <a:rPr lang="cs-CZ" sz="2400" dirty="0" smtClean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year</a:t>
            </a:r>
            <a:r>
              <a:rPr lang="cs-CZ" sz="2400" dirty="0" smtClean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old </a:t>
            </a:r>
            <a:r>
              <a:rPr lang="en-US" sz="2400" dirty="0">
                <a:latin typeface="Cambria"/>
                <a:cs typeface="Cambria"/>
              </a:rPr>
              <a:t>woman (</a:t>
            </a:r>
            <a:r>
              <a:rPr lang="en-US" sz="2400" dirty="0" err="1"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1, </a:t>
            </a:r>
            <a:r>
              <a:rPr lang="en-US" sz="2400" dirty="0" err="1">
                <a:latin typeface="Cambria"/>
                <a:cs typeface="Cambria"/>
              </a:rPr>
              <a:t>para</a:t>
            </a:r>
            <a:r>
              <a:rPr lang="en-US" sz="2400" dirty="0">
                <a:latin typeface="Cambria"/>
                <a:cs typeface="Cambria"/>
              </a:rPr>
              <a:t> 0) was admitted at 40+1 weeks gestation and underwent an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emergency caesarian section 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due to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imminent hypoxia of the fetus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r>
              <a:rPr lang="en-US" sz="2400" dirty="0">
                <a:latin typeface="Cambria"/>
                <a:cs typeface="Cambria"/>
              </a:rPr>
              <a:t>As revealed during the section the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umbilical cord was twisted twice around the neck of the neonate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, </a:t>
            </a:r>
            <a:r>
              <a:rPr lang="en-US" sz="2400" dirty="0">
                <a:latin typeface="Cambria"/>
                <a:cs typeface="Cambria"/>
              </a:rPr>
              <a:t>furthermore the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umbilical cord </a:t>
            </a:r>
            <a:r>
              <a:rPr lang="en-US" sz="2400" dirty="0">
                <a:latin typeface="Cambria"/>
                <a:cs typeface="Cambria"/>
              </a:rPr>
              <a:t>was noted to </a:t>
            </a:r>
            <a:r>
              <a:rPr lang="en-US" sz="240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a compound knot</a:t>
            </a:r>
            <a:r>
              <a:rPr lang="en-US" sz="2400" dirty="0">
                <a:latin typeface="Cambria"/>
                <a:cs typeface="Cambria"/>
              </a:rPr>
              <a:t>. Compound knots, as in this case, are rare.</a:t>
            </a:r>
          </a:p>
        </p:txBody>
      </p:sp>
      <p:pic>
        <p:nvPicPr>
          <p:cNvPr id="13" name="Picture 3" descr="nodus funiculi umbilical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" y="3936015"/>
            <a:ext cx="4257420" cy="2335930"/>
          </a:xfrm>
          <a:prstGeom prst="rect">
            <a:avLst/>
          </a:prstGeom>
        </p:spPr>
      </p:pic>
      <p:pic>
        <p:nvPicPr>
          <p:cNvPr id="14" name="Picture 2" descr="vinculatio funiculi umbilical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3"/>
          <a:stretch/>
        </p:blipFill>
        <p:spPr>
          <a:xfrm>
            <a:off x="5490019" y="4005064"/>
            <a:ext cx="3114429" cy="233582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25694" y="6341258"/>
            <a:ext cx="863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hypoxia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 </a:t>
            </a:r>
            <a:r>
              <a:rPr lang="cs-CZ" sz="2000" dirty="0" smtClean="0"/>
              <a:t>= a </a:t>
            </a:r>
            <a:r>
              <a:rPr lang="en-US" sz="2000" dirty="0"/>
              <a:t>diminished availability of </a:t>
            </a:r>
            <a:r>
              <a:rPr lang="cs-CZ" sz="2000" dirty="0"/>
              <a:t>oxygen </a:t>
            </a:r>
            <a:r>
              <a:rPr lang="en-US" sz="2000" dirty="0"/>
              <a:t>to the body tissues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892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cap="small" dirty="0" smtClean="0">
                <a:solidFill>
                  <a:schemeClr val="accent1"/>
                </a:solidFill>
              </a:rPr>
              <a:t>Latin and </a:t>
            </a:r>
            <a:r>
              <a:rPr lang="cs-CZ" cap="small" dirty="0" err="1" smtClean="0">
                <a:solidFill>
                  <a:schemeClr val="accent1"/>
                </a:solidFill>
              </a:rPr>
              <a:t>Greek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prefixes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7324880"/>
              </p:ext>
            </p:extLst>
          </p:nvPr>
        </p:nvGraphicFramePr>
        <p:xfrm>
          <a:off x="179512" y="1484784"/>
          <a:ext cx="8784976" cy="49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i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contra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contraindicatio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ant-, anti-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antibioticum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antipyreticum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cum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b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(con-,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com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col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cor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congenitus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syndroma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(des-)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descendens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desinfectio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deformatio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Ø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catarrhus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Ø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di-)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dislocatio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dissimilis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di-,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diagnosis, analysis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anaesthesia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e-, ex-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exsanguinatio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ec-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ectopia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immaturus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atrophia, anaesthesia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posttraumaticus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met-, meta-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metastasis,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metabolismus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reinfectio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anamnesis,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anabiosis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cap="small" dirty="0" err="1" smtClean="0">
                <a:solidFill>
                  <a:schemeClr val="accent1"/>
                </a:solidFill>
              </a:rPr>
              <a:t>Revision</a:t>
            </a:r>
            <a:r>
              <a:rPr lang="cs-CZ" dirty="0">
                <a:solidFill>
                  <a:schemeClr val="accent1"/>
                </a:solidFill>
              </a:rPr>
              <a:t/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Change</a:t>
            </a:r>
            <a:r>
              <a:rPr lang="cs-CZ" dirty="0" smtClean="0">
                <a:solidFill>
                  <a:schemeClr val="accent1"/>
                </a:solidFill>
              </a:rPr>
              <a:t> the </a:t>
            </a:r>
            <a:r>
              <a:rPr lang="cs-CZ" dirty="0" err="1" smtClean="0">
                <a:solidFill>
                  <a:schemeClr val="accent1"/>
                </a:solidFill>
              </a:rPr>
              <a:t>given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terms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into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sg</a:t>
            </a:r>
            <a:r>
              <a:rPr lang="cs-CZ" dirty="0" smtClean="0">
                <a:solidFill>
                  <a:schemeClr val="accent1"/>
                </a:solidFill>
              </a:rPr>
              <a:t>./</a:t>
            </a:r>
            <a:r>
              <a:rPr lang="cs-CZ" dirty="0" err="1" smtClean="0">
                <a:solidFill>
                  <a:schemeClr val="accent1"/>
                </a:solidFill>
              </a:rPr>
              <a:t>pl</a:t>
            </a:r>
            <a:r>
              <a:rPr lang="cs-CZ" dirty="0" smtClean="0">
                <a:solidFill>
                  <a:schemeClr val="accent1"/>
                </a:solidFill>
              </a:rPr>
              <a:t>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472608" cy="5184576"/>
          </a:xfrm>
        </p:spPr>
        <p:txBody>
          <a:bodyPr numCol="1" anchor="ctr"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cornu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minus        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dentes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molares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superiores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dolorem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acrem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symptoma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morbi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latentis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segmenta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anteriora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bulborum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operatio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post trauma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gravissimum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fractura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membri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inferioris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amputationes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digitorum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minimorum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ala major    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transfusionem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necessariam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37710" y="1659307"/>
            <a:ext cx="179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cornua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minora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364" y="2060848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dens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molaris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superior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923293" y="2492896"/>
            <a:ext cx="245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contra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dolores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acres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910043" y="2996952"/>
            <a:ext cx="391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symptomata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morborum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latentium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907785" y="3440782"/>
            <a:ext cx="304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segmentum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anterius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bulbi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788024" y="3933056"/>
            <a:ext cx="431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operationes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post traumata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gravissima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939176" y="4397042"/>
            <a:ext cx="386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fracturae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membrorum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inferiorum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939176" y="4797152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amputatio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digiti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minimi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939176" y="5235080"/>
            <a:ext cx="156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majores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39176" y="5661248"/>
            <a:ext cx="351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transfusiones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necessarias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77927" cy="758952"/>
          </a:xfrm>
        </p:spPr>
        <p:txBody>
          <a:bodyPr>
            <a:noAutofit/>
          </a:bodyPr>
          <a:lstStyle/>
          <a:p>
            <a:r>
              <a:rPr lang="cs-CZ" sz="2800" dirty="0" err="1">
                <a:solidFill>
                  <a:schemeClr val="accent1"/>
                </a:solidFill>
              </a:rPr>
              <a:t>Match</a:t>
            </a:r>
            <a:r>
              <a:rPr lang="cs-CZ" sz="2800" dirty="0">
                <a:solidFill>
                  <a:schemeClr val="accent1"/>
                </a:solidFill>
              </a:rPr>
              <a:t> the </a:t>
            </a:r>
            <a:r>
              <a:rPr lang="cs-CZ" sz="2800" dirty="0" err="1">
                <a:solidFill>
                  <a:schemeClr val="accent1"/>
                </a:solidFill>
              </a:rPr>
              <a:t>given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>
                <a:solidFill>
                  <a:schemeClr val="accent1"/>
                </a:solidFill>
              </a:rPr>
              <a:t>terms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>
                <a:solidFill>
                  <a:schemeClr val="accent1"/>
                </a:solidFill>
              </a:rPr>
              <a:t>with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>
                <a:solidFill>
                  <a:schemeClr val="accent1"/>
                </a:solidFill>
              </a:rPr>
              <a:t>corresponding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pictures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3528" y="2420888"/>
            <a:ext cx="2323809" cy="126666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1043608" y="3140968"/>
            <a:ext cx="5760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ect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6" y="446146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ear catar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63" y="2516931"/>
            <a:ext cx="3264297" cy="16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ntraindicat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5" y="4441525"/>
            <a:ext cx="2698587" cy="17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4353898"/>
            <a:ext cx="2699792" cy="2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7504" y="1700808"/>
            <a:ext cx="90730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 err="1" smtClean="0">
                <a:solidFill>
                  <a:srgbClr val="C00000"/>
                </a:solidFill>
              </a:rPr>
              <a:t>contraindicatio</a:t>
            </a:r>
            <a:r>
              <a:rPr lang="cs-CZ" sz="2100" dirty="0" smtClean="0">
                <a:solidFill>
                  <a:srgbClr val="C00000"/>
                </a:solidFill>
              </a:rPr>
              <a:t> </a:t>
            </a:r>
            <a:r>
              <a:rPr lang="cs-CZ" sz="2100" dirty="0">
                <a:solidFill>
                  <a:srgbClr val="C00000"/>
                </a:solidFill>
              </a:rPr>
              <a:t>– </a:t>
            </a:r>
            <a:r>
              <a:rPr lang="cs-CZ" sz="2100" dirty="0" err="1">
                <a:solidFill>
                  <a:srgbClr val="C00000"/>
                </a:solidFill>
              </a:rPr>
              <a:t>ectopia</a:t>
            </a:r>
            <a:r>
              <a:rPr lang="cs-CZ" sz="2100" dirty="0">
                <a:solidFill>
                  <a:srgbClr val="C00000"/>
                </a:solidFill>
              </a:rPr>
              <a:t> – </a:t>
            </a:r>
            <a:r>
              <a:rPr lang="cs-CZ" sz="2100" dirty="0" err="1">
                <a:solidFill>
                  <a:srgbClr val="C00000"/>
                </a:solidFill>
              </a:rPr>
              <a:t>cattarhus</a:t>
            </a:r>
            <a:r>
              <a:rPr lang="cs-CZ" sz="2100" dirty="0">
                <a:solidFill>
                  <a:srgbClr val="C00000"/>
                </a:solidFill>
              </a:rPr>
              <a:t> – </a:t>
            </a:r>
            <a:r>
              <a:rPr lang="cs-CZ" sz="2100" dirty="0" err="1">
                <a:solidFill>
                  <a:srgbClr val="C00000"/>
                </a:solidFill>
              </a:rPr>
              <a:t>atrophia</a:t>
            </a:r>
            <a:r>
              <a:rPr lang="cs-CZ" sz="2100" dirty="0">
                <a:solidFill>
                  <a:srgbClr val="C00000"/>
                </a:solidFill>
              </a:rPr>
              <a:t> – </a:t>
            </a:r>
            <a:r>
              <a:rPr lang="cs-CZ" sz="2100" dirty="0" err="1">
                <a:solidFill>
                  <a:srgbClr val="C00000"/>
                </a:solidFill>
              </a:rPr>
              <a:t>anamnesis</a:t>
            </a:r>
            <a:r>
              <a:rPr lang="cs-CZ" sz="2100" dirty="0">
                <a:solidFill>
                  <a:srgbClr val="C00000"/>
                </a:solidFill>
              </a:rPr>
              <a:t> – </a:t>
            </a:r>
            <a:r>
              <a:rPr lang="cs-CZ" sz="2100" dirty="0" err="1" smtClean="0">
                <a:solidFill>
                  <a:srgbClr val="C00000"/>
                </a:solidFill>
              </a:rPr>
              <a:t>symphysis</a:t>
            </a:r>
            <a:r>
              <a:rPr lang="cs-CZ" sz="2100" dirty="0" smtClean="0">
                <a:solidFill>
                  <a:srgbClr val="C00000"/>
                </a:solidFill>
              </a:rPr>
              <a:t> </a:t>
            </a:r>
            <a:endParaRPr lang="cs-CZ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cap="small" dirty="0" smtClean="0">
                <a:solidFill>
                  <a:schemeClr val="accent1"/>
                </a:solidFill>
              </a:rPr>
              <a:t>Latin and </a:t>
            </a:r>
            <a:r>
              <a:rPr lang="cs-CZ" cap="small" dirty="0" err="1" smtClean="0">
                <a:solidFill>
                  <a:schemeClr val="accent1"/>
                </a:solidFill>
              </a:rPr>
              <a:t>Greek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prefixes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4228814"/>
              </p:ext>
            </p:extLst>
          </p:nvPr>
        </p:nvGraphicFramePr>
        <p:xfrm>
          <a:off x="179512" y="1556792"/>
          <a:ext cx="8784976" cy="274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i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peracutus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peraciditas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perforatus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hyper-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hypertonia,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hypertrophia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diencephalon, diameter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suc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sup-, sus-)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subfebrilis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subluxatio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subcutaneus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hypo-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hypotonia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hypoglossus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dyspepsia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cs-CZ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euthanasia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856984" cy="1112168"/>
          </a:xfrm>
        </p:spPr>
        <p:txBody>
          <a:bodyPr>
            <a:noAutofit/>
          </a:bodyPr>
          <a:lstStyle/>
          <a:p>
            <a:r>
              <a:rPr lang="cs-CZ" sz="2600" dirty="0" err="1" smtClean="0">
                <a:solidFill>
                  <a:schemeClr val="accent1"/>
                </a:solidFill>
              </a:rPr>
              <a:t>Attach</a:t>
            </a:r>
            <a:r>
              <a:rPr lang="cs-CZ" sz="2600" dirty="0" smtClean="0">
                <a:solidFill>
                  <a:schemeClr val="accent1"/>
                </a:solidFill>
              </a:rPr>
              <a:t> the </a:t>
            </a:r>
            <a:r>
              <a:rPr lang="cs-CZ" sz="2600" dirty="0" err="1" smtClean="0">
                <a:solidFill>
                  <a:schemeClr val="accent1"/>
                </a:solidFill>
              </a:rPr>
              <a:t>Greek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r>
              <a:rPr lang="cs-CZ" sz="2600" dirty="0" err="1" smtClean="0">
                <a:solidFill>
                  <a:schemeClr val="accent1"/>
                </a:solidFill>
              </a:rPr>
              <a:t>prefixes</a:t>
            </a:r>
            <a:r>
              <a:rPr lang="cs-CZ" sz="2600" dirty="0" smtClean="0">
                <a:solidFill>
                  <a:schemeClr val="accent1"/>
                </a:solidFill>
              </a:rPr>
              <a:t> to the </a:t>
            </a:r>
            <a:r>
              <a:rPr lang="cs-CZ" sz="2600" dirty="0" err="1" smtClean="0">
                <a:solidFill>
                  <a:schemeClr val="accent1"/>
                </a:solidFill>
              </a:rPr>
              <a:t>given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r>
              <a:rPr lang="cs-CZ" sz="2600" dirty="0" err="1" smtClean="0">
                <a:solidFill>
                  <a:schemeClr val="accent1"/>
                </a:solidFill>
              </a:rPr>
              <a:t>root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r>
              <a:rPr lang="cs-CZ" sz="2600" dirty="0" err="1" smtClean="0">
                <a:solidFill>
                  <a:schemeClr val="accent1"/>
                </a:solidFill>
              </a:rPr>
              <a:t>word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br>
              <a:rPr lang="cs-CZ" sz="2600" dirty="0" smtClean="0">
                <a:solidFill>
                  <a:schemeClr val="accent1"/>
                </a:solidFill>
              </a:rPr>
            </a:br>
            <a:r>
              <a:rPr lang="cs-CZ" sz="2600" dirty="0" smtClean="0">
                <a:solidFill>
                  <a:schemeClr val="accent1"/>
                </a:solidFill>
              </a:rPr>
              <a:t>to </a:t>
            </a:r>
            <a:r>
              <a:rPr lang="cs-CZ" sz="2600" dirty="0" err="1" smtClean="0">
                <a:solidFill>
                  <a:schemeClr val="accent1"/>
                </a:solidFill>
              </a:rPr>
              <a:t>form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r>
              <a:rPr lang="cs-CZ" sz="2600" dirty="0" err="1" smtClean="0">
                <a:solidFill>
                  <a:schemeClr val="accent1"/>
                </a:solidFill>
              </a:rPr>
              <a:t>terms</a:t>
            </a:r>
            <a:r>
              <a:rPr lang="cs-CZ" sz="2600" dirty="0" smtClean="0">
                <a:solidFill>
                  <a:schemeClr val="accent1"/>
                </a:solidFill>
              </a:rPr>
              <a:t> </a:t>
            </a:r>
            <a:r>
              <a:rPr lang="cs-CZ" sz="2600" dirty="0" err="1" smtClean="0">
                <a:solidFill>
                  <a:schemeClr val="accent1"/>
                </a:solidFill>
              </a:rPr>
              <a:t>corresponding</a:t>
            </a:r>
            <a:r>
              <a:rPr lang="cs-CZ" sz="2600" dirty="0" smtClean="0">
                <a:solidFill>
                  <a:schemeClr val="accent1"/>
                </a:solidFill>
              </a:rPr>
              <a:t> to the </a:t>
            </a:r>
            <a:r>
              <a:rPr lang="cs-CZ" sz="2600" dirty="0" err="1" smtClean="0">
                <a:solidFill>
                  <a:schemeClr val="accent1"/>
                </a:solidFill>
              </a:rPr>
              <a:t>definitions</a:t>
            </a:r>
            <a:r>
              <a:rPr lang="cs-CZ" sz="2600" cap="small" dirty="0" smtClean="0">
                <a:solidFill>
                  <a:schemeClr val="accent1"/>
                </a:solidFill>
              </a:rPr>
              <a:t> </a:t>
            </a:r>
            <a:endParaRPr lang="cs-CZ" sz="26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89642" y="2318900"/>
            <a:ext cx="5946853" cy="46384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state of normal nourishment and growth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changes that may result from defective nutrition of a tissue or organ</a:t>
            </a:r>
          </a:p>
          <a:p>
            <a:pPr>
              <a:spcBef>
                <a:spcPts val="1200"/>
              </a:spcBef>
            </a:pPr>
            <a:r>
              <a:rPr lang="cs-CZ" sz="2200" dirty="0"/>
              <a:t>g</a:t>
            </a:r>
            <a:r>
              <a:rPr lang="en-US" sz="2200" dirty="0" err="1"/>
              <a:t>eneral</a:t>
            </a:r>
            <a:r>
              <a:rPr lang="en-US" sz="2200" dirty="0"/>
              <a:t> increase in bulk of a part or organ, not due to tumor formation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degeneration of an organ or tissue caused by loss of </a:t>
            </a:r>
            <a:r>
              <a:rPr lang="en-US" sz="2200" dirty="0" smtClean="0"/>
              <a:t>cells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a wasting away of the body or of an organ or part, as from defective nutrition or nerve </a:t>
            </a:r>
            <a:r>
              <a:rPr lang="en-US" sz="2200" dirty="0" smtClean="0"/>
              <a:t>damage</a:t>
            </a:r>
            <a:endParaRPr lang="cs-CZ" sz="2200" dirty="0"/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628800"/>
            <a:ext cx="6984776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EU- / HYPER- / A- / </a:t>
            </a:r>
            <a:r>
              <a:rPr lang="cs-CZ" sz="2400" dirty="0"/>
              <a:t>DYS-	</a:t>
            </a:r>
            <a:r>
              <a:rPr lang="cs-CZ" sz="2400" dirty="0" smtClean="0"/>
              <a:t>/ HYPO- </a:t>
            </a:r>
            <a:r>
              <a:rPr lang="cs-CZ" sz="2500" dirty="0" smtClean="0"/>
              <a:t>+ TROPHIA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1547" y="3744034"/>
            <a:ext cx="140601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HYPER-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951" y="2348880"/>
            <a:ext cx="93795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EU-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951" y="4680138"/>
            <a:ext cx="1525510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HYPO-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32729" y="2996952"/>
            <a:ext cx="1162216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DYS-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11547" y="5472226"/>
            <a:ext cx="703005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A-</a:t>
            </a:r>
          </a:p>
        </p:txBody>
      </p:sp>
    </p:spTree>
    <p:extLst>
      <p:ext uri="{BB962C8B-B14F-4D97-AF65-F5344CB8AC3E}">
        <p14:creationId xmlns:p14="http://schemas.microsoft.com/office/powerpoint/2010/main" val="1620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small" dirty="0" smtClean="0">
                <a:solidFill>
                  <a:schemeClr val="accent1"/>
                </a:solidFill>
              </a:rPr>
              <a:t>Latin </a:t>
            </a:r>
            <a:r>
              <a:rPr lang="cs-CZ" cap="small" dirty="0" err="1" smtClean="0">
                <a:solidFill>
                  <a:schemeClr val="accent1"/>
                </a:solidFill>
              </a:rPr>
              <a:t>noun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suffixes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8202436"/>
              </p:ext>
            </p:extLst>
          </p:nvPr>
        </p:nvGraphicFramePr>
        <p:xfrm>
          <a:off x="176464" y="1776830"/>
          <a:ext cx="8784976" cy="362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3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Noun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process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inflammatio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laesio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transfusio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-tor,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sor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xor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agent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levator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extensor, flexor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ura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result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 an action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sutura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incisura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itas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quality, state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obesitas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surditas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mentum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instrument, tool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ligamentum, </a:t>
                      </a:r>
                      <a:r>
                        <a:rPr lang="en-GB" sz="1800" b="0" i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medicamentum</a:t>
                      </a:r>
                      <a:endParaRPr lang="cs-CZ" sz="1800" b="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itis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inflammation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perinephritis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encephalitis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otitis,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nephritis</a:t>
                      </a:r>
                      <a:endParaRPr lang="cs-CZ" sz="1800" b="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osis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degenerative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non-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inflammatory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disease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arthrosis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hepatosis</a:t>
                      </a:r>
                      <a:r>
                        <a:rPr lang="cs-CZ" sz="18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sclerosis</a:t>
                      </a:r>
                      <a:r>
                        <a:rPr lang="cs-CZ" sz="18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stenosis</a:t>
                      </a:r>
                      <a:endParaRPr lang="cs-CZ" sz="1800" b="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oma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tumour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melanoma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adenoma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carcinoma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hepatoma</a:t>
                      </a:r>
                      <a:endParaRPr lang="cs-CZ" sz="1800" b="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small" dirty="0" smtClean="0">
                <a:solidFill>
                  <a:schemeClr val="accent1"/>
                </a:solidFill>
              </a:rPr>
              <a:t>Latin </a:t>
            </a:r>
            <a:r>
              <a:rPr lang="cs-CZ" cap="small" dirty="0" err="1" smtClean="0">
                <a:solidFill>
                  <a:schemeClr val="accent1"/>
                </a:solidFill>
              </a:rPr>
              <a:t>adjective</a:t>
            </a:r>
            <a:r>
              <a:rPr lang="cs-CZ" cap="small" dirty="0" smtClean="0">
                <a:solidFill>
                  <a:schemeClr val="accent1"/>
                </a:solidFill>
              </a:rPr>
              <a:t> </a:t>
            </a:r>
            <a:r>
              <a:rPr lang="cs-CZ" cap="small" dirty="0" err="1" smtClean="0">
                <a:solidFill>
                  <a:schemeClr val="accent1"/>
                </a:solidFill>
              </a:rPr>
              <a:t>suffixes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38803"/>
              </p:ext>
            </p:extLst>
          </p:nvPr>
        </p:nvGraphicFramePr>
        <p:xfrm>
          <a:off x="179512" y="1708520"/>
          <a:ext cx="8784976" cy="351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Adjective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-alis, e; 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aris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e;</a:t>
                      </a: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um; </a:t>
                      </a:r>
                      <a:endParaRPr kumimoji="0" lang="cs-CZ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um; 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um;</a:t>
                      </a: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aneus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um; 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</a:t>
                      </a: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um; </a:t>
                      </a: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arius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</a:t>
                      </a: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itus</a:t>
                      </a:r>
                      <a:r>
                        <a:rPr kumimoji="0"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a, um 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relation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nasalis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cochlearis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hepaticus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cardiacus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pharyngeus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cutaneus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operativus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uterinus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coronarius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cs-CZ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80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mellitus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51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-27622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osus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full of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ulcerosus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venosus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periculosus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2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equipped with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dentatus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caudatus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possibility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operabilis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16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oideus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</a:p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formis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shaped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cs-CZ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resembling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coracoideus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thyroidea</a:t>
                      </a:r>
                      <a:r>
                        <a:rPr lang="cs-CZ" sz="18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cuneiforme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N</a:t>
            </a:r>
            <a:r>
              <a:rPr lang="cs-CZ" sz="3000" dirty="0" err="1" smtClean="0">
                <a:solidFill>
                  <a:schemeClr val="accent1"/>
                </a:solidFill>
              </a:rPr>
              <a:t>ame</a:t>
            </a:r>
            <a:r>
              <a:rPr lang="cs-CZ" sz="3000" dirty="0" smtClean="0">
                <a:solidFill>
                  <a:schemeClr val="accent1"/>
                </a:solidFill>
              </a:rPr>
              <a:t> the </a:t>
            </a:r>
            <a:r>
              <a:rPr lang="cs-CZ" sz="3000" dirty="0" err="1" smtClean="0">
                <a:solidFill>
                  <a:schemeClr val="accent1"/>
                </a:solidFill>
              </a:rPr>
              <a:t>action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performed</a:t>
            </a:r>
            <a:r>
              <a:rPr lang="cs-CZ" sz="3000" dirty="0" smtClean="0">
                <a:solidFill>
                  <a:schemeClr val="accent1"/>
                </a:solidFill>
              </a:rPr>
              <a:t> by the </a:t>
            </a:r>
            <a:r>
              <a:rPr lang="cs-CZ" sz="3000" dirty="0" err="1" smtClean="0">
                <a:solidFill>
                  <a:schemeClr val="accent1"/>
                </a:solidFill>
              </a:rPr>
              <a:t>given</a:t>
            </a:r>
            <a:r>
              <a:rPr lang="cs-CZ" sz="3000" dirty="0" smtClean="0">
                <a:solidFill>
                  <a:schemeClr val="accent1"/>
                </a:solidFill>
              </a:rPr>
              <a:t> </a:t>
            </a:r>
            <a:r>
              <a:rPr lang="cs-CZ" sz="3000" dirty="0" err="1" smtClean="0">
                <a:solidFill>
                  <a:schemeClr val="accent1"/>
                </a:solidFill>
              </a:rPr>
              <a:t>muscle</a:t>
            </a:r>
            <a:endParaRPr lang="cs-CZ" sz="3000" dirty="0">
              <a:solidFill>
                <a:schemeClr val="accent1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9512" y="1340768"/>
            <a:ext cx="8712968" cy="372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cs-CZ" sz="2600" dirty="0">
                <a:latin typeface="Cambria"/>
                <a:cs typeface="Cambria"/>
              </a:rPr>
              <a:t>    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cs-CZ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 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79512" y="1660525"/>
            <a:ext cx="8050088" cy="49450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516216" y="1640851"/>
            <a:ext cx="24833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a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6156176" y="2127542"/>
            <a:ext cx="2874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c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6228184" y="2614233"/>
            <a:ext cx="27622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c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6372200" y="3100924"/>
            <a:ext cx="2619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d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6588224" y="3587615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d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6588224" y="4074306"/>
            <a:ext cx="2426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e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7020272" y="4560997"/>
            <a:ext cx="21652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f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</a:t>
            </a:r>
            <a:r>
              <a:rPr lang="en-US" sz="2600" dirty="0" smtClean="0">
                <a:solidFill>
                  <a:srgbClr val="CB0202"/>
                </a:solidFill>
                <a:latin typeface="Cambria"/>
                <a:cs typeface="Cambria"/>
              </a:rPr>
              <a:t>.</a:t>
            </a:r>
            <a:r>
              <a:rPr lang="cs-CZ" sz="2600" dirty="0" smtClean="0">
                <a:solidFill>
                  <a:srgbClr val="CB0202"/>
                </a:solidFill>
                <a:latin typeface="Cambria"/>
                <a:cs typeface="Cambria"/>
              </a:rPr>
              <a:t>  </a:t>
            </a:r>
            <a:endParaRPr lang="en-US" sz="2600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844101" y="5047688"/>
            <a:ext cx="2192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l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6876256" y="5534379"/>
            <a:ext cx="22043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r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6929573" y="5949280"/>
            <a:ext cx="2106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err="1">
                <a:solidFill>
                  <a:srgbClr val="CB0202"/>
                </a:solidFill>
                <a:latin typeface="Cambria"/>
                <a:cs typeface="Cambria"/>
              </a:rPr>
              <a:t>t</a:t>
            </a:r>
            <a:r>
              <a:rPr lang="en-US" sz="2600" dirty="0" err="1" smtClean="0">
                <a:solidFill>
                  <a:srgbClr val="CB0202"/>
                </a:solidFill>
                <a:latin typeface="Cambria"/>
                <a:cs typeface="Cambria"/>
              </a:rPr>
              <a:t>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onis, f.</a:t>
            </a:r>
          </a:p>
        </p:txBody>
      </p:sp>
    </p:spTree>
    <p:extLst>
      <p:ext uri="{BB962C8B-B14F-4D97-AF65-F5344CB8AC3E}">
        <p14:creationId xmlns:p14="http://schemas.microsoft.com/office/powerpoint/2010/main" val="12954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1"/>
                </a:solidFill>
              </a:rPr>
              <a:t>Name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defects</a:t>
            </a:r>
            <a:r>
              <a:rPr lang="cs-CZ" dirty="0" smtClean="0">
                <a:solidFill>
                  <a:schemeClr val="accent1"/>
                </a:solidFill>
              </a:rPr>
              <a:t> of </a:t>
            </a:r>
            <a:r>
              <a:rPr lang="cs-CZ" dirty="0" err="1" smtClean="0">
                <a:solidFill>
                  <a:schemeClr val="accent1"/>
                </a:solidFill>
              </a:rPr>
              <a:t>senses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Výsledek obrázku pro t&amp;rcaron;i opice nevidím neslyším nemluv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" y="2476387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B050"/>
                </a:solidFill>
              </a:rPr>
              <a:t>m</a:t>
            </a:r>
            <a:r>
              <a:rPr lang="cs-CZ" sz="2000" dirty="0" err="1" smtClean="0">
                <a:solidFill>
                  <a:srgbClr val="00B050"/>
                </a:solidFill>
              </a:rPr>
              <a:t>utitas</a:t>
            </a:r>
            <a:r>
              <a:rPr lang="cs-CZ" sz="2000" dirty="0" smtClean="0">
                <a:solidFill>
                  <a:srgbClr val="00B050"/>
                </a:solidFill>
              </a:rPr>
              <a:t>, </a:t>
            </a:r>
            <a:r>
              <a:rPr lang="cs-CZ" sz="2000" dirty="0" err="1" smtClean="0">
                <a:solidFill>
                  <a:srgbClr val="00B050"/>
                </a:solidFill>
              </a:rPr>
              <a:t>atis</a:t>
            </a:r>
            <a:r>
              <a:rPr lang="cs-CZ" sz="2000" dirty="0">
                <a:solidFill>
                  <a:srgbClr val="00B050"/>
                </a:solidFill>
              </a:rPr>
              <a:t>, f.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63888" y="489459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surditas</a:t>
            </a:r>
            <a:r>
              <a:rPr lang="cs-CZ" sz="2000" dirty="0" smtClean="0">
                <a:solidFill>
                  <a:srgbClr val="0070C0"/>
                </a:solidFill>
              </a:rPr>
              <a:t>, </a:t>
            </a:r>
            <a:r>
              <a:rPr lang="cs-CZ" sz="2000" dirty="0" err="1">
                <a:solidFill>
                  <a:srgbClr val="0070C0"/>
                </a:solidFill>
              </a:rPr>
              <a:t>atis</a:t>
            </a:r>
            <a:r>
              <a:rPr lang="cs-CZ" sz="2000" dirty="0">
                <a:solidFill>
                  <a:srgbClr val="0070C0"/>
                </a:solidFill>
              </a:rPr>
              <a:t>, f.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87624" y="48691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1"/>
                </a:solidFill>
              </a:rPr>
              <a:t>caecitas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err="1">
                <a:solidFill>
                  <a:schemeClr val="accent1"/>
                </a:solidFill>
              </a:rPr>
              <a:t>atis</a:t>
            </a:r>
            <a:r>
              <a:rPr lang="cs-CZ" sz="2000" dirty="0">
                <a:solidFill>
                  <a:schemeClr val="accent1"/>
                </a:solidFill>
              </a:rPr>
              <a:t>, f.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32040" y="19888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70C0"/>
                </a:solidFill>
              </a:rPr>
              <a:t>surdo</a:t>
            </a:r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/>
              <a:t>, </a:t>
            </a:r>
            <a:r>
              <a:rPr lang="cs-CZ" sz="2000" dirty="0" err="1"/>
              <a:t>atis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559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17" y="348667"/>
            <a:ext cx="8791071" cy="758952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accent1"/>
                </a:solidFill>
              </a:rPr>
              <a:t>Derive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terms</a:t>
            </a:r>
            <a:r>
              <a:rPr lang="cs-CZ" dirty="0" smtClean="0">
                <a:solidFill>
                  <a:schemeClr val="accent1"/>
                </a:solidFill>
              </a:rPr>
              <a:t> from the </a:t>
            </a:r>
            <a:r>
              <a:rPr lang="cs-CZ" dirty="0" err="1" smtClean="0">
                <a:solidFill>
                  <a:schemeClr val="accent1"/>
                </a:solidFill>
              </a:rPr>
              <a:t>given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roots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2800" dirty="0" smtClean="0">
                <a:solidFill>
                  <a:schemeClr val="accent1"/>
                </a:solidFill>
              </a:rPr>
              <a:t>(Handout 5.3, </a:t>
            </a:r>
            <a:r>
              <a:rPr lang="cs-CZ" sz="2800" dirty="0" err="1" smtClean="0">
                <a:solidFill>
                  <a:schemeClr val="accent1"/>
                </a:solidFill>
              </a:rPr>
              <a:t>task</a:t>
            </a:r>
            <a:r>
              <a:rPr lang="cs-CZ" sz="2800" dirty="0" smtClean="0">
                <a:solidFill>
                  <a:schemeClr val="accent1"/>
                </a:solidFill>
              </a:rPr>
              <a:t> 1)</a:t>
            </a:r>
            <a:endParaRPr lang="cs-CZ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2589075"/>
              </p:ext>
            </p:extLst>
          </p:nvPr>
        </p:nvGraphicFramePr>
        <p:xfrm>
          <a:off x="107504" y="1038242"/>
          <a:ext cx="8928992" cy="596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92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632994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3548306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479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WORD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45209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39580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47368"/>
                  </a:ext>
                </a:extLst>
              </a:tr>
              <a:tr h="45209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cancerous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50670" algn="l"/>
                        </a:tabLs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degenerative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45209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/spine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of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45209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with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323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thorny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processes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508104" y="15567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cerebralis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9888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30800" y="33569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30800" y="38610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30800" y="42930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30800" y="47251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24208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cerebellaris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0673" y="29249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41028" y="5157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58788" y="56612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55277" y="60932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spinatus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55913" y="6525344"/>
            <a:ext cx="3408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upraspinatus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03708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cerebrum, i, n.</a:t>
            </a:r>
          </a:p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i, n.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7504" y="38929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atis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4" y="56931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1572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80" y="437800"/>
            <a:ext cx="8791071" cy="758952"/>
          </a:xfrm>
        </p:spPr>
        <p:txBody>
          <a:bodyPr anchor="ctr">
            <a:noAutofit/>
          </a:bodyPr>
          <a:lstStyle/>
          <a:p>
            <a:r>
              <a:rPr lang="en-GB" sz="2900" dirty="0" smtClean="0">
                <a:solidFill>
                  <a:schemeClr val="accent1"/>
                </a:solidFill>
              </a:rPr>
              <a:t>F</a:t>
            </a:r>
            <a:r>
              <a:rPr lang="cs-CZ" sz="2900" dirty="0" smtClean="0">
                <a:solidFill>
                  <a:schemeClr val="accent1"/>
                </a:solidFill>
              </a:rPr>
              <a:t>ill in </a:t>
            </a:r>
            <a:r>
              <a:rPr lang="cs-CZ" sz="2900" dirty="0" err="1" smtClean="0">
                <a:solidFill>
                  <a:schemeClr val="accent1"/>
                </a:solidFill>
              </a:rPr>
              <a:t>parallel</a:t>
            </a:r>
            <a:r>
              <a:rPr lang="cs-CZ" sz="2900" dirty="0" smtClean="0">
                <a:solidFill>
                  <a:schemeClr val="accent1"/>
                </a:solidFill>
              </a:rPr>
              <a:t> </a:t>
            </a:r>
            <a:r>
              <a:rPr lang="cs-CZ" sz="2900" dirty="0" err="1" smtClean="0">
                <a:solidFill>
                  <a:schemeClr val="accent1"/>
                </a:solidFill>
              </a:rPr>
              <a:t>prefixes</a:t>
            </a:r>
            <a:r>
              <a:rPr lang="cs-CZ" sz="2900" dirty="0" smtClean="0">
                <a:solidFill>
                  <a:schemeClr val="accent1"/>
                </a:solidFill>
              </a:rPr>
              <a:t/>
            </a:r>
            <a:br>
              <a:rPr lang="cs-CZ" sz="2900" dirty="0" smtClean="0">
                <a:solidFill>
                  <a:schemeClr val="accent1"/>
                </a:solidFill>
              </a:rPr>
            </a:br>
            <a:r>
              <a:rPr lang="cs-CZ" sz="2900" dirty="0" smtClean="0">
                <a:solidFill>
                  <a:schemeClr val="accent1"/>
                </a:solidFill>
              </a:rPr>
              <a:t>and </a:t>
            </a:r>
            <a:r>
              <a:rPr lang="cs-CZ" sz="2900" dirty="0" err="1" smtClean="0">
                <a:solidFill>
                  <a:schemeClr val="accent1"/>
                </a:solidFill>
              </a:rPr>
              <a:t>derive</a:t>
            </a:r>
            <a:r>
              <a:rPr lang="cs-CZ" sz="2900" dirty="0" smtClean="0">
                <a:solidFill>
                  <a:schemeClr val="accent1"/>
                </a:solidFill>
              </a:rPr>
              <a:t> </a:t>
            </a:r>
            <a:r>
              <a:rPr lang="cs-CZ" sz="2900" dirty="0" err="1" smtClean="0">
                <a:solidFill>
                  <a:schemeClr val="accent1"/>
                </a:solidFill>
              </a:rPr>
              <a:t>required</a:t>
            </a:r>
            <a:r>
              <a:rPr lang="cs-CZ" sz="2900" dirty="0" smtClean="0">
                <a:solidFill>
                  <a:schemeClr val="accent1"/>
                </a:solidFill>
              </a:rPr>
              <a:t> </a:t>
            </a:r>
            <a:r>
              <a:rPr lang="cs-CZ" sz="2900" dirty="0" err="1" smtClean="0">
                <a:solidFill>
                  <a:schemeClr val="accent1"/>
                </a:solidFill>
              </a:rPr>
              <a:t>terms</a:t>
            </a:r>
            <a:r>
              <a:rPr lang="cs-CZ" sz="2900" dirty="0" smtClean="0">
                <a:solidFill>
                  <a:schemeClr val="accent1"/>
                </a:solidFill>
              </a:rPr>
              <a:t> </a:t>
            </a:r>
            <a:r>
              <a:rPr lang="cs-CZ" sz="2500" dirty="0">
                <a:solidFill>
                  <a:schemeClr val="accent1"/>
                </a:solidFill>
              </a:rPr>
              <a:t>(Handout </a:t>
            </a:r>
            <a:r>
              <a:rPr lang="cs-CZ" sz="2500" dirty="0" smtClean="0">
                <a:solidFill>
                  <a:schemeClr val="accent1"/>
                </a:solidFill>
              </a:rPr>
              <a:t>5.3</a:t>
            </a:r>
            <a:r>
              <a:rPr lang="cs-CZ" sz="2500" dirty="0">
                <a:solidFill>
                  <a:schemeClr val="accent1"/>
                </a:solidFill>
              </a:rPr>
              <a:t>, </a:t>
            </a:r>
            <a:r>
              <a:rPr lang="cs-CZ" sz="2500" dirty="0" err="1">
                <a:solidFill>
                  <a:schemeClr val="accent1"/>
                </a:solidFill>
              </a:rPr>
              <a:t>task</a:t>
            </a:r>
            <a:r>
              <a:rPr lang="cs-CZ" sz="2500" dirty="0">
                <a:solidFill>
                  <a:schemeClr val="accent1"/>
                </a:solidFill>
              </a:rPr>
              <a:t> </a:t>
            </a:r>
            <a:r>
              <a:rPr lang="cs-CZ" sz="2500" dirty="0" smtClean="0">
                <a:solidFill>
                  <a:schemeClr val="accent1"/>
                </a:solidFill>
              </a:rPr>
              <a:t>2)</a:t>
            </a:r>
            <a:br>
              <a:rPr lang="cs-CZ" sz="2500" dirty="0" smtClean="0">
                <a:solidFill>
                  <a:schemeClr val="accent1"/>
                </a:solidFill>
              </a:rPr>
            </a:br>
            <a:endParaRPr lang="cs-CZ" sz="25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4165717"/>
              </p:ext>
            </p:extLst>
          </p:nvPr>
        </p:nvGraphicFramePr>
        <p:xfrm>
          <a:off x="188479" y="1389166"/>
          <a:ext cx="8791071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37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2751366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PARALLEL GREEK / LATIN PREFIX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LATIN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pro-     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ante-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antebrachium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transferring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donor to a recipient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circum-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double-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epi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opposite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profound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 around the mouth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ecto-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uterus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</a:t>
                      </a:r>
                      <a:r>
                        <a:rPr lang="cs-CZ" sz="2000" b="1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kidney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thorax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abdomen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228184" y="2826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6657" y="32924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pericardium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9354" y="3778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6302" y="42830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circumoralis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42681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36607" y="46267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extrauterinus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630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9584" y="55194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suprarenalis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6302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47151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43792" y="55979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4379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post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30511" y="46310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20206" y="4240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circum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20206" y="38168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7328" y="33587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20206" y="2874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030511" y="240965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546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79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cap="small" dirty="0" err="1">
                <a:solidFill>
                  <a:schemeClr val="accent1"/>
                </a:solidFill>
              </a:rPr>
              <a:t>Revision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Fill in </a:t>
            </a:r>
            <a:r>
              <a:rPr lang="cs-CZ" dirty="0" err="1">
                <a:solidFill>
                  <a:schemeClr val="accent1"/>
                </a:solidFill>
              </a:rPr>
              <a:t>missing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endings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arteri</a:t>
            </a:r>
            <a:r>
              <a:rPr lang="cs-CZ" dirty="0"/>
              <a:t>…… </a:t>
            </a:r>
            <a:r>
              <a:rPr lang="cs-CZ" dirty="0" err="1"/>
              <a:t>glutae</a:t>
            </a:r>
            <a:r>
              <a:rPr lang="cs-CZ" dirty="0"/>
              <a:t>…… superior……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Status post </a:t>
            </a:r>
            <a:r>
              <a:rPr lang="cs-CZ" dirty="0" err="1"/>
              <a:t>traum</a:t>
            </a:r>
            <a:r>
              <a:rPr lang="cs-CZ" dirty="0"/>
              <a:t>…… </a:t>
            </a:r>
            <a:r>
              <a:rPr lang="cs-CZ" dirty="0" err="1"/>
              <a:t>grav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Infarctus</a:t>
            </a:r>
            <a:r>
              <a:rPr lang="cs-CZ" dirty="0" smtClean="0"/>
              <a:t> </a:t>
            </a:r>
            <a:r>
              <a:rPr lang="cs-CZ" dirty="0" err="1"/>
              <a:t>pariet</a:t>
            </a:r>
            <a:r>
              <a:rPr lang="cs-CZ" dirty="0"/>
              <a:t>…… </a:t>
            </a:r>
            <a:r>
              <a:rPr lang="cs-CZ" dirty="0" err="1"/>
              <a:t>anterior</a:t>
            </a:r>
            <a:r>
              <a:rPr lang="cs-CZ" dirty="0"/>
              <a:t>…… </a:t>
            </a:r>
            <a:r>
              <a:rPr lang="cs-CZ" dirty="0" err="1"/>
              <a:t>ventricul</a:t>
            </a:r>
            <a:r>
              <a:rPr lang="cs-CZ" dirty="0"/>
              <a:t>…… </a:t>
            </a:r>
            <a:r>
              <a:rPr lang="cs-CZ" dirty="0" err="1"/>
              <a:t>cord</a:t>
            </a:r>
            <a:r>
              <a:rPr lang="cs-CZ" dirty="0"/>
              <a:t>…… </a:t>
            </a:r>
            <a:r>
              <a:rPr lang="cs-CZ" dirty="0" err="1"/>
              <a:t>sinistr</a:t>
            </a:r>
            <a:r>
              <a:rPr lang="cs-CZ" dirty="0"/>
              <a:t>…..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In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latissim</a:t>
            </a:r>
            <a:r>
              <a:rPr lang="cs-CZ" dirty="0"/>
              <a:t>…… </a:t>
            </a:r>
            <a:r>
              <a:rPr lang="cs-CZ" dirty="0" err="1"/>
              <a:t>dors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frequentissim</a:t>
            </a:r>
            <a:r>
              <a:rPr lang="cs-CZ" dirty="0"/>
              <a:t>…… in </a:t>
            </a:r>
            <a:r>
              <a:rPr lang="cs-CZ" dirty="0" err="1"/>
              <a:t>febr</a:t>
            </a:r>
            <a:r>
              <a:rPr lang="cs-CZ" dirty="0"/>
              <a:t>…… </a:t>
            </a:r>
            <a:r>
              <a:rPr lang="cs-CZ" dirty="0" err="1"/>
              <a:t>acut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Exitus post </a:t>
            </a:r>
            <a:r>
              <a:rPr lang="cs-CZ" dirty="0" err="1"/>
              <a:t>collaps</a:t>
            </a:r>
            <a:r>
              <a:rPr lang="cs-CZ" dirty="0"/>
              <a:t>…… </a:t>
            </a:r>
            <a:r>
              <a:rPr lang="cs-CZ" dirty="0" err="1"/>
              <a:t>circulation</a:t>
            </a:r>
            <a:r>
              <a:rPr lang="cs-CZ" dirty="0"/>
              <a:t>…… major…...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Laesio</a:t>
            </a:r>
            <a:r>
              <a:rPr lang="cs-CZ" dirty="0"/>
              <a:t>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longissim</a:t>
            </a:r>
            <a:r>
              <a:rPr lang="cs-CZ" dirty="0"/>
              <a:t>…… </a:t>
            </a:r>
            <a:r>
              <a:rPr lang="cs-CZ" dirty="0" err="1"/>
              <a:t>thorac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Doses</a:t>
            </a:r>
            <a:r>
              <a:rPr lang="cs-CZ" dirty="0"/>
              <a:t> </a:t>
            </a:r>
            <a:r>
              <a:rPr lang="cs-CZ" dirty="0" err="1"/>
              <a:t>medicament</a:t>
            </a:r>
            <a:r>
              <a:rPr lang="cs-CZ" dirty="0"/>
              <a:t>…… minim……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Iniectio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…… </a:t>
            </a:r>
            <a:r>
              <a:rPr lang="cs-CZ" dirty="0" err="1"/>
              <a:t>magn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peptic</a:t>
            </a:r>
            <a:r>
              <a:rPr lang="cs-CZ" dirty="0"/>
              <a:t>…… </a:t>
            </a:r>
            <a:r>
              <a:rPr lang="cs-CZ" dirty="0" err="1"/>
              <a:t>chronic</a:t>
            </a:r>
            <a:r>
              <a:rPr lang="cs-CZ" dirty="0"/>
              <a:t>…… in </a:t>
            </a:r>
            <a:r>
              <a:rPr lang="cs-CZ" dirty="0" err="1"/>
              <a:t>curvatur</a:t>
            </a:r>
            <a:r>
              <a:rPr lang="cs-CZ" dirty="0"/>
              <a:t>…… minor……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9704" y="1464841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17856" y="1473297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02032" y="14705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47866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92280" y="247866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1916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41222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9839" y="197461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197461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76156" y="247866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388424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35996" y="292494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39888" y="342900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18119" y="442288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175956" y="442288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131840" y="492694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68151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84268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77696" y="537321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em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8372" y="537321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94083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99892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922175" y="3918828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208476" y="342159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us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732427" y="344467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842055" y="292234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347864" y="292494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355797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small" dirty="0" err="1" smtClean="0">
                <a:solidFill>
                  <a:schemeClr val="accent1"/>
                </a:solidFill>
              </a:rPr>
              <a:t>Numerals</a:t>
            </a:r>
            <a:r>
              <a:rPr lang="cs-CZ" cap="small" dirty="0" smtClean="0">
                <a:solidFill>
                  <a:schemeClr val="accent1"/>
                </a:solidFill>
              </a:rPr>
              <a:t> – </a:t>
            </a:r>
            <a:r>
              <a:rPr lang="cs-CZ" cap="small" dirty="0" err="1" smtClean="0">
                <a:solidFill>
                  <a:schemeClr val="accent1"/>
                </a:solidFill>
              </a:rPr>
              <a:t>Introduction</a:t>
            </a:r>
            <a:endParaRPr lang="cs-CZ" cap="small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65312"/>
            <a:ext cx="8503920" cy="4572000"/>
          </a:xfrm>
        </p:spPr>
        <p:txBody>
          <a:bodyPr/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TYPES: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CARDINAL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NUMERALS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unum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ORDINAL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NUMERALS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secundus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a, 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MULTIPLE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NUMERALS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triplex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NUMERAL ADVERBS 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7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O</a:t>
            </a:r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rdinal</a:t>
            </a:r>
            <a:r>
              <a:rPr lang="cs-CZ" sz="3600" cap="small" dirty="0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cs-CZ" sz="3600" cap="small" dirty="0" err="1" smtClean="0">
                <a:solidFill>
                  <a:schemeClr val="accent1"/>
                </a:solidFill>
                <a:ea typeface="ヒラギノ角ゴ ProN W3" charset="0"/>
                <a:cs typeface="ヒラギノ角ゴ ProN W3" charset="0"/>
              </a:rPr>
              <a:t>numerals</a:t>
            </a:r>
            <a:endParaRPr lang="cs-CZ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5767774"/>
              </p:ext>
            </p:extLst>
          </p:nvPr>
        </p:nvGraphicFramePr>
        <p:xfrm>
          <a:off x="251520" y="1556787"/>
          <a:ext cx="4896544" cy="496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1-10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11-12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primus,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un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secundus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duo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tertius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rowSpan="8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quartus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quintus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sextus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septimus</a:t>
                      </a:r>
                      <a:r>
                        <a:rPr lang="cs-CZ" sz="1800" dirty="0"/>
                        <a:t>,</a:t>
                      </a:r>
                      <a:r>
                        <a:rPr lang="cs-CZ" sz="1800" baseline="0" dirty="0"/>
                        <a:t> a, um</a:t>
                      </a:r>
                      <a:endParaRPr lang="cs-CZ" sz="1800" dirty="0"/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octavus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nonus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220072" y="2089879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dk1"/>
                </a:solidFill>
              </a:rPr>
              <a:t>express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the order in a sequence</a:t>
            </a: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dk1"/>
                </a:solidFill>
              </a:rPr>
              <a:t>declined </a:t>
            </a:r>
            <a:r>
              <a:rPr lang="en-GB" dirty="0">
                <a:solidFill>
                  <a:schemeClr val="dk1"/>
                </a:solidFill>
              </a:rPr>
              <a:t>like </a:t>
            </a:r>
            <a:r>
              <a:rPr lang="cs-CZ" dirty="0" smtClean="0">
                <a:solidFill>
                  <a:schemeClr val="dk1"/>
                </a:solidFill>
              </a:rPr>
              <a:t>the </a:t>
            </a:r>
            <a:r>
              <a:rPr lang="cs-CZ" dirty="0" err="1" smtClean="0">
                <a:solidFill>
                  <a:schemeClr val="dk1"/>
                </a:solidFill>
              </a:rPr>
              <a:t>paradigms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GB" i="1" dirty="0" err="1" smtClean="0">
                <a:solidFill>
                  <a:schemeClr val="dk1"/>
                </a:solidFill>
              </a:rPr>
              <a:t>nervus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i="1" dirty="0">
                <a:solidFill>
                  <a:schemeClr val="dk1"/>
                </a:solidFill>
              </a:rPr>
              <a:t>vena, septum</a:t>
            </a:r>
            <a:endParaRPr lang="cs-CZ" i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in </a:t>
            </a:r>
            <a:r>
              <a:rPr lang="cs-CZ" dirty="0" smtClean="0">
                <a:solidFill>
                  <a:schemeClr val="dk1"/>
                </a:solidFill>
              </a:rPr>
              <a:t>anatomy</a:t>
            </a:r>
            <a:r>
              <a:rPr lang="en-GB" dirty="0" smtClean="0">
                <a:solidFill>
                  <a:schemeClr val="dk1"/>
                </a:solidFill>
              </a:rPr>
              <a:t>, </a:t>
            </a:r>
            <a:r>
              <a:rPr lang="en-GB" dirty="0">
                <a:solidFill>
                  <a:schemeClr val="dk1"/>
                </a:solidFill>
              </a:rPr>
              <a:t>ordinals </a:t>
            </a:r>
            <a:r>
              <a:rPr lang="cs-CZ" dirty="0" smtClean="0">
                <a:solidFill>
                  <a:schemeClr val="dk1"/>
                </a:solidFill>
              </a:rPr>
              <a:t>are </a:t>
            </a:r>
            <a:r>
              <a:rPr lang="cs-CZ" dirty="0" err="1" smtClean="0">
                <a:solidFill>
                  <a:schemeClr val="dk1"/>
                </a:solidFill>
              </a:rPr>
              <a:t>used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cs-CZ" dirty="0" err="1" smtClean="0">
                <a:solidFill>
                  <a:schemeClr val="dk1"/>
                </a:solidFill>
              </a:rPr>
              <a:t>only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up </a:t>
            </a:r>
            <a:r>
              <a:rPr lang="en-GB" dirty="0">
                <a:solidFill>
                  <a:schemeClr val="dk1"/>
                </a:solidFill>
              </a:rPr>
              <a:t>to </a:t>
            </a:r>
            <a:r>
              <a:rPr lang="en-GB" dirty="0" smtClean="0">
                <a:solidFill>
                  <a:schemeClr val="dk1"/>
                </a:solidFill>
              </a:rPr>
              <a:t>12</a:t>
            </a:r>
            <a:endParaRPr lang="cs-CZ" dirty="0" smtClean="0">
              <a:solidFill>
                <a:schemeClr val="dk1"/>
              </a:solidFill>
            </a:endParaRPr>
          </a:p>
          <a:p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smtClean="0">
                <a:solidFill>
                  <a:schemeClr val="dk1"/>
                </a:solidFill>
              </a:rPr>
              <a:t>    (</a:t>
            </a:r>
            <a:r>
              <a:rPr lang="cs-CZ" dirty="0" err="1" smtClean="0">
                <a:solidFill>
                  <a:schemeClr val="dk1"/>
                </a:solidFill>
              </a:rPr>
              <a:t>see</a:t>
            </a:r>
            <a:r>
              <a:rPr lang="cs-CZ" dirty="0" smtClean="0">
                <a:solidFill>
                  <a:schemeClr val="dk1"/>
                </a:solidFill>
              </a:rPr>
              <a:t> the handout </a:t>
            </a:r>
            <a:r>
              <a:rPr lang="cs-CZ" dirty="0" err="1" smtClean="0">
                <a:solidFill>
                  <a:schemeClr val="dk1"/>
                </a:solidFill>
              </a:rPr>
              <a:t>Numerals</a:t>
            </a:r>
            <a:r>
              <a:rPr lang="cs-CZ" dirty="0" smtClean="0">
                <a:solidFill>
                  <a:schemeClr val="dk1"/>
                </a:solidFill>
              </a:rPr>
              <a:t> in </a:t>
            </a:r>
          </a:p>
          <a:p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smtClean="0">
                <a:solidFill>
                  <a:schemeClr val="dk1"/>
                </a:solidFill>
              </a:rPr>
              <a:t>     </a:t>
            </a:r>
            <a:r>
              <a:rPr lang="cs-CZ" dirty="0" err="1" smtClean="0">
                <a:solidFill>
                  <a:schemeClr val="dk1"/>
                </a:solidFill>
              </a:rPr>
              <a:t>anatomical</a:t>
            </a:r>
            <a:r>
              <a:rPr lang="cs-CZ" dirty="0" smtClean="0">
                <a:solidFill>
                  <a:schemeClr val="dk1"/>
                </a:solidFill>
              </a:rPr>
              <a:t> and </a:t>
            </a:r>
            <a:r>
              <a:rPr lang="cs-CZ" dirty="0" err="1" smtClean="0">
                <a:solidFill>
                  <a:schemeClr val="dk1"/>
                </a:solidFill>
              </a:rPr>
              <a:t>clinical</a:t>
            </a:r>
            <a:r>
              <a:rPr lang="cs-CZ" dirty="0" smtClean="0">
                <a:solidFill>
                  <a:schemeClr val="dk1"/>
                </a:solidFill>
              </a:rPr>
              <a:t> </a:t>
            </a:r>
          </a:p>
          <a:p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smtClean="0">
                <a:solidFill>
                  <a:schemeClr val="dk1"/>
                </a:solidFill>
              </a:rPr>
              <a:t>     terminology)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179512" y="293784"/>
            <a:ext cx="8784976" cy="758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k-SK" altLang="cs-CZ" sz="2400" dirty="0" smtClean="0">
                <a:solidFill>
                  <a:srgbClr val="FFFFFF"/>
                </a:solidFill>
              </a:rPr>
              <a:t>,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Match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the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numbers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and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letters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,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fill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in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missing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endings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</a:t>
            </a:r>
            <a:b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</a:b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and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read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the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ordinal</a:t>
            </a:r>
            <a:r>
              <a:rPr lang="sk-SK" sz="2800" dirty="0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 </a:t>
            </a:r>
            <a:r>
              <a:rPr lang="sk-SK" sz="2800" dirty="0" err="1" smtClean="0">
                <a:solidFill>
                  <a:schemeClr val="accent1"/>
                </a:solidFill>
                <a:ea typeface="ＭＳ Ｐゴシック" pitchFamily="34" charset="-128"/>
                <a:cs typeface="ヒラギノ角ゴ ProN W3" charset="0"/>
              </a:rPr>
              <a:t>numerals</a:t>
            </a:r>
            <a:endParaRPr lang="en-GB" altLang="cs-CZ" sz="2200" dirty="0">
              <a:solidFill>
                <a:schemeClr val="accent1"/>
              </a:solidFill>
            </a:endParaRPr>
          </a:p>
        </p:txBody>
      </p:sp>
      <p:pic>
        <p:nvPicPr>
          <p:cNvPr id="31747" name="Obrázok 2" descr="columna_vertebral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0"/>
          <a:stretch>
            <a:fillRect/>
          </a:stretch>
        </p:blipFill>
        <p:spPr bwMode="auto">
          <a:xfrm>
            <a:off x="533400" y="1168102"/>
            <a:ext cx="838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BlokTextu 3"/>
          <p:cNvSpPr txBox="1">
            <a:spLocks noChangeArrowheads="1"/>
          </p:cNvSpPr>
          <p:nvPr/>
        </p:nvSpPr>
        <p:spPr bwMode="auto">
          <a:xfrm>
            <a:off x="2070746" y="1718513"/>
            <a:ext cx="718177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0850" indent="-45085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Vertebra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cervical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 C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7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600" dirty="0" smtClean="0">
              <a:ea typeface="ヒラギノ角ゴ ProN W3" charset="0"/>
              <a:cs typeface="ヒラギノ角ゴ ProN W3" charset="0"/>
            </a:endParaRPr>
          </a:p>
          <a:p>
            <a:pPr marL="450850" indent="-4508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Fractura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vertebra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coccyge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  Co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3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600" dirty="0" smtClean="0">
              <a:ea typeface="ヒラギノ角ゴ ProN W3" charset="0"/>
              <a:cs typeface="ヒラギノ角ゴ ProN W3" charset="0"/>
            </a:endParaRPr>
          </a:p>
          <a:p>
            <a:pPr marL="450850" indent="-45085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Contusio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_ _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lumbal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_ L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-L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2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600" dirty="0" smtClean="0">
              <a:ea typeface="ヒラギノ角ゴ ProN W3" charset="0"/>
              <a:cs typeface="ヒラギノ角ゴ ProN W3" charset="0"/>
            </a:endParaRPr>
          </a:p>
          <a:p>
            <a:pPr marL="450850" indent="-45085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sacral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S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-S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5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600" dirty="0" smtClean="0">
              <a:ea typeface="ヒラギノ角ゴ ProN W3" charset="0"/>
              <a:cs typeface="ヒラギノ角ゴ ProN W3" charset="0"/>
            </a:endParaRPr>
          </a:p>
          <a:p>
            <a:pPr marL="450850" indent="-45085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Operatio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thoracic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Th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8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-Th</a:t>
            </a:r>
            <a:r>
              <a:rPr lang="sk-SK" sz="2600" baseline="-25000" dirty="0" smtClean="0">
                <a:ea typeface="ヒラギノ角ゴ ProN W3" charset="0"/>
                <a:cs typeface="ヒラギノ角ゴ ProN W3" charset="0"/>
              </a:rPr>
              <a:t>9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600" dirty="0" smtClean="0">
              <a:ea typeface="ヒラギノ角ゴ ProN W3" charset="0"/>
              <a:cs typeface="ヒラギノ角ゴ ProN W3" charset="0"/>
            </a:endParaRPr>
          </a:p>
          <a:p>
            <a:pPr marL="450850" indent="-45085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Columna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sk-SK" sz="2600" dirty="0" err="1" smtClean="0">
                <a:ea typeface="ヒラギノ角ゴ ProN W3" charset="0"/>
                <a:cs typeface="ヒラギノ角ゴ ProN W3" charset="0"/>
              </a:rPr>
              <a:t>vertebr</a:t>
            </a:r>
            <a:r>
              <a:rPr lang="sk-SK" sz="2600" dirty="0" smtClean="0">
                <a:ea typeface="ヒラギノ角ゴ ProN W3" charset="0"/>
                <a:cs typeface="ヒラギノ角ゴ ProN W3" charset="0"/>
              </a:rPr>
              <a:t>_ _ _ _</a:t>
            </a:r>
            <a:endParaRPr lang="sk-SK" sz="2600" dirty="0"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6" name="Rovná spojnica 5"/>
          <p:cNvCxnSpPr/>
          <p:nvPr/>
        </p:nvCxnSpPr>
        <p:spPr>
          <a:xfrm flipH="1">
            <a:off x="3048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04800" y="11430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304800" y="662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BlokTextu 10"/>
          <p:cNvSpPr txBox="1">
            <a:spLocks noChangeArrowheads="1"/>
          </p:cNvSpPr>
          <p:nvPr/>
        </p:nvSpPr>
        <p:spPr bwMode="auto">
          <a:xfrm>
            <a:off x="76200" y="3505200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 dirty="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A</a:t>
            </a:r>
            <a:endParaRPr lang="en-GB" altLang="cs-CZ" sz="2800" dirty="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3" name="BlokTextu 11"/>
          <p:cNvSpPr txBox="1">
            <a:spLocks noChangeArrowheads="1"/>
          </p:cNvSpPr>
          <p:nvPr/>
        </p:nvSpPr>
        <p:spPr bwMode="auto">
          <a:xfrm>
            <a:off x="1481138" y="1447800"/>
            <a:ext cx="423862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B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4" name="BlokTextu 12"/>
          <p:cNvSpPr txBox="1">
            <a:spLocks noChangeArrowheads="1"/>
          </p:cNvSpPr>
          <p:nvPr/>
        </p:nvSpPr>
        <p:spPr bwMode="auto">
          <a:xfrm>
            <a:off x="1481138" y="2447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C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5" name="BlokTextu 13"/>
          <p:cNvSpPr txBox="1">
            <a:spLocks noChangeArrowheads="1"/>
          </p:cNvSpPr>
          <p:nvPr/>
        </p:nvSpPr>
        <p:spPr bwMode="auto">
          <a:xfrm>
            <a:off x="1524000" y="4352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D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6" name="BlokTextu 14"/>
          <p:cNvSpPr txBox="1">
            <a:spLocks noChangeArrowheads="1"/>
          </p:cNvSpPr>
          <p:nvPr/>
        </p:nvSpPr>
        <p:spPr bwMode="auto">
          <a:xfrm>
            <a:off x="1524000" y="5495925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E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7" name="BlokTextu 15"/>
          <p:cNvSpPr txBox="1">
            <a:spLocks noChangeArrowheads="1"/>
          </p:cNvSpPr>
          <p:nvPr/>
        </p:nvSpPr>
        <p:spPr bwMode="auto">
          <a:xfrm>
            <a:off x="1524000" y="6181725"/>
            <a:ext cx="40481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F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0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Nervi craniales S rimskymi cislica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3782"/>
            <a:ext cx="6059240" cy="582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312177" y="188640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cap="small" dirty="0">
                <a:solidFill>
                  <a:schemeClr val="accent1"/>
                </a:solidFill>
              </a:rPr>
              <a:t>Nervi </a:t>
            </a:r>
            <a:r>
              <a:rPr lang="cs-CZ" sz="2000" b="1" cap="small" dirty="0" err="1">
                <a:solidFill>
                  <a:schemeClr val="accent1"/>
                </a:solidFill>
              </a:rPr>
              <a:t>craniales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62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2800" dirty="0" err="1" smtClean="0">
                <a:solidFill>
                  <a:schemeClr val="accent1"/>
                </a:solidFill>
              </a:rPr>
              <a:t>How</a:t>
            </a:r>
            <a:r>
              <a:rPr lang="cs-CZ" sz="2800" dirty="0" smtClean="0">
                <a:solidFill>
                  <a:schemeClr val="accent1"/>
                </a:solidFill>
              </a:rPr>
              <a:t> to express a </a:t>
            </a:r>
            <a:r>
              <a:rPr lang="cs-CZ" sz="2800" dirty="0" err="1" smtClean="0">
                <a:solidFill>
                  <a:schemeClr val="accent1"/>
                </a:solidFill>
              </a:rPr>
              <a:t>degree</a:t>
            </a:r>
            <a:r>
              <a:rPr lang="cs-CZ" sz="2800" dirty="0" smtClean="0">
                <a:solidFill>
                  <a:schemeClr val="accent1"/>
                </a:solidFill>
              </a:rPr>
              <a:t>/</a:t>
            </a:r>
            <a:r>
              <a:rPr lang="cs-CZ" sz="2800" dirty="0" err="1" smtClean="0">
                <a:solidFill>
                  <a:schemeClr val="accent1"/>
                </a:solidFill>
              </a:rPr>
              <a:t>stage</a:t>
            </a:r>
            <a:r>
              <a:rPr lang="cs-CZ" sz="2800" dirty="0" smtClean="0">
                <a:solidFill>
                  <a:schemeClr val="accent1"/>
                </a:solidFill>
              </a:rPr>
              <a:t> of an </a:t>
            </a:r>
            <a:r>
              <a:rPr lang="cs-CZ" sz="2800" dirty="0" err="1" smtClean="0">
                <a:solidFill>
                  <a:schemeClr val="accent1"/>
                </a:solidFill>
              </a:rPr>
              <a:t>inj</a:t>
            </a:r>
            <a:r>
              <a:rPr lang="en-US" sz="2800" dirty="0" err="1" smtClean="0">
                <a:solidFill>
                  <a:schemeClr val="accent1"/>
                </a:solidFill>
              </a:rPr>
              <a:t>ur</a:t>
            </a:r>
            <a:r>
              <a:rPr lang="cs-CZ" sz="2800" dirty="0" smtClean="0">
                <a:solidFill>
                  <a:schemeClr val="accent1"/>
                </a:solidFill>
              </a:rPr>
              <a:t>y/</a:t>
            </a:r>
            <a:r>
              <a:rPr lang="cs-CZ" sz="2800" dirty="0" err="1" smtClean="0">
                <a:solidFill>
                  <a:schemeClr val="accent1"/>
                </a:solidFill>
              </a:rPr>
              <a:t>illness</a:t>
            </a:r>
            <a:r>
              <a:rPr lang="cs-CZ" sz="2800" dirty="0" smtClean="0">
                <a:solidFill>
                  <a:schemeClr val="accent1"/>
                </a:solidFill>
              </a:rPr>
              <a:t>?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262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cs-CZ" dirty="0" err="1"/>
              <a:t>u</a:t>
            </a:r>
            <a:r>
              <a:rPr lang="cs-CZ" dirty="0" err="1" smtClean="0"/>
              <a:t>sing</a:t>
            </a:r>
            <a:r>
              <a:rPr lang="cs-CZ" dirty="0" smtClean="0"/>
              <a:t> the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cap="small" dirty="0" smtClean="0">
                <a:solidFill>
                  <a:srgbClr val="FF0000"/>
                </a:solidFill>
              </a:rPr>
              <a:t>gradus</a:t>
            </a:r>
            <a:r>
              <a:rPr lang="cs-CZ" dirty="0" smtClean="0"/>
              <a:t> (</a:t>
            </a:r>
            <a:r>
              <a:rPr lang="cs-CZ" dirty="0" err="1" smtClean="0"/>
              <a:t>us</a:t>
            </a:r>
            <a:r>
              <a:rPr lang="cs-CZ" dirty="0" smtClean="0"/>
              <a:t>, m.) + </a:t>
            </a:r>
            <a:r>
              <a:rPr lang="cs-CZ" dirty="0" err="1" smtClean="0"/>
              <a:t>ordinal</a:t>
            </a:r>
            <a:r>
              <a:rPr lang="cs-CZ" dirty="0" smtClean="0"/>
              <a:t> </a:t>
            </a:r>
            <a:r>
              <a:rPr lang="cs-CZ" dirty="0" err="1" smtClean="0"/>
              <a:t>numerals</a:t>
            </a:r>
            <a:endParaRPr lang="cs-CZ" dirty="0" smtClean="0"/>
          </a:p>
          <a:p>
            <a:pPr>
              <a:spcAft>
                <a:spcPts val="300"/>
              </a:spcAft>
            </a:pPr>
            <a:r>
              <a:rPr lang="cs-CZ" dirty="0" err="1"/>
              <a:t>b</a:t>
            </a:r>
            <a:r>
              <a:rPr lang="cs-CZ" dirty="0" err="1" smtClean="0"/>
              <a:t>oth</a:t>
            </a:r>
            <a:r>
              <a:rPr lang="cs-CZ" dirty="0" smtClean="0"/>
              <a:t> the </a:t>
            </a:r>
            <a:r>
              <a:rPr lang="cs-CZ" dirty="0" err="1" smtClean="0"/>
              <a:t>noun</a:t>
            </a:r>
            <a:r>
              <a:rPr lang="cs-CZ" dirty="0" smtClean="0"/>
              <a:t> and the </a:t>
            </a:r>
            <a:r>
              <a:rPr lang="cs-CZ" dirty="0" err="1" smtClean="0"/>
              <a:t>numeral</a:t>
            </a:r>
            <a:r>
              <a:rPr lang="cs-CZ" dirty="0" smtClean="0"/>
              <a:t> are </a:t>
            </a:r>
            <a:r>
              <a:rPr lang="cs-CZ" dirty="0" err="1" smtClean="0"/>
              <a:t>always</a:t>
            </a:r>
            <a:r>
              <a:rPr lang="cs-CZ" dirty="0" smtClean="0"/>
              <a:t> in genitive</a:t>
            </a:r>
            <a:r>
              <a:rPr lang="cs-CZ" b="1" dirty="0" smtClean="0">
                <a:solidFill>
                  <a:srgbClr val="C00000"/>
                </a:solidFill>
              </a:rPr>
              <a:t>!</a:t>
            </a:r>
            <a:endParaRPr lang="cs-CZ" b="1" dirty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r>
              <a:rPr lang="cs-CZ" sz="2500" dirty="0" err="1"/>
              <a:t>e</a:t>
            </a:r>
            <a:r>
              <a:rPr lang="cs-CZ" sz="2500" dirty="0" err="1" smtClean="0"/>
              <a:t>.g</a:t>
            </a:r>
            <a:r>
              <a:rPr lang="cs-CZ" sz="2500" dirty="0"/>
              <a:t>. second </a:t>
            </a:r>
            <a:r>
              <a:rPr lang="cs-CZ" sz="2500" dirty="0" err="1"/>
              <a:t>degree</a:t>
            </a:r>
            <a:r>
              <a:rPr lang="cs-CZ" sz="2500" dirty="0"/>
              <a:t> </a:t>
            </a:r>
            <a:r>
              <a:rPr lang="cs-CZ" sz="2500" dirty="0" err="1"/>
              <a:t>burn</a:t>
            </a:r>
            <a:r>
              <a:rPr lang="cs-CZ" sz="2500" dirty="0"/>
              <a:t> </a:t>
            </a:r>
            <a:r>
              <a:rPr lang="cs-CZ" sz="2500" dirty="0" smtClean="0"/>
              <a:t>of </a:t>
            </a:r>
            <a:r>
              <a:rPr lang="cs-CZ" sz="2500" dirty="0" err="1"/>
              <a:t>chest</a:t>
            </a:r>
            <a:r>
              <a:rPr lang="cs-CZ" sz="2500" dirty="0"/>
              <a:t>, </a:t>
            </a:r>
            <a:r>
              <a:rPr lang="cs-CZ" sz="2500" dirty="0" err="1"/>
              <a:t>neck</a:t>
            </a:r>
            <a:r>
              <a:rPr lang="cs-CZ" sz="2500" dirty="0"/>
              <a:t> and </a:t>
            </a:r>
            <a:r>
              <a:rPr lang="cs-CZ" sz="2500" dirty="0" err="1"/>
              <a:t>head</a:t>
            </a:r>
            <a:endParaRPr lang="cs-CZ" sz="2500" dirty="0"/>
          </a:p>
          <a:p>
            <a:pPr lvl="1">
              <a:spcAft>
                <a:spcPts val="300"/>
              </a:spcAft>
            </a:pPr>
            <a:r>
              <a:rPr lang="cs-CZ" sz="2500" dirty="0" err="1"/>
              <a:t>combustio</a:t>
            </a:r>
            <a:r>
              <a:rPr lang="cs-CZ" sz="2500" dirty="0"/>
              <a:t> </a:t>
            </a:r>
            <a:r>
              <a:rPr lang="cs-CZ" sz="2500" dirty="0" smtClean="0"/>
              <a:t>pectoris, </a:t>
            </a:r>
            <a:r>
              <a:rPr lang="cs-CZ" sz="2500" dirty="0" err="1"/>
              <a:t>colli</a:t>
            </a:r>
            <a:r>
              <a:rPr lang="cs-CZ" sz="2500" dirty="0"/>
              <a:t> et </a:t>
            </a:r>
            <a:r>
              <a:rPr lang="cs-CZ" sz="2500" dirty="0" err="1"/>
              <a:t>capitis</a:t>
            </a:r>
            <a:r>
              <a:rPr lang="cs-CZ" sz="2500" dirty="0"/>
              <a:t> </a:t>
            </a:r>
            <a:r>
              <a:rPr lang="cs-CZ" sz="2500" dirty="0">
                <a:solidFill>
                  <a:srgbClr val="C00000"/>
                </a:solidFill>
              </a:rPr>
              <a:t>gradus </a:t>
            </a:r>
            <a:r>
              <a:rPr lang="cs-CZ" sz="2500" dirty="0" err="1">
                <a:solidFill>
                  <a:srgbClr val="C00000"/>
                </a:solidFill>
              </a:rPr>
              <a:t>secundi</a:t>
            </a:r>
            <a:r>
              <a:rPr lang="cs-CZ" sz="25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36936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2800" dirty="0" err="1" smtClean="0">
                <a:solidFill>
                  <a:schemeClr val="accent1"/>
                </a:solidFill>
              </a:rPr>
              <a:t>Authentic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diagnosis</a:t>
            </a:r>
            <a:r>
              <a:rPr lang="cs-CZ" sz="2800" dirty="0" smtClean="0">
                <a:solidFill>
                  <a:schemeClr val="accent1"/>
                </a:solidFill>
              </a:rPr>
              <a:t>: </a:t>
            </a:r>
            <a:r>
              <a:rPr lang="cs-CZ" sz="2800" dirty="0" err="1" smtClean="0">
                <a:solidFill>
                  <a:schemeClr val="accent1"/>
                </a:solidFill>
              </a:rPr>
              <a:t>translate</a:t>
            </a:r>
            <a:r>
              <a:rPr lang="cs-CZ" sz="2800" dirty="0" smtClean="0">
                <a:solidFill>
                  <a:schemeClr val="accent1"/>
                </a:solidFill>
              </a:rPr>
              <a:t> the </a:t>
            </a:r>
            <a:r>
              <a:rPr lang="cs-CZ" sz="2800" dirty="0" err="1" smtClean="0">
                <a:solidFill>
                  <a:schemeClr val="accent1"/>
                </a:solidFill>
              </a:rPr>
              <a:t>red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parts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523" y="1556792"/>
            <a:ext cx="8479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39-year-old man was found in a </a:t>
            </a:r>
            <a:r>
              <a:rPr lang="en-US" sz="2200" dirty="0" err="1">
                <a:latin typeface="Cambria"/>
                <a:cs typeface="Cambria"/>
              </a:rPr>
              <a:t>snowbank</a:t>
            </a:r>
            <a:r>
              <a:rPr lang="en-US" sz="2200" dirty="0">
                <a:latin typeface="Cambria"/>
                <a:cs typeface="Cambria"/>
              </a:rPr>
              <a:t>, with the ambient </a:t>
            </a:r>
          </a:p>
          <a:p>
            <a:r>
              <a:rPr lang="cs-CZ" sz="2200" dirty="0" smtClean="0">
                <a:latin typeface="Cambria"/>
                <a:cs typeface="Cambria"/>
              </a:rPr>
              <a:t>te</a:t>
            </a:r>
            <a:r>
              <a:rPr lang="en-US" sz="2200" dirty="0" err="1" smtClean="0">
                <a:latin typeface="Cambria"/>
                <a:cs typeface="Cambria"/>
              </a:rPr>
              <a:t>mperature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r>
              <a:rPr lang="cs-CZ" sz="2200" dirty="0" smtClean="0">
                <a:latin typeface="Cambria"/>
                <a:cs typeface="Cambria"/>
              </a:rPr>
              <a:t>-</a:t>
            </a:r>
            <a:r>
              <a:rPr lang="en-US" sz="2200" dirty="0" smtClean="0">
                <a:latin typeface="Cambria"/>
                <a:cs typeface="Cambria"/>
              </a:rPr>
              <a:t>34°C</a:t>
            </a:r>
            <a:r>
              <a:rPr lang="en-US" sz="2200" dirty="0">
                <a:latin typeface="Cambria"/>
                <a:cs typeface="Cambria"/>
              </a:rPr>
              <a:t>. He had been reported missing the previous </a:t>
            </a:r>
          </a:p>
          <a:p>
            <a:r>
              <a:rPr lang="en-US" sz="2200" dirty="0">
                <a:latin typeface="Cambria"/>
                <a:cs typeface="Cambria"/>
              </a:rPr>
              <a:t>evening, after </a:t>
            </a:r>
            <a:r>
              <a:rPr lang="en-US" sz="2200" dirty="0" smtClean="0">
                <a:latin typeface="Cambria"/>
                <a:cs typeface="Cambria"/>
              </a:rPr>
              <a:t>an </a:t>
            </a:r>
            <a:r>
              <a:rPr lang="en-US" sz="2200" dirty="0">
                <a:latin typeface="Cambria"/>
                <a:cs typeface="Cambria"/>
              </a:rPr>
              <a:t>argument with his girlfriend. The emergency </a:t>
            </a:r>
          </a:p>
          <a:p>
            <a:r>
              <a:rPr lang="en-US" sz="2200" dirty="0" smtClean="0">
                <a:latin typeface="Cambria"/>
                <a:cs typeface="Cambria"/>
              </a:rPr>
              <a:t>service</a:t>
            </a:r>
            <a:r>
              <a:rPr lang="cs-CZ" sz="2200" dirty="0" smtClean="0">
                <a:latin typeface="Cambria"/>
                <a:cs typeface="Cambria"/>
              </a:rPr>
              <a:t>s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crew noticed the odor of alcohol in his breath.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Large</a:t>
            </a:r>
            <a:r>
              <a:rPr lang="en-US" sz="2200" dirty="0">
                <a:latin typeface="Cambria"/>
                <a:cs typeface="Cambria"/>
              </a:rPr>
              <a:t>, clear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blisters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characteristic of severe frostbite were noted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on the hands and feet</a:t>
            </a:r>
            <a:r>
              <a:rPr lang="en-US" sz="2200" dirty="0">
                <a:latin typeface="Cambria"/>
                <a:cs typeface="Cambria"/>
              </a:rPr>
              <a:t>. Of particular note were the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and right thumb with frostbite of the third grade</a:t>
            </a:r>
            <a:r>
              <a:rPr lang="en-US" sz="2200" dirty="0">
                <a:latin typeface="Cambria"/>
                <a:cs typeface="Cambria"/>
              </a:rPr>
              <a:t>. Subsequently, the patient’s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was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 amputated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7" name="Picture 6" descr="Frostb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0" y="4120372"/>
            <a:ext cx="6321896" cy="22609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5694" y="634125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blister</a:t>
            </a:r>
            <a:r>
              <a:rPr lang="cs-CZ" sz="2000" dirty="0"/>
              <a:t> = </a:t>
            </a:r>
            <a:r>
              <a:rPr lang="cs-CZ" sz="2000" dirty="0" err="1"/>
              <a:t>bulla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42451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1808</TotalTime>
  <Words>2000</Words>
  <Application>Microsoft Office PowerPoint</Application>
  <PresentationFormat>Předvádění na obrazovce (4:3)</PresentationFormat>
  <Paragraphs>546</Paragraphs>
  <Slides>28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0" baseType="lpstr">
      <vt:lpstr>ＭＳ ゴシック</vt:lpstr>
      <vt:lpstr>ＭＳ Ｐゴシック</vt:lpstr>
      <vt:lpstr>Arial</vt:lpstr>
      <vt:lpstr>Calibri</vt:lpstr>
      <vt:lpstr>Cambria</vt:lpstr>
      <vt:lpstr>Georgia</vt:lpstr>
      <vt:lpstr>Gill Sans</vt:lpstr>
      <vt:lpstr>Times New Roman</vt:lpstr>
      <vt:lpstr>Wingdings</vt:lpstr>
      <vt:lpstr>Wingdings 2</vt:lpstr>
      <vt:lpstr>ヒラギノ角ゴ ProN W3</vt:lpstr>
      <vt:lpstr>Administrativní</vt:lpstr>
      <vt:lpstr>Basic Medical Terminology II</vt:lpstr>
      <vt:lpstr> Revision  Change the given terms into sg./pl.</vt:lpstr>
      <vt:lpstr>Revision  Fill in missing endings</vt:lpstr>
      <vt:lpstr>Numerals – Introduction</vt:lpstr>
      <vt:lpstr>Ordinal numerals</vt:lpstr>
      <vt:lpstr>,Match the numbers and letters, fill in missing endings  and read the ordinal numerals</vt:lpstr>
      <vt:lpstr>Prezentace aplikace PowerPoint</vt:lpstr>
      <vt:lpstr>How to express a degree/stage of an injury/illness?</vt:lpstr>
      <vt:lpstr>Authentic diagnosis: translate the red parts</vt:lpstr>
      <vt:lpstr>Multiple numerals</vt:lpstr>
      <vt:lpstr>Numeral adverbs</vt:lpstr>
      <vt:lpstr>Compounds with numeral components</vt:lpstr>
      <vt:lpstr>Match the given terms with corresponding pictures</vt:lpstr>
      <vt:lpstr>Match the pictures with the terms given below</vt:lpstr>
      <vt:lpstr>Use the given Greek roots to form terms corresponding to the definitions (Handout 4.2, task 2)</vt:lpstr>
      <vt:lpstr>Number of pregnancies /childbirths = ordinal numeral + GRAVIDA/PARA</vt:lpstr>
      <vt:lpstr>-para  and -gravida</vt:lpstr>
      <vt:lpstr>Authentic diagnosis: translate the red parts</vt:lpstr>
      <vt:lpstr>Latin and Greek prefixes</vt:lpstr>
      <vt:lpstr>Match the given terms with corresponding pictures</vt:lpstr>
      <vt:lpstr>Latin and Greek prefixes</vt:lpstr>
      <vt:lpstr>Attach the Greek prefixes to the given root word  to form terms corresponding to the definitions </vt:lpstr>
      <vt:lpstr>Latin noun suffixes</vt:lpstr>
      <vt:lpstr>Latin adjective suffixes</vt:lpstr>
      <vt:lpstr>Name the action performed by the given muscle</vt:lpstr>
      <vt:lpstr>Name defects of senses</vt:lpstr>
      <vt:lpstr>Derive terms from the given roots  (Handout 5.3, task 1)</vt:lpstr>
      <vt:lpstr>Fill in parallel prefixes and derive required terms (Handout 5.3, task 2) 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Marie Okáčová</cp:lastModifiedBy>
  <cp:revision>85</cp:revision>
  <dcterms:created xsi:type="dcterms:W3CDTF">2017-02-14T13:51:51Z</dcterms:created>
  <dcterms:modified xsi:type="dcterms:W3CDTF">2019-03-18T10:53:25Z</dcterms:modified>
</cp:coreProperties>
</file>