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2" r:id="rId6"/>
    <p:sldId id="263" r:id="rId7"/>
    <p:sldId id="256" r:id="rId8"/>
    <p:sldId id="274" r:id="rId9"/>
    <p:sldId id="275" r:id="rId10"/>
    <p:sldId id="276" r:id="rId11"/>
    <p:sldId id="282" r:id="rId12"/>
    <p:sldId id="266" r:id="rId13"/>
    <p:sldId id="269" r:id="rId14"/>
    <p:sldId id="267" r:id="rId15"/>
    <p:sldId id="268" r:id="rId16"/>
    <p:sldId id="270" r:id="rId17"/>
    <p:sldId id="271" r:id="rId18"/>
    <p:sldId id="278" r:id="rId19"/>
    <p:sldId id="265" r:id="rId20"/>
    <p:sldId id="283" r:id="rId21"/>
    <p:sldId id="284" r:id="rId22"/>
    <p:sldId id="264" r:id="rId23"/>
    <p:sldId id="272" r:id="rId24"/>
    <p:sldId id="261" r:id="rId2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EAD8-40C6-4308-9890-00714E360E59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DA3E-12E5-4351-89AD-32BED08583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1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Handout 5 –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prepare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Handout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cap="small" dirty="0" err="1" smtClean="0">
                <a:solidFill>
                  <a:srgbClr val="CB0202"/>
                </a:solidFill>
              </a:rPr>
              <a:t>Time</a:t>
            </a:r>
            <a:r>
              <a:rPr lang="cs-CZ" sz="1200" b="1" cap="small" dirty="0" smtClean="0">
                <a:solidFill>
                  <a:srgbClr val="CB0202"/>
                </a:solidFill>
              </a:rPr>
              <a:t> to </a:t>
            </a:r>
            <a:r>
              <a:rPr lang="cs-CZ" sz="1200" b="1" cap="small" dirty="0" err="1" smtClean="0">
                <a:solidFill>
                  <a:srgbClr val="CB0202"/>
                </a:solidFill>
              </a:rPr>
              <a:t>prepare</a:t>
            </a: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cap="none" baseline="0" dirty="0" err="1" smtClean="0">
                <a:solidFill>
                  <a:srgbClr val="CB0202"/>
                </a:solidFill>
              </a:rPr>
              <a:t>Radiography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of the uterus and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Fallopian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tubes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;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surgical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removal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of the uterus,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Fallopian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tube and ovary;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lower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number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of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erythrocytes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in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blood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;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abnormally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low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number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of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platelets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in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blood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; presence of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blood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and air in the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pericardium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;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inflammation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of the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urinary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bladder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, ureter,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renal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pelvis and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kidney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;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formation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of a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connection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</a:t>
            </a:r>
            <a:r>
              <a:rPr lang="cs-CZ" sz="1200" b="0" cap="none" baseline="0" dirty="0" err="1" smtClean="0">
                <a:solidFill>
                  <a:srgbClr val="CB0202"/>
                </a:solidFill>
              </a:rPr>
              <a:t>between</a:t>
            </a:r>
            <a:r>
              <a:rPr lang="cs-CZ" sz="1200" b="0" cap="none" baseline="0" dirty="0" smtClean="0">
                <a:solidFill>
                  <a:srgbClr val="CB0202"/>
                </a:solidFill>
              </a:rPr>
              <a:t> the liver and duodenum</a:t>
            </a: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prepare</a:t>
            </a:r>
            <a:r>
              <a:rPr lang="cs-CZ" dirty="0" smtClean="0"/>
              <a:t>: </a:t>
            </a:r>
            <a:r>
              <a:rPr lang="cs-CZ" dirty="0" err="1" smtClean="0"/>
              <a:t>Angioplastica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Angiographia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Cardiacus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Cardiopneumographia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Nephrostomia</a:t>
            </a:r>
            <a:r>
              <a:rPr lang="cs-CZ" dirty="0" smtClean="0"/>
              <a:t>/</a:t>
            </a:r>
            <a:r>
              <a:rPr lang="cs-CZ" smtClean="0"/>
              <a:t>pyelostomia;</a:t>
            </a:r>
            <a:r>
              <a:rPr lang="cs-CZ" baseline="0" smtClean="0"/>
              <a:t> </a:t>
            </a:r>
            <a:r>
              <a:rPr lang="cs-CZ" dirty="0" err="1" smtClean="0"/>
              <a:t>Cystostomia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Glossectomia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Mastoplastica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Dermatoplastica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Gestatio</a:t>
            </a:r>
            <a:r>
              <a:rPr lang="cs-CZ" dirty="0" smtClean="0"/>
              <a:t>, onis, f. = </a:t>
            </a:r>
            <a:r>
              <a:rPr lang="cs-CZ" dirty="0" err="1" smtClean="0"/>
              <a:t>pregnancy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9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Xanthoderma</a:t>
            </a:r>
            <a:r>
              <a:rPr lang="en-US" dirty="0" smtClean="0"/>
              <a:t> – </a:t>
            </a:r>
            <a:r>
              <a:rPr lang="cs-CZ" dirty="0" err="1" smtClean="0"/>
              <a:t>melaninum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en-US" dirty="0" err="1" smtClean="0"/>
              <a:t>melanocytus</a:t>
            </a:r>
            <a:r>
              <a:rPr lang="en-US" dirty="0" smtClean="0"/>
              <a:t> – </a:t>
            </a:r>
            <a:r>
              <a:rPr lang="en-US" dirty="0" err="1" smtClean="0"/>
              <a:t>erythro</a:t>
            </a:r>
            <a:r>
              <a:rPr lang="cs-CZ" dirty="0" smtClean="0"/>
              <a:t>(</a:t>
            </a:r>
            <a:r>
              <a:rPr lang="en-US" dirty="0" err="1" smtClean="0"/>
              <a:t>cyto</a:t>
            </a:r>
            <a:r>
              <a:rPr lang="cs-CZ" smtClean="0"/>
              <a:t>)</a:t>
            </a:r>
            <a:r>
              <a:rPr lang="en-US" smtClean="0"/>
              <a:t>penia</a:t>
            </a:r>
            <a:r>
              <a:rPr lang="en-US" dirty="0" smtClean="0"/>
              <a:t> – </a:t>
            </a:r>
            <a:r>
              <a:rPr lang="en-US" dirty="0" err="1" smtClean="0"/>
              <a:t>chlorophyllum</a:t>
            </a:r>
            <a:r>
              <a:rPr lang="en-US" dirty="0" smtClean="0"/>
              <a:t> (on) - </a:t>
            </a:r>
            <a:r>
              <a:rPr lang="en-US" dirty="0" err="1" smtClean="0"/>
              <a:t>cyanob</a:t>
            </a:r>
            <a:r>
              <a:rPr lang="cs-CZ" dirty="0" smtClean="0"/>
              <a:t>á</a:t>
            </a:r>
            <a:r>
              <a:rPr lang="en-US" dirty="0" err="1" smtClean="0"/>
              <a:t>cteria</a:t>
            </a:r>
            <a:r>
              <a:rPr lang="en-US" dirty="0" smtClean="0"/>
              <a:t> - leucorrhoea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ODYNIA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synonymic</a:t>
            </a:r>
            <a:r>
              <a:rPr lang="en-US" baseline="0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3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16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16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prostata, </a:t>
            </a:r>
            <a:r>
              <a:rPr lang="cs-CZ" dirty="0" err="1" smtClean="0"/>
              <a:t>ae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756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Myeloneuritis</a:t>
            </a:r>
            <a:r>
              <a:rPr lang="cs-CZ" dirty="0" smtClean="0"/>
              <a:t> = </a:t>
            </a:r>
            <a:r>
              <a:rPr lang="cs-CZ" dirty="0" err="1" smtClean="0"/>
              <a:t>inflammation</a:t>
            </a:r>
            <a:r>
              <a:rPr lang="cs-CZ" dirty="0" smtClean="0"/>
              <a:t> of the </a:t>
            </a:r>
            <a:r>
              <a:rPr lang="cs-CZ" dirty="0" err="1" smtClean="0"/>
              <a:t>spinal</a:t>
            </a:r>
            <a:r>
              <a:rPr lang="cs-CZ" dirty="0" smtClean="0"/>
              <a:t> </a:t>
            </a:r>
            <a:r>
              <a:rPr lang="cs-CZ" dirty="0" err="1" smtClean="0"/>
              <a:t>cord</a:t>
            </a:r>
            <a:r>
              <a:rPr lang="cs-CZ" dirty="0" smtClean="0"/>
              <a:t> and </a:t>
            </a:r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05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Haemangioma</a:t>
            </a:r>
            <a:r>
              <a:rPr lang="en-US" dirty="0"/>
              <a:t> </a:t>
            </a:r>
            <a:r>
              <a:rPr lang="en-US" baseline="0" dirty="0"/>
              <a:t>– </a:t>
            </a:r>
            <a:r>
              <a:rPr lang="en-US" baseline="0" dirty="0" err="1"/>
              <a:t>pyrosis</a:t>
            </a:r>
            <a:r>
              <a:rPr lang="en-US" baseline="0" dirty="0"/>
              <a:t>  - hydrocephalus – </a:t>
            </a:r>
            <a:r>
              <a:rPr lang="en-US" baseline="0" dirty="0" err="1"/>
              <a:t>lipectom</a:t>
            </a:r>
            <a:r>
              <a:rPr lang="cs-CZ" baseline="0" dirty="0" err="1"/>
              <a:t>ia</a:t>
            </a:r>
            <a:r>
              <a:rPr lang="en-US" baseline="0" dirty="0"/>
              <a:t> -  </a:t>
            </a:r>
            <a:r>
              <a:rPr lang="cs-CZ" baseline="0" dirty="0" smtClean="0"/>
              <a:t>p</a:t>
            </a:r>
            <a:r>
              <a:rPr lang="en-US" baseline="0" dirty="0" err="1" smtClean="0"/>
              <a:t>yosalpinx</a:t>
            </a:r>
            <a:r>
              <a:rPr lang="en-US" baseline="0" dirty="0" smtClean="0"/>
              <a:t> </a:t>
            </a:r>
            <a:r>
              <a:rPr lang="en-US" baseline="0" dirty="0"/>
              <a:t>– </a:t>
            </a:r>
            <a:r>
              <a:rPr lang="cs-CZ" baseline="0" dirty="0" smtClean="0"/>
              <a:t>n</a:t>
            </a:r>
            <a:r>
              <a:rPr lang="en-US" baseline="0" dirty="0" err="1" smtClean="0"/>
              <a:t>ephrolith</a:t>
            </a:r>
            <a:r>
              <a:rPr lang="cs-CZ" baseline="0" dirty="0" err="1"/>
              <a:t>ec</a:t>
            </a:r>
            <a:r>
              <a:rPr lang="en-US" baseline="0" dirty="0"/>
              <a:t>tom</a:t>
            </a:r>
            <a:r>
              <a:rPr lang="cs-CZ" baseline="0" dirty="0" err="1"/>
              <a:t>ia</a:t>
            </a:r>
            <a:r>
              <a:rPr lang="en-US" baseline="0" dirty="0"/>
              <a:t> – </a:t>
            </a:r>
            <a:r>
              <a:rPr lang="cs-CZ" baseline="0" dirty="0" smtClean="0"/>
              <a:t>u</a:t>
            </a:r>
            <a:r>
              <a:rPr lang="en-US" baseline="0" dirty="0" err="1" smtClean="0"/>
              <a:t>raemia</a:t>
            </a:r>
            <a:r>
              <a:rPr lang="en-US" baseline="0" dirty="0" smtClean="0"/>
              <a:t> </a:t>
            </a:r>
            <a:r>
              <a:rPr lang="en-US" baseline="0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8000" dirty="0" err="1" smtClean="0"/>
              <a:t>Seminar</a:t>
            </a:r>
            <a:r>
              <a:rPr lang="cs-CZ" sz="8000" dirty="0" smtClean="0"/>
              <a:t> 6-7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15362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Basic </a:t>
            </a:r>
            <a:r>
              <a:rPr lang="cs-CZ" altLang="cs-CZ" dirty="0" err="1"/>
              <a:t>M</a:t>
            </a:r>
            <a:r>
              <a:rPr lang="cs-CZ" altLang="cs-CZ" dirty="0" err="1" smtClean="0"/>
              <a:t>edical</a:t>
            </a:r>
            <a:r>
              <a:rPr lang="cs-CZ" altLang="cs-CZ" dirty="0" smtClean="0"/>
              <a:t> Terminology II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02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36" y="712952"/>
            <a:ext cx="609629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-PATHIA</a:t>
            </a:r>
            <a:r>
              <a:rPr lang="en-US" sz="2400" dirty="0" smtClean="0">
                <a:latin typeface="Calibri" pitchFamily="34" charset="0"/>
              </a:rPr>
              <a:t> : </a:t>
            </a:r>
            <a:r>
              <a:rPr lang="cs-CZ" sz="2400" dirty="0" err="1" smtClean="0">
                <a:latin typeface="Calibri" pitchFamily="34" charset="0"/>
              </a:rPr>
              <a:t>pathology</a:t>
            </a:r>
            <a:r>
              <a:rPr lang="cs-CZ" sz="2400" dirty="0" smtClean="0">
                <a:latin typeface="Calibri" pitchFamily="34" charset="0"/>
              </a:rPr>
              <a:t> (= </a:t>
            </a:r>
            <a:r>
              <a:rPr lang="cs-CZ" sz="2400" dirty="0" err="1" smtClean="0">
                <a:latin typeface="Calibri" pitchFamily="34" charset="0"/>
              </a:rPr>
              <a:t>disease</a:t>
            </a:r>
            <a:r>
              <a:rPr lang="cs-CZ" sz="2400" dirty="0" smtClean="0">
                <a:latin typeface="Calibri" pitchFamily="34" charset="0"/>
              </a:rPr>
              <a:t>/</a:t>
            </a:r>
            <a:r>
              <a:rPr lang="cs-CZ" sz="2400" dirty="0" err="1" smtClean="0">
                <a:latin typeface="Calibri" pitchFamily="34" charset="0"/>
              </a:rPr>
              <a:t>disorder</a:t>
            </a:r>
            <a:r>
              <a:rPr lang="cs-CZ" sz="2400" dirty="0" smtClean="0">
                <a:latin typeface="Calibri" pitchFamily="34" charset="0"/>
              </a:rPr>
              <a:t>) of </a:t>
            </a:r>
            <a:r>
              <a:rPr lang="cs-CZ" sz="2400" dirty="0" err="1" smtClean="0">
                <a:latin typeface="Calibri" pitchFamily="34" charset="0"/>
              </a:rPr>
              <a:t>sth</a:t>
            </a:r>
            <a:r>
              <a:rPr lang="cs-CZ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67" y="135906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Psychopathia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238" y="87015"/>
            <a:ext cx="677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cap="small" dirty="0" err="1" smtClean="0">
                <a:solidFill>
                  <a:srgbClr val="FF0000"/>
                </a:solidFill>
              </a:rPr>
              <a:t>Form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or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explain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their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meaning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67" y="1951276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5434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Neuropathia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72790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Angiopathia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135694"/>
            <a:ext cx="321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cartilage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7" y="4320112"/>
            <a:ext cx="24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Disorder of a cell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7" y="49123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Rhinopathia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67" y="5504530"/>
            <a:ext cx="29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tongue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67" y="609673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Myopathia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4399" y="1359065"/>
            <a:ext cx="228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ambria"/>
                <a:cs typeface="Cambria"/>
              </a:rPr>
              <a:t>Mental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disorder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4399" y="1949480"/>
            <a:ext cx="202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ardiopathia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399" y="2539895"/>
            <a:ext cx="428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ambria"/>
                <a:cs typeface="Cambria"/>
              </a:rPr>
              <a:t>Disorder</a:t>
            </a:r>
            <a:r>
              <a:rPr lang="cs-CZ" sz="2400" dirty="0" smtClean="0">
                <a:latin typeface="Cambria"/>
                <a:cs typeface="Cambria"/>
              </a:rPr>
              <a:t> of the </a:t>
            </a:r>
            <a:r>
              <a:rPr lang="cs-CZ" sz="2400" dirty="0" err="1" smtClean="0">
                <a:latin typeface="Cambria"/>
                <a:cs typeface="Cambria"/>
              </a:rPr>
              <a:t>nervous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system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399" y="3130310"/>
            <a:ext cx="231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Chondropathia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399" y="3720725"/>
            <a:ext cx="333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ambria"/>
                <a:cs typeface="Cambria"/>
              </a:rPr>
              <a:t>Disease</a:t>
            </a:r>
            <a:r>
              <a:rPr lang="cs-CZ" sz="2400" dirty="0" smtClean="0">
                <a:latin typeface="Cambria"/>
                <a:cs typeface="Cambria"/>
              </a:rPr>
              <a:t> of </a:t>
            </a:r>
            <a:r>
              <a:rPr lang="cs-CZ" sz="2400" dirty="0" err="1" smtClean="0">
                <a:latin typeface="Cambria"/>
                <a:cs typeface="Cambria"/>
              </a:rPr>
              <a:t>blood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vessels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4572000" y="4335487"/>
            <a:ext cx="1710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Cytopathia</a:t>
            </a:r>
            <a:endParaRPr lang="en-US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572000" y="4911551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ambria"/>
                <a:cs typeface="Cambria"/>
              </a:rPr>
              <a:t>Disease</a:t>
            </a:r>
            <a:r>
              <a:rPr lang="cs-CZ" sz="2400" dirty="0" smtClean="0">
                <a:latin typeface="Cambria"/>
                <a:cs typeface="Cambria"/>
              </a:rPr>
              <a:t> of the nose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4572000" y="5487615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Glossopathia</a:t>
            </a:r>
            <a:endParaRPr lang="en-US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4572000" y="6063679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ambria"/>
                <a:cs typeface="Cambria"/>
              </a:rPr>
              <a:t>Disease</a:t>
            </a:r>
            <a:r>
              <a:rPr lang="cs-CZ" sz="2400" dirty="0" smtClean="0">
                <a:latin typeface="Cambria"/>
                <a:cs typeface="Cambria"/>
              </a:rPr>
              <a:t> of </a:t>
            </a:r>
            <a:r>
              <a:rPr lang="cs-CZ" sz="2400" dirty="0" err="1" smtClean="0">
                <a:latin typeface="Cambria"/>
                <a:cs typeface="Cambria"/>
              </a:rPr>
              <a:t>muscles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16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667" y="1455167"/>
            <a:ext cx="306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Prolapse of the uterus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8238" y="87015"/>
            <a:ext cx="677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cap="small" dirty="0" err="1" smtClean="0">
                <a:solidFill>
                  <a:srgbClr val="FF0000"/>
                </a:solidFill>
              </a:rPr>
              <a:t>Form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or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explain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their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meaning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67" y="2060848"/>
            <a:ext cx="2335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  <a:latin typeface="Cambria"/>
                <a:cs typeface="Cambria"/>
              </a:rPr>
              <a:t>Blepharoptosis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679303"/>
            <a:ext cx="293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Prolapse of the </a:t>
            </a:r>
            <a:r>
              <a:rPr lang="cs-CZ" sz="2400" dirty="0" err="1">
                <a:latin typeface="Cambria"/>
                <a:cs typeface="Cambria"/>
              </a:rPr>
              <a:t>colon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831431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Prolapse of the </a:t>
            </a:r>
            <a:r>
              <a:rPr lang="cs-CZ" sz="2400" dirty="0" err="1">
                <a:latin typeface="Cambria"/>
                <a:cs typeface="Cambria"/>
              </a:rPr>
              <a:t>stomach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255367"/>
            <a:ext cx="208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  <a:latin typeface="Cambria"/>
                <a:cs typeface="Cambria"/>
              </a:rPr>
              <a:t>Nephroptosis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724093"/>
            <a:ext cx="691638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-PTOSIS</a:t>
            </a:r>
            <a:r>
              <a:rPr lang="en-US" sz="2400" dirty="0" smtClean="0">
                <a:latin typeface="Calibri" pitchFamily="34" charset="0"/>
              </a:rPr>
              <a:t> : prolapse</a:t>
            </a:r>
            <a:r>
              <a:rPr lang="cs-CZ" sz="2400" dirty="0" smtClean="0">
                <a:latin typeface="Calibri" pitchFamily="34" charset="0"/>
              </a:rPr>
              <a:t> (= </a:t>
            </a:r>
            <a:r>
              <a:rPr lang="cs-CZ" sz="2400" dirty="0" err="1" smtClean="0">
                <a:latin typeface="Calibri" pitchFamily="34" charset="0"/>
              </a:rPr>
              <a:t>downward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displacement</a:t>
            </a:r>
            <a:r>
              <a:rPr lang="cs-CZ" sz="2400" dirty="0" smtClean="0">
                <a:latin typeface="Calibri" pitchFamily="34" charset="0"/>
              </a:rPr>
              <a:t>) of </a:t>
            </a:r>
            <a:r>
              <a:rPr lang="cs-CZ" sz="2400" dirty="0" err="1" smtClean="0">
                <a:latin typeface="Calibri" pitchFamily="34" charset="0"/>
              </a:rPr>
              <a:t>sth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1470556"/>
            <a:ext cx="55394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b="1" dirty="0" err="1" smtClean="0">
                <a:solidFill>
                  <a:srgbClr val="C00000"/>
                </a:solidFill>
                <a:latin typeface="Cambria"/>
                <a:cs typeface="Cambria"/>
              </a:rPr>
              <a:t>Hysteroptosis</a:t>
            </a:r>
            <a:r>
              <a:rPr lang="cs-CZ" sz="23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300" b="1" dirty="0" err="1" smtClean="0">
                <a:solidFill>
                  <a:srgbClr val="C00000"/>
                </a:solidFill>
                <a:latin typeface="Cambria"/>
                <a:cs typeface="Cambria"/>
              </a:rPr>
              <a:t>metroptosis</a:t>
            </a:r>
            <a:r>
              <a:rPr lang="cs-CZ" sz="23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300" b="1" dirty="0" err="1" smtClean="0">
                <a:solidFill>
                  <a:srgbClr val="C00000"/>
                </a:solidFill>
                <a:latin typeface="Cambria"/>
                <a:cs typeface="Cambria"/>
              </a:rPr>
              <a:t>uteroptosis</a:t>
            </a:r>
            <a:endParaRPr lang="en-US" sz="23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2060848"/>
            <a:ext cx="394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ambria"/>
                <a:cs typeface="Cambria"/>
              </a:rPr>
              <a:t>Drooping</a:t>
            </a:r>
            <a:r>
              <a:rPr lang="cs-CZ" sz="2400" dirty="0" smtClean="0">
                <a:latin typeface="Cambria"/>
                <a:cs typeface="Cambria"/>
              </a:rPr>
              <a:t> of the </a:t>
            </a:r>
            <a:r>
              <a:rPr lang="cs-CZ" sz="2400" dirty="0" err="1" smtClean="0">
                <a:latin typeface="Cambria"/>
                <a:cs typeface="Cambria"/>
              </a:rPr>
              <a:t>upper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eyelid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2679303"/>
            <a:ext cx="164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Coloptosis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3255367"/>
            <a:ext cx="311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ambria"/>
                <a:cs typeface="Cambria"/>
              </a:rPr>
              <a:t>Prolapse of the </a:t>
            </a:r>
            <a:r>
              <a:rPr lang="cs-CZ" sz="2400" dirty="0" err="1" smtClean="0">
                <a:latin typeface="Cambria"/>
                <a:cs typeface="Cambria"/>
              </a:rPr>
              <a:t>kidney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3831431"/>
            <a:ext cx="196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Gastroptosis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51520" y="4407495"/>
            <a:ext cx="183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Colpoptosis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211960" y="4407495"/>
            <a:ext cx="307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ambria"/>
                <a:cs typeface="Cambria"/>
              </a:rPr>
              <a:t>Prolapse of the vagina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9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15902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cap="small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orm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coumpounds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meaning</a:t>
            </a:r>
            <a:endParaRPr lang="en-US" sz="2400" b="1" cap="smal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779220"/>
            <a:ext cx="882047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ECTOMIA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excision, surgical removal of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orga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or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a part of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l"/>
            <a:r>
              <a:rPr lang="cs-CZ" sz="2400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e.g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append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ectomia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removal of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vermiform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appendix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70" y="1801598"/>
            <a:ext cx="31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a </a:t>
            </a:r>
            <a:r>
              <a:rPr lang="en-US" sz="2400" dirty="0" smtClean="0">
                <a:latin typeface="Cambria"/>
                <a:cs typeface="Cambria"/>
              </a:rPr>
              <a:t>FINGER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82" y="2285531"/>
            <a:ext cx="372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STOMACH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40" y="2769464"/>
            <a:ext cx="31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LIVER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51" y="3253397"/>
            <a:ext cx="3466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LARYNX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7" y="3737330"/>
            <a:ext cx="282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a </a:t>
            </a:r>
            <a:r>
              <a:rPr lang="en-US" sz="2400" dirty="0" smtClean="0">
                <a:latin typeface="Cambria"/>
                <a:cs typeface="Cambria"/>
              </a:rPr>
              <a:t>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8" y="4221263"/>
            <a:ext cx="344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BREAST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50" y="4705196"/>
            <a:ext cx="38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PANCREAS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89130"/>
            <a:ext cx="377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PROSTATE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050" y="1772816"/>
            <a:ext cx="24192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Dactyl-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601" y="2252408"/>
            <a:ext cx="22878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Gastr-ec-tomia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42" y="2732000"/>
            <a:ext cx="23775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Hepat-ec-tomia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050" y="3211592"/>
            <a:ext cx="25081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Laryng-ec-tomia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318" y="3691184"/>
            <a:ext cx="205697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050" y="4170776"/>
            <a:ext cx="467422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/</a:t>
            </a:r>
            <a:r>
              <a:rPr lang="cs-CZ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mamm-ec-tomia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126" y="4650368"/>
            <a:ext cx="2788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Pancreat-ec-tomia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050" y="5129957"/>
            <a:ext cx="255971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Prostat-ec-tomia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631631"/>
            <a:ext cx="333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err="1" smtClean="0">
                <a:latin typeface="Cambria"/>
                <a:cs typeface="Cambria"/>
              </a:rPr>
              <a:t>theUTERUS</a:t>
            </a:r>
            <a:r>
              <a:rPr lang="cs-CZ" sz="2400" dirty="0" smtClean="0">
                <a:latin typeface="Cambria"/>
                <a:cs typeface="Cambria"/>
              </a:rPr>
              <a:t>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601" y="5589240"/>
            <a:ext cx="479342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Hyster-ec-tomia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/metr-</a:t>
            </a:r>
            <a:r>
              <a:rPr lang="cs-CZ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cs-CZ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/</a:t>
            </a:r>
          </a:p>
          <a:p>
            <a:r>
              <a:rPr lang="cs-CZ" sz="2400" b="1" dirty="0">
                <a:solidFill>
                  <a:srgbClr val="990000"/>
                </a:solidFill>
                <a:latin typeface="Cambria"/>
                <a:cs typeface="Cambria"/>
              </a:rPr>
              <a:t>u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ter-</a:t>
            </a:r>
            <a:r>
              <a:rPr lang="cs-CZ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cs-CZ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9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856895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GRAPHIA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recor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imag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ing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sth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cs-CZ" sz="2400" dirty="0" smtClean="0"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e.g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cs-CZ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ystero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metro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utero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	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recording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of the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strength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uterine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			    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contractions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823319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</a:t>
            </a: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with imaging </a:t>
            </a:r>
            <a:r>
              <a:rPr lang="en-US" sz="2400" dirty="0" smtClean="0">
                <a:latin typeface="Cambria"/>
                <a:cs typeface="Cambria"/>
              </a:rPr>
              <a:t>technology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7033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</a:t>
            </a:r>
            <a:r>
              <a:rPr lang="cs-CZ" sz="2400" dirty="0" smtClean="0">
                <a:latin typeface="Cambria"/>
                <a:cs typeface="Cambria"/>
              </a:rPr>
              <a:t>n</a:t>
            </a:r>
            <a:r>
              <a:rPr lang="en-US" sz="2400" dirty="0" smtClean="0">
                <a:latin typeface="Cambria"/>
                <a:cs typeface="Cambria"/>
              </a:rPr>
              <a:t> examination </a:t>
            </a:r>
            <a:r>
              <a:rPr lang="cs-CZ" sz="2400" dirty="0" smtClean="0">
                <a:latin typeface="Cambria"/>
                <a:cs typeface="Cambria"/>
              </a:rPr>
              <a:t>of the </a:t>
            </a:r>
            <a:r>
              <a:rPr lang="cs-CZ" sz="2400" dirty="0" err="1" smtClean="0">
                <a:latin typeface="Cambria"/>
                <a:cs typeface="Cambria"/>
              </a:rPr>
              <a:t>blood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vessels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with some </a:t>
            </a:r>
            <a:r>
              <a:rPr lang="en-US" sz="2400" dirty="0">
                <a:latin typeface="Cambria"/>
                <a:cs typeface="Cambria"/>
              </a:rPr>
              <a:t>type </a:t>
            </a:r>
            <a:endParaRPr lang="cs-CZ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of viewing/recording </a:t>
            </a:r>
            <a:r>
              <a:rPr lang="en-US" sz="2400" dirty="0">
                <a:latin typeface="Cambria"/>
                <a:cs typeface="Cambria"/>
              </a:rPr>
              <a:t>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055567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Internal organs examination by taking X-ray photographs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991671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process of recording electrical impulses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391271"/>
            <a:ext cx="54726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Mamm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r>
              <a:rPr lang="cs-CZ" sz="2400" b="1" dirty="0" smtClean="0">
                <a:solidFill>
                  <a:srgbClr val="990000"/>
                </a:solidFill>
                <a:latin typeface="Cambria"/>
                <a:cs typeface="Cambria"/>
              </a:rPr>
              <a:t> / </a:t>
            </a:r>
            <a:r>
              <a:rPr lang="cs-CZ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mastographia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Angi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551511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Radi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559623"/>
            <a:ext cx="3611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Electr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159023"/>
            <a:ext cx="688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>
                <a:solidFill>
                  <a:srgbClr val="FF0000"/>
                </a:solidFill>
              </a:rPr>
              <a:t>F</a:t>
            </a:r>
            <a:r>
              <a:rPr lang="cs-CZ" sz="2400" b="1" cap="small" dirty="0" err="1">
                <a:solidFill>
                  <a:srgbClr val="FF0000"/>
                </a:solidFill>
              </a:rPr>
              <a:t>orm</a:t>
            </a:r>
            <a:r>
              <a:rPr lang="cs-CZ" sz="2400" b="1" cap="small" dirty="0">
                <a:solidFill>
                  <a:srgbClr val="FF0000"/>
                </a:solidFill>
              </a:rPr>
              <a:t> </a:t>
            </a:r>
            <a:r>
              <a:rPr lang="cs-CZ" sz="2400" b="1" cap="small" dirty="0" err="1">
                <a:solidFill>
                  <a:srgbClr val="FF0000"/>
                </a:solidFill>
              </a:rPr>
              <a:t>coumpounds</a:t>
            </a:r>
            <a:r>
              <a:rPr lang="cs-CZ" sz="2400" b="1" cap="small" dirty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meaning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20" grpId="0" build="allAtOnce"/>
      <p:bldP spid="2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31031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cap="small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xplain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meaning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of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compounds</a:t>
            </a:r>
            <a:endParaRPr lang="en-US" sz="2400" b="1" cap="smal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052736"/>
            <a:ext cx="8568952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METRIA 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</a:rPr>
              <a:t>measuremen</a:t>
            </a:r>
            <a:r>
              <a:rPr lang="cs-CZ" sz="2400" dirty="0" smtClean="0">
                <a:latin typeface="Calibri" pitchFamily="34" charset="0"/>
              </a:rPr>
              <a:t>t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sth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</a:p>
          <a:p>
            <a:pPr algn="l"/>
            <a:r>
              <a:rPr lang="cs-CZ" sz="2400" dirty="0" smtClean="0">
                <a:latin typeface="Calibri" pitchFamily="34" charset="0"/>
              </a:rPr>
              <a:t>                   </a:t>
            </a:r>
            <a:r>
              <a:rPr lang="en-US" sz="2400" dirty="0" smtClean="0">
                <a:latin typeface="Calibri" pitchFamily="34" charset="0"/>
              </a:rPr>
              <a:t>e.g</a:t>
            </a:r>
            <a:r>
              <a:rPr lang="en-US" sz="2400" dirty="0">
                <a:latin typeface="Calibri" pitchFamily="34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pupillo</a:t>
            </a:r>
            <a:r>
              <a:rPr lang="en-US" sz="2400" dirty="0" err="1" smtClean="0">
                <a:latin typeface="Calibri" pitchFamily="34" charset="0"/>
              </a:rPr>
              <a:t>metria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– measurement of the diameter </a:t>
            </a:r>
            <a:endParaRPr lang="cs-CZ" sz="2400" dirty="0" smtClean="0">
              <a:latin typeface="Calibri" pitchFamily="34" charset="0"/>
            </a:endParaRPr>
          </a:p>
          <a:p>
            <a:pPr algn="l"/>
            <a:r>
              <a:rPr lang="cs-CZ" sz="2400" dirty="0" smtClean="0">
                <a:latin typeface="Calibri" pitchFamily="34" charset="0"/>
              </a:rPr>
              <a:t>	    			  </a:t>
            </a:r>
            <a:r>
              <a:rPr lang="en-US" sz="2400" dirty="0" smtClean="0">
                <a:latin typeface="Calibri" pitchFamily="34" charset="0"/>
              </a:rPr>
              <a:t>of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</a:rPr>
              <a:t>eye pupil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72" y="239127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924944"/>
            <a:ext cx="24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Cephal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72" y="3471391"/>
            <a:ext cx="193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Pelvi-metria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2" y="522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Cyst-o-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1" y="4047455"/>
            <a:ext cx="23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Odont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653136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Oste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75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501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</a:t>
            </a:r>
            <a:r>
              <a:rPr lang="cs-CZ" sz="2400" dirty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HEAD</a:t>
            </a:r>
            <a:r>
              <a:rPr lang="cs-CZ" sz="2400" dirty="0">
                <a:latin typeface="Cambria"/>
                <a:cs typeface="Cambria"/>
              </a:rPr>
              <a:t> (</a:t>
            </a:r>
            <a:r>
              <a:rPr lang="cs-CZ" sz="2400" dirty="0" err="1">
                <a:latin typeface="Cambria"/>
                <a:cs typeface="Cambria"/>
              </a:rPr>
              <a:t>i.e</a:t>
            </a:r>
            <a:r>
              <a:rPr lang="cs-CZ" sz="2400" dirty="0">
                <a:latin typeface="Cambria"/>
                <a:cs typeface="Cambria"/>
              </a:rPr>
              <a:t>. </a:t>
            </a:r>
            <a:r>
              <a:rPr lang="cs-CZ" sz="2400" dirty="0" err="1">
                <a:latin typeface="Cambria"/>
                <a:cs typeface="Cambria"/>
              </a:rPr>
              <a:t>skull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807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</a:t>
            </a:r>
            <a:r>
              <a:rPr lang="cs-CZ" sz="2400" dirty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PELVIS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525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Measurement of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cs-CZ" sz="2400" dirty="0" err="1" smtClean="0">
                <a:latin typeface="Cambria"/>
                <a:cs typeface="Cambria"/>
              </a:rPr>
              <a:t>urinary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BLADDER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TEETH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4653136"/>
            <a:ext cx="341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BONES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3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892480" cy="1200329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SCOPIA</a:t>
            </a:r>
            <a:r>
              <a:rPr lang="en-US" sz="2400" dirty="0" smtClean="0">
                <a:latin typeface="Calibri" pitchFamily="34" charset="0"/>
              </a:rPr>
              <a:t> : visual examination of the interior of a body organ, </a:t>
            </a:r>
            <a:r>
              <a:rPr lang="cs-CZ" sz="2400" dirty="0" smtClean="0">
                <a:latin typeface="Calibri" pitchFamily="34" charset="0"/>
              </a:rPr>
              <a:t> </a:t>
            </a:r>
          </a:p>
          <a:p>
            <a:pPr algn="l"/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                 </a:t>
            </a:r>
            <a:r>
              <a:rPr lang="en-US" sz="2400" dirty="0" smtClean="0">
                <a:latin typeface="Calibri" pitchFamily="34" charset="0"/>
              </a:rPr>
              <a:t>broadly also </a:t>
            </a:r>
            <a:r>
              <a:rPr lang="cs-CZ" sz="2400" dirty="0" err="1" smtClean="0">
                <a:latin typeface="Calibri" pitchFamily="34" charset="0"/>
              </a:rPr>
              <a:t>any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inspection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a body part</a:t>
            </a:r>
            <a:endParaRPr lang="en-US" sz="2400" dirty="0" smtClean="0">
              <a:latin typeface="Calibri" pitchFamily="34" charset="0"/>
            </a:endParaRPr>
          </a:p>
          <a:p>
            <a:pPr algn="l"/>
            <a:r>
              <a:rPr lang="cs-CZ" sz="2400" dirty="0" smtClean="0">
                <a:latin typeface="Calibri" pitchFamily="34" charset="0"/>
              </a:rPr>
              <a:t>                  </a:t>
            </a:r>
            <a:r>
              <a:rPr lang="en-US" sz="2400" dirty="0" smtClean="0">
                <a:latin typeface="Calibri" pitchFamily="34" charset="0"/>
              </a:rPr>
              <a:t>e.g.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endo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scopia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: examination of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in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terior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body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  </a:t>
            </a:r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FETUS-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407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PHARYNX-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ANUS-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ABDOMINAL CAVITY-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501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LARGE INTESTINE-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503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 the </a:t>
            </a:r>
            <a:r>
              <a:rPr lang="en-US" sz="2400" dirty="0" smtClean="0">
                <a:latin typeface="Cambria"/>
                <a:cs typeface="Cambria"/>
              </a:rPr>
              <a:t>THORACIC CAVITY-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564" y="2132856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Fet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2652" y="2591534"/>
            <a:ext cx="26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Pharyng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7707" y="305021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An-o-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3738" y="350889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Lapar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967568"/>
            <a:ext cx="25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Col-o(no)-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442624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Thorac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358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488492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Colp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of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EYE-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9897" y="534359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Ophthalm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2" y="159023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cap="small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orm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meaning</a:t>
            </a:r>
            <a:endParaRPr lang="en-US" sz="2400" b="1" cap="small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8495928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-TOMIA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cutting, incision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into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sth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accent3"/>
                </a:solidFill>
                <a:latin typeface="Calibri" pitchFamily="34" charset="0"/>
              </a:rPr>
              <a:t>              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e.g.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hernio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tomia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– a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surgical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incision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smtClean="0">
                <a:solidFill>
                  <a:srgbClr val="000000"/>
                </a:solidFill>
                <a:latin typeface="Calibri" pitchFamily="34" charset="0"/>
              </a:rPr>
              <a:t>to fix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hernia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346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an </a:t>
            </a:r>
            <a:r>
              <a:rPr lang="en-US" sz="2400" dirty="0" smtClean="0">
                <a:latin typeface="Cambria"/>
                <a:cs typeface="Cambria"/>
              </a:rPr>
              <a:t>ARTERY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62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a </a:t>
            </a:r>
            <a:r>
              <a:rPr lang="en-US" sz="2400" dirty="0" smtClean="0">
                <a:latin typeface="Cambria"/>
                <a:cs typeface="Cambria"/>
              </a:rPr>
              <a:t>BRONCHUS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324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the </a:t>
            </a:r>
            <a:r>
              <a:rPr lang="en-US" sz="2400" dirty="0" smtClean="0">
                <a:latin typeface="Cambria"/>
                <a:cs typeface="Cambria"/>
              </a:rPr>
              <a:t>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283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a </a:t>
            </a:r>
            <a:r>
              <a:rPr lang="en-US" sz="2400" dirty="0" smtClean="0">
                <a:latin typeface="Cambria"/>
                <a:cs typeface="Cambria"/>
              </a:rPr>
              <a:t>LOBE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322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a </a:t>
            </a:r>
            <a:r>
              <a:rPr lang="en-US" sz="2400" dirty="0" smtClean="0">
                <a:latin typeface="Cambria"/>
                <a:cs typeface="Cambria"/>
              </a:rPr>
              <a:t>MUSCLE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449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the </a:t>
            </a:r>
            <a:r>
              <a:rPr lang="en-US" sz="2400" dirty="0" smtClean="0">
                <a:latin typeface="Cambria"/>
                <a:cs typeface="Cambria"/>
              </a:rPr>
              <a:t>PERICARDIUM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868" y="170080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Arteri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868" y="222816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Bronch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868" y="2755522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317" y="3282879"/>
            <a:ext cx="19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442" y="3810236"/>
            <a:ext cx="181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My-o-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17" y="4337593"/>
            <a:ext cx="271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Pericardi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597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the </a:t>
            </a:r>
            <a:r>
              <a:rPr lang="en-US" sz="2400" dirty="0" smtClean="0">
                <a:latin typeface="Cambria"/>
                <a:cs typeface="Cambria"/>
              </a:rPr>
              <a:t>PERINEUM (</a:t>
            </a:r>
            <a:r>
              <a:rPr lang="cs-CZ" sz="2400" dirty="0" err="1" smtClean="0">
                <a:latin typeface="Cambria"/>
                <a:cs typeface="Cambria"/>
              </a:rPr>
              <a:t>pubic</a:t>
            </a:r>
            <a:r>
              <a:rPr lang="cs-CZ" sz="2400" dirty="0" smtClean="0">
                <a:latin typeface="Cambria"/>
                <a:cs typeface="Cambria"/>
              </a:rPr>
              <a:t> region</a:t>
            </a:r>
            <a:r>
              <a:rPr lang="en-US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77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a </a:t>
            </a:r>
            <a:r>
              <a:rPr lang="en-US" sz="2400" dirty="0" smtClean="0">
                <a:latin typeface="Cambria"/>
                <a:cs typeface="Cambria"/>
              </a:rPr>
              <a:t>VEIN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9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err="1" smtClean="0">
                <a:latin typeface="Cambria"/>
                <a:cs typeface="Cambria"/>
              </a:rPr>
              <a:t>into</a:t>
            </a:r>
            <a:r>
              <a:rPr lang="cs-CZ" sz="2400" dirty="0" smtClean="0">
                <a:latin typeface="Cambria"/>
                <a:cs typeface="Cambria"/>
              </a:rPr>
              <a:t> the </a:t>
            </a:r>
            <a:r>
              <a:rPr lang="en-US" sz="2400" dirty="0" smtClean="0">
                <a:latin typeface="Cambria"/>
                <a:cs typeface="Cambria"/>
              </a:rPr>
              <a:t>TYMPANUM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317" y="4864950"/>
            <a:ext cx="208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Episi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435" y="53923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Phleb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9317" y="5919663"/>
            <a:ext cx="255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Tympan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1640" y="87015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cap="small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orm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n-lt"/>
              </a:rPr>
              <a:t>meaning</a:t>
            </a:r>
            <a:endParaRPr lang="en-US" sz="2400" b="1" cap="small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1074" y="77723"/>
            <a:ext cx="803136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Decide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whether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the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compounds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contain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Greek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components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corresponding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to the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labelled</a:t>
            </a:r>
            <a:r>
              <a:rPr lang="cs-CZ" sz="2000" b="1" cap="small" dirty="0" smtClean="0">
                <a:solidFill>
                  <a:srgbClr val="FF0000"/>
                </a:solidFill>
                <a:latin typeface="+mj-lt"/>
              </a:rPr>
              <a:t> body </a:t>
            </a:r>
            <a:r>
              <a:rPr lang="cs-CZ" sz="2000" b="1" cap="small" dirty="0" err="1" smtClean="0">
                <a:solidFill>
                  <a:srgbClr val="FF0000"/>
                </a:solidFill>
                <a:latin typeface="+mj-lt"/>
              </a:rPr>
              <a:t>parts</a:t>
            </a:r>
            <a:endParaRPr lang="en-US" sz="2000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342" y="2204864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smtClean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smtClean="0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4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23" y="116632"/>
            <a:ext cx="907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 smtClean="0">
                <a:solidFill>
                  <a:srgbClr val="FF0000"/>
                </a:solidFill>
              </a:rPr>
              <a:t>M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atch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definitions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with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Greek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roots</a:t>
            </a:r>
            <a:r>
              <a:rPr lang="cs-CZ" sz="2000" b="1" cap="small" dirty="0" smtClean="0">
                <a:solidFill>
                  <a:srgbClr val="FF0000"/>
                </a:solidFill>
              </a:rPr>
              <a:t> and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create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adequate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compounds</a:t>
            </a:r>
            <a:endParaRPr lang="en-US" sz="2000" b="1" cap="smal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benign tumor made up of newly formed blood vessels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77" y="2772284"/>
            <a:ext cx="609654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Condition in which excess cerebrospinal fluid accumulates in the ventricles of the brain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577" y="3668775"/>
            <a:ext cx="609654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77" y="4226712"/>
            <a:ext cx="609654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An accumulation of pus in the Fallopian tube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577" y="4784649"/>
            <a:ext cx="609654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a kidney stone through an incision into the kidney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577" y="5681140"/>
            <a:ext cx="609654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toxic condition resulting from renal failure in which kidney function is compromised and urea is retained in the blood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577" y="1537238"/>
            <a:ext cx="6096541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burning sensation caused by the return of acidic stomach contents into the </a:t>
            </a:r>
            <a:r>
              <a:rPr lang="en-US" sz="2200" dirty="0" err="1">
                <a:latin typeface="Cambria"/>
                <a:cs typeface="Cambria"/>
              </a:rPr>
              <a:t>oesophagus</a:t>
            </a:r>
            <a:r>
              <a:rPr lang="en-US" sz="2200" dirty="0">
                <a:latin typeface="Cambria"/>
                <a:cs typeface="Cambria"/>
              </a:rPr>
              <a:t> is called heartburn or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18117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Haem</a:t>
            </a:r>
            <a:r>
              <a:rPr lang="en-US" sz="2400" b="1" i="1" dirty="0">
                <a:latin typeface="Cambria"/>
                <a:cs typeface="Cambria"/>
              </a:rPr>
              <a:t>-a</a:t>
            </a:r>
            <a:r>
              <a:rPr lang="cs-CZ" sz="2400" b="1" i="1" dirty="0" err="1">
                <a:latin typeface="Cambria"/>
                <a:cs typeface="Cambria"/>
              </a:rPr>
              <a:t>ngi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Hydr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79450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/>
                <a:cs typeface="Cambria"/>
              </a:rPr>
              <a:t>Lip-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9090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Lith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7332" y="1137399"/>
            <a:ext cx="69952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Py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7332" y="1863979"/>
            <a:ext cx="83988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Pyr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70373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/>
                <a:cs typeface="Cambria"/>
              </a:rPr>
              <a:t>Ur-</a:t>
            </a: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368232"/>
            <a:ext cx="896214" cy="3073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 flipV="1">
            <a:off x="6371118" y="2091236"/>
            <a:ext cx="896214" cy="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347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 flipV="1">
            <a:off x="6371118" y="3157005"/>
            <a:ext cx="896214" cy="111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3884219"/>
            <a:ext cx="896214" cy="11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>
            <a:off x="6371118" y="5727713"/>
            <a:ext cx="896214" cy="50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252" y="548680"/>
            <a:ext cx="8443187" cy="63093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800"/>
              </a:spcBef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toothache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hypersensitivity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dealing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fear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dental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care,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dentistry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cavity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surgical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834" y="188640"/>
            <a:ext cx="853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Explain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meaning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medical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terms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including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Greek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root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smtClean="0">
                <a:latin typeface="+mj-lt"/>
              </a:rPr>
              <a:t>ODONT- 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(=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tooth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(Handout 7.3, </a:t>
            </a:r>
            <a:r>
              <a:rPr lang="cs-CZ" sz="2000" b="1" dirty="0" err="1" smtClean="0">
                <a:solidFill>
                  <a:srgbClr val="FF0000"/>
                </a:solidFill>
                <a:latin typeface="+mj-lt"/>
              </a:rPr>
              <a:t>task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 5)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52120" y="12594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ODONTALGIA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2120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PERIODONTITIS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52120" y="242088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ODONTOHYPERAESTHESIA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2120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ODONTOLOGIA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52120" y="35637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ODONTOMA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52120" y="40677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ODONTOGENESIS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52120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ODONTOPHOBIA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52120" y="52292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ODONTOSCOPIA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52120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ODONTECTOMIA</a:t>
            </a:r>
            <a:endParaRPr lang="cs-C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7015"/>
            <a:ext cx="752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</a:rPr>
              <a:t>M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atch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the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Greek</a:t>
            </a:r>
            <a:r>
              <a:rPr lang="cs-CZ" sz="2400" b="1" cap="small" dirty="0" smtClean="0">
                <a:solidFill>
                  <a:srgbClr val="FF0000"/>
                </a:solidFill>
              </a:rPr>
              <a:t> and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English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names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of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colours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Chrom</a:t>
            </a:r>
            <a:r>
              <a:rPr lang="en-US" sz="2800" dirty="0" smtClean="0">
                <a:latin typeface="Cambria"/>
                <a:cs typeface="Cambria"/>
              </a:rPr>
              <a:t>-o-, </a:t>
            </a:r>
            <a:r>
              <a:rPr lang="en-US" sz="2800" dirty="0" err="1" smtClean="0">
                <a:latin typeface="Cambria"/>
                <a:cs typeface="Cambria"/>
              </a:rPr>
              <a:t>chromat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Chlor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Erythr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Leuc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Xanth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Poli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rey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ed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Melan</a:t>
            </a:r>
            <a:r>
              <a:rPr lang="en-US" sz="2800" dirty="0" smtClean="0">
                <a:latin typeface="Cambria"/>
                <a:cs typeface="Cambria"/>
              </a:rPr>
              <a:t>-o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627" y="629303"/>
            <a:ext cx="5858717" cy="46166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mbria"/>
                <a:cs typeface="Cambria"/>
              </a:rPr>
              <a:t>Use the </a:t>
            </a:r>
            <a:r>
              <a:rPr lang="cs-CZ" sz="2400" dirty="0" err="1" smtClean="0">
                <a:latin typeface="Cambria"/>
                <a:cs typeface="Cambria"/>
              </a:rPr>
              <a:t>Greek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root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b="1" dirty="0" smtClean="0">
                <a:latin typeface="Cambria"/>
                <a:cs typeface="Cambria"/>
              </a:rPr>
              <a:t>my-o-/s/-</a:t>
            </a:r>
            <a:r>
              <a:rPr lang="cs-CZ" sz="2400" b="1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(= </a:t>
            </a:r>
            <a:r>
              <a:rPr lang="en-US" sz="2400" dirty="0" smtClean="0">
                <a:latin typeface="Cambria"/>
                <a:cs typeface="Cambria"/>
              </a:rPr>
              <a:t>muscle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208"/>
            <a:ext cx="894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small" dirty="0" smtClean="0">
                <a:solidFill>
                  <a:srgbClr val="FF0000"/>
                </a:solidFill>
              </a:rPr>
              <a:t>F</a:t>
            </a:r>
            <a:r>
              <a:rPr lang="cs-CZ" sz="2200" b="1" cap="small" dirty="0" err="1" smtClean="0">
                <a:solidFill>
                  <a:srgbClr val="FF0000"/>
                </a:solidFill>
              </a:rPr>
              <a:t>orm</a:t>
            </a:r>
            <a:r>
              <a:rPr lang="cs-CZ" sz="2200" b="1" cap="small" dirty="0" smtClean="0">
                <a:solidFill>
                  <a:srgbClr val="FF0000"/>
                </a:solidFill>
              </a:rPr>
              <a:t> </a:t>
            </a:r>
            <a:r>
              <a:rPr lang="cs-CZ" sz="2200" b="1" cap="small" dirty="0" err="1" smtClean="0">
                <a:solidFill>
                  <a:srgbClr val="FF0000"/>
                </a:solidFill>
              </a:rPr>
              <a:t>medical</a:t>
            </a:r>
            <a:r>
              <a:rPr lang="cs-CZ" sz="2200" b="1" cap="small" dirty="0" smtClean="0">
                <a:solidFill>
                  <a:srgbClr val="FF0000"/>
                </a:solidFill>
              </a:rPr>
              <a:t> </a:t>
            </a:r>
            <a:r>
              <a:rPr lang="cs-CZ" sz="2200" b="1" cap="small" dirty="0" err="1" smtClean="0">
                <a:solidFill>
                  <a:srgbClr val="FF0000"/>
                </a:solidFill>
              </a:rPr>
              <a:t>terms</a:t>
            </a:r>
            <a:r>
              <a:rPr lang="cs-CZ" sz="2200" b="1" cap="small" dirty="0" smtClean="0">
                <a:solidFill>
                  <a:srgbClr val="FF0000"/>
                </a:solidFill>
              </a:rPr>
              <a:t> </a:t>
            </a:r>
            <a:r>
              <a:rPr lang="cs-CZ" sz="2200" b="1" cap="small" dirty="0" err="1" smtClean="0">
                <a:solidFill>
                  <a:srgbClr val="FF0000"/>
                </a:solidFill>
              </a:rPr>
              <a:t>based</a:t>
            </a:r>
            <a:r>
              <a:rPr lang="cs-CZ" sz="2200" b="1" cap="small" dirty="0" smtClean="0">
                <a:solidFill>
                  <a:srgbClr val="FF0000"/>
                </a:solidFill>
              </a:rPr>
              <a:t> on the </a:t>
            </a:r>
            <a:r>
              <a:rPr lang="cs-CZ" sz="2200" b="1" cap="small" dirty="0" err="1" smtClean="0">
                <a:solidFill>
                  <a:srgbClr val="FF0000"/>
                </a:solidFill>
              </a:rPr>
              <a:t>definitions</a:t>
            </a:r>
            <a:r>
              <a:rPr lang="cs-CZ" sz="2200" b="1" cap="small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(Handout 7.3, </a:t>
            </a:r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6)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1162812"/>
            <a:ext cx="884654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Benign tumor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Inflammation of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F</a:t>
            </a:r>
            <a:r>
              <a:rPr lang="en-US" sz="2400" dirty="0" smtClean="0">
                <a:latin typeface="Cambria"/>
                <a:cs typeface="Cambria"/>
              </a:rPr>
              <a:t>ormation of multiple tumors in 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cs-CZ" sz="2400" dirty="0" err="1" smtClean="0">
                <a:latin typeface="Cambria"/>
                <a:cs typeface="Cambria"/>
              </a:rPr>
              <a:t>Heart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muscle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tissue in the uterus</a:t>
            </a:r>
          </a:p>
          <a:p>
            <a:pPr marL="538163" indent="-538163">
              <a:spcAft>
                <a:spcPts val="1400"/>
              </a:spcAft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Referring to the heart muscle </a:t>
            </a:r>
            <a:r>
              <a:rPr lang="en-US" sz="2400" dirty="0">
                <a:latin typeface="Cambria"/>
                <a:cs typeface="Cambria"/>
              </a:rPr>
              <a:t>(adj.) 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Recording the strength of a muscle contraction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cs-CZ" sz="2400" dirty="0" err="1" smtClean="0">
                <a:latin typeface="Cambria"/>
                <a:cs typeface="Cambria"/>
              </a:rPr>
              <a:t>Medical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field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studying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muscles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Removal of a </a:t>
            </a:r>
            <a:r>
              <a:rPr lang="cs-CZ" sz="2400" dirty="0" err="1" smtClean="0">
                <a:latin typeface="Cambria"/>
                <a:cs typeface="Cambria"/>
              </a:rPr>
              <a:t>muscular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tissue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tumour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Surgical </a:t>
            </a:r>
            <a:r>
              <a:rPr lang="cs-CZ" sz="2400" dirty="0" err="1" smtClean="0">
                <a:latin typeface="Cambria"/>
                <a:cs typeface="Cambria"/>
              </a:rPr>
              <a:t>incision</a:t>
            </a:r>
            <a:r>
              <a:rPr lang="cs-CZ" sz="2400" dirty="0" smtClean="0">
                <a:latin typeface="Cambria"/>
                <a:cs typeface="Cambria"/>
              </a:rPr>
              <a:t> to a </a:t>
            </a:r>
            <a:r>
              <a:rPr lang="en-US" sz="2400" dirty="0" smtClean="0">
                <a:latin typeface="Cambria"/>
                <a:cs typeface="Cambria"/>
              </a:rPr>
              <a:t>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Plastic surgery to repair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76256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MYITIS/MYOSITIS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80312" y="21235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MYOMATOSIS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20272" y="25649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MYOCARDIUM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20272" y="29969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MYOMETRIUM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33569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MYOCARDIACUS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MYOCARDIALIS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20272" y="4005064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MYOGRAPHIA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442782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MYOLOGIA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20272" y="4859868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MYOMECTOMIA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020272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MYOTOMIA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020272" y="573325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MYOPLASTICA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049" y="343041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2400" b="1" cap="small" dirty="0">
                <a:solidFill>
                  <a:srgbClr val="FF0000"/>
                </a:solidFill>
              </a:rPr>
              <a:t>Use </a:t>
            </a:r>
            <a:r>
              <a:rPr lang="cs-CZ" sz="2400" b="1" cap="small" dirty="0" smtClean="0">
                <a:solidFill>
                  <a:srgbClr val="FF0000"/>
                </a:solidFill>
              </a:rPr>
              <a:t>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components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en-US" sz="2400" b="1" cap="small" dirty="0" smtClean="0">
                <a:solidFill>
                  <a:srgbClr val="FF0000"/>
                </a:solidFill>
              </a:rPr>
              <a:t>to </a:t>
            </a:r>
            <a:r>
              <a:rPr lang="en-US" sz="2400" b="1" cap="small" dirty="0">
                <a:solidFill>
                  <a:srgbClr val="FF0000"/>
                </a:solidFill>
              </a:rPr>
              <a:t>form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</a:rPr>
              <a:t/>
            </a:r>
            <a:br>
              <a:rPr lang="cs-CZ" sz="2400" b="1" cap="small" dirty="0" smtClean="0">
                <a:solidFill>
                  <a:srgbClr val="FF0000"/>
                </a:solidFill>
              </a:rPr>
            </a:br>
            <a:r>
              <a:rPr lang="cs-CZ" sz="2400" b="1" cap="small" dirty="0" err="1" smtClean="0">
                <a:solidFill>
                  <a:srgbClr val="FF0000"/>
                </a:solidFill>
              </a:rPr>
              <a:t>based</a:t>
            </a:r>
            <a:r>
              <a:rPr lang="cs-CZ" sz="2400" b="1" cap="small" dirty="0" smtClean="0">
                <a:solidFill>
                  <a:srgbClr val="FF0000"/>
                </a:solidFill>
              </a:rPr>
              <a:t> on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definitions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(Handout 7.3, </a:t>
            </a:r>
            <a:r>
              <a:rPr lang="cs-CZ" sz="2000" b="1" dirty="0" err="1" smtClean="0">
                <a:solidFill>
                  <a:srgbClr val="FF0000"/>
                </a:solidFill>
              </a:rPr>
              <a:t>task</a:t>
            </a:r>
            <a:r>
              <a:rPr lang="cs-CZ" sz="2000" b="1" dirty="0" smtClean="0">
                <a:solidFill>
                  <a:srgbClr val="FF0000"/>
                </a:solidFill>
              </a:rPr>
              <a:t> 7)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856984" cy="44644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A. ____________: </a:t>
            </a:r>
            <a:r>
              <a:rPr lang="cs-CZ" sz="2000" dirty="0" err="1"/>
              <a:t>measurement</a:t>
            </a:r>
            <a:r>
              <a:rPr lang="cs-CZ" sz="2000" dirty="0"/>
              <a:t> of </a:t>
            </a:r>
            <a:r>
              <a:rPr lang="cs-CZ" sz="2000" dirty="0" smtClean="0"/>
              <a:t>the </a:t>
            </a:r>
            <a:r>
              <a:rPr lang="cs-CZ" sz="2000" dirty="0" err="1" smtClean="0"/>
              <a:t>dimensions</a:t>
            </a:r>
            <a:r>
              <a:rPr lang="cs-CZ" sz="2000" dirty="0" smtClean="0"/>
              <a:t> </a:t>
            </a:r>
            <a:r>
              <a:rPr lang="cs-CZ" sz="2000" dirty="0"/>
              <a:t>of the </a:t>
            </a:r>
            <a:r>
              <a:rPr lang="cs-CZ" sz="2000" dirty="0" err="1"/>
              <a:t>head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B. ____________: </a:t>
            </a:r>
            <a:r>
              <a:rPr lang="en-US" sz="2000" dirty="0"/>
              <a:t>treatment of a disease by means of ionizing radiation 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C. ____________: </a:t>
            </a:r>
            <a:r>
              <a:rPr lang="en-US" sz="2000" dirty="0"/>
              <a:t>surgical formation of an opening through </a:t>
            </a:r>
            <a:endParaRPr lang="cs-CZ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      </a:t>
            </a:r>
            <a:r>
              <a:rPr lang="en-US" sz="2000" dirty="0" smtClean="0"/>
              <a:t>the abdominal </a:t>
            </a:r>
            <a:r>
              <a:rPr lang="en-US" sz="2000" dirty="0"/>
              <a:t>wall into </a:t>
            </a:r>
            <a:r>
              <a:rPr lang="en-US" sz="2000" dirty="0" smtClean="0"/>
              <a:t>the stomach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D. ____________:</a:t>
            </a:r>
            <a:r>
              <a:rPr lang="en-US" sz="2000" dirty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surgical </a:t>
            </a:r>
            <a:r>
              <a:rPr lang="en-US" sz="2000" dirty="0"/>
              <a:t>excision of the gallbladder 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E. ____________: </a:t>
            </a:r>
            <a:r>
              <a:rPr lang="en-US" sz="2000" dirty="0"/>
              <a:t>endoscopic examination of the colon 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F. ____________: </a:t>
            </a:r>
            <a:r>
              <a:rPr lang="en-US" sz="2000" dirty="0"/>
              <a:t>surgical repair of a defect of the lip 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G. ____________:</a:t>
            </a:r>
            <a:r>
              <a:rPr lang="en-US" sz="2000" dirty="0"/>
              <a:t> surgical incision of the appendix 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H. </a:t>
            </a:r>
            <a:r>
              <a:rPr lang="cs-CZ" sz="2000" dirty="0" err="1"/>
              <a:t>Electro</a:t>
            </a:r>
            <a:r>
              <a:rPr lang="cs-CZ" sz="2000" dirty="0"/>
              <a:t>- ____________:</a:t>
            </a:r>
            <a:r>
              <a:rPr lang="en-US" sz="2000" dirty="0"/>
              <a:t> recording of electrical impulses produced by </a:t>
            </a:r>
            <a:r>
              <a:rPr lang="cs-CZ" sz="2000" dirty="0" smtClean="0"/>
              <a:t>			                   </a:t>
            </a:r>
            <a:r>
              <a:rPr lang="en-US" sz="2000" dirty="0" smtClean="0"/>
              <a:t>the brain activity </a:t>
            </a:r>
            <a:r>
              <a:rPr lang="en-US" sz="2000" dirty="0"/>
              <a:t>(EEG) 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I. </a:t>
            </a:r>
            <a:r>
              <a:rPr lang="cs-CZ" sz="2000" dirty="0" smtClean="0"/>
              <a:t>____________    :</a:t>
            </a:r>
            <a:r>
              <a:rPr lang="en-US" sz="2000" dirty="0" smtClean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surgical </a:t>
            </a:r>
            <a:r>
              <a:rPr lang="en-US" sz="2000" dirty="0"/>
              <a:t>connection of two parts of the intestine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34299"/>
            <a:ext cx="8640960" cy="3539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" dirty="0"/>
              <a:t>-</a:t>
            </a:r>
            <a:r>
              <a:rPr lang="cs-CZ" sz="1700" dirty="0" err="1"/>
              <a:t>tomia</a:t>
            </a:r>
            <a:r>
              <a:rPr lang="cs-CZ" sz="1700" dirty="0"/>
              <a:t>  -</a:t>
            </a:r>
            <a:r>
              <a:rPr lang="cs-CZ" sz="1700" dirty="0" err="1"/>
              <a:t>ectomia</a:t>
            </a:r>
            <a:r>
              <a:rPr lang="cs-CZ" sz="1700" dirty="0"/>
              <a:t>  -</a:t>
            </a:r>
            <a:r>
              <a:rPr lang="cs-CZ" sz="1700" dirty="0" err="1"/>
              <a:t>stomia</a:t>
            </a:r>
            <a:r>
              <a:rPr lang="cs-CZ" sz="1700" dirty="0"/>
              <a:t>  -</a:t>
            </a:r>
            <a:r>
              <a:rPr lang="cs-CZ" sz="1700" dirty="0" err="1"/>
              <a:t>graphia</a:t>
            </a:r>
            <a:r>
              <a:rPr lang="cs-CZ" sz="1700" dirty="0"/>
              <a:t>  -</a:t>
            </a:r>
            <a:r>
              <a:rPr lang="cs-CZ" sz="1700" dirty="0" err="1"/>
              <a:t>plastica</a:t>
            </a:r>
            <a:r>
              <a:rPr lang="cs-CZ" sz="1700" dirty="0"/>
              <a:t>  -</a:t>
            </a:r>
            <a:r>
              <a:rPr lang="cs-CZ" sz="1700" dirty="0" err="1"/>
              <a:t>therapia</a:t>
            </a:r>
            <a:r>
              <a:rPr lang="cs-CZ" sz="1700" dirty="0"/>
              <a:t>  </a:t>
            </a:r>
            <a:r>
              <a:rPr lang="cs-CZ" sz="1700" dirty="0" smtClean="0"/>
              <a:t>-</a:t>
            </a:r>
            <a:r>
              <a:rPr lang="cs-CZ" sz="1700" dirty="0" err="1" smtClean="0"/>
              <a:t>anastomosis</a:t>
            </a:r>
            <a:r>
              <a:rPr lang="cs-CZ" sz="1700" dirty="0" smtClean="0"/>
              <a:t>  </a:t>
            </a:r>
            <a:r>
              <a:rPr lang="cs-CZ" sz="1700" dirty="0"/>
              <a:t>-</a:t>
            </a:r>
            <a:r>
              <a:rPr lang="cs-CZ" sz="1700" dirty="0" err="1"/>
              <a:t>scopia</a:t>
            </a:r>
            <a:r>
              <a:rPr lang="cs-CZ" sz="1700" dirty="0"/>
              <a:t>  -</a:t>
            </a:r>
            <a:r>
              <a:rPr lang="cs-CZ" sz="1700" dirty="0" err="1"/>
              <a:t>metria</a:t>
            </a:r>
            <a:endParaRPr lang="cs-CZ" sz="17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187676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cephalometria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230881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radiotherapia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6108" y="274085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gastrostomia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34609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cholecystectomia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6108" y="389298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c</a:t>
            </a:r>
            <a:r>
              <a:rPr lang="cs-CZ" sz="2000" dirty="0" err="1" smtClean="0">
                <a:solidFill>
                  <a:srgbClr val="C00000"/>
                </a:solidFill>
              </a:rPr>
              <a:t>olo</a:t>
            </a:r>
            <a:r>
              <a:rPr lang="cs-CZ" sz="2000" dirty="0" smtClean="0">
                <a:solidFill>
                  <a:srgbClr val="C00000"/>
                </a:solidFill>
              </a:rPr>
              <a:t>(no)</a:t>
            </a:r>
            <a:r>
              <a:rPr lang="cs-CZ" sz="2000" dirty="0" err="1" smtClean="0">
                <a:solidFill>
                  <a:srgbClr val="C00000"/>
                </a:solidFill>
              </a:rPr>
              <a:t>scopia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6108" y="43048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cheiloplastica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5576" y="470491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appendicotomia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51891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encephalographia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58052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enteroanastomosis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96045"/>
            <a:ext cx="8686800" cy="58619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>
                <a:solidFill>
                  <a:schemeClr val="tx1"/>
                </a:solidFill>
              </a:rPr>
              <a:t>h</a:t>
            </a:r>
            <a:r>
              <a:rPr lang="cs-CZ" sz="2200" dirty="0" err="1" smtClean="0">
                <a:solidFill>
                  <a:schemeClr val="tx1"/>
                </a:solidFill>
              </a:rPr>
              <a:t>ystera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salpinx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graphia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pan – </a:t>
            </a:r>
            <a:r>
              <a:rPr lang="cs-CZ" sz="2200" dirty="0" err="1" smtClean="0">
                <a:solidFill>
                  <a:schemeClr val="tx1"/>
                </a:solidFill>
              </a:rPr>
              <a:t>hystera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salpinx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oophoron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ectome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oligos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erythros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kytos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haima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thrombos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kytos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penia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/>
              <a:t>p</a:t>
            </a:r>
            <a:r>
              <a:rPr lang="cs-CZ" sz="2200" dirty="0" err="1" smtClean="0">
                <a:solidFill>
                  <a:schemeClr val="tx1"/>
                </a:solidFill>
              </a:rPr>
              <a:t>neuma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gr</a:t>
            </a:r>
            <a:r>
              <a:rPr lang="cs-CZ" sz="2200" dirty="0" smtClean="0">
                <a:solidFill>
                  <a:schemeClr val="tx1"/>
                </a:solidFill>
              </a:rPr>
              <a:t>. air) – </a:t>
            </a:r>
            <a:r>
              <a:rPr lang="cs-CZ" sz="2200" dirty="0" err="1" smtClean="0">
                <a:solidFill>
                  <a:schemeClr val="tx1"/>
                </a:solidFill>
              </a:rPr>
              <a:t>haima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pericardium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kystis</a:t>
            </a:r>
            <a:r>
              <a:rPr lang="cs-CZ" sz="2200" dirty="0" smtClean="0">
                <a:solidFill>
                  <a:schemeClr val="tx1"/>
                </a:solidFill>
              </a:rPr>
              <a:t> – ureter – </a:t>
            </a:r>
            <a:r>
              <a:rPr lang="cs-CZ" sz="2200" dirty="0" err="1" smtClean="0">
                <a:solidFill>
                  <a:schemeClr val="tx1"/>
                </a:solidFill>
              </a:rPr>
              <a:t>pyelos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nephros</a:t>
            </a:r>
            <a:r>
              <a:rPr lang="cs-CZ" sz="2200" dirty="0" smtClean="0">
                <a:solidFill>
                  <a:schemeClr val="tx1"/>
                </a:solidFill>
              </a:rPr>
              <a:t> - </a:t>
            </a:r>
            <a:r>
              <a:rPr lang="cs-CZ" sz="2200" dirty="0" err="1" smtClean="0">
                <a:solidFill>
                  <a:schemeClr val="tx1"/>
                </a:solidFill>
              </a:rPr>
              <a:t>itis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hepaticus</a:t>
            </a:r>
            <a:r>
              <a:rPr lang="cs-CZ" sz="2200" dirty="0" smtClean="0">
                <a:solidFill>
                  <a:schemeClr val="tx1"/>
                </a:solidFill>
              </a:rPr>
              <a:t> – duodenum – </a:t>
            </a:r>
            <a:r>
              <a:rPr lang="cs-CZ" sz="2200" dirty="0" err="1" smtClean="0">
                <a:solidFill>
                  <a:schemeClr val="tx1"/>
                </a:solidFill>
              </a:rPr>
              <a:t>anastomosis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0528" y="55223"/>
            <a:ext cx="941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Create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using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components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and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figure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out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their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meaning</a:t>
            </a:r>
            <a:endParaRPr lang="en-US" sz="2400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7944" y="1412776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hysterosalpingographia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67944" y="2276872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panhysterosalpingooophorectomia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3068960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oligoerythrocythaemia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378904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thrombocytopenia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95936" y="4653136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pneumohaemopericardium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67944" y="551723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cystoureteropyelonephritis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67944" y="6237312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hepaticoduodenoanastomosis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251520" y="789672"/>
            <a:ext cx="8496944" cy="501675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repair a blood vessel (e.g. </a:t>
            </a:r>
            <a:r>
              <a:rPr lang="cs-CZ" sz="2000" dirty="0" smtClean="0">
                <a:latin typeface="Cambria"/>
                <a:cs typeface="Cambria"/>
              </a:rPr>
              <a:t>a </a:t>
            </a:r>
            <a:r>
              <a:rPr lang="en-US" sz="2000" dirty="0" smtClean="0">
                <a:latin typeface="Cambria"/>
                <a:cs typeface="Cambria"/>
              </a:rPr>
              <a:t>narrowed artery) is…</a:t>
            </a:r>
          </a:p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X-ray examination of a </a:t>
            </a:r>
            <a:r>
              <a:rPr lang="cs-CZ" sz="2000" dirty="0" err="1" smtClean="0">
                <a:latin typeface="Cambria"/>
                <a:cs typeface="Cambria"/>
              </a:rPr>
              <a:t>vessel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using radio-opaque dye so the </a:t>
            </a:r>
            <a:r>
              <a:rPr lang="cs-CZ" sz="2000" dirty="0" err="1" smtClean="0">
                <a:latin typeface="Cambria"/>
                <a:cs typeface="Cambria"/>
              </a:rPr>
              <a:t>vessel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cs-CZ" sz="2000" dirty="0" err="1" smtClean="0">
                <a:latin typeface="Cambria"/>
                <a:cs typeface="Cambria"/>
              </a:rPr>
              <a:t>shows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up </a:t>
            </a:r>
            <a:r>
              <a:rPr lang="cs-CZ" sz="2000" dirty="0" err="1" smtClean="0">
                <a:latin typeface="Cambria"/>
                <a:cs typeface="Cambria"/>
              </a:rPr>
              <a:t>is</a:t>
            </a:r>
            <a:r>
              <a:rPr lang="en-US" sz="2000" dirty="0" smtClean="0">
                <a:latin typeface="Cambria"/>
                <a:cs typeface="Cambria"/>
              </a:rPr>
              <a:t>…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cs-CZ" sz="2000" dirty="0" err="1">
                <a:latin typeface="Cambria"/>
                <a:cs typeface="Cambria"/>
              </a:rPr>
              <a:t>R</a:t>
            </a:r>
            <a:r>
              <a:rPr lang="cs-CZ" sz="2000" dirty="0" err="1" smtClean="0">
                <a:latin typeface="Cambria"/>
                <a:cs typeface="Cambria"/>
              </a:rPr>
              <a:t>eferring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to the heart and the </a:t>
            </a:r>
            <a:r>
              <a:rPr lang="cs-CZ" sz="2000" dirty="0" err="1" smtClean="0">
                <a:latin typeface="Cambria"/>
                <a:cs typeface="Cambria"/>
              </a:rPr>
              <a:t>cardia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(</a:t>
            </a:r>
            <a:r>
              <a:rPr lang="cs-CZ" sz="2000" dirty="0" smtClean="0">
                <a:latin typeface="Cambria"/>
                <a:cs typeface="Cambria"/>
              </a:rPr>
              <a:t>part od the </a:t>
            </a:r>
            <a:r>
              <a:rPr lang="cs-CZ" sz="2000" dirty="0" err="1" smtClean="0">
                <a:latin typeface="Cambria"/>
                <a:cs typeface="Cambria"/>
              </a:rPr>
              <a:t>stomach</a:t>
            </a:r>
            <a:r>
              <a:rPr lang="cs-CZ" sz="2000" dirty="0" smtClean="0">
                <a:latin typeface="Cambria"/>
                <a:cs typeface="Cambria"/>
              </a:rPr>
              <a:t> close to the </a:t>
            </a:r>
            <a:r>
              <a:rPr lang="cs-CZ" sz="2000" dirty="0" err="1" smtClean="0">
                <a:latin typeface="Cambria"/>
                <a:cs typeface="Cambria"/>
              </a:rPr>
              <a:t>oesophagus</a:t>
            </a:r>
            <a:r>
              <a:rPr lang="cs-CZ" sz="2000" dirty="0" smtClean="0">
                <a:latin typeface="Cambria"/>
                <a:cs typeface="Cambria"/>
              </a:rPr>
              <a:t>) (</a:t>
            </a:r>
            <a:r>
              <a:rPr lang="cs-CZ" sz="2000" dirty="0">
                <a:latin typeface="Cambria"/>
                <a:cs typeface="Cambria"/>
              </a:rPr>
              <a:t>a</a:t>
            </a:r>
            <a:r>
              <a:rPr lang="en-US" sz="2000" dirty="0" err="1" smtClean="0">
                <a:latin typeface="Cambria"/>
                <a:cs typeface="Cambria"/>
              </a:rPr>
              <a:t>dj</a:t>
            </a:r>
            <a:r>
              <a:rPr lang="cs-CZ" sz="2000" dirty="0" smtClean="0">
                <a:latin typeface="Cambria"/>
                <a:cs typeface="Cambria"/>
              </a:rPr>
              <a:t>.</a:t>
            </a:r>
            <a:r>
              <a:rPr lang="en-US" sz="2000" dirty="0" smtClean="0">
                <a:latin typeface="Cambria"/>
                <a:cs typeface="Cambria"/>
              </a:rPr>
              <a:t>) …</a:t>
            </a:r>
          </a:p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abbreviation C-PG stands for examination of the heart function and breathing, in Latin it is called…</a:t>
            </a:r>
          </a:p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 permanent opening into the pelvis of kidney from the surface is…</a:t>
            </a:r>
          </a:p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cs-CZ" sz="2000" dirty="0" err="1" smtClean="0">
                <a:latin typeface="Cambria"/>
                <a:cs typeface="Cambria"/>
              </a:rPr>
              <a:t>Surgery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to make an opening between the bladder and the abdominal wall is…</a:t>
            </a:r>
          </a:p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removal of tongue is...</a:t>
            </a:r>
          </a:p>
          <a:p>
            <a:pPr marL="457200" indent="-457200" algn="l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of breasts is…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Replacement of the damaged skin by skin taken from a donor is…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Fill in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medical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terms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  <a:latin typeface="+mj-lt"/>
              </a:rPr>
              <a:t>meaning</a:t>
            </a:r>
            <a:endParaRPr lang="cs-CZ" sz="2400" b="1" cap="small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cap="small" dirty="0" err="1" smtClean="0">
                <a:solidFill>
                  <a:srgbClr val="FF0000"/>
                </a:solidFill>
              </a:rPr>
              <a:t>Read</a:t>
            </a:r>
            <a:r>
              <a:rPr lang="cs-CZ" sz="2400" b="1" cap="small" dirty="0" smtClean="0">
                <a:solidFill>
                  <a:srgbClr val="FF0000"/>
                </a:solidFill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diagnoses</a:t>
            </a:r>
            <a:r>
              <a:rPr lang="cs-CZ" sz="2400" b="1" cap="small" dirty="0" smtClean="0">
                <a:solidFill>
                  <a:srgbClr val="FF0000"/>
                </a:solidFill>
              </a:rPr>
              <a:t> and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give</a:t>
            </a:r>
            <a:r>
              <a:rPr lang="cs-CZ" sz="2400" b="1" cap="small" dirty="0" smtClean="0">
                <a:solidFill>
                  <a:srgbClr val="FF0000"/>
                </a:solidFill>
              </a:rPr>
              <a:t> full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forms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br>
              <a:rPr lang="cs-CZ" sz="2400" b="1" cap="small" dirty="0" smtClean="0">
                <a:solidFill>
                  <a:srgbClr val="FF0000"/>
                </a:solidFill>
              </a:rPr>
            </a:br>
            <a:r>
              <a:rPr lang="cs-CZ" sz="2400" b="1" cap="small" dirty="0" smtClean="0">
                <a:solidFill>
                  <a:srgbClr val="FF0000"/>
                </a:solidFill>
              </a:rPr>
              <a:t>of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abbreviations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used</a:t>
            </a:r>
            <a:endParaRPr lang="cs-CZ" sz="2400" b="1" cap="smal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199"/>
            <a:ext cx="85344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743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861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6934200" y="19812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876800" y="1981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048000" y="55626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200400" y="59436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62200" y="2971800"/>
            <a:ext cx="609600" cy="381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90800" y="2667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>
                <a:solidFill>
                  <a:srgbClr val="00B050"/>
                </a:solidFill>
              </a:rPr>
              <a:t>secundum</a:t>
            </a:r>
            <a:r>
              <a:rPr lang="cs-CZ" sz="1600" i="1" dirty="0" smtClean="0">
                <a:solidFill>
                  <a:srgbClr val="00B050"/>
                </a:solidFill>
              </a:rPr>
              <a:t>  (</a:t>
            </a:r>
            <a:r>
              <a:rPr lang="cs-CZ" sz="1600" i="1" dirty="0" err="1" smtClean="0">
                <a:solidFill>
                  <a:srgbClr val="00B050"/>
                </a:solidFill>
              </a:rPr>
              <a:t>prep</a:t>
            </a:r>
            <a:r>
              <a:rPr lang="cs-CZ" sz="1600" i="1" dirty="0" smtClean="0">
                <a:solidFill>
                  <a:srgbClr val="00B050"/>
                </a:solidFill>
              </a:rPr>
              <a:t>.!) = </a:t>
            </a:r>
            <a:r>
              <a:rPr lang="cs-CZ" sz="1600" i="1" dirty="0" err="1" smtClean="0">
                <a:solidFill>
                  <a:srgbClr val="00B050"/>
                </a:solidFill>
              </a:rPr>
              <a:t>according</a:t>
            </a:r>
            <a:r>
              <a:rPr lang="cs-CZ" sz="1600" i="1" dirty="0" smtClean="0">
                <a:solidFill>
                  <a:srgbClr val="00B050"/>
                </a:solidFill>
              </a:rPr>
              <a:t>  to</a:t>
            </a:r>
            <a:endParaRPr lang="cs-CZ" sz="1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548" y="55698"/>
            <a:ext cx="714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</a:rPr>
              <a:t>F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orm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using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the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names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of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colours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1.  A yellowish </a:t>
            </a:r>
            <a:r>
              <a:rPr lang="en-US" sz="2400" dirty="0">
                <a:latin typeface="Cambria"/>
                <a:cs typeface="Cambria"/>
              </a:rPr>
              <a:t>discoloration of the </a:t>
            </a:r>
            <a:r>
              <a:rPr lang="en-US" sz="2400" dirty="0" smtClean="0">
                <a:latin typeface="Cambria"/>
                <a:cs typeface="Cambria"/>
              </a:rPr>
              <a:t>skin is known as .…….…….</a:t>
            </a:r>
            <a:r>
              <a:rPr lang="en-US" sz="2400" i="1" dirty="0" smtClean="0">
                <a:latin typeface="Cambria"/>
                <a:cs typeface="Cambria"/>
              </a:rPr>
              <a:t>derma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2. A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cell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producing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dark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pigment (…………...) is called ……………………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3. A decreased number 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red blood cells is ………………..</a:t>
            </a:r>
            <a:r>
              <a:rPr lang="en-US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6. An excessive  discharge of white (or sometimes yellowish) mucus from </a:t>
            </a:r>
            <a:r>
              <a:rPr lang="en-US" sz="2400" dirty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 is ………………..</a:t>
            </a:r>
            <a:r>
              <a:rPr lang="en-US" sz="2400" i="1" dirty="0" err="1" smtClean="0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5. A </a:t>
            </a:r>
            <a:r>
              <a:rPr lang="en-US" sz="2400" dirty="0">
                <a:latin typeface="Cambria"/>
                <a:cs typeface="Cambria"/>
              </a:rPr>
              <a:t>group of photosynthetic bacteria </a:t>
            </a:r>
            <a:r>
              <a:rPr lang="en-US" sz="2400" dirty="0" smtClean="0">
                <a:latin typeface="Cambria"/>
                <a:cs typeface="Cambria"/>
              </a:rPr>
              <a:t>containing </a:t>
            </a:r>
            <a:r>
              <a:rPr lang="en-US" sz="2400" dirty="0">
                <a:latin typeface="Cambria"/>
                <a:cs typeface="Cambria"/>
              </a:rPr>
              <a:t>a blue </a:t>
            </a:r>
            <a:r>
              <a:rPr lang="en-US" sz="2400" dirty="0" smtClean="0">
                <a:latin typeface="Cambria"/>
                <a:cs typeface="Cambria"/>
              </a:rPr>
              <a:t>pigment is ………….</a:t>
            </a:r>
            <a:r>
              <a:rPr lang="en-US" sz="2400" i="1" dirty="0" smtClean="0">
                <a:latin typeface="Cambria"/>
                <a:cs typeface="Cambria"/>
              </a:rPr>
              <a:t>bacteria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4. The </a:t>
            </a:r>
            <a:r>
              <a:rPr lang="en-US" sz="2400" dirty="0">
                <a:latin typeface="Cambria"/>
                <a:cs typeface="Cambria"/>
              </a:rPr>
              <a:t>green pigment of plant leaves and </a:t>
            </a:r>
            <a:r>
              <a:rPr lang="en-US" sz="2400" dirty="0" smtClean="0">
                <a:latin typeface="Cambria"/>
                <a:cs typeface="Cambria"/>
              </a:rPr>
              <a:t>algae is ………………</a:t>
            </a:r>
            <a:r>
              <a:rPr lang="en-US" sz="2400" i="1" dirty="0" err="1" smtClean="0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BRACHYDACTYLIA </a:t>
            </a:r>
            <a:r>
              <a:rPr lang="cs-CZ" sz="2600" dirty="0" smtClean="0">
                <a:solidFill>
                  <a:schemeClr val="tx1"/>
                </a:solidFill>
                <a:latin typeface="Cambria"/>
                <a:cs typeface="Cambria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OLIGODACTYLIA </a:t>
            </a:r>
            <a:endParaRPr lang="en-US" sz="2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232" y="3109958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086232" y="4684415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/>
          <a:srcRect l="9826" r="10924"/>
          <a:stretch/>
        </p:blipFill>
        <p:spPr>
          <a:xfrm>
            <a:off x="3503211" y="3109958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/>
          <a:srcRect t="9915"/>
          <a:stretch/>
        </p:blipFill>
        <p:spPr>
          <a:xfrm>
            <a:off x="6055941" y="3109958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23528" y="91534"/>
            <a:ext cx="864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</a:rPr>
              <a:t>N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ame</a:t>
            </a:r>
            <a:r>
              <a:rPr lang="cs-CZ" sz="2400" b="1" cap="small" dirty="0" smtClean="0">
                <a:solidFill>
                  <a:srgbClr val="FF0000"/>
                </a:solidFill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different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types</a:t>
            </a:r>
            <a:r>
              <a:rPr lang="cs-CZ" sz="2400" b="1" cap="small" dirty="0" smtClean="0">
                <a:solidFill>
                  <a:srgbClr val="FF0000"/>
                </a:solidFill>
              </a:rPr>
              <a:t> of</a:t>
            </a:r>
            <a:r>
              <a:rPr lang="en-US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smtClean="0">
                <a:solidFill>
                  <a:srgbClr val="FF0000"/>
                </a:solidFill>
                <a:cs typeface="Times New Roman"/>
              </a:rPr>
              <a:t>“-</a:t>
            </a:r>
            <a:r>
              <a:rPr lang="cs-CZ" sz="2400" b="1" cap="small" dirty="0" err="1" smtClean="0">
                <a:solidFill>
                  <a:srgbClr val="FF0000"/>
                </a:solidFill>
                <a:cs typeface="Times New Roman"/>
              </a:rPr>
              <a:t>dactylia</a:t>
            </a:r>
            <a:r>
              <a:rPr lang="cs-CZ" sz="2400" b="1" cap="small" dirty="0" smtClean="0">
                <a:solidFill>
                  <a:srgbClr val="FF0000"/>
                </a:solidFill>
                <a:cs typeface="Times New Roman"/>
              </a:rPr>
              <a:t>”</a:t>
            </a:r>
            <a:r>
              <a:rPr lang="en-US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smtClean="0">
                <a:solidFill>
                  <a:srgbClr val="FF0000"/>
                </a:solidFill>
              </a:rPr>
              <a:t>on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pictures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61568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04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4160" y="5054140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9380" y="110374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33750"/>
              </p:ext>
            </p:extLst>
          </p:nvPr>
        </p:nvGraphicFramePr>
        <p:xfrm>
          <a:off x="-1" y="692696"/>
          <a:ext cx="914400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738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Latin </a:t>
                      </a:r>
                      <a:r>
                        <a:rPr lang="cs-CZ" sz="1600" dirty="0" err="1" smtClean="0"/>
                        <a:t>origin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Greek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origin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Hybrids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both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compound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and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derived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terms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791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dirty="0" smtClean="0"/>
                        <a:t>⇨ </a:t>
                      </a:r>
                      <a:r>
                        <a:rPr lang="cs-CZ" sz="1600" dirty="0" err="1" smtClean="0"/>
                        <a:t>usually</a:t>
                      </a:r>
                      <a:r>
                        <a:rPr lang="cs-CZ" sz="1600" dirty="0" smtClean="0"/>
                        <a:t> 2-</a:t>
                      </a:r>
                      <a:r>
                        <a:rPr lang="cs-CZ" sz="1600" dirty="0" err="1" smtClean="0"/>
                        <a:t>root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expressions</a:t>
                      </a:r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/>
                        <a:t>⇨ </a:t>
                      </a:r>
                      <a:r>
                        <a:rPr lang="cs-CZ" sz="1600" baseline="0" dirty="0" err="1" smtClean="0"/>
                        <a:t>connecting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vowels</a:t>
                      </a:r>
                      <a:r>
                        <a:rPr lang="cs-CZ" sz="1600" baseline="0" dirty="0" smtClean="0"/>
                        <a:t>: </a:t>
                      </a:r>
                      <a:r>
                        <a:rPr lang="cs-CZ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o/i/</a:t>
                      </a:r>
                      <a:r>
                        <a:rPr kumimoji="0" lang="en-US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kumimoji="0" lang="cs-CZ" sz="16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⇨ a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noun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numeral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   on the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place</a:t>
                      </a:r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examples</a:t>
                      </a:r>
                      <a:r>
                        <a:rPr lang="cs-CZ" sz="1600" dirty="0" smtClean="0"/>
                        <a:t>:</a:t>
                      </a:r>
                    </a:p>
                    <a:p>
                      <a:pPr algn="l"/>
                      <a:r>
                        <a:rPr lang="cs-CZ" sz="1600" dirty="0" err="1" smtClean="0"/>
                        <a:t>nas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lacrim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alis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secund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grav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ida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un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later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alis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mult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cs-CZ" sz="1600" dirty="0" err="1" smtClean="0"/>
                        <a:t>ngulus</a:t>
                      </a:r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cerebr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-o-spin-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alis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noun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mult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-i-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cellul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adj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prim</a:t>
                      </a:r>
                      <a:r>
                        <a:rPr lang="cs-CZ" sz="1600" dirty="0" smtClean="0"/>
                        <a:t>-i-para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numeral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l"/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⇨ </a:t>
                      </a:r>
                      <a:r>
                        <a:rPr lang="cs-CZ" sz="1600" dirty="0" err="1" smtClean="0"/>
                        <a:t>multi-root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expressions</a:t>
                      </a:r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⇨ </a:t>
                      </a:r>
                      <a:r>
                        <a:rPr lang="cs-CZ" sz="1600" baseline="0" dirty="0" err="1" smtClean="0"/>
                        <a:t>connecting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vowels</a:t>
                      </a:r>
                      <a:r>
                        <a:rPr lang="cs-CZ" sz="1600" baseline="0" dirty="0" smtClean="0"/>
                        <a:t>: </a:t>
                      </a:r>
                      <a:r>
                        <a:rPr lang="cs-CZ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</a:t>
                      </a:r>
                      <a:r>
                        <a:rPr kumimoji="0" lang="en-US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lang="cs-CZ" sz="16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⇨ a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noun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numeral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   on the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place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examples</a:t>
                      </a:r>
                      <a:r>
                        <a:rPr lang="cs-CZ" sz="160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thromb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cyt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penia</a:t>
                      </a:r>
                      <a:r>
                        <a:rPr lang="cs-CZ" sz="1600" dirty="0" smtClean="0"/>
                        <a:t> (= 3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roots</a:t>
                      </a:r>
                      <a:r>
                        <a:rPr lang="cs-CZ" sz="1600" baseline="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pan-</a:t>
                      </a:r>
                      <a:r>
                        <a:rPr lang="cs-CZ" sz="1600" baseline="0" dirty="0" err="1" smtClean="0"/>
                        <a:t>hyster</a:t>
                      </a:r>
                      <a:r>
                        <a:rPr lang="cs-CZ" sz="1600" baseline="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baseline="0" dirty="0" smtClean="0"/>
                        <a:t>-</a:t>
                      </a:r>
                      <a:r>
                        <a:rPr lang="cs-CZ" sz="1600" baseline="0" dirty="0" err="1" smtClean="0"/>
                        <a:t>salping</a:t>
                      </a:r>
                      <a:r>
                        <a:rPr lang="cs-CZ" sz="1600" baseline="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baseline="0" dirty="0" smtClean="0"/>
                        <a:t>-</a:t>
                      </a:r>
                      <a:r>
                        <a:rPr lang="cs-CZ" sz="1600" baseline="0" dirty="0" err="1" smtClean="0"/>
                        <a:t>oophor</a:t>
                      </a:r>
                      <a:r>
                        <a:rPr lang="cs-CZ" sz="1600" baseline="0" dirty="0" smtClean="0"/>
                        <a:t>-</a:t>
                      </a:r>
                      <a:r>
                        <a:rPr lang="cs-CZ" sz="1600" baseline="0" dirty="0" err="1" smtClean="0"/>
                        <a:t>ec</a:t>
                      </a:r>
                      <a:r>
                        <a:rPr lang="cs-CZ" sz="1600" baseline="0" dirty="0" smtClean="0"/>
                        <a:t>-tom-</a:t>
                      </a:r>
                      <a:r>
                        <a:rPr lang="cs-CZ" sz="1600" baseline="0" dirty="0" err="1" smtClean="0"/>
                        <a:t>ia</a:t>
                      </a:r>
                      <a:r>
                        <a:rPr lang="cs-CZ" sz="1600" baseline="0" dirty="0" smtClean="0"/>
                        <a:t> (= 5 </a:t>
                      </a:r>
                      <a:r>
                        <a:rPr lang="cs-CZ" sz="1600" baseline="0" dirty="0" err="1" smtClean="0"/>
                        <a:t>roots</a:t>
                      </a:r>
                      <a:r>
                        <a:rPr lang="cs-CZ" sz="1600" baseline="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haemat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-log-</a:t>
                      </a:r>
                      <a:r>
                        <a:rPr lang="cs-CZ" sz="1600" dirty="0" err="1" smtClean="0"/>
                        <a:t>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haemat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</a:t>
                      </a:r>
                      <a:r>
                        <a:rPr lang="cs-CZ" sz="1600" dirty="0" err="1" smtClean="0"/>
                        <a:t>r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pleg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py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ur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noun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macr</a:t>
                      </a:r>
                      <a:r>
                        <a:rPr lang="cs-CZ" sz="1600" dirty="0" smtClean="0"/>
                        <a:t>-o-</a:t>
                      </a:r>
                      <a:r>
                        <a:rPr lang="cs-CZ" sz="1600" dirty="0" err="1" smtClean="0"/>
                        <a:t>cephal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adj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</a:t>
                      </a:r>
                      <a:r>
                        <a:rPr lang="cs-CZ" sz="1600" dirty="0" smtClean="0"/>
                        <a:t>-o-</a:t>
                      </a:r>
                      <a:r>
                        <a:rPr lang="cs-CZ" sz="1600" dirty="0" err="1" smtClean="0"/>
                        <a:t>pleg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numeral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⇨ 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 of the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roots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makes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!!!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    </a:t>
                      </a:r>
                      <a:r>
                        <a:rPr lang="cs-CZ" sz="1600" dirty="0" err="1" smtClean="0"/>
                        <a:t>e.g</a:t>
                      </a:r>
                      <a:r>
                        <a:rPr lang="cs-CZ" sz="1600" dirty="0" smtClean="0"/>
                        <a:t>. </a:t>
                      </a:r>
                      <a:r>
                        <a:rPr lang="cs-CZ" sz="1600" dirty="0" err="1" smtClean="0">
                          <a:solidFill>
                            <a:srgbClr val="00B050"/>
                          </a:solidFill>
                        </a:rPr>
                        <a:t>haemat</a:t>
                      </a:r>
                      <a:r>
                        <a:rPr lang="cs-CZ" sz="1600" dirty="0" err="1" smtClean="0">
                          <a:solidFill>
                            <a:srgbClr val="FF0000"/>
                          </a:solidFill>
                        </a:rPr>
                        <a:t>uria</a:t>
                      </a:r>
                      <a:r>
                        <a:rPr lang="cs-CZ" sz="1600" dirty="0" smtClean="0"/>
                        <a:t> x </a:t>
                      </a:r>
                      <a:r>
                        <a:rPr lang="cs-CZ" sz="1600" dirty="0" err="1" smtClean="0">
                          <a:solidFill>
                            <a:srgbClr val="FF0000"/>
                          </a:solidFill>
                        </a:rPr>
                        <a:t>ur</a:t>
                      </a:r>
                      <a:r>
                        <a:rPr lang="cs-CZ" sz="1600" dirty="0" err="1" smtClean="0">
                          <a:solidFill>
                            <a:srgbClr val="00B050"/>
                          </a:solidFill>
                        </a:rPr>
                        <a:t>aemia</a:t>
                      </a:r>
                      <a:endParaRPr lang="cs-CZ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⇨ </a:t>
                      </a:r>
                      <a:r>
                        <a:rPr lang="cs-CZ" sz="1600" dirty="0" err="1" smtClean="0"/>
                        <a:t>multi-root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err="1" smtClean="0"/>
                        <a:t>expressions</a:t>
                      </a:r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⇨ </a:t>
                      </a:r>
                      <a:r>
                        <a:rPr lang="cs-CZ" sz="1600" baseline="0" dirty="0" err="1" smtClean="0"/>
                        <a:t>connecting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vowels</a:t>
                      </a:r>
                      <a:r>
                        <a:rPr lang="cs-CZ" sz="1600" baseline="0" dirty="0" smtClean="0"/>
                        <a:t>: </a:t>
                      </a:r>
                      <a:r>
                        <a:rPr lang="cs-CZ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</a:t>
                      </a:r>
                      <a:r>
                        <a:rPr kumimoji="0" lang="en-US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lang="cs-CZ" sz="16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examples</a:t>
                      </a:r>
                      <a:r>
                        <a:rPr lang="cs-CZ" sz="1600" dirty="0" smtClean="0"/>
                        <a:t>:</a:t>
                      </a:r>
                    </a:p>
                    <a:p>
                      <a:pPr algn="l"/>
                      <a:r>
                        <a:rPr lang="cs-CZ" sz="1600" dirty="0" err="1" smtClean="0"/>
                        <a:t>ap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pendic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itis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G</a:t>
                      </a:r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hepat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 </a:t>
                      </a:r>
                      <a:r>
                        <a:rPr lang="cs-CZ" sz="1600" dirty="0" err="1" smtClean="0"/>
                        <a:t>ren</a:t>
                      </a:r>
                      <a:r>
                        <a:rPr lang="cs-CZ" sz="1600" dirty="0" smtClean="0"/>
                        <a:t>-alis</a:t>
                      </a: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             L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</a:t>
                      </a:r>
                      <a:endParaRPr lang="cs-CZ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ovari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ec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-tom-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ia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        G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endParaRPr lang="cs-CZ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cheil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gnath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-palat-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schisis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      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L         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1"/>
          <p:cNvSpPr txBox="1"/>
          <p:nvPr/>
        </p:nvSpPr>
        <p:spPr>
          <a:xfrm>
            <a:off x="1870593" y="91534"/>
            <a:ext cx="514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cap="small" dirty="0" smtClean="0">
                <a:solidFill>
                  <a:srgbClr val="FF0000"/>
                </a:solidFill>
              </a:rPr>
              <a:t>Latin vs.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Greek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compound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words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6026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			</a:t>
            </a:r>
            <a:r>
              <a:rPr lang="cs-CZ" dirty="0" err="1" smtClean="0">
                <a:solidFill>
                  <a:srgbClr val="00B050"/>
                </a:solidFill>
              </a:rPr>
              <a:t>Obes</a:t>
            </a:r>
            <a:r>
              <a:rPr lang="cs-CZ" dirty="0" err="1" smtClean="0">
                <a:solidFill>
                  <a:srgbClr val="0070C0"/>
                </a:solidFill>
              </a:rPr>
              <a:t>itas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per</a:t>
            </a:r>
            <a:r>
              <a:rPr lang="cs-CZ" dirty="0" err="1" smtClean="0">
                <a:solidFill>
                  <a:srgbClr val="00B050"/>
                </a:solidFill>
              </a:rPr>
              <a:t>magn</a:t>
            </a:r>
            <a:r>
              <a:rPr lang="cs-CZ" dirty="0" err="1" smtClean="0"/>
              <a:t>a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     				</a:t>
            </a:r>
          </a:p>
          <a:p>
            <a:pPr marL="109728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	</a:t>
            </a:r>
            <a:r>
              <a:rPr lang="cs-CZ" sz="1800" cap="small" dirty="0" smtClean="0">
                <a:solidFill>
                  <a:srgbClr val="00B050"/>
                </a:solidFill>
              </a:rPr>
              <a:t>ROOT		</a:t>
            </a:r>
            <a:r>
              <a:rPr lang="cs-CZ" sz="1800" cap="small" dirty="0" smtClean="0">
                <a:solidFill>
                  <a:srgbClr val="0070C0"/>
                </a:solidFill>
              </a:rPr>
              <a:t>SUFFIX   	  </a:t>
            </a:r>
            <a:r>
              <a:rPr lang="cs-CZ" sz="1800" cap="small" dirty="0" smtClean="0">
                <a:solidFill>
                  <a:srgbClr val="FF0000"/>
                </a:solidFill>
              </a:rPr>
              <a:t>PREFIX</a:t>
            </a:r>
            <a:r>
              <a:rPr lang="cs-CZ" sz="1800" cap="small" dirty="0" smtClean="0">
                <a:solidFill>
                  <a:srgbClr val="00B050"/>
                </a:solidFill>
              </a:rPr>
              <a:t>	 ROOT  	 </a:t>
            </a:r>
          </a:p>
          <a:p>
            <a:pPr marL="109728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</a:p>
          <a:p>
            <a:pPr marL="109728" indent="0">
              <a:buNone/>
            </a:pPr>
            <a:r>
              <a:rPr lang="cs-CZ" dirty="0" smtClean="0"/>
              <a:t>  St. p.  </a:t>
            </a:r>
            <a:r>
              <a:rPr lang="cs-CZ" dirty="0" err="1" smtClean="0">
                <a:solidFill>
                  <a:srgbClr val="00B050"/>
                </a:solidFill>
              </a:rPr>
              <a:t>cholecyst</a:t>
            </a:r>
            <a:r>
              <a:rPr lang="cs-CZ" dirty="0" err="1" smtClean="0">
                <a:solidFill>
                  <a:srgbClr val="FF0000"/>
                </a:solidFill>
              </a:rPr>
              <a:t>ec</a:t>
            </a:r>
            <a:r>
              <a:rPr lang="cs-CZ" dirty="0" err="1" smtClean="0">
                <a:solidFill>
                  <a:srgbClr val="00B050"/>
                </a:solidFill>
              </a:rPr>
              <a:t>tom</a:t>
            </a:r>
            <a:r>
              <a:rPr lang="cs-CZ" dirty="0" err="1" smtClean="0">
                <a:solidFill>
                  <a:srgbClr val="0070C0"/>
                </a:solidFill>
              </a:rPr>
              <a:t>ia</a:t>
            </a:r>
            <a:r>
              <a:rPr lang="cs-CZ" dirty="0" err="1" smtClean="0">
                <a:solidFill>
                  <a:schemeClr val="tx1"/>
                </a:solidFill>
              </a:rPr>
              <a:t>m</a:t>
            </a:r>
            <a:r>
              <a:rPr lang="cs-CZ" dirty="0" smtClean="0"/>
              <a:t>     </a:t>
            </a:r>
            <a:r>
              <a:rPr lang="cs-CZ" dirty="0" err="1" smtClean="0">
                <a:solidFill>
                  <a:srgbClr val="00B050"/>
                </a:solidFill>
              </a:rPr>
              <a:t>lapar</a:t>
            </a:r>
            <a:r>
              <a:rPr lang="cs-CZ" dirty="0" err="1" smtClean="0">
                <a:solidFill>
                  <a:srgbClr val="FFC000"/>
                </a:solidFill>
              </a:rPr>
              <a:t>o</a:t>
            </a:r>
            <a:r>
              <a:rPr lang="cs-CZ" dirty="0" err="1" smtClean="0">
                <a:solidFill>
                  <a:srgbClr val="00B050"/>
                </a:solidFill>
              </a:rPr>
              <a:t>scop</a:t>
            </a:r>
            <a:r>
              <a:rPr lang="cs-CZ" dirty="0" err="1" smtClean="0">
                <a:solidFill>
                  <a:srgbClr val="0070C0"/>
                </a:solidFill>
              </a:rPr>
              <a:t>ica</a:t>
            </a:r>
            <a:r>
              <a:rPr lang="cs-CZ" dirty="0" err="1" smtClean="0">
                <a:solidFill>
                  <a:schemeClr val="tx1"/>
                </a:solidFill>
              </a:rPr>
              <a:t>m</a:t>
            </a:r>
            <a:endParaRPr lang="cs-CZ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ROOT 1 ROOT2	</a:t>
            </a:r>
            <a:r>
              <a:rPr lang="cs-CZ" sz="1800" dirty="0" smtClean="0">
                <a:solidFill>
                  <a:srgbClr val="FF0000"/>
                </a:solidFill>
              </a:rPr>
              <a:t>PREFIX</a:t>
            </a:r>
            <a:r>
              <a:rPr lang="cs-CZ" sz="1800" dirty="0" smtClean="0">
                <a:solidFill>
                  <a:srgbClr val="00B050"/>
                </a:solidFill>
              </a:rPr>
              <a:t> ROOT 3 </a:t>
            </a:r>
            <a:r>
              <a:rPr lang="cs-CZ" sz="1800" dirty="0" smtClean="0">
                <a:solidFill>
                  <a:srgbClr val="0070C0"/>
                </a:solidFill>
              </a:rPr>
              <a:t>SUFFIX </a:t>
            </a:r>
            <a:r>
              <a:rPr lang="cs-CZ" sz="1800" dirty="0" smtClean="0">
                <a:solidFill>
                  <a:srgbClr val="00B050"/>
                </a:solidFill>
              </a:rPr>
              <a:t>       </a:t>
            </a:r>
          </a:p>
          <a:p>
            <a:pPr marL="109728" indent="0">
              <a:buNone/>
            </a:pPr>
            <a:endParaRPr lang="cs-CZ" sz="1800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                                                            ROOT 1    ROOT 2      </a:t>
            </a:r>
            <a:r>
              <a:rPr lang="cs-CZ" sz="1800" dirty="0" smtClean="0">
                <a:solidFill>
                  <a:srgbClr val="0070C0"/>
                </a:solidFill>
              </a:rPr>
              <a:t>SUFFIX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			 		</a:t>
            </a:r>
          </a:p>
          <a:p>
            <a:pPr marL="109728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	</a:t>
            </a:r>
            <a:r>
              <a:rPr lang="cs-CZ" sz="1800" dirty="0" smtClean="0">
                <a:solidFill>
                  <a:srgbClr val="00B050"/>
                </a:solidFill>
              </a:rPr>
              <a:t>			</a:t>
            </a:r>
            <a:r>
              <a:rPr lang="cs-CZ" sz="1800" dirty="0" smtClean="0">
                <a:solidFill>
                  <a:schemeClr val="accent4">
                    <a:lumMod val="75000"/>
                  </a:schemeClr>
                </a:solidFill>
              </a:rPr>
              <a:t>CONNECTING VOWEL</a:t>
            </a:r>
            <a:endParaRPr lang="cs-CZ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 flipH="1">
            <a:off x="1763688" y="1628800"/>
            <a:ext cx="1656184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3532322" y="1628800"/>
            <a:ext cx="42761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5004048" y="1628800"/>
            <a:ext cx="390128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755576" y="3933056"/>
            <a:ext cx="936104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1907704" y="3933056"/>
            <a:ext cx="432048" cy="48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059832" y="3933056"/>
            <a:ext cx="144016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599892" y="3954975"/>
            <a:ext cx="612068" cy="48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4746596" y="4005064"/>
            <a:ext cx="0" cy="1130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012160" y="4005064"/>
            <a:ext cx="936104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5220072" y="4005064"/>
            <a:ext cx="0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699792" y="3954975"/>
            <a:ext cx="0" cy="48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572000" y="1628800"/>
            <a:ext cx="0" cy="540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85023" y="404664"/>
            <a:ext cx="850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cap="small" dirty="0" err="1" smtClean="0">
                <a:solidFill>
                  <a:srgbClr val="FF0000"/>
                </a:solidFill>
              </a:rPr>
              <a:t>How</a:t>
            </a:r>
            <a:r>
              <a:rPr lang="cs-CZ" sz="2000" b="1" cap="small" dirty="0" smtClean="0">
                <a:solidFill>
                  <a:srgbClr val="FF0000"/>
                </a:solidFill>
              </a:rPr>
              <a:t> to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identify</a:t>
            </a:r>
            <a:r>
              <a:rPr lang="cs-CZ" sz="2000" b="1" cap="small" dirty="0" smtClean="0">
                <a:solidFill>
                  <a:srgbClr val="FF0000"/>
                </a:solidFill>
              </a:rPr>
              <a:t> the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components</a:t>
            </a:r>
            <a:r>
              <a:rPr lang="cs-CZ" sz="2000" b="1" cap="small" dirty="0" smtClean="0">
                <a:solidFill>
                  <a:srgbClr val="FF0000"/>
                </a:solidFill>
              </a:rPr>
              <a:t> of the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derived</a:t>
            </a:r>
            <a:r>
              <a:rPr lang="cs-CZ" sz="2000" b="1" cap="small" dirty="0" smtClean="0">
                <a:solidFill>
                  <a:srgbClr val="FF0000"/>
                </a:solidFill>
              </a:rPr>
              <a:t>/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compound</a:t>
            </a:r>
            <a:r>
              <a:rPr lang="cs-CZ" sz="2000" b="1" cap="small" dirty="0" smtClean="0">
                <a:solidFill>
                  <a:srgbClr val="FF0000"/>
                </a:solidFill>
              </a:rPr>
              <a:t> </a:t>
            </a:r>
            <a:r>
              <a:rPr lang="cs-CZ" sz="2000" b="1" cap="small" dirty="0" err="1" smtClean="0">
                <a:solidFill>
                  <a:srgbClr val="FF0000"/>
                </a:solidFill>
              </a:rPr>
              <a:t>terms</a:t>
            </a:r>
            <a:r>
              <a:rPr lang="cs-CZ" sz="2000" b="1" cap="small" dirty="0" smtClean="0">
                <a:solidFill>
                  <a:srgbClr val="FF0000"/>
                </a:solidFill>
              </a:rPr>
              <a:t>?</a:t>
            </a:r>
            <a:endParaRPr lang="en-US" sz="2000" b="1" cap="small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82208" y="4005064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1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PATHOLOGICAL STATES AND DISEASES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124450"/>
            <a:ext cx="7609656" cy="533400"/>
          </a:xfrm>
        </p:spPr>
        <p:txBody>
          <a:bodyPr>
            <a:noAutofit/>
          </a:bodyPr>
          <a:lstStyle/>
          <a:p>
            <a:r>
              <a:rPr lang="cs-CZ" sz="2900" dirty="0" smtClean="0">
                <a:solidFill>
                  <a:schemeClr val="tx1"/>
                </a:solidFill>
              </a:rPr>
              <a:t>MEDICAL INTERVENTIONS AND EXAMINATIONS</a:t>
            </a:r>
            <a:endParaRPr lang="cs-CZ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570"/>
            <a:ext cx="644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</a:rPr>
              <a:t>F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orm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compounds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meaning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577" y="673478"/>
            <a:ext cx="858054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ALGIA</a:t>
            </a:r>
            <a:r>
              <a:rPr lang="cs-CZ" sz="2400" b="1" dirty="0" smtClean="0">
                <a:latin typeface="Calibri" pitchFamily="34" charset="0"/>
              </a:rPr>
              <a:t> /-ODYNIA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dirty="0">
                <a:latin typeface="Calibri" pitchFamily="34" charset="0"/>
              </a:rPr>
              <a:t>“</a:t>
            </a:r>
            <a:r>
              <a:rPr lang="en-US" sz="2400" dirty="0" smtClean="0">
                <a:latin typeface="Calibri" pitchFamily="34" charset="0"/>
              </a:rPr>
              <a:t>pain, ache, suffering” </a:t>
            </a:r>
            <a:r>
              <a:rPr lang="en-US" sz="2400" dirty="0">
                <a:latin typeface="Calibri" pitchFamily="34" charset="0"/>
              </a:rPr>
              <a:t>of </a:t>
            </a:r>
            <a:r>
              <a:rPr lang="cs-CZ" sz="2400" dirty="0">
                <a:latin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body part or </a:t>
            </a:r>
            <a:r>
              <a:rPr lang="en-US" sz="2400" dirty="0" smtClean="0">
                <a:latin typeface="Calibri" pitchFamily="34" charset="0"/>
              </a:rPr>
              <a:t>organ</a:t>
            </a:r>
          </a:p>
          <a:p>
            <a:r>
              <a:rPr lang="cs-CZ" sz="2400" dirty="0" smtClean="0">
                <a:latin typeface="Calibri" pitchFamily="34" charset="0"/>
              </a:rPr>
              <a:t>               	         </a:t>
            </a:r>
            <a:r>
              <a:rPr lang="en-US" sz="2400" dirty="0" smtClean="0">
                <a:latin typeface="Calibri" pitchFamily="34" charset="0"/>
              </a:rPr>
              <a:t>e.g.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dors</a:t>
            </a:r>
            <a:r>
              <a:rPr lang="en-US" sz="2400" dirty="0" err="1" smtClean="0">
                <a:latin typeface="Calibri" pitchFamily="34" charset="0"/>
              </a:rPr>
              <a:t>algia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dors</a:t>
            </a:r>
            <a:r>
              <a:rPr lang="cs-CZ" sz="2400" dirty="0" err="1" smtClean="0">
                <a:latin typeface="Calibri" pitchFamily="34" charset="0"/>
              </a:rPr>
              <a:t>odynia</a:t>
            </a:r>
            <a:r>
              <a:rPr lang="cs-CZ" sz="2400" dirty="0" smtClean="0">
                <a:latin typeface="Calibri" pitchFamily="34" charset="0"/>
              </a:rPr>
              <a:t> =</a:t>
            </a:r>
            <a:r>
              <a:rPr lang="en-US" sz="2400" dirty="0" smtClean="0">
                <a:latin typeface="Calibri" pitchFamily="34" charset="0"/>
              </a:rPr>
              <a:t> back pain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53" y="1719307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JOINT(S)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685585"/>
            <a:ext cx="372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Arthr-algia</a:t>
            </a:r>
            <a:r>
              <a:rPr lang="cs-CZ" sz="24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arthr-odynia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3" y="2285537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STOMACH pain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2308810"/>
            <a:ext cx="6870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Gastr-algia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gastr-odynia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stomach-algia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stomach-odynia</a:t>
            </a:r>
            <a:endParaRPr lang="en-US" sz="2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" y="2851767"/>
            <a:ext cx="471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along the course of NERVE(S)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598" y="2822783"/>
            <a:ext cx="356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Neur-algia</a:t>
            </a:r>
            <a:r>
              <a:rPr lang="cs-CZ" sz="24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neur-odynia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3" y="341799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TOOTHache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391382"/>
            <a:ext cx="389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Odont-algia</a:t>
            </a:r>
            <a:r>
              <a:rPr lang="cs-CZ" sz="24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odont-odynia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3" y="4550457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HEADache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54" y="4437112"/>
            <a:ext cx="409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Cephal-algia</a:t>
            </a:r>
            <a:r>
              <a:rPr lang="cs-CZ" sz="24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cephal-odynia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53" y="3984227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HIP JOINT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4619" y="3933056"/>
            <a:ext cx="147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Cox-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3" y="5116687"/>
            <a:ext cx="275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9434" y="4941168"/>
            <a:ext cx="4974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Hyster-algia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 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hyster-odynia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 m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etr-algia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metr-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odynia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 / uter-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/uter-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odynia</a:t>
            </a:r>
            <a:endParaRPr lang="en-US" sz="2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53" y="5703639"/>
            <a:ext cx="27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BREAST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5733256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/>
                <a:cs typeface="Cambria"/>
              </a:rPr>
              <a:t>Mast-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mast-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odynia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/m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amm-algia</a:t>
            </a:r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cs-CZ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mamm-odynia</a:t>
            </a:r>
            <a:endParaRPr lang="en-US" sz="2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61" y="6225215"/>
            <a:ext cx="413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SMALL INTESTINE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9342" y="6174656"/>
            <a:ext cx="3733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Enter-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r>
              <a:rPr lang="cs-CZ" sz="2400" b="1" dirty="0" smtClean="0">
                <a:solidFill>
                  <a:srgbClr val="C00000"/>
                </a:solidFill>
                <a:latin typeface="Cambria"/>
                <a:cs typeface="Cambria"/>
              </a:rPr>
              <a:t>/enter-</a:t>
            </a:r>
            <a:r>
              <a:rPr lang="cs-CZ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odynia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00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647" y="260648"/>
            <a:ext cx="644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FF0000"/>
                </a:solidFill>
              </a:rPr>
              <a:t>F</a:t>
            </a:r>
            <a:r>
              <a:rPr lang="cs-CZ" sz="2400" b="1" cap="small" dirty="0" err="1">
                <a:solidFill>
                  <a:srgbClr val="FF0000"/>
                </a:solidFill>
              </a:rPr>
              <a:t>orm</a:t>
            </a:r>
            <a:r>
              <a:rPr lang="cs-CZ" sz="2400" b="1" cap="small" dirty="0">
                <a:solidFill>
                  <a:srgbClr val="FF0000"/>
                </a:solidFill>
              </a:rPr>
              <a:t> </a:t>
            </a:r>
            <a:r>
              <a:rPr lang="cs-CZ" sz="2400" b="1" cap="small" dirty="0" err="1">
                <a:solidFill>
                  <a:srgbClr val="FF0000"/>
                </a:solidFill>
              </a:rPr>
              <a:t>compounds</a:t>
            </a:r>
            <a:r>
              <a:rPr lang="cs-CZ" sz="2400" b="1" cap="small" dirty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with</a:t>
            </a:r>
            <a:r>
              <a:rPr lang="cs-CZ" sz="2400" b="1" cap="small" dirty="0" smtClean="0">
                <a:solidFill>
                  <a:srgbClr val="FF0000"/>
                </a:solidFill>
              </a:rPr>
              <a:t> the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given</a:t>
            </a:r>
            <a:r>
              <a:rPr lang="cs-CZ" sz="2400" b="1" cap="small" dirty="0" smtClean="0">
                <a:solidFill>
                  <a:srgbClr val="FF0000"/>
                </a:solidFill>
              </a:rPr>
              <a:t> </a:t>
            </a:r>
            <a:r>
              <a:rPr lang="cs-CZ" sz="2400" b="1" cap="small" dirty="0" err="1" smtClean="0">
                <a:solidFill>
                  <a:srgbClr val="FF0000"/>
                </a:solidFill>
              </a:rPr>
              <a:t>meaning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11" y="3065950"/>
            <a:ext cx="180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Haemolysis</a:t>
            </a:r>
            <a:endParaRPr lang="en-US" sz="2400" b="1" dirty="0" smtClean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585843"/>
            <a:ext cx="174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Pyretolysis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7" y="980728"/>
            <a:ext cx="85070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mbria"/>
              </a:rPr>
              <a:t>-</a:t>
            </a:r>
            <a:r>
              <a:rPr lang="en-US" sz="2400" b="1" dirty="0" smtClean="0">
                <a:latin typeface="Calibri" pitchFamily="34" charset="0"/>
                <a:cs typeface="Cambria"/>
              </a:rPr>
              <a:t>LYSIS</a:t>
            </a:r>
            <a:r>
              <a:rPr lang="en-US" sz="2400" dirty="0" smtClean="0">
                <a:latin typeface="Calibri" pitchFamily="34" charset="0"/>
                <a:cs typeface="Cambria"/>
              </a:rPr>
              <a:t> : </a:t>
            </a:r>
            <a:r>
              <a:rPr lang="cs-CZ" sz="2400" dirty="0" smtClean="0">
                <a:latin typeface="Calibri" pitchFamily="34" charset="0"/>
                <a:cs typeface="Cambria"/>
              </a:rPr>
              <a:t>    </a:t>
            </a:r>
            <a:r>
              <a:rPr lang="en-US" sz="2400" dirty="0" smtClean="0">
                <a:latin typeface="Calibri" pitchFamily="34" charset="0"/>
                <a:cs typeface="Cambria"/>
              </a:rPr>
              <a:t>1) </a:t>
            </a:r>
            <a:r>
              <a:rPr lang="en-US" sz="2400" i="1" dirty="0" smtClean="0">
                <a:latin typeface="Calibri" pitchFamily="34" charset="0"/>
                <a:cs typeface="Cambria"/>
              </a:rPr>
              <a:t>Biochemistry</a:t>
            </a:r>
            <a:r>
              <a:rPr lang="en-US" sz="2400" dirty="0" smtClean="0">
                <a:latin typeface="Calibri" pitchFamily="34" charset="0"/>
                <a:cs typeface="Cambria"/>
              </a:rPr>
              <a:t>: dissolution, destruction of cells</a:t>
            </a:r>
          </a:p>
          <a:p>
            <a:pPr marL="1169988"/>
            <a:r>
              <a:rPr lang="cs-CZ" sz="2400" dirty="0" smtClean="0">
                <a:latin typeface="Calibri" pitchFamily="34" charset="0"/>
                <a:cs typeface="Cambria"/>
              </a:rPr>
              <a:t> </a:t>
            </a:r>
            <a:r>
              <a:rPr lang="en-US" sz="2400" dirty="0" smtClean="0">
                <a:latin typeface="Calibri" pitchFamily="34" charset="0"/>
                <a:cs typeface="Cambria"/>
              </a:rPr>
              <a:t>2) </a:t>
            </a:r>
            <a:r>
              <a:rPr lang="en-US" sz="2400" i="1" dirty="0" smtClean="0">
                <a:latin typeface="Calibri" pitchFamily="34" charset="0"/>
                <a:cs typeface="Cambria"/>
              </a:rPr>
              <a:t>Medicine</a:t>
            </a:r>
            <a:r>
              <a:rPr lang="en-US" sz="2400" dirty="0" smtClean="0">
                <a:latin typeface="Calibri" pitchFamily="34" charset="0"/>
                <a:cs typeface="Cambria"/>
              </a:rPr>
              <a:t>: gradual subsiding of the symptoms of an </a:t>
            </a:r>
            <a:endParaRPr lang="cs-CZ" sz="2400" dirty="0" smtClean="0">
              <a:latin typeface="Calibri" pitchFamily="34" charset="0"/>
              <a:cs typeface="Cambria"/>
            </a:endParaRPr>
          </a:p>
          <a:p>
            <a:pPr marL="1169988"/>
            <a:r>
              <a:rPr lang="cs-CZ" sz="2400" dirty="0">
                <a:latin typeface="Calibri" pitchFamily="34" charset="0"/>
                <a:cs typeface="Cambria"/>
              </a:rPr>
              <a:t> </a:t>
            </a:r>
            <a:r>
              <a:rPr lang="cs-CZ" sz="2400" dirty="0" smtClean="0">
                <a:latin typeface="Calibri" pitchFamily="34" charset="0"/>
                <a:cs typeface="Cambria"/>
              </a:rPr>
              <a:t>                       </a:t>
            </a:r>
            <a:r>
              <a:rPr lang="en-US" sz="2400" dirty="0" smtClean="0">
                <a:latin typeface="Calibri" pitchFamily="34" charset="0"/>
                <a:cs typeface="Cambria"/>
              </a:rPr>
              <a:t>acute disease</a:t>
            </a:r>
            <a:r>
              <a:rPr lang="cs-CZ" sz="2400" dirty="0" smtClean="0">
                <a:latin typeface="Calibri" pitchFamily="34" charset="0"/>
                <a:cs typeface="Cambria"/>
              </a:rPr>
              <a:t>; </a:t>
            </a:r>
            <a:r>
              <a:rPr lang="cs-CZ" sz="2400" dirty="0" err="1" smtClean="0">
                <a:latin typeface="Calibri" pitchFamily="34" charset="0"/>
                <a:cs typeface="Cambria"/>
              </a:rPr>
              <a:t>relaxation</a:t>
            </a:r>
            <a:endParaRPr lang="en-US" sz="2400" dirty="0">
              <a:latin typeface="Calibri" pitchFamily="34" charset="0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11" y="3592826"/>
            <a:ext cx="211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pondylolysis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1" y="4119702"/>
            <a:ext cx="190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Spasmolysis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11" y="4646578"/>
            <a:ext cx="128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ialysis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11" y="5173454"/>
            <a:ext cx="161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Osteolysis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11" y="5700330"/>
            <a:ext cx="163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Necrolysis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11" y="6227203"/>
            <a:ext cx="200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Bacteriolysis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4450" y="2585843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Reduction of fever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027" y="3047508"/>
            <a:ext cx="438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isintegration </a:t>
            </a:r>
            <a:r>
              <a:rPr lang="en-US" sz="2400" dirty="0">
                <a:latin typeface="Cambria"/>
                <a:cs typeface="Cambria"/>
              </a:rPr>
              <a:t>of red blood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027" y="4108272"/>
            <a:ext cx="394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</a:t>
            </a:r>
            <a:r>
              <a:rPr lang="en-US" sz="2400" dirty="0" smtClean="0">
                <a:latin typeface="Cambria"/>
                <a:cs typeface="Cambria"/>
              </a:rPr>
              <a:t>elaxation of </a:t>
            </a:r>
            <a:r>
              <a:rPr lang="en-US" sz="2400" dirty="0">
                <a:latin typeface="Cambria"/>
                <a:cs typeface="Cambria"/>
              </a:rPr>
              <a:t>muscle spasms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027" y="4638654"/>
            <a:ext cx="57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S</a:t>
            </a:r>
            <a:r>
              <a:rPr lang="en-US" sz="2400" dirty="0" smtClean="0">
                <a:latin typeface="Cambria"/>
                <a:cs typeface="Cambria"/>
              </a:rPr>
              <a:t>eparation </a:t>
            </a:r>
            <a:r>
              <a:rPr lang="en-US" sz="2400" dirty="0">
                <a:latin typeface="Cambria"/>
                <a:cs typeface="Cambria"/>
              </a:rPr>
              <a:t>of smaller </a:t>
            </a:r>
            <a:r>
              <a:rPr lang="en-US" sz="2400" dirty="0" smtClean="0">
                <a:latin typeface="Cambria"/>
                <a:cs typeface="Cambria"/>
              </a:rPr>
              <a:t>and larger </a:t>
            </a:r>
            <a:r>
              <a:rPr lang="en-US" sz="2400" dirty="0">
                <a:latin typeface="Cambria"/>
                <a:cs typeface="Cambria"/>
              </a:rPr>
              <a:t>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027" y="5169036"/>
            <a:ext cx="574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Dissolution or degeneration of bone tissue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027" y="5699418"/>
            <a:ext cx="60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isintegration </a:t>
            </a:r>
            <a:r>
              <a:rPr lang="en-US" sz="2400" dirty="0">
                <a:latin typeface="Cambria"/>
                <a:cs typeface="Cambria"/>
              </a:rPr>
              <a:t>and dissolution of dead 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027" y="622980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Dissolution or destruction of bacteria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3027" y="3577890"/>
            <a:ext cx="58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efect </a:t>
            </a:r>
            <a:r>
              <a:rPr lang="en-US" sz="2400" dirty="0">
                <a:latin typeface="Cambria"/>
                <a:cs typeface="Cambria"/>
              </a:rPr>
              <a:t>in the connection between vertebrae</a:t>
            </a:r>
          </a:p>
        </p:txBody>
      </p:sp>
    </p:spTree>
    <p:extLst>
      <p:ext uri="{BB962C8B-B14F-4D97-AF65-F5344CB8AC3E}">
        <p14:creationId xmlns:p14="http://schemas.microsoft.com/office/powerpoint/2010/main" val="27125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2878</TotalTime>
  <Words>1718</Words>
  <Application>Microsoft Office PowerPoint</Application>
  <PresentationFormat>Předvádění na obrazovce (4:3)</PresentationFormat>
  <Paragraphs>442</Paragraphs>
  <Slides>24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Původ</vt:lpstr>
      <vt:lpstr>Basic Medical Terminology 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PATHOLOGICAL STATES AND DISEASES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Use the given components to form compounds based on the definitions (Handout 7.3, task 7)</vt:lpstr>
      <vt:lpstr>Prezentace aplikace PowerPoint</vt:lpstr>
      <vt:lpstr>Prezentace aplikace PowerPoint</vt:lpstr>
      <vt:lpstr>Read the diagnoses and give full forms  of the abbreviations used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PATHOLOGICAL STATES AND DISEASES</dc:title>
  <dc:creator>Gachallová Natália</dc:creator>
  <cp:lastModifiedBy>user</cp:lastModifiedBy>
  <cp:revision>110</cp:revision>
  <dcterms:created xsi:type="dcterms:W3CDTF">2017-02-20T12:17:13Z</dcterms:created>
  <dcterms:modified xsi:type="dcterms:W3CDTF">2019-04-09T19:02:35Z</dcterms:modified>
</cp:coreProperties>
</file>