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71" r:id="rId2"/>
    <p:sldId id="267" r:id="rId3"/>
    <p:sldId id="272" r:id="rId4"/>
    <p:sldId id="262" r:id="rId5"/>
    <p:sldId id="263" r:id="rId6"/>
    <p:sldId id="264" r:id="rId7"/>
    <p:sldId id="280" r:id="rId8"/>
    <p:sldId id="279" r:id="rId9"/>
    <p:sldId id="265" r:id="rId10"/>
    <p:sldId id="256" r:id="rId11"/>
    <p:sldId id="257" r:id="rId12"/>
    <p:sldId id="25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59" r:id="rId22"/>
    <p:sldId id="261" r:id="rId23"/>
    <p:sldId id="266" r:id="rId24"/>
    <p:sldId id="26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Ševčík" initials="PŠ" lastIdx="3" clrIdx="0">
    <p:extLst>
      <p:ext uri="{19B8F6BF-5375-455C-9EA6-DF929625EA0E}">
        <p15:presenceInfo xmlns:p15="http://schemas.microsoft.com/office/powerpoint/2012/main" userId="75574cbc83095b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8CAE-FC1F-4C19-9285-381BBB20652A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7FDF4-43BF-4E79-BB6A-B232D3D95C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40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Abbreviations</a:t>
            </a:r>
            <a:r>
              <a:rPr lang="cs-CZ" dirty="0"/>
              <a:t>: </a:t>
            </a:r>
            <a:r>
              <a:rPr lang="cs-CZ" dirty="0" err="1"/>
              <a:t>gr</a:t>
            </a:r>
            <a:r>
              <a:rPr lang="cs-CZ" dirty="0"/>
              <a:t>. = gradus; l. sin/</a:t>
            </a:r>
            <a:r>
              <a:rPr lang="cs-CZ" dirty="0" err="1"/>
              <a:t>dx</a:t>
            </a:r>
            <a:r>
              <a:rPr lang="cs-CZ" dirty="0"/>
              <a:t> = </a:t>
            </a:r>
            <a:r>
              <a:rPr lang="cs-CZ" dirty="0" err="1"/>
              <a:t>lateris</a:t>
            </a:r>
            <a:r>
              <a:rPr lang="cs-CZ" dirty="0"/>
              <a:t> </a:t>
            </a:r>
            <a:r>
              <a:rPr lang="cs-CZ" dirty="0" err="1"/>
              <a:t>sinistri</a:t>
            </a:r>
            <a:r>
              <a:rPr lang="cs-CZ" dirty="0"/>
              <a:t>/</a:t>
            </a:r>
            <a:r>
              <a:rPr lang="cs-CZ" dirty="0" err="1"/>
              <a:t>dextri</a:t>
            </a:r>
            <a:r>
              <a:rPr lang="cs-CZ" dirty="0"/>
              <a:t>; </a:t>
            </a:r>
            <a:r>
              <a:rPr lang="cs-CZ" dirty="0" err="1"/>
              <a:t>Th</a:t>
            </a:r>
            <a:endParaRPr lang="cs-CZ" baseline="0" dirty="0"/>
          </a:p>
          <a:p>
            <a:r>
              <a:rPr lang="cs-CZ" dirty="0"/>
              <a:t> = </a:t>
            </a:r>
            <a:r>
              <a:rPr lang="cs-CZ" dirty="0" err="1"/>
              <a:t>vertebra</a:t>
            </a:r>
            <a:r>
              <a:rPr lang="cs-CZ" dirty="0"/>
              <a:t> </a:t>
            </a:r>
            <a:r>
              <a:rPr lang="cs-CZ" dirty="0" err="1"/>
              <a:t>thoracica</a:t>
            </a:r>
            <a:r>
              <a:rPr lang="cs-CZ" dirty="0"/>
              <a:t> duodecima;</a:t>
            </a:r>
            <a:r>
              <a:rPr lang="cs-CZ" baseline="0" dirty="0"/>
              <a:t> St.p. = status post; </a:t>
            </a:r>
            <a:r>
              <a:rPr lang="cs-CZ" baseline="0" dirty="0" err="1"/>
              <a:t>susp</a:t>
            </a:r>
            <a:r>
              <a:rPr lang="cs-CZ" baseline="0" dirty="0"/>
              <a:t>. = </a:t>
            </a:r>
            <a:r>
              <a:rPr lang="cs-CZ" baseline="0" dirty="0" err="1"/>
              <a:t>suspectae</a:t>
            </a:r>
            <a:r>
              <a:rPr lang="cs-CZ" baseline="0" dirty="0"/>
              <a:t>; in </a:t>
            </a:r>
            <a:r>
              <a:rPr lang="cs-CZ" baseline="0" dirty="0" err="1"/>
              <a:t>grav</a:t>
            </a:r>
            <a:r>
              <a:rPr lang="cs-CZ" baseline="0" dirty="0"/>
              <a:t>. </a:t>
            </a:r>
            <a:r>
              <a:rPr lang="cs-CZ" baseline="0" dirty="0" err="1"/>
              <a:t>hebd</a:t>
            </a:r>
            <a:r>
              <a:rPr lang="cs-CZ" baseline="0" dirty="0"/>
              <a:t>. = in </a:t>
            </a:r>
            <a:r>
              <a:rPr lang="cs-CZ" baseline="0" dirty="0" err="1"/>
              <a:t>graviditatis</a:t>
            </a:r>
            <a:r>
              <a:rPr lang="cs-CZ" baseline="0" dirty="0"/>
              <a:t> </a:t>
            </a:r>
            <a:r>
              <a:rPr lang="cs-CZ" baseline="0" dirty="0" err="1"/>
              <a:t>hebdomade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8698-2E67-CE43-8AB9-7E924FFEAD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6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5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98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Angiospasmus</a:t>
            </a:r>
            <a:endParaRPr lang="en-US" dirty="0"/>
          </a:p>
          <a:p>
            <a:r>
              <a:rPr lang="en-US" dirty="0" err="1"/>
              <a:t>Angioplastica</a:t>
            </a:r>
            <a:endParaRPr lang="en-US" dirty="0"/>
          </a:p>
          <a:p>
            <a:r>
              <a:rPr lang="en-US" dirty="0" err="1"/>
              <a:t>Phlebographia</a:t>
            </a:r>
            <a:endParaRPr lang="en-US" dirty="0"/>
          </a:p>
          <a:p>
            <a:r>
              <a:rPr lang="en-US" dirty="0" err="1"/>
              <a:t>Phlebothrombosis</a:t>
            </a:r>
            <a:endParaRPr lang="en-US" dirty="0"/>
          </a:p>
          <a:p>
            <a:r>
              <a:rPr lang="en-US" dirty="0" err="1"/>
              <a:t>Cardiothoracicus</a:t>
            </a:r>
            <a:endParaRPr lang="en-US" dirty="0"/>
          </a:p>
          <a:p>
            <a:r>
              <a:rPr lang="en-US" dirty="0" err="1"/>
              <a:t>Cadriopneumographia</a:t>
            </a:r>
            <a:endParaRPr lang="en-US" dirty="0"/>
          </a:p>
          <a:p>
            <a:r>
              <a:rPr lang="en-US" dirty="0" err="1"/>
              <a:t>Nephrectomia</a:t>
            </a:r>
            <a:endParaRPr lang="en-US" dirty="0"/>
          </a:p>
          <a:p>
            <a:r>
              <a:rPr lang="en-US" dirty="0" err="1"/>
              <a:t>Nephroureterectomia</a:t>
            </a:r>
            <a:endParaRPr lang="en-US" dirty="0"/>
          </a:p>
          <a:p>
            <a:r>
              <a:rPr lang="en-US" dirty="0" err="1"/>
              <a:t>Cystostomia</a:t>
            </a:r>
            <a:endParaRPr lang="en-US" dirty="0"/>
          </a:p>
          <a:p>
            <a:r>
              <a:rPr lang="en-US" dirty="0" err="1"/>
              <a:t>Cystotomia</a:t>
            </a:r>
            <a:endParaRPr lang="en-US" dirty="0"/>
          </a:p>
          <a:p>
            <a:r>
              <a:rPr lang="en-US" dirty="0" err="1"/>
              <a:t>Glossectomia</a:t>
            </a:r>
            <a:endParaRPr lang="en-US" dirty="0"/>
          </a:p>
          <a:p>
            <a:r>
              <a:rPr lang="en-US" dirty="0" err="1"/>
              <a:t>Glossopalatinus</a:t>
            </a:r>
            <a:endParaRPr lang="en-US" dirty="0"/>
          </a:p>
          <a:p>
            <a:r>
              <a:rPr lang="en-US" dirty="0" err="1"/>
              <a:t>Dermatomyositis</a:t>
            </a:r>
            <a:endParaRPr lang="en-US" dirty="0"/>
          </a:p>
          <a:p>
            <a:r>
              <a:rPr lang="en-US" dirty="0" err="1"/>
              <a:t>dermatoplastica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5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Haemangioma</a:t>
            </a:r>
            <a:r>
              <a:rPr lang="en-US" dirty="0"/>
              <a:t> </a:t>
            </a:r>
            <a:r>
              <a:rPr lang="en-US" baseline="0" dirty="0"/>
              <a:t>– </a:t>
            </a:r>
            <a:r>
              <a:rPr lang="en-US" baseline="0" dirty="0" err="1"/>
              <a:t>pyrosis</a:t>
            </a:r>
            <a:r>
              <a:rPr lang="en-US" baseline="0" dirty="0"/>
              <a:t>  - hydrocephalus – </a:t>
            </a:r>
            <a:r>
              <a:rPr lang="en-US" baseline="0" dirty="0" err="1"/>
              <a:t>lipectom</a:t>
            </a:r>
            <a:r>
              <a:rPr lang="cs-CZ" baseline="0" dirty="0" err="1"/>
              <a:t>ia</a:t>
            </a:r>
            <a:r>
              <a:rPr lang="en-US" baseline="0" dirty="0"/>
              <a:t> -  </a:t>
            </a:r>
            <a:r>
              <a:rPr lang="en-US" baseline="0" dirty="0" err="1"/>
              <a:t>Pyosalpinx</a:t>
            </a:r>
            <a:r>
              <a:rPr lang="en-US" baseline="0" dirty="0"/>
              <a:t> – </a:t>
            </a:r>
            <a:r>
              <a:rPr lang="en-US" baseline="0" dirty="0" err="1"/>
              <a:t>Nephrolith</a:t>
            </a:r>
            <a:r>
              <a:rPr lang="cs-CZ" baseline="0" dirty="0" err="1"/>
              <a:t>ec</a:t>
            </a:r>
            <a:r>
              <a:rPr lang="en-US" baseline="0" dirty="0"/>
              <a:t>tom</a:t>
            </a:r>
            <a:r>
              <a:rPr lang="cs-CZ" baseline="0" dirty="0" err="1"/>
              <a:t>ia</a:t>
            </a:r>
            <a:r>
              <a:rPr lang="en-US" baseline="0" dirty="0"/>
              <a:t> – </a:t>
            </a:r>
            <a:r>
              <a:rPr lang="en-US" baseline="0" dirty="0" err="1"/>
              <a:t>Uraemia</a:t>
            </a:r>
            <a:r>
              <a:rPr lang="en-US" baseline="0" dirty="0"/>
              <a:t>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1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6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Toto odpovídá </a:t>
            </a:r>
            <a:r>
              <a:rPr lang="cs-CZ" dirty="0" err="1"/>
              <a:t>task</a:t>
            </a:r>
            <a:r>
              <a:rPr lang="cs-CZ" baseline="0" dirty="0"/>
              <a:t> 5: </a:t>
            </a:r>
            <a:r>
              <a:rPr lang="cs-CZ" baseline="0" dirty="0" err="1"/>
              <a:t>ppt</a:t>
            </a:r>
            <a:r>
              <a:rPr lang="cs-CZ" baseline="0" dirty="0"/>
              <a:t> v hodině, </a:t>
            </a:r>
            <a:r>
              <a:rPr lang="cs-CZ" baseline="0" dirty="0" err="1"/>
              <a:t>task</a:t>
            </a:r>
            <a:r>
              <a:rPr lang="cs-CZ" baseline="0" dirty="0"/>
              <a:t> 5 za úkol doma (je to </a:t>
            </a:r>
            <a:r>
              <a:rPr lang="cs-CZ" baseline="0" dirty="0" err="1"/>
              <a:t>to</a:t>
            </a:r>
            <a:r>
              <a:rPr lang="cs-CZ" baseline="0" dirty="0"/>
              <a:t> samé naopak, ale i tak si nebudou </a:t>
            </a:r>
            <a:r>
              <a:rPr lang="cs-CZ" baseline="0"/>
              <a:t>pamatovat všechno)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0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66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colon</a:t>
            </a:r>
            <a:r>
              <a:rPr lang="cs-CZ" dirty="0"/>
              <a:t> </a:t>
            </a:r>
            <a:r>
              <a:rPr lang="cs-CZ" dirty="0" err="1"/>
              <a:t>sigmoideum</a:t>
            </a:r>
            <a:r>
              <a:rPr lang="cs-CZ" dirty="0"/>
              <a:t>;</a:t>
            </a:r>
            <a:r>
              <a:rPr lang="cs-CZ" baseline="0" dirty="0"/>
              <a:t> </a:t>
            </a:r>
            <a:r>
              <a:rPr lang="cs-CZ" baseline="0" dirty="0" err="1"/>
              <a:t>processus</a:t>
            </a:r>
            <a:r>
              <a:rPr lang="cs-CZ" baseline="0" dirty="0"/>
              <a:t> </a:t>
            </a:r>
            <a:r>
              <a:rPr lang="cs-CZ" baseline="0" dirty="0" err="1"/>
              <a:t>pterygoideus</a:t>
            </a:r>
            <a:r>
              <a:rPr lang="cs-CZ" baseline="0" dirty="0"/>
              <a:t>; </a:t>
            </a:r>
            <a:r>
              <a:rPr lang="cs-CZ" baseline="0" dirty="0" err="1"/>
              <a:t>glandula</a:t>
            </a:r>
            <a:r>
              <a:rPr lang="cs-CZ" baseline="0" dirty="0"/>
              <a:t> </a:t>
            </a:r>
            <a:r>
              <a:rPr lang="cs-CZ" baseline="0" dirty="0" err="1"/>
              <a:t>thyroidea</a:t>
            </a:r>
            <a:r>
              <a:rPr lang="cs-CZ" baseline="0" dirty="0"/>
              <a:t>; sutura </a:t>
            </a:r>
            <a:r>
              <a:rPr lang="cs-CZ" baseline="0" dirty="0" err="1"/>
              <a:t>lambdoidea</a:t>
            </a:r>
            <a:r>
              <a:rPr lang="cs-CZ" baseline="0" dirty="0"/>
              <a:t>; os </a:t>
            </a:r>
            <a:r>
              <a:rPr lang="cs-CZ" baseline="0" dirty="0" err="1"/>
              <a:t>scaphoideum</a:t>
            </a:r>
            <a:r>
              <a:rPr lang="cs-CZ" baseline="0" dirty="0"/>
              <a:t>; </a:t>
            </a:r>
            <a:r>
              <a:rPr lang="cs-CZ" baseline="0" dirty="0" err="1"/>
              <a:t>processus</a:t>
            </a:r>
            <a:r>
              <a:rPr lang="cs-CZ" baseline="0" dirty="0"/>
              <a:t> </a:t>
            </a:r>
            <a:r>
              <a:rPr lang="cs-CZ" baseline="0" dirty="0" err="1"/>
              <a:t>xiphoideus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365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styloideus</a:t>
            </a:r>
            <a:r>
              <a:rPr lang="cs-CZ" dirty="0"/>
              <a:t>, </a:t>
            </a: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coronoideus</a:t>
            </a:r>
            <a:r>
              <a:rPr lang="cs-CZ" dirty="0"/>
              <a:t>; os </a:t>
            </a:r>
            <a:r>
              <a:rPr lang="cs-CZ" dirty="0" err="1"/>
              <a:t>hyoideum</a:t>
            </a:r>
            <a:r>
              <a:rPr lang="cs-CZ" dirty="0"/>
              <a:t>; </a:t>
            </a: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coracoideus</a:t>
            </a:r>
            <a:r>
              <a:rPr lang="cs-CZ" dirty="0"/>
              <a:t>; os </a:t>
            </a:r>
            <a:r>
              <a:rPr lang="cs-CZ" dirty="0" err="1"/>
              <a:t>pisiforme</a:t>
            </a:r>
            <a:r>
              <a:rPr lang="cs-CZ" dirty="0"/>
              <a:t>; </a:t>
            </a:r>
            <a:r>
              <a:rPr lang="cs-CZ" dirty="0" err="1"/>
              <a:t>musculus</a:t>
            </a:r>
            <a:r>
              <a:rPr lang="cs-CZ" baseline="0" dirty="0"/>
              <a:t> </a:t>
            </a:r>
            <a:r>
              <a:rPr lang="cs-CZ" baseline="0" dirty="0" err="1"/>
              <a:t>piriformis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FDF4-43BF-4E79-BB6A-B232D3D95C0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34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11.02.2019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981075"/>
            <a:ext cx="8229600" cy="4324350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</a:pPr>
            <a:r>
              <a:rPr lang="cs-CZ" sz="2400" dirty="0" err="1"/>
              <a:t>Insufficientia</a:t>
            </a:r>
            <a:r>
              <a:rPr lang="cs-CZ" sz="2400" dirty="0"/>
              <a:t> </a:t>
            </a:r>
            <a:r>
              <a:rPr lang="cs-CZ" sz="2400" dirty="0" err="1"/>
              <a:t>renalis</a:t>
            </a:r>
            <a:r>
              <a:rPr lang="cs-CZ" sz="2400" dirty="0"/>
              <a:t> </a:t>
            </a:r>
            <a:r>
              <a:rPr lang="cs-CZ" sz="2400" dirty="0" err="1"/>
              <a:t>chronica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00B050"/>
                </a:solidFill>
              </a:rPr>
              <a:t>gr</a:t>
            </a:r>
            <a:r>
              <a:rPr lang="cs-CZ" sz="2400" dirty="0">
                <a:solidFill>
                  <a:srgbClr val="00B050"/>
                </a:solidFill>
              </a:rPr>
              <a:t>.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IV.</a:t>
            </a:r>
          </a:p>
          <a:p>
            <a:pPr>
              <a:spcBef>
                <a:spcPts val="700"/>
              </a:spcBef>
            </a:pPr>
            <a:r>
              <a:rPr lang="cs-CZ" sz="2400" dirty="0" err="1"/>
              <a:t>Decubitus</a:t>
            </a:r>
            <a:r>
              <a:rPr lang="cs-CZ" sz="2400" dirty="0"/>
              <a:t> </a:t>
            </a:r>
            <a:r>
              <a:rPr lang="cs-CZ" sz="2400" dirty="0" err="1"/>
              <a:t>regionis</a:t>
            </a:r>
            <a:r>
              <a:rPr lang="cs-CZ" sz="2400" dirty="0"/>
              <a:t> </a:t>
            </a:r>
            <a:r>
              <a:rPr lang="cs-CZ" sz="2400" dirty="0" err="1"/>
              <a:t>ossis</a:t>
            </a:r>
            <a:r>
              <a:rPr lang="cs-CZ" sz="2400" dirty="0"/>
              <a:t> </a:t>
            </a:r>
            <a:r>
              <a:rPr lang="cs-CZ" sz="2400" dirty="0" err="1"/>
              <a:t>sacri</a:t>
            </a:r>
            <a:r>
              <a:rPr lang="cs-CZ" sz="2400" dirty="0"/>
              <a:t> et </a:t>
            </a:r>
            <a:r>
              <a:rPr lang="cs-CZ" sz="2400" dirty="0" err="1"/>
              <a:t>calcanei</a:t>
            </a:r>
            <a:r>
              <a:rPr lang="cs-CZ" sz="2400" dirty="0"/>
              <a:t> l. sin. </a:t>
            </a:r>
            <a:r>
              <a:rPr lang="cs-CZ" sz="2400" dirty="0" err="1"/>
              <a:t>gr</a:t>
            </a:r>
            <a:r>
              <a:rPr lang="cs-CZ" sz="2400" dirty="0"/>
              <a:t>. </a:t>
            </a:r>
            <a:r>
              <a:rPr lang="cs-CZ" sz="2400" dirty="0">
                <a:solidFill>
                  <a:srgbClr val="FF0000"/>
                </a:solidFill>
              </a:rPr>
              <a:t>II.</a:t>
            </a:r>
            <a:endParaRPr lang="cs-CZ" sz="2400" dirty="0"/>
          </a:p>
          <a:p>
            <a:pPr>
              <a:spcBef>
                <a:spcPts val="700"/>
              </a:spcBef>
            </a:pPr>
            <a:r>
              <a:rPr lang="cs-CZ" sz="2400" dirty="0"/>
              <a:t>St. p. </a:t>
            </a:r>
            <a:r>
              <a:rPr lang="cs-CZ" sz="2400" dirty="0" err="1"/>
              <a:t>amputationem</a:t>
            </a:r>
            <a:r>
              <a:rPr lang="cs-CZ" sz="2400" dirty="0"/>
              <a:t> </a:t>
            </a:r>
            <a:r>
              <a:rPr lang="cs-CZ" sz="2400" dirty="0" err="1"/>
              <a:t>pollicis</a:t>
            </a:r>
            <a:r>
              <a:rPr lang="cs-CZ" sz="2400" dirty="0"/>
              <a:t> et </a:t>
            </a:r>
            <a:r>
              <a:rPr lang="cs-CZ" sz="2400" dirty="0" err="1"/>
              <a:t>digiti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III. </a:t>
            </a:r>
            <a:r>
              <a:rPr lang="cs-CZ" sz="2400" dirty="0" err="1"/>
              <a:t>manus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B050"/>
                </a:solidFill>
              </a:rPr>
              <a:t>l. </a:t>
            </a:r>
            <a:r>
              <a:rPr lang="cs-CZ" sz="2400" dirty="0" err="1">
                <a:solidFill>
                  <a:srgbClr val="00B050"/>
                </a:solidFill>
              </a:rPr>
              <a:t>dx</a:t>
            </a:r>
            <a:r>
              <a:rPr lang="cs-CZ" sz="2400" dirty="0">
                <a:solidFill>
                  <a:srgbClr val="00B050"/>
                </a:solidFill>
              </a:rPr>
              <a:t>. </a:t>
            </a:r>
            <a:r>
              <a:rPr lang="cs-CZ" sz="2400" dirty="0" err="1"/>
              <a:t>traumaticam</a:t>
            </a:r>
            <a:endParaRPr lang="cs-CZ" sz="2400" dirty="0"/>
          </a:p>
          <a:p>
            <a:pPr>
              <a:spcBef>
                <a:spcPts val="700"/>
              </a:spcBef>
            </a:pPr>
            <a:r>
              <a:rPr lang="cs-CZ" sz="2400" dirty="0" err="1"/>
              <a:t>Gangraena</a:t>
            </a:r>
            <a:r>
              <a:rPr lang="cs-CZ" sz="2400" dirty="0"/>
              <a:t> </a:t>
            </a:r>
            <a:r>
              <a:rPr lang="cs-CZ" sz="2400" dirty="0" err="1"/>
              <a:t>digiti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IV. </a:t>
            </a:r>
            <a:r>
              <a:rPr lang="cs-CZ" sz="2400" dirty="0"/>
              <a:t>et </a:t>
            </a:r>
            <a:r>
              <a:rPr lang="cs-CZ" sz="2400" dirty="0">
                <a:solidFill>
                  <a:srgbClr val="FF0000"/>
                </a:solidFill>
              </a:rPr>
              <a:t>V. </a:t>
            </a:r>
            <a:r>
              <a:rPr lang="cs-CZ" sz="2400" dirty="0" err="1"/>
              <a:t>pedis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B050"/>
                </a:solidFill>
              </a:rPr>
              <a:t>l. sin.</a:t>
            </a:r>
          </a:p>
          <a:p>
            <a:pPr>
              <a:spcBef>
                <a:spcPts val="700"/>
              </a:spcBef>
            </a:pPr>
            <a:r>
              <a:rPr lang="cs-CZ" sz="2400" dirty="0"/>
              <a:t>St. p. </a:t>
            </a:r>
            <a:r>
              <a:rPr lang="cs-CZ" sz="2400" dirty="0" err="1"/>
              <a:t>fracturam</a:t>
            </a:r>
            <a:r>
              <a:rPr lang="cs-CZ" sz="2400" dirty="0"/>
              <a:t> </a:t>
            </a:r>
            <a:r>
              <a:rPr lang="cs-CZ" sz="2400" dirty="0" err="1"/>
              <a:t>vertebrae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B050"/>
                </a:solidFill>
              </a:rPr>
              <a:t>Th</a:t>
            </a:r>
            <a:r>
              <a:rPr lang="cs-CZ" sz="2400" dirty="0">
                <a:solidFill>
                  <a:srgbClr val="FF0000"/>
                </a:solidFill>
              </a:rPr>
              <a:t>12</a:t>
            </a:r>
            <a:r>
              <a:rPr lang="cs-CZ" sz="2400" dirty="0"/>
              <a:t> </a:t>
            </a:r>
            <a:r>
              <a:rPr lang="cs-CZ" sz="2400" dirty="0" err="1"/>
              <a:t>compressivam</a:t>
            </a:r>
            <a:endParaRPr lang="cs-CZ" sz="2400" dirty="0"/>
          </a:p>
          <a:p>
            <a:pPr>
              <a:spcBef>
                <a:spcPts val="700"/>
              </a:spcBef>
            </a:pPr>
            <a:r>
              <a:rPr lang="cs-CZ" sz="2400" dirty="0">
                <a:solidFill>
                  <a:srgbClr val="00B050"/>
                </a:solidFill>
              </a:rPr>
              <a:t>St. p. </a:t>
            </a:r>
            <a:r>
              <a:rPr lang="cs-CZ" sz="2400" dirty="0" err="1"/>
              <a:t>fracturam</a:t>
            </a:r>
            <a:r>
              <a:rPr lang="cs-CZ" sz="2400" dirty="0"/>
              <a:t> </a:t>
            </a:r>
            <a:r>
              <a:rPr lang="cs-CZ" sz="2400" dirty="0" err="1"/>
              <a:t>costae</a:t>
            </a:r>
            <a:r>
              <a:rPr lang="cs-CZ" sz="2400" dirty="0"/>
              <a:t> l. sin. </a:t>
            </a:r>
            <a:r>
              <a:rPr lang="cs-CZ" sz="2400" dirty="0">
                <a:solidFill>
                  <a:srgbClr val="FF0000"/>
                </a:solidFill>
              </a:rPr>
              <a:t>IV., V., VI. </a:t>
            </a:r>
            <a:r>
              <a:rPr lang="cs-CZ" sz="2400" dirty="0"/>
              <a:t>et </a:t>
            </a:r>
            <a:r>
              <a:rPr lang="cs-CZ" sz="2400" dirty="0">
                <a:solidFill>
                  <a:srgbClr val="FF0000"/>
                </a:solidFill>
              </a:rPr>
              <a:t>VII.</a:t>
            </a:r>
            <a:r>
              <a:rPr lang="cs-CZ" sz="2400" dirty="0"/>
              <a:t> </a:t>
            </a:r>
            <a:r>
              <a:rPr lang="cs-CZ" sz="2400" dirty="0" err="1"/>
              <a:t>inveteratam</a:t>
            </a:r>
            <a:endParaRPr lang="cs-CZ" sz="2400" dirty="0"/>
          </a:p>
          <a:p>
            <a:pPr>
              <a:spcBef>
                <a:spcPts val="700"/>
              </a:spcBef>
            </a:pPr>
            <a:r>
              <a:rPr lang="cs-CZ" sz="2400" dirty="0"/>
              <a:t>Pelvis </a:t>
            </a:r>
            <a:r>
              <a:rPr lang="cs-CZ" sz="2400" dirty="0" err="1"/>
              <a:t>renalis</a:t>
            </a:r>
            <a:r>
              <a:rPr lang="cs-CZ" sz="2400" dirty="0"/>
              <a:t> l. </a:t>
            </a:r>
            <a:r>
              <a:rPr lang="cs-CZ" sz="2400" dirty="0" err="1"/>
              <a:t>dx</a:t>
            </a:r>
            <a:r>
              <a:rPr lang="cs-CZ" sz="2400" dirty="0"/>
              <a:t>. et ureter l. </a:t>
            </a:r>
            <a:r>
              <a:rPr lang="cs-CZ" sz="2400" dirty="0" err="1"/>
              <a:t>dx</a:t>
            </a:r>
            <a:r>
              <a:rPr lang="cs-CZ" sz="2400" dirty="0"/>
              <a:t> </a:t>
            </a:r>
            <a:r>
              <a:rPr lang="cs-CZ" sz="2400" u="sng" dirty="0"/>
              <a:t>duplex</a:t>
            </a:r>
            <a:r>
              <a:rPr lang="cs-CZ" sz="2400" dirty="0"/>
              <a:t>  </a:t>
            </a:r>
          </a:p>
          <a:p>
            <a:pPr>
              <a:spcBef>
                <a:spcPts val="700"/>
              </a:spcBef>
            </a:pPr>
            <a:r>
              <a:rPr lang="cs-CZ" sz="2400" dirty="0"/>
              <a:t>Tumor </a:t>
            </a:r>
            <a:r>
              <a:rPr lang="cs-CZ" sz="2400" dirty="0" err="1"/>
              <a:t>lobi</a:t>
            </a:r>
            <a:r>
              <a:rPr lang="cs-CZ" sz="2400" dirty="0"/>
              <a:t> </a:t>
            </a:r>
            <a:r>
              <a:rPr lang="cs-CZ" sz="2400" dirty="0" err="1"/>
              <a:t>superioris</a:t>
            </a:r>
            <a:r>
              <a:rPr lang="cs-CZ" sz="2400" dirty="0"/>
              <a:t> </a:t>
            </a:r>
            <a:r>
              <a:rPr lang="cs-CZ" sz="2400" dirty="0" err="1"/>
              <a:t>pulmonis</a:t>
            </a:r>
            <a:r>
              <a:rPr lang="cs-CZ" sz="2400" dirty="0"/>
              <a:t> l. sin. </a:t>
            </a:r>
            <a:r>
              <a:rPr lang="cs-CZ" sz="2400" u="sng" dirty="0"/>
              <a:t>triplex</a:t>
            </a:r>
            <a:r>
              <a:rPr lang="cs-CZ" sz="2400" dirty="0"/>
              <a:t> </a:t>
            </a:r>
          </a:p>
          <a:p>
            <a:pPr>
              <a:spcBef>
                <a:spcPts val="700"/>
              </a:spcBef>
            </a:pPr>
            <a:r>
              <a:rPr lang="cs-CZ" sz="2400" dirty="0" err="1"/>
              <a:t>Metastases</a:t>
            </a:r>
            <a:r>
              <a:rPr lang="cs-CZ" sz="2400" dirty="0"/>
              <a:t> </a:t>
            </a:r>
            <a:r>
              <a:rPr lang="cs-CZ" sz="2400" dirty="0" err="1"/>
              <a:t>hepatis</a:t>
            </a:r>
            <a:r>
              <a:rPr lang="cs-CZ" sz="2400" dirty="0"/>
              <a:t> </a:t>
            </a:r>
            <a:r>
              <a:rPr lang="cs-CZ" sz="2400" u="sng" dirty="0" err="1"/>
              <a:t>multiplices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00B050"/>
                </a:solidFill>
              </a:rPr>
              <a:t>susp</a:t>
            </a:r>
            <a:r>
              <a:rPr lang="cs-CZ" sz="2400" dirty="0">
                <a:solidFill>
                  <a:srgbClr val="00B050"/>
                </a:solidFill>
              </a:rPr>
              <a:t>.</a:t>
            </a:r>
          </a:p>
          <a:p>
            <a:pPr>
              <a:spcBef>
                <a:spcPts val="700"/>
              </a:spcBef>
            </a:pPr>
            <a:r>
              <a:rPr lang="cs-CZ" sz="2400" dirty="0" err="1"/>
              <a:t>Funiculus</a:t>
            </a:r>
            <a:r>
              <a:rPr lang="cs-CZ" sz="2400" dirty="0"/>
              <a:t> </a:t>
            </a:r>
            <a:r>
              <a:rPr lang="cs-CZ" sz="2400" dirty="0" err="1"/>
              <a:t>umbilicalis</a:t>
            </a:r>
            <a:r>
              <a:rPr lang="cs-CZ" sz="2400" dirty="0"/>
              <a:t> </a:t>
            </a:r>
            <a:r>
              <a:rPr lang="cs-CZ" sz="2400" dirty="0" err="1"/>
              <a:t>circum</a:t>
            </a:r>
            <a:r>
              <a:rPr lang="cs-CZ" sz="2400" dirty="0"/>
              <a:t> </a:t>
            </a:r>
            <a:r>
              <a:rPr lang="cs-CZ" sz="2400" dirty="0" err="1"/>
              <a:t>collum</a:t>
            </a:r>
            <a:r>
              <a:rPr lang="cs-CZ" sz="2400" dirty="0"/>
              <a:t> fetus </a:t>
            </a:r>
            <a:r>
              <a:rPr lang="cs-CZ" sz="2400" dirty="0">
                <a:solidFill>
                  <a:srgbClr val="FF0000"/>
                </a:solidFill>
              </a:rPr>
              <a:t>1x/2x/3x</a:t>
            </a:r>
            <a:r>
              <a:rPr lang="cs-CZ" sz="2400" dirty="0"/>
              <a:t> in </a:t>
            </a:r>
            <a:r>
              <a:rPr lang="cs-CZ" sz="2400" dirty="0" err="1">
                <a:solidFill>
                  <a:srgbClr val="00B050"/>
                </a:solidFill>
              </a:rPr>
              <a:t>grav</a:t>
            </a:r>
            <a:r>
              <a:rPr lang="cs-CZ" sz="2400" dirty="0">
                <a:solidFill>
                  <a:srgbClr val="00B050"/>
                </a:solidFill>
              </a:rPr>
              <a:t>. </a:t>
            </a:r>
            <a:r>
              <a:rPr lang="cs-CZ" sz="2400" dirty="0" err="1">
                <a:solidFill>
                  <a:srgbClr val="00B050"/>
                </a:solidFill>
              </a:rPr>
              <a:t>hebd</a:t>
            </a:r>
            <a:r>
              <a:rPr lang="cs-CZ" sz="2400" dirty="0">
                <a:solidFill>
                  <a:srgbClr val="00B050"/>
                </a:solidFill>
              </a:rPr>
              <a:t>. </a:t>
            </a:r>
            <a:r>
              <a:rPr lang="cs-CZ" sz="2400" dirty="0"/>
              <a:t>40+4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421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REVISION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556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Anatomical</a:t>
            </a:r>
            <a:r>
              <a:rPr lang="cs-CZ" dirty="0"/>
              <a:t> </a:t>
            </a:r>
            <a:r>
              <a:rPr lang="cs-CZ" dirty="0" err="1"/>
              <a:t>structures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body </a:t>
            </a:r>
            <a:r>
              <a:rPr lang="cs-CZ" dirty="0" err="1"/>
              <a:t>liquids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roots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052736"/>
            <a:ext cx="8496944" cy="1200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structure is the connection between the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sacrum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and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coccyx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; it is frequently a true </a:t>
            </a:r>
            <a:r>
              <a:rPr lang="en-US" sz="2400" u="sng" dirty="0">
                <a:solidFill>
                  <a:schemeClr val="bg1"/>
                </a:solidFill>
                <a:latin typeface="Cambria"/>
                <a:cs typeface="Cambria"/>
              </a:rPr>
              <a:t>joint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, but often occurs as a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synchondrosis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,  it is:  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_________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____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8781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NAME STRUCTURES ACCORDING TO DEFINITIONS</a:t>
            </a:r>
            <a:r>
              <a:rPr lang="en-US" sz="2400" b="1" dirty="0">
                <a:latin typeface="+mn-lt"/>
              </a:rPr>
              <a:t>, </a:t>
            </a:r>
          </a:p>
          <a:p>
            <a:pPr algn="l">
              <a:defRPr/>
            </a:pPr>
            <a:r>
              <a:rPr lang="en-US" sz="2400" b="1" dirty="0">
                <a:latin typeface="+mn-lt"/>
              </a:rPr>
              <a:t>TERMS SHOULD BE COMPOUND ADJECTIVES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2420888"/>
            <a:ext cx="8496944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u="sng" dirty="0">
                <a:latin typeface="Cambria"/>
                <a:cs typeface="Cambria"/>
              </a:rPr>
              <a:t>Suture</a:t>
            </a:r>
            <a:r>
              <a:rPr lang="en-US" sz="2400" dirty="0">
                <a:latin typeface="Cambria"/>
                <a:cs typeface="Cambria"/>
              </a:rPr>
              <a:t> lateral to the nasal bone that connects the nasal portion of the </a:t>
            </a:r>
            <a:r>
              <a:rPr lang="en-US" sz="2400" i="1" dirty="0">
                <a:latin typeface="Cambria"/>
                <a:cs typeface="Cambria"/>
              </a:rPr>
              <a:t>frontal bone </a:t>
            </a:r>
            <a:r>
              <a:rPr lang="en-US" sz="2400" dirty="0">
                <a:latin typeface="Cambria"/>
                <a:cs typeface="Cambria"/>
              </a:rPr>
              <a:t>and the frontal process of the </a:t>
            </a:r>
            <a:r>
              <a:rPr lang="en-US" sz="2400" i="1" dirty="0">
                <a:latin typeface="Cambria"/>
                <a:cs typeface="Cambria"/>
              </a:rPr>
              <a:t>maxilla</a:t>
            </a:r>
            <a:r>
              <a:rPr lang="en-US" sz="2400" dirty="0">
                <a:latin typeface="Cambria"/>
                <a:cs typeface="Cambria"/>
              </a:rPr>
              <a:t>, is: </a:t>
            </a:r>
          </a:p>
          <a:p>
            <a:pPr algn="l"/>
            <a:r>
              <a:rPr lang="en-US" sz="2400" dirty="0">
                <a:latin typeface="Cambria"/>
                <a:cs typeface="Cambria"/>
              </a:rPr>
              <a:t>_______</a:t>
            </a:r>
            <a:r>
              <a:rPr lang="cs-CZ" sz="2400" dirty="0">
                <a:latin typeface="Cambria"/>
                <a:cs typeface="Cambria"/>
              </a:rPr>
              <a:t>______</a:t>
            </a:r>
            <a:r>
              <a:rPr lang="en-US" sz="2400" dirty="0">
                <a:latin typeface="Cambria"/>
                <a:cs typeface="Cambria"/>
              </a:rPr>
              <a:t>_</a:t>
            </a:r>
            <a:r>
              <a:rPr lang="cs-CZ" sz="2400" dirty="0">
                <a:latin typeface="Cambria"/>
                <a:cs typeface="Cambria"/>
              </a:rPr>
              <a:t>  </a:t>
            </a:r>
            <a:r>
              <a:rPr lang="en-US" sz="2400" dirty="0">
                <a:latin typeface="Cambria"/>
                <a:cs typeface="Cambria"/>
              </a:rPr>
              <a:t>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789040"/>
            <a:ext cx="8496944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Epicanthus, is the skin </a:t>
            </a:r>
            <a:r>
              <a:rPr lang="en-US" sz="2400" u="sng" dirty="0">
                <a:solidFill>
                  <a:schemeClr val="bg1"/>
                </a:solidFill>
                <a:latin typeface="Cambria"/>
                <a:cs typeface="Cambria"/>
              </a:rPr>
              <a:t>fold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of the upper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eyelid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covering the inner angle of the eye (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. e. on the side close to the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nose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), another Latin name for it is: ____________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</a:t>
            </a:r>
            <a:endParaRPr lang="en-US" sz="2400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8496944" cy="120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mbria"/>
                <a:cs typeface="Cambria"/>
              </a:rPr>
              <a:t>The pleural </a:t>
            </a:r>
            <a:r>
              <a:rPr lang="en-US" sz="2400" u="sng" dirty="0">
                <a:latin typeface="Cambria"/>
                <a:cs typeface="Cambria"/>
              </a:rPr>
              <a:t>recess</a:t>
            </a:r>
            <a:r>
              <a:rPr lang="en-US" sz="2400" dirty="0">
                <a:latin typeface="Cambria"/>
                <a:cs typeface="Cambria"/>
              </a:rPr>
              <a:t> between the lateral wall of thorax (</a:t>
            </a:r>
            <a:r>
              <a:rPr lang="en-US" sz="2400" dirty="0" err="1">
                <a:latin typeface="Cambria"/>
                <a:cs typeface="Cambria"/>
              </a:rPr>
              <a:t>i</a:t>
            </a:r>
            <a:r>
              <a:rPr lang="en-US" sz="2400" dirty="0">
                <a:latin typeface="Cambria"/>
                <a:cs typeface="Cambria"/>
              </a:rPr>
              <a:t>. e. </a:t>
            </a:r>
            <a:r>
              <a:rPr lang="en-US" sz="2400" i="1" dirty="0">
                <a:latin typeface="Cambria"/>
                <a:cs typeface="Cambria"/>
              </a:rPr>
              <a:t>ribs</a:t>
            </a:r>
            <a:r>
              <a:rPr lang="en-US" sz="2400" dirty="0">
                <a:latin typeface="Cambria"/>
                <a:cs typeface="Cambria"/>
              </a:rPr>
              <a:t>) and the descending is sides of </a:t>
            </a:r>
            <a:r>
              <a:rPr lang="en-US" sz="2400" i="1" dirty="0">
                <a:latin typeface="Cambria"/>
                <a:cs typeface="Cambria"/>
              </a:rPr>
              <a:t>diaphragm</a:t>
            </a:r>
            <a:r>
              <a:rPr lang="en-US" sz="2400" dirty="0">
                <a:latin typeface="Cambria"/>
                <a:cs typeface="Cambria"/>
              </a:rPr>
              <a:t> and, is called: </a:t>
            </a:r>
          </a:p>
          <a:p>
            <a:r>
              <a:rPr lang="en-US" sz="2400" i="1" dirty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</a:t>
            </a:r>
            <a:r>
              <a:rPr lang="cs-CZ" sz="2400" dirty="0">
                <a:latin typeface="Cambria"/>
                <a:cs typeface="Cambria"/>
              </a:rPr>
              <a:t>_____  _</a:t>
            </a:r>
            <a:r>
              <a:rPr lang="en-US" sz="2400" dirty="0">
                <a:latin typeface="Cambria"/>
                <a:cs typeface="Cambria"/>
              </a:rPr>
              <a:t>______________________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47664" y="17728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FF00"/>
                </a:solidFill>
              </a:rPr>
              <a:t>articulatio</a:t>
            </a:r>
            <a:r>
              <a:rPr lang="cs-CZ" sz="2000" dirty="0">
                <a:solidFill>
                  <a:srgbClr val="FFFF00"/>
                </a:solidFill>
              </a:rPr>
              <a:t>             </a:t>
            </a:r>
            <a:r>
              <a:rPr lang="cs-CZ" sz="2000" dirty="0" err="1">
                <a:solidFill>
                  <a:srgbClr val="FFFF00"/>
                </a:solidFill>
              </a:rPr>
              <a:t>sacrococcygea</a:t>
            </a:r>
            <a:r>
              <a:rPr lang="cs-CZ" sz="2000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43608" y="314096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sutura       </a:t>
            </a:r>
            <a:r>
              <a:rPr lang="cs-CZ" sz="2000" dirty="0" err="1">
                <a:solidFill>
                  <a:srgbClr val="FFFF00"/>
                </a:solidFill>
              </a:rPr>
              <a:t>frontomaxillaris</a:t>
            </a: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211960" y="450912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       </a:t>
            </a:r>
            <a:r>
              <a:rPr lang="cs-CZ" sz="2000" dirty="0" err="1">
                <a:solidFill>
                  <a:srgbClr val="FFFF00"/>
                </a:solidFill>
              </a:rPr>
              <a:t>plica</a:t>
            </a:r>
            <a:r>
              <a:rPr lang="cs-CZ" sz="2000" dirty="0">
                <a:solidFill>
                  <a:srgbClr val="FFFF00"/>
                </a:solidFill>
              </a:rPr>
              <a:t>      </a:t>
            </a:r>
            <a:r>
              <a:rPr lang="cs-CZ" sz="2000" dirty="0" err="1">
                <a:solidFill>
                  <a:srgbClr val="FFFF00"/>
                </a:solidFill>
              </a:rPr>
              <a:t>palpebronasalis</a:t>
            </a: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594928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cs-CZ" sz="2000" dirty="0" err="1">
                <a:solidFill>
                  <a:srgbClr val="7030A0"/>
                </a:solidFill>
              </a:rPr>
              <a:t>recessus</a:t>
            </a:r>
            <a:r>
              <a:rPr lang="cs-CZ" sz="2000" dirty="0">
                <a:solidFill>
                  <a:srgbClr val="7030A0"/>
                </a:solidFill>
              </a:rPr>
              <a:t>    </a:t>
            </a:r>
            <a:r>
              <a:rPr lang="cs-CZ" sz="2000" dirty="0" err="1">
                <a:solidFill>
                  <a:srgbClr val="7030A0"/>
                </a:solidFill>
              </a:rPr>
              <a:t>costodiaphragmaticus</a:t>
            </a:r>
            <a:endParaRPr lang="cs-CZ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8" grpId="0" build="allAtOnce" animBg="1"/>
      <p:bldP spid="9" grpId="0" build="allAtOnce" animBg="1"/>
      <p:bldP spid="10" grpId="0" build="allAtOnce" animBg="1"/>
      <p:bldP spid="7" grpId="0" build="allAtOnce"/>
      <p:bldP spid="14" grpId="0" build="allAtOnce"/>
      <p:bldP spid="15" grpId="0" build="allAtOnce"/>
      <p:bldP spid="1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7723"/>
            <a:ext cx="8781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NAME STRUCTURES ACCORDING TO DEFINITIONS</a:t>
            </a:r>
            <a:r>
              <a:rPr lang="en-US" sz="2400" b="1" dirty="0">
                <a:latin typeface="+mn-lt"/>
              </a:rPr>
              <a:t>, </a:t>
            </a:r>
          </a:p>
          <a:p>
            <a:pPr algn="l">
              <a:defRPr/>
            </a:pPr>
            <a:r>
              <a:rPr lang="en-US" sz="2400" b="1" dirty="0">
                <a:latin typeface="+mn-lt"/>
              </a:rPr>
              <a:t>TERMS SHOULD BE COMPOUND ADJECTIVES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861048"/>
            <a:ext cx="849694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>
                <a:latin typeface="Cambria"/>
                <a:cs typeface="Cambria"/>
              </a:rPr>
              <a:t>T</a:t>
            </a:r>
            <a:r>
              <a:rPr lang="en-US" sz="2400" dirty="0">
                <a:latin typeface="Cambria"/>
                <a:cs typeface="Cambria"/>
              </a:rPr>
              <a:t>he deep </a:t>
            </a:r>
            <a:r>
              <a:rPr lang="en-US" sz="2400" u="sng" dirty="0">
                <a:latin typeface="Cambria"/>
                <a:cs typeface="Cambria"/>
              </a:rPr>
              <a:t>recess</a:t>
            </a:r>
            <a:r>
              <a:rPr lang="en-US" sz="2400" dirty="0">
                <a:latin typeface="Cambria"/>
                <a:cs typeface="Cambria"/>
              </a:rPr>
              <a:t> of the peritoneal cavity extending upward between the </a:t>
            </a:r>
            <a:r>
              <a:rPr lang="en-US" sz="2400" i="1" dirty="0">
                <a:latin typeface="Cambria"/>
                <a:cs typeface="Cambria"/>
              </a:rPr>
              <a:t>liver</a:t>
            </a:r>
            <a:r>
              <a:rPr lang="en-US" sz="2400" dirty="0">
                <a:latin typeface="Cambria"/>
                <a:cs typeface="Cambria"/>
              </a:rPr>
              <a:t> in front and the </a:t>
            </a:r>
            <a:r>
              <a:rPr lang="en-US" sz="2400" i="1" dirty="0">
                <a:latin typeface="Cambria"/>
                <a:cs typeface="Cambria"/>
              </a:rPr>
              <a:t>kidney</a:t>
            </a:r>
            <a:r>
              <a:rPr lang="en-US" sz="2400" dirty="0">
                <a:latin typeface="Cambria"/>
                <a:cs typeface="Cambria"/>
              </a:rPr>
              <a:t> behind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is</a:t>
            </a:r>
            <a:r>
              <a:rPr lang="cs-CZ" sz="2400" dirty="0">
                <a:latin typeface="Cambria"/>
                <a:cs typeface="Cambria"/>
              </a:rPr>
              <a:t>: </a:t>
            </a:r>
          </a:p>
          <a:p>
            <a:r>
              <a:rPr lang="en-US" sz="2400" dirty="0">
                <a:latin typeface="Cambria"/>
                <a:cs typeface="Cambria"/>
              </a:rPr>
              <a:t>__________</a:t>
            </a:r>
            <a:r>
              <a:rPr lang="cs-CZ" sz="2400" dirty="0">
                <a:latin typeface="Cambria"/>
                <a:cs typeface="Cambria"/>
              </a:rPr>
              <a:t>  </a:t>
            </a:r>
            <a:r>
              <a:rPr lang="en-US" sz="2400" dirty="0">
                <a:latin typeface="Cambria"/>
                <a:cs typeface="Cambria"/>
              </a:rPr>
              <a:t>___________________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844824"/>
            <a:ext cx="8496944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anterior </a:t>
            </a:r>
            <a:r>
              <a:rPr lang="cs-CZ" sz="2400" u="sng" dirty="0">
                <a:solidFill>
                  <a:schemeClr val="bg1"/>
                </a:solidFill>
                <a:latin typeface="Cambria"/>
                <a:cs typeface="Cambria"/>
              </a:rPr>
              <a:t>part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u="sng" dirty="0">
                <a:solidFill>
                  <a:schemeClr val="bg1"/>
                </a:solidFill>
                <a:latin typeface="Cambria"/>
                <a:cs typeface="Cambria"/>
              </a:rPr>
              <a:t>of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the superficial fibers of the medial </a:t>
            </a:r>
            <a:r>
              <a:rPr lang="en-US" sz="2400" u="sng" dirty="0">
                <a:solidFill>
                  <a:schemeClr val="bg1"/>
                </a:solidFill>
                <a:latin typeface="Cambria"/>
                <a:cs typeface="Cambria"/>
              </a:rPr>
              <a:t>collateral ligament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of the ankle joint, attached superiorly to the anterior surface of the medial malleolus of the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tibia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and inferiorly to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the </a:t>
            </a:r>
            <a:r>
              <a:rPr lang="en-US" sz="2400" i="1" dirty="0" err="1">
                <a:solidFill>
                  <a:schemeClr val="bg1"/>
                </a:solidFill>
                <a:latin typeface="Cambria"/>
                <a:cs typeface="Cambria"/>
              </a:rPr>
              <a:t>navicular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 bone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is: </a:t>
            </a:r>
            <a:endParaRPr lang="cs-CZ" sz="24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 __________________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</a:t>
            </a:r>
            <a:endParaRPr lang="en-US" sz="2400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908720"/>
            <a:ext cx="849694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Right or left </a:t>
            </a:r>
            <a:r>
              <a:rPr lang="en-US" sz="2400" u="sng" dirty="0">
                <a:latin typeface="Cambria"/>
                <a:cs typeface="Cambria"/>
              </a:rPr>
              <a:t>opening</a:t>
            </a:r>
            <a:r>
              <a:rPr lang="en-US" sz="2400" dirty="0">
                <a:latin typeface="Cambria"/>
                <a:cs typeface="Cambria"/>
              </a:rPr>
              <a:t> between the </a:t>
            </a:r>
            <a:r>
              <a:rPr lang="en-US" sz="2400" i="1" dirty="0">
                <a:latin typeface="Cambria"/>
                <a:cs typeface="Cambria"/>
              </a:rPr>
              <a:t>atrium</a:t>
            </a:r>
            <a:r>
              <a:rPr lang="en-US" sz="2400" dirty="0">
                <a:latin typeface="Cambria"/>
                <a:cs typeface="Cambria"/>
              </a:rPr>
              <a:t> and </a:t>
            </a:r>
            <a:r>
              <a:rPr lang="en-US" sz="2400" i="1" dirty="0">
                <a:latin typeface="Cambria"/>
                <a:cs typeface="Cambria"/>
              </a:rPr>
              <a:t>ventricle</a:t>
            </a:r>
            <a:r>
              <a:rPr lang="en-US" sz="2400" dirty="0">
                <a:latin typeface="Cambria"/>
                <a:cs typeface="Cambria"/>
              </a:rPr>
              <a:t> is: ____________</a:t>
            </a:r>
            <a:r>
              <a:rPr lang="cs-CZ" sz="2400" dirty="0">
                <a:latin typeface="Cambria"/>
                <a:cs typeface="Cambria"/>
              </a:rPr>
              <a:t>  </a:t>
            </a:r>
            <a:r>
              <a:rPr lang="en-US" sz="2400" dirty="0">
                <a:latin typeface="Cambria"/>
                <a:cs typeface="Cambria"/>
              </a:rPr>
              <a:t>______________________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157192"/>
            <a:ext cx="8496944" cy="156966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One of facial </a:t>
            </a:r>
            <a:r>
              <a:rPr lang="en-US" sz="2400" u="sng" dirty="0">
                <a:solidFill>
                  <a:schemeClr val="bg1"/>
                </a:solidFill>
                <a:latin typeface="Cambria"/>
                <a:cs typeface="Cambria"/>
              </a:rPr>
              <a:t>lymph nodes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situated near the junction of the superior labial and facial arteries, which drains the external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nose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and upper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 lip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into the submandibular node is called: ____________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</a:t>
            </a:r>
            <a:r>
              <a:rPr lang="cs-CZ" sz="2400" dirty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________________________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5536" y="328498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</a:rPr>
              <a:t>   </a:t>
            </a:r>
            <a:r>
              <a:rPr lang="cs-CZ" sz="2000" dirty="0" err="1">
                <a:solidFill>
                  <a:srgbClr val="FFFF00"/>
                </a:solidFill>
              </a:rPr>
              <a:t>pars</a:t>
            </a:r>
            <a:r>
              <a:rPr lang="cs-CZ" sz="2000" dirty="0">
                <a:solidFill>
                  <a:srgbClr val="FFFF00"/>
                </a:solidFill>
              </a:rPr>
              <a:t>        </a:t>
            </a:r>
            <a:r>
              <a:rPr lang="cs-CZ" sz="2000" dirty="0" err="1">
                <a:solidFill>
                  <a:srgbClr val="FFFF00"/>
                </a:solidFill>
              </a:rPr>
              <a:t>tibionavicularis</a:t>
            </a:r>
            <a:r>
              <a:rPr lang="cs-CZ" sz="2000" dirty="0">
                <a:solidFill>
                  <a:srgbClr val="FFFF00"/>
                </a:solidFill>
              </a:rPr>
              <a:t>        </a:t>
            </a:r>
            <a:r>
              <a:rPr lang="cs-CZ" sz="2000" dirty="0" err="1">
                <a:solidFill>
                  <a:srgbClr val="FFFF00"/>
                </a:solidFill>
              </a:rPr>
              <a:t>ligamenti</a:t>
            </a:r>
            <a:r>
              <a:rPr lang="cs-CZ" sz="2000" dirty="0">
                <a:solidFill>
                  <a:srgbClr val="FFFF00"/>
                </a:solidFill>
              </a:rPr>
              <a:t>		</a:t>
            </a:r>
            <a:r>
              <a:rPr lang="cs-CZ" sz="2000" dirty="0" err="1">
                <a:solidFill>
                  <a:srgbClr val="FFFF00"/>
                </a:solidFill>
              </a:rPr>
              <a:t>collateralis</a:t>
            </a: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1560" y="126876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cs-CZ" sz="2000" dirty="0">
                <a:solidFill>
                  <a:srgbClr val="FFFF00"/>
                </a:solidFill>
              </a:rPr>
              <a:t>ostium   </a:t>
            </a:r>
            <a:r>
              <a:rPr lang="cs-CZ" sz="2000" dirty="0" err="1">
                <a:solidFill>
                  <a:srgbClr val="FFFF00"/>
                </a:solidFill>
              </a:rPr>
              <a:t>atrioventriculare</a:t>
            </a: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1560" y="62373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FF00"/>
                </a:solidFill>
              </a:rPr>
              <a:t>nodi</a:t>
            </a:r>
            <a:r>
              <a:rPr lang="cs-CZ" sz="2000" dirty="0">
                <a:solidFill>
                  <a:srgbClr val="FFFF00"/>
                </a:solidFill>
              </a:rPr>
              <a:t>              </a:t>
            </a:r>
            <a:r>
              <a:rPr lang="cs-CZ" sz="2000" dirty="0" err="1">
                <a:solidFill>
                  <a:srgbClr val="FFFF00"/>
                </a:solidFill>
              </a:rPr>
              <a:t>lymphatici</a:t>
            </a:r>
            <a:r>
              <a:rPr lang="cs-CZ" sz="2000" dirty="0">
                <a:solidFill>
                  <a:srgbClr val="FFFF00"/>
                </a:solidFill>
              </a:rPr>
              <a:t>            </a:t>
            </a:r>
            <a:r>
              <a:rPr lang="cs-CZ" sz="2000" dirty="0" err="1">
                <a:solidFill>
                  <a:srgbClr val="FFFF00"/>
                </a:solidFill>
              </a:rPr>
              <a:t>nasolabiales</a:t>
            </a:r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45811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FFFF00"/>
                </a:solidFill>
              </a:rPr>
              <a:t>recessus</a:t>
            </a:r>
            <a:r>
              <a:rPr lang="cs-CZ" sz="2000" dirty="0">
                <a:solidFill>
                  <a:srgbClr val="FFFF00"/>
                </a:solidFill>
              </a:rPr>
              <a:t>   </a:t>
            </a:r>
            <a:r>
              <a:rPr lang="cs-CZ" sz="2000" dirty="0" err="1">
                <a:solidFill>
                  <a:srgbClr val="FFFF00"/>
                </a:solidFill>
              </a:rPr>
              <a:t>hepatorenalis</a:t>
            </a:r>
            <a:endParaRPr lang="cs-CZ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46222" cy="3046988"/>
          </a:xfrm>
          <a:prstGeom prst="rect">
            <a:avLst/>
          </a:prstGeom>
          <a:noFill/>
          <a:ln w="3175" cmpd="sng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Each lung is enclosed within a sac (</a:t>
            </a:r>
            <a:r>
              <a:rPr lang="en-US" sz="2400" i="1" dirty="0">
                <a:latin typeface="Cambria"/>
                <a:cs typeface="Cambria"/>
              </a:rPr>
              <a:t>pleura</a:t>
            </a:r>
            <a:r>
              <a:rPr lang="en-US" sz="2400" dirty="0">
                <a:latin typeface="Cambria"/>
                <a:cs typeface="Cambria"/>
              </a:rPr>
              <a:t>), which has two layers. Normally there is no space within these two layers except for a thin film of lubricating fluid. In certain lung diseases, however, a space may be forced between these layers by the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accumulation of </a:t>
            </a:r>
            <a:r>
              <a:rPr lang="en-US" sz="2400" i="1" dirty="0">
                <a:solidFill>
                  <a:srgbClr val="FF0000"/>
                </a:solidFill>
                <a:latin typeface="Cambria"/>
                <a:cs typeface="Cambria"/>
              </a:rPr>
              <a:t>fluid</a:t>
            </a:r>
            <a:r>
              <a:rPr lang="en-US" sz="2400" dirty="0">
                <a:latin typeface="Cambria"/>
                <a:cs typeface="Cambria"/>
              </a:rPr>
              <a:t>, called: _____________________,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lang="en-US" sz="2400" i="1" dirty="0">
                <a:solidFill>
                  <a:srgbClr val="FF0000"/>
                </a:solidFill>
                <a:latin typeface="Cambria"/>
                <a:cs typeface="Cambria"/>
              </a:rPr>
              <a:t>blood</a:t>
            </a:r>
            <a:r>
              <a:rPr lang="en-US" sz="2400" dirty="0">
                <a:latin typeface="Cambria"/>
                <a:cs typeface="Cambria"/>
              </a:rPr>
              <a:t>, called: _____________________ or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lang="en-US" sz="2400" i="1" dirty="0">
                <a:solidFill>
                  <a:srgbClr val="FF0000"/>
                </a:solidFill>
                <a:latin typeface="Cambria"/>
                <a:cs typeface="Cambria"/>
              </a:rPr>
              <a:t>air</a:t>
            </a:r>
            <a:r>
              <a:rPr lang="en-US" sz="2400" dirty="0">
                <a:latin typeface="Cambria"/>
                <a:cs typeface="Cambria"/>
              </a:rPr>
              <a:t>, called: _____________________</a:t>
            </a:r>
            <a:r>
              <a:rPr lang="cs-CZ" sz="2400" dirty="0">
                <a:latin typeface="Cambria"/>
                <a:cs typeface="Cambria"/>
              </a:rPr>
              <a:t>;. </a:t>
            </a:r>
            <a:r>
              <a:rPr lang="cs-CZ" sz="2400" dirty="0" err="1">
                <a:latin typeface="Cambria"/>
                <a:cs typeface="Cambria"/>
              </a:rPr>
              <a:t>Sometimes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there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is</a:t>
            </a:r>
            <a:r>
              <a:rPr lang="cs-CZ" sz="2400" dirty="0">
                <a:latin typeface="Cambria"/>
                <a:cs typeface="Cambria"/>
              </a:rPr>
              <a:t> a </a:t>
            </a:r>
            <a:r>
              <a:rPr lang="cs-CZ" sz="2400" dirty="0" err="1">
                <a:latin typeface="Cambria"/>
                <a:cs typeface="Cambria"/>
              </a:rPr>
              <a:t>combination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cs-CZ" sz="2400" dirty="0">
                <a:latin typeface="Cambria"/>
                <a:cs typeface="Cambria"/>
              </a:rPr>
              <a:t> more </a:t>
            </a:r>
            <a:r>
              <a:rPr lang="cs-CZ" sz="2400" dirty="0" err="1">
                <a:latin typeface="Cambria"/>
                <a:cs typeface="Cambria"/>
              </a:rPr>
              <a:t>factors</a:t>
            </a:r>
            <a:r>
              <a:rPr lang="cs-CZ" sz="2400" dirty="0">
                <a:latin typeface="Cambria"/>
                <a:cs typeface="Cambria"/>
              </a:rPr>
              <a:t>, </a:t>
            </a:r>
            <a:r>
              <a:rPr lang="cs-CZ" sz="2400" dirty="0" err="1">
                <a:latin typeface="Cambria"/>
                <a:cs typeface="Cambria"/>
              </a:rPr>
              <a:t>e.g</a:t>
            </a:r>
            <a:r>
              <a:rPr lang="cs-CZ" sz="2400" dirty="0">
                <a:latin typeface="Cambria"/>
                <a:cs typeface="Cambria"/>
              </a:rPr>
              <a:t>.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air</a:t>
            </a:r>
            <a:r>
              <a:rPr lang="cs-CZ" sz="2400" dirty="0">
                <a:latin typeface="Cambria"/>
                <a:cs typeface="Cambria"/>
              </a:rPr>
              <a:t> ad </a:t>
            </a:r>
            <a:r>
              <a:rPr lang="cs-CZ" sz="2400" dirty="0" err="1">
                <a:latin typeface="Cambria"/>
                <a:cs typeface="Cambria"/>
              </a:rPr>
              <a:t>blood</a:t>
            </a:r>
            <a:r>
              <a:rPr lang="cs-CZ" sz="2400" dirty="0">
                <a:latin typeface="Cambria"/>
                <a:cs typeface="Cambria"/>
              </a:rPr>
              <a:t> in </a:t>
            </a:r>
            <a:r>
              <a:rPr lang="cs-CZ" sz="2400" dirty="0" err="1">
                <a:latin typeface="Cambria"/>
                <a:cs typeface="Cambria"/>
              </a:rPr>
              <a:t>pericardium</a:t>
            </a:r>
            <a:r>
              <a:rPr lang="cs-CZ" sz="2400" dirty="0">
                <a:latin typeface="Cambria"/>
                <a:cs typeface="Cambria"/>
              </a:rPr>
              <a:t> : </a:t>
            </a:r>
            <a:r>
              <a:rPr lang="en-US" sz="2400" dirty="0">
                <a:latin typeface="Cambria"/>
                <a:cs typeface="Cambria"/>
              </a:rPr>
              <a:t>_____________________ </a:t>
            </a:r>
          </a:p>
        </p:txBody>
      </p:sp>
      <p:pic>
        <p:nvPicPr>
          <p:cNvPr id="3" name="Picture 2" descr="prede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736600" cy="69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812" y="45765"/>
            <a:ext cx="496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FILL IN MISSING COMPOUND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459" y="3924577"/>
            <a:ext cx="8443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Abnormalities detected in the analysis of urine are common in clinical practice. Their evaluation can lead to detection of serious underlying diseases.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Blood in urine</a:t>
            </a:r>
            <a:r>
              <a:rPr lang="en-US" sz="2400" dirty="0">
                <a:latin typeface="Cambria"/>
                <a:cs typeface="Cambria"/>
              </a:rPr>
              <a:t>, which is both frightening and well visible is called ___________________ . The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presence of excess of </a:t>
            </a:r>
            <a:r>
              <a:rPr lang="en-US" sz="2400" dirty="0">
                <a:latin typeface="Cambria"/>
                <a:cs typeface="Cambria"/>
              </a:rPr>
              <a:t>serum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proteins </a:t>
            </a:r>
            <a:r>
              <a:rPr lang="en-US" sz="2400" dirty="0">
                <a:latin typeface="Cambria"/>
                <a:cs typeface="Cambria"/>
              </a:rPr>
              <a:t>in urine is _________________, the presence of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pus in urine </a:t>
            </a:r>
            <a:r>
              <a:rPr lang="en-US" sz="2400" dirty="0">
                <a:latin typeface="Cambria"/>
                <a:cs typeface="Cambria"/>
              </a:rPr>
              <a:t>is _____________________, and the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excretion of glucose into urine </a:t>
            </a:r>
            <a:r>
              <a:rPr lang="en-US" sz="2400" dirty="0">
                <a:latin typeface="Cambria"/>
                <a:cs typeface="Cambria"/>
              </a:rPr>
              <a:t>is _____________________.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292080" y="198884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fluido</a:t>
            </a:r>
            <a:r>
              <a:rPr lang="cs-CZ" dirty="0" err="1">
                <a:solidFill>
                  <a:srgbClr val="00B0F0"/>
                </a:solidFill>
              </a:rPr>
              <a:t>thorax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8224" y="2420888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pneumo</a:t>
            </a:r>
            <a:r>
              <a:rPr lang="cs-CZ" dirty="0" err="1">
                <a:solidFill>
                  <a:srgbClr val="00B0F0"/>
                </a:solidFill>
              </a:rPr>
              <a:t>thorax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96136" y="5013176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haemat</a:t>
            </a:r>
            <a:r>
              <a:rPr lang="cs-CZ" dirty="0" err="1">
                <a:solidFill>
                  <a:srgbClr val="00B0F0"/>
                </a:solidFill>
              </a:rPr>
              <a:t>uria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91680" y="2420888"/>
            <a:ext cx="17281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haemo</a:t>
            </a:r>
            <a:r>
              <a:rPr lang="cs-CZ" dirty="0" err="1">
                <a:solidFill>
                  <a:srgbClr val="00B0F0"/>
                </a:solidFill>
              </a:rPr>
              <a:t>thorax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03848" y="3140968"/>
            <a:ext cx="5940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haemopneumo</a:t>
            </a:r>
            <a:r>
              <a:rPr lang="cs-CZ" dirty="0" err="1">
                <a:solidFill>
                  <a:srgbClr val="00B0F0"/>
                </a:solidFill>
              </a:rPr>
              <a:t>pericardium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/>
              <a:t>/ </a:t>
            </a:r>
            <a:r>
              <a:rPr lang="cs-CZ" dirty="0" err="1"/>
              <a:t>pneumohaemo</a:t>
            </a:r>
            <a:r>
              <a:rPr lang="cs-CZ" dirty="0" err="1">
                <a:solidFill>
                  <a:srgbClr val="00B0F0"/>
                </a:solidFill>
              </a:rPr>
              <a:t>pericardium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04248" y="5373216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protein</a:t>
            </a:r>
            <a:r>
              <a:rPr lang="cs-CZ" dirty="0" err="1">
                <a:solidFill>
                  <a:srgbClr val="00B0F0"/>
                </a:solidFill>
              </a:rPr>
              <a:t>uria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5733256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py</a:t>
            </a:r>
            <a:r>
              <a:rPr lang="cs-CZ" dirty="0" err="1">
                <a:solidFill>
                  <a:srgbClr val="00B0F0"/>
                </a:solidFill>
              </a:rPr>
              <a:t>uria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860032" y="6165304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glycos</a:t>
            </a:r>
            <a:r>
              <a:rPr lang="cs-CZ" dirty="0" err="1">
                <a:solidFill>
                  <a:srgbClr val="00B0F0"/>
                </a:solidFill>
              </a:rPr>
              <a:t>uria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19675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" pitchFamily="18" charset="0"/>
              </a:rPr>
              <a:t>On </a:t>
            </a:r>
            <a:r>
              <a:rPr lang="cs-CZ" sz="2400" dirty="0" err="1">
                <a:latin typeface="Cambria" pitchFamily="18" charset="0"/>
              </a:rPr>
              <a:t>the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contrary</a:t>
            </a:r>
            <a:r>
              <a:rPr lang="cs-CZ" sz="2400" dirty="0">
                <a:latin typeface="Cambria" pitchFamily="18" charset="0"/>
              </a:rPr>
              <a:t>, </a:t>
            </a:r>
            <a:r>
              <a:rPr lang="cs-CZ" sz="2400" dirty="0" err="1">
                <a:latin typeface="Cambria" pitchFamily="18" charset="0"/>
              </a:rPr>
              <a:t>if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there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is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</a:rPr>
              <a:t>an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</a:rPr>
              <a:t>excess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</a:rPr>
              <a:t>of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</a:rPr>
              <a:t> urea </a:t>
            </a:r>
            <a:r>
              <a:rPr lang="cs-CZ" sz="2400" dirty="0">
                <a:latin typeface="Cambria" pitchFamily="18" charset="0"/>
              </a:rPr>
              <a:t>(</a:t>
            </a:r>
            <a:r>
              <a:rPr lang="cs-CZ" sz="2400" dirty="0" err="1">
                <a:latin typeface="Cambria" pitchFamily="18" charset="0"/>
              </a:rPr>
              <a:t>one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of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te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main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components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of</a:t>
            </a:r>
            <a:r>
              <a:rPr lang="cs-CZ" sz="2400" dirty="0">
                <a:latin typeface="Cambria" pitchFamily="18" charset="0"/>
              </a:rPr>
              <a:t> urine: i.</a:t>
            </a:r>
            <a:r>
              <a:rPr lang="cs-CZ" sz="2400" dirty="0" err="1">
                <a:latin typeface="Cambria" pitchFamily="18" charset="0"/>
              </a:rPr>
              <a:t>e</a:t>
            </a:r>
            <a:r>
              <a:rPr lang="cs-CZ" sz="2400" dirty="0">
                <a:latin typeface="Cambria" pitchFamily="18" charset="0"/>
              </a:rPr>
              <a:t>. </a:t>
            </a:r>
            <a:r>
              <a:rPr lang="cs-CZ" sz="2400" dirty="0" err="1">
                <a:latin typeface="Cambria" pitchFamily="18" charset="0"/>
              </a:rPr>
              <a:t>amino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acid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and</a:t>
            </a:r>
            <a:r>
              <a:rPr lang="cs-CZ" sz="2400" dirty="0">
                <a:latin typeface="Cambria" pitchFamily="18" charset="0"/>
              </a:rPr>
              <a:t> protein </a:t>
            </a:r>
            <a:r>
              <a:rPr lang="cs-CZ" sz="2400" dirty="0" err="1">
                <a:latin typeface="Cambria" pitchFamily="18" charset="0"/>
              </a:rPr>
              <a:t>metabolism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products</a:t>
            </a:r>
            <a:r>
              <a:rPr lang="cs-CZ" sz="2400" dirty="0">
                <a:latin typeface="Cambria" pitchFamily="18" charset="0"/>
              </a:rPr>
              <a:t>) 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</a:rPr>
              <a:t>in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</a:rPr>
              <a:t>blood</a:t>
            </a:r>
            <a:r>
              <a:rPr lang="cs-CZ" sz="2400" dirty="0">
                <a:latin typeface="Cambria" pitchFamily="18" charset="0"/>
              </a:rPr>
              <a:t>, </a:t>
            </a:r>
            <a:r>
              <a:rPr lang="cs-CZ" sz="2400" dirty="0" err="1">
                <a:latin typeface="Cambria" pitchFamily="18" charset="0"/>
              </a:rPr>
              <a:t>we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call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the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state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  <a:cs typeface="Cambria"/>
              </a:rPr>
              <a:t>_____________________ </a:t>
            </a:r>
            <a:r>
              <a:rPr lang="cs-CZ" sz="2400" dirty="0">
                <a:latin typeface="Cambria" pitchFamily="18" charset="0"/>
                <a:cs typeface="Cambria"/>
              </a:rPr>
              <a:t>. </a:t>
            </a:r>
            <a:r>
              <a:rPr lang="cs-CZ" sz="2400" dirty="0" err="1">
                <a:latin typeface="Cambria" pitchFamily="18" charset="0"/>
                <a:cs typeface="Cambria"/>
              </a:rPr>
              <a:t>Similarly</a:t>
            </a:r>
            <a:r>
              <a:rPr lang="cs-CZ" sz="2400" dirty="0">
                <a:latin typeface="Cambria" pitchFamily="18" charset="0"/>
                <a:cs typeface="Cambria"/>
              </a:rPr>
              <a:t>, </a:t>
            </a:r>
            <a:r>
              <a:rPr lang="cs-CZ" sz="2400" dirty="0" err="1">
                <a:latin typeface="Cambria" pitchFamily="18" charset="0"/>
                <a:cs typeface="Cambria"/>
              </a:rPr>
              <a:t>if</a:t>
            </a:r>
            <a:r>
              <a:rPr lang="cs-CZ" sz="2400" dirty="0">
                <a:latin typeface="Cambria" pitchFamily="18" charset="0"/>
                <a:cs typeface="Cambria"/>
              </a:rPr>
              <a:t> </a:t>
            </a:r>
            <a:r>
              <a:rPr lang="cs-CZ" sz="2400" dirty="0" err="1">
                <a:latin typeface="Cambria" pitchFamily="18" charset="0"/>
                <a:cs typeface="Cambria"/>
              </a:rPr>
              <a:t>there</a:t>
            </a:r>
            <a:r>
              <a:rPr lang="cs-CZ" sz="2400" dirty="0">
                <a:latin typeface="Cambria" pitchFamily="18" charset="0"/>
                <a:cs typeface="Cambria"/>
              </a:rPr>
              <a:t> </a:t>
            </a:r>
            <a:r>
              <a:rPr lang="cs-CZ" sz="2400" dirty="0" err="1">
                <a:latin typeface="Cambria" pitchFamily="18" charset="0"/>
                <a:cs typeface="Cambria"/>
              </a:rPr>
              <a:t>is</a:t>
            </a:r>
            <a:r>
              <a:rPr lang="cs-CZ" sz="2400" dirty="0">
                <a:latin typeface="Cambria" pitchFamily="18" charset="0"/>
                <a:cs typeface="Cambria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  <a:cs typeface="Cambria"/>
              </a:rPr>
              <a:t>alcohol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  <a:cs typeface="Cambria"/>
              </a:rPr>
              <a:t> in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  <a:cs typeface="Cambria"/>
              </a:rPr>
              <a:t>patient</a:t>
            </a:r>
            <a:r>
              <a:rPr lang="cs-CZ" sz="2400" dirty="0">
                <a:solidFill>
                  <a:srgbClr val="FF0000"/>
                </a:solidFill>
                <a:latin typeface="Cambria" pitchFamily="18" charset="0"/>
                <a:cs typeface="Cambria"/>
              </a:rPr>
              <a:t>´s </a:t>
            </a:r>
            <a:r>
              <a:rPr lang="cs-CZ" sz="2400" dirty="0" err="1">
                <a:solidFill>
                  <a:srgbClr val="FF0000"/>
                </a:solidFill>
                <a:latin typeface="Cambria" pitchFamily="18" charset="0"/>
                <a:cs typeface="Cambria"/>
              </a:rPr>
              <a:t>blood</a:t>
            </a:r>
            <a:r>
              <a:rPr lang="cs-CZ" sz="2400" dirty="0">
                <a:latin typeface="Cambria" pitchFamily="18" charset="0"/>
                <a:cs typeface="Cambria"/>
              </a:rPr>
              <a:t>, </a:t>
            </a:r>
            <a:r>
              <a:rPr lang="cs-CZ" sz="2400" dirty="0" err="1">
                <a:latin typeface="Cambria" pitchFamily="18" charset="0"/>
                <a:cs typeface="Cambria"/>
              </a:rPr>
              <a:t>the</a:t>
            </a:r>
            <a:r>
              <a:rPr lang="cs-CZ" sz="2400" dirty="0">
                <a:latin typeface="Cambria" pitchFamily="18" charset="0"/>
                <a:cs typeface="Cambria"/>
              </a:rPr>
              <a:t> </a:t>
            </a:r>
            <a:r>
              <a:rPr lang="cs-CZ" sz="2400" dirty="0" err="1">
                <a:latin typeface="Cambria" pitchFamily="18" charset="0"/>
                <a:cs typeface="Cambria"/>
              </a:rPr>
              <a:t>medical</a:t>
            </a:r>
            <a:r>
              <a:rPr lang="cs-CZ" sz="2400" dirty="0">
                <a:latin typeface="Cambria" pitchFamily="18" charset="0"/>
                <a:cs typeface="Cambria"/>
              </a:rPr>
              <a:t> term </a:t>
            </a:r>
            <a:r>
              <a:rPr lang="cs-CZ" sz="2400" dirty="0" err="1">
                <a:latin typeface="Cambria" pitchFamily="18" charset="0"/>
                <a:cs typeface="Cambria"/>
              </a:rPr>
              <a:t>is</a:t>
            </a:r>
            <a:r>
              <a:rPr lang="cs-CZ" sz="2400" dirty="0">
                <a:latin typeface="Cambria" pitchFamily="18" charset="0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_____________________ </a:t>
            </a:r>
            <a:r>
              <a:rPr lang="cs-CZ" sz="2400" dirty="0">
                <a:latin typeface="Cambria"/>
                <a:cs typeface="Cambria"/>
              </a:rPr>
              <a:t>; </a:t>
            </a:r>
            <a:r>
              <a:rPr lang="cs-CZ" sz="2400" dirty="0" err="1">
                <a:latin typeface="Cambria"/>
                <a:cs typeface="Cambria"/>
              </a:rPr>
              <a:t>if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there</a:t>
            </a:r>
            <a:r>
              <a:rPr lang="cs-CZ" sz="2400" dirty="0">
                <a:latin typeface="Cambria"/>
                <a:cs typeface="Cambria"/>
              </a:rPr>
              <a:t> are 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pus-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forming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bacteria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in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blood</a:t>
            </a:r>
            <a:r>
              <a:rPr lang="cs-CZ" sz="2400" dirty="0">
                <a:latin typeface="Cambria"/>
                <a:cs typeface="Cambria"/>
              </a:rPr>
              <a:t>, </a:t>
            </a:r>
            <a:r>
              <a:rPr lang="cs-CZ" sz="2400" dirty="0" err="1">
                <a:latin typeface="Cambria"/>
                <a:cs typeface="Cambria"/>
              </a:rPr>
              <a:t>the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condition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is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called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_____________________ </a:t>
            </a:r>
            <a:r>
              <a:rPr lang="cs-CZ" sz="2400" dirty="0">
                <a:latin typeface="Cambria"/>
                <a:cs typeface="Cambria"/>
              </a:rPr>
              <a:t>. A </a:t>
            </a:r>
            <a:r>
              <a:rPr lang="cs-CZ" sz="2400" dirty="0" err="1">
                <a:latin typeface="Cambria"/>
                <a:cs typeface="Cambria"/>
              </a:rPr>
              <a:t>condition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of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raised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blood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acidity </a:t>
            </a:r>
            <a:r>
              <a:rPr lang="cs-CZ" sz="2400" dirty="0">
                <a:latin typeface="Cambria"/>
                <a:cs typeface="Cambria"/>
              </a:rPr>
              <a:t>(pH </a:t>
            </a:r>
            <a:r>
              <a:rPr lang="cs-CZ" sz="2400" dirty="0" err="1">
                <a:latin typeface="Cambria"/>
                <a:cs typeface="Cambria"/>
              </a:rPr>
              <a:t>under</a:t>
            </a:r>
            <a:r>
              <a:rPr lang="cs-CZ" sz="2400" dirty="0">
                <a:latin typeface="Cambria"/>
                <a:cs typeface="Cambria"/>
              </a:rPr>
              <a:t> 7.35) </a:t>
            </a:r>
            <a:r>
              <a:rPr lang="cs-CZ" sz="2400" dirty="0" err="1">
                <a:latin typeface="Cambria"/>
                <a:cs typeface="Cambria"/>
              </a:rPr>
              <a:t>is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then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_____________________ </a:t>
            </a:r>
            <a:r>
              <a:rPr lang="cs-CZ" sz="2400" dirty="0">
                <a:latin typeface="Cambria"/>
                <a:cs typeface="Cambria"/>
              </a:rPr>
              <a:t>; </a:t>
            </a:r>
            <a:r>
              <a:rPr lang="cs-CZ" sz="2400" dirty="0" err="1">
                <a:latin typeface="Cambria"/>
                <a:cs typeface="Cambria"/>
              </a:rPr>
              <a:t>if</a:t>
            </a:r>
            <a:r>
              <a:rPr lang="en-US" sz="2400" dirty="0">
                <a:latin typeface="Cambria"/>
                <a:cs typeface="Cambria"/>
              </a:rPr>
              <a:t> the blood volume is increased as a result of 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an increase in the water content of plasma</a:t>
            </a:r>
            <a:r>
              <a:rPr lang="cs-CZ" sz="2400" dirty="0">
                <a:latin typeface="Cambria"/>
                <a:cs typeface="Cambria"/>
              </a:rPr>
              <a:t>, </a:t>
            </a:r>
            <a:r>
              <a:rPr lang="cs-CZ" sz="2400" dirty="0" err="1">
                <a:latin typeface="Cambria"/>
                <a:cs typeface="Cambria"/>
              </a:rPr>
              <a:t>we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call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state</a:t>
            </a:r>
            <a:r>
              <a:rPr lang="en-US" sz="2400" dirty="0">
                <a:latin typeface="Cambria"/>
                <a:cs typeface="Cambria"/>
              </a:rPr>
              <a:t> _____________________</a:t>
            </a:r>
            <a:r>
              <a:rPr lang="cs-CZ" sz="2400" dirty="0">
                <a:latin typeface="Cambria"/>
                <a:cs typeface="Cambria"/>
              </a:rPr>
              <a:t>; </a:t>
            </a:r>
            <a:r>
              <a:rPr lang="cs-CZ" sz="2400" dirty="0" err="1">
                <a:latin typeface="Cambria"/>
                <a:cs typeface="Cambria"/>
              </a:rPr>
              <a:t>and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pathological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presence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copper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in </a:t>
            </a:r>
            <a:r>
              <a:rPr lang="cs-CZ" sz="2400" dirty="0" err="1">
                <a:solidFill>
                  <a:srgbClr val="FF0000"/>
                </a:solidFill>
                <a:latin typeface="Cambria"/>
                <a:cs typeface="Cambria"/>
              </a:rPr>
              <a:t>blood</a:t>
            </a:r>
            <a:r>
              <a:rPr lang="cs-CZ" sz="24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is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then</a:t>
            </a:r>
            <a:r>
              <a:rPr lang="cs-CZ" sz="2400" dirty="0">
                <a:latin typeface="Cambria"/>
                <a:cs typeface="Cambria"/>
              </a:rPr>
              <a:t> </a:t>
            </a:r>
            <a:r>
              <a:rPr lang="cs-CZ" sz="2400" dirty="0" err="1">
                <a:latin typeface="Cambria"/>
                <a:cs typeface="Cambria"/>
              </a:rPr>
              <a:t>termed</a:t>
            </a:r>
            <a:r>
              <a:rPr lang="en-US" sz="2400" dirty="0">
                <a:latin typeface="Cambria"/>
                <a:cs typeface="Cambria"/>
              </a:rPr>
              <a:t> _____________________</a:t>
            </a:r>
            <a:r>
              <a:rPr lang="cs-CZ" sz="2400" dirty="0">
                <a:latin typeface="Cambria"/>
                <a:cs typeface="Cambria"/>
              </a:rPr>
              <a:t>.                      </a:t>
            </a:r>
          </a:p>
          <a:p>
            <a:endParaRPr lang="cs-CZ" sz="2400" dirty="0">
              <a:latin typeface="Cambria"/>
              <a:cs typeface="Cambr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013176"/>
            <a:ext cx="6032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347864" y="4941168"/>
            <a:ext cx="720080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724128" y="1916832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ur</a:t>
            </a:r>
            <a:r>
              <a:rPr lang="cs-CZ" dirty="0">
                <a:solidFill>
                  <a:srgbClr val="00B0F0"/>
                </a:solidFill>
              </a:rPr>
              <a:t>(a)</a:t>
            </a:r>
            <a:r>
              <a:rPr lang="cs-CZ" dirty="0" err="1">
                <a:solidFill>
                  <a:srgbClr val="00B0F0"/>
                </a:solidFill>
              </a:rPr>
              <a:t>emia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59632" y="2636912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alcohol</a:t>
            </a:r>
            <a:r>
              <a:rPr lang="cs-CZ" dirty="0" err="1">
                <a:solidFill>
                  <a:srgbClr val="00B0F0"/>
                </a:solidFill>
              </a:rPr>
              <a:t>aemia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16016" y="306896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py</a:t>
            </a:r>
            <a:r>
              <a:rPr lang="cs-CZ" dirty="0" err="1">
                <a:solidFill>
                  <a:srgbClr val="00B0F0"/>
                </a:solidFill>
              </a:rPr>
              <a:t>aemia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04248" y="342900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acid</a:t>
            </a:r>
            <a:r>
              <a:rPr lang="cs-CZ" dirty="0" err="1">
                <a:solidFill>
                  <a:srgbClr val="00B0F0"/>
                </a:solidFill>
              </a:rPr>
              <a:t>aemia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84168" y="414908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hydr</a:t>
            </a:r>
            <a:r>
              <a:rPr lang="cs-CZ" dirty="0" err="1">
                <a:solidFill>
                  <a:srgbClr val="00B0F0"/>
                </a:solidFill>
              </a:rPr>
              <a:t>aemia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86916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cupr</a:t>
            </a:r>
            <a:r>
              <a:rPr lang="cs-CZ" dirty="0" err="1">
                <a:solidFill>
                  <a:srgbClr val="00B0F0"/>
                </a:solidFill>
              </a:rPr>
              <a:t>aemia</a:t>
            </a:r>
            <a:endParaRPr lang="cs-CZ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allAtOnce" animBg="1"/>
      <p:bldP spid="8" grpId="0" uiExpand="1" build="allAtOnce" animBg="1"/>
      <p:bldP spid="9" grpId="0" uiExpand="1" build="allAtOnce" animBg="1"/>
      <p:bldP spid="10" grpId="0" uiExpand="1" build="allAtOnce" animBg="1"/>
      <p:bldP spid="11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Expressing</a:t>
            </a:r>
            <a:r>
              <a:rPr lang="cs-CZ" dirty="0"/>
              <a:t> </a:t>
            </a:r>
            <a:r>
              <a:rPr lang="cs-CZ" dirty="0" err="1"/>
              <a:t>resemblance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6" y="120952"/>
            <a:ext cx="836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FORM THE PHRASES AND MATCH THEM WITH SHAPES/LETTERS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692696"/>
            <a:ext cx="56886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/>
              <a:t>os + </a:t>
            </a:r>
            <a:r>
              <a:rPr lang="cs-CZ" sz="2600" dirty="0" err="1"/>
              <a:t>cuboideus</a:t>
            </a:r>
            <a:r>
              <a:rPr lang="cs-CZ" sz="2600" dirty="0"/>
              <a:t>, a, um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musculus</a:t>
            </a:r>
            <a:r>
              <a:rPr lang="cs-CZ" sz="2600" dirty="0"/>
              <a:t> + </a:t>
            </a:r>
            <a:r>
              <a:rPr lang="cs-CZ" sz="2600" dirty="0" err="1"/>
              <a:t>deltoideus</a:t>
            </a:r>
            <a:r>
              <a:rPr lang="cs-CZ" sz="2600" dirty="0"/>
              <a:t>, a, um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articulatio</a:t>
            </a:r>
            <a:r>
              <a:rPr lang="cs-CZ" sz="2600" dirty="0"/>
              <a:t> + </a:t>
            </a:r>
            <a:r>
              <a:rPr lang="cs-CZ" sz="2600" dirty="0" err="1"/>
              <a:t>sphaeroideus</a:t>
            </a:r>
            <a:r>
              <a:rPr lang="cs-CZ" sz="2600" dirty="0"/>
              <a:t>, a, um 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/>
              <a:t>linea + </a:t>
            </a:r>
            <a:r>
              <a:rPr lang="cs-CZ" sz="2600" dirty="0" err="1"/>
              <a:t>trapezoideus</a:t>
            </a:r>
            <a:r>
              <a:rPr lang="cs-CZ" sz="2600" dirty="0"/>
              <a:t>, a, um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regio</a:t>
            </a:r>
            <a:r>
              <a:rPr lang="cs-CZ" sz="2600" dirty="0"/>
              <a:t> + </a:t>
            </a:r>
            <a:r>
              <a:rPr lang="cs-CZ" sz="2600" dirty="0" err="1"/>
              <a:t>ellipsoideus</a:t>
            </a:r>
            <a:r>
              <a:rPr lang="cs-CZ" sz="2600" dirty="0"/>
              <a:t>, a, um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ossa</a:t>
            </a:r>
            <a:r>
              <a:rPr lang="cs-CZ" sz="2600" dirty="0"/>
              <a:t> + </a:t>
            </a:r>
            <a:r>
              <a:rPr lang="cs-CZ" sz="2600" dirty="0" err="1"/>
              <a:t>sesamoideus</a:t>
            </a:r>
            <a:r>
              <a:rPr lang="cs-CZ" sz="2600" dirty="0"/>
              <a:t>, a, um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tuberculum</a:t>
            </a:r>
            <a:r>
              <a:rPr lang="cs-CZ" sz="2600" dirty="0"/>
              <a:t> + </a:t>
            </a:r>
            <a:r>
              <a:rPr lang="cs-CZ" sz="2600" dirty="0" err="1"/>
              <a:t>conoideus</a:t>
            </a:r>
            <a:r>
              <a:rPr lang="cs-CZ" sz="2600" dirty="0"/>
              <a:t>, a, um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musculus</a:t>
            </a:r>
            <a:r>
              <a:rPr lang="cs-CZ" sz="2600" dirty="0"/>
              <a:t> + </a:t>
            </a:r>
            <a:r>
              <a:rPr lang="cs-CZ" sz="2600" dirty="0" err="1"/>
              <a:t>rhomboideus</a:t>
            </a:r>
            <a:r>
              <a:rPr lang="cs-CZ" sz="2600" dirty="0"/>
              <a:t>, a, um  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/>
              <a:t>os + </a:t>
            </a:r>
            <a:r>
              <a:rPr lang="cs-CZ" sz="2600" dirty="0" err="1"/>
              <a:t>hyoideus</a:t>
            </a:r>
            <a:r>
              <a:rPr lang="cs-CZ" sz="2600" dirty="0"/>
              <a:t>, a, um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600" dirty="0" err="1"/>
              <a:t>colon</a:t>
            </a:r>
            <a:r>
              <a:rPr lang="cs-CZ" sz="2600" dirty="0"/>
              <a:t> + </a:t>
            </a:r>
            <a:r>
              <a:rPr lang="cs-CZ" sz="2600" dirty="0" err="1"/>
              <a:t>sigmoideus</a:t>
            </a:r>
            <a:r>
              <a:rPr lang="cs-CZ" sz="2600" dirty="0"/>
              <a:t>, a, um </a:t>
            </a:r>
          </a:p>
        </p:txBody>
      </p:sp>
      <p:sp>
        <p:nvSpPr>
          <p:cNvPr id="5" name="Oval 4"/>
          <p:cNvSpPr/>
          <p:nvPr/>
        </p:nvSpPr>
        <p:spPr>
          <a:xfrm>
            <a:off x="7308304" y="1916832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372200" y="1268760"/>
            <a:ext cx="447524" cy="508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7524328" y="764704"/>
            <a:ext cx="520095" cy="5080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6156176" y="4509120"/>
            <a:ext cx="290286" cy="5080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48264" y="3068960"/>
            <a:ext cx="725713" cy="302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>
            <a:off x="6084168" y="2348880"/>
            <a:ext cx="508000" cy="5080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6133" y="4777177"/>
            <a:ext cx="517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υ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2520" y="5441798"/>
            <a:ext cx="1129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Σ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, C</a:t>
            </a:r>
          </a:p>
        </p:txBody>
      </p:sp>
      <p:sp>
        <p:nvSpPr>
          <p:cNvPr id="15" name="Teardrop 14"/>
          <p:cNvSpPr/>
          <p:nvPr/>
        </p:nvSpPr>
        <p:spPr>
          <a:xfrm rot="19019103">
            <a:off x="5949275" y="3578511"/>
            <a:ext cx="379950" cy="387580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0"/>
          <p:cNvGrpSpPr/>
          <p:nvPr/>
        </p:nvGrpSpPr>
        <p:grpSpPr>
          <a:xfrm>
            <a:off x="7164288" y="3861048"/>
            <a:ext cx="438453" cy="695604"/>
            <a:chOff x="6016622" y="4859136"/>
            <a:chExt cx="594177" cy="844977"/>
          </a:xfrm>
        </p:grpSpPr>
        <p:sp>
          <p:nvSpPr>
            <p:cNvPr id="18" name="Trapezoid 17"/>
            <p:cNvSpPr/>
            <p:nvPr/>
          </p:nvSpPr>
          <p:spPr>
            <a:xfrm>
              <a:off x="6016622" y="4924275"/>
              <a:ext cx="594177" cy="630465"/>
            </a:xfrm>
            <a:prstGeom prst="trapezoi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173860" y="4859136"/>
              <a:ext cx="281215" cy="16189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016622" y="5401732"/>
              <a:ext cx="594177" cy="30238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796136" y="1052736"/>
            <a:ext cx="55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Δ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02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5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6" y="142502"/>
            <a:ext cx="8575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FIGURE OUT THE ANATOMICAL NAMES FOR THE FOLLOWING STRUCTURES BASED ON RESEMBLANCE</a:t>
            </a:r>
            <a:endParaRPr 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11" y="1390269"/>
            <a:ext cx="2304256" cy="208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05" y="3870333"/>
            <a:ext cx="241268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03" y="3644040"/>
            <a:ext cx="19716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5" y="1596912"/>
            <a:ext cx="2453133" cy="165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88" y="1379178"/>
            <a:ext cx="3528392" cy="18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5" y="3539664"/>
            <a:ext cx="2716922" cy="270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9619" y="83457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thyros</a:t>
            </a:r>
            <a:r>
              <a:rPr lang="cs-CZ" dirty="0"/>
              <a:t> (</a:t>
            </a:r>
            <a:r>
              <a:rPr lang="cs-CZ" dirty="0" err="1"/>
              <a:t>shield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14486" y="6313282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skafe</a:t>
            </a:r>
            <a:r>
              <a:rPr lang="cs-CZ" dirty="0"/>
              <a:t> (</a:t>
            </a:r>
            <a:r>
              <a:rPr lang="cs-CZ" dirty="0" err="1"/>
              <a:t>boat</a:t>
            </a:r>
            <a:r>
              <a:rPr lang="cs-CZ" dirty="0"/>
              <a:t>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0762" y="631328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xifos</a:t>
            </a:r>
            <a:r>
              <a:rPr lang="cs-CZ" dirty="0"/>
              <a:t> (</a:t>
            </a:r>
            <a:r>
              <a:rPr lang="cs-CZ" dirty="0" err="1"/>
              <a:t>sword</a:t>
            </a:r>
            <a:r>
              <a:rPr lang="cs-CZ" dirty="0"/>
              <a:t>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609" y="834571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sigma (</a:t>
            </a:r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letter</a:t>
            </a:r>
            <a:r>
              <a:rPr lang="cs-CZ" dirty="0"/>
              <a:t> Σ)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38517" y="834571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pteryx</a:t>
            </a:r>
            <a:r>
              <a:rPr lang="cs-CZ" dirty="0"/>
              <a:t>, gen. </a:t>
            </a:r>
            <a:r>
              <a:rPr lang="cs-CZ" dirty="0" err="1"/>
              <a:t>pterygos</a:t>
            </a:r>
            <a:r>
              <a:rPr lang="cs-CZ" dirty="0"/>
              <a:t> (</a:t>
            </a:r>
            <a:r>
              <a:rPr lang="cs-CZ" dirty="0" err="1"/>
              <a:t>wing</a:t>
            </a:r>
            <a:r>
              <a:rPr lang="cs-CZ" dirty="0"/>
              <a:t>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810" y="6313282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lambda (</a:t>
            </a:r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letter</a:t>
            </a:r>
            <a:r>
              <a:rPr lang="el-GR" dirty="0">
                <a:latin typeface="Cambria" panose="02040503050406030204" pitchFamily="18" charset="0"/>
              </a:rPr>
              <a:t> Λ</a:t>
            </a:r>
            <a:r>
              <a:rPr lang="cs-CZ" dirty="0">
                <a:latin typeface="Cambria" panose="02040503050406030204" pitchFamily="18" charset="0"/>
              </a:rPr>
              <a:t>):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11560" y="3212976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colon</a:t>
            </a:r>
            <a:r>
              <a:rPr lang="cs-CZ" dirty="0"/>
              <a:t> </a:t>
            </a:r>
            <a:r>
              <a:rPr lang="cs-CZ" dirty="0" err="1"/>
              <a:t>sigmoideum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516216" y="5949280"/>
            <a:ext cx="24482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xiphoideus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63888" y="6021288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os </a:t>
            </a:r>
            <a:r>
              <a:rPr lang="cs-CZ" dirty="0" err="1"/>
              <a:t>scaphoideum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07504" y="5877272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sutura </a:t>
            </a:r>
            <a:r>
              <a:rPr lang="cs-CZ" dirty="0" err="1"/>
              <a:t>lambdoidea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516216" y="3501008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thyroidea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275856" y="3212976"/>
            <a:ext cx="30243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pterygoideus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0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processus styloid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2508468" cy="1807237"/>
          </a:xfrm>
          <a:prstGeom prst="rect">
            <a:avLst/>
          </a:prstGeom>
          <a:noFill/>
        </p:spPr>
      </p:pic>
      <p:cxnSp>
        <p:nvCxnSpPr>
          <p:cNvPr id="4" name="Přímá spojovací šipka 3"/>
          <p:cNvCxnSpPr/>
          <p:nvPr/>
        </p:nvCxnSpPr>
        <p:spPr>
          <a:xfrm flipV="1">
            <a:off x="1475656" y="2132856"/>
            <a:ext cx="36004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259632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3568" y="4766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stylus (</a:t>
            </a:r>
            <a:r>
              <a:rPr lang="cs-CZ" dirty="0" err="1"/>
              <a:t>pen</a:t>
            </a:r>
            <a:r>
              <a:rPr lang="cs-CZ" dirty="0"/>
              <a:t>, </a:t>
            </a:r>
            <a:r>
              <a:rPr lang="cs-CZ" dirty="0" err="1"/>
              <a:t>writing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dirty="0"/>
              <a:t>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851920" y="4766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corona</a:t>
            </a:r>
            <a:r>
              <a:rPr lang="cs-CZ" dirty="0"/>
              <a:t> (</a:t>
            </a:r>
            <a:r>
              <a:rPr lang="cs-CZ" dirty="0" err="1"/>
              <a:t>crown</a:t>
            </a:r>
            <a:r>
              <a:rPr lang="cs-CZ" dirty="0"/>
              <a:t>)</a:t>
            </a:r>
          </a:p>
        </p:txBody>
      </p:sp>
      <p:pic>
        <p:nvPicPr>
          <p:cNvPr id="2052" name="Picture 4" descr="Výsledok vyhľadávania obrázkov pre dopyt processus coronoide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836712"/>
            <a:ext cx="2448272" cy="2006320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923928" y="1124744"/>
            <a:ext cx="648072" cy="5760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 descr="Výsledok vyhľadávania obrázkov pre dopyt os hyoide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36712"/>
            <a:ext cx="1905000" cy="216636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22818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letter</a:t>
            </a:r>
            <a:r>
              <a:rPr lang="cs-CZ" dirty="0"/>
              <a:t> </a:t>
            </a:r>
            <a:r>
              <a:rPr lang="el-GR" dirty="0"/>
              <a:t>υ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36450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corax</a:t>
            </a:r>
            <a:r>
              <a:rPr lang="cs-CZ" dirty="0"/>
              <a:t>, gen. </a:t>
            </a:r>
            <a:r>
              <a:rPr lang="cs-CZ" dirty="0" err="1"/>
              <a:t>coracis</a:t>
            </a:r>
            <a:r>
              <a:rPr lang="cs-CZ" dirty="0"/>
              <a:t> (</a:t>
            </a:r>
            <a:r>
              <a:rPr lang="cs-CZ" dirty="0" err="1"/>
              <a:t>crow</a:t>
            </a:r>
            <a:r>
              <a:rPr lang="cs-CZ" dirty="0"/>
              <a:t>)</a:t>
            </a:r>
          </a:p>
        </p:txBody>
      </p:sp>
      <p:pic>
        <p:nvPicPr>
          <p:cNvPr id="2056" name="Picture 8" descr="Výsledok vyhľadávania obrázkov pre dopyt processus coracoide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05064"/>
            <a:ext cx="2381250" cy="238125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3563888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pisum</a:t>
            </a:r>
            <a:r>
              <a:rPr lang="cs-CZ" dirty="0"/>
              <a:t>, gen. </a:t>
            </a:r>
            <a:r>
              <a:rPr lang="cs-CZ" dirty="0" err="1"/>
              <a:t>pisi</a:t>
            </a:r>
            <a:r>
              <a:rPr lang="cs-CZ" dirty="0"/>
              <a:t> (</a:t>
            </a:r>
            <a:r>
              <a:rPr lang="cs-CZ" dirty="0" err="1"/>
              <a:t>pea</a:t>
            </a:r>
            <a:r>
              <a:rPr lang="cs-CZ" dirty="0"/>
              <a:t>)</a:t>
            </a:r>
          </a:p>
        </p:txBody>
      </p:sp>
      <p:sp>
        <p:nvSpPr>
          <p:cNvPr id="2058" name="AutoShape 10" descr="Výsledok vyhľadávania obrázkov pre dopyt os pisifor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0" name="AutoShape 12" descr="Výsledok vyhľadávania obrázkov pre dopyt os pisifor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2" name="AutoShape 14" descr="Výsledok vyhľadávania obrázkov pre dopyt os pisifor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4" name="Picture 16" descr="Súvisiaci obráz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077072"/>
            <a:ext cx="1584176" cy="2256386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6372200" y="36450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pirum</a:t>
            </a:r>
            <a:r>
              <a:rPr lang="cs-CZ" dirty="0"/>
              <a:t>, gen. </a:t>
            </a:r>
            <a:r>
              <a:rPr lang="cs-CZ" dirty="0" err="1"/>
              <a:t>p</a:t>
            </a:r>
            <a:r>
              <a:rPr lang="cs-CZ"/>
              <a:t>iri</a:t>
            </a:r>
            <a:r>
              <a:rPr lang="cs-CZ" dirty="0"/>
              <a:t> (</a:t>
            </a:r>
            <a:r>
              <a:rPr lang="cs-CZ" dirty="0" err="1"/>
              <a:t>pear</a:t>
            </a:r>
            <a:r>
              <a:rPr lang="cs-CZ" dirty="0"/>
              <a:t>) (</a:t>
            </a:r>
            <a:r>
              <a:rPr lang="cs-CZ" dirty="0" err="1"/>
              <a:t>pear</a:t>
            </a:r>
            <a:r>
              <a:rPr lang="cs-CZ" dirty="0"/>
              <a:t>)</a:t>
            </a:r>
          </a:p>
        </p:txBody>
      </p:sp>
      <p:pic>
        <p:nvPicPr>
          <p:cNvPr id="2066" name="Picture 18" descr="Výsledok vyhľadávania obrázkov pre dopyt musculus piriform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005064"/>
            <a:ext cx="2376264" cy="2376264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755576" y="3392324"/>
            <a:ext cx="23042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styloideus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419872" y="3392324"/>
            <a:ext cx="25922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coronoideus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444208" y="3392324"/>
            <a:ext cx="1656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os </a:t>
            </a:r>
            <a:r>
              <a:rPr lang="cs-CZ" dirty="0" err="1"/>
              <a:t>hyoideum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83568" y="6416660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coracoideus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139952" y="6381328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os </a:t>
            </a:r>
            <a:r>
              <a:rPr lang="cs-CZ" dirty="0" err="1"/>
              <a:t>pisiforme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516216" y="6416660"/>
            <a:ext cx="23042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musculus</a:t>
            </a:r>
            <a:r>
              <a:rPr lang="cs-CZ" dirty="0"/>
              <a:t> </a:t>
            </a:r>
            <a:r>
              <a:rPr lang="cs-CZ" dirty="0" err="1"/>
              <a:t>piriformis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25" grpId="0" build="allAtOnce" animBg="1"/>
      <p:bldP spid="26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2664296" cy="245640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3528" y="278092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crux</a:t>
            </a:r>
            <a:r>
              <a:rPr lang="cs-CZ" dirty="0"/>
              <a:t>, gen. </a:t>
            </a:r>
            <a:r>
              <a:rPr lang="cs-CZ" dirty="0" err="1"/>
              <a:t>crucis</a:t>
            </a:r>
            <a:r>
              <a:rPr lang="cs-CZ" dirty="0"/>
              <a:t> (</a:t>
            </a:r>
            <a:r>
              <a:rPr lang="cs-CZ" dirty="0" err="1"/>
              <a:t>cross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lig. ________________ </a:t>
            </a:r>
            <a:r>
              <a:rPr lang="cs-CZ" dirty="0" err="1"/>
              <a:t>atlantis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3140968"/>
            <a:ext cx="1368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cruciforme</a:t>
            </a:r>
            <a:endParaRPr lang="cs-CZ" dirty="0"/>
          </a:p>
        </p:txBody>
      </p:sp>
      <p:sp>
        <p:nvSpPr>
          <p:cNvPr id="5" name="Elipsa 4"/>
          <p:cNvSpPr/>
          <p:nvPr/>
        </p:nvSpPr>
        <p:spPr>
          <a:xfrm>
            <a:off x="1403648" y="1268760"/>
            <a:ext cx="1080120" cy="9361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270892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falx</a:t>
            </a:r>
            <a:r>
              <a:rPr lang="cs-CZ" dirty="0"/>
              <a:t>, gen. </a:t>
            </a:r>
            <a:r>
              <a:rPr lang="cs-CZ" dirty="0" err="1"/>
              <a:t>falcis</a:t>
            </a:r>
            <a:r>
              <a:rPr lang="cs-CZ" dirty="0"/>
              <a:t> (</a:t>
            </a:r>
            <a:r>
              <a:rPr lang="cs-CZ" dirty="0" err="1"/>
              <a:t>sickle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lig. ______________ </a:t>
            </a:r>
            <a:r>
              <a:rPr lang="cs-CZ" dirty="0" err="1"/>
              <a:t>hepatis</a:t>
            </a:r>
            <a:endParaRPr lang="cs-CZ" dirty="0"/>
          </a:p>
        </p:txBody>
      </p:sp>
      <p:pic>
        <p:nvPicPr>
          <p:cNvPr id="46084" name="Picture 4" descr="Výsledok vyhľadávania obrázkov pre dopyt sick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276872"/>
            <a:ext cx="1296144" cy="911351"/>
          </a:xfrm>
          <a:prstGeom prst="rect">
            <a:avLst/>
          </a:prstGeom>
          <a:noFill/>
        </p:spPr>
      </p:pic>
      <p:pic>
        <p:nvPicPr>
          <p:cNvPr id="46086" name="Picture 6" descr="Výsledok vyhľadávania obrázkov pre dopyt cross celt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132856"/>
            <a:ext cx="936104" cy="107661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220072" y="3140968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falciforme</a:t>
            </a:r>
            <a:endParaRPr lang="cs-CZ" dirty="0"/>
          </a:p>
        </p:txBody>
      </p:sp>
      <p:pic>
        <p:nvPicPr>
          <p:cNvPr id="46088" name="Picture 8" descr="Výsledok vyhľadávania obrázkov pre dopyt ligamentum falcifor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88640"/>
            <a:ext cx="2304256" cy="2224138"/>
          </a:xfrm>
          <a:prstGeom prst="rect">
            <a:avLst/>
          </a:prstGeom>
          <a:noFill/>
        </p:spPr>
      </p:pic>
      <p:cxnSp>
        <p:nvCxnSpPr>
          <p:cNvPr id="12" name="Přímá spojovací šipka 11"/>
          <p:cNvCxnSpPr/>
          <p:nvPr/>
        </p:nvCxnSpPr>
        <p:spPr>
          <a:xfrm flipH="1" flipV="1">
            <a:off x="6156176" y="1124744"/>
            <a:ext cx="1368152" cy="7200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0" name="Picture 10" descr="Súvisiaci obráz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1012871" y="3315722"/>
            <a:ext cx="1373669" cy="2464322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323528" y="566124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cuneus</a:t>
            </a:r>
            <a:r>
              <a:rPr lang="cs-CZ" dirty="0"/>
              <a:t>, gen. </a:t>
            </a:r>
            <a:r>
              <a:rPr lang="cs-CZ" dirty="0" err="1"/>
              <a:t>cunei</a:t>
            </a:r>
            <a:r>
              <a:rPr lang="cs-CZ" dirty="0"/>
              <a:t> (trig, </a:t>
            </a:r>
            <a:r>
              <a:rPr lang="cs-CZ" dirty="0" err="1"/>
              <a:t>wedge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os___________________</a:t>
            </a:r>
          </a:p>
        </p:txBody>
      </p:sp>
      <p:pic>
        <p:nvPicPr>
          <p:cNvPr id="46092" name="Picture 12" descr="Výsledok vyhľadávania obrázkov pre dopyt klí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293096"/>
            <a:ext cx="1368152" cy="1436560"/>
          </a:xfrm>
          <a:prstGeom prst="rect">
            <a:avLst/>
          </a:prstGeom>
          <a:noFill/>
        </p:spPr>
      </p:pic>
      <p:sp>
        <p:nvSpPr>
          <p:cNvPr id="16" name="Elipsa 15"/>
          <p:cNvSpPr/>
          <p:nvPr/>
        </p:nvSpPr>
        <p:spPr>
          <a:xfrm>
            <a:off x="2915816" y="4725144"/>
            <a:ext cx="50405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043608" y="6093296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cuneiforme</a:t>
            </a:r>
            <a:endParaRPr lang="cs-CZ" dirty="0"/>
          </a:p>
        </p:txBody>
      </p:sp>
      <p:pic>
        <p:nvPicPr>
          <p:cNvPr id="46094" name="Picture 14" descr="Výsledok vyhľadávania obrázkov pre dopyt papillae filiform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717032"/>
            <a:ext cx="1512168" cy="1512168"/>
          </a:xfrm>
          <a:prstGeom prst="rect">
            <a:avLst/>
          </a:prstGeom>
          <a:noFill/>
        </p:spPr>
      </p:pic>
      <p:pic>
        <p:nvPicPr>
          <p:cNvPr id="46098" name="Picture 18" descr="Výsledok vyhľadávania obrázkov pre dopyt papillae filiform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3645024"/>
            <a:ext cx="2664296" cy="1998222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4427984" y="5661248"/>
            <a:ext cx="471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filum</a:t>
            </a:r>
            <a:r>
              <a:rPr lang="cs-CZ" dirty="0"/>
              <a:t>, gen. </a:t>
            </a:r>
            <a:r>
              <a:rPr lang="cs-CZ" dirty="0" err="1"/>
              <a:t>fili</a:t>
            </a:r>
            <a:r>
              <a:rPr lang="cs-CZ" dirty="0"/>
              <a:t> (</a:t>
            </a:r>
            <a:r>
              <a:rPr lang="cs-CZ" dirty="0" err="1"/>
              <a:t>fibre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papillae</a:t>
            </a:r>
            <a:r>
              <a:rPr lang="cs-CZ" dirty="0"/>
              <a:t> _________________ linguae</a:t>
            </a:r>
          </a:p>
        </p:txBody>
      </p:sp>
      <p:sp>
        <p:nvSpPr>
          <p:cNvPr id="22" name="Elipsa 21"/>
          <p:cNvSpPr/>
          <p:nvPr/>
        </p:nvSpPr>
        <p:spPr>
          <a:xfrm>
            <a:off x="7596336" y="4509120"/>
            <a:ext cx="1008112" cy="79208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652120" y="6093296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filiformes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9" grpId="0" build="allAtOnce" animBg="1"/>
      <p:bldP spid="17" grpId="0" build="allAtOnce" animBg="1"/>
      <p:bldP spid="2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1382277"/>
            <a:ext cx="1597077" cy="573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DIGITUS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2202187" y="1135041"/>
            <a:ext cx="101747" cy="24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121534" y="154591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2298314" y="197295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47962" y="1435890"/>
            <a:ext cx="123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digitalis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0204" y="685519"/>
            <a:ext cx="135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digitatus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3225" y="2220196"/>
            <a:ext cx="167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digitiformis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5292080" y="1412776"/>
            <a:ext cx="2024606" cy="573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STIMULARE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15535" y="1149435"/>
            <a:ext cx="5620" cy="232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429113" y="157999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6815535" y="198735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7452320" y="1484784"/>
            <a:ext cx="1458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stimulans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81748" y="699913"/>
            <a:ext cx="130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stimulus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1974" y="2234590"/>
            <a:ext cx="151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stimulatio</a:t>
            </a:r>
            <a:endParaRPr lang="en-US" sz="2400" i="1" dirty="0"/>
          </a:p>
        </p:txBody>
      </p:sp>
      <p:sp>
        <p:nvSpPr>
          <p:cNvPr id="23" name="Rectangle 22"/>
          <p:cNvSpPr/>
          <p:nvPr/>
        </p:nvSpPr>
        <p:spPr>
          <a:xfrm>
            <a:off x="5364088" y="3573016"/>
            <a:ext cx="1382346" cy="573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CUTIS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6049642" y="332577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6853049" y="3812247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9" name="TextBox 28"/>
          <p:cNvSpPr txBox="1"/>
          <p:nvPr/>
        </p:nvSpPr>
        <p:spPr>
          <a:xfrm>
            <a:off x="7020272" y="3645024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percutaneus</a:t>
            </a:r>
            <a:endParaRPr lang="en-US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508104" y="2852936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cuticula</a:t>
            </a:r>
            <a:endParaRPr lang="en-US" sz="2400" i="1" dirty="0"/>
          </a:p>
        </p:txBody>
      </p:sp>
      <p:sp>
        <p:nvSpPr>
          <p:cNvPr id="32" name="Rectangle 31"/>
          <p:cNvSpPr/>
          <p:nvPr/>
        </p:nvSpPr>
        <p:spPr>
          <a:xfrm>
            <a:off x="1547664" y="5102681"/>
            <a:ext cx="1530213" cy="5731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MAMMA</a:t>
            </a:r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V="1">
            <a:off x="2312771" y="4855445"/>
            <a:ext cx="68315" cy="24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198686" y="526631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 flipV="1">
            <a:off x="2375466" y="569336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8" name="TextBox 37"/>
          <p:cNvSpPr txBox="1"/>
          <p:nvPr/>
        </p:nvSpPr>
        <p:spPr>
          <a:xfrm>
            <a:off x="3325114" y="5156294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ma</a:t>
            </a:r>
            <a:r>
              <a:rPr lang="cs-CZ" sz="2400" i="1" dirty="0"/>
              <a:t>m</a:t>
            </a:r>
            <a:r>
              <a:rPr lang="en-US" sz="2400" i="1" dirty="0" err="1"/>
              <a:t>milla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535741" y="4405923"/>
            <a:ext cx="1760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mammarius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00551" y="5940600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ma</a:t>
            </a:r>
            <a:r>
              <a:rPr lang="cs-CZ" sz="2400" i="1" dirty="0"/>
              <a:t>m</a:t>
            </a:r>
            <a:r>
              <a:rPr lang="en-US" sz="2400" i="1" dirty="0" err="1"/>
              <a:t>millaris</a:t>
            </a:r>
            <a:endParaRPr lang="en-US" sz="2400" i="1" dirty="0"/>
          </a:p>
        </p:txBody>
      </p:sp>
      <p:sp>
        <p:nvSpPr>
          <p:cNvPr id="41" name="Rectangle 40"/>
          <p:cNvSpPr/>
          <p:nvPr/>
        </p:nvSpPr>
        <p:spPr>
          <a:xfrm>
            <a:off x="5580112" y="5085184"/>
            <a:ext cx="1698552" cy="5731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STERILIS</a:t>
            </a:r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V="1">
            <a:off x="6429388" y="4837948"/>
            <a:ext cx="152485" cy="247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7429113" y="5252407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 flipV="1">
            <a:off x="6864285" y="568458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7" name="TextBox 46"/>
          <p:cNvSpPr txBox="1"/>
          <p:nvPr/>
        </p:nvSpPr>
        <p:spPr>
          <a:xfrm>
            <a:off x="7524328" y="5085184"/>
            <a:ext cx="132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sterilitas</a:t>
            </a:r>
            <a:endParaRPr lang="en-US" sz="2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091406" y="4397140"/>
            <a:ext cx="155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sterilisatio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66819" y="5931817"/>
            <a:ext cx="160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sterilisatus</a:t>
            </a:r>
            <a:endParaRPr lang="en-US" sz="2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0539" y="47664"/>
            <a:ext cx="782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EXPLAIN THE MEANING OF DERIVED WORDS</a:t>
            </a:r>
          </a:p>
        </p:txBody>
      </p:sp>
      <p:sp>
        <p:nvSpPr>
          <p:cNvPr id="46" name="Rectangle 22"/>
          <p:cNvSpPr/>
          <p:nvPr/>
        </p:nvSpPr>
        <p:spPr>
          <a:xfrm>
            <a:off x="1979712" y="2924944"/>
            <a:ext cx="1382346" cy="57313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CAPUT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24"/>
          <p:cNvCxnSpPr/>
          <p:nvPr/>
        </p:nvCxnSpPr>
        <p:spPr>
          <a:xfrm flipV="1">
            <a:off x="3347864" y="2996952"/>
            <a:ext cx="288032" cy="77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4" name="Přímá spojovací šipka 53"/>
          <p:cNvCxnSpPr/>
          <p:nvPr/>
        </p:nvCxnSpPr>
        <p:spPr>
          <a:xfrm flipH="1">
            <a:off x="1691680" y="3212976"/>
            <a:ext cx="288032" cy="146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35"/>
          <p:cNvCxnSpPr/>
          <p:nvPr/>
        </p:nvCxnSpPr>
        <p:spPr>
          <a:xfrm rot="10800000" flipH="1" flipV="1">
            <a:off x="2771800" y="3501008"/>
            <a:ext cx="5619" cy="2472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58" name="TextovéPole 57"/>
          <p:cNvSpPr txBox="1"/>
          <p:nvPr/>
        </p:nvSpPr>
        <p:spPr>
          <a:xfrm>
            <a:off x="3563888" y="26369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/>
              <a:t>capitulum</a:t>
            </a:r>
            <a:endParaRPr lang="cs-CZ" i="1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1835696" y="371703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/>
              <a:t>intercapitularis</a:t>
            </a:r>
            <a:endParaRPr lang="cs-CZ" i="1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179512" y="29249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/>
              <a:t>capitatus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165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3" grpId="0"/>
      <p:bldP spid="14" grpId="0" animBg="1"/>
      <p:bldP spid="20" grpId="0"/>
      <p:bldP spid="21" grpId="0"/>
      <p:bldP spid="22" grpId="0"/>
      <p:bldP spid="23" grpId="0" animBg="1"/>
      <p:bldP spid="29" grpId="0"/>
      <p:bldP spid="30" grpId="0"/>
      <p:bldP spid="32" grpId="0" animBg="1"/>
      <p:bldP spid="38" grpId="0"/>
      <p:bldP spid="39" grpId="0"/>
      <p:bldP spid="40" grpId="0"/>
      <p:bldP spid="41" grpId="0" animBg="1"/>
      <p:bldP spid="47" grpId="0"/>
      <p:bldP spid="48" grpId="0"/>
      <p:bldP spid="49" grpId="0"/>
      <p:bldP spid="46" grpId="0" animBg="1"/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582165" cy="313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1187624" y="12687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Elipsa 3"/>
          <p:cNvSpPr/>
          <p:nvPr/>
        </p:nvSpPr>
        <p:spPr>
          <a:xfrm>
            <a:off x="1259632" y="17008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1331640" y="22048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1331640" y="27089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 flipH="1">
            <a:off x="1907704" y="1556792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627784" y="13407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m.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quadratus</a:t>
            </a:r>
            <a:r>
              <a:rPr lang="cs-CZ" dirty="0"/>
              <a:t> </a:t>
            </a:r>
            <a:r>
              <a:rPr lang="cs-CZ" dirty="0" err="1"/>
              <a:t>lumborum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764704"/>
            <a:ext cx="20288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8172400" y="1268760"/>
            <a:ext cx="576064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šipka 13"/>
          <p:cNvCxnSpPr/>
          <p:nvPr/>
        </p:nvCxnSpPr>
        <p:spPr>
          <a:xfrm flipV="1">
            <a:off x="6516216" y="1628800"/>
            <a:ext cx="1656184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355976" y="21328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m.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serratus</a:t>
            </a:r>
            <a:r>
              <a:rPr lang="cs-CZ" dirty="0"/>
              <a:t> </a:t>
            </a:r>
            <a:r>
              <a:rPr lang="cs-CZ" dirty="0" err="1"/>
              <a:t>anterior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860032" y="2564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*</a:t>
            </a:r>
            <a:r>
              <a:rPr lang="cs-CZ" sz="1600" i="1" dirty="0" err="1"/>
              <a:t>serra</a:t>
            </a:r>
            <a:r>
              <a:rPr lang="cs-CZ" sz="1600" i="1" dirty="0"/>
              <a:t>, </a:t>
            </a:r>
            <a:r>
              <a:rPr lang="cs-CZ" sz="1600" i="1" dirty="0" err="1"/>
              <a:t>ae</a:t>
            </a:r>
            <a:r>
              <a:rPr lang="cs-CZ" sz="1600" i="1" dirty="0"/>
              <a:t>, </a:t>
            </a:r>
            <a:r>
              <a:rPr lang="cs-CZ" sz="1600" i="1" dirty="0" err="1"/>
              <a:t>f</a:t>
            </a:r>
            <a:r>
              <a:rPr lang="cs-CZ" sz="1600" i="1" dirty="0"/>
              <a:t>. = </a:t>
            </a:r>
            <a:r>
              <a:rPr lang="cs-CZ" sz="1600" i="1" dirty="0" err="1"/>
              <a:t>saw</a:t>
            </a:r>
            <a:endParaRPr lang="cs-CZ" sz="1600" i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3528" y="537321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caudatus</a:t>
            </a:r>
            <a:r>
              <a:rPr lang="cs-CZ" dirty="0"/>
              <a:t> (</a:t>
            </a:r>
            <a:r>
              <a:rPr lang="cs-CZ" dirty="0" err="1"/>
              <a:t>hepatis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sz="1600" i="1" dirty="0"/>
              <a:t>* ≠ </a:t>
            </a:r>
            <a:r>
              <a:rPr lang="cs-CZ" sz="1600" i="1" dirty="0" err="1"/>
              <a:t>caudalis</a:t>
            </a:r>
            <a:r>
              <a:rPr lang="cs-CZ" sz="1600" i="1" dirty="0"/>
              <a:t>, e!!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08919"/>
            <a:ext cx="1296144" cy="410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ipsa 19"/>
          <p:cNvSpPr/>
          <p:nvPr/>
        </p:nvSpPr>
        <p:spPr>
          <a:xfrm>
            <a:off x="3635896" y="4077072"/>
            <a:ext cx="576064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004048" y="3645024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triangularis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gyri</a:t>
            </a:r>
            <a:r>
              <a:rPr lang="cs-CZ" dirty="0"/>
              <a:t> </a:t>
            </a:r>
            <a:r>
              <a:rPr lang="cs-CZ" dirty="0" err="1"/>
              <a:t>frontalis</a:t>
            </a:r>
            <a:r>
              <a:rPr lang="cs-CZ" dirty="0"/>
              <a:t> </a:t>
            </a:r>
            <a:r>
              <a:rPr lang="cs-CZ" dirty="0" err="1"/>
              <a:t>inferioris</a:t>
            </a:r>
            <a:r>
              <a:rPr lang="cs-CZ" dirty="0"/>
              <a:t>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21088"/>
            <a:ext cx="2304256" cy="251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Elipsa 22"/>
          <p:cNvSpPr/>
          <p:nvPr/>
        </p:nvSpPr>
        <p:spPr>
          <a:xfrm>
            <a:off x="7308304" y="5661248"/>
            <a:ext cx="864096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40" y="116632"/>
            <a:ext cx="784381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cs-CZ" sz="2000" b="1" dirty="0">
                <a:solidFill>
                  <a:schemeClr val="bg1"/>
                </a:solidFill>
                <a:latin typeface="+mn-lt"/>
              </a:rPr>
              <a:t>GIVE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GREEK </a:t>
            </a:r>
            <a:r>
              <a:rPr lang="cs-CZ" sz="2000" b="1" dirty="0">
                <a:solidFill>
                  <a:schemeClr val="bg1"/>
                </a:solidFill>
                <a:latin typeface="+mn-lt"/>
              </a:rPr>
              <a:t>COMPONENTS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OF SELECTED BODY PARTS</a:t>
            </a:r>
            <a:endParaRPr lang="en-US" sz="2000" b="1" dirty="0">
              <a:latin typeface="+mn-lt"/>
            </a:endParaRPr>
          </a:p>
          <a:p>
            <a:pPr algn="just">
              <a:defRPr/>
            </a:pPr>
            <a:r>
              <a:rPr lang="en-US" sz="2000" b="1" dirty="0">
                <a:latin typeface="+mn-lt"/>
              </a:rPr>
              <a:t>DERIVE TERMS FOR INFLAMMATIONS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220486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458112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602128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9752" y="5733256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776" y="47251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71800" y="386104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27784" y="335699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27784" y="191683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39752" y="11247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836712"/>
            <a:ext cx="4850311" cy="6021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945" y="3645024"/>
            <a:ext cx="132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Pancreat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945" y="3140968"/>
            <a:ext cx="100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Nephr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6945" y="4149080"/>
            <a:ext cx="922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Enter-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6945" y="170080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Pneum</a:t>
            </a:r>
            <a:r>
              <a:rPr lang="cs-CZ" sz="2000" b="1" dirty="0">
                <a:solidFill>
                  <a:srgbClr val="9F000E"/>
                </a:solidFill>
                <a:latin typeface="Cambria"/>
                <a:cs typeface="Cambria"/>
              </a:rPr>
              <a:t>(on)-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945" y="2636912"/>
            <a:ext cx="97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Hepat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6945" y="2132856"/>
            <a:ext cx="907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Cardi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1303" y="1700808"/>
            <a:ext cx="1446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Ophthalm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0152" y="1916832"/>
            <a:ext cx="720080" cy="36004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Eye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71303" y="2312876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Derm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(at)-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71303" y="2924944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Ost(e)-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71303" y="3537012"/>
            <a:ext cx="80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Angi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1303" y="4149080"/>
            <a:ext cx="11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9F000E"/>
                </a:solidFill>
                <a:latin typeface="Cambria"/>
                <a:cs typeface="Cambria"/>
              </a:rPr>
              <a:t>Chondr</a:t>
            </a:r>
            <a:r>
              <a:rPr lang="en-US" sz="2000" b="1" dirty="0">
                <a:solidFill>
                  <a:srgbClr val="9F000E"/>
                </a:solidFill>
                <a:latin typeface="Cambria"/>
                <a:cs typeface="Cambria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477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62068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latin typeface="+mn-lt"/>
              </a:rPr>
              <a:t>GIVE LATIN EQUIVALENTS (FULL FORM) TO GREEK </a:t>
            </a:r>
            <a:r>
              <a:rPr lang="cs-CZ" sz="2400" b="1" dirty="0"/>
              <a:t>COMPONENTS</a:t>
            </a:r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772816"/>
            <a:ext cx="2648674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my</a:t>
            </a:r>
            <a:r>
              <a:rPr lang="cs-CZ" sz="2400" dirty="0">
                <a:latin typeface="Cambria"/>
                <a:cs typeface="Cambria"/>
              </a:rPr>
              <a:t>-</a:t>
            </a:r>
            <a:r>
              <a:rPr lang="en-US" sz="2400" dirty="0">
                <a:latin typeface="Cambria"/>
                <a:cs typeface="Cambria"/>
              </a:rPr>
              <a:t>………………….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Cambria"/>
                <a:cs typeface="Cambria"/>
              </a:rPr>
              <a:t>oste</a:t>
            </a:r>
            <a:r>
              <a:rPr lang="cs-CZ" sz="2400" dirty="0">
                <a:latin typeface="Cambria"/>
                <a:cs typeface="Cambria"/>
              </a:rPr>
              <a:t>-</a:t>
            </a:r>
            <a:r>
              <a:rPr lang="en-US" sz="2400" dirty="0">
                <a:latin typeface="Cambria"/>
                <a:cs typeface="Cambria"/>
              </a:rPr>
              <a:t>……………..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Cambria"/>
                <a:cs typeface="Cambria"/>
              </a:rPr>
              <a:t>arthr</a:t>
            </a:r>
            <a:r>
              <a:rPr lang="cs-CZ" sz="2400" dirty="0">
                <a:latin typeface="Cambria"/>
                <a:cs typeface="Cambria"/>
              </a:rPr>
              <a:t>-</a:t>
            </a:r>
            <a:r>
              <a:rPr lang="en-US" sz="2400" dirty="0">
                <a:latin typeface="Cambria"/>
                <a:cs typeface="Cambria"/>
              </a:rPr>
              <a:t>……………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Cambria"/>
                <a:cs typeface="Cambria"/>
              </a:rPr>
              <a:t>spondyl</a:t>
            </a:r>
            <a:r>
              <a:rPr lang="cs-CZ" sz="2400" dirty="0">
                <a:latin typeface="Cambria"/>
                <a:cs typeface="Cambria"/>
              </a:rPr>
              <a:t>-</a:t>
            </a:r>
            <a:r>
              <a:rPr lang="en-US" sz="2400" dirty="0">
                <a:latin typeface="Cambria"/>
                <a:cs typeface="Cambria"/>
              </a:rPr>
              <a:t>………..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Cambria"/>
                <a:cs typeface="Cambria"/>
              </a:rPr>
              <a:t>gon</a:t>
            </a:r>
            <a:r>
              <a:rPr lang="cs-CZ" sz="2400" dirty="0">
                <a:latin typeface="Cambria"/>
                <a:cs typeface="Cambria"/>
              </a:rPr>
              <a:t>-</a:t>
            </a:r>
            <a:r>
              <a:rPr lang="en-US" sz="2400" dirty="0">
                <a:latin typeface="Cambria"/>
                <a:cs typeface="Cambria"/>
              </a:rPr>
              <a:t>………………..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Cambria"/>
                <a:cs typeface="Cambria"/>
              </a:rPr>
              <a:t>stom</a:t>
            </a:r>
            <a:r>
              <a:rPr lang="cs-CZ" sz="2400" dirty="0" err="1">
                <a:latin typeface="Cambria"/>
                <a:cs typeface="Cambria"/>
              </a:rPr>
              <a:t>at</a:t>
            </a:r>
            <a:r>
              <a:rPr lang="cs-CZ" sz="2400" dirty="0">
                <a:latin typeface="Cambria"/>
                <a:cs typeface="Cambria"/>
              </a:rPr>
              <a:t>-</a:t>
            </a:r>
            <a:r>
              <a:rPr lang="en-US" sz="2400" dirty="0">
                <a:latin typeface="Cambria"/>
                <a:cs typeface="Cambria"/>
              </a:rPr>
              <a:t>………………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soma</a:t>
            </a:r>
            <a:r>
              <a:rPr lang="cs-CZ" sz="2400" dirty="0">
                <a:latin typeface="Cambria"/>
                <a:cs typeface="Cambria"/>
              </a:rPr>
              <a:t>t-</a:t>
            </a:r>
            <a:r>
              <a:rPr lang="en-US" sz="2400" dirty="0">
                <a:latin typeface="Cambria"/>
                <a:cs typeface="Cambria"/>
              </a:rPr>
              <a:t>……………….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cs-CZ" sz="2400" dirty="0" err="1">
                <a:latin typeface="Cambria"/>
                <a:cs typeface="Cambria"/>
              </a:rPr>
              <a:t>cephal</a:t>
            </a:r>
            <a:r>
              <a:rPr lang="cs-CZ" sz="2400" dirty="0">
                <a:latin typeface="Cambria"/>
                <a:cs typeface="Cambria"/>
              </a:rPr>
              <a:t>-</a:t>
            </a:r>
            <a:r>
              <a:rPr lang="en-US" sz="2400" dirty="0">
                <a:latin typeface="Cambria"/>
                <a:cs typeface="Cambria"/>
              </a:rPr>
              <a:t>………………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3293" y="1805027"/>
            <a:ext cx="3374241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MUSCULUS, I, M.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OS, OSSIS, n.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ARTICULATIO, ONIS, F.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VERTEBRA, AE, F.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GENU, US, N.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OS, ORIS, N.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CORPUS, ORIS, N.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CAPUT, ITIS, N.</a:t>
            </a:r>
          </a:p>
        </p:txBody>
      </p:sp>
    </p:spTree>
    <p:extLst>
      <p:ext uri="{BB962C8B-B14F-4D97-AF65-F5344CB8AC3E}">
        <p14:creationId xmlns:p14="http://schemas.microsoft.com/office/powerpoint/2010/main" val="4135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008" y="54868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cs-CZ" sz="2400" b="1" dirty="0">
                <a:latin typeface="+mn-lt"/>
              </a:rPr>
              <a:t>GIVE</a:t>
            </a:r>
            <a:r>
              <a:rPr lang="en-US" sz="2400" b="1" dirty="0">
                <a:latin typeface="+mn-lt"/>
              </a:rPr>
              <a:t> GREEK </a:t>
            </a:r>
            <a:r>
              <a:rPr lang="cs-CZ" sz="2400" b="1" dirty="0">
                <a:latin typeface="+mn-lt"/>
              </a:rPr>
              <a:t>COMPONENTS</a:t>
            </a:r>
            <a:r>
              <a:rPr lang="en-US" sz="2400" b="1" dirty="0">
                <a:latin typeface="+mn-lt"/>
              </a:rPr>
              <a:t> WHICH CORRESPOND </a:t>
            </a:r>
            <a:r>
              <a:rPr lang="cs-CZ" sz="2400" b="1" dirty="0">
                <a:latin typeface="+mn-lt"/>
              </a:rPr>
              <a:t>TO THE GIVEN</a:t>
            </a:r>
            <a:r>
              <a:rPr lang="en-US" sz="2400" b="1" dirty="0">
                <a:latin typeface="+mn-lt"/>
              </a:rPr>
              <a:t> LATIN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9504" y="1724055"/>
            <a:ext cx="1700722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ANG</a:t>
            </a:r>
            <a:r>
              <a:rPr lang="cs-CZ" sz="2400" dirty="0">
                <a:latin typeface="Cambria"/>
                <a:cs typeface="Cambria"/>
              </a:rPr>
              <a:t>I-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Cambria"/>
                <a:cs typeface="Cambria"/>
              </a:rPr>
              <a:t>PHLEB-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Cambria"/>
                <a:cs typeface="Cambria"/>
              </a:rPr>
              <a:t>C</a:t>
            </a:r>
            <a:r>
              <a:rPr lang="en-US" sz="2400" dirty="0">
                <a:latin typeface="Cambria"/>
                <a:cs typeface="Cambria"/>
              </a:rPr>
              <a:t>ARDI</a:t>
            </a:r>
            <a:r>
              <a:rPr lang="cs-CZ" sz="2400" dirty="0">
                <a:latin typeface="Cambria"/>
                <a:cs typeface="Cambria"/>
              </a:rPr>
              <a:t>-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NE</a:t>
            </a:r>
            <a:r>
              <a:rPr lang="cs-CZ" sz="2400" dirty="0">
                <a:latin typeface="Cambria"/>
                <a:cs typeface="Cambria"/>
              </a:rPr>
              <a:t>PH</a:t>
            </a:r>
            <a:r>
              <a:rPr lang="en-US" sz="2400" dirty="0">
                <a:latin typeface="Cambria"/>
                <a:cs typeface="Cambria"/>
              </a:rPr>
              <a:t>R</a:t>
            </a:r>
            <a:r>
              <a:rPr lang="cs-CZ" sz="2400" dirty="0">
                <a:latin typeface="Cambria"/>
                <a:cs typeface="Cambria"/>
              </a:rPr>
              <a:t>-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Cambria"/>
                <a:cs typeface="Cambria"/>
              </a:rPr>
              <a:t>C</a:t>
            </a:r>
            <a:r>
              <a:rPr lang="en-US" sz="2400" dirty="0">
                <a:latin typeface="Cambria"/>
                <a:cs typeface="Cambria"/>
              </a:rPr>
              <a:t>YST</a:t>
            </a:r>
            <a:r>
              <a:rPr lang="cs-CZ" sz="2400" dirty="0">
                <a:latin typeface="Cambria"/>
                <a:cs typeface="Cambria"/>
              </a:rPr>
              <a:t>-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GLOTT</a:t>
            </a:r>
            <a:r>
              <a:rPr lang="cs-CZ" sz="2400" dirty="0">
                <a:latin typeface="Cambria"/>
                <a:cs typeface="Cambria"/>
              </a:rPr>
              <a:t>/SS-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MAST</a:t>
            </a:r>
            <a:r>
              <a:rPr lang="cs-CZ" sz="2400" dirty="0">
                <a:latin typeface="Cambria"/>
                <a:cs typeface="Cambria"/>
              </a:rPr>
              <a:t>-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/>
                <a:cs typeface="Cambria"/>
              </a:rPr>
              <a:t>DERM</a:t>
            </a:r>
            <a:r>
              <a:rPr lang="cs-CZ" sz="2400" dirty="0">
                <a:latin typeface="Cambria"/>
                <a:cs typeface="Cambria"/>
              </a:rPr>
              <a:t>(AT)-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700808"/>
            <a:ext cx="178766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VAS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VENA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COR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REN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VESICA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LINGUA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MAMMA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9F000E"/>
                </a:solidFill>
                <a:latin typeface="Cambria"/>
                <a:cs typeface="Cambria"/>
              </a:rPr>
              <a:t>CUTIS</a:t>
            </a:r>
          </a:p>
        </p:txBody>
      </p:sp>
    </p:spTree>
    <p:extLst>
      <p:ext uri="{BB962C8B-B14F-4D97-AF65-F5344CB8AC3E}">
        <p14:creationId xmlns:p14="http://schemas.microsoft.com/office/powerpoint/2010/main" val="37675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77" y="32331"/>
            <a:ext cx="778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MATCH DEFINITIONS WITH </a:t>
            </a:r>
            <a:r>
              <a:rPr lang="cs-CZ" sz="2000" b="1" dirty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GREEK </a:t>
            </a:r>
            <a:r>
              <a:rPr lang="cs-CZ" sz="2000" b="1" dirty="0">
                <a:solidFill>
                  <a:schemeClr val="bg1"/>
                </a:solidFill>
              </a:rPr>
              <a:t>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36" y="640747"/>
            <a:ext cx="610798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benign tumor made up of newly formed blood vessels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577" y="2772284"/>
            <a:ext cx="6096541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Condition in which excess cerebrospinal fluid accumulates in the ventricles of the brain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577" y="3668775"/>
            <a:ext cx="6096541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surgical removal of fat beneath the skin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577" y="4226712"/>
            <a:ext cx="6096541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An accumulation of pus in the Fallopian tube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577" y="4784649"/>
            <a:ext cx="6096541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surgical removal of a kidney stone through an incision into the kidney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577" y="5681140"/>
            <a:ext cx="6096541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A toxic condition resulting from renal failure in which kidney function is compromised and urea is retained in the blood is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200" dirty="0">
                <a:latin typeface="Cambria"/>
                <a:cs typeface="Cambria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577" y="1537238"/>
            <a:ext cx="6096541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mbria"/>
                <a:cs typeface="Cambria"/>
              </a:rPr>
              <a:t>The burning sensation caused by the return of acidic stomach contents into the </a:t>
            </a:r>
            <a:r>
              <a:rPr lang="en-US" sz="2200" dirty="0" err="1">
                <a:latin typeface="Cambria"/>
                <a:cs typeface="Cambria"/>
              </a:rPr>
              <a:t>oesophagus</a:t>
            </a:r>
            <a:r>
              <a:rPr lang="en-US" sz="2200" dirty="0">
                <a:latin typeface="Cambria"/>
                <a:cs typeface="Cambria"/>
              </a:rPr>
              <a:t> is called heartburn or </a:t>
            </a:r>
            <a:r>
              <a:rPr lang="en-US" sz="22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7332" y="3317139"/>
            <a:ext cx="904415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i="1" dirty="0" err="1">
                <a:latin typeface="Cambria"/>
                <a:cs typeface="Cambria"/>
              </a:rPr>
              <a:t>angi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7332" y="4043719"/>
            <a:ext cx="1044418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mbria"/>
                <a:cs typeface="Cambria"/>
              </a:rPr>
              <a:t>Hydr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7332" y="4770299"/>
            <a:ext cx="644728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i="1" dirty="0">
                <a:latin typeface="Cambria"/>
                <a:cs typeface="Cambria"/>
              </a:rPr>
              <a:t>l</a:t>
            </a:r>
            <a:r>
              <a:rPr lang="en-US" sz="2400" b="1" i="1" dirty="0" err="1">
                <a:latin typeface="Cambria"/>
                <a:cs typeface="Cambria"/>
              </a:rPr>
              <a:t>ip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7332" y="2590559"/>
            <a:ext cx="758541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i="1" dirty="0">
                <a:latin typeface="Cambria"/>
                <a:cs typeface="Cambria"/>
              </a:rPr>
              <a:t>l</a:t>
            </a:r>
            <a:r>
              <a:rPr lang="en-US" sz="2400" b="1" i="1" dirty="0" err="1">
                <a:latin typeface="Cambria"/>
                <a:cs typeface="Cambria"/>
              </a:rPr>
              <a:t>ith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7332" y="939629"/>
            <a:ext cx="610488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i="1" dirty="0">
                <a:latin typeface="Cambria"/>
                <a:cs typeface="Cambria"/>
              </a:rPr>
              <a:t>p</a:t>
            </a:r>
            <a:r>
              <a:rPr lang="en-US" sz="2400" b="1" i="1" dirty="0">
                <a:latin typeface="Cambria"/>
                <a:cs typeface="Cambria"/>
              </a:rPr>
              <a:t>y-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4639" y="1750449"/>
            <a:ext cx="751552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i="1" dirty="0">
                <a:latin typeface="Cambria"/>
                <a:cs typeface="Cambria"/>
              </a:rPr>
              <a:t>p</a:t>
            </a:r>
            <a:r>
              <a:rPr lang="en-US" sz="2400" b="1" i="1" dirty="0" err="1">
                <a:latin typeface="Cambria"/>
                <a:cs typeface="Cambria"/>
              </a:rPr>
              <a:t>yr</a:t>
            </a:r>
            <a:r>
              <a:rPr lang="en-US" sz="2400" b="1" i="1" dirty="0">
                <a:latin typeface="Cambria"/>
                <a:cs typeface="Cambria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7332" y="5496880"/>
            <a:ext cx="604653" cy="461665"/>
          </a:xfrm>
          <a:prstGeom prst="rect">
            <a:avLst/>
          </a:prstGeom>
          <a:noFill/>
          <a:ln w="31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i="1" dirty="0">
                <a:latin typeface="Cambria"/>
                <a:cs typeface="Cambria"/>
              </a:rPr>
              <a:t>u</a:t>
            </a:r>
            <a:r>
              <a:rPr lang="en-US" sz="2400" b="1" i="1" dirty="0">
                <a:latin typeface="Cambria"/>
                <a:cs typeface="Cambria"/>
              </a:rPr>
              <a:t>r-</a:t>
            </a:r>
          </a:p>
        </p:txBody>
      </p:sp>
      <p:cxnSp>
        <p:nvCxnSpPr>
          <p:cNvPr id="16" name="Straight Arrow Connector 15"/>
          <p:cNvCxnSpPr>
            <a:stCxn id="15" idx="1"/>
            <a:endCxn id="6" idx="3"/>
          </p:cNvCxnSpPr>
          <p:nvPr/>
        </p:nvCxnSpPr>
        <p:spPr>
          <a:xfrm flipH="1">
            <a:off x="6371118" y="1170462"/>
            <a:ext cx="896214" cy="3271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  <a:endCxn id="9" idx="3"/>
          </p:cNvCxnSpPr>
          <p:nvPr/>
        </p:nvCxnSpPr>
        <p:spPr>
          <a:xfrm flipH="1">
            <a:off x="6371118" y="1981282"/>
            <a:ext cx="873521" cy="109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  <a:endCxn id="7" idx="3"/>
          </p:cNvCxnSpPr>
          <p:nvPr/>
        </p:nvCxnSpPr>
        <p:spPr>
          <a:xfrm flipH="1">
            <a:off x="6371118" y="2821392"/>
            <a:ext cx="896214" cy="2347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  <a:endCxn id="3" idx="3"/>
          </p:cNvCxnSpPr>
          <p:nvPr/>
        </p:nvCxnSpPr>
        <p:spPr>
          <a:xfrm flipH="1" flipV="1">
            <a:off x="6371118" y="1025468"/>
            <a:ext cx="896214" cy="2522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4" idx="3"/>
          </p:cNvCxnSpPr>
          <p:nvPr/>
        </p:nvCxnSpPr>
        <p:spPr>
          <a:xfrm flipH="1" flipV="1">
            <a:off x="6371118" y="3157005"/>
            <a:ext cx="896214" cy="1117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5" idx="3"/>
          </p:cNvCxnSpPr>
          <p:nvPr/>
        </p:nvCxnSpPr>
        <p:spPr>
          <a:xfrm flipH="1" flipV="1">
            <a:off x="6371118" y="3884219"/>
            <a:ext cx="896214" cy="1116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1"/>
            <a:endCxn id="8" idx="3"/>
          </p:cNvCxnSpPr>
          <p:nvPr/>
        </p:nvCxnSpPr>
        <p:spPr>
          <a:xfrm flipH="1">
            <a:off x="6371118" y="5727713"/>
            <a:ext cx="896214" cy="50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0D7807-6AD8-4EA6-A3CC-4F1A872704D4}"/>
              </a:ext>
            </a:extLst>
          </p:cNvPr>
          <p:cNvSpPr txBox="1"/>
          <p:nvPr/>
        </p:nvSpPr>
        <p:spPr>
          <a:xfrm>
            <a:off x="7170123" y="1409892"/>
            <a:ext cx="176368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PYOSALPINX</a:t>
            </a:r>
            <a:endParaRPr lang="sk-SK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379A7DD-1CD9-43EF-BADE-088B5E53860A}"/>
              </a:ext>
            </a:extLst>
          </p:cNvPr>
          <p:cNvSpPr txBox="1"/>
          <p:nvPr/>
        </p:nvSpPr>
        <p:spPr>
          <a:xfrm>
            <a:off x="7114347" y="2222014"/>
            <a:ext cx="176368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PYROSIS</a:t>
            </a:r>
            <a:endParaRPr lang="sk-SK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6E11C81-E369-4BFB-97DC-30CD1A666893}"/>
              </a:ext>
            </a:extLst>
          </p:cNvPr>
          <p:cNvSpPr txBox="1"/>
          <p:nvPr/>
        </p:nvSpPr>
        <p:spPr>
          <a:xfrm>
            <a:off x="6990141" y="5958139"/>
            <a:ext cx="176368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URAEMIA</a:t>
            </a:r>
            <a:endParaRPr lang="sk-SK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9DC9F82-63B2-4532-B231-B91CA98D736F}"/>
              </a:ext>
            </a:extLst>
          </p:cNvPr>
          <p:cNvSpPr txBox="1"/>
          <p:nvPr/>
        </p:nvSpPr>
        <p:spPr>
          <a:xfrm>
            <a:off x="7180881" y="5234549"/>
            <a:ext cx="176368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LIPECTOMIA</a:t>
            </a:r>
            <a:endParaRPr lang="sk-SK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6EADAC7-A6B8-409D-BDF9-E964D7662DAB}"/>
              </a:ext>
            </a:extLst>
          </p:cNvPr>
          <p:cNvSpPr txBox="1"/>
          <p:nvPr/>
        </p:nvSpPr>
        <p:spPr>
          <a:xfrm>
            <a:off x="6948264" y="4422350"/>
            <a:ext cx="224001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HYDROCEPHALUS</a:t>
            </a:r>
            <a:endParaRPr lang="sk-SK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1C73CAD-CD72-49F2-B271-B701675E0537}"/>
              </a:ext>
            </a:extLst>
          </p:cNvPr>
          <p:cNvSpPr txBox="1"/>
          <p:nvPr/>
        </p:nvSpPr>
        <p:spPr>
          <a:xfrm>
            <a:off x="6273492" y="3017658"/>
            <a:ext cx="303209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NEPHROLITHECTOMIA</a:t>
            </a:r>
            <a:endParaRPr lang="sk-SK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78DB007-67FF-4DA1-941E-856FB45F2A4D}"/>
              </a:ext>
            </a:extLst>
          </p:cNvPr>
          <p:cNvSpPr txBox="1"/>
          <p:nvPr/>
        </p:nvSpPr>
        <p:spPr>
          <a:xfrm>
            <a:off x="6819225" y="3712461"/>
            <a:ext cx="224001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HAEMANGIOMA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09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7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767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TRANSLATE. EXPLAIN THE MEANING OF THE COMPOUNDS </a:t>
            </a:r>
          </a:p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BASED ON THE HIGHLIGHTED PREFIXES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5306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Dolores in </a:t>
            </a:r>
            <a:r>
              <a:rPr lang="en-US" sz="2800" i="1" u="sng" dirty="0" err="1">
                <a:solidFill>
                  <a:srgbClr val="FF0000"/>
                </a:solidFill>
              </a:rPr>
              <a:t>hypo</a:t>
            </a:r>
            <a:r>
              <a:rPr lang="en-US" sz="2800" dirty="0" err="1"/>
              <a:t>gastrio</a:t>
            </a:r>
            <a:r>
              <a:rPr lang="en-US" sz="2800" dirty="0"/>
              <a:t> post </a:t>
            </a:r>
            <a:r>
              <a:rPr lang="cs-CZ" sz="2800" dirty="0" err="1"/>
              <a:t>operationem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Tu</a:t>
            </a:r>
            <a:r>
              <a:rPr lang="cs-CZ" sz="2800" dirty="0"/>
              <a:t> </a:t>
            </a:r>
            <a:r>
              <a:rPr lang="en-US" sz="2800" dirty="0" err="1"/>
              <a:t>prostatae</a:t>
            </a:r>
            <a:r>
              <a:rPr lang="en-US" sz="2800" dirty="0"/>
              <a:t> </a:t>
            </a:r>
            <a:r>
              <a:rPr lang="en-US" sz="2800" dirty="0" err="1"/>
              <a:t>suspectus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Fibrillatio</a:t>
            </a:r>
            <a:r>
              <a:rPr lang="en-US" sz="2800" dirty="0"/>
              <a:t> </a:t>
            </a:r>
            <a:r>
              <a:rPr lang="en-US" sz="2800" dirty="0" err="1"/>
              <a:t>cordis</a:t>
            </a:r>
            <a:r>
              <a:rPr lang="en-US" sz="2800" dirty="0"/>
              <a:t> </a:t>
            </a:r>
            <a:r>
              <a:rPr lang="en-US" sz="2800" dirty="0" err="1"/>
              <a:t>chronica</a:t>
            </a:r>
            <a:r>
              <a:rPr lang="en-US" sz="2800" dirty="0"/>
              <a:t>. </a:t>
            </a:r>
            <a:r>
              <a:rPr lang="en-US" sz="2800" i="1" u="sng" dirty="0" err="1">
                <a:solidFill>
                  <a:srgbClr val="FF0000"/>
                </a:solidFill>
              </a:rPr>
              <a:t>Dys</a:t>
            </a:r>
            <a:r>
              <a:rPr lang="en-US" sz="2800" dirty="0" err="1"/>
              <a:t>pnoe</a:t>
            </a:r>
            <a:r>
              <a:rPr lang="en-US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Haematoma</a:t>
            </a:r>
            <a:r>
              <a:rPr lang="en-US" sz="2800" dirty="0"/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peri</a:t>
            </a:r>
            <a:r>
              <a:rPr lang="en-US" sz="2800" dirty="0" err="1"/>
              <a:t>orbitale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l. sin.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Infractio</a:t>
            </a:r>
            <a:r>
              <a:rPr lang="en-US" sz="2800" dirty="0"/>
              <a:t> </a:t>
            </a:r>
            <a:r>
              <a:rPr lang="en-US" sz="2800" dirty="0" err="1"/>
              <a:t>partis</a:t>
            </a:r>
            <a:r>
              <a:rPr lang="en-US" sz="2800" dirty="0"/>
              <a:t> </a:t>
            </a:r>
            <a:r>
              <a:rPr lang="en-US" sz="2800" dirty="0" err="1"/>
              <a:t>distalis</a:t>
            </a:r>
            <a:r>
              <a:rPr lang="en-US" sz="2800" dirty="0"/>
              <a:t> ulnae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susp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Injectio</a:t>
            </a:r>
            <a:r>
              <a:rPr lang="en-US" sz="2800" dirty="0"/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anti</a:t>
            </a:r>
            <a:r>
              <a:rPr lang="en-US" sz="2800" dirty="0" err="1"/>
              <a:t>tetanica</a:t>
            </a:r>
            <a:r>
              <a:rPr lang="en-US" sz="2800" dirty="0"/>
              <a:t> post </a:t>
            </a:r>
            <a:r>
              <a:rPr lang="en-US" sz="2800" dirty="0" err="1"/>
              <a:t>vulnus</a:t>
            </a:r>
            <a:r>
              <a:rPr lang="en-US" sz="2800" dirty="0"/>
              <a:t> </a:t>
            </a:r>
            <a:r>
              <a:rPr lang="en-US" sz="2800" dirty="0" err="1"/>
              <a:t>morsum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Embolia</a:t>
            </a:r>
            <a:r>
              <a:rPr lang="en-US" sz="2800" dirty="0"/>
              <a:t> </a:t>
            </a:r>
            <a:r>
              <a:rPr lang="en-US" sz="2800" dirty="0" err="1"/>
              <a:t>arteriarum</a:t>
            </a:r>
            <a:r>
              <a:rPr lang="en-US" sz="2800" dirty="0"/>
              <a:t> </a:t>
            </a:r>
            <a:r>
              <a:rPr lang="en-US" sz="2800" dirty="0" err="1"/>
              <a:t>pulmonalium</a:t>
            </a:r>
            <a:r>
              <a:rPr lang="en-US" sz="2800" dirty="0"/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re</a:t>
            </a:r>
            <a:r>
              <a:rPr lang="en-US" sz="2800" dirty="0" err="1"/>
              <a:t>cidivans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St. p. </a:t>
            </a:r>
            <a:r>
              <a:rPr lang="en-US" sz="2800" dirty="0" err="1"/>
              <a:t>resectionem</a:t>
            </a:r>
            <a:r>
              <a:rPr lang="en-US" sz="2800" dirty="0"/>
              <a:t> </a:t>
            </a:r>
            <a:r>
              <a:rPr lang="en-US" sz="2800" dirty="0" err="1"/>
              <a:t>ilei</a:t>
            </a:r>
            <a:r>
              <a:rPr lang="en-US" sz="2800" dirty="0"/>
              <a:t>. St. p</a:t>
            </a:r>
            <a:r>
              <a:rPr lang="cs-CZ" sz="2800" dirty="0"/>
              <a:t>.</a:t>
            </a:r>
            <a:r>
              <a:rPr lang="en-US" sz="2800" dirty="0"/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ex</a:t>
            </a:r>
            <a:r>
              <a:rPr lang="en-US" sz="2800" dirty="0" err="1"/>
              <a:t>cisionem</a:t>
            </a:r>
            <a:r>
              <a:rPr lang="en-US" sz="2800" dirty="0"/>
              <a:t> </a:t>
            </a:r>
            <a:r>
              <a:rPr lang="en-US" sz="2800" dirty="0" err="1"/>
              <a:t>tumoris</a:t>
            </a:r>
            <a:r>
              <a:rPr lang="en-US" sz="2800" dirty="0"/>
              <a:t> pelvis </a:t>
            </a:r>
            <a:r>
              <a:rPr lang="en-US" sz="2800" dirty="0" err="1"/>
              <a:t>minoris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Obstructio</a:t>
            </a:r>
            <a:r>
              <a:rPr lang="en-US" sz="2800" dirty="0"/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post</a:t>
            </a:r>
            <a:r>
              <a:rPr lang="en-US" sz="2800" dirty="0" err="1"/>
              <a:t>inflammatoria</a:t>
            </a:r>
            <a:r>
              <a:rPr lang="en-US" sz="2800" dirty="0"/>
              <a:t> </a:t>
            </a:r>
            <a:r>
              <a:rPr lang="en-US" sz="2800" dirty="0" err="1"/>
              <a:t>auris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l. dx.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Decubitus</a:t>
            </a:r>
            <a:r>
              <a:rPr lang="en-US" sz="2800" dirty="0"/>
              <a:t> </a:t>
            </a:r>
            <a:r>
              <a:rPr lang="en-US" sz="2800" dirty="0" err="1"/>
              <a:t>magni</a:t>
            </a:r>
            <a:r>
              <a:rPr lang="en-US" sz="2800" dirty="0"/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para</a:t>
            </a:r>
            <a:r>
              <a:rPr lang="en-US" sz="2800" dirty="0" err="1"/>
              <a:t>sacrales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183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4868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BASIC RULES OF COMPOUNDING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05273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DERIVED WORDS BASIC ELEMENTS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692635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3507" y="155679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Prefix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3779912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00315" y="1556792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6516216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36607" y="1556792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Suffix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9012"/>
              </p:ext>
            </p:extLst>
          </p:nvPr>
        </p:nvGraphicFramePr>
        <p:xfrm>
          <a:off x="323529" y="2422377"/>
          <a:ext cx="8400255" cy="259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-(on)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 -en-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 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Cambria"/>
                          <a:cs typeface="Cambria"/>
                        </a:rPr>
                        <a:t>-it- -</a:t>
                      </a:r>
                      <a:r>
                        <a:rPr lang="en-US" sz="2800" i="1" dirty="0" err="1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BASIC RULES OF COMPOUNDING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COMPOUND WORDS BASIC ELEMENTS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323528" y="1412776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2392" y="134076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Prefix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2051720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53479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7050518" y="1412776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85310" y="134076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Suffix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66379"/>
              </p:ext>
            </p:extLst>
          </p:nvPr>
        </p:nvGraphicFramePr>
        <p:xfrm>
          <a:off x="323529" y="2276872"/>
          <a:ext cx="8400255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-spin-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5-Point Star 10"/>
          <p:cNvSpPr/>
          <p:nvPr/>
        </p:nvSpPr>
        <p:spPr>
          <a:xfrm>
            <a:off x="3635896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73939" y="1340768"/>
            <a:ext cx="1364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Connect-</a:t>
            </a:r>
          </a:p>
          <a:p>
            <a:pPr algn="l"/>
            <a:r>
              <a:rPr lang="en-US" sz="2400" dirty="0" err="1"/>
              <a:t>ing</a:t>
            </a:r>
            <a:r>
              <a:rPr lang="en-US" sz="2400" dirty="0"/>
              <a:t> vowel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3831431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ROOTS /Nouns, Verbal forms, Numerals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57361"/>
              </p:ext>
            </p:extLst>
          </p:nvPr>
        </p:nvGraphicFramePr>
        <p:xfrm>
          <a:off x="323528" y="4383360"/>
          <a:ext cx="8400255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-spin-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-graph-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cardi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acus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lact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prim-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-gravid-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ambria"/>
                          <a:cs typeface="Cambria"/>
                        </a:rPr>
                        <a:t>(-a)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5-Point Star 19"/>
          <p:cNvSpPr/>
          <p:nvPr/>
        </p:nvSpPr>
        <p:spPr>
          <a:xfrm>
            <a:off x="5364088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65847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55776" y="2852936"/>
            <a:ext cx="51171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sz="2400" b="1" dirty="0" err="1">
                <a:solidFill>
                  <a:srgbClr val="00B050"/>
                </a:solidFill>
              </a:rPr>
              <a:t>c</a:t>
            </a:r>
            <a:r>
              <a:rPr lang="en-US" sz="2400" b="1" dirty="0" err="1">
                <a:solidFill>
                  <a:srgbClr val="00B050"/>
                </a:solidFill>
              </a:rPr>
              <a:t>heil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-o-</a:t>
            </a:r>
            <a:r>
              <a:rPr lang="en-US" sz="2400" b="1" dirty="0" err="1">
                <a:solidFill>
                  <a:srgbClr val="00B050"/>
                </a:solidFill>
              </a:rPr>
              <a:t>gnath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-o-</a:t>
            </a:r>
            <a:r>
              <a:rPr lang="en-US" sz="2400" b="1" dirty="0" err="1">
                <a:solidFill>
                  <a:srgbClr val="00B050"/>
                </a:solidFill>
              </a:rPr>
              <a:t>palat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-o-</a:t>
            </a:r>
            <a:r>
              <a:rPr lang="en-US" sz="2400" b="1" dirty="0" err="1">
                <a:solidFill>
                  <a:srgbClr val="00B050"/>
                </a:solidFill>
              </a:rPr>
              <a:t>schis</a:t>
            </a:r>
            <a:r>
              <a:rPr lang="en-US" sz="2400" b="1" dirty="0"/>
              <a:t>-is</a:t>
            </a:r>
          </a:p>
        </p:txBody>
      </p:sp>
    </p:spTree>
    <p:extLst>
      <p:ext uri="{BB962C8B-B14F-4D97-AF65-F5344CB8AC3E}">
        <p14:creationId xmlns:p14="http://schemas.microsoft.com/office/powerpoint/2010/main" val="401262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20688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BASIC RULES OF COMPOUNDING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CONNECTING WOVELS (ELEMENTS)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64884"/>
              </p:ext>
            </p:extLst>
          </p:nvPr>
        </p:nvGraphicFramePr>
        <p:xfrm>
          <a:off x="323528" y="2996952"/>
          <a:ext cx="8400255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en-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-graph-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falc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formis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bili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secund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-gravid-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(-a)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endo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brachy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oesophag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(-us)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alg</a:t>
                      </a:r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5-Point Star 29"/>
          <p:cNvSpPr/>
          <p:nvPr/>
        </p:nvSpPr>
        <p:spPr>
          <a:xfrm>
            <a:off x="251520" y="227687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9552" y="2204864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Prefix(</a:t>
            </a:r>
            <a:r>
              <a:rPr lang="en-US" sz="2400" dirty="0" err="1"/>
              <a:t>es</a:t>
            </a:r>
            <a:r>
              <a:rPr lang="en-US" sz="2400" dirty="0"/>
              <a:t>)</a:t>
            </a:r>
          </a:p>
        </p:txBody>
      </p:sp>
      <p:sp>
        <p:nvSpPr>
          <p:cNvPr id="32" name="5-Point Star 31"/>
          <p:cNvSpPr/>
          <p:nvPr/>
        </p:nvSpPr>
        <p:spPr>
          <a:xfrm>
            <a:off x="2123728" y="2276872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39752" y="2204864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400" dirty="0" err="1"/>
              <a:t>Root</a:t>
            </a:r>
            <a:r>
              <a:rPr lang="cs-CZ" sz="2400" dirty="0"/>
              <a:t> 1</a:t>
            </a:r>
            <a:endParaRPr lang="en-US" sz="2400" dirty="0"/>
          </a:p>
        </p:txBody>
      </p:sp>
      <p:sp>
        <p:nvSpPr>
          <p:cNvPr id="34" name="5-Point Star 33"/>
          <p:cNvSpPr/>
          <p:nvPr/>
        </p:nvSpPr>
        <p:spPr>
          <a:xfrm>
            <a:off x="7020272" y="2276872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308304" y="2204864"/>
            <a:ext cx="146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Suffix(</a:t>
            </a:r>
            <a:r>
              <a:rPr lang="en-US" sz="2400" dirty="0" err="1"/>
              <a:t>es</a:t>
            </a:r>
            <a:r>
              <a:rPr lang="en-US" sz="2400" dirty="0"/>
              <a:t>)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3635896" y="2276872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51920" y="2204864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400" dirty="0" err="1"/>
              <a:t>Connector</a:t>
            </a:r>
            <a:endParaRPr lang="en-US" sz="2400" dirty="0"/>
          </a:p>
        </p:txBody>
      </p:sp>
      <p:sp>
        <p:nvSpPr>
          <p:cNvPr id="38" name="5-Point Star 37"/>
          <p:cNvSpPr/>
          <p:nvPr/>
        </p:nvSpPr>
        <p:spPr>
          <a:xfrm>
            <a:off x="5580112" y="2276872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96136" y="2204864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400" dirty="0" err="1"/>
              <a:t>Root</a:t>
            </a:r>
            <a:r>
              <a:rPr lang="cs-CZ" sz="2400" dirty="0"/>
              <a:t>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332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483670"/>
            <a:ext cx="8568952" cy="560262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dirty="0">
                <a:solidFill>
                  <a:srgbClr val="00B050"/>
                </a:solidFill>
              </a:rPr>
              <a:t>			</a:t>
            </a:r>
            <a:r>
              <a:rPr lang="cs-CZ" dirty="0" err="1">
                <a:solidFill>
                  <a:srgbClr val="00B050"/>
                </a:solidFill>
              </a:rPr>
              <a:t>Obes</a:t>
            </a:r>
            <a:r>
              <a:rPr lang="cs-CZ" dirty="0" err="1">
                <a:solidFill>
                  <a:srgbClr val="0070C0"/>
                </a:solidFill>
              </a:rPr>
              <a:t>itas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per</a:t>
            </a:r>
            <a:r>
              <a:rPr lang="cs-CZ" dirty="0" err="1">
                <a:solidFill>
                  <a:srgbClr val="00B050"/>
                </a:solidFill>
              </a:rPr>
              <a:t>magn</a:t>
            </a:r>
            <a:r>
              <a:rPr lang="cs-CZ" dirty="0" err="1"/>
              <a:t>a</a:t>
            </a:r>
            <a:endParaRPr lang="cs-CZ" dirty="0"/>
          </a:p>
          <a:p>
            <a:pPr marL="109728" indent="0">
              <a:buNone/>
            </a:pPr>
            <a:r>
              <a:rPr lang="cs-CZ" dirty="0"/>
              <a:t>     				</a:t>
            </a:r>
          </a:p>
          <a:p>
            <a:pPr marL="109728" indent="0">
              <a:buNone/>
            </a:pPr>
            <a:r>
              <a:rPr lang="cs-CZ" dirty="0">
                <a:solidFill>
                  <a:srgbClr val="00B050"/>
                </a:solidFill>
              </a:rPr>
              <a:t>	</a:t>
            </a:r>
            <a:r>
              <a:rPr lang="cs-CZ" sz="1800" cap="small" dirty="0">
                <a:solidFill>
                  <a:srgbClr val="00B050"/>
                </a:solidFill>
              </a:rPr>
              <a:t>ROOT		</a:t>
            </a:r>
            <a:r>
              <a:rPr lang="cs-CZ" sz="1800" cap="small" dirty="0">
                <a:solidFill>
                  <a:srgbClr val="0070C0"/>
                </a:solidFill>
              </a:rPr>
              <a:t>SUFFIX   	  </a:t>
            </a:r>
            <a:r>
              <a:rPr lang="cs-CZ" sz="1800" cap="small" dirty="0">
                <a:solidFill>
                  <a:srgbClr val="FF0000"/>
                </a:solidFill>
              </a:rPr>
              <a:t>PREFIX</a:t>
            </a:r>
            <a:r>
              <a:rPr lang="cs-CZ" sz="1800" cap="small" dirty="0">
                <a:solidFill>
                  <a:srgbClr val="00B050"/>
                </a:solidFill>
              </a:rPr>
              <a:t>	 ROOT  	 </a:t>
            </a:r>
          </a:p>
          <a:p>
            <a:pPr marL="109728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cs-CZ" dirty="0">
                <a:solidFill>
                  <a:srgbClr val="FF0000"/>
                </a:solidFill>
              </a:rPr>
              <a:t>	</a:t>
            </a:r>
          </a:p>
          <a:p>
            <a:pPr marL="109728" indent="0">
              <a:buNone/>
            </a:pPr>
            <a:r>
              <a:rPr lang="cs-CZ" dirty="0"/>
              <a:t>St. p. </a:t>
            </a:r>
            <a:r>
              <a:rPr lang="cs-CZ" dirty="0" err="1">
                <a:solidFill>
                  <a:srgbClr val="00B050"/>
                </a:solidFill>
              </a:rPr>
              <a:t>cholecyst</a:t>
            </a:r>
            <a:r>
              <a:rPr lang="cs-CZ" dirty="0" err="1">
                <a:solidFill>
                  <a:srgbClr val="FF0000"/>
                </a:solidFill>
              </a:rPr>
              <a:t>ec</a:t>
            </a:r>
            <a:r>
              <a:rPr lang="cs-CZ" dirty="0" err="1">
                <a:solidFill>
                  <a:srgbClr val="00B050"/>
                </a:solidFill>
              </a:rPr>
              <a:t>tom</a:t>
            </a:r>
            <a:r>
              <a:rPr lang="cs-CZ" dirty="0" err="1">
                <a:solidFill>
                  <a:srgbClr val="0070C0"/>
                </a:solidFill>
              </a:rPr>
              <a:t>ia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lapar</a:t>
            </a:r>
            <a:r>
              <a:rPr lang="cs-CZ" dirty="0" err="1">
                <a:solidFill>
                  <a:srgbClr val="FFC000"/>
                </a:solidFill>
              </a:rPr>
              <a:t>o</a:t>
            </a:r>
            <a:r>
              <a:rPr lang="cs-CZ" dirty="0" err="1">
                <a:solidFill>
                  <a:srgbClr val="00B050"/>
                </a:solidFill>
              </a:rPr>
              <a:t>scop</a:t>
            </a:r>
            <a:r>
              <a:rPr lang="cs-CZ" dirty="0" err="1">
                <a:solidFill>
                  <a:srgbClr val="0070C0"/>
                </a:solidFill>
              </a:rPr>
              <a:t>ica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endParaRPr lang="cs-CZ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cs-CZ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ROOT 1 ROOT2	 </a:t>
            </a:r>
            <a:r>
              <a:rPr lang="cs-CZ" sz="1800" dirty="0">
                <a:solidFill>
                  <a:srgbClr val="FF0000"/>
                </a:solidFill>
              </a:rPr>
              <a:t>PREFIX</a:t>
            </a:r>
            <a:r>
              <a:rPr lang="cs-CZ" sz="1800" dirty="0">
                <a:solidFill>
                  <a:srgbClr val="00B050"/>
                </a:solidFill>
              </a:rPr>
              <a:t> ROOT 3 </a:t>
            </a:r>
            <a:r>
              <a:rPr lang="cs-CZ" sz="1800" dirty="0">
                <a:solidFill>
                  <a:srgbClr val="0070C0"/>
                </a:solidFill>
              </a:rPr>
              <a:t>SUFFIX </a:t>
            </a:r>
            <a:r>
              <a:rPr lang="cs-CZ" sz="1800" dirty="0">
                <a:solidFill>
                  <a:srgbClr val="00B050"/>
                </a:solidFill>
              </a:rPr>
              <a:t>       </a:t>
            </a:r>
          </a:p>
          <a:p>
            <a:pPr marL="109728" indent="0">
              <a:buNone/>
            </a:pPr>
            <a:endParaRPr lang="cs-CZ" sz="1800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                                                            ROOT 1     ROOT       </a:t>
            </a:r>
            <a:r>
              <a:rPr lang="cs-CZ" sz="1800" dirty="0">
                <a:solidFill>
                  <a:srgbClr val="0070C0"/>
                </a:solidFill>
              </a:rPr>
              <a:t>SUFFIX</a:t>
            </a:r>
            <a:endParaRPr lang="cs-CZ" sz="1800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			 			</a:t>
            </a:r>
            <a:endParaRPr lang="cs-CZ" sz="1800" dirty="0">
              <a:solidFill>
                <a:srgbClr val="0070C0"/>
              </a:solidFill>
            </a:endParaRPr>
          </a:p>
        </p:txBody>
      </p:sp>
      <p:cxnSp>
        <p:nvCxnSpPr>
          <p:cNvPr id="13" name="Přímá spojnice 12"/>
          <p:cNvCxnSpPr/>
          <p:nvPr/>
        </p:nvCxnSpPr>
        <p:spPr>
          <a:xfrm flipH="1">
            <a:off x="2051720" y="908720"/>
            <a:ext cx="1512168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3851920" y="836712"/>
            <a:ext cx="576064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4932040" y="836712"/>
            <a:ext cx="504056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755576" y="3212976"/>
            <a:ext cx="1152128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1691680" y="3212976"/>
            <a:ext cx="432048" cy="482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275856" y="3212976"/>
            <a:ext cx="72008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3851920" y="3284984"/>
            <a:ext cx="216024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4788024" y="3284984"/>
            <a:ext cx="216024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5796136" y="3212976"/>
            <a:ext cx="1008112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5508104" y="3284984"/>
            <a:ext cx="216024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2627784" y="3284984"/>
            <a:ext cx="72008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16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990465"/>
              </p:ext>
            </p:extLst>
          </p:nvPr>
        </p:nvGraphicFramePr>
        <p:xfrm>
          <a:off x="-1" y="333117"/>
          <a:ext cx="9144000" cy="785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515"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Latin </a:t>
                      </a:r>
                      <a:r>
                        <a:rPr lang="cs-CZ" sz="1600" dirty="0" err="1">
                          <a:solidFill>
                            <a:srgbClr val="FF0000"/>
                          </a:solidFill>
                        </a:rPr>
                        <a:t>compounds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WORD COMPOUNDING OVERVIEW</a:t>
                      </a:r>
                    </a:p>
                    <a:p>
                      <a:pPr algn="ctr"/>
                      <a:r>
                        <a:rPr lang="cs-CZ" sz="1600" dirty="0" err="1">
                          <a:solidFill>
                            <a:srgbClr val="FF0000"/>
                          </a:solidFill>
                        </a:rPr>
                        <a:t>Greek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FF0000"/>
                          </a:solidFill>
                        </a:rPr>
                        <a:t>compounds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cs-CZ" sz="1600" dirty="0" err="1">
                          <a:solidFill>
                            <a:srgbClr val="FF0000"/>
                          </a:solidFill>
                        </a:rPr>
                        <a:t>Hybrids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 (Latin and </a:t>
                      </a:r>
                      <a:r>
                        <a:rPr lang="cs-CZ" sz="1600" dirty="0" err="1">
                          <a:solidFill>
                            <a:srgbClr val="FF0000"/>
                          </a:solidFill>
                        </a:rPr>
                        <a:t>Greek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FF0000"/>
                          </a:solidFill>
                        </a:rPr>
                        <a:t>combined</a:t>
                      </a:r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2397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dirty="0"/>
                        <a:t>⇨ </a:t>
                      </a:r>
                      <a:r>
                        <a:rPr lang="cs-CZ" sz="1600" dirty="0" err="1"/>
                        <a:t>usually</a:t>
                      </a:r>
                      <a:r>
                        <a:rPr lang="cs-CZ" sz="1600" dirty="0"/>
                        <a:t> 2-</a:t>
                      </a:r>
                      <a:r>
                        <a:rPr lang="cs-CZ" sz="1600" dirty="0" err="1"/>
                        <a:t>root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expressions</a:t>
                      </a:r>
                      <a:endParaRPr lang="cs-CZ" sz="1600" dirty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dirty="0"/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/>
                        <a:t>⇨ </a:t>
                      </a:r>
                      <a:r>
                        <a:rPr lang="cs-CZ" sz="1600" baseline="0" dirty="0" err="1"/>
                        <a:t>connecting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vowels</a:t>
                      </a:r>
                      <a:r>
                        <a:rPr lang="cs-CZ" sz="1600" baseline="0" dirty="0"/>
                        <a:t>: </a:t>
                      </a:r>
                      <a:r>
                        <a:rPr lang="cs-CZ" sz="16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o/i/</a:t>
                      </a:r>
                      <a:r>
                        <a:rPr kumimoji="0" lang="en-US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endParaRPr kumimoji="0" lang="cs-CZ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⇨ a 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noun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adjective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numeral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place</a:t>
                      </a:r>
                      <a:endParaRPr lang="cs-CZ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cs-CZ" sz="1600" dirty="0"/>
                    </a:p>
                    <a:p>
                      <a:pPr algn="l"/>
                      <a:r>
                        <a:rPr lang="cs-CZ" sz="1600" dirty="0" err="1"/>
                        <a:t>examples</a:t>
                      </a:r>
                      <a:r>
                        <a:rPr lang="cs-CZ" sz="1600" dirty="0"/>
                        <a:t>:</a:t>
                      </a:r>
                    </a:p>
                    <a:p>
                      <a:pPr algn="l"/>
                      <a:r>
                        <a:rPr lang="cs-CZ" sz="1600" dirty="0" err="1"/>
                        <a:t>nas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lacrim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alis</a:t>
                      </a:r>
                      <a:endParaRPr lang="cs-CZ" sz="1600" dirty="0"/>
                    </a:p>
                    <a:p>
                      <a:pPr algn="l"/>
                      <a:r>
                        <a:rPr lang="cs-CZ" sz="1600" dirty="0" err="1"/>
                        <a:t>secund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grav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ida</a:t>
                      </a:r>
                      <a:endParaRPr lang="cs-CZ" sz="1600" dirty="0"/>
                    </a:p>
                    <a:p>
                      <a:pPr algn="l"/>
                      <a:r>
                        <a:rPr lang="cs-CZ" sz="1600" dirty="0" err="1"/>
                        <a:t>un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later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alis</a:t>
                      </a:r>
                      <a:endParaRPr lang="cs-CZ" sz="1600" dirty="0"/>
                    </a:p>
                    <a:p>
                      <a:pPr algn="l"/>
                      <a:r>
                        <a:rPr lang="cs-CZ" sz="1600" dirty="0" err="1"/>
                        <a:t>mult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  <a:r>
                        <a:rPr lang="cs-CZ" sz="1600" dirty="0" err="1"/>
                        <a:t>ngulus</a:t>
                      </a:r>
                      <a:endParaRPr lang="cs-CZ" sz="1600" dirty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cerebr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-o-spin-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alis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noun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mult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-i-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cellul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aris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adj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.)</a:t>
                      </a:r>
                    </a:p>
                    <a:p>
                      <a:pPr algn="l"/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prim</a:t>
                      </a:r>
                      <a:r>
                        <a:rPr lang="cs-CZ" sz="1600" dirty="0"/>
                        <a:t>-i-para 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numeral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algn="l"/>
                      <a:endParaRPr lang="cs-CZ" sz="1600" dirty="0"/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endParaRPr lang="cs-CZ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⇨</a:t>
                      </a:r>
                      <a:r>
                        <a:rPr lang="cs-CZ" sz="1600" dirty="0" err="1"/>
                        <a:t>multi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root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expressions</a:t>
                      </a:r>
                      <a:endParaRPr lang="cs-CZ" sz="1600" dirty="0"/>
                    </a:p>
                    <a:p>
                      <a:pPr algn="l"/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/>
                        <a:t>⇨ </a:t>
                      </a:r>
                      <a:r>
                        <a:rPr lang="cs-CZ" sz="1600" baseline="0" dirty="0" err="1"/>
                        <a:t>connecting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vowels</a:t>
                      </a:r>
                      <a:r>
                        <a:rPr lang="cs-CZ" sz="1600" baseline="0" dirty="0"/>
                        <a:t>: </a:t>
                      </a:r>
                      <a:r>
                        <a:rPr lang="cs-CZ" sz="16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o/</a:t>
                      </a:r>
                      <a:r>
                        <a:rPr kumimoji="0" lang="en-US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endParaRPr lang="cs-CZ" sz="1600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cs-CZ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⇨ a 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noun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adjective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numeral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</a:rPr>
                        <a:t>place</a:t>
                      </a:r>
                      <a:endParaRPr lang="cs-CZ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examples</a:t>
                      </a:r>
                      <a:r>
                        <a:rPr lang="cs-CZ" sz="1600" dirty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thromb</a:t>
                      </a:r>
                      <a:r>
                        <a:rPr lang="cs-CZ" sz="1600" dirty="0"/>
                        <a:t>-o-</a:t>
                      </a:r>
                      <a:r>
                        <a:rPr lang="cs-CZ" sz="1600" dirty="0" err="1"/>
                        <a:t>cyt</a:t>
                      </a:r>
                      <a:r>
                        <a:rPr lang="cs-CZ" sz="1600" dirty="0"/>
                        <a:t>-o-</a:t>
                      </a:r>
                      <a:r>
                        <a:rPr lang="cs-CZ" sz="1600" dirty="0" err="1"/>
                        <a:t>penia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(3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roots</a:t>
                      </a:r>
                      <a:r>
                        <a:rPr lang="cs-CZ" sz="1600" baseline="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/>
                        <a:t>pan-</a:t>
                      </a:r>
                      <a:r>
                        <a:rPr lang="cs-CZ" sz="1600" baseline="0" dirty="0" err="1"/>
                        <a:t>hyster</a:t>
                      </a:r>
                      <a:r>
                        <a:rPr lang="cs-CZ" sz="1600" baseline="0" dirty="0"/>
                        <a:t>-o-</a:t>
                      </a:r>
                      <a:r>
                        <a:rPr lang="cs-CZ" sz="1600" baseline="0" dirty="0" err="1"/>
                        <a:t>salping</a:t>
                      </a:r>
                      <a:r>
                        <a:rPr lang="cs-CZ" sz="1600" baseline="0" dirty="0"/>
                        <a:t>-o-</a:t>
                      </a:r>
                      <a:r>
                        <a:rPr lang="cs-CZ" sz="1600" baseline="0" dirty="0" err="1"/>
                        <a:t>oophor</a:t>
                      </a:r>
                      <a:r>
                        <a:rPr lang="cs-CZ" sz="1600" baseline="0" dirty="0"/>
                        <a:t>-</a:t>
                      </a:r>
                      <a:r>
                        <a:rPr lang="cs-CZ" sz="1600" baseline="0" dirty="0" err="1"/>
                        <a:t>ec</a:t>
                      </a:r>
                      <a:r>
                        <a:rPr lang="cs-CZ" sz="1600" baseline="0" dirty="0"/>
                        <a:t>-tom-</a:t>
                      </a:r>
                      <a:r>
                        <a:rPr lang="cs-CZ" sz="1600" baseline="0" dirty="0" err="1"/>
                        <a:t>ia</a:t>
                      </a:r>
                      <a:r>
                        <a:rPr lang="cs-CZ" sz="1600" baseline="0" dirty="0"/>
                        <a:t> (5 </a:t>
                      </a:r>
                      <a:r>
                        <a:rPr lang="cs-CZ" sz="1600" baseline="0" dirty="0" err="1"/>
                        <a:t>roots</a:t>
                      </a:r>
                      <a:r>
                        <a:rPr lang="cs-CZ" sz="1600" baseline="0" dirty="0"/>
                        <a:t>)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haemat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cs-CZ" sz="1600" dirty="0"/>
                        <a:t>-log-</a:t>
                      </a:r>
                      <a:r>
                        <a:rPr lang="cs-CZ" sz="1600" dirty="0" err="1"/>
                        <a:t>ia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haemat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</a:t>
                      </a:r>
                      <a:r>
                        <a:rPr lang="cs-CZ" sz="1600" dirty="0" err="1"/>
                        <a:t>r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ia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tr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pleg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ia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py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ur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ia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noun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macr</a:t>
                      </a:r>
                      <a:r>
                        <a:rPr lang="cs-CZ" sz="1600" dirty="0"/>
                        <a:t>-o-</a:t>
                      </a:r>
                      <a:r>
                        <a:rPr lang="cs-CZ" sz="1600" dirty="0" err="1"/>
                        <a:t>cephal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ia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adj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mon</a:t>
                      </a:r>
                      <a:r>
                        <a:rPr lang="cs-CZ" sz="1600" dirty="0"/>
                        <a:t>-o-</a:t>
                      </a:r>
                      <a:r>
                        <a:rPr lang="cs-CZ" sz="1600" dirty="0" err="1"/>
                        <a:t>pleg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ia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numeral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>
                          <a:solidFill>
                            <a:srgbClr val="00B050"/>
                          </a:solidFill>
                        </a:rPr>
                        <a:t>haemat</a:t>
                      </a:r>
                      <a:r>
                        <a:rPr lang="cs-CZ" sz="1600" dirty="0" err="1">
                          <a:solidFill>
                            <a:srgbClr val="FF0000"/>
                          </a:solidFill>
                        </a:rPr>
                        <a:t>uria</a:t>
                      </a:r>
                      <a:r>
                        <a:rPr lang="cs-CZ" sz="1600" dirty="0"/>
                        <a:t> x </a:t>
                      </a:r>
                      <a:r>
                        <a:rPr lang="cs-CZ" sz="1600" dirty="0" err="1">
                          <a:solidFill>
                            <a:srgbClr val="FF0000"/>
                          </a:solidFill>
                        </a:rPr>
                        <a:t>ur</a:t>
                      </a:r>
                      <a:r>
                        <a:rPr lang="cs-CZ" sz="1600" dirty="0" err="1">
                          <a:solidFill>
                            <a:srgbClr val="00B050"/>
                          </a:solidFill>
                        </a:rPr>
                        <a:t>aemia</a:t>
                      </a:r>
                      <a:endParaRPr lang="cs-CZ" sz="1600" dirty="0">
                        <a:solidFill>
                          <a:srgbClr val="00B050"/>
                        </a:solidFill>
                      </a:endParaRPr>
                    </a:p>
                    <a:p>
                      <a:pPr algn="l"/>
                      <a:endParaRPr lang="cs-CZ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⇨</a:t>
                      </a:r>
                      <a:r>
                        <a:rPr lang="cs-CZ" sz="1600" dirty="0" err="1"/>
                        <a:t>multi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root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dirty="0" err="1"/>
                        <a:t>expressions</a:t>
                      </a:r>
                      <a:endParaRPr lang="cs-CZ" sz="1600" dirty="0"/>
                    </a:p>
                    <a:p>
                      <a:pPr algn="l"/>
                      <a:endParaRPr lang="cs-CZ" sz="1600" dirty="0"/>
                    </a:p>
                    <a:p>
                      <a:pPr algn="l"/>
                      <a:r>
                        <a:rPr lang="cs-CZ" sz="1600" dirty="0" err="1"/>
                        <a:t>examples</a:t>
                      </a:r>
                      <a:r>
                        <a:rPr lang="cs-CZ" sz="1600" dirty="0"/>
                        <a:t>:</a:t>
                      </a:r>
                    </a:p>
                    <a:p>
                      <a:pPr algn="l"/>
                      <a:r>
                        <a:rPr lang="cs-CZ" sz="1600" dirty="0" err="1"/>
                        <a:t>ap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pendic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itis</a:t>
                      </a:r>
                      <a:endParaRPr lang="cs-CZ" sz="1600" dirty="0"/>
                    </a:p>
                    <a:p>
                      <a:pPr algn="l"/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    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G</a:t>
                      </a:r>
                    </a:p>
                    <a:p>
                      <a:pPr algn="l"/>
                      <a:endParaRPr lang="cs-CZ" sz="1600" dirty="0"/>
                    </a:p>
                    <a:p>
                      <a:pPr algn="l"/>
                      <a:r>
                        <a:rPr lang="cs-CZ" sz="1600" dirty="0" err="1"/>
                        <a:t>hepat</a:t>
                      </a:r>
                      <a:r>
                        <a:rPr lang="cs-CZ" sz="1600" dirty="0"/>
                        <a:t>-o- </a:t>
                      </a:r>
                      <a:r>
                        <a:rPr lang="cs-CZ" sz="1600" dirty="0" err="1"/>
                        <a:t>ren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alis</a:t>
                      </a:r>
                      <a:endParaRPr lang="cs-CZ" sz="1600" dirty="0"/>
                    </a:p>
                    <a:p>
                      <a:pPr algn="l"/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             L    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</a:t>
                      </a:r>
                      <a:endParaRPr lang="cs-CZ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ovari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ec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-tom-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ia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        G  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</a:t>
                      </a:r>
                      <a:endParaRPr lang="cs-CZ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cheil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-o-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gnath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-o-palat-o-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schisis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          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L          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548680"/>
            <a:ext cx="66351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FORM LATIN COMPOUND ADJECTIVES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620688"/>
            <a:ext cx="85689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cs-CZ" sz="2600" b="1" dirty="0">
              <a:latin typeface="Cambria"/>
              <a:cs typeface="Cambria"/>
            </a:endParaRPr>
          </a:p>
          <a:p>
            <a:pPr algn="l"/>
            <a:r>
              <a:rPr lang="cs-CZ" sz="2600" b="1" i="1" dirty="0" err="1">
                <a:latin typeface="Cambria"/>
                <a:cs typeface="Cambria"/>
              </a:rPr>
              <a:t>Example</a:t>
            </a:r>
            <a:r>
              <a:rPr lang="cs-CZ" sz="2600" b="1" dirty="0">
                <a:latin typeface="Cambria"/>
                <a:cs typeface="Cambria"/>
              </a:rPr>
              <a:t>: </a:t>
            </a:r>
            <a:r>
              <a:rPr lang="en-GB" sz="2600" b="1" dirty="0" err="1">
                <a:latin typeface="Cambria"/>
                <a:cs typeface="Cambria"/>
              </a:rPr>
              <a:t>articulatio</a:t>
            </a:r>
            <a:r>
              <a:rPr lang="en-GB" sz="2600" b="1" dirty="0">
                <a:latin typeface="Cambria"/>
                <a:cs typeface="Cambria"/>
              </a:rPr>
              <a:t> + (</a:t>
            </a:r>
            <a:r>
              <a:rPr lang="en-GB" sz="2600" b="1" dirty="0" err="1">
                <a:latin typeface="Cambria"/>
                <a:cs typeface="Cambria"/>
              </a:rPr>
              <a:t>carpus+metacarpus</a:t>
            </a:r>
            <a:r>
              <a:rPr lang="en-GB" sz="2600" b="1" dirty="0">
                <a:latin typeface="Cambria"/>
                <a:cs typeface="Cambria"/>
              </a:rPr>
              <a:t>)</a:t>
            </a:r>
            <a:r>
              <a:rPr lang="en-GB" sz="2600" b="1" i="1" dirty="0">
                <a:latin typeface="Cambria"/>
                <a:cs typeface="Cambria"/>
              </a:rPr>
              <a:t> &gt; </a:t>
            </a:r>
            <a:r>
              <a:rPr lang="en-GB" sz="2600" b="1" i="1" dirty="0" err="1">
                <a:latin typeface="Cambria"/>
                <a:cs typeface="Cambria"/>
              </a:rPr>
              <a:t>articulatio</a:t>
            </a:r>
            <a:r>
              <a:rPr lang="en-GB" sz="2600" b="1" i="1" dirty="0">
                <a:latin typeface="Cambria"/>
                <a:cs typeface="Cambria"/>
              </a:rPr>
              <a:t> </a:t>
            </a:r>
            <a:r>
              <a:rPr lang="en-GB" sz="2600" b="1" i="1" dirty="0" err="1">
                <a:latin typeface="Cambria"/>
                <a:cs typeface="Cambria"/>
              </a:rPr>
              <a:t>carpometacarpa</a:t>
            </a:r>
            <a:r>
              <a:rPr lang="cs-CZ" sz="2600" b="1" i="1" dirty="0">
                <a:latin typeface="Cambria"/>
                <a:cs typeface="Cambria"/>
              </a:rPr>
              <a:t>lis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(costa + vertebra)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(metacarpus + phalanx)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(sternum + costa)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(cervix + thorax)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(encephalon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(carpus + metacarpus)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(costa + </a:t>
            </a:r>
            <a:r>
              <a:rPr lang="en-GB" sz="2600" dirty="0" err="1">
                <a:latin typeface="Cambria"/>
                <a:cs typeface="Cambria"/>
              </a:rPr>
              <a:t>clavicula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</a:t>
            </a:r>
            <a:r>
              <a:rPr lang="en-GB" sz="2600" dirty="0" err="1">
                <a:latin typeface="Cambria"/>
                <a:cs typeface="Cambria"/>
              </a:rPr>
              <a:t>hepar</a:t>
            </a:r>
            <a:r>
              <a:rPr lang="en-GB" sz="2600" dirty="0">
                <a:latin typeface="Cambria"/>
                <a:cs typeface="Cambria"/>
              </a:rPr>
              <a:t> + duodenum)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 brachium + radius)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mu</a:t>
            </a:r>
            <a:r>
              <a:rPr lang="cs-CZ" sz="2600" dirty="0">
                <a:latin typeface="Cambria"/>
                <a:cs typeface="Cambria"/>
              </a:rPr>
              <a:t>s</a:t>
            </a:r>
            <a:r>
              <a:rPr lang="en-GB" sz="2600" dirty="0" err="1">
                <a:latin typeface="Cambria"/>
                <a:cs typeface="Cambria"/>
              </a:rPr>
              <a:t>culus</a:t>
            </a:r>
            <a:r>
              <a:rPr lang="en-GB" sz="2600" dirty="0">
                <a:latin typeface="Cambria"/>
                <a:cs typeface="Cambria"/>
              </a:rPr>
              <a:t>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(urethra + vagina)</a:t>
            </a:r>
            <a:endParaRPr lang="cs-CZ" sz="2600" dirty="0">
              <a:latin typeface="Cambria"/>
              <a:cs typeface="Cambria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96136" y="17728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costovertebralis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96136" y="2204864"/>
            <a:ext cx="2946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metacarpophalangea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796136" y="2636912"/>
            <a:ext cx="2020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sternocostalis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796136" y="2996952"/>
            <a:ext cx="2632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cervicothoracicum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796136" y="3429000"/>
            <a:ext cx="1958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craniospinale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796136" y="3789040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encephalospinale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796136" y="4221088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carpometacarpale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96136" y="4653136"/>
            <a:ext cx="2300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costoclaviculare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796136" y="5013176"/>
            <a:ext cx="2475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hepatoduodenale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796136" y="5445224"/>
            <a:ext cx="2160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brachioradialis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796136" y="5877272"/>
            <a:ext cx="2026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craniospinalis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796136" y="6237312"/>
            <a:ext cx="2343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7030A0"/>
                </a:solidFill>
                <a:latin typeface="Cambria" pitchFamily="18" charset="0"/>
              </a:rPr>
              <a:t>urethrovaginalis</a:t>
            </a:r>
            <a:endParaRPr lang="cs-CZ" sz="2400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204</TotalTime>
  <Words>1885</Words>
  <Application>Microsoft Office PowerPoint</Application>
  <PresentationFormat>Předvádění na obrazovce (4:3)</PresentationFormat>
  <Paragraphs>443</Paragraphs>
  <Slides>24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Calibri</vt:lpstr>
      <vt:lpstr>Cambria</vt:lpstr>
      <vt:lpstr>Georgia</vt:lpstr>
      <vt:lpstr>Trebuchet MS</vt:lpstr>
      <vt:lpstr>Wingdings</vt:lpstr>
      <vt:lpstr>Wingdings 2</vt:lpstr>
      <vt:lpstr>Urbanistický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Anatomical structures and body liquids</vt:lpstr>
      <vt:lpstr>Prezentace aplikace PowerPoint</vt:lpstr>
      <vt:lpstr>Prezentace aplikace PowerPoint</vt:lpstr>
      <vt:lpstr>Prezentace aplikace PowerPoint</vt:lpstr>
      <vt:lpstr>Prezentace aplikace PowerPoint</vt:lpstr>
      <vt:lpstr>Expressing resemblance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Anatomical structures and body liquids</dc:title>
  <dc:creator>Gachallová Natália</dc:creator>
  <cp:lastModifiedBy>Natália Gachallová</cp:lastModifiedBy>
  <cp:revision>54</cp:revision>
  <dcterms:created xsi:type="dcterms:W3CDTF">2017-02-20T11:16:42Z</dcterms:created>
  <dcterms:modified xsi:type="dcterms:W3CDTF">2019-02-11T14:26:01Z</dcterms:modified>
</cp:coreProperties>
</file>