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97" r:id="rId2"/>
    <p:sldId id="298" r:id="rId3"/>
    <p:sldId id="299" r:id="rId4"/>
    <p:sldId id="256" r:id="rId5"/>
    <p:sldId id="300" r:id="rId6"/>
    <p:sldId id="301" r:id="rId7"/>
    <p:sldId id="302" r:id="rId8"/>
    <p:sldId id="273" r:id="rId9"/>
    <p:sldId id="277" r:id="rId10"/>
    <p:sldId id="276" r:id="rId11"/>
    <p:sldId id="275" r:id="rId12"/>
    <p:sldId id="288" r:id="rId13"/>
    <p:sldId id="294" r:id="rId14"/>
    <p:sldId id="280" r:id="rId15"/>
    <p:sldId id="279" r:id="rId16"/>
    <p:sldId id="282" r:id="rId17"/>
    <p:sldId id="283" r:id="rId18"/>
    <p:sldId id="271" r:id="rId19"/>
    <p:sldId id="272" r:id="rId20"/>
    <p:sldId id="296" r:id="rId21"/>
    <p:sldId id="278" r:id="rId22"/>
    <p:sldId id="266" r:id="rId23"/>
    <p:sldId id="293" r:id="rId24"/>
    <p:sldId id="289" r:id="rId25"/>
    <p:sldId id="290" r:id="rId26"/>
    <p:sldId id="291" r:id="rId27"/>
    <p:sldId id="295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 snapToObjects="1">
      <p:cViewPr varScale="1">
        <p:scale>
          <a:sx n="109" d="100"/>
          <a:sy n="109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D126C-3DEC-49DD-A67B-A58998368C42}" type="datetimeFigureOut">
              <a:rPr lang="cs-CZ" smtClean="0"/>
              <a:pPr/>
              <a:t>06.05.2019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D65F6-E794-4806-B2E7-D43CC7FEC70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Tady se dá znovu zeptat na formu v plurálu.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Slidy</a:t>
            </a:r>
            <a:r>
              <a:rPr lang="cs-CZ" baseline="0" dirty="0"/>
              <a:t> s oranžovými tabulkami v hodině – cvičení 1 – stejné recepty se objevují znovu v posledním cvičení v handoutu, to bych dala za úkol.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Výplach = </a:t>
            </a:r>
            <a:r>
              <a:rPr lang="cs-CZ" dirty="0" err="1"/>
              <a:t>lavage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První udělat spolu jako vzor, ostatní rozdat prázdné</a:t>
            </a:r>
            <a:r>
              <a:rPr lang="cs-CZ" baseline="0" dirty="0"/>
              <a:t> předpisy, práce v párech/skupinách.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TYPES OF MEDICATIONS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1504" y="2133600"/>
            <a:ext cx="7362496" cy="4492283"/>
          </a:xfrm>
        </p:spPr>
        <p:txBody>
          <a:bodyPr/>
          <a:lstStyle/>
          <a:p>
            <a:r>
              <a:rPr lang="cs-CZ" dirty="0"/>
              <a:t>-ENS/-ANS</a:t>
            </a:r>
          </a:p>
          <a:p>
            <a:endParaRPr lang="cs-CZ" dirty="0"/>
          </a:p>
          <a:p>
            <a:r>
              <a:rPr lang="cs-CZ" dirty="0"/>
              <a:t>-ICUM/-IVUM</a:t>
            </a:r>
          </a:p>
          <a:p>
            <a:endParaRPr lang="cs-CZ" dirty="0"/>
          </a:p>
          <a:p>
            <a:pPr lvl="1"/>
            <a:r>
              <a:rPr lang="cs-CZ" dirty="0"/>
              <a:t>-LYTICUM?</a:t>
            </a:r>
          </a:p>
          <a:p>
            <a:pPr lvl="1"/>
            <a:r>
              <a:rPr lang="cs-CZ" dirty="0"/>
              <a:t>CONTRA-/ANTI-?</a:t>
            </a:r>
          </a:p>
          <a:p>
            <a:pPr lvl="1"/>
            <a:r>
              <a:rPr lang="cs-CZ" dirty="0"/>
              <a:t>HYPO-?</a:t>
            </a:r>
          </a:p>
          <a:p>
            <a:pPr lvl="1"/>
            <a:r>
              <a:rPr lang="cs-CZ" dirty="0"/>
              <a:t>DE-/DES-?</a:t>
            </a:r>
          </a:p>
          <a:p>
            <a:pPr lvl="1"/>
            <a:r>
              <a:rPr lang="cs-CZ" dirty="0"/>
              <a:t>AN-?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738424" y="1764268"/>
            <a:ext cx="284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PLURALS?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542671" y="2164378"/>
            <a:ext cx="3315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-</a:t>
            </a:r>
            <a:r>
              <a:rPr lang="cs-CZ" sz="2000" b="1" dirty="0">
                <a:solidFill>
                  <a:srgbClr val="00B050"/>
                </a:solidFill>
              </a:rPr>
              <a:t>ENTIA</a:t>
            </a:r>
            <a:r>
              <a:rPr lang="cs-CZ" sz="2400" b="1" dirty="0">
                <a:solidFill>
                  <a:srgbClr val="00B050"/>
                </a:solidFill>
              </a:rPr>
              <a:t>/-</a:t>
            </a:r>
            <a:r>
              <a:rPr lang="cs-CZ" sz="2000" b="1" dirty="0">
                <a:solidFill>
                  <a:srgbClr val="00B050"/>
                </a:solidFill>
              </a:rPr>
              <a:t>ANTIA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542671" y="3376246"/>
            <a:ext cx="2546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B050"/>
                </a:solidFill>
              </a:rPr>
              <a:t>-ICA/-IVA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4163" y="1764268"/>
            <a:ext cx="1685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REMEDIUM…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542671" y="4459458"/>
            <a:ext cx="317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>
                <a:solidFill>
                  <a:srgbClr val="C00000"/>
                </a:solidFill>
              </a:rPr>
              <a:t>ANXIOLYTICUM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707944" y="4859568"/>
            <a:ext cx="230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rgbClr val="C00000"/>
                </a:solidFill>
              </a:rPr>
              <a:t>CONTRACEPTIVUM</a:t>
            </a:r>
          </a:p>
          <a:p>
            <a:r>
              <a:rPr lang="cs-CZ" i="1" dirty="0">
                <a:solidFill>
                  <a:srgbClr val="C00000"/>
                </a:solidFill>
              </a:rPr>
              <a:t>ANTIDOTUM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33071" y="5324511"/>
            <a:ext cx="230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rgbClr val="C00000"/>
                </a:solidFill>
              </a:rPr>
              <a:t>HYPOTONICUM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419264" y="5693843"/>
            <a:ext cx="230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rgbClr val="C00000"/>
                </a:solidFill>
              </a:rPr>
              <a:t>DETOXICANS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556592" y="6063175"/>
            <a:ext cx="230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rgbClr val="C00000"/>
                </a:solidFill>
              </a:rPr>
              <a:t>ANALGETICUM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MAGISTRALITER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81503" y="1774247"/>
            <a:ext cx="7076747" cy="452794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200" u="sng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Kalii </a:t>
            </a: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iodidi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endParaRPr lang="cs-CZ" sz="3200" i="1" u="sng" dirty="0">
              <a:solidFill>
                <a:srgbClr val="000000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3200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     </a:t>
            </a:r>
            <a:r>
              <a:rPr lang="cs-CZ" sz="3200" i="1" dirty="0" err="1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Anisi</a:t>
            </a:r>
            <a:r>
              <a:rPr lang="cs-CZ" sz="3200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spiritus </a:t>
            </a:r>
            <a:r>
              <a:rPr lang="cs-CZ" sz="3200" i="1" dirty="0" err="1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compositi</a:t>
            </a:r>
            <a:r>
              <a:rPr lang="cs-CZ" sz="3200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               </a:t>
            </a:r>
            <a:r>
              <a:rPr lang="cs-CZ" sz="3200" i="1" u="sng" dirty="0" err="1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aa</a:t>
            </a:r>
            <a:r>
              <a:rPr lang="cs-CZ" sz="3200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5,0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</a:t>
            </a: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Aquae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purificatae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                 ad 200,0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M. </a:t>
            </a:r>
            <a:r>
              <a:rPr lang="cs-CZ" sz="3200" i="1" u="sng" dirty="0" err="1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f</a:t>
            </a:r>
            <a:r>
              <a:rPr lang="cs-CZ" sz="3200" i="1" u="sng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. sol.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S. 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3krát denně</a:t>
            </a:r>
            <a:r>
              <a:rPr lang="cs-CZ" sz="3200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jednu lžíci.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975662" y="6302188"/>
            <a:ext cx="188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>
                <a:solidFill>
                  <a:srgbClr val="0070C0"/>
                </a:solidFill>
              </a:rPr>
              <a:t>EXPECTORANS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855742"/>
            <a:ext cx="151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GENITIVES!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1041009" y="3545058"/>
            <a:ext cx="1209822" cy="775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1041009" y="3024554"/>
            <a:ext cx="1209822" cy="520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1041009" y="3545060"/>
            <a:ext cx="1209822" cy="234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896751" y="5078437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MISCE FIAT SOLUTIO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274191" y="3175726"/>
            <a:ext cx="258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ANA (PARTES AEQUALES)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3861" y="3233866"/>
            <a:ext cx="764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How</a:t>
            </a:r>
            <a:r>
              <a:rPr lang="cs-CZ" dirty="0"/>
              <a:t> much OF…)</a:t>
            </a:r>
          </a:p>
          <a:p>
            <a:endParaRPr lang="cs-CZ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SPECIALITAS</a:t>
            </a:r>
          </a:p>
        </p:txBody>
      </p:sp>
      <p:sp>
        <p:nvSpPr>
          <p:cNvPr id="4" name="Zástupný symbol pro obsah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6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600" u="sng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Framykoin </a:t>
            </a:r>
            <a:r>
              <a:rPr lang="cs-CZ" sz="36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plv</a:t>
            </a:r>
            <a:r>
              <a:rPr lang="cs-CZ" sz="36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</a:t>
            </a:r>
            <a:r>
              <a:rPr lang="cs-CZ" sz="36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ads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1 x 20 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gm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Exp. </a:t>
            </a:r>
            <a:r>
              <a:rPr lang="cs-CZ" sz="36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orig</a:t>
            </a:r>
            <a:r>
              <a:rPr lang="cs-CZ" sz="36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No.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II (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du</a:t>
            </a:r>
            <a:r>
              <a:rPr lang="cs-CZ" sz="3600" i="1" dirty="0" err="1">
                <a:solidFill>
                  <a:srgbClr val="FF0000"/>
                </a:solidFill>
                <a:effectLst/>
                <a:latin typeface="+mj-lt"/>
                <a:ea typeface="Times New Roman"/>
                <a:cs typeface="Times New Roman"/>
              </a:rPr>
              <a:t>as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S.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Aplikovat 2krát denně na postižená místa po dobu 10 dnů</a:t>
            </a:r>
            <a:r>
              <a:rPr lang="cs-CZ" sz="11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11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66965" y="6302188"/>
            <a:ext cx="188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>
                <a:solidFill>
                  <a:srgbClr val="0070C0"/>
                </a:solidFill>
              </a:rPr>
              <a:t>ANTIBIOTICUM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4037428"/>
            <a:ext cx="178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ACCUSATIVE !</a:t>
            </a:r>
          </a:p>
        </p:txBody>
      </p:sp>
      <p:cxnSp>
        <p:nvCxnSpPr>
          <p:cNvPr id="8" name="Přímá spojovací šipka 7"/>
          <p:cNvCxnSpPr/>
          <p:nvPr/>
        </p:nvCxnSpPr>
        <p:spPr>
          <a:xfrm flipV="1">
            <a:off x="590843" y="4320567"/>
            <a:ext cx="1659988" cy="86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250831" y="3671668"/>
            <a:ext cx="427657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EXPEDITION</a:t>
            </a:r>
            <a:r>
              <a:rPr lang="cs-CZ" dirty="0">
                <a:solidFill>
                  <a:srgbClr val="FF0000"/>
                </a:solidFill>
              </a:rPr>
              <a:t>ES</a:t>
            </a:r>
            <a:r>
              <a:rPr lang="cs-CZ" dirty="0"/>
              <a:t> ORIGINAL</a:t>
            </a:r>
            <a:r>
              <a:rPr lang="cs-CZ" dirty="0">
                <a:solidFill>
                  <a:srgbClr val="FF0000"/>
                </a:solidFill>
              </a:rPr>
              <a:t>ES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107109" y="2261326"/>
            <a:ext cx="83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RECIPE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274727" y="2815324"/>
            <a:ext cx="230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PULVIS ADSPERSORIUS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250831" y="4656406"/>
            <a:ext cx="202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DA. SIGNA.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17079" y="4346917"/>
            <a:ext cx="163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Take…+object!</a:t>
            </a:r>
            <a:endParaRPr lang="cs-CZ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1872208"/>
          </a:xfrm>
        </p:spPr>
        <p:txBody>
          <a:bodyPr>
            <a:normAutofit fontScale="90000"/>
          </a:bodyPr>
          <a:lstStyle/>
          <a:p>
            <a:r>
              <a:rPr lang="cs-CZ" dirty="0"/>
              <a:t>PUT THE LINES IN THE CORRECT ORDER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Immunostimulans</a:t>
            </a:r>
            <a:endParaRPr lang="cs-CZ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95536" y="2492896"/>
            <a:ext cx="7704856" cy="3384376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Exp. 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orig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No. I (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unam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Imunor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p. o. 4 x 10 mg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S. Dle rozpisu.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52292" y="3719146"/>
            <a:ext cx="3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152292" y="4328746"/>
            <a:ext cx="3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120053" y="3056737"/>
            <a:ext cx="3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152292" y="4957119"/>
            <a:ext cx="3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26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251720"/>
          </a:xfrm>
        </p:spPr>
        <p:txBody>
          <a:bodyPr>
            <a:normAutofit fontScale="90000"/>
          </a:bodyPr>
          <a:lstStyle/>
          <a:p>
            <a:r>
              <a:rPr lang="cs-CZ" dirty="0"/>
              <a:t>PUT THE LINES IN THE CORRECT ORDER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Gynaecologicum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467544" y="3029761"/>
            <a:ext cx="8064896" cy="3464391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ad scat.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Acidi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borici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pulv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			             100,0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 Jednu lžíci na litr teplé vody k výplachům.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965830" y="4923692"/>
            <a:ext cx="3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965830" y="4299439"/>
            <a:ext cx="3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965829" y="3675184"/>
            <a:ext cx="3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965830" y="5524256"/>
            <a:ext cx="3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68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FORMS OF PHARMACEUTICAL PREPARATIONS AND AGENTS</a:t>
            </a:r>
          </a:p>
        </p:txBody>
      </p:sp>
      <p:pic>
        <p:nvPicPr>
          <p:cNvPr id="4" name="obrázek 19" descr="http://i72.photobucket.com/albums/i196/lashopaholic/bigstockphoto_Baby_Powder_2864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902" y="3353744"/>
            <a:ext cx="1186729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" descr="http://patricinhaesperta.com.br/wp-content/uploads/2013/01/medicamento-capsul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490" y="2554515"/>
            <a:ext cx="1807152" cy="98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25" descr="http://a876.g.akamai.net/7/876/1448/v00001/images.medscape.com/pi/features/drugdirectory/octupdate/ROX465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6696" y="4554630"/>
            <a:ext cx="1648258" cy="129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1" descr="http://cdn2.hubspot.net/hub/147789/file-516497281-jpg/images/eye_drop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568" y="2682975"/>
            <a:ext cx="1540020" cy="15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52" descr="http://images.medscape.com/pi/features/drugdirectory/octupdate/A722612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7632" y="2777590"/>
            <a:ext cx="1953923" cy="14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67" descr="http://braunoviny.bbraun.cz/sites/default/files/Tema/2009/mezinarodni-neintervencni-poregistracni-studie-bezpecnosti/ecoflac-ecobag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4067" y="3353744"/>
            <a:ext cx="1490663" cy="231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22" descr="https://encrypted-tbn1.gstatic.com/images?q=tbn:ANd9GcS-0z1eUJQVCBXwSNHUenlvpEpxm41ES9cCvmi3rhkNXgaeph1M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2633" y="5277282"/>
            <a:ext cx="2027167" cy="12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40" descr="http://frugallysustainable.com/wp-content/uploads/2012/06/001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31568" y="5006636"/>
            <a:ext cx="1491749" cy="117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278637" y="1918557"/>
            <a:ext cx="8779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pulvis</a:t>
            </a:r>
            <a:r>
              <a:rPr lang="cs-CZ" sz="2000" b="1" dirty="0"/>
              <a:t> </a:t>
            </a:r>
            <a:r>
              <a:rPr lang="cs-CZ" sz="2000" dirty="0"/>
              <a:t>(</a:t>
            </a:r>
            <a:r>
              <a:rPr lang="cs-CZ" sz="2000" dirty="0" err="1"/>
              <a:t>adspersorius</a:t>
            </a:r>
            <a:r>
              <a:rPr lang="cs-CZ" sz="2000" dirty="0"/>
              <a:t>)     </a:t>
            </a:r>
            <a:r>
              <a:rPr lang="cs-CZ" sz="2000" b="1" dirty="0"/>
              <a:t>~     </a:t>
            </a:r>
            <a:r>
              <a:rPr lang="cs-CZ" sz="2000" b="1" dirty="0" err="1"/>
              <a:t>suppositorium</a:t>
            </a:r>
            <a:r>
              <a:rPr lang="cs-CZ" sz="2000" b="1" dirty="0"/>
              <a:t>     ~     </a:t>
            </a:r>
            <a:r>
              <a:rPr lang="cs-CZ" sz="2000" b="1" dirty="0" err="1"/>
              <a:t>guttae</a:t>
            </a:r>
            <a:r>
              <a:rPr lang="cs-CZ" sz="2000" b="1" dirty="0"/>
              <a:t>     ~     </a:t>
            </a:r>
            <a:r>
              <a:rPr lang="cs-CZ" sz="2000" b="1" dirty="0" err="1"/>
              <a:t>unguentum</a:t>
            </a:r>
            <a:r>
              <a:rPr lang="cs-CZ" sz="2000" b="1" dirty="0"/>
              <a:t>     ~     </a:t>
            </a:r>
            <a:r>
              <a:rPr lang="cs-CZ" sz="2000" b="1" dirty="0" err="1"/>
              <a:t>tabuletta</a:t>
            </a:r>
            <a:r>
              <a:rPr lang="cs-CZ" sz="2000" b="1" dirty="0"/>
              <a:t>     ~     </a:t>
            </a:r>
            <a:r>
              <a:rPr lang="cs-CZ" sz="2000" b="1" dirty="0" err="1"/>
              <a:t>infusio</a:t>
            </a:r>
            <a:r>
              <a:rPr lang="cs-CZ" sz="2000" b="1" dirty="0"/>
              <a:t>     ~     species      ~     </a:t>
            </a:r>
            <a:r>
              <a:rPr lang="cs-CZ" sz="2000" b="1" dirty="0" err="1"/>
              <a:t>globulus</a:t>
            </a:r>
            <a:r>
              <a:rPr lang="cs-CZ" sz="2000" b="1" dirty="0"/>
              <a:t>      ~      </a:t>
            </a:r>
            <a:r>
              <a:rPr lang="cs-CZ" sz="2000" b="1" dirty="0" err="1"/>
              <a:t>capsula</a:t>
            </a:r>
            <a:endParaRPr lang="cs-CZ" sz="2000" b="1" dirty="0"/>
          </a:p>
        </p:txBody>
      </p:sp>
      <p:pic>
        <p:nvPicPr>
          <p:cNvPr id="14" name="obrázek 37" descr="http://images.ddccdn.com/images/pills/custom/pill18909-1/progesteron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1792" y="5686916"/>
            <a:ext cx="1331112" cy="11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1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163" y="627529"/>
            <a:ext cx="8574087" cy="970693"/>
          </a:xfrm>
        </p:spPr>
        <p:txBody>
          <a:bodyPr>
            <a:noAutofit/>
          </a:bodyPr>
          <a:lstStyle/>
          <a:p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en-GB" sz="2400" dirty="0"/>
              <a:t>PARTS OF PLANTS USED IN PHARMACOLOGY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32770" name="Picture 2" descr="Výsledok vyhľadávania obrázkov pre dopyt FLOWER OF T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4051" y="4703413"/>
            <a:ext cx="1289715" cy="1933629"/>
          </a:xfrm>
          <a:prstGeom prst="rect">
            <a:avLst/>
          </a:prstGeom>
          <a:noFill/>
        </p:spPr>
      </p:pic>
      <p:pic>
        <p:nvPicPr>
          <p:cNvPr id="32772" name="Picture 4" descr="Výsledok vyhľadávania obrázkov pre dopyt folium menth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491" y="2753180"/>
            <a:ext cx="1866352" cy="1866352"/>
          </a:xfrm>
          <a:prstGeom prst="rect">
            <a:avLst/>
          </a:prstGeom>
          <a:noFill/>
        </p:spPr>
      </p:pic>
      <p:pic>
        <p:nvPicPr>
          <p:cNvPr id="32774" name="Picture 6" descr="Výsledok vyhľadávania obrázkov pre dopyt radix liquiritia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29" y="4954783"/>
            <a:ext cx="1907853" cy="1430890"/>
          </a:xfrm>
          <a:prstGeom prst="rect">
            <a:avLst/>
          </a:prstGeom>
          <a:noFill/>
        </p:spPr>
      </p:pic>
      <p:pic>
        <p:nvPicPr>
          <p:cNvPr id="32778" name="Picture 10" descr="Výsledok vyhľadávania obrázkov pre dopyt absynthium her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129" y="2517858"/>
            <a:ext cx="1697183" cy="1697183"/>
          </a:xfrm>
          <a:prstGeom prst="rect">
            <a:avLst/>
          </a:prstGeom>
          <a:noFill/>
        </p:spPr>
      </p:pic>
      <p:pic>
        <p:nvPicPr>
          <p:cNvPr id="32780" name="Picture 12" descr="Výsledok vyhľadávania obrázkov pre dopyt resin of cannab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5152" y="4843095"/>
            <a:ext cx="2189692" cy="1642268"/>
          </a:xfrm>
          <a:prstGeom prst="rect">
            <a:avLst/>
          </a:prstGeom>
          <a:noFill/>
        </p:spPr>
      </p:pic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23" y="3768436"/>
            <a:ext cx="2187565" cy="16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fructus foeniculi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62" y="2767240"/>
            <a:ext cx="1697183" cy="169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 flipV="1">
            <a:off x="6109855" y="5648100"/>
            <a:ext cx="639668" cy="500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78637" y="1918557"/>
            <a:ext cx="8779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folium</a:t>
            </a:r>
            <a:r>
              <a:rPr lang="cs-CZ" sz="2000" b="1" dirty="0"/>
              <a:t>     ~     </a:t>
            </a:r>
            <a:r>
              <a:rPr lang="cs-CZ" sz="2000" b="1" dirty="0" err="1"/>
              <a:t>resina</a:t>
            </a:r>
            <a:r>
              <a:rPr lang="cs-CZ" sz="2000" b="1" dirty="0"/>
              <a:t>     ~     </a:t>
            </a:r>
            <a:r>
              <a:rPr lang="cs-CZ" sz="2000" b="1" dirty="0" err="1"/>
              <a:t>herba</a:t>
            </a:r>
            <a:r>
              <a:rPr lang="cs-CZ" sz="2000" b="1" dirty="0"/>
              <a:t>     ~     </a:t>
            </a:r>
            <a:r>
              <a:rPr lang="cs-CZ" sz="2000" b="1" dirty="0" err="1"/>
              <a:t>flos</a:t>
            </a:r>
            <a:r>
              <a:rPr lang="cs-CZ" sz="2000" b="1" dirty="0"/>
              <a:t>     ~     radix     ~     </a:t>
            </a:r>
            <a:r>
              <a:rPr lang="cs-CZ" sz="2000" b="1" dirty="0" err="1"/>
              <a:t>lignum</a:t>
            </a:r>
            <a:r>
              <a:rPr lang="cs-CZ" sz="2000" b="1" dirty="0"/>
              <a:t>     ~     </a:t>
            </a:r>
            <a:r>
              <a:rPr lang="cs-CZ" sz="2000" b="1" dirty="0" err="1"/>
              <a:t>fructus</a:t>
            </a:r>
            <a:r>
              <a:rPr lang="cs-CZ" sz="2000" b="1" dirty="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MAKE A PRESCRIPTION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3551" y="2133600"/>
            <a:ext cx="7704699" cy="3992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16-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boy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suffers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severe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acne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irritated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complexion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Prescribe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suspension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85%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zinc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oxide (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fluid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powder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Suspensio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zinci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oxidi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mixed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talcum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glycerole (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talci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glyceroli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stabilizator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bentonite magma (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bentoniti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 magma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to 100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grams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rub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suspension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his skin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Shake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b) A 25-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woman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received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emergency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itching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urticaria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nettle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rash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 on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hands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knees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Prescribe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antihistaminics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relieve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packages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Dithiaden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tablets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half a tablet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twice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4163" y="2133600"/>
            <a:ext cx="63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8205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1828800"/>
            <a:ext cx="82089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Zinci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oxidi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Talci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Glyceroli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85% </a:t>
            </a:r>
          </a:p>
          <a:p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Bentoniti magmatis 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it-IT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 100,0 </a:t>
            </a:r>
          </a:p>
          <a:p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M. </a:t>
            </a:r>
            <a:r>
              <a:rPr lang="cs-CZ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susp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 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Rub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skin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Shake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Dithiaden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tbl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Exp. </a:t>
            </a:r>
            <a:r>
              <a:rPr lang="cs-CZ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III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tres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Half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tablet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twice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998" y="1739153"/>
            <a:ext cx="5591179" cy="3477875"/>
          </a:xfrm>
          <a:prstGeom prst="rect">
            <a:avLst/>
          </a:prstGeom>
          <a:ln w="19050" cmpd="sng">
            <a:solidFill>
              <a:srgbClr val="9B000E"/>
            </a:solidFill>
          </a:ln>
        </p:spPr>
        <p:txBody>
          <a:bodyPr wrap="square">
            <a:spAutoFit/>
          </a:bodyPr>
          <a:lstStyle/>
          <a:p>
            <a:r>
              <a:rPr lang="cs-CZ" sz="2000" b="1" i="1" dirty="0" err="1">
                <a:latin typeface="Cambria"/>
                <a:cs typeface="Cambria"/>
              </a:rPr>
              <a:t>Rp</a:t>
            </a:r>
            <a:r>
              <a:rPr lang="cs-CZ" sz="2000" b="1" i="1" dirty="0">
                <a:latin typeface="Cambria"/>
                <a:cs typeface="Cambria"/>
              </a:rPr>
              <a:t>.</a:t>
            </a:r>
          </a:p>
          <a:p>
            <a:r>
              <a:rPr lang="cs-CZ" sz="2000" i="1" dirty="0" err="1">
                <a:latin typeface="Cambria"/>
                <a:cs typeface="Cambria"/>
              </a:rPr>
              <a:t>Acidi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>
                <a:latin typeface="Cambria"/>
                <a:cs typeface="Cambria"/>
              </a:rPr>
              <a:t>acetylsalicylici</a:t>
            </a:r>
            <a:endParaRPr lang="cs-CZ" sz="2000" i="1" dirty="0">
              <a:latin typeface="Cambria"/>
              <a:cs typeface="Cambria"/>
            </a:endParaRPr>
          </a:p>
          <a:p>
            <a:r>
              <a:rPr lang="cs-CZ" sz="2000" i="1" dirty="0" err="1">
                <a:latin typeface="Cambria"/>
                <a:cs typeface="Cambria"/>
              </a:rPr>
              <a:t>Paracetamoli</a:t>
            </a:r>
            <a:r>
              <a:rPr lang="cs-CZ" sz="2000" i="1" dirty="0">
                <a:latin typeface="Cambria"/>
                <a:cs typeface="Cambria"/>
              </a:rPr>
              <a:t>			          </a:t>
            </a:r>
            <a:r>
              <a:rPr lang="cs-CZ" sz="2000" b="1" i="1" dirty="0" err="1">
                <a:latin typeface="Cambria"/>
                <a:cs typeface="Cambria"/>
              </a:rPr>
              <a:t>aa</a:t>
            </a:r>
            <a:r>
              <a:rPr lang="cs-CZ" sz="2000" i="1" dirty="0">
                <a:latin typeface="Cambria"/>
                <a:cs typeface="Cambria"/>
              </a:rPr>
              <a:t> 0,3</a:t>
            </a:r>
          </a:p>
          <a:p>
            <a:r>
              <a:rPr lang="cs-CZ" sz="2000" i="1" dirty="0" err="1">
                <a:latin typeface="Cambria"/>
                <a:cs typeface="Cambria"/>
              </a:rPr>
              <a:t>Codeinii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>
                <a:latin typeface="Cambria"/>
                <a:cs typeface="Cambria"/>
              </a:rPr>
              <a:t>dihydrogenphosphorici</a:t>
            </a:r>
            <a:r>
              <a:rPr lang="cs-CZ" sz="2000" i="1" dirty="0">
                <a:latin typeface="Cambria"/>
                <a:cs typeface="Cambria"/>
              </a:rPr>
              <a:t>		0,02</a:t>
            </a:r>
          </a:p>
          <a:p>
            <a:r>
              <a:rPr lang="cs-CZ" sz="2000" i="1" dirty="0" err="1">
                <a:latin typeface="Cambria"/>
                <a:cs typeface="Cambria"/>
              </a:rPr>
              <a:t>Coffeini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>
                <a:latin typeface="Cambria"/>
                <a:cs typeface="Cambria"/>
              </a:rPr>
              <a:t>cum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>
                <a:latin typeface="Cambria"/>
                <a:cs typeface="Cambria"/>
              </a:rPr>
              <a:t>natrio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>
                <a:latin typeface="Cambria"/>
                <a:cs typeface="Cambria"/>
              </a:rPr>
              <a:t>benzoico</a:t>
            </a:r>
            <a:r>
              <a:rPr lang="cs-CZ" sz="2000" i="1" dirty="0">
                <a:latin typeface="Cambria"/>
                <a:cs typeface="Cambria"/>
              </a:rPr>
              <a:t>		0,1</a:t>
            </a:r>
          </a:p>
          <a:p>
            <a:r>
              <a:rPr lang="fi-FI" sz="2000" i="1" dirty="0">
                <a:latin typeface="Cambria"/>
                <a:cs typeface="Cambria"/>
              </a:rPr>
              <a:t>Magnesii oxydati			</a:t>
            </a:r>
            <a:r>
              <a:rPr lang="cs-CZ" sz="2000" i="1" dirty="0">
                <a:latin typeface="Cambria"/>
                <a:cs typeface="Cambria"/>
              </a:rPr>
              <a:t>	</a:t>
            </a:r>
            <a:r>
              <a:rPr lang="fi-FI" sz="2000" i="1" dirty="0">
                <a:latin typeface="Cambria"/>
                <a:cs typeface="Cambria"/>
              </a:rPr>
              <a:t>0,05</a:t>
            </a:r>
          </a:p>
          <a:p>
            <a:endParaRPr lang="da-DK" sz="2000" i="1" dirty="0">
              <a:latin typeface="Cambria"/>
              <a:cs typeface="Cambria"/>
            </a:endParaRPr>
          </a:p>
          <a:p>
            <a:r>
              <a:rPr lang="da-DK" sz="2000" b="1" i="1" dirty="0">
                <a:latin typeface="Cambria"/>
                <a:cs typeface="Cambria"/>
              </a:rPr>
              <a:t>M. f. </a:t>
            </a:r>
            <a:r>
              <a:rPr lang="da-DK" sz="2000" b="1" i="1" dirty="0" err="1">
                <a:latin typeface="Cambria"/>
                <a:cs typeface="Cambria"/>
              </a:rPr>
              <a:t>pulv</a:t>
            </a:r>
            <a:r>
              <a:rPr lang="da-DK" sz="2000" i="1" dirty="0">
                <a:latin typeface="Cambria"/>
                <a:cs typeface="Cambria"/>
              </a:rPr>
              <a:t>.					</a:t>
            </a:r>
          </a:p>
          <a:p>
            <a:r>
              <a:rPr lang="da-DK" sz="2000" b="1" i="1" dirty="0">
                <a:latin typeface="Cambria"/>
                <a:cs typeface="Cambria"/>
              </a:rPr>
              <a:t>D. t. d. No</a:t>
            </a:r>
            <a:r>
              <a:rPr lang="da-DK" sz="2000" i="1" dirty="0">
                <a:latin typeface="Cambria"/>
                <a:cs typeface="Cambria"/>
              </a:rPr>
              <a:t>. XX (</a:t>
            </a:r>
            <a:r>
              <a:rPr lang="da-DK" sz="2000" i="1" dirty="0" err="1">
                <a:latin typeface="Cambria"/>
                <a:cs typeface="Cambria"/>
              </a:rPr>
              <a:t>viginti</a:t>
            </a:r>
            <a:r>
              <a:rPr lang="da-DK" sz="2000" i="1" dirty="0">
                <a:latin typeface="Cambria"/>
                <a:cs typeface="Cambria"/>
              </a:rPr>
              <a:t>) </a:t>
            </a:r>
            <a:r>
              <a:rPr lang="da-DK" sz="2000" b="1" i="1" dirty="0">
                <a:latin typeface="Cambria"/>
                <a:cs typeface="Cambria"/>
              </a:rPr>
              <a:t>ad </a:t>
            </a:r>
            <a:r>
              <a:rPr lang="da-DK" sz="2000" b="1" i="1" dirty="0" err="1">
                <a:latin typeface="Cambria"/>
                <a:cs typeface="Cambria"/>
              </a:rPr>
              <a:t>caps</a:t>
            </a:r>
            <a:r>
              <a:rPr lang="da-DK" sz="2000" i="1" dirty="0">
                <a:latin typeface="Cambria"/>
                <a:cs typeface="Cambria"/>
              </a:rPr>
              <a:t>.</a:t>
            </a:r>
          </a:p>
          <a:p>
            <a:r>
              <a:rPr lang="da-DK" sz="2000" b="1" i="1" dirty="0">
                <a:latin typeface="Cambria"/>
                <a:cs typeface="Cambria"/>
              </a:rPr>
              <a:t>S.</a:t>
            </a:r>
            <a:r>
              <a:rPr lang="da-DK" sz="2000" i="1" dirty="0">
                <a:latin typeface="Cambria"/>
                <a:cs typeface="Cambria"/>
              </a:rPr>
              <a:t> 3krát </a:t>
            </a:r>
            <a:r>
              <a:rPr lang="da-DK" sz="2000" i="1" dirty="0" err="1">
                <a:latin typeface="Cambria"/>
                <a:cs typeface="Cambria"/>
              </a:rPr>
              <a:t>denně</a:t>
            </a:r>
            <a:r>
              <a:rPr lang="da-DK" sz="2000" i="1" dirty="0">
                <a:latin typeface="Cambria"/>
                <a:cs typeface="Cambria"/>
              </a:rPr>
              <a:t> 1 </a:t>
            </a:r>
            <a:r>
              <a:rPr lang="da-DK" sz="2000" i="1" dirty="0" err="1">
                <a:latin typeface="Cambria"/>
                <a:cs typeface="Cambria"/>
              </a:rPr>
              <a:t>prášek</a:t>
            </a:r>
            <a:r>
              <a:rPr lang="da-DK" sz="2000" i="1" dirty="0">
                <a:latin typeface="Cambria"/>
                <a:cs typeface="Cambria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998" y="5217028"/>
            <a:ext cx="5591179" cy="1631216"/>
          </a:xfrm>
          <a:prstGeom prst="rect">
            <a:avLst/>
          </a:prstGeom>
          <a:ln w="28575" cmpd="sng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cs-CZ" sz="2000" b="1" i="1" dirty="0" err="1">
                <a:latin typeface="Cambria"/>
                <a:cs typeface="Cambria"/>
              </a:rPr>
              <a:t>Rp</a:t>
            </a:r>
            <a:r>
              <a:rPr lang="cs-CZ" sz="2000" b="1" i="1" dirty="0">
                <a:latin typeface="Cambria"/>
                <a:cs typeface="Cambria"/>
              </a:rPr>
              <a:t>.</a:t>
            </a:r>
          </a:p>
          <a:p>
            <a:r>
              <a:rPr lang="cs-CZ" sz="2000" i="1" dirty="0" err="1">
                <a:latin typeface="Cambria"/>
                <a:cs typeface="Cambria"/>
              </a:rPr>
              <a:t>Aminophyllini</a:t>
            </a:r>
            <a:r>
              <a:rPr lang="cs-CZ" sz="2000" i="1" dirty="0">
                <a:latin typeface="Cambria"/>
                <a:cs typeface="Cambria"/>
              </a:rPr>
              <a:t>				1,8</a:t>
            </a:r>
          </a:p>
          <a:p>
            <a:r>
              <a:rPr lang="cs-CZ" sz="2000" i="1" dirty="0">
                <a:latin typeface="Cambria"/>
                <a:cs typeface="Cambria"/>
              </a:rPr>
              <a:t>Olei </a:t>
            </a:r>
            <a:r>
              <a:rPr lang="cs-CZ" sz="2000" i="1" dirty="0" err="1">
                <a:latin typeface="Cambria"/>
                <a:cs typeface="Cambria"/>
              </a:rPr>
              <a:t>cacao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b="1" i="1" dirty="0" err="1">
                <a:latin typeface="Cambria"/>
                <a:cs typeface="Cambria"/>
              </a:rPr>
              <a:t>q</a:t>
            </a:r>
            <a:r>
              <a:rPr lang="cs-CZ" sz="2000" b="1" i="1" dirty="0">
                <a:latin typeface="Cambria"/>
                <a:cs typeface="Cambria"/>
              </a:rPr>
              <a:t>. s. </a:t>
            </a:r>
            <a:r>
              <a:rPr lang="cs-CZ" sz="2000" i="1" dirty="0" err="1">
                <a:latin typeface="Cambria"/>
                <a:cs typeface="Cambria"/>
              </a:rPr>
              <a:t>ut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b="1" i="1" dirty="0">
                <a:latin typeface="Cambria"/>
                <a:cs typeface="Cambria"/>
              </a:rPr>
              <a:t>f. </a:t>
            </a:r>
            <a:r>
              <a:rPr lang="cs-CZ" sz="2000" b="1" i="1" dirty="0" err="1">
                <a:latin typeface="Cambria"/>
                <a:cs typeface="Cambria"/>
              </a:rPr>
              <a:t>supp</a:t>
            </a:r>
            <a:r>
              <a:rPr lang="cs-CZ" sz="2000" i="1" dirty="0">
                <a:latin typeface="Cambria"/>
                <a:cs typeface="Cambria"/>
              </a:rPr>
              <a:t>.</a:t>
            </a:r>
          </a:p>
          <a:p>
            <a:r>
              <a:rPr lang="is-IS" sz="2000" b="1" i="1" dirty="0">
                <a:latin typeface="Cambria"/>
                <a:cs typeface="Cambria"/>
              </a:rPr>
              <a:t>D. t. d. No</a:t>
            </a:r>
            <a:r>
              <a:rPr lang="is-IS" sz="2000" i="1" dirty="0">
                <a:latin typeface="Cambria"/>
                <a:cs typeface="Cambria"/>
              </a:rPr>
              <a:t>. VI (sex)</a:t>
            </a:r>
          </a:p>
          <a:p>
            <a:r>
              <a:rPr lang="en-US" sz="2000" b="1" i="1" dirty="0">
                <a:latin typeface="Cambria"/>
                <a:cs typeface="Cambria"/>
              </a:rPr>
              <a:t>S. </a:t>
            </a:r>
            <a:r>
              <a:rPr lang="en-US" sz="2000" i="1" dirty="0">
                <a:latin typeface="Cambria"/>
                <a:cs typeface="Cambria"/>
              </a:rPr>
              <a:t>2krát </a:t>
            </a:r>
            <a:r>
              <a:rPr lang="en-US" sz="2000" i="1" dirty="0" err="1">
                <a:latin typeface="Cambria"/>
                <a:cs typeface="Cambria"/>
              </a:rPr>
              <a:t>denně</a:t>
            </a:r>
            <a:r>
              <a:rPr lang="en-US" sz="2000" i="1" dirty="0">
                <a:latin typeface="Cambria"/>
                <a:cs typeface="Cambria"/>
              </a:rPr>
              <a:t> </a:t>
            </a:r>
            <a:r>
              <a:rPr lang="en-US" sz="2000" i="1" dirty="0" err="1">
                <a:latin typeface="Cambria"/>
                <a:cs typeface="Cambria"/>
              </a:rPr>
              <a:t>zavést</a:t>
            </a:r>
            <a:r>
              <a:rPr lang="en-US" sz="2000" i="1" dirty="0">
                <a:latin typeface="Cambria"/>
                <a:cs typeface="Cambria"/>
              </a:rPr>
              <a:t> 1 </a:t>
            </a:r>
            <a:r>
              <a:rPr lang="en-US" sz="2000" i="1" dirty="0" err="1">
                <a:latin typeface="Cambria"/>
                <a:cs typeface="Cambria"/>
              </a:rPr>
              <a:t>čípek</a:t>
            </a:r>
            <a:r>
              <a:rPr lang="en-US" sz="2000" i="1" dirty="0">
                <a:latin typeface="Cambria"/>
                <a:cs typeface="Cambria"/>
              </a:rPr>
              <a:t> do </a:t>
            </a:r>
            <a:r>
              <a:rPr lang="en-US" sz="2000" i="1" dirty="0" err="1">
                <a:latin typeface="Cambria"/>
                <a:cs typeface="Cambria"/>
              </a:rPr>
              <a:t>konečníku</a:t>
            </a:r>
            <a:r>
              <a:rPr lang="en-US" sz="2000" i="1" dirty="0">
                <a:latin typeface="Cambria"/>
                <a:cs typeface="Cambria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9095" y="2063982"/>
            <a:ext cx="2073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Analgeticum</a:t>
            </a:r>
            <a:r>
              <a:rPr lang="en-US" sz="2400" dirty="0">
                <a:latin typeface="Cambria"/>
                <a:cs typeface="Cambria"/>
              </a:rPr>
              <a:t> + </a:t>
            </a:r>
          </a:p>
          <a:p>
            <a:r>
              <a:rPr lang="en-US" sz="2400" dirty="0" err="1">
                <a:latin typeface="Cambria"/>
                <a:cs typeface="Cambria"/>
              </a:rPr>
              <a:t>antipyreticum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1396" y="4994297"/>
            <a:ext cx="1672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Diureticum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171156" y="2926927"/>
            <a:ext cx="2969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painkiller + against fever:</a:t>
            </a:r>
          </a:p>
          <a:p>
            <a:r>
              <a:rPr lang="en-US" i="1" dirty="0"/>
              <a:t>Take the substances given in grams and mix them </a:t>
            </a:r>
            <a:r>
              <a:rPr lang="cs-CZ" i="1" dirty="0"/>
              <a:t>(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first</a:t>
            </a:r>
            <a:r>
              <a:rPr lang="cs-CZ" i="1" dirty="0"/>
              <a:t> </a:t>
            </a:r>
            <a:r>
              <a:rPr lang="cs-CZ" i="1" dirty="0" err="1"/>
              <a:t>two</a:t>
            </a:r>
            <a:r>
              <a:rPr lang="cs-CZ" i="1" dirty="0"/>
              <a:t> </a:t>
            </a:r>
            <a:r>
              <a:rPr lang="en-US" i="1" dirty="0"/>
              <a:t>in equal </a:t>
            </a:r>
            <a:r>
              <a:rPr lang="cs-CZ" i="1" dirty="0" err="1"/>
              <a:t>amount</a:t>
            </a:r>
            <a:r>
              <a:rPr lang="cs-CZ" i="1" dirty="0"/>
              <a:t>)</a:t>
            </a:r>
            <a:r>
              <a:rPr lang="en-US" i="1" dirty="0"/>
              <a:t> into a powder. Then distribute the powder into 20 capsules.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246412" y="5385403"/>
            <a:ext cx="2819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to stimulate urination:</a:t>
            </a:r>
          </a:p>
          <a:p>
            <a:r>
              <a:rPr lang="en-US" dirty="0"/>
              <a:t>Take 1.8 grams of the given substance and mix it with as much cocoa oil as needed to make six suppositories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0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63" y="1648484"/>
            <a:ext cx="6030613" cy="3046988"/>
          </a:xfrm>
          <a:prstGeom prst="rect">
            <a:avLst/>
          </a:prstGeom>
          <a:ln w="1905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i="1" dirty="0" err="1">
                <a:latin typeface="Cambria"/>
                <a:cs typeface="Cambria"/>
              </a:rPr>
              <a:t>Rp</a:t>
            </a:r>
            <a:r>
              <a:rPr lang="cs-CZ" sz="2400" i="1" dirty="0">
                <a:latin typeface="Cambria"/>
                <a:cs typeface="Cambria"/>
              </a:rPr>
              <a:t>.</a:t>
            </a:r>
          </a:p>
          <a:p>
            <a:r>
              <a:rPr lang="cs-CZ" sz="2400" i="1" dirty="0" err="1">
                <a:latin typeface="Cambria"/>
                <a:cs typeface="Cambria"/>
              </a:rPr>
              <a:t>Ureae</a:t>
            </a:r>
            <a:r>
              <a:rPr lang="cs-CZ" sz="2400" i="1" dirty="0">
                <a:latin typeface="Cambria"/>
                <a:cs typeface="Cambria"/>
              </a:rPr>
              <a:t>				40,0</a:t>
            </a:r>
          </a:p>
          <a:p>
            <a:r>
              <a:rPr lang="it-IT" sz="2400" i="1" dirty="0">
                <a:latin typeface="Cambria"/>
                <a:cs typeface="Cambria"/>
              </a:rPr>
              <a:t>Acidi </a:t>
            </a:r>
            <a:r>
              <a:rPr lang="it-IT" sz="2400" i="1" dirty="0" err="1">
                <a:latin typeface="Cambria"/>
                <a:cs typeface="Cambria"/>
              </a:rPr>
              <a:t>lactici</a:t>
            </a:r>
            <a:r>
              <a:rPr lang="it-IT" sz="2400" i="1" dirty="0">
                <a:latin typeface="Cambria"/>
                <a:cs typeface="Cambria"/>
              </a:rPr>
              <a:t>			  1,0</a:t>
            </a:r>
          </a:p>
          <a:p>
            <a:r>
              <a:rPr lang="it-IT" sz="2400" i="1" dirty="0" err="1">
                <a:latin typeface="Cambria"/>
                <a:cs typeface="Cambria"/>
              </a:rPr>
              <a:t>Ung</a:t>
            </a:r>
            <a:r>
              <a:rPr lang="it-IT" sz="2400" i="1" dirty="0">
                <a:latin typeface="Cambria"/>
                <a:cs typeface="Cambria"/>
              </a:rPr>
              <a:t>. </a:t>
            </a:r>
            <a:r>
              <a:rPr lang="it-IT" sz="2400" i="1" dirty="0" err="1">
                <a:latin typeface="Cambria"/>
                <a:cs typeface="Cambria"/>
              </a:rPr>
              <a:t>lanalcoli</a:t>
            </a:r>
            <a:r>
              <a:rPr lang="it-IT" sz="2400" i="1" dirty="0">
                <a:latin typeface="Cambria"/>
                <a:cs typeface="Cambria"/>
              </a:rPr>
              <a:t>			20,0</a:t>
            </a:r>
          </a:p>
          <a:p>
            <a:r>
              <a:rPr lang="it-IT" sz="2400" i="1" dirty="0" err="1">
                <a:latin typeface="Cambria"/>
                <a:cs typeface="Cambria"/>
              </a:rPr>
              <a:t>Cerae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albae</a:t>
            </a:r>
            <a:r>
              <a:rPr lang="it-IT" sz="2400" i="1" dirty="0">
                <a:latin typeface="Cambria"/>
                <a:cs typeface="Cambria"/>
              </a:rPr>
              <a:t>			  5,0</a:t>
            </a:r>
          </a:p>
          <a:p>
            <a:r>
              <a:rPr lang="it-IT" sz="2400" i="1" dirty="0" err="1">
                <a:latin typeface="Cambria"/>
                <a:cs typeface="Cambria"/>
              </a:rPr>
              <a:t>Vaselini</a:t>
            </a:r>
            <a:r>
              <a:rPr lang="it-IT" sz="2400" i="1" dirty="0">
                <a:latin typeface="Cambria"/>
                <a:cs typeface="Cambria"/>
              </a:rPr>
              <a:t> albi		          ad 100,0</a:t>
            </a:r>
          </a:p>
          <a:p>
            <a:r>
              <a:rPr lang="it-IT" sz="2400" b="1" i="1" dirty="0">
                <a:latin typeface="Cambria"/>
                <a:cs typeface="Cambria"/>
              </a:rPr>
              <a:t>M. </a:t>
            </a:r>
            <a:r>
              <a:rPr lang="it-IT" sz="2400" b="1" i="1" dirty="0" err="1">
                <a:latin typeface="Cambria"/>
                <a:cs typeface="Cambria"/>
              </a:rPr>
              <a:t>f</a:t>
            </a:r>
            <a:r>
              <a:rPr lang="it-IT" sz="2400" b="1" i="1" dirty="0">
                <a:latin typeface="Cambria"/>
                <a:cs typeface="Cambria"/>
              </a:rPr>
              <a:t>. </a:t>
            </a:r>
            <a:r>
              <a:rPr lang="it-IT" sz="2400" b="1" i="1" dirty="0" err="1">
                <a:latin typeface="Cambria"/>
                <a:cs typeface="Cambria"/>
              </a:rPr>
              <a:t>ung</a:t>
            </a:r>
            <a:r>
              <a:rPr lang="it-IT" sz="2400" i="1" dirty="0">
                <a:latin typeface="Cambria"/>
                <a:cs typeface="Cambria"/>
              </a:rPr>
              <a:t>. </a:t>
            </a:r>
            <a:r>
              <a:rPr lang="it-IT" sz="2400" i="1" dirty="0" err="1">
                <a:latin typeface="Cambria"/>
                <a:cs typeface="Cambria"/>
              </a:rPr>
              <a:t>Týden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používat</a:t>
            </a:r>
            <a:r>
              <a:rPr lang="it-IT" sz="2400" i="1" dirty="0">
                <a:latin typeface="Cambria"/>
                <a:cs typeface="Cambria"/>
              </a:rPr>
              <a:t> v </a:t>
            </a:r>
            <a:r>
              <a:rPr lang="it-IT" sz="2400" i="1" dirty="0" err="1">
                <a:latin typeface="Cambria"/>
                <a:cs typeface="Cambria"/>
              </a:rPr>
              <a:t>okluzním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obvazu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na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nehty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před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aplikací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antimykotik</a:t>
            </a:r>
            <a:r>
              <a:rPr lang="it-IT" sz="2400" i="1" dirty="0">
                <a:latin typeface="Cambria"/>
                <a:cs typeface="Cambria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385" y="4661647"/>
            <a:ext cx="6030613" cy="1938992"/>
          </a:xfrm>
          <a:prstGeom prst="rect">
            <a:avLst/>
          </a:prstGeom>
          <a:ln w="28575" cmpd="sng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cs-CZ" sz="2400" b="1" i="1" dirty="0" err="1">
                <a:latin typeface="Cambria"/>
                <a:cs typeface="Cambria"/>
              </a:rPr>
              <a:t>Rp</a:t>
            </a:r>
            <a:r>
              <a:rPr lang="cs-CZ" sz="2400" i="1" dirty="0">
                <a:latin typeface="Cambria"/>
                <a:cs typeface="Cambria"/>
              </a:rPr>
              <a:t>.</a:t>
            </a:r>
          </a:p>
          <a:p>
            <a:r>
              <a:rPr lang="cs-CZ" sz="2400" i="1" dirty="0">
                <a:latin typeface="Cambria"/>
                <a:cs typeface="Cambria"/>
              </a:rPr>
              <a:t>Framykoin </a:t>
            </a:r>
            <a:r>
              <a:rPr lang="cs-CZ" sz="2400" b="1" i="1" dirty="0" err="1">
                <a:latin typeface="Cambria"/>
                <a:cs typeface="Cambria"/>
              </a:rPr>
              <a:t>plv</a:t>
            </a:r>
            <a:r>
              <a:rPr lang="cs-CZ" sz="2400" b="1" i="1" dirty="0">
                <a:latin typeface="Cambria"/>
                <a:cs typeface="Cambria"/>
              </a:rPr>
              <a:t>. </a:t>
            </a:r>
            <a:r>
              <a:rPr lang="cs-CZ" sz="2400" b="1" i="1" dirty="0" err="1">
                <a:latin typeface="Cambria"/>
                <a:cs typeface="Cambria"/>
              </a:rPr>
              <a:t>ads</a:t>
            </a:r>
            <a:r>
              <a:rPr lang="cs-CZ" sz="2400" i="1" dirty="0">
                <a:latin typeface="Cambria"/>
                <a:cs typeface="Cambria"/>
              </a:rPr>
              <a:t>. 1 </a:t>
            </a:r>
            <a:r>
              <a:rPr lang="cs-CZ" sz="2400" i="1" dirty="0" err="1">
                <a:latin typeface="Cambria"/>
                <a:cs typeface="Cambria"/>
              </a:rPr>
              <a:t>x</a:t>
            </a:r>
            <a:r>
              <a:rPr lang="cs-CZ" sz="2400" i="1" dirty="0">
                <a:latin typeface="Cambria"/>
                <a:cs typeface="Cambria"/>
              </a:rPr>
              <a:t> 20 </a:t>
            </a:r>
            <a:r>
              <a:rPr lang="cs-CZ" sz="2400" i="1" dirty="0" err="1">
                <a:latin typeface="Cambria"/>
                <a:cs typeface="Cambria"/>
              </a:rPr>
              <a:t>gm</a:t>
            </a:r>
            <a:endParaRPr lang="cs-CZ" sz="2400" i="1" dirty="0">
              <a:latin typeface="Cambria"/>
              <a:cs typeface="Cambria"/>
            </a:endParaRPr>
          </a:p>
          <a:p>
            <a:r>
              <a:rPr lang="cs-CZ" sz="2400" b="1" i="1" dirty="0">
                <a:latin typeface="Cambria"/>
                <a:cs typeface="Cambria"/>
              </a:rPr>
              <a:t>Exp. </a:t>
            </a:r>
            <a:r>
              <a:rPr lang="cs-CZ" sz="2400" b="1" i="1" dirty="0" err="1">
                <a:latin typeface="Cambria"/>
                <a:cs typeface="Cambria"/>
              </a:rPr>
              <a:t>orig</a:t>
            </a:r>
            <a:r>
              <a:rPr lang="cs-CZ" sz="2400" b="1" i="1" dirty="0">
                <a:latin typeface="Cambria"/>
                <a:cs typeface="Cambria"/>
              </a:rPr>
              <a:t>. No. II </a:t>
            </a:r>
            <a:r>
              <a:rPr lang="cs-CZ" sz="2400" i="1" dirty="0">
                <a:latin typeface="Cambria"/>
                <a:cs typeface="Cambria"/>
              </a:rPr>
              <a:t>(</a:t>
            </a:r>
            <a:r>
              <a:rPr lang="cs-CZ" sz="2400" i="1" dirty="0" err="1">
                <a:latin typeface="Cambria"/>
                <a:cs typeface="Cambria"/>
              </a:rPr>
              <a:t>duas</a:t>
            </a:r>
            <a:r>
              <a:rPr lang="cs-CZ" sz="2400" i="1" dirty="0">
                <a:latin typeface="Cambria"/>
                <a:cs typeface="Cambria"/>
              </a:rPr>
              <a:t>)</a:t>
            </a:r>
          </a:p>
          <a:p>
            <a:r>
              <a:rPr lang="cs-CZ" sz="2400" b="1" i="1" dirty="0">
                <a:latin typeface="Cambria"/>
                <a:cs typeface="Cambria"/>
              </a:rPr>
              <a:t>D. S</a:t>
            </a:r>
            <a:r>
              <a:rPr lang="cs-CZ" sz="2400" i="1" dirty="0">
                <a:latin typeface="Cambria"/>
                <a:cs typeface="Cambria"/>
              </a:rPr>
              <a:t>. Aplikovat 2krát denně na postižená místa po dobu 10 dnů.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5998" y="1746471"/>
            <a:ext cx="2199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Antimycoticum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7220" y="4745734"/>
            <a:ext cx="1906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Antibioticum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F2284D-68CE-4456-A4AB-881348C42CC6}"/>
              </a:ext>
            </a:extLst>
          </p:cNvPr>
          <p:cNvSpPr txBox="1"/>
          <p:nvPr/>
        </p:nvSpPr>
        <p:spPr>
          <a:xfrm>
            <a:off x="6435909" y="2294815"/>
            <a:ext cx="2567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u="sng" dirty="0" err="1"/>
              <a:t>against</a:t>
            </a:r>
            <a:r>
              <a:rPr lang="cs-CZ" i="1" u="sng" dirty="0"/>
              <a:t> </a:t>
            </a:r>
            <a:r>
              <a:rPr lang="cs-CZ" i="1" u="sng" dirty="0" err="1"/>
              <a:t>fungal</a:t>
            </a:r>
            <a:r>
              <a:rPr lang="cs-CZ" i="1" u="sng" dirty="0"/>
              <a:t> </a:t>
            </a:r>
            <a:r>
              <a:rPr lang="cs-CZ" i="1" u="sng" dirty="0" err="1"/>
              <a:t>infection</a:t>
            </a:r>
            <a:r>
              <a:rPr lang="cs-CZ" i="1" u="sng" dirty="0"/>
              <a:t>:</a:t>
            </a:r>
          </a:p>
          <a:p>
            <a:r>
              <a:rPr lang="cs-CZ" i="1" dirty="0"/>
              <a:t>Mix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first</a:t>
            </a:r>
            <a:r>
              <a:rPr lang="cs-CZ" i="1" dirty="0"/>
              <a:t> </a:t>
            </a:r>
            <a:r>
              <a:rPr lang="cs-CZ" i="1" dirty="0" err="1"/>
              <a:t>four</a:t>
            </a:r>
            <a:r>
              <a:rPr lang="cs-CZ" i="1" dirty="0"/>
              <a:t> </a:t>
            </a:r>
            <a:r>
              <a:rPr lang="cs-CZ" i="1" dirty="0" err="1"/>
              <a:t>ingredients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up to 100 </a:t>
            </a:r>
            <a:r>
              <a:rPr lang="cs-CZ" i="1" dirty="0" err="1"/>
              <a:t>grams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white</a:t>
            </a:r>
            <a:r>
              <a:rPr lang="cs-CZ" i="1" dirty="0"/>
              <a:t> vaseline to make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ointment</a:t>
            </a:r>
            <a:r>
              <a:rPr lang="cs-CZ" i="1" dirty="0"/>
              <a:t>.</a:t>
            </a:r>
            <a:endParaRPr lang="sk-SK" i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A94B72D-61E0-4E04-AA84-7C9D586B9F51}"/>
              </a:ext>
            </a:extLst>
          </p:cNvPr>
          <p:cNvSpPr txBox="1"/>
          <p:nvPr/>
        </p:nvSpPr>
        <p:spPr>
          <a:xfrm>
            <a:off x="6435909" y="5123311"/>
            <a:ext cx="2567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pre</a:t>
            </a:r>
            <a:r>
              <a:rPr lang="cs-CZ" i="1" dirty="0"/>
              <a:t>-made </a:t>
            </a:r>
            <a:r>
              <a:rPr lang="cs-CZ" i="1" dirty="0" err="1"/>
              <a:t>antibiotics</a:t>
            </a:r>
            <a:r>
              <a:rPr lang="cs-CZ" i="1" dirty="0"/>
              <a:t>:</a:t>
            </a:r>
          </a:p>
          <a:p>
            <a:r>
              <a:rPr lang="cs-CZ" i="1" dirty="0" err="1"/>
              <a:t>Two</a:t>
            </a:r>
            <a:r>
              <a:rPr lang="cs-CZ" i="1" dirty="0"/>
              <a:t> </a:t>
            </a:r>
            <a:r>
              <a:rPr lang="cs-CZ" i="1" dirty="0" err="1"/>
              <a:t>packages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medication</a:t>
            </a:r>
            <a:r>
              <a:rPr lang="cs-CZ" i="1" dirty="0"/>
              <a:t> </a:t>
            </a:r>
            <a:r>
              <a:rPr lang="cs-CZ" i="1" dirty="0" err="1"/>
              <a:t>should</a:t>
            </a:r>
            <a:r>
              <a:rPr lang="cs-CZ" i="1" dirty="0"/>
              <a:t>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given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form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dusting</a:t>
            </a:r>
            <a:r>
              <a:rPr lang="cs-CZ" i="1" dirty="0"/>
              <a:t> </a:t>
            </a:r>
            <a:r>
              <a:rPr lang="cs-CZ" i="1" dirty="0" err="1"/>
              <a:t>powder</a:t>
            </a:r>
            <a:r>
              <a:rPr lang="cs-CZ" i="1" dirty="0"/>
              <a:t> .</a:t>
            </a:r>
            <a:endParaRPr lang="sk-SK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73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CHANGE INTO OPPOSITE NUMBER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REMEDIUM ANXIOLYTICUM</a:t>
            </a:r>
          </a:p>
          <a:p>
            <a:r>
              <a:rPr lang="cs-CZ" dirty="0"/>
              <a:t>VASODILATANTIA PROPTER STENOSIM VASORUM</a:t>
            </a:r>
          </a:p>
          <a:p>
            <a:r>
              <a:rPr lang="cs-CZ" dirty="0"/>
              <a:t>DOSIS ANTIBIOTICI PRO INFANTE</a:t>
            </a:r>
          </a:p>
          <a:p>
            <a:r>
              <a:rPr lang="cs-CZ" dirty="0"/>
              <a:t>ANTIPYRETICA PROPTER HYPERPYREXIAM</a:t>
            </a:r>
          </a:p>
          <a:p>
            <a:r>
              <a:rPr lang="cs-CZ" dirty="0"/>
              <a:t>REMEDIUM MYORELAXANS</a:t>
            </a:r>
          </a:p>
          <a:p>
            <a:r>
              <a:rPr lang="cs-CZ" dirty="0"/>
              <a:t>REMEDIA PROPHYLACTICA IN GRAVIDITATE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797083" y="2504049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REMEDIA ANXIOLYTICA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797083" y="3094892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VASODILATANS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97083" y="3685735"/>
            <a:ext cx="449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DOSES ANTIBIOTICORUM PRO INFANTIBUS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797083" y="4262511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ANTIPYRETICUM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797083" y="4895557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REMEDIA MYORELAXANTIA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797083" y="5584874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REMEDIUM PROPHYLACTICUM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CHANGE TO PLURAL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1184" y="2133600"/>
            <a:ext cx="4304712" cy="4520418"/>
          </a:xfrm>
        </p:spPr>
        <p:txBody>
          <a:bodyPr/>
          <a:lstStyle/>
          <a:p>
            <a:r>
              <a:rPr lang="cs-CZ" sz="2000" b="1" dirty="0"/>
              <a:t>tuba </a:t>
            </a:r>
            <a:r>
              <a:rPr lang="cs-CZ" sz="2000" b="1" dirty="0" err="1"/>
              <a:t>originalis</a:t>
            </a:r>
            <a:endParaRPr lang="cs-CZ" sz="2000" b="1" dirty="0"/>
          </a:p>
          <a:p>
            <a:r>
              <a:rPr lang="cs-CZ" sz="2000" b="1" dirty="0"/>
              <a:t>remedium </a:t>
            </a:r>
            <a:r>
              <a:rPr lang="cs-CZ" sz="2000" b="1" dirty="0" err="1"/>
              <a:t>expectorans</a:t>
            </a:r>
            <a:endParaRPr lang="cs-CZ" sz="2000" b="1" dirty="0"/>
          </a:p>
          <a:p>
            <a:r>
              <a:rPr lang="cs-CZ" sz="2000" b="1" dirty="0"/>
              <a:t>dosis pro </a:t>
            </a:r>
            <a:r>
              <a:rPr lang="cs-CZ" sz="2000" b="1" dirty="0" err="1"/>
              <a:t>adulto</a:t>
            </a:r>
            <a:endParaRPr lang="cs-CZ" sz="2000" b="1" dirty="0"/>
          </a:p>
          <a:p>
            <a:r>
              <a:rPr lang="cs-CZ" sz="2000" b="1" dirty="0" err="1"/>
              <a:t>flos</a:t>
            </a:r>
            <a:r>
              <a:rPr lang="cs-CZ" sz="2000" b="1" dirty="0"/>
              <a:t> </a:t>
            </a:r>
            <a:r>
              <a:rPr lang="cs-CZ" sz="2000" b="1" dirty="0" err="1"/>
              <a:t>tiliae</a:t>
            </a:r>
            <a:endParaRPr lang="cs-CZ" sz="2000" b="1" dirty="0"/>
          </a:p>
          <a:p>
            <a:r>
              <a:rPr lang="cs-CZ" sz="2000" b="1" dirty="0" err="1"/>
              <a:t>solutio</a:t>
            </a:r>
            <a:r>
              <a:rPr lang="cs-CZ" sz="2000" b="1" dirty="0"/>
              <a:t> </a:t>
            </a:r>
            <a:r>
              <a:rPr lang="cs-CZ" sz="2000" b="1" dirty="0" err="1"/>
              <a:t>physiologica</a:t>
            </a:r>
            <a:endParaRPr lang="cs-CZ" sz="2000" b="1" dirty="0"/>
          </a:p>
          <a:p>
            <a:r>
              <a:rPr lang="cs-CZ" sz="2000" b="1" dirty="0" err="1"/>
              <a:t>pars</a:t>
            </a:r>
            <a:r>
              <a:rPr lang="cs-CZ" sz="2000" b="1" dirty="0"/>
              <a:t> </a:t>
            </a:r>
            <a:r>
              <a:rPr lang="cs-CZ" sz="2000" b="1" dirty="0" err="1"/>
              <a:t>aequalis</a:t>
            </a:r>
            <a:endParaRPr lang="cs-CZ" sz="2000" b="1" dirty="0"/>
          </a:p>
          <a:p>
            <a:r>
              <a:rPr lang="cs-CZ" sz="2000" b="1" dirty="0" err="1"/>
              <a:t>suppositorium</a:t>
            </a:r>
            <a:r>
              <a:rPr lang="cs-CZ" sz="2000" b="1" dirty="0"/>
              <a:t> </a:t>
            </a:r>
            <a:r>
              <a:rPr lang="cs-CZ" sz="2000" b="1" dirty="0" err="1"/>
              <a:t>rectale</a:t>
            </a:r>
            <a:endParaRPr lang="cs-CZ" sz="2000" b="1" dirty="0"/>
          </a:p>
          <a:p>
            <a:r>
              <a:rPr lang="cs-CZ" sz="2000" b="1" dirty="0" err="1"/>
              <a:t>pulvis</a:t>
            </a:r>
            <a:r>
              <a:rPr lang="cs-CZ" sz="2000" b="1" dirty="0"/>
              <a:t> </a:t>
            </a:r>
            <a:r>
              <a:rPr lang="cs-CZ" sz="2000" b="1" dirty="0" err="1"/>
              <a:t>adspersorius</a:t>
            </a:r>
            <a:endParaRPr lang="cs-CZ" sz="2000" b="1" dirty="0"/>
          </a:p>
          <a:p>
            <a:endParaRPr lang="cs-CZ" sz="2000" b="1" dirty="0"/>
          </a:p>
          <a:p>
            <a:endParaRPr lang="cs-CZ" b="1" dirty="0"/>
          </a:p>
          <a:p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86068" y="2133600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B050"/>
                </a:solidFill>
              </a:rPr>
              <a:t>tubae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originales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86068" y="2655332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remedia </a:t>
            </a:r>
            <a:r>
              <a:rPr lang="cs-CZ" b="1" dirty="0" err="1">
                <a:solidFill>
                  <a:srgbClr val="00B050"/>
                </a:solidFill>
              </a:rPr>
              <a:t>expectorantia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86068" y="3302336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B050"/>
                </a:solidFill>
              </a:rPr>
              <a:t>doses</a:t>
            </a:r>
            <a:r>
              <a:rPr lang="cs-CZ" b="1" dirty="0">
                <a:solidFill>
                  <a:srgbClr val="00B050"/>
                </a:solidFill>
              </a:rPr>
              <a:t> pro </a:t>
            </a:r>
            <a:r>
              <a:rPr lang="cs-CZ" b="1" dirty="0" err="1">
                <a:solidFill>
                  <a:srgbClr val="00B050"/>
                </a:solidFill>
              </a:rPr>
              <a:t>adultis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86068" y="3856334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B050"/>
                </a:solidFill>
              </a:rPr>
              <a:t>flores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tiliae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86068" y="4489380"/>
            <a:ext cx="284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B050"/>
                </a:solidFill>
              </a:rPr>
              <a:t>solutiones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physiologicae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586068" y="4909625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partes </a:t>
            </a:r>
            <a:r>
              <a:rPr lang="cs-CZ" b="1" dirty="0" err="1">
                <a:solidFill>
                  <a:srgbClr val="00B050"/>
                </a:solidFill>
              </a:rPr>
              <a:t>aequales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586068" y="5463623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B050"/>
                </a:solidFill>
              </a:rPr>
              <a:t>suppositoria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rectalia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586068" y="6054914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B050"/>
                </a:solidFill>
              </a:rPr>
              <a:t>pulveres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adspersorii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FEF3F52-0153-441F-8E7B-6C8E88AF6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58393"/>
              </p:ext>
            </p:extLst>
          </p:nvPr>
        </p:nvGraphicFramePr>
        <p:xfrm>
          <a:off x="571500" y="393461"/>
          <a:ext cx="8001000" cy="99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1000">
                  <a:extLst>
                    <a:ext uri="{9D8B030D-6E8A-4147-A177-3AD203B41FA5}">
                      <a16:colId xmlns:a16="http://schemas.microsoft.com/office/drawing/2014/main" val="148542345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oculoguttae</a:t>
                      </a:r>
                      <a:r>
                        <a:rPr lang="en-GB" sz="1800" dirty="0">
                          <a:effectLst/>
                        </a:rPr>
                        <a:t>   ~   pasta   ~   </a:t>
                      </a:r>
                      <a:r>
                        <a:rPr lang="en-GB" sz="1800" dirty="0" err="1">
                          <a:effectLst/>
                        </a:rPr>
                        <a:t>pulvis</a:t>
                      </a:r>
                      <a:r>
                        <a:rPr lang="en-GB" sz="1800" dirty="0">
                          <a:effectLst/>
                        </a:rPr>
                        <a:t>   ~   </a:t>
                      </a:r>
                      <a:r>
                        <a:rPr lang="en-GB" sz="1800" dirty="0" err="1">
                          <a:effectLst/>
                        </a:rPr>
                        <a:t>vaselinum</a:t>
                      </a:r>
                      <a:r>
                        <a:rPr lang="en-GB" sz="1800" dirty="0">
                          <a:effectLst/>
                        </a:rPr>
                        <a:t>   ~   </a:t>
                      </a:r>
                      <a:r>
                        <a:rPr lang="en-GB" sz="1800" dirty="0" err="1">
                          <a:effectLst/>
                        </a:rPr>
                        <a:t>herba</a:t>
                      </a:r>
                      <a:r>
                        <a:rPr lang="en-GB" sz="1800" dirty="0">
                          <a:effectLst/>
                        </a:rPr>
                        <a:t>   ~   globulus   ~   </a:t>
                      </a:r>
                      <a:r>
                        <a:rPr lang="en-GB" sz="1800" dirty="0" err="1">
                          <a:effectLst/>
                        </a:rPr>
                        <a:t>capsula</a:t>
                      </a:r>
                      <a:r>
                        <a:rPr lang="en-GB" sz="1800" dirty="0">
                          <a:effectLst/>
                        </a:rPr>
                        <a:t>   ~   species   ~   filum    ~   </a:t>
                      </a:r>
                      <a:r>
                        <a:rPr lang="en-GB" sz="1800" dirty="0" err="1">
                          <a:effectLst/>
                        </a:rPr>
                        <a:t>tabuletta</a:t>
                      </a:r>
                      <a:r>
                        <a:rPr lang="en-GB" sz="1800" dirty="0">
                          <a:effectLst/>
                        </a:rPr>
                        <a:t>   ~   </a:t>
                      </a:r>
                      <a:r>
                        <a:rPr lang="en-GB" sz="1800" dirty="0" err="1">
                          <a:effectLst/>
                        </a:rPr>
                        <a:t>cremor</a:t>
                      </a:r>
                      <a:r>
                        <a:rPr lang="en-GB" sz="1800" dirty="0">
                          <a:effectLst/>
                        </a:rPr>
                        <a:t>   ~   </a:t>
                      </a:r>
                      <a:r>
                        <a:rPr lang="en-GB" sz="1800" dirty="0" err="1">
                          <a:effectLst/>
                        </a:rPr>
                        <a:t>infusio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41485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F6BDA23-C8A2-412A-9CD4-4268F493F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35016"/>
            <a:ext cx="77724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Fill in missing terms from the box </a:t>
            </a:r>
            <a:r>
              <a:rPr kumimoji="0" lang="en-GB" altLang="sk-SK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correct form</a:t>
            </a:r>
            <a:r>
              <a:rPr kumimoji="0" lang="en-GB" altLang="sk-S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cs-CZ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GLOBULI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vaginales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No. II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cs-CZ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SPECIES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urologicae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propter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urocystitidem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acidi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borici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OCULOGUTTAE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propter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ophthalmiam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cs-CZ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CAPSULA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enterosolvens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infante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kumimoji="0" lang="cs-CZ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PASTA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dentifricia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kumimoji="0" lang="cs-CZ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FILUM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sterile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kumimoji="0" lang="cs-CZ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INFUSIO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Natrii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chloridi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kumimoji="0" lang="cs-CZ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VASELINUM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flavum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q.s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kumimoji="0" lang="cs-CZ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CREMOR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refrigerans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contra pedes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oedematosos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kumimoji="0" lang="cs-CZ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PULVIS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adspersorius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kumimoji="0" lang="cs-CZ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TABULETTAE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obductae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p.o.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kumimoji="0" lang="cs-CZ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HERBA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absynthii</a:t>
            </a:r>
            <a:r>
              <a:rPr kumimoji="0" lang="en-GB" alt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kumimoji="0" lang="en-GB" altLang="sk-SK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speciebus</a:t>
            </a:r>
            <a:endParaRPr kumimoji="0" lang="en-GB" altLang="sk-SK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8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163" y="532151"/>
            <a:ext cx="8574087" cy="96784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MATCH THE PROBLEMS WITH THE APPROPRIATE MEDICATION GROUPS: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95300" y="1825283"/>
            <a:ext cx="3810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OBSTIPATIO</a:t>
            </a:r>
          </a:p>
          <a:p>
            <a:endParaRPr lang="cs-CZ" b="1" dirty="0"/>
          </a:p>
          <a:p>
            <a:r>
              <a:rPr lang="cs-CZ" b="1" dirty="0"/>
              <a:t>THROMBOSIS</a:t>
            </a:r>
          </a:p>
          <a:p>
            <a:endParaRPr lang="cs-CZ" b="1" dirty="0"/>
          </a:p>
          <a:p>
            <a:r>
              <a:rPr lang="cs-CZ" b="1" dirty="0"/>
              <a:t>ONYCHOMYCOSIS</a:t>
            </a:r>
          </a:p>
          <a:p>
            <a:endParaRPr lang="cs-CZ" b="1" dirty="0"/>
          </a:p>
          <a:p>
            <a:r>
              <a:rPr lang="cs-CZ" b="1" dirty="0"/>
              <a:t>CANCER</a:t>
            </a:r>
          </a:p>
          <a:p>
            <a:endParaRPr lang="cs-CZ" b="1" dirty="0"/>
          </a:p>
          <a:p>
            <a:r>
              <a:rPr lang="cs-CZ" b="1" dirty="0"/>
              <a:t>DILATATIO VASORUM</a:t>
            </a:r>
          </a:p>
          <a:p>
            <a:endParaRPr lang="cs-CZ" b="1" dirty="0"/>
          </a:p>
          <a:p>
            <a:r>
              <a:rPr lang="cs-CZ" b="1" dirty="0"/>
              <a:t>OLIGURIA</a:t>
            </a:r>
          </a:p>
          <a:p>
            <a:endParaRPr lang="cs-CZ" b="1" dirty="0"/>
          </a:p>
          <a:p>
            <a:r>
              <a:rPr lang="cs-CZ" b="1" dirty="0"/>
              <a:t>INTOXICATIO</a:t>
            </a:r>
          </a:p>
          <a:p>
            <a:endParaRPr lang="cs-CZ" b="1" dirty="0"/>
          </a:p>
          <a:p>
            <a:r>
              <a:rPr lang="cs-CZ" b="1" dirty="0"/>
              <a:t>DOLORES PERMAGNI</a:t>
            </a:r>
          </a:p>
          <a:p>
            <a:endParaRPr lang="cs-CZ" b="1" dirty="0"/>
          </a:p>
          <a:p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34000" y="1853418"/>
            <a:ext cx="3124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00B050"/>
                </a:solidFill>
              </a:rPr>
              <a:t>DIURETICA</a:t>
            </a:r>
          </a:p>
          <a:p>
            <a:endParaRPr lang="cs-CZ" b="1" i="1" dirty="0">
              <a:solidFill>
                <a:srgbClr val="00B050"/>
              </a:solidFill>
            </a:endParaRPr>
          </a:p>
          <a:p>
            <a:r>
              <a:rPr lang="cs-CZ" b="1" i="1" dirty="0">
                <a:solidFill>
                  <a:srgbClr val="00B050"/>
                </a:solidFill>
              </a:rPr>
              <a:t>ANTICOAGULANTIA</a:t>
            </a:r>
          </a:p>
          <a:p>
            <a:endParaRPr lang="cs-CZ" b="1" i="1" dirty="0">
              <a:solidFill>
                <a:srgbClr val="00B050"/>
              </a:solidFill>
            </a:endParaRPr>
          </a:p>
          <a:p>
            <a:r>
              <a:rPr lang="cs-CZ" b="1" i="1" dirty="0">
                <a:solidFill>
                  <a:srgbClr val="00B050"/>
                </a:solidFill>
              </a:rPr>
              <a:t>VASOCONSTRINGENTIA</a:t>
            </a:r>
          </a:p>
          <a:p>
            <a:endParaRPr lang="cs-CZ" b="1" i="1" dirty="0">
              <a:solidFill>
                <a:srgbClr val="00B050"/>
              </a:solidFill>
            </a:endParaRPr>
          </a:p>
          <a:p>
            <a:r>
              <a:rPr lang="cs-CZ" b="1" i="1" dirty="0">
                <a:solidFill>
                  <a:srgbClr val="00B050"/>
                </a:solidFill>
              </a:rPr>
              <a:t>NARCOTICA</a:t>
            </a:r>
          </a:p>
          <a:p>
            <a:endParaRPr lang="cs-CZ" b="1" i="1" dirty="0">
              <a:solidFill>
                <a:srgbClr val="00B050"/>
              </a:solidFill>
            </a:endParaRPr>
          </a:p>
          <a:p>
            <a:r>
              <a:rPr lang="cs-CZ" b="1" i="1" dirty="0">
                <a:solidFill>
                  <a:srgbClr val="00B050"/>
                </a:solidFill>
              </a:rPr>
              <a:t>EMETICA / ANTIDOTUM</a:t>
            </a:r>
          </a:p>
          <a:p>
            <a:endParaRPr lang="cs-CZ" b="1" i="1" dirty="0">
              <a:solidFill>
                <a:srgbClr val="00B050"/>
              </a:solidFill>
            </a:endParaRPr>
          </a:p>
          <a:p>
            <a:r>
              <a:rPr lang="cs-CZ" b="1" i="1" dirty="0">
                <a:solidFill>
                  <a:srgbClr val="00B050"/>
                </a:solidFill>
              </a:rPr>
              <a:t>CHEMOTHERAPEUTICA</a:t>
            </a:r>
          </a:p>
          <a:p>
            <a:endParaRPr lang="cs-CZ" b="1" i="1" dirty="0">
              <a:solidFill>
                <a:srgbClr val="00B050"/>
              </a:solidFill>
            </a:endParaRPr>
          </a:p>
          <a:p>
            <a:r>
              <a:rPr lang="cs-CZ" b="1" i="1" dirty="0">
                <a:solidFill>
                  <a:srgbClr val="00B050"/>
                </a:solidFill>
              </a:rPr>
              <a:t>LAXATIVA</a:t>
            </a:r>
          </a:p>
          <a:p>
            <a:endParaRPr lang="cs-CZ" b="1" i="1" dirty="0">
              <a:solidFill>
                <a:srgbClr val="00B050"/>
              </a:solidFill>
            </a:endParaRPr>
          </a:p>
          <a:p>
            <a:r>
              <a:rPr lang="cs-CZ" b="1" i="1" dirty="0">
                <a:solidFill>
                  <a:srgbClr val="00B050"/>
                </a:solidFill>
              </a:rPr>
              <a:t>ANTIMYCOTICA</a:t>
            </a:r>
          </a:p>
        </p:txBody>
      </p:sp>
      <p:cxnSp>
        <p:nvCxnSpPr>
          <p:cNvPr id="7" name="Přímá spojovací šipka 6"/>
          <p:cNvCxnSpPr>
            <a:cxnSpLocks/>
          </p:cNvCxnSpPr>
          <p:nvPr/>
        </p:nvCxnSpPr>
        <p:spPr>
          <a:xfrm>
            <a:off x="1752600" y="2039815"/>
            <a:ext cx="3679874" cy="33481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>
            <a:cxnSpLocks/>
          </p:cNvCxnSpPr>
          <p:nvPr/>
        </p:nvCxnSpPr>
        <p:spPr>
          <a:xfrm>
            <a:off x="2335824" y="3132149"/>
            <a:ext cx="3139439" cy="28179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>
            <a:cxnSpLocks/>
          </p:cNvCxnSpPr>
          <p:nvPr/>
        </p:nvCxnSpPr>
        <p:spPr>
          <a:xfrm flipV="1">
            <a:off x="2686050" y="3200400"/>
            <a:ext cx="2822624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cxnSpLocks/>
          </p:cNvCxnSpPr>
          <p:nvPr/>
        </p:nvCxnSpPr>
        <p:spPr>
          <a:xfrm>
            <a:off x="1483555" y="3686908"/>
            <a:ext cx="4025119" cy="11019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cxnSpLocks/>
          </p:cNvCxnSpPr>
          <p:nvPr/>
        </p:nvCxnSpPr>
        <p:spPr>
          <a:xfrm flipV="1">
            <a:off x="1927274" y="4276880"/>
            <a:ext cx="3505200" cy="10283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cxnSpLocks/>
          </p:cNvCxnSpPr>
          <p:nvPr/>
        </p:nvCxnSpPr>
        <p:spPr>
          <a:xfrm>
            <a:off x="1927274" y="2602523"/>
            <a:ext cx="340672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cxnSpLocks/>
          </p:cNvCxnSpPr>
          <p:nvPr/>
        </p:nvCxnSpPr>
        <p:spPr>
          <a:xfrm flipV="1">
            <a:off x="2654106" y="3713870"/>
            <a:ext cx="2735872" cy="22045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cxnSpLocks/>
          </p:cNvCxnSpPr>
          <p:nvPr/>
        </p:nvCxnSpPr>
        <p:spPr>
          <a:xfrm flipV="1">
            <a:off x="1579978" y="2062699"/>
            <a:ext cx="3946867" cy="26681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836712"/>
            <a:ext cx="8686800" cy="144016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en-GB" dirty="0"/>
              <a:t>FILL IN</a:t>
            </a:r>
            <a:r>
              <a:rPr lang="cs-CZ" dirty="0"/>
              <a:t> MISSING TERMS</a:t>
            </a:r>
            <a:br>
              <a:rPr lang="cs-CZ" dirty="0"/>
            </a:br>
            <a:r>
              <a:rPr lang="cs-CZ" dirty="0" err="1"/>
              <a:t>hypnoticum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>
            <a:spLocks/>
          </p:cNvSpPr>
          <p:nvPr/>
        </p:nvSpPr>
        <p:spPr>
          <a:xfrm>
            <a:off x="634687" y="2657124"/>
            <a:ext cx="7704856" cy="38164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Amobarbitali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0,15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Codeinii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dihydrogenphosphorici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0,03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Aminophenazoni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             0,25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Olei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cacao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q. </a:t>
            </a:r>
            <a:r>
              <a:rPr lang="cs-CZ" sz="2800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ut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supp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</a:t>
            </a:r>
            <a:r>
              <a:rPr lang="cs-CZ" sz="2800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d. </a:t>
            </a:r>
            <a:r>
              <a:rPr lang="cs-CZ" sz="2800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_________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VI (sex)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 Na noc zavést 1 čípek</a:t>
            </a:r>
            <a:r>
              <a:rPr lang="cs-CZ" sz="1100" i="1" dirty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  <a:t>.</a:t>
            </a:r>
            <a:endParaRPr lang="cs-CZ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725615" y="4809392"/>
            <a:ext cx="3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48200" y="4818184"/>
            <a:ext cx="3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7108" y="5336931"/>
            <a:ext cx="3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53154" y="5336931"/>
            <a:ext cx="55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365275" y="4585109"/>
            <a:ext cx="47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= quantum </a:t>
            </a:r>
            <a:r>
              <a:rPr lang="en-US" dirty="0" err="1">
                <a:solidFill>
                  <a:srgbClr val="0070C0"/>
                </a:solidFill>
              </a:rPr>
              <a:t>satis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ut</a:t>
            </a:r>
            <a:r>
              <a:rPr lang="en-US" dirty="0">
                <a:solidFill>
                  <a:srgbClr val="0070C0"/>
                </a:solidFill>
              </a:rPr>
              <a:t> fiat </a:t>
            </a:r>
            <a:r>
              <a:rPr lang="en-US" dirty="0" err="1">
                <a:solidFill>
                  <a:srgbClr val="0070C0"/>
                </a:solidFill>
              </a:rPr>
              <a:t>suppositorium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21944" y="5196363"/>
            <a:ext cx="305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= </a:t>
            </a:r>
            <a:r>
              <a:rPr lang="en-US" dirty="0" err="1">
                <a:solidFill>
                  <a:srgbClr val="0070C0"/>
                </a:solidFill>
              </a:rPr>
              <a:t>dentur</a:t>
            </a:r>
            <a:r>
              <a:rPr lang="en-US" dirty="0">
                <a:solidFill>
                  <a:srgbClr val="0070C0"/>
                </a:solidFill>
              </a:rPr>
              <a:t> tales doses </a:t>
            </a:r>
            <a:r>
              <a:rPr lang="en-US" dirty="0" err="1">
                <a:solidFill>
                  <a:srgbClr val="0070C0"/>
                </a:solidFill>
              </a:rPr>
              <a:t>numero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cs-CZ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45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1656184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en-GB" dirty="0"/>
              <a:t>FILL IN</a:t>
            </a:r>
            <a:r>
              <a:rPr lang="cs-CZ" dirty="0"/>
              <a:t> MISSING TERMS</a:t>
            </a:r>
            <a:br>
              <a:rPr lang="cs-CZ" dirty="0"/>
            </a:br>
            <a:r>
              <a:rPr lang="cs-CZ" dirty="0" err="1"/>
              <a:t>Antidepressivum</a:t>
            </a:r>
            <a:endParaRPr lang="en-GB" dirty="0"/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467544" y="2348880"/>
            <a:ext cx="7344816" cy="3430801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Asentra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50 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tbl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p. o. 28 x 50 mg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orig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</a:t>
            </a:r>
            <a:r>
              <a:rPr lang="cs-CZ" sz="3600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IV (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quattuor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</a:t>
            </a:r>
            <a:r>
              <a:rPr lang="cs-CZ" sz="3600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2 tablety denně.  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00100" y="2813539"/>
            <a:ext cx="58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Rp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20969" y="4088478"/>
            <a:ext cx="126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613638" y="409727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80392" y="4826977"/>
            <a:ext cx="3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18946" y="2901462"/>
            <a:ext cx="1679331" cy="36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= recipe!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0100" y="3865591"/>
            <a:ext cx="375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= </a:t>
            </a:r>
            <a:r>
              <a:rPr lang="en-US" dirty="0" err="1">
                <a:solidFill>
                  <a:srgbClr val="0070C0"/>
                </a:solidFill>
              </a:rPr>
              <a:t>expeditiones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originales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numero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565030" y="4633622"/>
            <a:ext cx="173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= Da! </a:t>
            </a:r>
            <a:r>
              <a:rPr lang="en-US" dirty="0" err="1">
                <a:solidFill>
                  <a:srgbClr val="0070C0"/>
                </a:solidFill>
              </a:rPr>
              <a:t>Signa</a:t>
            </a:r>
            <a:r>
              <a:rPr lang="en-US" dirty="0">
                <a:solidFill>
                  <a:srgbClr val="0070C0"/>
                </a:solidFill>
              </a:rPr>
              <a:t>!</a:t>
            </a:r>
            <a:endParaRPr lang="cs-CZ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0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2016224"/>
          </a:xfrm>
        </p:spPr>
        <p:txBody>
          <a:bodyPr>
            <a:normAutofit/>
          </a:bodyPr>
          <a:lstStyle/>
          <a:p>
            <a:r>
              <a:rPr lang="en-GB" dirty="0"/>
              <a:t>Give full form</a:t>
            </a:r>
            <a:r>
              <a:rPr lang="cs-CZ" dirty="0"/>
              <a:t>s</a:t>
            </a:r>
            <a:r>
              <a:rPr lang="en-GB" dirty="0"/>
              <a:t> of the underlined abbreviated terms: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analgeticum</a:t>
            </a:r>
            <a:r>
              <a:rPr lang="cs-CZ" dirty="0"/>
              <a:t> + </a:t>
            </a:r>
            <a:r>
              <a:rPr lang="cs-CZ" dirty="0" err="1"/>
              <a:t>antipyreticum</a:t>
            </a:r>
            <a:endParaRPr lang="cs-CZ" dirty="0"/>
          </a:p>
        </p:txBody>
      </p:sp>
      <p:sp>
        <p:nvSpPr>
          <p:cNvPr id="7" name="Obdélník 6"/>
          <p:cNvSpPr>
            <a:spLocks/>
          </p:cNvSpPr>
          <p:nvPr/>
        </p:nvSpPr>
        <p:spPr>
          <a:xfrm>
            <a:off x="467544" y="2743200"/>
            <a:ext cx="7344816" cy="374441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Acidi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acetylsalicylici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Paracetamoli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</a:t>
            </a:r>
            <a:r>
              <a:rPr lang="cs-CZ" sz="20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aa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0,3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Codeinii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dihydrogenphosphorici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                   0,02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Coffeini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cum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natrio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benzoico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    0,1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Magnesii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oxydati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                  0,05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M. f. </a:t>
            </a:r>
            <a:r>
              <a:rPr lang="cs-CZ" sz="20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pulv</a:t>
            </a: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t. d. No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r>
              <a:rPr lang="cs-CZ" sz="2000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XX (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viginti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 ad </a:t>
            </a:r>
            <a:r>
              <a:rPr lang="cs-CZ" sz="20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caps</a:t>
            </a: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000" u="sng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 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3krát denně 1 prášek.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effectLst/>
                <a:latin typeface="+mj-lt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19346" y="3297115"/>
            <a:ext cx="223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= </a:t>
            </a:r>
            <a:r>
              <a:rPr lang="en-US" dirty="0" err="1">
                <a:solidFill>
                  <a:srgbClr val="0070C0"/>
                </a:solidFill>
              </a:rPr>
              <a:t>ana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partes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aequales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72762" y="5002823"/>
            <a:ext cx="2013438" cy="3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= </a:t>
            </a:r>
            <a:r>
              <a:rPr lang="en-US" dirty="0" err="1">
                <a:solidFill>
                  <a:srgbClr val="0070C0"/>
                </a:solidFill>
              </a:rPr>
              <a:t>misce</a:t>
            </a:r>
            <a:r>
              <a:rPr lang="en-US" dirty="0">
                <a:solidFill>
                  <a:srgbClr val="0070C0"/>
                </a:solidFill>
              </a:rPr>
              <a:t> fiat </a:t>
            </a:r>
            <a:r>
              <a:rPr lang="en-US" dirty="0" err="1">
                <a:solidFill>
                  <a:srgbClr val="0070C0"/>
                </a:solidFill>
              </a:rPr>
              <a:t>pulvis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86200" y="5187434"/>
            <a:ext cx="428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= </a:t>
            </a:r>
            <a:r>
              <a:rPr lang="en-US" dirty="0" err="1">
                <a:solidFill>
                  <a:srgbClr val="0070C0"/>
                </a:solidFill>
              </a:rPr>
              <a:t>dentur</a:t>
            </a:r>
            <a:r>
              <a:rPr lang="en-US" dirty="0">
                <a:solidFill>
                  <a:srgbClr val="0070C0"/>
                </a:solidFill>
              </a:rPr>
              <a:t> tales doses </a:t>
            </a:r>
            <a:r>
              <a:rPr lang="en-US" dirty="0" err="1">
                <a:solidFill>
                  <a:srgbClr val="0070C0"/>
                </a:solidFill>
              </a:rPr>
              <a:t>numero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			ad </a:t>
            </a:r>
            <a:r>
              <a:rPr lang="en-US" dirty="0" err="1">
                <a:solidFill>
                  <a:srgbClr val="0070C0"/>
                </a:solidFill>
              </a:rPr>
              <a:t>capsulas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156438" y="5732585"/>
            <a:ext cx="152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= </a:t>
            </a:r>
            <a:r>
              <a:rPr lang="en-US" dirty="0" err="1">
                <a:solidFill>
                  <a:srgbClr val="0070C0"/>
                </a:solidFill>
              </a:rPr>
              <a:t>Signa</a:t>
            </a:r>
            <a:r>
              <a:rPr lang="en-US" dirty="0">
                <a:solidFill>
                  <a:srgbClr val="0070C0"/>
                </a:solidFill>
              </a:rPr>
              <a:t>!</a:t>
            </a:r>
            <a:endParaRPr lang="cs-CZ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8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INTERPRET</a:t>
            </a:r>
            <a:br>
              <a:rPr lang="cs-CZ" dirty="0"/>
            </a:br>
            <a:r>
              <a:rPr lang="cs-CZ" dirty="0" err="1"/>
              <a:t>diureticum</a:t>
            </a:r>
            <a:endParaRPr lang="cs-CZ" dirty="0"/>
          </a:p>
        </p:txBody>
      </p:sp>
      <p:sp>
        <p:nvSpPr>
          <p:cNvPr id="4" name="Obdélník 3"/>
          <p:cNvSpPr>
            <a:spLocks/>
          </p:cNvSpPr>
          <p:nvPr/>
        </p:nvSpPr>
        <p:spPr>
          <a:xfrm>
            <a:off x="467544" y="2094703"/>
            <a:ext cx="8136904" cy="403244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Aminophyllini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         1,8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Olei </a:t>
            </a: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cacao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q. s. </a:t>
            </a:r>
            <a:r>
              <a:rPr lang="cs-CZ" sz="32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ut</a:t>
            </a: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f. </a:t>
            </a:r>
            <a:r>
              <a:rPr lang="cs-CZ" sz="32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supp</a:t>
            </a: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200" u="sng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t. d. No. 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VI (sex)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 2krát denně zavést 1 čípek do konečníku.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84838" y="2189285"/>
            <a:ext cx="622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Take 1.8 grams of </a:t>
            </a:r>
            <a:r>
              <a:rPr lang="en-US" dirty="0" err="1">
                <a:solidFill>
                  <a:srgbClr val="0070C0"/>
                </a:solidFill>
              </a:rPr>
              <a:t>aminophyllinum</a:t>
            </a:r>
            <a:r>
              <a:rPr lang="en-US" dirty="0">
                <a:solidFill>
                  <a:srgbClr val="0070C0"/>
                </a:solidFill>
              </a:rPr>
              <a:t> and mix it with as much cocoa oil as needed to make six suppositories.</a:t>
            </a:r>
            <a:endParaRPr lang="cs-CZ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19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08012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en-GB" dirty="0"/>
              <a:t>Find mistakes in the terms in red</a:t>
            </a:r>
            <a:r>
              <a:rPr lang="en-GB" sz="3200" dirty="0"/>
              <a:t>;</a:t>
            </a:r>
            <a:r>
              <a:rPr lang="cs-CZ" sz="3200" dirty="0"/>
              <a:t> </a:t>
            </a:r>
            <a:r>
              <a:rPr lang="cs-CZ" sz="3200" dirty="0" err="1"/>
              <a:t>then</a:t>
            </a:r>
            <a:r>
              <a:rPr lang="cs-CZ" sz="3200" dirty="0"/>
              <a:t> </a:t>
            </a:r>
            <a:r>
              <a:rPr lang="cs-CZ" sz="3200" dirty="0" err="1"/>
              <a:t>make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abbreviations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them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solidFill>
                  <a:schemeClr val="accent6"/>
                </a:solidFill>
              </a:rPr>
              <a:t>Antacidum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>
            <a:spLocks/>
          </p:cNvSpPr>
          <p:nvPr/>
        </p:nvSpPr>
        <p:spPr>
          <a:xfrm>
            <a:off x="395536" y="2204864"/>
            <a:ext cx="8136904" cy="4392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cs-CZ" sz="2400" i="1" dirty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4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Extracti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belladonnae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sicci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0,4</a:t>
            </a:r>
            <a:endParaRPr lang="cs-CZ" sz="24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Papaverinii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chlorati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1,0</a:t>
            </a:r>
            <a:endParaRPr lang="cs-CZ" sz="24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Magnesii </a:t>
            </a:r>
            <a:r>
              <a:rPr lang="cs-CZ" sz="24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oxydati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                      	20,0</a:t>
            </a:r>
            <a:endParaRPr lang="cs-CZ" sz="24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Misce </a:t>
            </a:r>
            <a:r>
              <a:rPr lang="cs-CZ" sz="2400" i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fiant</a:t>
            </a:r>
            <a:r>
              <a:rPr lang="cs-CZ" sz="2400" i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cs-CZ" sz="2400" i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pulvis</a:t>
            </a:r>
            <a:endParaRPr lang="cs-CZ" sz="2400" i="1" dirty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>
                <a:solidFill>
                  <a:srgbClr val="FF0000"/>
                </a:solidFill>
                <a:effectLst/>
                <a:latin typeface="+mj-lt"/>
                <a:ea typeface="Times New Roman"/>
                <a:cs typeface="Times New Roman"/>
              </a:rPr>
              <a:t>		</a:t>
            </a:r>
            <a:endParaRPr lang="cs-CZ" sz="2400" dirty="0">
              <a:solidFill>
                <a:srgbClr val="FF0000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2400" i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Divide</a:t>
            </a:r>
            <a:r>
              <a:rPr lang="cs-CZ" sz="2400" i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in </a:t>
            </a:r>
            <a:r>
              <a:rPr lang="cs-CZ" sz="2400" i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doses</a:t>
            </a:r>
            <a:r>
              <a:rPr lang="cs-CZ" sz="2400" i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cs-CZ" sz="2400" i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aequalem</a:t>
            </a:r>
            <a:r>
              <a:rPr lang="cs-CZ" sz="2400" i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numerus XX (</a:t>
            </a:r>
            <a:r>
              <a:rPr lang="cs-CZ" sz="2400" i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viginti</a:t>
            </a:r>
            <a:r>
              <a:rPr lang="cs-CZ" sz="2400" i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) ad </a:t>
            </a:r>
            <a:r>
              <a:rPr lang="cs-CZ" sz="2400" i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capsulos</a:t>
            </a:r>
            <a:endParaRPr lang="en-US" sz="2400" i="1" dirty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endParaRPr lang="cs-CZ" sz="2400" i="1" dirty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S. 3krát denně 1 prášek mezi dvěma jídly.</a:t>
            </a:r>
            <a:r>
              <a:rPr lang="cs-CZ" sz="2800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</a:t>
            </a:r>
            <a:r>
              <a:rPr lang="cs-CZ" sz="1100" dirty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  <a:t>		    </a:t>
            </a:r>
            <a:endParaRPr lang="cs-CZ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100" dirty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  <a:t>					</a:t>
            </a:r>
            <a:endParaRPr lang="cs-CZ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100" dirty="0">
                <a:effectLst/>
                <a:latin typeface="Calibri"/>
                <a:ea typeface="Times New Roman"/>
                <a:cs typeface="Times New Roman"/>
              </a:rPr>
              <a:t> ;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48508" y="4607225"/>
            <a:ext cx="213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fiat &gt; M. f. </a:t>
            </a:r>
            <a:r>
              <a:rPr lang="en-US" b="1" dirty="0" err="1">
                <a:solidFill>
                  <a:srgbClr val="0070C0"/>
                </a:solidFill>
              </a:rPr>
              <a:t>pulv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7421" y="5486400"/>
            <a:ext cx="727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aequales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numero</a:t>
            </a:r>
            <a:r>
              <a:rPr lang="en-US" b="1" dirty="0">
                <a:solidFill>
                  <a:srgbClr val="0070C0"/>
                </a:solidFill>
              </a:rPr>
              <a:t>… </a:t>
            </a:r>
            <a:r>
              <a:rPr lang="en-US" b="1" dirty="0" err="1">
                <a:solidFill>
                  <a:srgbClr val="0070C0"/>
                </a:solidFill>
              </a:rPr>
              <a:t>capsulas</a:t>
            </a:r>
            <a:r>
              <a:rPr lang="en-US" b="1" dirty="0">
                <a:solidFill>
                  <a:srgbClr val="0070C0"/>
                </a:solidFill>
              </a:rPr>
              <a:t> &gt; </a:t>
            </a:r>
            <a:r>
              <a:rPr lang="cs-CZ" b="1" dirty="0">
                <a:solidFill>
                  <a:srgbClr val="0070C0"/>
                </a:solidFill>
              </a:rPr>
              <a:t>Div. in </a:t>
            </a:r>
            <a:r>
              <a:rPr lang="cs-CZ" b="1" dirty="0" err="1">
                <a:solidFill>
                  <a:srgbClr val="0070C0"/>
                </a:solidFill>
              </a:rPr>
              <a:t>dos</a:t>
            </a:r>
            <a:r>
              <a:rPr lang="cs-CZ" b="1" dirty="0">
                <a:solidFill>
                  <a:srgbClr val="0070C0"/>
                </a:solidFill>
              </a:rPr>
              <a:t>. </a:t>
            </a:r>
            <a:r>
              <a:rPr lang="cs-CZ" b="1" dirty="0" err="1">
                <a:solidFill>
                  <a:srgbClr val="0070C0"/>
                </a:solidFill>
              </a:rPr>
              <a:t>aeq</a:t>
            </a:r>
            <a:r>
              <a:rPr lang="cs-CZ" b="1" dirty="0">
                <a:solidFill>
                  <a:srgbClr val="0070C0"/>
                </a:solidFill>
              </a:rPr>
              <a:t>. No. XX (</a:t>
            </a:r>
            <a:r>
              <a:rPr lang="cs-CZ" b="1" dirty="0" err="1">
                <a:solidFill>
                  <a:srgbClr val="0070C0"/>
                </a:solidFill>
              </a:rPr>
              <a:t>viginti</a:t>
            </a:r>
            <a:r>
              <a:rPr lang="cs-CZ" b="1" dirty="0">
                <a:solidFill>
                  <a:srgbClr val="0070C0"/>
                </a:solidFill>
              </a:rPr>
              <a:t>) ad </a:t>
            </a:r>
            <a:r>
              <a:rPr lang="cs-CZ" b="1" dirty="0" err="1">
                <a:solidFill>
                  <a:srgbClr val="0070C0"/>
                </a:solidFill>
              </a:rPr>
              <a:t>caps</a:t>
            </a:r>
            <a:r>
              <a:rPr lang="cs-CZ" b="1" dirty="0">
                <a:solidFill>
                  <a:srgbClr val="0070C0"/>
                </a:solidFill>
              </a:rPr>
              <a:t>.</a:t>
            </a:r>
          </a:p>
          <a:p>
            <a:endParaRPr lang="cs-CZ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5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MAKE A PRESCRIPTION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8972" y="1730106"/>
            <a:ext cx="7409278" cy="52597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a)A fifty-year old woman suffers from chronic bad headache with no reason identified. Prescribe her capsules made of 0,005 g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Diazepamum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0,02 g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Phenobarbitalum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0,1 g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coffeinum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and 0,2 g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paracetamolum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 vehicle is lactose 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lactosum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up to 0,5 grams. The pharmacist should make a powder. Make 50 doses in the form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gelatine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capsules 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gelatinosus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a, 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The patient should take one capsule if needed, max. twice a day. The 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dication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should be marked as poison.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 A hard smoker suffers from chronic bronchitis and needs to expectorate the mucus from his bronchial tubes. Pres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ribe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mucolytic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one package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Mucosolvan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drops. The patient should take 30 drops every three hours.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9281" y="1810434"/>
            <a:ext cx="63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844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76746" y="1688123"/>
            <a:ext cx="789200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Ergotamini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tartratis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0,001 </a:t>
            </a:r>
          </a:p>
          <a:p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Diazepami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0,005 </a:t>
            </a:r>
          </a:p>
          <a:p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Phenobarbitali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0,020 </a:t>
            </a:r>
          </a:p>
          <a:p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Coffeini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0,100 </a:t>
            </a:r>
          </a:p>
          <a:p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Paracetamoli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0,200 </a:t>
            </a:r>
          </a:p>
          <a:p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Lactosi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ad 0,5 </a:t>
            </a:r>
          </a:p>
          <a:p>
            <a:r>
              <a:rPr lang="cs-C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M.</a:t>
            </a:r>
            <a:r>
              <a:rPr lang="cs-CZ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plv</a:t>
            </a:r>
            <a:r>
              <a:rPr lang="cs-C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</a:t>
            </a:r>
            <a:r>
              <a:rPr lang="cs-CZ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L 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quinquaginta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cs-C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ad </a:t>
            </a:r>
            <a:r>
              <a:rPr lang="cs-CZ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caps</a:t>
            </a:r>
            <a:r>
              <a:rPr lang="cs-C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gelat</a:t>
            </a:r>
            <a:r>
              <a:rPr lang="cs-C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S. 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capsule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max. 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twice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s. v</a:t>
            </a:r>
            <a:r>
              <a:rPr lang="cs-CZ" sz="2100" dirty="0">
                <a:solidFill>
                  <a:srgbClr val="FF0000"/>
                </a:solidFill>
              </a:rPr>
              <a:t>.</a:t>
            </a:r>
          </a:p>
          <a:p>
            <a:endParaRPr lang="cs-CZ" sz="2100" dirty="0">
              <a:solidFill>
                <a:srgbClr val="FF0000"/>
              </a:solidFill>
            </a:endParaRPr>
          </a:p>
          <a:p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Mucosolvan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gtt</a:t>
            </a:r>
            <a:r>
              <a:rPr lang="cs-C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Exp. </a:t>
            </a:r>
            <a:r>
              <a:rPr lang="cs-CZ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</a:t>
            </a:r>
            <a:r>
              <a:rPr lang="cs-C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I 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unam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 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30 drops 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cs-CZ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1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MATCH THE TYPES OF MEDICATIONS WITH </a:t>
            </a:r>
            <a:r>
              <a:rPr lang="en-US" dirty="0"/>
              <a:t>THE CONDITIONS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31519" y="2133596"/>
          <a:ext cx="8126732" cy="4407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63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/>
                        <a:t>CONTRACEPTIVUM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DYSPEPSIA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/>
                        <a:t>HYPNOTICUM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FEBRIS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/>
                        <a:t>ANTIDOTUM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TUSSIS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/>
                        <a:t>ANTIPYRETICUM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INSUFFICIENTIA CORDIS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/>
                        <a:t>STOMACHICUM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INSOMNIA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/>
                        <a:t>OBSTIPANS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GRAVIDITAS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/>
                        <a:t>EXPECTORANS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INTOXICATIO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/>
                        <a:t>CARDIOSTIMULANS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DIARRHOEA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Přímá spojovací šipka 5"/>
          <p:cNvCxnSpPr/>
          <p:nvPr/>
        </p:nvCxnSpPr>
        <p:spPr>
          <a:xfrm>
            <a:off x="2897945" y="2349305"/>
            <a:ext cx="1927273" cy="2729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2278966" y="2897945"/>
            <a:ext cx="2546252" cy="1603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2278966" y="3474720"/>
            <a:ext cx="2546252" cy="2180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V="1">
            <a:off x="2518117" y="2349305"/>
            <a:ext cx="2307101" cy="2152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2025748" y="5078437"/>
            <a:ext cx="2799470" cy="1139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2278966" y="3474720"/>
            <a:ext cx="2546252" cy="2180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2897945" y="3967089"/>
            <a:ext cx="1927273" cy="2250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2686929" y="2897945"/>
            <a:ext cx="2138289" cy="1069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MAKE A PRESCRIPTION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4905" y="1814732"/>
            <a:ext cx="7423345" cy="4311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a) A five-year old child has been </a:t>
            </a:r>
            <a:r>
              <a:rPr lang="cs-CZ" sz="2200" dirty="0" err="1">
                <a:latin typeface="Times New Roman" pitchFamily="18" charset="0"/>
                <a:cs typeface="Times New Roman" pitchFamily="18" charset="0"/>
              </a:rPr>
              <a:t>received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very high fever caused by acute inflammation of urinary bladder. One of the best ways how to lower the fever of children is via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suppositories (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Suppositoria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paracetamoli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). These should be made by pharmacist of 10 grams of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+ 30 grams of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Adipis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solidi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as adjuvant remedy. 20 of them should be made in equal doses. The instructions for the patient are to take one suppository every 6 hours if the fever reaches 38,5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C. 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b) The patient suffers from acute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pnemonia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but is allergic to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penicilline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antibiotics. Therefore, two original packages of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klaritromycine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antibiotics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Klacid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500 mg have to be prescribed in the form of coated tablets. The patient should take one tablet every 12 hours for two-three weeks.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9281" y="1814732"/>
            <a:ext cx="63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0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94584" y="1871003"/>
            <a:ext cx="59584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Paracetamoli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10,0 </a:t>
            </a:r>
          </a:p>
          <a:p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Adipis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solidi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30,0 </a:t>
            </a:r>
          </a:p>
          <a:p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M. </a:t>
            </a:r>
            <a:r>
              <a:rPr lang="cs-CZ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Div. in d. aeq. No. </a:t>
            </a:r>
            <a:r>
              <a:rPr lang="it-IT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XX (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viginti</a:t>
            </a:r>
            <a:r>
              <a:rPr lang="it-IT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S.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suppository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fever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reaches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38,5</a:t>
            </a:r>
            <a:r>
              <a:rPr lang="cs-CZ" sz="22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endParaRPr lang="cs-CZ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Klacid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500 mg </a:t>
            </a:r>
            <a:r>
              <a:rPr lang="cs-CZ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tbl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obd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Exp. </a:t>
            </a:r>
            <a:r>
              <a:rPr lang="cs-CZ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II 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duas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tablet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cs-CZ" sz="2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weeks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MEDICAL PRESCRIPTION</a:t>
            </a:r>
          </a:p>
        </p:txBody>
      </p:sp>
      <p:pic>
        <p:nvPicPr>
          <p:cNvPr id="3" name="Obrázek 2" descr="https://scontent.xx.fbcdn.net/hphotos-xtf1/v/t34.0-12/12767370_10206827768145946_257176724_n.jpg?oh=ec2b0777ab975c16146a85403efbe435&amp;oe=56C912E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860" y="1537142"/>
            <a:ext cx="3974045" cy="498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01858" y="2785403"/>
            <a:ext cx="248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CZECH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42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073" y="140939"/>
            <a:ext cx="8574088" cy="358771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1800" b="1" dirty="0">
                <a:solidFill>
                  <a:srgbClr val="000000"/>
                </a:solidFill>
              </a:rPr>
              <a:t>BRITISH</a:t>
            </a:r>
          </a:p>
        </p:txBody>
      </p:sp>
      <p:pic>
        <p:nvPicPr>
          <p:cNvPr id="4" name="Picture 3" descr="RP 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6126" y="140939"/>
            <a:ext cx="4379309" cy="6399494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700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9023" y="192992"/>
            <a:ext cx="8574088" cy="275486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1800" b="1" dirty="0">
                <a:solidFill>
                  <a:srgbClr val="000000"/>
                </a:solidFill>
              </a:rPr>
              <a:t>GERMAN</a:t>
            </a:r>
          </a:p>
        </p:txBody>
      </p:sp>
      <p:pic>
        <p:nvPicPr>
          <p:cNvPr id="4" name="Picture 4" descr="RP SRN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" t="1160" r="15116" b="1503"/>
          <a:stretch/>
        </p:blipFill>
        <p:spPr bwMode="auto">
          <a:xfrm>
            <a:off x="4452754" y="317340"/>
            <a:ext cx="3848564" cy="6302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884933" y="3468352"/>
            <a:ext cx="1035270" cy="2667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8559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8610" y="182566"/>
            <a:ext cx="8574088" cy="2963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1800" b="1" dirty="0">
                <a:solidFill>
                  <a:srgbClr val="000000"/>
                </a:solidFill>
              </a:rPr>
              <a:t>AMERICAN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9966" y="182566"/>
            <a:ext cx="4447188" cy="617841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458017" y="2593260"/>
            <a:ext cx="821813" cy="42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009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06" y="145743"/>
            <a:ext cx="228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CZECH, currently used</a:t>
            </a:r>
          </a:p>
        </p:txBody>
      </p:sp>
      <p:pic>
        <p:nvPicPr>
          <p:cNvPr id="4" name="Picture 3" descr="JS 2013 P4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1646" y="3377561"/>
            <a:ext cx="1434835" cy="1115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48954" y="5034692"/>
            <a:ext cx="1434835" cy="14751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52672" y="2113027"/>
            <a:ext cx="1771700" cy="426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0918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9858" y="2887682"/>
            <a:ext cx="68517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1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Rp</a:t>
            </a:r>
            <a:r>
              <a:rPr kumimoji="0" lang="en-GB" b="1" i="1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cs-CZ" b="0" i="1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Recipe = take!</a:t>
            </a:r>
            <a:endParaRPr kumimoji="0" lang="cs-CZ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Natri</a:t>
            </a:r>
            <a:r>
              <a:rPr kumimoji="0" lang="en-GB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bromat</a:t>
            </a:r>
            <a:r>
              <a:rPr kumimoji="0" lang="en-GB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bromatis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   </a:t>
            </a:r>
            <a:r>
              <a:rPr kumimoji="0" lang="en-GB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6,0</a:t>
            </a:r>
            <a:endParaRPr kumimoji="0" lang="cs-CZ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Phenobarbital</a:t>
            </a:r>
            <a:r>
              <a:rPr kumimoji="0" lang="en-GB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</a:t>
            </a:r>
            <a:endParaRPr kumimoji="0" lang="cs-CZ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Sirup</a:t>
            </a:r>
            <a:r>
              <a:rPr kumimoji="0" lang="en-GB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Menth</a:t>
            </a:r>
            <a:r>
              <a:rPr kumimoji="0" lang="en-GB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</a:t>
            </a:r>
            <a:r>
              <a:rPr kumimoji="0" lang="en-GB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60,0</a:t>
            </a:r>
            <a:endParaRPr kumimoji="0" lang="cs-CZ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Aqu</a:t>
            </a:r>
            <a:r>
              <a:rPr kumimoji="0" lang="en-GB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</a:t>
            </a:r>
            <a:r>
              <a:rPr kumimoji="0" lang="en-GB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destillat</a:t>
            </a:r>
            <a:r>
              <a:rPr kumimoji="0" lang="en-GB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cs-CZ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ad </a:t>
            </a:r>
            <a:r>
              <a:rPr kumimoji="0" lang="cs-CZ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300,</a:t>
            </a:r>
            <a:r>
              <a:rPr kumimoji="0" lang="cs-CZ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cs-CZ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M. f. </a:t>
            </a:r>
            <a:r>
              <a:rPr kumimoji="0" lang="en-GB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</a:t>
            </a:r>
            <a:r>
              <a:rPr kumimoji="0" lang="en-GB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Misce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fiat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mixtura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Mix 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(the ingredients) 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make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mixture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(lit. </a:t>
            </a:r>
            <a:r>
              <a:rPr lang="cs-CZ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cs-CZ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that</a:t>
            </a:r>
            <a:r>
              <a:rPr lang="cs-CZ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cs-CZ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mixture</a:t>
            </a:r>
            <a:r>
              <a:rPr lang="cs-CZ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</a:t>
            </a:r>
            <a:r>
              <a:rPr lang="cs-CZ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made</a:t>
            </a:r>
            <a:r>
              <a:rPr lang="cs-CZ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cs-CZ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S.</a:t>
            </a:r>
            <a:r>
              <a:rPr kumimoji="0" lang="en-GB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Da.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Signa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= Give! Sign! </a:t>
            </a: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Jedna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lžička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třikrát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denně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n-GB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dle</a:t>
            </a:r>
            <a:r>
              <a:rPr kumimoji="0" lang="en-GB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(= One tablespoon 3 times a day after meal).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STRUCTURE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4163" y="2967318"/>
            <a:ext cx="14191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INVOCATIO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4163" y="3514165"/>
            <a:ext cx="14191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ORDINATIO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4163" y="5495365"/>
            <a:ext cx="14191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SUBSCRIPTIO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84163" y="6316525"/>
            <a:ext cx="1419131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SIGNATURA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84163" y="1966863"/>
            <a:ext cx="1419131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INSCRIPTIO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84163" y="2488595"/>
            <a:ext cx="2638331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PERSONALIA AEGROTI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656728" y="3336650"/>
            <a:ext cx="2038299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b="1" dirty="0" err="1"/>
              <a:t>rem</a:t>
            </a:r>
            <a:r>
              <a:rPr lang="cs-CZ" sz="1600" b="1" dirty="0"/>
              <a:t>. </a:t>
            </a:r>
            <a:r>
              <a:rPr lang="cs-CZ" sz="1600" b="1" dirty="0" err="1"/>
              <a:t>cardinale</a:t>
            </a:r>
            <a:endParaRPr lang="cs-CZ" sz="1600" b="1" dirty="0"/>
          </a:p>
          <a:p>
            <a:pPr>
              <a:lnSpc>
                <a:spcPct val="150000"/>
              </a:lnSpc>
            </a:pPr>
            <a:r>
              <a:rPr lang="cs-CZ" sz="1600" b="1" dirty="0" err="1"/>
              <a:t>rem</a:t>
            </a:r>
            <a:r>
              <a:rPr lang="cs-CZ" sz="1600" b="1" dirty="0"/>
              <a:t>. </a:t>
            </a:r>
            <a:r>
              <a:rPr lang="cs-CZ" sz="1600" b="1" dirty="0" err="1"/>
              <a:t>adiuvans</a:t>
            </a:r>
            <a:endParaRPr lang="cs-CZ" sz="1600" b="1" dirty="0"/>
          </a:p>
          <a:p>
            <a:pPr>
              <a:lnSpc>
                <a:spcPct val="150000"/>
              </a:lnSpc>
            </a:pPr>
            <a:r>
              <a:rPr lang="cs-CZ" sz="1600" b="1" dirty="0" err="1"/>
              <a:t>rem</a:t>
            </a:r>
            <a:r>
              <a:rPr lang="cs-CZ" sz="1600" b="1" dirty="0"/>
              <a:t>. </a:t>
            </a:r>
            <a:r>
              <a:rPr lang="cs-CZ" sz="1600" b="1" dirty="0" err="1"/>
              <a:t>corrigens</a:t>
            </a:r>
            <a:endParaRPr lang="cs-CZ" sz="1600" b="1" dirty="0"/>
          </a:p>
          <a:p>
            <a:pPr>
              <a:lnSpc>
                <a:spcPct val="150000"/>
              </a:lnSpc>
            </a:pPr>
            <a:r>
              <a:rPr lang="cs-CZ" sz="1600" b="1" dirty="0" err="1"/>
              <a:t>rem</a:t>
            </a:r>
            <a:r>
              <a:rPr lang="cs-CZ" sz="1600" b="1" dirty="0"/>
              <a:t>. </a:t>
            </a:r>
            <a:r>
              <a:rPr lang="cs-CZ" sz="1600" b="1" dirty="0" err="1"/>
              <a:t>constituens</a:t>
            </a:r>
            <a:endParaRPr lang="cs-CZ" sz="1600" b="1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SS_10_Medical_prescription[201905061515144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1450</TotalTime>
  <Words>1606</Words>
  <Application>Microsoft Office PowerPoint</Application>
  <PresentationFormat>Předvádění na obrazovce (4:3)</PresentationFormat>
  <Paragraphs>357</Paragraphs>
  <Slides>31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</vt:lpstr>
      <vt:lpstr>Corbel</vt:lpstr>
      <vt:lpstr>Times New Roman</vt:lpstr>
      <vt:lpstr>Wingdings</vt:lpstr>
      <vt:lpstr>Spectrum</vt:lpstr>
      <vt:lpstr>BASIC TYPES OF MEDICATIONS</vt:lpstr>
      <vt:lpstr>CHANGE INTO OPPOSITE NUMBER</vt:lpstr>
      <vt:lpstr>MATCH THE TYPES OF MEDICATIONS WITH THE CONDITIONS</vt:lpstr>
      <vt:lpstr> MEDICAL PRESCRIPTION</vt:lpstr>
      <vt:lpstr>BRITISH</vt:lpstr>
      <vt:lpstr>GERMAN</vt:lpstr>
      <vt:lpstr>AMERICAN</vt:lpstr>
      <vt:lpstr>Prezentace aplikace PowerPoint</vt:lpstr>
      <vt:lpstr>STRUCTURE</vt:lpstr>
      <vt:lpstr>MAGISTRALITER</vt:lpstr>
      <vt:lpstr>SPECIALITAS</vt:lpstr>
      <vt:lpstr>PUT THE LINES IN THE CORRECT ORDER  Immunostimulans</vt:lpstr>
      <vt:lpstr>PUT THE LINES IN THE CORRECT ORDER  Gynaecologicum </vt:lpstr>
      <vt:lpstr>FORMS OF PHARMACEUTICAL PREPARATIONS AND AGENTS</vt:lpstr>
      <vt:lpstr>  PARTS OF PLANTS USED IN PHARMACOLOGY  </vt:lpstr>
      <vt:lpstr>MAKE A PRESCRIPTION</vt:lpstr>
      <vt:lpstr>Prezentace aplikace PowerPoint</vt:lpstr>
      <vt:lpstr>INTERPRET</vt:lpstr>
      <vt:lpstr>INTERPRET</vt:lpstr>
      <vt:lpstr>CHANGE TO PLURAL</vt:lpstr>
      <vt:lpstr>Prezentace aplikace PowerPoint</vt:lpstr>
      <vt:lpstr>MATCH THE PROBLEMS WITH THE APPROPRIATE MEDICATION GROUPS:</vt:lpstr>
      <vt:lpstr> FILL IN MISSING TERMS hypnoticum </vt:lpstr>
      <vt:lpstr> FILL IN MISSING TERMS Antidepressivum</vt:lpstr>
      <vt:lpstr>Give full forms of the underlined abbreviated terms: analgeticum + antipyreticum</vt:lpstr>
      <vt:lpstr>INTERPRET diureticum</vt:lpstr>
      <vt:lpstr>    Find mistakes in the terms in red; then make the abbreviations of them Antacidum  </vt:lpstr>
      <vt:lpstr>MAKE A PRESCRIPTION</vt:lpstr>
      <vt:lpstr>Prezentace aplikace PowerPoint</vt:lpstr>
      <vt:lpstr>MAKE A PRESCRIPTION</vt:lpstr>
      <vt:lpstr>Prezentace aplikace PowerPoint</vt:lpstr>
    </vt:vector>
  </TitlesOfParts>
  <Company>Hokkaido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VERBAL FORMS II</dc:title>
  <dc:creator>Pepina Artimová</dc:creator>
  <cp:lastModifiedBy>ucitel</cp:lastModifiedBy>
  <cp:revision>69</cp:revision>
  <dcterms:created xsi:type="dcterms:W3CDTF">2013-03-24T20:31:23Z</dcterms:created>
  <dcterms:modified xsi:type="dcterms:W3CDTF">2019-05-06T16:19:19Z</dcterms:modified>
</cp:coreProperties>
</file>