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7" r:id="rId2"/>
    <p:sldId id="269" r:id="rId3"/>
    <p:sldId id="268" r:id="rId4"/>
    <p:sldId id="270" r:id="rId5"/>
    <p:sldId id="271" r:id="rId6"/>
    <p:sldId id="273" r:id="rId7"/>
    <p:sldId id="272" r:id="rId8"/>
    <p:sldId id="274" r:id="rId9"/>
    <p:sldId id="276" r:id="rId10"/>
    <p:sldId id="277" r:id="rId11"/>
  </p:sldIdLst>
  <p:sldSz cx="9144000" cy="6858000" type="screen4x3"/>
  <p:notesSz cx="6797675" cy="9928225"/>
  <p:custDataLst>
    <p:tags r:id="rId13"/>
  </p:custDataLst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300D3-45CD-49FB-9C61-B1300CBFFA0B}" type="datetimeFigureOut">
              <a:rPr lang="cs-CZ" smtClean="0"/>
              <a:pPr/>
              <a:t>06.05.2019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51F44-692D-4712-BDBC-B54262CDE34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9991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cum</a:t>
            </a:r>
            <a:r>
              <a:rPr lang="cs-CZ" dirty="0"/>
              <a:t> </a:t>
            </a:r>
            <a:r>
              <a:rPr lang="cs-CZ" dirty="0" err="1"/>
              <a:t>ebrietate</a:t>
            </a:r>
            <a:r>
              <a:rPr lang="cs-CZ" dirty="0"/>
              <a:t> </a:t>
            </a:r>
            <a:r>
              <a:rPr lang="cs-CZ" dirty="0" err="1"/>
              <a:t>alcoholica</a:t>
            </a:r>
            <a:r>
              <a:rPr lang="cs-CZ" dirty="0"/>
              <a:t>; </a:t>
            </a:r>
            <a:r>
              <a:rPr lang="cs-CZ" dirty="0" err="1"/>
              <a:t>cum</a:t>
            </a:r>
            <a:r>
              <a:rPr lang="cs-CZ" dirty="0"/>
              <a:t> </a:t>
            </a:r>
            <a:r>
              <a:rPr lang="cs-CZ" dirty="0" err="1"/>
              <a:t>decubitibus</a:t>
            </a:r>
            <a:r>
              <a:rPr lang="cs-CZ" baseline="0" dirty="0"/>
              <a:t> </a:t>
            </a:r>
            <a:r>
              <a:rPr lang="cs-CZ" baseline="0" dirty="0" err="1"/>
              <a:t>superficialis</a:t>
            </a:r>
            <a:r>
              <a:rPr lang="cs-CZ" baseline="0" dirty="0"/>
              <a:t>; </a:t>
            </a:r>
            <a:r>
              <a:rPr lang="cs-CZ" baseline="0" dirty="0" err="1"/>
              <a:t>cum</a:t>
            </a:r>
            <a:r>
              <a:rPr lang="cs-CZ" baseline="0" dirty="0"/>
              <a:t> </a:t>
            </a:r>
            <a:r>
              <a:rPr lang="cs-CZ" baseline="0" dirty="0" err="1"/>
              <a:t>emphysemate</a:t>
            </a:r>
            <a:r>
              <a:rPr lang="cs-CZ" baseline="0" dirty="0"/>
              <a:t> </a:t>
            </a:r>
            <a:r>
              <a:rPr lang="cs-CZ" baseline="0" dirty="0" err="1"/>
              <a:t>pulmonali</a:t>
            </a:r>
            <a:r>
              <a:rPr lang="cs-CZ" baseline="0" dirty="0"/>
              <a:t>; </a:t>
            </a:r>
            <a:r>
              <a:rPr lang="cs-CZ" baseline="0" dirty="0" err="1"/>
              <a:t>cum</a:t>
            </a:r>
            <a:r>
              <a:rPr lang="cs-CZ" baseline="0" dirty="0"/>
              <a:t> </a:t>
            </a:r>
            <a:r>
              <a:rPr lang="cs-CZ" baseline="0" dirty="0" err="1"/>
              <a:t>pneumothorace</a:t>
            </a:r>
            <a:r>
              <a:rPr lang="cs-CZ" baseline="0" dirty="0"/>
              <a:t> </a:t>
            </a:r>
            <a:r>
              <a:rPr lang="cs-CZ" baseline="0" dirty="0" err="1"/>
              <a:t>traumatico</a:t>
            </a:r>
            <a:r>
              <a:rPr lang="cs-CZ" baseline="0" dirty="0"/>
              <a:t>; </a:t>
            </a:r>
            <a:r>
              <a:rPr lang="cs-CZ" baseline="0" dirty="0" err="1"/>
              <a:t>cum</a:t>
            </a:r>
            <a:r>
              <a:rPr lang="cs-CZ" baseline="0" dirty="0"/>
              <a:t> </a:t>
            </a:r>
            <a:r>
              <a:rPr lang="cs-CZ" baseline="0" dirty="0" err="1"/>
              <a:t>hemosinu</a:t>
            </a:r>
            <a:r>
              <a:rPr lang="cs-CZ" baseline="0" dirty="0"/>
              <a:t> </a:t>
            </a:r>
            <a:r>
              <a:rPr lang="cs-CZ" baseline="0" dirty="0" err="1"/>
              <a:t>sphenoidali</a:t>
            </a:r>
            <a:r>
              <a:rPr lang="cs-CZ" baseline="0" dirty="0"/>
              <a:t>; </a:t>
            </a:r>
          </a:p>
          <a:p>
            <a:r>
              <a:rPr lang="cs-CZ" baseline="0" dirty="0" err="1"/>
              <a:t>cum</a:t>
            </a:r>
            <a:r>
              <a:rPr lang="cs-CZ" baseline="0" dirty="0"/>
              <a:t> </a:t>
            </a:r>
            <a:r>
              <a:rPr lang="cs-CZ" baseline="0" dirty="0" err="1"/>
              <a:t>fractura</a:t>
            </a:r>
            <a:r>
              <a:rPr lang="cs-CZ" baseline="0" dirty="0"/>
              <a:t> </a:t>
            </a:r>
            <a:r>
              <a:rPr lang="cs-CZ" baseline="0" dirty="0" err="1"/>
              <a:t>comminutiva</a:t>
            </a:r>
            <a:r>
              <a:rPr lang="cs-CZ" baseline="0" dirty="0"/>
              <a:t>; </a:t>
            </a:r>
            <a:r>
              <a:rPr lang="cs-CZ" baseline="0" dirty="0" err="1"/>
              <a:t>cum</a:t>
            </a:r>
            <a:r>
              <a:rPr lang="cs-CZ" baseline="0" dirty="0"/>
              <a:t> </a:t>
            </a:r>
            <a:r>
              <a:rPr lang="cs-CZ" baseline="0" dirty="0" err="1"/>
              <a:t>cono</a:t>
            </a:r>
            <a:r>
              <a:rPr lang="cs-CZ" baseline="0" dirty="0"/>
              <a:t> </a:t>
            </a:r>
            <a:r>
              <a:rPr lang="cs-CZ" baseline="0" dirty="0" err="1"/>
              <a:t>temporali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51F44-692D-4712-BDBC-B54262CDE34D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Odpovědi jsou v poznámce pod</a:t>
            </a:r>
            <a:r>
              <a:rPr lang="cs-CZ" baseline="0" dirty="0"/>
              <a:t> následujícím </a:t>
            </a:r>
            <a:r>
              <a:rPr lang="cs-CZ" baseline="0" dirty="0" err="1"/>
              <a:t>slidem</a:t>
            </a:r>
            <a:endParaRPr lang="cs-CZ" baseline="0" dirty="0"/>
          </a:p>
          <a:p>
            <a:pPr marL="228600" indent="-228600">
              <a:buAutoNum type="arabicPeriod"/>
            </a:pPr>
            <a:r>
              <a:rPr lang="cs-CZ" baseline="0" dirty="0"/>
              <a:t>Co je příčinou smrti?</a:t>
            </a:r>
          </a:p>
          <a:p>
            <a:pPr marL="228600" marR="0" indent="-22860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1200" i="0" dirty="0">
                <a:solidFill>
                  <a:srgbClr val="FF0000"/>
                </a:solidFill>
              </a:rPr>
              <a:t>Jak se nazývají jednotlivé části </a:t>
            </a:r>
            <a:r>
              <a:rPr lang="cs-CZ" sz="1200" i="0" dirty="0" err="1">
                <a:solidFill>
                  <a:srgbClr val="FF0000"/>
                </a:solidFill>
              </a:rPr>
              <a:t>epikrízy</a:t>
            </a:r>
            <a:r>
              <a:rPr lang="cs-CZ" sz="1200" i="0" dirty="0">
                <a:solidFill>
                  <a:srgbClr val="FF0000"/>
                </a:solidFill>
              </a:rPr>
              <a:t> (shrnutí</a:t>
            </a:r>
            <a:r>
              <a:rPr lang="cs-CZ" sz="1200" i="0" baseline="0" dirty="0">
                <a:solidFill>
                  <a:srgbClr val="FF0000"/>
                </a:solidFill>
              </a:rPr>
              <a:t> pitvy</a:t>
            </a:r>
            <a:r>
              <a:rPr lang="cs-CZ" sz="1200" i="0" dirty="0">
                <a:solidFill>
                  <a:srgbClr val="FF0000"/>
                </a:solidFill>
              </a:rPr>
              <a:t>)?</a:t>
            </a:r>
          </a:p>
          <a:p>
            <a:pPr marL="228600" indent="-228600">
              <a:buAutoNum type="arabicPeriod"/>
            </a:pPr>
            <a:r>
              <a:rPr lang="cs-CZ" baseline="0" dirty="0"/>
              <a:t>Jedná se o muže, či ženu?</a:t>
            </a:r>
          </a:p>
          <a:p>
            <a:pPr marL="228600" indent="-228600">
              <a:buAutoNum type="arabicPeriod"/>
            </a:pPr>
            <a:r>
              <a:rPr lang="cs-CZ" baseline="0" dirty="0"/>
              <a:t>Co znamená zkratka HYE?</a:t>
            </a:r>
          </a:p>
          <a:p>
            <a:pPr marL="228600" indent="-228600">
              <a:buAutoNum type="arabicPeriod"/>
            </a:pPr>
            <a:r>
              <a:rPr lang="cs-CZ" baseline="0" dirty="0"/>
              <a:t>Najděte všechny záněty.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B3D7D5-C056-D749-8BA2-9558D29F762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362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6A812B65-9A1B-42FF-8DDA-365A2B0950AF}" type="datetimeFigureOut">
              <a:rPr lang="sk-SK" smtClean="0"/>
              <a:pPr/>
              <a:t>6. 5. 2019</a:t>
            </a:fld>
            <a:endParaRPr lang="sk-SK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sk-SK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1" name="Obdélní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Obdélní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bdélní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6. 5. 2019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6. 5. 2019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ovnoramenný trojúhelní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6. 5. 2019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6A812B65-9A1B-42FF-8DDA-365A2B0950AF}" type="datetimeFigureOut">
              <a:rPr lang="sk-SK" smtClean="0"/>
              <a:pPr/>
              <a:t>6. 5. 2019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Obdélní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6. 5. 2019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6. 5. 2019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6. 5. 2019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6. 5. 2019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6. 5. 2019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6. 5. 2019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6. 5. 2019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8" name="Přímá spojovací čára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Přímá spojovací čára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oramenný trojúhelní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 err="1"/>
              <a:t>Dissection</a:t>
            </a:r>
            <a:r>
              <a:rPr lang="cs-CZ" dirty="0"/>
              <a:t> </a:t>
            </a:r>
            <a:r>
              <a:rPr lang="cs-CZ" dirty="0" err="1"/>
              <a:t>Protocol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/>
              <a:t>Week</a:t>
            </a:r>
            <a:r>
              <a:rPr lang="cs-CZ" dirty="0"/>
              <a:t> 11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09600" y="1524000"/>
            <a:ext cx="7543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MAN / WOMAN ?</a:t>
            </a:r>
          </a:p>
          <a:p>
            <a:endParaRPr lang="cs-CZ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CAUSE OF DEATH ?</a:t>
            </a:r>
          </a:p>
          <a:p>
            <a:endParaRPr lang="cs-CZ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INFLAMMATIONS ?</a:t>
            </a:r>
          </a:p>
          <a:p>
            <a:endParaRPr lang="cs-CZ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TUMOURS 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STRUCTURE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cs-CZ" dirty="0" err="1">
                <a:latin typeface="Times New Roman" pitchFamily="18" charset="0"/>
                <a:cs typeface="Times New Roman" pitchFamily="18" charset="0"/>
              </a:rPr>
              <a:t>Pathological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anatomical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diagnosis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consists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four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parts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cs-CZ" b="1" dirty="0" err="1">
                <a:latin typeface="Times New Roman" pitchFamily="18" charset="0"/>
                <a:cs typeface="Times New Roman" pitchFamily="18" charset="0"/>
              </a:rPr>
              <a:t>Morbus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>
                <a:latin typeface="Times New Roman" pitchFamily="18" charset="0"/>
                <a:cs typeface="Times New Roman" pitchFamily="18" charset="0"/>
              </a:rPr>
              <a:t>principalis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  <a:p>
            <a:endParaRPr lang="cs-CZ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cs-CZ" b="1" dirty="0" err="1">
                <a:latin typeface="Times New Roman" pitchFamily="18" charset="0"/>
                <a:cs typeface="Times New Roman" pitchFamily="18" charset="0"/>
              </a:rPr>
              <a:t>Complicationes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  <a:p>
            <a:endParaRPr lang="cs-CZ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III. Causa </a:t>
            </a:r>
            <a:r>
              <a:rPr lang="cs-CZ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mortis</a:t>
            </a:r>
            <a:endParaRPr lang="cs-CZ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cs-CZ" b="1" dirty="0" err="1">
                <a:latin typeface="Times New Roman" pitchFamily="18" charset="0"/>
                <a:cs typeface="Times New Roman" pitchFamily="18" charset="0"/>
              </a:rPr>
              <a:t>Inventus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>
                <a:latin typeface="Times New Roman" pitchFamily="18" charset="0"/>
                <a:cs typeface="Times New Roman" pitchFamily="18" charset="0"/>
              </a:rPr>
              <a:t>accesorius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ANALYZE THE DISSECTION PROTOCOL</a:t>
            </a:r>
          </a:p>
        </p:txBody>
      </p:sp>
      <p:pic>
        <p:nvPicPr>
          <p:cNvPr id="1026" name="Picture 2" descr="F:\medical terminology\med_SS\W11\Oedema_cerebri__congelati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295400"/>
            <a:ext cx="9144000" cy="5215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LIVORES MORTIS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438400"/>
          </a:xfrm>
        </p:spPr>
        <p:txBody>
          <a:bodyPr/>
          <a:lstStyle/>
          <a:p>
            <a:r>
              <a:rPr lang="cs-CZ" b="1" dirty="0" err="1">
                <a:latin typeface="Times New Roman" pitchFamily="18" charset="0"/>
                <a:cs typeface="Times New Roman" pitchFamily="18" charset="0"/>
              </a:rPr>
              <a:t>Hypostasis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 settling of  blood in the lower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parts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body post mortem,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causes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 purplish red discoloration of the skin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start 20-30 min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after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death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visible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hours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after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death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, maximum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extent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8-12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hours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after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death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upload.wikimedia.org/wikipedia/commons/3/3e/%D0%9F%D1%8F%D1%82%D0%BD%D0%B0_%D1%82%D1%80%D1%83%D0%BF%D0%BD%D1%8B%D0%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505200"/>
            <a:ext cx="3886200" cy="29082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2895600" cy="2133600"/>
          </a:xfrm>
        </p:spPr>
        <p:txBody>
          <a:bodyPr/>
          <a:lstStyle/>
          <a:p>
            <a:r>
              <a:rPr lang="cs-CZ" dirty="0" err="1"/>
              <a:t>Emphysema</a:t>
            </a:r>
            <a:br>
              <a:rPr lang="cs-CZ" dirty="0"/>
            </a:br>
            <a:r>
              <a:rPr lang="cs-CZ" dirty="0" err="1"/>
              <a:t>pulmonale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81000" y="2971800"/>
            <a:ext cx="8229600" cy="3581400"/>
          </a:xfrm>
        </p:spPr>
        <p:txBody>
          <a:bodyPr/>
          <a:lstStyle/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a type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COPD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chronic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obstructive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pulmonary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disease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together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. bronchitis; </a:t>
            </a:r>
          </a:p>
          <a:p>
            <a:pPr>
              <a:buNone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   a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dilatation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pulmonary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ways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destruction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intraalveolar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septa, permanent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excessive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amount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air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lungs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>
                <a:latin typeface="Times New Roman" pitchFamily="18" charset="0"/>
                <a:cs typeface="Times New Roman" pitchFamily="18" charset="0"/>
              </a:rPr>
              <a:t>Symptoms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shortness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breath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cough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, sputum,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gets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worse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over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time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>
                <a:latin typeface="Times New Roman" pitchFamily="18" charset="0"/>
                <a:cs typeface="Times New Roman" pitchFamily="18" charset="0"/>
              </a:rPr>
              <a:t>Causes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: smoking,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air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pollution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chronic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bronchitis</a:t>
            </a:r>
          </a:p>
        </p:txBody>
      </p:sp>
      <p:pic>
        <p:nvPicPr>
          <p:cNvPr id="28674" name="Picture 2" descr="Výsledok vyhľadávania obrázkov pre dopyt emphyse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95124"/>
            <a:ext cx="4343400" cy="2447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conus</a:t>
            </a:r>
            <a:r>
              <a:rPr lang="cs-CZ" dirty="0"/>
              <a:t> </a:t>
            </a:r>
            <a:r>
              <a:rPr lang="cs-CZ" dirty="0" err="1"/>
              <a:t>occipitalis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495800" cy="2057400"/>
          </a:xfrm>
        </p:spPr>
        <p:txBody>
          <a:bodyPr>
            <a:normAutofit/>
          </a:bodyPr>
          <a:lstStyle/>
          <a:p>
            <a:r>
              <a:rPr lang="cs-CZ" dirty="0" err="1">
                <a:latin typeface="Times New Roman" pitchFamily="18" charset="0"/>
                <a:cs typeface="Times New Roman" pitchFamily="18" charset="0"/>
              </a:rPr>
              <a:t>herniation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compression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life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important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brain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structures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into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i="1" dirty="0" err="1">
                <a:latin typeface="Times New Roman" pitchFamily="18" charset="0"/>
                <a:cs typeface="Times New Roman" pitchFamily="18" charset="0"/>
              </a:rPr>
              <a:t>foramen</a:t>
            </a:r>
            <a:r>
              <a:rPr lang="cs-CZ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i="1" dirty="0" err="1">
                <a:latin typeface="Times New Roman" pitchFamily="18" charset="0"/>
                <a:cs typeface="Times New Roman" pitchFamily="18" charset="0"/>
              </a:rPr>
              <a:t>occipitale</a:t>
            </a:r>
            <a:r>
              <a:rPr lang="cs-CZ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i="1" dirty="0" err="1">
                <a:latin typeface="Times New Roman" pitchFamily="18" charset="0"/>
                <a:cs typeface="Times New Roman" pitchFamily="18" charset="0"/>
              </a:rPr>
              <a:t>magnum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fatal</a:t>
            </a:r>
            <a:endParaRPr lang="cs-CZ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Výsledok vyhľadávania obrázkov pre dopyt herniation of brain conus occipital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04800"/>
            <a:ext cx="3181350" cy="3286126"/>
          </a:xfrm>
          <a:prstGeom prst="rect">
            <a:avLst/>
          </a:prstGeom>
          <a:noFill/>
        </p:spPr>
      </p:pic>
      <p:cxnSp>
        <p:nvCxnSpPr>
          <p:cNvPr id="6" name="Přímá spojovací šipka 5"/>
          <p:cNvCxnSpPr/>
          <p:nvPr/>
        </p:nvCxnSpPr>
        <p:spPr>
          <a:xfrm flipH="1" flipV="1">
            <a:off x="8077200" y="2590800"/>
            <a:ext cx="6858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Nadpis 1"/>
          <p:cNvSpPr txBox="1">
            <a:spLocks/>
          </p:cNvSpPr>
          <p:nvPr/>
        </p:nvSpPr>
        <p:spPr>
          <a:xfrm>
            <a:off x="304800" y="3581400"/>
            <a:ext cx="2895600" cy="7620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ecchymoses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381000" y="4419600"/>
            <a:ext cx="4495800" cy="20574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cs-CZ" sz="2600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cs-CZ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ubcutaneous</a:t>
            </a: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cs-CZ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spots</a:t>
            </a: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cs-CZ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of</a:t>
            </a: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cs-CZ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blood</a:t>
            </a:r>
            <a:r>
              <a:rPr lang="cs-CZ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600" dirty="0" err="1">
                <a:latin typeface="Times New Roman" pitchFamily="18" charset="0"/>
                <a:cs typeface="Times New Roman" pitchFamily="18" charset="0"/>
              </a:rPr>
              <a:t>similar</a:t>
            </a:r>
            <a:r>
              <a:rPr lang="cs-CZ" sz="26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cs-CZ" sz="2600" dirty="0" err="1">
                <a:latin typeface="Times New Roman" pitchFamily="18" charset="0"/>
                <a:cs typeface="Times New Roman" pitchFamily="18" charset="0"/>
              </a:rPr>
              <a:t>haematoma</a:t>
            </a:r>
            <a:r>
              <a:rPr lang="cs-CZ" sz="26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cs-CZ" sz="2600" dirty="0" err="1">
                <a:latin typeface="Times New Roman" pitchFamily="18" charset="0"/>
                <a:cs typeface="Times New Roman" pitchFamily="18" charset="0"/>
              </a:rPr>
              <a:t>however</a:t>
            </a:r>
            <a:r>
              <a:rPr lang="cs-CZ" sz="2600" dirty="0">
                <a:latin typeface="Times New Roman" pitchFamily="18" charset="0"/>
                <a:cs typeface="Times New Roman" pitchFamily="18" charset="0"/>
              </a:rPr>
              <a:t>, not </a:t>
            </a:r>
            <a:r>
              <a:rPr lang="cs-CZ" sz="2600" dirty="0" err="1">
                <a:latin typeface="Times New Roman" pitchFamily="18" charset="0"/>
                <a:cs typeface="Times New Roman" pitchFamily="18" charset="0"/>
              </a:rPr>
              <a:t>caused</a:t>
            </a:r>
            <a:r>
              <a:rPr lang="cs-CZ" sz="2600" dirty="0">
                <a:latin typeface="Times New Roman" pitchFamily="18" charset="0"/>
                <a:cs typeface="Times New Roman" pitchFamily="18" charset="0"/>
              </a:rPr>
              <a:t> by trauma </a:t>
            </a:r>
            <a:r>
              <a:rPr lang="cs-CZ" sz="2600" dirty="0" err="1">
                <a:latin typeface="Times New Roman" pitchFamily="18" charset="0"/>
                <a:cs typeface="Times New Roman" pitchFamily="18" charset="0"/>
              </a:rPr>
              <a:t>but</a:t>
            </a:r>
            <a:r>
              <a:rPr lang="cs-CZ" sz="26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2600" dirty="0" err="1">
                <a:latin typeface="Times New Roman" pitchFamily="18" charset="0"/>
                <a:cs typeface="Times New Roman" pitchFamily="18" charset="0"/>
              </a:rPr>
              <a:t>pathophysiology</a:t>
            </a:r>
            <a:r>
              <a:rPr lang="cs-CZ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600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600" dirty="0" err="1">
                <a:latin typeface="Times New Roman" pitchFamily="18" charset="0"/>
                <a:cs typeface="Times New Roman" pitchFamily="18" charset="0"/>
              </a:rPr>
              <a:t>cells</a:t>
            </a:r>
            <a:r>
              <a:rPr lang="cs-CZ" sz="2600" dirty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cs-CZ" sz="2600" dirty="0" err="1">
                <a:latin typeface="Times New Roman" pitchFamily="18" charset="0"/>
                <a:cs typeface="Times New Roman" pitchFamily="18" charset="0"/>
              </a:rPr>
              <a:t>vessels</a:t>
            </a:r>
            <a:endParaRPr kumimoji="0" lang="cs-CZ" sz="2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9702" name="Picture 6" descr="Výsledok vyhľadávania obrázkov pre dopyt ecchymos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886200"/>
            <a:ext cx="3581400" cy="23449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hypertrophia</a:t>
            </a:r>
            <a:r>
              <a:rPr lang="cs-CZ" dirty="0"/>
              <a:t> </a:t>
            </a:r>
            <a:r>
              <a:rPr lang="cs-CZ" dirty="0" err="1"/>
              <a:t>trabecularis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219200"/>
          </a:xfrm>
        </p:spPr>
        <p:txBody>
          <a:bodyPr/>
          <a:lstStyle/>
          <a:p>
            <a:r>
              <a:rPr lang="cs-CZ" dirty="0" err="1"/>
              <a:t>pathological</a:t>
            </a:r>
            <a:r>
              <a:rPr lang="cs-CZ" dirty="0"/>
              <a:t> </a:t>
            </a:r>
            <a:r>
              <a:rPr lang="cs-CZ" dirty="0" err="1"/>
              <a:t>overgrowth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trabeculae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heart</a:t>
            </a:r>
            <a:r>
              <a:rPr lang="cs-CZ" dirty="0"/>
              <a:t> </a:t>
            </a:r>
            <a:r>
              <a:rPr lang="cs-CZ" dirty="0" err="1"/>
              <a:t>muscle</a:t>
            </a: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2860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c</a:t>
            </a:r>
            <a:r>
              <a:rPr kumimoji="0" lang="cs-CZ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</a:t>
            </a: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cs-CZ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pulmonale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609600" y="3352800"/>
            <a:ext cx="8229600" cy="12192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cs-CZ" sz="2600" dirty="0" err="1"/>
              <a:t>p</a:t>
            </a:r>
            <a:r>
              <a:rPr kumimoji="0" lang="cs-CZ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ulmonary</a:t>
            </a: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heart</a:t>
            </a: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disease</a:t>
            </a: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</a:t>
            </a:r>
            <a:r>
              <a:rPr kumimoji="0" lang="cs-CZ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enlargement</a:t>
            </a: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</a:t>
            </a: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failure</a:t>
            </a: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</a:t>
            </a: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right</a:t>
            </a: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ventricle</a:t>
            </a: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due</a:t>
            </a: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</a:t>
            </a:r>
            <a:r>
              <a:rPr kumimoji="0" lang="cs-CZ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</a:t>
            </a: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blood</a:t>
            </a: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pressure</a:t>
            </a: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</a:t>
            </a:r>
            <a:r>
              <a:rPr kumimoji="0" lang="cs-CZ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lungs</a:t>
            </a: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</a:t>
            </a: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pulmonary</a:t>
            </a: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stenosis</a:t>
            </a:r>
            <a:endParaRPr kumimoji="0" lang="cs-CZ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66FF66"/>
          </a:solidFill>
        </p:spPr>
        <p:txBody>
          <a:bodyPr>
            <a:normAutofit fontScale="90000"/>
          </a:bodyPr>
          <a:lstStyle/>
          <a:p>
            <a:r>
              <a:rPr lang="en-US" dirty="0"/>
              <a:t>MATCH THE TERMS WITH APPROPRIATE ADJECTIVES AND CONNECT WITH </a:t>
            </a:r>
            <a:r>
              <a:rPr lang="cs-CZ" dirty="0"/>
              <a:t>„</a:t>
            </a:r>
            <a:r>
              <a:rPr lang="en-US" dirty="0"/>
              <a:t>CUM“: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219200"/>
          </a:xfrm>
          <a:solidFill>
            <a:srgbClr val="FFFF66"/>
          </a:solidFill>
        </p:spPr>
        <p:txBody>
          <a:bodyPr/>
          <a:lstStyle/>
          <a:p>
            <a:pPr algn="ctr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emphysema –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fractura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– decubitus 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b="1" dirty="0" err="1">
                <a:latin typeface="Times New Roman" pitchFamily="18" charset="0"/>
                <a:cs typeface="Times New Roman" pitchFamily="18" charset="0"/>
              </a:rPr>
              <a:t>pl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.)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– pneumothorax </a:t>
            </a:r>
          </a:p>
          <a:p>
            <a:pPr algn="ctr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conus –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ebrietas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– h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emosinus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264817"/>
              </p:ext>
            </p:extLst>
          </p:nvPr>
        </p:nvGraphicFramePr>
        <p:xfrm>
          <a:off x="167641" y="2514600"/>
          <a:ext cx="8610599" cy="3962399"/>
        </p:xfrm>
        <a:graphic>
          <a:graphicData uri="http://schemas.openxmlformats.org/drawingml/2006/table">
            <a:tbl>
              <a:tblPr/>
              <a:tblGrid>
                <a:gridCol w="2423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82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6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alcoholicus</a:t>
                      </a:r>
                      <a:r>
                        <a:rPr lang="cs-CZ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a, um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cum</a:t>
                      </a:r>
                      <a:endParaRPr lang="cs-CZ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superficialis, 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pulmonalis, 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2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traumaticus</a:t>
                      </a:r>
                      <a:r>
                        <a:rPr lang="cs-CZ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a, um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sphenoidalis, 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2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6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comminutivus, a, um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2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2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6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temporalis</a:t>
                      </a:r>
                      <a:r>
                        <a:rPr lang="cs-CZ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2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1D614FED-2F1F-43B1-BA2A-586AD2D7F84E}"/>
              </a:ext>
            </a:extLst>
          </p:cNvPr>
          <p:cNvSpPr txBox="1"/>
          <p:nvPr/>
        </p:nvSpPr>
        <p:spPr>
          <a:xfrm>
            <a:off x="2556217" y="2416856"/>
            <a:ext cx="259080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dirty="0" err="1"/>
              <a:t>ebrietas</a:t>
            </a:r>
            <a:r>
              <a:rPr lang="cs-CZ" sz="2400" dirty="0"/>
              <a:t> </a:t>
            </a:r>
            <a:r>
              <a:rPr lang="cs-CZ" sz="2400" dirty="0" err="1"/>
              <a:t>alcoholica</a:t>
            </a:r>
            <a:endParaRPr lang="sk-SK" sz="24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7B03A97-4C0A-4F7D-9CCC-774EC3D7EF4C}"/>
              </a:ext>
            </a:extLst>
          </p:cNvPr>
          <p:cNvSpPr txBox="1"/>
          <p:nvPr/>
        </p:nvSpPr>
        <p:spPr>
          <a:xfrm>
            <a:off x="2507566" y="3564321"/>
            <a:ext cx="3207434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dirty="0" err="1"/>
              <a:t>emphysema</a:t>
            </a:r>
            <a:r>
              <a:rPr lang="cs-CZ" sz="2400" dirty="0"/>
              <a:t> </a:t>
            </a:r>
            <a:r>
              <a:rPr lang="cs-CZ" sz="2400" dirty="0" err="1"/>
              <a:t>pulmonale</a:t>
            </a:r>
            <a:endParaRPr lang="sk-SK" sz="24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62D31C1-4173-488A-8405-4E20BC4D2D34}"/>
              </a:ext>
            </a:extLst>
          </p:cNvPr>
          <p:cNvSpPr txBox="1"/>
          <p:nvPr/>
        </p:nvSpPr>
        <p:spPr>
          <a:xfrm>
            <a:off x="2286000" y="4179837"/>
            <a:ext cx="3692769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dirty="0" err="1"/>
              <a:t>pneumothorax</a:t>
            </a:r>
            <a:r>
              <a:rPr lang="cs-CZ" sz="2400" dirty="0"/>
              <a:t> </a:t>
            </a:r>
            <a:r>
              <a:rPr lang="cs-CZ" sz="2400" dirty="0" err="1"/>
              <a:t>traumaticus</a:t>
            </a:r>
            <a:endParaRPr lang="sk-SK" sz="24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AA5AFCF-F435-4B1A-BCB7-06B0AFEB4F88}"/>
              </a:ext>
            </a:extLst>
          </p:cNvPr>
          <p:cNvSpPr txBox="1"/>
          <p:nvPr/>
        </p:nvSpPr>
        <p:spPr>
          <a:xfrm>
            <a:off x="2514600" y="4757057"/>
            <a:ext cx="259080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dirty="0" err="1"/>
              <a:t>conus</a:t>
            </a:r>
            <a:r>
              <a:rPr lang="cs-CZ" sz="2400" dirty="0"/>
              <a:t> </a:t>
            </a:r>
            <a:r>
              <a:rPr lang="cs-CZ" sz="2400" dirty="0" err="1"/>
              <a:t>temporalis</a:t>
            </a:r>
            <a:endParaRPr lang="sk-SK" sz="24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D4689AD-473C-42BA-8F7E-3A7D498943BE}"/>
              </a:ext>
            </a:extLst>
          </p:cNvPr>
          <p:cNvSpPr txBox="1"/>
          <p:nvPr/>
        </p:nvSpPr>
        <p:spPr>
          <a:xfrm>
            <a:off x="2519289" y="5407967"/>
            <a:ext cx="2896772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dirty="0" err="1"/>
              <a:t>fractura</a:t>
            </a:r>
            <a:r>
              <a:rPr lang="cs-CZ" sz="2400" dirty="0"/>
              <a:t> </a:t>
            </a:r>
            <a:r>
              <a:rPr lang="cs-CZ" sz="2400" dirty="0" err="1"/>
              <a:t>comminutiva</a:t>
            </a:r>
            <a:endParaRPr lang="sk-SK" sz="24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5974678-608C-4195-96C8-29CCD7204CD7}"/>
              </a:ext>
            </a:extLst>
          </p:cNvPr>
          <p:cNvSpPr txBox="1"/>
          <p:nvPr/>
        </p:nvSpPr>
        <p:spPr>
          <a:xfrm>
            <a:off x="2514600" y="6058877"/>
            <a:ext cx="320040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dirty="0" err="1"/>
              <a:t>haemosinus</a:t>
            </a:r>
            <a:r>
              <a:rPr lang="cs-CZ" sz="2400" dirty="0"/>
              <a:t> </a:t>
            </a:r>
            <a:r>
              <a:rPr lang="cs-CZ" sz="2400" dirty="0" err="1"/>
              <a:t>temporalis</a:t>
            </a:r>
            <a:endParaRPr lang="sk-SK" sz="2400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8F537160-F03C-4698-94F7-E37FE84D39CE}"/>
              </a:ext>
            </a:extLst>
          </p:cNvPr>
          <p:cNvSpPr txBox="1"/>
          <p:nvPr/>
        </p:nvSpPr>
        <p:spPr>
          <a:xfrm>
            <a:off x="2556216" y="3026456"/>
            <a:ext cx="3207433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dirty="0" err="1"/>
              <a:t>decubitus</a:t>
            </a:r>
            <a:r>
              <a:rPr lang="cs-CZ" sz="2400" dirty="0"/>
              <a:t> </a:t>
            </a:r>
            <a:r>
              <a:rPr lang="cs-CZ" sz="2400" dirty="0" err="1"/>
              <a:t>superficiales</a:t>
            </a:r>
            <a:endParaRPr lang="sk-SK" sz="2400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2464FC7-F2A7-4756-904F-6FA7F992969B}"/>
              </a:ext>
            </a:extLst>
          </p:cNvPr>
          <p:cNvSpPr txBox="1"/>
          <p:nvPr/>
        </p:nvSpPr>
        <p:spPr>
          <a:xfrm>
            <a:off x="6223782" y="2398294"/>
            <a:ext cx="211836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dirty="0" err="1"/>
              <a:t>ebrietate</a:t>
            </a:r>
            <a:r>
              <a:rPr lang="cs-CZ" sz="2400" dirty="0"/>
              <a:t> a-a</a:t>
            </a:r>
            <a:endParaRPr lang="sk-SK" sz="2400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37049E99-E747-41A6-A470-9387841C422B}"/>
              </a:ext>
            </a:extLst>
          </p:cNvPr>
          <p:cNvSpPr txBox="1"/>
          <p:nvPr/>
        </p:nvSpPr>
        <p:spPr>
          <a:xfrm>
            <a:off x="6223782" y="2973759"/>
            <a:ext cx="2752576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dirty="0" err="1"/>
              <a:t>decubitibus</a:t>
            </a:r>
            <a:r>
              <a:rPr lang="cs-CZ" sz="2400" dirty="0"/>
              <a:t> p-</a:t>
            </a:r>
            <a:r>
              <a:rPr lang="cs-CZ" sz="2400" dirty="0" err="1"/>
              <a:t>is</a:t>
            </a:r>
            <a:endParaRPr lang="sk-SK" sz="2400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9460F4E1-CCEF-4FD4-957F-5007AD453DE1}"/>
              </a:ext>
            </a:extLst>
          </p:cNvPr>
          <p:cNvSpPr txBox="1"/>
          <p:nvPr/>
        </p:nvSpPr>
        <p:spPr>
          <a:xfrm>
            <a:off x="6223782" y="3518832"/>
            <a:ext cx="2752576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dirty="0" err="1"/>
              <a:t>emphysemate</a:t>
            </a:r>
            <a:r>
              <a:rPr lang="cs-CZ" sz="2400" dirty="0"/>
              <a:t> p-i</a:t>
            </a:r>
            <a:endParaRPr lang="sk-SK" sz="2400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72B4A964-B2F8-4672-8D64-8B882121A910}"/>
              </a:ext>
            </a:extLst>
          </p:cNvPr>
          <p:cNvSpPr txBox="1"/>
          <p:nvPr/>
        </p:nvSpPr>
        <p:spPr>
          <a:xfrm>
            <a:off x="6166629" y="4124689"/>
            <a:ext cx="2809729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dirty="0" err="1"/>
              <a:t>pneumothorace</a:t>
            </a:r>
            <a:r>
              <a:rPr lang="cs-CZ" sz="2400" dirty="0"/>
              <a:t> t-o</a:t>
            </a:r>
            <a:endParaRPr lang="sk-SK" sz="2400" dirty="0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0FDB8006-E1AD-423C-AB64-ABB58EF5E3C0}"/>
              </a:ext>
            </a:extLst>
          </p:cNvPr>
          <p:cNvSpPr txBox="1"/>
          <p:nvPr/>
        </p:nvSpPr>
        <p:spPr>
          <a:xfrm>
            <a:off x="6152269" y="4730546"/>
            <a:ext cx="211836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dirty="0" err="1"/>
              <a:t>cono</a:t>
            </a:r>
            <a:r>
              <a:rPr lang="cs-CZ" sz="2400" dirty="0"/>
              <a:t> s-i</a:t>
            </a:r>
            <a:endParaRPr lang="sk-SK" sz="2400" dirty="0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28BF2DE3-2C5A-4FB3-9315-0DF2BD925711}"/>
              </a:ext>
            </a:extLst>
          </p:cNvPr>
          <p:cNvSpPr txBox="1"/>
          <p:nvPr/>
        </p:nvSpPr>
        <p:spPr>
          <a:xfrm>
            <a:off x="6152269" y="5342538"/>
            <a:ext cx="211836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dirty="0" err="1"/>
              <a:t>fractura</a:t>
            </a:r>
            <a:r>
              <a:rPr lang="cs-CZ" sz="2400" dirty="0"/>
              <a:t> c-a</a:t>
            </a:r>
            <a:endParaRPr lang="sk-SK" sz="2400" dirty="0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E91E7A6E-5C3A-47AF-8757-C74C37C0B7EF}"/>
              </a:ext>
            </a:extLst>
          </p:cNvPr>
          <p:cNvSpPr txBox="1"/>
          <p:nvPr/>
        </p:nvSpPr>
        <p:spPr>
          <a:xfrm>
            <a:off x="6152269" y="6015334"/>
            <a:ext cx="211836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dirty="0" err="1"/>
              <a:t>haemosinu</a:t>
            </a:r>
            <a:r>
              <a:rPr lang="cs-CZ" sz="2400" dirty="0"/>
              <a:t> t-i</a:t>
            </a:r>
            <a:endParaRPr lang="sk-SK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59024" y="304800"/>
            <a:ext cx="8784976" cy="5445224"/>
          </a:xfrm>
        </p:spPr>
        <p:txBody>
          <a:bodyPr>
            <a:noAutofit/>
          </a:bodyPr>
          <a:lstStyle/>
          <a:p>
            <a:pPr marL="400050" indent="-400050">
              <a:lnSpc>
                <a:spcPct val="120000"/>
              </a:lnSpc>
              <a:spcBef>
                <a:spcPts val="600"/>
              </a:spcBef>
              <a:buFont typeface="+mj-lt"/>
              <a:buAutoNum type="romanUcPeriod"/>
            </a:pPr>
            <a:r>
              <a:rPr lang="cs-CZ" sz="2000" b="1" u="sng" dirty="0" err="1">
                <a:solidFill>
                  <a:srgbClr val="00B050"/>
                </a:solidFill>
              </a:rPr>
              <a:t>Melanoblastoma</a:t>
            </a:r>
            <a:r>
              <a:rPr lang="cs-CZ" sz="2000" b="1" dirty="0"/>
              <a:t> </a:t>
            </a:r>
            <a:r>
              <a:rPr lang="cs-CZ" sz="2000" b="1" dirty="0" err="1"/>
              <a:t>dorsi</a:t>
            </a:r>
            <a:r>
              <a:rPr lang="cs-CZ" sz="2000" b="1" dirty="0"/>
              <a:t> </a:t>
            </a:r>
            <a:r>
              <a:rPr lang="cs-CZ" sz="2000" b="1" dirty="0" err="1"/>
              <a:t>reg</a:t>
            </a:r>
            <a:r>
              <a:rPr lang="cs-CZ" sz="2000" b="1" dirty="0"/>
              <a:t>. </a:t>
            </a:r>
            <a:r>
              <a:rPr lang="cs-CZ" sz="2000" b="1" dirty="0" err="1"/>
              <a:t>subscapularis</a:t>
            </a:r>
            <a:r>
              <a:rPr lang="cs-CZ" sz="2000" b="1" dirty="0"/>
              <a:t> l. </a:t>
            </a:r>
            <a:r>
              <a:rPr lang="cs-CZ" sz="2000" b="1" dirty="0" err="1"/>
              <a:t>dx</a:t>
            </a:r>
            <a:r>
              <a:rPr lang="cs-CZ" sz="2000" b="1" dirty="0"/>
              <a:t>.</a:t>
            </a:r>
          </a:p>
          <a:p>
            <a:pPr marL="400050" indent="-400050">
              <a:lnSpc>
                <a:spcPct val="120000"/>
              </a:lnSpc>
              <a:spcBef>
                <a:spcPts val="600"/>
              </a:spcBef>
              <a:buAutoNum type="romanUcPeriod"/>
            </a:pPr>
            <a:r>
              <a:rPr lang="cs-CZ" sz="2000" b="1" dirty="0" err="1"/>
              <a:t>Metastases</a:t>
            </a:r>
            <a:r>
              <a:rPr lang="cs-CZ" sz="2000" b="1" dirty="0"/>
              <a:t> </a:t>
            </a:r>
            <a:r>
              <a:rPr lang="cs-CZ" sz="2000" b="1" dirty="0" err="1"/>
              <a:t>multiplices</a:t>
            </a:r>
            <a:r>
              <a:rPr lang="cs-CZ" sz="2000" b="1" dirty="0"/>
              <a:t> </a:t>
            </a:r>
            <a:r>
              <a:rPr lang="cs-CZ" sz="2000" b="1" dirty="0" err="1"/>
              <a:t>cerebri</a:t>
            </a:r>
            <a:r>
              <a:rPr lang="cs-CZ" sz="2000" b="1" dirty="0"/>
              <a:t> lat. </a:t>
            </a:r>
            <a:r>
              <a:rPr lang="cs-CZ" sz="2000" b="1" dirty="0" err="1"/>
              <a:t>utr</a:t>
            </a:r>
            <a:r>
              <a:rPr lang="cs-CZ" sz="2000" b="1" dirty="0"/>
              <a:t>., </a:t>
            </a:r>
            <a:r>
              <a:rPr lang="cs-CZ" sz="2000" b="1" dirty="0" err="1"/>
              <a:t>cerebelli</a:t>
            </a:r>
            <a:r>
              <a:rPr lang="cs-CZ" sz="2000" b="1" dirty="0"/>
              <a:t> lat </a:t>
            </a:r>
            <a:r>
              <a:rPr lang="cs-CZ" sz="2000" b="1" dirty="0" err="1"/>
              <a:t>utr</a:t>
            </a:r>
            <a:r>
              <a:rPr lang="cs-CZ" sz="2000" b="1" dirty="0"/>
              <a:t>., et ad </a:t>
            </a:r>
            <a:r>
              <a:rPr lang="cs-CZ" sz="2000" b="1" dirty="0" err="1"/>
              <a:t>pulmones</a:t>
            </a:r>
            <a:r>
              <a:rPr lang="cs-CZ" sz="2000" b="1" dirty="0"/>
              <a:t>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000" b="1" dirty="0"/>
              <a:t>       </a:t>
            </a:r>
            <a:r>
              <a:rPr lang="cs-CZ" sz="2000" b="1" dirty="0" err="1"/>
              <a:t>Oedema</a:t>
            </a:r>
            <a:r>
              <a:rPr lang="cs-CZ" sz="2000" b="1" dirty="0"/>
              <a:t> </a:t>
            </a:r>
            <a:r>
              <a:rPr lang="cs-CZ" sz="2000" b="1" dirty="0" err="1"/>
              <a:t>cerebri</a:t>
            </a:r>
            <a:r>
              <a:rPr lang="cs-CZ" sz="2000" b="1" dirty="0"/>
              <a:t>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000" b="1" dirty="0"/>
              <a:t>       </a:t>
            </a:r>
            <a:r>
              <a:rPr lang="cs-CZ" sz="2000" b="1" dirty="0" err="1"/>
              <a:t>Decubitus</a:t>
            </a:r>
            <a:r>
              <a:rPr lang="cs-CZ" sz="2000" b="1" dirty="0"/>
              <a:t> </a:t>
            </a:r>
            <a:r>
              <a:rPr lang="cs-CZ" sz="2000" b="1" dirty="0" err="1"/>
              <a:t>reg</a:t>
            </a:r>
            <a:r>
              <a:rPr lang="cs-CZ" sz="2000" b="1" dirty="0"/>
              <a:t>. </a:t>
            </a:r>
            <a:r>
              <a:rPr lang="cs-CZ" sz="2000" b="1" dirty="0" err="1"/>
              <a:t>sacralis</a:t>
            </a:r>
            <a:r>
              <a:rPr lang="cs-CZ" sz="2000" b="1" dirty="0"/>
              <a:t> </a:t>
            </a:r>
            <a:r>
              <a:rPr lang="cs-CZ" sz="2000" b="1" dirty="0" err="1"/>
              <a:t>superficialis</a:t>
            </a:r>
            <a:r>
              <a:rPr lang="cs-CZ" sz="2000" b="1" dirty="0"/>
              <a:t> </a:t>
            </a:r>
            <a:r>
              <a:rPr lang="cs-CZ" sz="2000" b="1" dirty="0" err="1"/>
              <a:t>parvus</a:t>
            </a:r>
            <a:r>
              <a:rPr lang="cs-CZ" sz="2000" b="1" dirty="0"/>
              <a:t>. </a:t>
            </a:r>
            <a:r>
              <a:rPr lang="cs-CZ" sz="2000" b="1" u="sng" dirty="0" err="1">
                <a:solidFill>
                  <a:srgbClr val="00B050"/>
                </a:solidFill>
              </a:rPr>
              <a:t>Hypertrophia</a:t>
            </a:r>
            <a:r>
              <a:rPr lang="cs-CZ" sz="2000" b="1" dirty="0"/>
              <a:t> </a:t>
            </a:r>
            <a:r>
              <a:rPr lang="cs-CZ" sz="2000" b="1" dirty="0" err="1"/>
              <a:t>lienis</a:t>
            </a:r>
            <a:r>
              <a:rPr lang="cs-CZ" sz="2000" b="1" dirty="0"/>
              <a:t>.</a:t>
            </a:r>
          </a:p>
          <a:p>
            <a:pPr marL="449263" indent="-449263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000" b="1" dirty="0"/>
              <a:t>       </a:t>
            </a:r>
            <a:r>
              <a:rPr lang="cs-CZ" sz="2000" b="1" u="sng" dirty="0" err="1">
                <a:solidFill>
                  <a:srgbClr val="00B050"/>
                </a:solidFill>
              </a:rPr>
              <a:t>Arteriosclerosis</a:t>
            </a:r>
            <a:r>
              <a:rPr lang="cs-CZ" sz="2000" b="1" dirty="0"/>
              <a:t> </a:t>
            </a:r>
            <a:r>
              <a:rPr lang="cs-CZ" sz="2000" b="1" dirty="0" err="1"/>
              <a:t>universalis</a:t>
            </a:r>
            <a:r>
              <a:rPr lang="cs-CZ" sz="2000" b="1" dirty="0"/>
              <a:t>. </a:t>
            </a:r>
            <a:r>
              <a:rPr lang="cs-CZ" sz="2000" b="1" u="sng" dirty="0" err="1">
                <a:solidFill>
                  <a:srgbClr val="00B050"/>
                </a:solidFill>
              </a:rPr>
              <a:t>Bronchopneumonia</a:t>
            </a:r>
            <a:r>
              <a:rPr lang="cs-CZ" sz="2000" b="1" dirty="0"/>
              <a:t> </a:t>
            </a:r>
            <a:r>
              <a:rPr lang="cs-CZ" sz="2000" b="1" dirty="0" err="1"/>
              <a:t>hypostatica</a:t>
            </a:r>
            <a:r>
              <a:rPr lang="cs-CZ" sz="2000" b="1" dirty="0"/>
              <a:t> </a:t>
            </a:r>
            <a:r>
              <a:rPr lang="cs-CZ" sz="2000" b="1" dirty="0" err="1"/>
              <a:t>microfocalis</a:t>
            </a:r>
            <a:r>
              <a:rPr lang="cs-CZ" sz="2000" b="1" dirty="0"/>
              <a:t> l.</a:t>
            </a:r>
            <a:r>
              <a:rPr lang="cs-CZ" sz="2000" b="1" dirty="0" err="1"/>
              <a:t>dx</a:t>
            </a:r>
            <a:r>
              <a:rPr lang="cs-CZ" sz="2000" b="1" dirty="0"/>
              <a:t>.</a:t>
            </a:r>
          </a:p>
          <a:p>
            <a:pPr marL="400050" indent="-400050">
              <a:lnSpc>
                <a:spcPct val="120000"/>
              </a:lnSpc>
              <a:spcBef>
                <a:spcPts val="600"/>
              </a:spcBef>
              <a:buAutoNum type="romanUcPeriod" startAt="3"/>
            </a:pPr>
            <a:r>
              <a:rPr lang="cs-CZ" sz="2000" b="1" u="sng" dirty="0" err="1">
                <a:solidFill>
                  <a:srgbClr val="00B050"/>
                </a:solidFill>
              </a:rPr>
              <a:t>Thromboembolia</a:t>
            </a:r>
            <a:r>
              <a:rPr lang="cs-CZ" sz="2000" b="1" dirty="0"/>
              <a:t> </a:t>
            </a:r>
            <a:r>
              <a:rPr lang="cs-CZ" sz="2000" b="1" dirty="0" err="1"/>
              <a:t>ramorum</a:t>
            </a:r>
            <a:r>
              <a:rPr lang="cs-CZ" sz="2000" b="1" dirty="0"/>
              <a:t> </a:t>
            </a:r>
            <a:r>
              <a:rPr lang="cs-CZ" sz="2000" b="1" dirty="0" err="1"/>
              <a:t>arteriae</a:t>
            </a:r>
            <a:r>
              <a:rPr lang="cs-CZ" sz="2000" b="1" dirty="0"/>
              <a:t> </a:t>
            </a:r>
            <a:r>
              <a:rPr lang="cs-CZ" sz="2000" b="1" dirty="0" err="1"/>
              <a:t>pulmonalis</a:t>
            </a:r>
            <a:r>
              <a:rPr lang="cs-CZ" sz="2000" b="1" dirty="0"/>
              <a:t> l. </a:t>
            </a:r>
            <a:r>
              <a:rPr lang="cs-CZ" sz="2000" b="1" dirty="0" err="1"/>
              <a:t>dx</a:t>
            </a:r>
            <a:r>
              <a:rPr lang="cs-CZ" sz="2000" b="1" dirty="0"/>
              <a:t>. </a:t>
            </a:r>
            <a:r>
              <a:rPr lang="cs-CZ" sz="2000" b="1" u="sng" dirty="0" err="1">
                <a:solidFill>
                  <a:srgbClr val="00B050"/>
                </a:solidFill>
              </a:rPr>
              <a:t>multifocalis</a:t>
            </a:r>
            <a:r>
              <a:rPr lang="cs-CZ" sz="2000" b="1" dirty="0"/>
              <a:t>. </a:t>
            </a:r>
            <a:r>
              <a:rPr lang="cs-CZ" sz="2000" b="1" u="sng" dirty="0" err="1">
                <a:solidFill>
                  <a:srgbClr val="00B050"/>
                </a:solidFill>
              </a:rPr>
              <a:t>Dilatatio</a:t>
            </a:r>
            <a:r>
              <a:rPr lang="cs-CZ" sz="2000" b="1" dirty="0"/>
              <a:t> </a:t>
            </a:r>
            <a:r>
              <a:rPr lang="cs-CZ" sz="2000" b="1" dirty="0" err="1"/>
              <a:t>ventriculi</a:t>
            </a:r>
            <a:r>
              <a:rPr lang="cs-CZ" sz="2000" b="1" dirty="0"/>
              <a:t> </a:t>
            </a:r>
            <a:r>
              <a:rPr lang="cs-CZ" sz="2000" b="1" dirty="0" err="1"/>
              <a:t>cordis</a:t>
            </a:r>
            <a:r>
              <a:rPr lang="cs-CZ" sz="2000" b="1" dirty="0"/>
              <a:t> </a:t>
            </a:r>
            <a:r>
              <a:rPr lang="cs-CZ" sz="2000" b="1" dirty="0" err="1"/>
              <a:t>dextri</a:t>
            </a:r>
            <a:r>
              <a:rPr lang="cs-CZ" sz="2000" b="1" dirty="0"/>
              <a:t> </a:t>
            </a:r>
            <a:r>
              <a:rPr lang="cs-CZ" sz="2000" b="1" dirty="0" err="1"/>
              <a:t>acuta</a:t>
            </a:r>
            <a:r>
              <a:rPr lang="cs-CZ" sz="2000" b="1" dirty="0"/>
              <a:t>.</a:t>
            </a:r>
          </a:p>
          <a:p>
            <a:pPr marL="400050" indent="-400050">
              <a:lnSpc>
                <a:spcPct val="120000"/>
              </a:lnSpc>
              <a:spcBef>
                <a:spcPts val="600"/>
              </a:spcBef>
              <a:buAutoNum type="romanUcPeriod" startAt="3"/>
            </a:pPr>
            <a:r>
              <a:rPr lang="cs-CZ" sz="2000" b="1" dirty="0" err="1"/>
              <a:t>Defectus</a:t>
            </a:r>
            <a:r>
              <a:rPr lang="cs-CZ" sz="2000" b="1" dirty="0"/>
              <a:t> </a:t>
            </a:r>
            <a:r>
              <a:rPr lang="cs-CZ" sz="2000" b="1" dirty="0" err="1"/>
              <a:t>dentium</a:t>
            </a:r>
            <a:r>
              <a:rPr lang="cs-CZ" sz="2000" b="1" dirty="0"/>
              <a:t> </a:t>
            </a:r>
            <a:r>
              <a:rPr lang="cs-CZ" sz="2000" b="1" dirty="0" err="1"/>
              <a:t>partialis</a:t>
            </a:r>
            <a:r>
              <a:rPr lang="cs-CZ" sz="2000" b="1" dirty="0"/>
              <a:t> </a:t>
            </a:r>
            <a:r>
              <a:rPr lang="cs-CZ" sz="2000" b="1" dirty="0" err="1"/>
              <a:t>reg</a:t>
            </a:r>
            <a:r>
              <a:rPr lang="cs-CZ" sz="2000" b="1" dirty="0"/>
              <a:t>. </a:t>
            </a:r>
            <a:r>
              <a:rPr lang="cs-CZ" sz="2000" b="1" dirty="0" err="1"/>
              <a:t>mandibulae</a:t>
            </a:r>
            <a:r>
              <a:rPr lang="cs-CZ" sz="2000" b="1" dirty="0"/>
              <a:t> l. sin. </a:t>
            </a:r>
            <a:r>
              <a:rPr lang="cs-CZ" sz="2000" b="1" dirty="0" err="1"/>
              <a:t>Atrophia</a:t>
            </a:r>
            <a:r>
              <a:rPr lang="cs-CZ" sz="2000" b="1" dirty="0"/>
              <a:t> </a:t>
            </a:r>
            <a:r>
              <a:rPr lang="cs-CZ" sz="2000" b="1" dirty="0" err="1"/>
              <a:t>fusca</a:t>
            </a:r>
            <a:r>
              <a:rPr lang="cs-CZ" sz="2000" b="1" dirty="0"/>
              <a:t> </a:t>
            </a:r>
            <a:r>
              <a:rPr lang="cs-CZ" sz="2000" b="1" dirty="0" err="1"/>
              <a:t>myocardii</a:t>
            </a:r>
            <a:r>
              <a:rPr lang="cs-CZ" sz="2000" b="1" dirty="0"/>
              <a:t> et </a:t>
            </a:r>
            <a:r>
              <a:rPr lang="cs-CZ" sz="2000" b="1" dirty="0" err="1"/>
              <a:t>hepatis</a:t>
            </a:r>
            <a:r>
              <a:rPr lang="cs-CZ" sz="2000" b="1" dirty="0"/>
              <a:t>.</a:t>
            </a:r>
          </a:p>
          <a:p>
            <a:pPr marL="355600" indent="-35560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000" b="1" dirty="0"/>
              <a:t>       </a:t>
            </a:r>
            <a:r>
              <a:rPr lang="cs-CZ" sz="2000" b="1" u="sng" dirty="0" err="1">
                <a:solidFill>
                  <a:srgbClr val="00B050"/>
                </a:solidFill>
              </a:rPr>
              <a:t>Adenoma</a:t>
            </a:r>
            <a:r>
              <a:rPr lang="cs-CZ" sz="2000" b="1" dirty="0"/>
              <a:t> </a:t>
            </a:r>
            <a:r>
              <a:rPr lang="cs-CZ" sz="2000" b="1" dirty="0" err="1"/>
              <a:t>lobi</a:t>
            </a:r>
            <a:r>
              <a:rPr lang="cs-CZ" sz="2000" b="1" dirty="0"/>
              <a:t> </a:t>
            </a:r>
            <a:r>
              <a:rPr lang="cs-CZ" sz="2000" b="1" dirty="0" err="1"/>
              <a:t>sinistri</a:t>
            </a:r>
            <a:r>
              <a:rPr lang="cs-CZ" sz="2000" b="1" dirty="0"/>
              <a:t> </a:t>
            </a:r>
            <a:r>
              <a:rPr lang="cs-CZ" sz="2000" b="1" dirty="0" err="1"/>
              <a:t>glandulae</a:t>
            </a:r>
            <a:r>
              <a:rPr lang="cs-CZ" sz="2000" b="1" dirty="0"/>
              <a:t> </a:t>
            </a:r>
            <a:r>
              <a:rPr lang="cs-CZ" sz="2000" b="1" dirty="0" err="1"/>
              <a:t>thyroideae</a:t>
            </a:r>
            <a:r>
              <a:rPr lang="cs-CZ" sz="2000" b="1" dirty="0"/>
              <a:t>. </a:t>
            </a:r>
            <a:r>
              <a:rPr lang="cs-CZ" sz="2000" b="1" dirty="0" err="1"/>
              <a:t>Stp</a:t>
            </a:r>
            <a:r>
              <a:rPr lang="cs-CZ" sz="2000" b="1" dirty="0"/>
              <a:t>. </a:t>
            </a:r>
            <a:r>
              <a:rPr lang="cs-CZ" sz="2000" b="1" u="sng" dirty="0">
                <a:solidFill>
                  <a:srgbClr val="00B050"/>
                </a:solidFill>
              </a:rPr>
              <a:t>HYE</a:t>
            </a:r>
            <a:r>
              <a:rPr lang="cs-CZ" sz="2000" b="1" dirty="0"/>
              <a:t> et </a:t>
            </a:r>
            <a:r>
              <a:rPr lang="cs-CZ" sz="2000" b="1" u="sng" dirty="0" err="1">
                <a:solidFill>
                  <a:srgbClr val="00B050"/>
                </a:solidFill>
              </a:rPr>
              <a:t>adnexectomiam</a:t>
            </a:r>
            <a:r>
              <a:rPr lang="cs-CZ" sz="2000" b="1" dirty="0"/>
              <a:t> </a:t>
            </a:r>
            <a:r>
              <a:rPr lang="cs-CZ" sz="2000" b="1" dirty="0" err="1"/>
              <a:t>bilateralem</a:t>
            </a:r>
            <a:r>
              <a:rPr lang="cs-CZ" sz="2000" b="1" dirty="0"/>
              <a:t>. </a:t>
            </a:r>
            <a:r>
              <a:rPr lang="cs-CZ" sz="2000" b="1" dirty="0" err="1"/>
              <a:t>Striae</a:t>
            </a:r>
            <a:r>
              <a:rPr lang="cs-CZ" sz="2000" b="1" dirty="0"/>
              <a:t> </a:t>
            </a:r>
            <a:r>
              <a:rPr lang="cs-CZ" sz="2000" b="1" dirty="0" err="1"/>
              <a:t>cutis</a:t>
            </a:r>
            <a:r>
              <a:rPr lang="cs-CZ" sz="2000" b="1" dirty="0"/>
              <a:t>  </a:t>
            </a:r>
            <a:r>
              <a:rPr lang="cs-CZ" sz="2000" b="1" dirty="0" err="1"/>
              <a:t>reg</a:t>
            </a:r>
            <a:r>
              <a:rPr lang="cs-CZ" sz="2000" b="1" dirty="0"/>
              <a:t>. </a:t>
            </a:r>
            <a:r>
              <a:rPr lang="cs-CZ" sz="2000" b="1" dirty="0" err="1"/>
              <a:t>abdominis</a:t>
            </a:r>
            <a:r>
              <a:rPr lang="cs-CZ" sz="2000" b="1" dirty="0"/>
              <a:t>. </a:t>
            </a:r>
            <a:r>
              <a:rPr lang="cs-CZ" sz="2000" b="1" dirty="0" err="1"/>
              <a:t>Degeneratio</a:t>
            </a:r>
            <a:r>
              <a:rPr lang="cs-CZ" sz="2000" b="1" dirty="0"/>
              <a:t> </a:t>
            </a:r>
            <a:r>
              <a:rPr lang="cs-CZ" sz="2000" b="1" dirty="0" err="1"/>
              <a:t>cuspidum</a:t>
            </a:r>
            <a:r>
              <a:rPr lang="cs-CZ" sz="2000" b="1" dirty="0"/>
              <a:t> </a:t>
            </a:r>
            <a:r>
              <a:rPr lang="cs-CZ" sz="2000" b="1" dirty="0" err="1"/>
              <a:t>valvae</a:t>
            </a:r>
            <a:r>
              <a:rPr lang="cs-CZ" sz="2000" b="1" dirty="0"/>
              <a:t> </a:t>
            </a:r>
            <a:r>
              <a:rPr lang="cs-CZ" sz="2000" b="1" dirty="0" err="1"/>
              <a:t>mitralis</a:t>
            </a:r>
            <a:r>
              <a:rPr lang="cs-CZ" sz="2000" b="1" dirty="0"/>
              <a:t>. </a:t>
            </a:r>
            <a:r>
              <a:rPr lang="cs-CZ" sz="2000" b="1" dirty="0" err="1"/>
              <a:t>Cystes</a:t>
            </a:r>
            <a:r>
              <a:rPr lang="cs-CZ" sz="2000" b="1" dirty="0"/>
              <a:t> </a:t>
            </a:r>
            <a:r>
              <a:rPr lang="cs-CZ" sz="2000" b="1" dirty="0" err="1"/>
              <a:t>serosae</a:t>
            </a:r>
            <a:r>
              <a:rPr lang="cs-CZ" sz="2000" b="1" dirty="0"/>
              <a:t> </a:t>
            </a:r>
            <a:r>
              <a:rPr lang="cs-CZ" sz="2000" b="1" dirty="0" err="1"/>
              <a:t>corticis</a:t>
            </a:r>
            <a:r>
              <a:rPr lang="cs-CZ" sz="2000" b="1" dirty="0"/>
              <a:t> </a:t>
            </a:r>
            <a:r>
              <a:rPr lang="cs-CZ" sz="2000" b="1" dirty="0" err="1"/>
              <a:t>renum</a:t>
            </a:r>
            <a:r>
              <a:rPr lang="cs-CZ" sz="2000" b="1" dirty="0"/>
              <a:t>. </a:t>
            </a:r>
            <a:r>
              <a:rPr lang="cs-CZ" sz="2000" b="1" u="sng" dirty="0" err="1">
                <a:solidFill>
                  <a:srgbClr val="00B050"/>
                </a:solidFill>
              </a:rPr>
              <a:t>Urocystitis</a:t>
            </a:r>
            <a:r>
              <a:rPr lang="cs-CZ" sz="2000" b="1" dirty="0"/>
              <a:t> </a:t>
            </a:r>
            <a:r>
              <a:rPr lang="cs-CZ" sz="2000" b="1" dirty="0" err="1"/>
              <a:t>catarrhalis</a:t>
            </a:r>
            <a:r>
              <a:rPr lang="cs-CZ" sz="2000" b="1" dirty="0"/>
              <a:t>.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E67AC7E0-C51B-9646-9E8B-2114523C53C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717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d6c50fbc-5df3-4592-b57c-1544d8930948.mdb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ůvod">
  <a:themeElements>
    <a:clrScheme name="Původ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ůvod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ůvod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111</TotalTime>
  <Words>450</Words>
  <Application>Microsoft Office PowerPoint</Application>
  <PresentationFormat>Předvádění na obrazovce (4:3)</PresentationFormat>
  <Paragraphs>80</Paragraphs>
  <Slides>10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7" baseType="lpstr">
      <vt:lpstr>Bookman Old Style</vt:lpstr>
      <vt:lpstr>Calibri</vt:lpstr>
      <vt:lpstr>Gill Sans MT</vt:lpstr>
      <vt:lpstr>Times New Roman</vt:lpstr>
      <vt:lpstr>Wingdings</vt:lpstr>
      <vt:lpstr>Wingdings 3</vt:lpstr>
      <vt:lpstr>Původ</vt:lpstr>
      <vt:lpstr> Dissection Protocol</vt:lpstr>
      <vt:lpstr>STRUCTURE</vt:lpstr>
      <vt:lpstr>ANALYZE THE DISSECTION PROTOCOL</vt:lpstr>
      <vt:lpstr>LIVORES MORTIS</vt:lpstr>
      <vt:lpstr>Emphysema pulmonale</vt:lpstr>
      <vt:lpstr>conus occipitalis</vt:lpstr>
      <vt:lpstr>hypertrophia trabecularis</vt:lpstr>
      <vt:lpstr>MATCH THE TERMS WITH APPROPRIATE ADJECTIVES AND CONNECT WITH „CUM“: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Prescription Revision  Dissection protocol</dc:title>
  <dc:creator>user</dc:creator>
  <cp:lastModifiedBy>Natália Gachallová</cp:lastModifiedBy>
  <cp:revision>24</cp:revision>
  <dcterms:created xsi:type="dcterms:W3CDTF">2017-05-08T10:25:33Z</dcterms:created>
  <dcterms:modified xsi:type="dcterms:W3CDTF">2019-05-06T07:53:24Z</dcterms:modified>
</cp:coreProperties>
</file>