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sldIdLst>
    <p:sldId id="256" r:id="rId2"/>
    <p:sldId id="257" r:id="rId3"/>
    <p:sldId id="258" r:id="rId4"/>
    <p:sldId id="259" r:id="rId5"/>
    <p:sldId id="303" r:id="rId6"/>
    <p:sldId id="304" r:id="rId7"/>
    <p:sldId id="305" r:id="rId8"/>
    <p:sldId id="306" r:id="rId9"/>
    <p:sldId id="307" r:id="rId10"/>
    <p:sldId id="309" r:id="rId11"/>
    <p:sldId id="273" r:id="rId12"/>
    <p:sldId id="260" r:id="rId13"/>
    <p:sldId id="301" r:id="rId14"/>
    <p:sldId id="280" r:id="rId15"/>
    <p:sldId id="289" r:id="rId16"/>
    <p:sldId id="279" r:id="rId17"/>
    <p:sldId id="261" r:id="rId18"/>
    <p:sldId id="262" r:id="rId19"/>
    <p:sldId id="275" r:id="rId20"/>
    <p:sldId id="276" r:id="rId21"/>
    <p:sldId id="286" r:id="rId22"/>
    <p:sldId id="290" r:id="rId23"/>
    <p:sldId id="291" r:id="rId24"/>
    <p:sldId id="292" r:id="rId25"/>
    <p:sldId id="287" r:id="rId26"/>
    <p:sldId id="288" r:id="rId27"/>
    <p:sldId id="266" r:id="rId28"/>
    <p:sldId id="299" r:id="rId29"/>
    <p:sldId id="293" r:id="rId30"/>
    <p:sldId id="294" r:id="rId31"/>
    <p:sldId id="295" r:id="rId32"/>
    <p:sldId id="296" r:id="rId33"/>
    <p:sldId id="267" r:id="rId34"/>
    <p:sldId id="298" r:id="rId35"/>
    <p:sldId id="302" r:id="rId36"/>
    <p:sldId id="308"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376" y="2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517B5-A5E4-4442-BA96-E4089896C356}" type="datetimeFigureOut">
              <a:rPr lang="cs-CZ" smtClean="0"/>
              <a:t>15.1.2018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332DF-70D1-4043-9A3F-4B81A7C67B9E}" type="slidenum">
              <a:rPr lang="cs-CZ" smtClean="0"/>
              <a:t>‹#›</a:t>
            </a:fld>
            <a:endParaRPr lang="cs-CZ"/>
          </a:p>
        </p:txBody>
      </p:sp>
    </p:spTree>
    <p:extLst>
      <p:ext uri="{BB962C8B-B14F-4D97-AF65-F5344CB8AC3E}">
        <p14:creationId xmlns:p14="http://schemas.microsoft.com/office/powerpoint/2010/main" val="404669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5B332DF-70D1-4043-9A3F-4B81A7C67B9E}" type="slidenum">
              <a:rPr lang="cs-CZ" smtClean="0"/>
              <a:t>1</a:t>
            </a:fld>
            <a:endParaRPr lang="cs-CZ"/>
          </a:p>
        </p:txBody>
      </p:sp>
    </p:spTree>
    <p:extLst>
      <p:ext uri="{BB962C8B-B14F-4D97-AF65-F5344CB8AC3E}">
        <p14:creationId xmlns:p14="http://schemas.microsoft.com/office/powerpoint/2010/main" val="200842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pPr lvl="0"/>
            <a:r>
              <a:t>Pravděpodobností a emoční vnímání rizika.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dirty="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15.1.2018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336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15.1.2018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63440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dirty="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15.1.2018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3035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Content Placeholder 2"/>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15.1.2018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289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dirty="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4" name="Date Placeholder 3"/>
          <p:cNvSpPr>
            <a:spLocks noGrp="1"/>
          </p:cNvSpPr>
          <p:nvPr>
            <p:ph type="dt" sz="half" idx="10"/>
          </p:nvPr>
        </p:nvSpPr>
        <p:spPr/>
        <p:txBody>
          <a:bodyPr/>
          <a:lstStyle/>
          <a:p>
            <a:fld id="{8A3A43DF-04A3-4662-88CA-28FDED1CFC09}" type="datetimeFigureOut">
              <a:rPr lang="cs-CZ" smtClean="0"/>
              <a:t>15.1.2018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085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Date Placeholder 4"/>
          <p:cNvSpPr>
            <a:spLocks noGrp="1"/>
          </p:cNvSpPr>
          <p:nvPr>
            <p:ph type="dt" sz="half" idx="10"/>
          </p:nvPr>
        </p:nvSpPr>
        <p:spPr/>
        <p:txBody>
          <a:bodyPr/>
          <a:lstStyle/>
          <a:p>
            <a:fld id="{8A3A43DF-04A3-4662-88CA-28FDED1CFC09}" type="datetimeFigureOut">
              <a:rPr lang="cs-CZ" smtClean="0"/>
              <a:t>15.1.2018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150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dirty="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fld id="{8A3A43DF-04A3-4662-88CA-28FDED1CFC09}" type="datetimeFigureOut">
              <a:rPr lang="cs-CZ" smtClean="0"/>
              <a:t>15.1.2018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6367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Date Placeholder 2"/>
          <p:cNvSpPr>
            <a:spLocks noGrp="1"/>
          </p:cNvSpPr>
          <p:nvPr>
            <p:ph type="dt" sz="half" idx="10"/>
          </p:nvPr>
        </p:nvSpPr>
        <p:spPr/>
        <p:txBody>
          <a:bodyPr/>
          <a:lstStyle/>
          <a:p>
            <a:fld id="{8A3A43DF-04A3-4662-88CA-28FDED1CFC09}" type="datetimeFigureOut">
              <a:rPr lang="cs-CZ" smtClean="0"/>
              <a:t>15.1.2018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96433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A43DF-04A3-4662-88CA-28FDED1CFC09}" type="datetimeFigureOut">
              <a:rPr lang="cs-CZ" smtClean="0"/>
              <a:t>15.1.2018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6138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dirty="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Upravte styly předlohy textu.</a:t>
            </a:r>
          </a:p>
        </p:txBody>
      </p:sp>
      <p:sp>
        <p:nvSpPr>
          <p:cNvPr id="5" name="Date Placeholder 4"/>
          <p:cNvSpPr>
            <a:spLocks noGrp="1"/>
          </p:cNvSpPr>
          <p:nvPr>
            <p:ph type="dt" sz="half" idx="10"/>
          </p:nvPr>
        </p:nvSpPr>
        <p:spPr/>
        <p:txBody>
          <a:bodyPr/>
          <a:lstStyle/>
          <a:p>
            <a:fld id="{8A3A43DF-04A3-4662-88CA-28FDED1CFC09}" type="datetimeFigureOut">
              <a:rPr lang="cs-CZ" smtClean="0"/>
              <a:t>15.1.2018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0420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dirty="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Upravte styly předlohy textu.</a:t>
            </a:r>
          </a:p>
        </p:txBody>
      </p:sp>
      <p:sp>
        <p:nvSpPr>
          <p:cNvPr id="5" name="Date Placeholder 4"/>
          <p:cNvSpPr>
            <a:spLocks noGrp="1"/>
          </p:cNvSpPr>
          <p:nvPr>
            <p:ph type="dt" sz="half" idx="10"/>
          </p:nvPr>
        </p:nvSpPr>
        <p:spPr/>
        <p:txBody>
          <a:bodyPr/>
          <a:lstStyle/>
          <a:p>
            <a:fld id="{8A3A43DF-04A3-4662-88CA-28FDED1CFC09}" type="datetimeFigureOut">
              <a:rPr lang="cs-CZ" smtClean="0"/>
              <a:t>15.1.2018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04166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15.1.2018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779984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smtClean="0"/>
              <a:t>Types of prevention</a:t>
            </a:r>
            <a:r>
              <a:rPr lang="en-US" b="1" dirty="0" smtClean="0">
                <a:latin typeface="+mj-ea"/>
                <a:cs typeface="+mj-ea"/>
              </a:rPr>
              <a:t/>
            </a:r>
            <a:br>
              <a:rPr lang="en-US" b="1" dirty="0" smtClean="0">
                <a:latin typeface="+mj-ea"/>
                <a:cs typeface="+mj-ea"/>
              </a:rPr>
            </a:br>
            <a:r>
              <a:rPr lang="en-US" b="1" dirty="0" smtClean="0">
                <a:cs typeface="+mj-ea"/>
              </a:rPr>
              <a:t>Risk assessment</a:t>
            </a:r>
            <a:endParaRPr lang="en-US" b="1" dirty="0"/>
          </a:p>
        </p:txBody>
      </p:sp>
      <p:sp>
        <p:nvSpPr>
          <p:cNvPr id="3" name="Podnadpis 2"/>
          <p:cNvSpPr>
            <a:spLocks noGrp="1"/>
          </p:cNvSpPr>
          <p:nvPr>
            <p:ph type="subTitle" idx="1"/>
          </p:nvPr>
        </p:nvSpPr>
        <p:spPr>
          <a:xfrm>
            <a:off x="1524000" y="4497388"/>
            <a:ext cx="9144000" cy="1655762"/>
          </a:xfrm>
        </p:spPr>
        <p:txBody>
          <a:bodyPr vert="horz" lIns="91440" tIns="45720" rIns="91440" bIns="45720" rtlCol="0" anchor="t">
            <a:normAutofit/>
          </a:bodyPr>
          <a:lstStyle/>
          <a:p>
            <a:r>
              <a:rPr lang="en-US" dirty="0" smtClean="0"/>
              <a:t>Mgr. A. Peřina, Ph.D.</a:t>
            </a:r>
          </a:p>
          <a:p>
            <a:r>
              <a:rPr lang="en-US" dirty="0" smtClean="0"/>
              <a:t>Dept. of Public Health</a:t>
            </a:r>
          </a:p>
          <a:p>
            <a:r>
              <a:rPr lang="en-US" dirty="0" smtClean="0"/>
              <a:t>Faculty of Medicine, Masaryk University</a:t>
            </a:r>
            <a:endParaRPr lang="en-US" dirty="0"/>
          </a:p>
        </p:txBody>
      </p:sp>
    </p:spTree>
    <p:extLst>
      <p:ext uri="{BB962C8B-B14F-4D97-AF65-F5344CB8AC3E}">
        <p14:creationId xmlns:p14="http://schemas.microsoft.com/office/powerpoint/2010/main" val="379952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SaveLIVESpackage310.jpg">
            <a:extLst>
              <a:ext uri="{FF2B5EF4-FFF2-40B4-BE49-F238E27FC236}">
                <a16:creationId xmlns:a16="http://schemas.microsoft.com/office/drawing/2014/main" xmlns="" id="{FE8AF7E3-3953-4590-82FE-6ED31A25BD4E}"/>
              </a:ext>
            </a:extLst>
          </p:cNvPr>
          <p:cNvPicPr>
            <a:picLocks noChangeAspect="1"/>
          </p:cNvPicPr>
          <p:nvPr/>
        </p:nvPicPr>
        <p:blipFill rotWithShape="1">
          <a:blip r:embed="rId2"/>
          <a:srcRect l="2017" r="3889" b="1"/>
          <a:stretch/>
        </p:blipFill>
        <p:spPr>
          <a:xfrm>
            <a:off x="5120640" y="1904281"/>
            <a:ext cx="6233160" cy="4272681"/>
          </a:xfrm>
          <a:prstGeom prst="rect">
            <a:avLst/>
          </a:prstGeom>
        </p:spPr>
      </p:pic>
      <p:sp>
        <p:nvSpPr>
          <p:cNvPr id="2" name="Nadpis 1">
            <a:extLst>
              <a:ext uri="{FF2B5EF4-FFF2-40B4-BE49-F238E27FC236}">
                <a16:creationId xmlns:a16="http://schemas.microsoft.com/office/drawing/2014/main" xmlns="" id="{8E9445CB-30C8-4938-AFC4-B4A0CEB6F065}"/>
              </a:ext>
            </a:extLst>
          </p:cNvPr>
          <p:cNvSpPr>
            <a:spLocks noGrp="1"/>
          </p:cNvSpPr>
          <p:nvPr>
            <p:ph type="title"/>
          </p:nvPr>
        </p:nvSpPr>
        <p:spPr>
          <a:xfrm>
            <a:off x="838200" y="365125"/>
            <a:ext cx="10515600" cy="1325563"/>
          </a:xfrm>
        </p:spPr>
        <p:txBody>
          <a:bodyPr>
            <a:normAutofit/>
          </a:bodyPr>
          <a:lstStyle/>
          <a:p>
            <a:pPr algn="ctr"/>
            <a:r>
              <a:rPr lang="en-US" b="1" dirty="0" smtClean="0"/>
              <a:t>Selected campaigns of </a:t>
            </a:r>
            <a:r>
              <a:rPr lang="cs-CZ" b="1" dirty="0" smtClean="0"/>
              <a:t>WHO</a:t>
            </a:r>
            <a:endParaRPr lang="cs-CZ" b="1" dirty="0"/>
          </a:p>
        </p:txBody>
      </p:sp>
      <p:sp>
        <p:nvSpPr>
          <p:cNvPr id="3" name="Zástupný symbol pro obsah 2">
            <a:extLst>
              <a:ext uri="{FF2B5EF4-FFF2-40B4-BE49-F238E27FC236}">
                <a16:creationId xmlns:a16="http://schemas.microsoft.com/office/drawing/2014/main" xmlns="" id="{F07401C7-D0B8-4CE7-AF96-EFC0135C2D94}"/>
              </a:ext>
            </a:extLst>
          </p:cNvPr>
          <p:cNvSpPr>
            <a:spLocks noGrp="1"/>
          </p:cNvSpPr>
          <p:nvPr>
            <p:ph idx="1"/>
          </p:nvPr>
        </p:nvSpPr>
        <p:spPr>
          <a:xfrm>
            <a:off x="838200" y="1825625"/>
            <a:ext cx="3797807" cy="4351338"/>
          </a:xfrm>
        </p:spPr>
        <p:txBody>
          <a:bodyPr vert="horz" lIns="91440" tIns="45720" rIns="91440" bIns="45720" rtlCol="0" anchor="t">
            <a:normAutofit fontScale="92500" lnSpcReduction="10000"/>
          </a:bodyPr>
          <a:lstStyle/>
          <a:p>
            <a:r>
              <a:rPr lang="en-US" i="1" dirty="0" err="1"/>
              <a:t>SaveLIVES</a:t>
            </a:r>
            <a:r>
              <a:rPr lang="en-US" i="1" dirty="0"/>
              <a:t>: </a:t>
            </a:r>
            <a:r>
              <a:rPr lang="en-US" dirty="0"/>
              <a:t>road safety package, evidence-based inventory focusing on speed limits, transport infrastructure, vehicle safety, traffic law and regulations and actions </a:t>
            </a:r>
            <a:r>
              <a:rPr lang="en-US" dirty="0" smtClean="0"/>
              <a:t>increasing the chance of </a:t>
            </a:r>
            <a:r>
              <a:rPr lang="en-US" dirty="0"/>
              <a:t>survival </a:t>
            </a:r>
            <a:r>
              <a:rPr lang="en-US" dirty="0" smtClean="0"/>
              <a:t>after </a:t>
            </a:r>
            <a:r>
              <a:rPr lang="en-US" dirty="0"/>
              <a:t>a traffic accident</a:t>
            </a:r>
            <a:r>
              <a:rPr lang="en-US" dirty="0" smtClean="0"/>
              <a:t>.</a:t>
            </a:r>
            <a:endParaRPr lang="cs-CZ" dirty="0" smtClean="0"/>
          </a:p>
          <a:p>
            <a:r>
              <a:rPr lang="en-US" dirty="0"/>
              <a:t>Predominant type of prevention: primary</a:t>
            </a:r>
          </a:p>
          <a:p>
            <a:pPr marL="0" indent="0">
              <a:buNone/>
            </a:pPr>
            <a:endParaRPr lang="cs-CZ" dirty="0"/>
          </a:p>
        </p:txBody>
      </p:sp>
    </p:spTree>
    <p:extLst>
      <p:ext uri="{BB962C8B-B14F-4D97-AF65-F5344CB8AC3E}">
        <p14:creationId xmlns:p14="http://schemas.microsoft.com/office/powerpoint/2010/main" val="185646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3" descr="Thisness of a that: It's like your health – bad habits ...">
            <a:extLst>
              <a:ext uri="{FF2B5EF4-FFF2-40B4-BE49-F238E27FC236}">
                <a16:creationId xmlns:a16="http://schemas.microsoft.com/office/drawing/2014/main" xmlns="" id="{3D4D25FB-0C7F-4B45-82CE-B81D514BC962}"/>
              </a:ext>
            </a:extLst>
          </p:cNvPr>
          <p:cNvPicPr>
            <a:picLocks noChangeAspect="1"/>
          </p:cNvPicPr>
          <p:nvPr/>
        </p:nvPicPr>
        <p:blipFill>
          <a:blip r:embed="rId2"/>
          <a:stretch>
            <a:fillRect/>
          </a:stretch>
        </p:blipFill>
        <p:spPr>
          <a:xfrm>
            <a:off x="5153822" y="926240"/>
            <a:ext cx="6553545" cy="5013461"/>
          </a:xfrm>
          <a:prstGeom prst="rect">
            <a:avLst/>
          </a:prstGeom>
        </p:spPr>
      </p:pic>
      <p:sp>
        <p:nvSpPr>
          <p:cNvPr id="8" name="Rectangle 7">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759962" y="926240"/>
            <a:ext cx="3657600" cy="3619500"/>
          </a:xfrm>
        </p:spPr>
        <p:txBody>
          <a:bodyPr vert="horz" lIns="91440" tIns="45720" rIns="91440" bIns="45720" rtlCol="0" anchor="b">
            <a:normAutofit/>
          </a:bodyPr>
          <a:lstStyle/>
          <a:p>
            <a:pPr algn="ctr"/>
            <a:r>
              <a:rPr lang="en-US" sz="4000" dirty="0">
                <a:solidFill>
                  <a:schemeClr val="bg1"/>
                </a:solidFill>
              </a:rPr>
              <a:t>The preventive and therapeutic components of medicine are complementary to one another.</a:t>
            </a:r>
            <a:endParaRPr lang="en-US" sz="3700" kern="1200" dirty="0">
              <a:solidFill>
                <a:schemeClr val="bg1"/>
              </a:solidFill>
            </a:endParaRPr>
          </a:p>
        </p:txBody>
      </p:sp>
    </p:spTree>
    <p:extLst>
      <p:ext uri="{BB962C8B-B14F-4D97-AF65-F5344CB8AC3E}">
        <p14:creationId xmlns:p14="http://schemas.microsoft.com/office/powerpoint/2010/main" val="140253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75D92DD-1138-4F62-8B03-49AA0D4843B2}"/>
              </a:ext>
            </a:extLst>
          </p:cNvPr>
          <p:cNvSpPr>
            <a:spLocks noGrp="1"/>
          </p:cNvSpPr>
          <p:nvPr>
            <p:ph type="title"/>
          </p:nvPr>
        </p:nvSpPr>
        <p:spPr>
          <a:xfrm>
            <a:off x="838200" y="365126"/>
            <a:ext cx="10515600" cy="958850"/>
          </a:xfrm>
        </p:spPr>
        <p:txBody>
          <a:bodyPr>
            <a:normAutofit fontScale="90000"/>
          </a:bodyPr>
          <a:lstStyle/>
          <a:p>
            <a:pPr algn="ctr"/>
            <a:r>
              <a:rPr lang="en-US" b="1" dirty="0" smtClean="0"/>
              <a:t>Why to prevent diseases</a:t>
            </a:r>
            <a:br>
              <a:rPr lang="en-US" b="1" dirty="0" smtClean="0"/>
            </a:br>
            <a:r>
              <a:rPr lang="en-US" b="1" dirty="0" smtClean="0"/>
              <a:t> when we can cure them?</a:t>
            </a:r>
            <a:endParaRPr lang="en-US" b="1" dirty="0"/>
          </a:p>
        </p:txBody>
      </p:sp>
      <p:sp>
        <p:nvSpPr>
          <p:cNvPr id="3" name="Zástupný symbol pro obsah 2">
            <a:extLst>
              <a:ext uri="{FF2B5EF4-FFF2-40B4-BE49-F238E27FC236}">
                <a16:creationId xmlns:a16="http://schemas.microsoft.com/office/drawing/2014/main" xmlns="" id="{4D9567C0-56EB-40B8-B557-669B810F673E}"/>
              </a:ext>
            </a:extLst>
          </p:cNvPr>
          <p:cNvSpPr>
            <a:spLocks noGrp="1"/>
          </p:cNvSpPr>
          <p:nvPr>
            <p:ph idx="1"/>
          </p:nvPr>
        </p:nvSpPr>
        <p:spPr>
          <a:xfrm>
            <a:off x="838200" y="1495425"/>
            <a:ext cx="10515600" cy="5067299"/>
          </a:xfrm>
        </p:spPr>
        <p:txBody>
          <a:bodyPr vert="horz" lIns="91440" tIns="45720" rIns="91440" bIns="45720" rtlCol="0" anchor="t">
            <a:normAutofit lnSpcReduction="10000"/>
          </a:bodyPr>
          <a:lstStyle/>
          <a:p>
            <a:r>
              <a:rPr lang="en-US" dirty="0" smtClean="0"/>
              <a:t>Effective prevention reduces the incidence and prevalence of serious diseases.</a:t>
            </a:r>
          </a:p>
          <a:p>
            <a:r>
              <a:rPr lang="en-US" dirty="0" smtClean="0"/>
              <a:t>In most cases, treatment has side effects that can be avoided by effective prevention.</a:t>
            </a:r>
          </a:p>
          <a:p>
            <a:r>
              <a:rPr lang="en-US" dirty="0" smtClean="0"/>
              <a:t>Consistently healthy people are economically active. </a:t>
            </a:r>
          </a:p>
          <a:p>
            <a:r>
              <a:rPr lang="en-US" dirty="0" smtClean="0"/>
              <a:t>Consistently healthy people are less sensitive to social, cultural and other differentiation.</a:t>
            </a:r>
          </a:p>
          <a:p>
            <a:r>
              <a:rPr lang="en-US" dirty="0" smtClean="0"/>
              <a:t>Satisfactory environment fulfills well the functions of production, recreation and regeneration.</a:t>
            </a:r>
          </a:p>
          <a:p>
            <a:r>
              <a:rPr lang="en-US" i="1" dirty="0" smtClean="0"/>
              <a:t>The zero option means the growing cost of medical technology, the possibilities of which can be (once) exhausted (</a:t>
            </a:r>
            <a:r>
              <a:rPr lang="en-US" i="1" dirty="0" err="1" smtClean="0"/>
              <a:t>eg</a:t>
            </a:r>
            <a:r>
              <a:rPr lang="en-US" i="1" dirty="0" smtClean="0"/>
              <a:t>. antibiotics and current resistance, organ transplants and ethical issues etc.).</a:t>
            </a:r>
            <a:endParaRPr lang="en-US" i="1" dirty="0"/>
          </a:p>
        </p:txBody>
      </p:sp>
    </p:spTree>
    <p:extLst>
      <p:ext uri="{BB962C8B-B14F-4D97-AF65-F5344CB8AC3E}">
        <p14:creationId xmlns:p14="http://schemas.microsoft.com/office/powerpoint/2010/main" val="5603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3" descr="ibbandm - 5.7 Crisis Managment &amp; Contingency Planning (HL)">
            <a:extLst>
              <a:ext uri="{FF2B5EF4-FFF2-40B4-BE49-F238E27FC236}">
                <a16:creationId xmlns:a16="http://schemas.microsoft.com/office/drawing/2014/main" xmlns="" id="{A25BF0A5-3E0E-44DF-A90B-C545A59DF2B6}"/>
              </a:ext>
            </a:extLst>
          </p:cNvPr>
          <p:cNvPicPr>
            <a:picLocks noChangeAspect="1"/>
          </p:cNvPicPr>
          <p:nvPr/>
        </p:nvPicPr>
        <p:blipFill>
          <a:blip r:embed="rId2"/>
          <a:stretch>
            <a:fillRect/>
          </a:stretch>
        </p:blipFill>
        <p:spPr>
          <a:xfrm>
            <a:off x="5490196" y="492573"/>
            <a:ext cx="5880796" cy="5880796"/>
          </a:xfrm>
          <a:prstGeom prst="rect">
            <a:avLst/>
          </a:prstGeom>
        </p:spPr>
      </p:pic>
      <p:sp>
        <p:nvSpPr>
          <p:cNvPr id="8" name="Rectangle 7">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xmlns="" id="{A178D35F-F9AB-4877-A9CC-C3D1069669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smtClean="0">
                <a:solidFill>
                  <a:schemeClr val="bg1"/>
                </a:solidFill>
                <a:latin typeface="+mj-lt"/>
              </a:rPr>
              <a:t>Health risks assessment</a:t>
            </a:r>
            <a:endParaRPr lang="cs-CZ" sz="4800" kern="1200" dirty="0">
              <a:solidFill>
                <a:schemeClr val="bg1"/>
              </a:solidFill>
              <a:latin typeface="+mj-lt"/>
            </a:endParaRPr>
          </a:p>
        </p:txBody>
      </p:sp>
    </p:spTree>
    <p:extLst>
      <p:ext uri="{BB962C8B-B14F-4D97-AF65-F5344CB8AC3E}">
        <p14:creationId xmlns:p14="http://schemas.microsoft.com/office/powerpoint/2010/main" val="333804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a:effectLst>
            <a:outerShdw blurRad="40000" dist="19995" dir="5400000" algn="ctr">
              <a:srgbClr val="000000">
                <a:alpha val="38000"/>
              </a:srgbClr>
            </a:outerShdw>
          </a:effectLst>
        </p:spPr>
        <p:txBody>
          <a:bodyPr/>
          <a:lstStyle>
            <a:lvl1pPr lvl="0">
              <a:defRPr/>
            </a:lvl1pPr>
          </a:lstStyle>
          <a:p>
            <a:pPr lvl="0" algn="ctr"/>
            <a:r>
              <a:rPr lang="cs-CZ" sz="4800" b="1" dirty="0" smtClean="0"/>
              <a:t>Hazard </a:t>
            </a:r>
            <a:r>
              <a:rPr lang="cs-CZ" sz="4800" b="1" dirty="0" err="1" smtClean="0"/>
              <a:t>vs</a:t>
            </a:r>
            <a:r>
              <a:rPr lang="cs-CZ" sz="4800" b="1" dirty="0" smtClean="0"/>
              <a:t> Risk</a:t>
            </a:r>
            <a:endParaRPr lang="cs-CZ" sz="4800" b="1" dirty="0"/>
          </a:p>
        </p:txBody>
      </p:sp>
      <p:sp>
        <p:nvSpPr>
          <p:cNvPr id="3" name="Text Placeholder 2"/>
          <p:cNvSpPr txBox="1">
            <a:spLocks noGrp="1"/>
          </p:cNvSpPr>
          <p:nvPr>
            <p:ph sz="half" idx="1"/>
          </p:nvPr>
        </p:nvSpPr>
        <p:spPr>
          <a:xfrm>
            <a:off x="691315" y="1599151"/>
            <a:ext cx="5389893" cy="4303199"/>
          </a:xfrm>
          <a:prstGeom prst="rect">
            <a:avLst/>
          </a:prstGeom>
        </p:spPr>
        <p:txBody>
          <a:bodyPr lIns="100704" tIns="50353" rIns="100704" bIns="50353" anchor="t"/>
          <a:lstStyle>
            <a:lvl1pPr lvl="0">
              <a:defRPr/>
            </a:lvl1pPr>
          </a:lstStyle>
          <a:p>
            <a:pPr lvl="0" indent="-375920"/>
            <a:r>
              <a:rPr lang="en-US" sz="4000" dirty="0" smtClean="0"/>
              <a:t>Hazard</a:t>
            </a:r>
            <a:endParaRPr lang="en-US" dirty="0" smtClean="0"/>
          </a:p>
          <a:p>
            <a:pPr lvl="1"/>
            <a:r>
              <a:rPr lang="en-US" sz="3200" dirty="0" smtClean="0"/>
              <a:t>Characterizes properties of agents</a:t>
            </a:r>
          </a:p>
          <a:p>
            <a:pPr lvl="2"/>
            <a:r>
              <a:rPr lang="en-US" sz="2800" dirty="0" smtClean="0"/>
              <a:t>Pathogenicity, toxicity... </a:t>
            </a:r>
            <a:endParaRPr lang="en-US" sz="2800" dirty="0"/>
          </a:p>
        </p:txBody>
      </p:sp>
      <p:sp>
        <p:nvSpPr>
          <p:cNvPr id="4" name="Text Placeholder 3"/>
          <p:cNvSpPr txBox="1">
            <a:spLocks noGrp="1"/>
          </p:cNvSpPr>
          <p:nvPr>
            <p:ph sz="half" idx="2"/>
          </p:nvPr>
        </p:nvSpPr>
        <p:spPr>
          <a:xfrm>
            <a:off x="6008829" y="1664503"/>
            <a:ext cx="5941485" cy="4724930"/>
          </a:xfrm>
          <a:prstGeom prst="rect">
            <a:avLst/>
          </a:prstGeom>
        </p:spPr>
        <p:txBody>
          <a:bodyPr vert="horz" lIns="91440" tIns="45720" rIns="91440" bIns="45720" rtlCol="0" anchor="t">
            <a:normAutofit/>
          </a:bodyPr>
          <a:lstStyle>
            <a:lvl1pPr lvl="0">
              <a:defRPr/>
            </a:lvl1pPr>
          </a:lstStyle>
          <a:p>
            <a:pPr lvl="0"/>
            <a:r>
              <a:rPr lang="cs-CZ" sz="3600" dirty="0" smtClean="0"/>
              <a:t>Risk</a:t>
            </a:r>
            <a:endParaRPr lang="cs-CZ" sz="3600" dirty="0"/>
          </a:p>
          <a:p>
            <a:pPr lvl="1"/>
            <a:r>
              <a:rPr lang="en-US" sz="2800" dirty="0"/>
              <a:t>chance of harmful effects </a:t>
            </a:r>
            <a:r>
              <a:rPr lang="en-US" sz="2800" dirty="0" smtClean="0"/>
              <a:t>to</a:t>
            </a:r>
            <a:r>
              <a:rPr lang="cs-CZ" sz="2800" dirty="0" smtClean="0"/>
              <a:t> h</a:t>
            </a:r>
            <a:r>
              <a:rPr lang="en-US" sz="2800" dirty="0" err="1" smtClean="0"/>
              <a:t>ealth</a:t>
            </a:r>
            <a:endParaRPr lang="cs-CZ" sz="2800" dirty="0" smtClean="0"/>
          </a:p>
          <a:p>
            <a:pPr lvl="1"/>
            <a:r>
              <a:rPr lang="en-US" sz="2800" dirty="0" smtClean="0"/>
              <a:t>It </a:t>
            </a:r>
            <a:r>
              <a:rPr lang="en-US" sz="2800" dirty="0"/>
              <a:t>is a mathematical function of </a:t>
            </a:r>
            <a:r>
              <a:rPr lang="cs-CZ" sz="2800" dirty="0" err="1" smtClean="0"/>
              <a:t>haza</a:t>
            </a:r>
            <a:r>
              <a:rPr lang="en-US" sz="2800" dirty="0" smtClean="0"/>
              <a:t>r</a:t>
            </a:r>
            <a:r>
              <a:rPr lang="cs-CZ" sz="2800" dirty="0" smtClean="0"/>
              <a:t>d.</a:t>
            </a:r>
            <a:endParaRPr lang="cs-CZ" sz="2800" dirty="0"/>
          </a:p>
          <a:p>
            <a:pPr lvl="2"/>
            <a:r>
              <a:rPr lang="cs-CZ" sz="2800" dirty="0"/>
              <a:t>P = 0 … 1</a:t>
            </a:r>
          </a:p>
          <a:p>
            <a:pPr lvl="2"/>
            <a:r>
              <a:rPr lang="cs-CZ" sz="2800" dirty="0"/>
              <a:t>P = 0 % … 100 %</a:t>
            </a:r>
          </a:p>
        </p:txBody>
      </p:sp>
      <p:sp>
        <p:nvSpPr>
          <p:cNvPr id="5" name="Arrow: Right 4"/>
          <p:cNvSpPr/>
          <p:nvPr/>
        </p:nvSpPr>
        <p:spPr>
          <a:xfrm>
            <a:off x="1714500" y="4143375"/>
            <a:ext cx="4228466" cy="1512805"/>
          </a:xfrm>
          <a:prstGeom prst="rightArrow">
            <a:avLst/>
          </a:prstGeom>
          <a:solidFill>
            <a:schemeClr val="lt1"/>
          </a:solidFill>
          <a:ln w="25400" cap="flat">
            <a:solidFill>
              <a:schemeClr val="dk1"/>
            </a:solidFill>
          </a:ln>
        </p:spPr>
        <p:txBody>
          <a:bodyPr lIns="100794" tIns="50397" rIns="100794" bIns="50397" anchor="ctr"/>
          <a:lstStyle>
            <a:lvl1pPr lvl="0">
              <a:defRPr/>
            </a:lvl1pPr>
          </a:lstStyle>
          <a:p>
            <a:pPr lvl="0" algn="ctr"/>
            <a:r>
              <a:rPr lang="cs-CZ" sz="3600" b="1" dirty="0"/>
              <a:t>… </a:t>
            </a:r>
            <a:r>
              <a:rPr lang="en-US" sz="3600" b="1" dirty="0" smtClean="0"/>
              <a:t>It may, it could</a:t>
            </a:r>
            <a:r>
              <a:rPr lang="cs-CZ" sz="3600" b="1" dirty="0" smtClean="0"/>
              <a:t>…</a:t>
            </a:r>
            <a:endParaRPr lang="cs-CZ" sz="3600" b="1" dirty="0"/>
          </a:p>
        </p:txBody>
      </p:sp>
    </p:spTree>
    <p:extLst>
      <p:ext uri="{BB962C8B-B14F-4D97-AF65-F5344CB8AC3E}">
        <p14:creationId xmlns:p14="http://schemas.microsoft.com/office/powerpoint/2010/main" val="4099385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Probability&lt;/strong&gt; Stock Vectors &amp; Vector Clip Art | Shutterstock">
            <a:extLst>
              <a:ext uri="{FF2B5EF4-FFF2-40B4-BE49-F238E27FC236}">
                <a16:creationId xmlns:a16="http://schemas.microsoft.com/office/drawing/2014/main" xmlns="" id="{0A9F08C7-3804-423D-BFAD-5C1DEA0945B4}"/>
              </a:ext>
            </a:extLst>
          </p:cNvPr>
          <p:cNvPicPr>
            <a:picLocks noChangeAspect="1"/>
          </p:cNvPicPr>
          <p:nvPr/>
        </p:nvPicPr>
        <p:blipFill rotWithShape="1">
          <a:blip r:embed="rId2"/>
          <a:srcRect l="16453" r="1036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Nadpis 1"/>
          <p:cNvSpPr>
            <a:spLocks noGrp="1"/>
          </p:cNvSpPr>
          <p:nvPr>
            <p:ph type="title"/>
          </p:nvPr>
        </p:nvSpPr>
        <p:spPr>
          <a:xfrm>
            <a:off x="655320" y="365125"/>
            <a:ext cx="5120114" cy="1187450"/>
          </a:xfrm>
        </p:spPr>
        <p:txBody>
          <a:bodyPr>
            <a:normAutofit/>
          </a:bodyPr>
          <a:lstStyle/>
          <a:p>
            <a:pPr algn="ctr"/>
            <a:r>
              <a:rPr lang="cs-CZ" b="1" dirty="0" smtClean="0"/>
              <a:t>Probability</a:t>
            </a:r>
            <a:endParaRPr lang="cs-CZ" b="1" dirty="0"/>
          </a:p>
        </p:txBody>
      </p:sp>
      <p:sp>
        <p:nvSpPr>
          <p:cNvPr id="3" name="Zástupný symbol pro obsah 2"/>
          <p:cNvSpPr>
            <a:spLocks noGrp="1"/>
          </p:cNvSpPr>
          <p:nvPr>
            <p:ph idx="1"/>
          </p:nvPr>
        </p:nvSpPr>
        <p:spPr>
          <a:xfrm>
            <a:off x="447675" y="1857374"/>
            <a:ext cx="5431174" cy="4505325"/>
          </a:xfrm>
        </p:spPr>
        <p:txBody>
          <a:bodyPr vert="horz" lIns="91440" tIns="45720" rIns="91440" bIns="45720" rtlCol="0" anchor="t">
            <a:noAutofit/>
          </a:bodyPr>
          <a:lstStyle/>
          <a:p>
            <a:r>
              <a:rPr lang="en-US" sz="2400" dirty="0" smtClean="0"/>
              <a:t>Meaning in conversation</a:t>
            </a:r>
          </a:p>
          <a:p>
            <a:r>
              <a:rPr lang="en-US" sz="2400" dirty="0" smtClean="0"/>
              <a:t>Relative frequency of the phenomenon</a:t>
            </a:r>
            <a:endParaRPr lang="en-US" sz="2400" dirty="0" smtClean="0">
              <a:cs typeface="Calibri"/>
            </a:endParaRPr>
          </a:p>
          <a:p>
            <a:pPr marL="457200" lvl="1" indent="0">
              <a:buNone/>
            </a:pPr>
            <a:r>
              <a:rPr lang="en-US" i="1" dirty="0" smtClean="0"/>
              <a:t>The result can be predicted on the basis of a statistical analysis of a large number of iterations</a:t>
            </a:r>
            <a:r>
              <a:rPr lang="en-US" dirty="0" smtClean="0"/>
              <a:t>.</a:t>
            </a:r>
          </a:p>
          <a:p>
            <a:pPr marL="457200" lvl="1" indent="0">
              <a:buNone/>
            </a:pPr>
            <a:endParaRPr lang="en-US" dirty="0" smtClean="0"/>
          </a:p>
          <a:p>
            <a:pPr marL="457200" lvl="1" indent="0" algn="ctr">
              <a:buNone/>
            </a:pPr>
            <a:r>
              <a:rPr lang="en-US" dirty="0" smtClean="0"/>
              <a:t>However:</a:t>
            </a:r>
          </a:p>
          <a:p>
            <a:pPr lvl="1"/>
            <a:r>
              <a:rPr lang="en-US" sz="1800" dirty="0" smtClean="0"/>
              <a:t>the life expectancy in the population does not indicate the length of an </a:t>
            </a:r>
            <a:r>
              <a:rPr lang="en-US" sz="1800" smtClean="0"/>
              <a:t>particular person</a:t>
            </a:r>
            <a:endParaRPr lang="en-US" sz="1800" dirty="0" smtClean="0">
              <a:cs typeface="Calibri"/>
            </a:endParaRPr>
          </a:p>
          <a:p>
            <a:pPr lvl="1"/>
            <a:r>
              <a:rPr lang="en-US" sz="1800" dirty="0" smtClean="0"/>
              <a:t>the likelihood of genetic diseases do not indicate the occurrence of this disease in particular newborns</a:t>
            </a:r>
            <a:endParaRPr lang="en-US" sz="2400" dirty="0"/>
          </a:p>
        </p:txBody>
      </p:sp>
    </p:spTree>
    <p:extLst>
      <p:ext uri="{BB962C8B-B14F-4D97-AF65-F5344CB8AC3E}">
        <p14:creationId xmlns:p14="http://schemas.microsoft.com/office/powerpoint/2010/main" val="256748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t>Pifalls</a:t>
            </a:r>
            <a:r>
              <a:rPr lang="cs-CZ" b="1" dirty="0" smtClean="0"/>
              <a:t> in risk </a:t>
            </a:r>
            <a:r>
              <a:rPr lang="cs-CZ" b="1" dirty="0" err="1" smtClean="0"/>
              <a:t>assessment</a:t>
            </a:r>
            <a:endParaRPr lang="cs-CZ" b="1" dirty="0"/>
          </a:p>
        </p:txBody>
      </p:sp>
      <p:sp>
        <p:nvSpPr>
          <p:cNvPr id="3" name="Zástupný symbol pro obsah 2"/>
          <p:cNvSpPr>
            <a:spLocks noGrp="1"/>
          </p:cNvSpPr>
          <p:nvPr>
            <p:ph idx="1"/>
          </p:nvPr>
        </p:nvSpPr>
        <p:spPr>
          <a:xfrm>
            <a:off x="838200" y="1690688"/>
            <a:ext cx="10515600" cy="4967287"/>
          </a:xfrm>
        </p:spPr>
        <p:txBody>
          <a:bodyPr vert="horz" lIns="91440" tIns="45720" rIns="91440" bIns="45720" rtlCol="0" anchor="t">
            <a:normAutofit/>
          </a:bodyPr>
          <a:lstStyle/>
          <a:p>
            <a:r>
              <a:rPr lang="cs-CZ" sz="3200" dirty="0" smtClean="0"/>
              <a:t>Risk </a:t>
            </a:r>
            <a:r>
              <a:rPr lang="cs-CZ" sz="3200" dirty="0" err="1" smtClean="0"/>
              <a:t>assessment</a:t>
            </a:r>
            <a:r>
              <a:rPr lang="cs-CZ" sz="3200" dirty="0" smtClean="0"/>
              <a:t> (</a:t>
            </a:r>
            <a:r>
              <a:rPr lang="cs-CZ" sz="3200" dirty="0" err="1" smtClean="0"/>
              <a:t>among</a:t>
            </a:r>
            <a:r>
              <a:rPr lang="cs-CZ" sz="3200" dirty="0" smtClean="0"/>
              <a:t> </a:t>
            </a:r>
            <a:r>
              <a:rPr lang="cs-CZ" sz="3200" dirty="0" err="1" smtClean="0"/>
              <a:t>others</a:t>
            </a:r>
            <a:r>
              <a:rPr lang="cs-CZ" sz="3200" dirty="0" smtClean="0"/>
              <a:t>) </a:t>
            </a:r>
            <a:r>
              <a:rPr lang="cs-CZ" sz="3200" dirty="0"/>
              <a:t>= </a:t>
            </a:r>
            <a:r>
              <a:rPr lang="cs-CZ" sz="3200" dirty="0" smtClean="0"/>
              <a:t>hazard </a:t>
            </a:r>
            <a:r>
              <a:rPr lang="cs-CZ" sz="3200" dirty="0" err="1" smtClean="0"/>
              <a:t>analysis</a:t>
            </a:r>
            <a:r>
              <a:rPr lang="cs-CZ" sz="3200" dirty="0" smtClean="0"/>
              <a:t> </a:t>
            </a:r>
            <a:r>
              <a:rPr lang="cs-CZ" sz="3200" dirty="0" smtClean="0"/>
              <a:t>+ </a:t>
            </a:r>
            <a:r>
              <a:rPr lang="cs-CZ" sz="3200" dirty="0" err="1" smtClean="0"/>
              <a:t>emotions</a:t>
            </a:r>
            <a:endParaRPr lang="cs-CZ" sz="3200" dirty="0"/>
          </a:p>
          <a:p>
            <a:pPr lvl="1"/>
            <a:r>
              <a:rPr lang="en-US" sz="2800" dirty="0"/>
              <a:t>the public knows very little about probability and overestimates its </a:t>
            </a:r>
            <a:r>
              <a:rPr lang="en-US" sz="2800" dirty="0" smtClean="0"/>
              <a:t>importance</a:t>
            </a:r>
            <a:endParaRPr lang="cs-CZ" sz="2800" dirty="0">
              <a:cs typeface="Calibri"/>
            </a:endParaRPr>
          </a:p>
          <a:p>
            <a:pPr lvl="1"/>
            <a:r>
              <a:rPr lang="en-US" sz="2800" dirty="0"/>
              <a:t>experts (mostly) know very little about emotions; experts must be fully aware of </a:t>
            </a:r>
            <a:r>
              <a:rPr lang="en-US" sz="2800" dirty="0" err="1" smtClean="0"/>
              <a:t>th</a:t>
            </a:r>
            <a:r>
              <a:rPr lang="cs-CZ" sz="2800" dirty="0" smtClean="0"/>
              <a:t>e </a:t>
            </a:r>
            <a:r>
              <a:rPr lang="cs-CZ" sz="2800" dirty="0" err="1" smtClean="0"/>
              <a:t>fact</a:t>
            </a:r>
            <a:r>
              <a:rPr lang="cs-CZ" sz="2800" dirty="0" smtClean="0"/>
              <a:t>, </a:t>
            </a:r>
            <a:r>
              <a:rPr lang="cs-CZ" sz="2800" dirty="0" err="1" smtClean="0"/>
              <a:t>that</a:t>
            </a:r>
            <a:endParaRPr lang="cs-CZ" sz="2800" dirty="0" smtClean="0"/>
          </a:p>
          <a:p>
            <a:pPr marL="457200" lvl="1" indent="0">
              <a:buNone/>
            </a:pPr>
            <a:endParaRPr lang="cs-CZ" sz="2800" dirty="0">
              <a:cs typeface="Calibri"/>
            </a:endParaRPr>
          </a:p>
          <a:p>
            <a:pPr lvl="2"/>
            <a:r>
              <a:rPr lang="cs-CZ" sz="2800" dirty="0" smtClean="0"/>
              <a:t>e</a:t>
            </a:r>
            <a:r>
              <a:rPr lang="en-US" sz="2800" dirty="0" smtClean="0"/>
              <a:t>motions </a:t>
            </a:r>
            <a:r>
              <a:rPr lang="en-US" sz="2800" dirty="0"/>
              <a:t>are measurable, as well as the </a:t>
            </a:r>
            <a:r>
              <a:rPr lang="en-US" sz="2800" dirty="0" smtClean="0"/>
              <a:t>probability</a:t>
            </a:r>
            <a:r>
              <a:rPr lang="cs-CZ" sz="2800" dirty="0" smtClean="0"/>
              <a:t> </a:t>
            </a:r>
            <a:r>
              <a:rPr lang="cs-CZ" sz="2800" dirty="0" err="1" smtClean="0"/>
              <a:t>is</a:t>
            </a:r>
            <a:endParaRPr lang="cs-CZ" sz="2800" dirty="0" smtClean="0"/>
          </a:p>
          <a:p>
            <a:pPr lvl="2"/>
            <a:r>
              <a:rPr lang="en-US" sz="2800" dirty="0" smtClean="0"/>
              <a:t>emotions </a:t>
            </a:r>
            <a:r>
              <a:rPr lang="en-US" sz="2800" dirty="0"/>
              <a:t>can be affected as well as the </a:t>
            </a:r>
            <a:r>
              <a:rPr lang="cs-CZ" sz="2800" dirty="0" smtClean="0"/>
              <a:t>probability </a:t>
            </a:r>
          </a:p>
          <a:p>
            <a:pPr lvl="2"/>
            <a:r>
              <a:rPr lang="en-US" sz="2800" dirty="0"/>
              <a:t>emotions are a legitimate part of the </a:t>
            </a:r>
            <a:r>
              <a:rPr lang="en-US" sz="2800" dirty="0" smtClean="0"/>
              <a:t>risk</a:t>
            </a:r>
            <a:endParaRPr lang="cs-CZ" sz="2800" dirty="0">
              <a:cs typeface="Calibri"/>
            </a:endParaRPr>
          </a:p>
        </p:txBody>
      </p:sp>
    </p:spTree>
    <p:extLst>
      <p:ext uri="{BB962C8B-B14F-4D97-AF65-F5344CB8AC3E}">
        <p14:creationId xmlns:p14="http://schemas.microsoft.com/office/powerpoint/2010/main" val="97596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xmlns="" id="{11313EAB-AFBD-44FC-B96C-9C9A7416E5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6000" cy="6858000"/>
          </a:xfrm>
          <a:prstGeom prst="rect">
            <a:avLst/>
          </a:prstGeom>
          <a:solidFill>
            <a:srgbClr val="794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xmlns="" id="{480C5C28-3276-4497-8BC1-366BAD074B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946169" y="481265"/>
            <a:ext cx="2212848" cy="1880508"/>
          </a:xfrm>
          <a:prstGeom prst="rect">
            <a:avLst/>
          </a:prstGeom>
          <a:solidFill>
            <a:srgbClr val="FE2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xmlns="" id="{5256CDE3-F9C5-4283-AD5F-6148D5AD83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51051" y="3509435"/>
            <a:ext cx="2212848" cy="2857076"/>
          </a:xfrm>
          <a:prstGeom prst="rect">
            <a:avLst/>
          </a:prstGeom>
          <a:solidFill>
            <a:srgbClr val="FE2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A279C60-B3AB-4994-BBA4-00CB99B2FD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79976EB-B5B0-40FD-ABF3-AD6041BA59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B2D13A27-BA7B-4AC1-BAF1-72B1496204F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08782" y="1701532"/>
            <a:ext cx="4572000" cy="0"/>
          </a:xfrm>
          <a:prstGeom prst="line">
            <a:avLst/>
          </a:prstGeom>
          <a:ln>
            <a:solidFill>
              <a:srgbClr val="794B43"/>
            </a:solidFill>
          </a:ln>
        </p:spPr>
        <p:style>
          <a:lnRef idx="1">
            <a:schemeClr val="accent1"/>
          </a:lnRef>
          <a:fillRef idx="0">
            <a:schemeClr val="accent1"/>
          </a:fillRef>
          <a:effectRef idx="0">
            <a:schemeClr val="accent1"/>
          </a:effectRef>
          <a:fontRef idx="minor">
            <a:schemeClr val="tx1"/>
          </a:fontRef>
        </p:style>
      </p:cxnSp>
      <p:pic>
        <p:nvPicPr>
          <p:cNvPr id="4" name="Obrázek 4" descr="VEDA | VEDANTA | UPANISHAD | SHIRDI SAI BABA Messages ...">
            <a:extLst>
              <a:ext uri="{FF2B5EF4-FFF2-40B4-BE49-F238E27FC236}">
                <a16:creationId xmlns:a16="http://schemas.microsoft.com/office/drawing/2014/main" xmlns="" id="{0E738D3F-1EF5-46E7-A09A-0F9EC6B54EAB}"/>
              </a:ext>
            </a:extLst>
          </p:cNvPr>
          <p:cNvPicPr>
            <a:picLocks noChangeAspect="1"/>
          </p:cNvPicPr>
          <p:nvPr/>
        </p:nvPicPr>
        <p:blipFill rotWithShape="1">
          <a:blip r:embed="rId2"/>
          <a:srcRect/>
          <a:stretch/>
        </p:blipFill>
        <p:spPr>
          <a:xfrm>
            <a:off x="9105635" y="3135249"/>
            <a:ext cx="2459736" cy="2589195"/>
          </a:xfrm>
          <a:prstGeom prst="rect">
            <a:avLst/>
          </a:prstGeom>
        </p:spPr>
      </p:pic>
      <p:pic>
        <p:nvPicPr>
          <p:cNvPr id="6" name="Obrázek 6" descr="301 Moved Permanently">
            <a:extLst>
              <a:ext uri="{FF2B5EF4-FFF2-40B4-BE49-F238E27FC236}">
                <a16:creationId xmlns:a16="http://schemas.microsoft.com/office/drawing/2014/main" xmlns="" id="{555E2E14-B2A0-4EE9-9B47-8CCB343680BD}"/>
              </a:ext>
            </a:extLst>
          </p:cNvPr>
          <p:cNvPicPr>
            <a:picLocks noChangeAspect="1"/>
          </p:cNvPicPr>
          <p:nvPr/>
        </p:nvPicPr>
        <p:blipFill>
          <a:blip r:embed="rId3"/>
          <a:stretch>
            <a:fillRect/>
          </a:stretch>
        </p:blipFill>
        <p:spPr>
          <a:xfrm>
            <a:off x="6715643" y="973083"/>
            <a:ext cx="1883664" cy="1883664"/>
          </a:xfrm>
          <a:prstGeom prst="rect">
            <a:avLst/>
          </a:prstGeom>
        </p:spPr>
      </p:pic>
      <p:sp>
        <p:nvSpPr>
          <p:cNvPr id="2" name="Nadpis 1">
            <a:extLst>
              <a:ext uri="{FF2B5EF4-FFF2-40B4-BE49-F238E27FC236}">
                <a16:creationId xmlns:a16="http://schemas.microsoft.com/office/drawing/2014/main" xmlns="" id="{6FF88746-D185-48C4-92B7-2C509312E2F1}"/>
              </a:ext>
            </a:extLst>
          </p:cNvPr>
          <p:cNvSpPr>
            <a:spLocks noGrp="1"/>
          </p:cNvSpPr>
          <p:nvPr>
            <p:ph type="title"/>
          </p:nvPr>
        </p:nvSpPr>
        <p:spPr>
          <a:xfrm>
            <a:off x="838200" y="365125"/>
            <a:ext cx="4981734" cy="1212315"/>
          </a:xfrm>
        </p:spPr>
        <p:txBody>
          <a:bodyPr anchor="b">
            <a:normAutofit/>
          </a:bodyPr>
          <a:lstStyle/>
          <a:p>
            <a:r>
              <a:rPr lang="en-US" sz="4000" b="1" dirty="0" smtClean="0"/>
              <a:t>Prioritization of health risks</a:t>
            </a:r>
            <a:endParaRPr lang="en-US" sz="4000" b="1" dirty="0"/>
          </a:p>
        </p:txBody>
      </p:sp>
      <p:sp>
        <p:nvSpPr>
          <p:cNvPr id="3" name="Zástupný symbol pro obsah 2">
            <a:extLst>
              <a:ext uri="{FF2B5EF4-FFF2-40B4-BE49-F238E27FC236}">
                <a16:creationId xmlns:a16="http://schemas.microsoft.com/office/drawing/2014/main" xmlns="" id="{B1F61595-2BA6-4EBA-BF25-1BEA8621D04E}"/>
              </a:ext>
            </a:extLst>
          </p:cNvPr>
          <p:cNvSpPr>
            <a:spLocks noGrp="1"/>
          </p:cNvSpPr>
          <p:nvPr>
            <p:ph idx="1"/>
          </p:nvPr>
        </p:nvSpPr>
        <p:spPr>
          <a:xfrm>
            <a:off x="838200" y="2981325"/>
            <a:ext cx="4981734" cy="3195638"/>
          </a:xfrm>
        </p:spPr>
        <p:txBody>
          <a:bodyPr vert="horz" lIns="91440" tIns="45720" rIns="91440" bIns="45720" rtlCol="0">
            <a:normAutofit/>
          </a:bodyPr>
          <a:lstStyle/>
          <a:p>
            <a:pPr>
              <a:buClr>
                <a:srgbClr val="794B43"/>
              </a:buClr>
            </a:pPr>
            <a:r>
              <a:rPr lang="en-US" sz="2400" dirty="0"/>
              <a:t>Why</a:t>
            </a:r>
            <a:r>
              <a:rPr lang="en-US" sz="2400" dirty="0" smtClean="0"/>
              <a:t>?</a:t>
            </a:r>
          </a:p>
          <a:p>
            <a:pPr marL="0" indent="0">
              <a:buClr>
                <a:srgbClr val="794B43"/>
              </a:buClr>
              <a:buNone/>
            </a:pPr>
            <a:r>
              <a:rPr lang="en-US" sz="2400" dirty="0" smtClean="0"/>
              <a:t>There </a:t>
            </a:r>
            <a:r>
              <a:rPr lang="en-US" sz="2400" dirty="0"/>
              <a:t>are a lot of risks that occur in the human environment, but only some of them have a direct impact on human </a:t>
            </a:r>
            <a:r>
              <a:rPr lang="en-US" sz="2400" dirty="0" smtClean="0"/>
              <a:t>health.</a:t>
            </a:r>
            <a:endParaRPr lang="cs-CZ" sz="2400" dirty="0"/>
          </a:p>
        </p:txBody>
      </p:sp>
    </p:spTree>
    <p:extLst>
      <p:ext uri="{BB962C8B-B14F-4D97-AF65-F5344CB8AC3E}">
        <p14:creationId xmlns:p14="http://schemas.microsoft.com/office/powerpoint/2010/main" val="941004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30300"/>
          </a:xfrm>
        </p:spPr>
        <p:txBody>
          <a:bodyPr/>
          <a:lstStyle/>
          <a:p>
            <a:pPr algn="ctr"/>
            <a:r>
              <a:rPr lang="en-GB" b="1" dirty="0" smtClean="0"/>
              <a:t>Risk Assessment</a:t>
            </a:r>
            <a:endParaRPr lang="cs-CZ" b="1" dirty="0"/>
          </a:p>
        </p:txBody>
      </p:sp>
      <p:sp>
        <p:nvSpPr>
          <p:cNvPr id="3" name="Zástupný symbol pro obsah 2"/>
          <p:cNvSpPr>
            <a:spLocks noGrp="1"/>
          </p:cNvSpPr>
          <p:nvPr>
            <p:ph idx="1"/>
          </p:nvPr>
        </p:nvSpPr>
        <p:spPr>
          <a:xfrm>
            <a:off x="838200" y="1495426"/>
            <a:ext cx="10515600" cy="4886323"/>
          </a:xfrm>
        </p:spPr>
        <p:txBody>
          <a:bodyPr vert="horz" lIns="91440" tIns="45720" rIns="91440" bIns="45720" rtlCol="0" anchor="t">
            <a:normAutofit/>
          </a:bodyPr>
          <a:lstStyle/>
          <a:p>
            <a:pPr marL="0" indent="0" algn="ctr">
              <a:buNone/>
            </a:pPr>
            <a:r>
              <a:rPr lang="en-US" b="1" dirty="0" smtClean="0"/>
              <a:t>Attention focuses on human! </a:t>
            </a:r>
          </a:p>
          <a:p>
            <a:pPr marL="0" indent="0" algn="ctr">
              <a:buNone/>
            </a:pPr>
            <a:r>
              <a:rPr lang="en-US" dirty="0" smtClean="0"/>
              <a:t>Hazard identification: can the agent </a:t>
            </a:r>
            <a:r>
              <a:rPr lang="en-US" i="1" dirty="0" smtClean="0"/>
              <a:t>(specific active factor) </a:t>
            </a:r>
            <a:r>
              <a:rPr lang="en-US" dirty="0" smtClean="0"/>
              <a:t>harm health?</a:t>
            </a:r>
          </a:p>
          <a:p>
            <a:pPr marL="0" indent="0" algn="ctr">
              <a:buNone/>
            </a:pPr>
            <a:endParaRPr lang="en-US" dirty="0" smtClean="0"/>
          </a:p>
          <a:p>
            <a:pPr marL="514350" indent="-514350">
              <a:buFont typeface="+mj-lt"/>
              <a:buAutoNum type="arabicPeriod"/>
            </a:pPr>
            <a:r>
              <a:rPr lang="en-US" dirty="0" smtClean="0"/>
              <a:t>Dose – response relationship: what is the numerical relationship between the exposure and the effect on health?</a:t>
            </a:r>
          </a:p>
          <a:p>
            <a:pPr marL="514350" indent="-514350">
              <a:buFont typeface="+mj-lt"/>
              <a:buAutoNum type="arabicPeriod"/>
            </a:pPr>
            <a:r>
              <a:rPr lang="en-US" dirty="0" smtClean="0"/>
              <a:t>Exposure assessment: how important is the contact of the individual / population with the agent?</a:t>
            </a:r>
          </a:p>
          <a:p>
            <a:pPr marL="514350" indent="-514350">
              <a:buFont typeface="+mj-lt"/>
              <a:buAutoNum type="arabicPeriod"/>
            </a:pPr>
            <a:r>
              <a:rPr lang="en-US" dirty="0" smtClean="0"/>
              <a:t>Risk characterization: can the assumption of an adverse effect on health be confirmed? </a:t>
            </a:r>
            <a:endParaRPr lang="en-US" dirty="0"/>
          </a:p>
        </p:txBody>
      </p:sp>
    </p:spTree>
    <p:extLst>
      <p:ext uri="{BB962C8B-B14F-4D97-AF65-F5344CB8AC3E}">
        <p14:creationId xmlns:p14="http://schemas.microsoft.com/office/powerpoint/2010/main" val="3959593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Types of hazard </a:t>
            </a:r>
            <a:r>
              <a:rPr lang="en-US" sz="3200" dirty="0" smtClean="0"/>
              <a:t>(</a:t>
            </a:r>
            <a:r>
              <a:rPr lang="en-US" sz="2400" dirty="0" smtClean="0"/>
              <a:t>will be discussed in more detail in specific seminars</a:t>
            </a:r>
            <a:r>
              <a:rPr lang="en-US" sz="3200" dirty="0" smtClean="0"/>
              <a:t>)</a:t>
            </a:r>
            <a:endParaRPr lang="en-US" sz="3200" dirty="0"/>
          </a:p>
        </p:txBody>
      </p:sp>
      <p:sp>
        <p:nvSpPr>
          <p:cNvPr id="3" name="Zástupný symbol pro obsah 2"/>
          <p:cNvSpPr>
            <a:spLocks noGrp="1"/>
          </p:cNvSpPr>
          <p:nvPr>
            <p:ph idx="1"/>
          </p:nvPr>
        </p:nvSpPr>
        <p:spPr>
          <a:xfrm>
            <a:off x="523875" y="1438274"/>
            <a:ext cx="11125200" cy="4962525"/>
          </a:xfrm>
        </p:spPr>
        <p:txBody>
          <a:bodyPr vert="horz" lIns="91440" tIns="45720" rIns="91440" bIns="45720" rtlCol="0" anchor="t">
            <a:normAutofit lnSpcReduction="10000"/>
          </a:bodyPr>
          <a:lstStyle/>
          <a:p>
            <a:r>
              <a:rPr lang="en-US" dirty="0" smtClean="0"/>
              <a:t>Biological agents</a:t>
            </a:r>
          </a:p>
          <a:p>
            <a:pPr lvl="1"/>
            <a:r>
              <a:rPr lang="en-US" dirty="0" smtClean="0"/>
              <a:t>Pathogenic microorganisms (</a:t>
            </a:r>
            <a:r>
              <a:rPr lang="en-US" sz="2000" i="1" dirty="0" smtClean="0">
                <a:solidFill>
                  <a:schemeClr val="accent1">
                    <a:lumMod val="75000"/>
                  </a:schemeClr>
                </a:solidFill>
              </a:rPr>
              <a:t>see epidemiological seminars</a:t>
            </a:r>
            <a:r>
              <a:rPr lang="en-US" dirty="0" smtClean="0"/>
              <a:t>)</a:t>
            </a:r>
            <a:endParaRPr lang="en-US" dirty="0" smtClean="0">
              <a:cs typeface="Calibri"/>
            </a:endParaRPr>
          </a:p>
          <a:p>
            <a:pPr lvl="1"/>
            <a:r>
              <a:rPr lang="en-US" dirty="0" smtClean="0"/>
              <a:t>Non-pathogenic microorganisms related to health </a:t>
            </a:r>
          </a:p>
          <a:p>
            <a:pPr lvl="1"/>
            <a:r>
              <a:rPr lang="en-US" dirty="0" smtClean="0"/>
              <a:t>Toxins as by-products of decomposing and primarily non-pathogenic microflora (fungi and aflatoxins)</a:t>
            </a:r>
            <a:endParaRPr lang="en-US" dirty="0" smtClean="0">
              <a:cs typeface="Calibri"/>
            </a:endParaRPr>
          </a:p>
          <a:p>
            <a:r>
              <a:rPr lang="en-US" dirty="0" smtClean="0"/>
              <a:t>Chemicals</a:t>
            </a:r>
          </a:p>
          <a:p>
            <a:r>
              <a:rPr lang="en-US" dirty="0" smtClean="0"/>
              <a:t>     </a:t>
            </a:r>
            <a:r>
              <a:rPr lang="en-US" sz="2400" dirty="0" smtClean="0"/>
              <a:t>Irritating, toxic, mutagenic, teratogenic and carcinogenic effects</a:t>
            </a:r>
            <a:endParaRPr lang="en-US" sz="2400" dirty="0" smtClean="0">
              <a:cs typeface="Calibri"/>
            </a:endParaRPr>
          </a:p>
          <a:p>
            <a:r>
              <a:rPr lang="en-US" dirty="0" smtClean="0">
                <a:cs typeface="Calibri"/>
              </a:rPr>
              <a:t>Ph</a:t>
            </a:r>
            <a:r>
              <a:rPr lang="en-US" dirty="0" smtClean="0"/>
              <a:t>ysical factors</a:t>
            </a:r>
            <a:endParaRPr lang="en-US" sz="2800" dirty="0" smtClean="0"/>
          </a:p>
          <a:p>
            <a:pPr lvl="1"/>
            <a:r>
              <a:rPr lang="en-US" dirty="0" smtClean="0"/>
              <a:t>Noise, vibration</a:t>
            </a:r>
          </a:p>
          <a:p>
            <a:pPr lvl="1"/>
            <a:r>
              <a:rPr lang="en-US" dirty="0" smtClean="0"/>
              <a:t>Nonionizing and ionizing radiation: Special features of therapeutic use: benefit / risk ratio</a:t>
            </a:r>
          </a:p>
          <a:p>
            <a:pPr lvl="1"/>
            <a:r>
              <a:rPr lang="en-US" dirty="0" smtClean="0"/>
              <a:t>Microclimate, unilateral strain of muscle groups</a:t>
            </a:r>
            <a:endParaRPr lang="en-US" dirty="0">
              <a:cs typeface="Calibri"/>
            </a:endParaRPr>
          </a:p>
        </p:txBody>
      </p:sp>
    </p:spTree>
    <p:extLst>
      <p:ext uri="{BB962C8B-B14F-4D97-AF65-F5344CB8AC3E}">
        <p14:creationId xmlns:p14="http://schemas.microsoft.com/office/powerpoint/2010/main" val="45090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AC721B-AFD2-4ADD-A1B6-9094DF3B6644}"/>
              </a:ext>
            </a:extLst>
          </p:cNvPr>
          <p:cNvSpPr>
            <a:spLocks noGrp="1"/>
          </p:cNvSpPr>
          <p:nvPr>
            <p:ph type="title"/>
          </p:nvPr>
        </p:nvSpPr>
        <p:spPr/>
        <p:txBody>
          <a:bodyPr/>
          <a:lstStyle/>
          <a:p>
            <a:pPr algn="ctr"/>
            <a:r>
              <a:rPr lang="cs-CZ" b="1" dirty="0" err="1" smtClean="0"/>
              <a:t>Health</a:t>
            </a:r>
            <a:endParaRPr lang="cs-CZ" b="1" dirty="0"/>
          </a:p>
        </p:txBody>
      </p:sp>
      <p:sp>
        <p:nvSpPr>
          <p:cNvPr id="3" name="Zástupný symbol pro obsah 2">
            <a:extLst>
              <a:ext uri="{FF2B5EF4-FFF2-40B4-BE49-F238E27FC236}">
                <a16:creationId xmlns:a16="http://schemas.microsoft.com/office/drawing/2014/main" xmlns="" id="{53E598AB-1E78-4FC1-ACB0-C24ABE9627B2}"/>
              </a:ext>
            </a:extLst>
          </p:cNvPr>
          <p:cNvSpPr>
            <a:spLocks noGrp="1"/>
          </p:cNvSpPr>
          <p:nvPr>
            <p:ph idx="1"/>
          </p:nvPr>
        </p:nvSpPr>
        <p:spPr>
          <a:xfrm>
            <a:off x="838200" y="1609725"/>
            <a:ext cx="10515600" cy="4857750"/>
          </a:xfrm>
        </p:spPr>
        <p:txBody>
          <a:bodyPr vert="horz" lIns="91440" tIns="45720" rIns="91440" bIns="45720" rtlCol="0" anchor="t">
            <a:normAutofit/>
          </a:bodyPr>
          <a:lstStyle/>
          <a:p>
            <a:r>
              <a:rPr lang="en-US" dirty="0" smtClean="0"/>
              <a:t>A state of complete physical, mental and social well-being and not merely the absence of disease or infirmity (WHO, 1948).</a:t>
            </a:r>
          </a:p>
          <a:p>
            <a:endParaRPr lang="cs-CZ" dirty="0"/>
          </a:p>
          <a:p>
            <a:r>
              <a:rPr lang="en-US" dirty="0" smtClean="0"/>
              <a:t>Health is neither born nor cultivated in hospitals but it arises and </a:t>
            </a:r>
            <a:r>
              <a:rPr lang="en-US" dirty="0" err="1" smtClean="0"/>
              <a:t>developes</a:t>
            </a:r>
            <a:r>
              <a:rPr lang="en-US" dirty="0" smtClean="0"/>
              <a:t> wherever people live, play and work, relax and grow old. </a:t>
            </a:r>
          </a:p>
          <a:p>
            <a:pPr marL="0" indent="0">
              <a:buNone/>
            </a:pPr>
            <a:endParaRPr lang="en-US" dirty="0" smtClean="0"/>
          </a:p>
          <a:p>
            <a:r>
              <a:rPr lang="en-US" dirty="0" smtClean="0"/>
              <a:t>Pillars of health care:</a:t>
            </a:r>
          </a:p>
          <a:p>
            <a:pPr marL="914400" lvl="1" indent="-457200">
              <a:buAutoNum type="arabicPeriod"/>
            </a:pPr>
            <a:r>
              <a:rPr lang="en-US" sz="2800" dirty="0" smtClean="0"/>
              <a:t>Health education</a:t>
            </a:r>
          </a:p>
          <a:p>
            <a:pPr marL="914400" lvl="1" indent="-457200">
              <a:buAutoNum type="arabicPeriod"/>
            </a:pPr>
            <a:r>
              <a:rPr lang="en-US" sz="2800" dirty="0" smtClean="0"/>
              <a:t>Disease prevention</a:t>
            </a:r>
          </a:p>
          <a:p>
            <a:pPr marL="914400" lvl="1" indent="-457200">
              <a:buAutoNum type="arabicPeriod"/>
            </a:pPr>
            <a:r>
              <a:rPr lang="en-US" sz="2800" dirty="0" smtClean="0"/>
              <a:t>Health protection + health promotion </a:t>
            </a:r>
            <a:endParaRPr lang="en-US" sz="2800" dirty="0"/>
          </a:p>
        </p:txBody>
      </p:sp>
    </p:spTree>
    <p:extLst>
      <p:ext uri="{BB962C8B-B14F-4D97-AF65-F5344CB8AC3E}">
        <p14:creationId xmlns:p14="http://schemas.microsoft.com/office/powerpoint/2010/main" val="4129839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Výsledek obrázku pro threshold and nonthreshold">
            <a:extLst>
              <a:ext uri="{FF2B5EF4-FFF2-40B4-BE49-F238E27FC236}">
                <a16:creationId xmlns:a16="http://schemas.microsoft.com/office/drawing/2014/main" xmlns="" id="{053A4705-FCA7-4855-935B-B5914FEBD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 r="1030" b="-2"/>
          <a:stretch/>
        </p:blipFill>
        <p:spPr bwMode="auto">
          <a:xfrm>
            <a:off x="6832086" y="1142548"/>
            <a:ext cx="4720152" cy="50756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49287" y="314326"/>
            <a:ext cx="6580188" cy="1085850"/>
          </a:xfrm>
        </p:spPr>
        <p:txBody>
          <a:bodyPr>
            <a:normAutofit fontScale="90000"/>
          </a:bodyPr>
          <a:lstStyle/>
          <a:p>
            <a:r>
              <a:rPr lang="cs-CZ" sz="4000" b="1" dirty="0" err="1"/>
              <a:t>Types</a:t>
            </a:r>
            <a:r>
              <a:rPr lang="cs-CZ" sz="4000" b="1" dirty="0"/>
              <a:t> </a:t>
            </a:r>
            <a:r>
              <a:rPr lang="cs-CZ" sz="4000" b="1" dirty="0" err="1"/>
              <a:t>of</a:t>
            </a:r>
            <a:r>
              <a:rPr lang="cs-CZ" sz="4000" b="1" dirty="0"/>
              <a:t> </a:t>
            </a:r>
            <a:r>
              <a:rPr lang="cs-CZ" sz="4000" b="1" dirty="0" smtClean="0"/>
              <a:t>dose-response </a:t>
            </a:r>
            <a:r>
              <a:rPr lang="cs-CZ" sz="4000" b="1" dirty="0" err="1" smtClean="0"/>
              <a:t>relationship</a:t>
            </a:r>
            <a:endParaRPr lang="cs-CZ" sz="3700" b="1" dirty="0"/>
          </a:p>
        </p:txBody>
      </p:sp>
      <p:sp>
        <p:nvSpPr>
          <p:cNvPr id="3" name="Zástupný symbol pro obsah 2"/>
          <p:cNvSpPr>
            <a:spLocks noGrp="1"/>
          </p:cNvSpPr>
          <p:nvPr>
            <p:ph idx="1"/>
          </p:nvPr>
        </p:nvSpPr>
        <p:spPr>
          <a:xfrm>
            <a:off x="609600" y="1914525"/>
            <a:ext cx="5718175" cy="4188416"/>
          </a:xfrm>
        </p:spPr>
        <p:txBody>
          <a:bodyPr vert="horz" lIns="91440" tIns="45720" rIns="91440" bIns="45720" rtlCol="0" anchor="t">
            <a:normAutofit/>
          </a:bodyPr>
          <a:lstStyle/>
          <a:p>
            <a:r>
              <a:rPr lang="en-US" sz="2400" dirty="0" smtClean="0"/>
              <a:t>Agents with threshold effect</a:t>
            </a:r>
            <a:endParaRPr lang="en-US" sz="2400" dirty="0" smtClean="0">
              <a:cs typeface="Calibri"/>
            </a:endParaRPr>
          </a:p>
          <a:p>
            <a:pPr lvl="1"/>
            <a:r>
              <a:rPr lang="en-US" dirty="0" smtClean="0"/>
              <a:t>Existence of a safe dose defined as</a:t>
            </a:r>
          </a:p>
          <a:p>
            <a:pPr marL="457200" lvl="1" indent="0">
              <a:buNone/>
            </a:pPr>
            <a:r>
              <a:rPr lang="en-US" dirty="0" smtClean="0">
                <a:solidFill>
                  <a:srgbClr val="FF0000"/>
                </a:solidFill>
              </a:rPr>
              <a:t>   N</a:t>
            </a:r>
            <a:r>
              <a:rPr lang="en-US" dirty="0" smtClean="0"/>
              <a:t>o </a:t>
            </a:r>
            <a:r>
              <a:rPr lang="en-US" dirty="0" smtClean="0">
                <a:solidFill>
                  <a:srgbClr val="FF0000"/>
                </a:solidFill>
              </a:rPr>
              <a:t>O</a:t>
            </a:r>
            <a:r>
              <a:rPr lang="en-US" dirty="0" smtClean="0"/>
              <a:t>bserved </a:t>
            </a:r>
            <a:r>
              <a:rPr lang="en-US" dirty="0" smtClean="0">
                <a:solidFill>
                  <a:srgbClr val="FF0000"/>
                </a:solidFill>
              </a:rPr>
              <a:t>A</a:t>
            </a:r>
            <a:r>
              <a:rPr lang="en-US" dirty="0" smtClean="0"/>
              <a:t>dverse </a:t>
            </a:r>
            <a:r>
              <a:rPr lang="en-US" dirty="0" smtClean="0">
                <a:solidFill>
                  <a:srgbClr val="FF0000"/>
                </a:solidFill>
              </a:rPr>
              <a:t>E</a:t>
            </a:r>
            <a:r>
              <a:rPr lang="en-US" dirty="0" smtClean="0"/>
              <a:t>ffect</a:t>
            </a:r>
            <a:r>
              <a:rPr lang="en-US" dirty="0" smtClean="0">
                <a:solidFill>
                  <a:srgbClr val="FF0000"/>
                </a:solidFill>
              </a:rPr>
              <a:t> L</a:t>
            </a:r>
            <a:r>
              <a:rPr lang="en-US" dirty="0" smtClean="0"/>
              <a:t>evel</a:t>
            </a:r>
            <a:endParaRPr lang="en-US" dirty="0" smtClean="0">
              <a:cs typeface="Calibri"/>
            </a:endParaRPr>
          </a:p>
          <a:p>
            <a:r>
              <a:rPr lang="en-US" sz="2400" dirty="0" smtClean="0"/>
              <a:t>Agents with no threshold effect</a:t>
            </a:r>
            <a:endParaRPr lang="en-US" sz="2400" dirty="0" smtClean="0">
              <a:cs typeface="Calibri"/>
            </a:endParaRPr>
          </a:p>
          <a:p>
            <a:pPr lvl="1"/>
            <a:r>
              <a:rPr lang="en-US" dirty="0" smtClean="0"/>
              <a:t>Non-existence of a safe dose, but we can estimate the </a:t>
            </a:r>
            <a:r>
              <a:rPr lang="en-US" dirty="0" smtClean="0">
                <a:solidFill>
                  <a:srgbClr val="FF0000"/>
                </a:solidFill>
              </a:rPr>
              <a:t>probability</a:t>
            </a:r>
            <a:r>
              <a:rPr lang="en-US" dirty="0" smtClean="0"/>
              <a:t> of an adverse health effect</a:t>
            </a:r>
            <a:endParaRPr lang="en-US" dirty="0" smtClean="0">
              <a:cs typeface="Calibri"/>
            </a:endParaRPr>
          </a:p>
          <a:p>
            <a:pPr lvl="2"/>
            <a:r>
              <a:rPr lang="en-US" dirty="0" smtClean="0">
                <a:solidFill>
                  <a:srgbClr val="000000"/>
                </a:solidFill>
              </a:rPr>
              <a:t>„ (Cancer) Slope factor" </a:t>
            </a:r>
            <a:r>
              <a:rPr lang="en-US" dirty="0" smtClean="0"/>
              <a:t>defined as the size of the inclination angle of no-threshold line (see the figure); often </a:t>
            </a:r>
            <a:r>
              <a:rPr lang="en-US" dirty="0" err="1" smtClean="0"/>
              <a:t>assotiated</a:t>
            </a:r>
            <a:r>
              <a:rPr lang="en-US" dirty="0" smtClean="0"/>
              <a:t> with cancer</a:t>
            </a:r>
            <a:endParaRPr lang="en-US" dirty="0">
              <a:solidFill>
                <a:srgbClr val="000000"/>
              </a:solidFill>
              <a:cs typeface="Calibri"/>
            </a:endParaRPr>
          </a:p>
        </p:txBody>
      </p:sp>
    </p:spTree>
    <p:extLst>
      <p:ext uri="{BB962C8B-B14F-4D97-AF65-F5344CB8AC3E}">
        <p14:creationId xmlns:p14="http://schemas.microsoft.com/office/powerpoint/2010/main" val="231242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25525"/>
          </a:xfrm>
        </p:spPr>
        <p:txBody>
          <a:bodyPr/>
          <a:lstStyle/>
          <a:p>
            <a:pPr algn="ctr"/>
            <a:r>
              <a:rPr lang="en-US" b="1" dirty="0" smtClean="0"/>
              <a:t>Exposure assessment</a:t>
            </a:r>
            <a:endParaRPr lang="en-US" b="1" dirty="0"/>
          </a:p>
        </p:txBody>
      </p:sp>
      <p:sp>
        <p:nvSpPr>
          <p:cNvPr id="3" name="Zástupný symbol pro obsah 2"/>
          <p:cNvSpPr>
            <a:spLocks noGrp="1"/>
          </p:cNvSpPr>
          <p:nvPr>
            <p:ph idx="1"/>
          </p:nvPr>
        </p:nvSpPr>
        <p:spPr>
          <a:xfrm>
            <a:off x="533399" y="1638300"/>
            <a:ext cx="11229975" cy="4838699"/>
          </a:xfrm>
        </p:spPr>
        <p:txBody>
          <a:bodyPr vert="horz" lIns="91440" tIns="45720" rIns="91440" bIns="45720" rtlCol="0" anchor="t">
            <a:normAutofit/>
          </a:bodyPr>
          <a:lstStyle/>
          <a:p>
            <a:r>
              <a:rPr lang="en-US" dirty="0" smtClean="0"/>
              <a:t>Potential dose</a:t>
            </a:r>
          </a:p>
          <a:p>
            <a:pPr lvl="1"/>
            <a:r>
              <a:rPr lang="en-US" dirty="0" smtClean="0"/>
              <a:t>It corresponds to the concentration of the agent in the environment (</a:t>
            </a:r>
            <a:r>
              <a:rPr lang="en-US" dirty="0" err="1" smtClean="0"/>
              <a:t>i</a:t>
            </a:r>
            <a:r>
              <a:rPr lang="en-US" dirty="0" smtClean="0"/>
              <a:t>. e. in air, water, food, soil), converted to a unit of mass, volume or area of the matrix.</a:t>
            </a:r>
          </a:p>
          <a:p>
            <a:r>
              <a:rPr lang="en-US" dirty="0" smtClean="0"/>
              <a:t>Applied dose</a:t>
            </a:r>
          </a:p>
          <a:p>
            <a:pPr lvl="1"/>
            <a:r>
              <a:rPr lang="en-US" dirty="0" smtClean="0"/>
              <a:t>It depends on the speed of diffusion and capacity of receptor.</a:t>
            </a:r>
          </a:p>
          <a:p>
            <a:pPr lvl="1"/>
            <a:r>
              <a:rPr lang="en-US" dirty="0" smtClean="0"/>
              <a:t>Ingestion, inhalation, contact with skin or mucous membranes</a:t>
            </a:r>
          </a:p>
          <a:p>
            <a:pPr lvl="2"/>
            <a:r>
              <a:rPr lang="en-US" dirty="0" smtClean="0"/>
              <a:t>Comment: besides the concentration, the duration of exposure can also determine the size of the effect.</a:t>
            </a:r>
          </a:p>
          <a:p>
            <a:r>
              <a:rPr lang="en-US" dirty="0" smtClean="0"/>
              <a:t>Effective dose</a:t>
            </a:r>
          </a:p>
          <a:p>
            <a:pPr lvl="1"/>
            <a:r>
              <a:rPr lang="en-US" dirty="0" smtClean="0"/>
              <a:t>Defined by the concentration of agents in the target organ</a:t>
            </a:r>
            <a:endParaRPr lang="en-US" dirty="0"/>
          </a:p>
        </p:txBody>
      </p:sp>
    </p:spTree>
    <p:extLst>
      <p:ext uri="{BB962C8B-B14F-4D97-AF65-F5344CB8AC3E}">
        <p14:creationId xmlns:p14="http://schemas.microsoft.com/office/powerpoint/2010/main" val="2305789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47D5A20-DB71-48BC-8966-D5F8B3CD4A33}"/>
              </a:ext>
            </a:extLst>
          </p:cNvPr>
          <p:cNvSpPr>
            <a:spLocks noGrp="1"/>
          </p:cNvSpPr>
          <p:nvPr>
            <p:ph type="title"/>
          </p:nvPr>
        </p:nvSpPr>
        <p:spPr/>
        <p:txBody>
          <a:bodyPr/>
          <a:lstStyle/>
          <a:p>
            <a:pPr algn="ctr"/>
            <a:r>
              <a:rPr lang="en-US" b="1" dirty="0" smtClean="0"/>
              <a:t>Exposure assessment – methods</a:t>
            </a:r>
            <a:endParaRPr lang="en-US" b="1" dirty="0"/>
          </a:p>
        </p:txBody>
      </p:sp>
      <p:sp>
        <p:nvSpPr>
          <p:cNvPr id="3" name="Zástupný symbol pro obsah 2">
            <a:extLst>
              <a:ext uri="{FF2B5EF4-FFF2-40B4-BE49-F238E27FC236}">
                <a16:creationId xmlns:a16="http://schemas.microsoft.com/office/drawing/2014/main" xmlns="" id="{242AD143-8D27-4B43-8310-7BA31FFBD239}"/>
              </a:ext>
            </a:extLst>
          </p:cNvPr>
          <p:cNvSpPr>
            <a:spLocks noGrp="1"/>
          </p:cNvSpPr>
          <p:nvPr>
            <p:ph idx="1"/>
          </p:nvPr>
        </p:nvSpPr>
        <p:spPr>
          <a:xfrm>
            <a:off x="457200" y="1619250"/>
            <a:ext cx="11296650" cy="4876799"/>
          </a:xfrm>
        </p:spPr>
        <p:txBody>
          <a:bodyPr vert="horz" lIns="91440" tIns="45720" rIns="91440" bIns="45720" rtlCol="0" anchor="t">
            <a:normAutofit/>
          </a:bodyPr>
          <a:lstStyle/>
          <a:p>
            <a:r>
              <a:rPr lang="en-US" dirty="0" smtClean="0"/>
              <a:t>Indirect methods</a:t>
            </a:r>
          </a:p>
          <a:p>
            <a:pPr marL="914400" lvl="1" indent="-457200">
              <a:buAutoNum type="arabicPeriod"/>
            </a:pPr>
            <a:r>
              <a:rPr lang="en-US" dirty="0" smtClean="0"/>
              <a:t>Environmental monitoring: The amount of agent in the matrix multiplied by the average matrix intake by the exposed person:</a:t>
            </a:r>
          </a:p>
          <a:p>
            <a:pPr lvl="2"/>
            <a:r>
              <a:rPr lang="en-US" dirty="0" smtClean="0">
                <a:solidFill>
                  <a:schemeClr val="accent1">
                    <a:lumMod val="75000"/>
                  </a:schemeClr>
                </a:solidFill>
              </a:rPr>
              <a:t>Average lung volume (22 m3/person/day)</a:t>
            </a:r>
          </a:p>
          <a:p>
            <a:pPr lvl="2"/>
            <a:r>
              <a:rPr lang="en-US" dirty="0" smtClean="0">
                <a:solidFill>
                  <a:schemeClr val="accent1">
                    <a:lumMod val="75000"/>
                  </a:schemeClr>
                </a:solidFill>
              </a:rPr>
              <a:t>Average water consumption per person (1,9 liter/day)</a:t>
            </a:r>
          </a:p>
          <a:p>
            <a:pPr lvl="2"/>
            <a:r>
              <a:rPr lang="en-US" dirty="0" smtClean="0">
                <a:solidFill>
                  <a:schemeClr val="accent1">
                    <a:lumMod val="75000"/>
                  </a:schemeClr>
                </a:solidFill>
              </a:rPr>
              <a:t>Amount of food consumed per person (e.g. Food pyramid)</a:t>
            </a:r>
          </a:p>
          <a:p>
            <a:pPr lvl="2"/>
            <a:r>
              <a:rPr lang="en-US" dirty="0" smtClean="0">
                <a:solidFill>
                  <a:schemeClr val="accent1">
                    <a:lumMod val="75000"/>
                  </a:schemeClr>
                </a:solidFill>
              </a:rPr>
              <a:t>The average length of stay in the swimming pool</a:t>
            </a:r>
          </a:p>
          <a:p>
            <a:pPr lvl="2"/>
            <a:r>
              <a:rPr lang="en-US" dirty="0" smtClean="0">
                <a:solidFill>
                  <a:schemeClr val="accent1">
                    <a:lumMod val="75000"/>
                  </a:schemeClr>
                </a:solidFill>
              </a:rPr>
              <a:t>Inaccuracy! </a:t>
            </a:r>
            <a:r>
              <a:rPr lang="en-US" dirty="0" err="1" smtClean="0">
                <a:solidFill>
                  <a:schemeClr val="accent1">
                    <a:lumMod val="75000"/>
                  </a:schemeClr>
                </a:solidFill>
              </a:rPr>
              <a:t>Interindividual</a:t>
            </a:r>
            <a:r>
              <a:rPr lang="en-US" dirty="0" smtClean="0">
                <a:solidFill>
                  <a:schemeClr val="accent1">
                    <a:lumMod val="75000"/>
                  </a:schemeClr>
                </a:solidFill>
              </a:rPr>
              <a:t> differences are significant!</a:t>
            </a:r>
          </a:p>
          <a:p>
            <a:pPr marL="914400" lvl="2" indent="0">
              <a:buNone/>
            </a:pPr>
            <a:endParaRPr lang="en-US" dirty="0" smtClean="0"/>
          </a:p>
          <a:p>
            <a:pPr marL="914400" lvl="1" indent="-457200">
              <a:buAutoNum type="arabicPeriod"/>
            </a:pPr>
            <a:r>
              <a:rPr lang="en-US" dirty="0" smtClean="0"/>
              <a:t>Exposure scenario or questionnaire survey: A rough estimation of the exposure can be specified, most often in a well defined population group (typically school pupils, members of the army ...)</a:t>
            </a:r>
          </a:p>
          <a:p>
            <a:pPr marL="914400" lvl="1" indent="-457200">
              <a:buAutoNum type="arabicPeriod"/>
            </a:pPr>
            <a:endParaRPr lang="cs-CZ" dirty="0"/>
          </a:p>
          <a:p>
            <a:pPr marL="0" indent="0">
              <a:buNone/>
            </a:pPr>
            <a:endParaRPr lang="cs-CZ" dirty="0"/>
          </a:p>
          <a:p>
            <a:endParaRPr lang="cs-CZ" dirty="0"/>
          </a:p>
        </p:txBody>
      </p:sp>
    </p:spTree>
    <p:extLst>
      <p:ext uri="{BB962C8B-B14F-4D97-AF65-F5344CB8AC3E}">
        <p14:creationId xmlns:p14="http://schemas.microsoft.com/office/powerpoint/2010/main" val="3693224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1">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ek 4" descr="Terrible Things People Eat | Jeff Vrabel">
            <a:extLst>
              <a:ext uri="{FF2B5EF4-FFF2-40B4-BE49-F238E27FC236}">
                <a16:creationId xmlns:a16="http://schemas.microsoft.com/office/drawing/2014/main" xmlns="" id="{65295B48-9A31-4A28-9F54-124318E7420A}"/>
              </a:ext>
            </a:extLst>
          </p:cNvPr>
          <p:cNvPicPr>
            <a:picLocks noGrp="1" noChangeAspect="1"/>
          </p:cNvPicPr>
          <p:nvPr>
            <p:ph idx="1"/>
          </p:nvPr>
        </p:nvPicPr>
        <p:blipFill>
          <a:blip r:embed="rId2"/>
          <a:stretch>
            <a:fillRect/>
          </a:stretch>
        </p:blipFill>
        <p:spPr>
          <a:xfrm>
            <a:off x="4038600" y="1216934"/>
            <a:ext cx="7188199" cy="4420742"/>
          </a:xfrm>
          <a:prstGeom prst="rect">
            <a:avLst/>
          </a:prstGeom>
        </p:spPr>
      </p:pic>
      <p:sp>
        <p:nvSpPr>
          <p:cNvPr id="2" name="Nadpis 1">
            <a:extLst>
              <a:ext uri="{FF2B5EF4-FFF2-40B4-BE49-F238E27FC236}">
                <a16:creationId xmlns:a16="http://schemas.microsoft.com/office/drawing/2014/main" xmlns="" id="{1AC0496B-A3CF-4420-BBF5-9D9FDCDBF54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000" dirty="0">
                <a:solidFill>
                  <a:schemeClr val="bg1"/>
                </a:solidFill>
              </a:rPr>
              <a:t>Estimation of individual exposure based on the food pyramid may </a:t>
            </a:r>
            <a:r>
              <a:rPr lang="en-US" sz="2000" dirty="0" smtClean="0">
                <a:solidFill>
                  <a:schemeClr val="bg1"/>
                </a:solidFill>
              </a:rPr>
              <a:t>be difficult.</a:t>
            </a:r>
            <a:endParaRPr lang="en-US" sz="2000" kern="1200" dirty="0">
              <a:solidFill>
                <a:schemeClr val="bg1"/>
              </a:solidFill>
            </a:endParaRPr>
          </a:p>
        </p:txBody>
      </p:sp>
    </p:spTree>
    <p:extLst>
      <p:ext uri="{BB962C8B-B14F-4D97-AF65-F5344CB8AC3E}">
        <p14:creationId xmlns:p14="http://schemas.microsoft.com/office/powerpoint/2010/main" val="286620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AEDDAF1-54A0-4371-BCE1-8CB56BC3DE52}"/>
              </a:ext>
            </a:extLst>
          </p:cNvPr>
          <p:cNvSpPr>
            <a:spLocks noGrp="1"/>
          </p:cNvSpPr>
          <p:nvPr>
            <p:ph type="title"/>
          </p:nvPr>
        </p:nvSpPr>
        <p:spPr/>
        <p:txBody>
          <a:bodyPr/>
          <a:lstStyle/>
          <a:p>
            <a:r>
              <a:rPr lang="en-US" b="1" dirty="0" smtClean="0"/>
              <a:t>Exposure assessment – methods II.</a:t>
            </a:r>
            <a:endParaRPr lang="en-US" dirty="0"/>
          </a:p>
        </p:txBody>
      </p:sp>
      <p:sp>
        <p:nvSpPr>
          <p:cNvPr id="3" name="Zástupný symbol pro obsah 2">
            <a:extLst>
              <a:ext uri="{FF2B5EF4-FFF2-40B4-BE49-F238E27FC236}">
                <a16:creationId xmlns:a16="http://schemas.microsoft.com/office/drawing/2014/main" xmlns="" id="{F6E46E3D-B06D-4919-9161-568087B52C67}"/>
              </a:ext>
            </a:extLst>
          </p:cNvPr>
          <p:cNvSpPr>
            <a:spLocks noGrp="1"/>
          </p:cNvSpPr>
          <p:nvPr>
            <p:ph idx="1"/>
          </p:nvPr>
        </p:nvSpPr>
        <p:spPr/>
        <p:txBody>
          <a:bodyPr vert="horz" lIns="91440" tIns="45720" rIns="91440" bIns="45720" rtlCol="0" anchor="t">
            <a:normAutofit/>
          </a:bodyPr>
          <a:lstStyle/>
          <a:p>
            <a:r>
              <a:rPr lang="en-US" sz="3200" dirty="0" smtClean="0"/>
              <a:t>Direct methods</a:t>
            </a:r>
          </a:p>
          <a:p>
            <a:pPr marL="457200" lvl="1" indent="0">
              <a:buNone/>
            </a:pPr>
            <a:r>
              <a:rPr lang="en-US" sz="2800" dirty="0" smtClean="0"/>
              <a:t>     are preferred but are generally less accessible.</a:t>
            </a:r>
            <a:endParaRPr lang="en-US" sz="2800" dirty="0" smtClean="0">
              <a:cs typeface="Calibri"/>
            </a:endParaRPr>
          </a:p>
          <a:p>
            <a:pPr lvl="1"/>
            <a:r>
              <a:rPr lang="en-US" sz="2800" dirty="0" smtClean="0"/>
              <a:t>Personal monitoring:</a:t>
            </a:r>
            <a:endParaRPr lang="en-US" sz="2800" dirty="0" smtClean="0">
              <a:cs typeface="Calibri"/>
            </a:endParaRPr>
          </a:p>
          <a:p>
            <a:pPr lvl="2"/>
            <a:r>
              <a:rPr lang="en-US" sz="2400" dirty="0" smtClean="0"/>
              <a:t>24 </a:t>
            </a:r>
            <a:r>
              <a:rPr lang="en-US" sz="2400" dirty="0" err="1" smtClean="0"/>
              <a:t>hrs</a:t>
            </a:r>
            <a:r>
              <a:rPr lang="en-US" sz="2400" dirty="0" smtClean="0"/>
              <a:t> recall</a:t>
            </a:r>
            <a:r>
              <a:rPr lang="en-US" sz="2400" dirty="0" smtClean="0">
                <a:cs typeface="Calibri"/>
              </a:rPr>
              <a:t>, double portion </a:t>
            </a:r>
            <a:r>
              <a:rPr lang="en-US" sz="2400" dirty="0" smtClean="0"/>
              <a:t>method…</a:t>
            </a:r>
            <a:endParaRPr lang="en-US" sz="2400" dirty="0" smtClean="0">
              <a:cs typeface="Calibri"/>
            </a:endParaRPr>
          </a:p>
          <a:p>
            <a:pPr lvl="2"/>
            <a:r>
              <a:rPr lang="en-US" sz="2400" dirty="0" smtClean="0"/>
              <a:t>Personal dosimetry - healthcare workers</a:t>
            </a:r>
            <a:endParaRPr lang="en-US" sz="2400" dirty="0" smtClean="0">
              <a:cs typeface="Calibri"/>
            </a:endParaRPr>
          </a:p>
          <a:p>
            <a:pPr lvl="1"/>
            <a:r>
              <a:rPr lang="en-US" sz="2800" dirty="0" smtClean="0"/>
              <a:t>Biological monitoring</a:t>
            </a:r>
            <a:endParaRPr lang="en-US" sz="2800" dirty="0" smtClean="0">
              <a:cs typeface="Calibri"/>
            </a:endParaRPr>
          </a:p>
          <a:p>
            <a:pPr lvl="2"/>
            <a:r>
              <a:rPr lang="en-US" sz="2400" dirty="0" smtClean="0"/>
              <a:t>Biomarkers of exposure (DNA adduct in tests of genotoxicity)</a:t>
            </a:r>
            <a:endParaRPr lang="en-US" sz="2400" dirty="0" smtClean="0">
              <a:cs typeface="Calibri"/>
            </a:endParaRPr>
          </a:p>
          <a:p>
            <a:pPr lvl="2"/>
            <a:r>
              <a:rPr lang="en-US" sz="2400" dirty="0" smtClean="0"/>
              <a:t>Biomarkers of effect (measurable pathophysiological changes in organs)</a:t>
            </a:r>
            <a:endParaRPr lang="en-US" sz="2400" dirty="0" smtClean="0">
              <a:cs typeface="Calibri"/>
            </a:endParaRPr>
          </a:p>
          <a:p>
            <a:pPr lvl="2"/>
            <a:r>
              <a:rPr lang="en-US" sz="2400" dirty="0" smtClean="0"/>
              <a:t>Biomarkers of sensitivity (measurable susceptibility to health impairment) </a:t>
            </a:r>
            <a:endParaRPr lang="en-US" sz="2400" dirty="0">
              <a:cs typeface="Calibri"/>
            </a:endParaRPr>
          </a:p>
        </p:txBody>
      </p:sp>
      <p:pic>
        <p:nvPicPr>
          <p:cNvPr id="4" name="Obrázek 4" descr="File:&lt;strong&gt;Dosimeter&lt;/strong&gt;.png - Wikimedia Commons">
            <a:extLst>
              <a:ext uri="{FF2B5EF4-FFF2-40B4-BE49-F238E27FC236}">
                <a16:creationId xmlns:a16="http://schemas.microsoft.com/office/drawing/2014/main" xmlns="" id="{3146F334-8C5B-4221-A16B-484552F93085}"/>
              </a:ext>
            </a:extLst>
          </p:cNvPr>
          <p:cNvPicPr>
            <a:picLocks noChangeAspect="1"/>
          </p:cNvPicPr>
          <p:nvPr/>
        </p:nvPicPr>
        <p:blipFill>
          <a:blip r:embed="rId2"/>
          <a:stretch>
            <a:fillRect/>
          </a:stretch>
        </p:blipFill>
        <p:spPr>
          <a:xfrm>
            <a:off x="10239375" y="45694"/>
            <a:ext cx="1483372" cy="3732446"/>
          </a:xfrm>
          <a:prstGeom prst="rect">
            <a:avLst/>
          </a:prstGeom>
        </p:spPr>
      </p:pic>
      <p:sp>
        <p:nvSpPr>
          <p:cNvPr id="6" name="Šipka: pětiúhelník 5">
            <a:extLst>
              <a:ext uri="{FF2B5EF4-FFF2-40B4-BE49-F238E27FC236}">
                <a16:creationId xmlns:a16="http://schemas.microsoft.com/office/drawing/2014/main" xmlns="" id="{9CB4235D-AB92-403E-BB82-FF74AEF02650}"/>
              </a:ext>
            </a:extLst>
          </p:cNvPr>
          <p:cNvSpPr/>
          <p:nvPr/>
        </p:nvSpPr>
        <p:spPr>
          <a:xfrm rot="-1620000">
            <a:off x="7696200" y="2600325"/>
            <a:ext cx="2244881" cy="4841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040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smtClean="0"/>
              <a:t>Risk characterization</a:t>
            </a:r>
            <a:endParaRPr lang="en-US" b="1" dirty="0"/>
          </a:p>
        </p:txBody>
      </p:sp>
      <p:sp>
        <p:nvSpPr>
          <p:cNvPr id="3" name="Zástupný symbol pro obsah 2"/>
          <p:cNvSpPr>
            <a:spLocks noGrp="1"/>
          </p:cNvSpPr>
          <p:nvPr>
            <p:ph idx="1"/>
          </p:nvPr>
        </p:nvSpPr>
        <p:spPr>
          <a:xfrm>
            <a:off x="838200" y="1514475"/>
            <a:ext cx="10515600" cy="4662488"/>
          </a:xfrm>
        </p:spPr>
        <p:txBody>
          <a:bodyPr vert="horz" lIns="91440" tIns="45720" rIns="91440" bIns="45720" rtlCol="0" anchor="t">
            <a:normAutofit/>
          </a:bodyPr>
          <a:lstStyle/>
          <a:p>
            <a:pPr marL="514350" indent="-514350">
              <a:buFont typeface="+mj-lt"/>
              <a:buAutoNum type="arabicPeriod"/>
            </a:pPr>
            <a:r>
              <a:rPr lang="en-US" dirty="0"/>
              <a:t>Harmful to health has not been </a:t>
            </a:r>
            <a:r>
              <a:rPr lang="en-US" dirty="0" smtClean="0"/>
              <a:t>confirmed</a:t>
            </a:r>
            <a:endParaRPr lang="cs-CZ" dirty="0"/>
          </a:p>
          <a:p>
            <a:pPr marL="514350" indent="-514350">
              <a:buFont typeface="+mj-lt"/>
              <a:buAutoNum type="arabicPeriod"/>
            </a:pPr>
            <a:r>
              <a:rPr lang="en-US" dirty="0"/>
              <a:t>Exposure to harmful factor reduces the level of well-being (health in a broader sense</a:t>
            </a:r>
            <a:r>
              <a:rPr lang="en-US" dirty="0" smtClean="0"/>
              <a:t>)</a:t>
            </a:r>
            <a:endParaRPr lang="cs-CZ" dirty="0"/>
          </a:p>
          <a:p>
            <a:pPr lvl="1"/>
            <a:r>
              <a:rPr lang="en-US" dirty="0"/>
              <a:t>Example: The source of environmental noise has forced the use of space (more demanding activities are moved to a quieter part of the building</a:t>
            </a:r>
            <a:r>
              <a:rPr lang="en-US" dirty="0" smtClean="0"/>
              <a:t>)</a:t>
            </a:r>
            <a:r>
              <a:rPr lang="cs-CZ" dirty="0"/>
              <a:t>.</a:t>
            </a:r>
            <a:endParaRPr lang="cs-CZ" dirty="0" smtClean="0"/>
          </a:p>
          <a:p>
            <a:pPr marL="514350" indent="-514350">
              <a:buFont typeface="+mj-lt"/>
              <a:buAutoNum type="arabicPeriod"/>
            </a:pPr>
            <a:r>
              <a:rPr lang="en-US" dirty="0"/>
              <a:t>Exposure to a harmful factor poses a threat to health in the longer term, with the factor being considered at most as one of several disease factors (long-term and multifactorial health effects</a:t>
            </a:r>
            <a:r>
              <a:rPr lang="en-US" dirty="0" smtClean="0"/>
              <a:t>)</a:t>
            </a:r>
            <a:endParaRPr lang="cs-CZ" dirty="0" smtClean="0"/>
          </a:p>
          <a:p>
            <a:pPr marL="514350" indent="-514350">
              <a:buFont typeface="+mj-lt"/>
              <a:buAutoNum type="arabicPeriod"/>
            </a:pPr>
            <a:r>
              <a:rPr lang="en-US" dirty="0"/>
              <a:t>Exposure to harmful agents poses an immediate threat to human health or </a:t>
            </a:r>
            <a:r>
              <a:rPr lang="en-US" dirty="0" smtClean="0"/>
              <a:t>lives</a:t>
            </a:r>
            <a:endParaRPr lang="cs-CZ" dirty="0"/>
          </a:p>
          <a:p>
            <a:pPr lvl="1"/>
            <a:r>
              <a:rPr lang="cs-CZ" i="1" dirty="0" smtClean="0"/>
              <a:t>(</a:t>
            </a:r>
            <a:r>
              <a:rPr lang="cs-CZ" i="1" dirty="0" err="1" smtClean="0"/>
              <a:t>See</a:t>
            </a:r>
            <a:r>
              <a:rPr lang="cs-CZ" i="1" dirty="0" smtClean="0"/>
              <a:t> </a:t>
            </a:r>
            <a:r>
              <a:rPr lang="en-US" i="1" dirty="0" smtClean="0"/>
              <a:t>the Czech “methanol affair</a:t>
            </a:r>
            <a:r>
              <a:rPr lang="cs-CZ" i="1" dirty="0" smtClean="0"/>
              <a:t>“</a:t>
            </a:r>
            <a:r>
              <a:rPr lang="en-US" i="1" dirty="0" smtClean="0"/>
              <a:t> </a:t>
            </a:r>
            <a:r>
              <a:rPr lang="en-US" i="1" dirty="0"/>
              <a:t>in </a:t>
            </a:r>
            <a:r>
              <a:rPr lang="en-US" i="1" dirty="0" smtClean="0"/>
              <a:t>2012</a:t>
            </a:r>
            <a:r>
              <a:rPr lang="cs-CZ" i="1" dirty="0" smtClean="0"/>
              <a:t>.)</a:t>
            </a:r>
            <a:endParaRPr lang="cs-CZ" i="1" dirty="0"/>
          </a:p>
        </p:txBody>
      </p:sp>
    </p:spTree>
    <p:extLst>
      <p:ext uri="{BB962C8B-B14F-4D97-AF65-F5344CB8AC3E}">
        <p14:creationId xmlns:p14="http://schemas.microsoft.com/office/powerpoint/2010/main" val="889805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xmlns=""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19" y="1843404"/>
            <a:ext cx="5614835" cy="3017972"/>
          </a:xfrm>
          <a:prstGeom prst="rect">
            <a:avLst/>
          </a:prstGeom>
          <a:effectLst/>
        </p:spPr>
      </p:pic>
      <p:sp>
        <p:nvSpPr>
          <p:cNvPr id="2" name="Nadpis 1"/>
          <p:cNvSpPr>
            <a:spLocks noGrp="1"/>
          </p:cNvSpPr>
          <p:nvPr>
            <p:ph type="title"/>
          </p:nvPr>
        </p:nvSpPr>
        <p:spPr>
          <a:xfrm>
            <a:off x="648929" y="629266"/>
            <a:ext cx="3505495" cy="1622321"/>
          </a:xfrm>
        </p:spPr>
        <p:txBody>
          <a:bodyPr vert="horz" lIns="91440" tIns="45720" rIns="91440" bIns="45720" rtlCol="0" anchor="ctr">
            <a:normAutofit/>
          </a:bodyPr>
          <a:lstStyle/>
          <a:p>
            <a:pPr algn="ctr"/>
            <a:r>
              <a:rPr lang="cs-CZ" sz="4400" b="1" dirty="0"/>
              <a:t>Risk </a:t>
            </a:r>
            <a:r>
              <a:rPr lang="cs-CZ" sz="4400" b="1" dirty="0" smtClean="0"/>
              <a:t>matrix</a:t>
            </a:r>
            <a:endParaRPr lang="en-US" sz="4400" b="1" kern="1200" dirty="0">
              <a:solidFill>
                <a:schemeClr val="tx1"/>
              </a:solidFill>
            </a:endParaRPr>
          </a:p>
        </p:txBody>
      </p:sp>
      <p:sp>
        <p:nvSpPr>
          <p:cNvPr id="4" name="Zástupný symbol pro text 3"/>
          <p:cNvSpPr>
            <a:spLocks noGrp="1"/>
          </p:cNvSpPr>
          <p:nvPr>
            <p:ph type="body" sz="half" idx="2"/>
          </p:nvPr>
        </p:nvSpPr>
        <p:spPr>
          <a:xfrm>
            <a:off x="648929" y="3114675"/>
            <a:ext cx="3505494" cy="2619375"/>
          </a:xfrm>
        </p:spPr>
        <p:txBody>
          <a:bodyPr vert="horz" lIns="91440" tIns="45720" rIns="91440" bIns="45720" rtlCol="0" anchor="t">
            <a:normAutofit/>
          </a:bodyPr>
          <a:lstStyle/>
          <a:p>
            <a:r>
              <a:rPr lang="en-US" sz="2800" dirty="0" smtClean="0"/>
              <a:t>Graphic tool for expressing the risk according to the probability of exposure and the size of the effect. </a:t>
            </a:r>
            <a:endParaRPr lang="en-US" sz="2800" dirty="0"/>
          </a:p>
        </p:txBody>
      </p:sp>
    </p:spTree>
    <p:extLst>
      <p:ext uri="{BB962C8B-B14F-4D97-AF65-F5344CB8AC3E}">
        <p14:creationId xmlns:p14="http://schemas.microsoft.com/office/powerpoint/2010/main" val="1609473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06450"/>
          </a:xfrm>
        </p:spPr>
        <p:txBody>
          <a:bodyPr>
            <a:normAutofit/>
          </a:bodyPr>
          <a:lstStyle/>
          <a:p>
            <a:pPr algn="ctr"/>
            <a:r>
              <a:rPr lang="en-US" b="1" dirty="0"/>
              <a:t>Uncertainty in health risk </a:t>
            </a:r>
            <a:r>
              <a:rPr lang="en-US" b="1" dirty="0" smtClean="0"/>
              <a:t>assessment</a:t>
            </a:r>
            <a:endParaRPr lang="cs-CZ" b="1" dirty="0"/>
          </a:p>
        </p:txBody>
      </p:sp>
      <p:sp>
        <p:nvSpPr>
          <p:cNvPr id="3" name="Zástupný symbol pro obsah 2"/>
          <p:cNvSpPr>
            <a:spLocks noGrp="1"/>
          </p:cNvSpPr>
          <p:nvPr>
            <p:ph idx="1"/>
          </p:nvPr>
        </p:nvSpPr>
        <p:spPr>
          <a:xfrm>
            <a:off x="557212" y="1343025"/>
            <a:ext cx="11077575" cy="5124450"/>
          </a:xfrm>
        </p:spPr>
        <p:txBody>
          <a:bodyPr vert="horz" lIns="91440" tIns="45720" rIns="91440" bIns="45720" rtlCol="0" anchor="t">
            <a:noAutofit/>
          </a:bodyPr>
          <a:lstStyle/>
          <a:p>
            <a:r>
              <a:rPr lang="en-US" dirty="0" smtClean="0"/>
              <a:t>Errors in exposure </a:t>
            </a:r>
            <a:r>
              <a:rPr lang="en-US" dirty="0" err="1" smtClean="0"/>
              <a:t>assesment</a:t>
            </a:r>
            <a:endParaRPr lang="en-US" dirty="0" smtClean="0">
              <a:cs typeface="Calibri"/>
            </a:endParaRPr>
          </a:p>
          <a:p>
            <a:pPr lvl="1"/>
            <a:r>
              <a:rPr lang="en-US" sz="2800" dirty="0" smtClean="0">
                <a:cs typeface="Calibri"/>
              </a:rPr>
              <a:t>Most common</a:t>
            </a:r>
          </a:p>
          <a:p>
            <a:pPr lvl="1">
              <a:buFont typeface="Arial"/>
            </a:pPr>
            <a:r>
              <a:rPr lang="en-US" sz="2800" dirty="0" smtClean="0"/>
              <a:t>Due to the complexity of the presence of the agent in the matrix (water, soil, air, food, occupational exposure)</a:t>
            </a:r>
            <a:endParaRPr lang="en-US" sz="2800" dirty="0" smtClean="0">
              <a:cs typeface="Calibri"/>
            </a:endParaRPr>
          </a:p>
          <a:p>
            <a:pPr lvl="1">
              <a:buFont typeface="Arial"/>
            </a:pPr>
            <a:r>
              <a:rPr lang="en-US" sz="2800" dirty="0" smtClean="0"/>
              <a:t>The size of individual effective dose in the target organ of the individual</a:t>
            </a:r>
            <a:r>
              <a:rPr lang="en-US" sz="2800" dirty="0" smtClean="0">
                <a:cs typeface="Calibri"/>
              </a:rPr>
              <a:t> </a:t>
            </a:r>
          </a:p>
          <a:p>
            <a:pPr marL="457200" lvl="1" indent="0">
              <a:buNone/>
            </a:pPr>
            <a:endParaRPr lang="en-US" sz="2800" dirty="0" smtClean="0"/>
          </a:p>
          <a:p>
            <a:pPr>
              <a:buFont typeface="Arial"/>
            </a:pPr>
            <a:r>
              <a:rPr lang="en-US" dirty="0" smtClean="0"/>
              <a:t>Interspecies extrapolation</a:t>
            </a:r>
            <a:endParaRPr lang="en-US" dirty="0" smtClean="0">
              <a:cs typeface="Calibri"/>
            </a:endParaRPr>
          </a:p>
          <a:p>
            <a:pPr lvl="1"/>
            <a:r>
              <a:rPr lang="en-US" sz="2800" dirty="0" smtClean="0"/>
              <a:t>In many cases, toxicological data exists only on animal or tissue models</a:t>
            </a:r>
          </a:p>
          <a:p>
            <a:pPr lvl="1"/>
            <a:r>
              <a:rPr lang="en-US" sz="2800" dirty="0" smtClean="0"/>
              <a:t>Can be eliminated with the development of epidemiological methods of work</a:t>
            </a:r>
            <a:endParaRPr lang="en-US" sz="2800" dirty="0">
              <a:cs typeface="Calibri"/>
            </a:endParaRPr>
          </a:p>
        </p:txBody>
      </p:sp>
    </p:spTree>
    <p:extLst>
      <p:ext uri="{BB962C8B-B14F-4D97-AF65-F5344CB8AC3E}">
        <p14:creationId xmlns:p14="http://schemas.microsoft.com/office/powerpoint/2010/main" val="3249159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FB74034-617E-4D70-A24D-D7D62671CC75}"/>
              </a:ext>
            </a:extLst>
          </p:cNvPr>
          <p:cNvSpPr>
            <a:spLocks noGrp="1"/>
          </p:cNvSpPr>
          <p:nvPr>
            <p:ph type="title"/>
          </p:nvPr>
        </p:nvSpPr>
        <p:spPr/>
        <p:txBody>
          <a:bodyPr/>
          <a:lstStyle/>
          <a:p>
            <a:pPr algn="ctr"/>
            <a:r>
              <a:rPr lang="cs-CZ" b="1" dirty="0" smtClean="0"/>
              <a:t>Epidemiology</a:t>
            </a:r>
            <a:endParaRPr lang="cs-CZ" b="1" dirty="0"/>
          </a:p>
        </p:txBody>
      </p:sp>
      <p:sp>
        <p:nvSpPr>
          <p:cNvPr id="3" name="Zástupný symbol pro obsah 2">
            <a:extLst>
              <a:ext uri="{FF2B5EF4-FFF2-40B4-BE49-F238E27FC236}">
                <a16:creationId xmlns:a16="http://schemas.microsoft.com/office/drawing/2014/main" xmlns="" id="{1FC62195-E3B0-4D5D-802A-1D8CB0F9F1D0}"/>
              </a:ext>
            </a:extLst>
          </p:cNvPr>
          <p:cNvSpPr>
            <a:spLocks noGrp="1"/>
          </p:cNvSpPr>
          <p:nvPr>
            <p:ph idx="1"/>
          </p:nvPr>
        </p:nvSpPr>
        <p:spPr/>
        <p:txBody>
          <a:bodyPr vert="horz" lIns="91440" tIns="45720" rIns="91440" bIns="45720" rtlCol="0" anchor="t">
            <a:normAutofit/>
          </a:bodyPr>
          <a:lstStyle/>
          <a:p>
            <a:r>
              <a:rPr lang="en-US" dirty="0" smtClean="0"/>
              <a:t>Method of work used to study the distribution of determinants of diseases in the population.</a:t>
            </a:r>
          </a:p>
          <a:p>
            <a:pPr lvl="1"/>
            <a:r>
              <a:rPr lang="en-US" i="1" dirty="0" smtClean="0"/>
              <a:t>Epi </a:t>
            </a:r>
            <a:r>
              <a:rPr lang="en-US" i="1" dirty="0" err="1" smtClean="0"/>
              <a:t>demios</a:t>
            </a:r>
            <a:r>
              <a:rPr lang="en-US" i="1" dirty="0" smtClean="0"/>
              <a:t> (Greek) = Among the people</a:t>
            </a:r>
          </a:p>
          <a:p>
            <a:pPr marL="457200" lvl="1" indent="0">
              <a:buNone/>
            </a:pPr>
            <a:endParaRPr lang="en-US" i="1" dirty="0" smtClean="0"/>
          </a:p>
          <a:p>
            <a:r>
              <a:rPr lang="en-US" dirty="0" smtClean="0"/>
              <a:t>Descriptive, analytical, experimental and interventional epidemiology use statistical methods; a separate field of biostatistics is being developed.</a:t>
            </a:r>
          </a:p>
          <a:p>
            <a:pPr marL="0" indent="0">
              <a:buNone/>
            </a:pPr>
            <a:endParaRPr lang="en-US" dirty="0" smtClean="0"/>
          </a:p>
          <a:p>
            <a:r>
              <a:rPr lang="en-US" dirty="0" smtClean="0"/>
              <a:t>Focus on the study of infectious and (later) non-infectious diseases.</a:t>
            </a:r>
            <a:endParaRPr lang="cs-CZ" dirty="0"/>
          </a:p>
        </p:txBody>
      </p:sp>
    </p:spTree>
    <p:extLst>
      <p:ext uri="{BB962C8B-B14F-4D97-AF65-F5344CB8AC3E}">
        <p14:creationId xmlns:p14="http://schemas.microsoft.com/office/powerpoint/2010/main" val="1140046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6" descr="&lt;strong&gt;Assessing, managing, and communicating chemical food risks&lt;/strong&gt; ...">
            <a:extLst>
              <a:ext uri="{FF2B5EF4-FFF2-40B4-BE49-F238E27FC236}">
                <a16:creationId xmlns:a16="http://schemas.microsoft.com/office/drawing/2014/main" xmlns="" id="{50943E4D-F73C-43FD-A81C-0A137C950B3C}"/>
              </a:ext>
            </a:extLst>
          </p:cNvPr>
          <p:cNvPicPr>
            <a:picLocks noChangeAspect="1"/>
          </p:cNvPicPr>
          <p:nvPr/>
        </p:nvPicPr>
        <p:blipFill rotWithShape="1">
          <a:blip r:embed="rId2"/>
          <a:srcRect t="9555" r="1" b="4762"/>
          <a:stretch/>
        </p:blipFill>
        <p:spPr>
          <a:xfrm>
            <a:off x="5120640" y="1904281"/>
            <a:ext cx="6233160" cy="4272681"/>
          </a:xfrm>
          <a:prstGeom prst="rect">
            <a:avLst/>
          </a:prstGeom>
        </p:spPr>
      </p:pic>
      <p:sp>
        <p:nvSpPr>
          <p:cNvPr id="2" name="Nadpis 1">
            <a:extLst>
              <a:ext uri="{FF2B5EF4-FFF2-40B4-BE49-F238E27FC236}">
                <a16:creationId xmlns:a16="http://schemas.microsoft.com/office/drawing/2014/main" xmlns="" id="{522AE946-D1A1-43BF-9017-392FD6C7FD28}"/>
              </a:ext>
            </a:extLst>
          </p:cNvPr>
          <p:cNvSpPr>
            <a:spLocks noGrp="1"/>
          </p:cNvSpPr>
          <p:nvPr>
            <p:ph type="title"/>
          </p:nvPr>
        </p:nvSpPr>
        <p:spPr>
          <a:xfrm>
            <a:off x="838200" y="365125"/>
            <a:ext cx="10515600" cy="1325563"/>
          </a:xfrm>
        </p:spPr>
        <p:txBody>
          <a:bodyPr>
            <a:normAutofit/>
          </a:bodyPr>
          <a:lstStyle/>
          <a:p>
            <a:pPr algn="ctr"/>
            <a:r>
              <a:rPr lang="cs-CZ" b="1" dirty="0" smtClean="0">
                <a:cs typeface="Calibri Light"/>
              </a:rPr>
              <a:t>Epidemiology in </a:t>
            </a:r>
            <a:r>
              <a:rPr lang="cs-CZ" b="1" dirty="0" err="1" smtClean="0">
                <a:cs typeface="Calibri Light"/>
              </a:rPr>
              <a:t>health</a:t>
            </a:r>
            <a:r>
              <a:rPr lang="cs-CZ" b="1" dirty="0" smtClean="0">
                <a:cs typeface="Calibri Light"/>
              </a:rPr>
              <a:t> risk </a:t>
            </a:r>
            <a:r>
              <a:rPr lang="cs-CZ" b="1" dirty="0" err="1" smtClean="0">
                <a:cs typeface="Calibri Light"/>
              </a:rPr>
              <a:t>assessment</a:t>
            </a:r>
            <a:endParaRPr lang="cs-CZ" b="1" dirty="0"/>
          </a:p>
        </p:txBody>
      </p:sp>
      <p:sp>
        <p:nvSpPr>
          <p:cNvPr id="3" name="Zástupný symbol pro obsah 2">
            <a:extLst>
              <a:ext uri="{FF2B5EF4-FFF2-40B4-BE49-F238E27FC236}">
                <a16:creationId xmlns:a16="http://schemas.microsoft.com/office/drawing/2014/main" xmlns="" id="{A02C9F9D-77D2-49DF-850D-248485DFC334}"/>
              </a:ext>
            </a:extLst>
          </p:cNvPr>
          <p:cNvSpPr>
            <a:spLocks noGrp="1"/>
          </p:cNvSpPr>
          <p:nvPr>
            <p:ph idx="1"/>
          </p:nvPr>
        </p:nvSpPr>
        <p:spPr>
          <a:xfrm>
            <a:off x="838200" y="1666514"/>
            <a:ext cx="4210050" cy="4748213"/>
          </a:xfrm>
        </p:spPr>
        <p:txBody>
          <a:bodyPr vert="horz" lIns="91440" tIns="45720" rIns="91440" bIns="45720" rtlCol="0">
            <a:noAutofit/>
          </a:bodyPr>
          <a:lstStyle/>
          <a:p>
            <a:pPr marL="0" indent="0">
              <a:buNone/>
            </a:pPr>
            <a:r>
              <a:rPr lang="en-US" sz="2400" dirty="0" smtClean="0"/>
              <a:t>Benefits</a:t>
            </a:r>
            <a:endParaRPr lang="en-US" sz="2400" dirty="0" smtClean="0">
              <a:cs typeface="Calibri"/>
            </a:endParaRPr>
          </a:p>
          <a:p>
            <a:pPr lvl="1"/>
            <a:r>
              <a:rPr lang="en-US" dirty="0" smtClean="0"/>
              <a:t>fundamental role in the scientific concept of protecting public health</a:t>
            </a:r>
            <a:endParaRPr lang="en-US" dirty="0" smtClean="0">
              <a:cs typeface="Calibri"/>
            </a:endParaRPr>
          </a:p>
          <a:p>
            <a:pPr lvl="1"/>
            <a:r>
              <a:rPr lang="en-US" dirty="0" smtClean="0"/>
              <a:t>no need to perform interspecies extrapolation </a:t>
            </a:r>
          </a:p>
          <a:p>
            <a:pPr lvl="1"/>
            <a:r>
              <a:rPr lang="en-US" dirty="0" smtClean="0"/>
              <a:t>exposure to the harmful agent may be studied in context</a:t>
            </a:r>
            <a:endParaRPr lang="en-US" dirty="0" smtClean="0">
              <a:cs typeface="Calibri"/>
            </a:endParaRPr>
          </a:p>
          <a:p>
            <a:pPr lvl="1"/>
            <a:r>
              <a:rPr lang="en-US" dirty="0" smtClean="0"/>
              <a:t>no need to extrapolate experimental data to the low dose range</a:t>
            </a:r>
            <a:endParaRPr lang="en-US" dirty="0">
              <a:cs typeface="Calibri"/>
            </a:endParaRPr>
          </a:p>
        </p:txBody>
      </p:sp>
    </p:spTree>
    <p:extLst>
      <p:ext uri="{BB962C8B-B14F-4D97-AF65-F5344CB8AC3E}">
        <p14:creationId xmlns:p14="http://schemas.microsoft.com/office/powerpoint/2010/main" val="25841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6F3B41-8669-4A9D-9E42-86666D62430B}"/>
              </a:ext>
            </a:extLst>
          </p:cNvPr>
          <p:cNvSpPr>
            <a:spLocks noGrp="1"/>
          </p:cNvSpPr>
          <p:nvPr>
            <p:ph type="title"/>
          </p:nvPr>
        </p:nvSpPr>
        <p:spPr/>
        <p:txBody>
          <a:bodyPr/>
          <a:lstStyle/>
          <a:p>
            <a:pPr algn="ctr"/>
            <a:r>
              <a:rPr lang="cs-CZ" dirty="0" err="1" smtClean="0"/>
              <a:t>Health</a:t>
            </a:r>
            <a:r>
              <a:rPr lang="cs-CZ" dirty="0" smtClean="0"/>
              <a:t> </a:t>
            </a:r>
            <a:r>
              <a:rPr lang="cs-CZ" dirty="0" err="1" smtClean="0"/>
              <a:t>protection</a:t>
            </a:r>
            <a:r>
              <a:rPr lang="cs-CZ" dirty="0" smtClean="0"/>
              <a:t> and </a:t>
            </a:r>
            <a:r>
              <a:rPr lang="cs-CZ" dirty="0" err="1" smtClean="0"/>
              <a:t>promotion</a:t>
            </a:r>
            <a:endParaRPr lang="cs-CZ" dirty="0"/>
          </a:p>
        </p:txBody>
      </p:sp>
      <p:sp>
        <p:nvSpPr>
          <p:cNvPr id="3" name="Zástupný symbol pro obsah 2">
            <a:extLst>
              <a:ext uri="{FF2B5EF4-FFF2-40B4-BE49-F238E27FC236}">
                <a16:creationId xmlns:a16="http://schemas.microsoft.com/office/drawing/2014/main" xmlns="" id="{9E990E26-0945-4CA9-8DC9-B99115122E3A}"/>
              </a:ext>
            </a:extLst>
          </p:cNvPr>
          <p:cNvSpPr>
            <a:spLocks noGrp="1"/>
          </p:cNvSpPr>
          <p:nvPr>
            <p:ph idx="1"/>
          </p:nvPr>
        </p:nvSpPr>
        <p:spPr/>
        <p:txBody>
          <a:bodyPr vert="horz" lIns="91440" tIns="45720" rIns="91440" bIns="45720" rtlCol="0" anchor="t">
            <a:normAutofit/>
          </a:bodyPr>
          <a:lstStyle/>
          <a:p>
            <a:r>
              <a:rPr lang="en-US" b="1" dirty="0" smtClean="0"/>
              <a:t>Health protection:</a:t>
            </a:r>
            <a:r>
              <a:rPr lang="en-US" dirty="0" smtClean="0"/>
              <a:t> summary of activities and measures focused on creation and protection healthy living and working conditions aimed at the prevention of infectious and non-infectious diseases</a:t>
            </a:r>
          </a:p>
          <a:p>
            <a:r>
              <a:rPr lang="en-US" b="1" dirty="0" smtClean="0"/>
              <a:t>Health promotion: </a:t>
            </a:r>
            <a:r>
              <a:rPr lang="en-US" dirty="0" smtClean="0"/>
              <a:t>summary of activities helping people to strengthen and improve their health and control their determinants of disease</a:t>
            </a:r>
          </a:p>
          <a:p>
            <a:r>
              <a:rPr lang="en-US" dirty="0" smtClean="0"/>
              <a:t>Sectors involved: health care, environmental sciences , food production and agriculture, technologies, industry, trade, social</a:t>
            </a:r>
            <a:r>
              <a:rPr lang="cs-CZ" dirty="0" smtClean="0"/>
              <a:t> care</a:t>
            </a:r>
            <a:r>
              <a:rPr lang="en-US" dirty="0" smtClean="0"/>
              <a:t>, transport, culture, state defense forces, schools, sport facilities</a:t>
            </a:r>
            <a:r>
              <a:rPr lang="cs-CZ" dirty="0" smtClean="0"/>
              <a:t>…</a:t>
            </a:r>
            <a:endParaRPr lang="en-US" dirty="0"/>
          </a:p>
        </p:txBody>
      </p:sp>
    </p:spTree>
    <p:extLst>
      <p:ext uri="{BB962C8B-B14F-4D97-AF65-F5344CB8AC3E}">
        <p14:creationId xmlns:p14="http://schemas.microsoft.com/office/powerpoint/2010/main" val="725072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Austin Bradford Hill&lt;/strong&gt; - Wikipedia">
            <a:extLst>
              <a:ext uri="{FF2B5EF4-FFF2-40B4-BE49-F238E27FC236}">
                <a16:creationId xmlns:a16="http://schemas.microsoft.com/office/drawing/2014/main" xmlns="" id="{D07B9703-81E4-43DF-911B-C6A4412477EC}"/>
              </a:ext>
            </a:extLst>
          </p:cNvPr>
          <p:cNvPicPr>
            <a:picLocks noChangeAspect="1"/>
          </p:cNvPicPr>
          <p:nvPr/>
        </p:nvPicPr>
        <p:blipFill rotWithShape="1">
          <a:blip r:embed="rId2"/>
          <a:srcRect t="3623" r="1" b="11374"/>
          <a:stretch/>
        </p:blipFill>
        <p:spPr>
          <a:xfrm>
            <a:off x="6954305" y="0"/>
            <a:ext cx="5237695" cy="56915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Zástupný symbol pro obsah 2">
            <a:extLst>
              <a:ext uri="{FF2B5EF4-FFF2-40B4-BE49-F238E27FC236}">
                <a16:creationId xmlns:a16="http://schemas.microsoft.com/office/drawing/2014/main" xmlns="" id="{B5C16C9F-7C90-4F0B-B91F-FF927523C15F}"/>
              </a:ext>
            </a:extLst>
          </p:cNvPr>
          <p:cNvSpPr>
            <a:spLocks noGrp="1"/>
          </p:cNvSpPr>
          <p:nvPr>
            <p:ph idx="1"/>
          </p:nvPr>
        </p:nvSpPr>
        <p:spPr>
          <a:xfrm>
            <a:off x="655638" y="1428750"/>
            <a:ext cx="7554912" cy="5105400"/>
          </a:xfrm>
        </p:spPr>
        <p:txBody>
          <a:bodyPr vert="horz" lIns="91440" tIns="45720" rIns="91440" bIns="45720" rtlCol="0" anchor="t">
            <a:normAutofit lnSpcReduction="10000"/>
          </a:bodyPr>
          <a:lstStyle/>
          <a:p>
            <a:r>
              <a:rPr lang="en-US" sz="2400" dirty="0" smtClean="0"/>
              <a:t>Problems: transferability of results </a:t>
            </a:r>
          </a:p>
          <a:p>
            <a:r>
              <a:rPr lang="en-US" sz="2400" dirty="0" smtClean="0"/>
              <a:t>Internal validity of epidemiological studies</a:t>
            </a:r>
          </a:p>
          <a:p>
            <a:r>
              <a:rPr lang="en-US" sz="2400" dirty="0" smtClean="0"/>
              <a:t>Hill's criteria of causality </a:t>
            </a:r>
            <a:r>
              <a:rPr lang="en-US" sz="2400" dirty="0" smtClean="0">
                <a:cs typeface="Calibri"/>
              </a:rPr>
              <a:t>(Sir Austin Bradford Hill, 1897 – 1991)</a:t>
            </a:r>
          </a:p>
          <a:p>
            <a:pPr lvl="1">
              <a:buFont typeface="Wingdings" panose="05000000000000000000" pitchFamily="2" charset="2"/>
              <a:buChar char="ü"/>
            </a:pPr>
            <a:r>
              <a:rPr lang="en-US" dirty="0" smtClean="0"/>
              <a:t>Strength of association: Even a weak association does not rule out causality if it is weakened by unrecognized confounders</a:t>
            </a:r>
            <a:endParaRPr lang="en-US" dirty="0" smtClean="0">
              <a:cs typeface="Calibri"/>
            </a:endParaRPr>
          </a:p>
          <a:p>
            <a:pPr lvl="1">
              <a:buFont typeface="Wingdings" panose="05000000000000000000" pitchFamily="2" charset="2"/>
              <a:buChar char="ü"/>
            </a:pPr>
            <a:r>
              <a:rPr lang="en-US" dirty="0" smtClean="0"/>
              <a:t>Consistency: Inconsistency with other epidemiological studies does not exclude causality, the effect may only occur under special circumstances</a:t>
            </a:r>
            <a:endParaRPr lang="en-US" dirty="0" smtClean="0">
              <a:cs typeface="Calibri"/>
            </a:endParaRPr>
          </a:p>
          <a:p>
            <a:pPr lvl="1">
              <a:buFont typeface="Wingdings" panose="05000000000000000000" pitchFamily="2" charset="2"/>
              <a:buChar char="ü"/>
            </a:pPr>
            <a:r>
              <a:rPr lang="en-US" dirty="0" smtClean="0"/>
              <a:t>The causality does not assume the specificity of the effect</a:t>
            </a:r>
            <a:endParaRPr lang="en-US" dirty="0" smtClean="0">
              <a:cs typeface="Calibri"/>
            </a:endParaRPr>
          </a:p>
          <a:p>
            <a:pPr lvl="1">
              <a:buFont typeface="Wingdings" panose="05000000000000000000" pitchFamily="2" charset="2"/>
              <a:buChar char="ü"/>
            </a:pPr>
            <a:r>
              <a:rPr lang="en-US" dirty="0" smtClean="0"/>
              <a:t>The temporality (time sequence) of exposure and effect is a prerequisite!</a:t>
            </a:r>
            <a:endParaRPr lang="en-US" dirty="0" smtClean="0">
              <a:cs typeface="Calibri"/>
            </a:endParaRPr>
          </a:p>
          <a:p>
            <a:pPr marL="971550" lvl="1" indent="-514350">
              <a:buAutoNum type="arabicPeriod"/>
            </a:pPr>
            <a:endParaRPr lang="cs-CZ" sz="2000" dirty="0">
              <a:cs typeface="Calibri"/>
            </a:endParaRPr>
          </a:p>
          <a:p>
            <a:pPr marL="971550" lvl="1" indent="-514350">
              <a:buAutoNum type="arabicPeriod"/>
            </a:pPr>
            <a:endParaRPr lang="cs-CZ" sz="2000" dirty="0">
              <a:cs typeface="Calibri"/>
            </a:endParaRPr>
          </a:p>
        </p:txBody>
      </p:sp>
      <p:sp>
        <p:nvSpPr>
          <p:cNvPr id="14" name="Nadpis 1">
            <a:extLst>
              <a:ext uri="{FF2B5EF4-FFF2-40B4-BE49-F238E27FC236}">
                <a16:creationId xmlns:a16="http://schemas.microsoft.com/office/drawing/2014/main" xmlns="" id="{B448BF9C-9AF6-480D-9EAD-BD9C3BD882B4}"/>
              </a:ext>
            </a:extLst>
          </p:cNvPr>
          <p:cNvSpPr txBox="1">
            <a:spLocks/>
          </p:cNvSpPr>
          <p:nvPr/>
        </p:nvSpPr>
        <p:spPr>
          <a:xfrm>
            <a:off x="266701" y="365125"/>
            <a:ext cx="7629524" cy="1063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smtClean="0">
                <a:cs typeface="Calibri Light"/>
              </a:rPr>
              <a:t>Epidemiology in health risk assessment</a:t>
            </a:r>
            <a:endParaRPr lang="en-US" sz="3700" b="1" dirty="0"/>
          </a:p>
        </p:txBody>
      </p:sp>
    </p:spTree>
    <p:extLst>
      <p:ext uri="{BB962C8B-B14F-4D97-AF65-F5344CB8AC3E}">
        <p14:creationId xmlns:p14="http://schemas.microsoft.com/office/powerpoint/2010/main" val="300469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Austin Bradford Hill&lt;/strong&gt; - Wikipedia">
            <a:extLst>
              <a:ext uri="{FF2B5EF4-FFF2-40B4-BE49-F238E27FC236}">
                <a16:creationId xmlns:a16="http://schemas.microsoft.com/office/drawing/2014/main" xmlns="" id="{D07B9703-81E4-43DF-911B-C6A4412477EC}"/>
              </a:ext>
            </a:extLst>
          </p:cNvPr>
          <p:cNvPicPr>
            <a:picLocks noChangeAspect="1"/>
          </p:cNvPicPr>
          <p:nvPr/>
        </p:nvPicPr>
        <p:blipFill rotWithShape="1">
          <a:blip r:embed="rId2"/>
          <a:srcRect t="3623" r="1" b="11374"/>
          <a:stretch/>
        </p:blipFill>
        <p:spPr>
          <a:xfrm>
            <a:off x="6954305" y="0"/>
            <a:ext cx="5237695" cy="56915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Zástupný symbol pro obsah 2">
            <a:extLst>
              <a:ext uri="{FF2B5EF4-FFF2-40B4-BE49-F238E27FC236}">
                <a16:creationId xmlns:a16="http://schemas.microsoft.com/office/drawing/2014/main" xmlns="" id="{B5C16C9F-7C90-4F0B-B91F-FF927523C15F}"/>
              </a:ext>
            </a:extLst>
          </p:cNvPr>
          <p:cNvSpPr>
            <a:spLocks noGrp="1"/>
          </p:cNvSpPr>
          <p:nvPr>
            <p:ph idx="1"/>
          </p:nvPr>
        </p:nvSpPr>
        <p:spPr>
          <a:xfrm>
            <a:off x="314326" y="1419225"/>
            <a:ext cx="7696200" cy="5105400"/>
          </a:xfrm>
        </p:spPr>
        <p:txBody>
          <a:bodyPr vert="horz" lIns="91440" tIns="45720" rIns="91440" bIns="45720" rtlCol="0" anchor="t">
            <a:normAutofit lnSpcReduction="10000"/>
          </a:bodyPr>
          <a:lstStyle/>
          <a:p>
            <a:pPr marL="0" indent="0">
              <a:buNone/>
            </a:pPr>
            <a:r>
              <a:rPr lang="en-US" sz="3000" dirty="0" smtClean="0"/>
              <a:t>Hill's criteria of causality</a:t>
            </a:r>
            <a:r>
              <a:rPr lang="en-US" sz="2400" dirty="0" smtClean="0"/>
              <a:t> </a:t>
            </a:r>
            <a:r>
              <a:rPr lang="en-US" sz="2400" i="1" dirty="0" smtClean="0">
                <a:solidFill>
                  <a:srgbClr val="0070C0"/>
                </a:solidFill>
              </a:rPr>
              <a:t>….continuation</a:t>
            </a:r>
          </a:p>
          <a:p>
            <a:pPr>
              <a:buFont typeface="Wingdings" panose="05000000000000000000" pitchFamily="2" charset="2"/>
              <a:buChar char="ü"/>
            </a:pPr>
            <a:endParaRPr lang="cs-CZ" sz="2400" i="1" dirty="0">
              <a:solidFill>
                <a:srgbClr val="0070C0"/>
              </a:solidFill>
            </a:endParaRPr>
          </a:p>
          <a:p>
            <a:pPr lvl="1">
              <a:buFont typeface="Wingdings" panose="05000000000000000000" pitchFamily="2" charset="2"/>
              <a:buChar char="ü"/>
            </a:pPr>
            <a:r>
              <a:rPr lang="en-US" dirty="0" smtClean="0"/>
              <a:t>Biological gradient: its absence does not exclude causality, many dependencies can be </a:t>
            </a:r>
            <a:r>
              <a:rPr lang="cs-CZ" dirty="0" smtClean="0"/>
              <a:t>J-</a:t>
            </a:r>
            <a:r>
              <a:rPr lang="cs-CZ" dirty="0" err="1" smtClean="0"/>
              <a:t>shaped</a:t>
            </a:r>
            <a:r>
              <a:rPr lang="en-US" dirty="0" smtClean="0">
                <a:cs typeface="Calibri"/>
              </a:rPr>
              <a:t> </a:t>
            </a:r>
          </a:p>
          <a:p>
            <a:pPr lvl="1">
              <a:buFont typeface="Wingdings" panose="05000000000000000000" pitchFamily="2" charset="2"/>
              <a:buChar char="ü"/>
            </a:pPr>
            <a:r>
              <a:rPr lang="en-US" dirty="0" smtClean="0"/>
              <a:t>Biological plausibility: the inability of pathophysiological explanation of the phenomenon may be just the result of the current scientific knowledge</a:t>
            </a:r>
            <a:r>
              <a:rPr lang="en-US" dirty="0" smtClean="0">
                <a:cs typeface="Calibri"/>
              </a:rPr>
              <a:t> </a:t>
            </a:r>
          </a:p>
          <a:p>
            <a:pPr lvl="1">
              <a:buFont typeface="Wingdings" panose="05000000000000000000" pitchFamily="2" charset="2"/>
              <a:buChar char="ü"/>
            </a:pPr>
            <a:r>
              <a:rPr lang="en-US" dirty="0" smtClean="0"/>
              <a:t>Coherence: Incompatibility with "established" theories does not exclude causality</a:t>
            </a:r>
            <a:r>
              <a:rPr lang="en-US" dirty="0" smtClean="0">
                <a:cs typeface="Calibri"/>
              </a:rPr>
              <a:t> </a:t>
            </a:r>
          </a:p>
          <a:p>
            <a:pPr lvl="1">
              <a:buFont typeface="Wingdings" panose="05000000000000000000" pitchFamily="2" charset="2"/>
              <a:buChar char="ü"/>
            </a:pPr>
            <a:r>
              <a:rPr lang="en-US" dirty="0" smtClean="0"/>
              <a:t>Experimental evidence: its absence does not exclude causality, as the experiment can also be prevented by ethical reasons</a:t>
            </a:r>
            <a:endParaRPr lang="en-US" dirty="0" smtClean="0">
              <a:cs typeface="Calibri"/>
            </a:endParaRPr>
          </a:p>
          <a:p>
            <a:pPr lvl="1">
              <a:buFont typeface="Wingdings" panose="05000000000000000000" pitchFamily="2" charset="2"/>
              <a:buChar char="ü"/>
            </a:pPr>
            <a:r>
              <a:rPr lang="en-US" dirty="0" smtClean="0"/>
              <a:t>Analogy: its absence can only be a manifestation of a lack of scientific imagination</a:t>
            </a:r>
            <a:endParaRPr lang="en-US" dirty="0" smtClean="0">
              <a:cs typeface="Calibri"/>
            </a:endParaRPr>
          </a:p>
          <a:p>
            <a:pPr lvl="1">
              <a:buFont typeface="Wingdings" panose="05000000000000000000" pitchFamily="2" charset="2"/>
              <a:buChar char="ü"/>
            </a:pPr>
            <a:endParaRPr lang="cs-CZ" dirty="0">
              <a:cs typeface="Calibri"/>
            </a:endParaRPr>
          </a:p>
          <a:p>
            <a:pPr marL="971550" lvl="1" indent="-514350">
              <a:buFont typeface="Arial" panose="020B0604020202020204" pitchFamily="34" charset="0"/>
              <a:buAutoNum type="arabicPeriod"/>
            </a:pPr>
            <a:endParaRPr lang="cs-CZ" dirty="0">
              <a:cs typeface="Calibri"/>
            </a:endParaRPr>
          </a:p>
          <a:p>
            <a:pPr marL="971550" lvl="1" indent="-514350">
              <a:buAutoNum type="arabicPeriod"/>
            </a:pPr>
            <a:endParaRPr lang="cs-CZ" dirty="0">
              <a:cs typeface="Calibri"/>
            </a:endParaRPr>
          </a:p>
        </p:txBody>
      </p:sp>
      <p:sp>
        <p:nvSpPr>
          <p:cNvPr id="14" name="Nadpis 1">
            <a:extLst>
              <a:ext uri="{FF2B5EF4-FFF2-40B4-BE49-F238E27FC236}">
                <a16:creationId xmlns:a16="http://schemas.microsoft.com/office/drawing/2014/main" xmlns="" id="{B448BF9C-9AF6-480D-9EAD-BD9C3BD882B4}"/>
              </a:ext>
            </a:extLst>
          </p:cNvPr>
          <p:cNvSpPr txBox="1">
            <a:spLocks/>
          </p:cNvSpPr>
          <p:nvPr/>
        </p:nvSpPr>
        <p:spPr>
          <a:xfrm>
            <a:off x="655320" y="365125"/>
            <a:ext cx="7612380" cy="10541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sz="3700" b="1" dirty="0" smtClean="0">
              <a:cs typeface="Calibri Light"/>
            </a:endParaRPr>
          </a:p>
          <a:p>
            <a:r>
              <a:rPr lang="en-US" sz="3700" b="1" dirty="0" smtClean="0">
                <a:cs typeface="Calibri Light"/>
              </a:rPr>
              <a:t>Epidemiology in health risk assessment II.</a:t>
            </a:r>
            <a:endParaRPr lang="en-US" sz="3700" b="1" dirty="0" smtClean="0"/>
          </a:p>
          <a:p>
            <a:endParaRPr lang="cs-CZ" sz="3700" dirty="0"/>
          </a:p>
        </p:txBody>
      </p:sp>
    </p:spTree>
    <p:extLst>
      <p:ext uri="{BB962C8B-B14F-4D97-AF65-F5344CB8AC3E}">
        <p14:creationId xmlns:p14="http://schemas.microsoft.com/office/powerpoint/2010/main" val="3398015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64E5B30-98BF-49C6-BDAA-AA8E859DC3BB}"/>
              </a:ext>
            </a:extLst>
          </p:cNvPr>
          <p:cNvSpPr>
            <a:spLocks noGrp="1"/>
          </p:cNvSpPr>
          <p:nvPr>
            <p:ph type="title"/>
          </p:nvPr>
        </p:nvSpPr>
        <p:spPr>
          <a:xfrm>
            <a:off x="649288" y="238125"/>
            <a:ext cx="10073450" cy="1152525"/>
          </a:xfrm>
        </p:spPr>
        <p:txBody>
          <a:bodyPr>
            <a:noAutofit/>
          </a:bodyPr>
          <a:lstStyle/>
          <a:p>
            <a:r>
              <a:rPr lang="en-US" b="1" dirty="0" smtClean="0">
                <a:cs typeface="Calibri Light"/>
              </a:rPr>
              <a:t>Epidemiology in health risk assessment III</a:t>
            </a:r>
            <a:r>
              <a:rPr lang="cs-CZ" b="1" dirty="0" smtClean="0">
                <a:cs typeface="Calibri Light"/>
              </a:rPr>
              <a:t>.</a:t>
            </a:r>
            <a:r>
              <a:rPr lang="cs-CZ" b="1" dirty="0"/>
              <a:t/>
            </a:r>
            <a:br>
              <a:rPr lang="cs-CZ" b="1" dirty="0"/>
            </a:br>
            <a:endParaRPr lang="cs-CZ" b="1" dirty="0"/>
          </a:p>
        </p:txBody>
      </p:sp>
      <p:sp>
        <p:nvSpPr>
          <p:cNvPr id="3" name="Zástupný symbol pro obsah 2">
            <a:extLst>
              <a:ext uri="{FF2B5EF4-FFF2-40B4-BE49-F238E27FC236}">
                <a16:creationId xmlns:a16="http://schemas.microsoft.com/office/drawing/2014/main" xmlns="" id="{A0CC8C50-594C-4649-8F63-74CEF5136523}"/>
              </a:ext>
            </a:extLst>
          </p:cNvPr>
          <p:cNvSpPr>
            <a:spLocks noGrp="1"/>
          </p:cNvSpPr>
          <p:nvPr>
            <p:ph idx="1"/>
          </p:nvPr>
        </p:nvSpPr>
        <p:spPr>
          <a:xfrm>
            <a:off x="649288" y="1390650"/>
            <a:ext cx="10761662" cy="4833938"/>
          </a:xfrm>
        </p:spPr>
        <p:txBody>
          <a:bodyPr vert="horz" lIns="91440" tIns="45720" rIns="91440" bIns="45720" rtlCol="0" anchor="t">
            <a:normAutofit/>
          </a:bodyPr>
          <a:lstStyle/>
          <a:p>
            <a:r>
              <a:rPr lang="en-US" i="1" dirty="0" smtClean="0">
                <a:cs typeface="Calibri"/>
              </a:rPr>
              <a:t>Bias</a:t>
            </a:r>
            <a:r>
              <a:rPr lang="en-US" dirty="0" smtClean="0">
                <a:cs typeface="Calibri"/>
              </a:rPr>
              <a:t> in epidemiological studies</a:t>
            </a:r>
          </a:p>
          <a:p>
            <a:pPr lvl="1">
              <a:buFont typeface="Wingdings" panose="05000000000000000000" pitchFamily="2" charset="2"/>
              <a:buChar char="ü"/>
            </a:pPr>
            <a:r>
              <a:rPr lang="en-US" sz="2800" dirty="0" smtClean="0"/>
              <a:t>an error in estimating the effect being studied as a result of poor planning or execution of epidemiological studies.</a:t>
            </a:r>
            <a:r>
              <a:rPr lang="en-US" sz="2800" dirty="0" smtClean="0">
                <a:cs typeface="Calibri"/>
              </a:rPr>
              <a:t> </a:t>
            </a:r>
            <a:r>
              <a:rPr lang="en-US" sz="2800" dirty="0" smtClean="0"/>
              <a:t>It may cause the distortion of the results in terms of both positive or negative. </a:t>
            </a:r>
            <a:endParaRPr lang="en-US" sz="2800" dirty="0" smtClean="0">
              <a:cs typeface="Calibri"/>
            </a:endParaRPr>
          </a:p>
          <a:p>
            <a:pPr marL="457200" lvl="1" indent="0">
              <a:buNone/>
            </a:pPr>
            <a:endParaRPr lang="en-US" sz="2800" dirty="0" smtClean="0">
              <a:cs typeface="Calibri"/>
            </a:endParaRPr>
          </a:p>
          <a:p>
            <a:r>
              <a:rPr lang="en-US" dirty="0" smtClean="0"/>
              <a:t>Basic types of </a:t>
            </a:r>
            <a:r>
              <a:rPr lang="en-US" i="1" dirty="0" smtClean="0"/>
              <a:t>bias</a:t>
            </a:r>
            <a:r>
              <a:rPr lang="en-US" dirty="0" smtClean="0"/>
              <a:t> in epidemiological studies</a:t>
            </a:r>
            <a:endParaRPr lang="en-US" dirty="0" smtClean="0">
              <a:cs typeface="Calibri"/>
            </a:endParaRPr>
          </a:p>
          <a:p>
            <a:pPr lvl="1">
              <a:buFont typeface="Wingdings" panose="05000000000000000000" pitchFamily="2" charset="2"/>
              <a:buChar char="ü"/>
            </a:pPr>
            <a:r>
              <a:rPr lang="en-US" sz="2800" dirty="0" smtClean="0"/>
              <a:t>Selective bias: e.g. respondents willing to collaborate are not a representative sample of the population</a:t>
            </a:r>
            <a:endParaRPr lang="en-US" sz="2800" dirty="0" smtClean="0">
              <a:cs typeface="Calibri"/>
            </a:endParaRPr>
          </a:p>
          <a:p>
            <a:pPr lvl="1">
              <a:buFont typeface="Wingdings" panose="05000000000000000000" pitchFamily="2" charset="2"/>
              <a:buChar char="ü"/>
            </a:pPr>
            <a:r>
              <a:rPr lang="en-US" sz="2800" dirty="0" smtClean="0"/>
              <a:t>Information bias is a sign of poor classification in a statistical survey</a:t>
            </a:r>
            <a:endParaRPr lang="en-US" sz="2800" dirty="0" smtClean="0">
              <a:cs typeface="Calibri"/>
            </a:endParaRPr>
          </a:p>
          <a:p>
            <a:pPr lvl="1">
              <a:buFont typeface="Wingdings" panose="05000000000000000000" pitchFamily="2" charset="2"/>
              <a:buChar char="ü"/>
            </a:pPr>
            <a:r>
              <a:rPr lang="en-US" sz="2800" dirty="0" smtClean="0"/>
              <a:t>Confounding bias is a manifestation of the interfering "third" factor of the disease. </a:t>
            </a:r>
            <a:endParaRPr lang="en-US" sz="2800" dirty="0" smtClean="0">
              <a:cs typeface="Calibri"/>
            </a:endParaRPr>
          </a:p>
          <a:p>
            <a:pPr marL="914400" lvl="1" indent="-457200">
              <a:buAutoNum type="arabicPeriod"/>
            </a:pPr>
            <a:endParaRPr lang="cs-CZ" sz="2800" dirty="0">
              <a:cs typeface="Calibri"/>
            </a:endParaRPr>
          </a:p>
        </p:txBody>
      </p:sp>
    </p:spTree>
    <p:extLst>
      <p:ext uri="{BB962C8B-B14F-4D97-AF65-F5344CB8AC3E}">
        <p14:creationId xmlns:p14="http://schemas.microsoft.com/office/powerpoint/2010/main" val="3439918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98D4AB7-9211-427E-B82E-9915271F2A52}"/>
              </a:ext>
            </a:extLst>
          </p:cNvPr>
          <p:cNvSpPr>
            <a:spLocks noGrp="1"/>
          </p:cNvSpPr>
          <p:nvPr>
            <p:ph type="title"/>
          </p:nvPr>
        </p:nvSpPr>
        <p:spPr/>
        <p:txBody>
          <a:bodyPr/>
          <a:lstStyle/>
          <a:p>
            <a:r>
              <a:rPr lang="en-US" b="1" dirty="0" smtClean="0">
                <a:cs typeface="Calibri Light"/>
              </a:rPr>
              <a:t>Health risk assessment in doctor’s everyday practice </a:t>
            </a:r>
            <a:endParaRPr lang="en-US" dirty="0"/>
          </a:p>
        </p:txBody>
      </p:sp>
      <p:sp>
        <p:nvSpPr>
          <p:cNvPr id="3" name="Zástupný symbol pro obsah 2">
            <a:extLst>
              <a:ext uri="{FF2B5EF4-FFF2-40B4-BE49-F238E27FC236}">
                <a16:creationId xmlns:a16="http://schemas.microsoft.com/office/drawing/2014/main" xmlns="" id="{E1F9A4BC-F051-4639-9804-BCD7B150DEB4}"/>
              </a:ext>
            </a:extLst>
          </p:cNvPr>
          <p:cNvSpPr>
            <a:spLocks noGrp="1"/>
          </p:cNvSpPr>
          <p:nvPr>
            <p:ph idx="1"/>
          </p:nvPr>
        </p:nvSpPr>
        <p:spPr>
          <a:xfrm>
            <a:off x="533400" y="1690688"/>
            <a:ext cx="11144250" cy="4862511"/>
          </a:xfrm>
        </p:spPr>
        <p:txBody>
          <a:bodyPr vert="horz" lIns="91440" tIns="45720" rIns="91440" bIns="45720" rtlCol="0" anchor="t">
            <a:normAutofit/>
          </a:bodyPr>
          <a:lstStyle/>
          <a:p>
            <a:pPr marL="0" indent="0">
              <a:buNone/>
            </a:pPr>
            <a:r>
              <a:rPr lang="en-US" dirty="0"/>
              <a:t>Not only in prevention, but also in the diagnosis and treatment of diseases, doctors should ask the following questions (according to the US EPA</a:t>
            </a:r>
            <a:r>
              <a:rPr lang="en-US" dirty="0" smtClean="0"/>
              <a:t>):</a:t>
            </a:r>
            <a:endParaRPr lang="cs-CZ" dirty="0" smtClean="0"/>
          </a:p>
          <a:p>
            <a:pPr marL="0" indent="0">
              <a:buNone/>
            </a:pPr>
            <a:endParaRPr lang="cs-CZ" dirty="0"/>
          </a:p>
          <a:p>
            <a:pPr lvl="1">
              <a:buFont typeface="Wingdings" panose="05000000000000000000" pitchFamily="2" charset="2"/>
              <a:buChar char="ü"/>
            </a:pPr>
            <a:r>
              <a:rPr lang="en-US" sz="2800" dirty="0" smtClean="0"/>
              <a:t>What symptoms can be causal in terms of exposure to environmental or occupational hazards?</a:t>
            </a:r>
          </a:p>
          <a:p>
            <a:pPr lvl="1">
              <a:buFont typeface="Wingdings" panose="05000000000000000000" pitchFamily="2" charset="2"/>
              <a:buChar char="ü"/>
            </a:pPr>
            <a:r>
              <a:rPr lang="en-US" sz="2800" dirty="0" smtClean="0"/>
              <a:t>Is there a safe exposure level for the selected agent?</a:t>
            </a:r>
          </a:p>
          <a:p>
            <a:pPr lvl="1">
              <a:buFont typeface="Wingdings" panose="05000000000000000000" pitchFamily="2" charset="2"/>
              <a:buChar char="ü"/>
            </a:pPr>
            <a:r>
              <a:rPr lang="en-US" sz="2800" dirty="0" smtClean="0"/>
              <a:t>Is there a possibility that some people will be exposed to significantly different exposure doses?</a:t>
            </a:r>
          </a:p>
          <a:p>
            <a:pPr lvl="1">
              <a:buFont typeface="Wingdings" panose="05000000000000000000" pitchFamily="2" charset="2"/>
              <a:buChar char="ü"/>
            </a:pPr>
            <a:r>
              <a:rPr lang="en-US" sz="2800" dirty="0" smtClean="0"/>
              <a:t>Is it an exposure of an increasingly vulnerable (susceptible) population group (such as children, pregnant women, sick people, the elderly, people with occupational exposure)? </a:t>
            </a:r>
            <a:endParaRPr lang="en-US" sz="2800" dirty="0"/>
          </a:p>
        </p:txBody>
      </p:sp>
    </p:spTree>
    <p:extLst>
      <p:ext uri="{BB962C8B-B14F-4D97-AF65-F5344CB8AC3E}">
        <p14:creationId xmlns:p14="http://schemas.microsoft.com/office/powerpoint/2010/main" val="1429275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DF94E16-464B-4670-B316-8311FB9C9FCA}"/>
              </a:ext>
            </a:extLst>
          </p:cNvPr>
          <p:cNvSpPr>
            <a:spLocks noGrp="1"/>
          </p:cNvSpPr>
          <p:nvPr>
            <p:ph type="title"/>
          </p:nvPr>
        </p:nvSpPr>
        <p:spPr>
          <a:xfrm>
            <a:off x="838200" y="603251"/>
            <a:ext cx="10515600" cy="692150"/>
          </a:xfrm>
        </p:spPr>
        <p:txBody>
          <a:bodyPr>
            <a:normAutofit fontScale="90000"/>
          </a:bodyPr>
          <a:lstStyle/>
          <a:p>
            <a:pPr algn="ctr"/>
            <a:r>
              <a:rPr lang="cs-CZ" dirty="0" smtClean="0"/>
              <a:t/>
            </a:r>
            <a:br>
              <a:rPr lang="cs-CZ" dirty="0" smtClean="0"/>
            </a:br>
            <a:r>
              <a:rPr lang="cs-CZ" dirty="0" smtClean="0"/>
              <a:t/>
            </a:r>
            <a:br>
              <a:rPr lang="cs-CZ" dirty="0" smtClean="0"/>
            </a:br>
            <a:r>
              <a:rPr lang="en-US" b="1" dirty="0" smtClean="0"/>
              <a:t>Public </a:t>
            </a:r>
            <a:r>
              <a:rPr lang="en-US" b="1" dirty="0" smtClean="0"/>
              <a:t>H</a:t>
            </a:r>
            <a:r>
              <a:rPr lang="en-US" b="1" dirty="0" smtClean="0"/>
              <a:t>ealth and qualitative research</a:t>
            </a:r>
            <a:r>
              <a:rPr lang="cs-CZ" dirty="0"/>
              <a:t/>
            </a:r>
            <a:br>
              <a:rPr lang="cs-CZ" dirty="0"/>
            </a:b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640CA682-3625-4270-8D93-232B91E2F972}"/>
              </a:ext>
            </a:extLst>
          </p:cNvPr>
          <p:cNvSpPr>
            <a:spLocks noGrp="1"/>
          </p:cNvSpPr>
          <p:nvPr>
            <p:ph idx="1"/>
          </p:nvPr>
        </p:nvSpPr>
        <p:spPr>
          <a:xfrm>
            <a:off x="485775" y="1485900"/>
            <a:ext cx="11249025" cy="5124450"/>
          </a:xfrm>
        </p:spPr>
        <p:txBody>
          <a:bodyPr vert="horz" lIns="91440" tIns="45720" rIns="91440" bIns="45720" rtlCol="0" anchor="t">
            <a:normAutofit/>
          </a:bodyPr>
          <a:lstStyle/>
          <a:p>
            <a:r>
              <a:rPr lang="en-US" dirty="0" smtClean="0"/>
              <a:t>Qualitative research always just as a complement to epidemiological methods of work</a:t>
            </a:r>
          </a:p>
          <a:p>
            <a:r>
              <a:rPr lang="en-US" dirty="0" smtClean="0"/>
              <a:t>It enables us to understand the social, cultural, economic and behavioral aspects of public health</a:t>
            </a:r>
          </a:p>
          <a:p>
            <a:pPr marL="0" indent="0">
              <a:buNone/>
            </a:pPr>
            <a:endParaRPr lang="en-US" dirty="0" smtClean="0"/>
          </a:p>
          <a:p>
            <a:r>
              <a:rPr lang="en-US" dirty="0" smtClean="0"/>
              <a:t>Epidemiological methods: “How many? How much?”</a:t>
            </a:r>
          </a:p>
          <a:p>
            <a:pPr lvl="1">
              <a:buFont typeface="Wingdings" panose="05000000000000000000" pitchFamily="2" charset="2"/>
              <a:buChar char="ü"/>
            </a:pPr>
            <a:r>
              <a:rPr lang="en-US" sz="2800" dirty="0" smtClean="0"/>
              <a:t>Calculation of frequency, confidence intervals, the probability of the estimation error (magic “</a:t>
            </a:r>
            <a:r>
              <a:rPr lang="en-US" sz="2800" i="1" dirty="0" smtClean="0"/>
              <a:t>p</a:t>
            </a:r>
            <a:r>
              <a:rPr lang="en-US" sz="2800" i="1" dirty="0" smtClean="0"/>
              <a:t>-</a:t>
            </a:r>
            <a:r>
              <a:rPr lang="en-US" sz="2800" i="1" dirty="0" smtClean="0"/>
              <a:t>value</a:t>
            </a:r>
            <a:r>
              <a:rPr lang="en-US" sz="2800" dirty="0" smtClean="0"/>
              <a:t>“</a:t>
            </a:r>
            <a:r>
              <a:rPr lang="en-US" sz="2800" dirty="0" smtClean="0"/>
              <a:t>)</a:t>
            </a:r>
          </a:p>
          <a:p>
            <a:r>
              <a:rPr lang="en-US" dirty="0" smtClean="0"/>
              <a:t>Qualitative research: how and why?</a:t>
            </a:r>
          </a:p>
          <a:p>
            <a:pPr lvl="1">
              <a:buFont typeface="Wingdings" panose="05000000000000000000" pitchFamily="2" charset="2"/>
              <a:buChar char="ü"/>
            </a:pPr>
            <a:r>
              <a:rPr lang="en-US" sz="2800" dirty="0" smtClean="0"/>
              <a:t>From the Latin word “</a:t>
            </a:r>
            <a:r>
              <a:rPr lang="en-US" sz="2800" dirty="0" err="1" smtClean="0"/>
              <a:t>Qualis</a:t>
            </a:r>
            <a:r>
              <a:rPr lang="en-US" sz="2800" dirty="0" smtClean="0"/>
              <a:t>” (= How? What?)</a:t>
            </a:r>
          </a:p>
          <a:p>
            <a:pPr lvl="1">
              <a:buFont typeface="Wingdings" panose="05000000000000000000" pitchFamily="2" charset="2"/>
              <a:buChar char="ü"/>
            </a:pPr>
            <a:r>
              <a:rPr lang="en-US" sz="2800" dirty="0" smtClean="0"/>
              <a:t>Verbal analysis of relationships and contexts</a:t>
            </a:r>
            <a:endParaRPr lang="en-US" sz="2800" i="1" dirty="0"/>
          </a:p>
        </p:txBody>
      </p:sp>
    </p:spTree>
    <p:extLst>
      <p:ext uri="{BB962C8B-B14F-4D97-AF65-F5344CB8AC3E}">
        <p14:creationId xmlns:p14="http://schemas.microsoft.com/office/powerpoint/2010/main" val="2441498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Qualitative Research&lt;/strong&gt; in Segmentation">
            <a:extLst>
              <a:ext uri="{FF2B5EF4-FFF2-40B4-BE49-F238E27FC236}">
                <a16:creationId xmlns:a16="http://schemas.microsoft.com/office/drawing/2014/main" xmlns="" id="{730BBFA3-0A7F-446F-8271-1FB9C3A32BC1}"/>
              </a:ext>
            </a:extLst>
          </p:cNvPr>
          <p:cNvPicPr>
            <a:picLocks noGrp="1" noChangeAspect="1"/>
          </p:cNvPicPr>
          <p:nvPr>
            <p:ph idx="1"/>
          </p:nvPr>
        </p:nvPicPr>
        <p:blipFill rotWithShape="1">
          <a:blip r:embed="rId2"/>
          <a:srcRect t="5432" b="19568"/>
          <a:stretch/>
        </p:blipFill>
        <p:spPr>
          <a:xfrm>
            <a:off x="20" y="10"/>
            <a:ext cx="12191980" cy="6857990"/>
          </a:xfrm>
          <a:prstGeom prst="rect">
            <a:avLst/>
          </a:prstGeom>
        </p:spPr>
      </p:pic>
    </p:spTree>
    <p:extLst>
      <p:ext uri="{BB962C8B-B14F-4D97-AF65-F5344CB8AC3E}">
        <p14:creationId xmlns:p14="http://schemas.microsoft.com/office/powerpoint/2010/main" val="3195971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07AB863-3C8F-43BF-BDCE-5ECB6E680EF4}"/>
              </a:ext>
            </a:extLst>
          </p:cNvPr>
          <p:cNvSpPr>
            <a:spLocks noGrp="1"/>
          </p:cNvSpPr>
          <p:nvPr>
            <p:ph type="title"/>
          </p:nvPr>
        </p:nvSpPr>
        <p:spPr/>
        <p:txBody>
          <a:bodyPr/>
          <a:lstStyle/>
          <a:p>
            <a:pPr algn="ctr"/>
            <a:r>
              <a:rPr lang="en-US" b="1" dirty="0" smtClean="0"/>
              <a:t>Conclusions </a:t>
            </a:r>
            <a:endParaRPr lang="en-US" b="1" dirty="0"/>
          </a:p>
        </p:txBody>
      </p:sp>
      <p:sp>
        <p:nvSpPr>
          <p:cNvPr id="3" name="Zástupný symbol pro obsah 2">
            <a:extLst>
              <a:ext uri="{FF2B5EF4-FFF2-40B4-BE49-F238E27FC236}">
                <a16:creationId xmlns:a16="http://schemas.microsoft.com/office/drawing/2014/main" xmlns="" id="{29037B97-2C39-4AFB-A7A5-17215F2B7066}"/>
              </a:ext>
            </a:extLst>
          </p:cNvPr>
          <p:cNvSpPr>
            <a:spLocks noGrp="1"/>
          </p:cNvSpPr>
          <p:nvPr>
            <p:ph idx="1"/>
          </p:nvPr>
        </p:nvSpPr>
        <p:spPr>
          <a:xfrm>
            <a:off x="838200" y="1825624"/>
            <a:ext cx="10515600" cy="4575175"/>
          </a:xfrm>
        </p:spPr>
        <p:txBody>
          <a:bodyPr vert="horz" lIns="91440" tIns="45720" rIns="91440" bIns="45720" rtlCol="0" anchor="t">
            <a:normAutofit lnSpcReduction="10000"/>
          </a:bodyPr>
          <a:lstStyle/>
          <a:p>
            <a:r>
              <a:rPr lang="en-US" sz="3200" dirty="0" smtClean="0"/>
              <a:t>Lost health can be restored medically.</a:t>
            </a:r>
          </a:p>
          <a:p>
            <a:pPr marL="0" indent="0" algn="ctr">
              <a:buNone/>
            </a:pPr>
            <a:r>
              <a:rPr lang="en-US" sz="3200" dirty="0" smtClean="0"/>
              <a:t>But:</a:t>
            </a:r>
          </a:p>
          <a:p>
            <a:r>
              <a:rPr lang="en-US" sz="3200" dirty="0" smtClean="0"/>
              <a:t>Creation of health, health protection and health promotion in some ways exceeds the capacity of clinical medicine.</a:t>
            </a:r>
          </a:p>
          <a:p>
            <a:pPr marL="0" indent="0">
              <a:buNone/>
            </a:pPr>
            <a:endParaRPr lang="en-US" sz="3200" dirty="0" smtClean="0"/>
          </a:p>
          <a:p>
            <a:r>
              <a:rPr lang="en-US" sz="3200" dirty="0" smtClean="0"/>
              <a:t>The basis for the protection and promotion of health is a health risk assessment process built on a scientific basis. </a:t>
            </a:r>
          </a:p>
          <a:p>
            <a:r>
              <a:rPr lang="en-US" sz="3200" dirty="0" smtClean="0"/>
              <a:t>Principles of health risk assessment are very useful in clinical practice.</a:t>
            </a:r>
          </a:p>
          <a:p>
            <a:endParaRPr lang="cs-CZ" sz="3200" dirty="0"/>
          </a:p>
          <a:p>
            <a:endParaRPr lang="cs-CZ" dirty="0"/>
          </a:p>
          <a:p>
            <a:endParaRPr lang="cs-CZ" dirty="0"/>
          </a:p>
        </p:txBody>
      </p:sp>
    </p:spTree>
    <p:extLst>
      <p:ext uri="{BB962C8B-B14F-4D97-AF65-F5344CB8AC3E}">
        <p14:creationId xmlns:p14="http://schemas.microsoft.com/office/powerpoint/2010/main" val="429450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2D70A2-AA75-46D8-9205-E17BEEC20E87}"/>
              </a:ext>
            </a:extLst>
          </p:cNvPr>
          <p:cNvSpPr>
            <a:spLocks noGrp="1"/>
          </p:cNvSpPr>
          <p:nvPr>
            <p:ph type="title"/>
          </p:nvPr>
        </p:nvSpPr>
        <p:spPr>
          <a:xfrm>
            <a:off x="838200" y="365126"/>
            <a:ext cx="10515600" cy="882650"/>
          </a:xfrm>
        </p:spPr>
        <p:txBody>
          <a:bodyPr/>
          <a:lstStyle/>
          <a:p>
            <a:pPr algn="ctr"/>
            <a:r>
              <a:rPr lang="cs-CZ" dirty="0" err="1" smtClean="0"/>
              <a:t>Prevention</a:t>
            </a:r>
            <a:endParaRPr lang="cs-CZ" dirty="0"/>
          </a:p>
        </p:txBody>
      </p:sp>
      <p:graphicFrame>
        <p:nvGraphicFramePr>
          <p:cNvPr id="4" name="Tabulka 4">
            <a:extLst>
              <a:ext uri="{FF2B5EF4-FFF2-40B4-BE49-F238E27FC236}">
                <a16:creationId xmlns:a16="http://schemas.microsoft.com/office/drawing/2014/main" xmlns="" id="{684D299B-AE33-4636-AAE9-F464DCE0795A}"/>
              </a:ext>
            </a:extLst>
          </p:cNvPr>
          <p:cNvGraphicFramePr>
            <a:graphicFrameLocks noGrp="1"/>
          </p:cNvGraphicFramePr>
          <p:nvPr>
            <p:ph idx="1"/>
            <p:extLst>
              <p:ext uri="{D42A27DB-BD31-4B8C-83A1-F6EECF244321}">
                <p14:modId xmlns:p14="http://schemas.microsoft.com/office/powerpoint/2010/main" val="37180277"/>
              </p:ext>
            </p:extLst>
          </p:nvPr>
        </p:nvGraphicFramePr>
        <p:xfrm>
          <a:off x="968829" y="1101914"/>
          <a:ext cx="10334897" cy="5466080"/>
        </p:xfrm>
        <a:graphic>
          <a:graphicData uri="http://schemas.openxmlformats.org/drawingml/2006/table">
            <a:tbl>
              <a:tblPr firstRow="1" bandRow="1">
                <a:tableStyleId>{5C22544A-7EE6-4342-B048-85BDC9FD1C3A}</a:tableStyleId>
              </a:tblPr>
              <a:tblGrid>
                <a:gridCol w="2847974">
                  <a:extLst>
                    <a:ext uri="{9D8B030D-6E8A-4147-A177-3AD203B41FA5}">
                      <a16:colId xmlns:a16="http://schemas.microsoft.com/office/drawing/2014/main" xmlns="" val="3814140610"/>
                    </a:ext>
                  </a:extLst>
                </a:gridCol>
                <a:gridCol w="3848101">
                  <a:extLst>
                    <a:ext uri="{9D8B030D-6E8A-4147-A177-3AD203B41FA5}">
                      <a16:colId xmlns:a16="http://schemas.microsoft.com/office/drawing/2014/main" xmlns="" val="2541095855"/>
                    </a:ext>
                  </a:extLst>
                </a:gridCol>
                <a:gridCol w="3638822">
                  <a:extLst>
                    <a:ext uri="{9D8B030D-6E8A-4147-A177-3AD203B41FA5}">
                      <a16:colId xmlns:a16="http://schemas.microsoft.com/office/drawing/2014/main" xmlns="" val="1017698275"/>
                    </a:ext>
                  </a:extLst>
                </a:gridCol>
              </a:tblGrid>
              <a:tr h="479481">
                <a:tc>
                  <a:txBody>
                    <a:bodyPr/>
                    <a:lstStyle/>
                    <a:p>
                      <a:pPr algn="ctr">
                        <a:buNone/>
                      </a:pPr>
                      <a:r>
                        <a:rPr lang="en-US" sz="2400" noProof="0" dirty="0" smtClean="0"/>
                        <a:t>Type of prevention</a:t>
                      </a:r>
                      <a:endParaRPr lang="en-US" sz="2400" noProof="0" dirty="0"/>
                    </a:p>
                  </a:txBody>
                  <a:tcPr/>
                </a:tc>
                <a:tc>
                  <a:txBody>
                    <a:bodyPr/>
                    <a:lstStyle/>
                    <a:p>
                      <a:pPr algn="ctr">
                        <a:buNone/>
                      </a:pPr>
                      <a:r>
                        <a:rPr lang="en-US" sz="2400" noProof="0" dirty="0" smtClean="0"/>
                        <a:t>Tasks</a:t>
                      </a:r>
                      <a:endParaRPr lang="en-US" sz="2400" noProof="0" dirty="0"/>
                    </a:p>
                  </a:txBody>
                  <a:tcPr/>
                </a:tc>
                <a:tc>
                  <a:txBody>
                    <a:bodyPr/>
                    <a:lstStyle/>
                    <a:p>
                      <a:pPr algn="ctr">
                        <a:buNone/>
                      </a:pPr>
                      <a:r>
                        <a:rPr lang="en-US" sz="2400" noProof="0" dirty="0" smtClean="0"/>
                        <a:t>Responsibility</a:t>
                      </a:r>
                      <a:endParaRPr lang="en-US" sz="2400" noProof="0" dirty="0"/>
                    </a:p>
                  </a:txBody>
                  <a:tcPr/>
                </a:tc>
                <a:extLst>
                  <a:ext uri="{0D108BD9-81ED-4DB2-BD59-A6C34878D82A}">
                    <a16:rowId xmlns:a16="http://schemas.microsoft.com/office/drawing/2014/main" xmlns="" val="896136586"/>
                  </a:ext>
                </a:extLst>
              </a:tr>
              <a:tr h="1630234">
                <a:tc>
                  <a:txBody>
                    <a:bodyPr/>
                    <a:lstStyle/>
                    <a:p>
                      <a:pPr algn="ctr">
                        <a:buNone/>
                      </a:pPr>
                      <a:r>
                        <a:rPr lang="en-US" sz="2400" noProof="0" dirty="0" smtClean="0"/>
                        <a:t>Primary</a:t>
                      </a:r>
                      <a:endParaRPr lang="en-US" sz="2400" noProof="0" dirty="0"/>
                    </a:p>
                  </a:txBody>
                  <a:tcPr/>
                </a:tc>
                <a:tc>
                  <a:txBody>
                    <a:bodyPr/>
                    <a:lstStyle/>
                    <a:p>
                      <a:pPr algn="ctr">
                        <a:buNone/>
                      </a:pPr>
                      <a:r>
                        <a:rPr lang="en-US" sz="2400" noProof="0" dirty="0" smtClean="0"/>
                        <a:t>Influencing disease determinants and reducing health risks</a:t>
                      </a:r>
                      <a:endParaRPr lang="en-US" sz="2400" noProof="0" dirty="0"/>
                    </a:p>
                  </a:txBody>
                  <a:tcPr/>
                </a:tc>
                <a:tc>
                  <a:txBody>
                    <a:bodyPr/>
                    <a:lstStyle/>
                    <a:p>
                      <a:pPr algn="ctr">
                        <a:buNone/>
                      </a:pPr>
                      <a:r>
                        <a:rPr lang="en-US" sz="2400" noProof="0" dirty="0" smtClean="0"/>
                        <a:t>Health and Social care services, Environment. sci., , Food prod. &amp; Agriculture, Education etc. </a:t>
                      </a:r>
                      <a:endParaRPr lang="en-US" sz="2400" noProof="0" dirty="0"/>
                    </a:p>
                  </a:txBody>
                  <a:tcPr/>
                </a:tc>
                <a:extLst>
                  <a:ext uri="{0D108BD9-81ED-4DB2-BD59-A6C34878D82A}">
                    <a16:rowId xmlns:a16="http://schemas.microsoft.com/office/drawing/2014/main" xmlns="" val="3781446687"/>
                  </a:ext>
                </a:extLst>
              </a:tr>
              <a:tr h="863065">
                <a:tc>
                  <a:txBody>
                    <a:bodyPr/>
                    <a:lstStyle/>
                    <a:p>
                      <a:pPr algn="ctr">
                        <a:buNone/>
                      </a:pPr>
                      <a:r>
                        <a:rPr lang="en-US" sz="2400" noProof="0" dirty="0" smtClean="0"/>
                        <a:t>Secondary</a:t>
                      </a:r>
                      <a:endParaRPr lang="en-US" sz="2400" noProof="0" dirty="0"/>
                    </a:p>
                  </a:txBody>
                  <a:tcPr/>
                </a:tc>
                <a:tc>
                  <a:txBody>
                    <a:bodyPr/>
                    <a:lstStyle/>
                    <a:p>
                      <a:pPr algn="ctr">
                        <a:buNone/>
                      </a:pPr>
                      <a:r>
                        <a:rPr lang="en-US" sz="2400" noProof="0" dirty="0" smtClean="0"/>
                        <a:t>Preventive examinations, screening programs</a:t>
                      </a:r>
                      <a:endParaRPr lang="en-US" sz="2400" noProof="0" dirty="0"/>
                    </a:p>
                  </a:txBody>
                  <a:tcPr/>
                </a:tc>
                <a:tc>
                  <a:txBody>
                    <a:bodyPr/>
                    <a:lstStyle/>
                    <a:p>
                      <a:pPr algn="ctr">
                        <a:buNone/>
                      </a:pPr>
                      <a:r>
                        <a:rPr lang="en-US" sz="2400" noProof="0" dirty="0" smtClean="0"/>
                        <a:t>Health care services</a:t>
                      </a:r>
                      <a:endParaRPr lang="en-US" sz="2400" noProof="0" dirty="0"/>
                    </a:p>
                  </a:txBody>
                  <a:tcPr/>
                </a:tc>
                <a:extLst>
                  <a:ext uri="{0D108BD9-81ED-4DB2-BD59-A6C34878D82A}">
                    <a16:rowId xmlns:a16="http://schemas.microsoft.com/office/drawing/2014/main" xmlns="" val="2838798300"/>
                  </a:ext>
                </a:extLst>
              </a:tr>
              <a:tr h="1246650">
                <a:tc>
                  <a:txBody>
                    <a:bodyPr/>
                    <a:lstStyle/>
                    <a:p>
                      <a:pPr lvl="0" algn="ctr">
                        <a:buNone/>
                      </a:pPr>
                      <a:r>
                        <a:rPr lang="en-US" sz="2400" noProof="0" dirty="0" smtClean="0"/>
                        <a:t>Tertiary</a:t>
                      </a:r>
                      <a:endParaRPr lang="en-US" sz="2400" noProof="0" dirty="0"/>
                    </a:p>
                  </a:txBody>
                  <a:tcPr/>
                </a:tc>
                <a:tc>
                  <a:txBody>
                    <a:bodyPr/>
                    <a:lstStyle/>
                    <a:p>
                      <a:pPr lvl="0" algn="ctr">
                        <a:buNone/>
                      </a:pPr>
                      <a:r>
                        <a:rPr lang="en-US" sz="2400" noProof="0" dirty="0" smtClean="0"/>
                        <a:t>Treatment of diseases and mitigation of their consequences</a:t>
                      </a:r>
                      <a:endParaRPr lang="en-US" sz="2400" noProof="0" dirty="0"/>
                    </a:p>
                  </a:txBody>
                  <a:tcPr/>
                </a:tc>
                <a:tc>
                  <a:txBody>
                    <a:bodyPr/>
                    <a:lstStyle/>
                    <a:p>
                      <a:pPr lvl="0" algn="ctr">
                        <a:buNone/>
                      </a:pPr>
                      <a:r>
                        <a:rPr lang="en-US" sz="2400" noProof="0" dirty="0" smtClean="0"/>
                        <a:t>Health and social care services, M. of</a:t>
                      </a:r>
                      <a:r>
                        <a:rPr lang="en-US" sz="2400" baseline="0" noProof="0" dirty="0" smtClean="0"/>
                        <a:t>  Social Affairs</a:t>
                      </a:r>
                      <a:endParaRPr lang="en-US" sz="2400" noProof="0" dirty="0"/>
                    </a:p>
                  </a:txBody>
                  <a:tcPr/>
                </a:tc>
                <a:extLst>
                  <a:ext uri="{0D108BD9-81ED-4DB2-BD59-A6C34878D82A}">
                    <a16:rowId xmlns:a16="http://schemas.microsoft.com/office/drawing/2014/main" xmlns="" val="1227383252"/>
                  </a:ext>
                </a:extLst>
              </a:tr>
              <a:tr h="1246650">
                <a:tc>
                  <a:txBody>
                    <a:bodyPr/>
                    <a:lstStyle/>
                    <a:p>
                      <a:pPr lvl="0" algn="ctr">
                        <a:buNone/>
                      </a:pPr>
                      <a:r>
                        <a:rPr lang="en-US" sz="2400" noProof="0" dirty="0" smtClean="0"/>
                        <a:t>Quarter</a:t>
                      </a:r>
                      <a:r>
                        <a:rPr lang="cs-CZ" sz="2400" noProof="0" dirty="0" smtClean="0"/>
                        <a:t>l</a:t>
                      </a:r>
                      <a:r>
                        <a:rPr lang="en-US" sz="2400" noProof="0" dirty="0" smtClean="0"/>
                        <a:t>y</a:t>
                      </a:r>
                      <a:endParaRPr lang="en-US" sz="2400" noProof="0" dirty="0"/>
                    </a:p>
                  </a:txBody>
                  <a:tcPr/>
                </a:tc>
                <a:tc>
                  <a:txBody>
                    <a:bodyPr/>
                    <a:lstStyle/>
                    <a:p>
                      <a:pPr lvl="0" algn="ctr">
                        <a:buNone/>
                      </a:pPr>
                      <a:r>
                        <a:rPr lang="en-US" sz="2400" noProof="0" dirty="0" smtClean="0"/>
                        <a:t>Mitigate the effects of unnecessary or excessive treatment interventions</a:t>
                      </a:r>
                      <a:endParaRPr lang="en-US" sz="2400" noProof="0" dirty="0"/>
                    </a:p>
                  </a:txBody>
                  <a:tcPr/>
                </a:tc>
                <a:tc>
                  <a:txBody>
                    <a:bodyPr/>
                    <a:lstStyle/>
                    <a:p>
                      <a:pPr lvl="0" algn="ctr">
                        <a:buNone/>
                      </a:pPr>
                      <a:r>
                        <a:rPr lang="en-US" sz="2400" noProof="0" dirty="0" smtClean="0"/>
                        <a:t>Health</a:t>
                      </a:r>
                      <a:r>
                        <a:rPr lang="en-US" sz="2400" baseline="0" noProof="0" dirty="0" smtClean="0"/>
                        <a:t> care services</a:t>
                      </a:r>
                      <a:endParaRPr lang="en-US" sz="2400" noProof="0" dirty="0"/>
                    </a:p>
                  </a:txBody>
                  <a:tcPr/>
                </a:tc>
                <a:extLst>
                  <a:ext uri="{0D108BD9-81ED-4DB2-BD59-A6C34878D82A}">
                    <a16:rowId xmlns:a16="http://schemas.microsoft.com/office/drawing/2014/main" xmlns="" val="1240961829"/>
                  </a:ext>
                </a:extLst>
              </a:tr>
            </a:tbl>
          </a:graphicData>
        </a:graphic>
      </p:graphicFrame>
    </p:spTree>
    <p:extLst>
      <p:ext uri="{BB962C8B-B14F-4D97-AF65-F5344CB8AC3E}">
        <p14:creationId xmlns:p14="http://schemas.microsoft.com/office/powerpoint/2010/main" val="230668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Arrow Connector 134">
            <a:extLst>
              <a:ext uri="{FF2B5EF4-FFF2-40B4-BE49-F238E27FC236}">
                <a16:creationId xmlns:a16="http://schemas.microsoft.com/office/drawing/2014/main" xmlns=""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breathelife2030.org/wp-content/uploads/2017/01/80-OF-COUNTRIES-english.png"/>
          <p:cNvPicPr>
            <a:picLocks noChangeAspect="1" noChangeArrowheads="1"/>
          </p:cNvPicPr>
          <p:nvPr/>
        </p:nvPicPr>
        <p:blipFill rotWithShape="1">
          <a:blip r:embed="rId2">
            <a:extLst>
              <a:ext uri="{28A0092B-C50C-407E-A947-70E740481C1C}">
                <a14:useLocalDpi xmlns:a14="http://schemas.microsoft.com/office/drawing/2010/main" val="0"/>
              </a:ext>
            </a:extLst>
          </a:blip>
          <a:srcRect l="794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smtClean="0"/>
              <a:t>Selected campaigns of WHO</a:t>
            </a:r>
            <a:endParaRPr lang="en-US" dirty="0"/>
          </a:p>
        </p:txBody>
      </p:sp>
      <p:sp>
        <p:nvSpPr>
          <p:cNvPr id="4" name="Zástupný symbol pro obsah 3"/>
          <p:cNvSpPr>
            <a:spLocks noGrp="1"/>
          </p:cNvSpPr>
          <p:nvPr>
            <p:ph sz="half" idx="1"/>
          </p:nvPr>
        </p:nvSpPr>
        <p:spPr>
          <a:xfrm>
            <a:off x="655321" y="2575034"/>
            <a:ext cx="5120113" cy="3462228"/>
          </a:xfrm>
        </p:spPr>
        <p:txBody>
          <a:bodyPr vert="horz" lIns="91440" tIns="45720" rIns="91440" bIns="45720" rtlCol="0" anchor="t">
            <a:normAutofit/>
          </a:bodyPr>
          <a:lstStyle/>
          <a:p>
            <a:r>
              <a:rPr lang="en-US" sz="2400" i="1" dirty="0" err="1" smtClean="0"/>
              <a:t>BreatheLife</a:t>
            </a:r>
            <a:r>
              <a:rPr lang="en-US" sz="2400" b="1" i="1" dirty="0" smtClean="0"/>
              <a:t> </a:t>
            </a:r>
            <a:r>
              <a:rPr lang="en-US" sz="2400" dirty="0" smtClean="0"/>
              <a:t>mobilizes cities and individuals to protect people’s and Planet health from the effect of air pollution.</a:t>
            </a:r>
          </a:p>
          <a:p>
            <a:r>
              <a:rPr lang="en-US" sz="2400" dirty="0" smtClean="0"/>
              <a:t>Predominant type of prevention: primary</a:t>
            </a:r>
            <a:endParaRPr lang="en-US" sz="2400" dirty="0"/>
          </a:p>
        </p:txBody>
      </p:sp>
    </p:spTree>
    <p:extLst>
      <p:ext uri="{BB962C8B-B14F-4D97-AF65-F5344CB8AC3E}">
        <p14:creationId xmlns:p14="http://schemas.microsoft.com/office/powerpoint/2010/main" val="408296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xmlns=""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who.int/antimicrobial-resistance/FOS-Infographic.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08319" y="1881838"/>
            <a:ext cx="5614835" cy="294110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half" idx="1"/>
          </p:nvPr>
        </p:nvSpPr>
        <p:spPr>
          <a:xfrm>
            <a:off x="648931" y="2438400"/>
            <a:ext cx="3505494" cy="3785419"/>
          </a:xfrm>
        </p:spPr>
        <p:txBody>
          <a:bodyPr vert="horz" lIns="91440" tIns="45720" rIns="91440" bIns="45720" rtlCol="0" anchor="t">
            <a:normAutofit fontScale="92500" lnSpcReduction="10000"/>
          </a:bodyPr>
          <a:lstStyle/>
          <a:p>
            <a:r>
              <a:rPr lang="en-US" sz="2400" dirty="0" smtClean="0"/>
              <a:t>Antibiotic resistance: new WHO recommendations are trying to help maintaining the effectiveness of antibiotics used in human medicine by limiting the unnecessary use in animals.</a:t>
            </a:r>
          </a:p>
          <a:p>
            <a:r>
              <a:rPr lang="en-US" sz="2400" dirty="0"/>
              <a:t>Predominant type of prevention:</a:t>
            </a:r>
            <a:r>
              <a:rPr lang="en-US" sz="2400" dirty="0" smtClean="0"/>
              <a:t> primary &amp; tertiary</a:t>
            </a:r>
            <a:endParaRPr lang="en-US" sz="2400" dirty="0"/>
          </a:p>
        </p:txBody>
      </p:sp>
      <p:sp>
        <p:nvSpPr>
          <p:cNvPr id="6" name="Nadpis 1"/>
          <p:cNvSpPr txBox="1">
            <a:spLocks/>
          </p:cNvSpPr>
          <p:nvPr/>
        </p:nvSpPr>
        <p:spPr>
          <a:xfrm>
            <a:off x="648929" y="629266"/>
            <a:ext cx="3505495" cy="16223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100" kern="1200" dirty="0" smtClean="0">
                <a:solidFill>
                  <a:schemeClr val="tx1"/>
                </a:solidFill>
                <a:latin typeface="+mj-lt"/>
                <a:ea typeface="+mj-ea"/>
                <a:cs typeface="+mj-cs"/>
              </a:rPr>
              <a:t>Selected campaigns of WHO</a:t>
            </a:r>
            <a:endParaRPr lang="en-US" sz="4100" kern="1200" dirty="0">
              <a:solidFill>
                <a:schemeClr val="tx1"/>
              </a:solidFill>
              <a:latin typeface="+mj-lt"/>
              <a:ea typeface="+mj-ea"/>
              <a:cs typeface="+mj-cs"/>
            </a:endParaRPr>
          </a:p>
        </p:txBody>
      </p:sp>
    </p:spTree>
    <p:extLst>
      <p:ext uri="{BB962C8B-B14F-4D97-AF65-F5344CB8AC3E}">
        <p14:creationId xmlns:p14="http://schemas.microsoft.com/office/powerpoint/2010/main" val="302690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xmlns=""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who.int/cardiovascular_diseases/GHI_logo_310.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08319" y="1541154"/>
            <a:ext cx="5614835" cy="36224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29239" y="286367"/>
            <a:ext cx="3827821" cy="1254788"/>
          </a:xfrm>
        </p:spPr>
        <p:txBody>
          <a:bodyPr vert="horz" lIns="91440" tIns="45720" rIns="91440" bIns="45720" rtlCol="0" anchor="ctr">
            <a:normAutofit fontScale="90000"/>
          </a:bodyPr>
          <a:lstStyle/>
          <a:p>
            <a:r>
              <a:rPr lang="en-US" sz="4100" b="1" kern="1200" dirty="0" smtClean="0">
                <a:solidFill>
                  <a:schemeClr val="tx1"/>
                </a:solidFill>
                <a:latin typeface="+mj-lt"/>
                <a:ea typeface="+mj-ea"/>
                <a:cs typeface="+mj-cs"/>
              </a:rPr>
              <a:t>Selected campaigns of WHO</a:t>
            </a:r>
            <a:endParaRPr lang="en-US" sz="4100" b="1" kern="1200" dirty="0">
              <a:solidFill>
                <a:schemeClr val="tx1"/>
              </a:solidFill>
              <a:latin typeface="+mj-lt"/>
              <a:ea typeface="+mj-ea"/>
              <a:cs typeface="+mj-cs"/>
            </a:endParaRPr>
          </a:p>
        </p:txBody>
      </p:sp>
      <p:sp>
        <p:nvSpPr>
          <p:cNvPr id="3" name="Zástupný symbol pro obsah 2"/>
          <p:cNvSpPr>
            <a:spLocks noGrp="1"/>
          </p:cNvSpPr>
          <p:nvPr>
            <p:ph sz="half" idx="1"/>
          </p:nvPr>
        </p:nvSpPr>
        <p:spPr>
          <a:xfrm>
            <a:off x="209550" y="2251587"/>
            <a:ext cx="4267200" cy="4358763"/>
          </a:xfrm>
        </p:spPr>
        <p:txBody>
          <a:bodyPr vert="horz" lIns="91440" tIns="45720" rIns="91440" bIns="45720" rtlCol="0" anchor="t">
            <a:normAutofit lnSpcReduction="10000"/>
          </a:bodyPr>
          <a:lstStyle/>
          <a:p>
            <a:pPr>
              <a:lnSpc>
                <a:spcPct val="100000"/>
              </a:lnSpc>
            </a:pPr>
            <a:r>
              <a:rPr lang="en-US" sz="3200" dirty="0" smtClean="0"/>
              <a:t>„</a:t>
            </a:r>
            <a:r>
              <a:rPr lang="en-US" sz="3200" i="1" dirty="0" smtClean="0"/>
              <a:t>Global Hearts</a:t>
            </a:r>
            <a:r>
              <a:rPr lang="en-US" sz="3200" dirty="0" smtClean="0"/>
              <a:t>" is an initiative to averting the global threat of cardiovascular disease, the world's leading causes of death.</a:t>
            </a:r>
          </a:p>
          <a:p>
            <a:pPr>
              <a:lnSpc>
                <a:spcPct val="100000"/>
              </a:lnSpc>
            </a:pPr>
            <a:r>
              <a:rPr lang="en-US" sz="3200" dirty="0"/>
              <a:t>Predominant type of prevention: </a:t>
            </a:r>
            <a:r>
              <a:rPr lang="en-US" sz="3200" dirty="0" smtClean="0"/>
              <a:t>primary &amp; secondary</a:t>
            </a:r>
            <a:endParaRPr lang="en-US" sz="3200" dirty="0"/>
          </a:p>
        </p:txBody>
      </p:sp>
    </p:spTree>
    <p:extLst>
      <p:ext uri="{BB962C8B-B14F-4D97-AF65-F5344CB8AC3E}">
        <p14:creationId xmlns:p14="http://schemas.microsoft.com/office/powerpoint/2010/main" val="176851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Women's &lt;strong&gt;Health&lt;/strong&gt; in Politics">
            <a:extLst>
              <a:ext uri="{FF2B5EF4-FFF2-40B4-BE49-F238E27FC236}">
                <a16:creationId xmlns:a16="http://schemas.microsoft.com/office/drawing/2014/main" xmlns="" id="{5A6BD061-DEE4-4AAE-B921-B4D70752B3FC}"/>
              </a:ext>
            </a:extLst>
          </p:cNvPr>
          <p:cNvPicPr>
            <a:picLocks noChangeAspect="1"/>
          </p:cNvPicPr>
          <p:nvPr/>
        </p:nvPicPr>
        <p:blipFill rotWithShape="1">
          <a:blip r:embed="rId2"/>
          <a:srcRect l="1493" r="591" b="3"/>
          <a:stretch/>
        </p:blipFill>
        <p:spPr>
          <a:xfrm>
            <a:off x="6090613" y="640082"/>
            <a:ext cx="5461724" cy="5577837"/>
          </a:xfrm>
          <a:prstGeom prst="rect">
            <a:avLst/>
          </a:prstGeom>
          <a:effectLst/>
        </p:spPr>
      </p:pic>
      <p:sp>
        <p:nvSpPr>
          <p:cNvPr id="2" name="Nadpis 1"/>
          <p:cNvSpPr>
            <a:spLocks noGrp="1"/>
          </p:cNvSpPr>
          <p:nvPr>
            <p:ph type="title"/>
          </p:nvPr>
        </p:nvSpPr>
        <p:spPr>
          <a:xfrm>
            <a:off x="648929" y="629266"/>
            <a:ext cx="5127031" cy="1676603"/>
          </a:xfrm>
        </p:spPr>
        <p:txBody>
          <a:bodyPr vert="horz" lIns="91440" tIns="45720" rIns="91440" bIns="45720" rtlCol="0" anchor="ctr">
            <a:normAutofit/>
          </a:bodyPr>
          <a:lstStyle/>
          <a:p>
            <a:r>
              <a:rPr lang="en-US" b="1" dirty="0" smtClean="0"/>
              <a:t>Selected campaigns of WHO</a:t>
            </a:r>
            <a:endParaRPr lang="en-US" b="1" dirty="0"/>
          </a:p>
        </p:txBody>
      </p:sp>
      <p:sp>
        <p:nvSpPr>
          <p:cNvPr id="3" name="Zástupný symbol pro obsah 2"/>
          <p:cNvSpPr>
            <a:spLocks noGrp="1"/>
          </p:cNvSpPr>
          <p:nvPr>
            <p:ph sz="half" idx="1"/>
          </p:nvPr>
        </p:nvSpPr>
        <p:spPr>
          <a:xfrm>
            <a:off x="648930" y="2305870"/>
            <a:ext cx="5127029" cy="4171130"/>
          </a:xfrm>
        </p:spPr>
        <p:txBody>
          <a:bodyPr vert="horz" lIns="91440" tIns="45720" rIns="91440" bIns="45720" rtlCol="0" anchor="t">
            <a:noAutofit/>
          </a:bodyPr>
          <a:lstStyle/>
          <a:p>
            <a:r>
              <a:rPr lang="en-US" sz="2400" dirty="0"/>
              <a:t>"</a:t>
            </a:r>
            <a:r>
              <a:rPr lang="en-US" sz="2400" i="1" dirty="0"/>
              <a:t>WHO's Global School Health Initiative</a:t>
            </a:r>
            <a:r>
              <a:rPr lang="en-US" sz="2400" dirty="0"/>
              <a:t>", also known as "</a:t>
            </a:r>
            <a:r>
              <a:rPr lang="en-US" sz="2400" i="1" dirty="0"/>
              <a:t>Health Promotion School</a:t>
            </a:r>
            <a:r>
              <a:rPr lang="en-US" sz="2400" dirty="0"/>
              <a:t>": An initiative to promote health and education at local, national, regional and global level. The aim is to improve the health of students, school staff, families and other community members through schools</a:t>
            </a:r>
            <a:r>
              <a:rPr lang="en-US" sz="2400" dirty="0" smtClean="0"/>
              <a:t>.</a:t>
            </a:r>
            <a:endParaRPr lang="cs-CZ" sz="2400" dirty="0" smtClean="0"/>
          </a:p>
          <a:p>
            <a:r>
              <a:rPr lang="en-US" sz="2400" dirty="0"/>
              <a:t>Predominant type of prevention: </a:t>
            </a:r>
            <a:r>
              <a:rPr lang="en-US" sz="2400" dirty="0" smtClean="0"/>
              <a:t>primary</a:t>
            </a:r>
            <a:endParaRPr lang="en-US" sz="2400" dirty="0"/>
          </a:p>
        </p:txBody>
      </p:sp>
    </p:spTree>
    <p:extLst>
      <p:ext uri="{BB962C8B-B14F-4D97-AF65-F5344CB8AC3E}">
        <p14:creationId xmlns:p14="http://schemas.microsoft.com/office/powerpoint/2010/main" val="3023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5" descr="fire.jpg">
            <a:extLst>
              <a:ext uri="{FF2B5EF4-FFF2-40B4-BE49-F238E27FC236}">
                <a16:creationId xmlns:a16="http://schemas.microsoft.com/office/drawing/2014/main" xmlns="" id="{D475B7A9-46D5-4BD2-B105-70B095E208CA}"/>
              </a:ext>
            </a:extLst>
          </p:cNvPr>
          <p:cNvPicPr>
            <a:picLocks noChangeAspect="1"/>
          </p:cNvPicPr>
          <p:nvPr/>
        </p:nvPicPr>
        <p:blipFill rotWithShape="1">
          <a:blip r:embed="rId2"/>
          <a:srcRect l="5905" r="1" b="1"/>
          <a:stretch/>
        </p:blipFill>
        <p:spPr>
          <a:xfrm>
            <a:off x="512064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pPr algn="ctr"/>
            <a:r>
              <a:rPr lang="en-US" b="1" dirty="0" smtClean="0"/>
              <a:t>Selected campaigns of WHO</a:t>
            </a:r>
            <a:endParaRPr lang="en-US" b="1" dirty="0"/>
          </a:p>
        </p:txBody>
      </p:sp>
      <p:sp>
        <p:nvSpPr>
          <p:cNvPr id="3" name="Zástupný symbol pro obsah 2"/>
          <p:cNvSpPr>
            <a:spLocks noGrp="1"/>
          </p:cNvSpPr>
          <p:nvPr>
            <p:ph idx="1"/>
          </p:nvPr>
        </p:nvSpPr>
        <p:spPr>
          <a:xfrm>
            <a:off x="838200" y="1825625"/>
            <a:ext cx="3797807" cy="4351338"/>
          </a:xfrm>
        </p:spPr>
        <p:txBody>
          <a:bodyPr vert="horz" lIns="91440" tIns="45720" rIns="91440" bIns="45720" rtlCol="0" anchor="t">
            <a:normAutofit/>
          </a:bodyPr>
          <a:lstStyle/>
          <a:p>
            <a:r>
              <a:rPr lang="en-US" sz="2400" dirty="0" smtClean="0"/>
              <a:t>Global Action Plan „</a:t>
            </a:r>
            <a:r>
              <a:rPr lang="en-US" sz="2400" i="1" dirty="0" smtClean="0"/>
              <a:t>Healthy enterprise</a:t>
            </a:r>
            <a:r>
              <a:rPr lang="en-US" sz="2400" dirty="0" smtClean="0"/>
              <a:t>“ addresses all aspects of workers’ health: primary prevention of occupational hazards, protection and promotion of health at work, working conditions and health services for employees of enterprises.</a:t>
            </a:r>
            <a:endParaRPr lang="cs-CZ" sz="2400" dirty="0" smtClean="0"/>
          </a:p>
          <a:p>
            <a:r>
              <a:rPr lang="en-US" sz="2400" dirty="0" smtClean="0"/>
              <a:t>Predominant type of prevention: primary</a:t>
            </a:r>
            <a:endParaRPr lang="en-US" sz="2400" dirty="0"/>
          </a:p>
        </p:txBody>
      </p:sp>
    </p:spTree>
    <p:extLst>
      <p:ext uri="{BB962C8B-B14F-4D97-AF65-F5344CB8AC3E}">
        <p14:creationId xmlns:p14="http://schemas.microsoft.com/office/powerpoint/2010/main" val="228655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2141</Words>
  <Application>Microsoft Office PowerPoint</Application>
  <PresentationFormat>Vlastní</PresentationFormat>
  <Paragraphs>228</Paragraphs>
  <Slides>36</Slides>
  <Notes>2</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Motiv Office</vt:lpstr>
      <vt:lpstr>Types of prevention Risk assessment</vt:lpstr>
      <vt:lpstr>Health</vt:lpstr>
      <vt:lpstr>Health protection and promotion</vt:lpstr>
      <vt:lpstr>Prevention</vt:lpstr>
      <vt:lpstr>Selected campaigns of WHO</vt:lpstr>
      <vt:lpstr>Prezentace aplikace PowerPoint</vt:lpstr>
      <vt:lpstr>Selected campaigns of WHO</vt:lpstr>
      <vt:lpstr>Selected campaigns of WHO</vt:lpstr>
      <vt:lpstr>Selected campaigns of WHO</vt:lpstr>
      <vt:lpstr>Selected campaigns of WHO</vt:lpstr>
      <vt:lpstr>The preventive and therapeutic components of medicine are complementary to one another.</vt:lpstr>
      <vt:lpstr>Why to prevent diseases  when we can cure them?</vt:lpstr>
      <vt:lpstr>Health risks assessment</vt:lpstr>
      <vt:lpstr>Hazard vs Risk</vt:lpstr>
      <vt:lpstr>Probability</vt:lpstr>
      <vt:lpstr>Pifalls in risk assessment</vt:lpstr>
      <vt:lpstr>Prioritization of health risks</vt:lpstr>
      <vt:lpstr>Risk Assessment</vt:lpstr>
      <vt:lpstr>Types of hazard (will be discussed in more detail in specific seminars)</vt:lpstr>
      <vt:lpstr>Types of dose-response relationship</vt:lpstr>
      <vt:lpstr>Exposure assessment</vt:lpstr>
      <vt:lpstr>Exposure assessment – methods</vt:lpstr>
      <vt:lpstr>Estimation of individual exposure based on the food pyramid may be difficult.</vt:lpstr>
      <vt:lpstr>Exposure assessment – methods II.</vt:lpstr>
      <vt:lpstr>Risk characterization</vt:lpstr>
      <vt:lpstr>Risk matrix</vt:lpstr>
      <vt:lpstr>Uncertainty in health risk assessment</vt:lpstr>
      <vt:lpstr>Epidemiology</vt:lpstr>
      <vt:lpstr>Epidemiology in health risk assessment</vt:lpstr>
      <vt:lpstr>Prezentace aplikace PowerPoint</vt:lpstr>
      <vt:lpstr>Prezentace aplikace PowerPoint</vt:lpstr>
      <vt:lpstr>Epidemiology in health risk assessment III. </vt:lpstr>
      <vt:lpstr>Health risk assessment in doctor’s everyday practice </vt:lpstr>
      <vt:lpstr>  Public Health and qualitative research  </vt:lpstr>
      <vt:lpstr>Prezentace aplikace PowerPoint</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Typy prevence Hodnocení zdravotních rizik</dc:title>
  <dc:creator/>
  <cp:lastModifiedBy/>
  <cp:revision>84</cp:revision>
  <dcterms:modified xsi:type="dcterms:W3CDTF">2018-01-15T10:47:37Z</dcterms:modified>
</cp:coreProperties>
</file>