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73"/>
  </p:notesMasterIdLst>
  <p:handoutMasterIdLst>
    <p:handoutMasterId r:id="rId74"/>
  </p:handoutMasterIdLst>
  <p:sldIdLst>
    <p:sldId id="256" r:id="rId2"/>
    <p:sldId id="266" r:id="rId3"/>
    <p:sldId id="267" r:id="rId4"/>
    <p:sldId id="276" r:id="rId5"/>
    <p:sldId id="258" r:id="rId6"/>
    <p:sldId id="259" r:id="rId7"/>
    <p:sldId id="279" r:id="rId8"/>
    <p:sldId id="268" r:id="rId9"/>
    <p:sldId id="269" r:id="rId10"/>
    <p:sldId id="270" r:id="rId11"/>
    <p:sldId id="273" r:id="rId12"/>
    <p:sldId id="274" r:id="rId13"/>
    <p:sldId id="275" r:id="rId14"/>
    <p:sldId id="280" r:id="rId15"/>
    <p:sldId id="296" r:id="rId16"/>
    <p:sldId id="297" r:id="rId17"/>
    <p:sldId id="298" r:id="rId18"/>
    <p:sldId id="299" r:id="rId19"/>
    <p:sldId id="300" r:id="rId20"/>
    <p:sldId id="301" r:id="rId21"/>
    <p:sldId id="302" r:id="rId22"/>
    <p:sldId id="303" r:id="rId23"/>
    <p:sldId id="305" r:id="rId24"/>
    <p:sldId id="306" r:id="rId25"/>
    <p:sldId id="307" r:id="rId26"/>
    <p:sldId id="308" r:id="rId27"/>
    <p:sldId id="309" r:id="rId28"/>
    <p:sldId id="356" r:id="rId29"/>
    <p:sldId id="355" r:id="rId30"/>
    <p:sldId id="354" r:id="rId31"/>
    <p:sldId id="310" r:id="rId32"/>
    <p:sldId id="311" r:id="rId33"/>
    <p:sldId id="312" r:id="rId34"/>
    <p:sldId id="313" r:id="rId35"/>
    <p:sldId id="314" r:id="rId36"/>
    <p:sldId id="315" r:id="rId37"/>
    <p:sldId id="357" r:id="rId38"/>
    <p:sldId id="317" r:id="rId39"/>
    <p:sldId id="320" r:id="rId40"/>
    <p:sldId id="321" r:id="rId41"/>
    <p:sldId id="322" r:id="rId42"/>
    <p:sldId id="323" r:id="rId43"/>
    <p:sldId id="326" r:id="rId44"/>
    <p:sldId id="327" r:id="rId45"/>
    <p:sldId id="328" r:id="rId46"/>
    <p:sldId id="329" r:id="rId47"/>
    <p:sldId id="330" r:id="rId48"/>
    <p:sldId id="331" r:id="rId49"/>
    <p:sldId id="358" r:id="rId50"/>
    <p:sldId id="359" r:id="rId51"/>
    <p:sldId id="360" r:id="rId52"/>
    <p:sldId id="361" r:id="rId53"/>
    <p:sldId id="362" r:id="rId54"/>
    <p:sldId id="363" r:id="rId55"/>
    <p:sldId id="364" r:id="rId56"/>
    <p:sldId id="365" r:id="rId57"/>
    <p:sldId id="401" r:id="rId58"/>
    <p:sldId id="402" r:id="rId59"/>
    <p:sldId id="403" r:id="rId60"/>
    <p:sldId id="404" r:id="rId61"/>
    <p:sldId id="405" r:id="rId62"/>
    <p:sldId id="406" r:id="rId63"/>
    <p:sldId id="407" r:id="rId64"/>
    <p:sldId id="292" r:id="rId65"/>
    <p:sldId id="352" r:id="rId66"/>
    <p:sldId id="293" r:id="rId67"/>
    <p:sldId id="294" r:id="rId68"/>
    <p:sldId id="295" r:id="rId69"/>
    <p:sldId id="339" r:id="rId70"/>
    <p:sldId id="338" r:id="rId71"/>
    <p:sldId id="340" r:id="rId72"/>
  </p:sldIdLst>
  <p:sldSz cx="12192000" cy="6858000"/>
  <p:notesSz cx="6797675" cy="9928225"/>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ka Součková" initials="LS" lastIdx="1" clrIdx="0">
    <p:extLst>
      <p:ext uri="{19B8F6BF-5375-455C-9EA6-DF929625EA0E}">
        <p15:presenceInfo xmlns:p15="http://schemas.microsoft.com/office/powerpoint/2012/main" userId="Lenka Součková"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52" autoAdjust="0"/>
    <p:restoredTop sz="96754" autoAdjust="0"/>
  </p:normalViewPr>
  <p:slideViewPr>
    <p:cSldViewPr snapToGrid="0">
      <p:cViewPr>
        <p:scale>
          <a:sx n="66" d="100"/>
          <a:sy n="66" d="100"/>
        </p:scale>
        <p:origin x="664" y="80"/>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n-US" sz="2200" b="0" i="0" u="none" strike="noStrike" cap="all" baseline="0" dirty="0">
                <a:effectLst/>
              </a:rPr>
              <a:t>Expected multiple increase in AUC</a:t>
            </a:r>
            <a:endParaRPr lang="en-US" dirty="0"/>
          </a:p>
        </c:rich>
      </c:tx>
      <c:layout>
        <c:manualLayout>
          <c:xMode val="edge"/>
          <c:yMode val="edge"/>
          <c:x val="0.13197600883820121"/>
          <c:y val="1.4896216455348419E-2"/>
        </c:manualLayout>
      </c:layout>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cs-CZ"/>
        </a:p>
      </c:txPr>
    </c:title>
    <c:autoTitleDeleted val="0"/>
    <c:plotArea>
      <c:layout>
        <c:manualLayout>
          <c:layoutTarget val="inner"/>
          <c:xMode val="edge"/>
          <c:yMode val="edge"/>
          <c:x val="6.5593340687486512E-2"/>
          <c:y val="0.14603439218006056"/>
          <c:w val="0.93440665931251343"/>
          <c:h val="0.71045388797652587"/>
        </c:manualLayout>
      </c:layout>
      <c:barChart>
        <c:barDir val="col"/>
        <c:grouping val="clustered"/>
        <c:varyColors val="0"/>
        <c:ser>
          <c:idx val="0"/>
          <c:order val="0"/>
          <c:tx>
            <c:strRef>
              <c:f>List1!$B$1</c:f>
              <c:strCache>
                <c:ptCount val="1"/>
                <c:pt idx="0">
                  <c:v>alprazolam </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cs-CZ"/>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List1!$A$2:$A$5</c:f>
              <c:strCache>
                <c:ptCount val="3"/>
                <c:pt idx="0">
                  <c:v>itrakonazol</c:v>
                </c:pt>
                <c:pt idx="1">
                  <c:v>ketokonazol</c:v>
                </c:pt>
                <c:pt idx="2">
                  <c:v>flukonazol</c:v>
                </c:pt>
              </c:strCache>
            </c:strRef>
          </c:cat>
          <c:val>
            <c:numRef>
              <c:f>List1!$B$2:$B$5</c:f>
              <c:numCache>
                <c:formatCode>General</c:formatCode>
                <c:ptCount val="3"/>
                <c:pt idx="0">
                  <c:v>22</c:v>
                </c:pt>
                <c:pt idx="1">
                  <c:v>10</c:v>
                </c:pt>
                <c:pt idx="2">
                  <c:v>4.4000000000000004</c:v>
                </c:pt>
              </c:numCache>
            </c:numRef>
          </c:val>
          <c:extLst>
            <c:ext xmlns:c16="http://schemas.microsoft.com/office/drawing/2014/chart" uri="{C3380CC4-5D6E-409C-BE32-E72D297353CC}">
              <c16:uniqueId val="{00000000-4976-4166-90F5-A32D6BDC1E09}"/>
            </c:ext>
          </c:extLst>
        </c:ser>
        <c:ser>
          <c:idx val="1"/>
          <c:order val="1"/>
          <c:tx>
            <c:strRef>
              <c:f>List1!$C$1</c:f>
              <c:strCache>
                <c:ptCount val="1"/>
                <c:pt idx="0">
                  <c:v>simvastatin</c:v>
                </c:pt>
              </c:strCache>
            </c:strRef>
          </c:tx>
          <c:spPr>
            <a:pattFill prst="narHorz">
              <a:fgClr>
                <a:schemeClr val="accent4"/>
              </a:fgClr>
              <a:bgClr>
                <a:schemeClr val="accent4">
                  <a:lumMod val="20000"/>
                  <a:lumOff val="80000"/>
                </a:schemeClr>
              </a:bgClr>
            </a:pattFill>
            <a:ln>
              <a:noFill/>
            </a:ln>
            <a:effectLst>
              <a:innerShdw blurRad="114300">
                <a:schemeClr val="accent4"/>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cs-CZ"/>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List1!$A$2:$A$5</c:f>
              <c:strCache>
                <c:ptCount val="3"/>
                <c:pt idx="0">
                  <c:v>itrakonazol</c:v>
                </c:pt>
                <c:pt idx="1">
                  <c:v>ketokonazol</c:v>
                </c:pt>
                <c:pt idx="2">
                  <c:v>flukonazol</c:v>
                </c:pt>
              </c:strCache>
            </c:strRef>
          </c:cat>
          <c:val>
            <c:numRef>
              <c:f>List1!$C$2:$C$5</c:f>
              <c:numCache>
                <c:formatCode>General</c:formatCode>
                <c:ptCount val="3"/>
                <c:pt idx="0">
                  <c:v>19</c:v>
                </c:pt>
                <c:pt idx="1">
                  <c:v>9</c:v>
                </c:pt>
                <c:pt idx="2">
                  <c:v>3.5</c:v>
                </c:pt>
              </c:numCache>
            </c:numRef>
          </c:val>
          <c:extLst>
            <c:ext xmlns:c16="http://schemas.microsoft.com/office/drawing/2014/chart" uri="{C3380CC4-5D6E-409C-BE32-E72D297353CC}">
              <c16:uniqueId val="{00000001-4976-4166-90F5-A32D6BDC1E09}"/>
            </c:ext>
          </c:extLst>
        </c:ser>
        <c:ser>
          <c:idx val="2"/>
          <c:order val="2"/>
          <c:tx>
            <c:strRef>
              <c:f>List1!$D$1</c:f>
              <c:strCache>
                <c:ptCount val="1"/>
                <c:pt idx="0">
                  <c:v>atorvastatin</c:v>
                </c:pt>
              </c:strCache>
            </c:strRef>
          </c:tx>
          <c:spPr>
            <a:pattFill prst="narHorz">
              <a:fgClr>
                <a:schemeClr val="accent6"/>
              </a:fgClr>
              <a:bgClr>
                <a:schemeClr val="accent6">
                  <a:lumMod val="20000"/>
                  <a:lumOff val="80000"/>
                </a:schemeClr>
              </a:bgClr>
            </a:pattFill>
            <a:ln>
              <a:noFill/>
            </a:ln>
            <a:effectLst>
              <a:innerShdw blurRad="114300">
                <a:schemeClr val="accent6"/>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cs-CZ"/>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List1!$A$2:$A$5</c:f>
              <c:strCache>
                <c:ptCount val="3"/>
                <c:pt idx="0">
                  <c:v>itrakonazol</c:v>
                </c:pt>
                <c:pt idx="1">
                  <c:v>ketokonazol</c:v>
                </c:pt>
                <c:pt idx="2">
                  <c:v>flukonazol</c:v>
                </c:pt>
              </c:strCache>
            </c:strRef>
          </c:cat>
          <c:val>
            <c:numRef>
              <c:f>List1!$D$2:$D$5</c:f>
              <c:numCache>
                <c:formatCode>General</c:formatCode>
                <c:ptCount val="3"/>
                <c:pt idx="0">
                  <c:v>3.3</c:v>
                </c:pt>
                <c:pt idx="1">
                  <c:v>5</c:v>
                </c:pt>
                <c:pt idx="2">
                  <c:v>2.5</c:v>
                </c:pt>
              </c:numCache>
            </c:numRef>
          </c:val>
          <c:extLst>
            <c:ext xmlns:c16="http://schemas.microsoft.com/office/drawing/2014/chart" uri="{C3380CC4-5D6E-409C-BE32-E72D297353CC}">
              <c16:uniqueId val="{00000002-4976-4166-90F5-A32D6BDC1E09}"/>
            </c:ext>
          </c:extLst>
        </c:ser>
        <c:dLbls>
          <c:showLegendKey val="0"/>
          <c:showVal val="1"/>
          <c:showCatName val="0"/>
          <c:showSerName val="0"/>
          <c:showPercent val="0"/>
          <c:showBubbleSize val="0"/>
        </c:dLbls>
        <c:gapWidth val="164"/>
        <c:overlap val="-22"/>
        <c:axId val="112972928"/>
        <c:axId val="112974464"/>
      </c:barChart>
      <c:catAx>
        <c:axId val="11297292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112974464"/>
        <c:crosses val="autoZero"/>
        <c:auto val="1"/>
        <c:lblAlgn val="ctr"/>
        <c:lblOffset val="100"/>
        <c:noMultiLvlLbl val="0"/>
      </c:catAx>
      <c:valAx>
        <c:axId val="1129744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1129729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2DDB11-2E56-40F1-B0BB-F146C4F37C46}" type="doc">
      <dgm:prSet loTypeId="urn:microsoft.com/office/officeart/2009/3/layout/HorizontalOrganizationChart" loCatId="hierarchy" qsTypeId="urn:microsoft.com/office/officeart/2005/8/quickstyle/simple5" qsCatId="simple" csTypeId="urn:microsoft.com/office/officeart/2005/8/colors/colorful2" csCatId="colorful" phldr="1"/>
      <dgm:spPr/>
      <dgm:t>
        <a:bodyPr/>
        <a:lstStyle/>
        <a:p>
          <a:endParaRPr lang="cs-CZ"/>
        </a:p>
      </dgm:t>
    </dgm:pt>
    <dgm:pt modelId="{C2003CEF-EB95-4863-8AFC-DDFB0CADE07E}">
      <dgm:prSet phldrT="[Text]" custT="1"/>
      <dgm:spPr/>
      <dgm:t>
        <a:bodyPr/>
        <a:lstStyle/>
        <a:p>
          <a:r>
            <a:rPr lang="cs-CZ" sz="2400" b="0" cap="none" spc="0" dirty="0" err="1">
              <a:ln w="0"/>
              <a:effectLst/>
              <a:latin typeface="+mj-lt"/>
            </a:rPr>
            <a:t>Pharmacological</a:t>
          </a:r>
          <a:endParaRPr lang="cs-CZ" sz="2400" b="0" cap="none" spc="0" dirty="0">
            <a:ln w="0"/>
            <a:effectLst/>
            <a:latin typeface="+mj-lt"/>
          </a:endParaRPr>
        </a:p>
      </dgm:t>
    </dgm:pt>
    <dgm:pt modelId="{438F5E9B-4BB2-427F-8D0F-FE8C58385427}" type="parTrans" cxnId="{24C0EB34-BA2F-4636-A1F8-184CF3BD6E36}">
      <dgm:prSet/>
      <dgm:spPr/>
      <dgm:t>
        <a:bodyPr/>
        <a:lstStyle/>
        <a:p>
          <a:endParaRPr lang="cs-CZ" sz="2800" b="0" cap="none" spc="0">
            <a:ln w="0"/>
            <a:solidFill>
              <a:srgbClr val="002060"/>
            </a:solidFill>
            <a:effectLst/>
            <a:latin typeface="+mj-lt"/>
          </a:endParaRPr>
        </a:p>
      </dgm:t>
    </dgm:pt>
    <dgm:pt modelId="{98C7808C-A4FD-4139-83EB-B720B2C67601}" type="sibTrans" cxnId="{24C0EB34-BA2F-4636-A1F8-184CF3BD6E36}">
      <dgm:prSet/>
      <dgm:spPr/>
      <dgm:t>
        <a:bodyPr/>
        <a:lstStyle/>
        <a:p>
          <a:endParaRPr lang="cs-CZ" sz="2800" b="0" cap="none" spc="0">
            <a:ln w="0"/>
            <a:solidFill>
              <a:srgbClr val="002060"/>
            </a:solidFill>
            <a:effectLst/>
            <a:latin typeface="+mj-lt"/>
          </a:endParaRPr>
        </a:p>
      </dgm:t>
    </dgm:pt>
    <dgm:pt modelId="{366F418D-CF45-430E-A2B8-585633C459C7}">
      <dgm:prSet phldrT="[Text]" custT="1"/>
      <dgm:spPr/>
      <dgm:t>
        <a:bodyPr/>
        <a:lstStyle/>
        <a:p>
          <a:r>
            <a:rPr lang="cs-CZ" sz="2000" b="0" cap="none" spc="0" dirty="0" err="1">
              <a:ln w="0"/>
              <a:effectLst/>
              <a:latin typeface="+mj-lt"/>
            </a:rPr>
            <a:t>Pharmacodynamics</a:t>
          </a:r>
          <a:endParaRPr lang="cs-CZ" sz="2000" b="0" cap="none" spc="0" dirty="0">
            <a:ln w="0"/>
            <a:effectLst/>
            <a:latin typeface="+mj-lt"/>
          </a:endParaRPr>
        </a:p>
      </dgm:t>
    </dgm:pt>
    <dgm:pt modelId="{3B8273EA-4C4B-4436-8D7D-8FB434A89496}" type="parTrans" cxnId="{6E5C188A-9859-416F-8593-69275367AE7A}">
      <dgm:prSet/>
      <dgm:spPr/>
      <dgm:t>
        <a:bodyPr/>
        <a:lstStyle/>
        <a:p>
          <a:endParaRPr lang="cs-CZ" sz="2800" b="0" cap="none" spc="0">
            <a:ln w="0"/>
            <a:solidFill>
              <a:srgbClr val="002060"/>
            </a:solidFill>
            <a:effectLst/>
            <a:latin typeface="+mj-lt"/>
          </a:endParaRPr>
        </a:p>
      </dgm:t>
    </dgm:pt>
    <dgm:pt modelId="{DAD29DA6-59F2-482F-BB3B-C15C1A4D7034}" type="sibTrans" cxnId="{6E5C188A-9859-416F-8593-69275367AE7A}">
      <dgm:prSet/>
      <dgm:spPr/>
      <dgm:t>
        <a:bodyPr/>
        <a:lstStyle/>
        <a:p>
          <a:endParaRPr lang="cs-CZ" sz="2800" b="0" cap="none" spc="0">
            <a:ln w="0"/>
            <a:solidFill>
              <a:srgbClr val="002060"/>
            </a:solidFill>
            <a:effectLst/>
            <a:latin typeface="+mj-lt"/>
          </a:endParaRPr>
        </a:p>
      </dgm:t>
    </dgm:pt>
    <dgm:pt modelId="{9DD148FB-2687-495A-8877-E7ED60F359DF}">
      <dgm:prSet phldrT="[Text]" custT="1"/>
      <dgm:spPr/>
      <dgm:t>
        <a:bodyPr/>
        <a:lstStyle/>
        <a:p>
          <a:r>
            <a:rPr lang="cs-CZ" sz="2000" b="0" cap="none" spc="0" dirty="0" err="1">
              <a:ln w="0"/>
              <a:effectLst/>
              <a:latin typeface="+mj-lt"/>
            </a:rPr>
            <a:t>Pharmacokinetics</a:t>
          </a:r>
          <a:endParaRPr lang="cs-CZ" sz="2000" b="0" cap="none" spc="0" dirty="0">
            <a:ln w="0"/>
            <a:effectLst/>
            <a:latin typeface="+mj-lt"/>
          </a:endParaRPr>
        </a:p>
      </dgm:t>
    </dgm:pt>
    <dgm:pt modelId="{BEAB0FA7-2DAA-4AFC-86C1-D5ACB6F6B12E}" type="parTrans" cxnId="{6EA34862-1030-4CA2-A5E8-889E026C968B}">
      <dgm:prSet/>
      <dgm:spPr/>
      <dgm:t>
        <a:bodyPr/>
        <a:lstStyle/>
        <a:p>
          <a:endParaRPr lang="cs-CZ" sz="2800" b="0" cap="none" spc="0">
            <a:ln w="0"/>
            <a:solidFill>
              <a:srgbClr val="002060"/>
            </a:solidFill>
            <a:effectLst/>
            <a:latin typeface="+mj-lt"/>
          </a:endParaRPr>
        </a:p>
      </dgm:t>
    </dgm:pt>
    <dgm:pt modelId="{0A0008D2-90C7-4AA7-929A-F0F4D62DD3C1}" type="sibTrans" cxnId="{6EA34862-1030-4CA2-A5E8-889E026C968B}">
      <dgm:prSet/>
      <dgm:spPr/>
      <dgm:t>
        <a:bodyPr/>
        <a:lstStyle/>
        <a:p>
          <a:endParaRPr lang="cs-CZ" sz="2800" b="0" cap="none" spc="0">
            <a:ln w="0"/>
            <a:solidFill>
              <a:srgbClr val="002060"/>
            </a:solidFill>
            <a:effectLst/>
            <a:latin typeface="+mj-lt"/>
          </a:endParaRPr>
        </a:p>
      </dgm:t>
    </dgm:pt>
    <dgm:pt modelId="{F007551C-3DDB-4C01-A670-683DC94C2808}">
      <dgm:prSet phldrT="[Text]" custT="1"/>
      <dgm:spPr/>
      <dgm:t>
        <a:bodyPr/>
        <a:lstStyle/>
        <a:p>
          <a:r>
            <a:rPr lang="cs-CZ" sz="2400" b="0" cap="none" spc="0" dirty="0" err="1">
              <a:ln w="0"/>
              <a:effectLst/>
              <a:latin typeface="+mj-lt"/>
            </a:rPr>
            <a:t>Pharmaceutical</a:t>
          </a:r>
          <a:endParaRPr lang="cs-CZ" sz="2400" b="0" cap="none" spc="0" dirty="0">
            <a:ln w="0"/>
            <a:effectLst/>
            <a:latin typeface="+mj-lt"/>
          </a:endParaRPr>
        </a:p>
      </dgm:t>
    </dgm:pt>
    <dgm:pt modelId="{E87FE861-6E69-4D48-B249-AF4473B0B2FC}" type="parTrans" cxnId="{AA07816D-DDF1-466F-B937-B02B3E1AC586}">
      <dgm:prSet/>
      <dgm:spPr/>
      <dgm:t>
        <a:bodyPr/>
        <a:lstStyle/>
        <a:p>
          <a:endParaRPr lang="cs-CZ" sz="2800" b="0" cap="none" spc="0">
            <a:ln w="0"/>
            <a:solidFill>
              <a:srgbClr val="002060"/>
            </a:solidFill>
            <a:effectLst/>
            <a:latin typeface="+mj-lt"/>
          </a:endParaRPr>
        </a:p>
      </dgm:t>
    </dgm:pt>
    <dgm:pt modelId="{77E3567A-D289-453F-8D2C-6DF54E5128F5}" type="sibTrans" cxnId="{AA07816D-DDF1-466F-B937-B02B3E1AC586}">
      <dgm:prSet/>
      <dgm:spPr/>
      <dgm:t>
        <a:bodyPr/>
        <a:lstStyle/>
        <a:p>
          <a:endParaRPr lang="cs-CZ" sz="2800" b="0" cap="none" spc="0">
            <a:ln w="0"/>
            <a:solidFill>
              <a:srgbClr val="002060"/>
            </a:solidFill>
            <a:effectLst/>
            <a:latin typeface="+mj-lt"/>
          </a:endParaRPr>
        </a:p>
      </dgm:t>
    </dgm:pt>
    <dgm:pt modelId="{4B818936-B837-41D8-907E-2A2FFC073878}">
      <dgm:prSet phldrT="[Text]" custT="1"/>
      <dgm:spPr/>
      <dgm:t>
        <a:bodyPr/>
        <a:lstStyle/>
        <a:p>
          <a:r>
            <a:rPr lang="cs-CZ" sz="2000" b="0" cap="none" spc="0" dirty="0" err="1">
              <a:ln w="0"/>
              <a:effectLst/>
              <a:latin typeface="+mj-lt"/>
            </a:rPr>
            <a:t>Incompatibilities</a:t>
          </a:r>
          <a:endParaRPr lang="cs-CZ" sz="1600" b="0" cap="none" spc="0" dirty="0">
            <a:ln w="0"/>
            <a:effectLst/>
            <a:latin typeface="+mj-lt"/>
          </a:endParaRPr>
        </a:p>
      </dgm:t>
    </dgm:pt>
    <dgm:pt modelId="{396D0D72-D4E7-4E31-8B6F-68DF3BDF499C}" type="parTrans" cxnId="{B5EBEE84-5770-4528-95EF-1918039CFA0D}">
      <dgm:prSet/>
      <dgm:spPr/>
      <dgm:t>
        <a:bodyPr/>
        <a:lstStyle/>
        <a:p>
          <a:endParaRPr lang="cs-CZ" sz="2800" b="0" cap="none" spc="0">
            <a:ln w="0"/>
            <a:solidFill>
              <a:srgbClr val="002060"/>
            </a:solidFill>
            <a:effectLst/>
            <a:latin typeface="+mj-lt"/>
          </a:endParaRPr>
        </a:p>
      </dgm:t>
    </dgm:pt>
    <dgm:pt modelId="{54254E3D-F878-4642-8A89-3DF888DAAEA3}" type="sibTrans" cxnId="{B5EBEE84-5770-4528-95EF-1918039CFA0D}">
      <dgm:prSet/>
      <dgm:spPr/>
      <dgm:t>
        <a:bodyPr/>
        <a:lstStyle/>
        <a:p>
          <a:endParaRPr lang="cs-CZ" sz="2800" b="0" cap="none" spc="0">
            <a:ln w="0"/>
            <a:solidFill>
              <a:srgbClr val="002060"/>
            </a:solidFill>
            <a:effectLst/>
            <a:latin typeface="+mj-lt"/>
          </a:endParaRPr>
        </a:p>
      </dgm:t>
    </dgm:pt>
    <dgm:pt modelId="{D47319F1-3DD7-4A2E-9447-AA01372CE314}">
      <dgm:prSet phldrT="[Text]" custT="1"/>
      <dgm:spPr/>
      <dgm:t>
        <a:bodyPr/>
        <a:lstStyle/>
        <a:p>
          <a:r>
            <a:rPr lang="cs-CZ" sz="2000" b="0" cap="none" spc="0" dirty="0" err="1">
              <a:ln w="0"/>
              <a:effectLst/>
              <a:latin typeface="+mj-lt"/>
            </a:rPr>
            <a:t>Absorption</a:t>
          </a:r>
          <a:endParaRPr lang="cs-CZ" sz="2000" b="0" cap="none" spc="0" dirty="0">
            <a:ln w="0"/>
            <a:effectLst/>
            <a:latin typeface="+mj-lt"/>
          </a:endParaRPr>
        </a:p>
      </dgm:t>
    </dgm:pt>
    <dgm:pt modelId="{4A6A10FF-088B-4BE2-A85C-DDC0B97017F3}" type="parTrans" cxnId="{D0B76DD3-7F53-4FD8-8AA1-273984F5B259}">
      <dgm:prSet/>
      <dgm:spPr/>
      <dgm:t>
        <a:bodyPr/>
        <a:lstStyle/>
        <a:p>
          <a:endParaRPr lang="cs-CZ" sz="2000">
            <a:solidFill>
              <a:srgbClr val="002060"/>
            </a:solidFill>
            <a:effectLst/>
          </a:endParaRPr>
        </a:p>
      </dgm:t>
    </dgm:pt>
    <dgm:pt modelId="{39916B91-45B3-4CF2-9068-FCDFF99E3724}" type="sibTrans" cxnId="{D0B76DD3-7F53-4FD8-8AA1-273984F5B259}">
      <dgm:prSet/>
      <dgm:spPr/>
      <dgm:t>
        <a:bodyPr/>
        <a:lstStyle/>
        <a:p>
          <a:endParaRPr lang="cs-CZ" sz="2000">
            <a:solidFill>
              <a:srgbClr val="002060"/>
            </a:solidFill>
            <a:effectLst/>
          </a:endParaRPr>
        </a:p>
      </dgm:t>
    </dgm:pt>
    <dgm:pt modelId="{A8F3ABCD-F887-4B21-9A94-BC6CE3B11ABC}">
      <dgm:prSet phldrT="[Text]" custT="1"/>
      <dgm:spPr/>
      <dgm:t>
        <a:bodyPr/>
        <a:lstStyle/>
        <a:p>
          <a:r>
            <a:rPr lang="cs-CZ" sz="2000" b="0" cap="none" spc="0" dirty="0" err="1">
              <a:ln w="0"/>
              <a:effectLst/>
              <a:latin typeface="+mj-lt"/>
            </a:rPr>
            <a:t>Metabolisms</a:t>
          </a:r>
          <a:endParaRPr lang="cs-CZ" sz="2000" b="0" cap="none" spc="0" dirty="0">
            <a:ln w="0"/>
            <a:effectLst/>
            <a:latin typeface="+mj-lt"/>
          </a:endParaRPr>
        </a:p>
      </dgm:t>
    </dgm:pt>
    <dgm:pt modelId="{357FB6F5-D6C0-4E3F-BB28-1A9407161684}" type="parTrans" cxnId="{4F6B0972-9AC1-49A7-B94B-8A7CC55138C1}">
      <dgm:prSet/>
      <dgm:spPr/>
      <dgm:t>
        <a:bodyPr/>
        <a:lstStyle/>
        <a:p>
          <a:endParaRPr lang="cs-CZ" sz="2000">
            <a:solidFill>
              <a:srgbClr val="002060"/>
            </a:solidFill>
            <a:effectLst/>
          </a:endParaRPr>
        </a:p>
      </dgm:t>
    </dgm:pt>
    <dgm:pt modelId="{7FBC82F3-612F-4EBC-85EE-AC56CE20CB90}" type="sibTrans" cxnId="{4F6B0972-9AC1-49A7-B94B-8A7CC55138C1}">
      <dgm:prSet/>
      <dgm:spPr/>
      <dgm:t>
        <a:bodyPr/>
        <a:lstStyle/>
        <a:p>
          <a:endParaRPr lang="cs-CZ" sz="2000">
            <a:solidFill>
              <a:srgbClr val="002060"/>
            </a:solidFill>
            <a:effectLst/>
          </a:endParaRPr>
        </a:p>
      </dgm:t>
    </dgm:pt>
    <dgm:pt modelId="{9D8A3D8A-C751-404B-A06E-6C0E8E4C1634}">
      <dgm:prSet phldrT="[Text]" custT="1"/>
      <dgm:spPr/>
      <dgm:t>
        <a:bodyPr/>
        <a:lstStyle/>
        <a:p>
          <a:r>
            <a:rPr lang="cs-CZ" sz="2000" b="0" cap="none" spc="0" dirty="0" err="1">
              <a:ln w="0"/>
              <a:effectLst/>
              <a:latin typeface="+mj-lt"/>
            </a:rPr>
            <a:t>Excretion</a:t>
          </a:r>
          <a:endParaRPr lang="cs-CZ" sz="2000" b="0" cap="none" spc="0" dirty="0">
            <a:ln w="0"/>
            <a:effectLst/>
            <a:latin typeface="+mj-lt"/>
          </a:endParaRPr>
        </a:p>
      </dgm:t>
    </dgm:pt>
    <dgm:pt modelId="{F0CCDC4B-C145-4B32-92E1-CBD1F46602A6}" type="parTrans" cxnId="{61C09A07-6B42-4377-94A8-E5DDAD3C8F68}">
      <dgm:prSet/>
      <dgm:spPr/>
      <dgm:t>
        <a:bodyPr/>
        <a:lstStyle/>
        <a:p>
          <a:endParaRPr lang="cs-CZ" sz="2000">
            <a:solidFill>
              <a:srgbClr val="002060"/>
            </a:solidFill>
            <a:effectLst/>
          </a:endParaRPr>
        </a:p>
      </dgm:t>
    </dgm:pt>
    <dgm:pt modelId="{9AE326AB-62CC-42A1-98EF-99D54AB73ADE}" type="sibTrans" cxnId="{61C09A07-6B42-4377-94A8-E5DDAD3C8F68}">
      <dgm:prSet/>
      <dgm:spPr/>
      <dgm:t>
        <a:bodyPr/>
        <a:lstStyle/>
        <a:p>
          <a:endParaRPr lang="cs-CZ" sz="2000">
            <a:solidFill>
              <a:srgbClr val="002060"/>
            </a:solidFill>
            <a:effectLst/>
          </a:endParaRPr>
        </a:p>
      </dgm:t>
    </dgm:pt>
    <dgm:pt modelId="{27508FC4-C46F-4813-B231-2C5CD12395DD}">
      <dgm:prSet phldrT="[Text]" custT="1"/>
      <dgm:spPr/>
      <dgm:t>
        <a:bodyPr/>
        <a:lstStyle/>
        <a:p>
          <a:r>
            <a:rPr lang="cs-CZ" sz="2000" b="0" cap="none" spc="0" dirty="0" err="1">
              <a:ln w="0"/>
              <a:effectLst/>
              <a:latin typeface="+mj-lt"/>
            </a:rPr>
            <a:t>Distribution</a:t>
          </a:r>
          <a:endParaRPr lang="cs-CZ" sz="2000" b="0" cap="none" spc="0" dirty="0">
            <a:ln w="0"/>
            <a:effectLst/>
            <a:latin typeface="+mj-lt"/>
          </a:endParaRPr>
        </a:p>
      </dgm:t>
    </dgm:pt>
    <dgm:pt modelId="{AC3ADE81-1256-4559-957C-D0467793BF45}" type="parTrans" cxnId="{76B07CCA-1DD4-43B3-B84D-EF7230204A41}">
      <dgm:prSet/>
      <dgm:spPr/>
      <dgm:t>
        <a:bodyPr/>
        <a:lstStyle/>
        <a:p>
          <a:endParaRPr lang="cs-CZ" sz="2000">
            <a:solidFill>
              <a:srgbClr val="002060"/>
            </a:solidFill>
            <a:effectLst/>
          </a:endParaRPr>
        </a:p>
      </dgm:t>
    </dgm:pt>
    <dgm:pt modelId="{BB6B37FC-4D26-4E94-9044-B353A720510E}" type="sibTrans" cxnId="{76B07CCA-1DD4-43B3-B84D-EF7230204A41}">
      <dgm:prSet/>
      <dgm:spPr/>
      <dgm:t>
        <a:bodyPr/>
        <a:lstStyle/>
        <a:p>
          <a:endParaRPr lang="cs-CZ" sz="2000">
            <a:solidFill>
              <a:srgbClr val="002060"/>
            </a:solidFill>
            <a:effectLst/>
          </a:endParaRPr>
        </a:p>
      </dgm:t>
    </dgm:pt>
    <dgm:pt modelId="{B1678BA1-A5FC-41F6-871B-54C25FD49308}" type="pres">
      <dgm:prSet presAssocID="{742DDB11-2E56-40F1-B0BB-F146C4F37C46}" presName="hierChild1" presStyleCnt="0">
        <dgm:presLayoutVars>
          <dgm:orgChart val="1"/>
          <dgm:chPref val="1"/>
          <dgm:dir/>
          <dgm:animOne val="branch"/>
          <dgm:animLvl val="lvl"/>
          <dgm:resizeHandles/>
        </dgm:presLayoutVars>
      </dgm:prSet>
      <dgm:spPr/>
    </dgm:pt>
    <dgm:pt modelId="{365F1C65-FA6F-4B9B-930A-A970370D4EF2}" type="pres">
      <dgm:prSet presAssocID="{F007551C-3DDB-4C01-A670-683DC94C2808}" presName="hierRoot1" presStyleCnt="0">
        <dgm:presLayoutVars>
          <dgm:hierBranch val="init"/>
        </dgm:presLayoutVars>
      </dgm:prSet>
      <dgm:spPr/>
    </dgm:pt>
    <dgm:pt modelId="{426AF0CB-D802-44A2-9B7D-D72EB0CD83A2}" type="pres">
      <dgm:prSet presAssocID="{F007551C-3DDB-4C01-A670-683DC94C2808}" presName="rootComposite1" presStyleCnt="0"/>
      <dgm:spPr/>
    </dgm:pt>
    <dgm:pt modelId="{AED3D124-8078-40B0-ACF7-D74F7D895E54}" type="pres">
      <dgm:prSet presAssocID="{F007551C-3DDB-4C01-A670-683DC94C2808}" presName="rootText1" presStyleLbl="node0" presStyleIdx="0" presStyleCnt="2" custLinFactNeighborX="-135" custLinFactNeighborY="2">
        <dgm:presLayoutVars>
          <dgm:chPref val="3"/>
        </dgm:presLayoutVars>
      </dgm:prSet>
      <dgm:spPr/>
    </dgm:pt>
    <dgm:pt modelId="{74200CDF-0A9A-4F6F-A181-01CF13E474D9}" type="pres">
      <dgm:prSet presAssocID="{F007551C-3DDB-4C01-A670-683DC94C2808}" presName="rootConnector1" presStyleLbl="node1" presStyleIdx="0" presStyleCnt="0"/>
      <dgm:spPr/>
    </dgm:pt>
    <dgm:pt modelId="{265311CA-8156-4564-B33C-2303B8D325FA}" type="pres">
      <dgm:prSet presAssocID="{F007551C-3DDB-4C01-A670-683DC94C2808}" presName="hierChild2" presStyleCnt="0"/>
      <dgm:spPr/>
    </dgm:pt>
    <dgm:pt modelId="{0091830B-0B71-48CB-84F7-1BEB81BD463E}" type="pres">
      <dgm:prSet presAssocID="{396D0D72-D4E7-4E31-8B6F-68DF3BDF499C}" presName="Name64" presStyleLbl="parChTrans1D2" presStyleIdx="0" presStyleCnt="3"/>
      <dgm:spPr/>
    </dgm:pt>
    <dgm:pt modelId="{48423E8B-9CF7-4FB8-AC21-8539C5BF33F6}" type="pres">
      <dgm:prSet presAssocID="{4B818936-B837-41D8-907E-2A2FFC073878}" presName="hierRoot2" presStyleCnt="0">
        <dgm:presLayoutVars>
          <dgm:hierBranch val="init"/>
        </dgm:presLayoutVars>
      </dgm:prSet>
      <dgm:spPr/>
    </dgm:pt>
    <dgm:pt modelId="{CDFA43CA-BD0E-4468-94AC-F5B802403D4F}" type="pres">
      <dgm:prSet presAssocID="{4B818936-B837-41D8-907E-2A2FFC073878}" presName="rootComposite" presStyleCnt="0"/>
      <dgm:spPr/>
    </dgm:pt>
    <dgm:pt modelId="{F93CE04C-6F39-4B84-9180-FEB50F12CE42}" type="pres">
      <dgm:prSet presAssocID="{4B818936-B837-41D8-907E-2A2FFC073878}" presName="rootText" presStyleLbl="node2" presStyleIdx="0" presStyleCnt="3">
        <dgm:presLayoutVars>
          <dgm:chPref val="3"/>
        </dgm:presLayoutVars>
      </dgm:prSet>
      <dgm:spPr/>
    </dgm:pt>
    <dgm:pt modelId="{A56D3F19-9236-41C5-86A8-7CCC6B88239B}" type="pres">
      <dgm:prSet presAssocID="{4B818936-B837-41D8-907E-2A2FFC073878}" presName="rootConnector" presStyleLbl="node2" presStyleIdx="0" presStyleCnt="3"/>
      <dgm:spPr/>
    </dgm:pt>
    <dgm:pt modelId="{25A9182C-4515-451B-8542-53BFBADFE67B}" type="pres">
      <dgm:prSet presAssocID="{4B818936-B837-41D8-907E-2A2FFC073878}" presName="hierChild4" presStyleCnt="0"/>
      <dgm:spPr/>
    </dgm:pt>
    <dgm:pt modelId="{28D66526-3476-49E3-BCB8-D92B9F5E59C9}" type="pres">
      <dgm:prSet presAssocID="{4B818936-B837-41D8-907E-2A2FFC073878}" presName="hierChild5" presStyleCnt="0"/>
      <dgm:spPr/>
    </dgm:pt>
    <dgm:pt modelId="{EA419103-FECC-44BC-BAD4-35C2E46C1317}" type="pres">
      <dgm:prSet presAssocID="{F007551C-3DDB-4C01-A670-683DC94C2808}" presName="hierChild3" presStyleCnt="0"/>
      <dgm:spPr/>
    </dgm:pt>
    <dgm:pt modelId="{EC97B262-04D3-40E0-81AC-BCC327EA367D}" type="pres">
      <dgm:prSet presAssocID="{C2003CEF-EB95-4863-8AFC-DDFB0CADE07E}" presName="hierRoot1" presStyleCnt="0">
        <dgm:presLayoutVars>
          <dgm:hierBranch val="init"/>
        </dgm:presLayoutVars>
      </dgm:prSet>
      <dgm:spPr/>
    </dgm:pt>
    <dgm:pt modelId="{E2EA4856-6CA9-4CFE-8233-7864591D5914}" type="pres">
      <dgm:prSet presAssocID="{C2003CEF-EB95-4863-8AFC-DDFB0CADE07E}" presName="rootComposite1" presStyleCnt="0"/>
      <dgm:spPr/>
    </dgm:pt>
    <dgm:pt modelId="{1639BD67-4152-4BD1-B518-4F829A3C5D44}" type="pres">
      <dgm:prSet presAssocID="{C2003CEF-EB95-4863-8AFC-DDFB0CADE07E}" presName="rootText1" presStyleLbl="node0" presStyleIdx="1" presStyleCnt="2">
        <dgm:presLayoutVars>
          <dgm:chPref val="3"/>
        </dgm:presLayoutVars>
      </dgm:prSet>
      <dgm:spPr/>
    </dgm:pt>
    <dgm:pt modelId="{1C09102B-289F-495C-96F9-94200170ABCA}" type="pres">
      <dgm:prSet presAssocID="{C2003CEF-EB95-4863-8AFC-DDFB0CADE07E}" presName="rootConnector1" presStyleLbl="node1" presStyleIdx="0" presStyleCnt="0"/>
      <dgm:spPr/>
    </dgm:pt>
    <dgm:pt modelId="{7618FA18-D262-4AB3-BB18-58C4D1DC3020}" type="pres">
      <dgm:prSet presAssocID="{C2003CEF-EB95-4863-8AFC-DDFB0CADE07E}" presName="hierChild2" presStyleCnt="0"/>
      <dgm:spPr/>
    </dgm:pt>
    <dgm:pt modelId="{AF1E0C53-7DBB-4DAD-A0DB-C25A6221B2E3}" type="pres">
      <dgm:prSet presAssocID="{3B8273EA-4C4B-4436-8D7D-8FB434A89496}" presName="Name64" presStyleLbl="parChTrans1D2" presStyleIdx="1" presStyleCnt="3"/>
      <dgm:spPr/>
    </dgm:pt>
    <dgm:pt modelId="{4D33FD08-A4C3-4C1D-AD09-63F59BDD94D8}" type="pres">
      <dgm:prSet presAssocID="{366F418D-CF45-430E-A2B8-585633C459C7}" presName="hierRoot2" presStyleCnt="0">
        <dgm:presLayoutVars>
          <dgm:hierBranch val="init"/>
        </dgm:presLayoutVars>
      </dgm:prSet>
      <dgm:spPr/>
    </dgm:pt>
    <dgm:pt modelId="{813F0183-DBB9-4AD5-8A5E-E9AADF80C100}" type="pres">
      <dgm:prSet presAssocID="{366F418D-CF45-430E-A2B8-585633C459C7}" presName="rootComposite" presStyleCnt="0"/>
      <dgm:spPr/>
    </dgm:pt>
    <dgm:pt modelId="{CFBADFC8-4C78-4176-9F9A-F403F7E0F4FD}" type="pres">
      <dgm:prSet presAssocID="{366F418D-CF45-430E-A2B8-585633C459C7}" presName="rootText" presStyleLbl="node2" presStyleIdx="1" presStyleCnt="3">
        <dgm:presLayoutVars>
          <dgm:chPref val="3"/>
        </dgm:presLayoutVars>
      </dgm:prSet>
      <dgm:spPr/>
    </dgm:pt>
    <dgm:pt modelId="{51411A63-3F48-48F6-8C74-7345CB979F11}" type="pres">
      <dgm:prSet presAssocID="{366F418D-CF45-430E-A2B8-585633C459C7}" presName="rootConnector" presStyleLbl="node2" presStyleIdx="1" presStyleCnt="3"/>
      <dgm:spPr/>
    </dgm:pt>
    <dgm:pt modelId="{167EFFF5-EC0D-4B0B-8516-9FC53486F1B1}" type="pres">
      <dgm:prSet presAssocID="{366F418D-CF45-430E-A2B8-585633C459C7}" presName="hierChild4" presStyleCnt="0"/>
      <dgm:spPr/>
    </dgm:pt>
    <dgm:pt modelId="{EB74A032-EE08-4F8D-B0E3-6F883C88EA98}" type="pres">
      <dgm:prSet presAssocID="{366F418D-CF45-430E-A2B8-585633C459C7}" presName="hierChild5" presStyleCnt="0"/>
      <dgm:spPr/>
    </dgm:pt>
    <dgm:pt modelId="{0262E77B-998A-4584-AD92-E5474B52518B}" type="pres">
      <dgm:prSet presAssocID="{BEAB0FA7-2DAA-4AFC-86C1-D5ACB6F6B12E}" presName="Name64" presStyleLbl="parChTrans1D2" presStyleIdx="2" presStyleCnt="3"/>
      <dgm:spPr/>
    </dgm:pt>
    <dgm:pt modelId="{E79BBE3F-C938-4FF1-9BC1-5570139EC0B2}" type="pres">
      <dgm:prSet presAssocID="{9DD148FB-2687-495A-8877-E7ED60F359DF}" presName="hierRoot2" presStyleCnt="0">
        <dgm:presLayoutVars>
          <dgm:hierBranch val="init"/>
        </dgm:presLayoutVars>
      </dgm:prSet>
      <dgm:spPr/>
    </dgm:pt>
    <dgm:pt modelId="{C16D6329-BD6B-4D03-94E0-9191F8482FA1}" type="pres">
      <dgm:prSet presAssocID="{9DD148FB-2687-495A-8877-E7ED60F359DF}" presName="rootComposite" presStyleCnt="0"/>
      <dgm:spPr/>
    </dgm:pt>
    <dgm:pt modelId="{116788A7-CB35-4A63-9BA6-E229163AA8C7}" type="pres">
      <dgm:prSet presAssocID="{9DD148FB-2687-495A-8877-E7ED60F359DF}" presName="rootText" presStyleLbl="node2" presStyleIdx="2" presStyleCnt="3">
        <dgm:presLayoutVars>
          <dgm:chPref val="3"/>
        </dgm:presLayoutVars>
      </dgm:prSet>
      <dgm:spPr/>
    </dgm:pt>
    <dgm:pt modelId="{D95EB9ED-6AE7-4FE0-8044-DE5AE8FD58B2}" type="pres">
      <dgm:prSet presAssocID="{9DD148FB-2687-495A-8877-E7ED60F359DF}" presName="rootConnector" presStyleLbl="node2" presStyleIdx="2" presStyleCnt="3"/>
      <dgm:spPr/>
    </dgm:pt>
    <dgm:pt modelId="{78C9222E-35FE-4303-9C48-5958F55BC6AF}" type="pres">
      <dgm:prSet presAssocID="{9DD148FB-2687-495A-8877-E7ED60F359DF}" presName="hierChild4" presStyleCnt="0"/>
      <dgm:spPr/>
    </dgm:pt>
    <dgm:pt modelId="{1D156902-BD15-4FB1-A00C-E2E94630E52B}" type="pres">
      <dgm:prSet presAssocID="{4A6A10FF-088B-4BE2-A85C-DDC0B97017F3}" presName="Name64" presStyleLbl="parChTrans1D3" presStyleIdx="0" presStyleCnt="4"/>
      <dgm:spPr/>
    </dgm:pt>
    <dgm:pt modelId="{D68EF944-2FB0-4A3A-923E-834BBFD57144}" type="pres">
      <dgm:prSet presAssocID="{D47319F1-3DD7-4A2E-9447-AA01372CE314}" presName="hierRoot2" presStyleCnt="0">
        <dgm:presLayoutVars>
          <dgm:hierBranch val="init"/>
        </dgm:presLayoutVars>
      </dgm:prSet>
      <dgm:spPr/>
    </dgm:pt>
    <dgm:pt modelId="{C248C48F-6CDB-41FB-B9B5-3ED3C1D15E90}" type="pres">
      <dgm:prSet presAssocID="{D47319F1-3DD7-4A2E-9447-AA01372CE314}" presName="rootComposite" presStyleCnt="0"/>
      <dgm:spPr/>
    </dgm:pt>
    <dgm:pt modelId="{6CA0F647-72A2-4562-A5DF-F121982D6CC4}" type="pres">
      <dgm:prSet presAssocID="{D47319F1-3DD7-4A2E-9447-AA01372CE314}" presName="rootText" presStyleLbl="node3" presStyleIdx="0" presStyleCnt="4">
        <dgm:presLayoutVars>
          <dgm:chPref val="3"/>
        </dgm:presLayoutVars>
      </dgm:prSet>
      <dgm:spPr/>
    </dgm:pt>
    <dgm:pt modelId="{A3E43888-1EB1-4574-A78D-7891C70BA1FB}" type="pres">
      <dgm:prSet presAssocID="{D47319F1-3DD7-4A2E-9447-AA01372CE314}" presName="rootConnector" presStyleLbl="node3" presStyleIdx="0" presStyleCnt="4"/>
      <dgm:spPr/>
    </dgm:pt>
    <dgm:pt modelId="{0A56695F-F19E-43DA-A822-A1E0E35458E5}" type="pres">
      <dgm:prSet presAssocID="{D47319F1-3DD7-4A2E-9447-AA01372CE314}" presName="hierChild4" presStyleCnt="0"/>
      <dgm:spPr/>
    </dgm:pt>
    <dgm:pt modelId="{515AB5B2-E6E5-4DC9-A228-5D0B6BABB660}" type="pres">
      <dgm:prSet presAssocID="{D47319F1-3DD7-4A2E-9447-AA01372CE314}" presName="hierChild5" presStyleCnt="0"/>
      <dgm:spPr/>
    </dgm:pt>
    <dgm:pt modelId="{EE898B34-4539-4425-8B1A-03B0121A72A1}" type="pres">
      <dgm:prSet presAssocID="{357FB6F5-D6C0-4E3F-BB28-1A9407161684}" presName="Name64" presStyleLbl="parChTrans1D3" presStyleIdx="1" presStyleCnt="4"/>
      <dgm:spPr/>
    </dgm:pt>
    <dgm:pt modelId="{9D295682-5A5B-4C8C-BD49-A5C6A1B0D5E3}" type="pres">
      <dgm:prSet presAssocID="{A8F3ABCD-F887-4B21-9A94-BC6CE3B11ABC}" presName="hierRoot2" presStyleCnt="0">
        <dgm:presLayoutVars>
          <dgm:hierBranch val="init"/>
        </dgm:presLayoutVars>
      </dgm:prSet>
      <dgm:spPr/>
    </dgm:pt>
    <dgm:pt modelId="{FC131695-F7D4-432B-ADAB-640251FAC46B}" type="pres">
      <dgm:prSet presAssocID="{A8F3ABCD-F887-4B21-9A94-BC6CE3B11ABC}" presName="rootComposite" presStyleCnt="0"/>
      <dgm:spPr/>
    </dgm:pt>
    <dgm:pt modelId="{B294ED9E-66BD-4329-A1A1-BFDF19A1FE15}" type="pres">
      <dgm:prSet presAssocID="{A8F3ABCD-F887-4B21-9A94-BC6CE3B11ABC}" presName="rootText" presStyleLbl="node3" presStyleIdx="1" presStyleCnt="4">
        <dgm:presLayoutVars>
          <dgm:chPref val="3"/>
        </dgm:presLayoutVars>
      </dgm:prSet>
      <dgm:spPr/>
    </dgm:pt>
    <dgm:pt modelId="{D2D5F044-C81F-4B84-AA51-E6409DBA0980}" type="pres">
      <dgm:prSet presAssocID="{A8F3ABCD-F887-4B21-9A94-BC6CE3B11ABC}" presName="rootConnector" presStyleLbl="node3" presStyleIdx="1" presStyleCnt="4"/>
      <dgm:spPr/>
    </dgm:pt>
    <dgm:pt modelId="{2F627370-5767-4925-8163-EBDC776B4861}" type="pres">
      <dgm:prSet presAssocID="{A8F3ABCD-F887-4B21-9A94-BC6CE3B11ABC}" presName="hierChild4" presStyleCnt="0"/>
      <dgm:spPr/>
    </dgm:pt>
    <dgm:pt modelId="{8F242224-F1F9-4028-A91F-0205ECB136D7}" type="pres">
      <dgm:prSet presAssocID="{A8F3ABCD-F887-4B21-9A94-BC6CE3B11ABC}" presName="hierChild5" presStyleCnt="0"/>
      <dgm:spPr/>
    </dgm:pt>
    <dgm:pt modelId="{61C168D6-D885-421D-A6CE-90149E2547BA}" type="pres">
      <dgm:prSet presAssocID="{AC3ADE81-1256-4559-957C-D0467793BF45}" presName="Name64" presStyleLbl="parChTrans1D3" presStyleIdx="2" presStyleCnt="4"/>
      <dgm:spPr/>
    </dgm:pt>
    <dgm:pt modelId="{8051FB01-2816-4DC4-B8AA-C96DDAFF0D25}" type="pres">
      <dgm:prSet presAssocID="{27508FC4-C46F-4813-B231-2C5CD12395DD}" presName="hierRoot2" presStyleCnt="0">
        <dgm:presLayoutVars>
          <dgm:hierBranch val="init"/>
        </dgm:presLayoutVars>
      </dgm:prSet>
      <dgm:spPr/>
    </dgm:pt>
    <dgm:pt modelId="{305852C2-9A69-47F6-AA7C-2C7D90FA6298}" type="pres">
      <dgm:prSet presAssocID="{27508FC4-C46F-4813-B231-2C5CD12395DD}" presName="rootComposite" presStyleCnt="0"/>
      <dgm:spPr/>
    </dgm:pt>
    <dgm:pt modelId="{06A5DDA9-AA6C-4743-9AA2-E16E8B0BEEDF}" type="pres">
      <dgm:prSet presAssocID="{27508FC4-C46F-4813-B231-2C5CD12395DD}" presName="rootText" presStyleLbl="node3" presStyleIdx="2" presStyleCnt="4">
        <dgm:presLayoutVars>
          <dgm:chPref val="3"/>
        </dgm:presLayoutVars>
      </dgm:prSet>
      <dgm:spPr/>
    </dgm:pt>
    <dgm:pt modelId="{6A715E86-72BA-446E-81F4-950B4E618B43}" type="pres">
      <dgm:prSet presAssocID="{27508FC4-C46F-4813-B231-2C5CD12395DD}" presName="rootConnector" presStyleLbl="node3" presStyleIdx="2" presStyleCnt="4"/>
      <dgm:spPr/>
    </dgm:pt>
    <dgm:pt modelId="{ACF4AF74-FFE7-4406-B3C5-45DBFA216327}" type="pres">
      <dgm:prSet presAssocID="{27508FC4-C46F-4813-B231-2C5CD12395DD}" presName="hierChild4" presStyleCnt="0"/>
      <dgm:spPr/>
    </dgm:pt>
    <dgm:pt modelId="{3F0E41C5-CDC4-4434-8B52-510B3E88186D}" type="pres">
      <dgm:prSet presAssocID="{27508FC4-C46F-4813-B231-2C5CD12395DD}" presName="hierChild5" presStyleCnt="0"/>
      <dgm:spPr/>
    </dgm:pt>
    <dgm:pt modelId="{847F96AF-3EC1-4AB6-B503-8BEA1E916EA4}" type="pres">
      <dgm:prSet presAssocID="{F0CCDC4B-C145-4B32-92E1-CBD1F46602A6}" presName="Name64" presStyleLbl="parChTrans1D3" presStyleIdx="3" presStyleCnt="4"/>
      <dgm:spPr/>
    </dgm:pt>
    <dgm:pt modelId="{2F1570FD-E2CB-4307-9E28-82B49659E4A1}" type="pres">
      <dgm:prSet presAssocID="{9D8A3D8A-C751-404B-A06E-6C0E8E4C1634}" presName="hierRoot2" presStyleCnt="0">
        <dgm:presLayoutVars>
          <dgm:hierBranch val="init"/>
        </dgm:presLayoutVars>
      </dgm:prSet>
      <dgm:spPr/>
    </dgm:pt>
    <dgm:pt modelId="{7CFF8117-071A-4895-BF98-3743F72E727E}" type="pres">
      <dgm:prSet presAssocID="{9D8A3D8A-C751-404B-A06E-6C0E8E4C1634}" presName="rootComposite" presStyleCnt="0"/>
      <dgm:spPr/>
    </dgm:pt>
    <dgm:pt modelId="{7A7FA857-6EAB-425C-9FDE-A992259C6A4C}" type="pres">
      <dgm:prSet presAssocID="{9D8A3D8A-C751-404B-A06E-6C0E8E4C1634}" presName="rootText" presStyleLbl="node3" presStyleIdx="3" presStyleCnt="4">
        <dgm:presLayoutVars>
          <dgm:chPref val="3"/>
        </dgm:presLayoutVars>
      </dgm:prSet>
      <dgm:spPr/>
    </dgm:pt>
    <dgm:pt modelId="{FD9D8A3B-B8BF-4E7B-B39A-A4295E11FBF9}" type="pres">
      <dgm:prSet presAssocID="{9D8A3D8A-C751-404B-A06E-6C0E8E4C1634}" presName="rootConnector" presStyleLbl="node3" presStyleIdx="3" presStyleCnt="4"/>
      <dgm:spPr/>
    </dgm:pt>
    <dgm:pt modelId="{5C082587-CF87-4862-A363-8F94585D16FC}" type="pres">
      <dgm:prSet presAssocID="{9D8A3D8A-C751-404B-A06E-6C0E8E4C1634}" presName="hierChild4" presStyleCnt="0"/>
      <dgm:spPr/>
    </dgm:pt>
    <dgm:pt modelId="{FE4DF8D9-6FBE-4DFD-93A8-BC4CDD7278EA}" type="pres">
      <dgm:prSet presAssocID="{9D8A3D8A-C751-404B-A06E-6C0E8E4C1634}" presName="hierChild5" presStyleCnt="0"/>
      <dgm:spPr/>
    </dgm:pt>
    <dgm:pt modelId="{2C642496-8982-484C-96B2-6AA516B59159}" type="pres">
      <dgm:prSet presAssocID="{9DD148FB-2687-495A-8877-E7ED60F359DF}" presName="hierChild5" presStyleCnt="0"/>
      <dgm:spPr/>
    </dgm:pt>
    <dgm:pt modelId="{D159663C-3A1A-4741-9975-6FC001F0B428}" type="pres">
      <dgm:prSet presAssocID="{C2003CEF-EB95-4863-8AFC-DDFB0CADE07E}" presName="hierChild3" presStyleCnt="0"/>
      <dgm:spPr/>
    </dgm:pt>
  </dgm:ptLst>
  <dgm:cxnLst>
    <dgm:cxn modelId="{D16B0104-7AC2-4BA2-9645-7DE12AEE7575}" type="presOf" srcId="{F007551C-3DDB-4C01-A670-683DC94C2808}" destId="{AED3D124-8078-40B0-ACF7-D74F7D895E54}" srcOrd="0" destOrd="0" presId="urn:microsoft.com/office/officeart/2009/3/layout/HorizontalOrganizationChart"/>
    <dgm:cxn modelId="{61C09A07-6B42-4377-94A8-E5DDAD3C8F68}" srcId="{9DD148FB-2687-495A-8877-E7ED60F359DF}" destId="{9D8A3D8A-C751-404B-A06E-6C0E8E4C1634}" srcOrd="3" destOrd="0" parTransId="{F0CCDC4B-C145-4B32-92E1-CBD1F46602A6}" sibTransId="{9AE326AB-62CC-42A1-98EF-99D54AB73ADE}"/>
    <dgm:cxn modelId="{F2757A08-F5A4-457E-8F6B-50D4063CDDD5}" type="presOf" srcId="{C2003CEF-EB95-4863-8AFC-DDFB0CADE07E}" destId="{1639BD67-4152-4BD1-B518-4F829A3C5D44}" srcOrd="0" destOrd="0" presId="urn:microsoft.com/office/officeart/2009/3/layout/HorizontalOrganizationChart"/>
    <dgm:cxn modelId="{4D882010-F3D3-41DD-83C2-016269F44B2D}" type="presOf" srcId="{F0CCDC4B-C145-4B32-92E1-CBD1F46602A6}" destId="{847F96AF-3EC1-4AB6-B503-8BEA1E916EA4}" srcOrd="0" destOrd="0" presId="urn:microsoft.com/office/officeart/2009/3/layout/HorizontalOrganizationChart"/>
    <dgm:cxn modelId="{D1B03317-F3E6-4555-B0BF-2E41D256B48A}" type="presOf" srcId="{9DD148FB-2687-495A-8877-E7ED60F359DF}" destId="{D95EB9ED-6AE7-4FE0-8044-DE5AE8FD58B2}" srcOrd="1" destOrd="0" presId="urn:microsoft.com/office/officeart/2009/3/layout/HorizontalOrganizationChart"/>
    <dgm:cxn modelId="{CEB0D417-855C-4927-AFC1-C3DEB9409797}" type="presOf" srcId="{4B818936-B837-41D8-907E-2A2FFC073878}" destId="{F93CE04C-6F39-4B84-9180-FEB50F12CE42}" srcOrd="0" destOrd="0" presId="urn:microsoft.com/office/officeart/2009/3/layout/HorizontalOrganizationChart"/>
    <dgm:cxn modelId="{D0B6A829-9354-440E-9C7D-54637646E0C8}" type="presOf" srcId="{4B818936-B837-41D8-907E-2A2FFC073878}" destId="{A56D3F19-9236-41C5-86A8-7CCC6B88239B}" srcOrd="1" destOrd="0" presId="urn:microsoft.com/office/officeart/2009/3/layout/HorizontalOrganizationChart"/>
    <dgm:cxn modelId="{59D2CE34-BE84-477C-B2CA-55300AF7466B}" type="presOf" srcId="{3B8273EA-4C4B-4436-8D7D-8FB434A89496}" destId="{AF1E0C53-7DBB-4DAD-A0DB-C25A6221B2E3}" srcOrd="0" destOrd="0" presId="urn:microsoft.com/office/officeart/2009/3/layout/HorizontalOrganizationChart"/>
    <dgm:cxn modelId="{24C0EB34-BA2F-4636-A1F8-184CF3BD6E36}" srcId="{742DDB11-2E56-40F1-B0BB-F146C4F37C46}" destId="{C2003CEF-EB95-4863-8AFC-DDFB0CADE07E}" srcOrd="1" destOrd="0" parTransId="{438F5E9B-4BB2-427F-8D0F-FE8C58385427}" sibTransId="{98C7808C-A4FD-4139-83EB-B720B2C67601}"/>
    <dgm:cxn modelId="{C331DE5B-40FD-432E-94AE-5A2E1391DBDB}" type="presOf" srcId="{9D8A3D8A-C751-404B-A06E-6C0E8E4C1634}" destId="{FD9D8A3B-B8BF-4E7B-B39A-A4295E11FBF9}" srcOrd="1" destOrd="0" presId="urn:microsoft.com/office/officeart/2009/3/layout/HorizontalOrganizationChart"/>
    <dgm:cxn modelId="{6EA34862-1030-4CA2-A5E8-889E026C968B}" srcId="{C2003CEF-EB95-4863-8AFC-DDFB0CADE07E}" destId="{9DD148FB-2687-495A-8877-E7ED60F359DF}" srcOrd="1" destOrd="0" parTransId="{BEAB0FA7-2DAA-4AFC-86C1-D5ACB6F6B12E}" sibTransId="{0A0008D2-90C7-4AA7-929A-F0F4D62DD3C1}"/>
    <dgm:cxn modelId="{4D89D243-3199-4793-9198-6525486A0CEE}" type="presOf" srcId="{A8F3ABCD-F887-4B21-9A94-BC6CE3B11ABC}" destId="{B294ED9E-66BD-4329-A1A1-BFDF19A1FE15}" srcOrd="0" destOrd="0" presId="urn:microsoft.com/office/officeart/2009/3/layout/HorizontalOrganizationChart"/>
    <dgm:cxn modelId="{C3990B4A-26F5-4E34-B041-1CF04871059A}" type="presOf" srcId="{A8F3ABCD-F887-4B21-9A94-BC6CE3B11ABC}" destId="{D2D5F044-C81F-4B84-AA51-E6409DBA0980}" srcOrd="1" destOrd="0" presId="urn:microsoft.com/office/officeart/2009/3/layout/HorizontalOrganizationChart"/>
    <dgm:cxn modelId="{AA07816D-DDF1-466F-B937-B02B3E1AC586}" srcId="{742DDB11-2E56-40F1-B0BB-F146C4F37C46}" destId="{F007551C-3DDB-4C01-A670-683DC94C2808}" srcOrd="0" destOrd="0" parTransId="{E87FE861-6E69-4D48-B249-AF4473B0B2FC}" sibTransId="{77E3567A-D289-453F-8D2C-6DF54E5128F5}"/>
    <dgm:cxn modelId="{4F6B0972-9AC1-49A7-B94B-8A7CC55138C1}" srcId="{9DD148FB-2687-495A-8877-E7ED60F359DF}" destId="{A8F3ABCD-F887-4B21-9A94-BC6CE3B11ABC}" srcOrd="1" destOrd="0" parTransId="{357FB6F5-D6C0-4E3F-BB28-1A9407161684}" sibTransId="{7FBC82F3-612F-4EBC-85EE-AC56CE20CB90}"/>
    <dgm:cxn modelId="{E2C50B58-0292-4691-A1DD-69467821CCA5}" type="presOf" srcId="{27508FC4-C46F-4813-B231-2C5CD12395DD}" destId="{6A715E86-72BA-446E-81F4-950B4E618B43}" srcOrd="1" destOrd="0" presId="urn:microsoft.com/office/officeart/2009/3/layout/HorizontalOrganizationChart"/>
    <dgm:cxn modelId="{703CDC59-D43C-4EA5-828C-0B7EB84C7EE4}" type="presOf" srcId="{BEAB0FA7-2DAA-4AFC-86C1-D5ACB6F6B12E}" destId="{0262E77B-998A-4584-AD92-E5474B52518B}" srcOrd="0" destOrd="0" presId="urn:microsoft.com/office/officeart/2009/3/layout/HorizontalOrganizationChart"/>
    <dgm:cxn modelId="{70EAE379-7480-4D93-9FD2-A557769A67E5}" type="presOf" srcId="{4A6A10FF-088B-4BE2-A85C-DDC0B97017F3}" destId="{1D156902-BD15-4FB1-A00C-E2E94630E52B}" srcOrd="0" destOrd="0" presId="urn:microsoft.com/office/officeart/2009/3/layout/HorizontalOrganizationChart"/>
    <dgm:cxn modelId="{9ED8895A-444E-48A9-BA82-B159D30DCA3D}" type="presOf" srcId="{D47319F1-3DD7-4A2E-9447-AA01372CE314}" destId="{6CA0F647-72A2-4562-A5DF-F121982D6CC4}" srcOrd="0" destOrd="0" presId="urn:microsoft.com/office/officeart/2009/3/layout/HorizontalOrganizationChart"/>
    <dgm:cxn modelId="{B5EBEE84-5770-4528-95EF-1918039CFA0D}" srcId="{F007551C-3DDB-4C01-A670-683DC94C2808}" destId="{4B818936-B837-41D8-907E-2A2FFC073878}" srcOrd="0" destOrd="0" parTransId="{396D0D72-D4E7-4E31-8B6F-68DF3BDF499C}" sibTransId="{54254E3D-F878-4642-8A89-3DF888DAAEA3}"/>
    <dgm:cxn modelId="{6E5C188A-9859-416F-8593-69275367AE7A}" srcId="{C2003CEF-EB95-4863-8AFC-DDFB0CADE07E}" destId="{366F418D-CF45-430E-A2B8-585633C459C7}" srcOrd="0" destOrd="0" parTransId="{3B8273EA-4C4B-4436-8D7D-8FB434A89496}" sibTransId="{DAD29DA6-59F2-482F-BB3B-C15C1A4D7034}"/>
    <dgm:cxn modelId="{1E0BAB8D-A769-4CF3-8927-9665BD98B4B3}" type="presOf" srcId="{357FB6F5-D6C0-4E3F-BB28-1A9407161684}" destId="{EE898B34-4539-4425-8B1A-03B0121A72A1}" srcOrd="0" destOrd="0" presId="urn:microsoft.com/office/officeart/2009/3/layout/HorizontalOrganizationChart"/>
    <dgm:cxn modelId="{737A8F8F-7EC5-4069-86CF-5518DCADFBE6}" type="presOf" srcId="{9D8A3D8A-C751-404B-A06E-6C0E8E4C1634}" destId="{7A7FA857-6EAB-425C-9FDE-A992259C6A4C}" srcOrd="0" destOrd="0" presId="urn:microsoft.com/office/officeart/2009/3/layout/HorizontalOrganizationChart"/>
    <dgm:cxn modelId="{22E47B9D-AC41-4F92-B5E7-0E992D8276B0}" type="presOf" srcId="{27508FC4-C46F-4813-B231-2C5CD12395DD}" destId="{06A5DDA9-AA6C-4743-9AA2-E16E8B0BEEDF}" srcOrd="0" destOrd="0" presId="urn:microsoft.com/office/officeart/2009/3/layout/HorizontalOrganizationChart"/>
    <dgm:cxn modelId="{2B2E819E-43A4-486C-9C31-C2885A2A3557}" type="presOf" srcId="{AC3ADE81-1256-4559-957C-D0467793BF45}" destId="{61C168D6-D885-421D-A6CE-90149E2547BA}" srcOrd="0" destOrd="0" presId="urn:microsoft.com/office/officeart/2009/3/layout/HorizontalOrganizationChart"/>
    <dgm:cxn modelId="{B8E231C9-6DE7-4A8F-8EAF-4797E26F3A30}" type="presOf" srcId="{C2003CEF-EB95-4863-8AFC-DDFB0CADE07E}" destId="{1C09102B-289F-495C-96F9-94200170ABCA}" srcOrd="1" destOrd="0" presId="urn:microsoft.com/office/officeart/2009/3/layout/HorizontalOrganizationChart"/>
    <dgm:cxn modelId="{76B07CCA-1DD4-43B3-B84D-EF7230204A41}" srcId="{9DD148FB-2687-495A-8877-E7ED60F359DF}" destId="{27508FC4-C46F-4813-B231-2C5CD12395DD}" srcOrd="2" destOrd="0" parTransId="{AC3ADE81-1256-4559-957C-D0467793BF45}" sibTransId="{BB6B37FC-4D26-4E94-9044-B353A720510E}"/>
    <dgm:cxn modelId="{D0B76DD3-7F53-4FD8-8AA1-273984F5B259}" srcId="{9DD148FB-2687-495A-8877-E7ED60F359DF}" destId="{D47319F1-3DD7-4A2E-9447-AA01372CE314}" srcOrd="0" destOrd="0" parTransId="{4A6A10FF-088B-4BE2-A85C-DDC0B97017F3}" sibTransId="{39916B91-45B3-4CF2-9068-FCDFF99E3724}"/>
    <dgm:cxn modelId="{DD911AD7-DD6C-43FB-8C1A-9B2C795B2C8B}" type="presOf" srcId="{9DD148FB-2687-495A-8877-E7ED60F359DF}" destId="{116788A7-CB35-4A63-9BA6-E229163AA8C7}" srcOrd="0" destOrd="0" presId="urn:microsoft.com/office/officeart/2009/3/layout/HorizontalOrganizationChart"/>
    <dgm:cxn modelId="{007B78D7-1E26-48F7-ACB5-FF40302EA287}" type="presOf" srcId="{396D0D72-D4E7-4E31-8B6F-68DF3BDF499C}" destId="{0091830B-0B71-48CB-84F7-1BEB81BD463E}" srcOrd="0" destOrd="0" presId="urn:microsoft.com/office/officeart/2009/3/layout/HorizontalOrganizationChart"/>
    <dgm:cxn modelId="{FFA17CE4-F10E-424C-8102-8D4D57216D82}" type="presOf" srcId="{366F418D-CF45-430E-A2B8-585633C459C7}" destId="{51411A63-3F48-48F6-8C74-7345CB979F11}" srcOrd="1" destOrd="0" presId="urn:microsoft.com/office/officeart/2009/3/layout/HorizontalOrganizationChart"/>
    <dgm:cxn modelId="{B75094EB-E0B7-43B1-A293-9D6F3FC33C44}" type="presOf" srcId="{F007551C-3DDB-4C01-A670-683DC94C2808}" destId="{74200CDF-0A9A-4F6F-A181-01CF13E474D9}" srcOrd="1" destOrd="0" presId="urn:microsoft.com/office/officeart/2009/3/layout/HorizontalOrganizationChart"/>
    <dgm:cxn modelId="{EF28DAEE-0BF8-41E1-AA8B-6F1A3A44910A}" type="presOf" srcId="{742DDB11-2E56-40F1-B0BB-F146C4F37C46}" destId="{B1678BA1-A5FC-41F6-871B-54C25FD49308}" srcOrd="0" destOrd="0" presId="urn:microsoft.com/office/officeart/2009/3/layout/HorizontalOrganizationChart"/>
    <dgm:cxn modelId="{55E11DFC-6A94-45F5-AC72-B59634A28D08}" type="presOf" srcId="{D47319F1-3DD7-4A2E-9447-AA01372CE314}" destId="{A3E43888-1EB1-4574-A78D-7891C70BA1FB}" srcOrd="1" destOrd="0" presId="urn:microsoft.com/office/officeart/2009/3/layout/HorizontalOrganizationChart"/>
    <dgm:cxn modelId="{78EDA3FF-A8E3-4B99-ACFF-D9AE4A89AF40}" type="presOf" srcId="{366F418D-CF45-430E-A2B8-585633C459C7}" destId="{CFBADFC8-4C78-4176-9F9A-F403F7E0F4FD}" srcOrd="0" destOrd="0" presId="urn:microsoft.com/office/officeart/2009/3/layout/HorizontalOrganizationChart"/>
    <dgm:cxn modelId="{180841E3-D70B-4A95-B957-0FE09EDFF2BA}" type="presParOf" srcId="{B1678BA1-A5FC-41F6-871B-54C25FD49308}" destId="{365F1C65-FA6F-4B9B-930A-A970370D4EF2}" srcOrd="0" destOrd="0" presId="urn:microsoft.com/office/officeart/2009/3/layout/HorizontalOrganizationChart"/>
    <dgm:cxn modelId="{DA8CB256-4E51-47F2-9CD6-41E333603234}" type="presParOf" srcId="{365F1C65-FA6F-4B9B-930A-A970370D4EF2}" destId="{426AF0CB-D802-44A2-9B7D-D72EB0CD83A2}" srcOrd="0" destOrd="0" presId="urn:microsoft.com/office/officeart/2009/3/layout/HorizontalOrganizationChart"/>
    <dgm:cxn modelId="{1FA44A79-18AB-4514-8E55-2686AA5DB524}" type="presParOf" srcId="{426AF0CB-D802-44A2-9B7D-D72EB0CD83A2}" destId="{AED3D124-8078-40B0-ACF7-D74F7D895E54}" srcOrd="0" destOrd="0" presId="urn:microsoft.com/office/officeart/2009/3/layout/HorizontalOrganizationChart"/>
    <dgm:cxn modelId="{8EF49A50-5A52-4438-8AC6-9231AE52792C}" type="presParOf" srcId="{426AF0CB-D802-44A2-9B7D-D72EB0CD83A2}" destId="{74200CDF-0A9A-4F6F-A181-01CF13E474D9}" srcOrd="1" destOrd="0" presId="urn:microsoft.com/office/officeart/2009/3/layout/HorizontalOrganizationChart"/>
    <dgm:cxn modelId="{BB264451-F0AD-4D45-9116-6313FF9C570C}" type="presParOf" srcId="{365F1C65-FA6F-4B9B-930A-A970370D4EF2}" destId="{265311CA-8156-4564-B33C-2303B8D325FA}" srcOrd="1" destOrd="0" presId="urn:microsoft.com/office/officeart/2009/3/layout/HorizontalOrganizationChart"/>
    <dgm:cxn modelId="{BEB8F0FC-20C0-4F44-B47A-757E4398BCF3}" type="presParOf" srcId="{265311CA-8156-4564-B33C-2303B8D325FA}" destId="{0091830B-0B71-48CB-84F7-1BEB81BD463E}" srcOrd="0" destOrd="0" presId="urn:microsoft.com/office/officeart/2009/3/layout/HorizontalOrganizationChart"/>
    <dgm:cxn modelId="{3CE38938-4FEF-4396-80B9-7989236B8B82}" type="presParOf" srcId="{265311CA-8156-4564-B33C-2303B8D325FA}" destId="{48423E8B-9CF7-4FB8-AC21-8539C5BF33F6}" srcOrd="1" destOrd="0" presId="urn:microsoft.com/office/officeart/2009/3/layout/HorizontalOrganizationChart"/>
    <dgm:cxn modelId="{B73FEBC0-FF96-479A-B049-E593B74047C0}" type="presParOf" srcId="{48423E8B-9CF7-4FB8-AC21-8539C5BF33F6}" destId="{CDFA43CA-BD0E-4468-94AC-F5B802403D4F}" srcOrd="0" destOrd="0" presId="urn:microsoft.com/office/officeart/2009/3/layout/HorizontalOrganizationChart"/>
    <dgm:cxn modelId="{6A8F31B2-CB8C-4843-B6CB-5EAA9F8DA676}" type="presParOf" srcId="{CDFA43CA-BD0E-4468-94AC-F5B802403D4F}" destId="{F93CE04C-6F39-4B84-9180-FEB50F12CE42}" srcOrd="0" destOrd="0" presId="urn:microsoft.com/office/officeart/2009/3/layout/HorizontalOrganizationChart"/>
    <dgm:cxn modelId="{E018FDA5-7D75-457E-AEF0-F854CDF6FC7C}" type="presParOf" srcId="{CDFA43CA-BD0E-4468-94AC-F5B802403D4F}" destId="{A56D3F19-9236-41C5-86A8-7CCC6B88239B}" srcOrd="1" destOrd="0" presId="urn:microsoft.com/office/officeart/2009/3/layout/HorizontalOrganizationChart"/>
    <dgm:cxn modelId="{BC30D45E-C336-404E-81A1-A4435503738D}" type="presParOf" srcId="{48423E8B-9CF7-4FB8-AC21-8539C5BF33F6}" destId="{25A9182C-4515-451B-8542-53BFBADFE67B}" srcOrd="1" destOrd="0" presId="urn:microsoft.com/office/officeart/2009/3/layout/HorizontalOrganizationChart"/>
    <dgm:cxn modelId="{041B475E-1440-4A01-B7C1-814FD824EDE3}" type="presParOf" srcId="{48423E8B-9CF7-4FB8-AC21-8539C5BF33F6}" destId="{28D66526-3476-49E3-BCB8-D92B9F5E59C9}" srcOrd="2" destOrd="0" presId="urn:microsoft.com/office/officeart/2009/3/layout/HorizontalOrganizationChart"/>
    <dgm:cxn modelId="{14BC2E89-B6B9-4B34-B1AF-C1666D183EA8}" type="presParOf" srcId="{365F1C65-FA6F-4B9B-930A-A970370D4EF2}" destId="{EA419103-FECC-44BC-BAD4-35C2E46C1317}" srcOrd="2" destOrd="0" presId="urn:microsoft.com/office/officeart/2009/3/layout/HorizontalOrganizationChart"/>
    <dgm:cxn modelId="{0E779218-AD49-41BF-BD82-5C6F9F0B6B95}" type="presParOf" srcId="{B1678BA1-A5FC-41F6-871B-54C25FD49308}" destId="{EC97B262-04D3-40E0-81AC-BCC327EA367D}" srcOrd="1" destOrd="0" presId="urn:microsoft.com/office/officeart/2009/3/layout/HorizontalOrganizationChart"/>
    <dgm:cxn modelId="{EA9C53F8-10F8-45D1-8A39-C3D1C19BEB5E}" type="presParOf" srcId="{EC97B262-04D3-40E0-81AC-BCC327EA367D}" destId="{E2EA4856-6CA9-4CFE-8233-7864591D5914}" srcOrd="0" destOrd="0" presId="urn:microsoft.com/office/officeart/2009/3/layout/HorizontalOrganizationChart"/>
    <dgm:cxn modelId="{847F9057-9CA0-4748-A4A2-DCECF4894B9B}" type="presParOf" srcId="{E2EA4856-6CA9-4CFE-8233-7864591D5914}" destId="{1639BD67-4152-4BD1-B518-4F829A3C5D44}" srcOrd="0" destOrd="0" presId="urn:microsoft.com/office/officeart/2009/3/layout/HorizontalOrganizationChart"/>
    <dgm:cxn modelId="{76701A69-A020-4EEE-9F3A-602F68DEAB00}" type="presParOf" srcId="{E2EA4856-6CA9-4CFE-8233-7864591D5914}" destId="{1C09102B-289F-495C-96F9-94200170ABCA}" srcOrd="1" destOrd="0" presId="urn:microsoft.com/office/officeart/2009/3/layout/HorizontalOrganizationChart"/>
    <dgm:cxn modelId="{6054407D-CBD8-4A28-AF7A-C5346A45786F}" type="presParOf" srcId="{EC97B262-04D3-40E0-81AC-BCC327EA367D}" destId="{7618FA18-D262-4AB3-BB18-58C4D1DC3020}" srcOrd="1" destOrd="0" presId="urn:microsoft.com/office/officeart/2009/3/layout/HorizontalOrganizationChart"/>
    <dgm:cxn modelId="{28DF6134-B193-4444-8B02-C05110A64CB4}" type="presParOf" srcId="{7618FA18-D262-4AB3-BB18-58C4D1DC3020}" destId="{AF1E0C53-7DBB-4DAD-A0DB-C25A6221B2E3}" srcOrd="0" destOrd="0" presId="urn:microsoft.com/office/officeart/2009/3/layout/HorizontalOrganizationChart"/>
    <dgm:cxn modelId="{71876E9A-CB5D-4225-B83B-E3CE8DED75E2}" type="presParOf" srcId="{7618FA18-D262-4AB3-BB18-58C4D1DC3020}" destId="{4D33FD08-A4C3-4C1D-AD09-63F59BDD94D8}" srcOrd="1" destOrd="0" presId="urn:microsoft.com/office/officeart/2009/3/layout/HorizontalOrganizationChart"/>
    <dgm:cxn modelId="{8A97F839-BDA2-4967-886E-5224F4D1F54D}" type="presParOf" srcId="{4D33FD08-A4C3-4C1D-AD09-63F59BDD94D8}" destId="{813F0183-DBB9-4AD5-8A5E-E9AADF80C100}" srcOrd="0" destOrd="0" presId="urn:microsoft.com/office/officeart/2009/3/layout/HorizontalOrganizationChart"/>
    <dgm:cxn modelId="{BF240401-204D-4F97-B8B0-803548A61C1A}" type="presParOf" srcId="{813F0183-DBB9-4AD5-8A5E-E9AADF80C100}" destId="{CFBADFC8-4C78-4176-9F9A-F403F7E0F4FD}" srcOrd="0" destOrd="0" presId="urn:microsoft.com/office/officeart/2009/3/layout/HorizontalOrganizationChart"/>
    <dgm:cxn modelId="{87E68BE6-EE12-46B1-B21D-DDCE7C84FB37}" type="presParOf" srcId="{813F0183-DBB9-4AD5-8A5E-E9AADF80C100}" destId="{51411A63-3F48-48F6-8C74-7345CB979F11}" srcOrd="1" destOrd="0" presId="urn:microsoft.com/office/officeart/2009/3/layout/HorizontalOrganizationChart"/>
    <dgm:cxn modelId="{DE74A246-E0A6-477E-B280-C6E0C899AB36}" type="presParOf" srcId="{4D33FD08-A4C3-4C1D-AD09-63F59BDD94D8}" destId="{167EFFF5-EC0D-4B0B-8516-9FC53486F1B1}" srcOrd="1" destOrd="0" presId="urn:microsoft.com/office/officeart/2009/3/layout/HorizontalOrganizationChart"/>
    <dgm:cxn modelId="{EE3E8780-9FBE-4E8E-AADE-58F4F48FDAED}" type="presParOf" srcId="{4D33FD08-A4C3-4C1D-AD09-63F59BDD94D8}" destId="{EB74A032-EE08-4F8D-B0E3-6F883C88EA98}" srcOrd="2" destOrd="0" presId="urn:microsoft.com/office/officeart/2009/3/layout/HorizontalOrganizationChart"/>
    <dgm:cxn modelId="{A8683077-681D-4128-9A8F-42D7843C0B91}" type="presParOf" srcId="{7618FA18-D262-4AB3-BB18-58C4D1DC3020}" destId="{0262E77B-998A-4584-AD92-E5474B52518B}" srcOrd="2" destOrd="0" presId="urn:microsoft.com/office/officeart/2009/3/layout/HorizontalOrganizationChart"/>
    <dgm:cxn modelId="{456758F7-94CF-482A-AD1A-C99CC51DAD35}" type="presParOf" srcId="{7618FA18-D262-4AB3-BB18-58C4D1DC3020}" destId="{E79BBE3F-C938-4FF1-9BC1-5570139EC0B2}" srcOrd="3" destOrd="0" presId="urn:microsoft.com/office/officeart/2009/3/layout/HorizontalOrganizationChart"/>
    <dgm:cxn modelId="{16FA6BD3-E5C4-4AF8-BF5D-C24560FFF9AE}" type="presParOf" srcId="{E79BBE3F-C938-4FF1-9BC1-5570139EC0B2}" destId="{C16D6329-BD6B-4D03-94E0-9191F8482FA1}" srcOrd="0" destOrd="0" presId="urn:microsoft.com/office/officeart/2009/3/layout/HorizontalOrganizationChart"/>
    <dgm:cxn modelId="{486B7B07-31F3-4921-A07F-CE345B8AD64D}" type="presParOf" srcId="{C16D6329-BD6B-4D03-94E0-9191F8482FA1}" destId="{116788A7-CB35-4A63-9BA6-E229163AA8C7}" srcOrd="0" destOrd="0" presId="urn:microsoft.com/office/officeart/2009/3/layout/HorizontalOrganizationChart"/>
    <dgm:cxn modelId="{C50C981D-F553-426A-ACE6-A1131B3782E8}" type="presParOf" srcId="{C16D6329-BD6B-4D03-94E0-9191F8482FA1}" destId="{D95EB9ED-6AE7-4FE0-8044-DE5AE8FD58B2}" srcOrd="1" destOrd="0" presId="urn:microsoft.com/office/officeart/2009/3/layout/HorizontalOrganizationChart"/>
    <dgm:cxn modelId="{E8166B89-8D43-40C2-A3A9-9E76C689A410}" type="presParOf" srcId="{E79BBE3F-C938-4FF1-9BC1-5570139EC0B2}" destId="{78C9222E-35FE-4303-9C48-5958F55BC6AF}" srcOrd="1" destOrd="0" presId="urn:microsoft.com/office/officeart/2009/3/layout/HorizontalOrganizationChart"/>
    <dgm:cxn modelId="{9B86286A-8265-4A49-A34B-3202F14F8947}" type="presParOf" srcId="{78C9222E-35FE-4303-9C48-5958F55BC6AF}" destId="{1D156902-BD15-4FB1-A00C-E2E94630E52B}" srcOrd="0" destOrd="0" presId="urn:microsoft.com/office/officeart/2009/3/layout/HorizontalOrganizationChart"/>
    <dgm:cxn modelId="{2B2FC4C1-1518-436E-B490-230FB4AF3C88}" type="presParOf" srcId="{78C9222E-35FE-4303-9C48-5958F55BC6AF}" destId="{D68EF944-2FB0-4A3A-923E-834BBFD57144}" srcOrd="1" destOrd="0" presId="urn:microsoft.com/office/officeart/2009/3/layout/HorizontalOrganizationChart"/>
    <dgm:cxn modelId="{66E2D460-0198-4B2A-8B57-A2C3123DE625}" type="presParOf" srcId="{D68EF944-2FB0-4A3A-923E-834BBFD57144}" destId="{C248C48F-6CDB-41FB-B9B5-3ED3C1D15E90}" srcOrd="0" destOrd="0" presId="urn:microsoft.com/office/officeart/2009/3/layout/HorizontalOrganizationChart"/>
    <dgm:cxn modelId="{1989349D-CA11-42A3-AAE5-0457559B8383}" type="presParOf" srcId="{C248C48F-6CDB-41FB-B9B5-3ED3C1D15E90}" destId="{6CA0F647-72A2-4562-A5DF-F121982D6CC4}" srcOrd="0" destOrd="0" presId="urn:microsoft.com/office/officeart/2009/3/layout/HorizontalOrganizationChart"/>
    <dgm:cxn modelId="{319E8409-7C2E-4707-A651-36E63A214786}" type="presParOf" srcId="{C248C48F-6CDB-41FB-B9B5-3ED3C1D15E90}" destId="{A3E43888-1EB1-4574-A78D-7891C70BA1FB}" srcOrd="1" destOrd="0" presId="urn:microsoft.com/office/officeart/2009/3/layout/HorizontalOrganizationChart"/>
    <dgm:cxn modelId="{1FBD8C6F-9A9B-44BD-8BF2-3FEE92D008C5}" type="presParOf" srcId="{D68EF944-2FB0-4A3A-923E-834BBFD57144}" destId="{0A56695F-F19E-43DA-A822-A1E0E35458E5}" srcOrd="1" destOrd="0" presId="urn:microsoft.com/office/officeart/2009/3/layout/HorizontalOrganizationChart"/>
    <dgm:cxn modelId="{C3D1450D-6A19-4476-9EAD-DC814659589F}" type="presParOf" srcId="{D68EF944-2FB0-4A3A-923E-834BBFD57144}" destId="{515AB5B2-E6E5-4DC9-A228-5D0B6BABB660}" srcOrd="2" destOrd="0" presId="urn:microsoft.com/office/officeart/2009/3/layout/HorizontalOrganizationChart"/>
    <dgm:cxn modelId="{A9EE4AF5-6145-4109-8C58-7FBEA04818F3}" type="presParOf" srcId="{78C9222E-35FE-4303-9C48-5958F55BC6AF}" destId="{EE898B34-4539-4425-8B1A-03B0121A72A1}" srcOrd="2" destOrd="0" presId="urn:microsoft.com/office/officeart/2009/3/layout/HorizontalOrganizationChart"/>
    <dgm:cxn modelId="{660D16BB-7D48-4573-8ADB-10A55C78D48E}" type="presParOf" srcId="{78C9222E-35FE-4303-9C48-5958F55BC6AF}" destId="{9D295682-5A5B-4C8C-BD49-A5C6A1B0D5E3}" srcOrd="3" destOrd="0" presId="urn:microsoft.com/office/officeart/2009/3/layout/HorizontalOrganizationChart"/>
    <dgm:cxn modelId="{996E7E62-FADC-4816-8621-D3FA64FBC15E}" type="presParOf" srcId="{9D295682-5A5B-4C8C-BD49-A5C6A1B0D5E3}" destId="{FC131695-F7D4-432B-ADAB-640251FAC46B}" srcOrd="0" destOrd="0" presId="urn:microsoft.com/office/officeart/2009/3/layout/HorizontalOrganizationChart"/>
    <dgm:cxn modelId="{981901C7-65AB-4B59-A1B8-60F05AEE1B50}" type="presParOf" srcId="{FC131695-F7D4-432B-ADAB-640251FAC46B}" destId="{B294ED9E-66BD-4329-A1A1-BFDF19A1FE15}" srcOrd="0" destOrd="0" presId="urn:microsoft.com/office/officeart/2009/3/layout/HorizontalOrganizationChart"/>
    <dgm:cxn modelId="{4047BEA7-19B3-4B37-8A91-1BF876875B4E}" type="presParOf" srcId="{FC131695-F7D4-432B-ADAB-640251FAC46B}" destId="{D2D5F044-C81F-4B84-AA51-E6409DBA0980}" srcOrd="1" destOrd="0" presId="urn:microsoft.com/office/officeart/2009/3/layout/HorizontalOrganizationChart"/>
    <dgm:cxn modelId="{CCB27DCE-2550-4D0C-8AEC-F64590517886}" type="presParOf" srcId="{9D295682-5A5B-4C8C-BD49-A5C6A1B0D5E3}" destId="{2F627370-5767-4925-8163-EBDC776B4861}" srcOrd="1" destOrd="0" presId="urn:microsoft.com/office/officeart/2009/3/layout/HorizontalOrganizationChart"/>
    <dgm:cxn modelId="{5D71D828-B4BB-41DE-9547-EDE94FE6818F}" type="presParOf" srcId="{9D295682-5A5B-4C8C-BD49-A5C6A1B0D5E3}" destId="{8F242224-F1F9-4028-A91F-0205ECB136D7}" srcOrd="2" destOrd="0" presId="urn:microsoft.com/office/officeart/2009/3/layout/HorizontalOrganizationChart"/>
    <dgm:cxn modelId="{EE5DFEF0-D241-4C3E-9A35-26A5B001E39C}" type="presParOf" srcId="{78C9222E-35FE-4303-9C48-5958F55BC6AF}" destId="{61C168D6-D885-421D-A6CE-90149E2547BA}" srcOrd="4" destOrd="0" presId="urn:microsoft.com/office/officeart/2009/3/layout/HorizontalOrganizationChart"/>
    <dgm:cxn modelId="{6E0A200D-A84C-4F6B-939D-E856DBFEDFAC}" type="presParOf" srcId="{78C9222E-35FE-4303-9C48-5958F55BC6AF}" destId="{8051FB01-2816-4DC4-B8AA-C96DDAFF0D25}" srcOrd="5" destOrd="0" presId="urn:microsoft.com/office/officeart/2009/3/layout/HorizontalOrganizationChart"/>
    <dgm:cxn modelId="{CB25720B-E287-4DBB-9144-798CAE4B239A}" type="presParOf" srcId="{8051FB01-2816-4DC4-B8AA-C96DDAFF0D25}" destId="{305852C2-9A69-47F6-AA7C-2C7D90FA6298}" srcOrd="0" destOrd="0" presId="urn:microsoft.com/office/officeart/2009/3/layout/HorizontalOrganizationChart"/>
    <dgm:cxn modelId="{DF3F47B8-F7DE-487F-B943-A058BE151F4F}" type="presParOf" srcId="{305852C2-9A69-47F6-AA7C-2C7D90FA6298}" destId="{06A5DDA9-AA6C-4743-9AA2-E16E8B0BEEDF}" srcOrd="0" destOrd="0" presId="urn:microsoft.com/office/officeart/2009/3/layout/HorizontalOrganizationChart"/>
    <dgm:cxn modelId="{5C6180B6-E078-4742-B255-C8F69C5D9B13}" type="presParOf" srcId="{305852C2-9A69-47F6-AA7C-2C7D90FA6298}" destId="{6A715E86-72BA-446E-81F4-950B4E618B43}" srcOrd="1" destOrd="0" presId="urn:microsoft.com/office/officeart/2009/3/layout/HorizontalOrganizationChart"/>
    <dgm:cxn modelId="{0FE77513-1F4A-4848-8B14-D979487873CF}" type="presParOf" srcId="{8051FB01-2816-4DC4-B8AA-C96DDAFF0D25}" destId="{ACF4AF74-FFE7-4406-B3C5-45DBFA216327}" srcOrd="1" destOrd="0" presId="urn:microsoft.com/office/officeart/2009/3/layout/HorizontalOrganizationChart"/>
    <dgm:cxn modelId="{4E8E37EB-FD93-4FC7-AAC5-72FF2400C81B}" type="presParOf" srcId="{8051FB01-2816-4DC4-B8AA-C96DDAFF0D25}" destId="{3F0E41C5-CDC4-4434-8B52-510B3E88186D}" srcOrd="2" destOrd="0" presId="urn:microsoft.com/office/officeart/2009/3/layout/HorizontalOrganizationChart"/>
    <dgm:cxn modelId="{85731CB6-0525-438C-B464-8977E64C73DD}" type="presParOf" srcId="{78C9222E-35FE-4303-9C48-5958F55BC6AF}" destId="{847F96AF-3EC1-4AB6-B503-8BEA1E916EA4}" srcOrd="6" destOrd="0" presId="urn:microsoft.com/office/officeart/2009/3/layout/HorizontalOrganizationChart"/>
    <dgm:cxn modelId="{45B5D30F-DA01-440D-9145-D11A34B9E912}" type="presParOf" srcId="{78C9222E-35FE-4303-9C48-5958F55BC6AF}" destId="{2F1570FD-E2CB-4307-9E28-82B49659E4A1}" srcOrd="7" destOrd="0" presId="urn:microsoft.com/office/officeart/2009/3/layout/HorizontalOrganizationChart"/>
    <dgm:cxn modelId="{58FC4022-C11E-482E-B9F5-C2F88E6938CF}" type="presParOf" srcId="{2F1570FD-E2CB-4307-9E28-82B49659E4A1}" destId="{7CFF8117-071A-4895-BF98-3743F72E727E}" srcOrd="0" destOrd="0" presId="urn:microsoft.com/office/officeart/2009/3/layout/HorizontalOrganizationChart"/>
    <dgm:cxn modelId="{F8C30645-A5EF-44DA-B88B-8F6C081BD345}" type="presParOf" srcId="{7CFF8117-071A-4895-BF98-3743F72E727E}" destId="{7A7FA857-6EAB-425C-9FDE-A992259C6A4C}" srcOrd="0" destOrd="0" presId="urn:microsoft.com/office/officeart/2009/3/layout/HorizontalOrganizationChart"/>
    <dgm:cxn modelId="{7826DC19-C3DA-402A-810D-B6CC353E1964}" type="presParOf" srcId="{7CFF8117-071A-4895-BF98-3743F72E727E}" destId="{FD9D8A3B-B8BF-4E7B-B39A-A4295E11FBF9}" srcOrd="1" destOrd="0" presId="urn:microsoft.com/office/officeart/2009/3/layout/HorizontalOrganizationChart"/>
    <dgm:cxn modelId="{B428D9E2-345B-4388-B46F-B70C66944188}" type="presParOf" srcId="{2F1570FD-E2CB-4307-9E28-82B49659E4A1}" destId="{5C082587-CF87-4862-A363-8F94585D16FC}" srcOrd="1" destOrd="0" presId="urn:microsoft.com/office/officeart/2009/3/layout/HorizontalOrganizationChart"/>
    <dgm:cxn modelId="{F4EB2A46-376B-4370-A5B4-BC5FE3D29716}" type="presParOf" srcId="{2F1570FD-E2CB-4307-9E28-82B49659E4A1}" destId="{FE4DF8D9-6FBE-4DFD-93A8-BC4CDD7278EA}" srcOrd="2" destOrd="0" presId="urn:microsoft.com/office/officeart/2009/3/layout/HorizontalOrganizationChart"/>
    <dgm:cxn modelId="{BDEAEFA8-B522-4B41-AA90-21641D8A9386}" type="presParOf" srcId="{E79BBE3F-C938-4FF1-9BC1-5570139EC0B2}" destId="{2C642496-8982-484C-96B2-6AA516B59159}" srcOrd="2" destOrd="0" presId="urn:microsoft.com/office/officeart/2009/3/layout/HorizontalOrganizationChart"/>
    <dgm:cxn modelId="{CA5C1461-75ED-45C6-96FC-6ADD3495BE92}" type="presParOf" srcId="{EC97B262-04D3-40E0-81AC-BCC327EA367D}" destId="{D159663C-3A1A-4741-9975-6FC001F0B428}"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40D36F-A6CD-4DE9-93A2-5BDBCF1C8694}" type="doc">
      <dgm:prSet loTypeId="urn:microsoft.com/office/officeart/2009/3/layout/HorizontalOrganizationChart" loCatId="hierarchy" qsTypeId="urn:microsoft.com/office/officeart/2005/8/quickstyle/simple4" qsCatId="simple" csTypeId="urn:microsoft.com/office/officeart/2005/8/colors/colorful2" csCatId="colorful" phldr="1"/>
      <dgm:spPr/>
      <dgm:t>
        <a:bodyPr/>
        <a:lstStyle/>
        <a:p>
          <a:endParaRPr lang="cs-CZ"/>
        </a:p>
      </dgm:t>
    </dgm:pt>
    <dgm:pt modelId="{F158C5C1-A688-4FC5-BF9B-E165168C6231}">
      <dgm:prSet phldrT="[Text]"/>
      <dgm:spPr/>
      <dgm:t>
        <a:bodyPr/>
        <a:lstStyle/>
        <a:p>
          <a:r>
            <a:rPr lang="cs-CZ" b="0" cap="none" spc="0" dirty="0" err="1">
              <a:ln w="0"/>
              <a:effectLst/>
              <a:latin typeface="+mj-lt"/>
            </a:rPr>
            <a:t>Drug</a:t>
          </a:r>
          <a:r>
            <a:rPr lang="cs-CZ" b="0" cap="none" spc="0" dirty="0">
              <a:ln w="0"/>
              <a:effectLst/>
              <a:latin typeface="+mj-lt"/>
            </a:rPr>
            <a:t> </a:t>
          </a:r>
          <a:r>
            <a:rPr lang="cs-CZ" b="0" cap="none" spc="0" dirty="0" err="1">
              <a:ln w="0"/>
              <a:effectLst/>
              <a:latin typeface="+mj-lt"/>
            </a:rPr>
            <a:t>interaction</a:t>
          </a:r>
          <a:endParaRPr lang="cs-CZ" dirty="0"/>
        </a:p>
      </dgm:t>
    </dgm:pt>
    <dgm:pt modelId="{57ADC929-080F-468B-B614-81B74C349D95}" type="parTrans" cxnId="{B49A2124-696B-42F7-BE57-DCADFB606DB5}">
      <dgm:prSet/>
      <dgm:spPr/>
      <dgm:t>
        <a:bodyPr/>
        <a:lstStyle/>
        <a:p>
          <a:endParaRPr lang="cs-CZ"/>
        </a:p>
      </dgm:t>
    </dgm:pt>
    <dgm:pt modelId="{62503208-4A45-4965-AD55-71DAFD2D0C54}" type="sibTrans" cxnId="{B49A2124-696B-42F7-BE57-DCADFB606DB5}">
      <dgm:prSet/>
      <dgm:spPr/>
      <dgm:t>
        <a:bodyPr/>
        <a:lstStyle/>
        <a:p>
          <a:endParaRPr lang="cs-CZ"/>
        </a:p>
      </dgm:t>
    </dgm:pt>
    <dgm:pt modelId="{6CAB11D4-CBA4-401A-AC9D-73486FC277C3}">
      <dgm:prSet phldrT="[Text]"/>
      <dgm:spPr/>
      <dgm:t>
        <a:bodyPr/>
        <a:lstStyle/>
        <a:p>
          <a:r>
            <a:rPr lang="cs-CZ" b="0" cap="none" spc="0" dirty="0">
              <a:ln w="0"/>
              <a:effectLst/>
              <a:latin typeface="+mj-lt"/>
            </a:rPr>
            <a:t> </a:t>
          </a:r>
          <a:r>
            <a:rPr lang="cs-CZ" b="0" cap="none" spc="0" dirty="0" err="1">
              <a:ln w="0"/>
              <a:effectLst/>
              <a:latin typeface="+mj-lt"/>
            </a:rPr>
            <a:t>Drug</a:t>
          </a:r>
          <a:endParaRPr lang="cs-CZ" b="0" cap="none" spc="0" dirty="0">
            <a:ln w="0"/>
            <a:effectLst/>
            <a:latin typeface="+mj-lt"/>
          </a:endParaRPr>
        </a:p>
      </dgm:t>
    </dgm:pt>
    <dgm:pt modelId="{B203648D-4945-45E5-8080-BF9CBBE25875}" type="parTrans" cxnId="{764B1B75-B2C8-4BC0-9833-3D210689AC28}">
      <dgm:prSet/>
      <dgm:spPr/>
      <dgm:t>
        <a:bodyPr/>
        <a:lstStyle/>
        <a:p>
          <a:endParaRPr lang="cs-CZ"/>
        </a:p>
      </dgm:t>
    </dgm:pt>
    <dgm:pt modelId="{427C42BE-E1C2-40F2-AAE9-84DAA5877884}" type="sibTrans" cxnId="{764B1B75-B2C8-4BC0-9833-3D210689AC28}">
      <dgm:prSet/>
      <dgm:spPr/>
      <dgm:t>
        <a:bodyPr/>
        <a:lstStyle/>
        <a:p>
          <a:endParaRPr lang="cs-CZ"/>
        </a:p>
      </dgm:t>
    </dgm:pt>
    <dgm:pt modelId="{BC82C2FD-5868-44CE-9392-F0D6921CD226}">
      <dgm:prSet phldrT="[Text]"/>
      <dgm:spPr/>
      <dgm:t>
        <a:bodyPr/>
        <a:lstStyle/>
        <a:p>
          <a:r>
            <a:rPr lang="cs-CZ" b="0" cap="none" spc="0" dirty="0">
              <a:ln w="0"/>
              <a:effectLst/>
              <a:latin typeface="+mj-lt"/>
            </a:rPr>
            <a:t>Food and </a:t>
          </a:r>
          <a:r>
            <a:rPr lang="cs-CZ" b="0" cap="none" spc="0" dirty="0" err="1">
              <a:ln w="0"/>
              <a:effectLst/>
              <a:latin typeface="+mj-lt"/>
            </a:rPr>
            <a:t>beverage</a:t>
          </a:r>
          <a:endParaRPr lang="cs-CZ" b="0" cap="none" spc="0" dirty="0">
            <a:ln w="0"/>
            <a:effectLst/>
            <a:latin typeface="+mj-lt"/>
          </a:endParaRPr>
        </a:p>
      </dgm:t>
    </dgm:pt>
    <dgm:pt modelId="{A035AC96-071F-4EB2-A6BD-DC6D5856C943}" type="parTrans" cxnId="{733E47E1-BACF-4290-90D5-0762A7DDFCBE}">
      <dgm:prSet/>
      <dgm:spPr/>
      <dgm:t>
        <a:bodyPr/>
        <a:lstStyle/>
        <a:p>
          <a:endParaRPr lang="cs-CZ"/>
        </a:p>
      </dgm:t>
    </dgm:pt>
    <dgm:pt modelId="{5B1A53A6-C110-4786-AEDB-F34E1C297F50}" type="sibTrans" cxnId="{733E47E1-BACF-4290-90D5-0762A7DDFCBE}">
      <dgm:prSet/>
      <dgm:spPr/>
      <dgm:t>
        <a:bodyPr/>
        <a:lstStyle/>
        <a:p>
          <a:endParaRPr lang="cs-CZ"/>
        </a:p>
      </dgm:t>
    </dgm:pt>
    <dgm:pt modelId="{3A06F006-3E8B-49F4-A68D-0D0F68D57E85}">
      <dgm:prSet phldrT="[Text]"/>
      <dgm:spPr/>
      <dgm:t>
        <a:bodyPr/>
        <a:lstStyle/>
        <a:p>
          <a:r>
            <a:rPr lang="cs-CZ" b="0" cap="none" spc="0" dirty="0" err="1">
              <a:ln w="0"/>
              <a:effectLst/>
              <a:latin typeface="+mj-lt"/>
            </a:rPr>
            <a:t>Alcohol</a:t>
          </a:r>
          <a:endParaRPr lang="cs-CZ" b="0" cap="none" spc="0" dirty="0">
            <a:ln w="0"/>
            <a:effectLst/>
            <a:latin typeface="+mj-lt"/>
          </a:endParaRPr>
        </a:p>
      </dgm:t>
    </dgm:pt>
    <dgm:pt modelId="{1E0F2137-3DD5-44A1-864E-D7AC7C54E11E}" type="parTrans" cxnId="{3061DEDD-B618-42CB-91E6-900F0D3F3A29}">
      <dgm:prSet/>
      <dgm:spPr/>
      <dgm:t>
        <a:bodyPr/>
        <a:lstStyle/>
        <a:p>
          <a:endParaRPr lang="cs-CZ"/>
        </a:p>
      </dgm:t>
    </dgm:pt>
    <dgm:pt modelId="{F6E9FB84-CA87-45CB-A56F-7564AD85B158}" type="sibTrans" cxnId="{3061DEDD-B618-42CB-91E6-900F0D3F3A29}">
      <dgm:prSet/>
      <dgm:spPr/>
      <dgm:t>
        <a:bodyPr/>
        <a:lstStyle/>
        <a:p>
          <a:endParaRPr lang="cs-CZ"/>
        </a:p>
      </dgm:t>
    </dgm:pt>
    <dgm:pt modelId="{96190CB6-5A62-4093-B337-EDB3A4F48FC4}">
      <dgm:prSet phldrT="[Text]"/>
      <dgm:spPr/>
      <dgm:t>
        <a:bodyPr/>
        <a:lstStyle/>
        <a:p>
          <a:r>
            <a:rPr lang="cs-CZ" b="0" i="0" u="none" dirty="0" err="1"/>
            <a:t>Nutritional</a:t>
          </a:r>
          <a:r>
            <a:rPr lang="cs-CZ" b="0" i="0" u="none" dirty="0"/>
            <a:t> </a:t>
          </a:r>
          <a:r>
            <a:rPr lang="cs-CZ" b="0" i="0" u="none" dirty="0" err="1"/>
            <a:t>supplements</a:t>
          </a:r>
          <a:endParaRPr lang="cs-CZ" b="0" cap="none" spc="0" dirty="0">
            <a:ln w="0"/>
            <a:effectLst/>
            <a:latin typeface="+mj-lt"/>
          </a:endParaRPr>
        </a:p>
      </dgm:t>
    </dgm:pt>
    <dgm:pt modelId="{9E7BB909-BC9C-47C6-902B-5E85C64FBAFF}" type="parTrans" cxnId="{FD015FAB-497C-45D1-97BA-F11CE30A8559}">
      <dgm:prSet/>
      <dgm:spPr/>
      <dgm:t>
        <a:bodyPr/>
        <a:lstStyle/>
        <a:p>
          <a:endParaRPr lang="cs-CZ"/>
        </a:p>
      </dgm:t>
    </dgm:pt>
    <dgm:pt modelId="{195B82F0-1F4F-4C92-9B53-D9D69D65EF73}" type="sibTrans" cxnId="{FD015FAB-497C-45D1-97BA-F11CE30A8559}">
      <dgm:prSet/>
      <dgm:spPr/>
      <dgm:t>
        <a:bodyPr/>
        <a:lstStyle/>
        <a:p>
          <a:endParaRPr lang="cs-CZ"/>
        </a:p>
      </dgm:t>
    </dgm:pt>
    <dgm:pt modelId="{DC363234-D816-470B-864D-B13765F85BFD}">
      <dgm:prSet phldrT="[Text]"/>
      <dgm:spPr/>
      <dgm:t>
        <a:bodyPr/>
        <a:lstStyle/>
        <a:p>
          <a:r>
            <a:rPr lang="cs-CZ" b="0" cap="none" spc="0" dirty="0">
              <a:ln w="0"/>
              <a:effectLst/>
              <a:latin typeface="+mj-lt"/>
            </a:rPr>
            <a:t>Smoking</a:t>
          </a:r>
        </a:p>
      </dgm:t>
    </dgm:pt>
    <dgm:pt modelId="{41E7E25E-1403-4D35-BEA9-27D96C6BE643}" type="parTrans" cxnId="{70FCDF35-A1E8-41FE-8F05-F4F8BB7D9418}">
      <dgm:prSet/>
      <dgm:spPr/>
      <dgm:t>
        <a:bodyPr/>
        <a:lstStyle/>
        <a:p>
          <a:endParaRPr lang="cs-CZ"/>
        </a:p>
      </dgm:t>
    </dgm:pt>
    <dgm:pt modelId="{810D3FF7-9504-41CE-8787-A83AC323CC87}" type="sibTrans" cxnId="{70FCDF35-A1E8-41FE-8F05-F4F8BB7D9418}">
      <dgm:prSet/>
      <dgm:spPr/>
      <dgm:t>
        <a:bodyPr/>
        <a:lstStyle/>
        <a:p>
          <a:endParaRPr lang="cs-CZ"/>
        </a:p>
      </dgm:t>
    </dgm:pt>
    <dgm:pt modelId="{E7E4961A-CF8A-4B55-B8EE-F77778C93E4D}">
      <dgm:prSet/>
      <dgm:spPr/>
      <dgm:t>
        <a:bodyPr/>
        <a:lstStyle/>
        <a:p>
          <a:r>
            <a:rPr lang="en-US" b="0" i="0" u="none" dirty="0"/>
            <a:t>Change of expected drug properties caused by</a:t>
          </a:r>
          <a:endParaRPr lang="cs-CZ" dirty="0"/>
        </a:p>
      </dgm:t>
    </dgm:pt>
    <dgm:pt modelId="{4706C2F3-8CFE-433D-BAD2-12BE601D3B92}" type="parTrans" cxnId="{026BD69A-0947-449C-986D-AA1AC542D14A}">
      <dgm:prSet/>
      <dgm:spPr/>
      <dgm:t>
        <a:bodyPr/>
        <a:lstStyle/>
        <a:p>
          <a:endParaRPr lang="cs-CZ"/>
        </a:p>
      </dgm:t>
    </dgm:pt>
    <dgm:pt modelId="{54299C94-F614-4D1E-9E83-9C2908A30B28}" type="sibTrans" cxnId="{026BD69A-0947-449C-986D-AA1AC542D14A}">
      <dgm:prSet/>
      <dgm:spPr/>
      <dgm:t>
        <a:bodyPr/>
        <a:lstStyle/>
        <a:p>
          <a:endParaRPr lang="cs-CZ"/>
        </a:p>
      </dgm:t>
    </dgm:pt>
    <dgm:pt modelId="{06F7F6B3-1193-46CD-9DEA-E76035C00B5F}" type="pres">
      <dgm:prSet presAssocID="{1E40D36F-A6CD-4DE9-93A2-5BDBCF1C8694}" presName="hierChild1" presStyleCnt="0">
        <dgm:presLayoutVars>
          <dgm:orgChart val="1"/>
          <dgm:chPref val="1"/>
          <dgm:dir/>
          <dgm:animOne val="branch"/>
          <dgm:animLvl val="lvl"/>
          <dgm:resizeHandles/>
        </dgm:presLayoutVars>
      </dgm:prSet>
      <dgm:spPr/>
    </dgm:pt>
    <dgm:pt modelId="{43B2DEB7-C6BA-4018-8480-173060D1C540}" type="pres">
      <dgm:prSet presAssocID="{F158C5C1-A688-4FC5-BF9B-E165168C6231}" presName="hierRoot1" presStyleCnt="0">
        <dgm:presLayoutVars>
          <dgm:hierBranch val="init"/>
        </dgm:presLayoutVars>
      </dgm:prSet>
      <dgm:spPr/>
    </dgm:pt>
    <dgm:pt modelId="{2B237AEB-547E-4067-977B-138A18B883CC}" type="pres">
      <dgm:prSet presAssocID="{F158C5C1-A688-4FC5-BF9B-E165168C6231}" presName="rootComposite1" presStyleCnt="0"/>
      <dgm:spPr/>
    </dgm:pt>
    <dgm:pt modelId="{03067AE0-DE7F-478F-971B-39992CB3E409}" type="pres">
      <dgm:prSet presAssocID="{F158C5C1-A688-4FC5-BF9B-E165168C6231}" presName="rootText1" presStyleLbl="node0" presStyleIdx="0" presStyleCnt="2">
        <dgm:presLayoutVars>
          <dgm:chPref val="3"/>
        </dgm:presLayoutVars>
      </dgm:prSet>
      <dgm:spPr/>
    </dgm:pt>
    <dgm:pt modelId="{6BC1321F-73E9-42B4-BE51-E66EF961BB61}" type="pres">
      <dgm:prSet presAssocID="{F158C5C1-A688-4FC5-BF9B-E165168C6231}" presName="rootConnector1" presStyleLbl="node1" presStyleIdx="0" presStyleCnt="0"/>
      <dgm:spPr/>
    </dgm:pt>
    <dgm:pt modelId="{32FC5659-7FA4-4C7A-B023-366A54253E71}" type="pres">
      <dgm:prSet presAssocID="{F158C5C1-A688-4FC5-BF9B-E165168C6231}" presName="hierChild2" presStyleCnt="0"/>
      <dgm:spPr/>
    </dgm:pt>
    <dgm:pt modelId="{2BAA67E2-9A61-4AB0-958E-F676B2717D38}" type="pres">
      <dgm:prSet presAssocID="{B203648D-4945-45E5-8080-BF9CBBE25875}" presName="Name64" presStyleLbl="parChTrans1D2" presStyleIdx="0" presStyleCnt="5"/>
      <dgm:spPr/>
    </dgm:pt>
    <dgm:pt modelId="{2093F73B-DE86-4B91-A625-D12320E0BAE0}" type="pres">
      <dgm:prSet presAssocID="{6CAB11D4-CBA4-401A-AC9D-73486FC277C3}" presName="hierRoot2" presStyleCnt="0">
        <dgm:presLayoutVars>
          <dgm:hierBranch val="init"/>
        </dgm:presLayoutVars>
      </dgm:prSet>
      <dgm:spPr/>
    </dgm:pt>
    <dgm:pt modelId="{19EB6AF9-1000-4A8B-9FB1-AC312F4BC69E}" type="pres">
      <dgm:prSet presAssocID="{6CAB11D4-CBA4-401A-AC9D-73486FC277C3}" presName="rootComposite" presStyleCnt="0"/>
      <dgm:spPr/>
    </dgm:pt>
    <dgm:pt modelId="{133651DA-5503-4B90-8102-D3B409290AC0}" type="pres">
      <dgm:prSet presAssocID="{6CAB11D4-CBA4-401A-AC9D-73486FC277C3}" presName="rootText" presStyleLbl="node2" presStyleIdx="0" presStyleCnt="5">
        <dgm:presLayoutVars>
          <dgm:chPref val="3"/>
        </dgm:presLayoutVars>
      </dgm:prSet>
      <dgm:spPr/>
    </dgm:pt>
    <dgm:pt modelId="{7DB2F668-0450-4DDE-A516-2E20835FA04C}" type="pres">
      <dgm:prSet presAssocID="{6CAB11D4-CBA4-401A-AC9D-73486FC277C3}" presName="rootConnector" presStyleLbl="node2" presStyleIdx="0" presStyleCnt="5"/>
      <dgm:spPr/>
    </dgm:pt>
    <dgm:pt modelId="{90E14C84-9D5C-46FA-ADF2-0815BA0F9384}" type="pres">
      <dgm:prSet presAssocID="{6CAB11D4-CBA4-401A-AC9D-73486FC277C3}" presName="hierChild4" presStyleCnt="0"/>
      <dgm:spPr/>
    </dgm:pt>
    <dgm:pt modelId="{0914727A-9391-41FA-8FC0-3D7859FD5734}" type="pres">
      <dgm:prSet presAssocID="{6CAB11D4-CBA4-401A-AC9D-73486FC277C3}" presName="hierChild5" presStyleCnt="0"/>
      <dgm:spPr/>
    </dgm:pt>
    <dgm:pt modelId="{7E740C10-80B5-46C0-9DCF-5C3C9F87BAB3}" type="pres">
      <dgm:prSet presAssocID="{A035AC96-071F-4EB2-A6BD-DC6D5856C943}" presName="Name64" presStyleLbl="parChTrans1D2" presStyleIdx="1" presStyleCnt="5"/>
      <dgm:spPr/>
    </dgm:pt>
    <dgm:pt modelId="{CCBC4013-2B69-4066-B98A-44AD53AF061E}" type="pres">
      <dgm:prSet presAssocID="{BC82C2FD-5868-44CE-9392-F0D6921CD226}" presName="hierRoot2" presStyleCnt="0">
        <dgm:presLayoutVars>
          <dgm:hierBranch val="init"/>
        </dgm:presLayoutVars>
      </dgm:prSet>
      <dgm:spPr/>
    </dgm:pt>
    <dgm:pt modelId="{2CC17CC1-23D6-4582-B21F-6DE9FE34F23C}" type="pres">
      <dgm:prSet presAssocID="{BC82C2FD-5868-44CE-9392-F0D6921CD226}" presName="rootComposite" presStyleCnt="0"/>
      <dgm:spPr/>
    </dgm:pt>
    <dgm:pt modelId="{20AFD5D7-9FBF-414C-96DA-48FC2F68E7C1}" type="pres">
      <dgm:prSet presAssocID="{BC82C2FD-5868-44CE-9392-F0D6921CD226}" presName="rootText" presStyleLbl="node2" presStyleIdx="1" presStyleCnt="5">
        <dgm:presLayoutVars>
          <dgm:chPref val="3"/>
        </dgm:presLayoutVars>
      </dgm:prSet>
      <dgm:spPr/>
    </dgm:pt>
    <dgm:pt modelId="{215DA12E-E9CE-436B-B394-FE1CB1DAFA55}" type="pres">
      <dgm:prSet presAssocID="{BC82C2FD-5868-44CE-9392-F0D6921CD226}" presName="rootConnector" presStyleLbl="node2" presStyleIdx="1" presStyleCnt="5"/>
      <dgm:spPr/>
    </dgm:pt>
    <dgm:pt modelId="{DD574F30-4B02-4E34-88D5-40F35C5E9185}" type="pres">
      <dgm:prSet presAssocID="{BC82C2FD-5868-44CE-9392-F0D6921CD226}" presName="hierChild4" presStyleCnt="0"/>
      <dgm:spPr/>
    </dgm:pt>
    <dgm:pt modelId="{69CA21C8-1C8D-44A2-93A9-108D5A9930BF}" type="pres">
      <dgm:prSet presAssocID="{BC82C2FD-5868-44CE-9392-F0D6921CD226}" presName="hierChild5" presStyleCnt="0"/>
      <dgm:spPr/>
    </dgm:pt>
    <dgm:pt modelId="{D55C7A30-510D-4799-BB01-72E8603E6FCB}" type="pres">
      <dgm:prSet presAssocID="{1E0F2137-3DD5-44A1-864E-D7AC7C54E11E}" presName="Name64" presStyleLbl="parChTrans1D2" presStyleIdx="2" presStyleCnt="5"/>
      <dgm:spPr/>
    </dgm:pt>
    <dgm:pt modelId="{F90231E6-2BBD-41C0-BB10-3C8554E02F67}" type="pres">
      <dgm:prSet presAssocID="{3A06F006-3E8B-49F4-A68D-0D0F68D57E85}" presName="hierRoot2" presStyleCnt="0">
        <dgm:presLayoutVars>
          <dgm:hierBranch val="init"/>
        </dgm:presLayoutVars>
      </dgm:prSet>
      <dgm:spPr/>
    </dgm:pt>
    <dgm:pt modelId="{3EC4F9C1-7FE6-4ED1-B7F6-33E53E0C6060}" type="pres">
      <dgm:prSet presAssocID="{3A06F006-3E8B-49F4-A68D-0D0F68D57E85}" presName="rootComposite" presStyleCnt="0"/>
      <dgm:spPr/>
    </dgm:pt>
    <dgm:pt modelId="{F1710D29-B29E-4AC3-9CE4-39EBF1D439DF}" type="pres">
      <dgm:prSet presAssocID="{3A06F006-3E8B-49F4-A68D-0D0F68D57E85}" presName="rootText" presStyleLbl="node2" presStyleIdx="2" presStyleCnt="5">
        <dgm:presLayoutVars>
          <dgm:chPref val="3"/>
        </dgm:presLayoutVars>
      </dgm:prSet>
      <dgm:spPr/>
    </dgm:pt>
    <dgm:pt modelId="{AF932500-7724-4DC3-BF4E-63E0190CE78A}" type="pres">
      <dgm:prSet presAssocID="{3A06F006-3E8B-49F4-A68D-0D0F68D57E85}" presName="rootConnector" presStyleLbl="node2" presStyleIdx="2" presStyleCnt="5"/>
      <dgm:spPr/>
    </dgm:pt>
    <dgm:pt modelId="{00950024-225D-4440-BEF6-67B6FDF5D943}" type="pres">
      <dgm:prSet presAssocID="{3A06F006-3E8B-49F4-A68D-0D0F68D57E85}" presName="hierChild4" presStyleCnt="0"/>
      <dgm:spPr/>
    </dgm:pt>
    <dgm:pt modelId="{4A7AE407-7602-4893-9A99-8129CCA53428}" type="pres">
      <dgm:prSet presAssocID="{3A06F006-3E8B-49F4-A68D-0D0F68D57E85}" presName="hierChild5" presStyleCnt="0"/>
      <dgm:spPr/>
    </dgm:pt>
    <dgm:pt modelId="{ED7FA411-EBEB-442B-BBE1-B4F71C7C3B30}" type="pres">
      <dgm:prSet presAssocID="{9E7BB909-BC9C-47C6-902B-5E85C64FBAFF}" presName="Name64" presStyleLbl="parChTrans1D2" presStyleIdx="3" presStyleCnt="5"/>
      <dgm:spPr/>
    </dgm:pt>
    <dgm:pt modelId="{780B5ED4-5B93-4C36-B6BD-A363C98C1673}" type="pres">
      <dgm:prSet presAssocID="{96190CB6-5A62-4093-B337-EDB3A4F48FC4}" presName="hierRoot2" presStyleCnt="0">
        <dgm:presLayoutVars>
          <dgm:hierBranch val="init"/>
        </dgm:presLayoutVars>
      </dgm:prSet>
      <dgm:spPr/>
    </dgm:pt>
    <dgm:pt modelId="{67B1E22E-4C4D-4C24-8CD0-C650C28076AF}" type="pres">
      <dgm:prSet presAssocID="{96190CB6-5A62-4093-B337-EDB3A4F48FC4}" presName="rootComposite" presStyleCnt="0"/>
      <dgm:spPr/>
    </dgm:pt>
    <dgm:pt modelId="{23434D60-AF78-4A2D-B0AB-15D215C08CC7}" type="pres">
      <dgm:prSet presAssocID="{96190CB6-5A62-4093-B337-EDB3A4F48FC4}" presName="rootText" presStyleLbl="node2" presStyleIdx="3" presStyleCnt="5">
        <dgm:presLayoutVars>
          <dgm:chPref val="3"/>
        </dgm:presLayoutVars>
      </dgm:prSet>
      <dgm:spPr/>
    </dgm:pt>
    <dgm:pt modelId="{1B52B5E0-B058-4A3A-9CCA-6CE7BC019056}" type="pres">
      <dgm:prSet presAssocID="{96190CB6-5A62-4093-B337-EDB3A4F48FC4}" presName="rootConnector" presStyleLbl="node2" presStyleIdx="3" presStyleCnt="5"/>
      <dgm:spPr/>
    </dgm:pt>
    <dgm:pt modelId="{AB64FE38-B18B-48D1-9764-83AAF0C92ED6}" type="pres">
      <dgm:prSet presAssocID="{96190CB6-5A62-4093-B337-EDB3A4F48FC4}" presName="hierChild4" presStyleCnt="0"/>
      <dgm:spPr/>
    </dgm:pt>
    <dgm:pt modelId="{FF420505-780B-4291-9C59-0C7DFEADD926}" type="pres">
      <dgm:prSet presAssocID="{96190CB6-5A62-4093-B337-EDB3A4F48FC4}" presName="hierChild5" presStyleCnt="0"/>
      <dgm:spPr/>
    </dgm:pt>
    <dgm:pt modelId="{92279F49-F8B3-4D78-95BE-46582D7436E9}" type="pres">
      <dgm:prSet presAssocID="{41E7E25E-1403-4D35-BEA9-27D96C6BE643}" presName="Name64" presStyleLbl="parChTrans1D2" presStyleIdx="4" presStyleCnt="5"/>
      <dgm:spPr/>
    </dgm:pt>
    <dgm:pt modelId="{54241C16-B73C-47C4-9059-EE4CA87AE18A}" type="pres">
      <dgm:prSet presAssocID="{DC363234-D816-470B-864D-B13765F85BFD}" presName="hierRoot2" presStyleCnt="0">
        <dgm:presLayoutVars>
          <dgm:hierBranch val="init"/>
        </dgm:presLayoutVars>
      </dgm:prSet>
      <dgm:spPr/>
    </dgm:pt>
    <dgm:pt modelId="{1A5682F0-58BD-44E8-92D6-6075780D0975}" type="pres">
      <dgm:prSet presAssocID="{DC363234-D816-470B-864D-B13765F85BFD}" presName="rootComposite" presStyleCnt="0"/>
      <dgm:spPr/>
    </dgm:pt>
    <dgm:pt modelId="{4B974E23-43C5-415F-BB23-1F7D36D9CE03}" type="pres">
      <dgm:prSet presAssocID="{DC363234-D816-470B-864D-B13765F85BFD}" presName="rootText" presStyleLbl="node2" presStyleIdx="4" presStyleCnt="5">
        <dgm:presLayoutVars>
          <dgm:chPref val="3"/>
        </dgm:presLayoutVars>
      </dgm:prSet>
      <dgm:spPr/>
    </dgm:pt>
    <dgm:pt modelId="{A5F196BC-6D6D-45A4-A10D-D5F07EC8CC08}" type="pres">
      <dgm:prSet presAssocID="{DC363234-D816-470B-864D-B13765F85BFD}" presName="rootConnector" presStyleLbl="node2" presStyleIdx="4" presStyleCnt="5"/>
      <dgm:spPr/>
    </dgm:pt>
    <dgm:pt modelId="{35A4100C-8319-4743-927E-435745001EC1}" type="pres">
      <dgm:prSet presAssocID="{DC363234-D816-470B-864D-B13765F85BFD}" presName="hierChild4" presStyleCnt="0"/>
      <dgm:spPr/>
    </dgm:pt>
    <dgm:pt modelId="{424CA20A-EDEA-4015-AFF0-E909BA0D2EF7}" type="pres">
      <dgm:prSet presAssocID="{DC363234-D816-470B-864D-B13765F85BFD}" presName="hierChild5" presStyleCnt="0"/>
      <dgm:spPr/>
    </dgm:pt>
    <dgm:pt modelId="{8E162FCA-8252-4F05-B5E8-6EC6C86769C2}" type="pres">
      <dgm:prSet presAssocID="{F158C5C1-A688-4FC5-BF9B-E165168C6231}" presName="hierChild3" presStyleCnt="0"/>
      <dgm:spPr/>
    </dgm:pt>
    <dgm:pt modelId="{C9AE06F2-4ADF-4B1B-9C87-B25309570EDB}" type="pres">
      <dgm:prSet presAssocID="{E7E4961A-CF8A-4B55-B8EE-F77778C93E4D}" presName="hierRoot1" presStyleCnt="0">
        <dgm:presLayoutVars>
          <dgm:hierBranch val="init"/>
        </dgm:presLayoutVars>
      </dgm:prSet>
      <dgm:spPr/>
    </dgm:pt>
    <dgm:pt modelId="{D96ED8E7-1F02-4CCE-BFD8-68A69B589E02}" type="pres">
      <dgm:prSet presAssocID="{E7E4961A-CF8A-4B55-B8EE-F77778C93E4D}" presName="rootComposite1" presStyleCnt="0"/>
      <dgm:spPr/>
    </dgm:pt>
    <dgm:pt modelId="{A5C7C621-7120-45C4-BC7B-DAC42E77C591}" type="pres">
      <dgm:prSet presAssocID="{E7E4961A-CF8A-4B55-B8EE-F77778C93E4D}" presName="rootText1" presStyleLbl="node0" presStyleIdx="1" presStyleCnt="2" custScaleX="182763" custScaleY="93825" custLinFactX="-2999" custLinFactY="-363212" custLinFactNeighborX="-100000" custLinFactNeighborY="-400000">
        <dgm:presLayoutVars>
          <dgm:chPref val="3"/>
        </dgm:presLayoutVars>
      </dgm:prSet>
      <dgm:spPr/>
    </dgm:pt>
    <dgm:pt modelId="{062A5F32-DB57-41E9-84F4-3621AF8A1886}" type="pres">
      <dgm:prSet presAssocID="{E7E4961A-CF8A-4B55-B8EE-F77778C93E4D}" presName="rootConnector1" presStyleLbl="node1" presStyleIdx="0" presStyleCnt="0"/>
      <dgm:spPr/>
    </dgm:pt>
    <dgm:pt modelId="{0BB33D09-D1B1-4B07-A4D2-03CCB55EF663}" type="pres">
      <dgm:prSet presAssocID="{E7E4961A-CF8A-4B55-B8EE-F77778C93E4D}" presName="hierChild2" presStyleCnt="0"/>
      <dgm:spPr/>
    </dgm:pt>
    <dgm:pt modelId="{993E1ACA-D01B-4618-967B-D38B612F3782}" type="pres">
      <dgm:prSet presAssocID="{E7E4961A-CF8A-4B55-B8EE-F77778C93E4D}" presName="hierChild3" presStyleCnt="0"/>
      <dgm:spPr/>
    </dgm:pt>
  </dgm:ptLst>
  <dgm:cxnLst>
    <dgm:cxn modelId="{EC05B301-48F7-4259-A560-6DA5F7537C3A}" type="presOf" srcId="{F158C5C1-A688-4FC5-BF9B-E165168C6231}" destId="{03067AE0-DE7F-478F-971B-39992CB3E409}" srcOrd="0" destOrd="0" presId="urn:microsoft.com/office/officeart/2009/3/layout/HorizontalOrganizationChart"/>
    <dgm:cxn modelId="{8296D812-2DA0-4731-B248-736182BF7DAF}" type="presOf" srcId="{B203648D-4945-45E5-8080-BF9CBBE25875}" destId="{2BAA67E2-9A61-4AB0-958E-F676B2717D38}" srcOrd="0" destOrd="0" presId="urn:microsoft.com/office/officeart/2009/3/layout/HorizontalOrganizationChart"/>
    <dgm:cxn modelId="{577AA31A-F0B4-444F-9429-C6756FF74E5F}" type="presOf" srcId="{9E7BB909-BC9C-47C6-902B-5E85C64FBAFF}" destId="{ED7FA411-EBEB-442B-BBE1-B4F71C7C3B30}" srcOrd="0" destOrd="0" presId="urn:microsoft.com/office/officeart/2009/3/layout/HorizontalOrganizationChart"/>
    <dgm:cxn modelId="{2618011C-829D-4616-AE1D-7A76AB8FF341}" type="presOf" srcId="{E7E4961A-CF8A-4B55-B8EE-F77778C93E4D}" destId="{062A5F32-DB57-41E9-84F4-3621AF8A1886}" srcOrd="1" destOrd="0" presId="urn:microsoft.com/office/officeart/2009/3/layout/HorizontalOrganizationChart"/>
    <dgm:cxn modelId="{2014571D-7366-4F72-AB55-6886EE07758B}" type="presOf" srcId="{3A06F006-3E8B-49F4-A68D-0D0F68D57E85}" destId="{AF932500-7724-4DC3-BF4E-63E0190CE78A}" srcOrd="1" destOrd="0" presId="urn:microsoft.com/office/officeart/2009/3/layout/HorizontalOrganizationChart"/>
    <dgm:cxn modelId="{13355D22-46F5-4881-BE6B-A35A59E2D1FB}" type="presOf" srcId="{F158C5C1-A688-4FC5-BF9B-E165168C6231}" destId="{6BC1321F-73E9-42B4-BE51-E66EF961BB61}" srcOrd="1" destOrd="0" presId="urn:microsoft.com/office/officeart/2009/3/layout/HorizontalOrganizationChart"/>
    <dgm:cxn modelId="{B49A2124-696B-42F7-BE57-DCADFB606DB5}" srcId="{1E40D36F-A6CD-4DE9-93A2-5BDBCF1C8694}" destId="{F158C5C1-A688-4FC5-BF9B-E165168C6231}" srcOrd="0" destOrd="0" parTransId="{57ADC929-080F-468B-B614-81B74C349D95}" sibTransId="{62503208-4A45-4965-AD55-71DAFD2D0C54}"/>
    <dgm:cxn modelId="{623B1125-63BB-400F-B540-D038AE2D1BFA}" type="presOf" srcId="{1E40D36F-A6CD-4DE9-93A2-5BDBCF1C8694}" destId="{06F7F6B3-1193-46CD-9DEA-E76035C00B5F}" srcOrd="0" destOrd="0" presId="urn:microsoft.com/office/officeart/2009/3/layout/HorizontalOrganizationChart"/>
    <dgm:cxn modelId="{21E7B525-13E8-4DB3-A8E2-08E125E6D01C}" type="presOf" srcId="{41E7E25E-1403-4D35-BEA9-27D96C6BE643}" destId="{92279F49-F8B3-4D78-95BE-46582D7436E9}" srcOrd="0" destOrd="0" presId="urn:microsoft.com/office/officeart/2009/3/layout/HorizontalOrganizationChart"/>
    <dgm:cxn modelId="{70FCDF35-A1E8-41FE-8F05-F4F8BB7D9418}" srcId="{F158C5C1-A688-4FC5-BF9B-E165168C6231}" destId="{DC363234-D816-470B-864D-B13765F85BFD}" srcOrd="4" destOrd="0" parTransId="{41E7E25E-1403-4D35-BEA9-27D96C6BE643}" sibTransId="{810D3FF7-9504-41CE-8787-A83AC323CC87}"/>
    <dgm:cxn modelId="{C9071F3A-8E80-4CC7-A672-054219DCC578}" type="presOf" srcId="{6CAB11D4-CBA4-401A-AC9D-73486FC277C3}" destId="{133651DA-5503-4B90-8102-D3B409290AC0}" srcOrd="0" destOrd="0" presId="urn:microsoft.com/office/officeart/2009/3/layout/HorizontalOrganizationChart"/>
    <dgm:cxn modelId="{84A3B13E-DBC7-4B53-812F-38247973D577}" type="presOf" srcId="{A035AC96-071F-4EB2-A6BD-DC6D5856C943}" destId="{7E740C10-80B5-46C0-9DCF-5C3C9F87BAB3}" srcOrd="0" destOrd="0" presId="urn:microsoft.com/office/officeart/2009/3/layout/HorizontalOrganizationChart"/>
    <dgm:cxn modelId="{F3FBBC61-A8B5-477C-91D4-261F55D3806E}" type="presOf" srcId="{DC363234-D816-470B-864D-B13765F85BFD}" destId="{4B974E23-43C5-415F-BB23-1F7D36D9CE03}" srcOrd="0" destOrd="0" presId="urn:microsoft.com/office/officeart/2009/3/layout/HorizontalOrganizationChart"/>
    <dgm:cxn modelId="{20B23B42-6A95-4E15-8064-8CCDC6314475}" type="presOf" srcId="{96190CB6-5A62-4093-B337-EDB3A4F48FC4}" destId="{1B52B5E0-B058-4A3A-9CCA-6CE7BC019056}" srcOrd="1" destOrd="0" presId="urn:microsoft.com/office/officeart/2009/3/layout/HorizontalOrganizationChart"/>
    <dgm:cxn modelId="{1E060163-BC27-4374-83DB-00519C911D84}" type="presOf" srcId="{BC82C2FD-5868-44CE-9392-F0D6921CD226}" destId="{215DA12E-E9CE-436B-B394-FE1CB1DAFA55}" srcOrd="1" destOrd="0" presId="urn:microsoft.com/office/officeart/2009/3/layout/HorizontalOrganizationChart"/>
    <dgm:cxn modelId="{7A05116B-615B-4499-943D-592D1D65F8D1}" type="presOf" srcId="{1E0F2137-3DD5-44A1-864E-D7AC7C54E11E}" destId="{D55C7A30-510D-4799-BB01-72E8603E6FCB}" srcOrd="0" destOrd="0" presId="urn:microsoft.com/office/officeart/2009/3/layout/HorizontalOrganizationChart"/>
    <dgm:cxn modelId="{26A0FC50-3FCA-4F4A-8F45-B73B67552419}" type="presOf" srcId="{96190CB6-5A62-4093-B337-EDB3A4F48FC4}" destId="{23434D60-AF78-4A2D-B0AB-15D215C08CC7}" srcOrd="0" destOrd="0" presId="urn:microsoft.com/office/officeart/2009/3/layout/HorizontalOrganizationChart"/>
    <dgm:cxn modelId="{E2152A52-E4B5-469A-9757-2EF327B66519}" type="presOf" srcId="{DC363234-D816-470B-864D-B13765F85BFD}" destId="{A5F196BC-6D6D-45A4-A10D-D5F07EC8CC08}" srcOrd="1" destOrd="0" presId="urn:microsoft.com/office/officeart/2009/3/layout/HorizontalOrganizationChart"/>
    <dgm:cxn modelId="{764B1B75-B2C8-4BC0-9833-3D210689AC28}" srcId="{F158C5C1-A688-4FC5-BF9B-E165168C6231}" destId="{6CAB11D4-CBA4-401A-AC9D-73486FC277C3}" srcOrd="0" destOrd="0" parTransId="{B203648D-4945-45E5-8080-BF9CBBE25875}" sibTransId="{427C42BE-E1C2-40F2-AAE9-84DAA5877884}"/>
    <dgm:cxn modelId="{026BD69A-0947-449C-986D-AA1AC542D14A}" srcId="{1E40D36F-A6CD-4DE9-93A2-5BDBCF1C8694}" destId="{E7E4961A-CF8A-4B55-B8EE-F77778C93E4D}" srcOrd="1" destOrd="0" parTransId="{4706C2F3-8CFE-433D-BAD2-12BE601D3B92}" sibTransId="{54299C94-F614-4D1E-9E83-9C2908A30B28}"/>
    <dgm:cxn modelId="{7389D79F-4C76-4202-A38A-9482D3F443F9}" type="presOf" srcId="{3A06F006-3E8B-49F4-A68D-0D0F68D57E85}" destId="{F1710D29-B29E-4AC3-9CE4-39EBF1D439DF}" srcOrd="0" destOrd="0" presId="urn:microsoft.com/office/officeart/2009/3/layout/HorizontalOrganizationChart"/>
    <dgm:cxn modelId="{FD015FAB-497C-45D1-97BA-F11CE30A8559}" srcId="{F158C5C1-A688-4FC5-BF9B-E165168C6231}" destId="{96190CB6-5A62-4093-B337-EDB3A4F48FC4}" srcOrd="3" destOrd="0" parTransId="{9E7BB909-BC9C-47C6-902B-5E85C64FBAFF}" sibTransId="{195B82F0-1F4F-4C92-9B53-D9D69D65EF73}"/>
    <dgm:cxn modelId="{85377EAF-E103-4FB0-9132-2C85049F70B6}" type="presOf" srcId="{6CAB11D4-CBA4-401A-AC9D-73486FC277C3}" destId="{7DB2F668-0450-4DDE-A516-2E20835FA04C}" srcOrd="1" destOrd="0" presId="urn:microsoft.com/office/officeart/2009/3/layout/HorizontalOrganizationChart"/>
    <dgm:cxn modelId="{08C5A3B6-69B1-4DCE-BCBF-68D8C084A135}" type="presOf" srcId="{E7E4961A-CF8A-4B55-B8EE-F77778C93E4D}" destId="{A5C7C621-7120-45C4-BC7B-DAC42E77C591}" srcOrd="0" destOrd="0" presId="urn:microsoft.com/office/officeart/2009/3/layout/HorizontalOrganizationChart"/>
    <dgm:cxn modelId="{3061DEDD-B618-42CB-91E6-900F0D3F3A29}" srcId="{F158C5C1-A688-4FC5-BF9B-E165168C6231}" destId="{3A06F006-3E8B-49F4-A68D-0D0F68D57E85}" srcOrd="2" destOrd="0" parTransId="{1E0F2137-3DD5-44A1-864E-D7AC7C54E11E}" sibTransId="{F6E9FB84-CA87-45CB-A56F-7564AD85B158}"/>
    <dgm:cxn modelId="{733E47E1-BACF-4290-90D5-0762A7DDFCBE}" srcId="{F158C5C1-A688-4FC5-BF9B-E165168C6231}" destId="{BC82C2FD-5868-44CE-9392-F0D6921CD226}" srcOrd="1" destOrd="0" parTransId="{A035AC96-071F-4EB2-A6BD-DC6D5856C943}" sibTransId="{5B1A53A6-C110-4786-AEDB-F34E1C297F50}"/>
    <dgm:cxn modelId="{02ED2DE4-0FEF-4258-A7E9-192074148C49}" type="presOf" srcId="{BC82C2FD-5868-44CE-9392-F0D6921CD226}" destId="{20AFD5D7-9FBF-414C-96DA-48FC2F68E7C1}" srcOrd="0" destOrd="0" presId="urn:microsoft.com/office/officeart/2009/3/layout/HorizontalOrganizationChart"/>
    <dgm:cxn modelId="{D474581A-BFFA-410D-8279-24028393F8DA}" type="presParOf" srcId="{06F7F6B3-1193-46CD-9DEA-E76035C00B5F}" destId="{43B2DEB7-C6BA-4018-8480-173060D1C540}" srcOrd="0" destOrd="0" presId="urn:microsoft.com/office/officeart/2009/3/layout/HorizontalOrganizationChart"/>
    <dgm:cxn modelId="{94E95A28-5F26-408A-ABC6-E8B1FC9F954D}" type="presParOf" srcId="{43B2DEB7-C6BA-4018-8480-173060D1C540}" destId="{2B237AEB-547E-4067-977B-138A18B883CC}" srcOrd="0" destOrd="0" presId="urn:microsoft.com/office/officeart/2009/3/layout/HorizontalOrganizationChart"/>
    <dgm:cxn modelId="{72390764-5380-4129-BFF3-03723E72101E}" type="presParOf" srcId="{2B237AEB-547E-4067-977B-138A18B883CC}" destId="{03067AE0-DE7F-478F-971B-39992CB3E409}" srcOrd="0" destOrd="0" presId="urn:microsoft.com/office/officeart/2009/3/layout/HorizontalOrganizationChart"/>
    <dgm:cxn modelId="{AE89873B-F839-4F08-884E-30B7E86B16D5}" type="presParOf" srcId="{2B237AEB-547E-4067-977B-138A18B883CC}" destId="{6BC1321F-73E9-42B4-BE51-E66EF961BB61}" srcOrd="1" destOrd="0" presId="urn:microsoft.com/office/officeart/2009/3/layout/HorizontalOrganizationChart"/>
    <dgm:cxn modelId="{CFFC5B18-85BC-4618-80DF-0719FC17E91E}" type="presParOf" srcId="{43B2DEB7-C6BA-4018-8480-173060D1C540}" destId="{32FC5659-7FA4-4C7A-B023-366A54253E71}" srcOrd="1" destOrd="0" presId="urn:microsoft.com/office/officeart/2009/3/layout/HorizontalOrganizationChart"/>
    <dgm:cxn modelId="{051C7BB5-3330-41F2-92B6-B2F5209A7B66}" type="presParOf" srcId="{32FC5659-7FA4-4C7A-B023-366A54253E71}" destId="{2BAA67E2-9A61-4AB0-958E-F676B2717D38}" srcOrd="0" destOrd="0" presId="urn:microsoft.com/office/officeart/2009/3/layout/HorizontalOrganizationChart"/>
    <dgm:cxn modelId="{D6F06106-AEA9-493B-B16E-9899CC88B49C}" type="presParOf" srcId="{32FC5659-7FA4-4C7A-B023-366A54253E71}" destId="{2093F73B-DE86-4B91-A625-D12320E0BAE0}" srcOrd="1" destOrd="0" presId="urn:microsoft.com/office/officeart/2009/3/layout/HorizontalOrganizationChart"/>
    <dgm:cxn modelId="{43AAED63-EDD6-4B4E-A600-3FEDD5F921D5}" type="presParOf" srcId="{2093F73B-DE86-4B91-A625-D12320E0BAE0}" destId="{19EB6AF9-1000-4A8B-9FB1-AC312F4BC69E}" srcOrd="0" destOrd="0" presId="urn:microsoft.com/office/officeart/2009/3/layout/HorizontalOrganizationChart"/>
    <dgm:cxn modelId="{F3434F08-299E-4450-9184-D1CC0C8267C1}" type="presParOf" srcId="{19EB6AF9-1000-4A8B-9FB1-AC312F4BC69E}" destId="{133651DA-5503-4B90-8102-D3B409290AC0}" srcOrd="0" destOrd="0" presId="urn:microsoft.com/office/officeart/2009/3/layout/HorizontalOrganizationChart"/>
    <dgm:cxn modelId="{3349471A-E7DA-4F09-83D8-0E3A5A2E4EC4}" type="presParOf" srcId="{19EB6AF9-1000-4A8B-9FB1-AC312F4BC69E}" destId="{7DB2F668-0450-4DDE-A516-2E20835FA04C}" srcOrd="1" destOrd="0" presId="urn:microsoft.com/office/officeart/2009/3/layout/HorizontalOrganizationChart"/>
    <dgm:cxn modelId="{2E0BDA96-DA99-49E6-8962-B5F84527EE26}" type="presParOf" srcId="{2093F73B-DE86-4B91-A625-D12320E0BAE0}" destId="{90E14C84-9D5C-46FA-ADF2-0815BA0F9384}" srcOrd="1" destOrd="0" presId="urn:microsoft.com/office/officeart/2009/3/layout/HorizontalOrganizationChart"/>
    <dgm:cxn modelId="{43E3B2A6-CE99-4082-B375-7EAC8A7D2B90}" type="presParOf" srcId="{2093F73B-DE86-4B91-A625-D12320E0BAE0}" destId="{0914727A-9391-41FA-8FC0-3D7859FD5734}" srcOrd="2" destOrd="0" presId="urn:microsoft.com/office/officeart/2009/3/layout/HorizontalOrganizationChart"/>
    <dgm:cxn modelId="{D959AE2A-768A-4064-9C6D-28E99D18A4A4}" type="presParOf" srcId="{32FC5659-7FA4-4C7A-B023-366A54253E71}" destId="{7E740C10-80B5-46C0-9DCF-5C3C9F87BAB3}" srcOrd="2" destOrd="0" presId="urn:microsoft.com/office/officeart/2009/3/layout/HorizontalOrganizationChart"/>
    <dgm:cxn modelId="{D4230E45-3F90-45F1-AE2A-1AD60C60AC4A}" type="presParOf" srcId="{32FC5659-7FA4-4C7A-B023-366A54253E71}" destId="{CCBC4013-2B69-4066-B98A-44AD53AF061E}" srcOrd="3" destOrd="0" presId="urn:microsoft.com/office/officeart/2009/3/layout/HorizontalOrganizationChart"/>
    <dgm:cxn modelId="{6BC15B42-4589-4F54-B5D3-49384DBF828C}" type="presParOf" srcId="{CCBC4013-2B69-4066-B98A-44AD53AF061E}" destId="{2CC17CC1-23D6-4582-B21F-6DE9FE34F23C}" srcOrd="0" destOrd="0" presId="urn:microsoft.com/office/officeart/2009/3/layout/HorizontalOrganizationChart"/>
    <dgm:cxn modelId="{4BF8C9C1-4A0B-4318-8C74-2C65BDFBA9FD}" type="presParOf" srcId="{2CC17CC1-23D6-4582-B21F-6DE9FE34F23C}" destId="{20AFD5D7-9FBF-414C-96DA-48FC2F68E7C1}" srcOrd="0" destOrd="0" presId="urn:microsoft.com/office/officeart/2009/3/layout/HorizontalOrganizationChart"/>
    <dgm:cxn modelId="{DE66FC60-5A59-4C26-8044-B17336F03305}" type="presParOf" srcId="{2CC17CC1-23D6-4582-B21F-6DE9FE34F23C}" destId="{215DA12E-E9CE-436B-B394-FE1CB1DAFA55}" srcOrd="1" destOrd="0" presId="urn:microsoft.com/office/officeart/2009/3/layout/HorizontalOrganizationChart"/>
    <dgm:cxn modelId="{1EDED19F-D8A3-4AA3-9D55-7077FD874FC0}" type="presParOf" srcId="{CCBC4013-2B69-4066-B98A-44AD53AF061E}" destId="{DD574F30-4B02-4E34-88D5-40F35C5E9185}" srcOrd="1" destOrd="0" presId="urn:microsoft.com/office/officeart/2009/3/layout/HorizontalOrganizationChart"/>
    <dgm:cxn modelId="{838DEB86-B94D-446C-B94B-2BC3C811AD8C}" type="presParOf" srcId="{CCBC4013-2B69-4066-B98A-44AD53AF061E}" destId="{69CA21C8-1C8D-44A2-93A9-108D5A9930BF}" srcOrd="2" destOrd="0" presId="urn:microsoft.com/office/officeart/2009/3/layout/HorizontalOrganizationChart"/>
    <dgm:cxn modelId="{6D7AE73C-8BB8-4BDB-9E30-A6578B97CFB0}" type="presParOf" srcId="{32FC5659-7FA4-4C7A-B023-366A54253E71}" destId="{D55C7A30-510D-4799-BB01-72E8603E6FCB}" srcOrd="4" destOrd="0" presId="urn:microsoft.com/office/officeart/2009/3/layout/HorizontalOrganizationChart"/>
    <dgm:cxn modelId="{4F470744-A771-4DA9-88ED-FA1CB9102F46}" type="presParOf" srcId="{32FC5659-7FA4-4C7A-B023-366A54253E71}" destId="{F90231E6-2BBD-41C0-BB10-3C8554E02F67}" srcOrd="5" destOrd="0" presId="urn:microsoft.com/office/officeart/2009/3/layout/HorizontalOrganizationChart"/>
    <dgm:cxn modelId="{975DDDC3-7E14-4662-AA91-965ED5DA1717}" type="presParOf" srcId="{F90231E6-2BBD-41C0-BB10-3C8554E02F67}" destId="{3EC4F9C1-7FE6-4ED1-B7F6-33E53E0C6060}" srcOrd="0" destOrd="0" presId="urn:microsoft.com/office/officeart/2009/3/layout/HorizontalOrganizationChart"/>
    <dgm:cxn modelId="{E0DDB2C6-3CB2-4D3A-8B27-33B44DBC3568}" type="presParOf" srcId="{3EC4F9C1-7FE6-4ED1-B7F6-33E53E0C6060}" destId="{F1710D29-B29E-4AC3-9CE4-39EBF1D439DF}" srcOrd="0" destOrd="0" presId="urn:microsoft.com/office/officeart/2009/3/layout/HorizontalOrganizationChart"/>
    <dgm:cxn modelId="{DF45524C-EDAC-4922-956F-F56D13B8EB43}" type="presParOf" srcId="{3EC4F9C1-7FE6-4ED1-B7F6-33E53E0C6060}" destId="{AF932500-7724-4DC3-BF4E-63E0190CE78A}" srcOrd="1" destOrd="0" presId="urn:microsoft.com/office/officeart/2009/3/layout/HorizontalOrganizationChart"/>
    <dgm:cxn modelId="{1C03A01D-0B71-4850-A662-DC995B387C2A}" type="presParOf" srcId="{F90231E6-2BBD-41C0-BB10-3C8554E02F67}" destId="{00950024-225D-4440-BEF6-67B6FDF5D943}" srcOrd="1" destOrd="0" presId="urn:microsoft.com/office/officeart/2009/3/layout/HorizontalOrganizationChart"/>
    <dgm:cxn modelId="{B1249D40-FCEC-4D6B-B4AE-7D1001A4E21D}" type="presParOf" srcId="{F90231E6-2BBD-41C0-BB10-3C8554E02F67}" destId="{4A7AE407-7602-4893-9A99-8129CCA53428}" srcOrd="2" destOrd="0" presId="urn:microsoft.com/office/officeart/2009/3/layout/HorizontalOrganizationChart"/>
    <dgm:cxn modelId="{B7708A03-1604-4880-A3A6-280B41E74A49}" type="presParOf" srcId="{32FC5659-7FA4-4C7A-B023-366A54253E71}" destId="{ED7FA411-EBEB-442B-BBE1-B4F71C7C3B30}" srcOrd="6" destOrd="0" presId="urn:microsoft.com/office/officeart/2009/3/layout/HorizontalOrganizationChart"/>
    <dgm:cxn modelId="{4BB50FC2-610B-4A3E-8F54-40E1E75E85E1}" type="presParOf" srcId="{32FC5659-7FA4-4C7A-B023-366A54253E71}" destId="{780B5ED4-5B93-4C36-B6BD-A363C98C1673}" srcOrd="7" destOrd="0" presId="urn:microsoft.com/office/officeart/2009/3/layout/HorizontalOrganizationChart"/>
    <dgm:cxn modelId="{7BF90A7C-0477-4004-A27F-5D5EC14A4666}" type="presParOf" srcId="{780B5ED4-5B93-4C36-B6BD-A363C98C1673}" destId="{67B1E22E-4C4D-4C24-8CD0-C650C28076AF}" srcOrd="0" destOrd="0" presId="urn:microsoft.com/office/officeart/2009/3/layout/HorizontalOrganizationChart"/>
    <dgm:cxn modelId="{E1D01868-E96A-4CE5-9E2A-A1D8DAD93A55}" type="presParOf" srcId="{67B1E22E-4C4D-4C24-8CD0-C650C28076AF}" destId="{23434D60-AF78-4A2D-B0AB-15D215C08CC7}" srcOrd="0" destOrd="0" presId="urn:microsoft.com/office/officeart/2009/3/layout/HorizontalOrganizationChart"/>
    <dgm:cxn modelId="{60826D1A-945C-4A51-8BCA-330137F6EC88}" type="presParOf" srcId="{67B1E22E-4C4D-4C24-8CD0-C650C28076AF}" destId="{1B52B5E0-B058-4A3A-9CCA-6CE7BC019056}" srcOrd="1" destOrd="0" presId="urn:microsoft.com/office/officeart/2009/3/layout/HorizontalOrganizationChart"/>
    <dgm:cxn modelId="{8306C01F-0172-4B22-869A-CE0AC1DD5FDF}" type="presParOf" srcId="{780B5ED4-5B93-4C36-B6BD-A363C98C1673}" destId="{AB64FE38-B18B-48D1-9764-83AAF0C92ED6}" srcOrd="1" destOrd="0" presId="urn:microsoft.com/office/officeart/2009/3/layout/HorizontalOrganizationChart"/>
    <dgm:cxn modelId="{8D9BA215-0B0D-4585-AEB4-65BFBC0D410D}" type="presParOf" srcId="{780B5ED4-5B93-4C36-B6BD-A363C98C1673}" destId="{FF420505-780B-4291-9C59-0C7DFEADD926}" srcOrd="2" destOrd="0" presId="urn:microsoft.com/office/officeart/2009/3/layout/HorizontalOrganizationChart"/>
    <dgm:cxn modelId="{A71CD2AB-BBAC-4E84-AA82-D1BEEB734B62}" type="presParOf" srcId="{32FC5659-7FA4-4C7A-B023-366A54253E71}" destId="{92279F49-F8B3-4D78-95BE-46582D7436E9}" srcOrd="8" destOrd="0" presId="urn:microsoft.com/office/officeart/2009/3/layout/HorizontalOrganizationChart"/>
    <dgm:cxn modelId="{250C4107-CF38-4FFA-BF0E-53F0CDA28CCD}" type="presParOf" srcId="{32FC5659-7FA4-4C7A-B023-366A54253E71}" destId="{54241C16-B73C-47C4-9059-EE4CA87AE18A}" srcOrd="9" destOrd="0" presId="urn:microsoft.com/office/officeart/2009/3/layout/HorizontalOrganizationChart"/>
    <dgm:cxn modelId="{8F341EF7-73BD-4A67-A07F-97102CA2BC71}" type="presParOf" srcId="{54241C16-B73C-47C4-9059-EE4CA87AE18A}" destId="{1A5682F0-58BD-44E8-92D6-6075780D0975}" srcOrd="0" destOrd="0" presId="urn:microsoft.com/office/officeart/2009/3/layout/HorizontalOrganizationChart"/>
    <dgm:cxn modelId="{B962569F-286F-4DE4-9C8F-5879587730AE}" type="presParOf" srcId="{1A5682F0-58BD-44E8-92D6-6075780D0975}" destId="{4B974E23-43C5-415F-BB23-1F7D36D9CE03}" srcOrd="0" destOrd="0" presId="urn:microsoft.com/office/officeart/2009/3/layout/HorizontalOrganizationChart"/>
    <dgm:cxn modelId="{A5C4BDC1-F72A-475E-9626-8847CC1F452F}" type="presParOf" srcId="{1A5682F0-58BD-44E8-92D6-6075780D0975}" destId="{A5F196BC-6D6D-45A4-A10D-D5F07EC8CC08}" srcOrd="1" destOrd="0" presId="urn:microsoft.com/office/officeart/2009/3/layout/HorizontalOrganizationChart"/>
    <dgm:cxn modelId="{E2B74D64-2F69-4D2B-A9D6-E8CEDE79E593}" type="presParOf" srcId="{54241C16-B73C-47C4-9059-EE4CA87AE18A}" destId="{35A4100C-8319-4743-927E-435745001EC1}" srcOrd="1" destOrd="0" presId="urn:microsoft.com/office/officeart/2009/3/layout/HorizontalOrganizationChart"/>
    <dgm:cxn modelId="{7F093976-A05A-49A0-B25B-C02FA91CCF74}" type="presParOf" srcId="{54241C16-B73C-47C4-9059-EE4CA87AE18A}" destId="{424CA20A-EDEA-4015-AFF0-E909BA0D2EF7}" srcOrd="2" destOrd="0" presId="urn:microsoft.com/office/officeart/2009/3/layout/HorizontalOrganizationChart"/>
    <dgm:cxn modelId="{BC07F0BB-92B7-4319-9DB4-0C3AFD660AB9}" type="presParOf" srcId="{43B2DEB7-C6BA-4018-8480-173060D1C540}" destId="{8E162FCA-8252-4F05-B5E8-6EC6C86769C2}" srcOrd="2" destOrd="0" presId="urn:microsoft.com/office/officeart/2009/3/layout/HorizontalOrganizationChart"/>
    <dgm:cxn modelId="{69E0D78A-27DA-468A-96E6-CA79595F415E}" type="presParOf" srcId="{06F7F6B3-1193-46CD-9DEA-E76035C00B5F}" destId="{C9AE06F2-4ADF-4B1B-9C87-B25309570EDB}" srcOrd="1" destOrd="0" presId="urn:microsoft.com/office/officeart/2009/3/layout/HorizontalOrganizationChart"/>
    <dgm:cxn modelId="{5D1D6EF5-2B49-49C1-A87A-191F0E5A3B02}" type="presParOf" srcId="{C9AE06F2-4ADF-4B1B-9C87-B25309570EDB}" destId="{D96ED8E7-1F02-4CCE-BFD8-68A69B589E02}" srcOrd="0" destOrd="0" presId="urn:microsoft.com/office/officeart/2009/3/layout/HorizontalOrganizationChart"/>
    <dgm:cxn modelId="{5578AAC9-867D-448D-9493-E6D7F0F11578}" type="presParOf" srcId="{D96ED8E7-1F02-4CCE-BFD8-68A69B589E02}" destId="{A5C7C621-7120-45C4-BC7B-DAC42E77C591}" srcOrd="0" destOrd="0" presId="urn:microsoft.com/office/officeart/2009/3/layout/HorizontalOrganizationChart"/>
    <dgm:cxn modelId="{2EABB54D-913F-4197-8F97-211511D96D7C}" type="presParOf" srcId="{D96ED8E7-1F02-4CCE-BFD8-68A69B589E02}" destId="{062A5F32-DB57-41E9-84F4-3621AF8A1886}" srcOrd="1" destOrd="0" presId="urn:microsoft.com/office/officeart/2009/3/layout/HorizontalOrganizationChart"/>
    <dgm:cxn modelId="{329AFEB5-41E2-4236-B9BE-497CC7AB33AB}" type="presParOf" srcId="{C9AE06F2-4ADF-4B1B-9C87-B25309570EDB}" destId="{0BB33D09-D1B1-4B07-A4D2-03CCB55EF663}" srcOrd="1" destOrd="0" presId="urn:microsoft.com/office/officeart/2009/3/layout/HorizontalOrganizationChart"/>
    <dgm:cxn modelId="{30AE8E14-C3A7-4D98-B709-C1E82E3FC108}" type="presParOf" srcId="{C9AE06F2-4ADF-4B1B-9C87-B25309570EDB}" destId="{993E1ACA-D01B-4618-967B-D38B612F3782}"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CAF50D-B8DC-4F08-9952-7CF5036F5B88}" type="doc">
      <dgm:prSet loTypeId="urn:microsoft.com/office/officeart/2005/8/layout/target2" loCatId="relationship" qsTypeId="urn:microsoft.com/office/officeart/2005/8/quickstyle/simple1" qsCatId="simple" csTypeId="urn:microsoft.com/office/officeart/2005/8/colors/accent0_3" csCatId="mainScheme" phldr="1"/>
      <dgm:spPr/>
      <dgm:t>
        <a:bodyPr/>
        <a:lstStyle/>
        <a:p>
          <a:endParaRPr lang="cs-CZ"/>
        </a:p>
      </dgm:t>
    </dgm:pt>
    <dgm:pt modelId="{620F8E3F-4661-4071-92DF-29EFA9115A8A}">
      <dgm:prSet custT="1"/>
      <dgm:spPr/>
      <dgm:t>
        <a:bodyPr/>
        <a:lstStyle/>
        <a:p>
          <a:pPr>
            <a:lnSpc>
              <a:spcPct val="100000"/>
            </a:lnSpc>
            <a:spcAft>
              <a:spcPts val="0"/>
            </a:spcAft>
          </a:pPr>
          <a:r>
            <a:rPr lang="cs-CZ" sz="3600" dirty="0"/>
            <a:t>TKI/azole </a:t>
          </a:r>
        </a:p>
        <a:p>
          <a:pPr>
            <a:lnSpc>
              <a:spcPct val="100000"/>
            </a:lnSpc>
            <a:spcAft>
              <a:spcPts val="0"/>
            </a:spcAft>
          </a:pPr>
          <a:r>
            <a:rPr lang="cs-CZ" sz="3600" dirty="0" err="1"/>
            <a:t>antimycotics</a:t>
          </a:r>
          <a:endParaRPr lang="cs-CZ" sz="3600" dirty="0"/>
        </a:p>
      </dgm:t>
    </dgm:pt>
    <dgm:pt modelId="{E92F240B-3F45-46A1-A8C9-F582DB001483}" type="parTrans" cxnId="{08C4D4B7-A381-41B2-936B-16D15D0F00BB}">
      <dgm:prSet/>
      <dgm:spPr/>
      <dgm:t>
        <a:bodyPr/>
        <a:lstStyle/>
        <a:p>
          <a:endParaRPr lang="cs-CZ"/>
        </a:p>
      </dgm:t>
    </dgm:pt>
    <dgm:pt modelId="{876E9563-7182-4A56-BFBC-77BBBAC48CE8}" type="sibTrans" cxnId="{08C4D4B7-A381-41B2-936B-16D15D0F00BB}">
      <dgm:prSet/>
      <dgm:spPr/>
      <dgm:t>
        <a:bodyPr/>
        <a:lstStyle/>
        <a:p>
          <a:endParaRPr lang="cs-CZ"/>
        </a:p>
      </dgm:t>
    </dgm:pt>
    <dgm:pt modelId="{60F53FAA-BBDC-46B2-BF96-13DD8A156D05}">
      <dgm:prSet custT="1"/>
      <dgm:spPr/>
      <dgm:t>
        <a:bodyPr/>
        <a:lstStyle/>
        <a:p>
          <a:r>
            <a:rPr lang="cs-CZ" sz="1200" dirty="0" err="1"/>
            <a:t>Gefitinib</a:t>
          </a:r>
          <a:endParaRPr lang="cs-CZ" sz="1200" dirty="0"/>
        </a:p>
      </dgm:t>
    </dgm:pt>
    <dgm:pt modelId="{517AE805-29AC-4819-98B2-2AE43BCBA274}" type="parTrans" cxnId="{07C2C664-6E69-4CD0-BA85-7309F5EB8734}">
      <dgm:prSet/>
      <dgm:spPr/>
      <dgm:t>
        <a:bodyPr/>
        <a:lstStyle/>
        <a:p>
          <a:endParaRPr lang="cs-CZ"/>
        </a:p>
      </dgm:t>
    </dgm:pt>
    <dgm:pt modelId="{17E07C2C-BACB-4069-8488-375121E90F67}" type="sibTrans" cxnId="{07C2C664-6E69-4CD0-BA85-7309F5EB8734}">
      <dgm:prSet/>
      <dgm:spPr/>
      <dgm:t>
        <a:bodyPr/>
        <a:lstStyle/>
        <a:p>
          <a:endParaRPr lang="cs-CZ"/>
        </a:p>
      </dgm:t>
    </dgm:pt>
    <dgm:pt modelId="{C1B6B250-0431-404A-82D4-395D277DE89A}">
      <dgm:prSet custT="1"/>
      <dgm:spPr/>
      <dgm:t>
        <a:bodyPr/>
        <a:lstStyle/>
        <a:p>
          <a:r>
            <a:rPr lang="cs-CZ" sz="1200" dirty="0" err="1"/>
            <a:t>Sorafenib</a:t>
          </a:r>
          <a:endParaRPr lang="cs-CZ" sz="1200" dirty="0"/>
        </a:p>
      </dgm:t>
    </dgm:pt>
    <dgm:pt modelId="{D5A11CC9-93F0-4159-938E-DF370A1B70D6}" type="parTrans" cxnId="{E57F0778-4D40-43DA-994C-7264FCB486A4}">
      <dgm:prSet/>
      <dgm:spPr/>
      <dgm:t>
        <a:bodyPr/>
        <a:lstStyle/>
        <a:p>
          <a:endParaRPr lang="cs-CZ"/>
        </a:p>
      </dgm:t>
    </dgm:pt>
    <dgm:pt modelId="{77EF6F8B-EEA8-41AD-AFE4-5577D5E85B41}" type="sibTrans" cxnId="{E57F0778-4D40-43DA-994C-7264FCB486A4}">
      <dgm:prSet/>
      <dgm:spPr/>
      <dgm:t>
        <a:bodyPr/>
        <a:lstStyle/>
        <a:p>
          <a:endParaRPr lang="cs-CZ"/>
        </a:p>
      </dgm:t>
    </dgm:pt>
    <dgm:pt modelId="{6BF0BF10-F426-48EC-B20B-6E79F69D264A}">
      <dgm:prSet custT="1"/>
      <dgm:spPr/>
      <dgm:t>
        <a:bodyPr/>
        <a:lstStyle/>
        <a:p>
          <a:r>
            <a:rPr lang="cs-CZ" sz="1200" dirty="0" err="1"/>
            <a:t>Bosutinib</a:t>
          </a:r>
          <a:endParaRPr lang="cs-CZ" sz="1200" dirty="0"/>
        </a:p>
      </dgm:t>
    </dgm:pt>
    <dgm:pt modelId="{687AAFEB-74AD-49AE-A31C-BA4F3D95515E}" type="parTrans" cxnId="{69260BA9-B360-4672-8BC2-1022A8A6CA8E}">
      <dgm:prSet/>
      <dgm:spPr/>
      <dgm:t>
        <a:bodyPr/>
        <a:lstStyle/>
        <a:p>
          <a:endParaRPr lang="cs-CZ"/>
        </a:p>
      </dgm:t>
    </dgm:pt>
    <dgm:pt modelId="{FAD337E9-9C29-4925-8794-A56D8B83C922}" type="sibTrans" cxnId="{69260BA9-B360-4672-8BC2-1022A8A6CA8E}">
      <dgm:prSet/>
      <dgm:spPr/>
      <dgm:t>
        <a:bodyPr/>
        <a:lstStyle/>
        <a:p>
          <a:endParaRPr lang="cs-CZ"/>
        </a:p>
      </dgm:t>
    </dgm:pt>
    <dgm:pt modelId="{09DA1EE4-8A6B-4967-9FC7-9D0604EAEA5B}">
      <dgm:prSet custT="1"/>
      <dgm:spPr/>
      <dgm:t>
        <a:bodyPr/>
        <a:lstStyle/>
        <a:p>
          <a:r>
            <a:rPr lang="cs-CZ" sz="1200" dirty="0" err="1"/>
            <a:t>imatinib</a:t>
          </a:r>
          <a:endParaRPr lang="cs-CZ" sz="1200" dirty="0"/>
        </a:p>
      </dgm:t>
    </dgm:pt>
    <dgm:pt modelId="{35069E01-6BE4-4090-94C2-38A51369C007}" type="parTrans" cxnId="{69172C0C-56AF-4527-B8EC-C3FF3FBCABA7}">
      <dgm:prSet/>
      <dgm:spPr/>
      <dgm:t>
        <a:bodyPr/>
        <a:lstStyle/>
        <a:p>
          <a:endParaRPr lang="cs-CZ"/>
        </a:p>
      </dgm:t>
    </dgm:pt>
    <dgm:pt modelId="{035399A7-32D1-4B0A-8062-7764C7BDA686}" type="sibTrans" cxnId="{69172C0C-56AF-4527-B8EC-C3FF3FBCABA7}">
      <dgm:prSet/>
      <dgm:spPr/>
      <dgm:t>
        <a:bodyPr/>
        <a:lstStyle/>
        <a:p>
          <a:endParaRPr lang="cs-CZ"/>
        </a:p>
      </dgm:t>
    </dgm:pt>
    <dgm:pt modelId="{5AF4F2A7-57AF-4872-9EF0-65396DC80A38}">
      <dgm:prSet custT="1"/>
      <dgm:spPr/>
      <dgm:t>
        <a:bodyPr/>
        <a:lstStyle/>
        <a:p>
          <a:r>
            <a:rPr lang="cs-CZ" sz="3200" dirty="0" err="1"/>
            <a:t>Drugs</a:t>
          </a:r>
          <a:r>
            <a:rPr lang="cs-CZ" sz="3200" dirty="0"/>
            <a:t> </a:t>
          </a:r>
          <a:r>
            <a:rPr lang="cs-CZ" sz="3200" dirty="0" err="1"/>
            <a:t>lowering</a:t>
          </a:r>
          <a:r>
            <a:rPr lang="cs-CZ" sz="3200" dirty="0"/>
            <a:t> </a:t>
          </a:r>
          <a:r>
            <a:rPr lang="cs-CZ" sz="3200" dirty="0" err="1"/>
            <a:t>gastric</a:t>
          </a:r>
          <a:r>
            <a:rPr lang="cs-CZ" sz="3200" dirty="0"/>
            <a:t> pH</a:t>
          </a:r>
        </a:p>
      </dgm:t>
    </dgm:pt>
    <dgm:pt modelId="{460ED141-E5BD-4B7D-9438-039FFD625234}" type="parTrans" cxnId="{181F3CA9-E63F-45DF-9ADA-3C22C16F02B5}">
      <dgm:prSet/>
      <dgm:spPr/>
      <dgm:t>
        <a:bodyPr/>
        <a:lstStyle/>
        <a:p>
          <a:endParaRPr lang="cs-CZ"/>
        </a:p>
      </dgm:t>
    </dgm:pt>
    <dgm:pt modelId="{3702783C-73B5-4398-ABCB-61DAFE30F2C0}" type="sibTrans" cxnId="{181F3CA9-E63F-45DF-9ADA-3C22C16F02B5}">
      <dgm:prSet/>
      <dgm:spPr/>
      <dgm:t>
        <a:bodyPr/>
        <a:lstStyle/>
        <a:p>
          <a:endParaRPr lang="cs-CZ"/>
        </a:p>
      </dgm:t>
    </dgm:pt>
    <dgm:pt modelId="{719FD1F2-7E59-46F9-ABD1-0560AB715BEE}">
      <dgm:prSet custT="1"/>
      <dgm:spPr/>
      <dgm:t>
        <a:bodyPr/>
        <a:lstStyle/>
        <a:p>
          <a:r>
            <a:rPr lang="cs-CZ" sz="1400" dirty="0" err="1"/>
            <a:t>ranitidin</a:t>
          </a:r>
          <a:endParaRPr lang="cs-CZ" sz="1400" dirty="0"/>
        </a:p>
      </dgm:t>
    </dgm:pt>
    <dgm:pt modelId="{76682246-1CE1-4106-91E6-732BA358AECF}" type="parTrans" cxnId="{D477DF59-EC15-4CD5-9584-C5440E454A8A}">
      <dgm:prSet/>
      <dgm:spPr/>
      <dgm:t>
        <a:bodyPr/>
        <a:lstStyle/>
        <a:p>
          <a:endParaRPr lang="cs-CZ"/>
        </a:p>
      </dgm:t>
    </dgm:pt>
    <dgm:pt modelId="{D3F168FD-0FB7-4132-8BAE-7CABFB5B707A}" type="sibTrans" cxnId="{D477DF59-EC15-4CD5-9584-C5440E454A8A}">
      <dgm:prSet/>
      <dgm:spPr/>
      <dgm:t>
        <a:bodyPr/>
        <a:lstStyle/>
        <a:p>
          <a:endParaRPr lang="cs-CZ"/>
        </a:p>
      </dgm:t>
    </dgm:pt>
    <dgm:pt modelId="{1938B6CA-9DC1-4EF6-AA4C-78C03C17FE4C}">
      <dgm:prSet custT="1"/>
      <dgm:spPr/>
      <dgm:t>
        <a:bodyPr/>
        <a:lstStyle/>
        <a:p>
          <a:r>
            <a:rPr lang="cs-CZ" sz="1400" dirty="0" err="1"/>
            <a:t>Antacids</a:t>
          </a:r>
          <a:endParaRPr lang="cs-CZ" sz="1400" dirty="0"/>
        </a:p>
      </dgm:t>
    </dgm:pt>
    <dgm:pt modelId="{6FDA43FE-847C-44CC-A5AF-757AC63EFE31}" type="parTrans" cxnId="{B7D15343-2869-4F0E-B4C8-1F1D22E1B88E}">
      <dgm:prSet/>
      <dgm:spPr/>
      <dgm:t>
        <a:bodyPr/>
        <a:lstStyle/>
        <a:p>
          <a:endParaRPr lang="cs-CZ"/>
        </a:p>
      </dgm:t>
    </dgm:pt>
    <dgm:pt modelId="{547DF67D-2B7A-4A15-A243-A6942A25A93D}" type="sibTrans" cxnId="{B7D15343-2869-4F0E-B4C8-1F1D22E1B88E}">
      <dgm:prSet/>
      <dgm:spPr/>
      <dgm:t>
        <a:bodyPr/>
        <a:lstStyle/>
        <a:p>
          <a:endParaRPr lang="cs-CZ"/>
        </a:p>
      </dgm:t>
    </dgm:pt>
    <dgm:pt modelId="{DA6C7B1A-E940-483A-AC8D-99797B954276}">
      <dgm:prSet phldrT="[Text]"/>
      <dgm:spPr/>
      <dgm:t>
        <a:bodyPr/>
        <a:lstStyle/>
        <a:p>
          <a:pPr algn="ctr"/>
          <a:r>
            <a:rPr lang="cs-CZ" dirty="0" err="1"/>
            <a:t>Decreased</a:t>
          </a:r>
          <a:r>
            <a:rPr lang="cs-CZ" dirty="0"/>
            <a:t> </a:t>
          </a:r>
          <a:r>
            <a:rPr lang="cs-CZ" dirty="0" err="1"/>
            <a:t>absorption</a:t>
          </a:r>
          <a:r>
            <a:rPr lang="cs-CZ" dirty="0"/>
            <a:t> and </a:t>
          </a:r>
          <a:r>
            <a:rPr lang="cs-CZ" dirty="0" err="1"/>
            <a:t>availability</a:t>
          </a:r>
          <a:r>
            <a:rPr lang="cs-CZ" dirty="0"/>
            <a:t> </a:t>
          </a:r>
          <a:r>
            <a:rPr lang="cs-CZ" dirty="0" err="1"/>
            <a:t>of</a:t>
          </a:r>
          <a:r>
            <a:rPr lang="cs-CZ" dirty="0"/>
            <a:t> TKI/azole </a:t>
          </a:r>
          <a:r>
            <a:rPr lang="cs-CZ" dirty="0" err="1"/>
            <a:t>antimycotics</a:t>
          </a:r>
          <a:endParaRPr lang="cs-CZ" dirty="0"/>
        </a:p>
      </dgm:t>
    </dgm:pt>
    <dgm:pt modelId="{2E610911-6533-4198-A80B-E8F20A32D01A}" type="parTrans" cxnId="{823CEE22-4914-4A9A-9D53-C1D2D331E7F9}">
      <dgm:prSet/>
      <dgm:spPr/>
      <dgm:t>
        <a:bodyPr/>
        <a:lstStyle/>
        <a:p>
          <a:endParaRPr lang="cs-CZ"/>
        </a:p>
      </dgm:t>
    </dgm:pt>
    <dgm:pt modelId="{C894BD2B-1F32-41C4-9953-9A188E59E007}" type="sibTrans" cxnId="{823CEE22-4914-4A9A-9D53-C1D2D331E7F9}">
      <dgm:prSet/>
      <dgm:spPr/>
      <dgm:t>
        <a:bodyPr/>
        <a:lstStyle/>
        <a:p>
          <a:endParaRPr lang="cs-CZ"/>
        </a:p>
      </dgm:t>
    </dgm:pt>
    <dgm:pt modelId="{A80BE009-9CA7-47C4-BA63-80746712D882}">
      <dgm:prSet custT="1"/>
      <dgm:spPr/>
      <dgm:t>
        <a:bodyPr/>
        <a:lstStyle/>
        <a:p>
          <a:r>
            <a:rPr lang="cs-CZ" sz="1400" dirty="0" err="1"/>
            <a:t>omeprazol</a:t>
          </a:r>
          <a:endParaRPr lang="cs-CZ" sz="1400" dirty="0"/>
        </a:p>
      </dgm:t>
    </dgm:pt>
    <dgm:pt modelId="{40C005E9-8E57-4B7B-93BD-1766B5BAF53C}" type="parTrans" cxnId="{9608FB56-0C79-49A7-9DD1-E552BBAC9B9E}">
      <dgm:prSet/>
      <dgm:spPr/>
      <dgm:t>
        <a:bodyPr/>
        <a:lstStyle/>
        <a:p>
          <a:endParaRPr lang="cs-CZ"/>
        </a:p>
      </dgm:t>
    </dgm:pt>
    <dgm:pt modelId="{607D41ED-086E-4720-BA4A-C2C9A115297E}" type="sibTrans" cxnId="{9608FB56-0C79-49A7-9DD1-E552BBAC9B9E}">
      <dgm:prSet/>
      <dgm:spPr/>
      <dgm:t>
        <a:bodyPr/>
        <a:lstStyle/>
        <a:p>
          <a:endParaRPr lang="cs-CZ"/>
        </a:p>
      </dgm:t>
    </dgm:pt>
    <dgm:pt modelId="{44E19DF3-E9B8-4B0D-9110-F778B996B352}">
      <dgm:prSet custT="1"/>
      <dgm:spPr/>
      <dgm:t>
        <a:bodyPr/>
        <a:lstStyle/>
        <a:p>
          <a:r>
            <a:rPr lang="cs-CZ" sz="1200" dirty="0" err="1"/>
            <a:t>sunitinib</a:t>
          </a:r>
          <a:endParaRPr lang="cs-CZ" sz="1200" dirty="0"/>
        </a:p>
      </dgm:t>
    </dgm:pt>
    <dgm:pt modelId="{3D0ABA1D-C0BD-4636-A831-8A9E88909930}" type="parTrans" cxnId="{F69C7912-DA21-4172-B924-E4BFBD55F9C8}">
      <dgm:prSet/>
      <dgm:spPr/>
      <dgm:t>
        <a:bodyPr/>
        <a:lstStyle/>
        <a:p>
          <a:endParaRPr lang="cs-CZ"/>
        </a:p>
      </dgm:t>
    </dgm:pt>
    <dgm:pt modelId="{E8336BCC-3842-4FED-8EE4-CE3B3F160682}" type="sibTrans" cxnId="{F69C7912-DA21-4172-B924-E4BFBD55F9C8}">
      <dgm:prSet/>
      <dgm:spPr/>
      <dgm:t>
        <a:bodyPr/>
        <a:lstStyle/>
        <a:p>
          <a:endParaRPr lang="cs-CZ"/>
        </a:p>
      </dgm:t>
    </dgm:pt>
    <dgm:pt modelId="{D22B8408-0A3A-4CC4-A4D7-F8ABA5CB6162}" type="pres">
      <dgm:prSet presAssocID="{44CAF50D-B8DC-4F08-9952-7CF5036F5B88}" presName="Name0" presStyleCnt="0">
        <dgm:presLayoutVars>
          <dgm:chMax val="3"/>
          <dgm:chPref val="1"/>
          <dgm:dir/>
          <dgm:animLvl val="lvl"/>
          <dgm:resizeHandles/>
        </dgm:presLayoutVars>
      </dgm:prSet>
      <dgm:spPr/>
    </dgm:pt>
    <dgm:pt modelId="{B361FC4D-6B42-4A72-9F33-6354565D4193}" type="pres">
      <dgm:prSet presAssocID="{44CAF50D-B8DC-4F08-9952-7CF5036F5B88}" presName="outerBox" presStyleCnt="0"/>
      <dgm:spPr/>
    </dgm:pt>
    <dgm:pt modelId="{D620DDC6-6AED-44E8-B2F5-55CF3C1C34FA}" type="pres">
      <dgm:prSet presAssocID="{44CAF50D-B8DC-4F08-9952-7CF5036F5B88}" presName="outerBoxParent" presStyleLbl="node1" presStyleIdx="0" presStyleCnt="3" custLinFactNeighborX="-5102" custLinFactNeighborY="18806"/>
      <dgm:spPr/>
    </dgm:pt>
    <dgm:pt modelId="{C08395A7-6B21-43DF-ABC5-E88ECD8ACCCA}" type="pres">
      <dgm:prSet presAssocID="{44CAF50D-B8DC-4F08-9952-7CF5036F5B88}" presName="outerBoxChildren" presStyleCnt="0"/>
      <dgm:spPr/>
    </dgm:pt>
    <dgm:pt modelId="{7D658F90-7674-46F5-9C93-6E9DE16952F7}" type="pres">
      <dgm:prSet presAssocID="{44E19DF3-E9B8-4B0D-9110-F778B996B352}" presName="oChild" presStyleLbl="fgAcc1" presStyleIdx="0" presStyleCnt="8" custLinFactNeighborX="1753" custLinFactNeighborY="-60513">
        <dgm:presLayoutVars>
          <dgm:bulletEnabled val="1"/>
        </dgm:presLayoutVars>
      </dgm:prSet>
      <dgm:spPr/>
    </dgm:pt>
    <dgm:pt modelId="{237AF250-9293-48EB-8F0E-3F0C21FF1C3D}" type="pres">
      <dgm:prSet presAssocID="{E8336BCC-3842-4FED-8EE4-CE3B3F160682}" presName="outerSibTrans" presStyleCnt="0"/>
      <dgm:spPr/>
    </dgm:pt>
    <dgm:pt modelId="{0460F2DE-0C99-4A81-9F54-6B628EC7A5A7}" type="pres">
      <dgm:prSet presAssocID="{60F53FAA-BBDC-46B2-BF96-13DD8A156D05}" presName="oChild" presStyleLbl="fgAcc1" presStyleIdx="1" presStyleCnt="8">
        <dgm:presLayoutVars>
          <dgm:bulletEnabled val="1"/>
        </dgm:presLayoutVars>
      </dgm:prSet>
      <dgm:spPr/>
    </dgm:pt>
    <dgm:pt modelId="{C5F5A437-F968-475F-BE88-A29F158C5940}" type="pres">
      <dgm:prSet presAssocID="{17E07C2C-BACB-4069-8488-375121E90F67}" presName="outerSibTrans" presStyleCnt="0"/>
      <dgm:spPr/>
    </dgm:pt>
    <dgm:pt modelId="{F71BE011-EA91-41BB-A5D4-DB602998E15B}" type="pres">
      <dgm:prSet presAssocID="{C1B6B250-0431-404A-82D4-395D277DE89A}" presName="oChild" presStyleLbl="fgAcc1" presStyleIdx="2" presStyleCnt="8">
        <dgm:presLayoutVars>
          <dgm:bulletEnabled val="1"/>
        </dgm:presLayoutVars>
      </dgm:prSet>
      <dgm:spPr/>
    </dgm:pt>
    <dgm:pt modelId="{3BAA8811-84C1-42F2-9B04-2BB079F93239}" type="pres">
      <dgm:prSet presAssocID="{77EF6F8B-EEA8-41AD-AFE4-5577D5E85B41}" presName="outerSibTrans" presStyleCnt="0"/>
      <dgm:spPr/>
    </dgm:pt>
    <dgm:pt modelId="{B5F80EDF-E42F-4EC0-87F5-BE68244EA018}" type="pres">
      <dgm:prSet presAssocID="{6BF0BF10-F426-48EC-B20B-6E79F69D264A}" presName="oChild" presStyleLbl="fgAcc1" presStyleIdx="3" presStyleCnt="8">
        <dgm:presLayoutVars>
          <dgm:bulletEnabled val="1"/>
        </dgm:presLayoutVars>
      </dgm:prSet>
      <dgm:spPr/>
    </dgm:pt>
    <dgm:pt modelId="{D27D6488-121D-4645-87B8-6629BF6A36EA}" type="pres">
      <dgm:prSet presAssocID="{FAD337E9-9C29-4925-8794-A56D8B83C922}" presName="outerSibTrans" presStyleCnt="0"/>
      <dgm:spPr/>
    </dgm:pt>
    <dgm:pt modelId="{ED09AABA-DF04-4E4F-89E6-B0B444B0A5CF}" type="pres">
      <dgm:prSet presAssocID="{09DA1EE4-8A6B-4967-9FC7-9D0604EAEA5B}" presName="oChild" presStyleLbl="fgAcc1" presStyleIdx="4" presStyleCnt="8">
        <dgm:presLayoutVars>
          <dgm:bulletEnabled val="1"/>
        </dgm:presLayoutVars>
      </dgm:prSet>
      <dgm:spPr/>
    </dgm:pt>
    <dgm:pt modelId="{EE2BA49E-A4E2-4888-B47A-EA5C20C5352C}" type="pres">
      <dgm:prSet presAssocID="{44CAF50D-B8DC-4F08-9952-7CF5036F5B88}" presName="middleBox" presStyleCnt="0"/>
      <dgm:spPr/>
    </dgm:pt>
    <dgm:pt modelId="{98C1DF9B-3565-4EF0-B0E5-44321B7F458A}" type="pres">
      <dgm:prSet presAssocID="{44CAF50D-B8DC-4F08-9952-7CF5036F5B88}" presName="middleBoxParent" presStyleLbl="node1" presStyleIdx="1" presStyleCnt="3" custLinFactNeighborX="-568" custLinFactNeighborY="545"/>
      <dgm:spPr/>
    </dgm:pt>
    <dgm:pt modelId="{42AAEB2F-EB9E-47F1-8DC6-FD30A43526FA}" type="pres">
      <dgm:prSet presAssocID="{44CAF50D-B8DC-4F08-9952-7CF5036F5B88}" presName="middleBoxChildren" presStyleCnt="0"/>
      <dgm:spPr/>
    </dgm:pt>
    <dgm:pt modelId="{4D82A643-906A-48FF-B12A-431500051693}" type="pres">
      <dgm:prSet presAssocID="{A80BE009-9CA7-47C4-BA63-80746712D882}" presName="mChild" presStyleLbl="fgAcc1" presStyleIdx="5" presStyleCnt="8" custLinFactY="-63764" custLinFactNeighborX="6181" custLinFactNeighborY="-100000">
        <dgm:presLayoutVars>
          <dgm:bulletEnabled val="1"/>
        </dgm:presLayoutVars>
      </dgm:prSet>
      <dgm:spPr/>
    </dgm:pt>
    <dgm:pt modelId="{B745AFD6-8582-4A8C-BEA8-463C8A0C19CE}" type="pres">
      <dgm:prSet presAssocID="{607D41ED-086E-4720-BA4A-C2C9A115297E}" presName="middleSibTrans" presStyleCnt="0"/>
      <dgm:spPr/>
    </dgm:pt>
    <dgm:pt modelId="{878891C9-040E-4909-9CC0-23A3DA45C0E9}" type="pres">
      <dgm:prSet presAssocID="{719FD1F2-7E59-46F9-ABD1-0560AB715BEE}" presName="mChild" presStyleLbl="fgAcc1" presStyleIdx="6" presStyleCnt="8" custScaleY="79028" custLinFactY="119662" custLinFactNeighborX="5717" custLinFactNeighborY="200000">
        <dgm:presLayoutVars>
          <dgm:bulletEnabled val="1"/>
        </dgm:presLayoutVars>
      </dgm:prSet>
      <dgm:spPr/>
    </dgm:pt>
    <dgm:pt modelId="{5F8D44D1-AFF2-417C-A4F5-4D95B7DAE6EF}" type="pres">
      <dgm:prSet presAssocID="{D3F168FD-0FB7-4132-8BAE-7CABFB5B707A}" presName="middleSibTrans" presStyleCnt="0"/>
      <dgm:spPr/>
    </dgm:pt>
    <dgm:pt modelId="{E6A092A9-E08D-4745-ABD6-94AF79B0BAA6}" type="pres">
      <dgm:prSet presAssocID="{1938B6CA-9DC1-4EF6-AA4C-78C03C17FE4C}" presName="mChild" presStyleLbl="fgAcc1" presStyleIdx="7" presStyleCnt="8" custLinFactX="140395" custLinFactY="-258550" custLinFactNeighborX="200000" custLinFactNeighborY="-300000">
        <dgm:presLayoutVars>
          <dgm:bulletEnabled val="1"/>
        </dgm:presLayoutVars>
      </dgm:prSet>
      <dgm:spPr/>
    </dgm:pt>
    <dgm:pt modelId="{B6BB4469-90DA-4C57-9368-6F00AEF95A16}" type="pres">
      <dgm:prSet presAssocID="{44CAF50D-B8DC-4F08-9952-7CF5036F5B88}" presName="centerBox" presStyleCnt="0"/>
      <dgm:spPr/>
    </dgm:pt>
    <dgm:pt modelId="{7148D967-DB25-4EE4-9CFE-FD394F97A1DF}" type="pres">
      <dgm:prSet presAssocID="{44CAF50D-B8DC-4F08-9952-7CF5036F5B88}" presName="centerBoxParent" presStyleLbl="node1" presStyleIdx="2" presStyleCnt="3" custScaleX="100001" custScaleY="77009" custLinFactNeighborX="797" custLinFactNeighborY="8826"/>
      <dgm:spPr/>
    </dgm:pt>
  </dgm:ptLst>
  <dgm:cxnLst>
    <dgm:cxn modelId="{857B0008-9DC4-4B27-9096-442DBE21B6F4}" type="presOf" srcId="{60F53FAA-BBDC-46B2-BF96-13DD8A156D05}" destId="{0460F2DE-0C99-4A81-9F54-6B628EC7A5A7}" srcOrd="0" destOrd="0" presId="urn:microsoft.com/office/officeart/2005/8/layout/target2"/>
    <dgm:cxn modelId="{69172C0C-56AF-4527-B8EC-C3FF3FBCABA7}" srcId="{620F8E3F-4661-4071-92DF-29EFA9115A8A}" destId="{09DA1EE4-8A6B-4967-9FC7-9D0604EAEA5B}" srcOrd="4" destOrd="0" parTransId="{35069E01-6BE4-4090-94C2-38A51369C007}" sibTransId="{035399A7-32D1-4B0A-8062-7764C7BDA686}"/>
    <dgm:cxn modelId="{F69C7912-DA21-4172-B924-E4BFBD55F9C8}" srcId="{620F8E3F-4661-4071-92DF-29EFA9115A8A}" destId="{44E19DF3-E9B8-4B0D-9110-F778B996B352}" srcOrd="0" destOrd="0" parTransId="{3D0ABA1D-C0BD-4636-A831-8A9E88909930}" sibTransId="{E8336BCC-3842-4FED-8EE4-CE3B3F160682}"/>
    <dgm:cxn modelId="{F138431B-C2F0-4F56-BDA2-9F4078A0D535}" type="presOf" srcId="{DA6C7B1A-E940-483A-AC8D-99797B954276}" destId="{7148D967-DB25-4EE4-9CFE-FD394F97A1DF}" srcOrd="0" destOrd="0" presId="urn:microsoft.com/office/officeart/2005/8/layout/target2"/>
    <dgm:cxn modelId="{823CEE22-4914-4A9A-9D53-C1D2D331E7F9}" srcId="{44CAF50D-B8DC-4F08-9952-7CF5036F5B88}" destId="{DA6C7B1A-E940-483A-AC8D-99797B954276}" srcOrd="2" destOrd="0" parTransId="{2E610911-6533-4198-A80B-E8F20A32D01A}" sibTransId="{C894BD2B-1F32-41C4-9953-9A188E59E007}"/>
    <dgm:cxn modelId="{8F015A62-0062-4DA5-86DA-66E052B467D0}" type="presOf" srcId="{09DA1EE4-8A6B-4967-9FC7-9D0604EAEA5B}" destId="{ED09AABA-DF04-4E4F-89E6-B0B444B0A5CF}" srcOrd="0" destOrd="0" presId="urn:microsoft.com/office/officeart/2005/8/layout/target2"/>
    <dgm:cxn modelId="{B7D15343-2869-4F0E-B4C8-1F1D22E1B88E}" srcId="{5AF4F2A7-57AF-4872-9EF0-65396DC80A38}" destId="{1938B6CA-9DC1-4EF6-AA4C-78C03C17FE4C}" srcOrd="2" destOrd="0" parTransId="{6FDA43FE-847C-44CC-A5AF-757AC63EFE31}" sibTransId="{547DF67D-2B7A-4A15-A243-A6942A25A93D}"/>
    <dgm:cxn modelId="{07C2C664-6E69-4CD0-BA85-7309F5EB8734}" srcId="{620F8E3F-4661-4071-92DF-29EFA9115A8A}" destId="{60F53FAA-BBDC-46B2-BF96-13DD8A156D05}" srcOrd="1" destOrd="0" parTransId="{517AE805-29AC-4819-98B2-2AE43BCBA274}" sibTransId="{17E07C2C-BACB-4069-8488-375121E90F67}"/>
    <dgm:cxn modelId="{86A3B36C-C009-47D6-A100-287968678450}" type="presOf" srcId="{719FD1F2-7E59-46F9-ABD1-0560AB715BEE}" destId="{878891C9-040E-4909-9CC0-23A3DA45C0E9}" srcOrd="0" destOrd="0" presId="urn:microsoft.com/office/officeart/2005/8/layout/target2"/>
    <dgm:cxn modelId="{395BAC56-E4E7-436E-A051-6B8C8B7ADBC6}" type="presOf" srcId="{C1B6B250-0431-404A-82D4-395D277DE89A}" destId="{F71BE011-EA91-41BB-A5D4-DB602998E15B}" srcOrd="0" destOrd="0" presId="urn:microsoft.com/office/officeart/2005/8/layout/target2"/>
    <dgm:cxn modelId="{9608FB56-0C79-49A7-9DD1-E552BBAC9B9E}" srcId="{5AF4F2A7-57AF-4872-9EF0-65396DC80A38}" destId="{A80BE009-9CA7-47C4-BA63-80746712D882}" srcOrd="0" destOrd="0" parTransId="{40C005E9-8E57-4B7B-93BD-1766B5BAF53C}" sibTransId="{607D41ED-086E-4720-BA4A-C2C9A115297E}"/>
    <dgm:cxn modelId="{E57F0778-4D40-43DA-994C-7264FCB486A4}" srcId="{620F8E3F-4661-4071-92DF-29EFA9115A8A}" destId="{C1B6B250-0431-404A-82D4-395D277DE89A}" srcOrd="2" destOrd="0" parTransId="{D5A11CC9-93F0-4159-938E-DF370A1B70D6}" sibTransId="{77EF6F8B-EEA8-41AD-AFE4-5577D5E85B41}"/>
    <dgm:cxn modelId="{D477DF59-EC15-4CD5-9584-C5440E454A8A}" srcId="{5AF4F2A7-57AF-4872-9EF0-65396DC80A38}" destId="{719FD1F2-7E59-46F9-ABD1-0560AB715BEE}" srcOrd="1" destOrd="0" parTransId="{76682246-1CE1-4106-91E6-732BA358AECF}" sibTransId="{D3F168FD-0FB7-4132-8BAE-7CABFB5B707A}"/>
    <dgm:cxn modelId="{76F7FC82-50AE-4B4E-B3A4-D4261AF07890}" type="presOf" srcId="{44CAF50D-B8DC-4F08-9952-7CF5036F5B88}" destId="{D22B8408-0A3A-4CC4-A4D7-F8ABA5CB6162}" srcOrd="0" destOrd="0" presId="urn:microsoft.com/office/officeart/2005/8/layout/target2"/>
    <dgm:cxn modelId="{3AEA0583-9C3C-48ED-A831-00E582295528}" type="presOf" srcId="{6BF0BF10-F426-48EC-B20B-6E79F69D264A}" destId="{B5F80EDF-E42F-4EC0-87F5-BE68244EA018}" srcOrd="0" destOrd="0" presId="urn:microsoft.com/office/officeart/2005/8/layout/target2"/>
    <dgm:cxn modelId="{B843489A-73EA-46ED-A798-CC944A9740C9}" type="presOf" srcId="{44E19DF3-E9B8-4B0D-9110-F778B996B352}" destId="{7D658F90-7674-46F5-9C93-6E9DE16952F7}" srcOrd="0" destOrd="0" presId="urn:microsoft.com/office/officeart/2005/8/layout/target2"/>
    <dgm:cxn modelId="{69260BA9-B360-4672-8BC2-1022A8A6CA8E}" srcId="{620F8E3F-4661-4071-92DF-29EFA9115A8A}" destId="{6BF0BF10-F426-48EC-B20B-6E79F69D264A}" srcOrd="3" destOrd="0" parTransId="{687AAFEB-74AD-49AE-A31C-BA4F3D95515E}" sibTransId="{FAD337E9-9C29-4925-8794-A56D8B83C922}"/>
    <dgm:cxn modelId="{181F3CA9-E63F-45DF-9ADA-3C22C16F02B5}" srcId="{44CAF50D-B8DC-4F08-9952-7CF5036F5B88}" destId="{5AF4F2A7-57AF-4872-9EF0-65396DC80A38}" srcOrd="1" destOrd="0" parTransId="{460ED141-E5BD-4B7D-9438-039FFD625234}" sibTransId="{3702783C-73B5-4398-ABCB-61DAFE30F2C0}"/>
    <dgm:cxn modelId="{08C4D4B7-A381-41B2-936B-16D15D0F00BB}" srcId="{44CAF50D-B8DC-4F08-9952-7CF5036F5B88}" destId="{620F8E3F-4661-4071-92DF-29EFA9115A8A}" srcOrd="0" destOrd="0" parTransId="{E92F240B-3F45-46A1-A8C9-F582DB001483}" sibTransId="{876E9563-7182-4A56-BFBC-77BBBAC48CE8}"/>
    <dgm:cxn modelId="{8D38DBC7-4676-4806-B148-323D5D33C7CD}" type="presOf" srcId="{A80BE009-9CA7-47C4-BA63-80746712D882}" destId="{4D82A643-906A-48FF-B12A-431500051693}" srcOrd="0" destOrd="0" presId="urn:microsoft.com/office/officeart/2005/8/layout/target2"/>
    <dgm:cxn modelId="{B50A27D5-F94E-431D-BF86-D684A9D6C9E8}" type="presOf" srcId="{1938B6CA-9DC1-4EF6-AA4C-78C03C17FE4C}" destId="{E6A092A9-E08D-4745-ABD6-94AF79B0BAA6}" srcOrd="0" destOrd="0" presId="urn:microsoft.com/office/officeart/2005/8/layout/target2"/>
    <dgm:cxn modelId="{AE1F96E5-3026-483E-BDFA-677FC229C174}" type="presOf" srcId="{620F8E3F-4661-4071-92DF-29EFA9115A8A}" destId="{D620DDC6-6AED-44E8-B2F5-55CF3C1C34FA}" srcOrd="0" destOrd="0" presId="urn:microsoft.com/office/officeart/2005/8/layout/target2"/>
    <dgm:cxn modelId="{56CE60EA-06E4-4D43-A37E-B3CB68633563}" type="presOf" srcId="{5AF4F2A7-57AF-4872-9EF0-65396DC80A38}" destId="{98C1DF9B-3565-4EF0-B0E5-44321B7F458A}" srcOrd="0" destOrd="0" presId="urn:microsoft.com/office/officeart/2005/8/layout/target2"/>
    <dgm:cxn modelId="{73B57905-652E-48C8-BB9D-A6F2A9413857}" type="presParOf" srcId="{D22B8408-0A3A-4CC4-A4D7-F8ABA5CB6162}" destId="{B361FC4D-6B42-4A72-9F33-6354565D4193}" srcOrd="0" destOrd="0" presId="urn:microsoft.com/office/officeart/2005/8/layout/target2"/>
    <dgm:cxn modelId="{3A0F00C1-47B5-40D9-91F7-5E1A68A34334}" type="presParOf" srcId="{B361FC4D-6B42-4A72-9F33-6354565D4193}" destId="{D620DDC6-6AED-44E8-B2F5-55CF3C1C34FA}" srcOrd="0" destOrd="0" presId="urn:microsoft.com/office/officeart/2005/8/layout/target2"/>
    <dgm:cxn modelId="{9034F9C7-373C-4816-A898-7454E7E8EEF4}" type="presParOf" srcId="{B361FC4D-6B42-4A72-9F33-6354565D4193}" destId="{C08395A7-6B21-43DF-ABC5-E88ECD8ACCCA}" srcOrd="1" destOrd="0" presId="urn:microsoft.com/office/officeart/2005/8/layout/target2"/>
    <dgm:cxn modelId="{F1EDAB76-266B-4090-B4B6-859C8DF55DAC}" type="presParOf" srcId="{C08395A7-6B21-43DF-ABC5-E88ECD8ACCCA}" destId="{7D658F90-7674-46F5-9C93-6E9DE16952F7}" srcOrd="0" destOrd="0" presId="urn:microsoft.com/office/officeart/2005/8/layout/target2"/>
    <dgm:cxn modelId="{BC1741BD-2800-40E1-9B8A-971B771E9B51}" type="presParOf" srcId="{C08395A7-6B21-43DF-ABC5-E88ECD8ACCCA}" destId="{237AF250-9293-48EB-8F0E-3F0C21FF1C3D}" srcOrd="1" destOrd="0" presId="urn:microsoft.com/office/officeart/2005/8/layout/target2"/>
    <dgm:cxn modelId="{4B06A4C6-E29E-4382-95C0-A2FD9901AD74}" type="presParOf" srcId="{C08395A7-6B21-43DF-ABC5-E88ECD8ACCCA}" destId="{0460F2DE-0C99-4A81-9F54-6B628EC7A5A7}" srcOrd="2" destOrd="0" presId="urn:microsoft.com/office/officeart/2005/8/layout/target2"/>
    <dgm:cxn modelId="{4748FF8C-0D4A-4384-9A1D-36F7320CDDE7}" type="presParOf" srcId="{C08395A7-6B21-43DF-ABC5-E88ECD8ACCCA}" destId="{C5F5A437-F968-475F-BE88-A29F158C5940}" srcOrd="3" destOrd="0" presId="urn:microsoft.com/office/officeart/2005/8/layout/target2"/>
    <dgm:cxn modelId="{AB6120DC-B03A-486B-965F-EB4ECD857C71}" type="presParOf" srcId="{C08395A7-6B21-43DF-ABC5-E88ECD8ACCCA}" destId="{F71BE011-EA91-41BB-A5D4-DB602998E15B}" srcOrd="4" destOrd="0" presId="urn:microsoft.com/office/officeart/2005/8/layout/target2"/>
    <dgm:cxn modelId="{522BE338-E665-409B-B49A-A8E094CA9F99}" type="presParOf" srcId="{C08395A7-6B21-43DF-ABC5-E88ECD8ACCCA}" destId="{3BAA8811-84C1-42F2-9B04-2BB079F93239}" srcOrd="5" destOrd="0" presId="urn:microsoft.com/office/officeart/2005/8/layout/target2"/>
    <dgm:cxn modelId="{A244BBBB-4514-4FF9-907C-4A0D16D2EBBC}" type="presParOf" srcId="{C08395A7-6B21-43DF-ABC5-E88ECD8ACCCA}" destId="{B5F80EDF-E42F-4EC0-87F5-BE68244EA018}" srcOrd="6" destOrd="0" presId="urn:microsoft.com/office/officeart/2005/8/layout/target2"/>
    <dgm:cxn modelId="{7FBFC243-0768-4075-B0C5-4345D04870A3}" type="presParOf" srcId="{C08395A7-6B21-43DF-ABC5-E88ECD8ACCCA}" destId="{D27D6488-121D-4645-87B8-6629BF6A36EA}" srcOrd="7" destOrd="0" presId="urn:microsoft.com/office/officeart/2005/8/layout/target2"/>
    <dgm:cxn modelId="{62CD4491-4A7F-44ED-B427-99925031A0F8}" type="presParOf" srcId="{C08395A7-6B21-43DF-ABC5-E88ECD8ACCCA}" destId="{ED09AABA-DF04-4E4F-89E6-B0B444B0A5CF}" srcOrd="8" destOrd="0" presId="urn:microsoft.com/office/officeart/2005/8/layout/target2"/>
    <dgm:cxn modelId="{42454516-7CF3-463A-980F-E71C9B542BA1}" type="presParOf" srcId="{D22B8408-0A3A-4CC4-A4D7-F8ABA5CB6162}" destId="{EE2BA49E-A4E2-4888-B47A-EA5C20C5352C}" srcOrd="1" destOrd="0" presId="urn:microsoft.com/office/officeart/2005/8/layout/target2"/>
    <dgm:cxn modelId="{1DB81D2B-C195-4384-8667-01B589360D7F}" type="presParOf" srcId="{EE2BA49E-A4E2-4888-B47A-EA5C20C5352C}" destId="{98C1DF9B-3565-4EF0-B0E5-44321B7F458A}" srcOrd="0" destOrd="0" presId="urn:microsoft.com/office/officeart/2005/8/layout/target2"/>
    <dgm:cxn modelId="{D59A8B65-9296-4EBA-ADBE-84D129394C85}" type="presParOf" srcId="{EE2BA49E-A4E2-4888-B47A-EA5C20C5352C}" destId="{42AAEB2F-EB9E-47F1-8DC6-FD30A43526FA}" srcOrd="1" destOrd="0" presId="urn:microsoft.com/office/officeart/2005/8/layout/target2"/>
    <dgm:cxn modelId="{4C4F56D4-119D-4053-B202-A7A922899F9D}" type="presParOf" srcId="{42AAEB2F-EB9E-47F1-8DC6-FD30A43526FA}" destId="{4D82A643-906A-48FF-B12A-431500051693}" srcOrd="0" destOrd="0" presId="urn:microsoft.com/office/officeart/2005/8/layout/target2"/>
    <dgm:cxn modelId="{CD40DC51-5865-4D0E-AE6D-ADE7C80E778C}" type="presParOf" srcId="{42AAEB2F-EB9E-47F1-8DC6-FD30A43526FA}" destId="{B745AFD6-8582-4A8C-BEA8-463C8A0C19CE}" srcOrd="1" destOrd="0" presId="urn:microsoft.com/office/officeart/2005/8/layout/target2"/>
    <dgm:cxn modelId="{EC48D0B6-F8D1-4F13-A511-6F3A4929337F}" type="presParOf" srcId="{42AAEB2F-EB9E-47F1-8DC6-FD30A43526FA}" destId="{878891C9-040E-4909-9CC0-23A3DA45C0E9}" srcOrd="2" destOrd="0" presId="urn:microsoft.com/office/officeart/2005/8/layout/target2"/>
    <dgm:cxn modelId="{A44718DC-4CB4-43BB-AC9F-1F0AC63586A8}" type="presParOf" srcId="{42AAEB2F-EB9E-47F1-8DC6-FD30A43526FA}" destId="{5F8D44D1-AFF2-417C-A4F5-4D95B7DAE6EF}" srcOrd="3" destOrd="0" presId="urn:microsoft.com/office/officeart/2005/8/layout/target2"/>
    <dgm:cxn modelId="{040F8910-5487-48A1-BCFA-E5442F2AC4B0}" type="presParOf" srcId="{42AAEB2F-EB9E-47F1-8DC6-FD30A43526FA}" destId="{E6A092A9-E08D-4745-ABD6-94AF79B0BAA6}" srcOrd="4" destOrd="0" presId="urn:microsoft.com/office/officeart/2005/8/layout/target2"/>
    <dgm:cxn modelId="{9AF15276-DD66-49AC-A211-C8F6C81FCD5F}" type="presParOf" srcId="{D22B8408-0A3A-4CC4-A4D7-F8ABA5CB6162}" destId="{B6BB4469-90DA-4C57-9368-6F00AEF95A16}" srcOrd="2" destOrd="0" presId="urn:microsoft.com/office/officeart/2005/8/layout/target2"/>
    <dgm:cxn modelId="{FA034B6D-26ED-4B59-8855-25A721871FC8}" type="presParOf" srcId="{B6BB4469-90DA-4C57-9368-6F00AEF95A16}" destId="{7148D967-DB25-4EE4-9CFE-FD394F97A1DF}" srcOrd="0"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9F79FC-9037-43B3-B1E9-2093145C9BE6}"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cs-CZ"/>
        </a:p>
      </dgm:t>
    </dgm:pt>
    <dgm:pt modelId="{413CFE5F-9689-41AB-8468-D102CAE06997}">
      <dgm:prSet phldrT="[Text]"/>
      <dgm:spPr/>
      <dgm:t>
        <a:bodyPr/>
        <a:lstStyle/>
        <a:p>
          <a:r>
            <a:rPr lang="en-US" dirty="0"/>
            <a:t>Deterioration of ADRs on the heart, including QT prolongation and </a:t>
          </a:r>
          <a:r>
            <a:rPr lang="en-US" dirty="0" err="1"/>
            <a:t>torsades</a:t>
          </a:r>
          <a:r>
            <a:rPr lang="en-US" dirty="0"/>
            <a:t> de pointes</a:t>
          </a:r>
          <a:endParaRPr lang="cs-CZ" dirty="0">
            <a:solidFill>
              <a:schemeClr val="tx1"/>
            </a:solidFill>
          </a:endParaRPr>
        </a:p>
      </dgm:t>
    </dgm:pt>
    <dgm:pt modelId="{7DE75179-2A61-49D7-9DCB-E644288D7CDE}" type="parTrans" cxnId="{3D56C37C-FD58-4ED6-B462-994010C35319}">
      <dgm:prSet/>
      <dgm:spPr/>
      <dgm:t>
        <a:bodyPr/>
        <a:lstStyle/>
        <a:p>
          <a:endParaRPr lang="cs-CZ"/>
        </a:p>
      </dgm:t>
    </dgm:pt>
    <dgm:pt modelId="{E905E7C6-9B05-46F2-B80F-0114B1D5A300}" type="sibTrans" cxnId="{3D56C37C-FD58-4ED6-B462-994010C35319}">
      <dgm:prSet/>
      <dgm:spPr/>
      <dgm:t>
        <a:bodyPr/>
        <a:lstStyle/>
        <a:p>
          <a:endParaRPr lang="cs-CZ"/>
        </a:p>
      </dgm:t>
    </dgm:pt>
    <dgm:pt modelId="{4676B37A-FCEA-468C-8486-BEAA5979B37E}">
      <dgm:prSet phldrT="[Text]" custT="1">
        <dgm:style>
          <a:lnRef idx="2">
            <a:schemeClr val="accent1"/>
          </a:lnRef>
          <a:fillRef idx="1">
            <a:schemeClr val="lt1"/>
          </a:fillRef>
          <a:effectRef idx="0">
            <a:schemeClr val="accent1"/>
          </a:effectRef>
          <a:fontRef idx="minor">
            <a:schemeClr val="dk1"/>
          </a:fontRef>
        </dgm:style>
      </dgm:prSet>
      <dgm:spPr/>
      <dgm:t>
        <a:bodyPr/>
        <a:lstStyle/>
        <a:p>
          <a:r>
            <a:rPr lang="cs-CZ" sz="2400" dirty="0" err="1">
              <a:solidFill>
                <a:schemeClr val="tx1"/>
              </a:solidFill>
            </a:rPr>
            <a:t>Sorafenib</a:t>
          </a:r>
          <a:endParaRPr lang="cs-CZ" sz="2400" dirty="0">
            <a:solidFill>
              <a:schemeClr val="tx1"/>
            </a:solidFill>
          </a:endParaRPr>
        </a:p>
        <a:p>
          <a:r>
            <a:rPr lang="cs-CZ" sz="2400" dirty="0" err="1">
              <a:solidFill>
                <a:schemeClr val="tx1"/>
              </a:solidFill>
            </a:rPr>
            <a:t>Sunitinib</a:t>
          </a:r>
          <a:endParaRPr lang="cs-CZ" sz="2400" dirty="0">
            <a:solidFill>
              <a:schemeClr val="tx1"/>
            </a:solidFill>
          </a:endParaRPr>
        </a:p>
        <a:p>
          <a:r>
            <a:rPr lang="cs-CZ" sz="2400" dirty="0" err="1">
              <a:solidFill>
                <a:schemeClr val="tx1"/>
              </a:solidFill>
            </a:rPr>
            <a:t>Pazopanib</a:t>
          </a:r>
          <a:endParaRPr lang="cs-CZ" sz="2400" dirty="0">
            <a:solidFill>
              <a:schemeClr val="tx1"/>
            </a:solidFill>
          </a:endParaRPr>
        </a:p>
        <a:p>
          <a:r>
            <a:rPr lang="cs-CZ" sz="2400" dirty="0" err="1">
              <a:solidFill>
                <a:schemeClr val="tx1"/>
              </a:solidFill>
            </a:rPr>
            <a:t>Dasatinib</a:t>
          </a:r>
          <a:endParaRPr lang="cs-CZ" sz="2400" dirty="0">
            <a:solidFill>
              <a:schemeClr val="tx1"/>
            </a:solidFill>
          </a:endParaRPr>
        </a:p>
        <a:p>
          <a:r>
            <a:rPr lang="cs-CZ" sz="2400" dirty="0" err="1">
              <a:solidFill>
                <a:schemeClr val="tx1"/>
              </a:solidFill>
            </a:rPr>
            <a:t>Nilotinib</a:t>
          </a:r>
          <a:endParaRPr lang="cs-CZ" sz="2400" dirty="0">
            <a:solidFill>
              <a:schemeClr val="tx1"/>
            </a:solidFill>
          </a:endParaRPr>
        </a:p>
      </dgm:t>
    </dgm:pt>
    <dgm:pt modelId="{7F8A46B4-2DEA-401F-B191-06CF6BE88A5C}" type="parTrans" cxnId="{AA87034D-CA59-4DD9-9262-79E1E0AB459C}">
      <dgm:prSet/>
      <dgm:spPr/>
      <dgm:t>
        <a:bodyPr/>
        <a:lstStyle/>
        <a:p>
          <a:endParaRPr lang="cs-CZ"/>
        </a:p>
      </dgm:t>
    </dgm:pt>
    <dgm:pt modelId="{A6E9DFDB-F8CA-4C36-AD90-E16AB2D716CB}" type="sibTrans" cxnId="{AA87034D-CA59-4DD9-9262-79E1E0AB459C}">
      <dgm:prSet/>
      <dgm:spPr/>
      <dgm:t>
        <a:bodyPr/>
        <a:lstStyle/>
        <a:p>
          <a:endParaRPr lang="cs-CZ"/>
        </a:p>
      </dgm:t>
    </dgm:pt>
    <dgm:pt modelId="{CF5A22C6-E206-4A51-8EC7-14ED4DB67F70}">
      <dgm:prSet phldrT="[Text]">
        <dgm:style>
          <a:lnRef idx="2">
            <a:schemeClr val="accent1"/>
          </a:lnRef>
          <a:fillRef idx="1">
            <a:schemeClr val="lt1"/>
          </a:fillRef>
          <a:effectRef idx="0">
            <a:schemeClr val="accent1"/>
          </a:effectRef>
          <a:fontRef idx="minor">
            <a:schemeClr val="dk1"/>
          </a:fontRef>
        </dgm:style>
      </dgm:prSet>
      <dgm:spPr/>
      <dgm:t>
        <a:bodyPr/>
        <a:lstStyle/>
        <a:p>
          <a:r>
            <a:rPr lang="cs-CZ" dirty="0">
              <a:solidFill>
                <a:schemeClr val="tx1"/>
              </a:solidFill>
            </a:rPr>
            <a:t>CYP 3A4 </a:t>
          </a:r>
        </a:p>
        <a:p>
          <a:r>
            <a:rPr lang="cs-CZ" dirty="0" err="1">
              <a:solidFill>
                <a:schemeClr val="tx1"/>
              </a:solidFill>
            </a:rPr>
            <a:t>Inhibitors</a:t>
          </a:r>
          <a:endParaRPr lang="cs-CZ" dirty="0">
            <a:solidFill>
              <a:schemeClr val="tx1"/>
            </a:solidFill>
          </a:endParaRPr>
        </a:p>
        <a:p>
          <a:r>
            <a:rPr lang="cs-CZ" b="0" i="0" dirty="0" err="1">
              <a:solidFill>
                <a:schemeClr val="tx1"/>
              </a:solidFill>
            </a:rPr>
            <a:t>claritromycin</a:t>
          </a:r>
          <a:endParaRPr lang="cs-CZ" b="0" i="0" dirty="0">
            <a:solidFill>
              <a:schemeClr val="tx1"/>
            </a:solidFill>
          </a:endParaRPr>
        </a:p>
        <a:p>
          <a:r>
            <a:rPr lang="cs-CZ" b="0" i="0" dirty="0" err="1">
              <a:solidFill>
                <a:schemeClr val="tx1"/>
              </a:solidFill>
            </a:rPr>
            <a:t>ciprofloxacin</a:t>
          </a:r>
          <a:endParaRPr lang="cs-CZ" dirty="0">
            <a:solidFill>
              <a:schemeClr val="tx1"/>
            </a:solidFill>
          </a:endParaRPr>
        </a:p>
      </dgm:t>
    </dgm:pt>
    <dgm:pt modelId="{30BEE181-B473-4EFC-84B3-60B1E3E2B283}" type="parTrans" cxnId="{597D808B-1AB5-4BA1-91F7-48842021A6E9}">
      <dgm:prSet/>
      <dgm:spPr/>
      <dgm:t>
        <a:bodyPr/>
        <a:lstStyle/>
        <a:p>
          <a:endParaRPr lang="cs-CZ"/>
        </a:p>
      </dgm:t>
    </dgm:pt>
    <dgm:pt modelId="{A1A8535A-A3EE-45C4-BFC4-6036C74136F1}" type="sibTrans" cxnId="{597D808B-1AB5-4BA1-91F7-48842021A6E9}">
      <dgm:prSet/>
      <dgm:spPr/>
      <dgm:t>
        <a:bodyPr/>
        <a:lstStyle/>
        <a:p>
          <a:endParaRPr lang="cs-CZ"/>
        </a:p>
      </dgm:t>
    </dgm:pt>
    <dgm:pt modelId="{2B53CB28-9014-4B59-809D-B5B25F1C3399}">
      <dgm:prSet phldrT="[Text]" custT="1">
        <dgm:style>
          <a:lnRef idx="2">
            <a:schemeClr val="accent1"/>
          </a:lnRef>
          <a:fillRef idx="1">
            <a:schemeClr val="lt1"/>
          </a:fillRef>
          <a:effectRef idx="0">
            <a:schemeClr val="accent1"/>
          </a:effectRef>
          <a:fontRef idx="minor">
            <a:schemeClr val="dk1"/>
          </a:fontRef>
        </dgm:style>
      </dgm:prSet>
      <dgm:spPr/>
      <dgm:t>
        <a:bodyPr/>
        <a:lstStyle/>
        <a:p>
          <a:r>
            <a:rPr lang="cs-CZ" sz="2000" b="0" i="0" dirty="0" err="1">
              <a:solidFill>
                <a:schemeClr val="tx1"/>
              </a:solidFill>
            </a:rPr>
            <a:t>amiodaron</a:t>
          </a:r>
          <a:endParaRPr lang="cs-CZ" sz="2000" b="0" i="0" dirty="0">
            <a:solidFill>
              <a:schemeClr val="tx1"/>
            </a:solidFill>
          </a:endParaRPr>
        </a:p>
        <a:p>
          <a:r>
            <a:rPr lang="cs-CZ" sz="2000" b="0" i="0" dirty="0" err="1">
              <a:solidFill>
                <a:schemeClr val="tx1"/>
              </a:solidFill>
            </a:rPr>
            <a:t>sotalol</a:t>
          </a:r>
          <a:endParaRPr lang="cs-CZ" sz="2000" b="0" i="0" dirty="0">
            <a:solidFill>
              <a:schemeClr val="tx1"/>
            </a:solidFill>
          </a:endParaRPr>
        </a:p>
        <a:p>
          <a:r>
            <a:rPr lang="cs-CZ" sz="2000" b="0" i="0" dirty="0" err="1">
              <a:solidFill>
                <a:schemeClr val="tx1"/>
              </a:solidFill>
            </a:rPr>
            <a:t>ondansetron</a:t>
          </a:r>
          <a:endParaRPr lang="cs-CZ" sz="2000" b="0" i="0" dirty="0">
            <a:solidFill>
              <a:schemeClr val="tx1"/>
            </a:solidFill>
          </a:endParaRPr>
        </a:p>
        <a:p>
          <a:r>
            <a:rPr lang="cs-CZ" sz="2000" b="0" i="0" dirty="0" err="1">
              <a:solidFill>
                <a:schemeClr val="tx1"/>
              </a:solidFill>
            </a:rPr>
            <a:t>propafenon</a:t>
          </a:r>
          <a:endParaRPr lang="cs-CZ" sz="2000" b="0" i="0" dirty="0">
            <a:solidFill>
              <a:schemeClr val="tx1"/>
            </a:solidFill>
          </a:endParaRPr>
        </a:p>
        <a:p>
          <a:r>
            <a:rPr lang="cs-CZ" sz="2000" b="0" i="0" dirty="0">
              <a:solidFill>
                <a:schemeClr val="tx1"/>
              </a:solidFill>
            </a:rPr>
            <a:t>chlorpromazine</a:t>
          </a:r>
        </a:p>
        <a:p>
          <a:r>
            <a:rPr lang="cs-CZ" sz="2000" b="0" i="0" dirty="0" err="1">
              <a:solidFill>
                <a:schemeClr val="tx1"/>
              </a:solidFill>
            </a:rPr>
            <a:t>haloperidol</a:t>
          </a:r>
          <a:endParaRPr lang="cs-CZ" sz="2000" b="0" i="0" dirty="0">
            <a:solidFill>
              <a:schemeClr val="tx1"/>
            </a:solidFill>
          </a:endParaRPr>
        </a:p>
        <a:p>
          <a:r>
            <a:rPr lang="cs-CZ" sz="2000" b="0" i="0" dirty="0" err="1">
              <a:solidFill>
                <a:schemeClr val="tx1"/>
              </a:solidFill>
            </a:rPr>
            <a:t>cisapride</a:t>
          </a:r>
          <a:endParaRPr lang="cs-CZ" sz="2000" b="0" i="0" dirty="0">
            <a:solidFill>
              <a:schemeClr val="tx1"/>
            </a:solidFill>
          </a:endParaRPr>
        </a:p>
        <a:p>
          <a:r>
            <a:rPr lang="cs-CZ" sz="2000" b="0" i="0" dirty="0" err="1">
              <a:solidFill>
                <a:schemeClr val="tx1"/>
              </a:solidFill>
            </a:rPr>
            <a:t>domperidon</a:t>
          </a:r>
          <a:endParaRPr lang="cs-CZ" sz="2000" b="0" i="0" dirty="0">
            <a:solidFill>
              <a:schemeClr val="tx1"/>
            </a:solidFill>
          </a:endParaRPr>
        </a:p>
        <a:p>
          <a:r>
            <a:rPr lang="cs-CZ" sz="2000" b="0" i="0" dirty="0" err="1">
              <a:solidFill>
                <a:schemeClr val="tx1"/>
              </a:solidFill>
            </a:rPr>
            <a:t>pimozide</a:t>
          </a:r>
          <a:endParaRPr lang="cs-CZ" sz="2000" dirty="0">
            <a:solidFill>
              <a:schemeClr val="tx1"/>
            </a:solidFill>
          </a:endParaRPr>
        </a:p>
      </dgm:t>
    </dgm:pt>
    <dgm:pt modelId="{F21328D2-6E23-4E5F-B037-5CA1138A535C}" type="parTrans" cxnId="{19E6D6A8-FE68-46F2-9C6C-BE9809653D22}">
      <dgm:prSet/>
      <dgm:spPr/>
      <dgm:t>
        <a:bodyPr/>
        <a:lstStyle/>
        <a:p>
          <a:endParaRPr lang="cs-CZ"/>
        </a:p>
      </dgm:t>
    </dgm:pt>
    <dgm:pt modelId="{1273A339-E8C4-4569-8AD4-4383A46CD301}" type="sibTrans" cxnId="{19E6D6A8-FE68-46F2-9C6C-BE9809653D22}">
      <dgm:prSet/>
      <dgm:spPr/>
      <dgm:t>
        <a:bodyPr/>
        <a:lstStyle/>
        <a:p>
          <a:endParaRPr lang="cs-CZ"/>
        </a:p>
      </dgm:t>
    </dgm:pt>
    <dgm:pt modelId="{F382ECD8-B757-44E8-8282-0B3156C5A15D}" type="pres">
      <dgm:prSet presAssocID="{6D9F79FC-9037-43B3-B1E9-2093145C9BE6}" presName="cycle" presStyleCnt="0">
        <dgm:presLayoutVars>
          <dgm:chMax val="1"/>
          <dgm:dir/>
          <dgm:animLvl val="ctr"/>
          <dgm:resizeHandles val="exact"/>
        </dgm:presLayoutVars>
      </dgm:prSet>
      <dgm:spPr/>
    </dgm:pt>
    <dgm:pt modelId="{B10F9D1A-939F-480B-A6C0-D30938A36ADF}" type="pres">
      <dgm:prSet presAssocID="{413CFE5F-9689-41AB-8468-D102CAE06997}" presName="centerShape" presStyleLbl="node0" presStyleIdx="0" presStyleCnt="1" custLinFactNeighborX="-260" custLinFactNeighborY="-1465"/>
      <dgm:spPr/>
    </dgm:pt>
    <dgm:pt modelId="{64E71F6B-2E40-477B-99AB-40D4F75B5DD6}" type="pres">
      <dgm:prSet presAssocID="{7F8A46B4-2DEA-401F-B191-06CF6BE88A5C}" presName="parTrans" presStyleLbl="bgSibTrans2D1" presStyleIdx="0" presStyleCnt="3" custLinFactNeighborX="26868" custLinFactNeighborY="-46397"/>
      <dgm:spPr/>
    </dgm:pt>
    <dgm:pt modelId="{5393E2A1-5838-40C1-AB5D-536B89B6F718}" type="pres">
      <dgm:prSet presAssocID="{4676B37A-FCEA-468C-8486-BEAA5979B37E}" presName="node" presStyleLbl="node1" presStyleIdx="0" presStyleCnt="3" custScaleX="77779" custScaleY="121527" custRadScaleRad="108355" custRadScaleInc="14437">
        <dgm:presLayoutVars>
          <dgm:bulletEnabled val="1"/>
        </dgm:presLayoutVars>
      </dgm:prSet>
      <dgm:spPr/>
    </dgm:pt>
    <dgm:pt modelId="{6B8569EE-9E03-45B1-BB6F-BBE5F9F681DB}" type="pres">
      <dgm:prSet presAssocID="{30BEE181-B473-4EFC-84B3-60B1E3E2B283}" presName="parTrans" presStyleLbl="bgSibTrans2D1" presStyleIdx="1" presStyleCnt="3" custAng="20643694" custLinFactNeighborX="10745" custLinFactNeighborY="12784"/>
      <dgm:spPr/>
    </dgm:pt>
    <dgm:pt modelId="{FC88ECCC-889A-4345-857E-BF74AA46B7AB}" type="pres">
      <dgm:prSet presAssocID="{CF5A22C6-E206-4A51-8EC7-14ED4DB67F70}" presName="node" presStyleLbl="node1" presStyleIdx="1" presStyleCnt="3" custScaleX="68507" custScaleY="92663" custRadScaleRad="89805" custRadScaleInc="-159396">
        <dgm:presLayoutVars>
          <dgm:bulletEnabled val="1"/>
        </dgm:presLayoutVars>
      </dgm:prSet>
      <dgm:spPr/>
    </dgm:pt>
    <dgm:pt modelId="{BA813A46-4B3B-4142-84C6-D00627441A2E}" type="pres">
      <dgm:prSet presAssocID="{F21328D2-6E23-4E5F-B037-5CA1138A535C}" presName="parTrans" presStyleLbl="bgSibTrans2D1" presStyleIdx="2" presStyleCnt="3" custLinFactNeighborX="-27695" custLinFactNeighborY="-49365"/>
      <dgm:spPr/>
    </dgm:pt>
    <dgm:pt modelId="{EA8C87FB-DB10-49AE-B7AE-B14D08C05BB7}" type="pres">
      <dgm:prSet presAssocID="{2B53CB28-9014-4B59-809D-B5B25F1C3399}" presName="node" presStyleLbl="node1" presStyleIdx="2" presStyleCnt="3" custScaleX="90399" custScaleY="171485" custRadScaleRad="110030" custRadScaleInc="-14371">
        <dgm:presLayoutVars>
          <dgm:bulletEnabled val="1"/>
        </dgm:presLayoutVars>
      </dgm:prSet>
      <dgm:spPr/>
    </dgm:pt>
  </dgm:ptLst>
  <dgm:cxnLst>
    <dgm:cxn modelId="{92DFB02B-6413-448F-8642-51832D4AAC5B}" type="presOf" srcId="{4676B37A-FCEA-468C-8486-BEAA5979B37E}" destId="{5393E2A1-5838-40C1-AB5D-536B89B6F718}" srcOrd="0" destOrd="0" presId="urn:microsoft.com/office/officeart/2005/8/layout/radial4"/>
    <dgm:cxn modelId="{653F3F3A-DA3D-4253-AC9B-6E9B59E34D40}" type="presOf" srcId="{2B53CB28-9014-4B59-809D-B5B25F1C3399}" destId="{EA8C87FB-DB10-49AE-B7AE-B14D08C05BB7}" srcOrd="0" destOrd="0" presId="urn:microsoft.com/office/officeart/2005/8/layout/radial4"/>
    <dgm:cxn modelId="{93F75540-4D35-48DA-BAC5-59C788C8ADF4}" type="presOf" srcId="{30BEE181-B473-4EFC-84B3-60B1E3E2B283}" destId="{6B8569EE-9E03-45B1-BB6F-BBE5F9F681DB}" srcOrd="0" destOrd="0" presId="urn:microsoft.com/office/officeart/2005/8/layout/radial4"/>
    <dgm:cxn modelId="{AA87034D-CA59-4DD9-9262-79E1E0AB459C}" srcId="{413CFE5F-9689-41AB-8468-D102CAE06997}" destId="{4676B37A-FCEA-468C-8486-BEAA5979B37E}" srcOrd="0" destOrd="0" parTransId="{7F8A46B4-2DEA-401F-B191-06CF6BE88A5C}" sibTransId="{A6E9DFDB-F8CA-4C36-AD90-E16AB2D716CB}"/>
    <dgm:cxn modelId="{3D56C37C-FD58-4ED6-B462-994010C35319}" srcId="{6D9F79FC-9037-43B3-B1E9-2093145C9BE6}" destId="{413CFE5F-9689-41AB-8468-D102CAE06997}" srcOrd="0" destOrd="0" parTransId="{7DE75179-2A61-49D7-9DCB-E644288D7CDE}" sibTransId="{E905E7C6-9B05-46F2-B80F-0114B1D5A300}"/>
    <dgm:cxn modelId="{1ACDFE7E-C5AE-455F-97BA-5E6C28D822CB}" type="presOf" srcId="{F21328D2-6E23-4E5F-B037-5CA1138A535C}" destId="{BA813A46-4B3B-4142-84C6-D00627441A2E}" srcOrd="0" destOrd="0" presId="urn:microsoft.com/office/officeart/2005/8/layout/radial4"/>
    <dgm:cxn modelId="{6D589982-00B9-4A7B-9098-7CED6FD39565}" type="presOf" srcId="{7F8A46B4-2DEA-401F-B191-06CF6BE88A5C}" destId="{64E71F6B-2E40-477B-99AB-40D4F75B5DD6}" srcOrd="0" destOrd="0" presId="urn:microsoft.com/office/officeart/2005/8/layout/radial4"/>
    <dgm:cxn modelId="{597D808B-1AB5-4BA1-91F7-48842021A6E9}" srcId="{413CFE5F-9689-41AB-8468-D102CAE06997}" destId="{CF5A22C6-E206-4A51-8EC7-14ED4DB67F70}" srcOrd="1" destOrd="0" parTransId="{30BEE181-B473-4EFC-84B3-60B1E3E2B283}" sibTransId="{A1A8535A-A3EE-45C4-BFC4-6036C74136F1}"/>
    <dgm:cxn modelId="{863A1A8C-71DD-4D66-8D1E-BEEEB187DEE5}" type="presOf" srcId="{CF5A22C6-E206-4A51-8EC7-14ED4DB67F70}" destId="{FC88ECCC-889A-4345-857E-BF74AA46B7AB}" srcOrd="0" destOrd="0" presId="urn:microsoft.com/office/officeart/2005/8/layout/radial4"/>
    <dgm:cxn modelId="{19E6D6A8-FE68-46F2-9C6C-BE9809653D22}" srcId="{413CFE5F-9689-41AB-8468-D102CAE06997}" destId="{2B53CB28-9014-4B59-809D-B5B25F1C3399}" srcOrd="2" destOrd="0" parTransId="{F21328D2-6E23-4E5F-B037-5CA1138A535C}" sibTransId="{1273A339-E8C4-4569-8AD4-4383A46CD301}"/>
    <dgm:cxn modelId="{9C6BB1E0-9B88-46DE-BA72-74929544B7A6}" type="presOf" srcId="{413CFE5F-9689-41AB-8468-D102CAE06997}" destId="{B10F9D1A-939F-480B-A6C0-D30938A36ADF}" srcOrd="0" destOrd="0" presId="urn:microsoft.com/office/officeart/2005/8/layout/radial4"/>
    <dgm:cxn modelId="{6E1357E8-EB7F-4446-923D-43AAB61F45BD}" type="presOf" srcId="{6D9F79FC-9037-43B3-B1E9-2093145C9BE6}" destId="{F382ECD8-B757-44E8-8282-0B3156C5A15D}" srcOrd="0" destOrd="0" presId="urn:microsoft.com/office/officeart/2005/8/layout/radial4"/>
    <dgm:cxn modelId="{75438810-08EA-47C9-A4AB-261020A43DC4}" type="presParOf" srcId="{F382ECD8-B757-44E8-8282-0B3156C5A15D}" destId="{B10F9D1A-939F-480B-A6C0-D30938A36ADF}" srcOrd="0" destOrd="0" presId="urn:microsoft.com/office/officeart/2005/8/layout/radial4"/>
    <dgm:cxn modelId="{B27E850E-592C-4794-994A-FAAF1996ED39}" type="presParOf" srcId="{F382ECD8-B757-44E8-8282-0B3156C5A15D}" destId="{64E71F6B-2E40-477B-99AB-40D4F75B5DD6}" srcOrd="1" destOrd="0" presId="urn:microsoft.com/office/officeart/2005/8/layout/radial4"/>
    <dgm:cxn modelId="{9CD5C540-77A1-43BB-9054-A9283B46E78E}" type="presParOf" srcId="{F382ECD8-B757-44E8-8282-0B3156C5A15D}" destId="{5393E2A1-5838-40C1-AB5D-536B89B6F718}" srcOrd="2" destOrd="0" presId="urn:microsoft.com/office/officeart/2005/8/layout/radial4"/>
    <dgm:cxn modelId="{A718CC5F-0FE4-4A40-B360-8904550D6D80}" type="presParOf" srcId="{F382ECD8-B757-44E8-8282-0B3156C5A15D}" destId="{6B8569EE-9E03-45B1-BB6F-BBE5F9F681DB}" srcOrd="3" destOrd="0" presId="urn:microsoft.com/office/officeart/2005/8/layout/radial4"/>
    <dgm:cxn modelId="{FD73AAB2-2CA3-456F-9872-27F39370520B}" type="presParOf" srcId="{F382ECD8-B757-44E8-8282-0B3156C5A15D}" destId="{FC88ECCC-889A-4345-857E-BF74AA46B7AB}" srcOrd="4" destOrd="0" presId="urn:microsoft.com/office/officeart/2005/8/layout/radial4"/>
    <dgm:cxn modelId="{BC8EF692-2CCF-41A3-892B-2DEC7CB44D02}" type="presParOf" srcId="{F382ECD8-B757-44E8-8282-0B3156C5A15D}" destId="{BA813A46-4B3B-4142-84C6-D00627441A2E}" srcOrd="5" destOrd="0" presId="urn:microsoft.com/office/officeart/2005/8/layout/radial4"/>
    <dgm:cxn modelId="{C1ADA504-CFF2-4C42-8CF1-5B040D177859}" type="presParOf" srcId="{F382ECD8-B757-44E8-8282-0B3156C5A15D}" destId="{EA8C87FB-DB10-49AE-B7AE-B14D08C05BB7}"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F96AF-3EC1-4AB6-B503-8BEA1E916EA4}">
      <dsp:nvSpPr>
        <dsp:cNvPr id="0" name=""/>
        <dsp:cNvSpPr/>
      </dsp:nvSpPr>
      <dsp:spPr>
        <a:xfrm>
          <a:off x="5349856" y="2806617"/>
          <a:ext cx="486052" cy="1567518"/>
        </a:xfrm>
        <a:custGeom>
          <a:avLst/>
          <a:gdLst/>
          <a:ahLst/>
          <a:cxnLst/>
          <a:rect l="0" t="0" r="0" b="0"/>
          <a:pathLst>
            <a:path>
              <a:moveTo>
                <a:pt x="0" y="0"/>
              </a:moveTo>
              <a:lnTo>
                <a:pt x="243026" y="0"/>
              </a:lnTo>
              <a:lnTo>
                <a:pt x="243026" y="1567518"/>
              </a:lnTo>
              <a:lnTo>
                <a:pt x="486052" y="156751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C168D6-D885-421D-A6CE-90149E2547BA}">
      <dsp:nvSpPr>
        <dsp:cNvPr id="0" name=""/>
        <dsp:cNvSpPr/>
      </dsp:nvSpPr>
      <dsp:spPr>
        <a:xfrm>
          <a:off x="5349856" y="2806617"/>
          <a:ext cx="486052" cy="522506"/>
        </a:xfrm>
        <a:custGeom>
          <a:avLst/>
          <a:gdLst/>
          <a:ahLst/>
          <a:cxnLst/>
          <a:rect l="0" t="0" r="0" b="0"/>
          <a:pathLst>
            <a:path>
              <a:moveTo>
                <a:pt x="0" y="0"/>
              </a:moveTo>
              <a:lnTo>
                <a:pt x="243026" y="0"/>
              </a:lnTo>
              <a:lnTo>
                <a:pt x="243026" y="522506"/>
              </a:lnTo>
              <a:lnTo>
                <a:pt x="486052" y="52250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898B34-4539-4425-8B1A-03B0121A72A1}">
      <dsp:nvSpPr>
        <dsp:cNvPr id="0" name=""/>
        <dsp:cNvSpPr/>
      </dsp:nvSpPr>
      <dsp:spPr>
        <a:xfrm>
          <a:off x="5349856" y="2284111"/>
          <a:ext cx="486052" cy="522506"/>
        </a:xfrm>
        <a:custGeom>
          <a:avLst/>
          <a:gdLst/>
          <a:ahLst/>
          <a:cxnLst/>
          <a:rect l="0" t="0" r="0" b="0"/>
          <a:pathLst>
            <a:path>
              <a:moveTo>
                <a:pt x="0" y="522506"/>
              </a:moveTo>
              <a:lnTo>
                <a:pt x="243026" y="522506"/>
              </a:lnTo>
              <a:lnTo>
                <a:pt x="243026" y="0"/>
              </a:lnTo>
              <a:lnTo>
                <a:pt x="486052"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156902-BD15-4FB1-A00C-E2E94630E52B}">
      <dsp:nvSpPr>
        <dsp:cNvPr id="0" name=""/>
        <dsp:cNvSpPr/>
      </dsp:nvSpPr>
      <dsp:spPr>
        <a:xfrm>
          <a:off x="5349856" y="1239098"/>
          <a:ext cx="486052" cy="1567518"/>
        </a:xfrm>
        <a:custGeom>
          <a:avLst/>
          <a:gdLst/>
          <a:ahLst/>
          <a:cxnLst/>
          <a:rect l="0" t="0" r="0" b="0"/>
          <a:pathLst>
            <a:path>
              <a:moveTo>
                <a:pt x="0" y="1567518"/>
              </a:moveTo>
              <a:lnTo>
                <a:pt x="243026" y="1567518"/>
              </a:lnTo>
              <a:lnTo>
                <a:pt x="243026" y="0"/>
              </a:lnTo>
              <a:lnTo>
                <a:pt x="486052"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62E77B-998A-4584-AD92-E5474B52518B}">
      <dsp:nvSpPr>
        <dsp:cNvPr id="0" name=""/>
        <dsp:cNvSpPr/>
      </dsp:nvSpPr>
      <dsp:spPr>
        <a:xfrm>
          <a:off x="2433542" y="2284111"/>
          <a:ext cx="486052" cy="522506"/>
        </a:xfrm>
        <a:custGeom>
          <a:avLst/>
          <a:gdLst/>
          <a:ahLst/>
          <a:cxnLst/>
          <a:rect l="0" t="0" r="0" b="0"/>
          <a:pathLst>
            <a:path>
              <a:moveTo>
                <a:pt x="0" y="0"/>
              </a:moveTo>
              <a:lnTo>
                <a:pt x="243026" y="0"/>
              </a:lnTo>
              <a:lnTo>
                <a:pt x="243026" y="522506"/>
              </a:lnTo>
              <a:lnTo>
                <a:pt x="486052" y="52250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1E0C53-7DBB-4DAD-A0DB-C25A6221B2E3}">
      <dsp:nvSpPr>
        <dsp:cNvPr id="0" name=""/>
        <dsp:cNvSpPr/>
      </dsp:nvSpPr>
      <dsp:spPr>
        <a:xfrm>
          <a:off x="2433542" y="1761605"/>
          <a:ext cx="486052" cy="522506"/>
        </a:xfrm>
        <a:custGeom>
          <a:avLst/>
          <a:gdLst/>
          <a:ahLst/>
          <a:cxnLst/>
          <a:rect l="0" t="0" r="0" b="0"/>
          <a:pathLst>
            <a:path>
              <a:moveTo>
                <a:pt x="0" y="522506"/>
              </a:moveTo>
              <a:lnTo>
                <a:pt x="243026" y="522506"/>
              </a:lnTo>
              <a:lnTo>
                <a:pt x="243026" y="0"/>
              </a:lnTo>
              <a:lnTo>
                <a:pt x="486052"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91830B-0B71-48CB-84F7-1BEB81BD463E}">
      <dsp:nvSpPr>
        <dsp:cNvPr id="0" name=""/>
        <dsp:cNvSpPr/>
      </dsp:nvSpPr>
      <dsp:spPr>
        <a:xfrm>
          <a:off x="2430261" y="670872"/>
          <a:ext cx="489333" cy="91440"/>
        </a:xfrm>
        <a:custGeom>
          <a:avLst/>
          <a:gdLst/>
          <a:ahLst/>
          <a:cxnLst/>
          <a:rect l="0" t="0" r="0" b="0"/>
          <a:pathLst>
            <a:path>
              <a:moveTo>
                <a:pt x="0" y="45734"/>
              </a:moveTo>
              <a:lnTo>
                <a:pt x="246306" y="45734"/>
              </a:lnTo>
              <a:lnTo>
                <a:pt x="246306" y="45720"/>
              </a:lnTo>
              <a:lnTo>
                <a:pt x="489333"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D3D124-8078-40B0-ACF7-D74F7D895E54}">
      <dsp:nvSpPr>
        <dsp:cNvPr id="0" name=""/>
        <dsp:cNvSpPr/>
      </dsp:nvSpPr>
      <dsp:spPr>
        <a:xfrm>
          <a:off x="0" y="345992"/>
          <a:ext cx="2430261" cy="74122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cs-CZ" sz="2400" b="0" kern="1200" cap="none" spc="0" dirty="0" err="1">
              <a:ln w="0"/>
              <a:effectLst/>
              <a:latin typeface="+mj-lt"/>
            </a:rPr>
            <a:t>Pharmaceutical</a:t>
          </a:r>
          <a:endParaRPr lang="cs-CZ" sz="2400" b="0" kern="1200" cap="none" spc="0" dirty="0">
            <a:ln w="0"/>
            <a:effectLst/>
            <a:latin typeface="+mj-lt"/>
          </a:endParaRPr>
        </a:p>
      </dsp:txBody>
      <dsp:txXfrm>
        <a:off x="0" y="345992"/>
        <a:ext cx="2430261" cy="741229"/>
      </dsp:txXfrm>
    </dsp:sp>
    <dsp:sp modelId="{F93CE04C-6F39-4B84-9180-FEB50F12CE42}">
      <dsp:nvSpPr>
        <dsp:cNvPr id="0" name=""/>
        <dsp:cNvSpPr/>
      </dsp:nvSpPr>
      <dsp:spPr>
        <a:xfrm>
          <a:off x="2919594" y="345977"/>
          <a:ext cx="2430261" cy="74122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cs-CZ" sz="2000" b="0" kern="1200" cap="none" spc="0" dirty="0" err="1">
              <a:ln w="0"/>
              <a:effectLst/>
              <a:latin typeface="+mj-lt"/>
            </a:rPr>
            <a:t>Incompatibilities</a:t>
          </a:r>
          <a:endParaRPr lang="cs-CZ" sz="1600" b="0" kern="1200" cap="none" spc="0" dirty="0">
            <a:ln w="0"/>
            <a:effectLst/>
            <a:latin typeface="+mj-lt"/>
          </a:endParaRPr>
        </a:p>
      </dsp:txBody>
      <dsp:txXfrm>
        <a:off x="2919594" y="345977"/>
        <a:ext cx="2430261" cy="741229"/>
      </dsp:txXfrm>
    </dsp:sp>
    <dsp:sp modelId="{1639BD67-4152-4BD1-B518-4F829A3C5D44}">
      <dsp:nvSpPr>
        <dsp:cNvPr id="0" name=""/>
        <dsp:cNvSpPr/>
      </dsp:nvSpPr>
      <dsp:spPr>
        <a:xfrm>
          <a:off x="3280" y="1913496"/>
          <a:ext cx="2430261" cy="74122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cs-CZ" sz="2400" b="0" kern="1200" cap="none" spc="0" dirty="0" err="1">
              <a:ln w="0"/>
              <a:effectLst/>
              <a:latin typeface="+mj-lt"/>
            </a:rPr>
            <a:t>Pharmacological</a:t>
          </a:r>
          <a:endParaRPr lang="cs-CZ" sz="2400" b="0" kern="1200" cap="none" spc="0" dirty="0">
            <a:ln w="0"/>
            <a:effectLst/>
            <a:latin typeface="+mj-lt"/>
          </a:endParaRPr>
        </a:p>
      </dsp:txBody>
      <dsp:txXfrm>
        <a:off x="3280" y="1913496"/>
        <a:ext cx="2430261" cy="741229"/>
      </dsp:txXfrm>
    </dsp:sp>
    <dsp:sp modelId="{CFBADFC8-4C78-4176-9F9A-F403F7E0F4FD}">
      <dsp:nvSpPr>
        <dsp:cNvPr id="0" name=""/>
        <dsp:cNvSpPr/>
      </dsp:nvSpPr>
      <dsp:spPr>
        <a:xfrm>
          <a:off x="2919594" y="1390990"/>
          <a:ext cx="2430261" cy="74122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cs-CZ" sz="2000" b="0" kern="1200" cap="none" spc="0" dirty="0" err="1">
              <a:ln w="0"/>
              <a:effectLst/>
              <a:latin typeface="+mj-lt"/>
            </a:rPr>
            <a:t>Pharmacodynamics</a:t>
          </a:r>
          <a:endParaRPr lang="cs-CZ" sz="2000" b="0" kern="1200" cap="none" spc="0" dirty="0">
            <a:ln w="0"/>
            <a:effectLst/>
            <a:latin typeface="+mj-lt"/>
          </a:endParaRPr>
        </a:p>
      </dsp:txBody>
      <dsp:txXfrm>
        <a:off x="2919594" y="1390990"/>
        <a:ext cx="2430261" cy="741229"/>
      </dsp:txXfrm>
    </dsp:sp>
    <dsp:sp modelId="{116788A7-CB35-4A63-9BA6-E229163AA8C7}">
      <dsp:nvSpPr>
        <dsp:cNvPr id="0" name=""/>
        <dsp:cNvSpPr/>
      </dsp:nvSpPr>
      <dsp:spPr>
        <a:xfrm>
          <a:off x="2919594" y="2436002"/>
          <a:ext cx="2430261" cy="74122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cs-CZ" sz="2000" b="0" kern="1200" cap="none" spc="0" dirty="0" err="1">
              <a:ln w="0"/>
              <a:effectLst/>
              <a:latin typeface="+mj-lt"/>
            </a:rPr>
            <a:t>Pharmacokinetics</a:t>
          </a:r>
          <a:endParaRPr lang="cs-CZ" sz="2000" b="0" kern="1200" cap="none" spc="0" dirty="0">
            <a:ln w="0"/>
            <a:effectLst/>
            <a:latin typeface="+mj-lt"/>
          </a:endParaRPr>
        </a:p>
      </dsp:txBody>
      <dsp:txXfrm>
        <a:off x="2919594" y="2436002"/>
        <a:ext cx="2430261" cy="741229"/>
      </dsp:txXfrm>
    </dsp:sp>
    <dsp:sp modelId="{6CA0F647-72A2-4562-A5DF-F121982D6CC4}">
      <dsp:nvSpPr>
        <dsp:cNvPr id="0" name=""/>
        <dsp:cNvSpPr/>
      </dsp:nvSpPr>
      <dsp:spPr>
        <a:xfrm>
          <a:off x="5835908" y="868483"/>
          <a:ext cx="2430261" cy="741229"/>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cs-CZ" sz="2000" b="0" kern="1200" cap="none" spc="0" dirty="0" err="1">
              <a:ln w="0"/>
              <a:effectLst/>
              <a:latin typeface="+mj-lt"/>
            </a:rPr>
            <a:t>Absorption</a:t>
          </a:r>
          <a:endParaRPr lang="cs-CZ" sz="2000" b="0" kern="1200" cap="none" spc="0" dirty="0">
            <a:ln w="0"/>
            <a:effectLst/>
            <a:latin typeface="+mj-lt"/>
          </a:endParaRPr>
        </a:p>
      </dsp:txBody>
      <dsp:txXfrm>
        <a:off x="5835908" y="868483"/>
        <a:ext cx="2430261" cy="741229"/>
      </dsp:txXfrm>
    </dsp:sp>
    <dsp:sp modelId="{B294ED9E-66BD-4329-A1A1-BFDF19A1FE15}">
      <dsp:nvSpPr>
        <dsp:cNvPr id="0" name=""/>
        <dsp:cNvSpPr/>
      </dsp:nvSpPr>
      <dsp:spPr>
        <a:xfrm>
          <a:off x="5835908" y="1913496"/>
          <a:ext cx="2430261" cy="741229"/>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cs-CZ" sz="2000" b="0" kern="1200" cap="none" spc="0" dirty="0" err="1">
              <a:ln w="0"/>
              <a:effectLst/>
              <a:latin typeface="+mj-lt"/>
            </a:rPr>
            <a:t>Metabolisms</a:t>
          </a:r>
          <a:endParaRPr lang="cs-CZ" sz="2000" b="0" kern="1200" cap="none" spc="0" dirty="0">
            <a:ln w="0"/>
            <a:effectLst/>
            <a:latin typeface="+mj-lt"/>
          </a:endParaRPr>
        </a:p>
      </dsp:txBody>
      <dsp:txXfrm>
        <a:off x="5835908" y="1913496"/>
        <a:ext cx="2430261" cy="741229"/>
      </dsp:txXfrm>
    </dsp:sp>
    <dsp:sp modelId="{06A5DDA9-AA6C-4743-9AA2-E16E8B0BEEDF}">
      <dsp:nvSpPr>
        <dsp:cNvPr id="0" name=""/>
        <dsp:cNvSpPr/>
      </dsp:nvSpPr>
      <dsp:spPr>
        <a:xfrm>
          <a:off x="5835908" y="2958508"/>
          <a:ext cx="2430261" cy="741229"/>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cs-CZ" sz="2000" b="0" kern="1200" cap="none" spc="0" dirty="0" err="1">
              <a:ln w="0"/>
              <a:effectLst/>
              <a:latin typeface="+mj-lt"/>
            </a:rPr>
            <a:t>Distribution</a:t>
          </a:r>
          <a:endParaRPr lang="cs-CZ" sz="2000" b="0" kern="1200" cap="none" spc="0" dirty="0">
            <a:ln w="0"/>
            <a:effectLst/>
            <a:latin typeface="+mj-lt"/>
          </a:endParaRPr>
        </a:p>
      </dsp:txBody>
      <dsp:txXfrm>
        <a:off x="5835908" y="2958508"/>
        <a:ext cx="2430261" cy="741229"/>
      </dsp:txXfrm>
    </dsp:sp>
    <dsp:sp modelId="{7A7FA857-6EAB-425C-9FDE-A992259C6A4C}">
      <dsp:nvSpPr>
        <dsp:cNvPr id="0" name=""/>
        <dsp:cNvSpPr/>
      </dsp:nvSpPr>
      <dsp:spPr>
        <a:xfrm>
          <a:off x="5835908" y="4003521"/>
          <a:ext cx="2430261" cy="741229"/>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cs-CZ" sz="2000" b="0" kern="1200" cap="none" spc="0" dirty="0" err="1">
              <a:ln w="0"/>
              <a:effectLst/>
              <a:latin typeface="+mj-lt"/>
            </a:rPr>
            <a:t>Excretion</a:t>
          </a:r>
          <a:endParaRPr lang="cs-CZ" sz="2000" b="0" kern="1200" cap="none" spc="0" dirty="0">
            <a:ln w="0"/>
            <a:effectLst/>
            <a:latin typeface="+mj-lt"/>
          </a:endParaRPr>
        </a:p>
      </dsp:txBody>
      <dsp:txXfrm>
        <a:off x="5835908" y="4003521"/>
        <a:ext cx="2430261" cy="7412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79F49-F8B3-4D78-95BE-46582D7436E9}">
      <dsp:nvSpPr>
        <dsp:cNvPr id="0" name=""/>
        <dsp:cNvSpPr/>
      </dsp:nvSpPr>
      <dsp:spPr>
        <a:xfrm>
          <a:off x="4171592" y="2051970"/>
          <a:ext cx="405278" cy="1742697"/>
        </a:xfrm>
        <a:custGeom>
          <a:avLst/>
          <a:gdLst/>
          <a:ahLst/>
          <a:cxnLst/>
          <a:rect l="0" t="0" r="0" b="0"/>
          <a:pathLst>
            <a:path>
              <a:moveTo>
                <a:pt x="0" y="0"/>
              </a:moveTo>
              <a:lnTo>
                <a:pt x="202639" y="0"/>
              </a:lnTo>
              <a:lnTo>
                <a:pt x="202639" y="1742697"/>
              </a:lnTo>
              <a:lnTo>
                <a:pt x="405278" y="1742697"/>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D7FA411-EBEB-442B-BBE1-B4F71C7C3B30}">
      <dsp:nvSpPr>
        <dsp:cNvPr id="0" name=""/>
        <dsp:cNvSpPr/>
      </dsp:nvSpPr>
      <dsp:spPr>
        <a:xfrm>
          <a:off x="4171592" y="2051970"/>
          <a:ext cx="405278" cy="871348"/>
        </a:xfrm>
        <a:custGeom>
          <a:avLst/>
          <a:gdLst/>
          <a:ahLst/>
          <a:cxnLst/>
          <a:rect l="0" t="0" r="0" b="0"/>
          <a:pathLst>
            <a:path>
              <a:moveTo>
                <a:pt x="0" y="0"/>
              </a:moveTo>
              <a:lnTo>
                <a:pt x="202639" y="0"/>
              </a:lnTo>
              <a:lnTo>
                <a:pt x="202639" y="871348"/>
              </a:lnTo>
              <a:lnTo>
                <a:pt x="405278" y="871348"/>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5C7A30-510D-4799-BB01-72E8603E6FCB}">
      <dsp:nvSpPr>
        <dsp:cNvPr id="0" name=""/>
        <dsp:cNvSpPr/>
      </dsp:nvSpPr>
      <dsp:spPr>
        <a:xfrm>
          <a:off x="4171592" y="2006250"/>
          <a:ext cx="405278" cy="91440"/>
        </a:xfrm>
        <a:custGeom>
          <a:avLst/>
          <a:gdLst/>
          <a:ahLst/>
          <a:cxnLst/>
          <a:rect l="0" t="0" r="0" b="0"/>
          <a:pathLst>
            <a:path>
              <a:moveTo>
                <a:pt x="0" y="45720"/>
              </a:moveTo>
              <a:lnTo>
                <a:pt x="405278" y="45720"/>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E740C10-80B5-46C0-9DCF-5C3C9F87BAB3}">
      <dsp:nvSpPr>
        <dsp:cNvPr id="0" name=""/>
        <dsp:cNvSpPr/>
      </dsp:nvSpPr>
      <dsp:spPr>
        <a:xfrm>
          <a:off x="4171592" y="1180621"/>
          <a:ext cx="405278" cy="871348"/>
        </a:xfrm>
        <a:custGeom>
          <a:avLst/>
          <a:gdLst/>
          <a:ahLst/>
          <a:cxnLst/>
          <a:rect l="0" t="0" r="0" b="0"/>
          <a:pathLst>
            <a:path>
              <a:moveTo>
                <a:pt x="0" y="871348"/>
              </a:moveTo>
              <a:lnTo>
                <a:pt x="202639" y="871348"/>
              </a:lnTo>
              <a:lnTo>
                <a:pt x="202639" y="0"/>
              </a:lnTo>
              <a:lnTo>
                <a:pt x="405278" y="0"/>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AA67E2-9A61-4AB0-958E-F676B2717D38}">
      <dsp:nvSpPr>
        <dsp:cNvPr id="0" name=""/>
        <dsp:cNvSpPr/>
      </dsp:nvSpPr>
      <dsp:spPr>
        <a:xfrm>
          <a:off x="4171592" y="309272"/>
          <a:ext cx="405278" cy="1742697"/>
        </a:xfrm>
        <a:custGeom>
          <a:avLst/>
          <a:gdLst/>
          <a:ahLst/>
          <a:cxnLst/>
          <a:rect l="0" t="0" r="0" b="0"/>
          <a:pathLst>
            <a:path>
              <a:moveTo>
                <a:pt x="0" y="1742697"/>
              </a:moveTo>
              <a:lnTo>
                <a:pt x="202639" y="1742697"/>
              </a:lnTo>
              <a:lnTo>
                <a:pt x="202639" y="0"/>
              </a:lnTo>
              <a:lnTo>
                <a:pt x="405278" y="0"/>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3067AE0-DE7F-478F-971B-39992CB3E409}">
      <dsp:nvSpPr>
        <dsp:cNvPr id="0" name=""/>
        <dsp:cNvSpPr/>
      </dsp:nvSpPr>
      <dsp:spPr>
        <a:xfrm>
          <a:off x="2145199" y="1742945"/>
          <a:ext cx="2026392" cy="61804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cs-CZ" sz="2100" b="0" kern="1200" cap="none" spc="0" dirty="0" err="1">
              <a:ln w="0"/>
              <a:effectLst/>
              <a:latin typeface="+mj-lt"/>
            </a:rPr>
            <a:t>Drug</a:t>
          </a:r>
          <a:r>
            <a:rPr lang="cs-CZ" sz="2100" b="0" kern="1200" cap="none" spc="0" dirty="0">
              <a:ln w="0"/>
              <a:effectLst/>
              <a:latin typeface="+mj-lt"/>
            </a:rPr>
            <a:t> </a:t>
          </a:r>
          <a:r>
            <a:rPr lang="cs-CZ" sz="2100" b="0" kern="1200" cap="none" spc="0" dirty="0" err="1">
              <a:ln w="0"/>
              <a:effectLst/>
              <a:latin typeface="+mj-lt"/>
            </a:rPr>
            <a:t>interaction</a:t>
          </a:r>
          <a:endParaRPr lang="cs-CZ" sz="2100" kern="1200" dirty="0"/>
        </a:p>
      </dsp:txBody>
      <dsp:txXfrm>
        <a:off x="2145199" y="1742945"/>
        <a:ext cx="2026392" cy="618049"/>
      </dsp:txXfrm>
    </dsp:sp>
    <dsp:sp modelId="{133651DA-5503-4B90-8102-D3B409290AC0}">
      <dsp:nvSpPr>
        <dsp:cNvPr id="0" name=""/>
        <dsp:cNvSpPr/>
      </dsp:nvSpPr>
      <dsp:spPr>
        <a:xfrm>
          <a:off x="4576871" y="247"/>
          <a:ext cx="2026392" cy="61804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cs-CZ" sz="2100" b="0" kern="1200" cap="none" spc="0" dirty="0">
              <a:ln w="0"/>
              <a:effectLst/>
              <a:latin typeface="+mj-lt"/>
            </a:rPr>
            <a:t> </a:t>
          </a:r>
          <a:r>
            <a:rPr lang="cs-CZ" sz="2100" b="0" kern="1200" cap="none" spc="0" dirty="0" err="1">
              <a:ln w="0"/>
              <a:effectLst/>
              <a:latin typeface="+mj-lt"/>
            </a:rPr>
            <a:t>Drug</a:t>
          </a:r>
          <a:endParaRPr lang="cs-CZ" sz="2100" b="0" kern="1200" cap="none" spc="0" dirty="0">
            <a:ln w="0"/>
            <a:effectLst/>
            <a:latin typeface="+mj-lt"/>
          </a:endParaRPr>
        </a:p>
      </dsp:txBody>
      <dsp:txXfrm>
        <a:off x="4576871" y="247"/>
        <a:ext cx="2026392" cy="618049"/>
      </dsp:txXfrm>
    </dsp:sp>
    <dsp:sp modelId="{20AFD5D7-9FBF-414C-96DA-48FC2F68E7C1}">
      <dsp:nvSpPr>
        <dsp:cNvPr id="0" name=""/>
        <dsp:cNvSpPr/>
      </dsp:nvSpPr>
      <dsp:spPr>
        <a:xfrm>
          <a:off x="4576871" y="871596"/>
          <a:ext cx="2026392" cy="61804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cs-CZ" sz="2100" b="0" kern="1200" cap="none" spc="0" dirty="0">
              <a:ln w="0"/>
              <a:effectLst/>
              <a:latin typeface="+mj-lt"/>
            </a:rPr>
            <a:t>Food and </a:t>
          </a:r>
          <a:r>
            <a:rPr lang="cs-CZ" sz="2100" b="0" kern="1200" cap="none" spc="0" dirty="0" err="1">
              <a:ln w="0"/>
              <a:effectLst/>
              <a:latin typeface="+mj-lt"/>
            </a:rPr>
            <a:t>beverage</a:t>
          </a:r>
          <a:endParaRPr lang="cs-CZ" sz="2100" b="0" kern="1200" cap="none" spc="0" dirty="0">
            <a:ln w="0"/>
            <a:effectLst/>
            <a:latin typeface="+mj-lt"/>
          </a:endParaRPr>
        </a:p>
      </dsp:txBody>
      <dsp:txXfrm>
        <a:off x="4576871" y="871596"/>
        <a:ext cx="2026392" cy="618049"/>
      </dsp:txXfrm>
    </dsp:sp>
    <dsp:sp modelId="{F1710D29-B29E-4AC3-9CE4-39EBF1D439DF}">
      <dsp:nvSpPr>
        <dsp:cNvPr id="0" name=""/>
        <dsp:cNvSpPr/>
      </dsp:nvSpPr>
      <dsp:spPr>
        <a:xfrm>
          <a:off x="4576871" y="1742945"/>
          <a:ext cx="2026392" cy="61804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cs-CZ" sz="2100" b="0" kern="1200" cap="none" spc="0" dirty="0" err="1">
              <a:ln w="0"/>
              <a:effectLst/>
              <a:latin typeface="+mj-lt"/>
            </a:rPr>
            <a:t>Alcohol</a:t>
          </a:r>
          <a:endParaRPr lang="cs-CZ" sz="2100" b="0" kern="1200" cap="none" spc="0" dirty="0">
            <a:ln w="0"/>
            <a:effectLst/>
            <a:latin typeface="+mj-lt"/>
          </a:endParaRPr>
        </a:p>
      </dsp:txBody>
      <dsp:txXfrm>
        <a:off x="4576871" y="1742945"/>
        <a:ext cx="2026392" cy="618049"/>
      </dsp:txXfrm>
    </dsp:sp>
    <dsp:sp modelId="{23434D60-AF78-4A2D-B0AB-15D215C08CC7}">
      <dsp:nvSpPr>
        <dsp:cNvPr id="0" name=""/>
        <dsp:cNvSpPr/>
      </dsp:nvSpPr>
      <dsp:spPr>
        <a:xfrm>
          <a:off x="4576871" y="2614294"/>
          <a:ext cx="2026392" cy="61804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cs-CZ" sz="2100" b="0" i="0" u="none" kern="1200" dirty="0" err="1"/>
            <a:t>Nutritional</a:t>
          </a:r>
          <a:r>
            <a:rPr lang="cs-CZ" sz="2100" b="0" i="0" u="none" kern="1200" dirty="0"/>
            <a:t> </a:t>
          </a:r>
          <a:r>
            <a:rPr lang="cs-CZ" sz="2100" b="0" i="0" u="none" kern="1200" dirty="0" err="1"/>
            <a:t>supplements</a:t>
          </a:r>
          <a:endParaRPr lang="cs-CZ" sz="2100" b="0" kern="1200" cap="none" spc="0" dirty="0">
            <a:ln w="0"/>
            <a:effectLst/>
            <a:latin typeface="+mj-lt"/>
          </a:endParaRPr>
        </a:p>
      </dsp:txBody>
      <dsp:txXfrm>
        <a:off x="4576871" y="2614294"/>
        <a:ext cx="2026392" cy="618049"/>
      </dsp:txXfrm>
    </dsp:sp>
    <dsp:sp modelId="{4B974E23-43C5-415F-BB23-1F7D36D9CE03}">
      <dsp:nvSpPr>
        <dsp:cNvPr id="0" name=""/>
        <dsp:cNvSpPr/>
      </dsp:nvSpPr>
      <dsp:spPr>
        <a:xfrm>
          <a:off x="4576871" y="3485643"/>
          <a:ext cx="2026392" cy="61804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cs-CZ" sz="2100" b="0" kern="1200" cap="none" spc="0" dirty="0">
              <a:ln w="0"/>
              <a:effectLst/>
              <a:latin typeface="+mj-lt"/>
            </a:rPr>
            <a:t>Smoking</a:t>
          </a:r>
        </a:p>
      </dsp:txBody>
      <dsp:txXfrm>
        <a:off x="4576871" y="3485643"/>
        <a:ext cx="2026392" cy="618049"/>
      </dsp:txXfrm>
    </dsp:sp>
    <dsp:sp modelId="{A5C7C621-7120-45C4-BC7B-DAC42E77C591}">
      <dsp:nvSpPr>
        <dsp:cNvPr id="0" name=""/>
        <dsp:cNvSpPr/>
      </dsp:nvSpPr>
      <dsp:spPr>
        <a:xfrm>
          <a:off x="58035" y="0"/>
          <a:ext cx="3703496" cy="57988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0" i="0" u="none" kern="1200" dirty="0"/>
            <a:t>Change of expected drug properties caused by</a:t>
          </a:r>
          <a:endParaRPr lang="cs-CZ" sz="2100" kern="1200" dirty="0"/>
        </a:p>
      </dsp:txBody>
      <dsp:txXfrm>
        <a:off x="58035" y="0"/>
        <a:ext cx="3703496" cy="5798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0DDC6-6AED-44E8-B2F5-55CF3C1C34FA}">
      <dsp:nvSpPr>
        <dsp:cNvPr id="0" name=""/>
        <dsp:cNvSpPr/>
      </dsp:nvSpPr>
      <dsp:spPr>
        <a:xfrm>
          <a:off x="0" y="0"/>
          <a:ext cx="10755984" cy="5195589"/>
        </a:xfrm>
        <a:prstGeom prst="roundRect">
          <a:avLst>
            <a:gd name="adj" fmla="val 85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4032354" numCol="1" spcCol="1270" anchor="t" anchorCtr="0">
          <a:noAutofit/>
        </a:bodyPr>
        <a:lstStyle/>
        <a:p>
          <a:pPr marL="0" lvl="0" indent="0" algn="l" defTabSz="1600200">
            <a:lnSpc>
              <a:spcPct val="100000"/>
            </a:lnSpc>
            <a:spcBef>
              <a:spcPct val="0"/>
            </a:spcBef>
            <a:spcAft>
              <a:spcPts val="0"/>
            </a:spcAft>
            <a:buNone/>
          </a:pPr>
          <a:r>
            <a:rPr lang="cs-CZ" sz="3600" kern="1200" dirty="0"/>
            <a:t>TKI/azole </a:t>
          </a:r>
        </a:p>
        <a:p>
          <a:pPr marL="0" lvl="0" indent="0" algn="l" defTabSz="1600200">
            <a:lnSpc>
              <a:spcPct val="100000"/>
            </a:lnSpc>
            <a:spcBef>
              <a:spcPct val="0"/>
            </a:spcBef>
            <a:spcAft>
              <a:spcPts val="0"/>
            </a:spcAft>
            <a:buNone/>
          </a:pPr>
          <a:r>
            <a:rPr lang="cs-CZ" sz="3600" kern="1200" dirty="0" err="1"/>
            <a:t>antimycotics</a:t>
          </a:r>
          <a:endParaRPr lang="cs-CZ" sz="3600" kern="1200" dirty="0"/>
        </a:p>
      </dsp:txBody>
      <dsp:txXfrm>
        <a:off x="129348" y="129348"/>
        <a:ext cx="10497288" cy="4936893"/>
      </dsp:txXfrm>
    </dsp:sp>
    <dsp:sp modelId="{7D658F90-7674-46F5-9C93-6E9DE16952F7}">
      <dsp:nvSpPr>
        <dsp:cNvPr id="0" name=""/>
        <dsp:cNvSpPr/>
      </dsp:nvSpPr>
      <dsp:spPr>
        <a:xfrm>
          <a:off x="297182" y="1280043"/>
          <a:ext cx="1613397" cy="702343"/>
        </a:xfrm>
        <a:prstGeom prst="roundRect">
          <a:avLst>
            <a:gd name="adj" fmla="val 105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s-CZ" sz="1200" kern="1200" dirty="0" err="1"/>
            <a:t>sunitinib</a:t>
          </a:r>
          <a:endParaRPr lang="cs-CZ" sz="1200" kern="1200" dirty="0"/>
        </a:p>
      </dsp:txBody>
      <dsp:txXfrm>
        <a:off x="318781" y="1301642"/>
        <a:ext cx="1570199" cy="659145"/>
      </dsp:txXfrm>
    </dsp:sp>
    <dsp:sp modelId="{0460F2DE-0C99-4A81-9F54-6B628EC7A5A7}">
      <dsp:nvSpPr>
        <dsp:cNvPr id="0" name=""/>
        <dsp:cNvSpPr/>
      </dsp:nvSpPr>
      <dsp:spPr>
        <a:xfrm>
          <a:off x="268899" y="2032397"/>
          <a:ext cx="1613397" cy="702343"/>
        </a:xfrm>
        <a:prstGeom prst="roundRect">
          <a:avLst>
            <a:gd name="adj" fmla="val 105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s-CZ" sz="1200" kern="1200" dirty="0" err="1"/>
            <a:t>Gefitinib</a:t>
          </a:r>
          <a:endParaRPr lang="cs-CZ" sz="1200" kern="1200" dirty="0"/>
        </a:p>
      </dsp:txBody>
      <dsp:txXfrm>
        <a:off x="290498" y="2053996"/>
        <a:ext cx="1570199" cy="659145"/>
      </dsp:txXfrm>
    </dsp:sp>
    <dsp:sp modelId="{F71BE011-EA91-41BB-A5D4-DB602998E15B}">
      <dsp:nvSpPr>
        <dsp:cNvPr id="0" name=""/>
        <dsp:cNvSpPr/>
      </dsp:nvSpPr>
      <dsp:spPr>
        <a:xfrm>
          <a:off x="268899" y="2765897"/>
          <a:ext cx="1613397" cy="702343"/>
        </a:xfrm>
        <a:prstGeom prst="roundRect">
          <a:avLst>
            <a:gd name="adj" fmla="val 105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s-CZ" sz="1200" kern="1200" dirty="0" err="1"/>
            <a:t>Sorafenib</a:t>
          </a:r>
          <a:endParaRPr lang="cs-CZ" sz="1200" kern="1200" dirty="0"/>
        </a:p>
      </dsp:txBody>
      <dsp:txXfrm>
        <a:off x="290498" y="2787496"/>
        <a:ext cx="1570199" cy="659145"/>
      </dsp:txXfrm>
    </dsp:sp>
    <dsp:sp modelId="{B5F80EDF-E42F-4EC0-87F5-BE68244EA018}">
      <dsp:nvSpPr>
        <dsp:cNvPr id="0" name=""/>
        <dsp:cNvSpPr/>
      </dsp:nvSpPr>
      <dsp:spPr>
        <a:xfrm>
          <a:off x="268899" y="3499398"/>
          <a:ext cx="1613397" cy="702343"/>
        </a:xfrm>
        <a:prstGeom prst="roundRect">
          <a:avLst>
            <a:gd name="adj" fmla="val 105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s-CZ" sz="1200" kern="1200" dirty="0" err="1"/>
            <a:t>Bosutinib</a:t>
          </a:r>
          <a:endParaRPr lang="cs-CZ" sz="1200" kern="1200" dirty="0"/>
        </a:p>
      </dsp:txBody>
      <dsp:txXfrm>
        <a:off x="290498" y="3520997"/>
        <a:ext cx="1570199" cy="659145"/>
      </dsp:txXfrm>
    </dsp:sp>
    <dsp:sp modelId="{ED09AABA-DF04-4E4F-89E6-B0B444B0A5CF}">
      <dsp:nvSpPr>
        <dsp:cNvPr id="0" name=""/>
        <dsp:cNvSpPr/>
      </dsp:nvSpPr>
      <dsp:spPr>
        <a:xfrm>
          <a:off x="268899" y="4232898"/>
          <a:ext cx="1613397" cy="702343"/>
        </a:xfrm>
        <a:prstGeom prst="roundRect">
          <a:avLst>
            <a:gd name="adj" fmla="val 105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s-CZ" sz="1200" kern="1200" dirty="0" err="1"/>
            <a:t>imatinib</a:t>
          </a:r>
          <a:endParaRPr lang="cs-CZ" sz="1200" kern="1200" dirty="0"/>
        </a:p>
      </dsp:txBody>
      <dsp:txXfrm>
        <a:off x="290498" y="4254497"/>
        <a:ext cx="1570199" cy="659145"/>
      </dsp:txXfrm>
    </dsp:sp>
    <dsp:sp modelId="{98C1DF9B-3565-4EF0-B0E5-44321B7F458A}">
      <dsp:nvSpPr>
        <dsp:cNvPr id="0" name=""/>
        <dsp:cNvSpPr/>
      </dsp:nvSpPr>
      <dsp:spPr>
        <a:xfrm>
          <a:off x="2103848" y="1318718"/>
          <a:ext cx="8335887" cy="3636912"/>
        </a:xfrm>
        <a:prstGeom prst="roundRect">
          <a:avLst>
            <a:gd name="adj" fmla="val 105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2309439" numCol="1" spcCol="1270" anchor="t" anchorCtr="0">
          <a:noAutofit/>
        </a:bodyPr>
        <a:lstStyle/>
        <a:p>
          <a:pPr marL="0" lvl="0" indent="0" algn="l" defTabSz="1422400">
            <a:lnSpc>
              <a:spcPct val="90000"/>
            </a:lnSpc>
            <a:spcBef>
              <a:spcPct val="0"/>
            </a:spcBef>
            <a:spcAft>
              <a:spcPct val="35000"/>
            </a:spcAft>
            <a:buNone/>
          </a:pPr>
          <a:r>
            <a:rPr lang="cs-CZ" sz="3200" kern="1200" dirty="0" err="1"/>
            <a:t>Drugs</a:t>
          </a:r>
          <a:r>
            <a:rPr lang="cs-CZ" sz="3200" kern="1200" dirty="0"/>
            <a:t> </a:t>
          </a:r>
          <a:r>
            <a:rPr lang="cs-CZ" sz="3200" kern="1200" dirty="0" err="1"/>
            <a:t>lowering</a:t>
          </a:r>
          <a:r>
            <a:rPr lang="cs-CZ" sz="3200" kern="1200" dirty="0"/>
            <a:t> </a:t>
          </a:r>
          <a:r>
            <a:rPr lang="cs-CZ" sz="3200" kern="1200" dirty="0" err="1"/>
            <a:t>gastric</a:t>
          </a:r>
          <a:r>
            <a:rPr lang="cs-CZ" sz="3200" kern="1200" dirty="0"/>
            <a:t> pH</a:t>
          </a:r>
        </a:p>
      </dsp:txBody>
      <dsp:txXfrm>
        <a:off x="2215696" y="1430566"/>
        <a:ext cx="8112191" cy="3413216"/>
      </dsp:txXfrm>
    </dsp:sp>
    <dsp:sp modelId="{4D82A643-906A-48FF-B12A-431500051693}">
      <dsp:nvSpPr>
        <dsp:cNvPr id="0" name=""/>
        <dsp:cNvSpPr/>
      </dsp:nvSpPr>
      <dsp:spPr>
        <a:xfrm>
          <a:off x="2462642" y="2064552"/>
          <a:ext cx="1667177" cy="709668"/>
        </a:xfrm>
        <a:prstGeom prst="roundRect">
          <a:avLst>
            <a:gd name="adj" fmla="val 105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cs-CZ" sz="1400" kern="1200" dirty="0" err="1"/>
            <a:t>omeprazol</a:t>
          </a:r>
          <a:endParaRPr lang="cs-CZ" sz="1400" kern="1200" dirty="0"/>
        </a:p>
      </dsp:txBody>
      <dsp:txXfrm>
        <a:off x="2484467" y="2086377"/>
        <a:ext cx="1623527" cy="666018"/>
      </dsp:txXfrm>
    </dsp:sp>
    <dsp:sp modelId="{878891C9-040E-4909-9CC0-23A3DA45C0E9}">
      <dsp:nvSpPr>
        <dsp:cNvPr id="0" name=""/>
        <dsp:cNvSpPr/>
      </dsp:nvSpPr>
      <dsp:spPr>
        <a:xfrm>
          <a:off x="2454906" y="4294943"/>
          <a:ext cx="1667177" cy="560836"/>
        </a:xfrm>
        <a:prstGeom prst="roundRect">
          <a:avLst>
            <a:gd name="adj" fmla="val 105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cs-CZ" sz="1400" kern="1200" dirty="0" err="1"/>
            <a:t>ranitidin</a:t>
          </a:r>
          <a:endParaRPr lang="cs-CZ" sz="1400" kern="1200" dirty="0"/>
        </a:p>
      </dsp:txBody>
      <dsp:txXfrm>
        <a:off x="2472154" y="4312191"/>
        <a:ext cx="1632681" cy="526340"/>
      </dsp:txXfrm>
    </dsp:sp>
    <dsp:sp modelId="{E6A092A9-E08D-4745-ABD6-94AF79B0BAA6}">
      <dsp:nvSpPr>
        <dsp:cNvPr id="0" name=""/>
        <dsp:cNvSpPr/>
      </dsp:nvSpPr>
      <dsp:spPr>
        <a:xfrm>
          <a:off x="8034582" y="1952722"/>
          <a:ext cx="1667177" cy="709668"/>
        </a:xfrm>
        <a:prstGeom prst="roundRect">
          <a:avLst>
            <a:gd name="adj" fmla="val 105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cs-CZ" sz="1400" kern="1200" dirty="0" err="1"/>
            <a:t>Antacids</a:t>
          </a:r>
          <a:endParaRPr lang="cs-CZ" sz="1400" kern="1200" dirty="0"/>
        </a:p>
      </dsp:txBody>
      <dsp:txXfrm>
        <a:off x="8056407" y="1974547"/>
        <a:ext cx="1623527" cy="666018"/>
      </dsp:txXfrm>
    </dsp:sp>
    <dsp:sp modelId="{7148D967-DB25-4EE4-9CFE-FD394F97A1DF}">
      <dsp:nvSpPr>
        <dsp:cNvPr id="0" name=""/>
        <dsp:cNvSpPr/>
      </dsp:nvSpPr>
      <dsp:spPr>
        <a:xfrm>
          <a:off x="4296161" y="3020123"/>
          <a:ext cx="5969630" cy="1600428"/>
        </a:xfrm>
        <a:prstGeom prst="roundRect">
          <a:avLst>
            <a:gd name="adj" fmla="val 105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206248" numCol="1" spcCol="1270" anchor="t" anchorCtr="0">
          <a:noAutofit/>
        </a:bodyPr>
        <a:lstStyle/>
        <a:p>
          <a:pPr marL="0" lvl="0" indent="0" algn="ctr" defTabSz="1289050">
            <a:lnSpc>
              <a:spcPct val="90000"/>
            </a:lnSpc>
            <a:spcBef>
              <a:spcPct val="0"/>
            </a:spcBef>
            <a:spcAft>
              <a:spcPct val="35000"/>
            </a:spcAft>
            <a:buNone/>
          </a:pPr>
          <a:r>
            <a:rPr lang="cs-CZ" sz="2900" kern="1200" dirty="0" err="1"/>
            <a:t>Decreased</a:t>
          </a:r>
          <a:r>
            <a:rPr lang="cs-CZ" sz="2900" kern="1200" dirty="0"/>
            <a:t> </a:t>
          </a:r>
          <a:r>
            <a:rPr lang="cs-CZ" sz="2900" kern="1200" dirty="0" err="1"/>
            <a:t>absorption</a:t>
          </a:r>
          <a:r>
            <a:rPr lang="cs-CZ" sz="2900" kern="1200" dirty="0"/>
            <a:t> and </a:t>
          </a:r>
          <a:r>
            <a:rPr lang="cs-CZ" sz="2900" kern="1200" dirty="0" err="1"/>
            <a:t>availability</a:t>
          </a:r>
          <a:r>
            <a:rPr lang="cs-CZ" sz="2900" kern="1200" dirty="0"/>
            <a:t> </a:t>
          </a:r>
          <a:r>
            <a:rPr lang="cs-CZ" sz="2900" kern="1200" dirty="0" err="1"/>
            <a:t>of</a:t>
          </a:r>
          <a:r>
            <a:rPr lang="cs-CZ" sz="2900" kern="1200" dirty="0"/>
            <a:t> TKI/azole </a:t>
          </a:r>
          <a:r>
            <a:rPr lang="cs-CZ" sz="2900" kern="1200" dirty="0" err="1"/>
            <a:t>antimycotics</a:t>
          </a:r>
          <a:endParaRPr lang="cs-CZ" sz="2900" kern="1200" dirty="0"/>
        </a:p>
      </dsp:txBody>
      <dsp:txXfrm>
        <a:off x="4345380" y="3069342"/>
        <a:ext cx="5871192" cy="15019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F9D1A-939F-480B-A6C0-D30938A36ADF}">
      <dsp:nvSpPr>
        <dsp:cNvPr id="0" name=""/>
        <dsp:cNvSpPr/>
      </dsp:nvSpPr>
      <dsp:spPr>
        <a:xfrm>
          <a:off x="2808311" y="3286197"/>
          <a:ext cx="2681847" cy="26818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Deterioration of ADRs on the heart, including QT prolongation and </a:t>
          </a:r>
          <a:r>
            <a:rPr lang="en-US" sz="2000" kern="1200" dirty="0" err="1"/>
            <a:t>torsades</a:t>
          </a:r>
          <a:r>
            <a:rPr lang="en-US" sz="2000" kern="1200" dirty="0"/>
            <a:t> de pointes</a:t>
          </a:r>
          <a:endParaRPr lang="cs-CZ" sz="2000" kern="1200" dirty="0">
            <a:solidFill>
              <a:schemeClr val="tx1"/>
            </a:solidFill>
          </a:endParaRPr>
        </a:p>
      </dsp:txBody>
      <dsp:txXfrm>
        <a:off x="3201058" y="3678944"/>
        <a:ext cx="1896353" cy="1896353"/>
      </dsp:txXfrm>
    </dsp:sp>
    <dsp:sp modelId="{64E71F6B-2E40-477B-99AB-40D4F75B5DD6}">
      <dsp:nvSpPr>
        <dsp:cNvPr id="0" name=""/>
        <dsp:cNvSpPr/>
      </dsp:nvSpPr>
      <dsp:spPr>
        <a:xfrm rot="13362614">
          <a:off x="1647474" y="2085736"/>
          <a:ext cx="2363990" cy="76432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93E2A1-5838-40C1-AB5D-536B89B6F718}">
      <dsp:nvSpPr>
        <dsp:cNvPr id="0" name=""/>
        <dsp:cNvSpPr/>
      </dsp:nvSpPr>
      <dsp:spPr>
        <a:xfrm>
          <a:off x="334980" y="782303"/>
          <a:ext cx="1981618" cy="2476968"/>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cs-CZ" sz="2400" kern="1200" dirty="0" err="1">
              <a:solidFill>
                <a:schemeClr val="tx1"/>
              </a:solidFill>
            </a:rPr>
            <a:t>Sorafenib</a:t>
          </a:r>
          <a:endParaRPr lang="cs-CZ" sz="2400" kern="1200" dirty="0">
            <a:solidFill>
              <a:schemeClr val="tx1"/>
            </a:solidFill>
          </a:endParaRPr>
        </a:p>
        <a:p>
          <a:pPr marL="0" lvl="0" indent="0" algn="ctr" defTabSz="1066800">
            <a:lnSpc>
              <a:spcPct val="90000"/>
            </a:lnSpc>
            <a:spcBef>
              <a:spcPct val="0"/>
            </a:spcBef>
            <a:spcAft>
              <a:spcPct val="35000"/>
            </a:spcAft>
            <a:buNone/>
          </a:pPr>
          <a:r>
            <a:rPr lang="cs-CZ" sz="2400" kern="1200" dirty="0" err="1">
              <a:solidFill>
                <a:schemeClr val="tx1"/>
              </a:solidFill>
            </a:rPr>
            <a:t>Sunitinib</a:t>
          </a:r>
          <a:endParaRPr lang="cs-CZ" sz="2400" kern="1200" dirty="0">
            <a:solidFill>
              <a:schemeClr val="tx1"/>
            </a:solidFill>
          </a:endParaRPr>
        </a:p>
        <a:p>
          <a:pPr marL="0" lvl="0" indent="0" algn="ctr" defTabSz="1066800">
            <a:lnSpc>
              <a:spcPct val="90000"/>
            </a:lnSpc>
            <a:spcBef>
              <a:spcPct val="0"/>
            </a:spcBef>
            <a:spcAft>
              <a:spcPct val="35000"/>
            </a:spcAft>
            <a:buNone/>
          </a:pPr>
          <a:r>
            <a:rPr lang="cs-CZ" sz="2400" kern="1200" dirty="0" err="1">
              <a:solidFill>
                <a:schemeClr val="tx1"/>
              </a:solidFill>
            </a:rPr>
            <a:t>Pazopanib</a:t>
          </a:r>
          <a:endParaRPr lang="cs-CZ" sz="2400" kern="1200" dirty="0">
            <a:solidFill>
              <a:schemeClr val="tx1"/>
            </a:solidFill>
          </a:endParaRPr>
        </a:p>
        <a:p>
          <a:pPr marL="0" lvl="0" indent="0" algn="ctr" defTabSz="1066800">
            <a:lnSpc>
              <a:spcPct val="90000"/>
            </a:lnSpc>
            <a:spcBef>
              <a:spcPct val="0"/>
            </a:spcBef>
            <a:spcAft>
              <a:spcPct val="35000"/>
            </a:spcAft>
            <a:buNone/>
          </a:pPr>
          <a:r>
            <a:rPr lang="cs-CZ" sz="2400" kern="1200" dirty="0" err="1">
              <a:solidFill>
                <a:schemeClr val="tx1"/>
              </a:solidFill>
            </a:rPr>
            <a:t>Dasatinib</a:t>
          </a:r>
          <a:endParaRPr lang="cs-CZ" sz="2400" kern="1200" dirty="0">
            <a:solidFill>
              <a:schemeClr val="tx1"/>
            </a:solidFill>
          </a:endParaRPr>
        </a:p>
        <a:p>
          <a:pPr marL="0" lvl="0" indent="0" algn="ctr" defTabSz="1066800">
            <a:lnSpc>
              <a:spcPct val="90000"/>
            </a:lnSpc>
            <a:spcBef>
              <a:spcPct val="0"/>
            </a:spcBef>
            <a:spcAft>
              <a:spcPct val="35000"/>
            </a:spcAft>
            <a:buNone/>
          </a:pPr>
          <a:r>
            <a:rPr lang="cs-CZ" sz="2400" kern="1200" dirty="0" err="1">
              <a:solidFill>
                <a:schemeClr val="tx1"/>
              </a:solidFill>
            </a:rPr>
            <a:t>Nilotinib</a:t>
          </a:r>
          <a:endParaRPr lang="cs-CZ" sz="2400" kern="1200" dirty="0">
            <a:solidFill>
              <a:schemeClr val="tx1"/>
            </a:solidFill>
          </a:endParaRPr>
        </a:p>
      </dsp:txBody>
      <dsp:txXfrm>
        <a:off x="393020" y="840343"/>
        <a:ext cx="1865538" cy="2360888"/>
      </dsp:txXfrm>
    </dsp:sp>
    <dsp:sp modelId="{6B8569EE-9E03-45B1-BB6F-BBE5F9F681DB}">
      <dsp:nvSpPr>
        <dsp:cNvPr id="0" name=""/>
        <dsp:cNvSpPr/>
      </dsp:nvSpPr>
      <dsp:spPr>
        <a:xfrm rot="9391615">
          <a:off x="1113543" y="4650533"/>
          <a:ext cx="1803879" cy="76432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88ECCC-889A-4345-857E-BF74AA46B7AB}">
      <dsp:nvSpPr>
        <dsp:cNvPr id="0" name=""/>
        <dsp:cNvSpPr/>
      </dsp:nvSpPr>
      <dsp:spPr>
        <a:xfrm>
          <a:off x="54808" y="4108922"/>
          <a:ext cx="1745390" cy="1888661"/>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cs-CZ" sz="2100" kern="1200" dirty="0">
              <a:solidFill>
                <a:schemeClr val="tx1"/>
              </a:solidFill>
            </a:rPr>
            <a:t>CYP 3A4 </a:t>
          </a:r>
        </a:p>
        <a:p>
          <a:pPr marL="0" lvl="0" indent="0" algn="ctr" defTabSz="933450">
            <a:lnSpc>
              <a:spcPct val="90000"/>
            </a:lnSpc>
            <a:spcBef>
              <a:spcPct val="0"/>
            </a:spcBef>
            <a:spcAft>
              <a:spcPct val="35000"/>
            </a:spcAft>
            <a:buNone/>
          </a:pPr>
          <a:r>
            <a:rPr lang="cs-CZ" sz="2100" kern="1200" dirty="0" err="1">
              <a:solidFill>
                <a:schemeClr val="tx1"/>
              </a:solidFill>
            </a:rPr>
            <a:t>Inhibitors</a:t>
          </a:r>
          <a:endParaRPr lang="cs-CZ" sz="2100" kern="1200" dirty="0">
            <a:solidFill>
              <a:schemeClr val="tx1"/>
            </a:solidFill>
          </a:endParaRPr>
        </a:p>
        <a:p>
          <a:pPr marL="0" lvl="0" indent="0" algn="ctr" defTabSz="933450">
            <a:lnSpc>
              <a:spcPct val="90000"/>
            </a:lnSpc>
            <a:spcBef>
              <a:spcPct val="0"/>
            </a:spcBef>
            <a:spcAft>
              <a:spcPct val="35000"/>
            </a:spcAft>
            <a:buNone/>
          </a:pPr>
          <a:r>
            <a:rPr lang="cs-CZ" sz="2100" b="0" i="0" kern="1200" dirty="0" err="1">
              <a:solidFill>
                <a:schemeClr val="tx1"/>
              </a:solidFill>
            </a:rPr>
            <a:t>claritromycin</a:t>
          </a:r>
          <a:endParaRPr lang="cs-CZ" sz="2100" b="0" i="0" kern="1200" dirty="0">
            <a:solidFill>
              <a:schemeClr val="tx1"/>
            </a:solidFill>
          </a:endParaRPr>
        </a:p>
        <a:p>
          <a:pPr marL="0" lvl="0" indent="0" algn="ctr" defTabSz="933450">
            <a:lnSpc>
              <a:spcPct val="90000"/>
            </a:lnSpc>
            <a:spcBef>
              <a:spcPct val="0"/>
            </a:spcBef>
            <a:spcAft>
              <a:spcPct val="35000"/>
            </a:spcAft>
            <a:buNone/>
          </a:pPr>
          <a:r>
            <a:rPr lang="cs-CZ" sz="2100" b="0" i="0" kern="1200" dirty="0" err="1">
              <a:solidFill>
                <a:schemeClr val="tx1"/>
              </a:solidFill>
            </a:rPr>
            <a:t>ciprofloxacin</a:t>
          </a:r>
          <a:endParaRPr lang="cs-CZ" sz="2100" kern="1200" dirty="0">
            <a:solidFill>
              <a:schemeClr val="tx1"/>
            </a:solidFill>
          </a:endParaRPr>
        </a:p>
      </dsp:txBody>
      <dsp:txXfrm>
        <a:off x="105929" y="4160043"/>
        <a:ext cx="1643148" cy="1786419"/>
      </dsp:txXfrm>
    </dsp:sp>
    <dsp:sp modelId="{BA813A46-4B3B-4142-84C6-D00627441A2E}">
      <dsp:nvSpPr>
        <dsp:cNvPr id="0" name=""/>
        <dsp:cNvSpPr/>
      </dsp:nvSpPr>
      <dsp:spPr>
        <a:xfrm rot="19061284">
          <a:off x="4249470" y="2045231"/>
          <a:ext cx="2447695" cy="76432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8C87FB-DB10-49AE-B7AE-B14D08C05BB7}">
      <dsp:nvSpPr>
        <dsp:cNvPr id="0" name=""/>
        <dsp:cNvSpPr/>
      </dsp:nvSpPr>
      <dsp:spPr>
        <a:xfrm>
          <a:off x="5904658" y="233243"/>
          <a:ext cx="2303145" cy="3495214"/>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cs-CZ" sz="2000" b="0" i="0" kern="1200" dirty="0" err="1">
              <a:solidFill>
                <a:schemeClr val="tx1"/>
              </a:solidFill>
            </a:rPr>
            <a:t>amiodaron</a:t>
          </a:r>
          <a:endParaRPr lang="cs-CZ" sz="2000" b="0" i="0" kern="1200" dirty="0">
            <a:solidFill>
              <a:schemeClr val="tx1"/>
            </a:solidFill>
          </a:endParaRPr>
        </a:p>
        <a:p>
          <a:pPr marL="0" lvl="0" indent="0" algn="ctr" defTabSz="889000">
            <a:lnSpc>
              <a:spcPct val="90000"/>
            </a:lnSpc>
            <a:spcBef>
              <a:spcPct val="0"/>
            </a:spcBef>
            <a:spcAft>
              <a:spcPct val="35000"/>
            </a:spcAft>
            <a:buNone/>
          </a:pPr>
          <a:r>
            <a:rPr lang="cs-CZ" sz="2000" b="0" i="0" kern="1200" dirty="0" err="1">
              <a:solidFill>
                <a:schemeClr val="tx1"/>
              </a:solidFill>
            </a:rPr>
            <a:t>sotalol</a:t>
          </a:r>
          <a:endParaRPr lang="cs-CZ" sz="2000" b="0" i="0" kern="1200" dirty="0">
            <a:solidFill>
              <a:schemeClr val="tx1"/>
            </a:solidFill>
          </a:endParaRPr>
        </a:p>
        <a:p>
          <a:pPr marL="0" lvl="0" indent="0" algn="ctr" defTabSz="889000">
            <a:lnSpc>
              <a:spcPct val="90000"/>
            </a:lnSpc>
            <a:spcBef>
              <a:spcPct val="0"/>
            </a:spcBef>
            <a:spcAft>
              <a:spcPct val="35000"/>
            </a:spcAft>
            <a:buNone/>
          </a:pPr>
          <a:r>
            <a:rPr lang="cs-CZ" sz="2000" b="0" i="0" kern="1200" dirty="0" err="1">
              <a:solidFill>
                <a:schemeClr val="tx1"/>
              </a:solidFill>
            </a:rPr>
            <a:t>ondansetron</a:t>
          </a:r>
          <a:endParaRPr lang="cs-CZ" sz="2000" b="0" i="0" kern="1200" dirty="0">
            <a:solidFill>
              <a:schemeClr val="tx1"/>
            </a:solidFill>
          </a:endParaRPr>
        </a:p>
        <a:p>
          <a:pPr marL="0" lvl="0" indent="0" algn="ctr" defTabSz="889000">
            <a:lnSpc>
              <a:spcPct val="90000"/>
            </a:lnSpc>
            <a:spcBef>
              <a:spcPct val="0"/>
            </a:spcBef>
            <a:spcAft>
              <a:spcPct val="35000"/>
            </a:spcAft>
            <a:buNone/>
          </a:pPr>
          <a:r>
            <a:rPr lang="cs-CZ" sz="2000" b="0" i="0" kern="1200" dirty="0" err="1">
              <a:solidFill>
                <a:schemeClr val="tx1"/>
              </a:solidFill>
            </a:rPr>
            <a:t>propafenon</a:t>
          </a:r>
          <a:endParaRPr lang="cs-CZ" sz="2000" b="0" i="0" kern="1200" dirty="0">
            <a:solidFill>
              <a:schemeClr val="tx1"/>
            </a:solidFill>
          </a:endParaRPr>
        </a:p>
        <a:p>
          <a:pPr marL="0" lvl="0" indent="0" algn="ctr" defTabSz="889000">
            <a:lnSpc>
              <a:spcPct val="90000"/>
            </a:lnSpc>
            <a:spcBef>
              <a:spcPct val="0"/>
            </a:spcBef>
            <a:spcAft>
              <a:spcPct val="35000"/>
            </a:spcAft>
            <a:buNone/>
          </a:pPr>
          <a:r>
            <a:rPr lang="cs-CZ" sz="2000" b="0" i="0" kern="1200" dirty="0">
              <a:solidFill>
                <a:schemeClr val="tx1"/>
              </a:solidFill>
            </a:rPr>
            <a:t>chlorpromazine</a:t>
          </a:r>
        </a:p>
        <a:p>
          <a:pPr marL="0" lvl="0" indent="0" algn="ctr" defTabSz="889000">
            <a:lnSpc>
              <a:spcPct val="90000"/>
            </a:lnSpc>
            <a:spcBef>
              <a:spcPct val="0"/>
            </a:spcBef>
            <a:spcAft>
              <a:spcPct val="35000"/>
            </a:spcAft>
            <a:buNone/>
          </a:pPr>
          <a:r>
            <a:rPr lang="cs-CZ" sz="2000" b="0" i="0" kern="1200" dirty="0" err="1">
              <a:solidFill>
                <a:schemeClr val="tx1"/>
              </a:solidFill>
            </a:rPr>
            <a:t>haloperidol</a:t>
          </a:r>
          <a:endParaRPr lang="cs-CZ" sz="2000" b="0" i="0" kern="1200" dirty="0">
            <a:solidFill>
              <a:schemeClr val="tx1"/>
            </a:solidFill>
          </a:endParaRPr>
        </a:p>
        <a:p>
          <a:pPr marL="0" lvl="0" indent="0" algn="ctr" defTabSz="889000">
            <a:lnSpc>
              <a:spcPct val="90000"/>
            </a:lnSpc>
            <a:spcBef>
              <a:spcPct val="0"/>
            </a:spcBef>
            <a:spcAft>
              <a:spcPct val="35000"/>
            </a:spcAft>
            <a:buNone/>
          </a:pPr>
          <a:r>
            <a:rPr lang="cs-CZ" sz="2000" b="0" i="0" kern="1200" dirty="0" err="1">
              <a:solidFill>
                <a:schemeClr val="tx1"/>
              </a:solidFill>
            </a:rPr>
            <a:t>cisapride</a:t>
          </a:r>
          <a:endParaRPr lang="cs-CZ" sz="2000" b="0" i="0" kern="1200" dirty="0">
            <a:solidFill>
              <a:schemeClr val="tx1"/>
            </a:solidFill>
          </a:endParaRPr>
        </a:p>
        <a:p>
          <a:pPr marL="0" lvl="0" indent="0" algn="ctr" defTabSz="889000">
            <a:lnSpc>
              <a:spcPct val="90000"/>
            </a:lnSpc>
            <a:spcBef>
              <a:spcPct val="0"/>
            </a:spcBef>
            <a:spcAft>
              <a:spcPct val="35000"/>
            </a:spcAft>
            <a:buNone/>
          </a:pPr>
          <a:r>
            <a:rPr lang="cs-CZ" sz="2000" b="0" i="0" kern="1200" dirty="0" err="1">
              <a:solidFill>
                <a:schemeClr val="tx1"/>
              </a:solidFill>
            </a:rPr>
            <a:t>domperidon</a:t>
          </a:r>
          <a:endParaRPr lang="cs-CZ" sz="2000" b="0" i="0" kern="1200" dirty="0">
            <a:solidFill>
              <a:schemeClr val="tx1"/>
            </a:solidFill>
          </a:endParaRPr>
        </a:p>
        <a:p>
          <a:pPr marL="0" lvl="0" indent="0" algn="ctr" defTabSz="889000">
            <a:lnSpc>
              <a:spcPct val="90000"/>
            </a:lnSpc>
            <a:spcBef>
              <a:spcPct val="0"/>
            </a:spcBef>
            <a:spcAft>
              <a:spcPct val="35000"/>
            </a:spcAft>
            <a:buNone/>
          </a:pPr>
          <a:r>
            <a:rPr lang="cs-CZ" sz="2000" b="0" i="0" kern="1200" dirty="0" err="1">
              <a:solidFill>
                <a:schemeClr val="tx1"/>
              </a:solidFill>
            </a:rPr>
            <a:t>pimozide</a:t>
          </a:r>
          <a:endParaRPr lang="cs-CZ" sz="2000" kern="1200" dirty="0">
            <a:solidFill>
              <a:schemeClr val="tx1"/>
            </a:solidFill>
          </a:endParaRPr>
        </a:p>
      </dsp:txBody>
      <dsp:txXfrm>
        <a:off x="5972115" y="300700"/>
        <a:ext cx="2168231" cy="3360300"/>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4.emf"/></Relationships>
</file>

<file path=ppt/drawings/drawing1.xml><?xml version="1.0" encoding="utf-8"?>
<c:userShapes xmlns:c="http://schemas.openxmlformats.org/drawingml/2006/chart">
  <cdr:relSizeAnchor xmlns:cdr="http://schemas.openxmlformats.org/drawingml/2006/chartDrawing">
    <cdr:from>
      <cdr:x>0.32635</cdr:x>
      <cdr:y>0.02966</cdr:y>
    </cdr:from>
    <cdr:to>
      <cdr:x>0.43891</cdr:x>
      <cdr:y>0.21799</cdr:y>
    </cdr:to>
    <cdr:sp macro="" textlink="">
      <cdr:nvSpPr>
        <cdr:cNvPr id="2" name="TextovéPole 1"/>
        <cdr:cNvSpPr txBox="1"/>
      </cdr:nvSpPr>
      <cdr:spPr>
        <a:xfrm xmlns:a="http://schemas.openxmlformats.org/drawingml/2006/main">
          <a:off x="2651218" y="14401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52016"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9431814"/>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52016" y="9431814"/>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50443"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79768" y="4715907"/>
            <a:ext cx="5438140" cy="446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50443"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Arial" charset="0"/>
                <a:ea typeface="+mn-ea"/>
                <a:cs typeface="+mn-cs"/>
              </a:rPr>
              <a:t>O lékové interakci mluvíme tehdy, když při současném podávání dvou nebo více léků dojde ke změně účinku některého z nich. </a:t>
            </a:r>
          </a:p>
          <a:p>
            <a:r>
              <a:rPr lang="cs-CZ" sz="1200" b="1" kern="1200" dirty="0">
                <a:solidFill>
                  <a:schemeClr val="tx1"/>
                </a:solidFill>
                <a:effectLst/>
                <a:latin typeface="Arial" charset="0"/>
                <a:ea typeface="+mn-ea"/>
                <a:cs typeface="+mn-cs"/>
              </a:rPr>
              <a:t>Farmaceutické lékové interakce  - dochází ještě před podáním pacientovi (např. v infuzní láhvi). Jedná se vlastně o farmaceutickou inkompatibilitu a ne o pravou lékovou interakci</a:t>
            </a:r>
          </a:p>
          <a:p>
            <a:r>
              <a:rPr lang="cs-CZ" sz="1200" b="1" kern="1200" dirty="0">
                <a:solidFill>
                  <a:schemeClr val="tx1"/>
                </a:solidFill>
                <a:effectLst/>
                <a:latin typeface="Arial" charset="0"/>
                <a:ea typeface="+mn-ea"/>
                <a:cs typeface="+mn-cs"/>
              </a:rPr>
              <a:t>Farmakodynamické - Jedná se o interakce, kdy účinek jednoho léku je změněn přítomností dalšího v místě jeho účinku buď přímo na receptorech nebo nepřímo interferuje s fyziologickým mechanismem</a:t>
            </a:r>
            <a:endParaRPr lang="cs-CZ" dirty="0"/>
          </a:p>
        </p:txBody>
      </p:sp>
      <p:sp>
        <p:nvSpPr>
          <p:cNvPr id="4" name="Zástupný symbol pro číslo snímku 3"/>
          <p:cNvSpPr>
            <a:spLocks noGrp="1"/>
          </p:cNvSpPr>
          <p:nvPr>
            <p:ph type="sldNum" sz="quarter" idx="10"/>
          </p:nvPr>
        </p:nvSpPr>
        <p:spPr/>
        <p:txBody>
          <a:bodyPr/>
          <a:lstStyle/>
          <a:p>
            <a:fld id="{752F86F9-ADA7-4055-98A0-5D58096CE15E}" type="slidenum">
              <a:rPr lang="en-US" smtClean="0"/>
              <a:pPr/>
              <a:t>5</a:t>
            </a:fld>
            <a:endParaRPr lang="en-US"/>
          </a:p>
        </p:txBody>
      </p:sp>
    </p:spTree>
    <p:extLst>
      <p:ext uri="{BB962C8B-B14F-4D97-AF65-F5344CB8AC3E}">
        <p14:creationId xmlns:p14="http://schemas.microsoft.com/office/powerpoint/2010/main" val="33526787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mod="1">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s, text –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nSpc>
                <a:spcPts val="1100"/>
              </a:lnSpc>
              <a:defRPr sz="900" b="1"/>
            </a:lvl1pPr>
          </a:lstStyle>
          <a:p>
            <a:pPr lvl="0"/>
            <a:r>
              <a:rPr lang="en-US"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nSpc>
                <a:spcPts val="1100"/>
              </a:lnSpc>
              <a:defRPr sz="900" b="1"/>
            </a:lvl1pPr>
          </a:lstStyle>
          <a:p>
            <a:pPr lvl="0"/>
            <a:r>
              <a:rPr lang="en-US"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err="1"/>
              <a:t>Click</a:t>
            </a:r>
            <a:r>
              <a:rPr lang="cs-CZ" dirty="0"/>
              <a:t> on </a:t>
            </a:r>
            <a:r>
              <a:rPr lang="cs-CZ" dirty="0" err="1"/>
              <a:t>the</a:t>
            </a:r>
            <a:r>
              <a:rPr lang="cs-CZ" dirty="0"/>
              <a:t> </a:t>
            </a:r>
            <a:r>
              <a:rPr lang="cs-CZ" dirty="0" err="1"/>
              <a:t>icon</a:t>
            </a:r>
            <a:r>
              <a:rPr lang="cs-CZ" dirty="0"/>
              <a:t>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Tree>
    <p:extLst>
      <p:ext uri="{BB962C8B-B14F-4D97-AF65-F5344CB8AC3E}">
        <p14:creationId xmlns:p14="http://schemas.microsoft.com/office/powerpoint/2010/main" val="196421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9D114D9D-A2CF-4840-9721-521117432B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1" y="2019300"/>
            <a:ext cx="4106255" cy="2833315"/>
          </a:xfrm>
          <a:prstGeom prst="rect">
            <a:avLst/>
          </a:prstGeom>
        </p:spPr>
      </p:pic>
      <p:sp>
        <p:nvSpPr>
          <p:cNvPr id="4" name="Zástupný symbol pro zápatí 1"/>
          <p:cNvSpPr>
            <a:spLocks noGrp="1"/>
          </p:cNvSpPr>
          <p:nvPr>
            <p:ph type="ftr" sz="quarter" idx="10"/>
          </p:nvPr>
        </p:nvSpPr>
        <p:spPr>
          <a:xfrm>
            <a:off x="720000" y="6228000"/>
            <a:ext cx="7920000" cy="252000"/>
          </a:xfrm>
        </p:spPr>
        <p:txBody>
          <a:bodyPr/>
          <a:lstStyle>
            <a:lvl1pPr>
              <a:defRPr>
                <a:solidFill>
                  <a:srgbClr val="F01928"/>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rgbClr val="F01928"/>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4028" y="2285079"/>
            <a:ext cx="8890088" cy="2304838"/>
          </a:xfrm>
          <a:prstGeom prst="rect">
            <a:avLst/>
          </a:prstGeom>
        </p:spPr>
      </p:pic>
      <p:sp>
        <p:nvSpPr>
          <p:cNvPr id="3" name="Zástupný symbol pro zápatí 1">
            <a:extLst>
              <a:ext uri="{FF2B5EF4-FFF2-40B4-BE49-F238E27FC236}">
                <a16:creationId xmlns:a16="http://schemas.microsoft.com/office/drawing/2014/main" id="{8A4BF068-759C-48D3-8BB0-5F551EDD777C}"/>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en-US" dirty="0"/>
              <a:t>Define footer – presentation title / department</a:t>
            </a:r>
          </a:p>
        </p:txBody>
      </p:sp>
      <p:sp>
        <p:nvSpPr>
          <p:cNvPr id="4" name="Zástupný symbol pro číslo snímku 2">
            <a:extLst>
              <a:ext uri="{FF2B5EF4-FFF2-40B4-BE49-F238E27FC236}">
                <a16:creationId xmlns:a16="http://schemas.microsoft.com/office/drawing/2014/main" id="{5E596EC5-1D75-47DC-BC19-74D759B8231B}"/>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cs-CZ"/>
              <a:t>Kliknutím lze upravit styl.</a:t>
            </a:r>
            <a:endParaRPr lang="en-US" dirty="0"/>
          </a:p>
        </p:txBody>
      </p:sp>
      <p:sp>
        <p:nvSpPr>
          <p:cNvPr id="4" name="Date Placeholder 3"/>
          <p:cNvSpPr>
            <a:spLocks noGrp="1"/>
          </p:cNvSpPr>
          <p:nvPr>
            <p:ph type="dt" sz="half" idx="10"/>
          </p:nvPr>
        </p:nvSpPr>
        <p:spPr/>
        <p:txBody>
          <a:bodyPr/>
          <a:lstStyle/>
          <a:p>
            <a:fld id="{B7129108-AC8D-4212-9283-60D9E99BF07A}" type="datetime8">
              <a:rPr lang="en-US" smtClean="0"/>
              <a:pPr/>
              <a:t>5/20/2019 7:36 AM</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8" name="Content Placeholder 7"/>
          <p:cNvSpPr>
            <a:spLocks noGrp="1"/>
          </p:cNvSpPr>
          <p:nvPr>
            <p:ph sz="quarter" idx="1"/>
          </p:nvPr>
        </p:nvSpPr>
        <p:spPr>
          <a:xfrm>
            <a:off x="816864" y="1600200"/>
            <a:ext cx="10871200" cy="4495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Tree>
    <p:extLst>
      <p:ext uri="{BB962C8B-B14F-4D97-AF65-F5344CB8AC3E}">
        <p14:creationId xmlns:p14="http://schemas.microsoft.com/office/powerpoint/2010/main" val="2613598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cSld name="Záhlaví části">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cs-CZ"/>
              <a:t>Kliknutím lze upravit styly předlohy textu.</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lang="cs-CZ"/>
              <a:t>Kliknutím lze upravit styl.</a:t>
            </a:r>
            <a:endParaRPr lang="en-US" dirty="0"/>
          </a:p>
        </p:txBody>
      </p:sp>
      <p:sp>
        <p:nvSpPr>
          <p:cNvPr id="12" name="Date Placeholder 11"/>
          <p:cNvSpPr>
            <a:spLocks noGrp="1"/>
          </p:cNvSpPr>
          <p:nvPr>
            <p:ph type="dt" sz="half" idx="10"/>
          </p:nvPr>
        </p:nvSpPr>
        <p:spPr/>
        <p:txBody>
          <a:bodyPr/>
          <a:lstStyle/>
          <a:p>
            <a:fld id="{B6DED3D3-6235-4F4C-B439-DF277FB555A7}" type="datetime8">
              <a:rPr lang="en-US" smtClean="0"/>
              <a:pPr/>
              <a:t>5/20/2019 7:36 AM</a:t>
            </a:fld>
            <a:endParaRPr lang="en-US"/>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pPr algn="ctr"/>
            <a:fld id="{1AD93096-5B34-4342-9326-69289CEAE4C2}" type="slidenum">
              <a:rPr lang="en-US" smtClean="0"/>
              <a:pPr algn="ctr"/>
              <a:t>‹#›</a:t>
            </a:fld>
            <a:endParaRPr lang="en-US" sz="2400" dirty="0">
              <a:solidFill>
                <a:srgbClr val="FFFFFF"/>
              </a:solidFill>
            </a:endParaRPr>
          </a:p>
        </p:txBody>
      </p:sp>
      <p:sp>
        <p:nvSpPr>
          <p:cNvPr id="14" name="Footer Placeholder 13"/>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04660200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Date Placeholder 2"/>
          <p:cNvSpPr>
            <a:spLocks noGrp="1"/>
          </p:cNvSpPr>
          <p:nvPr>
            <p:ph type="dt" sz="half" idx="10"/>
          </p:nvPr>
        </p:nvSpPr>
        <p:spPr/>
        <p:txBody>
          <a:bodyPr/>
          <a:lstStyle/>
          <a:p>
            <a:fld id="{0783C494-2A87-468C-A21B-CB14FB9ABB00}" type="datetime8">
              <a:rPr lang="en-US" smtClean="0"/>
              <a:pPr/>
              <a:t>5/20/2019 7:36 AM</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Tree>
    <p:extLst>
      <p:ext uri="{BB962C8B-B14F-4D97-AF65-F5344CB8AC3E}">
        <p14:creationId xmlns:p14="http://schemas.microsoft.com/office/powerpoint/2010/main" val="808953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80FA0-5B31-4864-A2BB-719EA5A679C6}" type="datetime8">
              <a:rPr lang="en-US" smtClean="0"/>
              <a:pPr/>
              <a:t>5/20/2019 7:36 AM</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1AD93096-5B34-4342-9326-69289CEAE4C2}" type="slidenum">
              <a:rPr lang="en-US" smtClean="0"/>
              <a:pPr/>
              <a:t>‹#›</a:t>
            </a:fld>
            <a:endParaRPr lang="en-US" dirty="0">
              <a:solidFill>
                <a:schemeClr val="tx2"/>
              </a:solidFill>
            </a:endParaRPr>
          </a:p>
        </p:txBody>
      </p:sp>
    </p:spTree>
    <p:extLst>
      <p:ext uri="{BB962C8B-B14F-4D97-AF65-F5344CB8AC3E}">
        <p14:creationId xmlns:p14="http://schemas.microsoft.com/office/powerpoint/2010/main" val="582705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0938766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US"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US"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insert subtitle.</a:t>
            </a:r>
          </a:p>
        </p:txBody>
      </p:sp>
      <p:pic>
        <p:nvPicPr>
          <p:cNvPr id="9" name="Obrázek 8">
            <a:extLst>
              <a:ext uri="{FF2B5EF4-FFF2-40B4-BE49-F238E27FC236}">
                <a16:creationId xmlns:a16="http://schemas.microsoft.com/office/drawing/2014/main" id="{9D114D9D-A2CF-4840-9721-521117432B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9566" cy="1069200"/>
          </a:xfrm>
          <a:prstGeom prst="rect">
            <a:avLst/>
          </a:prstGeom>
        </p:spPr>
      </p:pic>
    </p:spTree>
    <p:extLst>
      <p:ext uri="{BB962C8B-B14F-4D97-AF65-F5344CB8AC3E}">
        <p14:creationId xmlns:p14="http://schemas.microsoft.com/office/powerpoint/2010/main" val="39481167"/>
      </p:ext>
    </p:extLst>
  </p:cSld>
  <p:clrMapOvr>
    <a:masterClrMapping/>
  </p:clrMapOvr>
  <p:extLst mod="1">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Tree>
    <p:extLst>
      <p:ext uri="{BB962C8B-B14F-4D97-AF65-F5344CB8AC3E}">
        <p14:creationId xmlns:p14="http://schemas.microsoft.com/office/powerpoint/2010/main" val="3131927841"/>
      </p:ext>
    </p:extLst>
  </p:cSld>
  <p:clrMapOvr>
    <a:masterClrMapping/>
  </p:clrMapOvr>
  <p:hf hdr="0" dt="0"/>
  <p:extLst mod="1">
    <p:ext uri="{DCECCB84-F9BA-43D5-87BE-67443E8EF086}">
      <p15:sldGuideLst xmlns:p15="http://schemas.microsoft.com/office/powerpoint/2012/main">
        <p15:guide id="1" orient="horz" pos="3997">
          <p15:clr>
            <a:srgbClr val="FBAE40"/>
          </p15:clr>
        </p15:guide>
        <p15:guide id="2" pos="43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7"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mod="1">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2" name="Zástupný symbol pro obsah 2"/>
          <p:cNvSpPr>
            <a:spLocks noGrp="1"/>
          </p:cNvSpPr>
          <p:nvPr>
            <p:ph idx="1" hasCustomPrompt="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23" name="Zástupný symbol pro obsah 2"/>
          <p:cNvSpPr>
            <a:spLocks noGrp="1"/>
          </p:cNvSpPr>
          <p:nvPr>
            <p:ph idx="28" hasCustomPrompt="1"/>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3317168426"/>
      </p:ext>
    </p:extLst>
  </p:cSld>
  <p:clrMapOvr>
    <a:masterClrMapping/>
  </p:clrMapOvr>
  <p:extLst mod="1">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content and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1695074"/>
            <a:ext cx="5218413" cy="3896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2" name="Zástupný symbol pro obsah 2"/>
          <p:cNvSpPr>
            <a:spLocks noGrp="1"/>
          </p:cNvSpPr>
          <p:nvPr>
            <p:ph idx="28" hasCustomPrompt="1"/>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baseline="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mod="1">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US"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US"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US"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mod="1">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tex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hasCustomPrompt="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en-GB" noProof="0" dirty="0"/>
              <a:t>Click here to insert text.</a:t>
            </a:r>
          </a:p>
          <a:p>
            <a:pPr lvl="1"/>
            <a:r>
              <a:rPr lang="en-GB" dirty="0"/>
              <a:t>Second level</a:t>
            </a:r>
            <a:endParaRPr lang="cs-CZ" dirty="0"/>
          </a:p>
          <a:p>
            <a:pPr lvl="2"/>
            <a:r>
              <a:rPr lang="en-GB" dirty="0"/>
              <a:t>Third level</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692150"/>
            <a:ext cx="5218413" cy="4899635"/>
          </a:xfrm>
        </p:spPr>
        <p:txBody>
          <a:bodyPr/>
          <a:lstStyle/>
          <a:p>
            <a:pPr lvl="0"/>
            <a:r>
              <a:rPr lang="en-GB" noProof="0" dirty="0"/>
              <a:t>Click here to insert text.</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spTree>
    <p:extLst>
      <p:ext uri="{BB962C8B-B14F-4D97-AF65-F5344CB8AC3E}">
        <p14:creationId xmlns:p14="http://schemas.microsoft.com/office/powerpoint/2010/main" val="2117383761"/>
      </p:ext>
    </p:extLst>
  </p:cSld>
  <p:clrMapOvr>
    <a:masterClrMapping/>
  </p:clrMapOvr>
  <p:extLst mod="1">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hasCustomPrompt="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34975528"/>
      </p:ext>
    </p:extLst>
  </p:cSld>
  <p:clrMapOvr>
    <a:masterClrMapping/>
  </p:clrMapOvr>
  <p:extLst mod="1">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en-GB" noProof="0" dirty="0"/>
              <a:t>Click here insert text.</a:t>
            </a:r>
          </a:p>
        </p:txBody>
      </p:sp>
    </p:spTree>
  </p:cSld>
  <p:clrMap bg1="lt1" tx1="dk1" bg2="lt2" tx2="dk2" accent1="accent1" accent2="accent2" accent3="accent3" accent4="accent4" accent5="accent5" accent6="accent6" hlink="hlink" folHlink="folHlink"/>
  <p:sldLayoutIdLst>
    <p:sldLayoutId id="2147483678" r:id="rId1"/>
    <p:sldLayoutId id="2147483690" r:id="rId2"/>
    <p:sldLayoutId id="2147483684"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4" r:id="rId12"/>
    <p:sldLayoutId id="2147483692" r:id="rId13"/>
    <p:sldLayoutId id="2147483693" r:id="rId14"/>
    <p:sldLayoutId id="2147483695" r:id="rId15"/>
    <p:sldLayoutId id="2147483696" r:id="rId16"/>
    <p:sldLayoutId id="2147483697" r:id="rId17"/>
    <p:sldLayoutId id="2147483698" r:id="rId18"/>
    <p:sldLayoutId id="2147483699" r:id="rId19"/>
    <p:sldLayoutId id="2147483700" r:id="rId20"/>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3.png"/><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5.xml"/><Relationship Id="rId1" Type="http://schemas.openxmlformats.org/officeDocument/2006/relationships/vmlDrawing" Target="../drawings/vmlDrawing1.vml"/><Relationship Id="rId4" Type="http://schemas.openxmlformats.org/officeDocument/2006/relationships/image" Target="../media/image21.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3.wmf"/><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7.xml"/><Relationship Id="rId1" Type="http://schemas.openxmlformats.org/officeDocument/2006/relationships/vmlDrawing" Target="../drawings/vmlDrawing3.vml"/><Relationship Id="rId4" Type="http://schemas.openxmlformats.org/officeDocument/2006/relationships/image" Target="../media/image25.emf"/></Relationships>
</file>

<file path=ppt/slides/_rels/slide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7.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23.wmf"/><Relationship Id="rId4"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7.xml"/><Relationship Id="rId1" Type="http://schemas.openxmlformats.org/officeDocument/2006/relationships/vmlDrawing" Target="../drawings/vmlDrawing5.vml"/><Relationship Id="rId4" Type="http://schemas.openxmlformats.org/officeDocument/2006/relationships/image" Target="../media/image27.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7.xml"/><Relationship Id="rId1" Type="http://schemas.openxmlformats.org/officeDocument/2006/relationships/vmlDrawing" Target="../drawings/vmlDrawing6.vml"/><Relationship Id="rId4" Type="http://schemas.openxmlformats.org/officeDocument/2006/relationships/image" Target="../media/image28.emf"/></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1.png"/><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8" Type="http://schemas.openxmlformats.org/officeDocument/2006/relationships/hyperlink" Target="http://en.wikipedia.org/wiki/Image:Ambersweet_oranges.jpg" TargetMode="External"/><Relationship Id="rId13"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0.jpeg"/><Relationship Id="rId12" Type="http://schemas.openxmlformats.org/officeDocument/2006/relationships/hyperlink" Target="http://en.wikipedia.org/wiki/Image:Citrus_grandis_-_Honey_White.jpg" TargetMode="External"/><Relationship Id="rId2" Type="http://schemas.openxmlformats.org/officeDocument/2006/relationships/hyperlink" Target="http://upload.wikimedia.org/wikipedia/en/e/e2/Pummelos.jpg" TargetMode="External"/><Relationship Id="rId1" Type="http://schemas.openxmlformats.org/officeDocument/2006/relationships/slideLayout" Target="../slideLayouts/slideLayout18.xml"/><Relationship Id="rId6" Type="http://schemas.openxmlformats.org/officeDocument/2006/relationships/hyperlink" Target="http://www.museums.org.za/bio/images/enb7/enb07484x_orange.jpg" TargetMode="External"/><Relationship Id="rId11" Type="http://schemas.openxmlformats.org/officeDocument/2006/relationships/image" Target="../media/image42.jpeg"/><Relationship Id="rId5" Type="http://schemas.openxmlformats.org/officeDocument/2006/relationships/image" Target="../media/image39.jpeg"/><Relationship Id="rId10" Type="http://schemas.openxmlformats.org/officeDocument/2006/relationships/hyperlink" Target="http://en.wikipedia.org/wiki/Image:Grapefruit_700x490.jpg" TargetMode="External"/><Relationship Id="rId4" Type="http://schemas.openxmlformats.org/officeDocument/2006/relationships/hyperlink" Target="http://en.wikipedia.org/wiki/Image:Lemon-edit1.jpg" TargetMode="External"/><Relationship Id="rId9" Type="http://schemas.openxmlformats.org/officeDocument/2006/relationships/image" Target="../media/image41.jpeg"/></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0.xml"/><Relationship Id="rId1" Type="http://schemas.openxmlformats.org/officeDocument/2006/relationships/vmlDrawing" Target="../drawings/vmlDrawing7.vml"/><Relationship Id="rId4" Type="http://schemas.openxmlformats.org/officeDocument/2006/relationships/image" Target="../media/image44.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3" Type="http://schemas.openxmlformats.org/officeDocument/2006/relationships/hyperlink" Target="https://www.webmd.com/interaction-checker/default.htm" TargetMode="External"/><Relationship Id="rId2" Type="http://schemas.openxmlformats.org/officeDocument/2006/relationships/hyperlink" Target="https://www.drugs.com/drug_interactions.html" TargetMode="External"/><Relationship Id="rId1" Type="http://schemas.openxmlformats.org/officeDocument/2006/relationships/slideLayout" Target="../slideLayouts/slideLayout15.xml"/><Relationship Id="rId5" Type="http://schemas.openxmlformats.org/officeDocument/2006/relationships/hyperlink" Target="http://www.uspharmacist.com/" TargetMode="External"/><Relationship Id="rId4" Type="http://schemas.openxmlformats.org/officeDocument/2006/relationships/hyperlink" Target="https://reference.medscape.com/drug-interactionchecke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www.wikiskripta.eu/index.php/Fomepizol" TargetMode="External"/><Relationship Id="rId2" Type="http://schemas.openxmlformats.org/officeDocument/2006/relationships/hyperlink" Target="http://www.wikiskripta.eu/index.php/Ethanol" TargetMode="External"/><Relationship Id="rId1" Type="http://schemas.openxmlformats.org/officeDocument/2006/relationships/slideLayout" Target="../slideLayouts/slideLayout15.xml"/><Relationship Id="rId6" Type="http://schemas.openxmlformats.org/officeDocument/2006/relationships/hyperlink" Target="http://www.wikiskripta.eu/index.php/DMSA" TargetMode="External"/><Relationship Id="rId5" Type="http://schemas.openxmlformats.org/officeDocument/2006/relationships/hyperlink" Target="http://www.wikiskripta.eu/index.php/EDTA" TargetMode="External"/><Relationship Id="rId4" Type="http://schemas.openxmlformats.org/officeDocument/2006/relationships/hyperlink" Target="http://www.wikiskripta.eu/index.php/Vitamin_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666000" y="6228000"/>
            <a:ext cx="7920000" cy="252000"/>
          </a:xfrm>
        </p:spPr>
        <p:txBody>
          <a:bodyPr/>
          <a:lstStyle/>
          <a:p>
            <a:r>
              <a:rPr lang="en-US" dirty="0"/>
              <a:t>Pharmacology</a:t>
            </a:r>
            <a:r>
              <a:rPr lang="cs-CZ" dirty="0"/>
              <a:t> </a:t>
            </a:r>
            <a:r>
              <a:rPr lang="en-GB" noProof="0" dirty="0"/>
              <a:t>– </a:t>
            </a:r>
            <a:r>
              <a:rPr lang="cs-CZ" noProof="0" dirty="0" err="1"/>
              <a:t>Drug</a:t>
            </a:r>
            <a:r>
              <a:rPr lang="cs-CZ" noProof="0" dirty="0"/>
              <a:t> </a:t>
            </a:r>
            <a:r>
              <a:rPr lang="cs-CZ" noProof="0" dirty="0" err="1"/>
              <a:t>interactions</a:t>
            </a:r>
            <a:r>
              <a:rPr lang="en-GB" noProof="0" dirty="0"/>
              <a:t>/</a:t>
            </a:r>
            <a:r>
              <a:rPr lang="cs-CZ" noProof="0" dirty="0"/>
              <a:t>D</a:t>
            </a:r>
            <a:r>
              <a:rPr lang="en-GB" noProof="0" dirty="0" err="1"/>
              <a:t>epartment</a:t>
            </a:r>
            <a:r>
              <a:rPr lang="cs-CZ" noProof="0" dirty="0"/>
              <a:t> </a:t>
            </a:r>
            <a:r>
              <a:rPr lang="cs-CZ" noProof="0" dirty="0" err="1"/>
              <a:t>of</a:t>
            </a:r>
            <a:r>
              <a:rPr lang="cs-CZ" noProof="0" dirty="0"/>
              <a:t> </a:t>
            </a:r>
            <a:r>
              <a:rPr lang="cs-CZ" noProof="0" dirty="0" err="1"/>
              <a:t>Pharmacology</a:t>
            </a:r>
            <a:endParaRPr lang="en-GB" noProof="0"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p:txBody>
          <a:bodyPr/>
          <a:lstStyle/>
          <a:p>
            <a:r>
              <a:rPr lang="cs-CZ" dirty="0" err="1"/>
              <a:t>Drug</a:t>
            </a:r>
            <a:r>
              <a:rPr lang="cs-CZ" dirty="0"/>
              <a:t> </a:t>
            </a:r>
            <a:r>
              <a:rPr lang="cs-CZ" dirty="0" err="1"/>
              <a:t>Interactions</a:t>
            </a:r>
            <a:endParaRPr lang="cs-CZ" dirty="0"/>
          </a:p>
        </p:txBody>
      </p:sp>
      <p:sp>
        <p:nvSpPr>
          <p:cNvPr id="5" name="Podnadpis 4"/>
          <p:cNvSpPr>
            <a:spLocks noGrp="1"/>
          </p:cNvSpPr>
          <p:nvPr>
            <p:ph type="subTitle" idx="1"/>
          </p:nvPr>
        </p:nvSpPr>
        <p:spPr/>
        <p:txBody>
          <a:bodyPr/>
          <a:lstStyle/>
          <a:p>
            <a:r>
              <a:rPr lang="cs-CZ" dirty="0"/>
              <a:t>Lenka Součková</a:t>
            </a:r>
            <a:endParaRPr lang="en-US" dirty="0"/>
          </a:p>
          <a:p>
            <a:endParaRPr lang="cs-CZ" dirty="0"/>
          </a:p>
        </p:txBody>
      </p:sp>
    </p:spTree>
    <p:extLst>
      <p:ext uri="{BB962C8B-B14F-4D97-AF65-F5344CB8AC3E}">
        <p14:creationId xmlns:p14="http://schemas.microsoft.com/office/powerpoint/2010/main" val="1138288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Significance </a:t>
            </a:r>
            <a:r>
              <a:rPr lang="cs-CZ" dirty="0" err="1"/>
              <a:t>of</a:t>
            </a:r>
            <a:r>
              <a:rPr lang="cs-CZ" dirty="0"/>
              <a:t> </a:t>
            </a:r>
            <a:r>
              <a:rPr lang="en-US" dirty="0"/>
              <a:t>drug interactions</a:t>
            </a:r>
          </a:p>
        </p:txBody>
      </p:sp>
      <p:sp>
        <p:nvSpPr>
          <p:cNvPr id="3" name="Zástupný symbol pro obsah 2"/>
          <p:cNvSpPr>
            <a:spLocks noGrp="1"/>
          </p:cNvSpPr>
          <p:nvPr>
            <p:ph sz="quarter" idx="1"/>
          </p:nvPr>
        </p:nvSpPr>
        <p:spPr>
          <a:xfrm>
            <a:off x="695569" y="1600200"/>
            <a:ext cx="9594479" cy="4925144"/>
          </a:xfrm>
        </p:spPr>
        <p:txBody>
          <a:bodyPr>
            <a:normAutofit lnSpcReduction="10000"/>
          </a:bodyPr>
          <a:lstStyle/>
          <a:p>
            <a:r>
              <a:rPr lang="en-US" dirty="0"/>
              <a:t>Undesirable (for the patient </a:t>
            </a:r>
            <a:r>
              <a:rPr lang="cs-CZ" dirty="0" err="1"/>
              <a:t>harmful</a:t>
            </a:r>
            <a:r>
              <a:rPr lang="cs-CZ" dirty="0"/>
              <a:t>,</a:t>
            </a:r>
            <a:r>
              <a:rPr lang="en-US" dirty="0"/>
              <a:t> </a:t>
            </a:r>
            <a:r>
              <a:rPr lang="cs-CZ" dirty="0"/>
              <a:t>p</a:t>
            </a:r>
            <a:r>
              <a:rPr lang="en-US" dirty="0" err="1"/>
              <a:t>otentially</a:t>
            </a:r>
            <a:r>
              <a:rPr lang="en-US" dirty="0"/>
              <a:t> dangerous)</a:t>
            </a:r>
          </a:p>
          <a:p>
            <a:pPr lvl="2">
              <a:lnSpc>
                <a:spcPct val="100000"/>
              </a:lnSpc>
            </a:pPr>
            <a:r>
              <a:rPr lang="cs-CZ" sz="2800" dirty="0"/>
              <a:t>Major - </a:t>
            </a:r>
            <a:r>
              <a:rPr lang="en-US" sz="2800" dirty="0"/>
              <a:t>life threatening</a:t>
            </a:r>
          </a:p>
          <a:p>
            <a:pPr lvl="2">
              <a:lnSpc>
                <a:spcPct val="100000"/>
              </a:lnSpc>
            </a:pPr>
            <a:r>
              <a:rPr lang="cs-CZ" sz="2800" dirty="0" err="1"/>
              <a:t>Moderate</a:t>
            </a:r>
            <a:r>
              <a:rPr lang="cs-CZ" sz="2800" dirty="0"/>
              <a:t> - </a:t>
            </a:r>
            <a:r>
              <a:rPr lang="en-US" sz="2800" dirty="0"/>
              <a:t>clinically significant</a:t>
            </a:r>
            <a:r>
              <a:rPr lang="cs-CZ" sz="2800" dirty="0"/>
              <a:t> </a:t>
            </a:r>
            <a:endParaRPr lang="en-US" sz="2800" dirty="0"/>
          </a:p>
          <a:p>
            <a:pPr lvl="2">
              <a:lnSpc>
                <a:spcPct val="100000"/>
              </a:lnSpc>
            </a:pPr>
            <a:r>
              <a:rPr lang="cs-CZ" sz="2800" dirty="0"/>
              <a:t>M</a:t>
            </a:r>
            <a:r>
              <a:rPr lang="en-US" sz="2800" dirty="0" err="1"/>
              <a:t>inor</a:t>
            </a:r>
            <a:endParaRPr lang="en-US" sz="2800" dirty="0"/>
          </a:p>
          <a:p>
            <a:endParaRPr lang="en-US" dirty="0"/>
          </a:p>
          <a:p>
            <a:r>
              <a:rPr lang="en-US" dirty="0"/>
              <a:t>This may result in:</a:t>
            </a:r>
          </a:p>
          <a:p>
            <a:pPr lvl="3">
              <a:lnSpc>
                <a:spcPct val="100000"/>
              </a:lnSpc>
            </a:pPr>
            <a:r>
              <a:rPr lang="en-US" sz="2800" dirty="0"/>
              <a:t>increase or decrease (loss) effect</a:t>
            </a:r>
          </a:p>
          <a:p>
            <a:pPr lvl="3">
              <a:lnSpc>
                <a:spcPct val="100000"/>
              </a:lnSpc>
            </a:pPr>
            <a:r>
              <a:rPr lang="en-US" sz="2800" dirty="0"/>
              <a:t>increasing or reducing the incidence of side effects</a:t>
            </a:r>
          </a:p>
          <a:p>
            <a:pPr lvl="3">
              <a:lnSpc>
                <a:spcPct val="100000"/>
              </a:lnSpc>
            </a:pPr>
            <a:r>
              <a:rPr lang="en-US" sz="2800" dirty="0"/>
              <a:t>other changes in effect</a:t>
            </a:r>
          </a:p>
          <a:p>
            <a:pPr lvl="3">
              <a:lnSpc>
                <a:spcPct val="100000"/>
              </a:lnSpc>
            </a:pPr>
            <a:r>
              <a:rPr lang="en-US" sz="2800" dirty="0"/>
              <a:t>injury or even death</a:t>
            </a:r>
          </a:p>
          <a:p>
            <a:endParaRPr lang="en-US" dirty="0"/>
          </a:p>
          <a:p>
            <a:r>
              <a:rPr lang="en-US" dirty="0"/>
              <a:t>clinically insignificant</a:t>
            </a:r>
          </a:p>
          <a:p>
            <a:endParaRPr lang="en-US" dirty="0"/>
          </a:p>
        </p:txBody>
      </p:sp>
    </p:spTree>
    <p:extLst>
      <p:ext uri="{BB962C8B-B14F-4D97-AF65-F5344CB8AC3E}">
        <p14:creationId xmlns:p14="http://schemas.microsoft.com/office/powerpoint/2010/main" val="823556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Why</a:t>
            </a:r>
            <a:r>
              <a:rPr lang="cs-CZ" dirty="0"/>
              <a:t> are </a:t>
            </a:r>
            <a:r>
              <a:rPr lang="cs-CZ" dirty="0" err="1"/>
              <a:t>the</a:t>
            </a:r>
            <a:r>
              <a:rPr lang="cs-CZ" dirty="0"/>
              <a:t> d</a:t>
            </a:r>
            <a:r>
              <a:rPr lang="en-US" dirty="0"/>
              <a:t>rug interactions</a:t>
            </a:r>
            <a:r>
              <a:rPr lang="cs-CZ" dirty="0"/>
              <a:t> so </a:t>
            </a:r>
            <a:r>
              <a:rPr lang="cs-CZ" dirty="0" err="1"/>
              <a:t>important</a:t>
            </a:r>
            <a:r>
              <a:rPr lang="cs-CZ" dirty="0"/>
              <a:t>?</a:t>
            </a:r>
          </a:p>
        </p:txBody>
      </p:sp>
      <p:sp>
        <p:nvSpPr>
          <p:cNvPr id="3" name="Zástupný symbol pro obsah 2"/>
          <p:cNvSpPr>
            <a:spLocks noGrp="1"/>
          </p:cNvSpPr>
          <p:nvPr>
            <p:ph sz="quarter" idx="1"/>
          </p:nvPr>
        </p:nvSpPr>
        <p:spPr>
          <a:xfrm>
            <a:off x="816864" y="1162087"/>
            <a:ext cx="9780797" cy="4495800"/>
          </a:xfrm>
        </p:spPr>
        <p:txBody>
          <a:bodyPr>
            <a:normAutofit/>
          </a:bodyPr>
          <a:lstStyle/>
          <a:p>
            <a:pPr marL="457200" indent="-457200">
              <a:buFont typeface="Arial" panose="020B0604020202020204" pitchFamily="34" charset="0"/>
              <a:buChar char="•"/>
            </a:pPr>
            <a:r>
              <a:rPr lang="en-US" dirty="0"/>
              <a:t>are one of the commonest causes of ADRs</a:t>
            </a:r>
            <a:endParaRPr lang="cs-CZ" dirty="0"/>
          </a:p>
          <a:p>
            <a:pPr marL="457200" indent="-457200">
              <a:buFont typeface="Arial" panose="020B0604020202020204" pitchFamily="34" charset="0"/>
              <a:buChar char="•"/>
            </a:pPr>
            <a:r>
              <a:rPr lang="en-US" dirty="0"/>
              <a:t>particularly in the elderly due to poly</a:t>
            </a:r>
            <a:r>
              <a:rPr lang="cs-CZ" dirty="0" err="1"/>
              <a:t>pharmacy</a:t>
            </a:r>
            <a:r>
              <a:rPr lang="en-US" dirty="0"/>
              <a:t> </a:t>
            </a:r>
            <a:endParaRPr lang="cs-CZ" dirty="0"/>
          </a:p>
          <a:p>
            <a:pPr marL="457200" indent="-457200">
              <a:buFont typeface="Arial" panose="020B0604020202020204" pitchFamily="34" charset="0"/>
              <a:buChar char="•"/>
            </a:pPr>
            <a:r>
              <a:rPr lang="en-US" dirty="0"/>
              <a:t>with a prevalence of 20-40%</a:t>
            </a:r>
            <a:r>
              <a:rPr lang="cs-CZ" dirty="0"/>
              <a:t> in </a:t>
            </a:r>
            <a:r>
              <a:rPr lang="cs-CZ" dirty="0" err="1"/>
              <a:t>population</a:t>
            </a:r>
            <a:endParaRPr lang="cs-CZ" dirty="0"/>
          </a:p>
          <a:p>
            <a:pPr marL="457200" indent="-457200">
              <a:buFont typeface="Arial" panose="020B0604020202020204" pitchFamily="34" charset="0"/>
              <a:buChar char="•"/>
            </a:pPr>
            <a:r>
              <a:rPr lang="cs-CZ" dirty="0"/>
              <a:t>75 </a:t>
            </a:r>
            <a:r>
              <a:rPr lang="en-US" dirty="0"/>
              <a:t>% </a:t>
            </a:r>
            <a:r>
              <a:rPr lang="cs-CZ" dirty="0"/>
              <a:t>are</a:t>
            </a:r>
            <a:r>
              <a:rPr lang="en-US" dirty="0"/>
              <a:t> preventable</a:t>
            </a:r>
            <a:endParaRPr lang="cs-CZ" dirty="0"/>
          </a:p>
          <a:p>
            <a:pPr marL="457200" indent="-457200">
              <a:buFont typeface="Arial" panose="020B0604020202020204" pitchFamily="34" charset="0"/>
              <a:buChar char="•"/>
            </a:pPr>
            <a:r>
              <a:rPr lang="cs-CZ" dirty="0"/>
              <a:t>ADR </a:t>
            </a:r>
            <a:r>
              <a:rPr lang="en-US" dirty="0"/>
              <a:t>are 4th most frequent cause of death</a:t>
            </a:r>
          </a:p>
          <a:p>
            <a:pPr marL="457200" indent="-457200">
              <a:buFont typeface="Arial" panose="020B0604020202020204" pitchFamily="34" charset="0"/>
              <a:buChar char="•"/>
            </a:pPr>
            <a:endParaRPr lang="cs-CZ" dirty="0"/>
          </a:p>
          <a:p>
            <a:pPr marL="457200" indent="-457200">
              <a:buFont typeface="Arial" panose="020B0604020202020204" pitchFamily="34" charset="0"/>
              <a:buChar char="•"/>
            </a:pPr>
            <a:endParaRPr lang="cs-CZ" dirty="0"/>
          </a:p>
        </p:txBody>
      </p:sp>
      <p:pic>
        <p:nvPicPr>
          <p:cNvPr id="4" name="Obrázek 3"/>
          <p:cNvPicPr>
            <a:picLocks noChangeAspect="1"/>
          </p:cNvPicPr>
          <p:nvPr/>
        </p:nvPicPr>
        <p:blipFill>
          <a:blip r:embed="rId2"/>
          <a:stretch>
            <a:fillRect/>
          </a:stretch>
        </p:blipFill>
        <p:spPr>
          <a:xfrm>
            <a:off x="6642499" y="3717852"/>
            <a:ext cx="4332249" cy="2241528"/>
          </a:xfrm>
          <a:prstGeom prst="rect">
            <a:avLst/>
          </a:prstGeom>
        </p:spPr>
      </p:pic>
      <p:sp>
        <p:nvSpPr>
          <p:cNvPr id="5" name="Text Box 1029"/>
          <p:cNvSpPr txBox="1">
            <a:spLocks noChangeArrowheads="1"/>
          </p:cNvSpPr>
          <p:nvPr/>
        </p:nvSpPr>
        <p:spPr bwMode="auto">
          <a:xfrm>
            <a:off x="1613067" y="6388625"/>
            <a:ext cx="67056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3700"/>
              </a:lnSpc>
              <a:spcBef>
                <a:spcPts val="300"/>
              </a:spcBef>
              <a:defRPr sz="1000">
                <a:solidFill>
                  <a:schemeClr val="accent1"/>
                </a:solidFill>
                <a:latin typeface="Times New Roman" panose="02020603050405020304" pitchFamily="18" charset="0"/>
              </a:defRPr>
            </a:lvl1pPr>
            <a:lvl2pPr marL="742950" indent="-285750" eaLnBrk="0" hangingPunct="0">
              <a:lnSpc>
                <a:spcPts val="3700"/>
              </a:lnSpc>
              <a:spcBef>
                <a:spcPts val="300"/>
              </a:spcBef>
              <a:defRPr sz="1000">
                <a:solidFill>
                  <a:schemeClr val="accent1"/>
                </a:solidFill>
                <a:latin typeface="Times New Roman" panose="02020603050405020304" pitchFamily="18" charset="0"/>
              </a:defRPr>
            </a:lvl2pPr>
            <a:lvl3pPr marL="1143000" indent="-228600" eaLnBrk="0" hangingPunct="0">
              <a:lnSpc>
                <a:spcPts val="3700"/>
              </a:lnSpc>
              <a:spcBef>
                <a:spcPts val="300"/>
              </a:spcBef>
              <a:defRPr sz="1000">
                <a:solidFill>
                  <a:schemeClr val="accent1"/>
                </a:solidFill>
                <a:latin typeface="Times New Roman" panose="02020603050405020304" pitchFamily="18" charset="0"/>
              </a:defRPr>
            </a:lvl3pPr>
            <a:lvl4pPr marL="1600200" indent="-228600" eaLnBrk="0" hangingPunct="0">
              <a:lnSpc>
                <a:spcPts val="3700"/>
              </a:lnSpc>
              <a:spcBef>
                <a:spcPts val="300"/>
              </a:spcBef>
              <a:defRPr sz="1000">
                <a:solidFill>
                  <a:schemeClr val="accent1"/>
                </a:solidFill>
                <a:latin typeface="Times New Roman" panose="02020603050405020304" pitchFamily="18" charset="0"/>
              </a:defRPr>
            </a:lvl4pPr>
            <a:lvl5pPr marL="2057400" indent="-228600" eaLnBrk="0" hangingPunct="0">
              <a:lnSpc>
                <a:spcPts val="3700"/>
              </a:lnSpc>
              <a:spcBef>
                <a:spcPts val="300"/>
              </a:spcBef>
              <a:defRPr sz="1000">
                <a:solidFill>
                  <a:schemeClr val="accent1"/>
                </a:solidFill>
                <a:latin typeface="Times New Roman" panose="02020603050405020304" pitchFamily="18" charset="0"/>
              </a:defRPr>
            </a:lvl5pPr>
            <a:lvl6pPr marL="2514600" indent="-228600" eaLnBrk="0" fontAlgn="base" hangingPunct="0">
              <a:lnSpc>
                <a:spcPts val="3700"/>
              </a:lnSpc>
              <a:spcBef>
                <a:spcPts val="300"/>
              </a:spcBef>
              <a:spcAft>
                <a:spcPct val="0"/>
              </a:spcAft>
              <a:defRPr sz="1000">
                <a:solidFill>
                  <a:schemeClr val="accent1"/>
                </a:solidFill>
                <a:latin typeface="Times New Roman" panose="02020603050405020304" pitchFamily="18" charset="0"/>
              </a:defRPr>
            </a:lvl6pPr>
            <a:lvl7pPr marL="2971800" indent="-228600" eaLnBrk="0" fontAlgn="base" hangingPunct="0">
              <a:lnSpc>
                <a:spcPts val="3700"/>
              </a:lnSpc>
              <a:spcBef>
                <a:spcPts val="300"/>
              </a:spcBef>
              <a:spcAft>
                <a:spcPct val="0"/>
              </a:spcAft>
              <a:defRPr sz="1000">
                <a:solidFill>
                  <a:schemeClr val="accent1"/>
                </a:solidFill>
                <a:latin typeface="Times New Roman" panose="02020603050405020304" pitchFamily="18" charset="0"/>
              </a:defRPr>
            </a:lvl7pPr>
            <a:lvl8pPr marL="3429000" indent="-228600" eaLnBrk="0" fontAlgn="base" hangingPunct="0">
              <a:lnSpc>
                <a:spcPts val="3700"/>
              </a:lnSpc>
              <a:spcBef>
                <a:spcPts val="300"/>
              </a:spcBef>
              <a:spcAft>
                <a:spcPct val="0"/>
              </a:spcAft>
              <a:defRPr sz="1000">
                <a:solidFill>
                  <a:schemeClr val="accent1"/>
                </a:solidFill>
                <a:latin typeface="Times New Roman" panose="02020603050405020304" pitchFamily="18" charset="0"/>
              </a:defRPr>
            </a:lvl8pPr>
            <a:lvl9pPr marL="3886200" indent="-228600" eaLnBrk="0" fontAlgn="base" hangingPunct="0">
              <a:lnSpc>
                <a:spcPts val="3700"/>
              </a:lnSpc>
              <a:spcBef>
                <a:spcPts val="300"/>
              </a:spcBef>
              <a:spcAft>
                <a:spcPct val="0"/>
              </a:spcAft>
              <a:defRPr sz="1000">
                <a:solidFill>
                  <a:schemeClr val="accent1"/>
                </a:solidFill>
                <a:latin typeface="Times New Roman" panose="02020603050405020304" pitchFamily="18" charset="0"/>
              </a:defRPr>
            </a:lvl9pPr>
          </a:lstStyle>
          <a:p>
            <a:pPr>
              <a:lnSpc>
                <a:spcPts val="1300"/>
              </a:lnSpc>
            </a:pPr>
            <a:r>
              <a:rPr lang="en-US" altLang="en-US" sz="1200" dirty="0" err="1">
                <a:solidFill>
                  <a:schemeClr val="tx1"/>
                </a:solidFill>
                <a:latin typeface="Arial" panose="020B0604020202020204" pitchFamily="34" charset="0"/>
              </a:rPr>
              <a:t>Leape</a:t>
            </a:r>
            <a:r>
              <a:rPr lang="en-US" altLang="en-US" sz="1200" dirty="0">
                <a:solidFill>
                  <a:schemeClr val="tx1"/>
                </a:solidFill>
                <a:latin typeface="Arial" panose="020B0604020202020204" pitchFamily="34" charset="0"/>
              </a:rPr>
              <a:t> LL et al. </a:t>
            </a:r>
            <a:r>
              <a:rPr lang="en-US" altLang="en-US" sz="1200" i="1" dirty="0">
                <a:solidFill>
                  <a:schemeClr val="tx1"/>
                </a:solidFill>
                <a:latin typeface="Arial" panose="020B0604020202020204" pitchFamily="34" charset="0"/>
              </a:rPr>
              <a:t>JAMA </a:t>
            </a:r>
            <a:r>
              <a:rPr lang="en-US" altLang="en-US" sz="1200" dirty="0">
                <a:solidFill>
                  <a:schemeClr val="tx1"/>
                </a:solidFill>
                <a:latin typeface="Arial" panose="020B0604020202020204" pitchFamily="34" charset="0"/>
              </a:rPr>
              <a:t>1995;274(1):35–43.</a:t>
            </a:r>
          </a:p>
          <a:p>
            <a:pPr>
              <a:lnSpc>
                <a:spcPts val="1300"/>
              </a:lnSpc>
            </a:pPr>
            <a:r>
              <a:rPr lang="en-US" altLang="en-US" sz="1200" dirty="0" err="1">
                <a:solidFill>
                  <a:schemeClr val="tx1"/>
                </a:solidFill>
                <a:latin typeface="Arial" panose="020B0604020202020204" pitchFamily="34" charset="0"/>
              </a:rPr>
              <a:t>Raschetti</a:t>
            </a:r>
            <a:r>
              <a:rPr lang="en-US" altLang="en-US" sz="1200" dirty="0">
                <a:solidFill>
                  <a:schemeClr val="tx1"/>
                </a:solidFill>
                <a:latin typeface="Arial" panose="020B0604020202020204" pitchFamily="34" charset="0"/>
              </a:rPr>
              <a:t> R et al. </a:t>
            </a:r>
            <a:r>
              <a:rPr lang="en-US" altLang="en-US" sz="1200" i="1" dirty="0" err="1">
                <a:solidFill>
                  <a:schemeClr val="tx1"/>
                </a:solidFill>
                <a:latin typeface="Arial" panose="020B0604020202020204" pitchFamily="34" charset="0"/>
              </a:rPr>
              <a:t>Eur</a:t>
            </a:r>
            <a:r>
              <a:rPr lang="en-US" altLang="en-US" sz="1200" i="1" dirty="0">
                <a:solidFill>
                  <a:schemeClr val="tx1"/>
                </a:solidFill>
                <a:latin typeface="Arial" panose="020B0604020202020204" pitchFamily="34" charset="0"/>
              </a:rPr>
              <a:t> J </a:t>
            </a:r>
            <a:r>
              <a:rPr lang="en-US" altLang="en-US" sz="1200" i="1" dirty="0" err="1">
                <a:solidFill>
                  <a:schemeClr val="tx1"/>
                </a:solidFill>
                <a:latin typeface="Arial" panose="020B0604020202020204" pitchFamily="34" charset="0"/>
              </a:rPr>
              <a:t>Clin</a:t>
            </a:r>
            <a:r>
              <a:rPr lang="en-US" altLang="en-US" sz="1200" i="1" dirty="0">
                <a:solidFill>
                  <a:schemeClr val="tx1"/>
                </a:solidFill>
                <a:latin typeface="Arial" panose="020B0604020202020204" pitchFamily="34" charset="0"/>
              </a:rPr>
              <a:t> </a:t>
            </a:r>
            <a:r>
              <a:rPr lang="en-US" altLang="en-US" sz="1200" i="1" dirty="0" err="1">
                <a:solidFill>
                  <a:schemeClr val="tx1"/>
                </a:solidFill>
                <a:latin typeface="Arial" panose="020B0604020202020204" pitchFamily="34" charset="0"/>
              </a:rPr>
              <a:t>Pharmacol</a:t>
            </a:r>
            <a:r>
              <a:rPr lang="en-US" altLang="en-US" sz="1200" dirty="0">
                <a:solidFill>
                  <a:schemeClr val="tx1"/>
                </a:solidFill>
                <a:latin typeface="Arial" panose="020B0604020202020204" pitchFamily="34" charset="0"/>
              </a:rPr>
              <a:t> 1999;54(12):959–963.</a:t>
            </a:r>
          </a:p>
        </p:txBody>
      </p:sp>
      <p:pic>
        <p:nvPicPr>
          <p:cNvPr id="6" name="Obrázek 5"/>
          <p:cNvPicPr>
            <a:picLocks noChangeAspect="1"/>
          </p:cNvPicPr>
          <p:nvPr/>
        </p:nvPicPr>
        <p:blipFill>
          <a:blip r:embed="rId3"/>
          <a:stretch>
            <a:fillRect/>
          </a:stretch>
        </p:blipFill>
        <p:spPr>
          <a:xfrm>
            <a:off x="1217252" y="3409987"/>
            <a:ext cx="3915392" cy="2847558"/>
          </a:xfrm>
          <a:prstGeom prst="rect">
            <a:avLst/>
          </a:prstGeom>
        </p:spPr>
      </p:pic>
    </p:spTree>
    <p:extLst>
      <p:ext uri="{BB962C8B-B14F-4D97-AF65-F5344CB8AC3E}">
        <p14:creationId xmlns:p14="http://schemas.microsoft.com/office/powerpoint/2010/main" val="309906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DDI risk </a:t>
            </a:r>
            <a:r>
              <a:rPr lang="cs-CZ" dirty="0" err="1"/>
              <a:t>factors</a:t>
            </a:r>
            <a:endParaRPr lang="cs-CZ" dirty="0"/>
          </a:p>
        </p:txBody>
      </p:sp>
      <p:sp>
        <p:nvSpPr>
          <p:cNvPr id="3" name="Zástupný symbol pro obsah 2"/>
          <p:cNvSpPr>
            <a:spLocks noGrp="1"/>
          </p:cNvSpPr>
          <p:nvPr>
            <p:ph sz="quarter" idx="1"/>
          </p:nvPr>
        </p:nvSpPr>
        <p:spPr/>
        <p:txBody>
          <a:bodyPr>
            <a:normAutofit/>
          </a:bodyPr>
          <a:lstStyle/>
          <a:p>
            <a:pPr marL="457200" indent="-457200">
              <a:buClr>
                <a:srgbClr val="0000DC"/>
              </a:buClr>
              <a:buFont typeface="Arial" panose="020B0604020202020204" pitchFamily="34" charset="0"/>
              <a:buChar char="•"/>
              <a:defRPr/>
            </a:pPr>
            <a:r>
              <a:rPr lang="en-US" altLang="en-US" dirty="0"/>
              <a:t>Poly pharmacy</a:t>
            </a:r>
          </a:p>
          <a:p>
            <a:pPr marL="457200" indent="-457200">
              <a:buClr>
                <a:srgbClr val="0000DC"/>
              </a:buClr>
              <a:buFont typeface="Arial" panose="020B0604020202020204" pitchFamily="34" charset="0"/>
              <a:buChar char="•"/>
              <a:defRPr/>
            </a:pPr>
            <a:r>
              <a:rPr lang="en-US" altLang="en-US" dirty="0"/>
              <a:t>Multiple prescribers</a:t>
            </a:r>
          </a:p>
          <a:p>
            <a:pPr marL="457200" indent="-457200">
              <a:buClr>
                <a:srgbClr val="0000DC"/>
              </a:buClr>
              <a:buFont typeface="Arial" panose="020B0604020202020204" pitchFamily="34" charset="0"/>
              <a:buChar char="•"/>
              <a:defRPr/>
            </a:pPr>
            <a:r>
              <a:rPr lang="en-US" altLang="en-US" dirty="0"/>
              <a:t>Multiple pharmacies</a:t>
            </a:r>
          </a:p>
          <a:p>
            <a:pPr marL="457200" indent="-457200">
              <a:buClr>
                <a:srgbClr val="0000DC"/>
              </a:buClr>
              <a:buFont typeface="Arial" panose="020B0604020202020204" pitchFamily="34" charset="0"/>
              <a:buChar char="•"/>
              <a:defRPr/>
            </a:pPr>
            <a:r>
              <a:rPr lang="en-US" altLang="en-US" dirty="0"/>
              <a:t>Genetic </a:t>
            </a:r>
            <a:endParaRPr lang="cs-CZ" altLang="en-US" dirty="0"/>
          </a:p>
          <a:p>
            <a:pPr marL="457200" indent="-457200">
              <a:buClr>
                <a:srgbClr val="0000DC"/>
              </a:buClr>
              <a:buFont typeface="Arial" panose="020B0604020202020204" pitchFamily="34" charset="0"/>
              <a:buChar char="•"/>
              <a:defRPr/>
            </a:pPr>
            <a:r>
              <a:rPr lang="en-US" altLang="en-US" dirty="0"/>
              <a:t>Specific population like elderly, obese, critical</a:t>
            </a:r>
            <a:r>
              <a:rPr lang="cs-CZ" altLang="en-US" dirty="0"/>
              <a:t>l</a:t>
            </a:r>
            <a:r>
              <a:rPr lang="en-US" altLang="en-US" dirty="0"/>
              <a:t>y ill patient </a:t>
            </a:r>
          </a:p>
          <a:p>
            <a:pPr marL="457200" indent="-457200">
              <a:buClr>
                <a:srgbClr val="0000DC"/>
              </a:buClr>
              <a:buFont typeface="Arial" panose="020B0604020202020204" pitchFamily="34" charset="0"/>
              <a:buChar char="•"/>
              <a:defRPr/>
            </a:pPr>
            <a:r>
              <a:rPr lang="en-US" altLang="en-US" dirty="0"/>
              <a:t>Specific illness </a:t>
            </a:r>
            <a:r>
              <a:rPr lang="cs-CZ" altLang="en-US" dirty="0"/>
              <a:t>e</a:t>
            </a:r>
            <a:r>
              <a:rPr lang="en-US" altLang="en-US" dirty="0"/>
              <a:t>.g.    Hepatic disease,</a:t>
            </a:r>
          </a:p>
          <a:p>
            <a:pPr marL="457200" indent="-457200">
              <a:buClr>
                <a:srgbClr val="0000DC"/>
              </a:buClr>
              <a:buFont typeface="Arial" panose="020B0604020202020204" pitchFamily="34" charset="0"/>
              <a:buChar char="•"/>
              <a:defRPr/>
            </a:pPr>
            <a:r>
              <a:rPr lang="en-US" altLang="en-US" dirty="0"/>
              <a:t>                                   Renal dysfunction</a:t>
            </a:r>
            <a:r>
              <a:rPr lang="cs-CZ" altLang="en-US" dirty="0"/>
              <a:t>…</a:t>
            </a:r>
            <a:r>
              <a:rPr lang="en-US" altLang="en-US" dirty="0"/>
              <a:t> </a:t>
            </a:r>
          </a:p>
          <a:p>
            <a:pPr marL="457200" indent="-457200">
              <a:buClr>
                <a:srgbClr val="0000DC"/>
              </a:buClr>
              <a:buFont typeface="Arial" panose="020B0604020202020204" pitchFamily="34" charset="0"/>
              <a:buChar char="•"/>
              <a:defRPr/>
            </a:pPr>
            <a:r>
              <a:rPr lang="en-US" altLang="en-US" dirty="0"/>
              <a:t>Narrow therapeutic index drug</a:t>
            </a:r>
            <a:r>
              <a:rPr lang="cs-CZ" altLang="en-US" dirty="0"/>
              <a:t>s</a:t>
            </a:r>
          </a:p>
          <a:p>
            <a:pPr>
              <a:buClr>
                <a:srgbClr val="0000DC"/>
              </a:buClr>
              <a:defRPr/>
            </a:pPr>
            <a:endParaRPr lang="cs-CZ" altLang="en-US" dirty="0"/>
          </a:p>
          <a:p>
            <a:pPr>
              <a:buClr>
                <a:srgbClr val="92D050"/>
              </a:buClr>
              <a:defRPr/>
            </a:pPr>
            <a:r>
              <a:rPr lang="en-US" altLang="en-US" dirty="0"/>
              <a:t> </a:t>
            </a:r>
            <a:r>
              <a:rPr lang="en-US" altLang="en-US" sz="3200" dirty="0"/>
              <a:t> Digoxin, Warfarin</a:t>
            </a:r>
            <a:r>
              <a:rPr lang="cs-CZ" altLang="en-US" sz="3200" dirty="0"/>
              <a:t>, </a:t>
            </a:r>
            <a:r>
              <a:rPr lang="en-US" altLang="en-US" sz="3200" dirty="0"/>
              <a:t>Insulin, Antidepressant, Lithium</a:t>
            </a:r>
          </a:p>
        </p:txBody>
      </p:sp>
    </p:spTree>
    <p:extLst>
      <p:ext uri="{BB962C8B-B14F-4D97-AF65-F5344CB8AC3E}">
        <p14:creationId xmlns:p14="http://schemas.microsoft.com/office/powerpoint/2010/main" val="396626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a:stretch>
            <a:fillRect/>
          </a:stretch>
        </p:blipFill>
        <p:spPr>
          <a:xfrm>
            <a:off x="5633827" y="5112087"/>
            <a:ext cx="5292080" cy="1252211"/>
          </a:xfrm>
          <a:prstGeom prst="rect">
            <a:avLst/>
          </a:prstGeom>
        </p:spPr>
      </p:pic>
      <p:sp>
        <p:nvSpPr>
          <p:cNvPr id="2" name="Nadpis 1"/>
          <p:cNvSpPr>
            <a:spLocks noGrp="1"/>
          </p:cNvSpPr>
          <p:nvPr>
            <p:ph type="title"/>
          </p:nvPr>
        </p:nvSpPr>
        <p:spPr/>
        <p:txBody>
          <a:bodyPr/>
          <a:lstStyle/>
          <a:p>
            <a:r>
              <a:rPr lang="cs-CZ" dirty="0" err="1"/>
              <a:t>The</a:t>
            </a:r>
            <a:r>
              <a:rPr lang="cs-CZ" dirty="0"/>
              <a:t> risk </a:t>
            </a:r>
            <a:r>
              <a:rPr lang="cs-CZ" dirty="0" err="1"/>
              <a:t>of</a:t>
            </a:r>
            <a:r>
              <a:rPr lang="cs-CZ" dirty="0"/>
              <a:t> </a:t>
            </a:r>
            <a:r>
              <a:rPr lang="cs-CZ" dirty="0" err="1"/>
              <a:t>polypharmacy</a:t>
            </a:r>
            <a:endParaRPr lang="cs-CZ" dirty="0"/>
          </a:p>
        </p:txBody>
      </p:sp>
      <p:pic>
        <p:nvPicPr>
          <p:cNvPr id="4" name="Zástupný symbol pro obsah 3"/>
          <p:cNvPicPr>
            <a:picLocks noGrp="1" noChangeAspect="1"/>
          </p:cNvPicPr>
          <p:nvPr>
            <p:ph sz="quarter" idx="1"/>
          </p:nvPr>
        </p:nvPicPr>
        <p:blipFill>
          <a:blip r:embed="rId3"/>
          <a:stretch>
            <a:fillRect/>
          </a:stretch>
        </p:blipFill>
        <p:spPr>
          <a:xfrm>
            <a:off x="424853" y="3212977"/>
            <a:ext cx="4519020" cy="3260240"/>
          </a:xfrm>
          <a:prstGeom prst="rect">
            <a:avLst/>
          </a:prstGeom>
        </p:spPr>
      </p:pic>
      <p:sp>
        <p:nvSpPr>
          <p:cNvPr id="5" name="Obdélník 4"/>
          <p:cNvSpPr/>
          <p:nvPr/>
        </p:nvSpPr>
        <p:spPr>
          <a:xfrm>
            <a:off x="5142522" y="3212976"/>
            <a:ext cx="5783385" cy="400110"/>
          </a:xfrm>
          <a:prstGeom prst="rect">
            <a:avLst/>
          </a:prstGeom>
        </p:spPr>
        <p:txBody>
          <a:bodyPr wrap="square">
            <a:spAutoFit/>
          </a:bodyPr>
          <a:lstStyle/>
          <a:p>
            <a:r>
              <a:rPr lang="cs-CZ" sz="1000" b="1" dirty="0"/>
              <a:t>May F.E., Stewart R.B., </a:t>
            </a:r>
            <a:r>
              <a:rPr lang="cs-CZ" sz="1000" b="1" dirty="0" err="1"/>
              <a:t>Cluff</a:t>
            </a:r>
            <a:r>
              <a:rPr lang="cs-CZ" sz="1000" b="1" dirty="0"/>
              <a:t> L.E.: </a:t>
            </a:r>
            <a:r>
              <a:rPr lang="cs-CZ" sz="1000" b="1" dirty="0" err="1"/>
              <a:t>Drug</a:t>
            </a:r>
            <a:r>
              <a:rPr lang="cs-CZ" sz="1000" b="1" dirty="0"/>
              <a:t> interactions and </a:t>
            </a:r>
            <a:r>
              <a:rPr lang="cs-CZ" sz="1000" b="1" dirty="0" err="1"/>
              <a:t>multiple</a:t>
            </a:r>
            <a:r>
              <a:rPr lang="cs-CZ" sz="1000" b="1" dirty="0"/>
              <a:t> </a:t>
            </a:r>
            <a:r>
              <a:rPr lang="cs-CZ" sz="1000" b="1" dirty="0" err="1"/>
              <a:t>drug</a:t>
            </a:r>
            <a:r>
              <a:rPr lang="cs-CZ" sz="1000" b="1" dirty="0"/>
              <a:t> administration.</a:t>
            </a:r>
          </a:p>
          <a:p>
            <a:r>
              <a:rPr lang="cs-CZ" sz="1000" b="1" dirty="0" err="1"/>
              <a:t>Clin.Pharmac.Ther</a:t>
            </a:r>
            <a:r>
              <a:rPr lang="cs-CZ" sz="1000" b="1" dirty="0"/>
              <a:t>. 1977, 22:322</a:t>
            </a:r>
            <a:endParaRPr lang="cs-CZ" sz="1100" dirty="0"/>
          </a:p>
        </p:txBody>
      </p:sp>
      <p:sp>
        <p:nvSpPr>
          <p:cNvPr id="6" name="Obdélník 5"/>
          <p:cNvSpPr/>
          <p:nvPr/>
        </p:nvSpPr>
        <p:spPr>
          <a:xfrm>
            <a:off x="635026" y="1288904"/>
            <a:ext cx="9962636" cy="1200329"/>
          </a:xfrm>
          <a:prstGeom prst="rect">
            <a:avLst/>
          </a:prstGeom>
        </p:spPr>
        <p:txBody>
          <a:bodyPr wrap="square">
            <a:spAutoFit/>
          </a:bodyPr>
          <a:lstStyle/>
          <a:p>
            <a:r>
              <a:rPr lang="en-US" b="1" dirty="0"/>
              <a:t>prescribing cascade </a:t>
            </a:r>
            <a:r>
              <a:rPr lang="cs-CZ" b="1" dirty="0"/>
              <a:t> - </a:t>
            </a:r>
            <a:r>
              <a:rPr lang="en-US" dirty="0"/>
              <a:t>which occurs when an ADR is misunderstood and new potentially unnecessary drugs are administered; therefore the patient is at risk to develop further ADRs</a:t>
            </a:r>
            <a:endParaRPr lang="cs-CZ" dirty="0"/>
          </a:p>
        </p:txBody>
      </p:sp>
      <p:pic>
        <p:nvPicPr>
          <p:cNvPr id="8" name="Obrázek 7"/>
          <p:cNvPicPr>
            <a:picLocks noChangeAspect="1"/>
          </p:cNvPicPr>
          <p:nvPr/>
        </p:nvPicPr>
        <p:blipFill>
          <a:blip r:embed="rId4"/>
          <a:stretch>
            <a:fillRect/>
          </a:stretch>
        </p:blipFill>
        <p:spPr>
          <a:xfrm>
            <a:off x="7464153" y="6473216"/>
            <a:ext cx="1895475" cy="219075"/>
          </a:xfrm>
          <a:prstGeom prst="rect">
            <a:avLst/>
          </a:prstGeom>
        </p:spPr>
      </p:pic>
    </p:spTree>
    <p:extLst>
      <p:ext uri="{BB962C8B-B14F-4D97-AF65-F5344CB8AC3E}">
        <p14:creationId xmlns:p14="http://schemas.microsoft.com/office/powerpoint/2010/main" val="380273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16864" y="426563"/>
            <a:ext cx="10871200" cy="990600"/>
          </a:xfrm>
        </p:spPr>
        <p:txBody>
          <a:bodyPr>
            <a:normAutofit/>
          </a:bodyPr>
          <a:lstStyle/>
          <a:p>
            <a:r>
              <a:rPr lang="cs-CZ" dirty="0" err="1"/>
              <a:t>Consequences</a:t>
            </a:r>
            <a:r>
              <a:rPr lang="cs-CZ" dirty="0"/>
              <a:t> </a:t>
            </a:r>
            <a:r>
              <a:rPr lang="cs-CZ" dirty="0" err="1"/>
              <a:t>of</a:t>
            </a:r>
            <a:r>
              <a:rPr lang="cs-CZ" dirty="0"/>
              <a:t> </a:t>
            </a:r>
            <a:r>
              <a:rPr lang="cs-CZ" dirty="0" err="1"/>
              <a:t>drug</a:t>
            </a:r>
            <a:r>
              <a:rPr lang="cs-CZ" dirty="0"/>
              <a:t> </a:t>
            </a:r>
            <a:r>
              <a:rPr lang="cs-CZ" dirty="0" err="1"/>
              <a:t>interactions</a:t>
            </a:r>
            <a:endParaRPr lang="cs-CZ" dirty="0"/>
          </a:p>
        </p:txBody>
      </p:sp>
      <p:sp>
        <p:nvSpPr>
          <p:cNvPr id="3" name="Zástupný symbol pro obsah 2"/>
          <p:cNvSpPr>
            <a:spLocks noGrp="1"/>
          </p:cNvSpPr>
          <p:nvPr>
            <p:ph sz="quarter" idx="1"/>
          </p:nvPr>
        </p:nvSpPr>
        <p:spPr/>
        <p:txBody>
          <a:bodyPr>
            <a:normAutofit/>
          </a:bodyPr>
          <a:lstStyle/>
          <a:p>
            <a:pPr marL="514350" indent="-514350">
              <a:buFont typeface="+mj-lt"/>
              <a:buAutoNum type="arabicPeriod"/>
              <a:defRPr/>
            </a:pPr>
            <a:r>
              <a:rPr lang="en-US" altLang="en-US" dirty="0"/>
              <a:t>Loss of therapeutic effect</a:t>
            </a:r>
          </a:p>
          <a:p>
            <a:pPr marL="514350" indent="-514350">
              <a:buFont typeface="+mj-lt"/>
              <a:buAutoNum type="arabicPeriod"/>
              <a:defRPr/>
            </a:pPr>
            <a:r>
              <a:rPr lang="en-US" altLang="en-US" dirty="0"/>
              <a:t>Toxicity</a:t>
            </a:r>
          </a:p>
          <a:p>
            <a:pPr marL="514350" indent="-514350">
              <a:buFont typeface="+mj-lt"/>
              <a:buAutoNum type="arabicPeriod"/>
              <a:defRPr/>
            </a:pPr>
            <a:r>
              <a:rPr lang="en-US" altLang="en-US" dirty="0"/>
              <a:t>Unexpected increase in pharmacological activity</a:t>
            </a:r>
          </a:p>
          <a:p>
            <a:pPr marL="514350" indent="-514350">
              <a:buFont typeface="+mj-lt"/>
              <a:buAutoNum type="arabicPeriod"/>
              <a:defRPr/>
            </a:pPr>
            <a:r>
              <a:rPr lang="en-US" altLang="en-US" dirty="0"/>
              <a:t>Beneficial effects  </a:t>
            </a:r>
            <a:r>
              <a:rPr lang="en-US" altLang="en-US" dirty="0" err="1"/>
              <a:t>e.g</a:t>
            </a:r>
            <a:r>
              <a:rPr lang="en-US" altLang="en-US" dirty="0"/>
              <a:t> additive  &amp; potentiation (intended)  or antagonism (unintended).</a:t>
            </a:r>
          </a:p>
          <a:p>
            <a:pPr marL="514350" indent="-514350">
              <a:buFont typeface="+mj-lt"/>
              <a:buAutoNum type="arabicPeriod"/>
              <a:defRPr/>
            </a:pPr>
            <a:r>
              <a:rPr lang="en-US" altLang="en-US" dirty="0"/>
              <a:t>Chemical or physical interaction </a:t>
            </a:r>
            <a:r>
              <a:rPr lang="cs-CZ" altLang="en-US" dirty="0"/>
              <a:t> </a:t>
            </a:r>
            <a:r>
              <a:rPr lang="en-US" altLang="en-US" dirty="0" err="1"/>
              <a:t>e.g</a:t>
            </a:r>
            <a:r>
              <a:rPr lang="en-US" altLang="en-US" dirty="0"/>
              <a:t> I.V incompatibility in fluid or syringes mixture </a:t>
            </a:r>
          </a:p>
          <a:p>
            <a:endParaRPr lang="cs-CZ" dirty="0"/>
          </a:p>
        </p:txBody>
      </p:sp>
    </p:spTree>
    <p:extLst>
      <p:ext uri="{BB962C8B-B14F-4D97-AF65-F5344CB8AC3E}">
        <p14:creationId xmlns:p14="http://schemas.microsoft.com/office/powerpoint/2010/main" val="2899206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r>
              <a:rPr lang="cs-CZ" sz="3600" dirty="0" err="1"/>
              <a:t>Pharmacokinetics</a:t>
            </a:r>
            <a:r>
              <a:rPr lang="cs-CZ" sz="3600" dirty="0"/>
              <a:t> </a:t>
            </a:r>
            <a:r>
              <a:rPr lang="cs-CZ" sz="3600" dirty="0" err="1"/>
              <a:t>drug</a:t>
            </a:r>
            <a:r>
              <a:rPr lang="cs-CZ" sz="3600" dirty="0"/>
              <a:t> </a:t>
            </a:r>
            <a:r>
              <a:rPr lang="cs-CZ" sz="3600" dirty="0" err="1"/>
              <a:t>interactions</a:t>
            </a:r>
            <a:endParaRPr lang="cs-CZ" sz="3600" dirty="0"/>
          </a:p>
        </p:txBody>
      </p:sp>
    </p:spTree>
    <p:extLst>
      <p:ext uri="{BB962C8B-B14F-4D97-AF65-F5344CB8AC3E}">
        <p14:creationId xmlns:p14="http://schemas.microsoft.com/office/powerpoint/2010/main" val="1492754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r>
              <a:rPr lang="cs-CZ" dirty="0" err="1"/>
              <a:t>Pharmacokinetics</a:t>
            </a:r>
            <a:r>
              <a:rPr lang="cs-CZ" dirty="0"/>
              <a:t> </a:t>
            </a:r>
            <a:r>
              <a:rPr lang="cs-CZ" dirty="0" err="1"/>
              <a:t>drug</a:t>
            </a:r>
            <a:r>
              <a:rPr lang="cs-CZ" dirty="0"/>
              <a:t> </a:t>
            </a:r>
            <a:r>
              <a:rPr lang="cs-CZ" dirty="0" err="1"/>
              <a:t>interactions</a:t>
            </a:r>
            <a:endParaRPr lang="cs-CZ" dirty="0"/>
          </a:p>
        </p:txBody>
      </p:sp>
      <p:pic>
        <p:nvPicPr>
          <p:cNvPr id="6" name="Zástupný symbol pro obsah 5"/>
          <p:cNvPicPr>
            <a:picLocks noGrp="1" noChangeAspect="1"/>
          </p:cNvPicPr>
          <p:nvPr>
            <p:ph sz="quarter" idx="1"/>
          </p:nvPr>
        </p:nvPicPr>
        <p:blipFill>
          <a:blip r:embed="rId2"/>
          <a:stretch>
            <a:fillRect/>
          </a:stretch>
        </p:blipFill>
        <p:spPr>
          <a:xfrm>
            <a:off x="3432175" y="1762125"/>
            <a:ext cx="5562600" cy="4171950"/>
          </a:xfrm>
          <a:prstGeom prst="rect">
            <a:avLst/>
          </a:prstGeom>
        </p:spPr>
      </p:pic>
    </p:spTree>
    <p:extLst>
      <p:ext uri="{BB962C8B-B14F-4D97-AF65-F5344CB8AC3E}">
        <p14:creationId xmlns:p14="http://schemas.microsoft.com/office/powerpoint/2010/main" val="4065703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Pharmacokinetics</a:t>
            </a:r>
            <a:r>
              <a:rPr lang="cs-CZ" dirty="0"/>
              <a:t> </a:t>
            </a:r>
            <a:r>
              <a:rPr lang="cs-CZ" dirty="0" err="1"/>
              <a:t>drug</a:t>
            </a:r>
            <a:r>
              <a:rPr lang="cs-CZ" dirty="0"/>
              <a:t> </a:t>
            </a:r>
            <a:r>
              <a:rPr lang="cs-CZ" dirty="0" err="1"/>
              <a:t>interactions</a:t>
            </a:r>
            <a:endParaRPr lang="cs-CZ" dirty="0"/>
          </a:p>
        </p:txBody>
      </p:sp>
      <p:sp>
        <p:nvSpPr>
          <p:cNvPr id="3" name="Zástupný symbol pro obsah 2"/>
          <p:cNvSpPr>
            <a:spLocks noGrp="1"/>
          </p:cNvSpPr>
          <p:nvPr>
            <p:ph sz="quarter" idx="1"/>
          </p:nvPr>
        </p:nvSpPr>
        <p:spPr/>
        <p:txBody>
          <a:bodyPr/>
          <a:lstStyle/>
          <a:p>
            <a:pPr marL="457200" indent="-457200">
              <a:buFont typeface="Arial" panose="020B0604020202020204" pitchFamily="34" charset="0"/>
              <a:buChar char="•"/>
            </a:pPr>
            <a:r>
              <a:rPr lang="en-US" dirty="0"/>
              <a:t>are often considered on the basis of knowledge of each drug and are identified by controlling the </a:t>
            </a:r>
            <a:r>
              <a:rPr lang="en-US" b="1" dirty="0"/>
              <a:t>patient's clinical manifestations </a:t>
            </a:r>
            <a:r>
              <a:rPr lang="en-US" dirty="0"/>
              <a:t>as well as the changes in </a:t>
            </a:r>
            <a:r>
              <a:rPr lang="en-US" b="1" dirty="0"/>
              <a:t>serum drug concentrations</a:t>
            </a:r>
            <a:r>
              <a:rPr lang="en-US" dirty="0"/>
              <a:t>. </a:t>
            </a:r>
            <a:endParaRPr lang="cs-CZ" dirty="0"/>
          </a:p>
          <a:p>
            <a:endParaRPr lang="cs-CZ" dirty="0"/>
          </a:p>
          <a:p>
            <a:r>
              <a:rPr lang="cs-CZ" dirty="0" err="1"/>
              <a:t>Th</a:t>
            </a:r>
            <a:r>
              <a:rPr lang="en-US" dirty="0" err="1"/>
              <a:t>ey</a:t>
            </a:r>
            <a:r>
              <a:rPr lang="en-US" dirty="0"/>
              <a:t> involved all the processes from absorption up to </a:t>
            </a:r>
            <a:r>
              <a:rPr lang="en-US" dirty="0" err="1"/>
              <a:t>excretio</a:t>
            </a:r>
            <a:r>
              <a:rPr lang="cs-CZ" dirty="0"/>
              <a:t>n.</a:t>
            </a:r>
          </a:p>
        </p:txBody>
      </p:sp>
    </p:spTree>
    <p:extLst>
      <p:ext uri="{BB962C8B-B14F-4D97-AF65-F5344CB8AC3E}">
        <p14:creationId xmlns:p14="http://schemas.microsoft.com/office/powerpoint/2010/main" val="597209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Pharmacokinetic</a:t>
            </a:r>
            <a:r>
              <a:rPr lang="cs-CZ" dirty="0"/>
              <a:t> </a:t>
            </a:r>
            <a:r>
              <a:rPr lang="cs-CZ" dirty="0" err="1"/>
              <a:t>interactions</a:t>
            </a:r>
            <a:br>
              <a:rPr lang="cs-CZ" dirty="0"/>
            </a:br>
            <a:r>
              <a:rPr lang="cs-CZ" dirty="0"/>
              <a:t>- </a:t>
            </a:r>
            <a:r>
              <a:rPr lang="cs-CZ" dirty="0" err="1"/>
              <a:t>Absorption</a:t>
            </a:r>
            <a:endParaRPr lang="cs-CZ" dirty="0"/>
          </a:p>
        </p:txBody>
      </p:sp>
      <p:sp>
        <p:nvSpPr>
          <p:cNvPr id="3" name="Zástupný symbol pro obsah 2"/>
          <p:cNvSpPr>
            <a:spLocks noGrp="1"/>
          </p:cNvSpPr>
          <p:nvPr>
            <p:ph sz="quarter" idx="1"/>
          </p:nvPr>
        </p:nvSpPr>
        <p:spPr/>
        <p:txBody>
          <a:bodyPr/>
          <a:lstStyle/>
          <a:p>
            <a:pPr marL="457200" indent="-457200">
              <a:buFont typeface="Wingdings" panose="05000000000000000000" pitchFamily="2" charset="2"/>
              <a:buChar char="§"/>
            </a:pPr>
            <a:r>
              <a:rPr lang="cs-CZ" dirty="0"/>
              <a:t>a</a:t>
            </a:r>
            <a:r>
              <a:rPr lang="en-US" dirty="0" err="1"/>
              <a:t>ltered</a:t>
            </a:r>
            <a:r>
              <a:rPr lang="en-US" dirty="0"/>
              <a:t> pH</a:t>
            </a:r>
            <a:endParaRPr lang="cs-CZ" dirty="0"/>
          </a:p>
          <a:p>
            <a:pPr marL="457200" indent="-457200">
              <a:buFont typeface="Wingdings" panose="05000000000000000000" pitchFamily="2" charset="2"/>
              <a:buChar char="§"/>
            </a:pPr>
            <a:r>
              <a:rPr lang="cs-CZ" dirty="0"/>
              <a:t>a</a:t>
            </a:r>
            <a:r>
              <a:rPr lang="en-US" dirty="0" err="1"/>
              <a:t>ltered</a:t>
            </a:r>
            <a:r>
              <a:rPr lang="en-US" dirty="0"/>
              <a:t> bacterial flora</a:t>
            </a:r>
            <a:endParaRPr lang="cs-CZ" dirty="0"/>
          </a:p>
          <a:p>
            <a:pPr marL="457200" indent="-457200">
              <a:buFont typeface="Wingdings" panose="05000000000000000000" pitchFamily="2" charset="2"/>
              <a:buChar char="§"/>
            </a:pPr>
            <a:r>
              <a:rPr lang="en-US" dirty="0"/>
              <a:t>formation of drug chelates or complexes</a:t>
            </a:r>
            <a:endParaRPr lang="cs-CZ" dirty="0"/>
          </a:p>
          <a:p>
            <a:pPr marL="457200" indent="-457200">
              <a:buFont typeface="Wingdings" panose="05000000000000000000" pitchFamily="2" charset="2"/>
              <a:buChar char="§"/>
            </a:pPr>
            <a:r>
              <a:rPr lang="en-US" dirty="0"/>
              <a:t>drug induced mucosal damage  </a:t>
            </a:r>
            <a:endParaRPr lang="cs-CZ" dirty="0"/>
          </a:p>
          <a:p>
            <a:pPr marL="457200" indent="-457200">
              <a:buFont typeface="Wingdings" panose="05000000000000000000" pitchFamily="2" charset="2"/>
              <a:buChar char="§"/>
            </a:pPr>
            <a:r>
              <a:rPr lang="en-US" dirty="0"/>
              <a:t>altered  GIT motility</a:t>
            </a:r>
          </a:p>
          <a:p>
            <a:endParaRPr lang="cs-CZ" dirty="0"/>
          </a:p>
        </p:txBody>
      </p:sp>
    </p:spTree>
    <p:extLst>
      <p:ext uri="{BB962C8B-B14F-4D97-AF65-F5344CB8AC3E}">
        <p14:creationId xmlns:p14="http://schemas.microsoft.com/office/powerpoint/2010/main" val="3464638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t>Altered pH</a:t>
            </a:r>
            <a:endParaRPr lang="cs-CZ" dirty="0"/>
          </a:p>
        </p:txBody>
      </p:sp>
      <p:sp>
        <p:nvSpPr>
          <p:cNvPr id="3" name="Zástupný symbol pro obsah 2"/>
          <p:cNvSpPr>
            <a:spLocks noGrp="1"/>
          </p:cNvSpPr>
          <p:nvPr>
            <p:ph sz="quarter" idx="1"/>
          </p:nvPr>
        </p:nvSpPr>
        <p:spPr>
          <a:xfrm>
            <a:off x="654939" y="1030649"/>
            <a:ext cx="10871200" cy="4495800"/>
          </a:xfrm>
        </p:spPr>
        <p:txBody>
          <a:bodyPr/>
          <a:lstStyle/>
          <a:p>
            <a:r>
              <a:rPr lang="en-US" dirty="0"/>
              <a:t>The non-ionized form of a drug is more lipid soluble and more readily absorbed from GIT than the ionized form does. </a:t>
            </a:r>
            <a:endParaRPr lang="cs-CZ" dirty="0"/>
          </a:p>
        </p:txBody>
      </p:sp>
      <p:sp>
        <p:nvSpPr>
          <p:cNvPr id="4" name="Text Box 3"/>
          <p:cNvSpPr txBox="1">
            <a:spLocks noChangeArrowheads="1"/>
          </p:cNvSpPr>
          <p:nvPr/>
        </p:nvSpPr>
        <p:spPr bwMode="auto">
          <a:xfrm>
            <a:off x="3026837" y="2173789"/>
            <a:ext cx="1704313" cy="461665"/>
          </a:xfrm>
          <a:prstGeom prst="rect">
            <a:avLst/>
          </a:prstGeom>
          <a:noFill/>
          <a:ln w="9525">
            <a:noFill/>
            <a:miter lim="800000"/>
            <a:headEnd/>
            <a:tailEnd/>
          </a:ln>
        </p:spPr>
        <p:txBody>
          <a:bodyPr wrap="none">
            <a:spAutoFit/>
          </a:bodyPr>
          <a:lstStyle/>
          <a:p>
            <a:r>
              <a:rPr lang="cs-CZ" altLang="en-US" b="1" dirty="0"/>
              <a:t>A</a:t>
            </a:r>
            <a:r>
              <a:rPr lang="en-US" altLang="en-US" b="1" dirty="0" err="1"/>
              <a:t>ntacids</a:t>
            </a:r>
            <a:r>
              <a:rPr lang="en-US" altLang="en-US" dirty="0"/>
              <a:t>  </a:t>
            </a:r>
          </a:p>
        </p:txBody>
      </p:sp>
      <p:sp>
        <p:nvSpPr>
          <p:cNvPr id="5" name="Line 4"/>
          <p:cNvSpPr>
            <a:spLocks noChangeShapeType="1"/>
          </p:cNvSpPr>
          <p:nvPr/>
        </p:nvSpPr>
        <p:spPr bwMode="auto">
          <a:xfrm>
            <a:off x="4675956" y="2446337"/>
            <a:ext cx="2209800" cy="0"/>
          </a:xfrm>
          <a:prstGeom prst="line">
            <a:avLst/>
          </a:prstGeom>
          <a:noFill/>
          <a:ln w="9525">
            <a:solidFill>
              <a:schemeClr val="tx1"/>
            </a:solidFill>
            <a:round/>
            <a:headEnd/>
            <a:tailEnd type="triangle" w="med" len="med"/>
          </a:ln>
        </p:spPr>
        <p:txBody>
          <a:bodyPr/>
          <a:lstStyle/>
          <a:p>
            <a:endParaRPr lang="ar-SA"/>
          </a:p>
        </p:txBody>
      </p:sp>
      <p:sp>
        <p:nvSpPr>
          <p:cNvPr id="6" name="Text Box 7"/>
          <p:cNvSpPr txBox="1">
            <a:spLocks noChangeArrowheads="1"/>
          </p:cNvSpPr>
          <p:nvPr/>
        </p:nvSpPr>
        <p:spPr bwMode="auto">
          <a:xfrm>
            <a:off x="6965678" y="2135125"/>
            <a:ext cx="3536950" cy="1569660"/>
          </a:xfrm>
          <a:prstGeom prst="rect">
            <a:avLst/>
          </a:prstGeom>
          <a:noFill/>
          <a:ln w="9525">
            <a:solidFill>
              <a:srgbClr val="FF0000"/>
            </a:solidFill>
            <a:miter lim="800000"/>
            <a:headEnd/>
            <a:tailEnd/>
          </a:ln>
        </p:spPr>
        <p:txBody>
          <a:bodyPr>
            <a:spAutoFit/>
          </a:bodyPr>
          <a:lstStyle/>
          <a:p>
            <a:r>
              <a:rPr lang="en-US" altLang="en-US" b="1" dirty="0"/>
              <a:t>Decrease</a:t>
            </a:r>
            <a:r>
              <a:rPr lang="en-US" altLang="en-US" dirty="0"/>
              <a:t> </a:t>
            </a:r>
            <a:r>
              <a:rPr lang="en-US" altLang="en-US" b="1" dirty="0"/>
              <a:t>the tablet dissolution </a:t>
            </a:r>
          </a:p>
          <a:p>
            <a:r>
              <a:rPr lang="en-US" altLang="en-US" b="1" dirty="0"/>
              <a:t>of </a:t>
            </a:r>
            <a:r>
              <a:rPr lang="en-US" altLang="en-US" b="1" dirty="0">
                <a:solidFill>
                  <a:srgbClr val="FF0000"/>
                </a:solidFill>
              </a:rPr>
              <a:t>Ketoconazole </a:t>
            </a:r>
            <a:r>
              <a:rPr lang="en-US" altLang="en-US" b="1" dirty="0"/>
              <a:t>(acidic)</a:t>
            </a:r>
          </a:p>
        </p:txBody>
      </p:sp>
      <p:sp>
        <p:nvSpPr>
          <p:cNvPr id="7" name="Text Box 9"/>
          <p:cNvSpPr txBox="1">
            <a:spLocks noChangeArrowheads="1"/>
          </p:cNvSpPr>
          <p:nvPr/>
        </p:nvSpPr>
        <p:spPr bwMode="auto">
          <a:xfrm>
            <a:off x="2399459" y="3166375"/>
            <a:ext cx="2520242" cy="461665"/>
          </a:xfrm>
          <a:prstGeom prst="rect">
            <a:avLst/>
          </a:prstGeom>
          <a:noFill/>
          <a:ln w="9525">
            <a:noFill/>
            <a:miter lim="800000"/>
            <a:headEnd/>
            <a:tailEnd/>
          </a:ln>
        </p:spPr>
        <p:txBody>
          <a:bodyPr wrap="none">
            <a:spAutoFit/>
          </a:bodyPr>
          <a:lstStyle/>
          <a:p>
            <a:r>
              <a:rPr lang="en-US" altLang="en-US" b="1" dirty="0"/>
              <a:t>H2 antagonists</a:t>
            </a:r>
          </a:p>
        </p:txBody>
      </p:sp>
      <p:sp>
        <p:nvSpPr>
          <p:cNvPr id="9" name="Line 15"/>
          <p:cNvSpPr>
            <a:spLocks noChangeShapeType="1"/>
          </p:cNvSpPr>
          <p:nvPr/>
        </p:nvSpPr>
        <p:spPr bwMode="auto">
          <a:xfrm flipV="1">
            <a:off x="4948685" y="3138372"/>
            <a:ext cx="1959024" cy="258836"/>
          </a:xfrm>
          <a:prstGeom prst="line">
            <a:avLst/>
          </a:prstGeom>
          <a:noFill/>
          <a:ln w="9525">
            <a:solidFill>
              <a:schemeClr val="tx1"/>
            </a:solidFill>
            <a:round/>
            <a:headEnd/>
            <a:tailEnd type="triangle" w="med" len="med"/>
          </a:ln>
        </p:spPr>
        <p:txBody>
          <a:bodyPr/>
          <a:lstStyle/>
          <a:p>
            <a:endParaRPr lang="ar-SA"/>
          </a:p>
        </p:txBody>
      </p:sp>
      <p:sp>
        <p:nvSpPr>
          <p:cNvPr id="10" name="Text Box 16"/>
          <p:cNvSpPr txBox="1">
            <a:spLocks noChangeArrowheads="1"/>
          </p:cNvSpPr>
          <p:nvPr/>
        </p:nvSpPr>
        <p:spPr bwMode="auto">
          <a:xfrm>
            <a:off x="493014" y="4393513"/>
            <a:ext cx="4349841" cy="1938992"/>
          </a:xfrm>
          <a:prstGeom prst="rect">
            <a:avLst/>
          </a:prstGeom>
          <a:noFill/>
          <a:ln w="9525">
            <a:noFill/>
            <a:miter lim="800000"/>
            <a:headEnd/>
            <a:tailEnd/>
          </a:ln>
        </p:spPr>
        <p:txBody>
          <a:bodyPr wrap="square">
            <a:spAutoFit/>
          </a:bodyPr>
          <a:lstStyle/>
          <a:p>
            <a:r>
              <a:rPr lang="en-US" altLang="en-US" b="1" dirty="0">
                <a:solidFill>
                  <a:srgbClr val="FF0000"/>
                </a:solidFill>
              </a:rPr>
              <a:t>Therefore</a:t>
            </a:r>
            <a:r>
              <a:rPr lang="en-US" altLang="en-US" b="1" dirty="0"/>
              <a:t>, these drugs must be separated by at least 2h in the time of administration of both.</a:t>
            </a:r>
          </a:p>
          <a:p>
            <a:endParaRPr lang="en-US" altLang="en-U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6153" y="3911962"/>
            <a:ext cx="3447237" cy="2950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9"/>
          <p:cNvSpPr txBox="1">
            <a:spLocks noChangeArrowheads="1"/>
          </p:cNvSpPr>
          <p:nvPr/>
        </p:nvSpPr>
        <p:spPr bwMode="auto">
          <a:xfrm>
            <a:off x="3252926" y="2676707"/>
            <a:ext cx="737702" cy="461665"/>
          </a:xfrm>
          <a:prstGeom prst="rect">
            <a:avLst/>
          </a:prstGeom>
          <a:noFill/>
          <a:ln w="9525">
            <a:noFill/>
            <a:miter lim="800000"/>
            <a:headEnd/>
            <a:tailEnd/>
          </a:ln>
        </p:spPr>
        <p:txBody>
          <a:bodyPr wrap="none">
            <a:spAutoFit/>
          </a:bodyPr>
          <a:lstStyle/>
          <a:p>
            <a:r>
              <a:rPr lang="cs-CZ" altLang="en-US" b="1" dirty="0"/>
              <a:t>PPI</a:t>
            </a:r>
            <a:endParaRPr lang="en-US" altLang="en-US" b="1" dirty="0"/>
          </a:p>
        </p:txBody>
      </p:sp>
      <p:sp>
        <p:nvSpPr>
          <p:cNvPr id="13" name="Line 4"/>
          <p:cNvSpPr>
            <a:spLocks noChangeShapeType="1"/>
          </p:cNvSpPr>
          <p:nvPr/>
        </p:nvSpPr>
        <p:spPr bwMode="auto">
          <a:xfrm flipV="1">
            <a:off x="4030589" y="2811868"/>
            <a:ext cx="2895128" cy="150277"/>
          </a:xfrm>
          <a:prstGeom prst="line">
            <a:avLst/>
          </a:prstGeom>
          <a:noFill/>
          <a:ln w="9525">
            <a:solidFill>
              <a:schemeClr val="tx1"/>
            </a:solidFill>
            <a:round/>
            <a:headEnd/>
            <a:tailEnd type="triangle" w="med" len="med"/>
          </a:ln>
        </p:spPr>
        <p:txBody>
          <a:bodyPr/>
          <a:lstStyle/>
          <a:p>
            <a:endParaRPr lang="ar-SA"/>
          </a:p>
        </p:txBody>
      </p:sp>
      <p:sp>
        <p:nvSpPr>
          <p:cNvPr id="14" name="Obdélník 13">
            <a:extLst>
              <a:ext uri="{FF2B5EF4-FFF2-40B4-BE49-F238E27FC236}">
                <a16:creationId xmlns:a16="http://schemas.microsoft.com/office/drawing/2014/main" id="{4B7C3863-74B1-4857-BEF6-C331E3B0A948}"/>
              </a:ext>
            </a:extLst>
          </p:cNvPr>
          <p:cNvSpPr/>
          <p:nvPr/>
        </p:nvSpPr>
        <p:spPr>
          <a:xfrm>
            <a:off x="323345" y="6433021"/>
            <a:ext cx="9250680" cy="338554"/>
          </a:xfrm>
          <a:prstGeom prst="rect">
            <a:avLst/>
          </a:prstGeom>
        </p:spPr>
        <p:txBody>
          <a:bodyPr wrap="square">
            <a:spAutoFit/>
          </a:bodyPr>
          <a:lstStyle/>
          <a:p>
            <a:r>
              <a:rPr lang="cs-CZ" sz="1600" dirty="0"/>
              <a:t>https://www.ncbi.nlm.nih.gov/pmc/articles/PMC245265/?page=2</a:t>
            </a:r>
          </a:p>
        </p:txBody>
      </p:sp>
    </p:spTree>
    <p:extLst>
      <p:ext uri="{BB962C8B-B14F-4D97-AF65-F5344CB8AC3E}">
        <p14:creationId xmlns:p14="http://schemas.microsoft.com/office/powerpoint/2010/main" val="3549526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Agenda</a:t>
            </a:r>
            <a:endParaRPr lang="en-US" dirty="0"/>
          </a:p>
        </p:txBody>
      </p:sp>
      <p:sp>
        <p:nvSpPr>
          <p:cNvPr id="3" name="Zástupný symbol pro obsah 2"/>
          <p:cNvSpPr>
            <a:spLocks noGrp="1"/>
          </p:cNvSpPr>
          <p:nvPr>
            <p:ph sz="quarter" idx="1"/>
          </p:nvPr>
        </p:nvSpPr>
        <p:spPr/>
        <p:txBody>
          <a:bodyPr>
            <a:normAutofit/>
          </a:bodyPr>
          <a:lstStyle/>
          <a:p>
            <a:r>
              <a:rPr lang="en-US" dirty="0"/>
              <a:t>Drug interactions (</a:t>
            </a:r>
            <a:r>
              <a:rPr lang="cs-CZ" dirty="0"/>
              <a:t>DDI</a:t>
            </a:r>
            <a:r>
              <a:rPr lang="en-US" dirty="0"/>
              <a:t>)</a:t>
            </a:r>
          </a:p>
          <a:p>
            <a:pPr marL="285750" lvl="1" indent="-285750">
              <a:lnSpc>
                <a:spcPct val="100000"/>
              </a:lnSpc>
              <a:buFont typeface="Arial" panose="020B0604020202020204" pitchFamily="34" charset="0"/>
              <a:buChar char="•"/>
            </a:pPr>
            <a:r>
              <a:rPr lang="en-US" sz="2000" dirty="0"/>
              <a:t>Definition</a:t>
            </a:r>
          </a:p>
          <a:p>
            <a:pPr marL="285750" lvl="1" indent="-285750">
              <a:lnSpc>
                <a:spcPct val="100000"/>
              </a:lnSpc>
              <a:buFont typeface="Arial" panose="020B0604020202020204" pitchFamily="34" charset="0"/>
              <a:buChar char="•"/>
            </a:pPr>
            <a:r>
              <a:rPr lang="en-US" sz="2000" dirty="0"/>
              <a:t>Significance</a:t>
            </a:r>
          </a:p>
          <a:p>
            <a:r>
              <a:rPr lang="en-US" dirty="0"/>
              <a:t>Pharmacokinetic </a:t>
            </a:r>
            <a:r>
              <a:rPr lang="cs-CZ" dirty="0"/>
              <a:t>D</a:t>
            </a:r>
            <a:r>
              <a:rPr lang="en-US" dirty="0"/>
              <a:t>I - examples</a:t>
            </a:r>
          </a:p>
          <a:p>
            <a:r>
              <a:rPr lang="en-US" dirty="0" err="1"/>
              <a:t>Pharmacodynamic</a:t>
            </a:r>
            <a:r>
              <a:rPr lang="en-US" dirty="0"/>
              <a:t> </a:t>
            </a:r>
            <a:r>
              <a:rPr lang="cs-CZ" dirty="0"/>
              <a:t>D</a:t>
            </a:r>
            <a:r>
              <a:rPr lang="en-US" dirty="0"/>
              <a:t>I - examples</a:t>
            </a:r>
          </a:p>
          <a:p>
            <a:r>
              <a:rPr lang="en-US" dirty="0"/>
              <a:t>Pharmaceutical </a:t>
            </a:r>
            <a:r>
              <a:rPr lang="cs-CZ" dirty="0"/>
              <a:t>D</a:t>
            </a:r>
            <a:r>
              <a:rPr lang="en-US" dirty="0"/>
              <a:t>I - examples</a:t>
            </a:r>
          </a:p>
          <a:p>
            <a:r>
              <a:rPr lang="en-US" dirty="0"/>
              <a:t>Drug interactions with food, beverages, herbs</a:t>
            </a:r>
          </a:p>
          <a:p>
            <a:r>
              <a:rPr lang="en-US" dirty="0"/>
              <a:t>Drug interactions among smokers</a:t>
            </a:r>
          </a:p>
          <a:p>
            <a:r>
              <a:rPr lang="en-US" dirty="0"/>
              <a:t>Recommendation</a:t>
            </a:r>
          </a:p>
          <a:p>
            <a:r>
              <a:rPr lang="en-US" dirty="0"/>
              <a:t>Summary</a:t>
            </a:r>
          </a:p>
        </p:txBody>
      </p:sp>
    </p:spTree>
    <p:extLst>
      <p:ext uri="{BB962C8B-B14F-4D97-AF65-F5344CB8AC3E}">
        <p14:creationId xmlns:p14="http://schemas.microsoft.com/office/powerpoint/2010/main" val="3996193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ltLang="en-US" dirty="0"/>
              <a:t>They Can Occur in the GI Tract</a:t>
            </a:r>
            <a:endParaRPr lang="en-US" dirty="0"/>
          </a:p>
        </p:txBody>
      </p:sp>
      <p:sp>
        <p:nvSpPr>
          <p:cNvPr id="5" name="Rectangle 7"/>
          <p:cNvSpPr>
            <a:spLocks noGrp="1" noChangeArrowheads="1"/>
          </p:cNvSpPr>
          <p:nvPr>
            <p:ph sz="quarter" idx="1"/>
          </p:nvPr>
        </p:nvSpPr>
        <p:spPr>
          <a:xfrm>
            <a:off x="1151596" y="1876425"/>
            <a:ext cx="4229101" cy="4219575"/>
          </a:xfrm>
        </p:spPr>
        <p:txBody>
          <a:bodyPr/>
          <a:lstStyle/>
          <a:p>
            <a:pPr marL="228600" indent="-228600">
              <a:lnSpc>
                <a:spcPts val="2700"/>
              </a:lnSpc>
              <a:spcBef>
                <a:spcPts val="1200"/>
              </a:spcBef>
            </a:pPr>
            <a:r>
              <a:rPr lang="en-US" altLang="en-US" sz="2400" dirty="0"/>
              <a:t>Sucralfate, some milk products, antacids, and oral iron preparations</a:t>
            </a:r>
          </a:p>
          <a:p>
            <a:pPr marL="228600" indent="-228600">
              <a:lnSpc>
                <a:spcPts val="2700"/>
              </a:lnSpc>
              <a:spcBef>
                <a:spcPts val="1200"/>
              </a:spcBef>
            </a:pPr>
            <a:r>
              <a:rPr lang="en-US" altLang="en-US" sz="2400" dirty="0"/>
              <a:t>Omeprazole, lansoprazole,</a:t>
            </a:r>
            <a:br>
              <a:rPr lang="en-US" altLang="en-US" sz="2400" dirty="0"/>
            </a:br>
            <a:r>
              <a:rPr lang="en-US" altLang="en-US" sz="2400" dirty="0"/>
              <a:t>H2-antagonists</a:t>
            </a:r>
          </a:p>
          <a:p>
            <a:pPr marL="228600" indent="-228600">
              <a:lnSpc>
                <a:spcPts val="2700"/>
              </a:lnSpc>
              <a:spcBef>
                <a:spcPts val="1200"/>
              </a:spcBef>
            </a:pPr>
            <a:r>
              <a:rPr lang="en-US" altLang="en-US" sz="2400" dirty="0" err="1"/>
              <a:t>Didanosine</a:t>
            </a:r>
            <a:r>
              <a:rPr lang="en-US" altLang="en-US" sz="2400" dirty="0"/>
              <a:t> (given</a:t>
            </a:r>
            <a:br>
              <a:rPr lang="en-US" altLang="en-US" sz="2400" dirty="0"/>
            </a:br>
            <a:r>
              <a:rPr lang="en-US" altLang="en-US" sz="2400" dirty="0"/>
              <a:t>as a buffered tablet)</a:t>
            </a:r>
          </a:p>
          <a:p>
            <a:pPr marL="228600" indent="-228600">
              <a:lnSpc>
                <a:spcPts val="2700"/>
              </a:lnSpc>
              <a:spcBef>
                <a:spcPts val="1200"/>
              </a:spcBef>
            </a:pPr>
            <a:r>
              <a:rPr lang="en-US" altLang="en-US" sz="2400" dirty="0"/>
              <a:t>Cholestyramine</a:t>
            </a:r>
          </a:p>
        </p:txBody>
      </p:sp>
      <p:sp>
        <p:nvSpPr>
          <p:cNvPr id="6" name="Rectangle 9"/>
          <p:cNvSpPr>
            <a:spLocks noChangeArrowheads="1"/>
          </p:cNvSpPr>
          <p:nvPr/>
        </p:nvSpPr>
        <p:spPr bwMode="auto">
          <a:xfrm>
            <a:off x="6656667" y="1476375"/>
            <a:ext cx="381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lnSpc>
                <a:spcPts val="3700"/>
              </a:lnSpc>
              <a:spcBef>
                <a:spcPts val="300"/>
              </a:spcBef>
              <a:defRPr sz="1000">
                <a:solidFill>
                  <a:schemeClr val="accent1"/>
                </a:solidFill>
                <a:latin typeface="Times New Roman" panose="02020603050405020304" pitchFamily="18" charset="0"/>
              </a:defRPr>
            </a:lvl1pPr>
            <a:lvl2pPr marL="742950" indent="-285750" eaLnBrk="0" hangingPunct="0">
              <a:lnSpc>
                <a:spcPts val="3700"/>
              </a:lnSpc>
              <a:spcBef>
                <a:spcPts val="300"/>
              </a:spcBef>
              <a:defRPr sz="1000">
                <a:solidFill>
                  <a:schemeClr val="accent1"/>
                </a:solidFill>
                <a:latin typeface="Times New Roman" panose="02020603050405020304" pitchFamily="18" charset="0"/>
              </a:defRPr>
            </a:lvl2pPr>
            <a:lvl3pPr marL="1143000" indent="-228600" eaLnBrk="0" hangingPunct="0">
              <a:lnSpc>
                <a:spcPts val="3700"/>
              </a:lnSpc>
              <a:spcBef>
                <a:spcPts val="300"/>
              </a:spcBef>
              <a:defRPr sz="1000">
                <a:solidFill>
                  <a:schemeClr val="accent1"/>
                </a:solidFill>
                <a:latin typeface="Times New Roman" panose="02020603050405020304" pitchFamily="18" charset="0"/>
              </a:defRPr>
            </a:lvl3pPr>
            <a:lvl4pPr marL="1600200" indent="-228600" eaLnBrk="0" hangingPunct="0">
              <a:lnSpc>
                <a:spcPts val="3700"/>
              </a:lnSpc>
              <a:spcBef>
                <a:spcPts val="300"/>
              </a:spcBef>
              <a:defRPr sz="1000">
                <a:solidFill>
                  <a:schemeClr val="accent1"/>
                </a:solidFill>
                <a:latin typeface="Times New Roman" panose="02020603050405020304" pitchFamily="18" charset="0"/>
              </a:defRPr>
            </a:lvl4pPr>
            <a:lvl5pPr marL="2057400" indent="-228600" eaLnBrk="0" hangingPunct="0">
              <a:lnSpc>
                <a:spcPts val="3700"/>
              </a:lnSpc>
              <a:spcBef>
                <a:spcPts val="300"/>
              </a:spcBef>
              <a:defRPr sz="1000">
                <a:solidFill>
                  <a:schemeClr val="accent1"/>
                </a:solidFill>
                <a:latin typeface="Times New Roman" panose="02020603050405020304" pitchFamily="18" charset="0"/>
              </a:defRPr>
            </a:lvl5pPr>
            <a:lvl6pPr marL="2514600" indent="-228600" eaLnBrk="0" fontAlgn="base" hangingPunct="0">
              <a:lnSpc>
                <a:spcPts val="3700"/>
              </a:lnSpc>
              <a:spcBef>
                <a:spcPts val="300"/>
              </a:spcBef>
              <a:spcAft>
                <a:spcPct val="0"/>
              </a:spcAft>
              <a:defRPr sz="1000">
                <a:solidFill>
                  <a:schemeClr val="accent1"/>
                </a:solidFill>
                <a:latin typeface="Times New Roman" panose="02020603050405020304" pitchFamily="18" charset="0"/>
              </a:defRPr>
            </a:lvl6pPr>
            <a:lvl7pPr marL="2971800" indent="-228600" eaLnBrk="0" fontAlgn="base" hangingPunct="0">
              <a:lnSpc>
                <a:spcPts val="3700"/>
              </a:lnSpc>
              <a:spcBef>
                <a:spcPts val="300"/>
              </a:spcBef>
              <a:spcAft>
                <a:spcPct val="0"/>
              </a:spcAft>
              <a:defRPr sz="1000">
                <a:solidFill>
                  <a:schemeClr val="accent1"/>
                </a:solidFill>
                <a:latin typeface="Times New Roman" panose="02020603050405020304" pitchFamily="18" charset="0"/>
              </a:defRPr>
            </a:lvl7pPr>
            <a:lvl8pPr marL="3429000" indent="-228600" eaLnBrk="0" fontAlgn="base" hangingPunct="0">
              <a:lnSpc>
                <a:spcPts val="3700"/>
              </a:lnSpc>
              <a:spcBef>
                <a:spcPts val="300"/>
              </a:spcBef>
              <a:spcAft>
                <a:spcPct val="0"/>
              </a:spcAft>
              <a:defRPr sz="1000">
                <a:solidFill>
                  <a:schemeClr val="accent1"/>
                </a:solidFill>
                <a:latin typeface="Times New Roman" panose="02020603050405020304" pitchFamily="18" charset="0"/>
              </a:defRPr>
            </a:lvl8pPr>
            <a:lvl9pPr marL="3886200" indent="-228600" eaLnBrk="0" fontAlgn="base" hangingPunct="0">
              <a:lnSpc>
                <a:spcPts val="3700"/>
              </a:lnSpc>
              <a:spcBef>
                <a:spcPts val="300"/>
              </a:spcBef>
              <a:spcAft>
                <a:spcPct val="0"/>
              </a:spcAft>
              <a:defRPr sz="1000">
                <a:solidFill>
                  <a:schemeClr val="accent1"/>
                </a:solidFill>
                <a:latin typeface="Times New Roman" panose="02020603050405020304" pitchFamily="18" charset="0"/>
              </a:defRPr>
            </a:lvl9pPr>
          </a:lstStyle>
          <a:p>
            <a:pPr eaLnBrk="1" hangingPunct="1">
              <a:lnSpc>
                <a:spcPts val="2700"/>
              </a:lnSpc>
              <a:spcBef>
                <a:spcPts val="1200"/>
              </a:spcBef>
              <a:buClr>
                <a:schemeClr val="accent1"/>
              </a:buClr>
              <a:buFont typeface="Wingdings" panose="05000000000000000000" pitchFamily="2" charset="2"/>
              <a:buChar char="§"/>
            </a:pPr>
            <a:r>
              <a:rPr lang="en-US" altLang="en-US" sz="2400" dirty="0">
                <a:solidFill>
                  <a:schemeClr val="tx1"/>
                </a:solidFill>
                <a:latin typeface="+mj-lt"/>
              </a:rPr>
              <a:t>Block absorption</a:t>
            </a:r>
            <a:br>
              <a:rPr lang="en-US" altLang="en-US" sz="2400" dirty="0">
                <a:solidFill>
                  <a:schemeClr val="tx1"/>
                </a:solidFill>
                <a:latin typeface="+mj-lt"/>
              </a:rPr>
            </a:br>
            <a:r>
              <a:rPr lang="en-US" altLang="en-US" sz="2400" dirty="0">
                <a:solidFill>
                  <a:schemeClr val="tx1"/>
                </a:solidFill>
                <a:latin typeface="+mj-lt"/>
              </a:rPr>
              <a:t>of quinolones, tetracycline, and azithromycin</a:t>
            </a:r>
          </a:p>
          <a:p>
            <a:pPr eaLnBrk="1" hangingPunct="1">
              <a:lnSpc>
                <a:spcPts val="2700"/>
              </a:lnSpc>
              <a:spcBef>
                <a:spcPts val="1200"/>
              </a:spcBef>
              <a:buClr>
                <a:schemeClr val="accent1"/>
              </a:buClr>
              <a:buFont typeface="Wingdings" panose="05000000000000000000" pitchFamily="2" charset="2"/>
              <a:buChar char="§"/>
            </a:pPr>
            <a:r>
              <a:rPr lang="en-US" altLang="en-US" sz="2400" dirty="0">
                <a:solidFill>
                  <a:schemeClr val="tx1"/>
                </a:solidFill>
                <a:latin typeface="+mj-lt"/>
              </a:rPr>
              <a:t>Reduce absorption</a:t>
            </a:r>
            <a:br>
              <a:rPr lang="en-US" altLang="en-US" sz="2400" dirty="0">
                <a:solidFill>
                  <a:schemeClr val="tx1"/>
                </a:solidFill>
                <a:latin typeface="+mj-lt"/>
              </a:rPr>
            </a:br>
            <a:r>
              <a:rPr lang="en-US" altLang="en-US" sz="2400" dirty="0">
                <a:solidFill>
                  <a:schemeClr val="tx1"/>
                </a:solidFill>
                <a:latin typeface="+mj-lt"/>
              </a:rPr>
              <a:t>of ketoconazole, </a:t>
            </a:r>
            <a:r>
              <a:rPr lang="en-US" altLang="en-US" sz="2400" dirty="0" err="1">
                <a:solidFill>
                  <a:schemeClr val="tx1"/>
                </a:solidFill>
                <a:latin typeface="+mj-lt"/>
              </a:rPr>
              <a:t>delavirdine</a:t>
            </a:r>
            <a:endParaRPr lang="en-US" altLang="en-US" sz="2400" dirty="0">
              <a:solidFill>
                <a:schemeClr val="tx1"/>
              </a:solidFill>
              <a:latin typeface="+mj-lt"/>
            </a:endParaRPr>
          </a:p>
          <a:p>
            <a:pPr eaLnBrk="1" hangingPunct="1">
              <a:lnSpc>
                <a:spcPts val="2700"/>
              </a:lnSpc>
              <a:spcBef>
                <a:spcPts val="1200"/>
              </a:spcBef>
              <a:buClr>
                <a:schemeClr val="accent1"/>
              </a:buClr>
              <a:buFont typeface="Wingdings" panose="05000000000000000000" pitchFamily="2" charset="2"/>
              <a:buChar char="§"/>
            </a:pPr>
            <a:r>
              <a:rPr lang="en-US" altLang="en-US" sz="2400" dirty="0">
                <a:solidFill>
                  <a:schemeClr val="tx1"/>
                </a:solidFill>
                <a:latin typeface="+mj-lt"/>
              </a:rPr>
              <a:t>Reduces ketoconazole absorption</a:t>
            </a:r>
          </a:p>
          <a:p>
            <a:pPr eaLnBrk="1" hangingPunct="1">
              <a:lnSpc>
                <a:spcPts val="2700"/>
              </a:lnSpc>
              <a:spcBef>
                <a:spcPts val="1200"/>
              </a:spcBef>
              <a:buClr>
                <a:schemeClr val="accent1"/>
              </a:buClr>
              <a:buFont typeface="Wingdings" panose="05000000000000000000" pitchFamily="2" charset="2"/>
              <a:buChar char="§"/>
            </a:pPr>
            <a:r>
              <a:rPr lang="en-US" altLang="en-US" sz="2400" dirty="0">
                <a:solidFill>
                  <a:schemeClr val="tx1"/>
                </a:solidFill>
                <a:latin typeface="+mj-lt"/>
              </a:rPr>
              <a:t>Binds </a:t>
            </a:r>
            <a:r>
              <a:rPr lang="en-US" altLang="en-US" sz="2400" dirty="0" err="1">
                <a:solidFill>
                  <a:schemeClr val="tx1"/>
                </a:solidFill>
                <a:latin typeface="+mj-lt"/>
              </a:rPr>
              <a:t>raloxifene</a:t>
            </a:r>
            <a:r>
              <a:rPr lang="en-US" altLang="en-US" sz="2400" dirty="0">
                <a:solidFill>
                  <a:schemeClr val="tx1"/>
                </a:solidFill>
                <a:latin typeface="+mj-lt"/>
              </a:rPr>
              <a:t>,</a:t>
            </a:r>
            <a:br>
              <a:rPr lang="en-US" altLang="en-US" sz="2400" dirty="0">
                <a:solidFill>
                  <a:schemeClr val="tx1"/>
                </a:solidFill>
                <a:latin typeface="+mj-lt"/>
              </a:rPr>
            </a:br>
            <a:r>
              <a:rPr lang="en-US" altLang="en-US" sz="2400" dirty="0">
                <a:solidFill>
                  <a:schemeClr val="tx1"/>
                </a:solidFill>
                <a:latin typeface="+mj-lt"/>
              </a:rPr>
              <a:t>thyroid hormone, and digoxin</a:t>
            </a:r>
          </a:p>
        </p:txBody>
      </p:sp>
      <p:sp>
        <p:nvSpPr>
          <p:cNvPr id="7" name="AutoShape 19"/>
          <p:cNvSpPr>
            <a:spLocks noChangeArrowheads="1"/>
          </p:cNvSpPr>
          <p:nvPr/>
        </p:nvSpPr>
        <p:spPr bwMode="auto">
          <a:xfrm>
            <a:off x="5407499" y="1772816"/>
            <a:ext cx="1143000" cy="762000"/>
          </a:xfrm>
          <a:prstGeom prst="rightArrow">
            <a:avLst>
              <a:gd name="adj1" fmla="val 67083"/>
              <a:gd name="adj2" fmla="val 37500"/>
            </a:avLst>
          </a:prstGeom>
          <a:gradFill rotWithShape="0">
            <a:gsLst>
              <a:gs pos="0">
                <a:srgbClr val="0049A9"/>
              </a:gs>
              <a:gs pos="100000">
                <a:srgbClr val="00367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lnSpc>
                <a:spcPts val="3700"/>
              </a:lnSpc>
              <a:spcBef>
                <a:spcPts val="300"/>
              </a:spcBef>
              <a:defRPr sz="1000">
                <a:solidFill>
                  <a:schemeClr val="accent1"/>
                </a:solidFill>
                <a:latin typeface="Times New Roman" panose="02020603050405020304" pitchFamily="18" charset="0"/>
              </a:defRPr>
            </a:lvl1pPr>
            <a:lvl2pPr marL="742950" indent="-285750" eaLnBrk="0" hangingPunct="0">
              <a:lnSpc>
                <a:spcPts val="3700"/>
              </a:lnSpc>
              <a:spcBef>
                <a:spcPts val="300"/>
              </a:spcBef>
              <a:defRPr sz="1000">
                <a:solidFill>
                  <a:schemeClr val="accent1"/>
                </a:solidFill>
                <a:latin typeface="Times New Roman" panose="02020603050405020304" pitchFamily="18" charset="0"/>
              </a:defRPr>
            </a:lvl2pPr>
            <a:lvl3pPr marL="1143000" indent="-228600" eaLnBrk="0" hangingPunct="0">
              <a:lnSpc>
                <a:spcPts val="3700"/>
              </a:lnSpc>
              <a:spcBef>
                <a:spcPts val="300"/>
              </a:spcBef>
              <a:defRPr sz="1000">
                <a:solidFill>
                  <a:schemeClr val="accent1"/>
                </a:solidFill>
                <a:latin typeface="Times New Roman" panose="02020603050405020304" pitchFamily="18" charset="0"/>
              </a:defRPr>
            </a:lvl3pPr>
            <a:lvl4pPr marL="1600200" indent="-228600" eaLnBrk="0" hangingPunct="0">
              <a:lnSpc>
                <a:spcPts val="3700"/>
              </a:lnSpc>
              <a:spcBef>
                <a:spcPts val="300"/>
              </a:spcBef>
              <a:defRPr sz="1000">
                <a:solidFill>
                  <a:schemeClr val="accent1"/>
                </a:solidFill>
                <a:latin typeface="Times New Roman" panose="02020603050405020304" pitchFamily="18" charset="0"/>
              </a:defRPr>
            </a:lvl4pPr>
            <a:lvl5pPr marL="2057400" indent="-228600" eaLnBrk="0" hangingPunct="0">
              <a:lnSpc>
                <a:spcPts val="3700"/>
              </a:lnSpc>
              <a:spcBef>
                <a:spcPts val="300"/>
              </a:spcBef>
              <a:defRPr sz="1000">
                <a:solidFill>
                  <a:schemeClr val="accent1"/>
                </a:solidFill>
                <a:latin typeface="Times New Roman" panose="02020603050405020304" pitchFamily="18" charset="0"/>
              </a:defRPr>
            </a:lvl5pPr>
            <a:lvl6pPr marL="2514600" indent="-228600" eaLnBrk="0" fontAlgn="base" hangingPunct="0">
              <a:lnSpc>
                <a:spcPts val="3700"/>
              </a:lnSpc>
              <a:spcBef>
                <a:spcPts val="300"/>
              </a:spcBef>
              <a:spcAft>
                <a:spcPct val="0"/>
              </a:spcAft>
              <a:defRPr sz="1000">
                <a:solidFill>
                  <a:schemeClr val="accent1"/>
                </a:solidFill>
                <a:latin typeface="Times New Roman" panose="02020603050405020304" pitchFamily="18" charset="0"/>
              </a:defRPr>
            </a:lvl6pPr>
            <a:lvl7pPr marL="2971800" indent="-228600" eaLnBrk="0" fontAlgn="base" hangingPunct="0">
              <a:lnSpc>
                <a:spcPts val="3700"/>
              </a:lnSpc>
              <a:spcBef>
                <a:spcPts val="300"/>
              </a:spcBef>
              <a:spcAft>
                <a:spcPct val="0"/>
              </a:spcAft>
              <a:defRPr sz="1000">
                <a:solidFill>
                  <a:schemeClr val="accent1"/>
                </a:solidFill>
                <a:latin typeface="Times New Roman" panose="02020603050405020304" pitchFamily="18" charset="0"/>
              </a:defRPr>
            </a:lvl7pPr>
            <a:lvl8pPr marL="3429000" indent="-228600" eaLnBrk="0" fontAlgn="base" hangingPunct="0">
              <a:lnSpc>
                <a:spcPts val="3700"/>
              </a:lnSpc>
              <a:spcBef>
                <a:spcPts val="300"/>
              </a:spcBef>
              <a:spcAft>
                <a:spcPct val="0"/>
              </a:spcAft>
              <a:defRPr sz="1000">
                <a:solidFill>
                  <a:schemeClr val="accent1"/>
                </a:solidFill>
                <a:latin typeface="Times New Roman" panose="02020603050405020304" pitchFamily="18" charset="0"/>
              </a:defRPr>
            </a:lvl8pPr>
            <a:lvl9pPr marL="3886200" indent="-228600" eaLnBrk="0" fontAlgn="base" hangingPunct="0">
              <a:lnSpc>
                <a:spcPts val="3700"/>
              </a:lnSpc>
              <a:spcBef>
                <a:spcPts val="300"/>
              </a:spcBef>
              <a:spcAft>
                <a:spcPct val="0"/>
              </a:spcAft>
              <a:defRPr sz="1000">
                <a:solidFill>
                  <a:schemeClr val="accent1"/>
                </a:solidFill>
                <a:latin typeface="Times New Roman" panose="02020603050405020304" pitchFamily="18" charset="0"/>
              </a:defRPr>
            </a:lvl9pPr>
          </a:lstStyle>
          <a:p>
            <a:pPr eaLnBrk="1" hangingPunct="1"/>
            <a:endParaRPr lang="en-US" altLang="en-US"/>
          </a:p>
        </p:txBody>
      </p:sp>
      <p:sp>
        <p:nvSpPr>
          <p:cNvPr id="8" name="AutoShape 19"/>
          <p:cNvSpPr>
            <a:spLocks noChangeArrowheads="1"/>
          </p:cNvSpPr>
          <p:nvPr/>
        </p:nvSpPr>
        <p:spPr bwMode="auto">
          <a:xfrm>
            <a:off x="5355162" y="2915816"/>
            <a:ext cx="1143000" cy="762000"/>
          </a:xfrm>
          <a:prstGeom prst="rightArrow">
            <a:avLst>
              <a:gd name="adj1" fmla="val 67083"/>
              <a:gd name="adj2" fmla="val 37500"/>
            </a:avLst>
          </a:prstGeom>
          <a:gradFill rotWithShape="0">
            <a:gsLst>
              <a:gs pos="0">
                <a:srgbClr val="0049A9"/>
              </a:gs>
              <a:gs pos="100000">
                <a:srgbClr val="00367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lnSpc>
                <a:spcPts val="3700"/>
              </a:lnSpc>
              <a:spcBef>
                <a:spcPts val="300"/>
              </a:spcBef>
              <a:defRPr sz="1000">
                <a:solidFill>
                  <a:schemeClr val="accent1"/>
                </a:solidFill>
                <a:latin typeface="Times New Roman" panose="02020603050405020304" pitchFamily="18" charset="0"/>
              </a:defRPr>
            </a:lvl1pPr>
            <a:lvl2pPr marL="742950" indent="-285750" eaLnBrk="0" hangingPunct="0">
              <a:lnSpc>
                <a:spcPts val="3700"/>
              </a:lnSpc>
              <a:spcBef>
                <a:spcPts val="300"/>
              </a:spcBef>
              <a:defRPr sz="1000">
                <a:solidFill>
                  <a:schemeClr val="accent1"/>
                </a:solidFill>
                <a:latin typeface="Times New Roman" panose="02020603050405020304" pitchFamily="18" charset="0"/>
              </a:defRPr>
            </a:lvl2pPr>
            <a:lvl3pPr marL="1143000" indent="-228600" eaLnBrk="0" hangingPunct="0">
              <a:lnSpc>
                <a:spcPts val="3700"/>
              </a:lnSpc>
              <a:spcBef>
                <a:spcPts val="300"/>
              </a:spcBef>
              <a:defRPr sz="1000">
                <a:solidFill>
                  <a:schemeClr val="accent1"/>
                </a:solidFill>
                <a:latin typeface="Times New Roman" panose="02020603050405020304" pitchFamily="18" charset="0"/>
              </a:defRPr>
            </a:lvl3pPr>
            <a:lvl4pPr marL="1600200" indent="-228600" eaLnBrk="0" hangingPunct="0">
              <a:lnSpc>
                <a:spcPts val="3700"/>
              </a:lnSpc>
              <a:spcBef>
                <a:spcPts val="300"/>
              </a:spcBef>
              <a:defRPr sz="1000">
                <a:solidFill>
                  <a:schemeClr val="accent1"/>
                </a:solidFill>
                <a:latin typeface="Times New Roman" panose="02020603050405020304" pitchFamily="18" charset="0"/>
              </a:defRPr>
            </a:lvl4pPr>
            <a:lvl5pPr marL="2057400" indent="-228600" eaLnBrk="0" hangingPunct="0">
              <a:lnSpc>
                <a:spcPts val="3700"/>
              </a:lnSpc>
              <a:spcBef>
                <a:spcPts val="300"/>
              </a:spcBef>
              <a:defRPr sz="1000">
                <a:solidFill>
                  <a:schemeClr val="accent1"/>
                </a:solidFill>
                <a:latin typeface="Times New Roman" panose="02020603050405020304" pitchFamily="18" charset="0"/>
              </a:defRPr>
            </a:lvl5pPr>
            <a:lvl6pPr marL="2514600" indent="-228600" eaLnBrk="0" fontAlgn="base" hangingPunct="0">
              <a:lnSpc>
                <a:spcPts val="3700"/>
              </a:lnSpc>
              <a:spcBef>
                <a:spcPts val="300"/>
              </a:spcBef>
              <a:spcAft>
                <a:spcPct val="0"/>
              </a:spcAft>
              <a:defRPr sz="1000">
                <a:solidFill>
                  <a:schemeClr val="accent1"/>
                </a:solidFill>
                <a:latin typeface="Times New Roman" panose="02020603050405020304" pitchFamily="18" charset="0"/>
              </a:defRPr>
            </a:lvl6pPr>
            <a:lvl7pPr marL="2971800" indent="-228600" eaLnBrk="0" fontAlgn="base" hangingPunct="0">
              <a:lnSpc>
                <a:spcPts val="3700"/>
              </a:lnSpc>
              <a:spcBef>
                <a:spcPts val="300"/>
              </a:spcBef>
              <a:spcAft>
                <a:spcPct val="0"/>
              </a:spcAft>
              <a:defRPr sz="1000">
                <a:solidFill>
                  <a:schemeClr val="accent1"/>
                </a:solidFill>
                <a:latin typeface="Times New Roman" panose="02020603050405020304" pitchFamily="18" charset="0"/>
              </a:defRPr>
            </a:lvl7pPr>
            <a:lvl8pPr marL="3429000" indent="-228600" eaLnBrk="0" fontAlgn="base" hangingPunct="0">
              <a:lnSpc>
                <a:spcPts val="3700"/>
              </a:lnSpc>
              <a:spcBef>
                <a:spcPts val="300"/>
              </a:spcBef>
              <a:spcAft>
                <a:spcPct val="0"/>
              </a:spcAft>
              <a:defRPr sz="1000">
                <a:solidFill>
                  <a:schemeClr val="accent1"/>
                </a:solidFill>
                <a:latin typeface="Times New Roman" panose="02020603050405020304" pitchFamily="18" charset="0"/>
              </a:defRPr>
            </a:lvl8pPr>
            <a:lvl9pPr marL="3886200" indent="-228600" eaLnBrk="0" fontAlgn="base" hangingPunct="0">
              <a:lnSpc>
                <a:spcPts val="3700"/>
              </a:lnSpc>
              <a:spcBef>
                <a:spcPts val="300"/>
              </a:spcBef>
              <a:spcAft>
                <a:spcPct val="0"/>
              </a:spcAft>
              <a:defRPr sz="1000">
                <a:solidFill>
                  <a:schemeClr val="accent1"/>
                </a:solidFill>
                <a:latin typeface="Times New Roman" panose="02020603050405020304" pitchFamily="18" charset="0"/>
              </a:defRPr>
            </a:lvl9pPr>
          </a:lstStyle>
          <a:p>
            <a:pPr eaLnBrk="1" hangingPunct="1"/>
            <a:endParaRPr lang="en-US" altLang="en-US"/>
          </a:p>
        </p:txBody>
      </p:sp>
      <p:sp>
        <p:nvSpPr>
          <p:cNvPr id="9" name="AutoShape 19"/>
          <p:cNvSpPr>
            <a:spLocks noChangeArrowheads="1"/>
          </p:cNvSpPr>
          <p:nvPr/>
        </p:nvSpPr>
        <p:spPr bwMode="auto">
          <a:xfrm>
            <a:off x="5367069" y="4000500"/>
            <a:ext cx="1143000" cy="762000"/>
          </a:xfrm>
          <a:prstGeom prst="rightArrow">
            <a:avLst>
              <a:gd name="adj1" fmla="val 67083"/>
              <a:gd name="adj2" fmla="val 37500"/>
            </a:avLst>
          </a:prstGeom>
          <a:gradFill rotWithShape="0">
            <a:gsLst>
              <a:gs pos="0">
                <a:srgbClr val="0049A9"/>
              </a:gs>
              <a:gs pos="100000">
                <a:srgbClr val="00367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lnSpc>
                <a:spcPts val="3700"/>
              </a:lnSpc>
              <a:spcBef>
                <a:spcPts val="300"/>
              </a:spcBef>
              <a:defRPr sz="1000">
                <a:solidFill>
                  <a:schemeClr val="accent1"/>
                </a:solidFill>
                <a:latin typeface="Times New Roman" panose="02020603050405020304" pitchFamily="18" charset="0"/>
              </a:defRPr>
            </a:lvl1pPr>
            <a:lvl2pPr marL="742950" indent="-285750" eaLnBrk="0" hangingPunct="0">
              <a:lnSpc>
                <a:spcPts val="3700"/>
              </a:lnSpc>
              <a:spcBef>
                <a:spcPts val="300"/>
              </a:spcBef>
              <a:defRPr sz="1000">
                <a:solidFill>
                  <a:schemeClr val="accent1"/>
                </a:solidFill>
                <a:latin typeface="Times New Roman" panose="02020603050405020304" pitchFamily="18" charset="0"/>
              </a:defRPr>
            </a:lvl2pPr>
            <a:lvl3pPr marL="1143000" indent="-228600" eaLnBrk="0" hangingPunct="0">
              <a:lnSpc>
                <a:spcPts val="3700"/>
              </a:lnSpc>
              <a:spcBef>
                <a:spcPts val="300"/>
              </a:spcBef>
              <a:defRPr sz="1000">
                <a:solidFill>
                  <a:schemeClr val="accent1"/>
                </a:solidFill>
                <a:latin typeface="Times New Roman" panose="02020603050405020304" pitchFamily="18" charset="0"/>
              </a:defRPr>
            </a:lvl3pPr>
            <a:lvl4pPr marL="1600200" indent="-228600" eaLnBrk="0" hangingPunct="0">
              <a:lnSpc>
                <a:spcPts val="3700"/>
              </a:lnSpc>
              <a:spcBef>
                <a:spcPts val="300"/>
              </a:spcBef>
              <a:defRPr sz="1000">
                <a:solidFill>
                  <a:schemeClr val="accent1"/>
                </a:solidFill>
                <a:latin typeface="Times New Roman" panose="02020603050405020304" pitchFamily="18" charset="0"/>
              </a:defRPr>
            </a:lvl4pPr>
            <a:lvl5pPr marL="2057400" indent="-228600" eaLnBrk="0" hangingPunct="0">
              <a:lnSpc>
                <a:spcPts val="3700"/>
              </a:lnSpc>
              <a:spcBef>
                <a:spcPts val="300"/>
              </a:spcBef>
              <a:defRPr sz="1000">
                <a:solidFill>
                  <a:schemeClr val="accent1"/>
                </a:solidFill>
                <a:latin typeface="Times New Roman" panose="02020603050405020304" pitchFamily="18" charset="0"/>
              </a:defRPr>
            </a:lvl5pPr>
            <a:lvl6pPr marL="2514600" indent="-228600" eaLnBrk="0" fontAlgn="base" hangingPunct="0">
              <a:lnSpc>
                <a:spcPts val="3700"/>
              </a:lnSpc>
              <a:spcBef>
                <a:spcPts val="300"/>
              </a:spcBef>
              <a:spcAft>
                <a:spcPct val="0"/>
              </a:spcAft>
              <a:defRPr sz="1000">
                <a:solidFill>
                  <a:schemeClr val="accent1"/>
                </a:solidFill>
                <a:latin typeface="Times New Roman" panose="02020603050405020304" pitchFamily="18" charset="0"/>
              </a:defRPr>
            </a:lvl6pPr>
            <a:lvl7pPr marL="2971800" indent="-228600" eaLnBrk="0" fontAlgn="base" hangingPunct="0">
              <a:lnSpc>
                <a:spcPts val="3700"/>
              </a:lnSpc>
              <a:spcBef>
                <a:spcPts val="300"/>
              </a:spcBef>
              <a:spcAft>
                <a:spcPct val="0"/>
              </a:spcAft>
              <a:defRPr sz="1000">
                <a:solidFill>
                  <a:schemeClr val="accent1"/>
                </a:solidFill>
                <a:latin typeface="Times New Roman" panose="02020603050405020304" pitchFamily="18" charset="0"/>
              </a:defRPr>
            </a:lvl7pPr>
            <a:lvl8pPr marL="3429000" indent="-228600" eaLnBrk="0" fontAlgn="base" hangingPunct="0">
              <a:lnSpc>
                <a:spcPts val="3700"/>
              </a:lnSpc>
              <a:spcBef>
                <a:spcPts val="300"/>
              </a:spcBef>
              <a:spcAft>
                <a:spcPct val="0"/>
              </a:spcAft>
              <a:defRPr sz="1000">
                <a:solidFill>
                  <a:schemeClr val="accent1"/>
                </a:solidFill>
                <a:latin typeface="Times New Roman" panose="02020603050405020304" pitchFamily="18" charset="0"/>
              </a:defRPr>
            </a:lvl8pPr>
            <a:lvl9pPr marL="3886200" indent="-228600" eaLnBrk="0" fontAlgn="base" hangingPunct="0">
              <a:lnSpc>
                <a:spcPts val="3700"/>
              </a:lnSpc>
              <a:spcBef>
                <a:spcPts val="300"/>
              </a:spcBef>
              <a:spcAft>
                <a:spcPct val="0"/>
              </a:spcAft>
              <a:defRPr sz="1000">
                <a:solidFill>
                  <a:schemeClr val="accent1"/>
                </a:solidFill>
                <a:latin typeface="Times New Roman" panose="02020603050405020304" pitchFamily="18" charset="0"/>
              </a:defRPr>
            </a:lvl9pPr>
          </a:lstStyle>
          <a:p>
            <a:pPr eaLnBrk="1" hangingPunct="1"/>
            <a:endParaRPr lang="en-US" altLang="en-US"/>
          </a:p>
        </p:txBody>
      </p:sp>
      <p:sp>
        <p:nvSpPr>
          <p:cNvPr id="10" name="AutoShape 19"/>
          <p:cNvSpPr>
            <a:spLocks noChangeArrowheads="1"/>
          </p:cNvSpPr>
          <p:nvPr/>
        </p:nvSpPr>
        <p:spPr bwMode="auto">
          <a:xfrm>
            <a:off x="5380697" y="4924619"/>
            <a:ext cx="1143000" cy="762000"/>
          </a:xfrm>
          <a:prstGeom prst="rightArrow">
            <a:avLst>
              <a:gd name="adj1" fmla="val 67083"/>
              <a:gd name="adj2" fmla="val 37500"/>
            </a:avLst>
          </a:prstGeom>
          <a:gradFill rotWithShape="0">
            <a:gsLst>
              <a:gs pos="0">
                <a:srgbClr val="0049A9"/>
              </a:gs>
              <a:gs pos="100000">
                <a:srgbClr val="00367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lnSpc>
                <a:spcPts val="3700"/>
              </a:lnSpc>
              <a:spcBef>
                <a:spcPts val="300"/>
              </a:spcBef>
              <a:defRPr sz="1000">
                <a:solidFill>
                  <a:schemeClr val="accent1"/>
                </a:solidFill>
                <a:latin typeface="Times New Roman" panose="02020603050405020304" pitchFamily="18" charset="0"/>
              </a:defRPr>
            </a:lvl1pPr>
            <a:lvl2pPr marL="742950" indent="-285750" eaLnBrk="0" hangingPunct="0">
              <a:lnSpc>
                <a:spcPts val="3700"/>
              </a:lnSpc>
              <a:spcBef>
                <a:spcPts val="300"/>
              </a:spcBef>
              <a:defRPr sz="1000">
                <a:solidFill>
                  <a:schemeClr val="accent1"/>
                </a:solidFill>
                <a:latin typeface="Times New Roman" panose="02020603050405020304" pitchFamily="18" charset="0"/>
              </a:defRPr>
            </a:lvl2pPr>
            <a:lvl3pPr marL="1143000" indent="-228600" eaLnBrk="0" hangingPunct="0">
              <a:lnSpc>
                <a:spcPts val="3700"/>
              </a:lnSpc>
              <a:spcBef>
                <a:spcPts val="300"/>
              </a:spcBef>
              <a:defRPr sz="1000">
                <a:solidFill>
                  <a:schemeClr val="accent1"/>
                </a:solidFill>
                <a:latin typeface="Times New Roman" panose="02020603050405020304" pitchFamily="18" charset="0"/>
              </a:defRPr>
            </a:lvl3pPr>
            <a:lvl4pPr marL="1600200" indent="-228600" eaLnBrk="0" hangingPunct="0">
              <a:lnSpc>
                <a:spcPts val="3700"/>
              </a:lnSpc>
              <a:spcBef>
                <a:spcPts val="300"/>
              </a:spcBef>
              <a:defRPr sz="1000">
                <a:solidFill>
                  <a:schemeClr val="accent1"/>
                </a:solidFill>
                <a:latin typeface="Times New Roman" panose="02020603050405020304" pitchFamily="18" charset="0"/>
              </a:defRPr>
            </a:lvl4pPr>
            <a:lvl5pPr marL="2057400" indent="-228600" eaLnBrk="0" hangingPunct="0">
              <a:lnSpc>
                <a:spcPts val="3700"/>
              </a:lnSpc>
              <a:spcBef>
                <a:spcPts val="300"/>
              </a:spcBef>
              <a:defRPr sz="1000">
                <a:solidFill>
                  <a:schemeClr val="accent1"/>
                </a:solidFill>
                <a:latin typeface="Times New Roman" panose="02020603050405020304" pitchFamily="18" charset="0"/>
              </a:defRPr>
            </a:lvl5pPr>
            <a:lvl6pPr marL="2514600" indent="-228600" eaLnBrk="0" fontAlgn="base" hangingPunct="0">
              <a:lnSpc>
                <a:spcPts val="3700"/>
              </a:lnSpc>
              <a:spcBef>
                <a:spcPts val="300"/>
              </a:spcBef>
              <a:spcAft>
                <a:spcPct val="0"/>
              </a:spcAft>
              <a:defRPr sz="1000">
                <a:solidFill>
                  <a:schemeClr val="accent1"/>
                </a:solidFill>
                <a:latin typeface="Times New Roman" panose="02020603050405020304" pitchFamily="18" charset="0"/>
              </a:defRPr>
            </a:lvl6pPr>
            <a:lvl7pPr marL="2971800" indent="-228600" eaLnBrk="0" fontAlgn="base" hangingPunct="0">
              <a:lnSpc>
                <a:spcPts val="3700"/>
              </a:lnSpc>
              <a:spcBef>
                <a:spcPts val="300"/>
              </a:spcBef>
              <a:spcAft>
                <a:spcPct val="0"/>
              </a:spcAft>
              <a:defRPr sz="1000">
                <a:solidFill>
                  <a:schemeClr val="accent1"/>
                </a:solidFill>
                <a:latin typeface="Times New Roman" panose="02020603050405020304" pitchFamily="18" charset="0"/>
              </a:defRPr>
            </a:lvl7pPr>
            <a:lvl8pPr marL="3429000" indent="-228600" eaLnBrk="0" fontAlgn="base" hangingPunct="0">
              <a:lnSpc>
                <a:spcPts val="3700"/>
              </a:lnSpc>
              <a:spcBef>
                <a:spcPts val="300"/>
              </a:spcBef>
              <a:spcAft>
                <a:spcPct val="0"/>
              </a:spcAft>
              <a:defRPr sz="1000">
                <a:solidFill>
                  <a:schemeClr val="accent1"/>
                </a:solidFill>
                <a:latin typeface="Times New Roman" panose="02020603050405020304" pitchFamily="18" charset="0"/>
              </a:defRPr>
            </a:lvl8pPr>
            <a:lvl9pPr marL="3886200" indent="-228600" eaLnBrk="0" fontAlgn="base" hangingPunct="0">
              <a:lnSpc>
                <a:spcPts val="3700"/>
              </a:lnSpc>
              <a:spcBef>
                <a:spcPts val="300"/>
              </a:spcBef>
              <a:spcAft>
                <a:spcPct val="0"/>
              </a:spcAft>
              <a:defRPr sz="1000">
                <a:solidFill>
                  <a:schemeClr val="accent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3859507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p:cNvSpPr txBox="1">
            <a:spLocks/>
          </p:cNvSpPr>
          <p:nvPr/>
        </p:nvSpPr>
        <p:spPr bwMode="auto">
          <a:xfrm>
            <a:off x="471271" y="114336"/>
            <a:ext cx="8229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Autofit/>
          </a:bodyPr>
          <a:lst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r>
              <a:rPr lang="cs-CZ" sz="2800" kern="0" dirty="0" err="1"/>
              <a:t>Tyrosinkinase</a:t>
            </a:r>
            <a:r>
              <a:rPr lang="cs-CZ" sz="2800" kern="0" dirty="0"/>
              <a:t> </a:t>
            </a:r>
            <a:r>
              <a:rPr lang="cs-CZ" sz="2800" kern="0" dirty="0" err="1"/>
              <a:t>inhibitors</a:t>
            </a:r>
            <a:r>
              <a:rPr lang="cs-CZ" sz="2800" kern="0" dirty="0"/>
              <a:t>/azole </a:t>
            </a:r>
            <a:r>
              <a:rPr lang="cs-CZ" sz="2800" kern="0" dirty="0" err="1"/>
              <a:t>antimycotics</a:t>
            </a:r>
            <a:endParaRPr lang="cs-CZ" sz="2800" kern="0" dirty="0"/>
          </a:p>
          <a:p>
            <a:r>
              <a:rPr lang="cs-CZ" sz="2800" kern="0" dirty="0"/>
              <a:t>And </a:t>
            </a:r>
            <a:r>
              <a:rPr lang="cs-CZ" sz="2800" kern="0" dirty="0" err="1"/>
              <a:t>drugs</a:t>
            </a:r>
            <a:r>
              <a:rPr lang="cs-CZ" sz="2800" kern="0" dirty="0"/>
              <a:t> </a:t>
            </a:r>
            <a:r>
              <a:rPr lang="cs-CZ" sz="2800" kern="0" dirty="0" err="1"/>
              <a:t>lowering</a:t>
            </a:r>
            <a:r>
              <a:rPr lang="cs-CZ" sz="2800" kern="0" dirty="0"/>
              <a:t> </a:t>
            </a:r>
            <a:r>
              <a:rPr lang="cs-CZ" sz="2800" kern="0" dirty="0" err="1"/>
              <a:t>gastric</a:t>
            </a:r>
            <a:r>
              <a:rPr lang="cs-CZ" sz="2800" kern="0" dirty="0"/>
              <a:t> pH</a:t>
            </a:r>
          </a:p>
        </p:txBody>
      </p:sp>
      <p:graphicFrame>
        <p:nvGraphicFramePr>
          <p:cNvPr id="6" name="Diagram 5"/>
          <p:cNvGraphicFramePr/>
          <p:nvPr>
            <p:extLst>
              <p:ext uri="{D42A27DB-BD31-4B8C-83A1-F6EECF244321}">
                <p14:modId xmlns:p14="http://schemas.microsoft.com/office/powerpoint/2010/main" val="2051028122"/>
              </p:ext>
            </p:extLst>
          </p:nvPr>
        </p:nvGraphicFramePr>
        <p:xfrm>
          <a:off x="509047" y="1233491"/>
          <a:ext cx="10755984" cy="5195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Obrázek 3"/>
          <p:cNvPicPr>
            <a:picLocks noChangeAspect="1"/>
          </p:cNvPicPr>
          <p:nvPr/>
        </p:nvPicPr>
        <p:blipFill rotWithShape="1">
          <a:blip r:embed="rId7"/>
          <a:srcRect l="29525" t="3630" r="4326" b="38452"/>
          <a:stretch/>
        </p:blipFill>
        <p:spPr>
          <a:xfrm>
            <a:off x="7643664" y="1"/>
            <a:ext cx="3024336" cy="2967935"/>
          </a:xfrm>
          <a:prstGeom prst="rect">
            <a:avLst/>
          </a:prstGeom>
        </p:spPr>
      </p:pic>
      <p:grpSp>
        <p:nvGrpSpPr>
          <p:cNvPr id="9" name="Skupina 8"/>
          <p:cNvGrpSpPr/>
          <p:nvPr/>
        </p:nvGrpSpPr>
        <p:grpSpPr>
          <a:xfrm>
            <a:off x="4008375" y="1651742"/>
            <a:ext cx="1423090" cy="678445"/>
            <a:chOff x="176419" y="1242138"/>
            <a:chExt cx="1058517" cy="678445"/>
          </a:xfrm>
        </p:grpSpPr>
        <p:sp>
          <p:nvSpPr>
            <p:cNvPr id="10" name="Zaoblený obdélník 9"/>
            <p:cNvSpPr/>
            <p:nvPr/>
          </p:nvSpPr>
          <p:spPr>
            <a:xfrm>
              <a:off x="176419" y="1242138"/>
              <a:ext cx="1058517" cy="678445"/>
            </a:xfrm>
            <a:prstGeom prst="roundRect">
              <a:avLst>
                <a:gd name="adj" fmla="val 10500"/>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11" name="Zaoblený obdélník 6"/>
            <p:cNvSpPr/>
            <p:nvPr/>
          </p:nvSpPr>
          <p:spPr>
            <a:xfrm>
              <a:off x="197284" y="1263003"/>
              <a:ext cx="1016787" cy="6367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algn="ctr" defTabSz="533400">
                <a:lnSpc>
                  <a:spcPct val="90000"/>
                </a:lnSpc>
                <a:spcAft>
                  <a:spcPct val="35000"/>
                </a:spcAft>
              </a:pPr>
              <a:r>
                <a:rPr lang="cs-CZ" sz="1200" dirty="0" err="1"/>
                <a:t>Voriconazole</a:t>
              </a:r>
              <a:endParaRPr lang="cs-CZ" sz="1200" dirty="0"/>
            </a:p>
          </p:txBody>
        </p:sp>
      </p:grpSp>
      <p:sp>
        <p:nvSpPr>
          <p:cNvPr id="14" name="Zaoblený obdélník 13"/>
          <p:cNvSpPr/>
          <p:nvPr/>
        </p:nvSpPr>
        <p:spPr>
          <a:xfrm>
            <a:off x="5623543" y="1651743"/>
            <a:ext cx="1423090" cy="678445"/>
          </a:xfrm>
          <a:prstGeom prst="roundRect">
            <a:avLst>
              <a:gd name="adj" fmla="val 10500"/>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anchor="ctr"/>
          <a:lstStyle/>
          <a:p>
            <a:pPr algn="ctr"/>
            <a:r>
              <a:rPr lang="cs-CZ" sz="1200" dirty="0" err="1"/>
              <a:t>Fluconazole</a:t>
            </a:r>
            <a:endParaRPr lang="cs-CZ" sz="1200" dirty="0"/>
          </a:p>
        </p:txBody>
      </p:sp>
      <p:grpSp>
        <p:nvGrpSpPr>
          <p:cNvPr id="15" name="Skupina 14"/>
          <p:cNvGrpSpPr/>
          <p:nvPr/>
        </p:nvGrpSpPr>
        <p:grpSpPr>
          <a:xfrm>
            <a:off x="2994818" y="4068315"/>
            <a:ext cx="1643518" cy="643503"/>
            <a:chOff x="1581526" y="1826519"/>
            <a:chExt cx="1093801" cy="643503"/>
          </a:xfrm>
        </p:grpSpPr>
        <p:sp>
          <p:nvSpPr>
            <p:cNvPr id="16" name="Zaoblený obdélník 15"/>
            <p:cNvSpPr/>
            <p:nvPr/>
          </p:nvSpPr>
          <p:spPr>
            <a:xfrm>
              <a:off x="1581526" y="1826519"/>
              <a:ext cx="1093801" cy="643503"/>
            </a:xfrm>
            <a:prstGeom prst="roundRect">
              <a:avLst>
                <a:gd name="adj" fmla="val 10500"/>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17" name="Zaoblený obdélník 4"/>
            <p:cNvSpPr/>
            <p:nvPr/>
          </p:nvSpPr>
          <p:spPr>
            <a:xfrm>
              <a:off x="1603600" y="1841079"/>
              <a:ext cx="1054221" cy="6039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algn="ctr" defTabSz="622300">
                <a:lnSpc>
                  <a:spcPct val="90000"/>
                </a:lnSpc>
                <a:spcAft>
                  <a:spcPct val="35000"/>
                </a:spcAft>
              </a:pPr>
              <a:r>
                <a:rPr lang="cs-CZ" sz="1400" dirty="0" err="1"/>
                <a:t>pantoprazol</a:t>
              </a:r>
              <a:endParaRPr lang="cs-CZ" sz="1400" dirty="0"/>
            </a:p>
          </p:txBody>
        </p:sp>
      </p:grpSp>
      <p:grpSp>
        <p:nvGrpSpPr>
          <p:cNvPr id="18" name="Skupina 17"/>
          <p:cNvGrpSpPr/>
          <p:nvPr/>
        </p:nvGrpSpPr>
        <p:grpSpPr>
          <a:xfrm>
            <a:off x="2973741" y="4808243"/>
            <a:ext cx="1664595" cy="643503"/>
            <a:chOff x="1035732" y="3741447"/>
            <a:chExt cx="1664595" cy="643503"/>
          </a:xfrm>
        </p:grpSpPr>
        <p:sp>
          <p:nvSpPr>
            <p:cNvPr id="19" name="Zaoblený obdélník 18"/>
            <p:cNvSpPr/>
            <p:nvPr/>
          </p:nvSpPr>
          <p:spPr>
            <a:xfrm>
              <a:off x="1056810" y="3741447"/>
              <a:ext cx="1643517" cy="643503"/>
            </a:xfrm>
            <a:prstGeom prst="roundRect">
              <a:avLst>
                <a:gd name="adj" fmla="val 10500"/>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20" name="Zaoblený obdélník 4"/>
            <p:cNvSpPr/>
            <p:nvPr/>
          </p:nvSpPr>
          <p:spPr>
            <a:xfrm>
              <a:off x="1035732" y="3773577"/>
              <a:ext cx="1612330" cy="6039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algn="ctr" defTabSz="622300">
                <a:lnSpc>
                  <a:spcPct val="90000"/>
                </a:lnSpc>
                <a:spcAft>
                  <a:spcPct val="35000"/>
                </a:spcAft>
              </a:pPr>
              <a:r>
                <a:rPr lang="cs-CZ" sz="1400" dirty="0" err="1"/>
                <a:t>famotidin</a:t>
              </a:r>
              <a:endParaRPr lang="cs-CZ" sz="1400" dirty="0"/>
            </a:p>
          </p:txBody>
        </p:sp>
      </p:grpSp>
    </p:spTree>
    <p:extLst>
      <p:ext uri="{BB962C8B-B14F-4D97-AF65-F5344CB8AC3E}">
        <p14:creationId xmlns:p14="http://schemas.microsoft.com/office/powerpoint/2010/main" val="3257460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16864" y="464270"/>
            <a:ext cx="10871200" cy="990600"/>
          </a:xfrm>
        </p:spPr>
        <p:txBody>
          <a:bodyPr/>
          <a:lstStyle/>
          <a:p>
            <a:r>
              <a:rPr lang="cs-CZ" dirty="0" err="1"/>
              <a:t>Altered</a:t>
            </a:r>
            <a:r>
              <a:rPr lang="cs-CZ" dirty="0"/>
              <a:t> </a:t>
            </a:r>
            <a:r>
              <a:rPr lang="cs-CZ" dirty="0" err="1"/>
              <a:t>intestinal</a:t>
            </a:r>
            <a:r>
              <a:rPr lang="cs-CZ" dirty="0"/>
              <a:t> </a:t>
            </a:r>
            <a:r>
              <a:rPr lang="cs-CZ" dirty="0" err="1"/>
              <a:t>bacterial</a:t>
            </a:r>
            <a:r>
              <a:rPr lang="cs-CZ" dirty="0"/>
              <a:t> flora </a:t>
            </a:r>
          </a:p>
        </p:txBody>
      </p:sp>
      <p:sp>
        <p:nvSpPr>
          <p:cNvPr id="3" name="Zástupný symbol pro obsah 2"/>
          <p:cNvSpPr>
            <a:spLocks noGrp="1"/>
          </p:cNvSpPr>
          <p:nvPr>
            <p:ph sz="quarter" idx="1"/>
          </p:nvPr>
        </p:nvSpPr>
        <p:spPr/>
        <p:txBody>
          <a:bodyPr/>
          <a:lstStyle/>
          <a:p>
            <a:pPr marL="457200" indent="-457200">
              <a:buFont typeface="Arial" panose="020B0604020202020204" pitchFamily="34" charset="0"/>
              <a:buChar char="•"/>
            </a:pPr>
            <a:r>
              <a:rPr lang="en-US" altLang="en-US" b="1" dirty="0"/>
              <a:t>40% or more of the administered </a:t>
            </a:r>
            <a:r>
              <a:rPr lang="en-US" altLang="en-US" b="1" dirty="0">
                <a:solidFill>
                  <a:srgbClr val="CC0000"/>
                </a:solidFill>
              </a:rPr>
              <a:t>digoxin</a:t>
            </a:r>
            <a:r>
              <a:rPr lang="en-US" altLang="en-US" b="1" dirty="0"/>
              <a:t>  dose is </a:t>
            </a:r>
            <a:r>
              <a:rPr lang="en-US" altLang="en-US" b="1" dirty="0" err="1"/>
              <a:t>metaboli</a:t>
            </a:r>
            <a:r>
              <a:rPr lang="cs-CZ" altLang="en-US" b="1" dirty="0"/>
              <a:t>s</a:t>
            </a:r>
            <a:r>
              <a:rPr lang="en-US" altLang="en-US" b="1" dirty="0" err="1"/>
              <a:t>ed</a:t>
            </a:r>
            <a:r>
              <a:rPr lang="en-US" altLang="en-US" b="1" dirty="0"/>
              <a:t> by the intestinal flora.</a:t>
            </a:r>
            <a:endParaRPr lang="cs-CZ" altLang="en-US" b="1" dirty="0"/>
          </a:p>
          <a:p>
            <a:pPr marL="457200" indent="-457200">
              <a:buFont typeface="Arial" panose="020B0604020202020204" pitchFamily="34" charset="0"/>
              <a:buChar char="•"/>
            </a:pPr>
            <a:r>
              <a:rPr lang="en-US" altLang="en-US" b="1" dirty="0">
                <a:solidFill>
                  <a:srgbClr val="FF0000"/>
                </a:solidFill>
              </a:rPr>
              <a:t>Antibiotics</a:t>
            </a:r>
            <a:r>
              <a:rPr lang="en-US" altLang="en-US" b="1" dirty="0"/>
              <a:t> kill a large number of the normal flora of the intestine</a:t>
            </a:r>
          </a:p>
          <a:p>
            <a:endParaRPr lang="en-US" altLang="en-US" b="1" dirty="0"/>
          </a:p>
          <a:p>
            <a:endParaRPr lang="cs-CZ" dirty="0"/>
          </a:p>
        </p:txBody>
      </p:sp>
      <p:sp>
        <p:nvSpPr>
          <p:cNvPr id="4" name="Text Box 7"/>
          <p:cNvSpPr txBox="1">
            <a:spLocks noChangeArrowheads="1"/>
          </p:cNvSpPr>
          <p:nvPr/>
        </p:nvSpPr>
        <p:spPr bwMode="auto">
          <a:xfrm>
            <a:off x="6796727" y="3645025"/>
            <a:ext cx="4097334" cy="830997"/>
          </a:xfrm>
          <a:prstGeom prst="rect">
            <a:avLst/>
          </a:prstGeom>
          <a:noFill/>
          <a:ln w="9525">
            <a:solidFill>
              <a:srgbClr val="FF0000"/>
            </a:solidFill>
            <a:miter lim="800000"/>
            <a:headEnd/>
            <a:tailEnd/>
          </a:ln>
        </p:spPr>
        <p:txBody>
          <a:bodyPr wrap="square">
            <a:spAutoFit/>
          </a:bodyPr>
          <a:lstStyle/>
          <a:p>
            <a:pPr>
              <a:defRPr/>
            </a:pPr>
            <a:r>
              <a:rPr lang="en-US" b="1" dirty="0">
                <a:solidFill>
                  <a:srgbClr val="FF0000"/>
                </a:solidFill>
              </a:rPr>
              <a:t>Increase </a:t>
            </a:r>
            <a:r>
              <a:rPr lang="en-US" b="1" dirty="0" err="1">
                <a:solidFill>
                  <a:srgbClr val="FF0000"/>
                </a:solidFill>
              </a:rPr>
              <a:t>digoxin</a:t>
            </a:r>
            <a:r>
              <a:rPr lang="en-US" b="1" dirty="0">
                <a:solidFill>
                  <a:srgbClr val="FF0000"/>
                </a:solidFill>
              </a:rPr>
              <a:t> conc. </a:t>
            </a:r>
          </a:p>
          <a:p>
            <a:pPr>
              <a:defRPr/>
            </a:pPr>
            <a:r>
              <a:rPr lang="en-US" b="1" dirty="0">
                <a:solidFill>
                  <a:srgbClr val="FF0000"/>
                </a:solidFill>
              </a:rPr>
              <a:t>and increase its toxicity</a:t>
            </a:r>
          </a:p>
        </p:txBody>
      </p:sp>
    </p:spTree>
    <p:extLst>
      <p:ext uri="{BB962C8B-B14F-4D97-AF65-F5344CB8AC3E}">
        <p14:creationId xmlns:p14="http://schemas.microsoft.com/office/powerpoint/2010/main" val="3932450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Complexation</a:t>
            </a:r>
            <a:r>
              <a:rPr lang="cs-CZ" dirty="0"/>
              <a:t> </a:t>
            </a:r>
            <a:r>
              <a:rPr lang="cs-CZ" dirty="0" err="1"/>
              <a:t>or</a:t>
            </a:r>
            <a:r>
              <a:rPr lang="cs-CZ" dirty="0"/>
              <a:t> </a:t>
            </a:r>
            <a:r>
              <a:rPr lang="cs-CZ" dirty="0" err="1"/>
              <a:t>chelation</a:t>
            </a:r>
            <a:endParaRPr lang="cs-CZ" dirty="0"/>
          </a:p>
        </p:txBody>
      </p:sp>
      <p:sp>
        <p:nvSpPr>
          <p:cNvPr id="5" name="Text Box 3"/>
          <p:cNvSpPr txBox="1">
            <a:spLocks noChangeArrowheads="1"/>
          </p:cNvSpPr>
          <p:nvPr/>
        </p:nvSpPr>
        <p:spPr bwMode="auto">
          <a:xfrm>
            <a:off x="2273597" y="1226469"/>
            <a:ext cx="7438528" cy="830997"/>
          </a:xfrm>
          <a:prstGeom prst="rect">
            <a:avLst/>
          </a:prstGeom>
          <a:noFill/>
          <a:ln w="9525">
            <a:noFill/>
            <a:miter lim="800000"/>
            <a:headEnd/>
            <a:tailEnd/>
          </a:ln>
        </p:spPr>
        <p:txBody>
          <a:bodyPr wrap="square">
            <a:spAutoFit/>
          </a:bodyPr>
          <a:lstStyle/>
          <a:p>
            <a:r>
              <a:rPr lang="en-US" altLang="en-US" b="1" dirty="0">
                <a:solidFill>
                  <a:srgbClr val="CC0000"/>
                </a:solidFill>
              </a:rPr>
              <a:t>Tetracycline</a:t>
            </a:r>
            <a:r>
              <a:rPr lang="cs-CZ" altLang="en-US" b="1" dirty="0">
                <a:solidFill>
                  <a:srgbClr val="CC0000"/>
                </a:solidFill>
              </a:rPr>
              <a:t>s, </a:t>
            </a:r>
            <a:r>
              <a:rPr lang="cs-CZ" altLang="en-US" b="1" dirty="0" err="1">
                <a:solidFill>
                  <a:srgbClr val="CC0000"/>
                </a:solidFill>
              </a:rPr>
              <a:t>Quinolones</a:t>
            </a:r>
            <a:r>
              <a:rPr lang="en-US" altLang="en-US" b="1" dirty="0"/>
              <a:t> interact with </a:t>
            </a:r>
            <a:r>
              <a:rPr lang="en-US" altLang="en-US" b="1" dirty="0">
                <a:solidFill>
                  <a:srgbClr val="CC0000"/>
                </a:solidFill>
              </a:rPr>
              <a:t>iron</a:t>
            </a:r>
            <a:r>
              <a:rPr lang="cs-CZ" altLang="en-US" b="1" dirty="0">
                <a:solidFill>
                  <a:srgbClr val="CC0000"/>
                </a:solidFill>
              </a:rPr>
              <a:t>, </a:t>
            </a:r>
            <a:r>
              <a:rPr lang="cs-CZ" altLang="en-US" b="1" dirty="0" err="1">
                <a:solidFill>
                  <a:srgbClr val="CC0000"/>
                </a:solidFill>
              </a:rPr>
              <a:t>calcium</a:t>
            </a:r>
            <a:r>
              <a:rPr lang="cs-CZ" altLang="en-US" b="1" dirty="0">
                <a:solidFill>
                  <a:srgbClr val="CC0000"/>
                </a:solidFill>
              </a:rPr>
              <a:t>, magnesium, aluminium</a:t>
            </a:r>
            <a:r>
              <a:rPr lang="en-US" altLang="en-US" b="1" dirty="0"/>
              <a:t> preparations </a:t>
            </a:r>
          </a:p>
        </p:txBody>
      </p:sp>
      <p:sp>
        <p:nvSpPr>
          <p:cNvPr id="6" name="Text Box 4"/>
          <p:cNvSpPr txBox="1">
            <a:spLocks noChangeArrowheads="1"/>
          </p:cNvSpPr>
          <p:nvPr/>
        </p:nvSpPr>
        <p:spPr bwMode="auto">
          <a:xfrm>
            <a:off x="5376987" y="2127698"/>
            <a:ext cx="615874" cy="584775"/>
          </a:xfrm>
          <a:prstGeom prst="rect">
            <a:avLst/>
          </a:prstGeom>
          <a:noFill/>
          <a:ln w="9525">
            <a:noFill/>
            <a:miter lim="800000"/>
            <a:headEnd/>
            <a:tailEnd/>
          </a:ln>
        </p:spPr>
        <p:txBody>
          <a:bodyPr wrap="none">
            <a:spAutoFit/>
          </a:bodyPr>
          <a:lstStyle/>
          <a:p>
            <a:r>
              <a:rPr lang="en-US" altLang="en-US" sz="3200" b="1" dirty="0">
                <a:solidFill>
                  <a:srgbClr val="008000"/>
                </a:solidFill>
              </a:rPr>
              <a:t>or</a:t>
            </a:r>
          </a:p>
        </p:txBody>
      </p:sp>
      <p:sp>
        <p:nvSpPr>
          <p:cNvPr id="7" name="Text Box 5"/>
          <p:cNvSpPr txBox="1">
            <a:spLocks noChangeArrowheads="1"/>
          </p:cNvSpPr>
          <p:nvPr/>
        </p:nvSpPr>
        <p:spPr bwMode="auto">
          <a:xfrm>
            <a:off x="3071665" y="2624337"/>
            <a:ext cx="1978427" cy="461665"/>
          </a:xfrm>
          <a:prstGeom prst="rect">
            <a:avLst/>
          </a:prstGeom>
          <a:noFill/>
          <a:ln w="9525">
            <a:noFill/>
            <a:miter lim="800000"/>
            <a:headEnd/>
            <a:tailEnd/>
          </a:ln>
        </p:spPr>
        <p:txBody>
          <a:bodyPr wrap="none">
            <a:spAutoFit/>
          </a:bodyPr>
          <a:lstStyle/>
          <a:p>
            <a:r>
              <a:rPr lang="en-US" altLang="en-US" b="1" dirty="0"/>
              <a:t>Milk (Ca</a:t>
            </a:r>
            <a:r>
              <a:rPr lang="en-US" altLang="en-US" b="1" baseline="30000" dirty="0"/>
              <a:t>2+</a:t>
            </a:r>
            <a:r>
              <a:rPr lang="en-US" altLang="en-US" b="1" dirty="0"/>
              <a:t> )</a:t>
            </a:r>
          </a:p>
        </p:txBody>
      </p:sp>
      <p:sp>
        <p:nvSpPr>
          <p:cNvPr id="8" name="Line 6"/>
          <p:cNvSpPr>
            <a:spLocks noChangeShapeType="1"/>
          </p:cNvSpPr>
          <p:nvPr/>
        </p:nvSpPr>
        <p:spPr bwMode="auto">
          <a:xfrm>
            <a:off x="5051549" y="2852936"/>
            <a:ext cx="1219200" cy="0"/>
          </a:xfrm>
          <a:prstGeom prst="line">
            <a:avLst/>
          </a:prstGeom>
          <a:noFill/>
          <a:ln w="9525">
            <a:solidFill>
              <a:schemeClr val="tx1"/>
            </a:solidFill>
            <a:round/>
            <a:headEnd/>
            <a:tailEnd type="triangle" w="med" len="med"/>
          </a:ln>
        </p:spPr>
        <p:txBody>
          <a:bodyPr/>
          <a:lstStyle/>
          <a:p>
            <a:endParaRPr lang="ar-SA"/>
          </a:p>
        </p:txBody>
      </p:sp>
      <p:sp>
        <p:nvSpPr>
          <p:cNvPr id="9" name="Text Box 7"/>
          <p:cNvSpPr txBox="1">
            <a:spLocks noChangeArrowheads="1"/>
          </p:cNvSpPr>
          <p:nvPr/>
        </p:nvSpPr>
        <p:spPr bwMode="auto">
          <a:xfrm>
            <a:off x="6600056" y="2707135"/>
            <a:ext cx="3709670" cy="461665"/>
          </a:xfrm>
          <a:prstGeom prst="rect">
            <a:avLst/>
          </a:prstGeom>
          <a:noFill/>
          <a:ln w="9525">
            <a:solidFill>
              <a:srgbClr val="FF0000"/>
            </a:solidFill>
            <a:miter lim="800000"/>
            <a:headEnd/>
            <a:tailEnd/>
          </a:ln>
        </p:spPr>
        <p:txBody>
          <a:bodyPr wrap="none">
            <a:spAutoFit/>
          </a:bodyPr>
          <a:lstStyle/>
          <a:p>
            <a:r>
              <a:rPr lang="en-US" altLang="en-US" b="1">
                <a:solidFill>
                  <a:srgbClr val="0000FF"/>
                </a:solidFill>
              </a:rPr>
              <a:t>Unabsorpable complex</a:t>
            </a:r>
          </a:p>
        </p:txBody>
      </p:sp>
      <p:sp>
        <p:nvSpPr>
          <p:cNvPr id="10" name="Text Box 8"/>
          <p:cNvSpPr txBox="1">
            <a:spLocks noChangeArrowheads="1"/>
          </p:cNvSpPr>
          <p:nvPr/>
        </p:nvSpPr>
        <p:spPr bwMode="auto">
          <a:xfrm>
            <a:off x="2617913" y="3212977"/>
            <a:ext cx="7391767" cy="461665"/>
          </a:xfrm>
          <a:prstGeom prst="rect">
            <a:avLst/>
          </a:prstGeom>
          <a:noFill/>
          <a:ln w="9525">
            <a:noFill/>
            <a:miter lim="800000"/>
            <a:headEnd/>
            <a:tailEnd/>
          </a:ln>
        </p:spPr>
        <p:txBody>
          <a:bodyPr wrap="none">
            <a:spAutoFit/>
          </a:bodyPr>
          <a:lstStyle/>
          <a:p>
            <a:r>
              <a:rPr lang="en-US" altLang="en-US" b="1" dirty="0">
                <a:solidFill>
                  <a:srgbClr val="FF0000"/>
                </a:solidFill>
              </a:rPr>
              <a:t>Antacid </a:t>
            </a:r>
            <a:r>
              <a:rPr lang="en-US" altLang="en-US" b="1" dirty="0"/>
              <a:t> (aluminum or magnesium) hydroxide</a:t>
            </a:r>
            <a:r>
              <a:rPr lang="en-US" altLang="en-US" dirty="0"/>
              <a:t> </a:t>
            </a:r>
          </a:p>
        </p:txBody>
      </p:sp>
      <p:sp>
        <p:nvSpPr>
          <p:cNvPr id="11" name="Line 11"/>
          <p:cNvSpPr>
            <a:spLocks noChangeShapeType="1"/>
          </p:cNvSpPr>
          <p:nvPr/>
        </p:nvSpPr>
        <p:spPr bwMode="auto">
          <a:xfrm>
            <a:off x="9738895" y="3717032"/>
            <a:ext cx="0" cy="838200"/>
          </a:xfrm>
          <a:prstGeom prst="line">
            <a:avLst/>
          </a:prstGeom>
          <a:noFill/>
          <a:ln w="9525">
            <a:solidFill>
              <a:schemeClr val="tx1"/>
            </a:solidFill>
            <a:round/>
            <a:headEnd/>
            <a:tailEnd type="triangle" w="med" len="med"/>
          </a:ln>
        </p:spPr>
        <p:txBody>
          <a:bodyPr/>
          <a:lstStyle/>
          <a:p>
            <a:endParaRPr lang="ar-SA"/>
          </a:p>
        </p:txBody>
      </p:sp>
      <p:sp>
        <p:nvSpPr>
          <p:cNvPr id="12" name="Line 12"/>
          <p:cNvSpPr>
            <a:spLocks noChangeShapeType="1"/>
          </p:cNvSpPr>
          <p:nvPr/>
        </p:nvSpPr>
        <p:spPr bwMode="auto">
          <a:xfrm flipH="1">
            <a:off x="8171338" y="4459535"/>
            <a:ext cx="1447800" cy="0"/>
          </a:xfrm>
          <a:prstGeom prst="line">
            <a:avLst/>
          </a:prstGeom>
          <a:noFill/>
          <a:ln w="9525">
            <a:solidFill>
              <a:schemeClr val="tx1"/>
            </a:solidFill>
            <a:round/>
            <a:headEnd/>
            <a:tailEnd type="triangle" w="med" len="med"/>
          </a:ln>
        </p:spPr>
        <p:txBody>
          <a:bodyPr/>
          <a:lstStyle/>
          <a:p>
            <a:endParaRPr lang="ar-SA"/>
          </a:p>
        </p:txBody>
      </p:sp>
      <p:sp>
        <p:nvSpPr>
          <p:cNvPr id="13" name="Text Box 13"/>
          <p:cNvSpPr txBox="1">
            <a:spLocks noChangeArrowheads="1"/>
          </p:cNvSpPr>
          <p:nvPr/>
        </p:nvSpPr>
        <p:spPr bwMode="auto">
          <a:xfrm>
            <a:off x="4861060" y="3861049"/>
            <a:ext cx="3844322" cy="1200329"/>
          </a:xfrm>
          <a:prstGeom prst="rect">
            <a:avLst/>
          </a:prstGeom>
          <a:solidFill>
            <a:srgbClr val="FFFF00"/>
          </a:solidFill>
          <a:ln w="9525">
            <a:solidFill>
              <a:srgbClr val="FF0000"/>
            </a:solidFill>
            <a:miter lim="800000"/>
            <a:headEnd/>
            <a:tailEnd/>
          </a:ln>
        </p:spPr>
        <p:txBody>
          <a:bodyPr wrap="none">
            <a:spAutoFit/>
          </a:bodyPr>
          <a:lstStyle/>
          <a:p>
            <a:r>
              <a:rPr lang="en-US" altLang="en-US" b="1">
                <a:solidFill>
                  <a:srgbClr val="000099"/>
                </a:solidFill>
              </a:rPr>
              <a:t>Decrease absorption of </a:t>
            </a:r>
          </a:p>
          <a:p>
            <a:r>
              <a:rPr lang="en-US" altLang="en-US" b="1">
                <a:solidFill>
                  <a:srgbClr val="000099"/>
                </a:solidFill>
              </a:rPr>
              <a:t>ciprofloxacin by 85% </a:t>
            </a:r>
          </a:p>
          <a:p>
            <a:r>
              <a:rPr lang="en-US" altLang="en-US" b="1">
                <a:solidFill>
                  <a:srgbClr val="000099"/>
                </a:solidFill>
              </a:rPr>
              <a:t>due to chelation</a:t>
            </a:r>
          </a:p>
        </p:txBody>
      </p:sp>
      <p:sp>
        <p:nvSpPr>
          <p:cNvPr id="14" name="Obdélník 13"/>
          <p:cNvSpPr/>
          <p:nvPr/>
        </p:nvSpPr>
        <p:spPr>
          <a:xfrm>
            <a:off x="2411952" y="5229201"/>
            <a:ext cx="9218036" cy="461665"/>
          </a:xfrm>
          <a:prstGeom prst="rect">
            <a:avLst/>
          </a:prstGeom>
        </p:spPr>
        <p:txBody>
          <a:bodyPr wrap="none">
            <a:spAutoFit/>
          </a:bodyPr>
          <a:lstStyle/>
          <a:p>
            <a:r>
              <a:rPr lang="cs-CZ" dirty="0" err="1"/>
              <a:t>carbo</a:t>
            </a:r>
            <a:r>
              <a:rPr lang="cs-CZ" dirty="0"/>
              <a:t> </a:t>
            </a:r>
            <a:r>
              <a:rPr lang="cs-CZ" dirty="0" err="1"/>
              <a:t>medicinalis</a:t>
            </a:r>
            <a:r>
              <a:rPr lang="cs-CZ" dirty="0"/>
              <a:t> (</a:t>
            </a:r>
            <a:r>
              <a:rPr lang="cs-CZ" dirty="0" err="1"/>
              <a:t>coal</a:t>
            </a:r>
            <a:r>
              <a:rPr lang="cs-CZ" dirty="0"/>
              <a:t>)</a:t>
            </a:r>
            <a:r>
              <a:rPr lang="en-US" dirty="0"/>
              <a:t>, </a:t>
            </a:r>
            <a:r>
              <a:rPr lang="en-US" dirty="0" err="1"/>
              <a:t>diosmectin</a:t>
            </a:r>
            <a:r>
              <a:rPr lang="cs-CZ" dirty="0"/>
              <a:t> – </a:t>
            </a:r>
            <a:r>
              <a:rPr lang="cs-CZ" dirty="0" err="1"/>
              <a:t>readsorption</a:t>
            </a:r>
            <a:r>
              <a:rPr lang="cs-CZ" dirty="0"/>
              <a:t> </a:t>
            </a:r>
            <a:r>
              <a:rPr lang="cs-CZ" dirty="0" err="1"/>
              <a:t>of</a:t>
            </a:r>
            <a:r>
              <a:rPr lang="cs-CZ" dirty="0"/>
              <a:t> </a:t>
            </a:r>
            <a:r>
              <a:rPr lang="cs-CZ" dirty="0" err="1"/>
              <a:t>other</a:t>
            </a:r>
            <a:r>
              <a:rPr lang="cs-CZ" dirty="0"/>
              <a:t> </a:t>
            </a:r>
            <a:r>
              <a:rPr lang="cs-CZ" dirty="0" err="1"/>
              <a:t>drugs</a:t>
            </a:r>
            <a:r>
              <a:rPr lang="en-US" dirty="0"/>
              <a:t> </a:t>
            </a:r>
            <a:endParaRPr lang="cs-CZ" dirty="0"/>
          </a:p>
        </p:txBody>
      </p:sp>
    </p:spTree>
    <p:extLst>
      <p:ext uri="{BB962C8B-B14F-4D97-AF65-F5344CB8AC3E}">
        <p14:creationId xmlns:p14="http://schemas.microsoft.com/office/powerpoint/2010/main" val="3072602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Drug-induced</a:t>
            </a:r>
            <a:r>
              <a:rPr lang="cs-CZ" dirty="0"/>
              <a:t> </a:t>
            </a:r>
            <a:r>
              <a:rPr lang="cs-CZ" dirty="0" err="1"/>
              <a:t>mucosal</a:t>
            </a:r>
            <a:r>
              <a:rPr lang="cs-CZ" dirty="0"/>
              <a:t> </a:t>
            </a:r>
            <a:r>
              <a:rPr lang="cs-CZ" dirty="0" err="1"/>
              <a:t>damage</a:t>
            </a:r>
            <a:endParaRPr lang="cs-CZ" dirty="0"/>
          </a:p>
        </p:txBody>
      </p:sp>
      <p:sp>
        <p:nvSpPr>
          <p:cNvPr id="3" name="Zástupný symbol pro obsah 2"/>
          <p:cNvSpPr>
            <a:spLocks noGrp="1"/>
          </p:cNvSpPr>
          <p:nvPr>
            <p:ph sz="quarter" idx="1"/>
          </p:nvPr>
        </p:nvSpPr>
        <p:spPr/>
        <p:txBody>
          <a:bodyPr/>
          <a:lstStyle/>
          <a:p>
            <a:r>
              <a:rPr lang="en-US" altLang="en-US" b="1" dirty="0">
                <a:solidFill>
                  <a:srgbClr val="FF0000"/>
                </a:solidFill>
              </a:rPr>
              <a:t>Antineoplastic  agents</a:t>
            </a:r>
            <a:r>
              <a:rPr lang="en-US" altLang="en-US" b="1" dirty="0"/>
              <a:t>       </a:t>
            </a:r>
            <a:endParaRPr lang="cs-CZ" altLang="en-US" b="1" dirty="0"/>
          </a:p>
          <a:p>
            <a:r>
              <a:rPr lang="cs-CZ" altLang="en-US" b="1" dirty="0"/>
              <a:t>c</a:t>
            </a:r>
            <a:r>
              <a:rPr lang="en-US" altLang="en-US" b="1" dirty="0" err="1"/>
              <a:t>yclophosphamide</a:t>
            </a:r>
            <a:r>
              <a:rPr lang="cs-CZ" altLang="en-US" b="1" dirty="0"/>
              <a:t>,</a:t>
            </a:r>
            <a:r>
              <a:rPr lang="en-US" altLang="en-US" b="1" dirty="0"/>
              <a:t> vincristine</a:t>
            </a:r>
            <a:r>
              <a:rPr lang="cs-CZ" altLang="en-US" b="1" dirty="0"/>
              <a:t>, </a:t>
            </a:r>
            <a:r>
              <a:rPr lang="en-US" altLang="en-US" b="1" dirty="0" err="1"/>
              <a:t>procarbazine</a:t>
            </a:r>
            <a:endParaRPr lang="cs-CZ" altLang="en-US" b="1" dirty="0"/>
          </a:p>
          <a:p>
            <a:endParaRPr lang="cs-CZ" dirty="0"/>
          </a:p>
        </p:txBody>
      </p:sp>
      <p:pic>
        <p:nvPicPr>
          <p:cNvPr id="3074" name="Picture 2"/>
          <p:cNvPicPr>
            <a:picLocks noChangeAspect="1" noChangeArrowheads="1"/>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4202545" y="2790335"/>
            <a:ext cx="4191140" cy="153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4842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Altered</a:t>
            </a:r>
            <a:r>
              <a:rPr lang="cs-CZ" dirty="0"/>
              <a:t> motility</a:t>
            </a:r>
          </a:p>
        </p:txBody>
      </p:sp>
      <p:sp>
        <p:nvSpPr>
          <p:cNvPr id="3" name="Zástupný symbol pro obsah 2"/>
          <p:cNvSpPr>
            <a:spLocks noGrp="1"/>
          </p:cNvSpPr>
          <p:nvPr>
            <p:ph sz="quarter" idx="1"/>
          </p:nvPr>
        </p:nvSpPr>
        <p:spPr/>
        <p:txBody>
          <a:bodyPr/>
          <a:lstStyle/>
          <a:p>
            <a:r>
              <a:rPr lang="cs-CZ" altLang="cs-CZ" dirty="0" err="1"/>
              <a:t>Increased</a:t>
            </a:r>
            <a:r>
              <a:rPr lang="cs-CZ" altLang="cs-CZ" dirty="0"/>
              <a:t> motility</a:t>
            </a:r>
          </a:p>
          <a:p>
            <a:pPr marL="457200" lvl="1" indent="-457200">
              <a:lnSpc>
                <a:spcPct val="100000"/>
              </a:lnSpc>
              <a:buFont typeface="Arial" panose="020B0604020202020204" pitchFamily="34" charset="0"/>
              <a:buChar char="•"/>
            </a:pPr>
            <a:r>
              <a:rPr lang="cs-CZ" altLang="cs-CZ" sz="2800" dirty="0" err="1"/>
              <a:t>Diarrhea</a:t>
            </a:r>
            <a:r>
              <a:rPr lang="cs-CZ" altLang="cs-CZ" sz="2800" dirty="0"/>
              <a:t> - </a:t>
            </a:r>
            <a:r>
              <a:rPr lang="cs-CZ" altLang="cs-CZ" sz="2800" dirty="0" err="1"/>
              <a:t>reduce</a:t>
            </a:r>
            <a:r>
              <a:rPr lang="cs-CZ" altLang="cs-CZ" sz="2800" dirty="0"/>
              <a:t> </a:t>
            </a:r>
            <a:r>
              <a:rPr lang="cs-CZ" altLang="cs-CZ" sz="2800" dirty="0" err="1"/>
              <a:t>absorption</a:t>
            </a:r>
            <a:endParaRPr lang="cs-CZ" altLang="cs-CZ" sz="2800" dirty="0"/>
          </a:p>
          <a:p>
            <a:pPr marL="457200" lvl="1" indent="-457200">
              <a:lnSpc>
                <a:spcPct val="100000"/>
              </a:lnSpc>
              <a:buFont typeface="Arial" panose="020B0604020202020204" pitchFamily="34" charset="0"/>
              <a:buChar char="•"/>
            </a:pPr>
            <a:r>
              <a:rPr lang="cs-CZ" altLang="cs-CZ" sz="2800" dirty="0" err="1"/>
              <a:t>Prokinetic</a:t>
            </a:r>
            <a:r>
              <a:rPr lang="cs-CZ" altLang="cs-CZ" sz="2800" dirty="0"/>
              <a:t> </a:t>
            </a:r>
            <a:r>
              <a:rPr lang="cs-CZ" altLang="cs-CZ" sz="2800" dirty="0" err="1"/>
              <a:t>drugs</a:t>
            </a:r>
            <a:r>
              <a:rPr lang="cs-CZ" altLang="cs-CZ" sz="2800" dirty="0"/>
              <a:t> - </a:t>
            </a:r>
            <a:r>
              <a:rPr lang="cs-CZ" altLang="cs-CZ" sz="2800" dirty="0" err="1"/>
              <a:t>metoclopramide</a:t>
            </a:r>
            <a:r>
              <a:rPr lang="cs-CZ" altLang="cs-CZ" sz="2800" dirty="0"/>
              <a:t>, </a:t>
            </a:r>
            <a:r>
              <a:rPr lang="cs-CZ" altLang="cs-CZ" sz="2800" dirty="0" err="1"/>
              <a:t>domperidone</a:t>
            </a:r>
            <a:r>
              <a:rPr lang="cs-CZ" altLang="cs-CZ" sz="2800" dirty="0"/>
              <a:t>, </a:t>
            </a:r>
            <a:r>
              <a:rPr lang="cs-CZ" altLang="cs-CZ" sz="2800" dirty="0" err="1"/>
              <a:t>itopride</a:t>
            </a:r>
            <a:endParaRPr lang="cs-CZ" altLang="cs-CZ" sz="2800" dirty="0"/>
          </a:p>
          <a:p>
            <a:pPr marL="365760" lvl="1">
              <a:lnSpc>
                <a:spcPct val="100000"/>
              </a:lnSpc>
            </a:pPr>
            <a:endParaRPr lang="cs-CZ" altLang="cs-CZ" sz="2800" dirty="0"/>
          </a:p>
          <a:p>
            <a:r>
              <a:rPr lang="cs-CZ" altLang="cs-CZ" dirty="0" err="1"/>
              <a:t>Decreased</a:t>
            </a:r>
            <a:r>
              <a:rPr lang="cs-CZ" altLang="cs-CZ" dirty="0"/>
              <a:t> motility</a:t>
            </a:r>
          </a:p>
          <a:p>
            <a:pPr marL="457200" lvl="1" indent="-457200">
              <a:lnSpc>
                <a:spcPct val="100000"/>
              </a:lnSpc>
              <a:buFont typeface="Arial" panose="020B0604020202020204" pitchFamily="34" charset="0"/>
              <a:buChar char="•"/>
            </a:pPr>
            <a:r>
              <a:rPr lang="cs-CZ" altLang="cs-CZ" sz="2800" dirty="0"/>
              <a:t>Ileus, </a:t>
            </a:r>
            <a:r>
              <a:rPr lang="cs-CZ" altLang="cs-CZ" sz="2800" dirty="0" err="1"/>
              <a:t>constipation</a:t>
            </a:r>
            <a:r>
              <a:rPr lang="cs-CZ" altLang="cs-CZ" sz="2800" dirty="0"/>
              <a:t> - </a:t>
            </a:r>
            <a:r>
              <a:rPr lang="cs-CZ" altLang="cs-CZ" sz="2800" dirty="0" err="1"/>
              <a:t>increase</a:t>
            </a:r>
            <a:r>
              <a:rPr lang="cs-CZ" altLang="cs-CZ" sz="2800" dirty="0"/>
              <a:t> in AUC </a:t>
            </a:r>
            <a:r>
              <a:rPr lang="cs-CZ" altLang="cs-CZ" sz="2800" dirty="0" err="1"/>
              <a:t>of</a:t>
            </a:r>
            <a:r>
              <a:rPr lang="cs-CZ" altLang="cs-CZ" sz="2800" dirty="0"/>
              <a:t> </a:t>
            </a:r>
            <a:r>
              <a:rPr lang="cs-CZ" altLang="cs-CZ" sz="2800" dirty="0" err="1"/>
              <a:t>drugs</a:t>
            </a:r>
            <a:r>
              <a:rPr lang="cs-CZ" altLang="cs-CZ" sz="2800" dirty="0"/>
              <a:t>, toxicity</a:t>
            </a:r>
          </a:p>
          <a:p>
            <a:pPr marL="457200" lvl="1" indent="-457200">
              <a:lnSpc>
                <a:spcPct val="100000"/>
              </a:lnSpc>
              <a:buFont typeface="Arial" panose="020B0604020202020204" pitchFamily="34" charset="0"/>
              <a:buChar char="•"/>
            </a:pPr>
            <a:r>
              <a:rPr lang="cs-CZ" altLang="cs-CZ" sz="2800" dirty="0" err="1"/>
              <a:t>Opioids</a:t>
            </a:r>
            <a:r>
              <a:rPr lang="cs-CZ" altLang="cs-CZ" sz="2800" dirty="0"/>
              <a:t>, </a:t>
            </a:r>
            <a:r>
              <a:rPr lang="cs-CZ" altLang="cs-CZ" sz="2800" dirty="0" err="1"/>
              <a:t>diphenoxylate</a:t>
            </a:r>
            <a:r>
              <a:rPr lang="cs-CZ" altLang="cs-CZ" sz="2800" dirty="0"/>
              <a:t>, </a:t>
            </a:r>
            <a:r>
              <a:rPr lang="cs-CZ" altLang="cs-CZ" sz="2800" dirty="0" err="1"/>
              <a:t>loperamide</a:t>
            </a:r>
            <a:endParaRPr lang="en-US" altLang="en-US" sz="2800" b="1" dirty="0">
              <a:solidFill>
                <a:srgbClr val="FF0000"/>
              </a:solidFill>
            </a:endParaRPr>
          </a:p>
          <a:p>
            <a:pPr marL="365760" lvl="1"/>
            <a:endParaRPr lang="en-US" altLang="en-US" b="1" dirty="0"/>
          </a:p>
          <a:p>
            <a:endParaRPr lang="cs-CZ" dirty="0"/>
          </a:p>
        </p:txBody>
      </p:sp>
    </p:spTree>
    <p:extLst>
      <p:ext uri="{BB962C8B-B14F-4D97-AF65-F5344CB8AC3E}">
        <p14:creationId xmlns:p14="http://schemas.microsoft.com/office/powerpoint/2010/main" val="1373593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Pharmacokinetic</a:t>
            </a:r>
            <a:r>
              <a:rPr lang="cs-CZ" dirty="0"/>
              <a:t> </a:t>
            </a:r>
            <a:r>
              <a:rPr lang="cs-CZ" dirty="0" err="1"/>
              <a:t>interactions</a:t>
            </a:r>
            <a:br>
              <a:rPr lang="cs-CZ" dirty="0"/>
            </a:br>
            <a:r>
              <a:rPr lang="cs-CZ" dirty="0"/>
              <a:t>- </a:t>
            </a:r>
            <a:r>
              <a:rPr lang="cs-CZ" dirty="0" err="1"/>
              <a:t>Distribution</a:t>
            </a:r>
            <a:endParaRPr lang="cs-CZ" dirty="0"/>
          </a:p>
        </p:txBody>
      </p:sp>
      <p:sp>
        <p:nvSpPr>
          <p:cNvPr id="3" name="Zástupný symbol pro obsah 2"/>
          <p:cNvSpPr>
            <a:spLocks noGrp="1"/>
          </p:cNvSpPr>
          <p:nvPr>
            <p:ph sz="quarter" idx="1"/>
          </p:nvPr>
        </p:nvSpPr>
        <p:spPr>
          <a:xfrm>
            <a:off x="609600" y="1600200"/>
            <a:ext cx="10877550" cy="2548880"/>
          </a:xfrm>
        </p:spPr>
        <p:txBody>
          <a:bodyPr>
            <a:normAutofit/>
          </a:bodyPr>
          <a:lstStyle/>
          <a:p>
            <a:pPr marL="457200" indent="-457200">
              <a:buFont typeface="Arial" panose="020B0604020202020204" pitchFamily="34" charset="0"/>
              <a:buChar char="•"/>
            </a:pPr>
            <a:r>
              <a:rPr lang="en-US" dirty="0"/>
              <a:t>The major plasma proteins to which most drugs bind are</a:t>
            </a:r>
            <a:r>
              <a:rPr lang="en-US" b="1" dirty="0"/>
              <a:t> albumin </a:t>
            </a:r>
            <a:r>
              <a:rPr lang="en-US" dirty="0"/>
              <a:t>and </a:t>
            </a:r>
            <a:r>
              <a:rPr lang="en-US" b="1" dirty="0"/>
              <a:t>a1-acid glycoprotein</a:t>
            </a:r>
            <a:r>
              <a:rPr lang="en-US" dirty="0"/>
              <a:t>; the former typically binds acidic, anionic drugs whereas the latter typically favors basic drugs </a:t>
            </a:r>
          </a:p>
          <a:p>
            <a:pPr marL="457200" indent="-457200">
              <a:buFont typeface="Arial" panose="020B0604020202020204" pitchFamily="34" charset="0"/>
              <a:buChar char="•"/>
            </a:pPr>
            <a:r>
              <a:rPr lang="en-US" dirty="0"/>
              <a:t>Competitive protein binding by another drug will result in increase concentration of free drug, and that will yield more drug response </a:t>
            </a:r>
          </a:p>
          <a:p>
            <a:endParaRPr lang="cs-C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5432" y="3965207"/>
            <a:ext cx="5456108" cy="2690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812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Displaced</a:t>
            </a:r>
            <a:r>
              <a:rPr lang="cs-CZ" dirty="0"/>
              <a:t> protein </a:t>
            </a:r>
            <a:r>
              <a:rPr lang="cs-CZ" dirty="0" err="1"/>
              <a:t>binding</a:t>
            </a:r>
            <a:endParaRPr lang="cs-CZ" dirty="0"/>
          </a:p>
        </p:txBody>
      </p:sp>
      <p:sp>
        <p:nvSpPr>
          <p:cNvPr id="3" name="Zástupný symbol pro obsah 2"/>
          <p:cNvSpPr>
            <a:spLocks noGrp="1"/>
          </p:cNvSpPr>
          <p:nvPr>
            <p:ph sz="quarter" idx="1"/>
          </p:nvPr>
        </p:nvSpPr>
        <p:spPr>
          <a:xfrm>
            <a:off x="660400" y="1100578"/>
            <a:ext cx="10871200" cy="5281367"/>
          </a:xfrm>
        </p:spPr>
        <p:txBody>
          <a:bodyPr>
            <a:normAutofit fontScale="92500" lnSpcReduction="10000"/>
          </a:bodyPr>
          <a:lstStyle/>
          <a:p>
            <a:pPr marL="457200" indent="-457200">
              <a:spcBef>
                <a:spcPts val="600"/>
              </a:spcBef>
              <a:buFont typeface="Arial" panose="020B0604020202020204" pitchFamily="34" charset="0"/>
              <a:buChar char="•"/>
            </a:pPr>
            <a:r>
              <a:rPr lang="en-US" b="1" dirty="0"/>
              <a:t>It depends on the affinity of the drug to plasma protein. The most likely bound drugs is capable to displace others. </a:t>
            </a:r>
            <a:endParaRPr lang="cs-CZ" b="1" dirty="0"/>
          </a:p>
          <a:p>
            <a:pPr marL="457200" indent="-457200">
              <a:spcBef>
                <a:spcPts val="600"/>
              </a:spcBef>
              <a:buFont typeface="Arial" panose="020B0604020202020204" pitchFamily="34" charset="0"/>
              <a:buChar char="•"/>
            </a:pPr>
            <a:r>
              <a:rPr lang="en-US" dirty="0"/>
              <a:t>It is clinically important if displaced drug is highly PP binding , with LONG T ½, small </a:t>
            </a:r>
            <a:r>
              <a:rPr lang="en-US" dirty="0" err="1"/>
              <a:t>Vd</a:t>
            </a:r>
            <a:r>
              <a:rPr lang="en-US" dirty="0"/>
              <a:t>, narrow therapeutic range. </a:t>
            </a:r>
            <a:endParaRPr lang="cs-CZ" dirty="0"/>
          </a:p>
          <a:p>
            <a:pPr marL="457200" indent="-457200">
              <a:spcBef>
                <a:spcPts val="600"/>
              </a:spcBef>
              <a:buFont typeface="Arial" panose="020B0604020202020204" pitchFamily="34" charset="0"/>
              <a:buChar char="•"/>
            </a:pPr>
            <a:r>
              <a:rPr lang="en-US" b="1" dirty="0"/>
              <a:t>The free drug is increased by displacement by another drug with higher affinity. </a:t>
            </a:r>
            <a:endParaRPr lang="cs-CZ" b="1" dirty="0"/>
          </a:p>
          <a:p>
            <a:pPr>
              <a:spcBef>
                <a:spcPts val="600"/>
              </a:spcBef>
            </a:pPr>
            <a:r>
              <a:rPr lang="en-US" dirty="0"/>
              <a:t>Aspirin, Phenylbutazone, Clofibrate </a:t>
            </a:r>
          </a:p>
          <a:p>
            <a:pPr lvl="1">
              <a:lnSpc>
                <a:spcPct val="100000"/>
              </a:lnSpc>
              <a:spcBef>
                <a:spcPts val="600"/>
              </a:spcBef>
            </a:pPr>
            <a:r>
              <a:rPr lang="cs-CZ" sz="1800" dirty="0" err="1"/>
              <a:t>Displace</a:t>
            </a:r>
            <a:r>
              <a:rPr lang="cs-CZ" sz="1800" dirty="0"/>
              <a:t>: </a:t>
            </a:r>
          </a:p>
          <a:p>
            <a:pPr marL="1200150" lvl="2" indent="-285750">
              <a:lnSpc>
                <a:spcPct val="100000"/>
              </a:lnSpc>
              <a:spcBef>
                <a:spcPts val="600"/>
              </a:spcBef>
              <a:buFont typeface="Arial" panose="020B0604020202020204" pitchFamily="34" charset="0"/>
              <a:buChar char="•"/>
            </a:pPr>
            <a:r>
              <a:rPr lang="cs-CZ" sz="1800" dirty="0"/>
              <a:t>Oral Anti-</a:t>
            </a:r>
            <a:r>
              <a:rPr lang="cs-CZ" sz="1800" dirty="0" err="1"/>
              <a:t>coagulants</a:t>
            </a:r>
            <a:r>
              <a:rPr lang="cs-CZ" sz="1800" dirty="0"/>
              <a:t> (</a:t>
            </a:r>
            <a:r>
              <a:rPr lang="cs-CZ" sz="1800" dirty="0" err="1"/>
              <a:t>Dicumarol</a:t>
            </a:r>
            <a:r>
              <a:rPr lang="cs-CZ" sz="1800" dirty="0"/>
              <a:t>, </a:t>
            </a:r>
            <a:r>
              <a:rPr lang="cs-CZ" sz="1800" dirty="0" err="1"/>
              <a:t>Warfarin</a:t>
            </a:r>
            <a:r>
              <a:rPr lang="cs-CZ" sz="1800" dirty="0"/>
              <a:t>) </a:t>
            </a:r>
          </a:p>
          <a:p>
            <a:pPr marL="1657350" lvl="3" indent="-285750">
              <a:lnSpc>
                <a:spcPct val="100000"/>
              </a:lnSpc>
              <a:spcBef>
                <a:spcPts val="600"/>
              </a:spcBef>
              <a:buFont typeface="Arial" panose="020B0604020202020204" pitchFamily="34" charset="0"/>
              <a:buChar char="•"/>
            </a:pPr>
            <a:r>
              <a:rPr lang="cs-CZ" sz="1800" dirty="0" err="1"/>
              <a:t>Bleeding</a:t>
            </a:r>
            <a:r>
              <a:rPr lang="cs-CZ" sz="1800" dirty="0"/>
              <a:t> </a:t>
            </a:r>
          </a:p>
          <a:p>
            <a:pPr marL="1200150" lvl="2" indent="-285750">
              <a:lnSpc>
                <a:spcPct val="100000"/>
              </a:lnSpc>
              <a:spcBef>
                <a:spcPts val="600"/>
              </a:spcBef>
              <a:buFont typeface="Arial" panose="020B0604020202020204" pitchFamily="34" charset="0"/>
              <a:buChar char="•"/>
            </a:pPr>
            <a:r>
              <a:rPr lang="cs-CZ" sz="1800" dirty="0"/>
              <a:t>Oral </a:t>
            </a:r>
            <a:r>
              <a:rPr lang="cs-CZ" sz="1800" dirty="0" err="1"/>
              <a:t>Hypoglycemics</a:t>
            </a:r>
            <a:r>
              <a:rPr lang="cs-CZ" sz="1800" dirty="0"/>
              <a:t> (</a:t>
            </a:r>
            <a:r>
              <a:rPr lang="cs-CZ" sz="1800" dirty="0" err="1"/>
              <a:t>Tolbutamide</a:t>
            </a:r>
            <a:r>
              <a:rPr lang="cs-CZ" sz="1800" dirty="0"/>
              <a:t>) </a:t>
            </a:r>
          </a:p>
          <a:p>
            <a:pPr marL="1657350" lvl="3" indent="-285750">
              <a:lnSpc>
                <a:spcPct val="100000"/>
              </a:lnSpc>
              <a:spcBef>
                <a:spcPts val="600"/>
              </a:spcBef>
              <a:buFont typeface="Arial" panose="020B0604020202020204" pitchFamily="34" charset="0"/>
              <a:buChar char="•"/>
            </a:pPr>
            <a:r>
              <a:rPr lang="cs-CZ" sz="1800" dirty="0" err="1"/>
              <a:t>Hypoglycemia</a:t>
            </a:r>
            <a:r>
              <a:rPr lang="cs-CZ" sz="1800" dirty="0"/>
              <a:t> </a:t>
            </a:r>
          </a:p>
          <a:p>
            <a:pPr marL="1200150" lvl="2" indent="-285750">
              <a:lnSpc>
                <a:spcPct val="100000"/>
              </a:lnSpc>
              <a:spcBef>
                <a:spcPts val="600"/>
              </a:spcBef>
              <a:buFont typeface="Arial" panose="020B0604020202020204" pitchFamily="34" charset="0"/>
              <a:buChar char="•"/>
            </a:pPr>
            <a:r>
              <a:rPr lang="cs-CZ" sz="1800" dirty="0"/>
              <a:t>Bilirubin in </a:t>
            </a:r>
            <a:r>
              <a:rPr lang="cs-CZ" sz="1800" dirty="0" err="1"/>
              <a:t>Neonate</a:t>
            </a:r>
            <a:r>
              <a:rPr lang="cs-CZ" sz="1800" dirty="0"/>
              <a:t> </a:t>
            </a:r>
          </a:p>
          <a:p>
            <a:pPr marL="1657350" lvl="3" indent="-285750">
              <a:lnSpc>
                <a:spcPct val="100000"/>
              </a:lnSpc>
              <a:spcBef>
                <a:spcPts val="600"/>
              </a:spcBef>
              <a:buFont typeface="Arial" panose="020B0604020202020204" pitchFamily="34" charset="0"/>
              <a:buChar char="•"/>
            </a:pPr>
            <a:r>
              <a:rPr lang="cs-CZ" sz="1800" dirty="0" err="1"/>
              <a:t>Jaundice</a:t>
            </a:r>
            <a:r>
              <a:rPr lang="cs-CZ" sz="1800" dirty="0"/>
              <a:t> &amp; </a:t>
            </a:r>
            <a:r>
              <a:rPr lang="cs-CZ" sz="1800" dirty="0" err="1"/>
              <a:t>Kernictrus</a:t>
            </a:r>
            <a:r>
              <a:rPr lang="cs-CZ" sz="1800" dirty="0"/>
              <a:t>. </a:t>
            </a:r>
          </a:p>
          <a:p>
            <a:pPr marL="1200150" lvl="2" indent="-285750">
              <a:lnSpc>
                <a:spcPct val="100000"/>
              </a:lnSpc>
              <a:spcBef>
                <a:spcPts val="600"/>
              </a:spcBef>
              <a:buFont typeface="Arial" panose="020B0604020202020204" pitchFamily="34" charset="0"/>
              <a:buChar char="•"/>
            </a:pPr>
            <a:r>
              <a:rPr lang="cs-CZ" sz="1800" dirty="0" err="1"/>
              <a:t>Phenytoin</a:t>
            </a:r>
            <a:r>
              <a:rPr lang="cs-CZ" sz="1800" dirty="0"/>
              <a: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8921" y="4236343"/>
            <a:ext cx="5002679" cy="2393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4253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F9F55A-991A-4F8B-B5C6-5A5C40813B94}"/>
              </a:ext>
            </a:extLst>
          </p:cNvPr>
          <p:cNvSpPr>
            <a:spLocks noGrp="1"/>
          </p:cNvSpPr>
          <p:nvPr>
            <p:ph type="title"/>
          </p:nvPr>
        </p:nvSpPr>
        <p:spPr/>
        <p:txBody>
          <a:bodyPr anchor="ctr"/>
          <a:lstStyle/>
          <a:p>
            <a:r>
              <a:rPr lang="cs-CZ" b="0" dirty="0" err="1"/>
              <a:t>Drugs</a:t>
            </a:r>
            <a:r>
              <a:rPr lang="cs-CZ" b="0" dirty="0"/>
              <a:t> </a:t>
            </a:r>
            <a:r>
              <a:rPr lang="cs-CZ" b="0" dirty="0" err="1"/>
              <a:t>binding</a:t>
            </a:r>
            <a:r>
              <a:rPr lang="cs-CZ" b="0" dirty="0"/>
              <a:t> to protein</a:t>
            </a:r>
            <a:endParaRPr lang="cs-CZ" dirty="0"/>
          </a:p>
        </p:txBody>
      </p:sp>
      <p:sp>
        <p:nvSpPr>
          <p:cNvPr id="3" name="Zástupný symbol pro zápatí 2">
            <a:extLst>
              <a:ext uri="{FF2B5EF4-FFF2-40B4-BE49-F238E27FC236}">
                <a16:creationId xmlns:a16="http://schemas.microsoft.com/office/drawing/2014/main" id="{706C0289-5321-41DD-AEC9-A00958B38A5B}"/>
              </a:ext>
            </a:extLst>
          </p:cNvPr>
          <p:cNvSpPr>
            <a:spLocks noGrp="1"/>
          </p:cNvSpPr>
          <p:nvPr>
            <p:ph type="ftr" sz="quarter" idx="11"/>
          </p:nvPr>
        </p:nvSpPr>
        <p:spPr/>
        <p:txBody>
          <a:bodyPr/>
          <a:lstStyle/>
          <a:p>
            <a:endParaRPr lang="en-US"/>
          </a:p>
        </p:txBody>
      </p:sp>
      <p:sp>
        <p:nvSpPr>
          <p:cNvPr id="4" name="Zástupný symbol pro číslo snímku 3">
            <a:extLst>
              <a:ext uri="{FF2B5EF4-FFF2-40B4-BE49-F238E27FC236}">
                <a16:creationId xmlns:a16="http://schemas.microsoft.com/office/drawing/2014/main" id="{967176DB-BB01-44C6-8043-7CAC35D4778A}"/>
              </a:ext>
            </a:extLst>
          </p:cNvPr>
          <p:cNvSpPr>
            <a:spLocks noGrp="1"/>
          </p:cNvSpPr>
          <p:nvPr>
            <p:ph type="sldNum" sz="quarter" idx="12"/>
          </p:nvPr>
        </p:nvSpPr>
        <p:spPr/>
        <p:txBody>
          <a:bodyPr/>
          <a:lstStyle/>
          <a:p>
            <a:fld id="{1AD93096-5B34-4342-9326-69289CEAE4C2}" type="slidenum">
              <a:rPr lang="en-US" smtClean="0"/>
              <a:pPr/>
              <a:t>28</a:t>
            </a:fld>
            <a:endParaRPr lang="en-US" dirty="0">
              <a:solidFill>
                <a:srgbClr val="FFFFFF"/>
              </a:solidFill>
            </a:endParaRPr>
          </a:p>
        </p:txBody>
      </p:sp>
      <p:pic>
        <p:nvPicPr>
          <p:cNvPr id="6" name="Zástupný symbol pro obsah 5">
            <a:extLst>
              <a:ext uri="{FF2B5EF4-FFF2-40B4-BE49-F238E27FC236}">
                <a16:creationId xmlns:a16="http://schemas.microsoft.com/office/drawing/2014/main" id="{D94F0F29-D4A0-4F55-84E3-2275B52ADCB5}"/>
              </a:ext>
            </a:extLst>
          </p:cNvPr>
          <p:cNvPicPr>
            <a:picLocks noGrp="1" noChangeAspect="1"/>
          </p:cNvPicPr>
          <p:nvPr>
            <p:ph sz="quarter" idx="1"/>
          </p:nvPr>
        </p:nvPicPr>
        <p:blipFill>
          <a:blip r:embed="rId2" cstate="print"/>
          <a:stretch>
            <a:fillRect/>
          </a:stretch>
        </p:blipFill>
        <p:spPr>
          <a:xfrm>
            <a:off x="1627322" y="1060260"/>
            <a:ext cx="8197716" cy="4940490"/>
          </a:xfrm>
          <a:prstGeom prst="rect">
            <a:avLst/>
          </a:prstGeom>
        </p:spPr>
      </p:pic>
    </p:spTree>
    <p:extLst>
      <p:ext uri="{BB962C8B-B14F-4D97-AF65-F5344CB8AC3E}">
        <p14:creationId xmlns:p14="http://schemas.microsoft.com/office/powerpoint/2010/main" val="2711379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4B4CD821-F789-4577-9D9D-EF97D3F782C2}"/>
              </a:ext>
            </a:extLst>
          </p:cNvPr>
          <p:cNvSpPr>
            <a:spLocks noGrp="1"/>
          </p:cNvSpPr>
          <p:nvPr>
            <p:ph type="ftr" sz="quarter" idx="11"/>
          </p:nvPr>
        </p:nvSpPr>
        <p:spPr/>
        <p:txBody>
          <a:bodyPr/>
          <a:lstStyle/>
          <a:p>
            <a:endParaRPr lang="en-US"/>
          </a:p>
        </p:txBody>
      </p:sp>
      <p:sp>
        <p:nvSpPr>
          <p:cNvPr id="4" name="Zástupný symbol pro číslo snímku 3">
            <a:extLst>
              <a:ext uri="{FF2B5EF4-FFF2-40B4-BE49-F238E27FC236}">
                <a16:creationId xmlns:a16="http://schemas.microsoft.com/office/drawing/2014/main" id="{B9595D01-484D-4D11-A1C6-681EDD487987}"/>
              </a:ext>
            </a:extLst>
          </p:cNvPr>
          <p:cNvSpPr>
            <a:spLocks noGrp="1"/>
          </p:cNvSpPr>
          <p:nvPr>
            <p:ph type="sldNum" sz="quarter" idx="12"/>
          </p:nvPr>
        </p:nvSpPr>
        <p:spPr/>
        <p:txBody>
          <a:bodyPr/>
          <a:lstStyle/>
          <a:p>
            <a:fld id="{1AD93096-5B34-4342-9326-69289CEAE4C2}" type="slidenum">
              <a:rPr lang="en-US" smtClean="0"/>
              <a:pPr/>
              <a:t>29</a:t>
            </a:fld>
            <a:endParaRPr lang="en-US" dirty="0">
              <a:solidFill>
                <a:srgbClr val="FFFFFF"/>
              </a:solidFill>
            </a:endParaRPr>
          </a:p>
        </p:txBody>
      </p:sp>
      <p:pic>
        <p:nvPicPr>
          <p:cNvPr id="6" name="Obrázek 5">
            <a:extLst>
              <a:ext uri="{FF2B5EF4-FFF2-40B4-BE49-F238E27FC236}">
                <a16:creationId xmlns:a16="http://schemas.microsoft.com/office/drawing/2014/main" id="{9F1F23CB-AB81-427C-AA71-4A4235A7D793}"/>
              </a:ext>
            </a:extLst>
          </p:cNvPr>
          <p:cNvPicPr>
            <a:picLocks noChangeAspect="1"/>
          </p:cNvPicPr>
          <p:nvPr/>
        </p:nvPicPr>
        <p:blipFill rotWithShape="1">
          <a:blip r:embed="rId2" cstate="print"/>
          <a:srcRect l="14603" r="11137"/>
          <a:stretch/>
        </p:blipFill>
        <p:spPr>
          <a:xfrm>
            <a:off x="1906292" y="-24500"/>
            <a:ext cx="6787709" cy="6855491"/>
          </a:xfrm>
          <a:prstGeom prst="rect">
            <a:avLst/>
          </a:prstGeom>
        </p:spPr>
      </p:pic>
    </p:spTree>
    <p:extLst>
      <p:ext uri="{BB962C8B-B14F-4D97-AF65-F5344CB8AC3E}">
        <p14:creationId xmlns:p14="http://schemas.microsoft.com/office/powerpoint/2010/main" val="3048418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Definitions</a:t>
            </a:r>
            <a:r>
              <a:rPr lang="cs-CZ" dirty="0"/>
              <a:t> and </a:t>
            </a:r>
            <a:r>
              <a:rPr lang="cs-CZ" dirty="0" err="1"/>
              <a:t>Terms</a:t>
            </a:r>
            <a:endParaRPr lang="en-US" dirty="0"/>
          </a:p>
        </p:txBody>
      </p:sp>
      <p:sp>
        <p:nvSpPr>
          <p:cNvPr id="3" name="Zástupný symbol pro obsah 2"/>
          <p:cNvSpPr>
            <a:spLocks noGrp="1"/>
          </p:cNvSpPr>
          <p:nvPr>
            <p:ph sz="quarter" idx="1"/>
          </p:nvPr>
        </p:nvSpPr>
        <p:spPr/>
        <p:txBody>
          <a:bodyPr>
            <a:normAutofit/>
          </a:bodyPr>
          <a:lstStyle/>
          <a:p>
            <a:r>
              <a:rPr lang="en-US" b="1" dirty="0"/>
              <a:t>Drug Interactions:</a:t>
            </a:r>
            <a:r>
              <a:rPr lang="en-US" dirty="0"/>
              <a:t>“ The pharmacologic or clinical response to the administration of a drug combination different from that anticipated from the known effects of the two agents when given alone ” </a:t>
            </a:r>
            <a:endParaRPr lang="cs-CZ" dirty="0"/>
          </a:p>
          <a:p>
            <a:r>
              <a:rPr lang="cs-CZ" dirty="0"/>
              <a:t>		</a:t>
            </a:r>
            <a:r>
              <a:rPr lang="en-US" sz="1600" dirty="0"/>
              <a:t>1Tatro DS (Ed.) Drug Interaction Facts. J.B. Lippincott Co. St. Louis 1992.</a:t>
            </a:r>
            <a:endParaRPr lang="en-US" sz="1100" dirty="0"/>
          </a:p>
          <a:p>
            <a:endParaRPr lang="cs-CZ" dirty="0"/>
          </a:p>
          <a:p>
            <a:r>
              <a:rPr lang="cs-CZ" dirty="0"/>
              <a:t>Negative?</a:t>
            </a:r>
          </a:p>
          <a:p>
            <a:r>
              <a:rPr lang="cs-CZ" dirty="0"/>
              <a:t>Positive ?</a:t>
            </a:r>
          </a:p>
          <a:p>
            <a:r>
              <a:rPr lang="cs-CZ" dirty="0" err="1"/>
              <a:t>Clinically</a:t>
            </a:r>
            <a:r>
              <a:rPr lang="cs-CZ" dirty="0"/>
              <a:t> </a:t>
            </a:r>
            <a:r>
              <a:rPr lang="cs-CZ" dirty="0" err="1"/>
              <a:t>relevant</a:t>
            </a:r>
            <a:r>
              <a:rPr lang="cs-CZ" dirty="0"/>
              <a:t>!</a:t>
            </a:r>
          </a:p>
          <a:p>
            <a:endParaRPr lang="en-US" dirty="0"/>
          </a:p>
        </p:txBody>
      </p:sp>
    </p:spTree>
    <p:extLst>
      <p:ext uri="{BB962C8B-B14F-4D97-AF65-F5344CB8AC3E}">
        <p14:creationId xmlns:p14="http://schemas.microsoft.com/office/powerpoint/2010/main" val="414292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4294967295"/>
          </p:nvPr>
        </p:nvPicPr>
        <p:blipFill>
          <a:blip r:embed="rId2" cstate="print"/>
          <a:stretch>
            <a:fillRect/>
          </a:stretch>
        </p:blipFill>
        <p:spPr>
          <a:xfrm>
            <a:off x="697230" y="511547"/>
            <a:ext cx="4689977" cy="5834905"/>
          </a:xfrm>
          <a:prstGeom prst="rect">
            <a:avLst/>
          </a:prstGeom>
        </p:spPr>
      </p:pic>
      <p:pic>
        <p:nvPicPr>
          <p:cNvPr id="5" name="Obrázek 4"/>
          <p:cNvPicPr>
            <a:picLocks noChangeAspect="1"/>
          </p:cNvPicPr>
          <p:nvPr/>
        </p:nvPicPr>
        <p:blipFill>
          <a:blip r:embed="rId3" cstate="print"/>
          <a:stretch>
            <a:fillRect/>
          </a:stretch>
        </p:blipFill>
        <p:spPr>
          <a:xfrm>
            <a:off x="6096000" y="922432"/>
            <a:ext cx="4914354" cy="4826858"/>
          </a:xfrm>
          <a:prstGeom prst="rect">
            <a:avLst/>
          </a:prstGeom>
        </p:spPr>
      </p:pic>
      <p:sp>
        <p:nvSpPr>
          <p:cNvPr id="6" name="Obdélník 5"/>
          <p:cNvSpPr/>
          <p:nvPr/>
        </p:nvSpPr>
        <p:spPr>
          <a:xfrm>
            <a:off x="2567609" y="6381329"/>
            <a:ext cx="8258667" cy="276999"/>
          </a:xfrm>
          <a:prstGeom prst="rect">
            <a:avLst/>
          </a:prstGeom>
        </p:spPr>
        <p:txBody>
          <a:bodyPr wrap="square">
            <a:spAutoFit/>
          </a:bodyPr>
          <a:lstStyle/>
          <a:p>
            <a:r>
              <a:rPr lang="en-US" sz="1200" dirty="0"/>
              <a:t>http://www.vetfolio.com/pharmacology/adverse-drug-reactions-in-herding-breed-dogs-the-role-of-p-glycoprotein</a:t>
            </a:r>
          </a:p>
        </p:txBody>
      </p:sp>
    </p:spTree>
    <p:extLst>
      <p:ext uri="{BB962C8B-B14F-4D97-AF65-F5344CB8AC3E}">
        <p14:creationId xmlns:p14="http://schemas.microsoft.com/office/powerpoint/2010/main" val="2117945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chor="ctr">
            <a:normAutofit/>
          </a:bodyPr>
          <a:lstStyle/>
          <a:p>
            <a:r>
              <a:rPr lang="cs-CZ" dirty="0" err="1"/>
              <a:t>Pharmacokinetic</a:t>
            </a:r>
            <a:r>
              <a:rPr lang="cs-CZ" dirty="0"/>
              <a:t> </a:t>
            </a:r>
            <a:r>
              <a:rPr lang="cs-CZ" dirty="0" err="1"/>
              <a:t>interactions</a:t>
            </a:r>
            <a:r>
              <a:rPr lang="cs-CZ" dirty="0"/>
              <a:t> - </a:t>
            </a:r>
            <a:r>
              <a:rPr lang="cs-CZ" dirty="0" err="1"/>
              <a:t>Metabolism</a:t>
            </a:r>
            <a:endParaRPr lang="cs-CZ" dirty="0"/>
          </a:p>
        </p:txBody>
      </p:sp>
      <p:sp>
        <p:nvSpPr>
          <p:cNvPr id="3" name="Zástupný symbol pro obsah 2"/>
          <p:cNvSpPr>
            <a:spLocks noGrp="1"/>
          </p:cNvSpPr>
          <p:nvPr>
            <p:ph sz="quarter" idx="1"/>
          </p:nvPr>
        </p:nvSpPr>
        <p:spPr/>
        <p:txBody>
          <a:bodyPr>
            <a:normAutofit/>
          </a:bodyPr>
          <a:lstStyle/>
          <a:p>
            <a:r>
              <a:rPr lang="en-US" altLang="en-US" sz="2400" dirty="0"/>
              <a:t>The effect of one drug on the metabolism of the other is well documented. The liver is the major site of drug metabolism but other organs can also do e.g., WBC,</a:t>
            </a:r>
            <a:r>
              <a:rPr lang="cs-CZ" altLang="en-US" sz="2400" dirty="0"/>
              <a:t> </a:t>
            </a:r>
            <a:r>
              <a:rPr lang="en-US" altLang="en-US" sz="2400" dirty="0"/>
              <a:t>skin,</a:t>
            </a:r>
            <a:r>
              <a:rPr lang="cs-CZ" altLang="en-US" sz="2400" dirty="0"/>
              <a:t> </a:t>
            </a:r>
            <a:r>
              <a:rPr lang="en-US" altLang="en-US" sz="2400" dirty="0"/>
              <a:t>lung, and GIT.</a:t>
            </a:r>
          </a:p>
          <a:p>
            <a:r>
              <a:rPr lang="en-US" altLang="en-US" sz="2400" dirty="0"/>
              <a:t>CYP450 family is the major metabolizing enzyme in phase I (oxidation process). </a:t>
            </a:r>
          </a:p>
          <a:p>
            <a:r>
              <a:rPr lang="en-US" altLang="en-US" sz="2400" dirty="0"/>
              <a:t>Therefore, the effect of drugs on the rate of metabolism of others can involve the following examples</a:t>
            </a:r>
            <a:endParaRPr lang="cs-CZ" sz="2400" dirty="0"/>
          </a:p>
        </p:txBody>
      </p:sp>
      <p:graphicFrame>
        <p:nvGraphicFramePr>
          <p:cNvPr id="4" name="Objekt 3"/>
          <p:cNvGraphicFramePr>
            <a:graphicFrameLocks noGrp="1" noChangeAspect="1"/>
          </p:cNvGraphicFramePr>
          <p:nvPr>
            <p:extLst/>
          </p:nvPr>
        </p:nvGraphicFramePr>
        <p:xfrm>
          <a:off x="3071664" y="4005065"/>
          <a:ext cx="6985000" cy="3806825"/>
        </p:xfrm>
        <a:graphic>
          <a:graphicData uri="http://schemas.openxmlformats.org/presentationml/2006/ole">
            <mc:AlternateContent xmlns:mc="http://schemas.openxmlformats.org/markup-compatibility/2006">
              <mc:Choice xmlns:v="urn:schemas-microsoft-com:vml" Requires="v">
                <p:oleObj spid="_x0000_s1048" name="Graf" r:id="rId3" imgW="4667402" imgH="2543251" progId="Excel.Chart.8">
                  <p:embed/>
                </p:oleObj>
              </mc:Choice>
              <mc:Fallback>
                <p:oleObj name="Graf" r:id="rId3" imgW="4667402" imgH="2543251" progId="Excel.Chart.8">
                  <p:embed/>
                  <p:pic>
                    <p:nvPicPr>
                      <p:cNvPr id="4" name="Objek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664" y="4005065"/>
                        <a:ext cx="6985000" cy="380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94918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Polymorphism</a:t>
            </a:r>
            <a:r>
              <a:rPr lang="cs-CZ" dirty="0"/>
              <a:t> </a:t>
            </a:r>
            <a:r>
              <a:rPr lang="cs-CZ" dirty="0" err="1"/>
              <a:t>of</a:t>
            </a:r>
            <a:r>
              <a:rPr lang="cs-CZ" dirty="0"/>
              <a:t> </a:t>
            </a:r>
            <a:r>
              <a:rPr lang="cs-CZ" dirty="0" err="1"/>
              <a:t>enzymes</a:t>
            </a:r>
            <a:endParaRPr lang="cs-CZ" dirty="0"/>
          </a:p>
        </p:txBody>
      </p:sp>
      <p:sp>
        <p:nvSpPr>
          <p:cNvPr id="3" name="Zástupný symbol pro obsah 2"/>
          <p:cNvSpPr>
            <a:spLocks noGrp="1"/>
          </p:cNvSpPr>
          <p:nvPr>
            <p:ph sz="quarter" idx="1"/>
          </p:nvPr>
        </p:nvSpPr>
        <p:spPr>
          <a:xfrm>
            <a:off x="816864" y="1600200"/>
            <a:ext cx="10871200" cy="4495800"/>
          </a:xfrm>
        </p:spPr>
        <p:txBody>
          <a:bodyPr/>
          <a:lstStyle/>
          <a:p>
            <a:pPr marL="457200" indent="-457200">
              <a:buFont typeface="Arial" panose="020B0604020202020204" pitchFamily="34" charset="0"/>
              <a:buChar char="•"/>
            </a:pPr>
            <a:r>
              <a:rPr lang="cs-CZ" dirty="0" err="1"/>
              <a:t>slow</a:t>
            </a:r>
            <a:r>
              <a:rPr lang="cs-CZ" dirty="0"/>
              <a:t> </a:t>
            </a:r>
            <a:r>
              <a:rPr lang="cs-CZ" dirty="0" err="1"/>
              <a:t>metabolizer</a:t>
            </a:r>
            <a:r>
              <a:rPr lang="cs-CZ" dirty="0"/>
              <a:t> - </a:t>
            </a:r>
            <a:r>
              <a:rPr lang="cs-CZ" dirty="0" err="1"/>
              <a:t>all</a:t>
            </a:r>
            <a:r>
              <a:rPr lang="cs-CZ" dirty="0"/>
              <a:t> </a:t>
            </a:r>
            <a:r>
              <a:rPr lang="cs-CZ" dirty="0" err="1"/>
              <a:t>defective</a:t>
            </a:r>
            <a:r>
              <a:rPr lang="cs-CZ" dirty="0"/>
              <a:t> </a:t>
            </a:r>
            <a:r>
              <a:rPr lang="cs-CZ" dirty="0" err="1"/>
              <a:t>alleles</a:t>
            </a:r>
            <a:endParaRPr lang="cs-CZ" dirty="0"/>
          </a:p>
          <a:p>
            <a:pPr marL="457200" indent="-457200">
              <a:buFont typeface="Arial" panose="020B0604020202020204" pitchFamily="34" charset="0"/>
              <a:buChar char="•"/>
            </a:pPr>
            <a:r>
              <a:rPr lang="cs-CZ" dirty="0"/>
              <a:t>medium </a:t>
            </a:r>
            <a:r>
              <a:rPr lang="cs-CZ" dirty="0" err="1"/>
              <a:t>metabolizer</a:t>
            </a:r>
            <a:r>
              <a:rPr lang="cs-CZ" dirty="0"/>
              <a:t> - </a:t>
            </a:r>
            <a:r>
              <a:rPr lang="cs-CZ" dirty="0" err="1"/>
              <a:t>an</a:t>
            </a:r>
            <a:r>
              <a:rPr lang="cs-CZ" dirty="0"/>
              <a:t> </a:t>
            </a:r>
            <a:r>
              <a:rPr lang="cs-CZ" dirty="0" err="1"/>
              <a:t>intact</a:t>
            </a:r>
            <a:r>
              <a:rPr lang="cs-CZ" dirty="0"/>
              <a:t> </a:t>
            </a:r>
            <a:r>
              <a:rPr lang="cs-CZ" dirty="0" err="1"/>
              <a:t>allele</a:t>
            </a:r>
            <a:endParaRPr lang="cs-CZ" dirty="0"/>
          </a:p>
          <a:p>
            <a:pPr marL="457200" indent="-457200">
              <a:buFont typeface="Arial" panose="020B0604020202020204" pitchFamily="34" charset="0"/>
              <a:buChar char="•"/>
            </a:pPr>
            <a:r>
              <a:rPr lang="cs-CZ" dirty="0"/>
              <a:t>rapid </a:t>
            </a:r>
            <a:r>
              <a:rPr lang="cs-CZ" dirty="0" err="1"/>
              <a:t>metabolizer</a:t>
            </a:r>
            <a:r>
              <a:rPr lang="cs-CZ" dirty="0"/>
              <a:t> - </a:t>
            </a:r>
            <a:r>
              <a:rPr lang="cs-CZ" dirty="0" err="1"/>
              <a:t>all</a:t>
            </a:r>
            <a:r>
              <a:rPr lang="cs-CZ" dirty="0"/>
              <a:t> </a:t>
            </a:r>
            <a:r>
              <a:rPr lang="cs-CZ" dirty="0" err="1"/>
              <a:t>intact</a:t>
            </a:r>
            <a:r>
              <a:rPr lang="cs-CZ" dirty="0"/>
              <a:t> </a:t>
            </a:r>
            <a:r>
              <a:rPr lang="cs-CZ" dirty="0" err="1"/>
              <a:t>allele</a:t>
            </a:r>
            <a:r>
              <a:rPr lang="cs-CZ" dirty="0"/>
              <a:t> (</a:t>
            </a:r>
            <a:r>
              <a:rPr lang="cs-CZ" dirty="0" err="1"/>
              <a:t>wild</a:t>
            </a:r>
            <a:r>
              <a:rPr lang="cs-CZ" dirty="0"/>
              <a:t> type)</a:t>
            </a:r>
          </a:p>
          <a:p>
            <a:pPr marL="457200" indent="-457200">
              <a:buFont typeface="Arial" panose="020B0604020202020204" pitchFamily="34" charset="0"/>
              <a:buChar char="•"/>
            </a:pPr>
            <a:r>
              <a:rPr lang="cs-CZ" dirty="0" err="1"/>
              <a:t>ultrarapid</a:t>
            </a:r>
            <a:r>
              <a:rPr lang="cs-CZ" dirty="0"/>
              <a:t> </a:t>
            </a:r>
            <a:r>
              <a:rPr lang="cs-CZ" dirty="0" err="1"/>
              <a:t>metabolizer</a:t>
            </a:r>
            <a:r>
              <a:rPr lang="cs-CZ" dirty="0"/>
              <a:t> - </a:t>
            </a:r>
            <a:r>
              <a:rPr lang="cs-CZ" dirty="0" err="1"/>
              <a:t>multiplication</a:t>
            </a:r>
            <a:r>
              <a:rPr lang="cs-CZ" dirty="0"/>
              <a:t> </a:t>
            </a:r>
            <a:r>
              <a:rPr lang="cs-CZ" dirty="0" err="1"/>
              <a:t>of</a:t>
            </a:r>
            <a:r>
              <a:rPr lang="cs-CZ" dirty="0"/>
              <a:t> a gene </a:t>
            </a:r>
            <a:r>
              <a:rPr lang="cs-CZ" dirty="0" err="1"/>
              <a:t>or</a:t>
            </a:r>
            <a:r>
              <a:rPr lang="cs-CZ" dirty="0"/>
              <a:t> a </a:t>
            </a:r>
            <a:r>
              <a:rPr lang="cs-CZ" dirty="0" err="1"/>
              <a:t>higher</a:t>
            </a:r>
            <a:r>
              <a:rPr lang="cs-CZ" dirty="0"/>
              <a:t> enzyme </a:t>
            </a:r>
            <a:r>
              <a:rPr lang="cs-CZ" dirty="0" err="1"/>
              <a:t>activity</a:t>
            </a:r>
            <a:endParaRPr lang="cs-CZ" dirty="0"/>
          </a:p>
          <a:p>
            <a:endParaRPr lang="cs-CZ" dirty="0"/>
          </a:p>
        </p:txBody>
      </p:sp>
    </p:spTree>
    <p:extLst>
      <p:ext uri="{BB962C8B-B14F-4D97-AF65-F5344CB8AC3E}">
        <p14:creationId xmlns:p14="http://schemas.microsoft.com/office/powerpoint/2010/main" val="841289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16864" y="492550"/>
            <a:ext cx="10871200" cy="990600"/>
          </a:xfrm>
        </p:spPr>
        <p:txBody>
          <a:bodyPr/>
          <a:lstStyle/>
          <a:p>
            <a:r>
              <a:rPr lang="cs-CZ" dirty="0"/>
              <a:t>CYP P450</a:t>
            </a:r>
          </a:p>
        </p:txBody>
      </p:sp>
      <p:sp>
        <p:nvSpPr>
          <p:cNvPr id="3" name="Zástupný symbol pro obsah 2"/>
          <p:cNvSpPr>
            <a:spLocks noGrp="1"/>
          </p:cNvSpPr>
          <p:nvPr>
            <p:ph sz="quarter" idx="1"/>
          </p:nvPr>
        </p:nvSpPr>
        <p:spPr>
          <a:xfrm>
            <a:off x="816864" y="1376313"/>
            <a:ext cx="11240018" cy="4719687"/>
          </a:xfrm>
        </p:spPr>
        <p:txBody>
          <a:bodyPr>
            <a:normAutofit fontScale="85000" lnSpcReduction="10000"/>
          </a:bodyPr>
          <a:lstStyle/>
          <a:p>
            <a:r>
              <a:rPr lang="en-US" dirty="0"/>
              <a:t>a key enzyme in the metabolism of </a:t>
            </a:r>
            <a:r>
              <a:rPr lang="en-US" dirty="0" err="1"/>
              <a:t>xenobiotics</a:t>
            </a:r>
            <a:endParaRPr lang="cs-CZ" dirty="0"/>
          </a:p>
          <a:p>
            <a:r>
              <a:rPr lang="en-US" dirty="0"/>
              <a:t>mainly responsible for Phase I</a:t>
            </a:r>
            <a:r>
              <a:rPr lang="cs-CZ" dirty="0"/>
              <a:t> </a:t>
            </a:r>
            <a:r>
              <a:rPr lang="en-US" dirty="0"/>
              <a:t>biotransformation processes</a:t>
            </a:r>
            <a:endParaRPr lang="cs-CZ" dirty="0"/>
          </a:p>
          <a:p>
            <a:r>
              <a:rPr lang="en-US" dirty="0"/>
              <a:t>occurring in the liver, lungs, kidneys, brain, skin, small intestine and other organs</a:t>
            </a:r>
            <a:endParaRPr lang="cs-CZ" dirty="0"/>
          </a:p>
          <a:p>
            <a:endParaRPr lang="en-US" dirty="0"/>
          </a:p>
          <a:p>
            <a:pPr marL="457200" indent="-457200">
              <a:spcAft>
                <a:spcPts val="600"/>
              </a:spcAft>
              <a:buFont typeface="Wingdings" panose="05000000000000000000" pitchFamily="2" charset="2"/>
              <a:buChar char="§"/>
            </a:pPr>
            <a:r>
              <a:rPr lang="en-US" sz="2600" dirty="0"/>
              <a:t>Substrates P450</a:t>
            </a:r>
            <a:endParaRPr lang="cs-CZ" sz="2600" dirty="0"/>
          </a:p>
          <a:p>
            <a:pPr marL="1371600" lvl="2" indent="-457200">
              <a:spcAft>
                <a:spcPts val="600"/>
              </a:spcAft>
              <a:buFont typeface="Wingdings" panose="05000000000000000000" pitchFamily="2" charset="2"/>
              <a:buChar char="§"/>
            </a:pPr>
            <a:r>
              <a:rPr lang="en-US" sz="2600" dirty="0"/>
              <a:t>drug metabolizing </a:t>
            </a:r>
            <a:r>
              <a:rPr lang="cs-CZ" sz="2600" dirty="0"/>
              <a:t>by</a:t>
            </a:r>
            <a:r>
              <a:rPr lang="en-US" sz="2600" dirty="0"/>
              <a:t> this enzyme</a:t>
            </a:r>
            <a:endParaRPr lang="cs-CZ" sz="2600" dirty="0"/>
          </a:p>
          <a:p>
            <a:pPr marL="457200" indent="-457200">
              <a:spcAft>
                <a:spcPts val="600"/>
              </a:spcAft>
              <a:buFont typeface="Wingdings" panose="05000000000000000000" pitchFamily="2" charset="2"/>
              <a:buChar char="§"/>
            </a:pPr>
            <a:r>
              <a:rPr lang="en-US" sz="2600" dirty="0"/>
              <a:t>Inhibitors of cytochrome P450</a:t>
            </a:r>
            <a:endParaRPr lang="cs-CZ" sz="2600" dirty="0"/>
          </a:p>
          <a:p>
            <a:pPr marL="1371600" lvl="2" indent="-457200">
              <a:spcAft>
                <a:spcPts val="600"/>
              </a:spcAft>
              <a:buFont typeface="Wingdings" panose="05000000000000000000" pitchFamily="2" charset="2"/>
              <a:buChar char="§"/>
            </a:pPr>
            <a:r>
              <a:rPr lang="en-US" sz="2600" dirty="0"/>
              <a:t>accumulation of the drug in the body</a:t>
            </a:r>
            <a:endParaRPr lang="cs-CZ" sz="2600" dirty="0"/>
          </a:p>
          <a:p>
            <a:pPr marL="1371600" lvl="2" indent="-457200">
              <a:spcAft>
                <a:spcPts val="600"/>
              </a:spcAft>
              <a:buFont typeface="Wingdings" panose="05000000000000000000" pitchFamily="2" charset="2"/>
              <a:buChar char="§"/>
            </a:pPr>
            <a:r>
              <a:rPr lang="en-US" sz="2600" dirty="0"/>
              <a:t>increased plasma levels</a:t>
            </a:r>
            <a:endParaRPr lang="cs-CZ" sz="2600" dirty="0"/>
          </a:p>
          <a:p>
            <a:pPr marL="1371600" lvl="2" indent="-457200">
              <a:spcAft>
                <a:spcPts val="600"/>
              </a:spcAft>
              <a:buFont typeface="Wingdings" panose="05000000000000000000" pitchFamily="2" charset="2"/>
              <a:buChar char="§"/>
            </a:pPr>
            <a:r>
              <a:rPr lang="en-US" sz="2600" dirty="0"/>
              <a:t>Increased toxicity</a:t>
            </a:r>
            <a:endParaRPr lang="cs-CZ" sz="2600" dirty="0"/>
          </a:p>
          <a:p>
            <a:pPr marL="457200" indent="-457200">
              <a:spcAft>
                <a:spcPts val="600"/>
              </a:spcAft>
              <a:buFont typeface="Wingdings" panose="05000000000000000000" pitchFamily="2" charset="2"/>
              <a:buChar char="§"/>
            </a:pPr>
            <a:r>
              <a:rPr lang="cs-CZ" sz="2600" dirty="0" err="1"/>
              <a:t>Inducers</a:t>
            </a:r>
            <a:r>
              <a:rPr lang="cs-CZ" sz="2600" dirty="0"/>
              <a:t> </a:t>
            </a:r>
            <a:r>
              <a:rPr lang="cs-CZ" sz="2600" dirty="0" err="1"/>
              <a:t>of</a:t>
            </a:r>
            <a:r>
              <a:rPr lang="cs-CZ" sz="2600" dirty="0"/>
              <a:t> </a:t>
            </a:r>
            <a:r>
              <a:rPr lang="en-US" sz="2600" dirty="0"/>
              <a:t>Cytochrome P450</a:t>
            </a:r>
            <a:endParaRPr lang="cs-CZ" sz="2600" dirty="0"/>
          </a:p>
          <a:p>
            <a:pPr marL="1371600" lvl="2" indent="-457200">
              <a:spcAft>
                <a:spcPts val="600"/>
              </a:spcAft>
              <a:buFont typeface="Wingdings" panose="05000000000000000000" pitchFamily="2" charset="2"/>
              <a:buChar char="§"/>
            </a:pPr>
            <a:r>
              <a:rPr lang="en-US" sz="2600" dirty="0"/>
              <a:t>increased degradation of the drug from the organism</a:t>
            </a:r>
            <a:endParaRPr lang="cs-CZ" sz="2600" dirty="0"/>
          </a:p>
          <a:p>
            <a:pPr marL="1371600" lvl="2" indent="-457200">
              <a:spcAft>
                <a:spcPts val="600"/>
              </a:spcAft>
              <a:buFont typeface="Wingdings" panose="05000000000000000000" pitchFamily="2" charset="2"/>
              <a:buChar char="§"/>
            </a:pPr>
            <a:r>
              <a:rPr lang="en-US" sz="2600" dirty="0" err="1"/>
              <a:t>subtherapeutic</a:t>
            </a:r>
            <a:r>
              <a:rPr lang="en-US" sz="2600" dirty="0"/>
              <a:t> plasma levels of the drug</a:t>
            </a:r>
            <a:endParaRPr lang="cs-CZ" sz="2600" dirty="0"/>
          </a:p>
          <a:p>
            <a:pPr marL="1371600" lvl="2" indent="-457200">
              <a:spcAft>
                <a:spcPts val="600"/>
              </a:spcAft>
              <a:buFont typeface="Wingdings" panose="05000000000000000000" pitchFamily="2" charset="2"/>
              <a:buChar char="§"/>
            </a:pPr>
            <a:r>
              <a:rPr lang="en-US" sz="2600" dirty="0"/>
              <a:t>reduce the effect of drugs</a:t>
            </a:r>
          </a:p>
          <a:p>
            <a:endParaRPr lang="cs-CZ" dirty="0"/>
          </a:p>
        </p:txBody>
      </p:sp>
    </p:spTree>
    <p:extLst>
      <p:ext uri="{BB962C8B-B14F-4D97-AF65-F5344CB8AC3E}">
        <p14:creationId xmlns:p14="http://schemas.microsoft.com/office/powerpoint/2010/main" val="3347748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Substrates</a:t>
            </a:r>
            <a:endParaRPr lang="cs-CZ" dirty="0"/>
          </a:p>
        </p:txBody>
      </p:sp>
      <p:pic>
        <p:nvPicPr>
          <p:cNvPr id="4" name="Obrázek 3"/>
          <p:cNvPicPr>
            <a:picLocks noChangeAspect="1"/>
          </p:cNvPicPr>
          <p:nvPr/>
        </p:nvPicPr>
        <p:blipFill rotWithShape="1">
          <a:blip r:embed="rId2"/>
          <a:srcRect l="8823"/>
          <a:stretch/>
        </p:blipFill>
        <p:spPr>
          <a:xfrm>
            <a:off x="486803" y="1913737"/>
            <a:ext cx="10315596" cy="4665755"/>
          </a:xfrm>
          <a:prstGeom prst="rect">
            <a:avLst/>
          </a:prstGeom>
        </p:spPr>
      </p:pic>
      <p:sp>
        <p:nvSpPr>
          <p:cNvPr id="5" name="Obdélník 4"/>
          <p:cNvSpPr/>
          <p:nvPr/>
        </p:nvSpPr>
        <p:spPr>
          <a:xfrm>
            <a:off x="6000119" y="383544"/>
            <a:ext cx="1663867" cy="923330"/>
          </a:xfrm>
          <a:prstGeom prst="rect">
            <a:avLst/>
          </a:prstGeom>
        </p:spPr>
        <p:txBody>
          <a:bodyPr wrap="square">
            <a:spAutoFit/>
          </a:bodyPr>
          <a:lstStyle/>
          <a:p>
            <a:r>
              <a:rPr lang="cs-CZ" sz="1800" dirty="0" err="1">
                <a:solidFill>
                  <a:srgbClr val="FF0000"/>
                </a:solidFill>
              </a:rPr>
              <a:t>high</a:t>
            </a:r>
            <a:r>
              <a:rPr lang="cs-CZ" sz="1800" dirty="0">
                <a:solidFill>
                  <a:srgbClr val="FF0000"/>
                </a:solidFill>
              </a:rPr>
              <a:t> </a:t>
            </a:r>
            <a:r>
              <a:rPr lang="cs-CZ" sz="1800" dirty="0" err="1">
                <a:solidFill>
                  <a:srgbClr val="FF0000"/>
                </a:solidFill>
              </a:rPr>
              <a:t>interindividual</a:t>
            </a:r>
            <a:r>
              <a:rPr lang="cs-CZ" sz="1800" dirty="0">
                <a:solidFill>
                  <a:srgbClr val="FF0000"/>
                </a:solidFill>
              </a:rPr>
              <a:t> variability</a:t>
            </a:r>
          </a:p>
        </p:txBody>
      </p:sp>
      <p:sp>
        <p:nvSpPr>
          <p:cNvPr id="7" name="Obdélník 6"/>
          <p:cNvSpPr/>
          <p:nvPr/>
        </p:nvSpPr>
        <p:spPr>
          <a:xfrm>
            <a:off x="4031641" y="398666"/>
            <a:ext cx="1663857" cy="923330"/>
          </a:xfrm>
          <a:prstGeom prst="rect">
            <a:avLst/>
          </a:prstGeom>
        </p:spPr>
        <p:txBody>
          <a:bodyPr wrap="square">
            <a:spAutoFit/>
          </a:bodyPr>
          <a:lstStyle/>
          <a:p>
            <a:r>
              <a:rPr lang="cs-CZ" sz="1800" dirty="0" err="1">
                <a:solidFill>
                  <a:srgbClr val="FF0000"/>
                </a:solidFill>
              </a:rPr>
              <a:t>high</a:t>
            </a:r>
            <a:r>
              <a:rPr lang="cs-CZ" sz="1800" dirty="0">
                <a:solidFill>
                  <a:srgbClr val="FF0000"/>
                </a:solidFill>
              </a:rPr>
              <a:t> </a:t>
            </a:r>
            <a:r>
              <a:rPr lang="cs-CZ" sz="1800" dirty="0" err="1">
                <a:solidFill>
                  <a:srgbClr val="FF0000"/>
                </a:solidFill>
              </a:rPr>
              <a:t>interindividual</a:t>
            </a:r>
            <a:r>
              <a:rPr lang="cs-CZ" sz="1800" dirty="0">
                <a:solidFill>
                  <a:srgbClr val="FF0000"/>
                </a:solidFill>
              </a:rPr>
              <a:t> variability</a:t>
            </a:r>
          </a:p>
        </p:txBody>
      </p:sp>
      <p:sp>
        <p:nvSpPr>
          <p:cNvPr id="8" name="Obdélník 7"/>
          <p:cNvSpPr/>
          <p:nvPr/>
        </p:nvSpPr>
        <p:spPr>
          <a:xfrm>
            <a:off x="9016652" y="471218"/>
            <a:ext cx="1785747" cy="923330"/>
          </a:xfrm>
          <a:prstGeom prst="rect">
            <a:avLst/>
          </a:prstGeom>
        </p:spPr>
        <p:txBody>
          <a:bodyPr wrap="square">
            <a:spAutoFit/>
          </a:bodyPr>
          <a:lstStyle/>
          <a:p>
            <a:r>
              <a:rPr lang="cs-CZ" sz="1800" dirty="0" err="1">
                <a:solidFill>
                  <a:srgbClr val="FF0000"/>
                </a:solidFill>
              </a:rPr>
              <a:t>high</a:t>
            </a:r>
            <a:r>
              <a:rPr lang="cs-CZ" sz="1800" dirty="0">
                <a:solidFill>
                  <a:srgbClr val="FF0000"/>
                </a:solidFill>
              </a:rPr>
              <a:t> </a:t>
            </a:r>
            <a:r>
              <a:rPr lang="cs-CZ" sz="1800" dirty="0" err="1">
                <a:solidFill>
                  <a:srgbClr val="FF0000"/>
                </a:solidFill>
              </a:rPr>
              <a:t>interindividual</a:t>
            </a:r>
            <a:r>
              <a:rPr lang="cs-CZ" sz="1800" dirty="0">
                <a:solidFill>
                  <a:srgbClr val="FF0000"/>
                </a:solidFill>
              </a:rPr>
              <a:t> variability</a:t>
            </a:r>
          </a:p>
        </p:txBody>
      </p:sp>
      <p:cxnSp>
        <p:nvCxnSpPr>
          <p:cNvPr id="10" name="Přímá spojnice se šipkou 9"/>
          <p:cNvCxnSpPr/>
          <p:nvPr/>
        </p:nvCxnSpPr>
        <p:spPr>
          <a:xfrm>
            <a:off x="4751722" y="1424792"/>
            <a:ext cx="0" cy="50579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Přímá spojnice se šipkou 10"/>
          <p:cNvCxnSpPr/>
          <p:nvPr/>
        </p:nvCxnSpPr>
        <p:spPr>
          <a:xfrm>
            <a:off x="6575698" y="1424792"/>
            <a:ext cx="0" cy="50579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Přímá spojnice se šipkou 11"/>
          <p:cNvCxnSpPr/>
          <p:nvPr/>
        </p:nvCxnSpPr>
        <p:spPr>
          <a:xfrm>
            <a:off x="9782687" y="1407940"/>
            <a:ext cx="0" cy="50579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2145903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Basic </a:t>
            </a:r>
            <a:r>
              <a:rPr lang="cs-CZ" dirty="0" err="1"/>
              <a:t>mechanisms</a:t>
            </a:r>
            <a:r>
              <a:rPr lang="cs-CZ" dirty="0"/>
              <a:t> - </a:t>
            </a:r>
            <a:r>
              <a:rPr lang="cs-CZ" dirty="0" err="1"/>
              <a:t>inhibition</a:t>
            </a:r>
            <a:endParaRPr lang="cs-CZ" dirty="0"/>
          </a:p>
        </p:txBody>
      </p:sp>
      <p:sp>
        <p:nvSpPr>
          <p:cNvPr id="5" name="Rectangle 5"/>
          <p:cNvSpPr>
            <a:spLocks noChangeArrowheads="1"/>
          </p:cNvSpPr>
          <p:nvPr/>
        </p:nvSpPr>
        <p:spPr bwMode="auto">
          <a:xfrm>
            <a:off x="7264139" y="1973263"/>
            <a:ext cx="51937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cs-CZ">
                <a:solidFill>
                  <a:srgbClr val="3333CC"/>
                </a:solidFill>
                <a:latin typeface="Tahoma" panose="020B0604030504040204" pitchFamily="34" charset="0"/>
              </a:rPr>
              <a:t>10</a:t>
            </a:r>
          </a:p>
        </p:txBody>
      </p:sp>
      <p:sp>
        <p:nvSpPr>
          <p:cNvPr id="6" name="Rectangle 6"/>
          <p:cNvSpPr>
            <a:spLocks noChangeArrowheads="1"/>
          </p:cNvSpPr>
          <p:nvPr/>
        </p:nvSpPr>
        <p:spPr bwMode="auto">
          <a:xfrm>
            <a:off x="7440392" y="2843213"/>
            <a:ext cx="351059"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cs-CZ">
                <a:solidFill>
                  <a:srgbClr val="3333CC"/>
                </a:solidFill>
                <a:latin typeface="Tahoma" panose="020B0604030504040204" pitchFamily="34" charset="0"/>
              </a:rPr>
              <a:t>1</a:t>
            </a:r>
          </a:p>
        </p:txBody>
      </p:sp>
      <p:sp>
        <p:nvSpPr>
          <p:cNvPr id="7" name="Freeform 7"/>
          <p:cNvSpPr>
            <a:spLocks/>
          </p:cNvSpPr>
          <p:nvPr/>
        </p:nvSpPr>
        <p:spPr bwMode="auto">
          <a:xfrm>
            <a:off x="7799389" y="1784350"/>
            <a:ext cx="2054225" cy="1987550"/>
          </a:xfrm>
          <a:custGeom>
            <a:avLst/>
            <a:gdLst>
              <a:gd name="T0" fmla="*/ 0 w 2640"/>
              <a:gd name="T1" fmla="*/ 0 h 1968"/>
              <a:gd name="T2" fmla="*/ 0 w 2640"/>
              <a:gd name="T3" fmla="*/ 1987550 h 1968"/>
              <a:gd name="T4" fmla="*/ 2054225 w 2640"/>
              <a:gd name="T5" fmla="*/ 1987550 h 1968"/>
              <a:gd name="T6" fmla="*/ 0 60000 65536"/>
              <a:gd name="T7" fmla="*/ 0 60000 65536"/>
              <a:gd name="T8" fmla="*/ 0 60000 65536"/>
            </a:gdLst>
            <a:ahLst/>
            <a:cxnLst>
              <a:cxn ang="T6">
                <a:pos x="T0" y="T1"/>
              </a:cxn>
              <a:cxn ang="T7">
                <a:pos x="T2" y="T3"/>
              </a:cxn>
              <a:cxn ang="T8">
                <a:pos x="T4" y="T5"/>
              </a:cxn>
            </a:cxnLst>
            <a:rect l="0" t="0" r="r" b="b"/>
            <a:pathLst>
              <a:path w="2640" h="1968">
                <a:moveTo>
                  <a:pt x="0" y="0"/>
                </a:moveTo>
                <a:lnTo>
                  <a:pt x="0" y="1968"/>
                </a:lnTo>
                <a:lnTo>
                  <a:pt x="2640" y="1968"/>
                </a:lnTo>
              </a:path>
            </a:pathLst>
          </a:custGeom>
          <a:noFill/>
          <a:ln w="28575" cmpd="sng">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 name="Rectangle 8"/>
          <p:cNvSpPr>
            <a:spLocks noChangeArrowheads="1"/>
          </p:cNvSpPr>
          <p:nvPr/>
        </p:nvSpPr>
        <p:spPr bwMode="auto">
          <a:xfrm>
            <a:off x="8316336" y="3740150"/>
            <a:ext cx="775854"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dirty="0" err="1">
                <a:solidFill>
                  <a:srgbClr val="3333CC"/>
                </a:solidFill>
                <a:latin typeface="Tahoma" panose="020B0604030504040204" pitchFamily="34" charset="0"/>
              </a:rPr>
              <a:t>time</a:t>
            </a:r>
            <a:endParaRPr lang="en-US" altLang="cs-CZ" dirty="0">
              <a:solidFill>
                <a:srgbClr val="3333CC"/>
              </a:solidFill>
              <a:latin typeface="Tahoma" panose="020B0604030504040204" pitchFamily="34" charset="0"/>
            </a:endParaRPr>
          </a:p>
        </p:txBody>
      </p:sp>
      <p:sp>
        <p:nvSpPr>
          <p:cNvPr id="9" name="Line 9"/>
          <p:cNvSpPr>
            <a:spLocks noChangeShapeType="1"/>
          </p:cNvSpPr>
          <p:nvPr/>
        </p:nvSpPr>
        <p:spPr bwMode="auto">
          <a:xfrm flipH="1">
            <a:off x="7723188" y="3021013"/>
            <a:ext cx="55562"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 name="Line 10"/>
          <p:cNvSpPr>
            <a:spLocks noChangeShapeType="1"/>
          </p:cNvSpPr>
          <p:nvPr/>
        </p:nvSpPr>
        <p:spPr bwMode="auto">
          <a:xfrm flipH="1">
            <a:off x="7723188" y="2155825"/>
            <a:ext cx="55562"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 name="Rectangle 12"/>
          <p:cNvSpPr>
            <a:spLocks noChangeArrowheads="1"/>
          </p:cNvSpPr>
          <p:nvPr/>
        </p:nvSpPr>
        <p:spPr bwMode="auto">
          <a:xfrm>
            <a:off x="8300461" y="6176963"/>
            <a:ext cx="775854"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dirty="0" err="1">
                <a:solidFill>
                  <a:srgbClr val="3333CC"/>
                </a:solidFill>
                <a:latin typeface="Tahoma" panose="020B0604030504040204" pitchFamily="34" charset="0"/>
              </a:rPr>
              <a:t>time</a:t>
            </a:r>
            <a:endParaRPr lang="en-US" altLang="cs-CZ" dirty="0">
              <a:solidFill>
                <a:srgbClr val="3333CC"/>
              </a:solidFill>
              <a:latin typeface="Tahoma" panose="020B0604030504040204" pitchFamily="34" charset="0"/>
            </a:endParaRPr>
          </a:p>
        </p:txBody>
      </p:sp>
      <p:sp>
        <p:nvSpPr>
          <p:cNvPr id="12" name="Rectangle 13"/>
          <p:cNvSpPr>
            <a:spLocks noChangeArrowheads="1"/>
          </p:cNvSpPr>
          <p:nvPr/>
        </p:nvSpPr>
        <p:spPr bwMode="auto">
          <a:xfrm>
            <a:off x="7251439" y="4414838"/>
            <a:ext cx="51937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cs-CZ">
                <a:solidFill>
                  <a:srgbClr val="3333CC"/>
                </a:solidFill>
                <a:latin typeface="Tahoma" panose="020B0604030504040204" pitchFamily="34" charset="0"/>
              </a:rPr>
              <a:t>10</a:t>
            </a:r>
          </a:p>
        </p:txBody>
      </p:sp>
      <p:sp>
        <p:nvSpPr>
          <p:cNvPr id="13" name="Rectangle 14"/>
          <p:cNvSpPr>
            <a:spLocks noChangeArrowheads="1"/>
          </p:cNvSpPr>
          <p:nvPr/>
        </p:nvSpPr>
        <p:spPr bwMode="auto">
          <a:xfrm>
            <a:off x="7430867" y="5281613"/>
            <a:ext cx="351059"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cs-CZ">
                <a:solidFill>
                  <a:srgbClr val="3333CC"/>
                </a:solidFill>
                <a:latin typeface="Tahoma" panose="020B0604030504040204" pitchFamily="34" charset="0"/>
              </a:rPr>
              <a:t>1</a:t>
            </a:r>
          </a:p>
        </p:txBody>
      </p:sp>
      <p:sp>
        <p:nvSpPr>
          <p:cNvPr id="14" name="Freeform 15"/>
          <p:cNvSpPr>
            <a:spLocks/>
          </p:cNvSpPr>
          <p:nvPr/>
        </p:nvSpPr>
        <p:spPr bwMode="auto">
          <a:xfrm>
            <a:off x="7786689" y="4221163"/>
            <a:ext cx="2054225" cy="1987550"/>
          </a:xfrm>
          <a:custGeom>
            <a:avLst/>
            <a:gdLst>
              <a:gd name="T0" fmla="*/ 0 w 2640"/>
              <a:gd name="T1" fmla="*/ 0 h 1968"/>
              <a:gd name="T2" fmla="*/ 0 w 2640"/>
              <a:gd name="T3" fmla="*/ 1987550 h 1968"/>
              <a:gd name="T4" fmla="*/ 2054225 w 2640"/>
              <a:gd name="T5" fmla="*/ 1987550 h 1968"/>
              <a:gd name="T6" fmla="*/ 0 60000 65536"/>
              <a:gd name="T7" fmla="*/ 0 60000 65536"/>
              <a:gd name="T8" fmla="*/ 0 60000 65536"/>
            </a:gdLst>
            <a:ahLst/>
            <a:cxnLst>
              <a:cxn ang="T6">
                <a:pos x="T0" y="T1"/>
              </a:cxn>
              <a:cxn ang="T7">
                <a:pos x="T2" y="T3"/>
              </a:cxn>
              <a:cxn ang="T8">
                <a:pos x="T4" y="T5"/>
              </a:cxn>
            </a:cxnLst>
            <a:rect l="0" t="0" r="r" b="b"/>
            <a:pathLst>
              <a:path w="2640" h="1968">
                <a:moveTo>
                  <a:pt x="0" y="0"/>
                </a:moveTo>
                <a:lnTo>
                  <a:pt x="0" y="1968"/>
                </a:lnTo>
                <a:lnTo>
                  <a:pt x="2640" y="1968"/>
                </a:lnTo>
              </a:path>
            </a:pathLst>
          </a:custGeom>
          <a:noFill/>
          <a:ln w="28575" cmpd="sng">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5" name="Freeform 16"/>
          <p:cNvSpPr>
            <a:spLocks/>
          </p:cNvSpPr>
          <p:nvPr/>
        </p:nvSpPr>
        <p:spPr bwMode="auto">
          <a:xfrm>
            <a:off x="7807326" y="4292601"/>
            <a:ext cx="2011363" cy="1914525"/>
          </a:xfrm>
          <a:custGeom>
            <a:avLst/>
            <a:gdLst>
              <a:gd name="T0" fmla="*/ 0 w 1602"/>
              <a:gd name="T1" fmla="*/ 1914525 h 1116"/>
              <a:gd name="T2" fmla="*/ 75332 w 1602"/>
              <a:gd name="T3" fmla="*/ 689641 h 1116"/>
              <a:gd name="T4" fmla="*/ 145642 w 1602"/>
              <a:gd name="T5" fmla="*/ 190423 h 1116"/>
              <a:gd name="T6" fmla="*/ 242318 w 1602"/>
              <a:gd name="T7" fmla="*/ 10293 h 1116"/>
              <a:gd name="T8" fmla="*/ 451992 w 1602"/>
              <a:gd name="T9" fmla="*/ 106363 h 1116"/>
              <a:gd name="T10" fmla="*/ 1092313 w 1602"/>
              <a:gd name="T11" fmla="*/ 610727 h 1116"/>
              <a:gd name="T12" fmla="*/ 2011363 w 1602"/>
              <a:gd name="T13" fmla="*/ 1281497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02" h="1116">
                <a:moveTo>
                  <a:pt x="0" y="1116"/>
                </a:moveTo>
                <a:cubicBezTo>
                  <a:pt x="23" y="841"/>
                  <a:pt x="40" y="569"/>
                  <a:pt x="60" y="402"/>
                </a:cubicBezTo>
                <a:cubicBezTo>
                  <a:pt x="79" y="235"/>
                  <a:pt x="94" y="176"/>
                  <a:pt x="116" y="111"/>
                </a:cubicBezTo>
                <a:cubicBezTo>
                  <a:pt x="139" y="45"/>
                  <a:pt x="152" y="13"/>
                  <a:pt x="193" y="6"/>
                </a:cubicBezTo>
                <a:cubicBezTo>
                  <a:pt x="234" y="0"/>
                  <a:pt x="247" y="4"/>
                  <a:pt x="360" y="62"/>
                </a:cubicBezTo>
                <a:cubicBezTo>
                  <a:pt x="473" y="120"/>
                  <a:pt x="663" y="242"/>
                  <a:pt x="870" y="356"/>
                </a:cubicBezTo>
                <a:cubicBezTo>
                  <a:pt x="1077" y="470"/>
                  <a:pt x="1450" y="666"/>
                  <a:pt x="1602" y="747"/>
                </a:cubicBezTo>
              </a:path>
            </a:pathLst>
          </a:custGeom>
          <a:noFill/>
          <a:ln w="38100" cap="flat" cmpd="sng">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6" name="Line 17"/>
          <p:cNvSpPr>
            <a:spLocks noChangeShapeType="1"/>
          </p:cNvSpPr>
          <p:nvPr/>
        </p:nvSpPr>
        <p:spPr bwMode="auto">
          <a:xfrm flipH="1">
            <a:off x="7708900" y="5459413"/>
            <a:ext cx="5715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7" name="Line 18"/>
          <p:cNvSpPr>
            <a:spLocks noChangeShapeType="1"/>
          </p:cNvSpPr>
          <p:nvPr/>
        </p:nvSpPr>
        <p:spPr bwMode="auto">
          <a:xfrm flipH="1">
            <a:off x="7708900" y="4594225"/>
            <a:ext cx="5715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8" name="Freeform 43"/>
          <p:cNvSpPr>
            <a:spLocks/>
          </p:cNvSpPr>
          <p:nvPr/>
        </p:nvSpPr>
        <p:spPr bwMode="auto">
          <a:xfrm>
            <a:off x="7824789" y="3021013"/>
            <a:ext cx="1519235" cy="749300"/>
          </a:xfrm>
          <a:custGeom>
            <a:avLst/>
            <a:gdLst>
              <a:gd name="T0" fmla="*/ 0 w 1100"/>
              <a:gd name="T1" fmla="*/ 1028700 h 347"/>
              <a:gd name="T2" fmla="*/ 59765 w 1100"/>
              <a:gd name="T3" fmla="*/ 382427 h 347"/>
              <a:gd name="T4" fmla="*/ 116684 w 1100"/>
              <a:gd name="T5" fmla="*/ 118582 h 347"/>
              <a:gd name="T6" fmla="*/ 193525 w 1100"/>
              <a:gd name="T7" fmla="*/ 23716 h 347"/>
              <a:gd name="T8" fmla="*/ 361436 w 1100"/>
              <a:gd name="T9" fmla="*/ 74114 h 347"/>
              <a:gd name="T10" fmla="*/ 812520 w 1100"/>
              <a:gd name="T11" fmla="*/ 468399 h 347"/>
              <a:gd name="T12" fmla="*/ 1565275 w 1100"/>
              <a:gd name="T13" fmla="*/ 1028700 h 3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0" h="347">
                <a:moveTo>
                  <a:pt x="0" y="347"/>
                </a:moveTo>
                <a:cubicBezTo>
                  <a:pt x="16" y="263"/>
                  <a:pt x="28" y="180"/>
                  <a:pt x="42" y="129"/>
                </a:cubicBezTo>
                <a:cubicBezTo>
                  <a:pt x="56" y="78"/>
                  <a:pt x="66" y="60"/>
                  <a:pt x="82" y="40"/>
                </a:cubicBezTo>
                <a:cubicBezTo>
                  <a:pt x="98" y="20"/>
                  <a:pt x="107" y="10"/>
                  <a:pt x="136" y="8"/>
                </a:cubicBezTo>
                <a:cubicBezTo>
                  <a:pt x="165" y="6"/>
                  <a:pt x="181" y="0"/>
                  <a:pt x="254" y="25"/>
                </a:cubicBezTo>
                <a:cubicBezTo>
                  <a:pt x="327" y="50"/>
                  <a:pt x="430" y="104"/>
                  <a:pt x="571" y="158"/>
                </a:cubicBezTo>
                <a:cubicBezTo>
                  <a:pt x="712" y="211"/>
                  <a:pt x="906" y="279"/>
                  <a:pt x="1100" y="347"/>
                </a:cubicBezTo>
              </a:path>
            </a:pathLst>
          </a:custGeom>
          <a:noFill/>
          <a:ln w="38100" cmpd="sng">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9" name="Line 48"/>
          <p:cNvSpPr>
            <a:spLocks noChangeShapeType="1"/>
          </p:cNvSpPr>
          <p:nvPr/>
        </p:nvSpPr>
        <p:spPr bwMode="auto">
          <a:xfrm>
            <a:off x="2159000" y="5621338"/>
            <a:ext cx="2209800"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0" name="Rectangle 49"/>
          <p:cNvSpPr>
            <a:spLocks noChangeArrowheads="1"/>
          </p:cNvSpPr>
          <p:nvPr/>
        </p:nvSpPr>
        <p:spPr bwMode="auto">
          <a:xfrm>
            <a:off x="2351089" y="4933951"/>
            <a:ext cx="1528763" cy="1311275"/>
          </a:xfrm>
          <a:prstGeom prst="rect">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21" name="Text Box 50"/>
          <p:cNvSpPr txBox="1">
            <a:spLocks noChangeArrowheads="1"/>
          </p:cNvSpPr>
          <p:nvPr/>
        </p:nvSpPr>
        <p:spPr bwMode="auto">
          <a:xfrm>
            <a:off x="2351089" y="4221163"/>
            <a:ext cx="1944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cs-CZ" b="1" dirty="0" err="1">
                <a:solidFill>
                  <a:srgbClr val="3333CC"/>
                </a:solidFill>
                <a:latin typeface="Tahoma" panose="020B0604030504040204" pitchFamily="34" charset="0"/>
              </a:rPr>
              <a:t>inhibition</a:t>
            </a:r>
            <a:endParaRPr lang="en-GB" altLang="cs-CZ" b="1" dirty="0">
              <a:solidFill>
                <a:srgbClr val="3333CC"/>
              </a:solidFill>
              <a:latin typeface="Tahoma" panose="020B0604030504040204" pitchFamily="34" charset="0"/>
            </a:endParaRPr>
          </a:p>
        </p:txBody>
      </p:sp>
      <p:sp>
        <p:nvSpPr>
          <p:cNvPr id="22" name="Line 51"/>
          <p:cNvSpPr>
            <a:spLocks noChangeShapeType="1"/>
          </p:cNvSpPr>
          <p:nvPr/>
        </p:nvSpPr>
        <p:spPr bwMode="auto">
          <a:xfrm>
            <a:off x="2208213" y="2852738"/>
            <a:ext cx="2209800"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3" name="Text Box 58"/>
          <p:cNvSpPr txBox="1">
            <a:spLocks noChangeArrowheads="1"/>
          </p:cNvSpPr>
          <p:nvPr/>
        </p:nvSpPr>
        <p:spPr bwMode="auto">
          <a:xfrm>
            <a:off x="8167688" y="5661026"/>
            <a:ext cx="193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cs-CZ" altLang="cs-CZ" sz="2000" b="1" dirty="0" err="1">
                <a:solidFill>
                  <a:srgbClr val="3333CC"/>
                </a:solidFill>
                <a:latin typeface="Tahoma" panose="020B0604030504040204" pitchFamily="34" charset="0"/>
              </a:rPr>
              <a:t>exposure</a:t>
            </a:r>
            <a:endParaRPr lang="de-DE" altLang="cs-CZ" sz="2000" b="1" dirty="0">
              <a:solidFill>
                <a:srgbClr val="3333CC"/>
              </a:solidFill>
              <a:latin typeface="Tahoma" panose="020B0604030504040204" pitchFamily="34" charset="0"/>
            </a:endParaRPr>
          </a:p>
        </p:txBody>
      </p:sp>
      <p:sp>
        <p:nvSpPr>
          <p:cNvPr id="25" name="AutoShape 61"/>
          <p:cNvSpPr>
            <a:spLocks noChangeArrowheads="1"/>
          </p:cNvSpPr>
          <p:nvPr/>
        </p:nvSpPr>
        <p:spPr bwMode="auto">
          <a:xfrm>
            <a:off x="7896226" y="5734050"/>
            <a:ext cx="358775" cy="287338"/>
          </a:xfrm>
          <a:prstGeom prst="upArrow">
            <a:avLst>
              <a:gd name="adj1" fmla="val 50000"/>
              <a:gd name="adj2" fmla="val 25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pic>
        <p:nvPicPr>
          <p:cNvPr id="26" name="Picture 67" descr="jat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114" y="1771651"/>
            <a:ext cx="21875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8" descr="jat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114" y="4365626"/>
            <a:ext cx="21875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8" name="Object 70"/>
          <p:cNvGraphicFramePr>
            <a:graphicFrameLocks noChangeAspect="1"/>
          </p:cNvGraphicFramePr>
          <p:nvPr>
            <p:extLst/>
          </p:nvPr>
        </p:nvGraphicFramePr>
        <p:xfrm>
          <a:off x="2419488" y="4980432"/>
          <a:ext cx="1312243" cy="1259650"/>
        </p:xfrm>
        <a:graphic>
          <a:graphicData uri="http://schemas.openxmlformats.org/presentationml/2006/ole">
            <mc:AlternateContent xmlns:mc="http://schemas.openxmlformats.org/markup-compatibility/2006">
              <mc:Choice xmlns:v="urn:schemas-microsoft-com:vml" Requires="v">
                <p:oleObj spid="_x0000_s2092" name="CorelDRAW" r:id="rId4" imgW="5857875" imgH="4981575" progId="CorelDraw.Graphic.8">
                  <p:embed/>
                </p:oleObj>
              </mc:Choice>
              <mc:Fallback>
                <p:oleObj name="CorelDRAW" r:id="rId4" imgW="5857875" imgH="4981575" progId="CorelDraw.Graphic.8">
                  <p:embed/>
                  <p:pic>
                    <p:nvPicPr>
                      <p:cNvPr id="28" name="Object 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9488" y="4980432"/>
                        <a:ext cx="1312243" cy="1259650"/>
                      </a:xfrm>
                      <a:prstGeom prst="rect">
                        <a:avLst/>
                      </a:prstGeom>
                      <a:noFill/>
                      <a:ln>
                        <a:noFill/>
                      </a:ln>
                      <a:effectLst/>
                    </p:spPr>
                  </p:pic>
                </p:oleObj>
              </mc:Fallback>
            </mc:AlternateContent>
          </a:graphicData>
        </a:graphic>
      </p:graphicFrame>
      <p:sp>
        <p:nvSpPr>
          <p:cNvPr id="29" name="AutoShape 73"/>
          <p:cNvSpPr>
            <a:spLocks noChangeArrowheads="1"/>
          </p:cNvSpPr>
          <p:nvPr/>
        </p:nvSpPr>
        <p:spPr bwMode="auto">
          <a:xfrm>
            <a:off x="6959601" y="2781300"/>
            <a:ext cx="504825" cy="71438"/>
          </a:xfrm>
          <a:prstGeom prst="rightArrow">
            <a:avLst>
              <a:gd name="adj1" fmla="val 50000"/>
              <a:gd name="adj2" fmla="val 176665"/>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30" name="AutoShape 74"/>
          <p:cNvSpPr>
            <a:spLocks noChangeArrowheads="1"/>
          </p:cNvSpPr>
          <p:nvPr/>
        </p:nvSpPr>
        <p:spPr bwMode="auto">
          <a:xfrm>
            <a:off x="6959601" y="5229226"/>
            <a:ext cx="576263" cy="360363"/>
          </a:xfrm>
          <a:prstGeom prst="rightArrow">
            <a:avLst>
              <a:gd name="adj1" fmla="val 50000"/>
              <a:gd name="adj2" fmla="val 39978"/>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cs-CZ" altLang="cs-CZ"/>
          </a:p>
        </p:txBody>
      </p:sp>
      <p:sp>
        <p:nvSpPr>
          <p:cNvPr id="31" name="Rectangle 75"/>
          <p:cNvSpPr>
            <a:spLocks noChangeArrowheads="1"/>
          </p:cNvSpPr>
          <p:nvPr/>
        </p:nvSpPr>
        <p:spPr bwMode="auto">
          <a:xfrm>
            <a:off x="2424113" y="2492375"/>
            <a:ext cx="1295400" cy="649288"/>
          </a:xfrm>
          <a:prstGeom prst="rect">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graphicFrame>
        <p:nvGraphicFramePr>
          <p:cNvPr id="32" name="Object 76"/>
          <p:cNvGraphicFramePr>
            <a:graphicFrameLocks noChangeAspect="1"/>
          </p:cNvGraphicFramePr>
          <p:nvPr/>
        </p:nvGraphicFramePr>
        <p:xfrm>
          <a:off x="2847976" y="2620963"/>
          <a:ext cx="442913" cy="425450"/>
        </p:xfrm>
        <a:graphic>
          <a:graphicData uri="http://schemas.openxmlformats.org/presentationml/2006/ole">
            <mc:AlternateContent xmlns:mc="http://schemas.openxmlformats.org/markup-compatibility/2006">
              <mc:Choice xmlns:v="urn:schemas-microsoft-com:vml" Requires="v">
                <p:oleObj spid="_x0000_s2093" name="CorelDRAW" r:id="rId6" imgW="5857875" imgH="4981575" progId="CorelDraw.Graphic.8">
                  <p:embed/>
                </p:oleObj>
              </mc:Choice>
              <mc:Fallback>
                <p:oleObj name="CorelDRAW" r:id="rId6" imgW="5857875" imgH="4981575" progId="CorelDraw.Graphic.8">
                  <p:embed/>
                  <p:pic>
                    <p:nvPicPr>
                      <p:cNvPr id="32" name="Object 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7976" y="2620963"/>
                        <a:ext cx="442913"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189545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Significant</a:t>
            </a:r>
            <a:r>
              <a:rPr lang="cs-CZ" dirty="0"/>
              <a:t> </a:t>
            </a:r>
            <a:r>
              <a:rPr lang="cs-CZ" dirty="0" err="1"/>
              <a:t>drug</a:t>
            </a:r>
            <a:r>
              <a:rPr lang="cs-CZ" dirty="0"/>
              <a:t> </a:t>
            </a:r>
            <a:r>
              <a:rPr lang="cs-CZ" dirty="0" err="1"/>
              <a:t>interactions</a:t>
            </a:r>
            <a:r>
              <a:rPr lang="cs-CZ" dirty="0"/>
              <a:t> - </a:t>
            </a:r>
            <a:r>
              <a:rPr lang="cs-CZ" dirty="0" err="1"/>
              <a:t>inhibition</a:t>
            </a:r>
            <a:endParaRPr lang="cs-CZ" dirty="0"/>
          </a:p>
        </p:txBody>
      </p:sp>
      <p:graphicFrame>
        <p:nvGraphicFramePr>
          <p:cNvPr id="9220" name="Object 4"/>
          <p:cNvGraphicFramePr>
            <a:graphicFrameLocks noGrp="1" noChangeAspect="1"/>
          </p:cNvGraphicFramePr>
          <p:nvPr>
            <p:ph sz="half" idx="4294967295"/>
            <p:extLst/>
          </p:nvPr>
        </p:nvGraphicFramePr>
        <p:xfrm>
          <a:off x="1919536" y="1628800"/>
          <a:ext cx="8445500" cy="4576762"/>
        </p:xfrm>
        <a:graphic>
          <a:graphicData uri="http://schemas.openxmlformats.org/presentationml/2006/ole">
            <mc:AlternateContent xmlns:mc="http://schemas.openxmlformats.org/markup-compatibility/2006">
              <mc:Choice xmlns:v="urn:schemas-microsoft-com:vml" Requires="v">
                <p:oleObj spid="_x0000_s3094" name="Graf" r:id="rId3" imgW="4429071" imgH="2400415" progId="Excel.Chart.8">
                  <p:embed/>
                </p:oleObj>
              </mc:Choice>
              <mc:Fallback>
                <p:oleObj name="Graf" r:id="rId3" imgW="4429071" imgH="2400415" progId="Excel.Chart.8">
                  <p:embed/>
                  <p:pic>
                    <p:nvPicPr>
                      <p:cNvPr id="922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536" y="1628800"/>
                        <a:ext cx="8445500" cy="4576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5175513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075EA3-C496-4FBA-8D01-5933A1DD773E}"/>
              </a:ext>
            </a:extLst>
          </p:cNvPr>
          <p:cNvSpPr>
            <a:spLocks noGrp="1"/>
          </p:cNvSpPr>
          <p:nvPr>
            <p:ph type="title"/>
          </p:nvPr>
        </p:nvSpPr>
        <p:spPr/>
        <p:txBody>
          <a:bodyPr/>
          <a:lstStyle/>
          <a:p>
            <a:r>
              <a:rPr lang="en-US" sz="3200" dirty="0"/>
              <a:t>Different inhibit</a:t>
            </a:r>
            <a:r>
              <a:rPr lang="cs-CZ" sz="3200" dirty="0" err="1"/>
              <a:t>ing</a:t>
            </a:r>
            <a:r>
              <a:rPr lang="en-US" sz="3200" dirty="0"/>
              <a:t> ability of drugs from the same ATC</a:t>
            </a:r>
            <a:endParaRPr lang="cs-CZ" sz="3200" dirty="0"/>
          </a:p>
        </p:txBody>
      </p:sp>
      <p:sp>
        <p:nvSpPr>
          <p:cNvPr id="3" name="Zástupný symbol pro zápatí 2">
            <a:extLst>
              <a:ext uri="{FF2B5EF4-FFF2-40B4-BE49-F238E27FC236}">
                <a16:creationId xmlns:a16="http://schemas.microsoft.com/office/drawing/2014/main" id="{800C9103-C3A2-4A47-88A8-2B1D558CD1C6}"/>
              </a:ext>
            </a:extLst>
          </p:cNvPr>
          <p:cNvSpPr>
            <a:spLocks noGrp="1"/>
          </p:cNvSpPr>
          <p:nvPr>
            <p:ph type="ftr" sz="quarter" idx="11"/>
          </p:nvPr>
        </p:nvSpPr>
        <p:spPr/>
        <p:txBody>
          <a:bodyPr/>
          <a:lstStyle/>
          <a:p>
            <a:endParaRPr lang="en-US"/>
          </a:p>
        </p:txBody>
      </p:sp>
      <p:sp>
        <p:nvSpPr>
          <p:cNvPr id="4" name="Zástupný symbol pro číslo snímku 3">
            <a:extLst>
              <a:ext uri="{FF2B5EF4-FFF2-40B4-BE49-F238E27FC236}">
                <a16:creationId xmlns:a16="http://schemas.microsoft.com/office/drawing/2014/main" id="{82221F22-4FB3-4144-ABC7-D663FEBBFCCF}"/>
              </a:ext>
            </a:extLst>
          </p:cNvPr>
          <p:cNvSpPr>
            <a:spLocks noGrp="1"/>
          </p:cNvSpPr>
          <p:nvPr>
            <p:ph type="sldNum" sz="quarter" idx="12"/>
          </p:nvPr>
        </p:nvSpPr>
        <p:spPr/>
        <p:txBody>
          <a:bodyPr/>
          <a:lstStyle/>
          <a:p>
            <a:fld id="{1AD93096-5B34-4342-9326-69289CEAE4C2}" type="slidenum">
              <a:rPr lang="en-US" smtClean="0"/>
              <a:pPr/>
              <a:t>37</a:t>
            </a:fld>
            <a:endParaRPr lang="en-US" dirty="0">
              <a:solidFill>
                <a:srgbClr val="FFFFFF"/>
              </a:solidFill>
            </a:endParaRPr>
          </a:p>
        </p:txBody>
      </p:sp>
      <p:graphicFrame>
        <p:nvGraphicFramePr>
          <p:cNvPr id="5" name="Zástupný symbol pro obsah 5">
            <a:extLst>
              <a:ext uri="{FF2B5EF4-FFF2-40B4-BE49-F238E27FC236}">
                <a16:creationId xmlns:a16="http://schemas.microsoft.com/office/drawing/2014/main" id="{CB3D390D-695C-4883-982A-8502131510E4}"/>
              </a:ext>
            </a:extLst>
          </p:cNvPr>
          <p:cNvGraphicFramePr>
            <a:graphicFrameLocks/>
          </p:cNvGraphicFramePr>
          <p:nvPr>
            <p:extLst>
              <p:ext uri="{D42A27DB-BD31-4B8C-83A1-F6EECF244321}">
                <p14:modId xmlns:p14="http://schemas.microsoft.com/office/powerpoint/2010/main" val="3208651857"/>
              </p:ext>
            </p:extLst>
          </p:nvPr>
        </p:nvGraphicFramePr>
        <p:xfrm>
          <a:off x="1754539" y="1367432"/>
          <a:ext cx="8424935" cy="51125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0850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Inhibitors</a:t>
            </a:r>
            <a:endParaRPr lang="cs-CZ" dirty="0"/>
          </a:p>
        </p:txBody>
      </p:sp>
      <p:pic>
        <p:nvPicPr>
          <p:cNvPr id="3" name="Obrázek 2"/>
          <p:cNvPicPr>
            <a:picLocks noChangeAspect="1"/>
          </p:cNvPicPr>
          <p:nvPr/>
        </p:nvPicPr>
        <p:blipFill>
          <a:blip r:embed="rId2"/>
          <a:stretch>
            <a:fillRect/>
          </a:stretch>
        </p:blipFill>
        <p:spPr>
          <a:xfrm>
            <a:off x="1008668" y="1556791"/>
            <a:ext cx="9659333" cy="4996487"/>
          </a:xfrm>
          <a:prstGeom prst="rect">
            <a:avLst/>
          </a:prstGeom>
        </p:spPr>
      </p:pic>
    </p:spTree>
    <p:extLst>
      <p:ext uri="{BB962C8B-B14F-4D97-AF65-F5344CB8AC3E}">
        <p14:creationId xmlns:p14="http://schemas.microsoft.com/office/powerpoint/2010/main" val="5791400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7264139" y="1973263"/>
            <a:ext cx="51937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cs-CZ">
                <a:solidFill>
                  <a:srgbClr val="3333CC"/>
                </a:solidFill>
                <a:latin typeface="Tahoma" panose="020B0604030504040204" pitchFamily="34" charset="0"/>
              </a:rPr>
              <a:t>10</a:t>
            </a:r>
          </a:p>
        </p:txBody>
      </p:sp>
      <p:sp>
        <p:nvSpPr>
          <p:cNvPr id="11268" name="Rectangle 4"/>
          <p:cNvSpPr>
            <a:spLocks noChangeArrowheads="1"/>
          </p:cNvSpPr>
          <p:nvPr/>
        </p:nvSpPr>
        <p:spPr bwMode="auto">
          <a:xfrm>
            <a:off x="7440392" y="2843213"/>
            <a:ext cx="351059"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cs-CZ">
                <a:solidFill>
                  <a:srgbClr val="3333CC"/>
                </a:solidFill>
                <a:latin typeface="Tahoma" panose="020B0604030504040204" pitchFamily="34" charset="0"/>
              </a:rPr>
              <a:t>1</a:t>
            </a:r>
          </a:p>
        </p:txBody>
      </p:sp>
      <p:sp>
        <p:nvSpPr>
          <p:cNvPr id="11269" name="Freeform 5"/>
          <p:cNvSpPr>
            <a:spLocks/>
          </p:cNvSpPr>
          <p:nvPr/>
        </p:nvSpPr>
        <p:spPr bwMode="auto">
          <a:xfrm>
            <a:off x="7799389" y="1784350"/>
            <a:ext cx="2054225" cy="1987550"/>
          </a:xfrm>
          <a:custGeom>
            <a:avLst/>
            <a:gdLst>
              <a:gd name="T0" fmla="*/ 0 w 2640"/>
              <a:gd name="T1" fmla="*/ 0 h 1968"/>
              <a:gd name="T2" fmla="*/ 0 w 2640"/>
              <a:gd name="T3" fmla="*/ 1987550 h 1968"/>
              <a:gd name="T4" fmla="*/ 2054225 w 2640"/>
              <a:gd name="T5" fmla="*/ 1987550 h 1968"/>
              <a:gd name="T6" fmla="*/ 0 60000 65536"/>
              <a:gd name="T7" fmla="*/ 0 60000 65536"/>
              <a:gd name="T8" fmla="*/ 0 60000 65536"/>
            </a:gdLst>
            <a:ahLst/>
            <a:cxnLst>
              <a:cxn ang="T6">
                <a:pos x="T0" y="T1"/>
              </a:cxn>
              <a:cxn ang="T7">
                <a:pos x="T2" y="T3"/>
              </a:cxn>
              <a:cxn ang="T8">
                <a:pos x="T4" y="T5"/>
              </a:cxn>
            </a:cxnLst>
            <a:rect l="0" t="0" r="r" b="b"/>
            <a:pathLst>
              <a:path w="2640" h="1968">
                <a:moveTo>
                  <a:pt x="0" y="0"/>
                </a:moveTo>
                <a:lnTo>
                  <a:pt x="0" y="1968"/>
                </a:lnTo>
                <a:lnTo>
                  <a:pt x="2640" y="1968"/>
                </a:lnTo>
              </a:path>
            </a:pathLst>
          </a:custGeom>
          <a:noFill/>
          <a:ln w="28575" cmpd="sng">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270" name="Rectangle 6"/>
          <p:cNvSpPr>
            <a:spLocks noChangeArrowheads="1"/>
          </p:cNvSpPr>
          <p:nvPr/>
        </p:nvSpPr>
        <p:spPr bwMode="auto">
          <a:xfrm>
            <a:off x="8391678" y="3740150"/>
            <a:ext cx="625173"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a:solidFill>
                  <a:srgbClr val="3333CC"/>
                </a:solidFill>
                <a:latin typeface="Tahoma" panose="020B0604030504040204" pitchFamily="34" charset="0"/>
              </a:rPr>
              <a:t>čas</a:t>
            </a:r>
            <a:endParaRPr lang="en-US" altLang="cs-CZ">
              <a:solidFill>
                <a:srgbClr val="3333CC"/>
              </a:solidFill>
              <a:latin typeface="Tahoma" panose="020B0604030504040204" pitchFamily="34" charset="0"/>
            </a:endParaRPr>
          </a:p>
        </p:txBody>
      </p:sp>
      <p:sp>
        <p:nvSpPr>
          <p:cNvPr id="11271" name="Line 7"/>
          <p:cNvSpPr>
            <a:spLocks noChangeShapeType="1"/>
          </p:cNvSpPr>
          <p:nvPr/>
        </p:nvSpPr>
        <p:spPr bwMode="auto">
          <a:xfrm flipH="1">
            <a:off x="7723188" y="3021013"/>
            <a:ext cx="55562"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272" name="Line 8"/>
          <p:cNvSpPr>
            <a:spLocks noChangeShapeType="1"/>
          </p:cNvSpPr>
          <p:nvPr/>
        </p:nvSpPr>
        <p:spPr bwMode="auto">
          <a:xfrm flipH="1">
            <a:off x="7723188" y="2155825"/>
            <a:ext cx="55562"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273" name="Rectangle 9"/>
          <p:cNvSpPr>
            <a:spLocks noChangeArrowheads="1"/>
          </p:cNvSpPr>
          <p:nvPr/>
        </p:nvSpPr>
        <p:spPr bwMode="auto">
          <a:xfrm>
            <a:off x="8375803" y="6176963"/>
            <a:ext cx="625173"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a:solidFill>
                  <a:srgbClr val="3333CC"/>
                </a:solidFill>
                <a:latin typeface="Tahoma" panose="020B0604030504040204" pitchFamily="34" charset="0"/>
              </a:rPr>
              <a:t>čas</a:t>
            </a:r>
            <a:endParaRPr lang="en-US" altLang="cs-CZ">
              <a:solidFill>
                <a:srgbClr val="3333CC"/>
              </a:solidFill>
              <a:latin typeface="Tahoma" panose="020B0604030504040204" pitchFamily="34" charset="0"/>
            </a:endParaRPr>
          </a:p>
        </p:txBody>
      </p:sp>
      <p:sp>
        <p:nvSpPr>
          <p:cNvPr id="11274" name="Rectangle 10"/>
          <p:cNvSpPr>
            <a:spLocks noChangeArrowheads="1"/>
          </p:cNvSpPr>
          <p:nvPr/>
        </p:nvSpPr>
        <p:spPr bwMode="auto">
          <a:xfrm>
            <a:off x="7251439" y="4414838"/>
            <a:ext cx="51937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cs-CZ">
                <a:solidFill>
                  <a:srgbClr val="3333CC"/>
                </a:solidFill>
                <a:latin typeface="Tahoma" panose="020B0604030504040204" pitchFamily="34" charset="0"/>
              </a:rPr>
              <a:t>10</a:t>
            </a:r>
          </a:p>
        </p:txBody>
      </p:sp>
      <p:sp>
        <p:nvSpPr>
          <p:cNvPr id="11275" name="Rectangle 11"/>
          <p:cNvSpPr>
            <a:spLocks noChangeArrowheads="1"/>
          </p:cNvSpPr>
          <p:nvPr/>
        </p:nvSpPr>
        <p:spPr bwMode="auto">
          <a:xfrm>
            <a:off x="7430867" y="5281613"/>
            <a:ext cx="351059"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cs-CZ">
                <a:solidFill>
                  <a:srgbClr val="3333CC"/>
                </a:solidFill>
                <a:latin typeface="Tahoma" panose="020B0604030504040204" pitchFamily="34" charset="0"/>
              </a:rPr>
              <a:t>1</a:t>
            </a:r>
          </a:p>
        </p:txBody>
      </p:sp>
      <p:sp>
        <p:nvSpPr>
          <p:cNvPr id="11276" name="Freeform 12"/>
          <p:cNvSpPr>
            <a:spLocks/>
          </p:cNvSpPr>
          <p:nvPr/>
        </p:nvSpPr>
        <p:spPr bwMode="auto">
          <a:xfrm>
            <a:off x="7786689" y="4221163"/>
            <a:ext cx="2054225" cy="1987550"/>
          </a:xfrm>
          <a:custGeom>
            <a:avLst/>
            <a:gdLst>
              <a:gd name="T0" fmla="*/ 0 w 2640"/>
              <a:gd name="T1" fmla="*/ 0 h 1968"/>
              <a:gd name="T2" fmla="*/ 0 w 2640"/>
              <a:gd name="T3" fmla="*/ 1987550 h 1968"/>
              <a:gd name="T4" fmla="*/ 2054225 w 2640"/>
              <a:gd name="T5" fmla="*/ 1987550 h 1968"/>
              <a:gd name="T6" fmla="*/ 0 60000 65536"/>
              <a:gd name="T7" fmla="*/ 0 60000 65536"/>
              <a:gd name="T8" fmla="*/ 0 60000 65536"/>
            </a:gdLst>
            <a:ahLst/>
            <a:cxnLst>
              <a:cxn ang="T6">
                <a:pos x="T0" y="T1"/>
              </a:cxn>
              <a:cxn ang="T7">
                <a:pos x="T2" y="T3"/>
              </a:cxn>
              <a:cxn ang="T8">
                <a:pos x="T4" y="T5"/>
              </a:cxn>
            </a:cxnLst>
            <a:rect l="0" t="0" r="r" b="b"/>
            <a:pathLst>
              <a:path w="2640" h="1968">
                <a:moveTo>
                  <a:pt x="0" y="0"/>
                </a:moveTo>
                <a:lnTo>
                  <a:pt x="0" y="1968"/>
                </a:lnTo>
                <a:lnTo>
                  <a:pt x="2640" y="1968"/>
                </a:lnTo>
              </a:path>
            </a:pathLst>
          </a:custGeom>
          <a:noFill/>
          <a:ln w="28575" cmpd="sng">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277" name="Freeform 13"/>
          <p:cNvSpPr>
            <a:spLocks/>
          </p:cNvSpPr>
          <p:nvPr/>
        </p:nvSpPr>
        <p:spPr bwMode="auto">
          <a:xfrm>
            <a:off x="7824788" y="5876925"/>
            <a:ext cx="2011362" cy="330200"/>
          </a:xfrm>
          <a:custGeom>
            <a:avLst/>
            <a:gdLst>
              <a:gd name="T0" fmla="*/ 0 w 1602"/>
              <a:gd name="T1" fmla="*/ 330200 h 1116"/>
              <a:gd name="T2" fmla="*/ 75332 w 1602"/>
              <a:gd name="T3" fmla="*/ 118943 h 1116"/>
              <a:gd name="T4" fmla="*/ 145642 w 1602"/>
              <a:gd name="T5" fmla="*/ 32842 h 1116"/>
              <a:gd name="T6" fmla="*/ 242318 w 1602"/>
              <a:gd name="T7" fmla="*/ 1775 h 1116"/>
              <a:gd name="T8" fmla="*/ 451991 w 1602"/>
              <a:gd name="T9" fmla="*/ 18344 h 1116"/>
              <a:gd name="T10" fmla="*/ 1092313 w 1602"/>
              <a:gd name="T11" fmla="*/ 105333 h 1116"/>
              <a:gd name="T12" fmla="*/ 2011362 w 1602"/>
              <a:gd name="T13" fmla="*/ 221021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02" h="1116">
                <a:moveTo>
                  <a:pt x="0" y="1116"/>
                </a:moveTo>
                <a:cubicBezTo>
                  <a:pt x="23" y="841"/>
                  <a:pt x="40" y="569"/>
                  <a:pt x="60" y="402"/>
                </a:cubicBezTo>
                <a:cubicBezTo>
                  <a:pt x="79" y="235"/>
                  <a:pt x="94" y="176"/>
                  <a:pt x="116" y="111"/>
                </a:cubicBezTo>
                <a:cubicBezTo>
                  <a:pt x="139" y="45"/>
                  <a:pt x="152" y="13"/>
                  <a:pt x="193" y="6"/>
                </a:cubicBezTo>
                <a:cubicBezTo>
                  <a:pt x="234" y="0"/>
                  <a:pt x="247" y="4"/>
                  <a:pt x="360" y="62"/>
                </a:cubicBezTo>
                <a:cubicBezTo>
                  <a:pt x="473" y="120"/>
                  <a:pt x="663" y="242"/>
                  <a:pt x="870" y="356"/>
                </a:cubicBezTo>
                <a:cubicBezTo>
                  <a:pt x="1077" y="470"/>
                  <a:pt x="1450" y="666"/>
                  <a:pt x="1602" y="747"/>
                </a:cubicBezTo>
              </a:path>
            </a:pathLst>
          </a:custGeom>
          <a:noFill/>
          <a:ln w="38100" cap="flat" cmpd="sng">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278" name="Line 14"/>
          <p:cNvSpPr>
            <a:spLocks noChangeShapeType="1"/>
          </p:cNvSpPr>
          <p:nvPr/>
        </p:nvSpPr>
        <p:spPr bwMode="auto">
          <a:xfrm flipH="1">
            <a:off x="7708900" y="5459413"/>
            <a:ext cx="5715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279" name="Line 15"/>
          <p:cNvSpPr>
            <a:spLocks noChangeShapeType="1"/>
          </p:cNvSpPr>
          <p:nvPr/>
        </p:nvSpPr>
        <p:spPr bwMode="auto">
          <a:xfrm flipH="1">
            <a:off x="7708900" y="4594225"/>
            <a:ext cx="5715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280" name="Freeform 16"/>
          <p:cNvSpPr>
            <a:spLocks/>
          </p:cNvSpPr>
          <p:nvPr/>
        </p:nvSpPr>
        <p:spPr bwMode="auto">
          <a:xfrm>
            <a:off x="7824789" y="2741613"/>
            <a:ext cx="1565275" cy="1028700"/>
          </a:xfrm>
          <a:custGeom>
            <a:avLst/>
            <a:gdLst>
              <a:gd name="T0" fmla="*/ 0 w 1100"/>
              <a:gd name="T1" fmla="*/ 1028700 h 347"/>
              <a:gd name="T2" fmla="*/ 59765 w 1100"/>
              <a:gd name="T3" fmla="*/ 382427 h 347"/>
              <a:gd name="T4" fmla="*/ 116684 w 1100"/>
              <a:gd name="T5" fmla="*/ 118582 h 347"/>
              <a:gd name="T6" fmla="*/ 193525 w 1100"/>
              <a:gd name="T7" fmla="*/ 23716 h 347"/>
              <a:gd name="T8" fmla="*/ 361436 w 1100"/>
              <a:gd name="T9" fmla="*/ 74114 h 347"/>
              <a:gd name="T10" fmla="*/ 812520 w 1100"/>
              <a:gd name="T11" fmla="*/ 468399 h 347"/>
              <a:gd name="T12" fmla="*/ 1565275 w 1100"/>
              <a:gd name="T13" fmla="*/ 1028700 h 3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0" h="347">
                <a:moveTo>
                  <a:pt x="0" y="347"/>
                </a:moveTo>
                <a:cubicBezTo>
                  <a:pt x="16" y="263"/>
                  <a:pt x="28" y="180"/>
                  <a:pt x="42" y="129"/>
                </a:cubicBezTo>
                <a:cubicBezTo>
                  <a:pt x="56" y="78"/>
                  <a:pt x="66" y="60"/>
                  <a:pt x="82" y="40"/>
                </a:cubicBezTo>
                <a:cubicBezTo>
                  <a:pt x="98" y="20"/>
                  <a:pt x="107" y="10"/>
                  <a:pt x="136" y="8"/>
                </a:cubicBezTo>
                <a:cubicBezTo>
                  <a:pt x="165" y="6"/>
                  <a:pt x="181" y="0"/>
                  <a:pt x="254" y="25"/>
                </a:cubicBezTo>
                <a:cubicBezTo>
                  <a:pt x="327" y="50"/>
                  <a:pt x="430" y="104"/>
                  <a:pt x="571" y="158"/>
                </a:cubicBezTo>
                <a:cubicBezTo>
                  <a:pt x="712" y="211"/>
                  <a:pt x="906" y="279"/>
                  <a:pt x="1100" y="347"/>
                </a:cubicBezTo>
              </a:path>
            </a:pathLst>
          </a:custGeom>
          <a:noFill/>
          <a:ln w="38100" cmpd="sng">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281" name="Line 17"/>
          <p:cNvSpPr>
            <a:spLocks noChangeShapeType="1"/>
          </p:cNvSpPr>
          <p:nvPr/>
        </p:nvSpPr>
        <p:spPr bwMode="auto">
          <a:xfrm>
            <a:off x="2135188" y="5613400"/>
            <a:ext cx="2209800"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282" name="Rectangle 18"/>
          <p:cNvSpPr>
            <a:spLocks noChangeArrowheads="1"/>
          </p:cNvSpPr>
          <p:nvPr/>
        </p:nvSpPr>
        <p:spPr bwMode="auto">
          <a:xfrm>
            <a:off x="2351088" y="5300663"/>
            <a:ext cx="1395412" cy="576262"/>
          </a:xfrm>
          <a:prstGeom prst="rect">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11283" name="Text Box 19"/>
          <p:cNvSpPr txBox="1">
            <a:spLocks noChangeArrowheads="1"/>
          </p:cNvSpPr>
          <p:nvPr/>
        </p:nvSpPr>
        <p:spPr bwMode="auto">
          <a:xfrm>
            <a:off x="2351089" y="4221163"/>
            <a:ext cx="1944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cs-CZ" b="1" dirty="0" err="1">
                <a:solidFill>
                  <a:srgbClr val="3333CC"/>
                </a:solidFill>
                <a:latin typeface="Tahoma" panose="020B0604030504040204" pitchFamily="34" charset="0"/>
              </a:rPr>
              <a:t>induction</a:t>
            </a:r>
            <a:endParaRPr lang="en-GB" altLang="cs-CZ" b="1" dirty="0">
              <a:solidFill>
                <a:srgbClr val="3333CC"/>
              </a:solidFill>
              <a:latin typeface="Tahoma" panose="020B0604030504040204" pitchFamily="34" charset="0"/>
            </a:endParaRPr>
          </a:p>
        </p:txBody>
      </p:sp>
      <p:sp>
        <p:nvSpPr>
          <p:cNvPr id="11284" name="Line 20"/>
          <p:cNvSpPr>
            <a:spLocks noChangeShapeType="1"/>
          </p:cNvSpPr>
          <p:nvPr/>
        </p:nvSpPr>
        <p:spPr bwMode="auto">
          <a:xfrm>
            <a:off x="2208213" y="2852738"/>
            <a:ext cx="2209800"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285" name="Text Box 21"/>
          <p:cNvSpPr txBox="1">
            <a:spLocks noChangeArrowheads="1"/>
          </p:cNvSpPr>
          <p:nvPr/>
        </p:nvSpPr>
        <p:spPr bwMode="auto">
          <a:xfrm>
            <a:off x="8167688" y="4652964"/>
            <a:ext cx="193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cs-CZ" altLang="cs-CZ" sz="2000" b="1">
                <a:solidFill>
                  <a:srgbClr val="3333CC"/>
                </a:solidFill>
                <a:latin typeface="Tahoma" panose="020B0604030504040204" pitchFamily="34" charset="0"/>
              </a:rPr>
              <a:t>expozice</a:t>
            </a:r>
            <a:endParaRPr lang="de-DE" altLang="cs-CZ" sz="2000" b="1">
              <a:solidFill>
                <a:srgbClr val="3333CC"/>
              </a:solidFill>
              <a:latin typeface="Tahoma" panose="020B0604030504040204" pitchFamily="34" charset="0"/>
            </a:endParaRPr>
          </a:p>
        </p:txBody>
      </p:sp>
      <p:pic>
        <p:nvPicPr>
          <p:cNvPr id="11287" name="Picture 24" descr="jat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114" y="1771651"/>
            <a:ext cx="21875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8" name="Picture 25" descr="jat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114" y="4365626"/>
            <a:ext cx="21875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289" name="Object 26"/>
          <p:cNvGraphicFramePr>
            <a:graphicFrameLocks noChangeAspect="1"/>
          </p:cNvGraphicFramePr>
          <p:nvPr/>
        </p:nvGraphicFramePr>
        <p:xfrm>
          <a:off x="2927350" y="5492751"/>
          <a:ext cx="215900" cy="206375"/>
        </p:xfrm>
        <a:graphic>
          <a:graphicData uri="http://schemas.openxmlformats.org/presentationml/2006/ole">
            <mc:AlternateContent xmlns:mc="http://schemas.openxmlformats.org/markup-compatibility/2006">
              <mc:Choice xmlns:v="urn:schemas-microsoft-com:vml" Requires="v">
                <p:oleObj spid="_x0000_s4140" name="CorelDRAW" r:id="rId4" imgW="5857875" imgH="4981575" progId="CorelDraw.Graphic.8">
                  <p:embed/>
                </p:oleObj>
              </mc:Choice>
              <mc:Fallback>
                <p:oleObj name="CorelDRAW" r:id="rId4" imgW="5857875" imgH="4981575" progId="CorelDraw.Graphic.8">
                  <p:embed/>
                  <p:pic>
                    <p:nvPicPr>
                      <p:cNvPr id="11289"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7350" y="5492751"/>
                        <a:ext cx="215900" cy="20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90" name="AutoShape 27"/>
          <p:cNvSpPr>
            <a:spLocks noChangeArrowheads="1"/>
          </p:cNvSpPr>
          <p:nvPr/>
        </p:nvSpPr>
        <p:spPr bwMode="auto">
          <a:xfrm>
            <a:off x="6959601" y="2781300"/>
            <a:ext cx="504825" cy="71438"/>
          </a:xfrm>
          <a:prstGeom prst="rightArrow">
            <a:avLst>
              <a:gd name="adj1" fmla="val 50000"/>
              <a:gd name="adj2" fmla="val 176665"/>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11291" name="Rectangle 29"/>
          <p:cNvSpPr>
            <a:spLocks noChangeArrowheads="1"/>
          </p:cNvSpPr>
          <p:nvPr/>
        </p:nvSpPr>
        <p:spPr bwMode="auto">
          <a:xfrm>
            <a:off x="2424113" y="2492375"/>
            <a:ext cx="1295400" cy="649288"/>
          </a:xfrm>
          <a:prstGeom prst="rect">
            <a:avLst/>
          </a:prstGeom>
          <a:solidFill>
            <a:schemeClr val="accent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graphicFrame>
        <p:nvGraphicFramePr>
          <p:cNvPr id="11292" name="Object 30"/>
          <p:cNvGraphicFramePr>
            <a:graphicFrameLocks noChangeAspect="1"/>
          </p:cNvGraphicFramePr>
          <p:nvPr/>
        </p:nvGraphicFramePr>
        <p:xfrm>
          <a:off x="2847976" y="2620963"/>
          <a:ext cx="442913" cy="425450"/>
        </p:xfrm>
        <a:graphic>
          <a:graphicData uri="http://schemas.openxmlformats.org/presentationml/2006/ole">
            <mc:AlternateContent xmlns:mc="http://schemas.openxmlformats.org/markup-compatibility/2006">
              <mc:Choice xmlns:v="urn:schemas-microsoft-com:vml" Requires="v">
                <p:oleObj spid="_x0000_s4141" name="CorelDRAW" r:id="rId6" imgW="5857875" imgH="4981575" progId="CorelDraw.Graphic.8">
                  <p:embed/>
                </p:oleObj>
              </mc:Choice>
              <mc:Fallback>
                <p:oleObj name="CorelDRAW" r:id="rId6" imgW="5857875" imgH="4981575" progId="CorelDraw.Graphic.8">
                  <p:embed/>
                  <p:pic>
                    <p:nvPicPr>
                      <p:cNvPr id="11292"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7976" y="2620963"/>
                        <a:ext cx="442913"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93" name="Line 31"/>
          <p:cNvSpPr>
            <a:spLocks noChangeShapeType="1"/>
          </p:cNvSpPr>
          <p:nvPr/>
        </p:nvSpPr>
        <p:spPr bwMode="auto">
          <a:xfrm>
            <a:off x="6959600" y="5589588"/>
            <a:ext cx="4318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294" name="AutoShape 32"/>
          <p:cNvSpPr>
            <a:spLocks noChangeArrowheads="1"/>
          </p:cNvSpPr>
          <p:nvPr/>
        </p:nvSpPr>
        <p:spPr bwMode="auto">
          <a:xfrm>
            <a:off x="7896226" y="4724401"/>
            <a:ext cx="360363" cy="358775"/>
          </a:xfrm>
          <a:prstGeom prst="downArrow">
            <a:avLst>
              <a:gd name="adj1" fmla="val 50000"/>
              <a:gd name="adj2" fmla="val 25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2" name="Nadpis 1"/>
          <p:cNvSpPr>
            <a:spLocks noGrp="1"/>
          </p:cNvSpPr>
          <p:nvPr>
            <p:ph type="title"/>
          </p:nvPr>
        </p:nvSpPr>
        <p:spPr/>
        <p:txBody>
          <a:bodyPr>
            <a:normAutofit fontScale="90000"/>
          </a:bodyPr>
          <a:lstStyle/>
          <a:p>
            <a:r>
              <a:rPr lang="cs-CZ" dirty="0"/>
              <a:t>Basic </a:t>
            </a:r>
            <a:r>
              <a:rPr lang="cs-CZ" dirty="0" err="1"/>
              <a:t>mechanisms</a:t>
            </a:r>
            <a:r>
              <a:rPr lang="cs-CZ" dirty="0"/>
              <a:t> - </a:t>
            </a:r>
            <a:r>
              <a:rPr lang="cs-CZ" dirty="0" err="1"/>
              <a:t>induction</a:t>
            </a:r>
            <a:endParaRPr lang="cs-CZ" dirty="0"/>
          </a:p>
        </p:txBody>
      </p:sp>
    </p:spTree>
    <p:extLst>
      <p:ext uri="{BB962C8B-B14F-4D97-AF65-F5344CB8AC3E}">
        <p14:creationId xmlns:p14="http://schemas.microsoft.com/office/powerpoint/2010/main" val="326622350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16864" y="473697"/>
            <a:ext cx="10871200" cy="990600"/>
          </a:xfrm>
        </p:spPr>
        <p:txBody>
          <a:bodyPr/>
          <a:lstStyle/>
          <a:p>
            <a:r>
              <a:rPr lang="en-US" dirty="0"/>
              <a:t>Classifying drug interactions</a:t>
            </a:r>
          </a:p>
        </p:txBody>
      </p:sp>
      <p:sp>
        <p:nvSpPr>
          <p:cNvPr id="3" name="Zástupný symbol pro obsah 2"/>
          <p:cNvSpPr>
            <a:spLocks noGrp="1"/>
          </p:cNvSpPr>
          <p:nvPr>
            <p:ph sz="quarter" idx="1"/>
          </p:nvPr>
        </p:nvSpPr>
        <p:spPr/>
        <p:txBody>
          <a:bodyPr>
            <a:normAutofit fontScale="92500" lnSpcReduction="10000"/>
          </a:bodyPr>
          <a:lstStyle/>
          <a:p>
            <a:pPr marL="457200" indent="-457200">
              <a:buFont typeface="Arial" panose="020B0604020202020204" pitchFamily="34" charset="0"/>
              <a:buChar char="•"/>
            </a:pPr>
            <a:r>
              <a:rPr lang="en-US" sz="3600" dirty="0"/>
              <a:t>Interrelationship 2 or more drugs at the level of:</a:t>
            </a:r>
            <a:endParaRPr lang="cs-CZ" sz="3600" dirty="0"/>
          </a:p>
          <a:p>
            <a:pPr marL="1257300" lvl="2" indent="-342900">
              <a:lnSpc>
                <a:spcPct val="100000"/>
              </a:lnSpc>
              <a:buClr>
                <a:srgbClr val="0000DC"/>
              </a:buClr>
              <a:buFont typeface="Arial" panose="020B0604020202020204" pitchFamily="34" charset="0"/>
              <a:buChar char="•"/>
            </a:pPr>
            <a:r>
              <a:rPr lang="cs-CZ" sz="2800" b="1" dirty="0" err="1"/>
              <a:t>Pharmaceuticals</a:t>
            </a:r>
            <a:r>
              <a:rPr lang="cs-CZ" sz="2800" b="1" dirty="0"/>
              <a:t> </a:t>
            </a:r>
            <a:r>
              <a:rPr lang="cs-CZ" sz="2800" dirty="0"/>
              <a:t>- </a:t>
            </a:r>
            <a:r>
              <a:rPr lang="en-US" sz="2800" dirty="0" err="1"/>
              <a:t>physico</a:t>
            </a:r>
            <a:r>
              <a:rPr lang="en-US" sz="2800" dirty="0"/>
              <a:t>-chemical and chemical interactions of the components</a:t>
            </a:r>
            <a:r>
              <a:rPr lang="cs-CZ" sz="2800" dirty="0"/>
              <a:t> </a:t>
            </a:r>
          </a:p>
          <a:p>
            <a:pPr marL="1257300" lvl="2" indent="-342900">
              <a:lnSpc>
                <a:spcPct val="100000"/>
              </a:lnSpc>
              <a:buClr>
                <a:srgbClr val="0000DC"/>
              </a:buClr>
              <a:buFont typeface="Arial" panose="020B0604020202020204" pitchFamily="34" charset="0"/>
              <a:buChar char="•"/>
            </a:pPr>
            <a:r>
              <a:rPr lang="cs-CZ" sz="2800" b="1" dirty="0" err="1"/>
              <a:t>Pharmacokinetics</a:t>
            </a:r>
            <a:r>
              <a:rPr lang="cs-CZ" sz="2800" b="1" dirty="0"/>
              <a:t> </a:t>
            </a:r>
            <a:r>
              <a:rPr lang="cs-CZ" sz="2800" dirty="0"/>
              <a:t>– </a:t>
            </a:r>
            <a:r>
              <a:rPr lang="en-US" sz="2800" dirty="0"/>
              <a:t>Involves absorption, distribution, metabolism and excretion, all of them being associated with both treatment failure or toxicity</a:t>
            </a:r>
            <a:endParaRPr lang="cs-CZ" sz="2800" dirty="0"/>
          </a:p>
          <a:p>
            <a:pPr marL="1257300" lvl="2" indent="-342900">
              <a:lnSpc>
                <a:spcPct val="100000"/>
              </a:lnSpc>
              <a:buClr>
                <a:srgbClr val="0000DC"/>
              </a:buClr>
              <a:buFont typeface="Arial" panose="020B0604020202020204" pitchFamily="34" charset="0"/>
              <a:buChar char="•"/>
            </a:pPr>
            <a:r>
              <a:rPr lang="cs-CZ" sz="2800" b="1" dirty="0" err="1"/>
              <a:t>Pharmacodynamics</a:t>
            </a:r>
            <a:r>
              <a:rPr lang="cs-CZ" sz="2800" dirty="0"/>
              <a:t> - </a:t>
            </a:r>
            <a:r>
              <a:rPr lang="en-US" sz="2800" dirty="0"/>
              <a:t>interaction of active ingredients at the level </a:t>
            </a:r>
            <a:endParaRPr lang="cs-CZ" sz="2800" dirty="0"/>
          </a:p>
          <a:p>
            <a:pPr marL="1714500" lvl="3" indent="-342900">
              <a:lnSpc>
                <a:spcPct val="100000"/>
              </a:lnSpc>
              <a:buClr>
                <a:srgbClr val="0000DC"/>
              </a:buClr>
              <a:buFont typeface="Arial" panose="020B0604020202020204" pitchFamily="34" charset="0"/>
              <a:buChar char="•"/>
            </a:pPr>
            <a:r>
              <a:rPr lang="en-US" sz="2800" dirty="0"/>
              <a:t>direct effect at receptor function, </a:t>
            </a:r>
            <a:endParaRPr lang="cs-CZ" sz="2800" dirty="0"/>
          </a:p>
          <a:p>
            <a:pPr marL="1714500" lvl="3" indent="-342900">
              <a:lnSpc>
                <a:spcPct val="100000"/>
              </a:lnSpc>
              <a:buClr>
                <a:srgbClr val="0000DC"/>
              </a:buClr>
              <a:buFont typeface="Arial" panose="020B0604020202020204" pitchFamily="34" charset="0"/>
              <a:buChar char="•"/>
            </a:pPr>
            <a:r>
              <a:rPr lang="en-US" sz="2800" dirty="0"/>
              <a:t>interference with a biological or physiological control process and </a:t>
            </a:r>
            <a:endParaRPr lang="cs-CZ" sz="2800" dirty="0"/>
          </a:p>
          <a:p>
            <a:pPr marL="1714500" lvl="3" indent="-342900">
              <a:lnSpc>
                <a:spcPct val="100000"/>
              </a:lnSpc>
              <a:buClr>
                <a:srgbClr val="0000DC"/>
              </a:buClr>
              <a:buFont typeface="Arial" panose="020B0604020202020204" pitchFamily="34" charset="0"/>
              <a:buChar char="•"/>
            </a:pPr>
            <a:r>
              <a:rPr lang="en-US" sz="2800" dirty="0"/>
              <a:t>additive/opposed pharmacological effect.. </a:t>
            </a:r>
          </a:p>
        </p:txBody>
      </p:sp>
    </p:spTree>
    <p:extLst>
      <p:ext uri="{BB962C8B-B14F-4D97-AF65-F5344CB8AC3E}">
        <p14:creationId xmlns:p14="http://schemas.microsoft.com/office/powerpoint/2010/main" val="4675253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nvGraphicFramePr>
        <p:xfrm>
          <a:off x="1919289" y="1484313"/>
          <a:ext cx="8353425" cy="5110162"/>
        </p:xfrm>
        <a:graphic>
          <a:graphicData uri="http://schemas.openxmlformats.org/presentationml/2006/ole">
            <mc:AlternateContent xmlns:mc="http://schemas.openxmlformats.org/markup-compatibility/2006">
              <mc:Choice xmlns:v="urn:schemas-microsoft-com:vml" Requires="v">
                <p:oleObj spid="_x0000_s5143" name="Graf" r:id="rId3" imgW="5810142" imgH="3552972" progId="Excel.Chart.8">
                  <p:embed/>
                </p:oleObj>
              </mc:Choice>
              <mc:Fallback>
                <p:oleObj name="Graf" r:id="rId3" imgW="5810142" imgH="3552972" progId="Excel.Chart.8">
                  <p:embed/>
                  <p:pic>
                    <p:nvPicPr>
                      <p:cNvPr id="1331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289" y="1484313"/>
                        <a:ext cx="8353425" cy="511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Nadpis 1"/>
          <p:cNvSpPr>
            <a:spLocks noGrp="1"/>
          </p:cNvSpPr>
          <p:nvPr>
            <p:ph type="title"/>
          </p:nvPr>
        </p:nvSpPr>
        <p:spPr/>
        <p:txBody>
          <a:bodyPr>
            <a:normAutofit fontScale="90000"/>
          </a:bodyPr>
          <a:lstStyle/>
          <a:p>
            <a:r>
              <a:rPr lang="cs-CZ" dirty="0" err="1"/>
              <a:t>Drug</a:t>
            </a:r>
            <a:r>
              <a:rPr lang="cs-CZ" dirty="0"/>
              <a:t> </a:t>
            </a:r>
            <a:r>
              <a:rPr lang="cs-CZ" dirty="0" err="1"/>
              <a:t>interactions</a:t>
            </a:r>
            <a:r>
              <a:rPr lang="cs-CZ" dirty="0"/>
              <a:t> - </a:t>
            </a:r>
            <a:r>
              <a:rPr lang="cs-CZ" dirty="0" err="1"/>
              <a:t>induction</a:t>
            </a:r>
            <a:endParaRPr lang="cs-CZ" dirty="0"/>
          </a:p>
        </p:txBody>
      </p:sp>
      <p:sp>
        <p:nvSpPr>
          <p:cNvPr id="3" name="TextovéPole 2">
            <a:extLst>
              <a:ext uri="{FF2B5EF4-FFF2-40B4-BE49-F238E27FC236}">
                <a16:creationId xmlns:a16="http://schemas.microsoft.com/office/drawing/2014/main" id="{AD426343-C778-4249-8DC3-AA2ECE2217D9}"/>
              </a:ext>
            </a:extLst>
          </p:cNvPr>
          <p:cNvSpPr txBox="1"/>
          <p:nvPr/>
        </p:nvSpPr>
        <p:spPr>
          <a:xfrm>
            <a:off x="10407192" y="4458879"/>
            <a:ext cx="1388650" cy="461665"/>
          </a:xfrm>
          <a:prstGeom prst="rect">
            <a:avLst/>
          </a:prstGeom>
          <a:noFill/>
        </p:spPr>
        <p:txBody>
          <a:bodyPr wrap="none" rtlCol="0">
            <a:spAutoFit/>
          </a:bodyPr>
          <a:lstStyle/>
          <a:p>
            <a:r>
              <a:rPr lang="cs-CZ" dirty="0"/>
              <a:t>AUC (%)</a:t>
            </a:r>
          </a:p>
        </p:txBody>
      </p:sp>
    </p:spTree>
    <p:extLst>
      <p:ext uri="{BB962C8B-B14F-4D97-AF65-F5344CB8AC3E}">
        <p14:creationId xmlns:p14="http://schemas.microsoft.com/office/powerpoint/2010/main" val="25939995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Drug</a:t>
            </a:r>
            <a:r>
              <a:rPr lang="cs-CZ" dirty="0"/>
              <a:t> </a:t>
            </a:r>
            <a:r>
              <a:rPr lang="cs-CZ" dirty="0" err="1"/>
              <a:t>interactions</a:t>
            </a:r>
            <a:r>
              <a:rPr lang="cs-CZ" dirty="0"/>
              <a:t> – </a:t>
            </a:r>
            <a:r>
              <a:rPr lang="cs-CZ" dirty="0" err="1"/>
              <a:t>slow</a:t>
            </a:r>
            <a:r>
              <a:rPr lang="cs-CZ" dirty="0"/>
              <a:t> </a:t>
            </a:r>
            <a:r>
              <a:rPr lang="cs-CZ" dirty="0" err="1"/>
              <a:t>onset</a:t>
            </a:r>
            <a:r>
              <a:rPr lang="cs-CZ" dirty="0"/>
              <a:t> </a:t>
            </a:r>
            <a:r>
              <a:rPr lang="cs-CZ" dirty="0" err="1"/>
              <a:t>of</a:t>
            </a:r>
            <a:r>
              <a:rPr lang="cs-CZ" dirty="0"/>
              <a:t> </a:t>
            </a:r>
            <a:r>
              <a:rPr lang="cs-CZ" dirty="0" err="1"/>
              <a:t>induction</a:t>
            </a:r>
            <a:endParaRPr lang="cs-CZ" dirty="0"/>
          </a:p>
        </p:txBody>
      </p:sp>
      <p:graphicFrame>
        <p:nvGraphicFramePr>
          <p:cNvPr id="14338" name="Object 4"/>
          <p:cNvGraphicFramePr>
            <a:graphicFrameLocks noGrp="1" noChangeAspect="1"/>
          </p:cNvGraphicFramePr>
          <p:nvPr>
            <p:ph idx="4294967295"/>
            <p:extLst/>
          </p:nvPr>
        </p:nvGraphicFramePr>
        <p:xfrm>
          <a:off x="1981201" y="1412776"/>
          <a:ext cx="8415337" cy="5073650"/>
        </p:xfrm>
        <a:graphic>
          <a:graphicData uri="http://schemas.openxmlformats.org/presentationml/2006/ole">
            <mc:AlternateContent xmlns:mc="http://schemas.openxmlformats.org/markup-compatibility/2006">
              <mc:Choice xmlns:v="urn:schemas-microsoft-com:vml" Requires="v">
                <p:oleObj spid="_x0000_s6167" name="Graf" r:id="rId3" imgW="7124743" imgH="4295769" progId="Excel.Chart.8">
                  <p:embed/>
                </p:oleObj>
              </mc:Choice>
              <mc:Fallback>
                <p:oleObj name="Graf" r:id="rId3" imgW="7124743" imgH="4295769" progId="Excel.Chart.8">
                  <p:embed/>
                  <p:pic>
                    <p:nvPicPr>
                      <p:cNvPr id="1433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1" y="1412776"/>
                        <a:ext cx="8415337" cy="507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ovéPole 2">
            <a:extLst>
              <a:ext uri="{FF2B5EF4-FFF2-40B4-BE49-F238E27FC236}">
                <a16:creationId xmlns:a16="http://schemas.microsoft.com/office/drawing/2014/main" id="{4E5BFFFB-4A24-46DB-8053-992D36AAC2E6}"/>
              </a:ext>
            </a:extLst>
          </p:cNvPr>
          <p:cNvSpPr txBox="1"/>
          <p:nvPr/>
        </p:nvSpPr>
        <p:spPr>
          <a:xfrm>
            <a:off x="10473179" y="4317477"/>
            <a:ext cx="1388650" cy="461665"/>
          </a:xfrm>
          <a:prstGeom prst="rect">
            <a:avLst/>
          </a:prstGeom>
          <a:noFill/>
        </p:spPr>
        <p:txBody>
          <a:bodyPr wrap="none" rtlCol="0">
            <a:spAutoFit/>
          </a:bodyPr>
          <a:lstStyle/>
          <a:p>
            <a:r>
              <a:rPr lang="cs-CZ" dirty="0"/>
              <a:t>AUC (%)</a:t>
            </a:r>
          </a:p>
        </p:txBody>
      </p:sp>
    </p:spTree>
    <p:extLst>
      <p:ext uri="{BB962C8B-B14F-4D97-AF65-F5344CB8AC3E}">
        <p14:creationId xmlns:p14="http://schemas.microsoft.com/office/powerpoint/2010/main" val="3629092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Inductors</a:t>
            </a:r>
            <a:endParaRPr lang="cs-CZ" dirty="0"/>
          </a:p>
        </p:txBody>
      </p:sp>
      <p:pic>
        <p:nvPicPr>
          <p:cNvPr id="3" name="Obrázek 2"/>
          <p:cNvPicPr>
            <a:picLocks noChangeAspect="1"/>
          </p:cNvPicPr>
          <p:nvPr/>
        </p:nvPicPr>
        <p:blipFill>
          <a:blip r:embed="rId2"/>
          <a:stretch>
            <a:fillRect/>
          </a:stretch>
        </p:blipFill>
        <p:spPr>
          <a:xfrm>
            <a:off x="437667" y="1555423"/>
            <a:ext cx="11233932" cy="3722543"/>
          </a:xfrm>
          <a:prstGeom prst="rect">
            <a:avLst/>
          </a:prstGeom>
        </p:spPr>
      </p:pic>
      <p:sp>
        <p:nvSpPr>
          <p:cNvPr id="4" name="Obdélník 3"/>
          <p:cNvSpPr/>
          <p:nvPr/>
        </p:nvSpPr>
        <p:spPr>
          <a:xfrm>
            <a:off x="1063882" y="5447649"/>
            <a:ext cx="10753200" cy="1200329"/>
          </a:xfrm>
          <a:prstGeom prst="rect">
            <a:avLst/>
          </a:prstGeom>
        </p:spPr>
        <p:txBody>
          <a:bodyPr wrap="square">
            <a:spAutoFit/>
          </a:bodyPr>
          <a:lstStyle/>
          <a:p>
            <a:r>
              <a:rPr lang="en-US" altLang="en-US" b="1" dirty="0"/>
              <a:t>It may be seconds up to weeks  for example in case of enzyme induction, it needs weeks for protein synthesis, while enzyme inhibition occurs rapidly</a:t>
            </a:r>
            <a:r>
              <a:rPr lang="en-US" altLang="en-US" dirty="0"/>
              <a:t>.     </a:t>
            </a:r>
          </a:p>
        </p:txBody>
      </p:sp>
    </p:spTree>
    <p:extLst>
      <p:ext uri="{BB962C8B-B14F-4D97-AF65-F5344CB8AC3E}">
        <p14:creationId xmlns:p14="http://schemas.microsoft.com/office/powerpoint/2010/main" val="1152029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cs-CZ" sz="3600" dirty="0" err="1"/>
              <a:t>Pharmacodynamics</a:t>
            </a:r>
            <a:r>
              <a:rPr lang="cs-CZ" sz="3600" dirty="0"/>
              <a:t> </a:t>
            </a:r>
            <a:r>
              <a:rPr lang="cs-CZ" sz="3600" dirty="0" err="1"/>
              <a:t>drug</a:t>
            </a:r>
            <a:r>
              <a:rPr lang="cs-CZ" sz="3600" dirty="0"/>
              <a:t> </a:t>
            </a:r>
            <a:r>
              <a:rPr lang="cs-CZ" sz="3600" dirty="0" err="1"/>
              <a:t>interactions</a:t>
            </a:r>
            <a:endParaRPr lang="cs-CZ" sz="3600" dirty="0"/>
          </a:p>
        </p:txBody>
      </p:sp>
    </p:spTree>
    <p:extLst>
      <p:ext uri="{BB962C8B-B14F-4D97-AF65-F5344CB8AC3E}">
        <p14:creationId xmlns:p14="http://schemas.microsoft.com/office/powerpoint/2010/main" val="37557775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r>
              <a:rPr lang="cs-CZ" dirty="0" err="1"/>
              <a:t>Pharmacodynamics</a:t>
            </a:r>
            <a:r>
              <a:rPr lang="cs-CZ" dirty="0"/>
              <a:t> </a:t>
            </a:r>
            <a:r>
              <a:rPr lang="cs-CZ" dirty="0" err="1"/>
              <a:t>drug</a:t>
            </a:r>
            <a:r>
              <a:rPr lang="cs-CZ" dirty="0"/>
              <a:t> </a:t>
            </a:r>
            <a:r>
              <a:rPr lang="cs-CZ" dirty="0" err="1"/>
              <a:t>interactions</a:t>
            </a:r>
            <a:endParaRPr lang="cs-CZ" dirty="0"/>
          </a:p>
        </p:txBody>
      </p:sp>
      <p:sp>
        <p:nvSpPr>
          <p:cNvPr id="5" name="Zástupný symbol pro obsah 4"/>
          <p:cNvSpPr>
            <a:spLocks noGrp="1"/>
          </p:cNvSpPr>
          <p:nvPr>
            <p:ph sz="quarter" idx="1"/>
          </p:nvPr>
        </p:nvSpPr>
        <p:spPr/>
        <p:txBody>
          <a:bodyPr/>
          <a:lstStyle/>
          <a:p>
            <a:r>
              <a:rPr lang="en-US" altLang="en-US" b="1" dirty="0"/>
              <a:t>It means alteration of the dug action without change in its serum concentration by pharmacokinetic factors.</a:t>
            </a:r>
          </a:p>
        </p:txBody>
      </p:sp>
      <p:sp>
        <p:nvSpPr>
          <p:cNvPr id="6" name="Rectangle 15"/>
          <p:cNvSpPr/>
          <p:nvPr/>
        </p:nvSpPr>
        <p:spPr>
          <a:xfrm>
            <a:off x="2498103" y="3271100"/>
            <a:ext cx="5759777" cy="2438168"/>
          </a:xfrm>
          <a:prstGeom prst="rect">
            <a:avLst/>
          </a:prstGeom>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r" defTabSz="914400" rtl="1" eaLnBrk="1" latinLnBrk="0" hangingPunct="1">
              <a:defRPr sz="2400" kern="1200">
                <a:solidFill>
                  <a:schemeClr val="tx1"/>
                </a:solidFill>
                <a:latin typeface="Times New Roman" pitchFamily="18" charset="0"/>
                <a:ea typeface="+mn-ea"/>
                <a:cs typeface="Times New Roman" pitchFamily="18" charset="0"/>
              </a:defRPr>
            </a:lvl6pPr>
            <a:lvl7pPr marL="2743200" algn="r" defTabSz="914400" rtl="1" eaLnBrk="1" latinLnBrk="0" hangingPunct="1">
              <a:defRPr sz="2400" kern="1200">
                <a:solidFill>
                  <a:schemeClr val="tx1"/>
                </a:solidFill>
                <a:latin typeface="Times New Roman" pitchFamily="18" charset="0"/>
                <a:ea typeface="+mn-ea"/>
                <a:cs typeface="Times New Roman" pitchFamily="18" charset="0"/>
              </a:defRPr>
            </a:lvl7pPr>
            <a:lvl8pPr marL="3200400" algn="r" defTabSz="914400" rtl="1" eaLnBrk="1" latinLnBrk="0" hangingPunct="1">
              <a:defRPr sz="2400" kern="1200">
                <a:solidFill>
                  <a:schemeClr val="tx1"/>
                </a:solidFill>
                <a:latin typeface="Times New Roman" pitchFamily="18" charset="0"/>
                <a:ea typeface="+mn-ea"/>
                <a:cs typeface="Times New Roman" pitchFamily="18" charset="0"/>
              </a:defRPr>
            </a:lvl8pPr>
            <a:lvl9pPr marL="3657600" algn="r" defTabSz="914400" rtl="1" eaLnBrk="1" latinLnBrk="0" hangingPunct="1">
              <a:defRPr sz="2400" kern="1200">
                <a:solidFill>
                  <a:schemeClr val="tx1"/>
                </a:solidFill>
                <a:latin typeface="Times New Roman" pitchFamily="18" charset="0"/>
                <a:ea typeface="+mn-ea"/>
                <a:cs typeface="Times New Roman" pitchFamily="18" charset="0"/>
              </a:defRPr>
            </a:lvl9pPr>
          </a:lstStyle>
          <a:p>
            <a:pPr>
              <a:lnSpc>
                <a:spcPct val="140000"/>
              </a:lnSpc>
              <a:defRPr/>
            </a:pPr>
            <a:r>
              <a:rPr lang="th-TH" sz="2800" b="1" dirty="0">
                <a:solidFill>
                  <a:schemeClr val="tx1">
                    <a:lumMod val="95000"/>
                  </a:schemeClr>
                </a:solidFill>
                <a:latin typeface="+mn-lt"/>
              </a:rPr>
              <a:t>Additive effect : 1 + 1 =2</a:t>
            </a:r>
          </a:p>
          <a:p>
            <a:pPr>
              <a:lnSpc>
                <a:spcPct val="140000"/>
              </a:lnSpc>
              <a:defRPr/>
            </a:pPr>
            <a:r>
              <a:rPr lang="th-TH" sz="2800" b="1" dirty="0">
                <a:solidFill>
                  <a:schemeClr val="tx1">
                    <a:lumMod val="95000"/>
                  </a:schemeClr>
                </a:solidFill>
                <a:latin typeface="+mn-lt"/>
              </a:rPr>
              <a:t>Synergistic effect : 1 +1 &gt; 2</a:t>
            </a:r>
          </a:p>
          <a:p>
            <a:pPr>
              <a:lnSpc>
                <a:spcPct val="140000"/>
              </a:lnSpc>
              <a:defRPr/>
            </a:pPr>
            <a:r>
              <a:rPr lang="th-TH" sz="2800" b="1" dirty="0">
                <a:solidFill>
                  <a:schemeClr val="tx1">
                    <a:lumMod val="95000"/>
                  </a:schemeClr>
                </a:solidFill>
                <a:latin typeface="+mn-lt"/>
              </a:rPr>
              <a:t>Potentiation effect : 1 +</a:t>
            </a:r>
            <a:r>
              <a:rPr lang="en-US" sz="2800" b="1" dirty="0">
                <a:solidFill>
                  <a:schemeClr val="tx1">
                    <a:lumMod val="95000"/>
                  </a:schemeClr>
                </a:solidFill>
                <a:latin typeface="+mn-lt"/>
                <a:cs typeface="Angsana New" pitchFamily="18" charset="-34"/>
              </a:rPr>
              <a:t> </a:t>
            </a:r>
            <a:r>
              <a:rPr lang="th-TH" sz="2800" b="1" dirty="0">
                <a:solidFill>
                  <a:schemeClr val="tx1">
                    <a:lumMod val="95000"/>
                  </a:schemeClr>
                </a:solidFill>
                <a:latin typeface="+mn-lt"/>
              </a:rPr>
              <a:t>0 =2</a:t>
            </a:r>
          </a:p>
          <a:p>
            <a:pPr>
              <a:lnSpc>
                <a:spcPct val="140000"/>
              </a:lnSpc>
              <a:defRPr/>
            </a:pPr>
            <a:r>
              <a:rPr lang="th-TH" sz="2800" b="1" dirty="0">
                <a:solidFill>
                  <a:schemeClr val="tx1">
                    <a:lumMod val="95000"/>
                  </a:schemeClr>
                </a:solidFill>
                <a:latin typeface="+mn-lt"/>
              </a:rPr>
              <a:t>Antagonism : 1-1 = 0</a:t>
            </a:r>
          </a:p>
        </p:txBody>
      </p:sp>
    </p:spTree>
    <p:extLst>
      <p:ext uri="{BB962C8B-B14F-4D97-AF65-F5344CB8AC3E}">
        <p14:creationId xmlns:p14="http://schemas.microsoft.com/office/powerpoint/2010/main" val="15852732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a:t>Pharmacodynamics</a:t>
            </a:r>
            <a:r>
              <a:rPr lang="cs-CZ" sz="3600" dirty="0"/>
              <a:t> </a:t>
            </a:r>
            <a:r>
              <a:rPr lang="cs-CZ" sz="3600" dirty="0" err="1"/>
              <a:t>drug</a:t>
            </a:r>
            <a:r>
              <a:rPr lang="cs-CZ" sz="3600" dirty="0"/>
              <a:t> </a:t>
            </a:r>
            <a:r>
              <a:rPr lang="cs-CZ" sz="3600" dirty="0" err="1"/>
              <a:t>interactions</a:t>
            </a:r>
            <a:r>
              <a:rPr lang="cs-CZ" sz="3600" dirty="0"/>
              <a:t> - </a:t>
            </a:r>
            <a:r>
              <a:rPr lang="cs-CZ" sz="3600" dirty="0" err="1"/>
              <a:t>examples</a:t>
            </a:r>
            <a:endParaRPr lang="cs-CZ" sz="3600" dirty="0"/>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9030"/>
          <a:stretch/>
        </p:blipFill>
        <p:spPr bwMode="auto">
          <a:xfrm>
            <a:off x="1609404" y="1021111"/>
            <a:ext cx="8593167" cy="560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78795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27648" y="162824"/>
            <a:ext cx="8229600" cy="990600"/>
          </a:xfrm>
        </p:spPr>
        <p:txBody>
          <a:bodyPr/>
          <a:lstStyle/>
          <a:p>
            <a:r>
              <a:rPr lang="cs-CZ" sz="3600" dirty="0"/>
              <a:t>QT interval </a:t>
            </a:r>
            <a:r>
              <a:rPr lang="cs-CZ" sz="3600" dirty="0" err="1"/>
              <a:t>prolongation</a:t>
            </a:r>
            <a:endParaRPr lang="cs-CZ" sz="3600" dirty="0"/>
          </a:p>
        </p:txBody>
      </p:sp>
      <p:pic>
        <p:nvPicPr>
          <p:cNvPr id="6" name="Obrázek 5"/>
          <p:cNvPicPr>
            <a:picLocks noChangeAspect="1"/>
          </p:cNvPicPr>
          <p:nvPr/>
        </p:nvPicPr>
        <p:blipFill>
          <a:blip r:embed="rId2"/>
          <a:stretch>
            <a:fillRect/>
          </a:stretch>
        </p:blipFill>
        <p:spPr>
          <a:xfrm>
            <a:off x="6240016" y="4293097"/>
            <a:ext cx="4186808" cy="2449425"/>
          </a:xfrm>
          <a:prstGeom prst="rect">
            <a:avLst/>
          </a:prstGeom>
        </p:spPr>
      </p:pic>
      <p:graphicFrame>
        <p:nvGraphicFramePr>
          <p:cNvPr id="7" name="Diagram 6"/>
          <p:cNvGraphicFramePr/>
          <p:nvPr>
            <p:extLst>
              <p:ext uri="{D42A27DB-BD31-4B8C-83A1-F6EECF244321}">
                <p14:modId xmlns:p14="http://schemas.microsoft.com/office/powerpoint/2010/main" val="3315787249"/>
              </p:ext>
            </p:extLst>
          </p:nvPr>
        </p:nvGraphicFramePr>
        <p:xfrm>
          <a:off x="1775520" y="620688"/>
          <a:ext cx="8496944" cy="6237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Plus 7"/>
          <p:cNvSpPr/>
          <p:nvPr/>
        </p:nvSpPr>
        <p:spPr>
          <a:xfrm>
            <a:off x="2783632" y="3897052"/>
            <a:ext cx="720080" cy="79208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Plus 8"/>
          <p:cNvSpPr/>
          <p:nvPr/>
        </p:nvSpPr>
        <p:spPr>
          <a:xfrm>
            <a:off x="5303912" y="1735876"/>
            <a:ext cx="720080" cy="79208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se zakulacenými rohy na opačné straně 9"/>
          <p:cNvSpPr/>
          <p:nvPr/>
        </p:nvSpPr>
        <p:spPr>
          <a:xfrm>
            <a:off x="1703512" y="404664"/>
            <a:ext cx="1080121" cy="1008112"/>
          </a:xfrm>
          <a:prstGeom prst="round2DiagRect">
            <a:avLst/>
          </a:prstGeom>
          <a:solidFill>
            <a:schemeClr val="bg1"/>
          </a:solidFill>
          <a:ln>
            <a:solidFill>
              <a:srgbClr val="0000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cs-CZ" sz="2800" b="1" dirty="0">
                <a:solidFill>
                  <a:schemeClr val="tx1"/>
                </a:solidFill>
              </a:rPr>
              <a:t>TKI</a:t>
            </a:r>
          </a:p>
        </p:txBody>
      </p:sp>
    </p:spTree>
    <p:extLst>
      <p:ext uri="{BB962C8B-B14F-4D97-AF65-F5344CB8AC3E}">
        <p14:creationId xmlns:p14="http://schemas.microsoft.com/office/powerpoint/2010/main" val="13287265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a:t>Opposing</a:t>
            </a:r>
            <a:r>
              <a:rPr lang="cs-CZ" sz="3600" dirty="0"/>
              <a:t> </a:t>
            </a:r>
            <a:r>
              <a:rPr lang="cs-CZ" sz="3600" dirty="0" err="1"/>
              <a:t>or</a:t>
            </a:r>
            <a:r>
              <a:rPr lang="cs-CZ" sz="3600" dirty="0"/>
              <a:t> </a:t>
            </a:r>
            <a:r>
              <a:rPr lang="cs-CZ" sz="3600" dirty="0" err="1"/>
              <a:t>antagonistic</a:t>
            </a:r>
            <a:r>
              <a:rPr lang="cs-CZ" sz="3600" dirty="0"/>
              <a:t> </a:t>
            </a:r>
            <a:r>
              <a:rPr lang="cs-CZ" sz="3600" dirty="0" err="1"/>
              <a:t>interactions</a:t>
            </a:r>
            <a:endParaRPr lang="cs-CZ" sz="36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553" y="1747248"/>
            <a:ext cx="8144991" cy="4897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65361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en-US" sz="3200" dirty="0"/>
              <a:t>Important Drug Interactions in the Elderly</a:t>
            </a:r>
            <a:endParaRPr lang="cs-CZ" sz="32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551" y="1625597"/>
            <a:ext cx="8570828" cy="520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46912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FCCF9D59-05D5-4EE2-A3F2-0812AEB66296}"/>
              </a:ext>
            </a:extLst>
          </p:cNvPr>
          <p:cNvSpPr>
            <a:spLocks noGrp="1"/>
          </p:cNvSpPr>
          <p:nvPr>
            <p:ph type="title"/>
          </p:nvPr>
        </p:nvSpPr>
        <p:spPr/>
        <p:txBody>
          <a:bodyPr anchor="ctr"/>
          <a:lstStyle/>
          <a:p>
            <a:r>
              <a:rPr lang="en-US" dirty="0"/>
              <a:t>Drug interactions with food, drinks, herbs</a:t>
            </a:r>
            <a:endParaRPr lang="cs-CZ" dirty="0"/>
          </a:p>
        </p:txBody>
      </p:sp>
      <p:sp>
        <p:nvSpPr>
          <p:cNvPr id="4" name="Zástupný symbol pro číslo snímku 3">
            <a:extLst>
              <a:ext uri="{FF2B5EF4-FFF2-40B4-BE49-F238E27FC236}">
                <a16:creationId xmlns:a16="http://schemas.microsoft.com/office/drawing/2014/main" id="{02E15C4B-C1E8-432B-8634-DF0E8190D205}"/>
              </a:ext>
            </a:extLst>
          </p:cNvPr>
          <p:cNvSpPr>
            <a:spLocks noGrp="1"/>
          </p:cNvSpPr>
          <p:nvPr>
            <p:ph type="sldNum" sz="quarter" idx="11"/>
          </p:nvPr>
        </p:nvSpPr>
        <p:spPr/>
        <p:txBody>
          <a:bodyPr/>
          <a:lstStyle/>
          <a:p>
            <a:fld id="{1AD93096-5B34-4342-9326-69289CEAE4C2}" type="slidenum">
              <a:rPr lang="en-US" smtClean="0"/>
              <a:pPr/>
              <a:t>49</a:t>
            </a:fld>
            <a:endParaRPr lang="en-US" dirty="0">
              <a:solidFill>
                <a:srgbClr val="FFFFFF"/>
              </a:solidFill>
            </a:endParaRPr>
          </a:p>
        </p:txBody>
      </p:sp>
      <p:sp>
        <p:nvSpPr>
          <p:cNvPr id="3" name="Zástupný symbol pro zápatí 2">
            <a:extLst>
              <a:ext uri="{FF2B5EF4-FFF2-40B4-BE49-F238E27FC236}">
                <a16:creationId xmlns:a16="http://schemas.microsoft.com/office/drawing/2014/main" id="{D9DA04FE-4ED4-4969-849F-29CDE8C08429}"/>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866178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2031395" y="261320"/>
            <a:ext cx="8229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rmAutofit/>
          </a:bodyPr>
          <a:lst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r>
              <a:rPr lang="cs-CZ" altLang="cs-CZ" kern="0" dirty="0" err="1"/>
              <a:t>Drug</a:t>
            </a:r>
            <a:r>
              <a:rPr lang="cs-CZ" altLang="cs-CZ" kern="0" dirty="0"/>
              <a:t> </a:t>
            </a:r>
            <a:r>
              <a:rPr lang="cs-CZ" altLang="cs-CZ" kern="0" dirty="0" err="1"/>
              <a:t>interactions</a:t>
            </a:r>
            <a:r>
              <a:rPr lang="cs-CZ" altLang="cs-CZ" kern="0" dirty="0"/>
              <a:t> - </a:t>
            </a:r>
            <a:r>
              <a:rPr lang="cs-CZ" altLang="cs-CZ" kern="0" dirty="0" err="1"/>
              <a:t>classification</a:t>
            </a:r>
            <a:endParaRPr lang="cs-CZ" kern="0" dirty="0"/>
          </a:p>
        </p:txBody>
      </p:sp>
      <p:graphicFrame>
        <p:nvGraphicFramePr>
          <p:cNvPr id="5" name="Diagram 4"/>
          <p:cNvGraphicFramePr/>
          <p:nvPr>
            <p:extLst>
              <p:ext uri="{D42A27DB-BD31-4B8C-83A1-F6EECF244321}">
                <p14:modId xmlns:p14="http://schemas.microsoft.com/office/powerpoint/2010/main" val="3906283591"/>
              </p:ext>
            </p:extLst>
          </p:nvPr>
        </p:nvGraphicFramePr>
        <p:xfrm>
          <a:off x="1991544" y="1700809"/>
          <a:ext cx="8269451" cy="5090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90053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4">
            <a:extLst>
              <a:ext uri="{FF2B5EF4-FFF2-40B4-BE49-F238E27FC236}">
                <a16:creationId xmlns:a16="http://schemas.microsoft.com/office/drawing/2014/main" id="{33562F05-9D0C-40BE-A7BF-3A305A1D0BDA}"/>
              </a:ext>
            </a:extLst>
          </p:cNvPr>
          <p:cNvSpPr>
            <a:spLocks noGrp="1"/>
          </p:cNvSpPr>
          <p:nvPr>
            <p:ph type="ftr" sz="quarter" idx="10"/>
          </p:nvPr>
        </p:nvSpPr>
        <p:spPr/>
        <p:txBody>
          <a:bodyPr/>
          <a:lstStyle/>
          <a:p>
            <a:endParaRPr lang="en-US"/>
          </a:p>
        </p:txBody>
      </p:sp>
      <p:sp>
        <p:nvSpPr>
          <p:cNvPr id="4" name="Zástupný symbol pro číslo snímku 3">
            <a:extLst>
              <a:ext uri="{FF2B5EF4-FFF2-40B4-BE49-F238E27FC236}">
                <a16:creationId xmlns:a16="http://schemas.microsoft.com/office/drawing/2014/main" id="{F1A09C45-541D-4D8C-ADB9-160DD371166D}"/>
              </a:ext>
            </a:extLst>
          </p:cNvPr>
          <p:cNvSpPr>
            <a:spLocks noGrp="1"/>
          </p:cNvSpPr>
          <p:nvPr>
            <p:ph type="sldNum" sz="quarter" idx="11"/>
          </p:nvPr>
        </p:nvSpPr>
        <p:spPr/>
        <p:txBody>
          <a:bodyPr/>
          <a:lstStyle/>
          <a:p>
            <a:pPr algn="ctr"/>
            <a:fld id="{1AD93096-5B34-4342-9326-69289CEAE4C2}" type="slidenum">
              <a:rPr lang="en-US" smtClean="0"/>
              <a:pPr algn="ctr"/>
              <a:t>50</a:t>
            </a:fld>
            <a:endParaRPr lang="en-US" sz="2400" dirty="0">
              <a:solidFill>
                <a:srgbClr val="FFFFFF"/>
              </a:solidFill>
            </a:endParaRPr>
          </a:p>
        </p:txBody>
      </p:sp>
      <p:sp>
        <p:nvSpPr>
          <p:cNvPr id="6" name="Nadpis 5">
            <a:extLst>
              <a:ext uri="{FF2B5EF4-FFF2-40B4-BE49-F238E27FC236}">
                <a16:creationId xmlns:a16="http://schemas.microsoft.com/office/drawing/2014/main" id="{93EE7FAD-51C2-46D3-B8EC-EC5DBE2F96A9}"/>
              </a:ext>
            </a:extLst>
          </p:cNvPr>
          <p:cNvSpPr>
            <a:spLocks noGrp="1"/>
          </p:cNvSpPr>
          <p:nvPr>
            <p:ph type="title"/>
          </p:nvPr>
        </p:nvSpPr>
        <p:spPr/>
        <p:txBody>
          <a:bodyPr/>
          <a:lstStyle/>
          <a:p>
            <a:r>
              <a:rPr lang="en-US" dirty="0"/>
              <a:t>Drugs in which food reduces bioavailability</a:t>
            </a:r>
            <a:endParaRPr lang="cs-CZ" dirty="0"/>
          </a:p>
        </p:txBody>
      </p:sp>
      <p:pic>
        <p:nvPicPr>
          <p:cNvPr id="8" name="Obrázek 7">
            <a:extLst>
              <a:ext uri="{FF2B5EF4-FFF2-40B4-BE49-F238E27FC236}">
                <a16:creationId xmlns:a16="http://schemas.microsoft.com/office/drawing/2014/main" id="{99B2D4AA-4574-40CF-B105-E7034FAACE56}"/>
              </a:ext>
            </a:extLst>
          </p:cNvPr>
          <p:cNvPicPr>
            <a:picLocks noChangeAspect="1"/>
          </p:cNvPicPr>
          <p:nvPr/>
        </p:nvPicPr>
        <p:blipFill>
          <a:blip r:embed="rId2"/>
          <a:stretch>
            <a:fillRect/>
          </a:stretch>
        </p:blipFill>
        <p:spPr>
          <a:xfrm>
            <a:off x="718800" y="1424426"/>
            <a:ext cx="8894363" cy="5287680"/>
          </a:xfrm>
          <a:prstGeom prst="rect">
            <a:avLst/>
          </a:prstGeom>
        </p:spPr>
      </p:pic>
      <p:sp>
        <p:nvSpPr>
          <p:cNvPr id="9" name="Obdélník 8">
            <a:extLst>
              <a:ext uri="{FF2B5EF4-FFF2-40B4-BE49-F238E27FC236}">
                <a16:creationId xmlns:a16="http://schemas.microsoft.com/office/drawing/2014/main" id="{48E79DB6-2684-4297-AE8E-D6147D84605E}"/>
              </a:ext>
            </a:extLst>
          </p:cNvPr>
          <p:cNvSpPr/>
          <p:nvPr/>
        </p:nvSpPr>
        <p:spPr>
          <a:xfrm>
            <a:off x="4189480" y="1692002"/>
            <a:ext cx="576064" cy="47525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lstStyle>
          <a:p>
            <a:pPr algn="ctr"/>
            <a:endParaRPr lang="cs-CZ"/>
          </a:p>
        </p:txBody>
      </p:sp>
      <p:sp>
        <p:nvSpPr>
          <p:cNvPr id="10" name="TextovéPole 9">
            <a:extLst>
              <a:ext uri="{FF2B5EF4-FFF2-40B4-BE49-F238E27FC236}">
                <a16:creationId xmlns:a16="http://schemas.microsoft.com/office/drawing/2014/main" id="{A6A31E4D-AC20-46F9-9051-82857A8C94AB}"/>
              </a:ext>
            </a:extLst>
          </p:cNvPr>
          <p:cNvSpPr txBox="1"/>
          <p:nvPr/>
        </p:nvSpPr>
        <p:spPr>
          <a:xfrm>
            <a:off x="9963397" y="2956956"/>
            <a:ext cx="1388650" cy="461665"/>
          </a:xfrm>
          <a:prstGeom prst="rect">
            <a:avLst/>
          </a:prstGeom>
          <a:noFill/>
        </p:spPr>
        <p:txBody>
          <a:bodyPr wrap="none" rtlCol="0">
            <a:spAutoFit/>
          </a:bodyPr>
          <a:lstStyle/>
          <a:p>
            <a:r>
              <a:rPr lang="cs-CZ" dirty="0"/>
              <a:t>AUC (%)</a:t>
            </a:r>
          </a:p>
        </p:txBody>
      </p:sp>
    </p:spTree>
    <p:extLst>
      <p:ext uri="{BB962C8B-B14F-4D97-AF65-F5344CB8AC3E}">
        <p14:creationId xmlns:p14="http://schemas.microsoft.com/office/powerpoint/2010/main" val="40037707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F1FBB74-8A71-4A96-9695-11408A370F29}"/>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81021AD3-CF14-4BBF-8464-400FC76CE373}"/>
              </a:ext>
            </a:extLst>
          </p:cNvPr>
          <p:cNvSpPr>
            <a:spLocks noGrp="1"/>
          </p:cNvSpPr>
          <p:nvPr>
            <p:ph type="sldNum" sz="quarter" idx="11"/>
          </p:nvPr>
        </p:nvSpPr>
        <p:spPr/>
        <p:txBody>
          <a:bodyPr/>
          <a:lstStyle/>
          <a:p>
            <a:fld id="{0970407D-EE58-4A0B-824B-1D3AE42DD9CF}" type="slidenum">
              <a:rPr lang="cs-CZ" altLang="cs-CZ" smtClean="0"/>
              <a:pPr/>
              <a:t>51</a:t>
            </a:fld>
            <a:endParaRPr lang="cs-CZ" altLang="cs-CZ" dirty="0"/>
          </a:p>
        </p:txBody>
      </p:sp>
      <p:sp>
        <p:nvSpPr>
          <p:cNvPr id="4" name="Nadpis 3">
            <a:extLst>
              <a:ext uri="{FF2B5EF4-FFF2-40B4-BE49-F238E27FC236}">
                <a16:creationId xmlns:a16="http://schemas.microsoft.com/office/drawing/2014/main" id="{1BAA6517-2FA6-4B50-B117-3F192FD0760C}"/>
              </a:ext>
            </a:extLst>
          </p:cNvPr>
          <p:cNvSpPr>
            <a:spLocks noGrp="1"/>
          </p:cNvSpPr>
          <p:nvPr>
            <p:ph type="title"/>
          </p:nvPr>
        </p:nvSpPr>
        <p:spPr/>
        <p:txBody>
          <a:bodyPr/>
          <a:lstStyle/>
          <a:p>
            <a:r>
              <a:rPr lang="en-US" dirty="0"/>
              <a:t>Furosemide before or after a meal?</a:t>
            </a:r>
            <a:endParaRPr lang="cs-CZ" dirty="0"/>
          </a:p>
        </p:txBody>
      </p:sp>
      <p:sp>
        <p:nvSpPr>
          <p:cNvPr id="5" name="Zástupný symbol pro obsah 4">
            <a:extLst>
              <a:ext uri="{FF2B5EF4-FFF2-40B4-BE49-F238E27FC236}">
                <a16:creationId xmlns:a16="http://schemas.microsoft.com/office/drawing/2014/main" id="{0C5863E8-12D2-4F89-8932-B87929B093AD}"/>
              </a:ext>
            </a:extLst>
          </p:cNvPr>
          <p:cNvSpPr>
            <a:spLocks noGrp="1"/>
          </p:cNvSpPr>
          <p:nvPr>
            <p:ph idx="1"/>
          </p:nvPr>
        </p:nvSpPr>
        <p:spPr>
          <a:xfrm>
            <a:off x="788549" y="1629789"/>
            <a:ext cx="10753200" cy="4139998"/>
          </a:xfrm>
        </p:spPr>
        <p:txBody>
          <a:bodyPr/>
          <a:lstStyle/>
          <a:p>
            <a:r>
              <a:rPr lang="en-US" sz="2000" dirty="0" err="1"/>
              <a:t>Furon</a:t>
            </a:r>
            <a:r>
              <a:rPr lang="en-US" sz="2000" dirty="0"/>
              <a:t>® </a:t>
            </a:r>
            <a:r>
              <a:rPr lang="cs-CZ" sz="2000" dirty="0"/>
              <a:t>		</a:t>
            </a:r>
            <a:r>
              <a:rPr lang="en-US" sz="2000" dirty="0"/>
              <a:t>does not</a:t>
            </a:r>
            <a:r>
              <a:rPr lang="cs-CZ" sz="2000" dirty="0"/>
              <a:t> </a:t>
            </a:r>
            <a:r>
              <a:rPr lang="cs-CZ" sz="2000" dirty="0" err="1"/>
              <a:t>mentioned</a:t>
            </a:r>
            <a:r>
              <a:rPr lang="cs-CZ" sz="2000" dirty="0"/>
              <a:t> in SPC</a:t>
            </a:r>
            <a:endParaRPr lang="en-US" sz="2000" dirty="0"/>
          </a:p>
          <a:p>
            <a:r>
              <a:rPr lang="en-US" sz="2000" dirty="0" err="1"/>
              <a:t>Furorese</a:t>
            </a:r>
            <a:r>
              <a:rPr lang="en-US" sz="2000" dirty="0"/>
              <a:t>®</a:t>
            </a:r>
            <a:r>
              <a:rPr lang="cs-CZ" sz="2000" dirty="0"/>
              <a:t>		f</a:t>
            </a:r>
            <a:r>
              <a:rPr lang="en-US" sz="2000" dirty="0" err="1"/>
              <a:t>asting</a:t>
            </a:r>
            <a:r>
              <a:rPr lang="en-US" sz="2000" dirty="0"/>
              <a:t> </a:t>
            </a:r>
          </a:p>
          <a:p>
            <a:r>
              <a:rPr lang="en-US" sz="2000" dirty="0" err="1"/>
              <a:t>Slovakofarma</a:t>
            </a:r>
            <a:r>
              <a:rPr lang="en-US" sz="2000" dirty="0"/>
              <a:t>® </a:t>
            </a:r>
            <a:r>
              <a:rPr lang="cs-CZ" sz="2000" dirty="0"/>
              <a:t>	</a:t>
            </a:r>
            <a:r>
              <a:rPr lang="en-US" sz="2000" dirty="0"/>
              <a:t>furosemide after meal</a:t>
            </a:r>
          </a:p>
          <a:p>
            <a:endParaRPr lang="en-US" sz="2000" dirty="0"/>
          </a:p>
          <a:p>
            <a:r>
              <a:rPr lang="en-US" sz="2000" dirty="0"/>
              <a:t>Food in healthy volunteers (n = 18) resulted in a 45% reduction in the furosemide (40 mg) curve, a 78% reduction in peak plasma concentrations and a reduction in absolute bioavailability from 76% to 43% and a decrease in diuretic effect.</a:t>
            </a:r>
          </a:p>
          <a:p>
            <a:r>
              <a:rPr lang="en-US" sz="2000" dirty="0"/>
              <a:t>Furosemide should be administered one hour before or 2 hours after a meal.</a:t>
            </a:r>
            <a:endParaRPr lang="cs-CZ" sz="2000" dirty="0"/>
          </a:p>
        </p:txBody>
      </p:sp>
    </p:spTree>
    <p:extLst>
      <p:ext uri="{BB962C8B-B14F-4D97-AF65-F5344CB8AC3E}">
        <p14:creationId xmlns:p14="http://schemas.microsoft.com/office/powerpoint/2010/main" val="34671055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99F7B80-BAF0-47EE-B8D4-D2C8F2477AD9}"/>
              </a:ext>
            </a:extLst>
          </p:cNvPr>
          <p:cNvSpPr>
            <a:spLocks noGrp="1"/>
          </p:cNvSpPr>
          <p:nvPr>
            <p:ph type="sldNum" sz="quarter" idx="11"/>
          </p:nvPr>
        </p:nvSpPr>
        <p:spPr/>
        <p:txBody>
          <a:bodyPr/>
          <a:lstStyle/>
          <a:p>
            <a:fld id="{0970407D-EE58-4A0B-824B-1D3AE42DD9CF}" type="slidenum">
              <a:rPr lang="cs-CZ" altLang="cs-CZ" smtClean="0"/>
              <a:pPr/>
              <a:t>52</a:t>
            </a:fld>
            <a:endParaRPr lang="cs-CZ" altLang="cs-CZ" dirty="0"/>
          </a:p>
        </p:txBody>
      </p:sp>
      <p:sp>
        <p:nvSpPr>
          <p:cNvPr id="4" name="Nadpis 3">
            <a:extLst>
              <a:ext uri="{FF2B5EF4-FFF2-40B4-BE49-F238E27FC236}">
                <a16:creationId xmlns:a16="http://schemas.microsoft.com/office/drawing/2014/main" id="{ED60E2A7-4C1E-44C2-8F6C-69D5FB90E65D}"/>
              </a:ext>
            </a:extLst>
          </p:cNvPr>
          <p:cNvSpPr>
            <a:spLocks noGrp="1"/>
          </p:cNvSpPr>
          <p:nvPr>
            <p:ph type="title"/>
          </p:nvPr>
        </p:nvSpPr>
        <p:spPr/>
        <p:txBody>
          <a:bodyPr/>
          <a:lstStyle/>
          <a:p>
            <a:r>
              <a:rPr lang="cs-CZ" dirty="0" err="1"/>
              <a:t>Inhibition</a:t>
            </a:r>
            <a:r>
              <a:rPr lang="cs-CZ" dirty="0"/>
              <a:t> </a:t>
            </a:r>
            <a:r>
              <a:rPr lang="cs-CZ" dirty="0" err="1"/>
              <a:t>of</a:t>
            </a:r>
            <a:r>
              <a:rPr lang="cs-CZ" dirty="0"/>
              <a:t> </a:t>
            </a:r>
            <a:r>
              <a:rPr lang="cs-CZ" dirty="0" err="1"/>
              <a:t>alcohol</a:t>
            </a:r>
            <a:r>
              <a:rPr lang="cs-CZ" dirty="0"/>
              <a:t> </a:t>
            </a:r>
            <a:r>
              <a:rPr lang="cs-CZ" dirty="0" err="1"/>
              <a:t>metabolism</a:t>
            </a:r>
            <a:endParaRPr lang="cs-CZ" dirty="0"/>
          </a:p>
        </p:txBody>
      </p:sp>
      <p:sp>
        <p:nvSpPr>
          <p:cNvPr id="5" name="Zástupný symbol pro obsah 4">
            <a:extLst>
              <a:ext uri="{FF2B5EF4-FFF2-40B4-BE49-F238E27FC236}">
                <a16:creationId xmlns:a16="http://schemas.microsoft.com/office/drawing/2014/main" id="{E243498F-BF04-49B2-B5B7-CCF53F5B6077}"/>
              </a:ext>
            </a:extLst>
          </p:cNvPr>
          <p:cNvSpPr>
            <a:spLocks noGrp="1"/>
          </p:cNvSpPr>
          <p:nvPr>
            <p:ph idx="1"/>
          </p:nvPr>
        </p:nvSpPr>
        <p:spPr/>
        <p:txBody>
          <a:bodyPr/>
          <a:lstStyle/>
          <a:p>
            <a:pPr>
              <a:lnSpc>
                <a:spcPct val="100000"/>
              </a:lnSpc>
            </a:pPr>
            <a:r>
              <a:rPr lang="cs-CZ" sz="2400" dirty="0" err="1"/>
              <a:t>Disulfiram</a:t>
            </a:r>
            <a:r>
              <a:rPr lang="cs-CZ" sz="2400" dirty="0"/>
              <a:t> </a:t>
            </a:r>
            <a:r>
              <a:rPr lang="cs-CZ" sz="2400" dirty="0" err="1"/>
              <a:t>reaction</a:t>
            </a:r>
            <a:r>
              <a:rPr lang="cs-CZ" sz="2400" dirty="0"/>
              <a:t>:</a:t>
            </a:r>
          </a:p>
          <a:p>
            <a:pPr>
              <a:lnSpc>
                <a:spcPct val="100000"/>
              </a:lnSpc>
            </a:pPr>
            <a:r>
              <a:rPr lang="cs-CZ" sz="2400" dirty="0" err="1"/>
              <a:t>facial</a:t>
            </a:r>
            <a:r>
              <a:rPr lang="cs-CZ" sz="2400" dirty="0"/>
              <a:t> </a:t>
            </a:r>
            <a:r>
              <a:rPr lang="cs-CZ" sz="2400" dirty="0" err="1"/>
              <a:t>flushing</a:t>
            </a:r>
            <a:r>
              <a:rPr lang="cs-CZ" sz="2400" dirty="0"/>
              <a:t> </a:t>
            </a:r>
            <a:r>
              <a:rPr lang="cs-CZ" sz="2400" dirty="0" err="1"/>
              <a:t>associated</a:t>
            </a:r>
            <a:r>
              <a:rPr lang="cs-CZ" sz="2400" dirty="0"/>
              <a:t> </a:t>
            </a:r>
            <a:r>
              <a:rPr lang="cs-CZ" sz="2400" dirty="0" err="1"/>
              <a:t>with</a:t>
            </a:r>
            <a:r>
              <a:rPr lang="cs-CZ" sz="2400" dirty="0"/>
              <a:t> </a:t>
            </a:r>
            <a:r>
              <a:rPr lang="cs-CZ" sz="2400" dirty="0" err="1"/>
              <a:t>nausea</a:t>
            </a:r>
            <a:r>
              <a:rPr lang="cs-CZ" sz="2400" dirty="0"/>
              <a:t>, </a:t>
            </a:r>
            <a:r>
              <a:rPr lang="cs-CZ" sz="2400" dirty="0" err="1"/>
              <a:t>palpitations</a:t>
            </a:r>
            <a:r>
              <a:rPr lang="cs-CZ" sz="2400" dirty="0"/>
              <a:t> and hot </a:t>
            </a:r>
            <a:r>
              <a:rPr lang="cs-CZ" sz="2400" dirty="0" err="1"/>
              <a:t>flashes</a:t>
            </a:r>
            <a:r>
              <a:rPr lang="cs-CZ" sz="2400" dirty="0"/>
              <a:t>, </a:t>
            </a:r>
            <a:r>
              <a:rPr lang="cs-CZ" sz="2400" dirty="0" err="1"/>
              <a:t>collapse</a:t>
            </a:r>
            <a:r>
              <a:rPr lang="cs-CZ" sz="2400" dirty="0"/>
              <a:t>, </a:t>
            </a:r>
            <a:r>
              <a:rPr lang="cs-CZ" sz="2400" dirty="0" err="1"/>
              <a:t>arrhythmia</a:t>
            </a:r>
            <a:r>
              <a:rPr lang="cs-CZ" sz="2400" dirty="0"/>
              <a:t>, </a:t>
            </a:r>
            <a:r>
              <a:rPr lang="cs-CZ" sz="2400" dirty="0" err="1"/>
              <a:t>syncope</a:t>
            </a:r>
            <a:r>
              <a:rPr lang="cs-CZ" sz="2400" dirty="0"/>
              <a:t>, </a:t>
            </a:r>
            <a:r>
              <a:rPr lang="cs-CZ" sz="2400" dirty="0" err="1"/>
              <a:t>unconsciousness</a:t>
            </a:r>
            <a:r>
              <a:rPr lang="cs-CZ" sz="2400" dirty="0"/>
              <a:t>, </a:t>
            </a:r>
            <a:r>
              <a:rPr lang="cs-CZ" sz="2400" dirty="0" err="1"/>
              <a:t>convulsions</a:t>
            </a:r>
            <a:endParaRPr lang="cs-CZ" sz="2400" dirty="0"/>
          </a:p>
          <a:p>
            <a:pPr>
              <a:lnSpc>
                <a:spcPct val="100000"/>
              </a:lnSpc>
            </a:pPr>
            <a:endParaRPr lang="cs-CZ" sz="2400" dirty="0"/>
          </a:p>
          <a:p>
            <a:pPr>
              <a:lnSpc>
                <a:spcPct val="100000"/>
              </a:lnSpc>
            </a:pPr>
            <a:r>
              <a:rPr lang="cs-CZ" sz="2400" dirty="0" err="1"/>
              <a:t>disulfiram</a:t>
            </a:r>
            <a:endParaRPr lang="cs-CZ" sz="2400" dirty="0"/>
          </a:p>
          <a:p>
            <a:pPr>
              <a:lnSpc>
                <a:spcPct val="100000"/>
              </a:lnSpc>
            </a:pPr>
            <a:r>
              <a:rPr lang="cs-CZ" sz="2400" dirty="0"/>
              <a:t>griseofulvin</a:t>
            </a:r>
          </a:p>
          <a:p>
            <a:pPr>
              <a:lnSpc>
                <a:spcPct val="100000"/>
              </a:lnSpc>
            </a:pPr>
            <a:r>
              <a:rPr lang="cs-CZ" sz="2400" dirty="0" err="1"/>
              <a:t>metronidazole</a:t>
            </a:r>
            <a:endParaRPr lang="cs-CZ" sz="2400" dirty="0"/>
          </a:p>
          <a:p>
            <a:pPr>
              <a:lnSpc>
                <a:spcPct val="100000"/>
              </a:lnSpc>
            </a:pPr>
            <a:r>
              <a:rPr lang="cs-CZ" sz="2400" dirty="0"/>
              <a:t>co-</a:t>
            </a:r>
            <a:r>
              <a:rPr lang="cs-CZ" sz="2400" dirty="0" err="1"/>
              <a:t>trimoxazole</a:t>
            </a:r>
            <a:r>
              <a:rPr lang="cs-CZ" sz="2400" dirty="0"/>
              <a:t> (Biseptol®)</a:t>
            </a:r>
          </a:p>
          <a:p>
            <a:pPr>
              <a:lnSpc>
                <a:spcPct val="100000"/>
              </a:lnSpc>
            </a:pPr>
            <a:r>
              <a:rPr lang="cs-CZ" sz="2400" dirty="0" err="1"/>
              <a:t>cephalosporins</a:t>
            </a:r>
            <a:r>
              <a:rPr lang="cs-CZ" sz="2400" dirty="0"/>
              <a:t> (eg </a:t>
            </a:r>
            <a:r>
              <a:rPr lang="cs-CZ" sz="2400" dirty="0" err="1"/>
              <a:t>cefamandole</a:t>
            </a:r>
            <a:r>
              <a:rPr lang="cs-CZ" sz="2400" dirty="0"/>
              <a:t>, </a:t>
            </a:r>
            <a:r>
              <a:rPr lang="cs-CZ" sz="2400" dirty="0" err="1"/>
              <a:t>cefmenoxime</a:t>
            </a:r>
            <a:r>
              <a:rPr lang="cs-CZ" sz="2400" dirty="0"/>
              <a:t>, </a:t>
            </a:r>
            <a:r>
              <a:rPr lang="cs-CZ" sz="2400" dirty="0" err="1"/>
              <a:t>cefoperazone</a:t>
            </a:r>
            <a:r>
              <a:rPr lang="cs-CZ" sz="2400" dirty="0"/>
              <a:t>, </a:t>
            </a:r>
            <a:r>
              <a:rPr lang="cs-CZ" sz="2400" dirty="0" err="1"/>
              <a:t>cefotetan</a:t>
            </a:r>
            <a:r>
              <a:rPr lang="cs-CZ" sz="2400" dirty="0"/>
              <a:t>)</a:t>
            </a:r>
          </a:p>
          <a:p>
            <a:pPr>
              <a:lnSpc>
                <a:spcPct val="100000"/>
              </a:lnSpc>
            </a:pPr>
            <a:r>
              <a:rPr lang="cs-CZ" sz="2400" dirty="0" err="1"/>
              <a:t>ketoconazole</a:t>
            </a:r>
            <a:endParaRPr lang="cs-CZ" sz="2400" dirty="0"/>
          </a:p>
          <a:p>
            <a:pPr>
              <a:lnSpc>
                <a:spcPct val="100000"/>
              </a:lnSpc>
            </a:pPr>
            <a:r>
              <a:rPr lang="cs-CZ" sz="2400" dirty="0" err="1"/>
              <a:t>tolbutamide</a:t>
            </a:r>
            <a:endParaRPr lang="cs-CZ" sz="2400" dirty="0"/>
          </a:p>
          <a:p>
            <a:pPr>
              <a:lnSpc>
                <a:spcPct val="100000"/>
              </a:lnSpc>
            </a:pPr>
            <a:r>
              <a:rPr lang="cs-CZ" sz="2400" dirty="0" err="1"/>
              <a:t>furazolidone</a:t>
            </a:r>
            <a:endParaRPr lang="cs-CZ" sz="2400" dirty="0"/>
          </a:p>
          <a:p>
            <a:pPr>
              <a:lnSpc>
                <a:spcPct val="100000"/>
              </a:lnSpc>
            </a:pPr>
            <a:r>
              <a:rPr lang="cs-CZ" sz="2400" dirty="0" err="1"/>
              <a:t>levamisol</a:t>
            </a:r>
            <a:endParaRPr lang="cs-CZ" sz="2400" dirty="0"/>
          </a:p>
        </p:txBody>
      </p:sp>
      <p:pic>
        <p:nvPicPr>
          <p:cNvPr id="6" name="Obrázek 5">
            <a:extLst>
              <a:ext uri="{FF2B5EF4-FFF2-40B4-BE49-F238E27FC236}">
                <a16:creationId xmlns:a16="http://schemas.microsoft.com/office/drawing/2014/main" id="{F4DDA4E1-BAEE-4202-A69F-FB786AEA93C9}"/>
              </a:ext>
            </a:extLst>
          </p:cNvPr>
          <p:cNvPicPr>
            <a:picLocks noChangeAspect="1"/>
          </p:cNvPicPr>
          <p:nvPr/>
        </p:nvPicPr>
        <p:blipFill>
          <a:blip r:embed="rId2"/>
          <a:stretch>
            <a:fillRect/>
          </a:stretch>
        </p:blipFill>
        <p:spPr>
          <a:xfrm>
            <a:off x="5789893" y="2879649"/>
            <a:ext cx="5266962" cy="1764704"/>
          </a:xfrm>
          <a:prstGeom prst="rect">
            <a:avLst/>
          </a:prstGeom>
        </p:spPr>
      </p:pic>
    </p:spTree>
    <p:extLst>
      <p:ext uri="{BB962C8B-B14F-4D97-AF65-F5344CB8AC3E}">
        <p14:creationId xmlns:p14="http://schemas.microsoft.com/office/powerpoint/2010/main" val="15905802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0E6B0B4-3A02-4FBD-B733-1CBBD26C0A41}"/>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F95A9D43-CAF0-4338-875F-5FC9AC3CF077}"/>
              </a:ext>
            </a:extLst>
          </p:cNvPr>
          <p:cNvSpPr>
            <a:spLocks noGrp="1"/>
          </p:cNvSpPr>
          <p:nvPr>
            <p:ph type="sldNum" sz="quarter" idx="11"/>
          </p:nvPr>
        </p:nvSpPr>
        <p:spPr/>
        <p:txBody>
          <a:bodyPr/>
          <a:lstStyle/>
          <a:p>
            <a:fld id="{0970407D-EE58-4A0B-824B-1D3AE42DD9CF}" type="slidenum">
              <a:rPr lang="cs-CZ" altLang="cs-CZ" smtClean="0"/>
              <a:pPr/>
              <a:t>53</a:t>
            </a:fld>
            <a:endParaRPr lang="cs-CZ" altLang="cs-CZ" dirty="0"/>
          </a:p>
        </p:txBody>
      </p:sp>
      <p:sp>
        <p:nvSpPr>
          <p:cNvPr id="4" name="Nadpis 3">
            <a:extLst>
              <a:ext uri="{FF2B5EF4-FFF2-40B4-BE49-F238E27FC236}">
                <a16:creationId xmlns:a16="http://schemas.microsoft.com/office/drawing/2014/main" id="{532AF2B6-61F8-4A68-AB29-7525459408F7}"/>
              </a:ext>
            </a:extLst>
          </p:cNvPr>
          <p:cNvSpPr>
            <a:spLocks noGrp="1"/>
          </p:cNvSpPr>
          <p:nvPr>
            <p:ph type="title"/>
          </p:nvPr>
        </p:nvSpPr>
        <p:spPr/>
        <p:txBody>
          <a:bodyPr/>
          <a:lstStyle/>
          <a:p>
            <a:r>
              <a:rPr lang="cs-CZ" dirty="0"/>
              <a:t>Coca-Cola® </a:t>
            </a:r>
            <a:r>
              <a:rPr lang="cs-CZ" dirty="0" err="1"/>
              <a:t>phenomenon</a:t>
            </a:r>
            <a:endParaRPr lang="cs-CZ" dirty="0"/>
          </a:p>
        </p:txBody>
      </p:sp>
      <p:pic>
        <p:nvPicPr>
          <p:cNvPr id="6" name="Zástupný symbol pro obsah 5">
            <a:extLst>
              <a:ext uri="{FF2B5EF4-FFF2-40B4-BE49-F238E27FC236}">
                <a16:creationId xmlns:a16="http://schemas.microsoft.com/office/drawing/2014/main" id="{24DFB645-6DF0-4FB6-8F6B-F664AFC798EB}"/>
              </a:ext>
            </a:extLst>
          </p:cNvPr>
          <p:cNvPicPr>
            <a:picLocks noGrp="1" noChangeAspect="1"/>
          </p:cNvPicPr>
          <p:nvPr>
            <p:ph idx="1"/>
          </p:nvPr>
        </p:nvPicPr>
        <p:blipFill>
          <a:blip r:embed="rId2"/>
          <a:stretch>
            <a:fillRect/>
          </a:stretch>
        </p:blipFill>
        <p:spPr>
          <a:xfrm>
            <a:off x="927610" y="1548033"/>
            <a:ext cx="7782757" cy="4589967"/>
          </a:xfrm>
          <a:prstGeom prst="rect">
            <a:avLst/>
          </a:prstGeom>
        </p:spPr>
      </p:pic>
      <p:sp>
        <p:nvSpPr>
          <p:cNvPr id="7" name="TextovéPole 6">
            <a:extLst>
              <a:ext uri="{FF2B5EF4-FFF2-40B4-BE49-F238E27FC236}">
                <a16:creationId xmlns:a16="http://schemas.microsoft.com/office/drawing/2014/main" id="{2C5C6B31-C05D-48E6-9E6D-554EF096791E}"/>
              </a:ext>
            </a:extLst>
          </p:cNvPr>
          <p:cNvSpPr txBox="1"/>
          <p:nvPr/>
        </p:nvSpPr>
        <p:spPr>
          <a:xfrm>
            <a:off x="8864475" y="2622599"/>
            <a:ext cx="1390124" cy="461665"/>
          </a:xfrm>
          <a:prstGeom prst="rect">
            <a:avLst/>
          </a:prstGeom>
          <a:noFill/>
        </p:spPr>
        <p:txBody>
          <a:bodyPr wrap="none" rtlCol="0">
            <a:spAutoFit/>
          </a:bodyPr>
          <a:lstStyle/>
          <a:p>
            <a:r>
              <a:rPr lang="cs-CZ" dirty="0"/>
              <a:t>ACU (%)</a:t>
            </a:r>
          </a:p>
        </p:txBody>
      </p:sp>
    </p:spTree>
    <p:extLst>
      <p:ext uri="{BB962C8B-B14F-4D97-AF65-F5344CB8AC3E}">
        <p14:creationId xmlns:p14="http://schemas.microsoft.com/office/powerpoint/2010/main" val="7002265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D0767BA-833B-4E1C-926D-10664AF3A5D5}"/>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46B0375E-286C-4451-9ABE-603F17989C00}"/>
              </a:ext>
            </a:extLst>
          </p:cNvPr>
          <p:cNvSpPr>
            <a:spLocks noGrp="1"/>
          </p:cNvSpPr>
          <p:nvPr>
            <p:ph type="sldNum" sz="quarter" idx="11"/>
          </p:nvPr>
        </p:nvSpPr>
        <p:spPr/>
        <p:txBody>
          <a:bodyPr/>
          <a:lstStyle/>
          <a:p>
            <a:fld id="{0970407D-EE58-4A0B-824B-1D3AE42DD9CF}" type="slidenum">
              <a:rPr lang="cs-CZ" altLang="cs-CZ" smtClean="0"/>
              <a:pPr/>
              <a:t>54</a:t>
            </a:fld>
            <a:endParaRPr lang="cs-CZ" altLang="cs-CZ" dirty="0"/>
          </a:p>
        </p:txBody>
      </p:sp>
      <p:sp>
        <p:nvSpPr>
          <p:cNvPr id="4" name="Nadpis 3">
            <a:extLst>
              <a:ext uri="{FF2B5EF4-FFF2-40B4-BE49-F238E27FC236}">
                <a16:creationId xmlns:a16="http://schemas.microsoft.com/office/drawing/2014/main" id="{CCA03AE2-6D7D-47D6-82BA-785C55EAB3CF}"/>
              </a:ext>
            </a:extLst>
          </p:cNvPr>
          <p:cNvSpPr>
            <a:spLocks noGrp="1"/>
          </p:cNvSpPr>
          <p:nvPr>
            <p:ph type="title"/>
          </p:nvPr>
        </p:nvSpPr>
        <p:spPr/>
        <p:txBody>
          <a:bodyPr/>
          <a:lstStyle/>
          <a:p>
            <a:r>
              <a:rPr lang="cs-CZ" dirty="0" err="1"/>
              <a:t>Foods</a:t>
            </a:r>
            <a:r>
              <a:rPr lang="cs-CZ" dirty="0"/>
              <a:t> as CYP </a:t>
            </a:r>
            <a:r>
              <a:rPr lang="cs-CZ" dirty="0" err="1"/>
              <a:t>modulators</a:t>
            </a:r>
            <a:endParaRPr lang="cs-CZ" dirty="0"/>
          </a:p>
        </p:txBody>
      </p:sp>
      <p:sp>
        <p:nvSpPr>
          <p:cNvPr id="5" name="Zástupný symbol pro obsah 4">
            <a:extLst>
              <a:ext uri="{FF2B5EF4-FFF2-40B4-BE49-F238E27FC236}">
                <a16:creationId xmlns:a16="http://schemas.microsoft.com/office/drawing/2014/main" id="{76D19DD8-4610-403C-957E-926CE3180D3C}"/>
              </a:ext>
            </a:extLst>
          </p:cNvPr>
          <p:cNvSpPr>
            <a:spLocks noGrp="1"/>
          </p:cNvSpPr>
          <p:nvPr>
            <p:ph idx="1"/>
          </p:nvPr>
        </p:nvSpPr>
        <p:spPr/>
        <p:txBody>
          <a:bodyPr/>
          <a:lstStyle/>
          <a:p>
            <a:r>
              <a:rPr lang="en-US" dirty="0">
                <a:solidFill>
                  <a:srgbClr val="0000DC"/>
                </a:solidFill>
              </a:rPr>
              <a:t>St John's wort</a:t>
            </a:r>
            <a:endParaRPr lang="cs-CZ" dirty="0">
              <a:solidFill>
                <a:srgbClr val="0000DC"/>
              </a:solidFill>
            </a:endParaRPr>
          </a:p>
          <a:p>
            <a:r>
              <a:rPr lang="en-US" dirty="0"/>
              <a:t>CYP3A4 inducer</a:t>
            </a:r>
            <a:endParaRPr lang="cs-CZ" dirty="0"/>
          </a:p>
          <a:p>
            <a:r>
              <a:rPr lang="en-US" dirty="0"/>
              <a:t>CYP2C19 inducer</a:t>
            </a:r>
            <a:endParaRPr lang="cs-CZ" dirty="0"/>
          </a:p>
          <a:p>
            <a:r>
              <a:rPr lang="en-US" dirty="0"/>
              <a:t>CYP2C9 inducer</a:t>
            </a:r>
            <a:endParaRPr lang="cs-CZ" dirty="0"/>
          </a:p>
          <a:p>
            <a:r>
              <a:rPr lang="en-US" dirty="0"/>
              <a:t>P-glycoprotein inducer</a:t>
            </a:r>
            <a:endParaRPr lang="cs-CZ" dirty="0"/>
          </a:p>
          <a:p>
            <a:r>
              <a:rPr lang="en-US" dirty="0">
                <a:solidFill>
                  <a:srgbClr val="0000DC"/>
                </a:solidFill>
              </a:rPr>
              <a:t>affecting (reducing to loss) the effect of many drugs that are substrates of CYP3A4 or P-glycoprotein</a:t>
            </a:r>
          </a:p>
          <a:p>
            <a:endParaRPr lang="cs-CZ" dirty="0"/>
          </a:p>
        </p:txBody>
      </p:sp>
    </p:spTree>
    <p:extLst>
      <p:ext uri="{BB962C8B-B14F-4D97-AF65-F5344CB8AC3E}">
        <p14:creationId xmlns:p14="http://schemas.microsoft.com/office/powerpoint/2010/main" val="32417805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7DF04C2-BC3B-45DA-A245-B4EB1241F9E9}"/>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85D8F39C-4CEA-4E84-858F-173058B8D3B8}"/>
              </a:ext>
            </a:extLst>
          </p:cNvPr>
          <p:cNvSpPr>
            <a:spLocks noGrp="1"/>
          </p:cNvSpPr>
          <p:nvPr>
            <p:ph type="sldNum" sz="quarter" idx="11"/>
          </p:nvPr>
        </p:nvSpPr>
        <p:spPr/>
        <p:txBody>
          <a:bodyPr/>
          <a:lstStyle/>
          <a:p>
            <a:fld id="{0970407D-EE58-4A0B-824B-1D3AE42DD9CF}" type="slidenum">
              <a:rPr lang="cs-CZ" altLang="cs-CZ" smtClean="0"/>
              <a:pPr/>
              <a:t>55</a:t>
            </a:fld>
            <a:endParaRPr lang="cs-CZ" altLang="cs-CZ" dirty="0"/>
          </a:p>
        </p:txBody>
      </p:sp>
      <p:sp>
        <p:nvSpPr>
          <p:cNvPr id="4" name="Nadpis 3">
            <a:extLst>
              <a:ext uri="{FF2B5EF4-FFF2-40B4-BE49-F238E27FC236}">
                <a16:creationId xmlns:a16="http://schemas.microsoft.com/office/drawing/2014/main" id="{674518E6-07D1-4211-990D-F0D83E94EA06}"/>
              </a:ext>
            </a:extLst>
          </p:cNvPr>
          <p:cNvSpPr>
            <a:spLocks noGrp="1"/>
          </p:cNvSpPr>
          <p:nvPr>
            <p:ph type="title"/>
          </p:nvPr>
        </p:nvSpPr>
        <p:spPr/>
        <p:txBody>
          <a:bodyPr/>
          <a:lstStyle/>
          <a:p>
            <a:r>
              <a:rPr lang="cs-CZ" dirty="0"/>
              <a:t>St </a:t>
            </a:r>
            <a:r>
              <a:rPr lang="cs-CZ" dirty="0" err="1"/>
              <a:t>John's</a:t>
            </a:r>
            <a:r>
              <a:rPr lang="cs-CZ" dirty="0"/>
              <a:t> </a:t>
            </a:r>
            <a:r>
              <a:rPr lang="cs-CZ" dirty="0" err="1"/>
              <a:t>wort</a:t>
            </a:r>
            <a:endParaRPr lang="cs-CZ" dirty="0"/>
          </a:p>
        </p:txBody>
      </p:sp>
      <p:pic>
        <p:nvPicPr>
          <p:cNvPr id="6" name="Zástupný symbol pro obsah 5">
            <a:extLst>
              <a:ext uri="{FF2B5EF4-FFF2-40B4-BE49-F238E27FC236}">
                <a16:creationId xmlns:a16="http://schemas.microsoft.com/office/drawing/2014/main" id="{BAA09485-44FF-4790-A8C3-15FB44114C19}"/>
              </a:ext>
            </a:extLst>
          </p:cNvPr>
          <p:cNvPicPr>
            <a:picLocks noGrp="1" noChangeAspect="1"/>
          </p:cNvPicPr>
          <p:nvPr>
            <p:ph idx="1"/>
          </p:nvPr>
        </p:nvPicPr>
        <p:blipFill>
          <a:blip r:embed="rId2"/>
          <a:stretch>
            <a:fillRect/>
          </a:stretch>
        </p:blipFill>
        <p:spPr>
          <a:xfrm>
            <a:off x="1583703" y="1244326"/>
            <a:ext cx="8932221" cy="4983674"/>
          </a:xfrm>
          <a:prstGeom prst="rect">
            <a:avLst/>
          </a:prstGeom>
        </p:spPr>
      </p:pic>
    </p:spTree>
    <p:extLst>
      <p:ext uri="{BB962C8B-B14F-4D97-AF65-F5344CB8AC3E}">
        <p14:creationId xmlns:p14="http://schemas.microsoft.com/office/powerpoint/2010/main" val="40875874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086BA85-DB3A-4532-9DDB-5270D3A3DDA0}"/>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580614B8-2D44-4D88-9C26-907273C4B8ED}"/>
              </a:ext>
            </a:extLst>
          </p:cNvPr>
          <p:cNvSpPr>
            <a:spLocks noGrp="1"/>
          </p:cNvSpPr>
          <p:nvPr>
            <p:ph type="sldNum" sz="quarter" idx="11"/>
          </p:nvPr>
        </p:nvSpPr>
        <p:spPr/>
        <p:txBody>
          <a:bodyPr/>
          <a:lstStyle/>
          <a:p>
            <a:fld id="{0970407D-EE58-4A0B-824B-1D3AE42DD9CF}" type="slidenum">
              <a:rPr lang="cs-CZ" altLang="cs-CZ" smtClean="0"/>
              <a:pPr/>
              <a:t>56</a:t>
            </a:fld>
            <a:endParaRPr lang="cs-CZ" altLang="cs-CZ" dirty="0"/>
          </a:p>
        </p:txBody>
      </p:sp>
      <p:sp>
        <p:nvSpPr>
          <p:cNvPr id="4" name="Nadpis 3">
            <a:extLst>
              <a:ext uri="{FF2B5EF4-FFF2-40B4-BE49-F238E27FC236}">
                <a16:creationId xmlns:a16="http://schemas.microsoft.com/office/drawing/2014/main" id="{AEE3BA77-C05E-4513-B7B3-415615F4A3DD}"/>
              </a:ext>
            </a:extLst>
          </p:cNvPr>
          <p:cNvSpPr>
            <a:spLocks noGrp="1"/>
          </p:cNvSpPr>
          <p:nvPr>
            <p:ph type="title"/>
          </p:nvPr>
        </p:nvSpPr>
        <p:spPr/>
        <p:txBody>
          <a:bodyPr/>
          <a:lstStyle/>
          <a:p>
            <a:r>
              <a:rPr lang="cs-CZ" dirty="0" err="1"/>
              <a:t>Foods</a:t>
            </a:r>
            <a:r>
              <a:rPr lang="cs-CZ" dirty="0"/>
              <a:t> as CYP </a:t>
            </a:r>
            <a:r>
              <a:rPr lang="cs-CZ" dirty="0" err="1"/>
              <a:t>modulators</a:t>
            </a:r>
            <a:endParaRPr lang="cs-CZ" dirty="0"/>
          </a:p>
        </p:txBody>
      </p:sp>
      <p:sp>
        <p:nvSpPr>
          <p:cNvPr id="5" name="Zástupný symbol pro obsah 4">
            <a:extLst>
              <a:ext uri="{FF2B5EF4-FFF2-40B4-BE49-F238E27FC236}">
                <a16:creationId xmlns:a16="http://schemas.microsoft.com/office/drawing/2014/main" id="{E4278544-C768-4283-92B6-515E1E81CFD3}"/>
              </a:ext>
            </a:extLst>
          </p:cNvPr>
          <p:cNvSpPr>
            <a:spLocks noGrp="1"/>
          </p:cNvSpPr>
          <p:nvPr>
            <p:ph idx="1"/>
          </p:nvPr>
        </p:nvSpPr>
        <p:spPr>
          <a:xfrm>
            <a:off x="719400" y="1359001"/>
            <a:ext cx="10753200" cy="4139998"/>
          </a:xfrm>
        </p:spPr>
        <p:txBody>
          <a:bodyPr/>
          <a:lstStyle/>
          <a:p>
            <a:r>
              <a:rPr lang="cs-CZ" dirty="0" err="1">
                <a:solidFill>
                  <a:srgbClr val="0000DC"/>
                </a:solidFill>
              </a:rPr>
              <a:t>Garlic</a:t>
            </a:r>
            <a:endParaRPr lang="cs-CZ" dirty="0">
              <a:solidFill>
                <a:srgbClr val="0000DC"/>
              </a:solidFill>
            </a:endParaRPr>
          </a:p>
          <a:p>
            <a:r>
              <a:rPr lang="cs-CZ" dirty="0"/>
              <a:t>CYP3A4 </a:t>
            </a:r>
            <a:r>
              <a:rPr lang="cs-CZ" dirty="0" err="1"/>
              <a:t>inducer</a:t>
            </a:r>
            <a:endParaRPr lang="cs-CZ" dirty="0"/>
          </a:p>
          <a:p>
            <a:r>
              <a:rPr lang="cs-CZ" dirty="0"/>
              <a:t>CYP2C9 inhibitor</a:t>
            </a:r>
          </a:p>
          <a:p>
            <a:r>
              <a:rPr lang="cs-CZ" dirty="0"/>
              <a:t>P-</a:t>
            </a:r>
            <a:r>
              <a:rPr lang="cs-CZ" dirty="0" err="1"/>
              <a:t>glycoprotein</a:t>
            </a:r>
            <a:r>
              <a:rPr lang="cs-CZ" dirty="0"/>
              <a:t> </a:t>
            </a:r>
            <a:r>
              <a:rPr lang="cs-CZ" dirty="0" err="1"/>
              <a:t>inducer</a:t>
            </a:r>
            <a:endParaRPr lang="cs-CZ" dirty="0"/>
          </a:p>
          <a:p>
            <a:r>
              <a:rPr lang="cs-CZ" dirty="0" err="1"/>
              <a:t>increase</a:t>
            </a:r>
            <a:r>
              <a:rPr lang="cs-CZ" dirty="0"/>
              <a:t> in </a:t>
            </a:r>
            <a:r>
              <a:rPr lang="cs-CZ" dirty="0" err="1"/>
              <a:t>bleeding</a:t>
            </a:r>
            <a:r>
              <a:rPr lang="cs-CZ" dirty="0"/>
              <a:t> </a:t>
            </a:r>
            <a:r>
              <a:rPr lang="cs-CZ" dirty="0" err="1"/>
              <a:t>after</a:t>
            </a:r>
            <a:r>
              <a:rPr lang="cs-CZ" dirty="0"/>
              <a:t> </a:t>
            </a:r>
            <a:r>
              <a:rPr lang="cs-CZ" dirty="0" err="1"/>
              <a:t>warfarin</a:t>
            </a:r>
            <a:endParaRPr lang="cs-CZ" dirty="0"/>
          </a:p>
          <a:p>
            <a:endParaRPr lang="cs-CZ" dirty="0"/>
          </a:p>
          <a:p>
            <a:r>
              <a:rPr lang="cs-CZ" dirty="0" err="1">
                <a:solidFill>
                  <a:srgbClr val="0000DC"/>
                </a:solidFill>
              </a:rPr>
              <a:t>Paprica</a:t>
            </a:r>
            <a:r>
              <a:rPr lang="cs-CZ" dirty="0">
                <a:solidFill>
                  <a:srgbClr val="0000DC"/>
                </a:solidFill>
              </a:rPr>
              <a:t>, </a:t>
            </a:r>
            <a:r>
              <a:rPr lang="cs-CZ" dirty="0" err="1">
                <a:solidFill>
                  <a:srgbClr val="0000DC"/>
                </a:solidFill>
              </a:rPr>
              <a:t>cauliflower</a:t>
            </a:r>
            <a:endParaRPr lang="cs-CZ" dirty="0">
              <a:solidFill>
                <a:srgbClr val="0000DC"/>
              </a:solidFill>
            </a:endParaRPr>
          </a:p>
        </p:txBody>
      </p:sp>
    </p:spTree>
    <p:extLst>
      <p:ext uri="{BB962C8B-B14F-4D97-AF65-F5344CB8AC3E}">
        <p14:creationId xmlns:p14="http://schemas.microsoft.com/office/powerpoint/2010/main" val="12238977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Image:Pummelos.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 t="15350" r="-19"/>
          <a:stretch/>
        </p:blipFill>
        <p:spPr bwMode="auto">
          <a:xfrm>
            <a:off x="587375" y="0"/>
            <a:ext cx="11017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3" descr="Lemon, whole and in section">
            <a:hlinkClick r:id="rId4" tooltip="Lemon, whole and in section"/>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9289" y="5803901"/>
            <a:ext cx="1368425"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Line 4"/>
          <p:cNvSpPr>
            <a:spLocks noChangeShapeType="1"/>
          </p:cNvSpPr>
          <p:nvPr/>
        </p:nvSpPr>
        <p:spPr bwMode="auto">
          <a:xfrm>
            <a:off x="3287713" y="6307138"/>
            <a:ext cx="360362" cy="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38917" name="Picture 5" descr="enb07484m_orang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6014" y="5803900"/>
            <a:ext cx="1889125"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Line 6"/>
          <p:cNvSpPr>
            <a:spLocks noChangeShapeType="1"/>
          </p:cNvSpPr>
          <p:nvPr/>
        </p:nvSpPr>
        <p:spPr bwMode="auto">
          <a:xfrm>
            <a:off x="5543551" y="6316663"/>
            <a:ext cx="360363" cy="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38919" name="Picture 7" descr="Oranges are used in many foods.">
            <a:hlinkClick r:id="rId8" tooltip="Oranges are used in many foods."/>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11851" y="5803901"/>
            <a:ext cx="893763"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8" descr="A basket of grapefruit">
            <a:hlinkClick r:id="rId10" tooltip="A basket of grapefrui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77088" y="5803901"/>
            <a:ext cx="1439862"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9" descr="180px-Citrus_grandis_-_Honey_White">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997950" y="5803900"/>
            <a:ext cx="13462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2" name="Line 10"/>
          <p:cNvSpPr>
            <a:spLocks noChangeShapeType="1"/>
          </p:cNvSpPr>
          <p:nvPr/>
        </p:nvSpPr>
        <p:spPr bwMode="auto">
          <a:xfrm>
            <a:off x="6816726" y="6307138"/>
            <a:ext cx="360363" cy="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8923" name="Line 11"/>
          <p:cNvSpPr>
            <a:spLocks noChangeShapeType="1"/>
          </p:cNvSpPr>
          <p:nvPr/>
        </p:nvSpPr>
        <p:spPr bwMode="auto">
          <a:xfrm>
            <a:off x="8616951" y="6307138"/>
            <a:ext cx="360363" cy="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8924" name="Line 12"/>
          <p:cNvSpPr>
            <a:spLocks noChangeShapeType="1"/>
          </p:cNvSpPr>
          <p:nvPr/>
        </p:nvSpPr>
        <p:spPr bwMode="auto">
          <a:xfrm flipV="1">
            <a:off x="1919288" y="4508500"/>
            <a:ext cx="8424862" cy="122555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8925" name="Text Box 13"/>
          <p:cNvSpPr txBox="1">
            <a:spLocks noChangeArrowheads="1"/>
          </p:cNvSpPr>
          <p:nvPr/>
        </p:nvSpPr>
        <p:spPr bwMode="auto">
          <a:xfrm>
            <a:off x="8183564" y="4797426"/>
            <a:ext cx="216058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cs-CZ" altLang="cs-CZ" b="1">
                <a:solidFill>
                  <a:schemeClr val="bg1"/>
                </a:solidFill>
                <a:latin typeface="Tahoma" panose="020B0604030504040204" pitchFamily="34" charset="0"/>
              </a:rPr>
              <a:t>nárůst závažnosti změn</a:t>
            </a:r>
          </a:p>
        </p:txBody>
      </p:sp>
    </p:spTree>
    <p:extLst>
      <p:ext uri="{BB962C8B-B14F-4D97-AF65-F5344CB8AC3E}">
        <p14:creationId xmlns:p14="http://schemas.microsoft.com/office/powerpoint/2010/main" val="26014029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742612DD-B105-4FB2-AD43-7C2B82259BB6}"/>
              </a:ext>
            </a:extLst>
          </p:cNvPr>
          <p:cNvSpPr>
            <a:spLocks noGrp="1"/>
          </p:cNvSpPr>
          <p:nvPr>
            <p:ph type="title"/>
          </p:nvPr>
        </p:nvSpPr>
        <p:spPr/>
        <p:txBody>
          <a:bodyPr/>
          <a:lstStyle/>
          <a:p>
            <a:r>
              <a:rPr lang="cs-CZ" altLang="cs-CZ" dirty="0"/>
              <a:t>Citrus </a:t>
            </a:r>
            <a:r>
              <a:rPr lang="cs-CZ" altLang="cs-CZ" dirty="0" err="1"/>
              <a:t>juice</a:t>
            </a:r>
            <a:r>
              <a:rPr lang="cs-CZ" altLang="cs-CZ" dirty="0"/>
              <a:t> + </a:t>
            </a:r>
            <a:r>
              <a:rPr lang="cs-CZ" altLang="cs-CZ" dirty="0" err="1"/>
              <a:t>felodipine</a:t>
            </a:r>
            <a:br>
              <a:rPr lang="cs-CZ" altLang="cs-CZ" dirty="0"/>
            </a:br>
            <a:endParaRPr lang="cs-CZ" dirty="0"/>
          </a:p>
        </p:txBody>
      </p:sp>
      <p:graphicFrame>
        <p:nvGraphicFramePr>
          <p:cNvPr id="5" name="Object 2">
            <a:extLst>
              <a:ext uri="{FF2B5EF4-FFF2-40B4-BE49-F238E27FC236}">
                <a16:creationId xmlns:a16="http://schemas.microsoft.com/office/drawing/2014/main" id="{84377E23-050C-4D73-8AB8-2855F50C6AB5}"/>
              </a:ext>
            </a:extLst>
          </p:cNvPr>
          <p:cNvGraphicFramePr>
            <a:graphicFrameLocks noGrp="1" noChangeAspect="1"/>
          </p:cNvGraphicFramePr>
          <p:nvPr>
            <p:ph idx="1"/>
            <p:extLst/>
          </p:nvPr>
        </p:nvGraphicFramePr>
        <p:xfrm>
          <a:off x="1216152" y="1349900"/>
          <a:ext cx="9070847" cy="5222461"/>
        </p:xfrm>
        <a:graphic>
          <a:graphicData uri="http://schemas.openxmlformats.org/presentationml/2006/ole">
            <mc:AlternateContent xmlns:mc="http://schemas.openxmlformats.org/markup-compatibility/2006">
              <mc:Choice xmlns:v="urn:schemas-microsoft-com:vml" Requires="v">
                <p:oleObj spid="_x0000_s7173" name="Graf" r:id="rId3" imgW="5890260" imgH="3390900" progId="Excel.Chart.8">
                  <p:embed/>
                </p:oleObj>
              </mc:Choice>
              <mc:Fallback>
                <p:oleObj name="Graf" r:id="rId3" imgW="5890260" imgH="3390900" progId="Excel.Chart.8">
                  <p:embed/>
                  <p:pic>
                    <p:nvPicPr>
                      <p:cNvPr id="5" name="Object 2">
                        <a:extLst>
                          <a:ext uri="{FF2B5EF4-FFF2-40B4-BE49-F238E27FC236}">
                            <a16:creationId xmlns:a16="http://schemas.microsoft.com/office/drawing/2014/main" id="{84377E23-050C-4D73-8AB8-2855F50C6A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6152" y="1349900"/>
                        <a:ext cx="9070847" cy="5222461"/>
                      </a:xfrm>
                      <a:prstGeom prst="rect">
                        <a:avLst/>
                      </a:prstGeom>
                      <a:noFill/>
                      <a:ln>
                        <a:noFill/>
                      </a:ln>
                      <a:effectLst/>
                      <a:extLst/>
                    </p:spPr>
                  </p:pic>
                </p:oleObj>
              </mc:Fallback>
            </mc:AlternateContent>
          </a:graphicData>
        </a:graphic>
      </p:graphicFrame>
      <p:sp>
        <p:nvSpPr>
          <p:cNvPr id="2" name="TextovéPole 1">
            <a:extLst>
              <a:ext uri="{FF2B5EF4-FFF2-40B4-BE49-F238E27FC236}">
                <a16:creationId xmlns:a16="http://schemas.microsoft.com/office/drawing/2014/main" id="{9C50AC3D-A7E6-435F-821E-6526EFC395BE}"/>
              </a:ext>
            </a:extLst>
          </p:cNvPr>
          <p:cNvSpPr txBox="1"/>
          <p:nvPr/>
        </p:nvSpPr>
        <p:spPr>
          <a:xfrm>
            <a:off x="10390909" y="5189517"/>
            <a:ext cx="1388650" cy="461665"/>
          </a:xfrm>
          <a:prstGeom prst="rect">
            <a:avLst/>
          </a:prstGeom>
          <a:noFill/>
        </p:spPr>
        <p:txBody>
          <a:bodyPr wrap="none" rtlCol="0">
            <a:spAutoFit/>
          </a:bodyPr>
          <a:lstStyle/>
          <a:p>
            <a:r>
              <a:rPr lang="cs-CZ" dirty="0"/>
              <a:t>AUC (%)</a:t>
            </a:r>
          </a:p>
        </p:txBody>
      </p:sp>
    </p:spTree>
    <p:extLst>
      <p:ext uri="{BB962C8B-B14F-4D97-AF65-F5344CB8AC3E}">
        <p14:creationId xmlns:p14="http://schemas.microsoft.com/office/powerpoint/2010/main" val="2201161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a:extLst>
              <a:ext uri="{FF2B5EF4-FFF2-40B4-BE49-F238E27FC236}">
                <a16:creationId xmlns:a16="http://schemas.microsoft.com/office/drawing/2014/main" id="{04465560-2C0C-435B-8E06-85FE259180FC}"/>
              </a:ext>
            </a:extLst>
          </p:cNvPr>
          <p:cNvSpPr>
            <a:spLocks noGrp="1"/>
          </p:cNvSpPr>
          <p:nvPr>
            <p:ph type="body" idx="1"/>
          </p:nvPr>
        </p:nvSpPr>
        <p:spPr/>
        <p:txBody>
          <a:bodyPr/>
          <a:lstStyle/>
          <a:p>
            <a:endParaRPr lang="cs-CZ" dirty="0"/>
          </a:p>
        </p:txBody>
      </p:sp>
      <p:sp>
        <p:nvSpPr>
          <p:cNvPr id="3" name="Nadpis 2">
            <a:extLst>
              <a:ext uri="{FF2B5EF4-FFF2-40B4-BE49-F238E27FC236}">
                <a16:creationId xmlns:a16="http://schemas.microsoft.com/office/drawing/2014/main" id="{44CE6507-5E82-4481-822F-284968C75669}"/>
              </a:ext>
            </a:extLst>
          </p:cNvPr>
          <p:cNvSpPr>
            <a:spLocks noGrp="1"/>
          </p:cNvSpPr>
          <p:nvPr>
            <p:ph type="title"/>
          </p:nvPr>
        </p:nvSpPr>
        <p:spPr/>
        <p:txBody>
          <a:bodyPr anchor="ctr"/>
          <a:lstStyle/>
          <a:p>
            <a:r>
              <a:rPr lang="cs-CZ" sz="4000" dirty="0" err="1"/>
              <a:t>Drug</a:t>
            </a:r>
            <a:r>
              <a:rPr lang="cs-CZ" sz="4000" dirty="0"/>
              <a:t> </a:t>
            </a:r>
            <a:r>
              <a:rPr lang="cs-CZ" sz="4000" dirty="0" err="1"/>
              <a:t>interactions</a:t>
            </a:r>
            <a:r>
              <a:rPr lang="cs-CZ" sz="4000" dirty="0"/>
              <a:t> in </a:t>
            </a:r>
            <a:r>
              <a:rPr lang="cs-CZ" sz="4000" dirty="0" err="1"/>
              <a:t>smokers</a:t>
            </a:r>
            <a:endParaRPr lang="cs-CZ" sz="4000" dirty="0"/>
          </a:p>
        </p:txBody>
      </p:sp>
      <p:sp>
        <p:nvSpPr>
          <p:cNvPr id="4" name="Zástupný symbol pro číslo snímku 3">
            <a:extLst>
              <a:ext uri="{FF2B5EF4-FFF2-40B4-BE49-F238E27FC236}">
                <a16:creationId xmlns:a16="http://schemas.microsoft.com/office/drawing/2014/main" id="{3714500C-4F22-44FE-9B92-6177E5EADA05}"/>
              </a:ext>
            </a:extLst>
          </p:cNvPr>
          <p:cNvSpPr>
            <a:spLocks noGrp="1"/>
          </p:cNvSpPr>
          <p:nvPr>
            <p:ph type="sldNum" sz="quarter" idx="11"/>
          </p:nvPr>
        </p:nvSpPr>
        <p:spPr/>
        <p:txBody>
          <a:bodyPr/>
          <a:lstStyle/>
          <a:p>
            <a:pPr algn="ctr"/>
            <a:fld id="{1AD93096-5B34-4342-9326-69289CEAE4C2}" type="slidenum">
              <a:rPr lang="en-US" smtClean="0"/>
              <a:pPr algn="ctr"/>
              <a:t>59</a:t>
            </a:fld>
            <a:endParaRPr lang="en-US" sz="2400" dirty="0">
              <a:solidFill>
                <a:srgbClr val="FFFFFF"/>
              </a:solidFill>
            </a:endParaRPr>
          </a:p>
        </p:txBody>
      </p:sp>
      <p:sp>
        <p:nvSpPr>
          <p:cNvPr id="5" name="Zástupný symbol pro zápatí 4">
            <a:extLst>
              <a:ext uri="{FF2B5EF4-FFF2-40B4-BE49-F238E27FC236}">
                <a16:creationId xmlns:a16="http://schemas.microsoft.com/office/drawing/2014/main" id="{E9B4C6AD-F0DD-4887-A1BF-034908C14827}"/>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815907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chor="ctr"/>
          <a:lstStyle/>
          <a:p>
            <a:r>
              <a:rPr lang="cs-CZ" altLang="cs-CZ" dirty="0" err="1">
                <a:solidFill>
                  <a:schemeClr val="tx2"/>
                </a:solidFill>
              </a:rPr>
              <a:t>Drug</a:t>
            </a:r>
            <a:r>
              <a:rPr lang="cs-CZ" altLang="cs-CZ" dirty="0">
                <a:solidFill>
                  <a:schemeClr val="tx2"/>
                </a:solidFill>
              </a:rPr>
              <a:t> </a:t>
            </a:r>
            <a:r>
              <a:rPr lang="cs-CZ" altLang="cs-CZ" dirty="0" err="1">
                <a:solidFill>
                  <a:schemeClr val="tx2"/>
                </a:solidFill>
              </a:rPr>
              <a:t>interactions</a:t>
            </a:r>
            <a:r>
              <a:rPr lang="cs-CZ" altLang="cs-CZ" dirty="0">
                <a:solidFill>
                  <a:schemeClr val="tx2"/>
                </a:solidFill>
              </a:rPr>
              <a:t> </a:t>
            </a:r>
            <a:r>
              <a:rPr lang="cs-CZ" altLang="cs-CZ" dirty="0"/>
              <a:t>- </a:t>
            </a:r>
            <a:r>
              <a:rPr lang="cs-CZ" altLang="cs-CZ" dirty="0" err="1"/>
              <a:t>classification</a:t>
            </a:r>
            <a:endParaRPr lang="cs-CZ" dirty="0">
              <a:solidFill>
                <a:schemeClr val="tx2"/>
              </a:solidFill>
            </a:endParaRP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180336546"/>
              </p:ext>
            </p:extLst>
          </p:nvPr>
        </p:nvGraphicFramePr>
        <p:xfrm>
          <a:off x="1919536" y="1700809"/>
          <a:ext cx="8748464"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64573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4">
            <a:extLst>
              <a:ext uri="{FF2B5EF4-FFF2-40B4-BE49-F238E27FC236}">
                <a16:creationId xmlns:a16="http://schemas.microsoft.com/office/drawing/2014/main" id="{DB1B9D0B-1E58-47E2-AE68-94AA056C0F1F}"/>
              </a:ext>
            </a:extLst>
          </p:cNvPr>
          <p:cNvSpPr>
            <a:spLocks noGrp="1"/>
          </p:cNvSpPr>
          <p:nvPr>
            <p:ph type="ftr" sz="quarter" idx="10"/>
          </p:nvPr>
        </p:nvSpPr>
        <p:spPr/>
        <p:txBody>
          <a:bodyPr/>
          <a:lstStyle/>
          <a:p>
            <a:endParaRPr lang="en-US"/>
          </a:p>
        </p:txBody>
      </p:sp>
      <p:sp>
        <p:nvSpPr>
          <p:cNvPr id="4" name="Zástupný symbol pro číslo snímku 3">
            <a:extLst>
              <a:ext uri="{FF2B5EF4-FFF2-40B4-BE49-F238E27FC236}">
                <a16:creationId xmlns:a16="http://schemas.microsoft.com/office/drawing/2014/main" id="{6969EEC9-2606-4547-AED9-3897D00393DE}"/>
              </a:ext>
            </a:extLst>
          </p:cNvPr>
          <p:cNvSpPr>
            <a:spLocks noGrp="1"/>
          </p:cNvSpPr>
          <p:nvPr>
            <p:ph type="sldNum" sz="quarter" idx="11"/>
          </p:nvPr>
        </p:nvSpPr>
        <p:spPr/>
        <p:txBody>
          <a:bodyPr/>
          <a:lstStyle/>
          <a:p>
            <a:pPr algn="ctr"/>
            <a:fld id="{1AD93096-5B34-4342-9326-69289CEAE4C2}" type="slidenum">
              <a:rPr lang="en-US" smtClean="0"/>
              <a:pPr algn="ctr"/>
              <a:t>60</a:t>
            </a:fld>
            <a:endParaRPr lang="en-US" sz="2400" dirty="0">
              <a:solidFill>
                <a:srgbClr val="FFFFFF"/>
              </a:solidFill>
            </a:endParaRPr>
          </a:p>
        </p:txBody>
      </p:sp>
      <p:sp>
        <p:nvSpPr>
          <p:cNvPr id="11" name="Nadpis 10">
            <a:extLst>
              <a:ext uri="{FF2B5EF4-FFF2-40B4-BE49-F238E27FC236}">
                <a16:creationId xmlns:a16="http://schemas.microsoft.com/office/drawing/2014/main" id="{3B22C981-CF97-4FD0-81DB-57D60047D5C0}"/>
              </a:ext>
            </a:extLst>
          </p:cNvPr>
          <p:cNvSpPr>
            <a:spLocks noGrp="1"/>
          </p:cNvSpPr>
          <p:nvPr>
            <p:ph type="title"/>
          </p:nvPr>
        </p:nvSpPr>
        <p:spPr/>
        <p:txBody>
          <a:bodyPr/>
          <a:lstStyle/>
          <a:p>
            <a:r>
              <a:rPr lang="en-US" dirty="0"/>
              <a:t>Influencing the effect of drugs by smoking</a:t>
            </a:r>
            <a:endParaRPr lang="cs-CZ" dirty="0"/>
          </a:p>
        </p:txBody>
      </p:sp>
      <p:sp>
        <p:nvSpPr>
          <p:cNvPr id="12" name="Zástupný symbol pro obsah 11">
            <a:extLst>
              <a:ext uri="{FF2B5EF4-FFF2-40B4-BE49-F238E27FC236}">
                <a16:creationId xmlns:a16="http://schemas.microsoft.com/office/drawing/2014/main" id="{467802CD-5C21-4BCE-B597-343A181784CC}"/>
              </a:ext>
            </a:extLst>
          </p:cNvPr>
          <p:cNvSpPr>
            <a:spLocks noGrp="1"/>
          </p:cNvSpPr>
          <p:nvPr>
            <p:ph idx="1"/>
          </p:nvPr>
        </p:nvSpPr>
        <p:spPr/>
        <p:txBody>
          <a:bodyPr/>
          <a:lstStyle/>
          <a:p>
            <a:r>
              <a:rPr lang="cs-CZ" dirty="0" err="1">
                <a:solidFill>
                  <a:srgbClr val="0000DC"/>
                </a:solidFill>
              </a:rPr>
              <a:t>Pharmacodynamic</a:t>
            </a:r>
            <a:endParaRPr lang="cs-CZ" dirty="0">
              <a:solidFill>
                <a:srgbClr val="0000DC"/>
              </a:solidFill>
            </a:endParaRPr>
          </a:p>
          <a:p>
            <a:r>
              <a:rPr lang="cs-CZ" dirty="0" err="1"/>
              <a:t>mainly</a:t>
            </a:r>
            <a:r>
              <a:rPr lang="cs-CZ" dirty="0"/>
              <a:t> </a:t>
            </a:r>
            <a:r>
              <a:rPr lang="cs-CZ" dirty="0" err="1"/>
              <a:t>nicotine</a:t>
            </a:r>
            <a:r>
              <a:rPr lang="cs-CZ" dirty="0"/>
              <a:t> in </a:t>
            </a:r>
            <a:r>
              <a:rPr lang="cs-CZ" dirty="0" err="1"/>
              <a:t>the</a:t>
            </a:r>
            <a:r>
              <a:rPr lang="cs-CZ" dirty="0"/>
              <a:t> CNS and </a:t>
            </a:r>
            <a:r>
              <a:rPr lang="cs-CZ" dirty="0" err="1"/>
              <a:t>periphery</a:t>
            </a:r>
            <a:r>
              <a:rPr lang="cs-CZ" dirty="0"/>
              <a:t>, has </a:t>
            </a:r>
            <a:r>
              <a:rPr lang="cs-CZ" dirty="0" err="1"/>
              <a:t>sympathomimetic</a:t>
            </a:r>
            <a:r>
              <a:rPr lang="cs-CZ" dirty="0"/>
              <a:t> </a:t>
            </a:r>
            <a:r>
              <a:rPr lang="cs-CZ" dirty="0" err="1"/>
              <a:t>effects</a:t>
            </a:r>
            <a:r>
              <a:rPr lang="cs-CZ" dirty="0"/>
              <a:t> (</a:t>
            </a:r>
            <a:r>
              <a:rPr lang="cs-CZ" dirty="0" err="1"/>
              <a:t>cardiovascular</a:t>
            </a:r>
            <a:r>
              <a:rPr lang="cs-CZ" dirty="0"/>
              <a:t> </a:t>
            </a:r>
            <a:r>
              <a:rPr lang="cs-CZ" dirty="0" err="1"/>
              <a:t>system</a:t>
            </a:r>
            <a:r>
              <a:rPr lang="cs-CZ" dirty="0"/>
              <a:t>, </a:t>
            </a:r>
            <a:r>
              <a:rPr lang="cs-CZ" dirty="0" err="1"/>
              <a:t>reduces</a:t>
            </a:r>
            <a:r>
              <a:rPr lang="cs-CZ" dirty="0"/>
              <a:t> insulin sensitivity)</a:t>
            </a:r>
          </a:p>
          <a:p>
            <a:r>
              <a:rPr lang="cs-CZ" dirty="0" err="1">
                <a:solidFill>
                  <a:srgbClr val="0000DC"/>
                </a:solidFill>
              </a:rPr>
              <a:t>Pharmacokinetic</a:t>
            </a:r>
            <a:endParaRPr lang="cs-CZ" dirty="0">
              <a:solidFill>
                <a:srgbClr val="0000DC"/>
              </a:solidFill>
            </a:endParaRPr>
          </a:p>
          <a:p>
            <a:r>
              <a:rPr lang="cs-CZ" dirty="0"/>
              <a:t>in </a:t>
            </a:r>
            <a:r>
              <a:rPr lang="cs-CZ" dirty="0" err="1"/>
              <a:t>the</a:t>
            </a:r>
            <a:r>
              <a:rPr lang="cs-CZ" dirty="0"/>
              <a:t> </a:t>
            </a:r>
            <a:r>
              <a:rPr lang="cs-CZ" dirty="0" err="1"/>
              <a:t>absorption</a:t>
            </a:r>
            <a:r>
              <a:rPr lang="cs-CZ" dirty="0"/>
              <a:t> </a:t>
            </a:r>
            <a:r>
              <a:rPr lang="cs-CZ" dirty="0" err="1"/>
              <a:t>phase</a:t>
            </a:r>
            <a:r>
              <a:rPr lang="cs-CZ" dirty="0"/>
              <a:t> - </a:t>
            </a:r>
            <a:r>
              <a:rPr lang="cs-CZ" dirty="0" err="1"/>
              <a:t>nicotine</a:t>
            </a:r>
            <a:r>
              <a:rPr lang="cs-CZ" dirty="0"/>
              <a:t>, </a:t>
            </a:r>
            <a:r>
              <a:rPr lang="cs-CZ" dirty="0" err="1"/>
              <a:t>other</a:t>
            </a:r>
            <a:r>
              <a:rPr lang="cs-CZ" dirty="0"/>
              <a:t> </a:t>
            </a:r>
            <a:r>
              <a:rPr lang="cs-CZ" dirty="0" err="1"/>
              <a:t>products</a:t>
            </a:r>
            <a:endParaRPr lang="cs-CZ" dirty="0"/>
          </a:p>
          <a:p>
            <a:r>
              <a:rPr lang="cs-CZ" dirty="0"/>
              <a:t>in </a:t>
            </a:r>
            <a:r>
              <a:rPr lang="cs-CZ" dirty="0" err="1"/>
              <a:t>the</a:t>
            </a:r>
            <a:r>
              <a:rPr lang="cs-CZ" dirty="0"/>
              <a:t> </a:t>
            </a:r>
            <a:r>
              <a:rPr lang="cs-CZ" dirty="0" err="1"/>
              <a:t>metabolic</a:t>
            </a:r>
            <a:r>
              <a:rPr lang="cs-CZ" dirty="0"/>
              <a:t> </a:t>
            </a:r>
            <a:r>
              <a:rPr lang="cs-CZ" dirty="0" err="1"/>
              <a:t>phase</a:t>
            </a:r>
            <a:r>
              <a:rPr lang="cs-CZ" dirty="0"/>
              <a:t> - </a:t>
            </a:r>
            <a:r>
              <a:rPr lang="cs-CZ" dirty="0" err="1"/>
              <a:t>especially</a:t>
            </a:r>
            <a:r>
              <a:rPr lang="cs-CZ" dirty="0"/>
              <a:t> </a:t>
            </a:r>
            <a:r>
              <a:rPr lang="cs-CZ" dirty="0" err="1"/>
              <a:t>polycyclic</a:t>
            </a:r>
            <a:r>
              <a:rPr lang="cs-CZ" dirty="0"/>
              <a:t> </a:t>
            </a:r>
            <a:r>
              <a:rPr lang="cs-CZ" dirty="0" err="1"/>
              <a:t>hydrocarbons</a:t>
            </a:r>
            <a:endParaRPr lang="cs-CZ" dirty="0"/>
          </a:p>
        </p:txBody>
      </p:sp>
    </p:spTree>
    <p:extLst>
      <p:ext uri="{BB962C8B-B14F-4D97-AF65-F5344CB8AC3E}">
        <p14:creationId xmlns:p14="http://schemas.microsoft.com/office/powerpoint/2010/main" val="24645181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73FDFDC-EEB4-4F3A-977E-980F20B96217}"/>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EBC2D4B7-814B-4D6C-8C18-F2A2031C1DC8}"/>
              </a:ext>
            </a:extLst>
          </p:cNvPr>
          <p:cNvSpPr>
            <a:spLocks noGrp="1"/>
          </p:cNvSpPr>
          <p:nvPr>
            <p:ph type="sldNum" sz="quarter" idx="11"/>
          </p:nvPr>
        </p:nvSpPr>
        <p:spPr/>
        <p:txBody>
          <a:bodyPr/>
          <a:lstStyle/>
          <a:p>
            <a:fld id="{0970407D-EE58-4A0B-824B-1D3AE42DD9CF}" type="slidenum">
              <a:rPr lang="cs-CZ" altLang="cs-CZ" smtClean="0"/>
              <a:pPr/>
              <a:t>61</a:t>
            </a:fld>
            <a:endParaRPr lang="cs-CZ" altLang="cs-CZ" dirty="0"/>
          </a:p>
        </p:txBody>
      </p:sp>
      <p:sp>
        <p:nvSpPr>
          <p:cNvPr id="4" name="Nadpis 3">
            <a:extLst>
              <a:ext uri="{FF2B5EF4-FFF2-40B4-BE49-F238E27FC236}">
                <a16:creationId xmlns:a16="http://schemas.microsoft.com/office/drawing/2014/main" id="{DAE00465-63EA-410E-8837-0EDEE28B5057}"/>
              </a:ext>
            </a:extLst>
          </p:cNvPr>
          <p:cNvSpPr>
            <a:spLocks noGrp="1"/>
          </p:cNvSpPr>
          <p:nvPr>
            <p:ph type="title"/>
          </p:nvPr>
        </p:nvSpPr>
        <p:spPr/>
        <p:txBody>
          <a:bodyPr/>
          <a:lstStyle/>
          <a:p>
            <a:r>
              <a:rPr lang="cs-CZ" dirty="0" err="1"/>
              <a:t>Pharmacodynamic</a:t>
            </a:r>
            <a:r>
              <a:rPr lang="cs-CZ" dirty="0"/>
              <a:t> </a:t>
            </a:r>
            <a:r>
              <a:rPr lang="cs-CZ" dirty="0" err="1"/>
              <a:t>interactions</a:t>
            </a:r>
            <a:r>
              <a:rPr lang="cs-CZ" dirty="0"/>
              <a:t> </a:t>
            </a:r>
            <a:r>
              <a:rPr lang="cs-CZ" dirty="0" err="1"/>
              <a:t>of</a:t>
            </a:r>
            <a:r>
              <a:rPr lang="cs-CZ" dirty="0"/>
              <a:t> </a:t>
            </a:r>
            <a:r>
              <a:rPr lang="cs-CZ" dirty="0" err="1"/>
              <a:t>nicotine</a:t>
            </a:r>
            <a:endParaRPr lang="cs-CZ" dirty="0"/>
          </a:p>
        </p:txBody>
      </p:sp>
      <p:sp>
        <p:nvSpPr>
          <p:cNvPr id="5" name="Zástupný symbol pro obsah 4">
            <a:extLst>
              <a:ext uri="{FF2B5EF4-FFF2-40B4-BE49-F238E27FC236}">
                <a16:creationId xmlns:a16="http://schemas.microsoft.com/office/drawing/2014/main" id="{7F2C5CAE-D4D8-4E7D-9176-63A3B2D3D675}"/>
              </a:ext>
            </a:extLst>
          </p:cNvPr>
          <p:cNvSpPr>
            <a:spLocks noGrp="1"/>
          </p:cNvSpPr>
          <p:nvPr>
            <p:ph idx="1"/>
          </p:nvPr>
        </p:nvSpPr>
        <p:spPr>
          <a:xfrm>
            <a:off x="719999" y="1692002"/>
            <a:ext cx="11263453" cy="4139998"/>
          </a:xfrm>
        </p:spPr>
        <p:txBody>
          <a:bodyPr/>
          <a:lstStyle/>
          <a:p>
            <a:r>
              <a:rPr lang="en-US" sz="1800" dirty="0">
                <a:solidFill>
                  <a:srgbClr val="0000DC"/>
                </a:solidFill>
              </a:rPr>
              <a:t>Beta-blockers</a:t>
            </a:r>
            <a:endParaRPr lang="cs-CZ" sz="1800" dirty="0">
              <a:solidFill>
                <a:srgbClr val="0000DC"/>
              </a:solidFill>
            </a:endParaRPr>
          </a:p>
          <a:p>
            <a:r>
              <a:rPr lang="en-US" sz="1800" dirty="0"/>
              <a:t>Less decrease in BP and </a:t>
            </a:r>
            <a:r>
              <a:rPr lang="cs-CZ" sz="1800" dirty="0" err="1"/>
              <a:t>Heart</a:t>
            </a:r>
            <a:r>
              <a:rPr lang="cs-CZ" sz="1800" dirty="0"/>
              <a:t> </a:t>
            </a:r>
            <a:r>
              <a:rPr lang="cs-CZ" sz="1800" dirty="0" err="1"/>
              <a:t>rate</a:t>
            </a:r>
            <a:endParaRPr lang="cs-CZ" sz="1800" dirty="0"/>
          </a:p>
          <a:p>
            <a:r>
              <a:rPr lang="en-US" sz="1800" dirty="0">
                <a:solidFill>
                  <a:srgbClr val="0000DC"/>
                </a:solidFill>
              </a:rPr>
              <a:t>Benzodiazepines</a:t>
            </a:r>
            <a:endParaRPr lang="cs-CZ" sz="1800" dirty="0">
              <a:solidFill>
                <a:srgbClr val="0000DC"/>
              </a:solidFill>
            </a:endParaRPr>
          </a:p>
          <a:p>
            <a:r>
              <a:rPr lang="en-US" sz="1800" dirty="0"/>
              <a:t>Less sedative effect</a:t>
            </a:r>
            <a:endParaRPr lang="cs-CZ" sz="1800" dirty="0"/>
          </a:p>
          <a:p>
            <a:r>
              <a:rPr lang="en-US" sz="1800" dirty="0"/>
              <a:t>Discontinuation of smoking on prolonged use of benzodiazepines may cause depression</a:t>
            </a:r>
            <a:endParaRPr lang="cs-CZ" sz="1800" dirty="0"/>
          </a:p>
          <a:p>
            <a:r>
              <a:rPr lang="en-US" sz="1800" dirty="0">
                <a:solidFill>
                  <a:srgbClr val="0000DC"/>
                </a:solidFill>
              </a:rPr>
              <a:t>Opioids</a:t>
            </a:r>
            <a:endParaRPr lang="cs-CZ" sz="1800" dirty="0">
              <a:solidFill>
                <a:srgbClr val="0000DC"/>
              </a:solidFill>
            </a:endParaRPr>
          </a:p>
          <a:p>
            <a:r>
              <a:rPr lang="en-US" sz="1800" dirty="0"/>
              <a:t>Reduction of analgesia</a:t>
            </a:r>
            <a:endParaRPr lang="cs-CZ" sz="1800" dirty="0"/>
          </a:p>
          <a:p>
            <a:r>
              <a:rPr lang="en-US" sz="1800" dirty="0">
                <a:solidFill>
                  <a:srgbClr val="0000DC"/>
                </a:solidFill>
              </a:rPr>
              <a:t>Oral Contraceptives</a:t>
            </a:r>
            <a:endParaRPr lang="cs-CZ" sz="1800" dirty="0">
              <a:solidFill>
                <a:srgbClr val="0000DC"/>
              </a:solidFill>
            </a:endParaRPr>
          </a:p>
          <a:p>
            <a:r>
              <a:rPr lang="en-US" sz="1800" dirty="0"/>
              <a:t>smoking increases the risk of complications p.o. contraception</a:t>
            </a:r>
            <a:endParaRPr lang="cs-CZ" sz="1800" dirty="0"/>
          </a:p>
          <a:p>
            <a:r>
              <a:rPr lang="en-US" sz="1800" dirty="0"/>
              <a:t>in women over 35 who smoke more than 15 cigarettes a day the risk of death is 19: 100,000 vs. 3: 100,000</a:t>
            </a:r>
          </a:p>
          <a:p>
            <a:endParaRPr lang="cs-CZ" dirty="0"/>
          </a:p>
        </p:txBody>
      </p:sp>
    </p:spTree>
    <p:extLst>
      <p:ext uri="{BB962C8B-B14F-4D97-AF65-F5344CB8AC3E}">
        <p14:creationId xmlns:p14="http://schemas.microsoft.com/office/powerpoint/2010/main" val="1135259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F3C55EA-F321-4B75-8D86-00B85BAD81ED}"/>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8F3ADC34-7D7D-4348-9F9B-48D979969676}"/>
              </a:ext>
            </a:extLst>
          </p:cNvPr>
          <p:cNvSpPr>
            <a:spLocks noGrp="1"/>
          </p:cNvSpPr>
          <p:nvPr>
            <p:ph type="sldNum" sz="quarter" idx="11"/>
          </p:nvPr>
        </p:nvSpPr>
        <p:spPr/>
        <p:txBody>
          <a:bodyPr/>
          <a:lstStyle/>
          <a:p>
            <a:fld id="{0970407D-EE58-4A0B-824B-1D3AE42DD9CF}" type="slidenum">
              <a:rPr lang="cs-CZ" altLang="cs-CZ" smtClean="0"/>
              <a:pPr/>
              <a:t>62</a:t>
            </a:fld>
            <a:endParaRPr lang="cs-CZ" altLang="cs-CZ" dirty="0"/>
          </a:p>
        </p:txBody>
      </p:sp>
      <p:sp>
        <p:nvSpPr>
          <p:cNvPr id="4" name="Nadpis 3">
            <a:extLst>
              <a:ext uri="{FF2B5EF4-FFF2-40B4-BE49-F238E27FC236}">
                <a16:creationId xmlns:a16="http://schemas.microsoft.com/office/drawing/2014/main" id="{2A010C22-CA48-4052-9CB0-486AE22016C0}"/>
              </a:ext>
            </a:extLst>
          </p:cNvPr>
          <p:cNvSpPr>
            <a:spLocks noGrp="1"/>
          </p:cNvSpPr>
          <p:nvPr>
            <p:ph type="title"/>
          </p:nvPr>
        </p:nvSpPr>
        <p:spPr/>
        <p:txBody>
          <a:bodyPr/>
          <a:lstStyle/>
          <a:p>
            <a:r>
              <a:rPr lang="en-US" dirty="0"/>
              <a:t>Effect of smoking on CYP1A2 induction</a:t>
            </a:r>
            <a:endParaRPr lang="cs-CZ" dirty="0"/>
          </a:p>
        </p:txBody>
      </p:sp>
      <p:sp>
        <p:nvSpPr>
          <p:cNvPr id="5" name="Zástupný symbol pro obsah 4">
            <a:extLst>
              <a:ext uri="{FF2B5EF4-FFF2-40B4-BE49-F238E27FC236}">
                <a16:creationId xmlns:a16="http://schemas.microsoft.com/office/drawing/2014/main" id="{C7E70D48-E4B3-48F1-8479-4BC72280B0F8}"/>
              </a:ext>
            </a:extLst>
          </p:cNvPr>
          <p:cNvSpPr>
            <a:spLocks noGrp="1"/>
          </p:cNvSpPr>
          <p:nvPr>
            <p:ph idx="1"/>
          </p:nvPr>
        </p:nvSpPr>
        <p:spPr>
          <a:xfrm>
            <a:off x="720000" y="1692002"/>
            <a:ext cx="10955444" cy="4139998"/>
          </a:xfrm>
        </p:spPr>
        <p:txBody>
          <a:bodyPr/>
          <a:lstStyle/>
          <a:p>
            <a:r>
              <a:rPr lang="en-US" sz="2400" dirty="0"/>
              <a:t>Smokers have 1.5 x increased CYP1A activity compared to non-smokers</a:t>
            </a:r>
          </a:p>
          <a:p>
            <a:r>
              <a:rPr lang="en-US" sz="2400" dirty="0"/>
              <a:t>Polycyclic aromatic hydrocarbons cause metabolic induction</a:t>
            </a:r>
          </a:p>
          <a:p>
            <a:r>
              <a:rPr lang="en-US" sz="2400" dirty="0"/>
              <a:t>Induction already occurs when smoking 10 cigarettes/day</a:t>
            </a:r>
          </a:p>
          <a:p>
            <a:r>
              <a:rPr lang="en-US" sz="2400" dirty="0"/>
              <a:t>Typically, higher dosages of some drugs are required for smokers</a:t>
            </a:r>
          </a:p>
          <a:p>
            <a:r>
              <a:rPr lang="en-US" sz="2400" dirty="0"/>
              <a:t>After smoking </a:t>
            </a:r>
            <a:r>
              <a:rPr lang="cs-CZ" sz="2400" dirty="0" err="1"/>
              <a:t>discontinuation</a:t>
            </a:r>
            <a:r>
              <a:rPr lang="en-US" sz="2400" dirty="0"/>
              <a:t>, the enzyme activity is reduced to 7.3x per week</a:t>
            </a:r>
          </a:p>
          <a:p>
            <a:r>
              <a:rPr lang="en-US" sz="2400" dirty="0"/>
              <a:t>Interrupting smoking requires doses to reduce</a:t>
            </a:r>
          </a:p>
          <a:p>
            <a:r>
              <a:rPr lang="en-US" sz="2400" dirty="0"/>
              <a:t>High risk NÚL after smoking interruption (extrapyramidal symptoms, cramps…)</a:t>
            </a:r>
            <a:endParaRPr lang="cs-CZ" sz="2400" dirty="0"/>
          </a:p>
        </p:txBody>
      </p:sp>
    </p:spTree>
    <p:extLst>
      <p:ext uri="{BB962C8B-B14F-4D97-AF65-F5344CB8AC3E}">
        <p14:creationId xmlns:p14="http://schemas.microsoft.com/office/powerpoint/2010/main" val="11161952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5ED8388-4C10-4D96-B512-F0E23EAEC906}"/>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D1AE774F-58D7-4A32-A9C1-E2A10776E098}"/>
              </a:ext>
            </a:extLst>
          </p:cNvPr>
          <p:cNvSpPr>
            <a:spLocks noGrp="1"/>
          </p:cNvSpPr>
          <p:nvPr>
            <p:ph type="sldNum" sz="quarter" idx="11"/>
          </p:nvPr>
        </p:nvSpPr>
        <p:spPr/>
        <p:txBody>
          <a:bodyPr/>
          <a:lstStyle/>
          <a:p>
            <a:fld id="{0970407D-EE58-4A0B-824B-1D3AE42DD9CF}" type="slidenum">
              <a:rPr lang="cs-CZ" altLang="cs-CZ" smtClean="0"/>
              <a:pPr/>
              <a:t>63</a:t>
            </a:fld>
            <a:endParaRPr lang="cs-CZ" altLang="cs-CZ" dirty="0"/>
          </a:p>
        </p:txBody>
      </p:sp>
      <p:sp>
        <p:nvSpPr>
          <p:cNvPr id="4" name="Nadpis 3">
            <a:extLst>
              <a:ext uri="{FF2B5EF4-FFF2-40B4-BE49-F238E27FC236}">
                <a16:creationId xmlns:a16="http://schemas.microsoft.com/office/drawing/2014/main" id="{17FE2BC7-F196-49D9-8EAD-1CD477A71C99}"/>
              </a:ext>
            </a:extLst>
          </p:cNvPr>
          <p:cNvSpPr>
            <a:spLocks noGrp="1"/>
          </p:cNvSpPr>
          <p:nvPr>
            <p:ph type="title"/>
          </p:nvPr>
        </p:nvSpPr>
        <p:spPr/>
        <p:txBody>
          <a:bodyPr/>
          <a:lstStyle/>
          <a:p>
            <a:r>
              <a:rPr lang="en-US" dirty="0"/>
              <a:t>Increased CYP450 activity in smoking</a:t>
            </a:r>
            <a:endParaRPr lang="cs-CZ" dirty="0"/>
          </a:p>
        </p:txBody>
      </p:sp>
      <p:sp>
        <p:nvSpPr>
          <p:cNvPr id="5" name="Zástupný symbol pro obsah 4">
            <a:extLst>
              <a:ext uri="{FF2B5EF4-FFF2-40B4-BE49-F238E27FC236}">
                <a16:creationId xmlns:a16="http://schemas.microsoft.com/office/drawing/2014/main" id="{8E10B8DF-9AFD-4AC4-B490-368C230DCFBD}"/>
              </a:ext>
            </a:extLst>
          </p:cNvPr>
          <p:cNvSpPr>
            <a:spLocks noGrp="1"/>
          </p:cNvSpPr>
          <p:nvPr>
            <p:ph idx="1"/>
          </p:nvPr>
        </p:nvSpPr>
        <p:spPr/>
        <p:txBody>
          <a:bodyPr/>
          <a:lstStyle/>
          <a:p>
            <a:r>
              <a:rPr lang="cs-CZ" dirty="0">
                <a:solidFill>
                  <a:srgbClr val="0000DC"/>
                </a:solidFill>
              </a:rPr>
              <a:t>CYP1A2</a:t>
            </a:r>
            <a:r>
              <a:rPr lang="cs-CZ" dirty="0"/>
              <a:t> amitriptylin, kofein, </a:t>
            </a:r>
            <a:r>
              <a:rPr lang="cs-CZ" dirty="0" err="1"/>
              <a:t>clozapin</a:t>
            </a:r>
            <a:r>
              <a:rPr lang="cs-CZ" dirty="0"/>
              <a:t>, </a:t>
            </a:r>
            <a:r>
              <a:rPr lang="cs-CZ" dirty="0" err="1"/>
              <a:t>duloxetin</a:t>
            </a:r>
            <a:r>
              <a:rPr lang="cs-CZ" dirty="0"/>
              <a:t>, </a:t>
            </a:r>
            <a:r>
              <a:rPr lang="cs-CZ" dirty="0" err="1"/>
              <a:t>fluvoxamin</a:t>
            </a:r>
            <a:r>
              <a:rPr lang="cs-CZ" dirty="0"/>
              <a:t>, </a:t>
            </a:r>
            <a:r>
              <a:rPr lang="cs-CZ" dirty="0" err="1"/>
              <a:t>haloperidol</a:t>
            </a:r>
            <a:r>
              <a:rPr lang="cs-CZ" dirty="0"/>
              <a:t>, </a:t>
            </a:r>
            <a:r>
              <a:rPr lang="cs-CZ" dirty="0" err="1"/>
              <a:t>imipramin</a:t>
            </a:r>
            <a:r>
              <a:rPr lang="cs-CZ" dirty="0"/>
              <a:t>, </a:t>
            </a:r>
            <a:r>
              <a:rPr lang="cs-CZ" dirty="0" err="1"/>
              <a:t>olanzapin</a:t>
            </a:r>
            <a:r>
              <a:rPr lang="cs-CZ" dirty="0"/>
              <a:t>, </a:t>
            </a:r>
            <a:r>
              <a:rPr lang="cs-CZ" dirty="0" err="1"/>
              <a:t>ondansetron</a:t>
            </a:r>
            <a:r>
              <a:rPr lang="cs-CZ" dirty="0"/>
              <a:t>, paracetamol, </a:t>
            </a:r>
            <a:r>
              <a:rPr lang="cs-CZ" dirty="0" err="1"/>
              <a:t>propranolol</a:t>
            </a:r>
            <a:r>
              <a:rPr lang="cs-CZ" dirty="0"/>
              <a:t>, teofylin, </a:t>
            </a:r>
            <a:r>
              <a:rPr lang="cs-CZ" dirty="0" err="1"/>
              <a:t>warfarin</a:t>
            </a:r>
            <a:r>
              <a:rPr lang="cs-CZ" dirty="0"/>
              <a:t> (R-isomer)</a:t>
            </a:r>
          </a:p>
          <a:p>
            <a:r>
              <a:rPr lang="cs-CZ" dirty="0">
                <a:solidFill>
                  <a:srgbClr val="0000DC"/>
                </a:solidFill>
              </a:rPr>
              <a:t>CYP2B6</a:t>
            </a:r>
            <a:r>
              <a:rPr lang="cs-CZ" dirty="0"/>
              <a:t> </a:t>
            </a:r>
            <a:r>
              <a:rPr lang="cs-CZ" dirty="0" err="1"/>
              <a:t>bupropion</a:t>
            </a:r>
            <a:r>
              <a:rPr lang="cs-CZ" dirty="0"/>
              <a:t>, </a:t>
            </a:r>
            <a:r>
              <a:rPr lang="cs-CZ" dirty="0" err="1"/>
              <a:t>clopidogrel</a:t>
            </a:r>
            <a:r>
              <a:rPr lang="cs-CZ" dirty="0"/>
              <a:t>, </a:t>
            </a:r>
            <a:r>
              <a:rPr lang="cs-CZ" dirty="0" err="1"/>
              <a:t>cyclophosphamid</a:t>
            </a:r>
            <a:r>
              <a:rPr lang="cs-CZ" dirty="0"/>
              <a:t>,  </a:t>
            </a:r>
            <a:r>
              <a:rPr lang="cs-CZ" dirty="0" err="1"/>
              <a:t>ifosfamid</a:t>
            </a:r>
            <a:r>
              <a:rPr lang="cs-CZ" dirty="0"/>
              <a:t>, </a:t>
            </a:r>
            <a:r>
              <a:rPr lang="cs-CZ" dirty="0" err="1"/>
              <a:t>methadon</a:t>
            </a:r>
            <a:r>
              <a:rPr lang="cs-CZ" dirty="0"/>
              <a:t>, </a:t>
            </a:r>
            <a:r>
              <a:rPr lang="cs-CZ" dirty="0" err="1"/>
              <a:t>nevirapin</a:t>
            </a:r>
            <a:endParaRPr lang="cs-CZ" dirty="0"/>
          </a:p>
        </p:txBody>
      </p:sp>
    </p:spTree>
    <p:extLst>
      <p:ext uri="{BB962C8B-B14F-4D97-AF65-F5344CB8AC3E}">
        <p14:creationId xmlns:p14="http://schemas.microsoft.com/office/powerpoint/2010/main" val="34467232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a:extLst>
              <a:ext uri="{FF2B5EF4-FFF2-40B4-BE49-F238E27FC236}">
                <a16:creationId xmlns:a16="http://schemas.microsoft.com/office/drawing/2014/main" id="{0705258C-EAB6-4A35-A944-93FECA82FD73}"/>
              </a:ext>
            </a:extLst>
          </p:cNvPr>
          <p:cNvSpPr>
            <a:spLocks noGrp="1"/>
          </p:cNvSpPr>
          <p:nvPr>
            <p:ph type="body" idx="1"/>
          </p:nvPr>
        </p:nvSpPr>
        <p:spPr/>
        <p:txBody>
          <a:bodyPr/>
          <a:lstStyle/>
          <a:p>
            <a:endParaRPr lang="cs-CZ"/>
          </a:p>
        </p:txBody>
      </p:sp>
      <p:sp>
        <p:nvSpPr>
          <p:cNvPr id="5" name="Nadpis 4"/>
          <p:cNvSpPr>
            <a:spLocks noGrp="1"/>
          </p:cNvSpPr>
          <p:nvPr>
            <p:ph type="title"/>
          </p:nvPr>
        </p:nvSpPr>
        <p:spPr/>
        <p:txBody>
          <a:bodyPr anchor="ctr">
            <a:normAutofit/>
          </a:bodyPr>
          <a:lstStyle/>
          <a:p>
            <a:r>
              <a:rPr lang="cs-CZ" sz="3600" dirty="0" err="1"/>
              <a:t>Pharmaceutical</a:t>
            </a:r>
            <a:r>
              <a:rPr lang="cs-CZ" sz="3600" dirty="0"/>
              <a:t> </a:t>
            </a:r>
            <a:r>
              <a:rPr lang="cs-CZ" sz="3600" dirty="0" err="1"/>
              <a:t>drug</a:t>
            </a:r>
            <a:r>
              <a:rPr lang="cs-CZ" sz="3600" dirty="0"/>
              <a:t> </a:t>
            </a:r>
            <a:r>
              <a:rPr lang="cs-CZ" sz="3600" dirty="0" err="1"/>
              <a:t>interactions</a:t>
            </a:r>
            <a:endParaRPr lang="cs-CZ" sz="3600" dirty="0"/>
          </a:p>
        </p:txBody>
      </p:sp>
    </p:spTree>
    <p:extLst>
      <p:ext uri="{BB962C8B-B14F-4D97-AF65-F5344CB8AC3E}">
        <p14:creationId xmlns:p14="http://schemas.microsoft.com/office/powerpoint/2010/main" val="25640450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4">
            <a:extLst>
              <a:ext uri="{FF2B5EF4-FFF2-40B4-BE49-F238E27FC236}">
                <a16:creationId xmlns:a16="http://schemas.microsoft.com/office/drawing/2014/main" id="{051FF6F9-3FFB-416E-9706-DC0148D7EF08}"/>
              </a:ext>
            </a:extLst>
          </p:cNvPr>
          <p:cNvSpPr>
            <a:spLocks noGrp="1"/>
          </p:cNvSpPr>
          <p:nvPr>
            <p:ph type="ftr" sz="quarter" idx="10"/>
          </p:nvPr>
        </p:nvSpPr>
        <p:spPr/>
        <p:txBody>
          <a:bodyPr/>
          <a:lstStyle/>
          <a:p>
            <a:endParaRPr lang="en-US"/>
          </a:p>
        </p:txBody>
      </p:sp>
      <p:sp>
        <p:nvSpPr>
          <p:cNvPr id="4" name="Zástupný symbol pro číslo snímku 3">
            <a:extLst>
              <a:ext uri="{FF2B5EF4-FFF2-40B4-BE49-F238E27FC236}">
                <a16:creationId xmlns:a16="http://schemas.microsoft.com/office/drawing/2014/main" id="{A28F14E7-2C89-41D4-8557-0E5E5275CAB6}"/>
              </a:ext>
            </a:extLst>
          </p:cNvPr>
          <p:cNvSpPr>
            <a:spLocks noGrp="1"/>
          </p:cNvSpPr>
          <p:nvPr>
            <p:ph type="sldNum" sz="quarter" idx="11"/>
          </p:nvPr>
        </p:nvSpPr>
        <p:spPr/>
        <p:txBody>
          <a:bodyPr/>
          <a:lstStyle/>
          <a:p>
            <a:pPr algn="ctr"/>
            <a:fld id="{1AD93096-5B34-4342-9326-69289CEAE4C2}" type="slidenum">
              <a:rPr lang="en-US" smtClean="0"/>
              <a:pPr algn="ctr"/>
              <a:t>65</a:t>
            </a:fld>
            <a:endParaRPr lang="en-US" sz="2400" dirty="0">
              <a:solidFill>
                <a:srgbClr val="FFFFFF"/>
              </a:solidFill>
            </a:endParaRPr>
          </a:p>
        </p:txBody>
      </p:sp>
      <p:sp>
        <p:nvSpPr>
          <p:cNvPr id="6" name="Nadpis 5">
            <a:extLst>
              <a:ext uri="{FF2B5EF4-FFF2-40B4-BE49-F238E27FC236}">
                <a16:creationId xmlns:a16="http://schemas.microsoft.com/office/drawing/2014/main" id="{22DA55FA-0C02-47C8-892A-F0EABFF1331F}"/>
              </a:ext>
            </a:extLst>
          </p:cNvPr>
          <p:cNvSpPr>
            <a:spLocks noGrp="1"/>
          </p:cNvSpPr>
          <p:nvPr>
            <p:ph type="title"/>
          </p:nvPr>
        </p:nvSpPr>
        <p:spPr/>
        <p:txBody>
          <a:bodyPr/>
          <a:lstStyle/>
          <a:p>
            <a:r>
              <a:rPr lang="cs-CZ" dirty="0" err="1"/>
              <a:t>Incompatibility</a:t>
            </a:r>
            <a:endParaRPr lang="cs-CZ" dirty="0"/>
          </a:p>
        </p:txBody>
      </p:sp>
      <p:sp>
        <p:nvSpPr>
          <p:cNvPr id="7" name="Zástupný symbol pro obsah 6">
            <a:extLst>
              <a:ext uri="{FF2B5EF4-FFF2-40B4-BE49-F238E27FC236}">
                <a16:creationId xmlns:a16="http://schemas.microsoft.com/office/drawing/2014/main" id="{2D8AC85C-CB0E-4C46-8F83-5EE02DB434D3}"/>
              </a:ext>
            </a:extLst>
          </p:cNvPr>
          <p:cNvSpPr>
            <a:spLocks noGrp="1"/>
          </p:cNvSpPr>
          <p:nvPr>
            <p:ph idx="1"/>
          </p:nvPr>
        </p:nvSpPr>
        <p:spPr>
          <a:xfrm>
            <a:off x="720000" y="1692002"/>
            <a:ext cx="9583497" cy="4139998"/>
          </a:xfrm>
        </p:spPr>
        <p:txBody>
          <a:bodyPr/>
          <a:lstStyle/>
          <a:p>
            <a:r>
              <a:rPr lang="en-US" sz="2000" dirty="0"/>
              <a:t>The incompatibility occurs outside the body, inside the infusion bottles, bags, syringe, or infusion tubes, sometimes visible to the eye.</a:t>
            </a:r>
            <a:endParaRPr lang="cs-CZ" sz="2000" dirty="0"/>
          </a:p>
          <a:p>
            <a:r>
              <a:rPr lang="en-US" sz="2000" b="1" dirty="0"/>
              <a:t>Physical Reaction </a:t>
            </a:r>
            <a:endParaRPr lang="cs-CZ" sz="2000" b="1" dirty="0"/>
          </a:p>
          <a:p>
            <a:pPr lvl="1"/>
            <a:r>
              <a:rPr lang="en-US" dirty="0"/>
              <a:t>In the event of physical reactions to the bath, it is usually a separation or precipitation (</a:t>
            </a:r>
            <a:r>
              <a:rPr lang="en-US" dirty="0" err="1"/>
              <a:t>eg</a:t>
            </a:r>
            <a:r>
              <a:rPr lang="en-US" dirty="0"/>
              <a:t>, dilution of alcoholic solutions) due to a change in the relationship between ionization, non-ionization and solubility.</a:t>
            </a:r>
            <a:endParaRPr lang="cs-CZ" dirty="0"/>
          </a:p>
          <a:p>
            <a:r>
              <a:rPr lang="en-US" sz="2000" b="1" dirty="0"/>
              <a:t>Chemical reaction </a:t>
            </a:r>
            <a:endParaRPr lang="cs-CZ" sz="2000" b="1" dirty="0"/>
          </a:p>
          <a:p>
            <a:pPr lvl="1"/>
            <a:r>
              <a:rPr lang="en-US" dirty="0"/>
              <a:t>Chemical incompatibility means that it is chemically degraded by oxidation, reduction, hydrolysis or decomposition. Chemical reactions can be manifested by turbidity, precipitation, and color changes.</a:t>
            </a:r>
            <a:endParaRPr lang="cs-CZ" dirty="0"/>
          </a:p>
          <a:p>
            <a:r>
              <a:rPr lang="en-US" sz="2000" dirty="0"/>
              <a:t>The result is a reduction in the amount of the medicinal agent or the formation of toxic by-products</a:t>
            </a:r>
            <a:endParaRPr lang="cs-CZ" sz="2000" dirty="0"/>
          </a:p>
        </p:txBody>
      </p:sp>
      <p:pic>
        <p:nvPicPr>
          <p:cNvPr id="8" name="Obrázek 7">
            <a:extLst>
              <a:ext uri="{FF2B5EF4-FFF2-40B4-BE49-F238E27FC236}">
                <a16:creationId xmlns:a16="http://schemas.microsoft.com/office/drawing/2014/main" id="{74856115-B9E0-4DFF-A766-594A713F6DDD}"/>
              </a:ext>
            </a:extLst>
          </p:cNvPr>
          <p:cNvPicPr>
            <a:picLocks noChangeAspect="1"/>
          </p:cNvPicPr>
          <p:nvPr/>
        </p:nvPicPr>
        <p:blipFill>
          <a:blip r:embed="rId2" cstate="print"/>
          <a:stretch>
            <a:fillRect/>
          </a:stretch>
        </p:blipFill>
        <p:spPr>
          <a:xfrm>
            <a:off x="10223602" y="456049"/>
            <a:ext cx="1628775" cy="4943475"/>
          </a:xfrm>
          <a:prstGeom prst="rect">
            <a:avLst/>
          </a:prstGeom>
        </p:spPr>
      </p:pic>
    </p:spTree>
    <p:extLst>
      <p:ext uri="{BB962C8B-B14F-4D97-AF65-F5344CB8AC3E}">
        <p14:creationId xmlns:p14="http://schemas.microsoft.com/office/powerpoint/2010/main" val="2759995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816864" y="517376"/>
            <a:ext cx="10871200" cy="990600"/>
          </a:xfrm>
        </p:spPr>
        <p:txBody>
          <a:bodyPr/>
          <a:lstStyle/>
          <a:p>
            <a:r>
              <a:rPr lang="cs-CZ" dirty="0" err="1"/>
              <a:t>Incompatibility</a:t>
            </a:r>
            <a:endParaRPr lang="en-US" dirty="0"/>
          </a:p>
        </p:txBody>
      </p:sp>
      <p:sp>
        <p:nvSpPr>
          <p:cNvPr id="5" name="Zástupný symbol pro obsah 4"/>
          <p:cNvSpPr>
            <a:spLocks noGrp="1"/>
          </p:cNvSpPr>
          <p:nvPr>
            <p:ph sz="quarter" idx="1"/>
          </p:nvPr>
        </p:nvSpPr>
        <p:spPr>
          <a:xfrm>
            <a:off x="707010" y="1406769"/>
            <a:ext cx="10981054" cy="4933855"/>
          </a:xfrm>
        </p:spPr>
        <p:txBody>
          <a:bodyPr>
            <a:noAutofit/>
          </a:bodyPr>
          <a:lstStyle/>
          <a:p>
            <a:pPr marL="342900" indent="-342900">
              <a:buFont typeface="Arial" panose="020B0604020202020204" pitchFamily="34" charset="0"/>
              <a:buChar char="•"/>
            </a:pPr>
            <a:r>
              <a:rPr lang="en-US" sz="2200" dirty="0"/>
              <a:t>Amiodarone diluted in 5% glucose solution meets N</a:t>
            </a:r>
            <a:r>
              <a:rPr lang="cs-CZ" sz="2200" dirty="0"/>
              <a:t>E</a:t>
            </a:r>
            <a:r>
              <a:rPr lang="en-US" sz="2200" dirty="0"/>
              <a:t> reconstituted in FR - precipitation of amiodaron</a:t>
            </a:r>
            <a:r>
              <a:rPr lang="cs-CZ" sz="2200" dirty="0"/>
              <a:t>e</a:t>
            </a:r>
          </a:p>
          <a:p>
            <a:r>
              <a:rPr lang="cs-CZ" sz="2200" dirty="0">
                <a:solidFill>
                  <a:srgbClr val="FF0000"/>
                </a:solidFill>
              </a:rPr>
              <a:t>    </a:t>
            </a:r>
            <a:r>
              <a:rPr lang="en-US" sz="2200" dirty="0">
                <a:solidFill>
                  <a:srgbClr val="FF0000"/>
                </a:solidFill>
              </a:rPr>
              <a:t>Management - dilute NA to 5% glucose solution</a:t>
            </a:r>
            <a:endParaRPr lang="cs-CZ" sz="2200" dirty="0">
              <a:solidFill>
                <a:srgbClr val="FF0000"/>
              </a:solidFill>
            </a:endParaRPr>
          </a:p>
          <a:p>
            <a:pPr marL="342900" indent="-342900">
              <a:buFont typeface="Arial" panose="020B0604020202020204" pitchFamily="34" charset="0"/>
              <a:buChar char="•"/>
            </a:pPr>
            <a:endParaRPr lang="cs-CZ" sz="2200" dirty="0">
              <a:solidFill>
                <a:srgbClr val="FF0000"/>
              </a:solidFill>
            </a:endParaRPr>
          </a:p>
          <a:p>
            <a:pPr marL="342900" indent="-342900">
              <a:buFont typeface="Arial" panose="020B0604020202020204" pitchFamily="34" charset="0"/>
              <a:buChar char="•"/>
            </a:pPr>
            <a:r>
              <a:rPr lang="en-US" sz="2200" dirty="0"/>
              <a:t>Octreotide meets in one lumen with parenteral nutrition, octreotide is inactivated </a:t>
            </a:r>
            <a:r>
              <a:rPr lang="en-US" sz="2200" dirty="0">
                <a:solidFill>
                  <a:srgbClr val="FF0000"/>
                </a:solidFill>
              </a:rPr>
              <a:t>Management - Separate pathways for parenteral nutrition and octreotide</a:t>
            </a:r>
            <a:endParaRPr lang="cs-CZ" sz="2200" dirty="0">
              <a:solidFill>
                <a:srgbClr val="FF0000"/>
              </a:solidFill>
            </a:endParaRPr>
          </a:p>
          <a:p>
            <a:pPr marL="687387" lvl="1" indent="-342900">
              <a:lnSpc>
                <a:spcPct val="80000"/>
              </a:lnSpc>
              <a:buFont typeface="Arial" panose="020B0604020202020204" pitchFamily="34" charset="0"/>
              <a:buChar char="•"/>
            </a:pPr>
            <a:endParaRPr lang="cs-CZ" altLang="cs-CZ" sz="2200" dirty="0">
              <a:solidFill>
                <a:srgbClr val="FF0000"/>
              </a:solidFill>
            </a:endParaRPr>
          </a:p>
          <a:p>
            <a:pPr marL="342900" indent="-342900">
              <a:buFont typeface="Arial" panose="020B0604020202020204" pitchFamily="34" charset="0"/>
              <a:buChar char="•"/>
            </a:pPr>
            <a:r>
              <a:rPr lang="en-US" sz="2200" dirty="0"/>
              <a:t>Administration of aminoglycosides and beta-lactams meeting </a:t>
            </a:r>
            <a:r>
              <a:rPr lang="cs-CZ" sz="2200" dirty="0"/>
              <a:t>in </a:t>
            </a:r>
            <a:r>
              <a:rPr lang="en-US" sz="2200" dirty="0"/>
              <a:t>one of the lumens - inactivation of the free -NH2 in the free aminoglycosides</a:t>
            </a:r>
            <a:r>
              <a:rPr lang="cs-CZ" sz="2200" dirty="0"/>
              <a:t> and</a:t>
            </a:r>
            <a:r>
              <a:rPr lang="en-US" sz="2200" dirty="0"/>
              <a:t> -COOH </a:t>
            </a:r>
            <a:r>
              <a:rPr lang="cs-CZ" sz="2200" dirty="0"/>
              <a:t>in</a:t>
            </a:r>
            <a:r>
              <a:rPr lang="en-US" sz="2200" dirty="0"/>
              <a:t> beta-lactams</a:t>
            </a:r>
            <a:r>
              <a:rPr lang="cs-CZ" altLang="cs-CZ" sz="2200" dirty="0">
                <a:solidFill>
                  <a:srgbClr val="A50021"/>
                </a:solidFill>
              </a:rPr>
              <a:t>	</a:t>
            </a:r>
          </a:p>
          <a:p>
            <a:r>
              <a:rPr lang="cs-CZ" sz="2200" dirty="0">
                <a:solidFill>
                  <a:srgbClr val="A50021"/>
                </a:solidFill>
              </a:rPr>
              <a:t>     </a:t>
            </a:r>
            <a:r>
              <a:rPr lang="en-US" sz="2200" dirty="0">
                <a:solidFill>
                  <a:srgbClr val="FF0000"/>
                </a:solidFill>
              </a:rPr>
              <a:t>Management - do not mix in one fluid, split the route of administration, do not give in t</a:t>
            </a:r>
            <a:endParaRPr lang="cs-CZ" sz="2200" dirty="0">
              <a:solidFill>
                <a:srgbClr val="FF0000"/>
              </a:solidFill>
            </a:endParaRPr>
          </a:p>
          <a:p>
            <a:r>
              <a:rPr lang="cs-CZ" sz="2200" dirty="0">
                <a:solidFill>
                  <a:srgbClr val="FF0000"/>
                </a:solidFill>
              </a:rPr>
              <a:t>     t</a:t>
            </a:r>
            <a:r>
              <a:rPr lang="en-US" sz="2200" dirty="0">
                <a:solidFill>
                  <a:srgbClr val="FF0000"/>
                </a:solidFill>
              </a:rPr>
              <a:t>he same hour</a:t>
            </a:r>
          </a:p>
          <a:p>
            <a:pPr marL="514350" indent="-514350">
              <a:buFont typeface="Arial" panose="020B0604020202020204" pitchFamily="34" charset="0"/>
              <a:buChar char="•"/>
            </a:pPr>
            <a:endParaRPr lang="en-US" sz="2200" dirty="0"/>
          </a:p>
        </p:txBody>
      </p:sp>
    </p:spTree>
    <p:extLst>
      <p:ext uri="{BB962C8B-B14F-4D97-AF65-F5344CB8AC3E}">
        <p14:creationId xmlns:p14="http://schemas.microsoft.com/office/powerpoint/2010/main" val="230900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500"/>
                                        <p:tgtEl>
                                          <p:spTgt spid="5">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7" end="7"/>
                                            </p:txEl>
                                          </p:spTgt>
                                        </p:tgtEl>
                                        <p:attrNameLst>
                                          <p:attrName>style.visibility</p:attrName>
                                        </p:attrNameLst>
                                      </p:cBhvr>
                                      <p:to>
                                        <p:strVal val="visible"/>
                                      </p:to>
                                    </p:set>
                                    <p:animEffect transition="in" filter="fade">
                                      <p:cBhvr>
                                        <p:cTn id="1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6489" y="469232"/>
            <a:ext cx="10871200" cy="990600"/>
          </a:xfrm>
        </p:spPr>
        <p:txBody>
          <a:bodyPr/>
          <a:lstStyle/>
          <a:p>
            <a:r>
              <a:rPr lang="en-US" b="1" dirty="0"/>
              <a:t>IV Drug Compatibility Chart</a:t>
            </a:r>
            <a:endParaRPr lang="en-US" dirty="0"/>
          </a:p>
        </p:txBody>
      </p:sp>
      <p:pic>
        <p:nvPicPr>
          <p:cNvPr id="4" name="Obrázek 3"/>
          <p:cNvPicPr>
            <a:picLocks noChangeAspect="1"/>
          </p:cNvPicPr>
          <p:nvPr/>
        </p:nvPicPr>
        <p:blipFill>
          <a:blip r:embed="rId2"/>
          <a:stretch>
            <a:fillRect/>
          </a:stretch>
        </p:blipFill>
        <p:spPr>
          <a:xfrm>
            <a:off x="1586523" y="1219200"/>
            <a:ext cx="6971983" cy="5386955"/>
          </a:xfrm>
          <a:prstGeom prst="rect">
            <a:avLst/>
          </a:prstGeom>
        </p:spPr>
      </p:pic>
    </p:spTree>
    <p:extLst>
      <p:ext uri="{BB962C8B-B14F-4D97-AF65-F5344CB8AC3E}">
        <p14:creationId xmlns:p14="http://schemas.microsoft.com/office/powerpoint/2010/main" val="15529401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894574" y="410021"/>
            <a:ext cx="9413637" cy="990600"/>
          </a:xfrm>
        </p:spPr>
        <p:txBody>
          <a:bodyPr>
            <a:normAutofit fontScale="90000"/>
          </a:bodyPr>
          <a:lstStyle/>
          <a:p>
            <a:r>
              <a:rPr lang="cs-CZ" sz="3600" dirty="0"/>
              <a:t>In-vitro: 1-Drug-laboratory </a:t>
            </a:r>
            <a:r>
              <a:rPr lang="cs-CZ" sz="3600" dirty="0" err="1"/>
              <a:t>tests</a:t>
            </a:r>
            <a:r>
              <a:rPr lang="cs-CZ" sz="3600" dirty="0"/>
              <a:t> </a:t>
            </a:r>
            <a:r>
              <a:rPr lang="cs-CZ" sz="3600" dirty="0" err="1"/>
              <a:t>interaction</a:t>
            </a:r>
            <a:r>
              <a:rPr lang="cs-CZ" sz="3600" dirty="0"/>
              <a:t>: </a:t>
            </a:r>
            <a:br>
              <a:rPr lang="cs-CZ" dirty="0"/>
            </a:br>
            <a:br>
              <a:rPr lang="cs-CZ" dirty="0"/>
            </a:br>
            <a:endParaRPr lang="cs-CZ"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367" y="1308369"/>
            <a:ext cx="8264624" cy="5019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12464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Recommended</a:t>
            </a:r>
            <a:r>
              <a:rPr lang="cs-CZ" dirty="0"/>
              <a:t> </a:t>
            </a:r>
            <a:r>
              <a:rPr lang="cs-CZ" dirty="0" err="1"/>
              <a:t>links</a:t>
            </a:r>
            <a:endParaRPr lang="en-US" dirty="0"/>
          </a:p>
        </p:txBody>
      </p:sp>
      <p:sp>
        <p:nvSpPr>
          <p:cNvPr id="3" name="Zástupný symbol pro obsah 2"/>
          <p:cNvSpPr>
            <a:spLocks noGrp="1"/>
          </p:cNvSpPr>
          <p:nvPr>
            <p:ph sz="quarter" idx="1"/>
          </p:nvPr>
        </p:nvSpPr>
        <p:spPr>
          <a:xfrm>
            <a:off x="1080814" y="1082118"/>
            <a:ext cx="10871200" cy="4495800"/>
          </a:xfrm>
        </p:spPr>
        <p:txBody>
          <a:bodyPr/>
          <a:lstStyle/>
          <a:p>
            <a:r>
              <a:rPr lang="cs-CZ" dirty="0">
                <a:hlinkClick r:id="rId2"/>
              </a:rPr>
              <a:t>https://www.drugs.com/drug_interactions.html</a:t>
            </a:r>
            <a:endParaRPr lang="cs-CZ" dirty="0"/>
          </a:p>
          <a:p>
            <a:r>
              <a:rPr lang="cs-CZ" dirty="0">
                <a:hlinkClick r:id="rId3"/>
              </a:rPr>
              <a:t>https://www.webmd.com/interaction-checker/default.htm</a:t>
            </a:r>
            <a:endParaRPr lang="cs-CZ" dirty="0"/>
          </a:p>
          <a:p>
            <a:r>
              <a:rPr lang="cs-CZ" dirty="0">
                <a:hlinkClick r:id="rId4"/>
              </a:rPr>
              <a:t>https://reference.medscape.com/drug-interactionchecker</a:t>
            </a:r>
            <a:endParaRPr lang="cs-CZ" dirty="0"/>
          </a:p>
          <a:p>
            <a:r>
              <a:rPr lang="en-US" dirty="0"/>
              <a:t>www.arizonacert.org (drug interactions)</a:t>
            </a:r>
          </a:p>
          <a:p>
            <a:r>
              <a:rPr lang="en-US" dirty="0"/>
              <a:t>www.drug-interactions.com </a:t>
            </a:r>
            <a:br>
              <a:rPr lang="en-US" dirty="0"/>
            </a:br>
            <a:r>
              <a:rPr lang="en-US" dirty="0"/>
              <a:t>(P450-mediated drug interactions)</a:t>
            </a:r>
          </a:p>
          <a:p>
            <a:r>
              <a:rPr lang="cs-CZ" dirty="0"/>
              <a:t>http://www.drugwatch.com/drug-interactions/</a:t>
            </a:r>
          </a:p>
          <a:p>
            <a:r>
              <a:rPr lang="cs-CZ" dirty="0"/>
              <a:t>http://drugagency.cz/lekove-interakce.php?id=9</a:t>
            </a:r>
          </a:p>
          <a:p>
            <a:r>
              <a:rPr lang="cs-CZ" dirty="0">
                <a:hlinkClick r:id="rId5"/>
              </a:rPr>
              <a:t>http://www.uspharmacist.com</a:t>
            </a:r>
            <a:endParaRPr lang="cs-CZ" dirty="0"/>
          </a:p>
          <a:p>
            <a:endParaRPr lang="cs-CZ" dirty="0"/>
          </a:p>
          <a:p>
            <a:r>
              <a:rPr lang="en-US" dirty="0"/>
              <a:t>www.QTdrugs.org (drug-induced arrhythmia)</a:t>
            </a:r>
            <a:endParaRPr lang="cs-CZ" dirty="0"/>
          </a:p>
          <a:p>
            <a:r>
              <a:rPr lang="en-US" dirty="0"/>
              <a:t>www.C-Path.org (drug development)</a:t>
            </a:r>
            <a:endParaRPr lang="cs-CZ" dirty="0"/>
          </a:p>
          <a:p>
            <a:endParaRPr lang="cs-CZ" dirty="0"/>
          </a:p>
          <a:p>
            <a:endParaRPr lang="en-US" dirty="0"/>
          </a:p>
        </p:txBody>
      </p:sp>
    </p:spTree>
    <p:extLst>
      <p:ext uri="{BB962C8B-B14F-4D97-AF65-F5344CB8AC3E}">
        <p14:creationId xmlns:p14="http://schemas.microsoft.com/office/powerpoint/2010/main" val="3807150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Classifying drug interactions</a:t>
            </a:r>
          </a:p>
        </p:txBody>
      </p:sp>
      <p:graphicFrame>
        <p:nvGraphicFramePr>
          <p:cNvPr id="5" name="Tabulka 4"/>
          <p:cNvGraphicFramePr>
            <a:graphicFrameLocks noGrp="1"/>
          </p:cNvGraphicFramePr>
          <p:nvPr>
            <p:extLst>
              <p:ext uri="{D42A27DB-BD31-4B8C-83A1-F6EECF244321}">
                <p14:modId xmlns:p14="http://schemas.microsoft.com/office/powerpoint/2010/main" val="199007951"/>
              </p:ext>
            </p:extLst>
          </p:nvPr>
        </p:nvGraphicFramePr>
        <p:xfrm>
          <a:off x="2152650" y="1690685"/>
          <a:ext cx="8137398" cy="3346274"/>
        </p:xfrm>
        <a:graphic>
          <a:graphicData uri="http://schemas.openxmlformats.org/drawingml/2006/table">
            <a:tbl>
              <a:tblPr firstRow="1" bandRow="1">
                <a:tableStyleId>{5C22544A-7EE6-4342-B048-85BDC9FD1C3A}</a:tableStyleId>
              </a:tblPr>
              <a:tblGrid>
                <a:gridCol w="4068699">
                  <a:extLst>
                    <a:ext uri="{9D8B030D-6E8A-4147-A177-3AD203B41FA5}">
                      <a16:colId xmlns:a16="http://schemas.microsoft.com/office/drawing/2014/main" val="20000"/>
                    </a:ext>
                  </a:extLst>
                </a:gridCol>
                <a:gridCol w="4068699">
                  <a:extLst>
                    <a:ext uri="{9D8B030D-6E8A-4147-A177-3AD203B41FA5}">
                      <a16:colId xmlns:a16="http://schemas.microsoft.com/office/drawing/2014/main" val="20001"/>
                    </a:ext>
                  </a:extLst>
                </a:gridCol>
              </a:tblGrid>
              <a:tr h="499002">
                <a:tc>
                  <a:txBody>
                    <a:bodyPr/>
                    <a:lstStyle/>
                    <a:p>
                      <a:r>
                        <a:rPr lang="cs-CZ" sz="2800" dirty="0"/>
                        <a:t>Grade</a:t>
                      </a:r>
                      <a:endParaRPr lang="en-US" sz="2800" dirty="0"/>
                    </a:p>
                  </a:txBody>
                  <a:tcPr/>
                </a:tc>
                <a:tc>
                  <a:txBody>
                    <a:bodyPr/>
                    <a:lstStyle/>
                    <a:p>
                      <a:r>
                        <a:rPr lang="cs-CZ" sz="2800" dirty="0"/>
                        <a:t>Relevance</a:t>
                      </a:r>
                      <a:endParaRPr lang="en-US" sz="2800" dirty="0"/>
                    </a:p>
                  </a:txBody>
                  <a:tcPr/>
                </a:tc>
                <a:extLst>
                  <a:ext uri="{0D108BD9-81ED-4DB2-BD59-A6C34878D82A}">
                    <a16:rowId xmlns:a16="http://schemas.microsoft.com/office/drawing/2014/main" val="10000"/>
                  </a:ext>
                </a:extLst>
              </a:tr>
              <a:tr h="499002">
                <a:tc>
                  <a:txBody>
                    <a:bodyPr/>
                    <a:lstStyle/>
                    <a:p>
                      <a:pPr algn="ctr"/>
                      <a:r>
                        <a:rPr lang="cs-CZ" sz="2800" dirty="0"/>
                        <a:t>1 – A</a:t>
                      </a:r>
                      <a:endParaRPr lang="en-US" sz="2800" dirty="0"/>
                    </a:p>
                  </a:txBody>
                  <a:tcPr/>
                </a:tc>
                <a:tc>
                  <a:txBody>
                    <a:bodyPr/>
                    <a:lstStyle/>
                    <a:p>
                      <a:r>
                        <a:rPr lang="cs-CZ" sz="2800" dirty="0" err="1"/>
                        <a:t>Nonrelevant</a:t>
                      </a:r>
                      <a:endParaRPr lang="en-US" sz="2800" dirty="0"/>
                    </a:p>
                  </a:txBody>
                  <a:tcPr/>
                </a:tc>
                <a:extLst>
                  <a:ext uri="{0D108BD9-81ED-4DB2-BD59-A6C34878D82A}">
                    <a16:rowId xmlns:a16="http://schemas.microsoft.com/office/drawing/2014/main" val="10001"/>
                  </a:ext>
                </a:extLst>
              </a:tr>
              <a:tr h="499002">
                <a:tc>
                  <a:txBody>
                    <a:bodyPr/>
                    <a:lstStyle/>
                    <a:p>
                      <a:pPr algn="ctr"/>
                      <a:r>
                        <a:rPr lang="cs-CZ" sz="2800" dirty="0"/>
                        <a:t>2 –</a:t>
                      </a:r>
                      <a:r>
                        <a:rPr lang="cs-CZ" sz="2800" baseline="0" dirty="0"/>
                        <a:t> B</a:t>
                      </a:r>
                      <a:endParaRPr lang="en-US" sz="2800" dirty="0"/>
                    </a:p>
                  </a:txBody>
                  <a:tcPr/>
                </a:tc>
                <a:tc>
                  <a:txBody>
                    <a:bodyPr/>
                    <a:lstStyle/>
                    <a:p>
                      <a:r>
                        <a:rPr lang="cs-CZ" sz="2800" dirty="0"/>
                        <a:t>Minor</a:t>
                      </a:r>
                      <a:endParaRPr lang="en-US" sz="2800" dirty="0"/>
                    </a:p>
                  </a:txBody>
                  <a:tcPr/>
                </a:tc>
                <a:extLst>
                  <a:ext uri="{0D108BD9-81ED-4DB2-BD59-A6C34878D82A}">
                    <a16:rowId xmlns:a16="http://schemas.microsoft.com/office/drawing/2014/main" val="10002"/>
                  </a:ext>
                </a:extLst>
              </a:tr>
              <a:tr h="499002">
                <a:tc>
                  <a:txBody>
                    <a:bodyPr/>
                    <a:lstStyle/>
                    <a:p>
                      <a:pPr algn="ctr"/>
                      <a:r>
                        <a:rPr lang="cs-CZ" sz="2800" dirty="0"/>
                        <a:t>3 – C</a:t>
                      </a:r>
                      <a:endParaRPr lang="en-US" sz="2800" dirty="0"/>
                    </a:p>
                  </a:txBody>
                  <a:tcPr/>
                </a:tc>
                <a:tc>
                  <a:txBody>
                    <a:bodyPr/>
                    <a:lstStyle/>
                    <a:p>
                      <a:r>
                        <a:rPr lang="cs-CZ" sz="2800" dirty="0" err="1"/>
                        <a:t>Moderate</a:t>
                      </a:r>
                      <a:endParaRPr lang="en-US" sz="2800" dirty="0"/>
                    </a:p>
                  </a:txBody>
                  <a:tcPr/>
                </a:tc>
                <a:extLst>
                  <a:ext uri="{0D108BD9-81ED-4DB2-BD59-A6C34878D82A}">
                    <a16:rowId xmlns:a16="http://schemas.microsoft.com/office/drawing/2014/main" val="10003"/>
                  </a:ext>
                </a:extLst>
              </a:tr>
              <a:tr h="499002">
                <a:tc>
                  <a:txBody>
                    <a:bodyPr/>
                    <a:lstStyle/>
                    <a:p>
                      <a:pPr algn="ctr"/>
                      <a:r>
                        <a:rPr lang="cs-CZ" sz="2800" dirty="0"/>
                        <a:t>4 – D</a:t>
                      </a:r>
                    </a:p>
                  </a:txBody>
                  <a:tcPr/>
                </a:tc>
                <a:tc>
                  <a:txBody>
                    <a:bodyPr/>
                    <a:lstStyle/>
                    <a:p>
                      <a:r>
                        <a:rPr lang="cs-CZ" sz="2800" dirty="0"/>
                        <a:t>Major</a:t>
                      </a:r>
                      <a:endParaRPr lang="en-US" sz="2800" dirty="0"/>
                    </a:p>
                  </a:txBody>
                  <a:tcPr/>
                </a:tc>
                <a:extLst>
                  <a:ext uri="{0D108BD9-81ED-4DB2-BD59-A6C34878D82A}">
                    <a16:rowId xmlns:a16="http://schemas.microsoft.com/office/drawing/2014/main" val="10004"/>
                  </a:ext>
                </a:extLst>
              </a:tr>
              <a:tr h="755474">
                <a:tc>
                  <a:txBody>
                    <a:bodyPr/>
                    <a:lstStyle/>
                    <a:p>
                      <a:pPr algn="ctr"/>
                      <a:r>
                        <a:rPr lang="cs-CZ" sz="2800" dirty="0"/>
                        <a:t>5 – X</a:t>
                      </a:r>
                    </a:p>
                  </a:txBody>
                  <a:tcPr/>
                </a:tc>
                <a:tc>
                  <a:txBody>
                    <a:bodyPr/>
                    <a:lstStyle/>
                    <a:p>
                      <a:r>
                        <a:rPr lang="cs-CZ" sz="2800" baseline="0" dirty="0" err="1"/>
                        <a:t>Contraindicated</a:t>
                      </a:r>
                      <a:r>
                        <a:rPr lang="cs-CZ" sz="2800" baseline="0" dirty="0"/>
                        <a:t> (?)</a:t>
                      </a:r>
                      <a:endParaRPr lang="en-US" sz="28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767733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err="1"/>
              <a:t>Things</a:t>
            </a:r>
            <a:r>
              <a:rPr lang="cs-CZ" dirty="0"/>
              <a:t> to </a:t>
            </a:r>
            <a:r>
              <a:rPr lang="cs-CZ" dirty="0" err="1"/>
              <a:t>remember</a:t>
            </a:r>
            <a:endParaRPr lang="cs-CZ"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569" y="1435345"/>
            <a:ext cx="8658892" cy="4885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45063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text 4"/>
          <p:cNvSpPr>
            <a:spLocks noGrp="1"/>
          </p:cNvSpPr>
          <p:nvPr>
            <p:ph type="body" idx="1"/>
          </p:nvPr>
        </p:nvSpPr>
        <p:spPr/>
        <p:txBody>
          <a:bodyPr/>
          <a:lstStyle/>
          <a:p>
            <a:endParaRPr lang="cs-CZ"/>
          </a:p>
        </p:txBody>
      </p:sp>
      <p:sp>
        <p:nvSpPr>
          <p:cNvPr id="4" name="Nadpis 3"/>
          <p:cNvSpPr>
            <a:spLocks noGrp="1"/>
          </p:cNvSpPr>
          <p:nvPr>
            <p:ph type="title"/>
          </p:nvPr>
        </p:nvSpPr>
        <p:spPr>
          <a:xfrm>
            <a:off x="1828800" y="1838324"/>
            <a:ext cx="10160000" cy="752475"/>
          </a:xfrm>
        </p:spPr>
        <p:txBody>
          <a:bodyPr/>
          <a:lstStyle/>
          <a:p>
            <a:r>
              <a:rPr lang="cs-CZ" dirty="0" err="1"/>
              <a:t>Thank</a:t>
            </a:r>
            <a:r>
              <a:rPr lang="cs-CZ" dirty="0"/>
              <a:t> </a:t>
            </a:r>
            <a:r>
              <a:rPr lang="cs-CZ" dirty="0" err="1"/>
              <a:t>you</a:t>
            </a:r>
            <a:r>
              <a:rPr lang="cs-CZ" dirty="0"/>
              <a:t> </a:t>
            </a:r>
            <a:r>
              <a:rPr lang="cs-CZ" dirty="0" err="1"/>
              <a:t>for</a:t>
            </a:r>
            <a:r>
              <a:rPr lang="cs-CZ" dirty="0"/>
              <a:t> </a:t>
            </a:r>
            <a:r>
              <a:rPr lang="cs-CZ" dirty="0" err="1"/>
              <a:t>attention</a:t>
            </a:r>
            <a:endParaRPr lang="cs-CZ" dirty="0"/>
          </a:p>
        </p:txBody>
      </p:sp>
    </p:spTree>
    <p:extLst>
      <p:ext uri="{BB962C8B-B14F-4D97-AF65-F5344CB8AC3E}">
        <p14:creationId xmlns:p14="http://schemas.microsoft.com/office/powerpoint/2010/main" val="1223256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16864" y="539684"/>
            <a:ext cx="10871200" cy="990600"/>
          </a:xfrm>
        </p:spPr>
        <p:txBody>
          <a:bodyPr/>
          <a:lstStyle/>
          <a:p>
            <a:r>
              <a:rPr lang="en-US" dirty="0"/>
              <a:t>Sign</a:t>
            </a:r>
            <a:r>
              <a:rPr lang="cs-CZ" dirty="0"/>
              <a:t>i</a:t>
            </a:r>
            <a:r>
              <a:rPr lang="en-US" dirty="0" err="1"/>
              <a:t>ficance</a:t>
            </a:r>
            <a:r>
              <a:rPr lang="en-US" dirty="0"/>
              <a:t> </a:t>
            </a:r>
            <a:r>
              <a:rPr lang="cs-CZ" dirty="0" err="1"/>
              <a:t>of</a:t>
            </a:r>
            <a:r>
              <a:rPr lang="cs-CZ" dirty="0"/>
              <a:t> </a:t>
            </a:r>
            <a:r>
              <a:rPr lang="en-US" dirty="0"/>
              <a:t>drug interactions</a:t>
            </a:r>
          </a:p>
        </p:txBody>
      </p:sp>
      <p:sp>
        <p:nvSpPr>
          <p:cNvPr id="3" name="Zástupný symbol pro obsah 2"/>
          <p:cNvSpPr>
            <a:spLocks noGrp="1"/>
          </p:cNvSpPr>
          <p:nvPr>
            <p:ph sz="quarter" idx="1"/>
          </p:nvPr>
        </p:nvSpPr>
        <p:spPr/>
        <p:txBody>
          <a:bodyPr>
            <a:normAutofit/>
          </a:bodyPr>
          <a:lstStyle/>
          <a:p>
            <a:r>
              <a:rPr lang="en-US" dirty="0"/>
              <a:t>Desirable (beneficial for the patient)</a:t>
            </a:r>
          </a:p>
          <a:p>
            <a:pPr marL="457200" indent="-457200">
              <a:buFont typeface="Arial" panose="020B0604020202020204" pitchFamily="34" charset="0"/>
              <a:buChar char="•"/>
            </a:pPr>
            <a:r>
              <a:rPr lang="en-US" dirty="0"/>
              <a:t>drug combination potentiating drug</a:t>
            </a:r>
            <a:r>
              <a:rPr lang="cs-CZ" dirty="0"/>
              <a:t> </a:t>
            </a:r>
            <a:r>
              <a:rPr lang="en-US" dirty="0"/>
              <a:t>effect and decreasing the toxicity</a:t>
            </a:r>
          </a:p>
          <a:p>
            <a:pPr lvl="1"/>
            <a:endParaRPr lang="cs-CZ" dirty="0"/>
          </a:p>
          <a:p>
            <a:pPr lvl="1"/>
            <a:endParaRPr lang="cs-CZ" dirty="0"/>
          </a:p>
          <a:p>
            <a:pPr lvl="1">
              <a:lnSpc>
                <a:spcPct val="100000"/>
              </a:lnSpc>
            </a:pPr>
            <a:r>
              <a:rPr lang="en-US" sz="2000" dirty="0"/>
              <a:t>combination of</a:t>
            </a:r>
            <a:r>
              <a:rPr lang="cs-CZ" sz="2000" dirty="0"/>
              <a:t>:</a:t>
            </a:r>
            <a:r>
              <a:rPr lang="en-US" sz="2000" dirty="0"/>
              <a:t> </a:t>
            </a:r>
            <a:endParaRPr lang="cs-CZ" sz="2000" dirty="0"/>
          </a:p>
          <a:p>
            <a:pPr lvl="4">
              <a:lnSpc>
                <a:spcPct val="100000"/>
              </a:lnSpc>
            </a:pPr>
            <a:r>
              <a:rPr lang="en-US" sz="2000" dirty="0" err="1"/>
              <a:t>cytostatics</a:t>
            </a:r>
            <a:endParaRPr lang="en-US" sz="2000" dirty="0"/>
          </a:p>
          <a:p>
            <a:pPr lvl="4">
              <a:lnSpc>
                <a:spcPct val="100000"/>
              </a:lnSpc>
            </a:pPr>
            <a:r>
              <a:rPr lang="en-US" sz="2000" dirty="0"/>
              <a:t>analgesics</a:t>
            </a:r>
          </a:p>
          <a:p>
            <a:pPr lvl="4">
              <a:lnSpc>
                <a:spcPct val="100000"/>
              </a:lnSpc>
            </a:pPr>
            <a:r>
              <a:rPr lang="en-US" sz="2000" dirty="0" err="1"/>
              <a:t>antihypertensives</a:t>
            </a:r>
            <a:endParaRPr lang="en-US" sz="2000" dirty="0"/>
          </a:p>
          <a:p>
            <a:pPr lvl="4">
              <a:lnSpc>
                <a:spcPct val="100000"/>
              </a:lnSpc>
            </a:pPr>
            <a:r>
              <a:rPr lang="en-US" sz="2000" dirty="0"/>
              <a:t>ATB</a:t>
            </a:r>
            <a:r>
              <a:rPr lang="cs-CZ" sz="2000" dirty="0"/>
              <a:t>s</a:t>
            </a:r>
          </a:p>
          <a:p>
            <a:pPr lvl="4">
              <a:lnSpc>
                <a:spcPct val="100000"/>
              </a:lnSpc>
            </a:pPr>
            <a:r>
              <a:rPr lang="en-US" sz="2000" dirty="0"/>
              <a:t>drugs for asthma</a:t>
            </a:r>
          </a:p>
        </p:txBody>
      </p:sp>
    </p:spTree>
    <p:extLst>
      <p:ext uri="{BB962C8B-B14F-4D97-AF65-F5344CB8AC3E}">
        <p14:creationId xmlns:p14="http://schemas.microsoft.com/office/powerpoint/2010/main" val="164422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Significance </a:t>
            </a:r>
            <a:r>
              <a:rPr lang="cs-CZ" dirty="0" err="1"/>
              <a:t>of</a:t>
            </a:r>
            <a:r>
              <a:rPr lang="cs-CZ" dirty="0"/>
              <a:t> </a:t>
            </a:r>
            <a:r>
              <a:rPr lang="en-US" dirty="0"/>
              <a:t>drug interactions</a:t>
            </a:r>
          </a:p>
        </p:txBody>
      </p:sp>
      <p:sp>
        <p:nvSpPr>
          <p:cNvPr id="3" name="Zástupný symbol pro obsah 2"/>
          <p:cNvSpPr>
            <a:spLocks noGrp="1"/>
          </p:cNvSpPr>
          <p:nvPr>
            <p:ph sz="quarter" idx="1"/>
          </p:nvPr>
        </p:nvSpPr>
        <p:spPr>
          <a:xfrm>
            <a:off x="276586" y="1436077"/>
            <a:ext cx="5728287" cy="4495800"/>
          </a:xfrm>
        </p:spPr>
        <p:txBody>
          <a:bodyPr>
            <a:normAutofit/>
          </a:bodyPr>
          <a:lstStyle/>
          <a:p>
            <a:r>
              <a:rPr lang="en-US" dirty="0"/>
              <a:t>Desirable (</a:t>
            </a:r>
            <a:r>
              <a:rPr lang="cs-CZ" dirty="0"/>
              <a:t>b</a:t>
            </a:r>
            <a:r>
              <a:rPr lang="en-US" dirty="0" err="1"/>
              <a:t>eneficial</a:t>
            </a:r>
            <a:r>
              <a:rPr lang="en-US" dirty="0"/>
              <a:t> for the patient)</a:t>
            </a:r>
          </a:p>
          <a:p>
            <a:pPr marL="457200" indent="-457200">
              <a:buFont typeface="Arial" panose="020B0604020202020204" pitchFamily="34" charset="0"/>
              <a:buChar char="•"/>
            </a:pPr>
            <a:r>
              <a:rPr lang="en-US" dirty="0"/>
              <a:t>combination of the active substance</a:t>
            </a:r>
            <a:r>
              <a:rPr lang="cs-CZ" dirty="0"/>
              <a:t> </a:t>
            </a:r>
            <a:r>
              <a:rPr lang="en-US" dirty="0"/>
              <a:t>suppress</a:t>
            </a:r>
            <a:r>
              <a:rPr lang="cs-CZ" dirty="0" err="1"/>
              <a:t>ing</a:t>
            </a:r>
            <a:r>
              <a:rPr lang="cs-CZ" dirty="0"/>
              <a:t>/</a:t>
            </a:r>
            <a:r>
              <a:rPr lang="cs-CZ" dirty="0" err="1"/>
              <a:t>inhibiting</a:t>
            </a:r>
            <a:r>
              <a:rPr lang="en-US" dirty="0"/>
              <a:t> the effect</a:t>
            </a:r>
            <a:r>
              <a:rPr lang="cs-CZ" dirty="0"/>
              <a:t> </a:t>
            </a:r>
            <a:r>
              <a:rPr lang="cs-CZ" dirty="0" err="1"/>
              <a:t>of</a:t>
            </a:r>
            <a:r>
              <a:rPr lang="cs-CZ" dirty="0"/>
              <a:t> </a:t>
            </a:r>
            <a:r>
              <a:rPr lang="cs-CZ" dirty="0" err="1"/>
              <a:t>another</a:t>
            </a:r>
            <a:r>
              <a:rPr lang="cs-CZ" dirty="0"/>
              <a:t> </a:t>
            </a:r>
            <a:r>
              <a:rPr lang="cs-CZ" dirty="0" err="1"/>
              <a:t>drug</a:t>
            </a:r>
            <a:endParaRPr lang="en-US" dirty="0"/>
          </a:p>
          <a:p>
            <a:pPr marL="457200" indent="-457200">
              <a:buFont typeface="Arial" panose="020B0604020202020204" pitchFamily="34" charset="0"/>
              <a:buChar char="•"/>
            </a:pPr>
            <a:r>
              <a:rPr lang="en-US" dirty="0"/>
              <a:t>in the treatment of intoxication</a:t>
            </a:r>
            <a:r>
              <a:rPr lang="cs-CZ" dirty="0"/>
              <a:t>/</a:t>
            </a:r>
            <a:r>
              <a:rPr lang="cs-CZ" dirty="0" err="1"/>
              <a:t>poisoning</a:t>
            </a:r>
            <a:r>
              <a:rPr lang="en-US" dirty="0"/>
              <a:t> organism</a:t>
            </a:r>
          </a:p>
        </p:txBody>
      </p:sp>
      <p:graphicFrame>
        <p:nvGraphicFramePr>
          <p:cNvPr id="5" name="Tabulka 4"/>
          <p:cNvGraphicFramePr>
            <a:graphicFrameLocks noGrp="1"/>
          </p:cNvGraphicFramePr>
          <p:nvPr>
            <p:extLst>
              <p:ext uri="{D42A27DB-BD31-4B8C-83A1-F6EECF244321}">
                <p14:modId xmlns:p14="http://schemas.microsoft.com/office/powerpoint/2010/main" val="673648726"/>
              </p:ext>
            </p:extLst>
          </p:nvPr>
        </p:nvGraphicFramePr>
        <p:xfrm>
          <a:off x="6558705" y="908087"/>
          <a:ext cx="5356708" cy="5387635"/>
        </p:xfrm>
        <a:graphic>
          <a:graphicData uri="http://schemas.openxmlformats.org/drawingml/2006/table">
            <a:tbl>
              <a:tblPr firstRow="1">
                <a:tableStyleId>{72833802-FEF1-4C79-8D5D-14CF1EAF98D9}</a:tableStyleId>
              </a:tblPr>
              <a:tblGrid>
                <a:gridCol w="2434466">
                  <a:extLst>
                    <a:ext uri="{9D8B030D-6E8A-4147-A177-3AD203B41FA5}">
                      <a16:colId xmlns:a16="http://schemas.microsoft.com/office/drawing/2014/main" val="20000"/>
                    </a:ext>
                  </a:extLst>
                </a:gridCol>
                <a:gridCol w="2922242">
                  <a:extLst>
                    <a:ext uri="{9D8B030D-6E8A-4147-A177-3AD203B41FA5}">
                      <a16:colId xmlns:a16="http://schemas.microsoft.com/office/drawing/2014/main" val="20001"/>
                    </a:ext>
                  </a:extLst>
                </a:gridCol>
              </a:tblGrid>
              <a:tr h="343039">
                <a:tc>
                  <a:txBody>
                    <a:bodyPr/>
                    <a:lstStyle/>
                    <a:p>
                      <a:pPr algn="ctr"/>
                      <a:r>
                        <a:rPr lang="en-US" sz="1500" dirty="0">
                          <a:effectLst/>
                        </a:rPr>
                        <a:t>toxic substance</a:t>
                      </a:r>
                    </a:p>
                  </a:txBody>
                  <a:tcPr marL="76711" marR="76711" marT="38356" marB="38356" anchor="ctr"/>
                </a:tc>
                <a:tc>
                  <a:txBody>
                    <a:bodyPr/>
                    <a:lstStyle/>
                    <a:p>
                      <a:pPr algn="ctr"/>
                      <a:r>
                        <a:rPr lang="en-US" sz="1500" dirty="0">
                          <a:effectLst/>
                        </a:rPr>
                        <a:t>Antidote</a:t>
                      </a:r>
                    </a:p>
                  </a:txBody>
                  <a:tcPr marL="76711" marR="76711" marT="38356" marB="38356" anchor="ctr"/>
                </a:tc>
                <a:extLst>
                  <a:ext uri="{0D108BD9-81ED-4DB2-BD59-A6C34878D82A}">
                    <a16:rowId xmlns:a16="http://schemas.microsoft.com/office/drawing/2014/main" val="10000"/>
                  </a:ext>
                </a:extLst>
              </a:tr>
              <a:tr h="343039">
                <a:tc>
                  <a:txBody>
                    <a:bodyPr/>
                    <a:lstStyle/>
                    <a:p>
                      <a:r>
                        <a:rPr lang="en-US" sz="1500">
                          <a:effectLst/>
                        </a:rPr>
                        <a:t>amanita phalloides</a:t>
                      </a:r>
                    </a:p>
                  </a:txBody>
                  <a:tcPr marL="76711" marR="76711" marT="38356" marB="38356" anchor="ctr"/>
                </a:tc>
                <a:tc>
                  <a:txBody>
                    <a:bodyPr/>
                    <a:lstStyle/>
                    <a:p>
                      <a:r>
                        <a:rPr lang="en-US" sz="1500">
                          <a:effectLst/>
                        </a:rPr>
                        <a:t>Silibin, N-acetylcystein</a:t>
                      </a:r>
                    </a:p>
                  </a:txBody>
                  <a:tcPr marL="76711" marR="76711" marT="38356" marB="38356" anchor="ctr"/>
                </a:tc>
                <a:extLst>
                  <a:ext uri="{0D108BD9-81ED-4DB2-BD59-A6C34878D82A}">
                    <a16:rowId xmlns:a16="http://schemas.microsoft.com/office/drawing/2014/main" val="10001"/>
                  </a:ext>
                </a:extLst>
              </a:tr>
              <a:tr h="343039">
                <a:tc>
                  <a:txBody>
                    <a:bodyPr/>
                    <a:lstStyle/>
                    <a:p>
                      <a:r>
                        <a:rPr lang="en-US" sz="1500">
                          <a:effectLst/>
                        </a:rPr>
                        <a:t>opiates</a:t>
                      </a:r>
                    </a:p>
                  </a:txBody>
                  <a:tcPr marL="76711" marR="76711" marT="38356" marB="38356" anchor="ctr"/>
                </a:tc>
                <a:tc>
                  <a:txBody>
                    <a:bodyPr/>
                    <a:lstStyle/>
                    <a:p>
                      <a:r>
                        <a:rPr lang="en-US" sz="1500">
                          <a:effectLst/>
                        </a:rPr>
                        <a:t>naloxon</a:t>
                      </a:r>
                    </a:p>
                  </a:txBody>
                  <a:tcPr marL="76711" marR="76711" marT="38356" marB="38356" anchor="ctr"/>
                </a:tc>
                <a:extLst>
                  <a:ext uri="{0D108BD9-81ED-4DB2-BD59-A6C34878D82A}">
                    <a16:rowId xmlns:a16="http://schemas.microsoft.com/office/drawing/2014/main" val="10002"/>
                  </a:ext>
                </a:extLst>
              </a:tr>
              <a:tr h="343039">
                <a:tc>
                  <a:txBody>
                    <a:bodyPr/>
                    <a:lstStyle/>
                    <a:p>
                      <a:r>
                        <a:rPr lang="en-US" sz="1500" dirty="0">
                          <a:effectLst/>
                        </a:rPr>
                        <a:t>atropine</a:t>
                      </a:r>
                    </a:p>
                  </a:txBody>
                  <a:tcPr marL="76711" marR="76711" marT="38356" marB="38356" anchor="ctr"/>
                </a:tc>
                <a:tc>
                  <a:txBody>
                    <a:bodyPr/>
                    <a:lstStyle/>
                    <a:p>
                      <a:r>
                        <a:rPr lang="en-US" sz="1500">
                          <a:effectLst/>
                        </a:rPr>
                        <a:t>fysostigmin</a:t>
                      </a:r>
                    </a:p>
                  </a:txBody>
                  <a:tcPr marL="76711" marR="76711" marT="38356" marB="38356" anchor="ctr"/>
                </a:tc>
                <a:extLst>
                  <a:ext uri="{0D108BD9-81ED-4DB2-BD59-A6C34878D82A}">
                    <a16:rowId xmlns:a16="http://schemas.microsoft.com/office/drawing/2014/main" val="10003"/>
                  </a:ext>
                </a:extLst>
              </a:tr>
              <a:tr h="343039">
                <a:tc>
                  <a:txBody>
                    <a:bodyPr/>
                    <a:lstStyle/>
                    <a:p>
                      <a:r>
                        <a:rPr lang="en-US" sz="1500" dirty="0" err="1">
                          <a:effectLst/>
                        </a:rPr>
                        <a:t>benzodiazepin</a:t>
                      </a:r>
                      <a:r>
                        <a:rPr lang="cs-CZ" sz="1500" dirty="0">
                          <a:effectLst/>
                        </a:rPr>
                        <a:t>es</a:t>
                      </a:r>
                      <a:endParaRPr lang="en-US" sz="1500" dirty="0">
                        <a:effectLst/>
                      </a:endParaRPr>
                    </a:p>
                  </a:txBody>
                  <a:tcPr marL="76711" marR="76711" marT="38356" marB="38356" anchor="ctr"/>
                </a:tc>
                <a:tc>
                  <a:txBody>
                    <a:bodyPr/>
                    <a:lstStyle/>
                    <a:p>
                      <a:r>
                        <a:rPr lang="en-US" sz="1500">
                          <a:effectLst/>
                        </a:rPr>
                        <a:t>flumazenil</a:t>
                      </a:r>
                    </a:p>
                  </a:txBody>
                  <a:tcPr marL="76711" marR="76711" marT="38356" marB="38356" anchor="ctr"/>
                </a:tc>
                <a:extLst>
                  <a:ext uri="{0D108BD9-81ED-4DB2-BD59-A6C34878D82A}">
                    <a16:rowId xmlns:a16="http://schemas.microsoft.com/office/drawing/2014/main" val="10004"/>
                  </a:ext>
                </a:extLst>
              </a:tr>
              <a:tr h="540147">
                <a:tc>
                  <a:txBody>
                    <a:bodyPr/>
                    <a:lstStyle/>
                    <a:p>
                      <a:r>
                        <a:rPr lang="en-US" sz="1500">
                          <a:effectLst/>
                        </a:rPr>
                        <a:t>digitalis</a:t>
                      </a:r>
                    </a:p>
                  </a:txBody>
                  <a:tcPr marL="76711" marR="76711" marT="38356" marB="38356" anchor="ctr"/>
                </a:tc>
                <a:tc>
                  <a:txBody>
                    <a:bodyPr/>
                    <a:lstStyle/>
                    <a:p>
                      <a:r>
                        <a:rPr lang="en-US" sz="1500">
                          <a:effectLst/>
                        </a:rPr>
                        <a:t>antidigitalisová globulin</a:t>
                      </a:r>
                    </a:p>
                  </a:txBody>
                  <a:tcPr marL="76711" marR="76711" marT="38356" marB="38356" anchor="ctr"/>
                </a:tc>
                <a:extLst>
                  <a:ext uri="{0D108BD9-81ED-4DB2-BD59-A6C34878D82A}">
                    <a16:rowId xmlns:a16="http://schemas.microsoft.com/office/drawing/2014/main" val="10005"/>
                  </a:ext>
                </a:extLst>
              </a:tr>
              <a:tr h="343039">
                <a:tc>
                  <a:txBody>
                    <a:bodyPr/>
                    <a:lstStyle/>
                    <a:p>
                      <a:r>
                        <a:rPr lang="en-US" sz="1500" dirty="0" err="1">
                          <a:effectLst/>
                        </a:rPr>
                        <a:t>gly</a:t>
                      </a:r>
                      <a:r>
                        <a:rPr lang="cs-CZ" sz="1500" dirty="0">
                          <a:effectLst/>
                        </a:rPr>
                        <a:t>c</a:t>
                      </a:r>
                      <a:r>
                        <a:rPr lang="en-US" sz="1500" dirty="0" err="1">
                          <a:effectLst/>
                        </a:rPr>
                        <a:t>ol</a:t>
                      </a:r>
                      <a:r>
                        <a:rPr lang="cs-CZ" sz="1500" dirty="0">
                          <a:effectLst/>
                        </a:rPr>
                        <a:t>es</a:t>
                      </a:r>
                      <a:endParaRPr lang="en-US" sz="1500" dirty="0">
                        <a:effectLst/>
                      </a:endParaRPr>
                    </a:p>
                  </a:txBody>
                  <a:tcPr marL="76711" marR="76711" marT="38356" marB="38356" anchor="ctr"/>
                </a:tc>
                <a:tc>
                  <a:txBody>
                    <a:bodyPr/>
                    <a:lstStyle/>
                    <a:p>
                      <a:r>
                        <a:rPr lang="en-US" sz="1500" u="none" strike="noStrike">
                          <a:effectLst/>
                          <a:hlinkClick r:id="rId2" tooltip="Ethanol"/>
                        </a:rPr>
                        <a:t>ethanol</a:t>
                      </a:r>
                      <a:r>
                        <a:rPr lang="en-US" sz="1500">
                          <a:effectLst/>
                        </a:rPr>
                        <a:t>, </a:t>
                      </a:r>
                      <a:r>
                        <a:rPr lang="en-US" sz="1500" u="none" strike="noStrike">
                          <a:effectLst/>
                          <a:hlinkClick r:id="rId3" tooltip="Fomepizol"/>
                        </a:rPr>
                        <a:t>fomepizol</a:t>
                      </a:r>
                      <a:endParaRPr lang="en-US" sz="1500">
                        <a:effectLst/>
                      </a:endParaRPr>
                    </a:p>
                  </a:txBody>
                  <a:tcPr marL="76711" marR="76711" marT="38356" marB="38356" anchor="ctr"/>
                </a:tc>
                <a:extLst>
                  <a:ext uri="{0D108BD9-81ED-4DB2-BD59-A6C34878D82A}">
                    <a16:rowId xmlns:a16="http://schemas.microsoft.com/office/drawing/2014/main" val="10006"/>
                  </a:ext>
                </a:extLst>
              </a:tr>
              <a:tr h="343039">
                <a:tc>
                  <a:txBody>
                    <a:bodyPr/>
                    <a:lstStyle/>
                    <a:p>
                      <a:r>
                        <a:rPr lang="cs-CZ" sz="1500" dirty="0">
                          <a:effectLst/>
                        </a:rPr>
                        <a:t>c</a:t>
                      </a:r>
                      <a:r>
                        <a:rPr lang="en-US" sz="1500" dirty="0" err="1">
                          <a:effectLst/>
                        </a:rPr>
                        <a:t>arbam</a:t>
                      </a:r>
                      <a:r>
                        <a:rPr lang="cs-CZ" sz="1500" dirty="0" err="1">
                          <a:effectLst/>
                        </a:rPr>
                        <a:t>ates</a:t>
                      </a:r>
                      <a:endParaRPr lang="en-US" sz="1500" dirty="0">
                        <a:effectLst/>
                      </a:endParaRPr>
                    </a:p>
                  </a:txBody>
                  <a:tcPr marL="76711" marR="76711" marT="38356" marB="38356" anchor="ctr"/>
                </a:tc>
                <a:tc>
                  <a:txBody>
                    <a:bodyPr/>
                    <a:lstStyle/>
                    <a:p>
                      <a:r>
                        <a:rPr lang="en-US" sz="1500">
                          <a:effectLst/>
                        </a:rPr>
                        <a:t>atropine</a:t>
                      </a:r>
                    </a:p>
                  </a:txBody>
                  <a:tcPr marL="76711" marR="76711" marT="38356" marB="38356" anchor="ctr"/>
                </a:tc>
                <a:extLst>
                  <a:ext uri="{0D108BD9-81ED-4DB2-BD59-A6C34878D82A}">
                    <a16:rowId xmlns:a16="http://schemas.microsoft.com/office/drawing/2014/main" val="10007"/>
                  </a:ext>
                </a:extLst>
              </a:tr>
              <a:tr h="343039">
                <a:tc>
                  <a:txBody>
                    <a:bodyPr/>
                    <a:lstStyle/>
                    <a:p>
                      <a:r>
                        <a:rPr lang="cs-CZ" sz="1500" dirty="0">
                          <a:effectLst/>
                        </a:rPr>
                        <a:t>k</a:t>
                      </a:r>
                      <a:r>
                        <a:rPr lang="en-US" sz="1500" dirty="0" err="1">
                          <a:effectLst/>
                        </a:rPr>
                        <a:t>umarini</a:t>
                      </a:r>
                      <a:endParaRPr lang="en-US" sz="1500" dirty="0">
                        <a:effectLst/>
                      </a:endParaRPr>
                    </a:p>
                  </a:txBody>
                  <a:tcPr marL="76711" marR="76711" marT="38356" marB="38356" anchor="ctr"/>
                </a:tc>
                <a:tc>
                  <a:txBody>
                    <a:bodyPr/>
                    <a:lstStyle/>
                    <a:p>
                      <a:r>
                        <a:rPr lang="en-US" sz="1500" u="none" strike="noStrike">
                          <a:effectLst/>
                          <a:hlinkClick r:id="rId4" tooltip="Vitamin K"/>
                        </a:rPr>
                        <a:t>vitamin K</a:t>
                      </a:r>
                      <a:endParaRPr lang="en-US" sz="1500">
                        <a:effectLst/>
                      </a:endParaRPr>
                    </a:p>
                  </a:txBody>
                  <a:tcPr marL="76711" marR="76711" marT="38356" marB="38356" anchor="ctr"/>
                </a:tc>
                <a:extLst>
                  <a:ext uri="{0D108BD9-81ED-4DB2-BD59-A6C34878D82A}">
                    <a16:rowId xmlns:a16="http://schemas.microsoft.com/office/drawing/2014/main" val="10008"/>
                  </a:ext>
                </a:extLst>
              </a:tr>
              <a:tr h="516446">
                <a:tc>
                  <a:txBody>
                    <a:bodyPr/>
                    <a:lstStyle/>
                    <a:p>
                      <a:r>
                        <a:rPr lang="cs-CZ" sz="1500" dirty="0">
                          <a:effectLst/>
                        </a:rPr>
                        <a:t>c</a:t>
                      </a:r>
                      <a:r>
                        <a:rPr lang="en-US" sz="1500" dirty="0" err="1">
                          <a:effectLst/>
                        </a:rPr>
                        <a:t>yanid</a:t>
                      </a:r>
                      <a:r>
                        <a:rPr lang="cs-CZ" sz="1500" dirty="0">
                          <a:effectLst/>
                        </a:rPr>
                        <a:t>es</a:t>
                      </a:r>
                      <a:endParaRPr lang="en-US" sz="1500" dirty="0">
                        <a:effectLst/>
                      </a:endParaRPr>
                    </a:p>
                  </a:txBody>
                  <a:tcPr marL="76711" marR="76711" marT="38356" marB="38356" anchor="ctr"/>
                </a:tc>
                <a:tc>
                  <a:txBody>
                    <a:bodyPr/>
                    <a:lstStyle/>
                    <a:p>
                      <a:r>
                        <a:rPr lang="en-US" sz="1500" dirty="0" err="1">
                          <a:effectLst/>
                        </a:rPr>
                        <a:t>amylium</a:t>
                      </a:r>
                      <a:r>
                        <a:rPr lang="en-US" sz="1500" dirty="0">
                          <a:effectLst/>
                        </a:rPr>
                        <a:t> </a:t>
                      </a:r>
                      <a:r>
                        <a:rPr lang="en-US" sz="1500" dirty="0" err="1">
                          <a:effectLst/>
                        </a:rPr>
                        <a:t>nitrosum</a:t>
                      </a:r>
                      <a:r>
                        <a:rPr lang="en-US" sz="1500" dirty="0">
                          <a:effectLst/>
                        </a:rPr>
                        <a:t>, </a:t>
                      </a:r>
                      <a:r>
                        <a:rPr lang="en-US" sz="1500" dirty="0" err="1">
                          <a:effectLst/>
                        </a:rPr>
                        <a:t>hydroxycobalamin</a:t>
                      </a:r>
                      <a:r>
                        <a:rPr lang="en-US" sz="1500" dirty="0">
                          <a:effectLst/>
                        </a:rPr>
                        <a:t>, </a:t>
                      </a:r>
                    </a:p>
                  </a:txBody>
                  <a:tcPr marL="76711" marR="76711" marT="38356" marB="38356" anchor="ctr"/>
                </a:tc>
                <a:extLst>
                  <a:ext uri="{0D108BD9-81ED-4DB2-BD59-A6C34878D82A}">
                    <a16:rowId xmlns:a16="http://schemas.microsoft.com/office/drawing/2014/main" val="10009"/>
                  </a:ext>
                </a:extLst>
              </a:tr>
              <a:tr h="540147">
                <a:tc>
                  <a:txBody>
                    <a:bodyPr/>
                    <a:lstStyle/>
                    <a:p>
                      <a:r>
                        <a:rPr lang="cs-CZ" sz="1500" dirty="0">
                          <a:effectLst/>
                        </a:rPr>
                        <a:t>aniline</a:t>
                      </a:r>
                      <a:endParaRPr lang="en-US" sz="1500" dirty="0">
                        <a:effectLst/>
                      </a:endParaRPr>
                    </a:p>
                  </a:txBody>
                  <a:tcPr marL="76711" marR="76711" marT="38356" marB="38356" anchor="ctr"/>
                </a:tc>
                <a:tc>
                  <a:txBody>
                    <a:bodyPr/>
                    <a:lstStyle/>
                    <a:p>
                      <a:r>
                        <a:rPr lang="en-US" sz="1500">
                          <a:effectLst/>
                        </a:rPr>
                        <a:t>methylene blue</a:t>
                      </a:r>
                    </a:p>
                  </a:txBody>
                  <a:tcPr marL="76711" marR="76711" marT="38356" marB="38356" anchor="ctr"/>
                </a:tc>
                <a:extLst>
                  <a:ext uri="{0D108BD9-81ED-4DB2-BD59-A6C34878D82A}">
                    <a16:rowId xmlns:a16="http://schemas.microsoft.com/office/drawing/2014/main" val="10010"/>
                  </a:ext>
                </a:extLst>
              </a:tr>
              <a:tr h="343039">
                <a:tc>
                  <a:txBody>
                    <a:bodyPr/>
                    <a:lstStyle/>
                    <a:p>
                      <a:r>
                        <a:rPr lang="en-US" sz="1500">
                          <a:effectLst/>
                        </a:rPr>
                        <a:t>lead</a:t>
                      </a:r>
                    </a:p>
                  </a:txBody>
                  <a:tcPr marL="76711" marR="76711" marT="38356" marB="38356" anchor="ctr"/>
                </a:tc>
                <a:tc>
                  <a:txBody>
                    <a:bodyPr/>
                    <a:lstStyle/>
                    <a:p>
                      <a:r>
                        <a:rPr lang="en-US" sz="1500" u="none" strike="noStrike">
                          <a:effectLst/>
                          <a:hlinkClick r:id="rId5" tooltip="EDTA"/>
                        </a:rPr>
                        <a:t>EDTA</a:t>
                      </a:r>
                      <a:r>
                        <a:rPr lang="en-US" sz="1500">
                          <a:effectLst/>
                        </a:rPr>
                        <a:t>, </a:t>
                      </a:r>
                      <a:r>
                        <a:rPr lang="en-US" sz="1500" u="none" strike="noStrike">
                          <a:effectLst/>
                          <a:hlinkClick r:id="rId6" tooltip="DMSA"/>
                        </a:rPr>
                        <a:t>DMSA</a:t>
                      </a:r>
                      <a:endParaRPr lang="en-US" sz="1500">
                        <a:effectLst/>
                      </a:endParaRPr>
                    </a:p>
                  </a:txBody>
                  <a:tcPr marL="76711" marR="76711" marT="38356" marB="38356" anchor="ctr"/>
                </a:tc>
                <a:extLst>
                  <a:ext uri="{0D108BD9-81ED-4DB2-BD59-A6C34878D82A}">
                    <a16:rowId xmlns:a16="http://schemas.microsoft.com/office/drawing/2014/main" val="10011"/>
                  </a:ext>
                </a:extLst>
              </a:tr>
              <a:tr h="343039">
                <a:tc>
                  <a:txBody>
                    <a:bodyPr/>
                    <a:lstStyle/>
                    <a:p>
                      <a:r>
                        <a:rPr lang="en-US" sz="1500" dirty="0" err="1">
                          <a:effectLst/>
                        </a:rPr>
                        <a:t>organo</a:t>
                      </a:r>
                      <a:r>
                        <a:rPr lang="cs-CZ" sz="1500" dirty="0" err="1">
                          <a:effectLst/>
                        </a:rPr>
                        <a:t>phosphate</a:t>
                      </a:r>
                      <a:endParaRPr lang="en-US" sz="1500" dirty="0">
                        <a:effectLst/>
                      </a:endParaRPr>
                    </a:p>
                  </a:txBody>
                  <a:tcPr marL="76711" marR="76711" marT="38356" marB="38356" anchor="ctr"/>
                </a:tc>
                <a:tc>
                  <a:txBody>
                    <a:bodyPr/>
                    <a:lstStyle/>
                    <a:p>
                      <a:r>
                        <a:rPr lang="en-US" sz="1500">
                          <a:effectLst/>
                        </a:rPr>
                        <a:t>atropine, oximy</a:t>
                      </a:r>
                    </a:p>
                  </a:txBody>
                  <a:tcPr marL="76711" marR="76711" marT="38356" marB="38356" anchor="ctr"/>
                </a:tc>
                <a:extLst>
                  <a:ext uri="{0D108BD9-81ED-4DB2-BD59-A6C34878D82A}">
                    <a16:rowId xmlns:a16="http://schemas.microsoft.com/office/drawing/2014/main" val="10012"/>
                  </a:ext>
                </a:extLst>
              </a:tr>
              <a:tr h="343039">
                <a:tc>
                  <a:txBody>
                    <a:bodyPr/>
                    <a:lstStyle/>
                    <a:p>
                      <a:r>
                        <a:rPr lang="en-US" sz="1500" dirty="0">
                          <a:effectLst/>
                        </a:rPr>
                        <a:t>paracetamol</a:t>
                      </a:r>
                    </a:p>
                  </a:txBody>
                  <a:tcPr marL="76711" marR="76711" marT="38356" marB="38356" anchor="ctr"/>
                </a:tc>
                <a:tc>
                  <a:txBody>
                    <a:bodyPr/>
                    <a:lstStyle/>
                    <a:p>
                      <a:r>
                        <a:rPr lang="en-US" sz="1500" dirty="0">
                          <a:effectLst/>
                        </a:rPr>
                        <a:t>N-</a:t>
                      </a:r>
                      <a:r>
                        <a:rPr lang="en-US" sz="1500" dirty="0" err="1">
                          <a:effectLst/>
                        </a:rPr>
                        <a:t>acetylcystein</a:t>
                      </a:r>
                      <a:endParaRPr lang="en-US" sz="1500" dirty="0">
                        <a:effectLst/>
                      </a:endParaRPr>
                    </a:p>
                  </a:txBody>
                  <a:tcPr marL="76711" marR="76711" marT="38356" marB="38356"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944943779"/>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MED-EN.potx" id="{063086A9-85FD-47AC-A09A-CCAB378AB570}" vid="{5D9B4CB5-5490-482A-814F-AC9BB5118891}"/>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Prezentace-MED-EN</Template>
  <TotalTime>407</TotalTime>
  <Words>2281</Words>
  <Application>Microsoft Office PowerPoint</Application>
  <PresentationFormat>Širokoúhlá obrazovka</PresentationFormat>
  <Paragraphs>460</Paragraphs>
  <Slides>71</Slides>
  <Notes>1</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2</vt:i4>
      </vt:variant>
      <vt:variant>
        <vt:lpstr>Nadpisy snímků</vt:lpstr>
      </vt:variant>
      <vt:variant>
        <vt:i4>71</vt:i4>
      </vt:variant>
    </vt:vector>
  </HeadingPairs>
  <TitlesOfParts>
    <vt:vector size="79" baseType="lpstr">
      <vt:lpstr>Angsana New</vt:lpstr>
      <vt:lpstr>Arial</vt:lpstr>
      <vt:lpstr>Tahoma</vt:lpstr>
      <vt:lpstr>Times New Roman</vt:lpstr>
      <vt:lpstr>Wingdings</vt:lpstr>
      <vt:lpstr>Presentation_MU_EN</vt:lpstr>
      <vt:lpstr>Graf</vt:lpstr>
      <vt:lpstr>CorelDRAW</vt:lpstr>
      <vt:lpstr>Drug Interactions</vt:lpstr>
      <vt:lpstr>Agenda</vt:lpstr>
      <vt:lpstr>Definitions and Terms</vt:lpstr>
      <vt:lpstr>Classifying drug interactions</vt:lpstr>
      <vt:lpstr>Prezentace aplikace PowerPoint</vt:lpstr>
      <vt:lpstr>Drug interactions - classification</vt:lpstr>
      <vt:lpstr>Classifying drug interactions</vt:lpstr>
      <vt:lpstr>Significance of drug interactions</vt:lpstr>
      <vt:lpstr>Significance of drug interactions</vt:lpstr>
      <vt:lpstr>Significance of drug interactions</vt:lpstr>
      <vt:lpstr>Why are the drug interactions so important?</vt:lpstr>
      <vt:lpstr>DDI risk factors</vt:lpstr>
      <vt:lpstr>The risk of polypharmacy</vt:lpstr>
      <vt:lpstr>Consequences of drug interactions</vt:lpstr>
      <vt:lpstr>Pharmacokinetics drug interactions</vt:lpstr>
      <vt:lpstr>Pharmacokinetics drug interactions</vt:lpstr>
      <vt:lpstr>Pharmacokinetics drug interactions</vt:lpstr>
      <vt:lpstr>Pharmacokinetic interactions - Absorption</vt:lpstr>
      <vt:lpstr>Altered pH</vt:lpstr>
      <vt:lpstr>They Can Occur in the GI Tract</vt:lpstr>
      <vt:lpstr>Prezentace aplikace PowerPoint</vt:lpstr>
      <vt:lpstr>Altered intestinal bacterial flora </vt:lpstr>
      <vt:lpstr>Complexation or chelation</vt:lpstr>
      <vt:lpstr>Drug-induced mucosal damage</vt:lpstr>
      <vt:lpstr>Altered motility</vt:lpstr>
      <vt:lpstr>Pharmacokinetic interactions - Distribution</vt:lpstr>
      <vt:lpstr>Displaced protein binding</vt:lpstr>
      <vt:lpstr>Drugs binding to protein</vt:lpstr>
      <vt:lpstr>Prezentace aplikace PowerPoint</vt:lpstr>
      <vt:lpstr>Prezentace aplikace PowerPoint</vt:lpstr>
      <vt:lpstr>Pharmacokinetic interactions - Metabolism</vt:lpstr>
      <vt:lpstr>Polymorphism of enzymes</vt:lpstr>
      <vt:lpstr>CYP P450</vt:lpstr>
      <vt:lpstr>Substrates</vt:lpstr>
      <vt:lpstr>Basic mechanisms - inhibition</vt:lpstr>
      <vt:lpstr>Significant drug interactions - inhibition</vt:lpstr>
      <vt:lpstr>Different inhibiting ability of drugs from the same ATC</vt:lpstr>
      <vt:lpstr>Inhibitors</vt:lpstr>
      <vt:lpstr>Basic mechanisms - induction</vt:lpstr>
      <vt:lpstr>Drug interactions - induction</vt:lpstr>
      <vt:lpstr>Drug interactions – slow onset of induction</vt:lpstr>
      <vt:lpstr>Inductors</vt:lpstr>
      <vt:lpstr>Pharmacodynamics drug interactions</vt:lpstr>
      <vt:lpstr>Pharmacodynamics drug interactions</vt:lpstr>
      <vt:lpstr>Pharmacodynamics drug interactions - examples</vt:lpstr>
      <vt:lpstr>QT interval prolongation</vt:lpstr>
      <vt:lpstr>Opposing or antagonistic interactions</vt:lpstr>
      <vt:lpstr>Important Drug Interactions in the Elderly</vt:lpstr>
      <vt:lpstr>Drug interactions with food, drinks, herbs</vt:lpstr>
      <vt:lpstr>Drugs in which food reduces bioavailability</vt:lpstr>
      <vt:lpstr>Furosemide before or after a meal?</vt:lpstr>
      <vt:lpstr>Inhibition of alcohol metabolism</vt:lpstr>
      <vt:lpstr>Coca-Cola® phenomenon</vt:lpstr>
      <vt:lpstr>Foods as CYP modulators</vt:lpstr>
      <vt:lpstr>St John's wort</vt:lpstr>
      <vt:lpstr>Foods as CYP modulators</vt:lpstr>
      <vt:lpstr>Prezentace aplikace PowerPoint</vt:lpstr>
      <vt:lpstr>Citrus juice + felodipine </vt:lpstr>
      <vt:lpstr>Drug interactions in smokers</vt:lpstr>
      <vt:lpstr>Influencing the effect of drugs by smoking</vt:lpstr>
      <vt:lpstr>Pharmacodynamic interactions of nicotine</vt:lpstr>
      <vt:lpstr>Effect of smoking on CYP1A2 induction</vt:lpstr>
      <vt:lpstr>Increased CYP450 activity in smoking</vt:lpstr>
      <vt:lpstr>Pharmaceutical drug interactions</vt:lpstr>
      <vt:lpstr>Incompatibility</vt:lpstr>
      <vt:lpstr>Incompatibility</vt:lpstr>
      <vt:lpstr>IV Drug Compatibility Chart</vt:lpstr>
      <vt:lpstr>In-vitro: 1-Drug-laboratory tests interaction:   </vt:lpstr>
      <vt:lpstr>Recommended links</vt:lpstr>
      <vt:lpstr>Things to remember</vt:lpstr>
      <vt:lpstr>Thank you for attention</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Pharmacology</dc:title>
  <dc:creator>Lenka Součková</dc:creator>
  <cp:lastModifiedBy>Lenka Součková</cp:lastModifiedBy>
  <cp:revision>33</cp:revision>
  <cp:lastPrinted>2019-03-04T11:24:16Z</cp:lastPrinted>
  <dcterms:created xsi:type="dcterms:W3CDTF">2019-03-04T06:51:49Z</dcterms:created>
  <dcterms:modified xsi:type="dcterms:W3CDTF">2019-05-20T06:18:30Z</dcterms:modified>
</cp:coreProperties>
</file>