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ms-powerpoint.presentation.macroEnabled.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1" r:id="rId1"/>
    <p:sldMasterId id="2147483673" r:id="rId2"/>
  </p:sldMasterIdLst>
  <p:notesMasterIdLst>
    <p:notesMasterId r:id="rId20"/>
  </p:notesMasterIdLst>
  <p:sldIdLst>
    <p:sldId id="256" r:id="rId3"/>
    <p:sldId id="257" r:id="rId4"/>
    <p:sldId id="273" r:id="rId5"/>
    <p:sldId id="259" r:id="rId6"/>
    <p:sldId id="272" r:id="rId7"/>
    <p:sldId id="271" r:id="rId8"/>
    <p:sldId id="260" r:id="rId9"/>
    <p:sldId id="261" r:id="rId10"/>
    <p:sldId id="275" r:id="rId11"/>
    <p:sldId id="274" r:id="rId12"/>
    <p:sldId id="262" r:id="rId13"/>
    <p:sldId id="263" r:id="rId14"/>
    <p:sldId id="269" r:id="rId15"/>
    <p:sldId id="265" r:id="rId16"/>
    <p:sldId id="266" r:id="rId17"/>
    <p:sldId id="267" r:id="rId18"/>
    <p:sldId id="268"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Bez stylu, bez mřížky">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183" autoAdjust="0"/>
    <p:restoredTop sz="94660"/>
  </p:normalViewPr>
  <p:slideViewPr>
    <p:cSldViewPr snapToGrid="0">
      <p:cViewPr varScale="1">
        <p:scale>
          <a:sx n="72" d="100"/>
          <a:sy n="72" d="100"/>
        </p:scale>
        <p:origin x="246" y="60"/>
      </p:cViewPr>
      <p:guideLst>
        <p:guide orient="horz" pos="2160"/>
        <p:guide pos="3840"/>
      </p:guideLst>
    </p:cSldViewPr>
  </p:slideViewPr>
  <p:notesTextViewPr>
    <p:cViewPr>
      <p:scale>
        <a:sx n="3" d="2"/>
        <a:sy n="3" d="2"/>
      </p:scale>
      <p:origin x="0" y="0"/>
    </p:cViewPr>
  </p:notesTextViewPr>
  <p:sorterViewPr>
    <p:cViewPr>
      <p:scale>
        <a:sx n="200" d="100"/>
        <a:sy n="200" d="100"/>
      </p:scale>
      <p:origin x="0" y="-3908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dirty="0"/>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4A52B1-F573-4C3A-881B-E583BEFD3EFC}" type="datetimeFigureOut">
              <a:rPr lang="cs-CZ" smtClean="0"/>
              <a:t>24. 4. 2016</a:t>
            </a:fld>
            <a:endParaRPr lang="cs-CZ" dirty="0"/>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dirty="0"/>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dirty="0"/>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BC9184-8817-42D2-9597-3ACBC1D90557}" type="slidenum">
              <a:rPr lang="cs-CZ" smtClean="0"/>
              <a:t>‹#›</a:t>
            </a:fld>
            <a:endParaRPr lang="cs-CZ" dirty="0"/>
          </a:p>
        </p:txBody>
      </p:sp>
    </p:spTree>
    <p:extLst>
      <p:ext uri="{BB962C8B-B14F-4D97-AF65-F5344CB8AC3E}">
        <p14:creationId xmlns:p14="http://schemas.microsoft.com/office/powerpoint/2010/main" val="3928845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FBC9184-8817-42D2-9597-3ACBC1D90557}" type="slidenum">
              <a:rPr lang="cs-CZ" smtClean="0"/>
              <a:t>3</a:t>
            </a:fld>
            <a:endParaRPr lang="cs-CZ" dirty="0"/>
          </a:p>
        </p:txBody>
      </p:sp>
    </p:spTree>
    <p:extLst>
      <p:ext uri="{BB962C8B-B14F-4D97-AF65-F5344CB8AC3E}">
        <p14:creationId xmlns:p14="http://schemas.microsoft.com/office/powerpoint/2010/main" val="3378973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3FBC9184-8817-42D2-9597-3ACBC1D90557}" type="slidenum">
              <a:rPr lang="cs-CZ" smtClean="0"/>
              <a:t>12</a:t>
            </a:fld>
            <a:endParaRPr lang="cs-CZ" dirty="0"/>
          </a:p>
        </p:txBody>
      </p:sp>
    </p:spTree>
    <p:extLst>
      <p:ext uri="{BB962C8B-B14F-4D97-AF65-F5344CB8AC3E}">
        <p14:creationId xmlns:p14="http://schemas.microsoft.com/office/powerpoint/2010/main" val="2216134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3FBC9184-8817-42D2-9597-3ACBC1D90557}" type="slidenum">
              <a:rPr lang="cs-CZ" smtClean="0"/>
              <a:t>13</a:t>
            </a:fld>
            <a:endParaRPr lang="cs-CZ" dirty="0"/>
          </a:p>
        </p:txBody>
      </p:sp>
    </p:spTree>
    <p:extLst>
      <p:ext uri="{BB962C8B-B14F-4D97-AF65-F5344CB8AC3E}">
        <p14:creationId xmlns:p14="http://schemas.microsoft.com/office/powerpoint/2010/main" val="24260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FBC9184-8817-42D2-9597-3ACBC1D90557}" type="slidenum">
              <a:rPr lang="cs-CZ" smtClean="0"/>
              <a:t>16</a:t>
            </a:fld>
            <a:endParaRPr lang="cs-CZ" dirty="0"/>
          </a:p>
        </p:txBody>
      </p:sp>
    </p:spTree>
    <p:extLst>
      <p:ext uri="{BB962C8B-B14F-4D97-AF65-F5344CB8AC3E}">
        <p14:creationId xmlns:p14="http://schemas.microsoft.com/office/powerpoint/2010/main" val="2527711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cs-CZ" smtClean="0"/>
              <a:t>Kliknutím lze upravit styl.</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smtClean="0"/>
              <a:t>Kliknutím lze upravit styl předlohy.</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6AD6EE87-EBD5-4F12-A48A-63ACA297AC8F}" type="datetimeFigureOut">
              <a:rPr lang="en-US" smtClean="0"/>
              <a:t>4/24/2016</a:t>
            </a:fld>
            <a:endParaRPr lang="en-US"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smtClean="0"/>
              <a:t>‹#›</a:t>
            </a:fld>
            <a:endParaRPr lang="en-US" dirty="0"/>
          </a:p>
        </p:txBody>
      </p:sp>
    </p:spTree>
    <p:extLst>
      <p:ext uri="{BB962C8B-B14F-4D97-AF65-F5344CB8AC3E}">
        <p14:creationId xmlns:p14="http://schemas.microsoft.com/office/powerpoint/2010/main" val="3723794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smtClean="0"/>
              <a:t>4/24/2016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452893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smtClean="0"/>
              <a:t>4/24/2016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30398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sk-SK" smtClean="0"/>
              <a:t>Upravte štýly predlohy textu</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smtClean="0"/>
              <a:t>Upravte štýl predlohy podnadpisov</a:t>
            </a:r>
            <a:endParaRPr lang="cs-CZ"/>
          </a:p>
        </p:txBody>
      </p:sp>
      <p:sp>
        <p:nvSpPr>
          <p:cNvPr id="4" name="Zástupný symbol dátumu 3"/>
          <p:cNvSpPr>
            <a:spLocks noGrp="1"/>
          </p:cNvSpPr>
          <p:nvPr>
            <p:ph type="dt" sz="half" idx="10"/>
          </p:nvPr>
        </p:nvSpPr>
        <p:spPr/>
        <p:txBody>
          <a:bodyPr/>
          <a:lstStyle/>
          <a:p>
            <a:fld id="{90298CD5-6C1E-4009-B41F-6DF62E31D3BE}" type="datetimeFigureOut">
              <a:rPr lang="en-US" smtClean="0"/>
              <a:pPr/>
              <a:t>4/24/2016</a:t>
            </a:fld>
            <a:endParaRPr lang="en-US" dirty="0"/>
          </a:p>
        </p:txBody>
      </p:sp>
      <p:sp>
        <p:nvSpPr>
          <p:cNvPr id="5" name="Zástupný symbol päty 4"/>
          <p:cNvSpPr>
            <a:spLocks noGrp="1"/>
          </p:cNvSpPr>
          <p:nvPr>
            <p:ph type="ftr" sz="quarter" idx="11"/>
          </p:nvPr>
        </p:nvSpPr>
        <p:spPr/>
        <p:txBody>
          <a:bodyPr/>
          <a:lstStyle/>
          <a:p>
            <a:endParaRPr lang="en-US" dirty="0"/>
          </a:p>
        </p:txBody>
      </p:sp>
      <p:sp>
        <p:nvSpPr>
          <p:cNvPr id="6" name="Zástupný symbol čísla snímky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80845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cs-CZ"/>
          </a:p>
        </p:txBody>
      </p:sp>
      <p:sp>
        <p:nvSpPr>
          <p:cNvPr id="3" name="Zástupný symbol obsahu 2"/>
          <p:cNvSpPr>
            <a:spLocks noGrp="1"/>
          </p:cNvSpPr>
          <p:nvPr>
            <p:ph idx="1"/>
          </p:nvPr>
        </p:nvSpPr>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cs-CZ"/>
          </a:p>
        </p:txBody>
      </p:sp>
      <p:sp>
        <p:nvSpPr>
          <p:cNvPr id="4" name="Zástupný symbol dátumu 3"/>
          <p:cNvSpPr>
            <a:spLocks noGrp="1"/>
          </p:cNvSpPr>
          <p:nvPr>
            <p:ph type="dt" sz="half" idx="10"/>
          </p:nvPr>
        </p:nvSpPr>
        <p:spPr/>
        <p:txBody>
          <a:bodyPr/>
          <a:lstStyle/>
          <a:p>
            <a:fld id="{90298CD5-6C1E-4009-B41F-6DF62E31D3BE}" type="datetimeFigureOut">
              <a:rPr lang="en-US" smtClean="0"/>
              <a:pPr/>
              <a:t>4/24/2016</a:t>
            </a:fld>
            <a:endParaRPr lang="en-US" dirty="0"/>
          </a:p>
        </p:txBody>
      </p:sp>
      <p:sp>
        <p:nvSpPr>
          <p:cNvPr id="5" name="Zástupný symbol päty 4"/>
          <p:cNvSpPr>
            <a:spLocks noGrp="1"/>
          </p:cNvSpPr>
          <p:nvPr>
            <p:ph type="ftr" sz="quarter" idx="11"/>
          </p:nvPr>
        </p:nvSpPr>
        <p:spPr/>
        <p:txBody>
          <a:bodyPr/>
          <a:lstStyle/>
          <a:p>
            <a:endParaRPr lang="en-US" dirty="0"/>
          </a:p>
        </p:txBody>
      </p:sp>
      <p:sp>
        <p:nvSpPr>
          <p:cNvPr id="6" name="Zástupný symbol čísla snímky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18443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sk-SK" smtClean="0"/>
              <a:t>Upravte štýly predlohy textu</a:t>
            </a:r>
            <a:endParaRPr lang="cs-CZ"/>
          </a:p>
        </p:txBody>
      </p:sp>
      <p:sp>
        <p:nvSpPr>
          <p:cNvPr id="3" name="Zástupný symbol tex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smtClean="0"/>
              <a:t>Upravte štýl predlohy textu.</a:t>
            </a:r>
          </a:p>
        </p:txBody>
      </p:sp>
      <p:sp>
        <p:nvSpPr>
          <p:cNvPr id="4" name="Zástupný symbol dátumu 3"/>
          <p:cNvSpPr>
            <a:spLocks noGrp="1"/>
          </p:cNvSpPr>
          <p:nvPr>
            <p:ph type="dt" sz="half" idx="10"/>
          </p:nvPr>
        </p:nvSpPr>
        <p:spPr/>
        <p:txBody>
          <a:bodyPr/>
          <a:lstStyle/>
          <a:p>
            <a:fld id="{90298CD5-6C1E-4009-B41F-6DF62E31D3BE}" type="datetimeFigureOut">
              <a:rPr lang="en-US" smtClean="0"/>
              <a:pPr/>
              <a:t>4/24/2016</a:t>
            </a:fld>
            <a:endParaRPr lang="en-US" dirty="0"/>
          </a:p>
        </p:txBody>
      </p:sp>
      <p:sp>
        <p:nvSpPr>
          <p:cNvPr id="5" name="Zástupný symbol päty 4"/>
          <p:cNvSpPr>
            <a:spLocks noGrp="1"/>
          </p:cNvSpPr>
          <p:nvPr>
            <p:ph type="ftr" sz="quarter" idx="11"/>
          </p:nvPr>
        </p:nvSpPr>
        <p:spPr/>
        <p:txBody>
          <a:bodyPr/>
          <a:lstStyle/>
          <a:p>
            <a:endParaRPr lang="en-US" dirty="0"/>
          </a:p>
        </p:txBody>
      </p:sp>
      <p:sp>
        <p:nvSpPr>
          <p:cNvPr id="6" name="Zástupný symbol čísla snímky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90644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cs-CZ"/>
          </a:p>
        </p:txBody>
      </p:sp>
      <p:sp>
        <p:nvSpPr>
          <p:cNvPr id="3" name="Zástupný symbol obsahu 2"/>
          <p:cNvSpPr>
            <a:spLocks noGrp="1"/>
          </p:cNvSpPr>
          <p:nvPr>
            <p:ph sz="half" idx="1"/>
          </p:nvPr>
        </p:nvSpPr>
        <p:spPr>
          <a:xfrm>
            <a:off x="838200" y="1825625"/>
            <a:ext cx="5181600" cy="435133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cs-CZ"/>
          </a:p>
        </p:txBody>
      </p:sp>
      <p:sp>
        <p:nvSpPr>
          <p:cNvPr id="4" name="Zástupný symbol obsahu 3"/>
          <p:cNvSpPr>
            <a:spLocks noGrp="1"/>
          </p:cNvSpPr>
          <p:nvPr>
            <p:ph sz="half" idx="2"/>
          </p:nvPr>
        </p:nvSpPr>
        <p:spPr>
          <a:xfrm>
            <a:off x="6172200" y="1825625"/>
            <a:ext cx="5181600" cy="435133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cs-CZ"/>
          </a:p>
        </p:txBody>
      </p:sp>
      <p:sp>
        <p:nvSpPr>
          <p:cNvPr id="5" name="Zástupný symbol dátumu 4"/>
          <p:cNvSpPr>
            <a:spLocks noGrp="1"/>
          </p:cNvSpPr>
          <p:nvPr>
            <p:ph type="dt" sz="half" idx="10"/>
          </p:nvPr>
        </p:nvSpPr>
        <p:spPr/>
        <p:txBody>
          <a:bodyPr/>
          <a:lstStyle/>
          <a:p>
            <a:fld id="{93C6A301-0538-44EC-B09D-202E1042A48B}" type="datetimeFigureOut">
              <a:rPr lang="en-US" smtClean="0"/>
              <a:t>4/24/2016</a:t>
            </a:fld>
            <a:endParaRPr lang="en-US" dirty="0"/>
          </a:p>
        </p:txBody>
      </p:sp>
      <p:sp>
        <p:nvSpPr>
          <p:cNvPr id="6" name="Zástupný symbol päty 5"/>
          <p:cNvSpPr>
            <a:spLocks noGrp="1"/>
          </p:cNvSpPr>
          <p:nvPr>
            <p:ph type="ftr" sz="quarter" idx="11"/>
          </p:nvPr>
        </p:nvSpPr>
        <p:spPr/>
        <p:txBody>
          <a:bodyPr/>
          <a:lstStyle/>
          <a:p>
            <a:endParaRPr lang="en-US" dirty="0"/>
          </a:p>
        </p:txBody>
      </p:sp>
      <p:sp>
        <p:nvSpPr>
          <p:cNvPr id="7" name="Zástupný symbol čísla snímky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5533520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sk-SK" smtClean="0"/>
              <a:t>Upravte štýly predlohy textu</a:t>
            </a:r>
            <a:endParaRPr lang="cs-CZ"/>
          </a:p>
        </p:txBody>
      </p:sp>
      <p:sp>
        <p:nvSpPr>
          <p:cNvPr id="3" name="Zástupný symbol tex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4" name="Zástupný symbol obsahu 3"/>
          <p:cNvSpPr>
            <a:spLocks noGrp="1"/>
          </p:cNvSpPr>
          <p:nvPr>
            <p:ph sz="half" idx="2"/>
          </p:nvPr>
        </p:nvSpPr>
        <p:spPr>
          <a:xfrm>
            <a:off x="839788" y="2505075"/>
            <a:ext cx="5157787" cy="368458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cs-CZ"/>
          </a:p>
        </p:txBody>
      </p:sp>
      <p:sp>
        <p:nvSpPr>
          <p:cNvPr id="5" name="Zástupný symbol tex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6" name="Zástupný symbol obsahu 5"/>
          <p:cNvSpPr>
            <a:spLocks noGrp="1"/>
          </p:cNvSpPr>
          <p:nvPr>
            <p:ph sz="quarter" idx="4"/>
          </p:nvPr>
        </p:nvSpPr>
        <p:spPr>
          <a:xfrm>
            <a:off x="6172200" y="2505075"/>
            <a:ext cx="5183188" cy="368458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cs-CZ"/>
          </a:p>
        </p:txBody>
      </p:sp>
      <p:sp>
        <p:nvSpPr>
          <p:cNvPr id="7" name="Zástupný symbol dátumu 6"/>
          <p:cNvSpPr>
            <a:spLocks noGrp="1"/>
          </p:cNvSpPr>
          <p:nvPr>
            <p:ph type="dt" sz="half" idx="10"/>
          </p:nvPr>
        </p:nvSpPr>
        <p:spPr/>
        <p:txBody>
          <a:bodyPr/>
          <a:lstStyle/>
          <a:p>
            <a:fld id="{90298CD5-6C1E-4009-B41F-6DF62E31D3BE}" type="datetimeFigureOut">
              <a:rPr lang="en-US" smtClean="0"/>
              <a:pPr/>
              <a:t>4/24/2016</a:t>
            </a:fld>
            <a:endParaRPr lang="en-US" dirty="0"/>
          </a:p>
        </p:txBody>
      </p:sp>
      <p:sp>
        <p:nvSpPr>
          <p:cNvPr id="8" name="Zástupný symbol päty 7"/>
          <p:cNvSpPr>
            <a:spLocks noGrp="1"/>
          </p:cNvSpPr>
          <p:nvPr>
            <p:ph type="ftr" sz="quarter" idx="11"/>
          </p:nvPr>
        </p:nvSpPr>
        <p:spPr/>
        <p:txBody>
          <a:bodyPr/>
          <a:lstStyle/>
          <a:p>
            <a:endParaRPr lang="en-US" dirty="0"/>
          </a:p>
        </p:txBody>
      </p:sp>
      <p:sp>
        <p:nvSpPr>
          <p:cNvPr id="9" name="Zástupný symbol čísla snímky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64428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cs-CZ"/>
          </a:p>
        </p:txBody>
      </p:sp>
      <p:sp>
        <p:nvSpPr>
          <p:cNvPr id="3" name="Zástupný symbol dátumu 2"/>
          <p:cNvSpPr>
            <a:spLocks noGrp="1"/>
          </p:cNvSpPr>
          <p:nvPr>
            <p:ph type="dt" sz="half" idx="10"/>
          </p:nvPr>
        </p:nvSpPr>
        <p:spPr/>
        <p:txBody>
          <a:bodyPr/>
          <a:lstStyle/>
          <a:p>
            <a:fld id="{90298CD5-6C1E-4009-B41F-6DF62E31D3BE}" type="datetimeFigureOut">
              <a:rPr lang="en-US" smtClean="0"/>
              <a:pPr/>
              <a:t>4/24/2016</a:t>
            </a:fld>
            <a:endParaRPr lang="en-US" dirty="0"/>
          </a:p>
        </p:txBody>
      </p:sp>
      <p:sp>
        <p:nvSpPr>
          <p:cNvPr id="4" name="Zástupný symbol päty 3"/>
          <p:cNvSpPr>
            <a:spLocks noGrp="1"/>
          </p:cNvSpPr>
          <p:nvPr>
            <p:ph type="ftr" sz="quarter" idx="11"/>
          </p:nvPr>
        </p:nvSpPr>
        <p:spPr/>
        <p:txBody>
          <a:bodyPr/>
          <a:lstStyle/>
          <a:p>
            <a:endParaRPr lang="en-US" dirty="0"/>
          </a:p>
        </p:txBody>
      </p:sp>
      <p:sp>
        <p:nvSpPr>
          <p:cNvPr id="5" name="Zástupný symbol čísla snímky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87570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90298CD5-6C1E-4009-B41F-6DF62E31D3BE}" type="datetimeFigureOut">
              <a:rPr lang="en-US" smtClean="0"/>
              <a:pPr/>
              <a:t>4/24/2016</a:t>
            </a:fld>
            <a:endParaRPr lang="en-US" dirty="0"/>
          </a:p>
        </p:txBody>
      </p:sp>
      <p:sp>
        <p:nvSpPr>
          <p:cNvPr id="3" name="Zástupný symbol päty 2"/>
          <p:cNvSpPr>
            <a:spLocks noGrp="1"/>
          </p:cNvSpPr>
          <p:nvPr>
            <p:ph type="ftr" sz="quarter" idx="11"/>
          </p:nvPr>
        </p:nvSpPr>
        <p:spPr/>
        <p:txBody>
          <a:bodyPr/>
          <a:lstStyle/>
          <a:p>
            <a:endParaRPr lang="en-US" dirty="0"/>
          </a:p>
        </p:txBody>
      </p:sp>
      <p:sp>
        <p:nvSpPr>
          <p:cNvPr id="4" name="Zástupný symbol čísla snímky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488936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smtClean="0"/>
              <a:t>Upravte štýly predlohy textu</a:t>
            </a:r>
            <a:endParaRPr lang="cs-CZ"/>
          </a:p>
        </p:txBody>
      </p:sp>
      <p:sp>
        <p:nvSpPr>
          <p:cNvPr id="3" name="Zástupný symbol obsah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cs-CZ"/>
          </a:p>
        </p:txBody>
      </p:sp>
      <p:sp>
        <p:nvSpPr>
          <p:cNvPr id="4" name="Zástupný symbol tex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Upravte štýl predlohy textu.</a:t>
            </a:r>
          </a:p>
        </p:txBody>
      </p:sp>
      <p:sp>
        <p:nvSpPr>
          <p:cNvPr id="5" name="Zástupný symbol dátumu 4"/>
          <p:cNvSpPr>
            <a:spLocks noGrp="1"/>
          </p:cNvSpPr>
          <p:nvPr>
            <p:ph type="dt" sz="half" idx="10"/>
          </p:nvPr>
        </p:nvSpPr>
        <p:spPr/>
        <p:txBody>
          <a:bodyPr/>
          <a:lstStyle/>
          <a:p>
            <a:fld id="{90298CD5-6C1E-4009-B41F-6DF62E31D3BE}" type="datetimeFigureOut">
              <a:rPr lang="en-US" smtClean="0"/>
              <a:pPr/>
              <a:t>4/24/2016</a:t>
            </a:fld>
            <a:endParaRPr lang="en-US" dirty="0"/>
          </a:p>
        </p:txBody>
      </p:sp>
      <p:sp>
        <p:nvSpPr>
          <p:cNvPr id="6" name="Zástupný symbol päty 5"/>
          <p:cNvSpPr>
            <a:spLocks noGrp="1"/>
          </p:cNvSpPr>
          <p:nvPr>
            <p:ph type="ftr" sz="quarter" idx="11"/>
          </p:nvPr>
        </p:nvSpPr>
        <p:spPr/>
        <p:txBody>
          <a:bodyPr/>
          <a:lstStyle/>
          <a:p>
            <a:endParaRPr lang="en-US" dirty="0"/>
          </a:p>
        </p:txBody>
      </p:sp>
      <p:sp>
        <p:nvSpPr>
          <p:cNvPr id="7" name="Zástupný symbol čísla snímky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18187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smtClean="0"/>
              <a:t>4/24/2016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496926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smtClean="0"/>
              <a:t>Upravte štýly predlohy textu</a:t>
            </a:r>
            <a:endParaRPr lang="cs-CZ"/>
          </a:p>
        </p:txBody>
      </p:sp>
      <p:sp>
        <p:nvSpPr>
          <p:cNvPr id="3" name="Zástupný symbol obrázka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tex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Upravte štýl predlohy textu.</a:t>
            </a:r>
          </a:p>
        </p:txBody>
      </p:sp>
      <p:sp>
        <p:nvSpPr>
          <p:cNvPr id="5" name="Zástupný symbol dátumu 4"/>
          <p:cNvSpPr>
            <a:spLocks noGrp="1"/>
          </p:cNvSpPr>
          <p:nvPr>
            <p:ph type="dt" sz="half" idx="10"/>
          </p:nvPr>
        </p:nvSpPr>
        <p:spPr/>
        <p:txBody>
          <a:bodyPr/>
          <a:lstStyle/>
          <a:p>
            <a:fld id="{90298CD5-6C1E-4009-B41F-6DF62E31D3BE}" type="datetimeFigureOut">
              <a:rPr lang="en-US" smtClean="0"/>
              <a:pPr/>
              <a:t>4/24/2016</a:t>
            </a:fld>
            <a:endParaRPr lang="en-US" dirty="0"/>
          </a:p>
        </p:txBody>
      </p:sp>
      <p:sp>
        <p:nvSpPr>
          <p:cNvPr id="6" name="Zástupný symbol päty 5"/>
          <p:cNvSpPr>
            <a:spLocks noGrp="1"/>
          </p:cNvSpPr>
          <p:nvPr>
            <p:ph type="ftr" sz="quarter" idx="11"/>
          </p:nvPr>
        </p:nvSpPr>
        <p:spPr/>
        <p:txBody>
          <a:bodyPr/>
          <a:lstStyle/>
          <a:p>
            <a:endParaRPr lang="en-US" dirty="0"/>
          </a:p>
        </p:txBody>
      </p:sp>
      <p:sp>
        <p:nvSpPr>
          <p:cNvPr id="7" name="Zástupný symbol čísla snímky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25429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cs-CZ"/>
          </a:p>
        </p:txBody>
      </p:sp>
      <p:sp>
        <p:nvSpPr>
          <p:cNvPr id="3" name="Zástupný symbol zvislého textu 2"/>
          <p:cNvSpPr>
            <a:spLocks noGrp="1"/>
          </p:cNvSpPr>
          <p:nvPr>
            <p:ph type="body" orient="vert" idx="1"/>
          </p:nvPr>
        </p:nvSpPr>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cs-CZ"/>
          </a:p>
        </p:txBody>
      </p:sp>
      <p:sp>
        <p:nvSpPr>
          <p:cNvPr id="4" name="Zástupný symbol dátumu 3"/>
          <p:cNvSpPr>
            <a:spLocks noGrp="1"/>
          </p:cNvSpPr>
          <p:nvPr>
            <p:ph type="dt" sz="half" idx="10"/>
          </p:nvPr>
        </p:nvSpPr>
        <p:spPr/>
        <p:txBody>
          <a:bodyPr/>
          <a:lstStyle/>
          <a:p>
            <a:fld id="{90298CD5-6C1E-4009-B41F-6DF62E31D3BE}" type="datetimeFigureOut">
              <a:rPr lang="en-US" smtClean="0"/>
              <a:pPr/>
              <a:t>4/24/2016</a:t>
            </a:fld>
            <a:endParaRPr lang="en-US" dirty="0"/>
          </a:p>
        </p:txBody>
      </p:sp>
      <p:sp>
        <p:nvSpPr>
          <p:cNvPr id="5" name="Zástupný symbol päty 4"/>
          <p:cNvSpPr>
            <a:spLocks noGrp="1"/>
          </p:cNvSpPr>
          <p:nvPr>
            <p:ph type="ftr" sz="quarter" idx="11"/>
          </p:nvPr>
        </p:nvSpPr>
        <p:spPr/>
        <p:txBody>
          <a:bodyPr/>
          <a:lstStyle/>
          <a:p>
            <a:endParaRPr lang="en-US" dirty="0"/>
          </a:p>
        </p:txBody>
      </p:sp>
      <p:sp>
        <p:nvSpPr>
          <p:cNvPr id="6" name="Zástupný symbol čísla snímky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103084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8724900" y="365125"/>
            <a:ext cx="2628900" cy="5811838"/>
          </a:xfrm>
        </p:spPr>
        <p:txBody>
          <a:bodyPr vert="eaVert"/>
          <a:lstStyle/>
          <a:p>
            <a:r>
              <a:rPr lang="sk-SK" smtClean="0"/>
              <a:t>Upravte štýly predlohy textu</a:t>
            </a:r>
            <a:endParaRPr lang="cs-CZ"/>
          </a:p>
        </p:txBody>
      </p:sp>
      <p:sp>
        <p:nvSpPr>
          <p:cNvPr id="3" name="Zástupný symbol zvislého textu 2"/>
          <p:cNvSpPr>
            <a:spLocks noGrp="1"/>
          </p:cNvSpPr>
          <p:nvPr>
            <p:ph type="body" orient="vert" idx="1"/>
          </p:nvPr>
        </p:nvSpPr>
        <p:spPr>
          <a:xfrm>
            <a:off x="838200" y="365125"/>
            <a:ext cx="7734300" cy="5811838"/>
          </a:xfrm>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cs-CZ"/>
          </a:p>
        </p:txBody>
      </p:sp>
      <p:sp>
        <p:nvSpPr>
          <p:cNvPr id="4" name="Zástupný symbol dátumu 3"/>
          <p:cNvSpPr>
            <a:spLocks noGrp="1"/>
          </p:cNvSpPr>
          <p:nvPr>
            <p:ph type="dt" sz="half" idx="10"/>
          </p:nvPr>
        </p:nvSpPr>
        <p:spPr/>
        <p:txBody>
          <a:bodyPr/>
          <a:lstStyle/>
          <a:p>
            <a:fld id="{90298CD5-6C1E-4009-B41F-6DF62E31D3BE}" type="datetimeFigureOut">
              <a:rPr lang="en-US" smtClean="0"/>
              <a:pPr/>
              <a:t>4/24/2016</a:t>
            </a:fld>
            <a:endParaRPr lang="en-US" dirty="0"/>
          </a:p>
        </p:txBody>
      </p:sp>
      <p:sp>
        <p:nvSpPr>
          <p:cNvPr id="5" name="Zástupný symbol päty 4"/>
          <p:cNvSpPr>
            <a:spLocks noGrp="1"/>
          </p:cNvSpPr>
          <p:nvPr>
            <p:ph type="ftr" sz="quarter" idx="11"/>
          </p:nvPr>
        </p:nvSpPr>
        <p:spPr/>
        <p:txBody>
          <a:bodyPr/>
          <a:lstStyle/>
          <a:p>
            <a:endParaRPr lang="en-US" dirty="0"/>
          </a:p>
        </p:txBody>
      </p:sp>
      <p:sp>
        <p:nvSpPr>
          <p:cNvPr id="6" name="Zástupný symbol čísla snímky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31587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cs-CZ" smtClean="0"/>
              <a:t>Kliknutím lze upravit styl.</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5A61015F-7CC6-4D0A-9D87-873EA4C304CC}" type="datetimeFigureOut">
              <a:rPr lang="en-US" smtClean="0"/>
              <a:t>4/24/2016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3397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smtClean="0"/>
              <a:t>4/24/2016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66993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cs-CZ" smtClean="0"/>
              <a:t>Kliknutím lze upravit styl.</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smtClean="0"/>
              <a:t>4/24/2016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36053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smtClean="0"/>
              <a:t>4/24/2016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74961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smtClean="0"/>
              <a:t>4/24/2016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539473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cs-CZ" smtClean="0"/>
              <a:t>Kliknutím lze upravit styl.</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cs-CZ" smtClean="0"/>
              <a:t>Kliknutím lze upravit styly předlohy textu.</a:t>
            </a:r>
          </a:p>
        </p:txBody>
      </p:sp>
      <p:sp>
        <p:nvSpPr>
          <p:cNvPr id="5" name="Date Placeholder 4"/>
          <p:cNvSpPr>
            <a:spLocks noGrp="1"/>
          </p:cNvSpPr>
          <p:nvPr>
            <p:ph type="dt" sz="half" idx="10"/>
          </p:nvPr>
        </p:nvSpPr>
        <p:spPr/>
        <p:txBody>
          <a:bodyPr/>
          <a:lstStyle/>
          <a:p>
            <a:fld id="{05C68B11-C5A8-448C-8CE9-B1A273C79CFC}" type="datetimeFigureOut">
              <a:rPr lang="en-US" smtClean="0"/>
              <a:t>4/24/2016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smtClean="0"/>
              <a:t>‹#›</a:t>
            </a:fld>
            <a:endParaRPr lang="en-US" dirty="0"/>
          </a:p>
        </p:txBody>
      </p:sp>
    </p:spTree>
    <p:extLst>
      <p:ext uri="{BB962C8B-B14F-4D97-AF65-F5344CB8AC3E}">
        <p14:creationId xmlns:p14="http://schemas.microsoft.com/office/powerpoint/2010/main" val="3006616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0" y="0"/>
            <a:ext cx="12192000" cy="5330952"/>
          </a:xfrm>
          <a:blipFill>
            <a:blip r:embed="rId2"/>
            <a:stretch>
              <a:fillRect/>
            </a:stretch>
          </a:blip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dirty="0" smtClean="0"/>
              <a:t>Kliknutím na ikonu přidáte obrázek.</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C7616CA0-919D-4A49-9C8A-62FDFB3A5183}" type="datetimeFigureOut">
              <a:rPr lang="en-US" smtClean="0"/>
              <a:t>4/24/2016</a:t>
            </a:fld>
            <a:endParaRPr lang="en-US"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867E5644-1E61-4311-A31E-84CB9C7AA8A9}" type="slidenum">
              <a:rPr lang="en-US" smtClean="0"/>
              <a:t>‹#›</a:t>
            </a:fld>
            <a:endParaRPr lang="en-US" dirty="0"/>
          </a:p>
        </p:txBody>
      </p:sp>
    </p:spTree>
    <p:extLst>
      <p:ext uri="{BB962C8B-B14F-4D97-AF65-F5344CB8AC3E}">
        <p14:creationId xmlns:p14="http://schemas.microsoft.com/office/powerpoint/2010/main" val="792848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90298CD5-6C1E-4009-B41F-6DF62E31D3BE}" type="datetimeFigureOut">
              <a:rPr lang="en-US" smtClean="0"/>
              <a:pPr/>
              <a:t>4/24/2016</a:t>
            </a:fld>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6627301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nadpi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smtClean="0"/>
              <a:t>Upravte štýly predlohy textu</a:t>
            </a:r>
            <a:endParaRPr lang="cs-CZ"/>
          </a:p>
        </p:txBody>
      </p:sp>
      <p:sp>
        <p:nvSpPr>
          <p:cNvPr id="3" name="Zástupný symbol tex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cs-CZ"/>
          </a:p>
        </p:txBody>
      </p:sp>
      <p:sp>
        <p:nvSpPr>
          <p:cNvPr id="4" name="Zástupný symbol dátum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298CD5-6C1E-4009-B41F-6DF62E31D3BE}" type="datetimeFigureOut">
              <a:rPr lang="en-US" smtClean="0"/>
              <a:pPr/>
              <a:t>4/24/2016</a:t>
            </a:fld>
            <a:endParaRPr lang="en-US" dirty="0"/>
          </a:p>
        </p:txBody>
      </p:sp>
      <p:sp>
        <p:nvSpPr>
          <p:cNvPr id="5" name="Zástupný symbol päty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Zástupný symbol čísla snímky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7149655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gif"/><Relationship Id="rId1" Type="http://schemas.openxmlformats.org/officeDocument/2006/relationships/slideLayout" Target="../slideLayouts/slideLayout3.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3.xml"/><Relationship Id="rId4" Type="http://schemas.openxmlformats.org/officeDocument/2006/relationships/image" Target="../media/image13.gif"/></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a:xfrm>
            <a:off x="1431235" y="1599441"/>
            <a:ext cx="9144000" cy="2387600"/>
          </a:xfrm>
        </p:spPr>
        <p:txBody>
          <a:bodyPr>
            <a:normAutofit fontScale="90000"/>
          </a:bodyPr>
          <a:lstStyle/>
          <a:p>
            <a:r>
              <a:rPr lang="en-US" sz="6000" dirty="0" smtClean="0"/>
              <a:t>XXXIV.-XXXVII.</a:t>
            </a:r>
            <a:br>
              <a:rPr lang="en-US" sz="6000" dirty="0" smtClean="0"/>
            </a:br>
            <a:r>
              <a:rPr lang="en-US" sz="6000" dirty="0" smtClean="0"/>
              <a:t>Accommodation, </a:t>
            </a:r>
            <a:r>
              <a:rPr lang="cs-CZ" sz="6000" dirty="0" smtClean="0"/>
              <a:t>S</a:t>
            </a:r>
            <a:r>
              <a:rPr lang="en-US" sz="6000" dirty="0" err="1" smtClean="0"/>
              <a:t>cheiner</a:t>
            </a:r>
            <a:r>
              <a:rPr lang="cs-CZ" sz="6000" dirty="0" smtClean="0"/>
              <a:t>´</a:t>
            </a:r>
            <a:r>
              <a:rPr lang="en-US" sz="6000" dirty="0" smtClean="0"/>
              <a:t>s experiment, visual</a:t>
            </a:r>
            <a:r>
              <a:rPr lang="cs-CZ" sz="6000" dirty="0" smtClean="0"/>
              <a:t> </a:t>
            </a:r>
            <a:r>
              <a:rPr lang="en-US" sz="6000" dirty="0" smtClean="0"/>
              <a:t>field,</a:t>
            </a:r>
            <a:r>
              <a:rPr lang="cs-CZ" sz="6000" dirty="0" smtClean="0"/>
              <a:t> </a:t>
            </a:r>
            <a:r>
              <a:rPr lang="en-US" sz="6000" dirty="0" smtClean="0"/>
              <a:t>blind spot,</a:t>
            </a:r>
            <a:r>
              <a:rPr lang="cs-CZ" sz="6000" dirty="0" smtClean="0"/>
              <a:t> </a:t>
            </a:r>
            <a:r>
              <a:rPr lang="en-US" sz="6000" dirty="0" smtClean="0"/>
              <a:t>color vision, astigmatism</a:t>
            </a:r>
            <a:endParaRPr lang="en-US" sz="6000" dirty="0"/>
          </a:p>
        </p:txBody>
      </p:sp>
      <p:sp>
        <p:nvSpPr>
          <p:cNvPr id="5" name="Zástupný symbol pro zápatí 3"/>
          <p:cNvSpPr>
            <a:spLocks noGrp="1"/>
          </p:cNvSpPr>
          <p:nvPr>
            <p:ph type="ftr" sz="quarter" idx="11"/>
          </p:nvPr>
        </p:nvSpPr>
        <p:spPr>
          <a:xfrm>
            <a:off x="5157191" y="5782748"/>
            <a:ext cx="5876681" cy="598488"/>
          </a:xfrm>
        </p:spPr>
        <p:txBody>
          <a:bodyPr/>
          <a:lstStyle/>
          <a:p>
            <a:pPr>
              <a:defRPr/>
            </a:pPr>
            <a:r>
              <a:rPr lang="cs-CZ" sz="1600" dirty="0" smtClean="0"/>
              <a:t>Dep. </a:t>
            </a:r>
            <a:r>
              <a:rPr lang="cs-CZ" sz="1600" dirty="0" err="1"/>
              <a:t>o</a:t>
            </a:r>
            <a:r>
              <a:rPr lang="cs-CZ" sz="1600" dirty="0" err="1" smtClean="0"/>
              <a:t>f</a:t>
            </a:r>
            <a:r>
              <a:rPr lang="cs-CZ" sz="1600" dirty="0" smtClean="0"/>
              <a:t> </a:t>
            </a:r>
            <a:r>
              <a:rPr lang="cs-CZ" sz="1600" dirty="0" err="1" smtClean="0"/>
              <a:t>Physiology</a:t>
            </a:r>
            <a:r>
              <a:rPr lang="cs-CZ" sz="1600" dirty="0" smtClean="0"/>
              <a:t>, </a:t>
            </a:r>
            <a:r>
              <a:rPr lang="cs-CZ" sz="1600" dirty="0" err="1" smtClean="0"/>
              <a:t>Fac</a:t>
            </a:r>
            <a:r>
              <a:rPr lang="cs-CZ" sz="1600" dirty="0" smtClean="0"/>
              <a:t>. </a:t>
            </a:r>
            <a:r>
              <a:rPr lang="cs-CZ" sz="1600" dirty="0" err="1" smtClean="0"/>
              <a:t>of</a:t>
            </a:r>
            <a:r>
              <a:rPr lang="cs-CZ" sz="1600" dirty="0" smtClean="0"/>
              <a:t> </a:t>
            </a:r>
            <a:r>
              <a:rPr lang="cs-CZ" sz="1600" dirty="0" err="1" smtClean="0"/>
              <a:t>Medicine</a:t>
            </a:r>
            <a:r>
              <a:rPr lang="cs-CZ" sz="1600" dirty="0" smtClean="0"/>
              <a:t>, MU, 2016 © </a:t>
            </a:r>
            <a:r>
              <a:rPr lang="cs-CZ" sz="1600" dirty="0" smtClean="0"/>
              <a:t>Jana Hrušková</a:t>
            </a:r>
            <a:endParaRPr lang="cs-CZ" sz="1600" dirty="0"/>
          </a:p>
        </p:txBody>
      </p:sp>
    </p:spTree>
    <p:extLst>
      <p:ext uri="{BB962C8B-B14F-4D97-AF65-F5344CB8AC3E}">
        <p14:creationId xmlns:p14="http://schemas.microsoft.com/office/powerpoint/2010/main" val="36487668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p:cNvSpPr/>
          <p:nvPr/>
        </p:nvSpPr>
        <p:spPr>
          <a:xfrm>
            <a:off x="0" y="0"/>
            <a:ext cx="200955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7" name="Nadpis 6"/>
          <p:cNvSpPr>
            <a:spLocks noGrp="1"/>
          </p:cNvSpPr>
          <p:nvPr>
            <p:ph type="title"/>
          </p:nvPr>
        </p:nvSpPr>
        <p:spPr>
          <a:xfrm rot="16200000">
            <a:off x="-1525505" y="2915866"/>
            <a:ext cx="5502752" cy="1205858"/>
          </a:xfrm>
        </p:spPr>
        <p:txBody>
          <a:bodyPr>
            <a:normAutofit fontScale="90000"/>
          </a:bodyPr>
          <a:lstStyle/>
          <a:p>
            <a:r>
              <a:rPr lang="en-US" sz="6700" dirty="0" smtClean="0">
                <a:solidFill>
                  <a:schemeClr val="bg1"/>
                </a:solidFill>
              </a:rPr>
              <a:t>Accommodation</a:t>
            </a:r>
            <a:r>
              <a:rPr lang="en-US" sz="7300" dirty="0" smtClean="0">
                <a:solidFill>
                  <a:schemeClr val="bg1"/>
                </a:solidFill>
              </a:rPr>
              <a:t/>
            </a:r>
            <a:br>
              <a:rPr lang="en-US" sz="7300" dirty="0" smtClean="0">
                <a:solidFill>
                  <a:schemeClr val="bg1"/>
                </a:solidFill>
              </a:rPr>
            </a:br>
            <a:r>
              <a:rPr lang="en-US" sz="4900" dirty="0" smtClean="0">
                <a:solidFill>
                  <a:schemeClr val="bg1"/>
                </a:solidFill>
              </a:rPr>
              <a:t>Theoretical back</a:t>
            </a:r>
            <a:r>
              <a:rPr lang="cs-CZ" sz="4900" dirty="0" smtClean="0">
                <a:solidFill>
                  <a:schemeClr val="bg1"/>
                </a:solidFill>
              </a:rPr>
              <a:t>g</a:t>
            </a:r>
            <a:r>
              <a:rPr lang="en-US" sz="4900" dirty="0" smtClean="0">
                <a:solidFill>
                  <a:schemeClr val="bg1"/>
                </a:solidFill>
              </a:rPr>
              <a:t>round</a:t>
            </a:r>
            <a:endParaRPr lang="en-US" sz="3600" dirty="0"/>
          </a:p>
        </p:txBody>
      </p:sp>
      <p:sp>
        <p:nvSpPr>
          <p:cNvPr id="8" name="Zástupný symbol pro text 7"/>
          <p:cNvSpPr>
            <a:spLocks noGrp="1"/>
          </p:cNvSpPr>
          <p:nvPr>
            <p:ph type="body" idx="1"/>
          </p:nvPr>
        </p:nvSpPr>
        <p:spPr>
          <a:xfrm>
            <a:off x="2203680" y="63500"/>
            <a:ext cx="6624769" cy="6731000"/>
          </a:xfrm>
        </p:spPr>
        <p:txBody>
          <a:bodyPr>
            <a:noAutofit/>
          </a:bodyPr>
          <a:lstStyle/>
          <a:p>
            <a:pPr algn="just"/>
            <a:r>
              <a:rPr lang="cs-CZ" sz="1800" dirty="0" err="1" smtClean="0">
                <a:solidFill>
                  <a:schemeClr val="bg2">
                    <a:lumMod val="50000"/>
                  </a:schemeClr>
                </a:solidFill>
              </a:rPr>
              <a:t>Defects</a:t>
            </a:r>
            <a:endParaRPr lang="cs-CZ" sz="1400" dirty="0">
              <a:solidFill>
                <a:schemeClr val="bg2">
                  <a:lumMod val="50000"/>
                </a:schemeClr>
              </a:solidFill>
            </a:endParaRPr>
          </a:p>
          <a:p>
            <a:pPr marL="342900" indent="-342900" algn="just">
              <a:buFont typeface="+mj-lt"/>
              <a:buAutoNum type="arabicPeriod"/>
            </a:pPr>
            <a:r>
              <a:rPr lang="en-US" sz="1200" b="1" u="sng" dirty="0" smtClean="0">
                <a:solidFill>
                  <a:schemeClr val="bg2">
                    <a:lumMod val="50000"/>
                  </a:schemeClr>
                </a:solidFill>
              </a:rPr>
              <a:t>Myopia</a:t>
            </a:r>
          </a:p>
          <a:p>
            <a:pPr marL="171450" indent="-171450">
              <a:buFont typeface="Arial" panose="020B0604020202020204" pitchFamily="34" charset="0"/>
              <a:buChar char="•"/>
            </a:pPr>
            <a:r>
              <a:rPr lang="en-US" sz="1100" dirty="0" smtClean="0"/>
              <a:t>is </a:t>
            </a:r>
            <a:r>
              <a:rPr lang="en-US" sz="1100" dirty="0"/>
              <a:t>a condition of the eye where the light that comes in does not directly focus on the retina but in front of it, causing the image that one sees when looking at a distant object to be out of focus. It does not affect focus when looking at a close </a:t>
            </a:r>
            <a:r>
              <a:rPr lang="en-US" sz="1100" dirty="0" smtClean="0"/>
              <a:t>object.</a:t>
            </a:r>
            <a:endParaRPr lang="cs-CZ" sz="1100" dirty="0" smtClean="0"/>
          </a:p>
          <a:p>
            <a:pPr marL="171450" indent="-171450">
              <a:buFont typeface="Arial" panose="020B0604020202020204" pitchFamily="34" charset="0"/>
              <a:buChar char="•"/>
            </a:pPr>
            <a:r>
              <a:rPr lang="en-US" sz="1100" dirty="0" smtClean="0"/>
              <a:t>When </a:t>
            </a:r>
            <a:r>
              <a:rPr lang="en-US" sz="1100" dirty="0"/>
              <a:t>used colloquially, 'myopia' can also refer to a view on or way of thinking about something which </a:t>
            </a:r>
            <a:r>
              <a:rPr lang="en-US" sz="1100" dirty="0" smtClean="0"/>
              <a:t>is</a:t>
            </a:r>
            <a:r>
              <a:rPr lang="cs-CZ" sz="1100" dirty="0" smtClean="0"/>
              <a:t> - </a:t>
            </a:r>
            <a:r>
              <a:rPr lang="en-US" sz="1100" dirty="0" smtClean="0"/>
              <a:t>by </a:t>
            </a:r>
            <a:r>
              <a:rPr lang="en-US" sz="1100" dirty="0"/>
              <a:t>extension of the medical </a:t>
            </a:r>
            <a:r>
              <a:rPr lang="en-US" sz="1100" dirty="0" smtClean="0"/>
              <a:t>definition</a:t>
            </a:r>
            <a:r>
              <a:rPr lang="cs-CZ" sz="1100" dirty="0" smtClean="0"/>
              <a:t> - </a:t>
            </a:r>
            <a:r>
              <a:rPr lang="en-US" sz="1100" dirty="0" smtClean="0"/>
              <a:t>hyper-focused </a:t>
            </a:r>
            <a:r>
              <a:rPr lang="en-US" sz="1100" dirty="0"/>
              <a:t>and fails to include a larger context beyond the focus.</a:t>
            </a:r>
          </a:p>
          <a:p>
            <a:pPr marL="171450" indent="-171450">
              <a:buFont typeface="Arial" panose="020B0604020202020204" pitchFamily="34" charset="0"/>
              <a:buChar char="•"/>
            </a:pPr>
            <a:r>
              <a:rPr lang="en-US" sz="1100" dirty="0"/>
              <a:t>Myopia is most commonly corrected through the use of corrective lenses, such as glasses or contact lenses. It may also be corrected </a:t>
            </a:r>
            <a:r>
              <a:rPr lang="en-US" sz="1100" dirty="0" smtClean="0"/>
              <a:t>by</a:t>
            </a:r>
            <a:r>
              <a:rPr lang="cs-CZ" sz="1100" dirty="0" smtClean="0"/>
              <a:t> a </a:t>
            </a:r>
            <a:r>
              <a:rPr lang="en-US" sz="1100" dirty="0" smtClean="0"/>
              <a:t>refractive </a:t>
            </a:r>
            <a:r>
              <a:rPr lang="en-US" sz="1100" dirty="0"/>
              <a:t>surgery, though there are cases of associated side effects. The corrective lenses have a negative optical power (i.e. have a net concave effect) which compensates for the excessive positive diopters of the myopic eye. Negative diopters are generally used to describe the severity of the myopia, as this is the value of the lens to correct the eye. High-degree myopia, or severe myopia, is defined as -6 diopters or worse.</a:t>
            </a:r>
          </a:p>
          <a:p>
            <a:pPr marL="342900" indent="-342900" algn="just">
              <a:buFont typeface="+mj-lt"/>
              <a:buAutoNum type="arabicPeriod"/>
            </a:pPr>
            <a:r>
              <a:rPr lang="en-US" sz="1200" b="1" u="sng" dirty="0" smtClean="0">
                <a:solidFill>
                  <a:schemeClr val="bg2">
                    <a:lumMod val="50000"/>
                  </a:schemeClr>
                </a:solidFill>
              </a:rPr>
              <a:t>Hyperopia</a:t>
            </a:r>
          </a:p>
          <a:p>
            <a:pPr marL="171450" indent="-171450">
              <a:buFont typeface="Arial" panose="020B0604020202020204" pitchFamily="34" charset="0"/>
              <a:buChar char="•"/>
            </a:pPr>
            <a:r>
              <a:rPr lang="en-US" sz="1100" dirty="0" smtClean="0"/>
              <a:t>commonly </a:t>
            </a:r>
            <a:r>
              <a:rPr lang="en-US" sz="1100" dirty="0"/>
              <a:t>known </a:t>
            </a:r>
            <a:r>
              <a:rPr lang="en-US" sz="1100" dirty="0" smtClean="0"/>
              <a:t>as</a:t>
            </a:r>
            <a:r>
              <a:rPr lang="cs-CZ" sz="1100" dirty="0" smtClean="0"/>
              <a:t> a </a:t>
            </a:r>
            <a:r>
              <a:rPr lang="en-US" sz="1100" b="1" dirty="0" smtClean="0"/>
              <a:t>farsightedness</a:t>
            </a:r>
            <a:r>
              <a:rPr lang="cs-CZ" sz="1100" b="1" dirty="0" smtClean="0"/>
              <a:t>s </a:t>
            </a:r>
            <a:r>
              <a:rPr lang="en-US" sz="1100" dirty="0" smtClean="0"/>
              <a:t>is </a:t>
            </a:r>
            <a:r>
              <a:rPr lang="en-US" sz="1100" dirty="0"/>
              <a:t>a defect of </a:t>
            </a:r>
            <a:r>
              <a:rPr lang="en-US" sz="1100" dirty="0" smtClean="0"/>
              <a:t>vision</a:t>
            </a:r>
            <a:r>
              <a:rPr lang="cs-CZ" sz="1100" dirty="0"/>
              <a:t> </a:t>
            </a:r>
            <a:r>
              <a:rPr lang="en-US" sz="1100" dirty="0" smtClean="0"/>
              <a:t>caused </a:t>
            </a:r>
            <a:r>
              <a:rPr lang="en-US" sz="1100" dirty="0"/>
              <a:t>by an imperfection in the eye (often when the eyeball is too short or the </a:t>
            </a:r>
            <a:r>
              <a:rPr lang="en-US" sz="1100" dirty="0" smtClean="0"/>
              <a:t>lens</a:t>
            </a:r>
            <a:r>
              <a:rPr lang="en-US" sz="1100" dirty="0"/>
              <a:t> cannot become round enough), causing the eye to </a:t>
            </a:r>
            <a:r>
              <a:rPr lang="en-US" sz="1100" dirty="0" smtClean="0"/>
              <a:t>have </a:t>
            </a:r>
            <a:r>
              <a:rPr lang="cs-CZ" sz="1100" dirty="0" err="1" smtClean="0"/>
              <a:t>insufficient</a:t>
            </a:r>
            <a:r>
              <a:rPr lang="en-US" sz="1100" dirty="0" smtClean="0"/>
              <a:t> </a:t>
            </a:r>
            <a:r>
              <a:rPr lang="en-US" sz="1100" dirty="0"/>
              <a:t>power to see in the distance, causing the eye to have to accommodative, by having to make the lens of the eye more convex, or plus</a:t>
            </a:r>
            <a:r>
              <a:rPr lang="en-US" sz="1100" dirty="0" smtClean="0"/>
              <a:t>.</a:t>
            </a:r>
            <a:endParaRPr lang="cs-CZ" sz="1100" dirty="0" smtClean="0"/>
          </a:p>
          <a:p>
            <a:pPr marL="171450" indent="-171450">
              <a:buFont typeface="Arial" panose="020B0604020202020204" pitchFamily="34" charset="0"/>
              <a:buChar char="•"/>
            </a:pPr>
            <a:r>
              <a:rPr lang="en-US" sz="1100" dirty="0" smtClean="0"/>
              <a:t> </a:t>
            </a:r>
            <a:r>
              <a:rPr lang="en-US" sz="1100" dirty="0"/>
              <a:t>For near objects, the eye has to accommodate even more. Depending on the amount of hyperopia and the age of the person which directly relates to the eye's accommodative ability, the symptoms can be different.</a:t>
            </a:r>
          </a:p>
          <a:p>
            <a:pPr marL="171450" indent="-171450">
              <a:buFont typeface="Arial" panose="020B0604020202020204" pitchFamily="34" charset="0"/>
              <a:buChar char="•"/>
            </a:pPr>
            <a:r>
              <a:rPr lang="en-US" sz="1100" dirty="0"/>
              <a:t>People with hyperopia can experience blurred vision, </a:t>
            </a:r>
            <a:r>
              <a:rPr lang="en-US" sz="1100" dirty="0" smtClean="0"/>
              <a:t>asthenopia,</a:t>
            </a:r>
            <a:r>
              <a:rPr lang="en-US" sz="1100" dirty="0"/>
              <a:t> accommodative dysfunction, binocular </a:t>
            </a:r>
            <a:r>
              <a:rPr lang="en-US" sz="1100" dirty="0" smtClean="0"/>
              <a:t>dysfunction,</a:t>
            </a:r>
            <a:r>
              <a:rPr lang="cs-CZ" sz="1100" dirty="0" smtClean="0"/>
              <a:t> </a:t>
            </a:r>
            <a:r>
              <a:rPr lang="en-US" sz="1100" dirty="0" err="1" smtClean="0"/>
              <a:t>amblyop</a:t>
            </a:r>
            <a:r>
              <a:rPr lang="cs-CZ" sz="1100" dirty="0" smtClean="0"/>
              <a:t>ia</a:t>
            </a:r>
            <a:r>
              <a:rPr lang="en-US" sz="1100" dirty="0" smtClean="0"/>
              <a:t>, and</a:t>
            </a:r>
            <a:r>
              <a:rPr lang="cs-CZ" sz="1100" dirty="0" smtClean="0"/>
              <a:t> strabismus</a:t>
            </a:r>
            <a:r>
              <a:rPr lang="cs-CZ" sz="1100" dirty="0"/>
              <a:t>.</a:t>
            </a:r>
            <a:r>
              <a:rPr lang="cs-CZ" sz="1100" dirty="0" smtClean="0"/>
              <a:t> </a:t>
            </a:r>
            <a:r>
              <a:rPr lang="en-US" sz="1100" dirty="0" smtClean="0"/>
              <a:t>The </a:t>
            </a:r>
            <a:r>
              <a:rPr lang="en-US" sz="1100" dirty="0"/>
              <a:t>causes of hyperopia are typically genetic and involve an eye that is too short or a cornea that is too flat, so that images focus at a point behind the retina.</a:t>
            </a:r>
            <a:endParaRPr lang="en-US" dirty="0"/>
          </a:p>
          <a:p>
            <a:pPr marL="342900" indent="-342900" algn="just">
              <a:buFont typeface="+mj-lt"/>
              <a:buAutoNum type="arabicPeriod"/>
            </a:pPr>
            <a:r>
              <a:rPr lang="en-US" sz="1200" b="1" u="sng" dirty="0" smtClean="0">
                <a:solidFill>
                  <a:schemeClr val="bg2">
                    <a:lumMod val="50000"/>
                  </a:schemeClr>
                </a:solidFill>
              </a:rPr>
              <a:t>Presbyopia</a:t>
            </a:r>
          </a:p>
          <a:p>
            <a:pPr marL="342900" indent="-342900" algn="just">
              <a:buFont typeface="Arial" panose="020B0604020202020204" pitchFamily="34" charset="0"/>
              <a:buChar char="•"/>
            </a:pPr>
            <a:r>
              <a:rPr lang="en-US" sz="1100" dirty="0" smtClean="0">
                <a:solidFill>
                  <a:schemeClr val="tx1"/>
                </a:solidFill>
              </a:rPr>
              <a:t>is </a:t>
            </a:r>
            <a:r>
              <a:rPr lang="en-US" sz="1100" dirty="0">
                <a:solidFill>
                  <a:schemeClr val="tx1"/>
                </a:solidFill>
              </a:rPr>
              <a:t>a condition associated with aging in which the eye exhibits a progressively diminished ability to focus on near objects. Presbyopia’s exact mechanisms are not fully understood; research evidence most strongly supports a loss of elasticity of the crystalline lens, although changes in the lens’s curvature from continual growth and loss of power of </a:t>
            </a:r>
            <a:r>
              <a:rPr lang="en-US" sz="1100" dirty="0" smtClean="0">
                <a:solidFill>
                  <a:schemeClr val="tx1"/>
                </a:solidFill>
              </a:rPr>
              <a:t>the ciliary </a:t>
            </a:r>
            <a:r>
              <a:rPr lang="en-US" sz="1100" dirty="0">
                <a:solidFill>
                  <a:schemeClr val="tx1"/>
                </a:solidFill>
              </a:rPr>
              <a:t>muscles (the muscles that bend and straighten the lens) have also been postulated as its cause.</a:t>
            </a:r>
            <a:endParaRPr lang="cs-CZ" sz="1100" i="0" dirty="0">
              <a:solidFill>
                <a:schemeClr val="tx1"/>
              </a:solidFill>
            </a:endParaRPr>
          </a:p>
        </p:txBody>
      </p:sp>
      <p:pic>
        <p:nvPicPr>
          <p:cNvPr id="7170" name="Picture 2" descr="http://www.drcoullet.com/sites/default/files/styles/oeil/public/myope-1_0.png"/>
          <p:cNvPicPr>
            <a:picLocks noChangeAspect="1" noChangeArrowheads="1"/>
          </p:cNvPicPr>
          <p:nvPr/>
        </p:nvPicPr>
        <p:blipFill rotWithShape="1">
          <a:blip r:embed="rId2">
            <a:extLst>
              <a:ext uri="{28A0092B-C50C-407E-A947-70E740481C1C}">
                <a14:useLocalDpi xmlns:a14="http://schemas.microsoft.com/office/drawing/2010/main" val="0"/>
              </a:ext>
            </a:extLst>
          </a:blip>
          <a:srcRect t="29290" r="8522" b="9787"/>
          <a:stretch/>
        </p:blipFill>
        <p:spPr bwMode="auto">
          <a:xfrm>
            <a:off x="9193697" y="490889"/>
            <a:ext cx="2123938" cy="257957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irisoptical-dz.com/images/La-myopie-et-l-hypermetropie.jpg"/>
          <p:cNvPicPr>
            <a:picLocks noChangeAspect="1" noChangeArrowheads="1"/>
          </p:cNvPicPr>
          <p:nvPr/>
        </p:nvPicPr>
        <p:blipFill rotWithShape="1">
          <a:blip r:embed="rId3">
            <a:extLst>
              <a:ext uri="{28A0092B-C50C-407E-A947-70E740481C1C}">
                <a14:useLocalDpi xmlns:a14="http://schemas.microsoft.com/office/drawing/2010/main" val="0"/>
              </a:ext>
            </a:extLst>
          </a:blip>
          <a:srcRect t="32699" r="51788" b="33267"/>
          <a:stretch/>
        </p:blipFill>
        <p:spPr bwMode="auto">
          <a:xfrm>
            <a:off x="9124750" y="3195588"/>
            <a:ext cx="2192886" cy="149381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www.irisoptical-dz.com/images/La-myopie-et-l-hypermetropie.jpg"/>
          <p:cNvPicPr>
            <a:picLocks noChangeAspect="1" noChangeArrowheads="1"/>
          </p:cNvPicPr>
          <p:nvPr/>
        </p:nvPicPr>
        <p:blipFill rotWithShape="1">
          <a:blip r:embed="rId3">
            <a:extLst>
              <a:ext uri="{28A0092B-C50C-407E-A947-70E740481C1C}">
                <a14:useLocalDpi xmlns:a14="http://schemas.microsoft.com/office/drawing/2010/main" val="0"/>
              </a:ext>
            </a:extLst>
          </a:blip>
          <a:srcRect l="48211" t="33239" b="33258"/>
          <a:stretch/>
        </p:blipFill>
        <p:spPr bwMode="auto">
          <a:xfrm>
            <a:off x="8999570" y="4814532"/>
            <a:ext cx="2443246" cy="1513645"/>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8999570" y="1330960"/>
            <a:ext cx="736600" cy="276999"/>
          </a:xfrm>
          <a:prstGeom prst="rect">
            <a:avLst/>
          </a:prstGeom>
          <a:solidFill>
            <a:schemeClr val="bg1"/>
          </a:solidFill>
        </p:spPr>
        <p:txBody>
          <a:bodyPr wrap="square" rtlCol="0">
            <a:spAutoFit/>
          </a:bodyPr>
          <a:lstStyle/>
          <a:p>
            <a:r>
              <a:rPr lang="en-US" sz="1200" dirty="0" smtClean="0">
                <a:solidFill>
                  <a:schemeClr val="accent1"/>
                </a:solidFill>
              </a:rPr>
              <a:t>Myopia</a:t>
            </a:r>
            <a:endParaRPr lang="en-US" sz="1200" dirty="0">
              <a:solidFill>
                <a:schemeClr val="accent1"/>
              </a:solidFill>
            </a:endParaRPr>
          </a:p>
        </p:txBody>
      </p:sp>
      <p:sp>
        <p:nvSpPr>
          <p:cNvPr id="10" name="TextovéPole 9"/>
          <p:cNvSpPr txBox="1"/>
          <p:nvPr/>
        </p:nvSpPr>
        <p:spPr>
          <a:xfrm>
            <a:off x="9055450" y="2793461"/>
            <a:ext cx="896270" cy="276999"/>
          </a:xfrm>
          <a:prstGeom prst="rect">
            <a:avLst/>
          </a:prstGeom>
          <a:solidFill>
            <a:schemeClr val="bg1"/>
          </a:solidFill>
        </p:spPr>
        <p:txBody>
          <a:bodyPr wrap="square" rtlCol="0">
            <a:spAutoFit/>
          </a:bodyPr>
          <a:lstStyle/>
          <a:p>
            <a:r>
              <a:rPr lang="en-US" sz="1200" dirty="0" smtClean="0">
                <a:solidFill>
                  <a:schemeClr val="accent1"/>
                </a:solidFill>
              </a:rPr>
              <a:t>Correction </a:t>
            </a:r>
            <a:endParaRPr lang="en-US" sz="1200" dirty="0">
              <a:solidFill>
                <a:schemeClr val="accent1"/>
              </a:solidFill>
            </a:endParaRPr>
          </a:p>
        </p:txBody>
      </p:sp>
      <p:sp>
        <p:nvSpPr>
          <p:cNvPr id="11" name="TextovéPole 10"/>
          <p:cNvSpPr txBox="1"/>
          <p:nvPr/>
        </p:nvSpPr>
        <p:spPr>
          <a:xfrm>
            <a:off x="8760810" y="4336470"/>
            <a:ext cx="1214120" cy="276999"/>
          </a:xfrm>
          <a:prstGeom prst="rect">
            <a:avLst/>
          </a:prstGeom>
          <a:solidFill>
            <a:schemeClr val="bg1"/>
          </a:solidFill>
        </p:spPr>
        <p:txBody>
          <a:bodyPr wrap="square" rtlCol="0">
            <a:spAutoFit/>
          </a:bodyPr>
          <a:lstStyle/>
          <a:p>
            <a:r>
              <a:rPr lang="en-US" sz="1200" dirty="0" smtClean="0">
                <a:solidFill>
                  <a:schemeClr val="accent1"/>
                </a:solidFill>
              </a:rPr>
              <a:t>Hyperopia</a:t>
            </a:r>
            <a:endParaRPr lang="en-US" sz="1200" dirty="0">
              <a:solidFill>
                <a:schemeClr val="accent1"/>
              </a:solidFill>
            </a:endParaRPr>
          </a:p>
        </p:txBody>
      </p:sp>
      <p:sp>
        <p:nvSpPr>
          <p:cNvPr id="12" name="TextovéPole 11"/>
          <p:cNvSpPr txBox="1"/>
          <p:nvPr/>
        </p:nvSpPr>
        <p:spPr>
          <a:xfrm>
            <a:off x="8782200" y="5993172"/>
            <a:ext cx="1214120" cy="276999"/>
          </a:xfrm>
          <a:prstGeom prst="rect">
            <a:avLst/>
          </a:prstGeom>
          <a:solidFill>
            <a:schemeClr val="bg1"/>
          </a:solidFill>
        </p:spPr>
        <p:txBody>
          <a:bodyPr wrap="square" rtlCol="0">
            <a:spAutoFit/>
          </a:bodyPr>
          <a:lstStyle/>
          <a:p>
            <a:r>
              <a:rPr lang="cs-CZ" sz="1200" dirty="0" smtClean="0">
                <a:solidFill>
                  <a:schemeClr val="accent1"/>
                </a:solidFill>
              </a:rPr>
              <a:t>Correction</a:t>
            </a:r>
            <a:endParaRPr lang="cs-CZ" sz="1200" dirty="0">
              <a:solidFill>
                <a:schemeClr val="accent1"/>
              </a:solidFill>
            </a:endParaRPr>
          </a:p>
        </p:txBody>
      </p:sp>
    </p:spTree>
    <p:extLst>
      <p:ext uri="{BB962C8B-B14F-4D97-AF65-F5344CB8AC3E}">
        <p14:creationId xmlns:p14="http://schemas.microsoft.com/office/powerpoint/2010/main" val="3038377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Obrázek 25"/>
          <p:cNvPicPr>
            <a:picLocks noChangeAspect="1"/>
          </p:cNvPicPr>
          <p:nvPr/>
        </p:nvPicPr>
        <p:blipFill rotWithShape="1">
          <a:blip r:embed="rId2"/>
          <a:srcRect l="40694" t="25802" r="28125" b="39383"/>
          <a:stretch/>
        </p:blipFill>
        <p:spPr>
          <a:xfrm>
            <a:off x="2070773" y="1809188"/>
            <a:ext cx="4694967" cy="2948732"/>
          </a:xfrm>
          <a:prstGeom prst="rect">
            <a:avLst/>
          </a:prstGeom>
        </p:spPr>
      </p:pic>
      <p:sp>
        <p:nvSpPr>
          <p:cNvPr id="9" name="Obdélník 8"/>
          <p:cNvSpPr/>
          <p:nvPr/>
        </p:nvSpPr>
        <p:spPr>
          <a:xfrm>
            <a:off x="0" y="-1523"/>
            <a:ext cx="200955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7" name="Nadpis 6"/>
          <p:cNvSpPr>
            <a:spLocks noGrp="1"/>
          </p:cNvSpPr>
          <p:nvPr>
            <p:ph type="title"/>
          </p:nvPr>
        </p:nvSpPr>
        <p:spPr>
          <a:xfrm rot="16200000">
            <a:off x="-1525505" y="2915866"/>
            <a:ext cx="5502752" cy="1205858"/>
          </a:xfrm>
        </p:spPr>
        <p:txBody>
          <a:bodyPr>
            <a:normAutofit fontScale="90000"/>
          </a:bodyPr>
          <a:lstStyle/>
          <a:p>
            <a:r>
              <a:rPr lang="en-US" sz="6700" dirty="0" smtClean="0">
                <a:solidFill>
                  <a:schemeClr val="bg1"/>
                </a:solidFill>
              </a:rPr>
              <a:t>Accommodation</a:t>
            </a:r>
            <a:r>
              <a:rPr lang="en-US" sz="7300" dirty="0" smtClean="0">
                <a:solidFill>
                  <a:schemeClr val="bg1"/>
                </a:solidFill>
              </a:rPr>
              <a:t/>
            </a:r>
            <a:br>
              <a:rPr lang="en-US" sz="7300" dirty="0" smtClean="0">
                <a:solidFill>
                  <a:schemeClr val="bg1"/>
                </a:solidFill>
              </a:rPr>
            </a:br>
            <a:r>
              <a:rPr lang="en-US" sz="4900" dirty="0" smtClean="0">
                <a:solidFill>
                  <a:schemeClr val="bg1"/>
                </a:solidFill>
              </a:rPr>
              <a:t>Experimental design</a:t>
            </a:r>
            <a:endParaRPr lang="en-US" sz="2000" dirty="0"/>
          </a:p>
        </p:txBody>
      </p:sp>
      <p:sp>
        <p:nvSpPr>
          <p:cNvPr id="11" name="TextovéPole 10"/>
          <p:cNvSpPr txBox="1"/>
          <p:nvPr/>
        </p:nvSpPr>
        <p:spPr>
          <a:xfrm>
            <a:off x="2009553" y="236054"/>
            <a:ext cx="4631907" cy="830997"/>
          </a:xfrm>
          <a:prstGeom prst="rect">
            <a:avLst/>
          </a:prstGeom>
          <a:noFill/>
        </p:spPr>
        <p:txBody>
          <a:bodyPr wrap="square" rtlCol="0">
            <a:spAutoFit/>
          </a:bodyPr>
          <a:lstStyle/>
          <a:p>
            <a:pPr algn="just"/>
            <a:r>
              <a:rPr lang="cs-CZ" sz="1200" dirty="0" smtClean="0"/>
              <a:t>1. </a:t>
            </a:r>
            <a:r>
              <a:rPr lang="en-US" sz="1200" dirty="0"/>
              <a:t>Examinee looks through a thin window </a:t>
            </a:r>
            <a:r>
              <a:rPr lang="cs-CZ" sz="1200" dirty="0" err="1" smtClean="0"/>
              <a:t>at</a:t>
            </a:r>
            <a:r>
              <a:rPr lang="en-US" sz="1200" dirty="0" smtClean="0"/>
              <a:t> </a:t>
            </a:r>
            <a:r>
              <a:rPr lang="en-US" sz="1200" dirty="0"/>
              <a:t>a pin. </a:t>
            </a:r>
            <a:r>
              <a:rPr lang="cs-CZ" sz="1200" dirty="0" smtClean="0"/>
              <a:t>At</a:t>
            </a:r>
            <a:r>
              <a:rPr lang="en-US" sz="1200" dirty="0" smtClean="0"/>
              <a:t> </a:t>
            </a:r>
            <a:r>
              <a:rPr lang="en-US" sz="1200" dirty="0"/>
              <a:t>the maximum distance </a:t>
            </a:r>
            <a:r>
              <a:rPr lang="cs-CZ" sz="1200" dirty="0" err="1" smtClean="0"/>
              <a:t>of</a:t>
            </a:r>
            <a:r>
              <a:rPr lang="cs-CZ" sz="1200" dirty="0" smtClean="0"/>
              <a:t> </a:t>
            </a:r>
            <a:r>
              <a:rPr lang="cs-CZ" sz="1200" dirty="0" err="1" smtClean="0"/>
              <a:t>the</a:t>
            </a:r>
            <a:r>
              <a:rPr lang="cs-CZ" sz="1200" dirty="0" smtClean="0"/>
              <a:t> </a:t>
            </a:r>
            <a:r>
              <a:rPr lang="cs-CZ" sz="1200" dirty="0" err="1" smtClean="0"/>
              <a:t>optometer</a:t>
            </a:r>
            <a:r>
              <a:rPr lang="en-US" sz="1200" dirty="0" smtClean="0"/>
              <a:t> </a:t>
            </a:r>
            <a:r>
              <a:rPr lang="en-US" sz="1200" dirty="0"/>
              <a:t>examinee reports if he sees or does not see the pin out of focus. Healthy eye has the punctum remotum in 5 meters, unfocused pin in the distance of 1 meter sees only the myopic eye.</a:t>
            </a:r>
            <a:endParaRPr lang="cs-CZ" sz="1200" dirty="0"/>
          </a:p>
        </p:txBody>
      </p:sp>
      <p:sp>
        <p:nvSpPr>
          <p:cNvPr id="13" name="TextovéPole 12"/>
          <p:cNvSpPr txBox="1"/>
          <p:nvPr/>
        </p:nvSpPr>
        <p:spPr>
          <a:xfrm>
            <a:off x="7174558" y="177135"/>
            <a:ext cx="4631907" cy="461665"/>
          </a:xfrm>
          <a:prstGeom prst="rect">
            <a:avLst/>
          </a:prstGeom>
          <a:noFill/>
        </p:spPr>
        <p:txBody>
          <a:bodyPr wrap="square" rtlCol="0">
            <a:spAutoFit/>
          </a:bodyPr>
          <a:lstStyle/>
          <a:p>
            <a:pPr algn="just"/>
            <a:r>
              <a:rPr lang="en-US" sz="1200" dirty="0"/>
              <a:t>2. The </a:t>
            </a:r>
            <a:r>
              <a:rPr lang="cs-CZ" sz="1200" dirty="0" err="1" smtClean="0"/>
              <a:t>examinating</a:t>
            </a:r>
            <a:r>
              <a:rPr lang="en-US" sz="1200" dirty="0" smtClean="0"/>
              <a:t> </a:t>
            </a:r>
            <a:r>
              <a:rPr lang="en-US" sz="1200" dirty="0"/>
              <a:t>person moves progressively the pin closer to the eye and examinee reports if he/she sees a sharp pin or not.</a:t>
            </a:r>
            <a:endParaRPr lang="cs-CZ" sz="1200" dirty="0"/>
          </a:p>
        </p:txBody>
      </p:sp>
      <p:sp>
        <p:nvSpPr>
          <p:cNvPr id="14" name="TextovéPole 13"/>
          <p:cNvSpPr txBox="1"/>
          <p:nvPr/>
        </p:nvSpPr>
        <p:spPr>
          <a:xfrm>
            <a:off x="7174557" y="2980945"/>
            <a:ext cx="4631907" cy="1015663"/>
          </a:xfrm>
          <a:prstGeom prst="rect">
            <a:avLst/>
          </a:prstGeom>
          <a:noFill/>
        </p:spPr>
        <p:txBody>
          <a:bodyPr wrap="square" rtlCol="0">
            <a:spAutoFit/>
          </a:bodyPr>
          <a:lstStyle/>
          <a:p>
            <a:pPr algn="just"/>
            <a:r>
              <a:rPr lang="cs-CZ" sz="1200" dirty="0" smtClean="0"/>
              <a:t>3. </a:t>
            </a:r>
            <a:r>
              <a:rPr lang="en-US" sz="1200" dirty="0"/>
              <a:t>Punctum proximum in healthy eye is about 25 cm. At this point, the healthy eye should not be able to have already seen a sharp pin. For hyperopic eye, this point depending on the size of the defect  is closer to 30-35 cm and </a:t>
            </a:r>
            <a:r>
              <a:rPr lang="cs-CZ" sz="1200" dirty="0" smtClean="0"/>
              <a:t>in m</a:t>
            </a:r>
            <a:r>
              <a:rPr lang="en-US" sz="1200" dirty="0" err="1" smtClean="0"/>
              <a:t>yopic</a:t>
            </a:r>
            <a:r>
              <a:rPr lang="en-US" sz="1200" dirty="0" smtClean="0"/>
              <a:t> </a:t>
            </a:r>
            <a:r>
              <a:rPr lang="en-US" sz="1200" dirty="0"/>
              <a:t>eye </a:t>
            </a:r>
            <a:r>
              <a:rPr lang="en-US" sz="1200" dirty="0" smtClean="0"/>
              <a:t>depending </a:t>
            </a:r>
            <a:r>
              <a:rPr lang="en-US" sz="1200" dirty="0"/>
              <a:t>on the  size of defect is punctum proximum closer to the eye to 10-15 cm.</a:t>
            </a:r>
            <a:endParaRPr lang="cs-CZ" sz="1200" dirty="0"/>
          </a:p>
        </p:txBody>
      </p:sp>
      <p:cxnSp>
        <p:nvCxnSpPr>
          <p:cNvPr id="16" name="Přímá spojnice 15"/>
          <p:cNvCxnSpPr/>
          <p:nvPr/>
        </p:nvCxnSpPr>
        <p:spPr>
          <a:xfrm>
            <a:off x="6860586" y="213036"/>
            <a:ext cx="0" cy="6117771"/>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4831839" y="5279125"/>
            <a:ext cx="1566333" cy="646331"/>
          </a:xfrm>
          <a:prstGeom prst="rect">
            <a:avLst/>
          </a:prstGeom>
          <a:noFill/>
        </p:spPr>
        <p:txBody>
          <a:bodyPr wrap="square" rtlCol="0">
            <a:spAutoFit/>
          </a:bodyPr>
          <a:lstStyle/>
          <a:p>
            <a:pPr algn="ctr"/>
            <a:r>
              <a:rPr lang="en-US" sz="1200" dirty="0" smtClean="0">
                <a:solidFill>
                  <a:schemeClr val="bg2">
                    <a:lumMod val="50000"/>
                  </a:schemeClr>
                </a:solidFill>
              </a:rPr>
              <a:t>Scheme</a:t>
            </a:r>
            <a:r>
              <a:rPr lang="cs-CZ" sz="1200" dirty="0" smtClean="0">
                <a:solidFill>
                  <a:schemeClr val="bg2">
                    <a:lumMod val="50000"/>
                  </a:schemeClr>
                </a:solidFill>
              </a:rPr>
              <a:t> </a:t>
            </a:r>
            <a:r>
              <a:rPr lang="cs-CZ" sz="1200" dirty="0" err="1" smtClean="0">
                <a:solidFill>
                  <a:schemeClr val="bg2">
                    <a:lumMod val="50000"/>
                  </a:schemeClr>
                </a:solidFill>
              </a:rPr>
              <a:t>of</a:t>
            </a:r>
            <a:r>
              <a:rPr lang="cs-CZ" sz="1200" dirty="0" smtClean="0">
                <a:solidFill>
                  <a:schemeClr val="bg2">
                    <a:lumMod val="50000"/>
                  </a:schemeClr>
                </a:solidFill>
              </a:rPr>
              <a:t> </a:t>
            </a:r>
            <a:r>
              <a:rPr lang="cs-CZ" sz="1200" dirty="0" err="1" smtClean="0">
                <a:solidFill>
                  <a:schemeClr val="bg2">
                    <a:lumMod val="50000"/>
                  </a:schemeClr>
                </a:solidFill>
              </a:rPr>
              <a:t>the</a:t>
            </a:r>
            <a:r>
              <a:rPr lang="cs-CZ" sz="1200" dirty="0" smtClean="0">
                <a:solidFill>
                  <a:schemeClr val="bg2">
                    <a:lumMod val="50000"/>
                  </a:schemeClr>
                </a:solidFill>
              </a:rPr>
              <a:t> </a:t>
            </a:r>
            <a:r>
              <a:rPr lang="en-US" sz="1200" dirty="0" err="1" smtClean="0">
                <a:solidFill>
                  <a:schemeClr val="bg2">
                    <a:lumMod val="50000"/>
                  </a:schemeClr>
                </a:solidFill>
              </a:rPr>
              <a:t>optometer</a:t>
            </a:r>
            <a:r>
              <a:rPr lang="cs-CZ" sz="1200" dirty="0" smtClean="0">
                <a:solidFill>
                  <a:schemeClr val="bg2">
                    <a:lumMod val="50000"/>
                  </a:schemeClr>
                </a:solidFill>
              </a:rPr>
              <a:t> – a </a:t>
            </a:r>
            <a:r>
              <a:rPr lang="en-US" sz="1200" dirty="0" smtClean="0">
                <a:solidFill>
                  <a:schemeClr val="bg2">
                    <a:lumMod val="50000"/>
                  </a:schemeClr>
                </a:solidFill>
              </a:rPr>
              <a:t>side</a:t>
            </a:r>
            <a:r>
              <a:rPr lang="cs-CZ" sz="1200" dirty="0" smtClean="0">
                <a:solidFill>
                  <a:schemeClr val="bg2">
                    <a:lumMod val="50000"/>
                  </a:schemeClr>
                </a:solidFill>
              </a:rPr>
              <a:t> </a:t>
            </a:r>
            <a:r>
              <a:rPr lang="en-US" sz="1200" dirty="0" smtClean="0">
                <a:solidFill>
                  <a:schemeClr val="bg2">
                    <a:lumMod val="50000"/>
                  </a:schemeClr>
                </a:solidFill>
              </a:rPr>
              <a:t>view</a:t>
            </a:r>
            <a:endParaRPr lang="en-US" sz="1200" dirty="0">
              <a:solidFill>
                <a:schemeClr val="bg2">
                  <a:lumMod val="50000"/>
                </a:schemeClr>
              </a:solidFill>
            </a:endParaRPr>
          </a:p>
        </p:txBody>
      </p:sp>
      <p:sp>
        <p:nvSpPr>
          <p:cNvPr id="18" name="TextovéPole 17"/>
          <p:cNvSpPr txBox="1"/>
          <p:nvPr/>
        </p:nvSpPr>
        <p:spPr>
          <a:xfrm>
            <a:off x="4446409" y="1039061"/>
            <a:ext cx="2096916" cy="830997"/>
          </a:xfrm>
          <a:prstGeom prst="rect">
            <a:avLst/>
          </a:prstGeom>
          <a:noFill/>
        </p:spPr>
        <p:txBody>
          <a:bodyPr wrap="square" rtlCol="0">
            <a:spAutoFit/>
          </a:bodyPr>
          <a:lstStyle/>
          <a:p>
            <a:r>
              <a:rPr lang="en-US" sz="1200" dirty="0">
                <a:solidFill>
                  <a:schemeClr val="bg2">
                    <a:lumMod val="50000"/>
                  </a:schemeClr>
                </a:solidFill>
              </a:rPr>
              <a:t>Scheme of </a:t>
            </a:r>
            <a:r>
              <a:rPr lang="cs-CZ" sz="1200" dirty="0" err="1" smtClean="0">
                <a:solidFill>
                  <a:schemeClr val="bg2">
                    <a:lumMod val="50000"/>
                  </a:schemeClr>
                </a:solidFill>
              </a:rPr>
              <a:t>the</a:t>
            </a:r>
            <a:r>
              <a:rPr lang="cs-CZ" sz="1200" dirty="0" smtClean="0">
                <a:solidFill>
                  <a:schemeClr val="bg2">
                    <a:lumMod val="50000"/>
                  </a:schemeClr>
                </a:solidFill>
              </a:rPr>
              <a:t> </a:t>
            </a:r>
            <a:r>
              <a:rPr lang="en-US" sz="1200" dirty="0" err="1" smtClean="0">
                <a:solidFill>
                  <a:schemeClr val="bg2">
                    <a:lumMod val="50000"/>
                  </a:schemeClr>
                </a:solidFill>
              </a:rPr>
              <a:t>optometer</a:t>
            </a:r>
            <a:r>
              <a:rPr lang="en-US" sz="1200" dirty="0" smtClean="0">
                <a:solidFill>
                  <a:schemeClr val="bg2">
                    <a:lumMod val="50000"/>
                  </a:schemeClr>
                </a:solidFill>
              </a:rPr>
              <a:t> </a:t>
            </a:r>
            <a:r>
              <a:rPr lang="en-US" sz="1200" dirty="0">
                <a:solidFill>
                  <a:schemeClr val="bg2">
                    <a:lumMod val="50000"/>
                  </a:schemeClr>
                </a:solidFill>
              </a:rPr>
              <a:t>- as viewed of the eye, which tracks optometer through the slot (double vision)</a:t>
            </a:r>
          </a:p>
        </p:txBody>
      </p:sp>
      <p:sp>
        <p:nvSpPr>
          <p:cNvPr id="19" name="TextovéPole 18"/>
          <p:cNvSpPr txBox="1"/>
          <p:nvPr/>
        </p:nvSpPr>
        <p:spPr>
          <a:xfrm>
            <a:off x="2641282" y="5321458"/>
            <a:ext cx="1805127" cy="461665"/>
          </a:xfrm>
          <a:prstGeom prst="rect">
            <a:avLst/>
          </a:prstGeom>
          <a:noFill/>
        </p:spPr>
        <p:txBody>
          <a:bodyPr wrap="square" rtlCol="0">
            <a:spAutoFit/>
          </a:bodyPr>
          <a:lstStyle/>
          <a:p>
            <a:pPr algn="ctr"/>
            <a:r>
              <a:rPr lang="en-US" sz="1200" dirty="0" smtClean="0">
                <a:solidFill>
                  <a:schemeClr val="bg2">
                    <a:lumMod val="50000"/>
                  </a:schemeClr>
                </a:solidFill>
              </a:rPr>
              <a:t>Scheme</a:t>
            </a:r>
            <a:r>
              <a:rPr lang="cs-CZ" sz="1200" dirty="0" smtClean="0">
                <a:solidFill>
                  <a:schemeClr val="bg2">
                    <a:lumMod val="50000"/>
                  </a:schemeClr>
                </a:solidFill>
              </a:rPr>
              <a:t> </a:t>
            </a:r>
            <a:r>
              <a:rPr lang="cs-CZ" sz="1200" dirty="0" err="1" smtClean="0">
                <a:solidFill>
                  <a:schemeClr val="bg2">
                    <a:lumMod val="50000"/>
                  </a:schemeClr>
                </a:solidFill>
              </a:rPr>
              <a:t>of</a:t>
            </a:r>
            <a:r>
              <a:rPr lang="cs-CZ" sz="1200" dirty="0" smtClean="0">
                <a:solidFill>
                  <a:schemeClr val="bg2">
                    <a:lumMod val="50000"/>
                  </a:schemeClr>
                </a:solidFill>
              </a:rPr>
              <a:t> </a:t>
            </a:r>
            <a:r>
              <a:rPr lang="cs-CZ" sz="1200" dirty="0" err="1" smtClean="0">
                <a:solidFill>
                  <a:schemeClr val="bg2">
                    <a:lumMod val="50000"/>
                  </a:schemeClr>
                </a:solidFill>
              </a:rPr>
              <a:t>the</a:t>
            </a:r>
            <a:r>
              <a:rPr lang="cs-CZ" sz="1200" dirty="0" smtClean="0">
                <a:solidFill>
                  <a:schemeClr val="bg2">
                    <a:lumMod val="50000"/>
                  </a:schemeClr>
                </a:solidFill>
              </a:rPr>
              <a:t> </a:t>
            </a:r>
            <a:r>
              <a:rPr lang="en-US" sz="1200" dirty="0" err="1" smtClean="0">
                <a:solidFill>
                  <a:schemeClr val="bg2">
                    <a:lumMod val="50000"/>
                  </a:schemeClr>
                </a:solidFill>
              </a:rPr>
              <a:t>optometer</a:t>
            </a:r>
            <a:r>
              <a:rPr lang="cs-CZ" sz="1200" dirty="0" smtClean="0">
                <a:solidFill>
                  <a:schemeClr val="bg2">
                    <a:lumMod val="50000"/>
                  </a:schemeClr>
                </a:solidFill>
              </a:rPr>
              <a:t> – a top </a:t>
            </a:r>
            <a:r>
              <a:rPr lang="en-US" sz="1200" dirty="0" smtClean="0">
                <a:solidFill>
                  <a:schemeClr val="bg2">
                    <a:lumMod val="50000"/>
                  </a:schemeClr>
                </a:solidFill>
              </a:rPr>
              <a:t>view</a:t>
            </a:r>
            <a:endParaRPr lang="en-US" sz="1200" dirty="0">
              <a:solidFill>
                <a:schemeClr val="bg2">
                  <a:lumMod val="50000"/>
                </a:schemeClr>
              </a:solidFill>
            </a:endParaRPr>
          </a:p>
        </p:txBody>
      </p:sp>
      <p:cxnSp>
        <p:nvCxnSpPr>
          <p:cNvPr id="21" name="Přímá spojnice se šipkou 20"/>
          <p:cNvCxnSpPr/>
          <p:nvPr/>
        </p:nvCxnSpPr>
        <p:spPr>
          <a:xfrm flipH="1">
            <a:off x="5791200" y="1693333"/>
            <a:ext cx="110067" cy="3894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Přímá spojnice se šipkou 22"/>
          <p:cNvCxnSpPr/>
          <p:nvPr/>
        </p:nvCxnSpPr>
        <p:spPr>
          <a:xfrm flipH="1" flipV="1">
            <a:off x="3424448" y="4859867"/>
            <a:ext cx="300885" cy="3828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Přímá spojnice se šipkou 24"/>
          <p:cNvCxnSpPr/>
          <p:nvPr/>
        </p:nvCxnSpPr>
        <p:spPr>
          <a:xfrm flipV="1">
            <a:off x="5249333" y="4827260"/>
            <a:ext cx="245534" cy="2695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7" name="Obrázek 26"/>
          <p:cNvPicPr>
            <a:picLocks noChangeAspect="1"/>
          </p:cNvPicPr>
          <p:nvPr/>
        </p:nvPicPr>
        <p:blipFill rotWithShape="1">
          <a:blip r:embed="rId3"/>
          <a:srcRect l="41028" t="23664" r="29397" b="38322"/>
          <a:stretch/>
        </p:blipFill>
        <p:spPr>
          <a:xfrm>
            <a:off x="7804453" y="619646"/>
            <a:ext cx="3228516" cy="2334287"/>
          </a:xfrm>
          <a:prstGeom prst="rect">
            <a:avLst/>
          </a:prstGeom>
        </p:spPr>
      </p:pic>
      <p:pic>
        <p:nvPicPr>
          <p:cNvPr id="28" name="Obrázek 27"/>
          <p:cNvPicPr>
            <a:picLocks noChangeAspect="1"/>
          </p:cNvPicPr>
          <p:nvPr/>
        </p:nvPicPr>
        <p:blipFill rotWithShape="1">
          <a:blip r:embed="rId4"/>
          <a:srcRect l="39819" t="25094" r="28053" b="38108"/>
          <a:stretch/>
        </p:blipFill>
        <p:spPr>
          <a:xfrm>
            <a:off x="7684260" y="4039153"/>
            <a:ext cx="3612499" cy="2327362"/>
          </a:xfrm>
          <a:prstGeom prst="rect">
            <a:avLst/>
          </a:prstGeom>
        </p:spPr>
      </p:pic>
    </p:spTree>
    <p:extLst>
      <p:ext uri="{BB962C8B-B14F-4D97-AF65-F5344CB8AC3E}">
        <p14:creationId xmlns:p14="http://schemas.microsoft.com/office/powerpoint/2010/main" val="41945130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p:cNvSpPr/>
          <p:nvPr/>
        </p:nvSpPr>
        <p:spPr>
          <a:xfrm>
            <a:off x="0" y="-91440"/>
            <a:ext cx="200955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7" name="Nadpis 6"/>
          <p:cNvSpPr>
            <a:spLocks noGrp="1"/>
          </p:cNvSpPr>
          <p:nvPr>
            <p:ph type="title"/>
          </p:nvPr>
        </p:nvSpPr>
        <p:spPr>
          <a:xfrm rot="16200000">
            <a:off x="-1525505" y="2915866"/>
            <a:ext cx="5502752" cy="1205858"/>
          </a:xfrm>
        </p:spPr>
        <p:txBody>
          <a:bodyPr>
            <a:normAutofit fontScale="90000"/>
          </a:bodyPr>
          <a:lstStyle/>
          <a:p>
            <a:r>
              <a:rPr lang="en-US" sz="5300" dirty="0" smtClean="0">
                <a:solidFill>
                  <a:schemeClr val="bg1"/>
                </a:solidFill>
              </a:rPr>
              <a:t>Scheiner´s experiment</a:t>
            </a:r>
            <a:r>
              <a:rPr lang="en-US" sz="7300" dirty="0" smtClean="0">
                <a:solidFill>
                  <a:schemeClr val="bg1"/>
                </a:solidFill>
              </a:rPr>
              <a:t/>
            </a:r>
            <a:br>
              <a:rPr lang="en-US" sz="7300" dirty="0" smtClean="0">
                <a:solidFill>
                  <a:schemeClr val="bg1"/>
                </a:solidFill>
              </a:rPr>
            </a:br>
            <a:r>
              <a:rPr lang="en-US" sz="4900" dirty="0" smtClean="0">
                <a:solidFill>
                  <a:schemeClr val="bg1"/>
                </a:solidFill>
              </a:rPr>
              <a:t>Theoretical back</a:t>
            </a:r>
            <a:r>
              <a:rPr lang="cs-CZ" sz="4900" dirty="0" smtClean="0">
                <a:solidFill>
                  <a:schemeClr val="bg1"/>
                </a:solidFill>
              </a:rPr>
              <a:t>g</a:t>
            </a:r>
            <a:r>
              <a:rPr lang="en-US" sz="4900" dirty="0" smtClean="0">
                <a:solidFill>
                  <a:schemeClr val="bg1"/>
                </a:solidFill>
              </a:rPr>
              <a:t>round</a:t>
            </a:r>
            <a:endParaRPr lang="en-US" sz="3600" dirty="0"/>
          </a:p>
        </p:txBody>
      </p:sp>
      <p:sp>
        <p:nvSpPr>
          <p:cNvPr id="8" name="Zástupný symbol pro text 7"/>
          <p:cNvSpPr>
            <a:spLocks noGrp="1"/>
          </p:cNvSpPr>
          <p:nvPr>
            <p:ph type="body" idx="1"/>
          </p:nvPr>
        </p:nvSpPr>
        <p:spPr>
          <a:xfrm>
            <a:off x="2245160" y="334282"/>
            <a:ext cx="4428680" cy="6285973"/>
          </a:xfrm>
          <a:ln w="3175">
            <a:solidFill>
              <a:schemeClr val="bg1"/>
            </a:solidFill>
          </a:ln>
        </p:spPr>
        <p:txBody>
          <a:bodyPr>
            <a:normAutofit/>
          </a:bodyPr>
          <a:lstStyle/>
          <a:p>
            <a:pPr algn="just"/>
            <a:r>
              <a:rPr lang="cs-CZ" sz="1800" dirty="0" smtClean="0">
                <a:solidFill>
                  <a:schemeClr val="bg2">
                    <a:lumMod val="50000"/>
                  </a:schemeClr>
                </a:solidFill>
              </a:rPr>
              <a:t>Scheiner´s experiment</a:t>
            </a:r>
          </a:p>
          <a:p>
            <a:pPr marL="285750" indent="-285750" algn="just">
              <a:buFont typeface="Arial" panose="020B0604020202020204" pitchFamily="34" charset="0"/>
              <a:buChar char="•"/>
            </a:pPr>
            <a:r>
              <a:rPr lang="en-US" sz="1400" dirty="0"/>
              <a:t>The aim of the experiment is to understand the connection between the refraction at the interface of two media (depending as curvature of the lens) and the </a:t>
            </a:r>
            <a:r>
              <a:rPr lang="en-US" sz="1400" dirty="0" smtClean="0"/>
              <a:t>way </a:t>
            </a:r>
            <a:r>
              <a:rPr lang="en-US" sz="1400" dirty="0"/>
              <a:t>of </a:t>
            </a:r>
            <a:r>
              <a:rPr lang="en-US" sz="1400" dirty="0" smtClean="0"/>
              <a:t>perception</a:t>
            </a:r>
            <a:r>
              <a:rPr lang="cs-CZ" sz="1400" dirty="0" smtClean="0"/>
              <a:t> </a:t>
            </a:r>
            <a:r>
              <a:rPr lang="cs-CZ" sz="1400" dirty="0" err="1" smtClean="0"/>
              <a:t>of</a:t>
            </a:r>
            <a:r>
              <a:rPr lang="en-US" sz="1400" dirty="0" smtClean="0"/>
              <a:t> </a:t>
            </a:r>
            <a:r>
              <a:rPr lang="en-US" sz="1400" dirty="0"/>
              <a:t>the image. I.e. </a:t>
            </a:r>
            <a:r>
              <a:rPr lang="cs-CZ" sz="1400" dirty="0" smtClean="0"/>
              <a:t>i</a:t>
            </a:r>
            <a:r>
              <a:rPr lang="en-US" sz="1400" dirty="0" smtClean="0"/>
              <a:t>t </a:t>
            </a:r>
            <a:r>
              <a:rPr lang="en-US" sz="1400" dirty="0"/>
              <a:t>depends on the lens, which side of retina will handle the beam and how the resulting image will appear. Scheiner´s attempt is an essential part of a refractometer</a:t>
            </a:r>
            <a:r>
              <a:rPr lang="en-US" sz="1400" dirty="0" smtClean="0"/>
              <a:t>.</a:t>
            </a:r>
            <a:endParaRPr lang="cs-CZ" sz="1400" dirty="0" smtClean="0"/>
          </a:p>
          <a:p>
            <a:pPr marL="285750" indent="-285750" algn="just">
              <a:buFont typeface="Arial" panose="020B0604020202020204" pitchFamily="34" charset="0"/>
              <a:buChar char="•"/>
            </a:pPr>
            <a:r>
              <a:rPr lang="cs-CZ" sz="1600" b="1" u="sng" dirty="0" smtClean="0">
                <a:solidFill>
                  <a:schemeClr val="bg2">
                    <a:lumMod val="50000"/>
                  </a:schemeClr>
                </a:solidFill>
              </a:rPr>
              <a:t>Basic </a:t>
            </a:r>
            <a:r>
              <a:rPr lang="en-US" sz="1600" b="1" u="sng" dirty="0" smtClean="0">
                <a:solidFill>
                  <a:schemeClr val="bg2">
                    <a:lumMod val="50000"/>
                  </a:schemeClr>
                </a:solidFill>
              </a:rPr>
              <a:t>theory</a:t>
            </a:r>
            <a:r>
              <a:rPr lang="cs-CZ" sz="1600" b="1" u="sng" dirty="0" smtClean="0">
                <a:solidFill>
                  <a:schemeClr val="bg2">
                    <a:lumMod val="50000"/>
                  </a:schemeClr>
                </a:solidFill>
              </a:rPr>
              <a:t>:</a:t>
            </a:r>
            <a:endParaRPr lang="cs-CZ" sz="1600" b="1" u="sng" dirty="0">
              <a:solidFill>
                <a:schemeClr val="bg2">
                  <a:lumMod val="50000"/>
                </a:schemeClr>
              </a:solidFill>
            </a:endParaRPr>
          </a:p>
          <a:p>
            <a:pPr marL="285750" indent="-285750" algn="just">
              <a:buFont typeface="Arial" panose="020B0604020202020204" pitchFamily="34" charset="0"/>
              <a:buChar char="•"/>
            </a:pPr>
            <a:r>
              <a:rPr lang="en-US" sz="1400" dirty="0"/>
              <a:t>While watching the two objects at different spatial depth (red and green pin) through the clips, which allows </a:t>
            </a:r>
            <a:r>
              <a:rPr lang="en-US" sz="1400" dirty="0" smtClean="0"/>
              <a:t>t</a:t>
            </a:r>
            <a:r>
              <a:rPr lang="cs-CZ" sz="1400" dirty="0" smtClean="0"/>
              <a:t>he </a:t>
            </a:r>
            <a:r>
              <a:rPr lang="cs-CZ" sz="1400" dirty="0" err="1" smtClean="0"/>
              <a:t>examinee</a:t>
            </a:r>
            <a:r>
              <a:rPr lang="cs-CZ" sz="1400" dirty="0" smtClean="0"/>
              <a:t> to</a:t>
            </a:r>
            <a:r>
              <a:rPr lang="en-US" sz="1400" dirty="0" smtClean="0"/>
              <a:t> </a:t>
            </a:r>
            <a:r>
              <a:rPr lang="en-US" sz="1400" dirty="0"/>
              <a:t>watch a limited number of incident </a:t>
            </a:r>
            <a:r>
              <a:rPr lang="en-US" sz="1400" dirty="0" smtClean="0"/>
              <a:t>rays</a:t>
            </a:r>
            <a:r>
              <a:rPr lang="cs-CZ" sz="1400" dirty="0" smtClean="0"/>
              <a:t>. W</a:t>
            </a:r>
            <a:r>
              <a:rPr lang="en-US" sz="1400" dirty="0" smtClean="0"/>
              <a:t>hen </a:t>
            </a:r>
            <a:r>
              <a:rPr lang="cs-CZ" sz="1400" dirty="0" err="1" smtClean="0"/>
              <a:t>examinee</a:t>
            </a:r>
            <a:r>
              <a:rPr lang="cs-CZ" sz="1400" dirty="0" smtClean="0"/>
              <a:t> </a:t>
            </a:r>
            <a:r>
              <a:rPr lang="cs-CZ" sz="1400" dirty="0" err="1" smtClean="0"/>
              <a:t>looks</a:t>
            </a:r>
            <a:r>
              <a:rPr lang="en-US" sz="1400" dirty="0" smtClean="0"/>
              <a:t> </a:t>
            </a:r>
            <a:r>
              <a:rPr lang="en-US" sz="1400" dirty="0"/>
              <a:t>at </a:t>
            </a:r>
            <a:r>
              <a:rPr lang="cs-CZ" sz="1400" dirty="0" err="1" smtClean="0"/>
              <a:t>the</a:t>
            </a:r>
            <a:r>
              <a:rPr lang="cs-CZ" sz="1400" dirty="0" smtClean="0"/>
              <a:t> </a:t>
            </a:r>
            <a:r>
              <a:rPr lang="en-US" sz="1400" dirty="0" smtClean="0"/>
              <a:t>closer pin,</a:t>
            </a:r>
            <a:r>
              <a:rPr lang="cs-CZ" sz="1400" dirty="0" smtClean="0"/>
              <a:t> it </a:t>
            </a:r>
            <a:r>
              <a:rPr lang="cs-CZ" sz="1400" dirty="0" err="1" smtClean="0"/>
              <a:t>is</a:t>
            </a:r>
            <a:r>
              <a:rPr lang="cs-CZ" sz="1400" dirty="0" smtClean="0"/>
              <a:t> </a:t>
            </a:r>
            <a:r>
              <a:rPr lang="cs-CZ" sz="1400" dirty="0" err="1" smtClean="0"/>
              <a:t>seen</a:t>
            </a:r>
            <a:r>
              <a:rPr lang="cs-CZ" sz="1400" dirty="0" smtClean="0"/>
              <a:t> </a:t>
            </a:r>
            <a:r>
              <a:rPr lang="cs-CZ" sz="1400" dirty="0" err="1" smtClean="0"/>
              <a:t>sharp</a:t>
            </a:r>
            <a:r>
              <a:rPr lang="cs-CZ" sz="1400" dirty="0" smtClean="0"/>
              <a:t> and</a:t>
            </a:r>
            <a:r>
              <a:rPr lang="en-US" sz="1400" dirty="0" smtClean="0"/>
              <a:t> </a:t>
            </a:r>
            <a:r>
              <a:rPr lang="en-US" sz="1400" dirty="0"/>
              <a:t>the distant pin </a:t>
            </a:r>
            <a:r>
              <a:rPr lang="cs-CZ" sz="1400" dirty="0" err="1" smtClean="0"/>
              <a:t>is</a:t>
            </a:r>
            <a:r>
              <a:rPr lang="cs-CZ" sz="1400" dirty="0" smtClean="0"/>
              <a:t> </a:t>
            </a:r>
            <a:r>
              <a:rPr lang="cs-CZ" sz="1400" dirty="0" err="1" smtClean="0"/>
              <a:t>seen</a:t>
            </a:r>
            <a:r>
              <a:rPr lang="cs-CZ" sz="1400" dirty="0" smtClean="0"/>
              <a:t> </a:t>
            </a:r>
            <a:r>
              <a:rPr lang="cs-CZ" sz="1400" dirty="0" err="1" smtClean="0"/>
              <a:t>blurred</a:t>
            </a:r>
            <a:r>
              <a:rPr lang="en-US" sz="1400" dirty="0" smtClean="0"/>
              <a:t> </a:t>
            </a:r>
            <a:r>
              <a:rPr lang="en-US" sz="1400" dirty="0"/>
              <a:t>- eye accommodates at the near point so that the beams converge on the fovea centralis. Rays going from a distant point can not be sharp. </a:t>
            </a:r>
            <a:endParaRPr lang="cs-CZ" sz="1400" dirty="0" smtClean="0"/>
          </a:p>
          <a:p>
            <a:pPr marL="285750" indent="-285750" algn="just">
              <a:buFont typeface="Arial" panose="020B0604020202020204" pitchFamily="34" charset="0"/>
              <a:buChar char="•"/>
            </a:pPr>
            <a:r>
              <a:rPr lang="en-US" sz="1400" dirty="0" smtClean="0"/>
              <a:t>Blurring </a:t>
            </a:r>
            <a:r>
              <a:rPr lang="en-US" sz="1400" dirty="0"/>
              <a:t>of the pin depends </a:t>
            </a:r>
            <a:r>
              <a:rPr lang="cs-CZ" sz="1400" dirty="0" smtClean="0"/>
              <a:t>on</a:t>
            </a:r>
            <a:r>
              <a:rPr lang="en-US" sz="1400" dirty="0" smtClean="0"/>
              <a:t> </a:t>
            </a:r>
            <a:r>
              <a:rPr lang="en-US" sz="1400" dirty="0"/>
              <a:t>the imaging field of view - right side of the retina processes the left side of the visual field and vice versa (regardless </a:t>
            </a:r>
            <a:r>
              <a:rPr lang="cs-CZ" sz="1400" dirty="0" smtClean="0"/>
              <a:t>on</a:t>
            </a:r>
            <a:r>
              <a:rPr lang="en-US" sz="1400" dirty="0" smtClean="0"/>
              <a:t> </a:t>
            </a:r>
            <a:r>
              <a:rPr lang="en-US" sz="1400" dirty="0"/>
              <a:t>the left and right eye). It also means that if </a:t>
            </a:r>
            <a:r>
              <a:rPr lang="en-US" sz="1400" dirty="0" smtClean="0"/>
              <a:t>one </a:t>
            </a:r>
            <a:r>
              <a:rPr lang="en-US" sz="1400" dirty="0"/>
              <a:t>beam from one </a:t>
            </a:r>
            <a:r>
              <a:rPr lang="en-US" sz="1400" dirty="0" smtClean="0"/>
              <a:t>place</a:t>
            </a:r>
            <a:r>
              <a:rPr lang="cs-CZ" sz="1400" dirty="0" smtClean="0"/>
              <a:t> </a:t>
            </a:r>
            <a:r>
              <a:rPr lang="en-US" sz="1400" dirty="0"/>
              <a:t>falls to the right side and the other on the other side of the retina, the </a:t>
            </a:r>
            <a:r>
              <a:rPr lang="en-US" sz="1400" dirty="0" smtClean="0"/>
              <a:t>result</a:t>
            </a:r>
            <a:r>
              <a:rPr lang="cs-CZ" sz="1400" dirty="0" err="1" smtClean="0"/>
              <a:t>ing</a:t>
            </a:r>
            <a:r>
              <a:rPr lang="en-US" sz="1400" dirty="0" smtClean="0"/>
              <a:t> </a:t>
            </a:r>
            <a:r>
              <a:rPr lang="en-US" sz="1400" dirty="0"/>
              <a:t>image </a:t>
            </a:r>
            <a:r>
              <a:rPr lang="cs-CZ" sz="1400" dirty="0" smtClean="0"/>
              <a:t>- </a:t>
            </a:r>
            <a:r>
              <a:rPr lang="en-US" sz="1400" dirty="0" smtClean="0"/>
              <a:t>composed </a:t>
            </a:r>
            <a:r>
              <a:rPr lang="en-US" sz="1400" dirty="0"/>
              <a:t>of both sides of the retina - is blurred.</a:t>
            </a:r>
          </a:p>
          <a:p>
            <a:pPr marL="285750" indent="-285750" algn="just">
              <a:buFont typeface="Arial" panose="020B0604020202020204" pitchFamily="34" charset="0"/>
              <a:buChar char="•"/>
            </a:pPr>
            <a:endParaRPr lang="en-US" sz="1400" dirty="0"/>
          </a:p>
          <a:p>
            <a:pPr algn="just"/>
            <a:endParaRPr lang="cs-CZ" sz="1800" dirty="0"/>
          </a:p>
        </p:txBody>
      </p:sp>
      <p:pic>
        <p:nvPicPr>
          <p:cNvPr id="5" name="Obrázek 4"/>
          <p:cNvPicPr>
            <a:picLocks noChangeAspect="1"/>
          </p:cNvPicPr>
          <p:nvPr/>
        </p:nvPicPr>
        <p:blipFill rotWithShape="1">
          <a:blip r:embed="rId3">
            <a:extLst>
              <a:ext uri="{28A0092B-C50C-407E-A947-70E740481C1C}">
                <a14:useLocalDpi xmlns:a14="http://schemas.microsoft.com/office/drawing/2010/main" val="0"/>
              </a:ext>
            </a:extLst>
          </a:blip>
          <a:srcRect t="10956" b="4459"/>
          <a:stretch/>
        </p:blipFill>
        <p:spPr>
          <a:xfrm>
            <a:off x="6672146" y="1825903"/>
            <a:ext cx="5337408" cy="3485325"/>
          </a:xfrm>
          <a:prstGeom prst="rect">
            <a:avLst/>
          </a:prstGeom>
        </p:spPr>
      </p:pic>
      <p:sp>
        <p:nvSpPr>
          <p:cNvPr id="2" name="TextovéPole 1"/>
          <p:cNvSpPr txBox="1"/>
          <p:nvPr/>
        </p:nvSpPr>
        <p:spPr>
          <a:xfrm>
            <a:off x="6862233" y="1751330"/>
            <a:ext cx="4957234" cy="276999"/>
          </a:xfrm>
          <a:prstGeom prst="rect">
            <a:avLst/>
          </a:prstGeom>
          <a:solidFill>
            <a:schemeClr val="tx2">
              <a:lumMod val="50000"/>
              <a:lumOff val="50000"/>
            </a:schemeClr>
          </a:solidFill>
        </p:spPr>
        <p:txBody>
          <a:bodyPr wrap="square" rtlCol="0">
            <a:spAutoFit/>
          </a:bodyPr>
          <a:lstStyle/>
          <a:p>
            <a:r>
              <a:rPr lang="en-US" sz="1200" dirty="0" smtClean="0">
                <a:solidFill>
                  <a:schemeClr val="bg1"/>
                </a:solidFill>
              </a:rPr>
              <a:t>Near</a:t>
            </a:r>
            <a:r>
              <a:rPr lang="cs-CZ" sz="1200" dirty="0" smtClean="0">
                <a:solidFill>
                  <a:schemeClr val="bg1"/>
                </a:solidFill>
              </a:rPr>
              <a:t> point – </a:t>
            </a:r>
            <a:r>
              <a:rPr lang="en-US" sz="1200" dirty="0" smtClean="0">
                <a:solidFill>
                  <a:schemeClr val="bg1"/>
                </a:solidFill>
              </a:rPr>
              <a:t>both</a:t>
            </a:r>
            <a:r>
              <a:rPr lang="cs-CZ" sz="1200" dirty="0" smtClean="0">
                <a:solidFill>
                  <a:schemeClr val="bg1"/>
                </a:solidFill>
              </a:rPr>
              <a:t> </a:t>
            </a:r>
            <a:r>
              <a:rPr lang="en-US" sz="1200" dirty="0" smtClean="0">
                <a:solidFill>
                  <a:schemeClr val="bg1"/>
                </a:solidFill>
              </a:rPr>
              <a:t>clips</a:t>
            </a:r>
            <a:r>
              <a:rPr lang="cs-CZ" sz="1200" dirty="0" smtClean="0">
                <a:solidFill>
                  <a:schemeClr val="bg1"/>
                </a:solidFill>
              </a:rPr>
              <a:t> are </a:t>
            </a:r>
            <a:r>
              <a:rPr lang="en-US" sz="1200" dirty="0" smtClean="0">
                <a:solidFill>
                  <a:schemeClr val="bg1"/>
                </a:solidFill>
              </a:rPr>
              <a:t>opened</a:t>
            </a:r>
            <a:r>
              <a:rPr lang="cs-CZ" sz="1200" dirty="0" smtClean="0">
                <a:solidFill>
                  <a:schemeClr val="bg1"/>
                </a:solidFill>
              </a:rPr>
              <a:t> ( </a:t>
            </a:r>
            <a:r>
              <a:rPr lang="en-US" sz="1200" dirty="0" smtClean="0">
                <a:solidFill>
                  <a:schemeClr val="bg1"/>
                </a:solidFill>
              </a:rPr>
              <a:t>left</a:t>
            </a:r>
            <a:r>
              <a:rPr lang="cs-CZ" sz="1200" dirty="0" smtClean="0">
                <a:solidFill>
                  <a:schemeClr val="bg1"/>
                </a:solidFill>
              </a:rPr>
              <a:t> </a:t>
            </a:r>
            <a:r>
              <a:rPr lang="en-US" sz="1200" dirty="0" smtClean="0">
                <a:solidFill>
                  <a:schemeClr val="bg1"/>
                </a:solidFill>
              </a:rPr>
              <a:t>eye</a:t>
            </a:r>
            <a:r>
              <a:rPr lang="cs-CZ" sz="1200" dirty="0" smtClean="0">
                <a:solidFill>
                  <a:schemeClr val="bg1"/>
                </a:solidFill>
              </a:rPr>
              <a:t>)</a:t>
            </a:r>
            <a:endParaRPr lang="en-US" sz="1200" dirty="0">
              <a:solidFill>
                <a:schemeClr val="bg1"/>
              </a:solidFill>
            </a:endParaRPr>
          </a:p>
        </p:txBody>
      </p:sp>
      <p:sp>
        <p:nvSpPr>
          <p:cNvPr id="3" name="TextovéPole 2"/>
          <p:cNvSpPr txBox="1"/>
          <p:nvPr/>
        </p:nvSpPr>
        <p:spPr>
          <a:xfrm>
            <a:off x="6909447" y="2096827"/>
            <a:ext cx="598370" cy="307777"/>
          </a:xfrm>
          <a:prstGeom prst="rect">
            <a:avLst/>
          </a:prstGeom>
          <a:solidFill>
            <a:schemeClr val="bg1"/>
          </a:solidFill>
        </p:spPr>
        <p:txBody>
          <a:bodyPr wrap="square" rtlCol="0">
            <a:spAutoFit/>
          </a:bodyPr>
          <a:lstStyle/>
          <a:p>
            <a:pPr algn="r"/>
            <a:r>
              <a:rPr lang="en-US" sz="700" dirty="0" smtClean="0"/>
              <a:t>Blurred</a:t>
            </a:r>
            <a:r>
              <a:rPr lang="cs-CZ" sz="700" dirty="0" smtClean="0"/>
              <a:t> point</a:t>
            </a:r>
            <a:endParaRPr lang="en-US" sz="700" dirty="0"/>
          </a:p>
        </p:txBody>
      </p:sp>
      <p:sp>
        <p:nvSpPr>
          <p:cNvPr id="4" name="TextovéPole 3"/>
          <p:cNvSpPr txBox="1"/>
          <p:nvPr/>
        </p:nvSpPr>
        <p:spPr>
          <a:xfrm>
            <a:off x="8147050" y="2346593"/>
            <a:ext cx="1022350" cy="430887"/>
          </a:xfrm>
          <a:prstGeom prst="rect">
            <a:avLst/>
          </a:prstGeom>
          <a:solidFill>
            <a:schemeClr val="bg1"/>
          </a:solidFill>
        </p:spPr>
        <p:txBody>
          <a:bodyPr wrap="square" rtlCol="0">
            <a:spAutoFit/>
          </a:bodyPr>
          <a:lstStyle/>
          <a:p>
            <a:r>
              <a:rPr lang="en-US" sz="1050" dirty="0" smtClean="0"/>
              <a:t>Right eye - nothing</a:t>
            </a:r>
            <a:endParaRPr lang="en-US" sz="1050" dirty="0"/>
          </a:p>
        </p:txBody>
      </p:sp>
      <p:sp>
        <p:nvSpPr>
          <p:cNvPr id="6" name="TextovéPole 5"/>
          <p:cNvSpPr txBox="1"/>
          <p:nvPr/>
        </p:nvSpPr>
        <p:spPr>
          <a:xfrm>
            <a:off x="6995584" y="2623592"/>
            <a:ext cx="491066" cy="153888"/>
          </a:xfrm>
          <a:prstGeom prst="rect">
            <a:avLst/>
          </a:prstGeom>
          <a:solidFill>
            <a:schemeClr val="bg1"/>
          </a:solidFill>
        </p:spPr>
        <p:txBody>
          <a:bodyPr wrap="square" rtlCol="0">
            <a:spAutoFit/>
          </a:bodyPr>
          <a:lstStyle/>
          <a:p>
            <a:r>
              <a:rPr lang="en-US" sz="400" dirty="0" smtClean="0">
                <a:solidFill>
                  <a:srgbClr val="002060"/>
                </a:solidFill>
              </a:rPr>
              <a:t>Visual</a:t>
            </a:r>
            <a:r>
              <a:rPr lang="cs-CZ" sz="400" dirty="0" smtClean="0">
                <a:solidFill>
                  <a:srgbClr val="002060"/>
                </a:solidFill>
              </a:rPr>
              <a:t> </a:t>
            </a:r>
            <a:r>
              <a:rPr lang="en-US" sz="400" dirty="0" smtClean="0">
                <a:solidFill>
                  <a:srgbClr val="002060"/>
                </a:solidFill>
              </a:rPr>
              <a:t>field</a:t>
            </a:r>
            <a:endParaRPr lang="en-US" sz="400" dirty="0">
              <a:solidFill>
                <a:srgbClr val="002060"/>
              </a:solidFill>
            </a:endParaRPr>
          </a:p>
        </p:txBody>
      </p:sp>
      <p:grpSp>
        <p:nvGrpSpPr>
          <p:cNvPr id="22" name="Skupina 21"/>
          <p:cNvGrpSpPr/>
          <p:nvPr/>
        </p:nvGrpSpPr>
        <p:grpSpPr>
          <a:xfrm>
            <a:off x="6978650" y="2794001"/>
            <a:ext cx="668339" cy="369332"/>
            <a:chOff x="6978650" y="2794001"/>
            <a:chExt cx="668339" cy="369332"/>
          </a:xfrm>
        </p:grpSpPr>
        <p:sp>
          <p:nvSpPr>
            <p:cNvPr id="10" name="TextovéPole 9"/>
            <p:cNvSpPr txBox="1"/>
            <p:nvPr/>
          </p:nvSpPr>
          <p:spPr>
            <a:xfrm>
              <a:off x="6978650" y="2794001"/>
              <a:ext cx="508000" cy="369332"/>
            </a:xfrm>
            <a:prstGeom prst="rect">
              <a:avLst/>
            </a:prstGeom>
            <a:solidFill>
              <a:schemeClr val="bg1"/>
            </a:solidFill>
          </p:spPr>
          <p:txBody>
            <a:bodyPr wrap="square" rtlCol="0">
              <a:spAutoFit/>
            </a:bodyPr>
            <a:lstStyle/>
            <a:p>
              <a:endParaRPr lang="en-US" dirty="0"/>
            </a:p>
          </p:txBody>
        </p:sp>
        <p:sp>
          <p:nvSpPr>
            <p:cNvPr id="12" name="Obdélník 11"/>
            <p:cNvSpPr/>
            <p:nvPr/>
          </p:nvSpPr>
          <p:spPr>
            <a:xfrm>
              <a:off x="7397751" y="2895600"/>
              <a:ext cx="249238" cy="165100"/>
            </a:xfrm>
            <a:custGeom>
              <a:avLst/>
              <a:gdLst>
                <a:gd name="connsiteX0" fmla="*/ 0 w 220663"/>
                <a:gd name="connsiteY0" fmla="*/ 0 h 165100"/>
                <a:gd name="connsiteX1" fmla="*/ 220663 w 220663"/>
                <a:gd name="connsiteY1" fmla="*/ 0 h 165100"/>
                <a:gd name="connsiteX2" fmla="*/ 220663 w 220663"/>
                <a:gd name="connsiteY2" fmla="*/ 165100 h 165100"/>
                <a:gd name="connsiteX3" fmla="*/ 0 w 220663"/>
                <a:gd name="connsiteY3" fmla="*/ 165100 h 165100"/>
                <a:gd name="connsiteX4" fmla="*/ 0 w 220663"/>
                <a:gd name="connsiteY4" fmla="*/ 0 h 165100"/>
                <a:gd name="connsiteX0" fmla="*/ 0 w 249238"/>
                <a:gd name="connsiteY0" fmla="*/ 0 h 165100"/>
                <a:gd name="connsiteX1" fmla="*/ 220663 w 249238"/>
                <a:gd name="connsiteY1" fmla="*/ 0 h 165100"/>
                <a:gd name="connsiteX2" fmla="*/ 249238 w 249238"/>
                <a:gd name="connsiteY2" fmla="*/ 101600 h 165100"/>
                <a:gd name="connsiteX3" fmla="*/ 0 w 249238"/>
                <a:gd name="connsiteY3" fmla="*/ 165100 h 165100"/>
                <a:gd name="connsiteX4" fmla="*/ 0 w 249238"/>
                <a:gd name="connsiteY4" fmla="*/ 0 h 165100"/>
                <a:gd name="connsiteX0" fmla="*/ 0 w 249238"/>
                <a:gd name="connsiteY0" fmla="*/ 0 h 165100"/>
                <a:gd name="connsiteX1" fmla="*/ 206375 w 249238"/>
                <a:gd name="connsiteY1" fmla="*/ 23812 h 165100"/>
                <a:gd name="connsiteX2" fmla="*/ 249238 w 249238"/>
                <a:gd name="connsiteY2" fmla="*/ 101600 h 165100"/>
                <a:gd name="connsiteX3" fmla="*/ 0 w 249238"/>
                <a:gd name="connsiteY3" fmla="*/ 165100 h 165100"/>
                <a:gd name="connsiteX4" fmla="*/ 0 w 249238"/>
                <a:gd name="connsiteY4" fmla="*/ 0 h 16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238" h="165100">
                  <a:moveTo>
                    <a:pt x="0" y="0"/>
                  </a:moveTo>
                  <a:lnTo>
                    <a:pt x="206375" y="23812"/>
                  </a:lnTo>
                  <a:lnTo>
                    <a:pt x="249238" y="101600"/>
                  </a:lnTo>
                  <a:lnTo>
                    <a:pt x="0" y="165100"/>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ovéPole 12"/>
          <p:cNvSpPr txBox="1"/>
          <p:nvPr/>
        </p:nvSpPr>
        <p:spPr>
          <a:xfrm>
            <a:off x="7088188" y="3358346"/>
            <a:ext cx="514350" cy="169277"/>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cs-CZ" sz="500" dirty="0" smtClean="0"/>
              <a:t>Fovea lutea</a:t>
            </a:r>
            <a:endParaRPr lang="en-US" sz="500" dirty="0"/>
          </a:p>
        </p:txBody>
      </p:sp>
      <p:sp>
        <p:nvSpPr>
          <p:cNvPr id="14" name="TextovéPole 13"/>
          <p:cNvSpPr txBox="1"/>
          <p:nvPr/>
        </p:nvSpPr>
        <p:spPr>
          <a:xfrm>
            <a:off x="9169400" y="3280349"/>
            <a:ext cx="666750" cy="215444"/>
          </a:xfrm>
          <a:prstGeom prst="rect">
            <a:avLst/>
          </a:prstGeom>
          <a:solidFill>
            <a:schemeClr val="bg1"/>
          </a:solidFill>
        </p:spPr>
        <p:txBody>
          <a:bodyPr wrap="square" rtlCol="0">
            <a:spAutoFit/>
          </a:bodyPr>
          <a:lstStyle/>
          <a:p>
            <a:r>
              <a:rPr lang="en-US" sz="800" dirty="0" smtClean="0">
                <a:solidFill>
                  <a:srgbClr val="002060"/>
                </a:solidFill>
              </a:rPr>
              <a:t>Visual</a:t>
            </a:r>
            <a:r>
              <a:rPr lang="cs-CZ" sz="800" dirty="0" smtClean="0">
                <a:solidFill>
                  <a:srgbClr val="002060"/>
                </a:solidFill>
              </a:rPr>
              <a:t> </a:t>
            </a:r>
            <a:r>
              <a:rPr lang="en-US" sz="800" dirty="0" smtClean="0">
                <a:solidFill>
                  <a:srgbClr val="002060"/>
                </a:solidFill>
              </a:rPr>
              <a:t>field</a:t>
            </a:r>
            <a:endParaRPr lang="en-US" sz="800" dirty="0">
              <a:solidFill>
                <a:srgbClr val="002060"/>
              </a:solidFill>
            </a:endParaRPr>
          </a:p>
        </p:txBody>
      </p:sp>
      <p:sp>
        <p:nvSpPr>
          <p:cNvPr id="15" name="TextovéPole 14"/>
          <p:cNvSpPr txBox="1"/>
          <p:nvPr/>
        </p:nvSpPr>
        <p:spPr>
          <a:xfrm>
            <a:off x="9312275" y="3638855"/>
            <a:ext cx="638175" cy="369332"/>
          </a:xfrm>
          <a:prstGeom prst="rect">
            <a:avLst/>
          </a:prstGeom>
          <a:solidFill>
            <a:schemeClr val="bg1"/>
          </a:solidFill>
        </p:spPr>
        <p:txBody>
          <a:bodyPr wrap="square" rtlCol="0">
            <a:spAutoFit/>
          </a:bodyPr>
          <a:lstStyle/>
          <a:p>
            <a:endParaRPr lang="en-US" dirty="0"/>
          </a:p>
        </p:txBody>
      </p:sp>
      <p:sp>
        <p:nvSpPr>
          <p:cNvPr id="16" name="Obdélník 11"/>
          <p:cNvSpPr/>
          <p:nvPr/>
        </p:nvSpPr>
        <p:spPr>
          <a:xfrm>
            <a:off x="9899649" y="3851274"/>
            <a:ext cx="320675" cy="231485"/>
          </a:xfrm>
          <a:custGeom>
            <a:avLst/>
            <a:gdLst>
              <a:gd name="connsiteX0" fmla="*/ 0 w 220663"/>
              <a:gd name="connsiteY0" fmla="*/ 0 h 165100"/>
              <a:gd name="connsiteX1" fmla="*/ 220663 w 220663"/>
              <a:gd name="connsiteY1" fmla="*/ 0 h 165100"/>
              <a:gd name="connsiteX2" fmla="*/ 220663 w 220663"/>
              <a:gd name="connsiteY2" fmla="*/ 165100 h 165100"/>
              <a:gd name="connsiteX3" fmla="*/ 0 w 220663"/>
              <a:gd name="connsiteY3" fmla="*/ 165100 h 165100"/>
              <a:gd name="connsiteX4" fmla="*/ 0 w 220663"/>
              <a:gd name="connsiteY4" fmla="*/ 0 h 165100"/>
              <a:gd name="connsiteX0" fmla="*/ 0 w 249238"/>
              <a:gd name="connsiteY0" fmla="*/ 0 h 165100"/>
              <a:gd name="connsiteX1" fmla="*/ 220663 w 249238"/>
              <a:gd name="connsiteY1" fmla="*/ 0 h 165100"/>
              <a:gd name="connsiteX2" fmla="*/ 249238 w 249238"/>
              <a:gd name="connsiteY2" fmla="*/ 101600 h 165100"/>
              <a:gd name="connsiteX3" fmla="*/ 0 w 249238"/>
              <a:gd name="connsiteY3" fmla="*/ 165100 h 165100"/>
              <a:gd name="connsiteX4" fmla="*/ 0 w 249238"/>
              <a:gd name="connsiteY4" fmla="*/ 0 h 165100"/>
              <a:gd name="connsiteX0" fmla="*/ 0 w 249238"/>
              <a:gd name="connsiteY0" fmla="*/ 0 h 165100"/>
              <a:gd name="connsiteX1" fmla="*/ 206375 w 249238"/>
              <a:gd name="connsiteY1" fmla="*/ 23812 h 165100"/>
              <a:gd name="connsiteX2" fmla="*/ 249238 w 249238"/>
              <a:gd name="connsiteY2" fmla="*/ 101600 h 165100"/>
              <a:gd name="connsiteX3" fmla="*/ 0 w 249238"/>
              <a:gd name="connsiteY3" fmla="*/ 165100 h 165100"/>
              <a:gd name="connsiteX4" fmla="*/ 0 w 249238"/>
              <a:gd name="connsiteY4" fmla="*/ 0 h 16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238" h="165100">
                <a:moveTo>
                  <a:pt x="0" y="0"/>
                </a:moveTo>
                <a:lnTo>
                  <a:pt x="206375" y="23812"/>
                </a:lnTo>
                <a:lnTo>
                  <a:pt x="249238" y="101600"/>
                </a:lnTo>
                <a:lnTo>
                  <a:pt x="0" y="165100"/>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bdélník 11"/>
          <p:cNvSpPr/>
          <p:nvPr/>
        </p:nvSpPr>
        <p:spPr>
          <a:xfrm>
            <a:off x="9245599" y="3767177"/>
            <a:ext cx="320675" cy="231485"/>
          </a:xfrm>
          <a:custGeom>
            <a:avLst/>
            <a:gdLst>
              <a:gd name="connsiteX0" fmla="*/ 0 w 220663"/>
              <a:gd name="connsiteY0" fmla="*/ 0 h 165100"/>
              <a:gd name="connsiteX1" fmla="*/ 220663 w 220663"/>
              <a:gd name="connsiteY1" fmla="*/ 0 h 165100"/>
              <a:gd name="connsiteX2" fmla="*/ 220663 w 220663"/>
              <a:gd name="connsiteY2" fmla="*/ 165100 h 165100"/>
              <a:gd name="connsiteX3" fmla="*/ 0 w 220663"/>
              <a:gd name="connsiteY3" fmla="*/ 165100 h 165100"/>
              <a:gd name="connsiteX4" fmla="*/ 0 w 220663"/>
              <a:gd name="connsiteY4" fmla="*/ 0 h 165100"/>
              <a:gd name="connsiteX0" fmla="*/ 0 w 249238"/>
              <a:gd name="connsiteY0" fmla="*/ 0 h 165100"/>
              <a:gd name="connsiteX1" fmla="*/ 220663 w 249238"/>
              <a:gd name="connsiteY1" fmla="*/ 0 h 165100"/>
              <a:gd name="connsiteX2" fmla="*/ 249238 w 249238"/>
              <a:gd name="connsiteY2" fmla="*/ 101600 h 165100"/>
              <a:gd name="connsiteX3" fmla="*/ 0 w 249238"/>
              <a:gd name="connsiteY3" fmla="*/ 165100 h 165100"/>
              <a:gd name="connsiteX4" fmla="*/ 0 w 249238"/>
              <a:gd name="connsiteY4" fmla="*/ 0 h 165100"/>
              <a:gd name="connsiteX0" fmla="*/ 0 w 249238"/>
              <a:gd name="connsiteY0" fmla="*/ 0 h 165100"/>
              <a:gd name="connsiteX1" fmla="*/ 206375 w 249238"/>
              <a:gd name="connsiteY1" fmla="*/ 23812 h 165100"/>
              <a:gd name="connsiteX2" fmla="*/ 249238 w 249238"/>
              <a:gd name="connsiteY2" fmla="*/ 101600 h 165100"/>
              <a:gd name="connsiteX3" fmla="*/ 0 w 249238"/>
              <a:gd name="connsiteY3" fmla="*/ 165100 h 165100"/>
              <a:gd name="connsiteX4" fmla="*/ 0 w 249238"/>
              <a:gd name="connsiteY4" fmla="*/ 0 h 16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238" h="165100">
                <a:moveTo>
                  <a:pt x="0" y="0"/>
                </a:moveTo>
                <a:lnTo>
                  <a:pt x="206375" y="23812"/>
                </a:lnTo>
                <a:lnTo>
                  <a:pt x="249238" y="101600"/>
                </a:lnTo>
                <a:lnTo>
                  <a:pt x="0" y="165100"/>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ovéPole 17"/>
          <p:cNvSpPr txBox="1"/>
          <p:nvPr/>
        </p:nvSpPr>
        <p:spPr>
          <a:xfrm>
            <a:off x="6862233" y="5082677"/>
            <a:ext cx="1178984" cy="200055"/>
          </a:xfrm>
          <a:prstGeom prst="rect">
            <a:avLst/>
          </a:prstGeom>
          <a:solidFill>
            <a:schemeClr val="tx2">
              <a:lumMod val="50000"/>
              <a:lumOff val="50000"/>
            </a:schemeClr>
          </a:solidFill>
        </p:spPr>
        <p:txBody>
          <a:bodyPr wrap="square" rtlCol="0">
            <a:spAutoFit/>
          </a:bodyPr>
          <a:lstStyle/>
          <a:p>
            <a:r>
              <a:rPr lang="en-US" sz="700" dirty="0" smtClean="0">
                <a:solidFill>
                  <a:schemeClr val="bg1"/>
                </a:solidFill>
              </a:rPr>
              <a:t>Left</a:t>
            </a:r>
            <a:r>
              <a:rPr lang="cs-CZ" sz="700" dirty="0" smtClean="0">
                <a:solidFill>
                  <a:schemeClr val="bg1"/>
                </a:solidFill>
              </a:rPr>
              <a:t> </a:t>
            </a:r>
            <a:r>
              <a:rPr lang="en-US" sz="700" dirty="0" smtClean="0">
                <a:solidFill>
                  <a:schemeClr val="bg1"/>
                </a:solidFill>
              </a:rPr>
              <a:t>eye</a:t>
            </a:r>
            <a:endParaRPr lang="en-US" sz="700" dirty="0">
              <a:solidFill>
                <a:schemeClr val="bg1"/>
              </a:solidFill>
            </a:endParaRPr>
          </a:p>
        </p:txBody>
      </p:sp>
      <p:sp>
        <p:nvSpPr>
          <p:cNvPr id="19" name="TextovéPole 18"/>
          <p:cNvSpPr txBox="1"/>
          <p:nvPr/>
        </p:nvSpPr>
        <p:spPr>
          <a:xfrm>
            <a:off x="8041217" y="5082677"/>
            <a:ext cx="1178984" cy="200055"/>
          </a:xfrm>
          <a:prstGeom prst="rect">
            <a:avLst/>
          </a:prstGeom>
          <a:solidFill>
            <a:schemeClr val="tx2">
              <a:lumMod val="50000"/>
              <a:lumOff val="50000"/>
            </a:schemeClr>
          </a:solidFill>
        </p:spPr>
        <p:txBody>
          <a:bodyPr wrap="square" rtlCol="0">
            <a:spAutoFit/>
          </a:bodyPr>
          <a:lstStyle/>
          <a:p>
            <a:r>
              <a:rPr lang="en-US" sz="700" dirty="0" smtClean="0">
                <a:solidFill>
                  <a:schemeClr val="bg1"/>
                </a:solidFill>
              </a:rPr>
              <a:t>Right</a:t>
            </a:r>
            <a:r>
              <a:rPr lang="cs-CZ" sz="700" dirty="0" smtClean="0">
                <a:solidFill>
                  <a:schemeClr val="bg1"/>
                </a:solidFill>
              </a:rPr>
              <a:t> </a:t>
            </a:r>
            <a:r>
              <a:rPr lang="en-US" sz="700" dirty="0" smtClean="0">
                <a:solidFill>
                  <a:schemeClr val="bg1"/>
                </a:solidFill>
              </a:rPr>
              <a:t>eye</a:t>
            </a:r>
            <a:endParaRPr lang="en-US" sz="700" dirty="0">
              <a:solidFill>
                <a:schemeClr val="bg1"/>
              </a:solidFill>
            </a:endParaRPr>
          </a:p>
        </p:txBody>
      </p:sp>
      <p:sp>
        <p:nvSpPr>
          <p:cNvPr id="20" name="TextovéPole 19"/>
          <p:cNvSpPr txBox="1"/>
          <p:nvPr/>
        </p:nvSpPr>
        <p:spPr>
          <a:xfrm>
            <a:off x="6862233" y="4880016"/>
            <a:ext cx="1178984" cy="20005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TT" sz="700" dirty="0" smtClean="0">
                <a:solidFill>
                  <a:srgbClr val="002060"/>
                </a:solidFill>
              </a:rPr>
              <a:t>Both</a:t>
            </a:r>
            <a:r>
              <a:rPr lang="cs-CZ" sz="700" dirty="0" smtClean="0">
                <a:solidFill>
                  <a:srgbClr val="002060"/>
                </a:solidFill>
              </a:rPr>
              <a:t> </a:t>
            </a:r>
            <a:r>
              <a:rPr lang="en-US" sz="700" dirty="0" smtClean="0">
                <a:solidFill>
                  <a:srgbClr val="002060"/>
                </a:solidFill>
              </a:rPr>
              <a:t>clips</a:t>
            </a:r>
            <a:r>
              <a:rPr lang="cs-CZ" sz="700" dirty="0" smtClean="0">
                <a:solidFill>
                  <a:srgbClr val="002060"/>
                </a:solidFill>
              </a:rPr>
              <a:t> are </a:t>
            </a:r>
            <a:r>
              <a:rPr lang="en-US" sz="700" dirty="0" smtClean="0">
                <a:solidFill>
                  <a:srgbClr val="002060"/>
                </a:solidFill>
              </a:rPr>
              <a:t>opened</a:t>
            </a:r>
            <a:endParaRPr lang="en-US" sz="700" dirty="0">
              <a:solidFill>
                <a:srgbClr val="002060"/>
              </a:solidFill>
            </a:endParaRPr>
          </a:p>
        </p:txBody>
      </p:sp>
      <p:sp>
        <p:nvSpPr>
          <p:cNvPr id="21" name="TextovéPole 20"/>
          <p:cNvSpPr txBox="1"/>
          <p:nvPr/>
        </p:nvSpPr>
        <p:spPr>
          <a:xfrm>
            <a:off x="8041217" y="4880016"/>
            <a:ext cx="1178984" cy="20005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700" dirty="0">
              <a:solidFill>
                <a:srgbClr val="002060"/>
              </a:solidFill>
            </a:endParaRPr>
          </a:p>
        </p:txBody>
      </p:sp>
    </p:spTree>
    <p:extLst>
      <p:ext uri="{BB962C8B-B14F-4D97-AF65-F5344CB8AC3E}">
        <p14:creationId xmlns:p14="http://schemas.microsoft.com/office/powerpoint/2010/main" val="40574370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rotWithShape="1">
          <a:blip r:embed="rId3">
            <a:extLst>
              <a:ext uri="{28A0092B-C50C-407E-A947-70E740481C1C}">
                <a14:useLocalDpi xmlns:a14="http://schemas.microsoft.com/office/drawing/2010/main" val="0"/>
              </a:ext>
            </a:extLst>
          </a:blip>
          <a:srcRect t="11049" b="14520"/>
          <a:stretch/>
        </p:blipFill>
        <p:spPr>
          <a:xfrm>
            <a:off x="2009553" y="164147"/>
            <a:ext cx="5079765" cy="5692986"/>
          </a:xfrm>
          <a:prstGeom prst="rect">
            <a:avLst/>
          </a:prstGeom>
        </p:spPr>
      </p:pic>
      <p:sp>
        <p:nvSpPr>
          <p:cNvPr id="9" name="Obdélník 8"/>
          <p:cNvSpPr/>
          <p:nvPr/>
        </p:nvSpPr>
        <p:spPr>
          <a:xfrm>
            <a:off x="0" y="0"/>
            <a:ext cx="200955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7" name="Nadpis 6"/>
          <p:cNvSpPr>
            <a:spLocks noGrp="1"/>
          </p:cNvSpPr>
          <p:nvPr>
            <p:ph type="title"/>
          </p:nvPr>
        </p:nvSpPr>
        <p:spPr>
          <a:xfrm rot="16200000">
            <a:off x="-1525505" y="2915866"/>
            <a:ext cx="5502752" cy="1205858"/>
          </a:xfrm>
        </p:spPr>
        <p:txBody>
          <a:bodyPr>
            <a:normAutofit fontScale="90000"/>
          </a:bodyPr>
          <a:lstStyle/>
          <a:p>
            <a:r>
              <a:rPr lang="en-US" sz="5300" dirty="0" smtClean="0">
                <a:solidFill>
                  <a:schemeClr val="bg1"/>
                </a:solidFill>
              </a:rPr>
              <a:t>Scheiner</a:t>
            </a:r>
            <a:r>
              <a:rPr lang="cs-CZ" sz="5300" dirty="0" smtClean="0">
                <a:solidFill>
                  <a:schemeClr val="bg1"/>
                </a:solidFill>
              </a:rPr>
              <a:t>´</a:t>
            </a:r>
            <a:r>
              <a:rPr lang="en-US" sz="5300" dirty="0" smtClean="0">
                <a:solidFill>
                  <a:schemeClr val="bg1"/>
                </a:solidFill>
              </a:rPr>
              <a:t>s</a:t>
            </a:r>
            <a:r>
              <a:rPr lang="cs-CZ" sz="5300" dirty="0" smtClean="0">
                <a:solidFill>
                  <a:schemeClr val="bg1"/>
                </a:solidFill>
              </a:rPr>
              <a:t> experiment</a:t>
            </a:r>
            <a:r>
              <a:rPr lang="cs-CZ" sz="7300" dirty="0" smtClean="0">
                <a:solidFill>
                  <a:schemeClr val="bg1"/>
                </a:solidFill>
              </a:rPr>
              <a:t/>
            </a:r>
            <a:br>
              <a:rPr lang="cs-CZ" sz="7300" dirty="0" smtClean="0">
                <a:solidFill>
                  <a:schemeClr val="bg1"/>
                </a:solidFill>
              </a:rPr>
            </a:br>
            <a:r>
              <a:rPr lang="en-US" sz="4900" dirty="0" smtClean="0">
                <a:solidFill>
                  <a:schemeClr val="bg1"/>
                </a:solidFill>
              </a:rPr>
              <a:t>Experimental</a:t>
            </a:r>
            <a:r>
              <a:rPr lang="cs-CZ" sz="4900" dirty="0" smtClean="0">
                <a:solidFill>
                  <a:schemeClr val="bg1"/>
                </a:solidFill>
              </a:rPr>
              <a:t> design</a:t>
            </a:r>
            <a:endParaRPr lang="cs-CZ" sz="2000" dirty="0"/>
          </a:p>
        </p:txBody>
      </p:sp>
      <p:pic>
        <p:nvPicPr>
          <p:cNvPr id="4" name="Obrázek 3"/>
          <p:cNvPicPr>
            <a:picLocks noChangeAspect="1"/>
          </p:cNvPicPr>
          <p:nvPr/>
        </p:nvPicPr>
        <p:blipFill rotWithShape="1">
          <a:blip r:embed="rId4">
            <a:extLst>
              <a:ext uri="{28A0092B-C50C-407E-A947-70E740481C1C}">
                <a14:useLocalDpi xmlns:a14="http://schemas.microsoft.com/office/drawing/2010/main" val="0"/>
              </a:ext>
            </a:extLst>
          </a:blip>
          <a:srcRect l="-166" t="13127" r="166" b="14823"/>
          <a:stretch/>
        </p:blipFill>
        <p:spPr>
          <a:xfrm>
            <a:off x="6938338" y="140886"/>
            <a:ext cx="5253662" cy="5692987"/>
          </a:xfrm>
          <a:prstGeom prst="rect">
            <a:avLst/>
          </a:prstGeom>
        </p:spPr>
      </p:pic>
      <p:sp>
        <p:nvSpPr>
          <p:cNvPr id="8" name="TextovéPole 7"/>
          <p:cNvSpPr txBox="1"/>
          <p:nvPr/>
        </p:nvSpPr>
        <p:spPr>
          <a:xfrm>
            <a:off x="2354451" y="140886"/>
            <a:ext cx="4389967" cy="338554"/>
          </a:xfrm>
          <a:prstGeom prst="rect">
            <a:avLst/>
          </a:prstGeom>
          <a:solidFill>
            <a:schemeClr val="tx2">
              <a:lumMod val="50000"/>
              <a:lumOff val="50000"/>
            </a:schemeClr>
          </a:solidFill>
        </p:spPr>
        <p:txBody>
          <a:bodyPr wrap="square" rtlCol="0">
            <a:spAutoFit/>
          </a:bodyPr>
          <a:lstStyle/>
          <a:p>
            <a:r>
              <a:rPr lang="en-US" sz="1600" dirty="0" smtClean="0">
                <a:solidFill>
                  <a:schemeClr val="bg1"/>
                </a:solidFill>
              </a:rPr>
              <a:t>Near</a:t>
            </a:r>
            <a:r>
              <a:rPr lang="cs-CZ" sz="1600" dirty="0" smtClean="0">
                <a:solidFill>
                  <a:schemeClr val="bg1"/>
                </a:solidFill>
              </a:rPr>
              <a:t> point – </a:t>
            </a:r>
            <a:r>
              <a:rPr lang="en-TT" sz="1600" dirty="0" smtClean="0">
                <a:solidFill>
                  <a:schemeClr val="bg1"/>
                </a:solidFill>
              </a:rPr>
              <a:t>right</a:t>
            </a:r>
            <a:r>
              <a:rPr lang="cs-CZ" sz="1600" dirty="0" smtClean="0">
                <a:solidFill>
                  <a:schemeClr val="bg1"/>
                </a:solidFill>
              </a:rPr>
              <a:t> </a:t>
            </a:r>
            <a:r>
              <a:rPr lang="en-US" sz="1600" dirty="0" smtClean="0">
                <a:solidFill>
                  <a:schemeClr val="bg1"/>
                </a:solidFill>
              </a:rPr>
              <a:t>clip</a:t>
            </a:r>
            <a:r>
              <a:rPr lang="cs-CZ" sz="1600" dirty="0" smtClean="0">
                <a:solidFill>
                  <a:schemeClr val="bg1"/>
                </a:solidFill>
              </a:rPr>
              <a:t> </a:t>
            </a:r>
            <a:r>
              <a:rPr lang="en-US" sz="1600" dirty="0" smtClean="0">
                <a:solidFill>
                  <a:schemeClr val="bg1"/>
                </a:solidFill>
              </a:rPr>
              <a:t>is</a:t>
            </a:r>
            <a:r>
              <a:rPr lang="cs-CZ" sz="1600" dirty="0" smtClean="0">
                <a:solidFill>
                  <a:schemeClr val="bg1"/>
                </a:solidFill>
              </a:rPr>
              <a:t> </a:t>
            </a:r>
            <a:r>
              <a:rPr lang="en-US" sz="1600" dirty="0" smtClean="0">
                <a:solidFill>
                  <a:schemeClr val="bg1"/>
                </a:solidFill>
              </a:rPr>
              <a:t>closed</a:t>
            </a:r>
            <a:r>
              <a:rPr lang="cs-CZ" sz="1600" dirty="0" smtClean="0">
                <a:solidFill>
                  <a:schemeClr val="bg1"/>
                </a:solidFill>
              </a:rPr>
              <a:t> (</a:t>
            </a:r>
            <a:r>
              <a:rPr lang="en-US" sz="1600" dirty="0" smtClean="0">
                <a:solidFill>
                  <a:schemeClr val="bg1"/>
                </a:solidFill>
              </a:rPr>
              <a:t>left</a:t>
            </a:r>
            <a:r>
              <a:rPr lang="cs-CZ" sz="1600" dirty="0" smtClean="0">
                <a:solidFill>
                  <a:schemeClr val="bg1"/>
                </a:solidFill>
              </a:rPr>
              <a:t> </a:t>
            </a:r>
            <a:r>
              <a:rPr lang="en-US" sz="1600" dirty="0" smtClean="0">
                <a:solidFill>
                  <a:schemeClr val="bg1"/>
                </a:solidFill>
              </a:rPr>
              <a:t>eye</a:t>
            </a:r>
            <a:r>
              <a:rPr lang="cs-CZ" sz="1600" dirty="0" smtClean="0">
                <a:solidFill>
                  <a:schemeClr val="bg1"/>
                </a:solidFill>
              </a:rPr>
              <a:t>)</a:t>
            </a:r>
            <a:endParaRPr lang="en-US" sz="1600" dirty="0">
              <a:solidFill>
                <a:schemeClr val="bg1"/>
              </a:solidFill>
            </a:endParaRPr>
          </a:p>
        </p:txBody>
      </p:sp>
      <p:sp>
        <p:nvSpPr>
          <p:cNvPr id="10" name="TextovéPole 9"/>
          <p:cNvSpPr txBox="1"/>
          <p:nvPr/>
        </p:nvSpPr>
        <p:spPr>
          <a:xfrm>
            <a:off x="2451742" y="674427"/>
            <a:ext cx="1210091" cy="307777"/>
          </a:xfrm>
          <a:prstGeom prst="rect">
            <a:avLst/>
          </a:prstGeom>
          <a:solidFill>
            <a:schemeClr val="bg1"/>
          </a:solidFill>
        </p:spPr>
        <p:txBody>
          <a:bodyPr wrap="square" rtlCol="0">
            <a:spAutoFit/>
          </a:bodyPr>
          <a:lstStyle/>
          <a:p>
            <a:pPr algn="r"/>
            <a:r>
              <a:rPr lang="cs-CZ" sz="700" dirty="0" smtClean="0"/>
              <a:t> </a:t>
            </a:r>
            <a:r>
              <a:rPr lang="en-US" sz="700" dirty="0" smtClean="0"/>
              <a:t>Right</a:t>
            </a:r>
            <a:r>
              <a:rPr lang="cs-CZ" sz="700" dirty="0" smtClean="0"/>
              <a:t> </a:t>
            </a:r>
            <a:r>
              <a:rPr lang="en-US" sz="700" dirty="0" smtClean="0"/>
              <a:t>side</a:t>
            </a:r>
            <a:r>
              <a:rPr lang="cs-CZ" sz="700" dirty="0" smtClean="0"/>
              <a:t> of </a:t>
            </a:r>
            <a:r>
              <a:rPr lang="en-US" sz="700" dirty="0" smtClean="0"/>
              <a:t>blurred</a:t>
            </a:r>
            <a:r>
              <a:rPr lang="cs-CZ" sz="700" dirty="0" smtClean="0"/>
              <a:t> point </a:t>
            </a:r>
            <a:r>
              <a:rPr lang="en-US" sz="700" dirty="0" smtClean="0"/>
              <a:t>disappeared</a:t>
            </a:r>
            <a:endParaRPr lang="en-US" sz="700" dirty="0"/>
          </a:p>
        </p:txBody>
      </p:sp>
      <p:grpSp>
        <p:nvGrpSpPr>
          <p:cNvPr id="11" name="Skupina 10"/>
          <p:cNvGrpSpPr/>
          <p:nvPr/>
        </p:nvGrpSpPr>
        <p:grpSpPr>
          <a:xfrm flipH="1">
            <a:off x="10266340" y="1916535"/>
            <a:ext cx="1386612" cy="541865"/>
            <a:chOff x="6978650" y="2794001"/>
            <a:chExt cx="668339" cy="369332"/>
          </a:xfrm>
        </p:grpSpPr>
        <p:sp>
          <p:nvSpPr>
            <p:cNvPr id="12" name="TextovéPole 11"/>
            <p:cNvSpPr txBox="1"/>
            <p:nvPr/>
          </p:nvSpPr>
          <p:spPr>
            <a:xfrm>
              <a:off x="6978650" y="2794001"/>
              <a:ext cx="508000" cy="369332"/>
            </a:xfrm>
            <a:prstGeom prst="rect">
              <a:avLst/>
            </a:prstGeom>
            <a:solidFill>
              <a:schemeClr val="bg1"/>
            </a:solidFill>
          </p:spPr>
          <p:txBody>
            <a:bodyPr wrap="square" rtlCol="0">
              <a:spAutoFit/>
            </a:bodyPr>
            <a:lstStyle/>
            <a:p>
              <a:endParaRPr lang="en-US" dirty="0"/>
            </a:p>
          </p:txBody>
        </p:sp>
        <p:sp>
          <p:nvSpPr>
            <p:cNvPr id="13" name="Obdélník 11"/>
            <p:cNvSpPr/>
            <p:nvPr/>
          </p:nvSpPr>
          <p:spPr>
            <a:xfrm>
              <a:off x="7397751" y="2895600"/>
              <a:ext cx="249238" cy="165100"/>
            </a:xfrm>
            <a:custGeom>
              <a:avLst/>
              <a:gdLst>
                <a:gd name="connsiteX0" fmla="*/ 0 w 220663"/>
                <a:gd name="connsiteY0" fmla="*/ 0 h 165100"/>
                <a:gd name="connsiteX1" fmla="*/ 220663 w 220663"/>
                <a:gd name="connsiteY1" fmla="*/ 0 h 165100"/>
                <a:gd name="connsiteX2" fmla="*/ 220663 w 220663"/>
                <a:gd name="connsiteY2" fmla="*/ 165100 h 165100"/>
                <a:gd name="connsiteX3" fmla="*/ 0 w 220663"/>
                <a:gd name="connsiteY3" fmla="*/ 165100 h 165100"/>
                <a:gd name="connsiteX4" fmla="*/ 0 w 220663"/>
                <a:gd name="connsiteY4" fmla="*/ 0 h 165100"/>
                <a:gd name="connsiteX0" fmla="*/ 0 w 249238"/>
                <a:gd name="connsiteY0" fmla="*/ 0 h 165100"/>
                <a:gd name="connsiteX1" fmla="*/ 220663 w 249238"/>
                <a:gd name="connsiteY1" fmla="*/ 0 h 165100"/>
                <a:gd name="connsiteX2" fmla="*/ 249238 w 249238"/>
                <a:gd name="connsiteY2" fmla="*/ 101600 h 165100"/>
                <a:gd name="connsiteX3" fmla="*/ 0 w 249238"/>
                <a:gd name="connsiteY3" fmla="*/ 165100 h 165100"/>
                <a:gd name="connsiteX4" fmla="*/ 0 w 249238"/>
                <a:gd name="connsiteY4" fmla="*/ 0 h 165100"/>
                <a:gd name="connsiteX0" fmla="*/ 0 w 249238"/>
                <a:gd name="connsiteY0" fmla="*/ 0 h 165100"/>
                <a:gd name="connsiteX1" fmla="*/ 206375 w 249238"/>
                <a:gd name="connsiteY1" fmla="*/ 23812 h 165100"/>
                <a:gd name="connsiteX2" fmla="*/ 249238 w 249238"/>
                <a:gd name="connsiteY2" fmla="*/ 101600 h 165100"/>
                <a:gd name="connsiteX3" fmla="*/ 0 w 249238"/>
                <a:gd name="connsiteY3" fmla="*/ 165100 h 165100"/>
                <a:gd name="connsiteX4" fmla="*/ 0 w 249238"/>
                <a:gd name="connsiteY4" fmla="*/ 0 h 16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238" h="165100">
                  <a:moveTo>
                    <a:pt x="0" y="0"/>
                  </a:moveTo>
                  <a:lnTo>
                    <a:pt x="206375" y="23812"/>
                  </a:lnTo>
                  <a:lnTo>
                    <a:pt x="249238" y="101600"/>
                  </a:lnTo>
                  <a:lnTo>
                    <a:pt x="0" y="165100"/>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ovéPole 13"/>
          <p:cNvSpPr txBox="1"/>
          <p:nvPr/>
        </p:nvSpPr>
        <p:spPr>
          <a:xfrm>
            <a:off x="2733185" y="1701091"/>
            <a:ext cx="742381" cy="215444"/>
          </a:xfrm>
          <a:prstGeom prst="rect">
            <a:avLst/>
          </a:prstGeom>
          <a:solidFill>
            <a:schemeClr val="bg1"/>
          </a:solidFill>
        </p:spPr>
        <p:txBody>
          <a:bodyPr wrap="square" rtlCol="0">
            <a:spAutoFit/>
          </a:bodyPr>
          <a:lstStyle/>
          <a:p>
            <a:r>
              <a:rPr lang="en-US" sz="800" dirty="0" smtClean="0">
                <a:solidFill>
                  <a:srgbClr val="002060"/>
                </a:solidFill>
              </a:rPr>
              <a:t>Visual</a:t>
            </a:r>
            <a:r>
              <a:rPr lang="cs-CZ" sz="800" dirty="0" smtClean="0">
                <a:solidFill>
                  <a:srgbClr val="002060"/>
                </a:solidFill>
              </a:rPr>
              <a:t> </a:t>
            </a:r>
            <a:r>
              <a:rPr lang="en-US" sz="800" dirty="0" smtClean="0">
                <a:solidFill>
                  <a:srgbClr val="002060"/>
                </a:solidFill>
              </a:rPr>
              <a:t>field</a:t>
            </a:r>
            <a:endParaRPr lang="en-US" sz="800" dirty="0">
              <a:solidFill>
                <a:srgbClr val="002060"/>
              </a:solidFill>
            </a:endParaRPr>
          </a:p>
        </p:txBody>
      </p:sp>
      <p:sp>
        <p:nvSpPr>
          <p:cNvPr id="15" name="TextovéPole 14"/>
          <p:cNvSpPr txBox="1"/>
          <p:nvPr/>
        </p:nvSpPr>
        <p:spPr>
          <a:xfrm>
            <a:off x="2961215" y="3068826"/>
            <a:ext cx="800101" cy="200055"/>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cs-CZ" sz="700" dirty="0" smtClean="0"/>
              <a:t>Fovea lutea</a:t>
            </a:r>
            <a:endParaRPr lang="en-US" sz="700" dirty="0"/>
          </a:p>
        </p:txBody>
      </p:sp>
      <p:sp>
        <p:nvSpPr>
          <p:cNvPr id="16" name="TextovéPole 15"/>
          <p:cNvSpPr txBox="1"/>
          <p:nvPr/>
        </p:nvSpPr>
        <p:spPr>
          <a:xfrm flipH="1">
            <a:off x="4871399" y="1285593"/>
            <a:ext cx="1718911" cy="253916"/>
          </a:xfrm>
          <a:prstGeom prst="rect">
            <a:avLst/>
          </a:prstGeom>
          <a:solidFill>
            <a:schemeClr val="bg1"/>
          </a:solidFill>
        </p:spPr>
        <p:txBody>
          <a:bodyPr wrap="square" rtlCol="0">
            <a:spAutoFit/>
          </a:bodyPr>
          <a:lstStyle/>
          <a:p>
            <a:r>
              <a:rPr lang="en-US" sz="1050" dirty="0" smtClean="0"/>
              <a:t>Right eye - nothing</a:t>
            </a:r>
            <a:endParaRPr lang="en-US" sz="1050" dirty="0"/>
          </a:p>
        </p:txBody>
      </p:sp>
      <p:sp>
        <p:nvSpPr>
          <p:cNvPr id="17" name="TextovéPole 16"/>
          <p:cNvSpPr txBox="1"/>
          <p:nvPr/>
        </p:nvSpPr>
        <p:spPr>
          <a:xfrm>
            <a:off x="7283237" y="115928"/>
            <a:ext cx="4593329" cy="338554"/>
          </a:xfrm>
          <a:prstGeom prst="rect">
            <a:avLst/>
          </a:prstGeom>
          <a:solidFill>
            <a:schemeClr val="tx2">
              <a:lumMod val="50000"/>
              <a:lumOff val="50000"/>
            </a:schemeClr>
          </a:solidFill>
        </p:spPr>
        <p:txBody>
          <a:bodyPr wrap="square" rtlCol="0">
            <a:spAutoFit/>
          </a:bodyPr>
          <a:lstStyle/>
          <a:p>
            <a:r>
              <a:rPr lang="en-US" sz="1600" dirty="0" smtClean="0">
                <a:solidFill>
                  <a:schemeClr val="bg1"/>
                </a:solidFill>
              </a:rPr>
              <a:t>Near</a:t>
            </a:r>
            <a:r>
              <a:rPr lang="cs-CZ" sz="1600" dirty="0" smtClean="0">
                <a:solidFill>
                  <a:schemeClr val="bg1"/>
                </a:solidFill>
              </a:rPr>
              <a:t> point – </a:t>
            </a:r>
            <a:r>
              <a:rPr lang="en-US" sz="1600" dirty="0" smtClean="0">
                <a:solidFill>
                  <a:schemeClr val="bg1"/>
                </a:solidFill>
              </a:rPr>
              <a:t>right</a:t>
            </a:r>
            <a:r>
              <a:rPr lang="cs-CZ" sz="1600" dirty="0" smtClean="0">
                <a:solidFill>
                  <a:schemeClr val="bg1"/>
                </a:solidFill>
              </a:rPr>
              <a:t> </a:t>
            </a:r>
            <a:r>
              <a:rPr lang="en-US" sz="1600" dirty="0" smtClean="0">
                <a:solidFill>
                  <a:schemeClr val="bg1"/>
                </a:solidFill>
              </a:rPr>
              <a:t>clip</a:t>
            </a:r>
            <a:r>
              <a:rPr lang="cs-CZ" sz="1600" dirty="0" smtClean="0">
                <a:solidFill>
                  <a:schemeClr val="bg1"/>
                </a:solidFill>
              </a:rPr>
              <a:t> </a:t>
            </a:r>
            <a:r>
              <a:rPr lang="en-US" sz="1600" dirty="0" smtClean="0">
                <a:solidFill>
                  <a:schemeClr val="bg1"/>
                </a:solidFill>
              </a:rPr>
              <a:t>is</a:t>
            </a:r>
            <a:r>
              <a:rPr lang="cs-CZ" sz="1600" dirty="0" smtClean="0">
                <a:solidFill>
                  <a:schemeClr val="bg1"/>
                </a:solidFill>
              </a:rPr>
              <a:t> </a:t>
            </a:r>
            <a:r>
              <a:rPr lang="en-US" sz="1600" dirty="0" smtClean="0">
                <a:solidFill>
                  <a:schemeClr val="bg1"/>
                </a:solidFill>
              </a:rPr>
              <a:t>closed</a:t>
            </a:r>
            <a:r>
              <a:rPr lang="cs-CZ" sz="1600" dirty="0" smtClean="0">
                <a:solidFill>
                  <a:schemeClr val="bg1"/>
                </a:solidFill>
              </a:rPr>
              <a:t> (</a:t>
            </a:r>
            <a:r>
              <a:rPr lang="en-US" sz="1600" dirty="0" smtClean="0">
                <a:solidFill>
                  <a:schemeClr val="bg1"/>
                </a:solidFill>
              </a:rPr>
              <a:t>right</a:t>
            </a:r>
            <a:r>
              <a:rPr lang="cs-CZ" sz="1600" dirty="0" smtClean="0">
                <a:solidFill>
                  <a:schemeClr val="bg1"/>
                </a:solidFill>
              </a:rPr>
              <a:t> </a:t>
            </a:r>
            <a:r>
              <a:rPr lang="en-ZW" sz="1600" dirty="0" smtClean="0">
                <a:solidFill>
                  <a:schemeClr val="bg1"/>
                </a:solidFill>
              </a:rPr>
              <a:t>eye</a:t>
            </a:r>
            <a:r>
              <a:rPr lang="cs-CZ" sz="1600" dirty="0" smtClean="0">
                <a:solidFill>
                  <a:schemeClr val="bg1"/>
                </a:solidFill>
              </a:rPr>
              <a:t>)</a:t>
            </a:r>
            <a:endParaRPr lang="en-US" sz="1600" dirty="0">
              <a:solidFill>
                <a:schemeClr val="bg1"/>
              </a:solidFill>
            </a:endParaRPr>
          </a:p>
        </p:txBody>
      </p:sp>
      <p:sp>
        <p:nvSpPr>
          <p:cNvPr id="18" name="TextovéPole 17"/>
          <p:cNvSpPr txBox="1"/>
          <p:nvPr/>
        </p:nvSpPr>
        <p:spPr>
          <a:xfrm flipH="1">
            <a:off x="7589199" y="1285593"/>
            <a:ext cx="1718911" cy="253916"/>
          </a:xfrm>
          <a:prstGeom prst="rect">
            <a:avLst/>
          </a:prstGeom>
          <a:solidFill>
            <a:schemeClr val="bg1"/>
          </a:solidFill>
        </p:spPr>
        <p:txBody>
          <a:bodyPr wrap="square" rtlCol="0">
            <a:spAutoFit/>
          </a:bodyPr>
          <a:lstStyle/>
          <a:p>
            <a:r>
              <a:rPr lang="en-US" sz="1050" dirty="0" smtClean="0"/>
              <a:t>Left</a:t>
            </a:r>
            <a:r>
              <a:rPr lang="cs-CZ" sz="1050" dirty="0" smtClean="0"/>
              <a:t> </a:t>
            </a:r>
            <a:r>
              <a:rPr lang="en-US" sz="1050" dirty="0" smtClean="0"/>
              <a:t>eye - nothing</a:t>
            </a:r>
            <a:endParaRPr lang="en-US" sz="1050" dirty="0"/>
          </a:p>
        </p:txBody>
      </p:sp>
      <p:sp>
        <p:nvSpPr>
          <p:cNvPr id="35" name="TextovéPole 34"/>
          <p:cNvSpPr txBox="1"/>
          <p:nvPr/>
        </p:nvSpPr>
        <p:spPr>
          <a:xfrm>
            <a:off x="10624118" y="505281"/>
            <a:ext cx="1045679" cy="307777"/>
          </a:xfrm>
          <a:prstGeom prst="rect">
            <a:avLst/>
          </a:prstGeom>
          <a:solidFill>
            <a:schemeClr val="bg1"/>
          </a:solidFill>
        </p:spPr>
        <p:txBody>
          <a:bodyPr wrap="square" rtlCol="0">
            <a:spAutoFit/>
          </a:bodyPr>
          <a:lstStyle/>
          <a:p>
            <a:pPr algn="r"/>
            <a:r>
              <a:rPr lang="cs-CZ" sz="700" dirty="0" smtClean="0"/>
              <a:t> </a:t>
            </a:r>
            <a:r>
              <a:rPr lang="en-US" sz="700" dirty="0" smtClean="0"/>
              <a:t>Right</a:t>
            </a:r>
            <a:r>
              <a:rPr lang="cs-CZ" sz="700" dirty="0" smtClean="0"/>
              <a:t> </a:t>
            </a:r>
            <a:r>
              <a:rPr lang="en-US" sz="700" dirty="0" smtClean="0"/>
              <a:t>side</a:t>
            </a:r>
            <a:r>
              <a:rPr lang="cs-CZ" sz="700" dirty="0" smtClean="0"/>
              <a:t> of </a:t>
            </a:r>
            <a:r>
              <a:rPr lang="en-US" sz="700" dirty="0" smtClean="0"/>
              <a:t>blurred</a:t>
            </a:r>
            <a:r>
              <a:rPr lang="cs-CZ" sz="700" dirty="0" smtClean="0"/>
              <a:t> point </a:t>
            </a:r>
            <a:r>
              <a:rPr lang="en-US" sz="700" dirty="0" smtClean="0"/>
              <a:t>disappeared</a:t>
            </a:r>
            <a:endParaRPr lang="en-US" sz="700" dirty="0"/>
          </a:p>
        </p:txBody>
      </p:sp>
      <p:sp>
        <p:nvSpPr>
          <p:cNvPr id="36" name="TextovéPole 35"/>
          <p:cNvSpPr txBox="1"/>
          <p:nvPr/>
        </p:nvSpPr>
        <p:spPr>
          <a:xfrm>
            <a:off x="10752974" y="1533198"/>
            <a:ext cx="742381" cy="215444"/>
          </a:xfrm>
          <a:prstGeom prst="rect">
            <a:avLst/>
          </a:prstGeom>
          <a:solidFill>
            <a:schemeClr val="bg1"/>
          </a:solidFill>
        </p:spPr>
        <p:txBody>
          <a:bodyPr wrap="square" rtlCol="0">
            <a:spAutoFit/>
          </a:bodyPr>
          <a:lstStyle/>
          <a:p>
            <a:r>
              <a:rPr lang="en-US" sz="800" dirty="0" smtClean="0">
                <a:solidFill>
                  <a:srgbClr val="002060"/>
                </a:solidFill>
              </a:rPr>
              <a:t>Visual</a:t>
            </a:r>
            <a:r>
              <a:rPr lang="cs-CZ" sz="800" dirty="0" smtClean="0">
                <a:solidFill>
                  <a:srgbClr val="002060"/>
                </a:solidFill>
              </a:rPr>
              <a:t> </a:t>
            </a:r>
            <a:r>
              <a:rPr lang="en-US" sz="800" dirty="0" smtClean="0">
                <a:solidFill>
                  <a:srgbClr val="002060"/>
                </a:solidFill>
              </a:rPr>
              <a:t>field</a:t>
            </a:r>
            <a:endParaRPr lang="en-US" sz="800" dirty="0">
              <a:solidFill>
                <a:srgbClr val="002060"/>
              </a:solidFill>
            </a:endParaRPr>
          </a:p>
        </p:txBody>
      </p:sp>
      <p:sp>
        <p:nvSpPr>
          <p:cNvPr id="37" name="TextovéPole 36"/>
          <p:cNvSpPr txBox="1"/>
          <p:nvPr/>
        </p:nvSpPr>
        <p:spPr>
          <a:xfrm>
            <a:off x="10537226" y="3010640"/>
            <a:ext cx="800101" cy="200055"/>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cs-CZ" sz="700" dirty="0" smtClean="0"/>
              <a:t>Fovea lutea</a:t>
            </a:r>
            <a:endParaRPr lang="en-US" sz="700" dirty="0"/>
          </a:p>
        </p:txBody>
      </p:sp>
      <p:grpSp>
        <p:nvGrpSpPr>
          <p:cNvPr id="38" name="Skupina 37"/>
          <p:cNvGrpSpPr/>
          <p:nvPr/>
        </p:nvGrpSpPr>
        <p:grpSpPr>
          <a:xfrm>
            <a:off x="2445335" y="2065596"/>
            <a:ext cx="1386612" cy="541865"/>
            <a:chOff x="6978650" y="2794001"/>
            <a:chExt cx="668339" cy="369332"/>
          </a:xfrm>
        </p:grpSpPr>
        <p:sp>
          <p:nvSpPr>
            <p:cNvPr id="39" name="TextovéPole 38"/>
            <p:cNvSpPr txBox="1"/>
            <p:nvPr/>
          </p:nvSpPr>
          <p:spPr>
            <a:xfrm>
              <a:off x="6978650" y="2794001"/>
              <a:ext cx="508000" cy="369332"/>
            </a:xfrm>
            <a:prstGeom prst="rect">
              <a:avLst/>
            </a:prstGeom>
            <a:solidFill>
              <a:schemeClr val="bg1"/>
            </a:solidFill>
          </p:spPr>
          <p:txBody>
            <a:bodyPr wrap="square" rtlCol="0">
              <a:spAutoFit/>
            </a:bodyPr>
            <a:lstStyle/>
            <a:p>
              <a:endParaRPr lang="en-US" dirty="0"/>
            </a:p>
          </p:txBody>
        </p:sp>
        <p:sp>
          <p:nvSpPr>
            <p:cNvPr id="40" name="Obdélník 11"/>
            <p:cNvSpPr/>
            <p:nvPr/>
          </p:nvSpPr>
          <p:spPr>
            <a:xfrm>
              <a:off x="7397751" y="2895600"/>
              <a:ext cx="249238" cy="165100"/>
            </a:xfrm>
            <a:custGeom>
              <a:avLst/>
              <a:gdLst>
                <a:gd name="connsiteX0" fmla="*/ 0 w 220663"/>
                <a:gd name="connsiteY0" fmla="*/ 0 h 165100"/>
                <a:gd name="connsiteX1" fmla="*/ 220663 w 220663"/>
                <a:gd name="connsiteY1" fmla="*/ 0 h 165100"/>
                <a:gd name="connsiteX2" fmla="*/ 220663 w 220663"/>
                <a:gd name="connsiteY2" fmla="*/ 165100 h 165100"/>
                <a:gd name="connsiteX3" fmla="*/ 0 w 220663"/>
                <a:gd name="connsiteY3" fmla="*/ 165100 h 165100"/>
                <a:gd name="connsiteX4" fmla="*/ 0 w 220663"/>
                <a:gd name="connsiteY4" fmla="*/ 0 h 165100"/>
                <a:gd name="connsiteX0" fmla="*/ 0 w 249238"/>
                <a:gd name="connsiteY0" fmla="*/ 0 h 165100"/>
                <a:gd name="connsiteX1" fmla="*/ 220663 w 249238"/>
                <a:gd name="connsiteY1" fmla="*/ 0 h 165100"/>
                <a:gd name="connsiteX2" fmla="*/ 249238 w 249238"/>
                <a:gd name="connsiteY2" fmla="*/ 101600 h 165100"/>
                <a:gd name="connsiteX3" fmla="*/ 0 w 249238"/>
                <a:gd name="connsiteY3" fmla="*/ 165100 h 165100"/>
                <a:gd name="connsiteX4" fmla="*/ 0 w 249238"/>
                <a:gd name="connsiteY4" fmla="*/ 0 h 165100"/>
                <a:gd name="connsiteX0" fmla="*/ 0 w 249238"/>
                <a:gd name="connsiteY0" fmla="*/ 0 h 165100"/>
                <a:gd name="connsiteX1" fmla="*/ 206375 w 249238"/>
                <a:gd name="connsiteY1" fmla="*/ 23812 h 165100"/>
                <a:gd name="connsiteX2" fmla="*/ 249238 w 249238"/>
                <a:gd name="connsiteY2" fmla="*/ 101600 h 165100"/>
                <a:gd name="connsiteX3" fmla="*/ 0 w 249238"/>
                <a:gd name="connsiteY3" fmla="*/ 165100 h 165100"/>
                <a:gd name="connsiteX4" fmla="*/ 0 w 249238"/>
                <a:gd name="connsiteY4" fmla="*/ 0 h 16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238" h="165100">
                  <a:moveTo>
                    <a:pt x="0" y="0"/>
                  </a:moveTo>
                  <a:lnTo>
                    <a:pt x="206375" y="23812"/>
                  </a:lnTo>
                  <a:lnTo>
                    <a:pt x="249238" y="101600"/>
                  </a:lnTo>
                  <a:lnTo>
                    <a:pt x="0" y="165100"/>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693509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p:cNvSpPr/>
          <p:nvPr/>
        </p:nvSpPr>
        <p:spPr>
          <a:xfrm>
            <a:off x="0" y="0"/>
            <a:ext cx="200955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7" name="Nadpis 6"/>
          <p:cNvSpPr>
            <a:spLocks noGrp="1"/>
          </p:cNvSpPr>
          <p:nvPr>
            <p:ph type="title"/>
          </p:nvPr>
        </p:nvSpPr>
        <p:spPr>
          <a:xfrm rot="16200000">
            <a:off x="-1525505" y="2915866"/>
            <a:ext cx="5502752" cy="1205858"/>
          </a:xfrm>
        </p:spPr>
        <p:txBody>
          <a:bodyPr>
            <a:normAutofit fontScale="90000"/>
          </a:bodyPr>
          <a:lstStyle/>
          <a:p>
            <a:r>
              <a:rPr lang="en-US" sz="7300" dirty="0" smtClean="0">
                <a:solidFill>
                  <a:schemeClr val="bg1"/>
                </a:solidFill>
              </a:rPr>
              <a:t>Visual field</a:t>
            </a:r>
            <a:br>
              <a:rPr lang="en-US" sz="7300" dirty="0" smtClean="0">
                <a:solidFill>
                  <a:schemeClr val="bg1"/>
                </a:solidFill>
              </a:rPr>
            </a:br>
            <a:r>
              <a:rPr lang="en-US" sz="4900" dirty="0" smtClean="0">
                <a:solidFill>
                  <a:schemeClr val="bg1"/>
                </a:solidFill>
              </a:rPr>
              <a:t>Theoretical background</a:t>
            </a:r>
            <a:endParaRPr lang="en-US" sz="3600" dirty="0"/>
          </a:p>
        </p:txBody>
      </p:sp>
      <p:sp>
        <p:nvSpPr>
          <p:cNvPr id="8" name="Zástupný symbol pro text 7"/>
          <p:cNvSpPr>
            <a:spLocks noGrp="1"/>
          </p:cNvSpPr>
          <p:nvPr>
            <p:ph type="body" idx="1"/>
          </p:nvPr>
        </p:nvSpPr>
        <p:spPr>
          <a:xfrm>
            <a:off x="2172870" y="383127"/>
            <a:ext cx="5937858" cy="6271335"/>
          </a:xfrm>
        </p:spPr>
        <p:txBody>
          <a:bodyPr>
            <a:normAutofit/>
          </a:bodyPr>
          <a:lstStyle/>
          <a:p>
            <a:r>
              <a:rPr lang="cs-CZ" sz="1800" dirty="0" smtClean="0">
                <a:solidFill>
                  <a:schemeClr val="bg2">
                    <a:lumMod val="50000"/>
                  </a:schemeClr>
                </a:solidFill>
              </a:rPr>
              <a:t>Perimetry</a:t>
            </a:r>
            <a:endParaRPr lang="cs-CZ" sz="1600" dirty="0" smtClean="0">
              <a:solidFill>
                <a:schemeClr val="bg2">
                  <a:lumMod val="50000"/>
                </a:schemeClr>
              </a:solidFill>
            </a:endParaRPr>
          </a:p>
          <a:p>
            <a:pPr marL="342900" indent="-342900">
              <a:buFont typeface="+mj-lt"/>
              <a:buAutoNum type="arabicPeriod"/>
            </a:pPr>
            <a:r>
              <a:rPr lang="en-US" sz="1600" b="1" u="sng" dirty="0" smtClean="0">
                <a:solidFill>
                  <a:schemeClr val="bg2">
                    <a:lumMod val="50000"/>
                  </a:schemeClr>
                </a:solidFill>
              </a:rPr>
              <a:t>Kinetic</a:t>
            </a:r>
            <a:r>
              <a:rPr lang="cs-CZ" sz="1600" b="1" u="sng" dirty="0" smtClean="0">
                <a:solidFill>
                  <a:schemeClr val="bg2">
                    <a:lumMod val="50000"/>
                  </a:schemeClr>
                </a:solidFill>
              </a:rPr>
              <a:t> </a:t>
            </a:r>
            <a:r>
              <a:rPr lang="en-US" sz="1600" b="1" u="sng" dirty="0" smtClean="0">
                <a:solidFill>
                  <a:schemeClr val="bg2">
                    <a:lumMod val="50000"/>
                  </a:schemeClr>
                </a:solidFill>
              </a:rPr>
              <a:t>perimeter</a:t>
            </a:r>
            <a:r>
              <a:rPr lang="cs-CZ" sz="1600" b="1" u="sng" dirty="0" smtClean="0">
                <a:solidFill>
                  <a:schemeClr val="bg2">
                    <a:lumMod val="50000"/>
                  </a:schemeClr>
                </a:solidFill>
              </a:rPr>
              <a:t>:</a:t>
            </a:r>
          </a:p>
          <a:p>
            <a:pPr marL="742950" lvl="1" indent="-285750">
              <a:buFont typeface="Arial" panose="020B0604020202020204" pitchFamily="34" charset="0"/>
              <a:buChar char="•"/>
            </a:pPr>
            <a:r>
              <a:rPr lang="en-US" sz="1600" dirty="0">
                <a:solidFill>
                  <a:schemeClr val="tx1"/>
                </a:solidFill>
              </a:rPr>
              <a:t>Examination is performed on a rotating perimeter with moving targets. The task of examinee is in reporting the changes in visibility of the target or </a:t>
            </a:r>
            <a:r>
              <a:rPr lang="en-US" sz="1600" dirty="0" err="1" smtClean="0">
                <a:solidFill>
                  <a:schemeClr val="tx1"/>
                </a:solidFill>
              </a:rPr>
              <a:t>colo</a:t>
            </a:r>
            <a:r>
              <a:rPr lang="cs-CZ" sz="1600" dirty="0" smtClean="0">
                <a:solidFill>
                  <a:schemeClr val="tx1"/>
                </a:solidFill>
              </a:rPr>
              <a:t>u</a:t>
            </a:r>
            <a:r>
              <a:rPr lang="en-US" sz="1600" dirty="0" smtClean="0">
                <a:solidFill>
                  <a:schemeClr val="tx1"/>
                </a:solidFill>
              </a:rPr>
              <a:t>r</a:t>
            </a:r>
            <a:r>
              <a:rPr lang="en-US" sz="1600" dirty="0">
                <a:solidFill>
                  <a:schemeClr val="tx1"/>
                </a:solidFill>
              </a:rPr>
              <a:t>. </a:t>
            </a:r>
            <a:endParaRPr lang="cs-CZ" sz="1600" dirty="0" smtClean="0">
              <a:solidFill>
                <a:schemeClr val="tx1"/>
              </a:solidFill>
            </a:endParaRPr>
          </a:p>
          <a:p>
            <a:pPr marL="742950" lvl="1" indent="-285750">
              <a:buFont typeface="Arial" panose="020B0604020202020204" pitchFamily="34" charset="0"/>
              <a:buChar char="•"/>
            </a:pPr>
            <a:r>
              <a:rPr lang="en-US" sz="1600" dirty="0" smtClean="0">
                <a:solidFill>
                  <a:schemeClr val="tx1"/>
                </a:solidFill>
              </a:rPr>
              <a:t>The </a:t>
            </a:r>
            <a:r>
              <a:rPr lang="en-US" sz="1600" dirty="0">
                <a:solidFill>
                  <a:schemeClr val="tx1"/>
                </a:solidFill>
              </a:rPr>
              <a:t>method is less accurate </a:t>
            </a:r>
            <a:r>
              <a:rPr lang="cs-CZ" sz="1600" dirty="0" err="1" smtClean="0">
                <a:solidFill>
                  <a:schemeClr val="tx1"/>
                </a:solidFill>
              </a:rPr>
              <a:t>than</a:t>
            </a:r>
            <a:r>
              <a:rPr lang="cs-CZ" sz="1600" dirty="0" smtClean="0">
                <a:solidFill>
                  <a:schemeClr val="tx1"/>
                </a:solidFill>
              </a:rPr>
              <a:t> </a:t>
            </a:r>
            <a:r>
              <a:rPr lang="cs-CZ" sz="1600" dirty="0" err="1" smtClean="0">
                <a:solidFill>
                  <a:schemeClr val="tx1"/>
                </a:solidFill>
              </a:rPr>
              <a:t>the</a:t>
            </a:r>
            <a:r>
              <a:rPr lang="cs-CZ" sz="1600" dirty="0" smtClean="0">
                <a:solidFill>
                  <a:schemeClr val="tx1"/>
                </a:solidFill>
              </a:rPr>
              <a:t> </a:t>
            </a:r>
            <a:r>
              <a:rPr lang="en-US" sz="1600" dirty="0" smtClean="0">
                <a:solidFill>
                  <a:schemeClr val="tx1"/>
                </a:solidFill>
              </a:rPr>
              <a:t>static perimetry</a:t>
            </a:r>
            <a:r>
              <a:rPr lang="cs-CZ" sz="1600" dirty="0" smtClean="0">
                <a:solidFill>
                  <a:schemeClr val="tx1"/>
                </a:solidFill>
              </a:rPr>
              <a:t>.</a:t>
            </a:r>
            <a:endParaRPr lang="cs-CZ" sz="1600" dirty="0">
              <a:solidFill>
                <a:schemeClr val="tx1"/>
              </a:solidFill>
            </a:endParaRPr>
          </a:p>
          <a:p>
            <a:pPr marL="342900" indent="-342900">
              <a:buFont typeface="+mj-lt"/>
              <a:buAutoNum type="arabicPeriod"/>
            </a:pPr>
            <a:r>
              <a:rPr lang="cs-CZ" sz="1600" b="1" u="sng" dirty="0" smtClean="0">
                <a:solidFill>
                  <a:schemeClr val="bg2">
                    <a:lumMod val="50000"/>
                  </a:schemeClr>
                </a:solidFill>
              </a:rPr>
              <a:t>Static </a:t>
            </a:r>
            <a:r>
              <a:rPr lang="en-US" sz="1600" b="1" u="sng" dirty="0" smtClean="0">
                <a:solidFill>
                  <a:schemeClr val="bg2">
                    <a:lumMod val="50000"/>
                  </a:schemeClr>
                </a:solidFill>
              </a:rPr>
              <a:t>perimeter</a:t>
            </a:r>
            <a:r>
              <a:rPr lang="cs-CZ" sz="1600" b="1" u="sng" dirty="0" smtClean="0">
                <a:solidFill>
                  <a:schemeClr val="bg2">
                    <a:lumMod val="50000"/>
                  </a:schemeClr>
                </a:solidFill>
              </a:rPr>
              <a:t>:</a:t>
            </a:r>
          </a:p>
          <a:p>
            <a:pPr marL="914400" lvl="1" indent="-457200" algn="just">
              <a:buFont typeface="Arial" panose="020B0604020202020204" pitchFamily="34" charset="0"/>
              <a:buChar char="•"/>
            </a:pPr>
            <a:r>
              <a:rPr lang="en-US" sz="1600" dirty="0" smtClean="0">
                <a:solidFill>
                  <a:schemeClr val="tx1"/>
                </a:solidFill>
              </a:rPr>
              <a:t>Examinee</a:t>
            </a:r>
            <a:r>
              <a:rPr lang="cs-CZ" sz="1600" dirty="0" smtClean="0">
                <a:solidFill>
                  <a:schemeClr val="tx1"/>
                </a:solidFill>
              </a:rPr>
              <a:t> </a:t>
            </a:r>
            <a:r>
              <a:rPr lang="en-US" sz="1600" dirty="0" smtClean="0">
                <a:solidFill>
                  <a:schemeClr val="tx1"/>
                </a:solidFill>
              </a:rPr>
              <a:t>is </a:t>
            </a:r>
            <a:r>
              <a:rPr lang="en-US" sz="1600" dirty="0">
                <a:solidFill>
                  <a:schemeClr val="tx1"/>
                </a:solidFill>
              </a:rPr>
              <a:t>focused on a point located in the middle of a screen as soon as elsewhere appears light point and investigated it registers, all confirm by </a:t>
            </a:r>
            <a:r>
              <a:rPr lang="en-US" sz="1600" dirty="0" smtClean="0">
                <a:solidFill>
                  <a:schemeClr val="tx1"/>
                </a:solidFill>
              </a:rPr>
              <a:t>pressing</a:t>
            </a:r>
            <a:r>
              <a:rPr lang="cs-CZ" sz="1600" dirty="0">
                <a:solidFill>
                  <a:schemeClr val="tx1"/>
                </a:solidFill>
              </a:rPr>
              <a:t> </a:t>
            </a:r>
            <a:r>
              <a:rPr lang="cs-CZ" sz="1600" dirty="0" smtClean="0">
                <a:solidFill>
                  <a:schemeClr val="tx1"/>
                </a:solidFill>
              </a:rPr>
              <a:t>a </a:t>
            </a:r>
            <a:r>
              <a:rPr lang="en-US" sz="1600" dirty="0" smtClean="0">
                <a:solidFill>
                  <a:schemeClr val="tx1"/>
                </a:solidFill>
              </a:rPr>
              <a:t>button. </a:t>
            </a:r>
            <a:endParaRPr lang="cs-CZ" sz="1600" dirty="0" smtClean="0">
              <a:solidFill>
                <a:schemeClr val="tx1"/>
              </a:solidFill>
            </a:endParaRPr>
          </a:p>
          <a:p>
            <a:pPr marL="914400" lvl="1" indent="-457200" algn="just">
              <a:buFont typeface="Arial" panose="020B0604020202020204" pitchFamily="34" charset="0"/>
              <a:buChar char="•"/>
            </a:pPr>
            <a:r>
              <a:rPr lang="en-US" sz="1600" dirty="0" smtClean="0">
                <a:solidFill>
                  <a:schemeClr val="tx1"/>
                </a:solidFill>
              </a:rPr>
              <a:t>Static </a:t>
            </a:r>
            <a:r>
              <a:rPr lang="en-US" sz="1600" dirty="0">
                <a:solidFill>
                  <a:schemeClr val="tx1"/>
                </a:solidFill>
              </a:rPr>
              <a:t>perimetry </a:t>
            </a:r>
            <a:r>
              <a:rPr lang="cs-CZ" sz="1600" dirty="0" err="1" smtClean="0">
                <a:solidFill>
                  <a:schemeClr val="tx1"/>
                </a:solidFill>
              </a:rPr>
              <a:t>is</a:t>
            </a:r>
            <a:r>
              <a:rPr lang="en-US" sz="1600" dirty="0" smtClean="0">
                <a:solidFill>
                  <a:schemeClr val="tx1"/>
                </a:solidFill>
              </a:rPr>
              <a:t> </a:t>
            </a:r>
            <a:r>
              <a:rPr lang="en-US" sz="1600" dirty="0">
                <a:solidFill>
                  <a:schemeClr val="tx1"/>
                </a:solidFill>
              </a:rPr>
              <a:t>more sensitive than kinetic.</a:t>
            </a:r>
            <a:endParaRPr lang="cs-CZ" sz="1600" b="1" dirty="0">
              <a:solidFill>
                <a:schemeClr val="tx1"/>
              </a:solidFill>
            </a:endParaRPr>
          </a:p>
        </p:txBody>
      </p:sp>
      <p:pic>
        <p:nvPicPr>
          <p:cNvPr id="2050" name="Picture 2" descr="http://www.oculus.cz/obr/twin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8372" y="289064"/>
            <a:ext cx="333375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mg.medicalexpo.com/images_me/photo-g/70767-1491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7601" y="3429000"/>
            <a:ext cx="2450465" cy="305037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Přímá spojnice 2"/>
          <p:cNvCxnSpPr/>
          <p:nvPr/>
        </p:nvCxnSpPr>
        <p:spPr>
          <a:xfrm>
            <a:off x="8348472" y="219456"/>
            <a:ext cx="0" cy="6135624"/>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5" name="Přímá spojnice 4"/>
          <p:cNvCxnSpPr/>
          <p:nvPr/>
        </p:nvCxnSpPr>
        <p:spPr>
          <a:xfrm flipH="1">
            <a:off x="8567928" y="3081528"/>
            <a:ext cx="348150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6" name="TextovéPole 5"/>
          <p:cNvSpPr txBox="1"/>
          <p:nvPr/>
        </p:nvSpPr>
        <p:spPr>
          <a:xfrm>
            <a:off x="8603777" y="6201191"/>
            <a:ext cx="1704905" cy="307777"/>
          </a:xfrm>
          <a:prstGeom prst="rect">
            <a:avLst/>
          </a:prstGeom>
          <a:noFill/>
        </p:spPr>
        <p:txBody>
          <a:bodyPr wrap="square" rtlCol="0">
            <a:spAutoFit/>
          </a:bodyPr>
          <a:lstStyle/>
          <a:p>
            <a:r>
              <a:rPr lang="cs-CZ" sz="1400" dirty="0" smtClean="0">
                <a:solidFill>
                  <a:schemeClr val="accent1"/>
                </a:solidFill>
              </a:rPr>
              <a:t>Static </a:t>
            </a:r>
            <a:r>
              <a:rPr lang="en-US" sz="1400" dirty="0" smtClean="0">
                <a:solidFill>
                  <a:schemeClr val="accent1"/>
                </a:solidFill>
              </a:rPr>
              <a:t>perimeter</a:t>
            </a:r>
            <a:endParaRPr lang="en-US" sz="1400" dirty="0">
              <a:solidFill>
                <a:schemeClr val="accent1"/>
              </a:solidFill>
            </a:endParaRPr>
          </a:p>
        </p:txBody>
      </p:sp>
      <p:sp>
        <p:nvSpPr>
          <p:cNvPr id="13" name="TextovéPole 12"/>
          <p:cNvSpPr txBox="1"/>
          <p:nvPr/>
        </p:nvSpPr>
        <p:spPr>
          <a:xfrm>
            <a:off x="8567928" y="2807758"/>
            <a:ext cx="1704905" cy="307777"/>
          </a:xfrm>
          <a:prstGeom prst="rect">
            <a:avLst/>
          </a:prstGeom>
          <a:noFill/>
        </p:spPr>
        <p:txBody>
          <a:bodyPr wrap="square" rtlCol="0">
            <a:spAutoFit/>
          </a:bodyPr>
          <a:lstStyle/>
          <a:p>
            <a:r>
              <a:rPr lang="en-US" sz="1400" dirty="0" smtClean="0">
                <a:solidFill>
                  <a:schemeClr val="accent1"/>
                </a:solidFill>
              </a:rPr>
              <a:t>Kinetic</a:t>
            </a:r>
            <a:r>
              <a:rPr lang="cs-CZ" sz="1400" dirty="0" smtClean="0">
                <a:solidFill>
                  <a:schemeClr val="accent1"/>
                </a:solidFill>
              </a:rPr>
              <a:t> </a:t>
            </a:r>
            <a:r>
              <a:rPr lang="en-ZW" sz="1400" dirty="0" smtClean="0">
                <a:solidFill>
                  <a:schemeClr val="accent1"/>
                </a:solidFill>
              </a:rPr>
              <a:t>perimeter</a:t>
            </a:r>
            <a:endParaRPr lang="en-ZW" sz="1400" dirty="0">
              <a:solidFill>
                <a:schemeClr val="accent1"/>
              </a:solidFill>
            </a:endParaRPr>
          </a:p>
        </p:txBody>
      </p:sp>
    </p:spTree>
    <p:extLst>
      <p:ext uri="{BB962C8B-B14F-4D97-AF65-F5344CB8AC3E}">
        <p14:creationId xmlns:p14="http://schemas.microsoft.com/office/powerpoint/2010/main" val="23750811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p:cNvSpPr/>
          <p:nvPr/>
        </p:nvSpPr>
        <p:spPr>
          <a:xfrm>
            <a:off x="0" y="0"/>
            <a:ext cx="200955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7" name="Nadpis 6"/>
          <p:cNvSpPr>
            <a:spLocks noGrp="1"/>
          </p:cNvSpPr>
          <p:nvPr>
            <p:ph type="title"/>
          </p:nvPr>
        </p:nvSpPr>
        <p:spPr>
          <a:xfrm rot="16200000">
            <a:off x="-1525505" y="2915866"/>
            <a:ext cx="5502752" cy="1205858"/>
          </a:xfrm>
        </p:spPr>
        <p:txBody>
          <a:bodyPr>
            <a:normAutofit fontScale="90000"/>
          </a:bodyPr>
          <a:lstStyle/>
          <a:p>
            <a:r>
              <a:rPr lang="en-US" sz="7300" dirty="0" smtClean="0">
                <a:solidFill>
                  <a:schemeClr val="bg1"/>
                </a:solidFill>
              </a:rPr>
              <a:t>Visual field</a:t>
            </a:r>
            <a:br>
              <a:rPr lang="en-US" sz="7300" dirty="0" smtClean="0">
                <a:solidFill>
                  <a:schemeClr val="bg1"/>
                </a:solidFill>
              </a:rPr>
            </a:br>
            <a:r>
              <a:rPr lang="en-US" sz="4900" dirty="0" smtClean="0">
                <a:solidFill>
                  <a:schemeClr val="bg1"/>
                </a:solidFill>
              </a:rPr>
              <a:t>Experimental design</a:t>
            </a:r>
            <a:endParaRPr lang="en-US" sz="2000" dirty="0"/>
          </a:p>
        </p:txBody>
      </p:sp>
      <p:pic>
        <p:nvPicPr>
          <p:cNvPr id="5" name="Obrázek 4"/>
          <p:cNvPicPr/>
          <p:nvPr/>
        </p:nvPicPr>
        <p:blipFill rotWithShape="1">
          <a:blip r:embed="rId2"/>
          <a:srcRect l="7717" t="27313" r="11663" b="16258"/>
          <a:stretch/>
        </p:blipFill>
        <p:spPr bwMode="auto">
          <a:xfrm>
            <a:off x="2087780" y="1175311"/>
            <a:ext cx="5164274" cy="2033213"/>
          </a:xfrm>
          <a:prstGeom prst="rect">
            <a:avLst/>
          </a:prstGeom>
          <a:ln>
            <a:noFill/>
          </a:ln>
          <a:extLst>
            <a:ext uri="{53640926-AAD7-44D8-BBD7-CCE9431645EC}">
              <a14:shadowObscured xmlns:a14="http://schemas.microsoft.com/office/drawing/2010/main"/>
            </a:ext>
          </a:extLst>
        </p:spPr>
      </p:pic>
      <p:pic>
        <p:nvPicPr>
          <p:cNvPr id="6" name="Obrázek 5"/>
          <p:cNvPicPr/>
          <p:nvPr/>
        </p:nvPicPr>
        <p:blipFill rotWithShape="1">
          <a:blip r:embed="rId3"/>
          <a:srcRect l="8672" t="25477" r="15017" b="16258"/>
          <a:stretch/>
        </p:blipFill>
        <p:spPr bwMode="auto">
          <a:xfrm>
            <a:off x="2071184" y="4102218"/>
            <a:ext cx="5048272" cy="2167953"/>
          </a:xfrm>
          <a:prstGeom prst="rect">
            <a:avLst/>
          </a:prstGeom>
          <a:ln>
            <a:noFill/>
          </a:ln>
          <a:extLst>
            <a:ext uri="{53640926-AAD7-44D8-BBD7-CCE9431645EC}">
              <a14:shadowObscured xmlns:a14="http://schemas.microsoft.com/office/drawing/2010/main"/>
            </a:ext>
          </a:extLst>
        </p:spPr>
      </p:pic>
      <p:pic>
        <p:nvPicPr>
          <p:cNvPr id="10" name="Obrázek 9"/>
          <p:cNvPicPr/>
          <p:nvPr/>
        </p:nvPicPr>
        <p:blipFill rotWithShape="1">
          <a:blip r:embed="rId4"/>
          <a:srcRect l="12458" t="23937" r="14306" b="14425"/>
          <a:stretch/>
        </p:blipFill>
        <p:spPr bwMode="auto">
          <a:xfrm>
            <a:off x="7235458" y="1147918"/>
            <a:ext cx="4410394" cy="2087980"/>
          </a:xfrm>
          <a:prstGeom prst="rect">
            <a:avLst/>
          </a:prstGeom>
          <a:ln>
            <a:noFill/>
          </a:ln>
          <a:extLst>
            <a:ext uri="{53640926-AAD7-44D8-BBD7-CCE9431645EC}">
              <a14:shadowObscured xmlns:a14="http://schemas.microsoft.com/office/drawing/2010/main"/>
            </a:ext>
          </a:extLst>
        </p:spPr>
      </p:pic>
      <p:pic>
        <p:nvPicPr>
          <p:cNvPr id="13" name="Obrázek 12"/>
          <p:cNvPicPr/>
          <p:nvPr/>
        </p:nvPicPr>
        <p:blipFill rotWithShape="1">
          <a:blip r:embed="rId5"/>
          <a:srcRect l="53502" t="26921" r="13286" b="17930"/>
          <a:stretch/>
        </p:blipFill>
        <p:spPr bwMode="auto">
          <a:xfrm>
            <a:off x="8463363" y="4006361"/>
            <a:ext cx="2755870" cy="2706887"/>
          </a:xfrm>
          <a:prstGeom prst="rect">
            <a:avLst/>
          </a:prstGeom>
          <a:ln>
            <a:noFill/>
          </a:ln>
          <a:extLst>
            <a:ext uri="{53640926-AAD7-44D8-BBD7-CCE9431645EC}">
              <a14:shadowObscured xmlns:a14="http://schemas.microsoft.com/office/drawing/2010/main"/>
            </a:ext>
          </a:extLst>
        </p:spPr>
      </p:pic>
      <p:sp>
        <p:nvSpPr>
          <p:cNvPr id="2" name="TextovéPole 1"/>
          <p:cNvSpPr txBox="1"/>
          <p:nvPr/>
        </p:nvSpPr>
        <p:spPr>
          <a:xfrm>
            <a:off x="2117785" y="98598"/>
            <a:ext cx="9671756" cy="461665"/>
          </a:xfrm>
          <a:prstGeom prst="rect">
            <a:avLst/>
          </a:prstGeom>
          <a:noFill/>
        </p:spPr>
        <p:txBody>
          <a:bodyPr wrap="square" rtlCol="0">
            <a:spAutoFit/>
          </a:bodyPr>
          <a:lstStyle/>
          <a:p>
            <a:r>
              <a:rPr lang="en-US" sz="2400" b="1" dirty="0" smtClean="0">
                <a:solidFill>
                  <a:schemeClr val="bg2">
                    <a:lumMod val="50000"/>
                  </a:schemeClr>
                </a:solidFill>
              </a:rPr>
              <a:t>Kinetic </a:t>
            </a:r>
            <a:r>
              <a:rPr lang="en-US" sz="2400" b="1" dirty="0">
                <a:solidFill>
                  <a:schemeClr val="bg2">
                    <a:lumMod val="50000"/>
                  </a:schemeClr>
                </a:solidFill>
              </a:rPr>
              <a:t>perimeter - a test of one color for the right eye</a:t>
            </a:r>
            <a:endParaRPr lang="cs-CZ" sz="2400" b="1" dirty="0">
              <a:solidFill>
                <a:schemeClr val="bg2">
                  <a:lumMod val="50000"/>
                </a:schemeClr>
              </a:solidFill>
            </a:endParaRPr>
          </a:p>
        </p:txBody>
      </p:sp>
      <p:sp>
        <p:nvSpPr>
          <p:cNvPr id="3" name="TextovéPole 2"/>
          <p:cNvSpPr txBox="1"/>
          <p:nvPr/>
        </p:nvSpPr>
        <p:spPr>
          <a:xfrm>
            <a:off x="2043178" y="465005"/>
            <a:ext cx="1839433" cy="276999"/>
          </a:xfrm>
          <a:prstGeom prst="rect">
            <a:avLst/>
          </a:prstGeom>
          <a:noFill/>
        </p:spPr>
        <p:txBody>
          <a:bodyPr wrap="square" rtlCol="0">
            <a:spAutoFit/>
          </a:bodyPr>
          <a:lstStyle/>
          <a:p>
            <a:r>
              <a:rPr lang="cs-CZ" sz="1200" dirty="0" smtClean="0">
                <a:solidFill>
                  <a:schemeClr val="bg2">
                    <a:lumMod val="50000"/>
                  </a:schemeClr>
                </a:solidFill>
              </a:rPr>
              <a:t>1. 0°</a:t>
            </a:r>
            <a:endParaRPr lang="cs-CZ" sz="1200" dirty="0">
              <a:solidFill>
                <a:schemeClr val="bg2">
                  <a:lumMod val="50000"/>
                </a:schemeClr>
              </a:solidFill>
            </a:endParaRPr>
          </a:p>
        </p:txBody>
      </p:sp>
      <p:sp>
        <p:nvSpPr>
          <p:cNvPr id="11" name="TextovéPole 10"/>
          <p:cNvSpPr txBox="1"/>
          <p:nvPr/>
        </p:nvSpPr>
        <p:spPr>
          <a:xfrm>
            <a:off x="2117785" y="3402542"/>
            <a:ext cx="1839433" cy="276999"/>
          </a:xfrm>
          <a:prstGeom prst="rect">
            <a:avLst/>
          </a:prstGeom>
          <a:noFill/>
        </p:spPr>
        <p:txBody>
          <a:bodyPr wrap="square" rtlCol="0">
            <a:spAutoFit/>
          </a:bodyPr>
          <a:lstStyle/>
          <a:p>
            <a:r>
              <a:rPr lang="cs-CZ" sz="1200" dirty="0" smtClean="0">
                <a:solidFill>
                  <a:schemeClr val="bg2">
                    <a:lumMod val="50000"/>
                  </a:schemeClr>
                </a:solidFill>
              </a:rPr>
              <a:t>2. 30°</a:t>
            </a:r>
            <a:endParaRPr lang="cs-CZ" sz="1200" dirty="0">
              <a:solidFill>
                <a:schemeClr val="bg2">
                  <a:lumMod val="50000"/>
                </a:schemeClr>
              </a:solidFill>
            </a:endParaRPr>
          </a:p>
        </p:txBody>
      </p:sp>
      <p:sp>
        <p:nvSpPr>
          <p:cNvPr id="14" name="TextovéPole 13"/>
          <p:cNvSpPr txBox="1"/>
          <p:nvPr/>
        </p:nvSpPr>
        <p:spPr>
          <a:xfrm>
            <a:off x="7181087" y="459984"/>
            <a:ext cx="1839433" cy="276999"/>
          </a:xfrm>
          <a:prstGeom prst="rect">
            <a:avLst/>
          </a:prstGeom>
          <a:noFill/>
        </p:spPr>
        <p:txBody>
          <a:bodyPr wrap="square" rtlCol="0">
            <a:spAutoFit/>
          </a:bodyPr>
          <a:lstStyle/>
          <a:p>
            <a:r>
              <a:rPr lang="cs-CZ" sz="1200" dirty="0" smtClean="0">
                <a:solidFill>
                  <a:schemeClr val="bg2">
                    <a:lumMod val="50000"/>
                  </a:schemeClr>
                </a:solidFill>
              </a:rPr>
              <a:t>3. 60°</a:t>
            </a:r>
            <a:endParaRPr lang="cs-CZ" sz="1200" dirty="0">
              <a:solidFill>
                <a:schemeClr val="bg2">
                  <a:lumMod val="50000"/>
                </a:schemeClr>
              </a:solidFill>
            </a:endParaRPr>
          </a:p>
        </p:txBody>
      </p:sp>
      <p:cxnSp>
        <p:nvCxnSpPr>
          <p:cNvPr id="8" name="Přímá spojnice 7"/>
          <p:cNvCxnSpPr/>
          <p:nvPr/>
        </p:nvCxnSpPr>
        <p:spPr>
          <a:xfrm flipH="1">
            <a:off x="2164174" y="3321986"/>
            <a:ext cx="964692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7" name="Přímá spojnice 16"/>
          <p:cNvCxnSpPr/>
          <p:nvPr/>
        </p:nvCxnSpPr>
        <p:spPr>
          <a:xfrm>
            <a:off x="7181088" y="461665"/>
            <a:ext cx="0" cy="6112871"/>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8" name="TextovéPole 17"/>
          <p:cNvSpPr txBox="1"/>
          <p:nvPr/>
        </p:nvSpPr>
        <p:spPr>
          <a:xfrm>
            <a:off x="7234950" y="3542423"/>
            <a:ext cx="4576144" cy="215444"/>
          </a:xfrm>
          <a:prstGeom prst="rect">
            <a:avLst/>
          </a:prstGeom>
          <a:noFill/>
        </p:spPr>
        <p:txBody>
          <a:bodyPr wrap="square" rtlCol="0">
            <a:spAutoFit/>
          </a:bodyPr>
          <a:lstStyle/>
          <a:p>
            <a:pPr algn="just"/>
            <a:r>
              <a:rPr lang="en-US" sz="800" dirty="0"/>
              <a:t>Connect points for </a:t>
            </a:r>
            <a:r>
              <a:rPr lang="en-US" sz="800" dirty="0" err="1" smtClean="0"/>
              <a:t>colo</a:t>
            </a:r>
            <a:r>
              <a:rPr lang="cs-CZ" sz="800" dirty="0" smtClean="0"/>
              <a:t>u</a:t>
            </a:r>
            <a:r>
              <a:rPr lang="en-US" sz="800" dirty="0" smtClean="0"/>
              <a:t>r </a:t>
            </a:r>
            <a:r>
              <a:rPr lang="en-US" sz="800" dirty="0"/>
              <a:t>and movement. Movement should have a greater range than </a:t>
            </a:r>
            <a:r>
              <a:rPr lang="cs-CZ" sz="800" dirty="0" err="1" smtClean="0"/>
              <a:t>the</a:t>
            </a:r>
            <a:r>
              <a:rPr lang="cs-CZ" sz="800" dirty="0" smtClean="0"/>
              <a:t> </a:t>
            </a:r>
            <a:r>
              <a:rPr lang="en-US" sz="800" dirty="0" err="1" smtClean="0"/>
              <a:t>colo</a:t>
            </a:r>
            <a:r>
              <a:rPr lang="cs-CZ" sz="800" dirty="0" smtClean="0"/>
              <a:t>u</a:t>
            </a:r>
            <a:r>
              <a:rPr lang="en-US" sz="800" dirty="0" smtClean="0"/>
              <a:t>r</a:t>
            </a:r>
            <a:r>
              <a:rPr lang="en-US" sz="800" dirty="0"/>
              <a:t>.</a:t>
            </a:r>
            <a:endParaRPr lang="cs-CZ" sz="800" dirty="0"/>
          </a:p>
        </p:txBody>
      </p:sp>
      <p:sp>
        <p:nvSpPr>
          <p:cNvPr id="19" name="Šipka dolů 18"/>
          <p:cNvSpPr/>
          <p:nvPr/>
        </p:nvSpPr>
        <p:spPr>
          <a:xfrm>
            <a:off x="4469820" y="3069423"/>
            <a:ext cx="469558" cy="4940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0" name="Šipka doprava 19"/>
          <p:cNvSpPr/>
          <p:nvPr/>
        </p:nvSpPr>
        <p:spPr>
          <a:xfrm rot="18422973">
            <a:off x="6936182" y="3018031"/>
            <a:ext cx="544181" cy="5333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1" name="Šipka doprava 20"/>
          <p:cNvSpPr/>
          <p:nvPr/>
        </p:nvSpPr>
        <p:spPr>
          <a:xfrm rot="5400000">
            <a:off x="9303635" y="3073740"/>
            <a:ext cx="541980" cy="5333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2" name="TextovéPole 21"/>
          <p:cNvSpPr txBox="1"/>
          <p:nvPr/>
        </p:nvSpPr>
        <p:spPr>
          <a:xfrm>
            <a:off x="2071184" y="619263"/>
            <a:ext cx="5102643" cy="584775"/>
          </a:xfrm>
          <a:prstGeom prst="rect">
            <a:avLst/>
          </a:prstGeom>
          <a:noFill/>
        </p:spPr>
        <p:txBody>
          <a:bodyPr wrap="square" rtlCol="0">
            <a:spAutoFit/>
          </a:bodyPr>
          <a:lstStyle/>
          <a:p>
            <a:pPr algn="just"/>
            <a:r>
              <a:rPr lang="en-US" sz="800" dirty="0" smtClean="0"/>
              <a:t>Left</a:t>
            </a:r>
            <a:r>
              <a:rPr lang="cs-CZ" sz="800" dirty="0" smtClean="0"/>
              <a:t> </a:t>
            </a:r>
            <a:r>
              <a:rPr lang="en-US" sz="800" dirty="0" smtClean="0"/>
              <a:t>- </a:t>
            </a:r>
            <a:r>
              <a:rPr lang="en-US" sz="800" dirty="0"/>
              <a:t>schematic drawing of the perimeter </a:t>
            </a:r>
            <a:r>
              <a:rPr lang="en-US" sz="800" dirty="0" smtClean="0"/>
              <a:t>lying </a:t>
            </a:r>
            <a:r>
              <a:rPr lang="en-US" sz="800" dirty="0"/>
              <a:t>against the face of the patient, which looks with one eye on the white dot </a:t>
            </a:r>
            <a:r>
              <a:rPr lang="cs-CZ" sz="800" dirty="0" smtClean="0"/>
              <a:t>i</a:t>
            </a:r>
            <a:r>
              <a:rPr lang="en-US" sz="800" dirty="0" smtClean="0"/>
              <a:t>n </a:t>
            </a:r>
            <a:r>
              <a:rPr lang="cs-CZ" sz="800" dirty="0" err="1" smtClean="0"/>
              <a:t>the</a:t>
            </a:r>
            <a:r>
              <a:rPr lang="cs-CZ" sz="800" dirty="0" smtClean="0"/>
              <a:t> </a:t>
            </a:r>
            <a:r>
              <a:rPr lang="en-US" sz="800" dirty="0" smtClean="0"/>
              <a:t>center</a:t>
            </a:r>
            <a:r>
              <a:rPr lang="en-US" sz="800" dirty="0"/>
              <a:t>. </a:t>
            </a:r>
            <a:r>
              <a:rPr lang="cs-CZ" sz="800" dirty="0" err="1" smtClean="0"/>
              <a:t>Examinating</a:t>
            </a:r>
            <a:r>
              <a:rPr lang="en-US" sz="800" dirty="0" smtClean="0"/>
              <a:t> </a:t>
            </a:r>
            <a:r>
              <a:rPr lang="en-US" sz="800" dirty="0"/>
              <a:t>person moves by </a:t>
            </a:r>
            <a:r>
              <a:rPr lang="cs-CZ" sz="800" dirty="0" smtClean="0"/>
              <a:t>a </a:t>
            </a:r>
            <a:r>
              <a:rPr lang="en-US" sz="800" dirty="0" smtClean="0"/>
              <a:t>dot </a:t>
            </a:r>
            <a:r>
              <a:rPr lang="en-US" sz="800" dirty="0"/>
              <a:t>of one </a:t>
            </a:r>
            <a:r>
              <a:rPr lang="en-US" sz="800" dirty="0" err="1" smtClean="0"/>
              <a:t>colo</a:t>
            </a:r>
            <a:r>
              <a:rPr lang="cs-CZ" sz="800" dirty="0" smtClean="0"/>
              <a:t>u</a:t>
            </a:r>
            <a:r>
              <a:rPr lang="en-US" sz="800" dirty="0" smtClean="0"/>
              <a:t>r </a:t>
            </a:r>
            <a:r>
              <a:rPr lang="en-US" sz="800" dirty="0"/>
              <a:t>first from one side to the middle and then </a:t>
            </a:r>
            <a:r>
              <a:rPr lang="en-US" sz="800" dirty="0" smtClean="0"/>
              <a:t>from</a:t>
            </a:r>
            <a:r>
              <a:rPr lang="cs-CZ" sz="800" dirty="0" smtClean="0"/>
              <a:t> </a:t>
            </a:r>
            <a:r>
              <a:rPr lang="en-US" sz="800" dirty="0" smtClean="0"/>
              <a:t>the </a:t>
            </a:r>
            <a:r>
              <a:rPr lang="en-US" sz="800" dirty="0"/>
              <a:t>other side. </a:t>
            </a:r>
            <a:r>
              <a:rPr lang="en-US" sz="800" dirty="0" smtClean="0"/>
              <a:t>Right</a:t>
            </a:r>
            <a:r>
              <a:rPr lang="cs-CZ" sz="800" dirty="0" smtClean="0"/>
              <a:t> </a:t>
            </a:r>
            <a:r>
              <a:rPr lang="cs-CZ" sz="800" dirty="0" err="1" smtClean="0"/>
              <a:t>side</a:t>
            </a:r>
            <a:r>
              <a:rPr lang="cs-CZ" sz="800" dirty="0" smtClean="0"/>
              <a:t> </a:t>
            </a:r>
            <a:r>
              <a:rPr lang="cs-CZ" sz="800" dirty="0" err="1" smtClean="0"/>
              <a:t>of</a:t>
            </a:r>
            <a:r>
              <a:rPr lang="cs-CZ" sz="800" dirty="0" smtClean="0"/>
              <a:t> </a:t>
            </a:r>
            <a:r>
              <a:rPr lang="cs-CZ" sz="800" dirty="0" err="1" smtClean="0"/>
              <a:t>the</a:t>
            </a:r>
            <a:r>
              <a:rPr lang="cs-CZ" sz="800" dirty="0" smtClean="0"/>
              <a:t> </a:t>
            </a:r>
            <a:r>
              <a:rPr lang="cs-CZ" sz="800" dirty="0" err="1" smtClean="0"/>
              <a:t>picture</a:t>
            </a:r>
            <a:r>
              <a:rPr lang="en-US" sz="800" dirty="0" smtClean="0"/>
              <a:t> </a:t>
            </a:r>
            <a:r>
              <a:rPr lang="en-US" sz="800" dirty="0"/>
              <a:t>- Result movement and </a:t>
            </a:r>
            <a:r>
              <a:rPr lang="en-US" sz="800" dirty="0" err="1" smtClean="0"/>
              <a:t>colo</a:t>
            </a:r>
            <a:r>
              <a:rPr lang="cs-CZ" sz="800" dirty="0" smtClean="0"/>
              <a:t>u</a:t>
            </a:r>
            <a:r>
              <a:rPr lang="en-US" sz="800" dirty="0" smtClean="0"/>
              <a:t>r </a:t>
            </a:r>
            <a:r>
              <a:rPr lang="en-US" sz="800" dirty="0"/>
              <a:t>is entered on opposite angular sides (here, 0 and 180 °, where 0 ° is the left side of </a:t>
            </a:r>
            <a:r>
              <a:rPr lang="en-US" sz="800" dirty="0" smtClean="0"/>
              <a:t>the </a:t>
            </a:r>
            <a:r>
              <a:rPr lang="en-US" sz="800" dirty="0"/>
              <a:t>eye and the right side 180 of the eye) on the perimeter.</a:t>
            </a:r>
            <a:endParaRPr lang="cs-CZ" sz="800" dirty="0"/>
          </a:p>
        </p:txBody>
      </p:sp>
      <p:sp>
        <p:nvSpPr>
          <p:cNvPr id="25" name="TextovéPole 24"/>
          <p:cNvSpPr txBox="1"/>
          <p:nvPr/>
        </p:nvSpPr>
        <p:spPr>
          <a:xfrm>
            <a:off x="2132816" y="3544696"/>
            <a:ext cx="5041012" cy="215444"/>
          </a:xfrm>
          <a:prstGeom prst="rect">
            <a:avLst/>
          </a:prstGeom>
          <a:noFill/>
        </p:spPr>
        <p:txBody>
          <a:bodyPr wrap="square" rtlCol="0">
            <a:spAutoFit/>
          </a:bodyPr>
          <a:lstStyle/>
          <a:p>
            <a:pPr algn="just"/>
            <a:r>
              <a:rPr lang="cs-CZ" sz="800" dirty="0" smtClean="0"/>
              <a:t>Do </a:t>
            </a:r>
            <a:r>
              <a:rPr lang="en-US" sz="800" dirty="0" smtClean="0"/>
              <a:t>the</a:t>
            </a:r>
            <a:r>
              <a:rPr lang="cs-CZ" sz="800" dirty="0" smtClean="0"/>
              <a:t> </a:t>
            </a:r>
            <a:r>
              <a:rPr lang="en-US" sz="800" dirty="0" smtClean="0"/>
              <a:t>same</a:t>
            </a:r>
            <a:r>
              <a:rPr lang="cs-CZ" sz="800" dirty="0" smtClean="0"/>
              <a:t> </a:t>
            </a:r>
            <a:r>
              <a:rPr lang="en-US" sz="800" dirty="0" smtClean="0"/>
              <a:t>for</a:t>
            </a:r>
            <a:r>
              <a:rPr lang="cs-CZ" sz="800" dirty="0" smtClean="0"/>
              <a:t> 30°</a:t>
            </a:r>
            <a:endParaRPr lang="cs-CZ" sz="800" dirty="0"/>
          </a:p>
        </p:txBody>
      </p:sp>
      <p:sp>
        <p:nvSpPr>
          <p:cNvPr id="26" name="TextovéPole 25"/>
          <p:cNvSpPr txBox="1"/>
          <p:nvPr/>
        </p:nvSpPr>
        <p:spPr>
          <a:xfrm>
            <a:off x="7181088" y="614893"/>
            <a:ext cx="5102643" cy="215444"/>
          </a:xfrm>
          <a:prstGeom prst="rect">
            <a:avLst/>
          </a:prstGeom>
          <a:noFill/>
        </p:spPr>
        <p:txBody>
          <a:bodyPr wrap="square" rtlCol="0">
            <a:spAutoFit/>
          </a:bodyPr>
          <a:lstStyle/>
          <a:p>
            <a:r>
              <a:rPr lang="en-US" sz="800" dirty="0" smtClean="0"/>
              <a:t>Do the same for 60° and others to fill </a:t>
            </a:r>
            <a:r>
              <a:rPr lang="cs-CZ" sz="800" dirty="0" err="1" smtClean="0"/>
              <a:t>the</a:t>
            </a:r>
            <a:r>
              <a:rPr lang="cs-CZ" sz="800" dirty="0" smtClean="0"/>
              <a:t> </a:t>
            </a:r>
            <a:r>
              <a:rPr lang="en-US" sz="800" dirty="0" smtClean="0"/>
              <a:t>whole circle. </a:t>
            </a:r>
            <a:endParaRPr lang="en-US" sz="800" dirty="0"/>
          </a:p>
        </p:txBody>
      </p:sp>
      <p:cxnSp>
        <p:nvCxnSpPr>
          <p:cNvPr id="30" name="Přímá spojnice se šipkou 29"/>
          <p:cNvCxnSpPr/>
          <p:nvPr/>
        </p:nvCxnSpPr>
        <p:spPr>
          <a:xfrm flipH="1">
            <a:off x="10596880" y="4216400"/>
            <a:ext cx="622354" cy="5638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Přímá spojnice se šipkou 31"/>
          <p:cNvCxnSpPr/>
          <p:nvPr/>
        </p:nvCxnSpPr>
        <p:spPr>
          <a:xfrm flipH="1">
            <a:off x="10683240" y="5003800"/>
            <a:ext cx="831924" cy="11684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TextovéPole 36"/>
          <p:cNvSpPr txBox="1"/>
          <p:nvPr/>
        </p:nvSpPr>
        <p:spPr>
          <a:xfrm>
            <a:off x="11141006" y="4077106"/>
            <a:ext cx="1071758" cy="230832"/>
          </a:xfrm>
          <a:prstGeom prst="rect">
            <a:avLst/>
          </a:prstGeom>
          <a:noFill/>
        </p:spPr>
        <p:txBody>
          <a:bodyPr wrap="square" rtlCol="0">
            <a:spAutoFit/>
          </a:bodyPr>
          <a:lstStyle/>
          <a:p>
            <a:r>
              <a:rPr lang="en-ZW" sz="900" dirty="0" smtClean="0"/>
              <a:t>Movement</a:t>
            </a:r>
            <a:endParaRPr lang="en-ZW" sz="900" dirty="0"/>
          </a:p>
        </p:txBody>
      </p:sp>
      <p:sp>
        <p:nvSpPr>
          <p:cNvPr id="38" name="TextovéPole 37"/>
          <p:cNvSpPr txBox="1"/>
          <p:nvPr/>
        </p:nvSpPr>
        <p:spPr>
          <a:xfrm>
            <a:off x="11429749" y="4873410"/>
            <a:ext cx="1071758" cy="230832"/>
          </a:xfrm>
          <a:prstGeom prst="rect">
            <a:avLst/>
          </a:prstGeom>
          <a:noFill/>
        </p:spPr>
        <p:txBody>
          <a:bodyPr wrap="square" rtlCol="0">
            <a:spAutoFit/>
          </a:bodyPr>
          <a:lstStyle/>
          <a:p>
            <a:r>
              <a:rPr lang="en-US" sz="900" dirty="0" err="1" smtClean="0"/>
              <a:t>Colo</a:t>
            </a:r>
            <a:r>
              <a:rPr lang="cs-CZ" sz="900" dirty="0" smtClean="0"/>
              <a:t>u</a:t>
            </a:r>
            <a:r>
              <a:rPr lang="en-US" sz="900" dirty="0" smtClean="0"/>
              <a:t>r</a:t>
            </a:r>
            <a:endParaRPr lang="en-US" sz="900" dirty="0"/>
          </a:p>
        </p:txBody>
      </p:sp>
      <p:sp>
        <p:nvSpPr>
          <p:cNvPr id="39" name="TextovéPole 38"/>
          <p:cNvSpPr txBox="1"/>
          <p:nvPr/>
        </p:nvSpPr>
        <p:spPr>
          <a:xfrm>
            <a:off x="7227689" y="3364832"/>
            <a:ext cx="1839433" cy="276999"/>
          </a:xfrm>
          <a:prstGeom prst="rect">
            <a:avLst/>
          </a:prstGeom>
          <a:noFill/>
        </p:spPr>
        <p:txBody>
          <a:bodyPr wrap="square" rtlCol="0">
            <a:spAutoFit/>
          </a:bodyPr>
          <a:lstStyle/>
          <a:p>
            <a:r>
              <a:rPr lang="cs-CZ" sz="1200" dirty="0" smtClean="0">
                <a:solidFill>
                  <a:schemeClr val="bg2">
                    <a:lumMod val="50000"/>
                  </a:schemeClr>
                </a:solidFill>
              </a:rPr>
              <a:t>4. </a:t>
            </a:r>
            <a:r>
              <a:rPr lang="en-US" sz="1200" dirty="0" smtClean="0">
                <a:solidFill>
                  <a:schemeClr val="bg2">
                    <a:lumMod val="50000"/>
                  </a:schemeClr>
                </a:solidFill>
              </a:rPr>
              <a:t>Result</a:t>
            </a:r>
            <a:endParaRPr lang="en-US" sz="1200" dirty="0">
              <a:solidFill>
                <a:schemeClr val="bg2">
                  <a:lumMod val="50000"/>
                </a:schemeClr>
              </a:solidFill>
            </a:endParaRPr>
          </a:p>
        </p:txBody>
      </p:sp>
      <p:sp>
        <p:nvSpPr>
          <p:cNvPr id="4" name="TextovéPole 3"/>
          <p:cNvSpPr txBox="1"/>
          <p:nvPr/>
        </p:nvSpPr>
        <p:spPr>
          <a:xfrm>
            <a:off x="7896495" y="1090799"/>
            <a:ext cx="550549" cy="184666"/>
          </a:xfrm>
          <a:prstGeom prst="rect">
            <a:avLst/>
          </a:prstGeom>
          <a:solidFill>
            <a:schemeClr val="bg1"/>
          </a:solidFill>
        </p:spPr>
        <p:txBody>
          <a:bodyPr wrap="square" rtlCol="0">
            <a:spAutoFit/>
          </a:bodyPr>
          <a:lstStyle/>
          <a:p>
            <a:r>
              <a:rPr lang="cs-CZ" sz="600" dirty="0"/>
              <a:t>M</a:t>
            </a:r>
            <a:r>
              <a:rPr lang="en-US" sz="600" dirty="0" err="1" smtClean="0"/>
              <a:t>ovement</a:t>
            </a:r>
            <a:endParaRPr lang="en-US" sz="600" dirty="0"/>
          </a:p>
        </p:txBody>
      </p:sp>
      <p:sp>
        <p:nvSpPr>
          <p:cNvPr id="27" name="TextovéPole 26"/>
          <p:cNvSpPr txBox="1"/>
          <p:nvPr/>
        </p:nvSpPr>
        <p:spPr>
          <a:xfrm>
            <a:off x="7972694" y="1225977"/>
            <a:ext cx="398149" cy="184666"/>
          </a:xfrm>
          <a:prstGeom prst="rect">
            <a:avLst/>
          </a:prstGeom>
          <a:solidFill>
            <a:schemeClr val="bg1"/>
          </a:solidFill>
        </p:spPr>
        <p:txBody>
          <a:bodyPr wrap="square" rtlCol="0">
            <a:spAutoFit/>
          </a:bodyPr>
          <a:lstStyle/>
          <a:p>
            <a:r>
              <a:rPr lang="cs-CZ" sz="600" dirty="0" err="1"/>
              <a:t>C</a:t>
            </a:r>
            <a:r>
              <a:rPr lang="en-US" sz="600" dirty="0" err="1" smtClean="0"/>
              <a:t>olo</a:t>
            </a:r>
            <a:r>
              <a:rPr lang="cs-CZ" sz="600" dirty="0" smtClean="0"/>
              <a:t>u</a:t>
            </a:r>
            <a:r>
              <a:rPr lang="en-US" sz="600" dirty="0" smtClean="0"/>
              <a:t>r</a:t>
            </a:r>
            <a:endParaRPr lang="en-US" sz="600" dirty="0"/>
          </a:p>
        </p:txBody>
      </p:sp>
      <p:cxnSp>
        <p:nvCxnSpPr>
          <p:cNvPr id="34" name="Přímá spojnice 33"/>
          <p:cNvCxnSpPr/>
          <p:nvPr/>
        </p:nvCxnSpPr>
        <p:spPr>
          <a:xfrm flipV="1">
            <a:off x="8039100" y="1301425"/>
            <a:ext cx="3176" cy="455423"/>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40" name="TextovéPole 39"/>
          <p:cNvSpPr txBox="1"/>
          <p:nvPr/>
        </p:nvSpPr>
        <p:spPr>
          <a:xfrm>
            <a:off x="8623129" y="2481520"/>
            <a:ext cx="550549" cy="184666"/>
          </a:xfrm>
          <a:prstGeom prst="rect">
            <a:avLst/>
          </a:prstGeom>
          <a:solidFill>
            <a:schemeClr val="bg1"/>
          </a:solidFill>
        </p:spPr>
        <p:txBody>
          <a:bodyPr wrap="square" rtlCol="0">
            <a:spAutoFit/>
          </a:bodyPr>
          <a:lstStyle/>
          <a:p>
            <a:r>
              <a:rPr lang="cs-CZ" sz="600" dirty="0"/>
              <a:t>M</a:t>
            </a:r>
            <a:r>
              <a:rPr lang="en-US" sz="600" dirty="0" err="1" smtClean="0"/>
              <a:t>ovement</a:t>
            </a:r>
            <a:endParaRPr lang="en-US" sz="600" dirty="0"/>
          </a:p>
        </p:txBody>
      </p:sp>
      <p:sp>
        <p:nvSpPr>
          <p:cNvPr id="41" name="TextovéPole 40"/>
          <p:cNvSpPr txBox="1"/>
          <p:nvPr/>
        </p:nvSpPr>
        <p:spPr>
          <a:xfrm>
            <a:off x="8573159" y="2278969"/>
            <a:ext cx="398149" cy="184666"/>
          </a:xfrm>
          <a:prstGeom prst="rect">
            <a:avLst/>
          </a:prstGeom>
          <a:solidFill>
            <a:schemeClr val="bg1"/>
          </a:solidFill>
        </p:spPr>
        <p:txBody>
          <a:bodyPr wrap="square" rtlCol="0">
            <a:spAutoFit/>
          </a:bodyPr>
          <a:lstStyle/>
          <a:p>
            <a:r>
              <a:rPr lang="cs-CZ" sz="600" dirty="0" err="1"/>
              <a:t>C</a:t>
            </a:r>
            <a:r>
              <a:rPr lang="en-US" sz="600" dirty="0" err="1" smtClean="0"/>
              <a:t>olo</a:t>
            </a:r>
            <a:r>
              <a:rPr lang="cs-CZ" sz="600" dirty="0" smtClean="0"/>
              <a:t>u</a:t>
            </a:r>
            <a:r>
              <a:rPr lang="en-US" sz="600" dirty="0" smtClean="0"/>
              <a:t>r</a:t>
            </a:r>
            <a:endParaRPr lang="en-US" sz="600" dirty="0"/>
          </a:p>
        </p:txBody>
      </p:sp>
      <p:cxnSp>
        <p:nvCxnSpPr>
          <p:cNvPr id="43" name="Přímá spojnice 42"/>
          <p:cNvCxnSpPr/>
          <p:nvPr/>
        </p:nvCxnSpPr>
        <p:spPr>
          <a:xfrm>
            <a:off x="8630895" y="2371302"/>
            <a:ext cx="0" cy="332303"/>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46" name="TextovéPole 45"/>
          <p:cNvSpPr txBox="1"/>
          <p:nvPr/>
        </p:nvSpPr>
        <p:spPr>
          <a:xfrm>
            <a:off x="4224356" y="5962794"/>
            <a:ext cx="643977" cy="276999"/>
          </a:xfrm>
          <a:prstGeom prst="rect">
            <a:avLst/>
          </a:prstGeom>
          <a:solidFill>
            <a:schemeClr val="bg1"/>
          </a:solidFill>
        </p:spPr>
        <p:txBody>
          <a:bodyPr wrap="square" rtlCol="0">
            <a:spAutoFit/>
          </a:bodyPr>
          <a:lstStyle/>
          <a:p>
            <a:r>
              <a:rPr lang="en-US" sz="600" dirty="0" err="1" smtClean="0"/>
              <a:t>Colo</a:t>
            </a:r>
            <a:r>
              <a:rPr lang="cs-CZ" sz="600" dirty="0" smtClean="0"/>
              <a:t>u</a:t>
            </a:r>
            <a:r>
              <a:rPr lang="en-US" sz="600" dirty="0" smtClean="0"/>
              <a:t>r </a:t>
            </a:r>
            <a:r>
              <a:rPr lang="en-US" sz="600" dirty="0"/>
              <a:t>and movement</a:t>
            </a:r>
          </a:p>
        </p:txBody>
      </p:sp>
      <p:sp>
        <p:nvSpPr>
          <p:cNvPr id="47" name="TextovéPole 46"/>
          <p:cNvSpPr txBox="1"/>
          <p:nvPr/>
        </p:nvSpPr>
        <p:spPr>
          <a:xfrm>
            <a:off x="2956288" y="5313237"/>
            <a:ext cx="446037" cy="184666"/>
          </a:xfrm>
          <a:prstGeom prst="rect">
            <a:avLst/>
          </a:prstGeom>
          <a:solidFill>
            <a:schemeClr val="bg1"/>
          </a:solidFill>
        </p:spPr>
        <p:txBody>
          <a:bodyPr wrap="square" rtlCol="0">
            <a:spAutoFit/>
          </a:bodyPr>
          <a:lstStyle/>
          <a:p>
            <a:r>
              <a:rPr lang="en-US" sz="600" dirty="0" err="1" smtClean="0"/>
              <a:t>Colo</a:t>
            </a:r>
            <a:r>
              <a:rPr lang="cs-CZ" sz="600" dirty="0" smtClean="0"/>
              <a:t>u</a:t>
            </a:r>
            <a:r>
              <a:rPr lang="en-US" sz="600" dirty="0" smtClean="0"/>
              <a:t>r</a:t>
            </a:r>
            <a:endParaRPr lang="en-US" sz="600" dirty="0"/>
          </a:p>
        </p:txBody>
      </p:sp>
      <p:sp>
        <p:nvSpPr>
          <p:cNvPr id="48" name="TextovéPole 47"/>
          <p:cNvSpPr txBox="1"/>
          <p:nvPr/>
        </p:nvSpPr>
        <p:spPr>
          <a:xfrm>
            <a:off x="2461776" y="5220904"/>
            <a:ext cx="549957" cy="184666"/>
          </a:xfrm>
          <a:prstGeom prst="rect">
            <a:avLst/>
          </a:prstGeom>
          <a:solidFill>
            <a:schemeClr val="bg1"/>
          </a:solidFill>
        </p:spPr>
        <p:txBody>
          <a:bodyPr wrap="square" rtlCol="0">
            <a:spAutoFit/>
          </a:bodyPr>
          <a:lstStyle/>
          <a:p>
            <a:r>
              <a:rPr lang="en-US" sz="600" dirty="0" smtClean="0"/>
              <a:t>Movement</a:t>
            </a:r>
            <a:endParaRPr lang="en-US" sz="600" dirty="0"/>
          </a:p>
        </p:txBody>
      </p:sp>
      <p:sp>
        <p:nvSpPr>
          <p:cNvPr id="49" name="TextovéPole 48"/>
          <p:cNvSpPr txBox="1"/>
          <p:nvPr/>
        </p:nvSpPr>
        <p:spPr>
          <a:xfrm>
            <a:off x="4413186" y="2465321"/>
            <a:ext cx="526192" cy="276999"/>
          </a:xfrm>
          <a:prstGeom prst="rect">
            <a:avLst/>
          </a:prstGeom>
          <a:solidFill>
            <a:schemeClr val="bg1"/>
          </a:solidFill>
        </p:spPr>
        <p:txBody>
          <a:bodyPr wrap="square" rtlCol="0">
            <a:spAutoFit/>
          </a:bodyPr>
          <a:lstStyle/>
          <a:p>
            <a:r>
              <a:rPr lang="en-US" sz="600" dirty="0" err="1" smtClean="0"/>
              <a:t>Colo</a:t>
            </a:r>
            <a:r>
              <a:rPr lang="cs-CZ" sz="600" dirty="0" smtClean="0"/>
              <a:t>u</a:t>
            </a:r>
            <a:r>
              <a:rPr lang="en-US" sz="600" dirty="0" smtClean="0"/>
              <a:t>r</a:t>
            </a:r>
            <a:r>
              <a:rPr lang="cs-CZ" sz="600" dirty="0" smtClean="0"/>
              <a:t> and </a:t>
            </a:r>
            <a:r>
              <a:rPr lang="en-US" sz="600" dirty="0" smtClean="0"/>
              <a:t>movement</a:t>
            </a:r>
            <a:endParaRPr lang="en-US" sz="600" dirty="0"/>
          </a:p>
        </p:txBody>
      </p:sp>
      <p:sp>
        <p:nvSpPr>
          <p:cNvPr id="50" name="TextovéPole 49"/>
          <p:cNvSpPr txBox="1"/>
          <p:nvPr/>
        </p:nvSpPr>
        <p:spPr>
          <a:xfrm>
            <a:off x="2927006" y="2511487"/>
            <a:ext cx="453622" cy="184666"/>
          </a:xfrm>
          <a:prstGeom prst="rect">
            <a:avLst/>
          </a:prstGeom>
          <a:solidFill>
            <a:schemeClr val="bg1"/>
          </a:solidFill>
        </p:spPr>
        <p:txBody>
          <a:bodyPr wrap="square" rtlCol="0">
            <a:spAutoFit/>
          </a:bodyPr>
          <a:lstStyle/>
          <a:p>
            <a:r>
              <a:rPr lang="en-US" sz="600" dirty="0" err="1" smtClean="0"/>
              <a:t>Colo</a:t>
            </a:r>
            <a:r>
              <a:rPr lang="cs-CZ" sz="600" dirty="0" smtClean="0"/>
              <a:t>u</a:t>
            </a:r>
            <a:r>
              <a:rPr lang="en-US" sz="600" dirty="0" smtClean="0"/>
              <a:t>r</a:t>
            </a:r>
            <a:endParaRPr lang="en-US" sz="600" dirty="0"/>
          </a:p>
        </p:txBody>
      </p:sp>
      <p:sp>
        <p:nvSpPr>
          <p:cNvPr id="51" name="TextovéPole 50"/>
          <p:cNvSpPr txBox="1"/>
          <p:nvPr/>
        </p:nvSpPr>
        <p:spPr>
          <a:xfrm>
            <a:off x="2206366" y="2495429"/>
            <a:ext cx="583357" cy="184666"/>
          </a:xfrm>
          <a:prstGeom prst="rect">
            <a:avLst/>
          </a:prstGeom>
          <a:solidFill>
            <a:schemeClr val="bg1"/>
          </a:solidFill>
        </p:spPr>
        <p:txBody>
          <a:bodyPr wrap="square" rtlCol="0">
            <a:spAutoFit/>
          </a:bodyPr>
          <a:lstStyle/>
          <a:p>
            <a:r>
              <a:rPr lang="en-US" sz="600" dirty="0" smtClean="0"/>
              <a:t>Movement</a:t>
            </a:r>
            <a:endParaRPr lang="en-US" sz="600" dirty="0"/>
          </a:p>
        </p:txBody>
      </p:sp>
    </p:spTree>
    <p:extLst>
      <p:ext uri="{BB962C8B-B14F-4D97-AF65-F5344CB8AC3E}">
        <p14:creationId xmlns:p14="http://schemas.microsoft.com/office/powerpoint/2010/main" val="33202364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p:cNvSpPr/>
          <p:nvPr/>
        </p:nvSpPr>
        <p:spPr>
          <a:xfrm>
            <a:off x="0" y="0"/>
            <a:ext cx="200955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7" name="Nadpis 6"/>
          <p:cNvSpPr>
            <a:spLocks noGrp="1"/>
          </p:cNvSpPr>
          <p:nvPr>
            <p:ph type="title"/>
          </p:nvPr>
        </p:nvSpPr>
        <p:spPr>
          <a:xfrm rot="16200000">
            <a:off x="-1525505" y="2915866"/>
            <a:ext cx="5502752" cy="1205858"/>
          </a:xfrm>
        </p:spPr>
        <p:txBody>
          <a:bodyPr>
            <a:normAutofit fontScale="90000"/>
          </a:bodyPr>
          <a:lstStyle/>
          <a:p>
            <a:r>
              <a:rPr lang="en-US" sz="7300" dirty="0" smtClean="0">
                <a:solidFill>
                  <a:schemeClr val="bg1"/>
                </a:solidFill>
              </a:rPr>
              <a:t>Blind spot</a:t>
            </a:r>
            <a:r>
              <a:rPr lang="cs-CZ" sz="7300" dirty="0" smtClean="0">
                <a:solidFill>
                  <a:schemeClr val="bg1"/>
                </a:solidFill>
              </a:rPr>
              <a:t/>
            </a:r>
            <a:br>
              <a:rPr lang="cs-CZ" sz="7300" dirty="0" smtClean="0">
                <a:solidFill>
                  <a:schemeClr val="bg1"/>
                </a:solidFill>
              </a:rPr>
            </a:br>
            <a:r>
              <a:rPr lang="en-US" sz="4900" dirty="0" smtClean="0">
                <a:solidFill>
                  <a:schemeClr val="bg1"/>
                </a:solidFill>
              </a:rPr>
              <a:t>Theoretical background</a:t>
            </a:r>
            <a:endParaRPr lang="en-US" sz="3600" dirty="0"/>
          </a:p>
        </p:txBody>
      </p:sp>
      <p:sp>
        <p:nvSpPr>
          <p:cNvPr id="2" name="TextovéPole 1"/>
          <p:cNvSpPr txBox="1"/>
          <p:nvPr/>
        </p:nvSpPr>
        <p:spPr>
          <a:xfrm>
            <a:off x="2091804" y="289679"/>
            <a:ext cx="6608508" cy="5632311"/>
          </a:xfrm>
          <a:prstGeom prst="rect">
            <a:avLst/>
          </a:prstGeom>
          <a:noFill/>
        </p:spPr>
        <p:txBody>
          <a:bodyPr wrap="square" rtlCol="0">
            <a:spAutoFit/>
          </a:bodyPr>
          <a:lstStyle/>
          <a:p>
            <a:r>
              <a:rPr lang="cs-CZ" dirty="0" smtClean="0">
                <a:solidFill>
                  <a:schemeClr val="bg2">
                    <a:lumMod val="50000"/>
                  </a:schemeClr>
                </a:solidFill>
              </a:rPr>
              <a:t>Blind spot</a:t>
            </a:r>
          </a:p>
          <a:p>
            <a:r>
              <a:rPr lang="cs-CZ" dirty="0"/>
              <a:t> </a:t>
            </a:r>
            <a:r>
              <a:rPr lang="cs-CZ" dirty="0" smtClean="0"/>
              <a:t>- </a:t>
            </a:r>
            <a:r>
              <a:rPr lang="en-US" dirty="0" smtClean="0"/>
              <a:t>is </a:t>
            </a:r>
            <a:r>
              <a:rPr lang="en-US" dirty="0"/>
              <a:t>a small area on the retina, where  the optic nerve protrudes. It is a space which does not contain sensitive </a:t>
            </a:r>
            <a:r>
              <a:rPr lang="en-US" dirty="0" smtClean="0"/>
              <a:t>cells</a:t>
            </a:r>
            <a:r>
              <a:rPr lang="cs-CZ" dirty="0" smtClean="0"/>
              <a:t>,</a:t>
            </a:r>
            <a:r>
              <a:rPr lang="en-US" dirty="0" smtClean="0"/>
              <a:t> </a:t>
            </a:r>
            <a:r>
              <a:rPr lang="en-US" dirty="0"/>
              <a:t>i.e. rods or cones.</a:t>
            </a:r>
            <a:endParaRPr lang="cs-CZ" dirty="0"/>
          </a:p>
          <a:p>
            <a:pPr marL="342900" indent="-342900">
              <a:buFont typeface="+mj-lt"/>
              <a:buAutoNum type="arabicPeriod"/>
            </a:pPr>
            <a:r>
              <a:rPr lang="en-US" b="1" u="sng" dirty="0" smtClean="0">
                <a:solidFill>
                  <a:schemeClr val="bg2">
                    <a:lumMod val="50000"/>
                  </a:schemeClr>
                </a:solidFill>
              </a:rPr>
              <a:t>Ophthalmoscopic</a:t>
            </a:r>
            <a:r>
              <a:rPr lang="cs-CZ" b="1" u="sng" dirty="0" smtClean="0">
                <a:solidFill>
                  <a:schemeClr val="bg2">
                    <a:lumMod val="50000"/>
                  </a:schemeClr>
                </a:solidFill>
              </a:rPr>
              <a:t> </a:t>
            </a:r>
            <a:r>
              <a:rPr lang="en-US" b="1" u="sng" dirty="0" smtClean="0">
                <a:solidFill>
                  <a:schemeClr val="bg2">
                    <a:lumMod val="50000"/>
                  </a:schemeClr>
                </a:solidFill>
              </a:rPr>
              <a:t>examination</a:t>
            </a:r>
            <a:r>
              <a:rPr lang="cs-CZ" b="1" u="sng" dirty="0" smtClean="0">
                <a:solidFill>
                  <a:schemeClr val="bg2">
                    <a:lumMod val="50000"/>
                  </a:schemeClr>
                </a:solidFill>
              </a:rPr>
              <a:t> </a:t>
            </a:r>
            <a:r>
              <a:rPr lang="cs-CZ" b="1" u="sng" dirty="0">
                <a:solidFill>
                  <a:schemeClr val="bg2">
                    <a:lumMod val="50000"/>
                  </a:schemeClr>
                </a:solidFill>
              </a:rPr>
              <a:t>:</a:t>
            </a:r>
            <a:endParaRPr lang="cs-CZ" b="1" u="sng" dirty="0" smtClean="0">
              <a:solidFill>
                <a:schemeClr val="bg2">
                  <a:lumMod val="50000"/>
                </a:schemeClr>
              </a:solidFill>
            </a:endParaRPr>
          </a:p>
          <a:p>
            <a:pPr marL="800100" lvl="1" indent="-342900" algn="just">
              <a:buFont typeface="Arial" panose="020B0604020202020204" pitchFamily="34" charset="0"/>
              <a:buChar char="•"/>
            </a:pPr>
            <a:r>
              <a:rPr lang="cs-CZ" dirty="0" smtClean="0"/>
              <a:t> </a:t>
            </a:r>
            <a:r>
              <a:rPr lang="en-US" dirty="0"/>
              <a:t>An objective examination </a:t>
            </a:r>
            <a:r>
              <a:rPr lang="cs-CZ" dirty="0" err="1" smtClean="0"/>
              <a:t>of</a:t>
            </a:r>
            <a:r>
              <a:rPr lang="cs-CZ" dirty="0" smtClean="0"/>
              <a:t> </a:t>
            </a:r>
            <a:r>
              <a:rPr lang="en-US" dirty="0" smtClean="0"/>
              <a:t>the </a:t>
            </a:r>
            <a:r>
              <a:rPr lang="en-US" dirty="0"/>
              <a:t>ocular fundus </a:t>
            </a:r>
            <a:r>
              <a:rPr lang="cs-CZ" dirty="0" smtClean="0"/>
              <a:t>-</a:t>
            </a:r>
            <a:r>
              <a:rPr lang="en-US" dirty="0" smtClean="0"/>
              <a:t> </a:t>
            </a:r>
            <a:r>
              <a:rPr lang="en-US" dirty="0"/>
              <a:t>accurate measuring </a:t>
            </a:r>
            <a:r>
              <a:rPr lang="cs-CZ" dirty="0" err="1" smtClean="0"/>
              <a:t>of</a:t>
            </a:r>
            <a:r>
              <a:rPr lang="cs-CZ" dirty="0" smtClean="0"/>
              <a:t> </a:t>
            </a:r>
            <a:r>
              <a:rPr lang="en-US" dirty="0" smtClean="0"/>
              <a:t>the </a:t>
            </a:r>
            <a:r>
              <a:rPr lang="en-US" dirty="0"/>
              <a:t>size and changes on the background of the retina</a:t>
            </a:r>
            <a:r>
              <a:rPr lang="en-US" dirty="0" smtClean="0"/>
              <a:t>.</a:t>
            </a:r>
            <a:endParaRPr lang="cs-CZ" dirty="0" smtClean="0"/>
          </a:p>
          <a:p>
            <a:pPr marL="342900" indent="-342900" algn="just">
              <a:buFont typeface="Arial" panose="020B0604020202020204" pitchFamily="34" charset="0"/>
              <a:buChar char="•"/>
            </a:pPr>
            <a:r>
              <a:rPr lang="cs-CZ" b="1" u="sng" dirty="0" smtClean="0">
                <a:solidFill>
                  <a:schemeClr val="bg2">
                    <a:lumMod val="50000"/>
                  </a:schemeClr>
                </a:solidFill>
              </a:rPr>
              <a:t>Perimetry:</a:t>
            </a:r>
          </a:p>
          <a:p>
            <a:pPr marL="800100" lvl="1" indent="-342900" algn="just">
              <a:buFont typeface="Arial" panose="020B0604020202020204" pitchFamily="34" charset="0"/>
              <a:buChar char="•"/>
            </a:pPr>
            <a:r>
              <a:rPr lang="en-US" dirty="0"/>
              <a:t>Using </a:t>
            </a:r>
            <a:r>
              <a:rPr lang="en-US" dirty="0" err="1" smtClean="0"/>
              <a:t>perimetry</a:t>
            </a:r>
            <a:r>
              <a:rPr lang="cs-CZ" dirty="0" smtClean="0"/>
              <a:t>,</a:t>
            </a:r>
            <a:r>
              <a:rPr lang="en-US" dirty="0" smtClean="0"/>
              <a:t> physiological scotoma</a:t>
            </a:r>
            <a:r>
              <a:rPr lang="cs-CZ" dirty="0" smtClean="0"/>
              <a:t> </a:t>
            </a:r>
            <a:r>
              <a:rPr lang="en-US" dirty="0"/>
              <a:t>can be captured in </a:t>
            </a:r>
            <a:r>
              <a:rPr lang="en-US" dirty="0" smtClean="0">
                <a:solidFill>
                  <a:schemeClr val="bg2">
                    <a:lumMod val="50000"/>
                  </a:schemeClr>
                </a:solidFill>
              </a:rPr>
              <a:t>18-20 °.</a:t>
            </a:r>
            <a:endParaRPr lang="cs-CZ" dirty="0" smtClean="0">
              <a:solidFill>
                <a:schemeClr val="bg2">
                  <a:lumMod val="50000"/>
                </a:schemeClr>
              </a:solidFill>
            </a:endParaRPr>
          </a:p>
          <a:p>
            <a:pPr marL="342900" indent="-342900" algn="just">
              <a:buFont typeface="Arial" panose="020B0604020202020204" pitchFamily="34" charset="0"/>
              <a:buChar char="•"/>
            </a:pPr>
            <a:r>
              <a:rPr lang="en-US" b="1" u="sng" dirty="0" smtClean="0">
                <a:solidFill>
                  <a:schemeClr val="bg2">
                    <a:lumMod val="50000"/>
                  </a:schemeClr>
                </a:solidFill>
              </a:rPr>
              <a:t>Marriot´s</a:t>
            </a:r>
            <a:r>
              <a:rPr lang="cs-CZ" b="1" u="sng" dirty="0" smtClean="0">
                <a:solidFill>
                  <a:schemeClr val="bg2">
                    <a:lumMod val="50000"/>
                  </a:schemeClr>
                </a:solidFill>
              </a:rPr>
              <a:t> </a:t>
            </a:r>
            <a:r>
              <a:rPr lang="en-US" b="1" u="sng" dirty="0" smtClean="0">
                <a:solidFill>
                  <a:schemeClr val="bg2">
                    <a:lumMod val="50000"/>
                  </a:schemeClr>
                </a:solidFill>
              </a:rPr>
              <a:t>attempt</a:t>
            </a:r>
            <a:r>
              <a:rPr lang="cs-CZ" b="1" u="sng" dirty="0" smtClean="0">
                <a:solidFill>
                  <a:schemeClr val="bg2">
                    <a:lumMod val="50000"/>
                  </a:schemeClr>
                </a:solidFill>
              </a:rPr>
              <a:t>:</a:t>
            </a:r>
          </a:p>
          <a:p>
            <a:pPr marL="800100" lvl="1" indent="-342900" algn="just">
              <a:buFont typeface="+mj-lt"/>
              <a:buAutoNum type="arabicPeriod"/>
            </a:pPr>
            <a:r>
              <a:rPr lang="en-US" dirty="0">
                <a:solidFill>
                  <a:schemeClr val="bg2">
                    <a:lumMod val="50000"/>
                  </a:schemeClr>
                </a:solidFill>
              </a:rPr>
              <a:t>Evidence of blind spots </a:t>
            </a:r>
            <a:r>
              <a:rPr lang="en-US" dirty="0"/>
              <a:t>- basic subjective method for the detection of blind </a:t>
            </a:r>
            <a:r>
              <a:rPr lang="en-US" dirty="0" smtClean="0"/>
              <a:t>spot </a:t>
            </a:r>
            <a:r>
              <a:rPr lang="en-US" dirty="0"/>
              <a:t>using </a:t>
            </a:r>
            <a:r>
              <a:rPr lang="en-US" dirty="0" smtClean="0"/>
              <a:t>Marriot</a:t>
            </a:r>
            <a:r>
              <a:rPr lang="cs-CZ" dirty="0" smtClean="0"/>
              <a:t>´s</a:t>
            </a:r>
            <a:r>
              <a:rPr lang="en-US" dirty="0" smtClean="0"/>
              <a:t> </a:t>
            </a:r>
            <a:r>
              <a:rPr lang="en-US" dirty="0"/>
              <a:t>image (paper with a point on one side and with a cross on the other). Fixing eye on a </a:t>
            </a:r>
            <a:r>
              <a:rPr lang="en-US" dirty="0" smtClean="0"/>
              <a:t>point </a:t>
            </a:r>
            <a:r>
              <a:rPr lang="en-US" dirty="0"/>
              <a:t>avoids saccadic movements and </a:t>
            </a:r>
            <a:r>
              <a:rPr lang="en-US" dirty="0" smtClean="0"/>
              <a:t>allow</a:t>
            </a:r>
            <a:r>
              <a:rPr lang="cs-CZ" dirty="0" smtClean="0"/>
              <a:t>s</a:t>
            </a:r>
            <a:r>
              <a:rPr lang="en-US" dirty="0" smtClean="0"/>
              <a:t> </a:t>
            </a:r>
            <a:r>
              <a:rPr lang="en-US" dirty="0"/>
              <a:t>that cross at some distance gets into such an angle that </a:t>
            </a:r>
            <a:r>
              <a:rPr lang="cs-CZ" dirty="0" err="1" smtClean="0"/>
              <a:t>falls</a:t>
            </a:r>
            <a:r>
              <a:rPr lang="cs-CZ" dirty="0" smtClean="0"/>
              <a:t> </a:t>
            </a:r>
            <a:r>
              <a:rPr lang="en-US" dirty="0" smtClean="0"/>
              <a:t>in </a:t>
            </a:r>
            <a:r>
              <a:rPr lang="en-US" dirty="0"/>
              <a:t>the blind </a:t>
            </a:r>
            <a:r>
              <a:rPr lang="en-US" dirty="0" smtClean="0"/>
              <a:t>spot.</a:t>
            </a:r>
            <a:endParaRPr lang="cs-CZ" dirty="0" smtClean="0"/>
          </a:p>
          <a:p>
            <a:pPr marL="800100" lvl="1" indent="-342900" algn="just">
              <a:buFont typeface="+mj-lt"/>
              <a:buAutoNum type="arabicPeriod"/>
            </a:pPr>
            <a:r>
              <a:rPr lang="en-US" dirty="0">
                <a:solidFill>
                  <a:schemeClr val="bg2">
                    <a:lumMod val="50000"/>
                  </a:schemeClr>
                </a:solidFill>
              </a:rPr>
              <a:t>The approximate shape and size of blind </a:t>
            </a:r>
            <a:r>
              <a:rPr lang="en-US" dirty="0" smtClean="0">
                <a:solidFill>
                  <a:schemeClr val="bg2">
                    <a:lumMod val="50000"/>
                  </a:schemeClr>
                </a:solidFill>
              </a:rPr>
              <a:t>spot </a:t>
            </a:r>
            <a:r>
              <a:rPr lang="en-US" dirty="0">
                <a:solidFill>
                  <a:schemeClr val="accent1"/>
                </a:solidFill>
              </a:rPr>
              <a:t>- </a:t>
            </a:r>
            <a:r>
              <a:rPr lang="en-US" dirty="0"/>
              <a:t>on the principle of proportional triangles and principles </a:t>
            </a:r>
            <a:r>
              <a:rPr lang="cs-CZ" dirty="0" smtClean="0"/>
              <a:t>of </a:t>
            </a:r>
            <a:r>
              <a:rPr lang="en-US" dirty="0" smtClean="0"/>
              <a:t>Marriot</a:t>
            </a:r>
            <a:r>
              <a:rPr lang="cs-CZ" dirty="0" smtClean="0"/>
              <a:t>´s</a:t>
            </a:r>
            <a:r>
              <a:rPr lang="en-US" dirty="0" smtClean="0"/>
              <a:t> attempt</a:t>
            </a:r>
            <a:r>
              <a:rPr lang="cs-CZ" dirty="0" smtClean="0"/>
              <a:t>,</a:t>
            </a:r>
            <a:r>
              <a:rPr lang="en-US" dirty="0" smtClean="0"/>
              <a:t> </a:t>
            </a:r>
            <a:r>
              <a:rPr lang="en-US" dirty="0"/>
              <a:t>can </a:t>
            </a:r>
            <a:r>
              <a:rPr lang="en-US" dirty="0" smtClean="0"/>
              <a:t>roughly display the </a:t>
            </a:r>
            <a:r>
              <a:rPr lang="en-US" dirty="0"/>
              <a:t>shape of blind </a:t>
            </a:r>
            <a:r>
              <a:rPr lang="en-US" dirty="0" smtClean="0"/>
              <a:t>spot.</a:t>
            </a:r>
            <a:endParaRPr lang="cs-CZ" dirty="0"/>
          </a:p>
        </p:txBody>
      </p:sp>
      <p:pic>
        <p:nvPicPr>
          <p:cNvPr id="4" name="Obrázek 3"/>
          <p:cNvPicPr>
            <a:picLocks noChangeAspect="1"/>
          </p:cNvPicPr>
          <p:nvPr/>
        </p:nvPicPr>
        <p:blipFill rotWithShape="1">
          <a:blip r:embed="rId3">
            <a:extLst>
              <a:ext uri="{28A0092B-C50C-407E-A947-70E740481C1C}">
                <a14:useLocalDpi xmlns:a14="http://schemas.microsoft.com/office/drawing/2010/main" val="0"/>
              </a:ext>
            </a:extLst>
          </a:blip>
          <a:srcRect l="32757" t="2533" r="218" b="-2533"/>
          <a:stretch/>
        </p:blipFill>
        <p:spPr>
          <a:xfrm>
            <a:off x="9448658" y="0"/>
            <a:ext cx="1872370" cy="2291353"/>
          </a:xfrm>
          <a:prstGeom prst="rect">
            <a:avLst/>
          </a:prstGeom>
        </p:spPr>
      </p:pic>
      <p:sp>
        <p:nvSpPr>
          <p:cNvPr id="5" name="TextovéPole 4"/>
          <p:cNvSpPr txBox="1"/>
          <p:nvPr/>
        </p:nvSpPr>
        <p:spPr>
          <a:xfrm>
            <a:off x="10735652" y="323663"/>
            <a:ext cx="1593183" cy="307777"/>
          </a:xfrm>
          <a:prstGeom prst="rect">
            <a:avLst/>
          </a:prstGeom>
          <a:noFill/>
        </p:spPr>
        <p:txBody>
          <a:bodyPr wrap="square" rtlCol="0">
            <a:spAutoFit/>
          </a:bodyPr>
          <a:lstStyle/>
          <a:p>
            <a:r>
              <a:rPr lang="cs-CZ" sz="1400" dirty="0" smtClean="0">
                <a:solidFill>
                  <a:schemeClr val="accent1"/>
                </a:solidFill>
              </a:rPr>
              <a:t>Blind spot</a:t>
            </a:r>
            <a:endParaRPr lang="cs-CZ" sz="1400" dirty="0">
              <a:solidFill>
                <a:schemeClr val="accent1"/>
              </a:solidFill>
            </a:endParaRPr>
          </a:p>
        </p:txBody>
      </p:sp>
      <p:cxnSp>
        <p:nvCxnSpPr>
          <p:cNvPr id="8" name="Přímá spojnice se šipkou 7"/>
          <p:cNvCxnSpPr/>
          <p:nvPr/>
        </p:nvCxnSpPr>
        <p:spPr>
          <a:xfrm flipH="1">
            <a:off x="10955268" y="668973"/>
            <a:ext cx="365760" cy="68576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026" name="Picture 2" descr="http://www.molecularbiologynews.org/documents/POST55e552bc8e740.jpg"/>
          <p:cNvPicPr>
            <a:picLocks noChangeAspect="1" noChangeArrowheads="1"/>
          </p:cNvPicPr>
          <p:nvPr/>
        </p:nvPicPr>
        <p:blipFill rotWithShape="1">
          <a:blip r:embed="rId4">
            <a:clrChange>
              <a:clrFrom>
                <a:srgbClr val="FFFFFF"/>
              </a:clrFrom>
              <a:clrTo>
                <a:srgbClr val="FFFFFF">
                  <a:alpha val="0"/>
                </a:srgbClr>
              </a:clrTo>
            </a:clrChange>
            <a:duotone>
              <a:prstClr val="black"/>
              <a:schemeClr val="accent1">
                <a:lumMod val="40000"/>
                <a:lumOff val="60000"/>
                <a:tint val="45000"/>
                <a:satMod val="400000"/>
              </a:schemeClr>
            </a:duotone>
            <a:extLst>
              <a:ext uri="{28A0092B-C50C-407E-A947-70E740481C1C}">
                <a14:useLocalDpi xmlns:a14="http://schemas.microsoft.com/office/drawing/2010/main" val="0"/>
              </a:ext>
            </a:extLst>
          </a:blip>
          <a:srcRect l="42010" t="35129" r="15067" b="22806"/>
          <a:stretch/>
        </p:blipFill>
        <p:spPr bwMode="auto">
          <a:xfrm>
            <a:off x="9361757" y="2674196"/>
            <a:ext cx="2321969" cy="1143000"/>
          </a:xfrm>
          <a:prstGeom prst="rect">
            <a:avLst/>
          </a:prstGeom>
          <a:noFill/>
          <a:extLst>
            <a:ext uri="{909E8E84-426E-40DD-AFC4-6F175D3DCCD1}">
              <a14:hiddenFill xmlns:a14="http://schemas.microsoft.com/office/drawing/2010/main">
                <a:solidFill>
                  <a:srgbClr val="FFFFFF"/>
                </a:solidFill>
              </a14:hiddenFill>
            </a:ext>
          </a:extLst>
        </p:spPr>
      </p:pic>
      <p:sp>
        <p:nvSpPr>
          <p:cNvPr id="11" name="Šipka doprava 10"/>
          <p:cNvSpPr/>
          <p:nvPr/>
        </p:nvSpPr>
        <p:spPr>
          <a:xfrm rot="5400000">
            <a:off x="10120406" y="1954221"/>
            <a:ext cx="528871" cy="7016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9" name="TextovéPole 18"/>
          <p:cNvSpPr txBox="1"/>
          <p:nvPr/>
        </p:nvSpPr>
        <p:spPr>
          <a:xfrm>
            <a:off x="9294718" y="2611429"/>
            <a:ext cx="962659" cy="235816"/>
          </a:xfrm>
          <a:prstGeom prst="rect">
            <a:avLst/>
          </a:prstGeom>
          <a:noFill/>
        </p:spPr>
        <p:txBody>
          <a:bodyPr wrap="square" rtlCol="0">
            <a:spAutoFit/>
          </a:bodyPr>
          <a:lstStyle/>
          <a:p>
            <a:r>
              <a:rPr lang="en-US" sz="900" dirty="0" smtClean="0"/>
              <a:t>Optical</a:t>
            </a:r>
            <a:r>
              <a:rPr lang="cs-CZ" sz="900" dirty="0" smtClean="0"/>
              <a:t> </a:t>
            </a:r>
            <a:r>
              <a:rPr lang="en-US" sz="900" dirty="0" smtClean="0"/>
              <a:t>disc</a:t>
            </a:r>
            <a:endParaRPr lang="en-US" sz="900" dirty="0"/>
          </a:p>
        </p:txBody>
      </p:sp>
      <p:sp>
        <p:nvSpPr>
          <p:cNvPr id="21" name="TextovéPole 20"/>
          <p:cNvSpPr txBox="1"/>
          <p:nvPr/>
        </p:nvSpPr>
        <p:spPr>
          <a:xfrm>
            <a:off x="9294718" y="2994272"/>
            <a:ext cx="1663700" cy="369332"/>
          </a:xfrm>
          <a:prstGeom prst="rect">
            <a:avLst/>
          </a:prstGeom>
          <a:noFill/>
        </p:spPr>
        <p:txBody>
          <a:bodyPr wrap="square" rtlCol="0">
            <a:spAutoFit/>
          </a:bodyPr>
          <a:lstStyle/>
          <a:p>
            <a:r>
              <a:rPr lang="en-US" sz="900" dirty="0" smtClean="0"/>
              <a:t>Central</a:t>
            </a:r>
            <a:r>
              <a:rPr lang="cs-CZ" sz="900" dirty="0" smtClean="0"/>
              <a:t> </a:t>
            </a:r>
            <a:r>
              <a:rPr lang="en-US" sz="900" dirty="0" smtClean="0"/>
              <a:t>optical</a:t>
            </a:r>
            <a:r>
              <a:rPr lang="cs-CZ" sz="900" dirty="0" smtClean="0"/>
              <a:t> </a:t>
            </a:r>
            <a:r>
              <a:rPr lang="en-US" sz="900" dirty="0" smtClean="0"/>
              <a:t>arteria</a:t>
            </a:r>
          </a:p>
          <a:p>
            <a:r>
              <a:rPr lang="cs-CZ" sz="900" dirty="0" smtClean="0"/>
              <a:t>and </a:t>
            </a:r>
            <a:r>
              <a:rPr lang="en-US" sz="900" dirty="0" smtClean="0"/>
              <a:t>vein</a:t>
            </a:r>
            <a:endParaRPr lang="en-US" sz="900" dirty="0"/>
          </a:p>
        </p:txBody>
      </p:sp>
      <p:pic>
        <p:nvPicPr>
          <p:cNvPr id="20" name="Obrázek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4629" y="4061707"/>
            <a:ext cx="2285062" cy="2334514"/>
          </a:xfrm>
          <a:prstGeom prst="rect">
            <a:avLst/>
          </a:prstGeom>
        </p:spPr>
      </p:pic>
      <p:sp>
        <p:nvSpPr>
          <p:cNvPr id="26" name="TextovéPole 25"/>
          <p:cNvSpPr txBox="1"/>
          <p:nvPr/>
        </p:nvSpPr>
        <p:spPr>
          <a:xfrm>
            <a:off x="9152097" y="6318806"/>
            <a:ext cx="2552515" cy="230832"/>
          </a:xfrm>
          <a:prstGeom prst="rect">
            <a:avLst/>
          </a:prstGeom>
          <a:noFill/>
        </p:spPr>
        <p:txBody>
          <a:bodyPr wrap="square" rtlCol="0">
            <a:spAutoFit/>
          </a:bodyPr>
          <a:lstStyle/>
          <a:p>
            <a:r>
              <a:rPr lang="cs-CZ" sz="900" dirty="0">
                <a:solidFill>
                  <a:schemeClr val="accent1"/>
                </a:solidFill>
              </a:rPr>
              <a:t> </a:t>
            </a:r>
            <a:r>
              <a:rPr lang="en-US" sz="900" dirty="0" smtClean="0">
                <a:solidFill>
                  <a:schemeClr val="accent1"/>
                </a:solidFill>
              </a:rPr>
              <a:t>Examination</a:t>
            </a:r>
            <a:r>
              <a:rPr lang="cs-CZ" sz="900" dirty="0" smtClean="0">
                <a:solidFill>
                  <a:schemeClr val="accent1"/>
                </a:solidFill>
              </a:rPr>
              <a:t> </a:t>
            </a:r>
            <a:r>
              <a:rPr lang="en-US" sz="900" dirty="0" smtClean="0">
                <a:solidFill>
                  <a:schemeClr val="accent1"/>
                </a:solidFill>
              </a:rPr>
              <a:t>the</a:t>
            </a:r>
            <a:r>
              <a:rPr lang="cs-CZ" sz="900" dirty="0" smtClean="0">
                <a:solidFill>
                  <a:schemeClr val="accent1"/>
                </a:solidFill>
              </a:rPr>
              <a:t> </a:t>
            </a:r>
            <a:r>
              <a:rPr lang="en-US" sz="900" dirty="0" smtClean="0">
                <a:solidFill>
                  <a:schemeClr val="accent1"/>
                </a:solidFill>
              </a:rPr>
              <a:t>ocular</a:t>
            </a:r>
            <a:r>
              <a:rPr lang="cs-CZ" sz="900" dirty="0" smtClean="0">
                <a:solidFill>
                  <a:schemeClr val="accent1"/>
                </a:solidFill>
              </a:rPr>
              <a:t> </a:t>
            </a:r>
            <a:r>
              <a:rPr lang="cs-CZ" sz="900" dirty="0">
                <a:solidFill>
                  <a:schemeClr val="accent1"/>
                </a:solidFill>
              </a:rPr>
              <a:t>fundus</a:t>
            </a:r>
          </a:p>
        </p:txBody>
      </p:sp>
      <p:sp>
        <p:nvSpPr>
          <p:cNvPr id="28" name="TextovéPole 27"/>
          <p:cNvSpPr txBox="1"/>
          <p:nvPr/>
        </p:nvSpPr>
        <p:spPr>
          <a:xfrm>
            <a:off x="10607897" y="4826566"/>
            <a:ext cx="962659" cy="235816"/>
          </a:xfrm>
          <a:prstGeom prst="rect">
            <a:avLst/>
          </a:prstGeom>
          <a:noFill/>
        </p:spPr>
        <p:txBody>
          <a:bodyPr wrap="square" rtlCol="0">
            <a:spAutoFit/>
          </a:bodyPr>
          <a:lstStyle/>
          <a:p>
            <a:r>
              <a:rPr lang="en-US" sz="900" dirty="0" smtClean="0">
                <a:solidFill>
                  <a:schemeClr val="bg1"/>
                </a:solidFill>
              </a:rPr>
              <a:t>Optical</a:t>
            </a:r>
            <a:r>
              <a:rPr lang="cs-CZ" sz="900" dirty="0" smtClean="0">
                <a:solidFill>
                  <a:schemeClr val="bg1"/>
                </a:solidFill>
              </a:rPr>
              <a:t> </a:t>
            </a:r>
            <a:r>
              <a:rPr lang="en-US" sz="900" dirty="0" smtClean="0">
                <a:solidFill>
                  <a:schemeClr val="bg1"/>
                </a:solidFill>
              </a:rPr>
              <a:t>disc</a:t>
            </a:r>
            <a:endParaRPr lang="en-US" sz="900" dirty="0">
              <a:solidFill>
                <a:schemeClr val="bg1"/>
              </a:solidFill>
            </a:endParaRPr>
          </a:p>
        </p:txBody>
      </p:sp>
      <p:sp>
        <p:nvSpPr>
          <p:cNvPr id="30" name="TextovéPole 29"/>
          <p:cNvSpPr txBox="1"/>
          <p:nvPr/>
        </p:nvSpPr>
        <p:spPr>
          <a:xfrm>
            <a:off x="9645238" y="4863569"/>
            <a:ext cx="962659" cy="235816"/>
          </a:xfrm>
          <a:prstGeom prst="rect">
            <a:avLst/>
          </a:prstGeom>
          <a:noFill/>
        </p:spPr>
        <p:txBody>
          <a:bodyPr wrap="square" rtlCol="0">
            <a:spAutoFit/>
          </a:bodyPr>
          <a:lstStyle/>
          <a:p>
            <a:r>
              <a:rPr lang="cs-CZ" sz="900" dirty="0" smtClean="0">
                <a:solidFill>
                  <a:schemeClr val="bg1"/>
                </a:solidFill>
              </a:rPr>
              <a:t>Fovea</a:t>
            </a:r>
            <a:endParaRPr lang="cs-CZ" sz="900" dirty="0">
              <a:solidFill>
                <a:schemeClr val="bg1"/>
              </a:solidFill>
            </a:endParaRPr>
          </a:p>
        </p:txBody>
      </p:sp>
      <p:cxnSp>
        <p:nvCxnSpPr>
          <p:cNvPr id="24" name="Přímá spojnice 23"/>
          <p:cNvCxnSpPr/>
          <p:nvPr/>
        </p:nvCxnSpPr>
        <p:spPr>
          <a:xfrm flipH="1">
            <a:off x="9164148" y="4061707"/>
            <a:ext cx="300732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3" name="Přímá spojnice 32"/>
          <p:cNvCxnSpPr/>
          <p:nvPr/>
        </p:nvCxnSpPr>
        <p:spPr>
          <a:xfrm flipH="1" flipV="1">
            <a:off x="8944851" y="80124"/>
            <a:ext cx="50045" cy="6566959"/>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7054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p:cNvSpPr/>
          <p:nvPr/>
        </p:nvSpPr>
        <p:spPr>
          <a:xfrm>
            <a:off x="0" y="0"/>
            <a:ext cx="200955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7" name="Nadpis 6"/>
          <p:cNvSpPr>
            <a:spLocks noGrp="1"/>
          </p:cNvSpPr>
          <p:nvPr>
            <p:ph type="title"/>
          </p:nvPr>
        </p:nvSpPr>
        <p:spPr>
          <a:xfrm rot="16200000">
            <a:off x="-1525505" y="2915866"/>
            <a:ext cx="5502752" cy="1205858"/>
          </a:xfrm>
        </p:spPr>
        <p:txBody>
          <a:bodyPr>
            <a:normAutofit fontScale="90000"/>
          </a:bodyPr>
          <a:lstStyle/>
          <a:p>
            <a:r>
              <a:rPr lang="en-US" sz="7300" dirty="0" smtClean="0">
                <a:solidFill>
                  <a:schemeClr val="bg1"/>
                </a:solidFill>
              </a:rPr>
              <a:t>Blind spot</a:t>
            </a:r>
            <a:br>
              <a:rPr lang="en-US" sz="7300" dirty="0" smtClean="0">
                <a:solidFill>
                  <a:schemeClr val="bg1"/>
                </a:solidFill>
              </a:rPr>
            </a:br>
            <a:r>
              <a:rPr lang="en-US" sz="4900" dirty="0" smtClean="0">
                <a:solidFill>
                  <a:schemeClr val="bg1"/>
                </a:solidFill>
              </a:rPr>
              <a:t>Experimental design</a:t>
            </a:r>
            <a:endParaRPr lang="en-US" sz="3600" dirty="0"/>
          </a:p>
        </p:txBody>
      </p:sp>
      <p:pic>
        <p:nvPicPr>
          <p:cNvPr id="5" name="Obrázek 4"/>
          <p:cNvPicPr>
            <a:picLocks noChangeAspect="1"/>
          </p:cNvPicPr>
          <p:nvPr/>
        </p:nvPicPr>
        <p:blipFill rotWithShape="1">
          <a:blip r:embed="rId2"/>
          <a:srcRect l="54166" t="18000" r="26042" b="14333"/>
          <a:stretch/>
        </p:blipFill>
        <p:spPr>
          <a:xfrm>
            <a:off x="2124004" y="640771"/>
            <a:ext cx="5313355" cy="5676900"/>
          </a:xfrm>
          <a:prstGeom prst="rect">
            <a:avLst/>
          </a:prstGeom>
        </p:spPr>
      </p:pic>
      <p:pic>
        <p:nvPicPr>
          <p:cNvPr id="3" name="Obrázek 2"/>
          <p:cNvPicPr>
            <a:picLocks noChangeAspect="1"/>
          </p:cNvPicPr>
          <p:nvPr/>
        </p:nvPicPr>
        <p:blipFill rotWithShape="1">
          <a:blip r:embed="rId3"/>
          <a:srcRect l="77083" t="13000" r="5734" b="13638"/>
          <a:stretch/>
        </p:blipFill>
        <p:spPr>
          <a:xfrm>
            <a:off x="7437359" y="381000"/>
            <a:ext cx="4754641" cy="6343650"/>
          </a:xfrm>
          <a:prstGeom prst="rect">
            <a:avLst/>
          </a:prstGeom>
        </p:spPr>
      </p:pic>
      <p:sp>
        <p:nvSpPr>
          <p:cNvPr id="2" name="TextovéPole 1"/>
          <p:cNvSpPr txBox="1"/>
          <p:nvPr/>
        </p:nvSpPr>
        <p:spPr>
          <a:xfrm>
            <a:off x="2409071" y="680345"/>
            <a:ext cx="1797050" cy="261610"/>
          </a:xfrm>
          <a:prstGeom prst="rect">
            <a:avLst/>
          </a:prstGeom>
          <a:solidFill>
            <a:schemeClr val="bg1"/>
          </a:solidFill>
        </p:spPr>
        <p:txBody>
          <a:bodyPr wrap="square" rtlCol="0">
            <a:spAutoFit/>
          </a:bodyPr>
          <a:lstStyle/>
          <a:p>
            <a:r>
              <a:rPr lang="cs-CZ" sz="1050" dirty="0" err="1" smtClean="0">
                <a:solidFill>
                  <a:srgbClr val="002060"/>
                </a:solidFill>
              </a:rPr>
              <a:t>Temporal</a:t>
            </a:r>
            <a:r>
              <a:rPr lang="cs-CZ" sz="1050" dirty="0" smtClean="0">
                <a:solidFill>
                  <a:srgbClr val="002060"/>
                </a:solidFill>
              </a:rPr>
              <a:t> </a:t>
            </a:r>
            <a:r>
              <a:rPr lang="cs-CZ" sz="1050" dirty="0" err="1" smtClean="0">
                <a:solidFill>
                  <a:srgbClr val="002060"/>
                </a:solidFill>
              </a:rPr>
              <a:t>side</a:t>
            </a:r>
            <a:endParaRPr lang="en-US" sz="1050" dirty="0">
              <a:solidFill>
                <a:srgbClr val="002060"/>
              </a:solidFill>
            </a:endParaRPr>
          </a:p>
        </p:txBody>
      </p:sp>
      <p:sp>
        <p:nvSpPr>
          <p:cNvPr id="8" name="TextovéPole 7"/>
          <p:cNvSpPr txBox="1"/>
          <p:nvPr/>
        </p:nvSpPr>
        <p:spPr>
          <a:xfrm>
            <a:off x="6548727" y="666714"/>
            <a:ext cx="1003083" cy="261610"/>
          </a:xfrm>
          <a:prstGeom prst="rect">
            <a:avLst/>
          </a:prstGeom>
          <a:solidFill>
            <a:schemeClr val="bg1"/>
          </a:solidFill>
        </p:spPr>
        <p:txBody>
          <a:bodyPr wrap="square" rtlCol="0">
            <a:spAutoFit/>
          </a:bodyPr>
          <a:lstStyle/>
          <a:p>
            <a:r>
              <a:rPr lang="cs-CZ" sz="1050" dirty="0" err="1" smtClean="0">
                <a:solidFill>
                  <a:srgbClr val="002060"/>
                </a:solidFill>
              </a:rPr>
              <a:t>Nasal</a:t>
            </a:r>
            <a:r>
              <a:rPr lang="cs-CZ" sz="1050" dirty="0" smtClean="0">
                <a:solidFill>
                  <a:srgbClr val="002060"/>
                </a:solidFill>
              </a:rPr>
              <a:t> </a:t>
            </a:r>
            <a:r>
              <a:rPr lang="cs-CZ" sz="1050" dirty="0" err="1" smtClean="0">
                <a:solidFill>
                  <a:srgbClr val="002060"/>
                </a:solidFill>
              </a:rPr>
              <a:t>side</a:t>
            </a:r>
            <a:endParaRPr lang="en-US" sz="1050" dirty="0">
              <a:solidFill>
                <a:srgbClr val="002060"/>
              </a:solidFill>
            </a:endParaRPr>
          </a:p>
        </p:txBody>
      </p:sp>
      <p:sp>
        <p:nvSpPr>
          <p:cNvPr id="4" name="TextovéPole 3"/>
          <p:cNvSpPr txBox="1"/>
          <p:nvPr/>
        </p:nvSpPr>
        <p:spPr>
          <a:xfrm>
            <a:off x="5394437" y="1013983"/>
            <a:ext cx="1598606" cy="200055"/>
          </a:xfrm>
          <a:prstGeom prst="rect">
            <a:avLst/>
          </a:prstGeom>
          <a:solidFill>
            <a:schemeClr val="bg1"/>
          </a:solidFill>
        </p:spPr>
        <p:txBody>
          <a:bodyPr wrap="square" rtlCol="0">
            <a:spAutoFit/>
          </a:bodyPr>
          <a:lstStyle/>
          <a:p>
            <a:r>
              <a:rPr lang="cs-CZ" sz="700" dirty="0" smtClean="0">
                <a:solidFill>
                  <a:schemeClr val="bg2">
                    <a:lumMod val="50000"/>
                  </a:schemeClr>
                </a:solidFill>
              </a:rPr>
              <a:t>D- </a:t>
            </a:r>
            <a:r>
              <a:rPr lang="cs-CZ" sz="700" dirty="0" err="1" smtClean="0">
                <a:solidFill>
                  <a:schemeClr val="bg2">
                    <a:lumMod val="50000"/>
                  </a:schemeClr>
                </a:solidFill>
              </a:rPr>
              <a:t>Border</a:t>
            </a:r>
            <a:r>
              <a:rPr lang="cs-CZ" sz="700" dirty="0" smtClean="0">
                <a:solidFill>
                  <a:schemeClr val="bg2">
                    <a:lumMod val="50000"/>
                  </a:schemeClr>
                </a:solidFill>
              </a:rPr>
              <a:t> of blind spot</a:t>
            </a:r>
            <a:endParaRPr lang="en-US" sz="700" dirty="0">
              <a:solidFill>
                <a:schemeClr val="bg2">
                  <a:lumMod val="50000"/>
                </a:schemeClr>
              </a:solidFill>
            </a:endParaRPr>
          </a:p>
        </p:txBody>
      </p:sp>
      <p:sp>
        <p:nvSpPr>
          <p:cNvPr id="10" name="TextovéPole 9"/>
          <p:cNvSpPr txBox="1"/>
          <p:nvPr/>
        </p:nvSpPr>
        <p:spPr>
          <a:xfrm>
            <a:off x="6283069" y="1750583"/>
            <a:ext cx="1039839" cy="198867"/>
          </a:xfrm>
          <a:prstGeom prst="rect">
            <a:avLst/>
          </a:prstGeom>
          <a:solidFill>
            <a:schemeClr val="bg1"/>
          </a:solidFill>
        </p:spPr>
        <p:txBody>
          <a:bodyPr wrap="square" rtlCol="0">
            <a:spAutoFit/>
          </a:bodyPr>
          <a:lstStyle/>
          <a:p>
            <a:r>
              <a:rPr lang="cs-CZ" sz="700" dirty="0" smtClean="0">
                <a:solidFill>
                  <a:schemeClr val="bg2">
                    <a:lumMod val="50000"/>
                  </a:schemeClr>
                </a:solidFill>
              </a:rPr>
              <a:t>E - </a:t>
            </a:r>
            <a:r>
              <a:rPr lang="cs-CZ" sz="700" dirty="0" err="1" smtClean="0">
                <a:solidFill>
                  <a:schemeClr val="bg2">
                    <a:lumMod val="50000"/>
                  </a:schemeClr>
                </a:solidFill>
              </a:rPr>
              <a:t>Border</a:t>
            </a:r>
            <a:r>
              <a:rPr lang="cs-CZ" sz="700" dirty="0" smtClean="0">
                <a:solidFill>
                  <a:schemeClr val="bg2">
                    <a:lumMod val="50000"/>
                  </a:schemeClr>
                </a:solidFill>
              </a:rPr>
              <a:t> of blind spot</a:t>
            </a:r>
            <a:endParaRPr lang="en-US" sz="700" dirty="0">
              <a:solidFill>
                <a:schemeClr val="bg2">
                  <a:lumMod val="50000"/>
                </a:schemeClr>
              </a:solidFill>
            </a:endParaRPr>
          </a:p>
        </p:txBody>
      </p:sp>
      <p:sp>
        <p:nvSpPr>
          <p:cNvPr id="11" name="TextovéPole 10"/>
          <p:cNvSpPr txBox="1"/>
          <p:nvPr/>
        </p:nvSpPr>
        <p:spPr>
          <a:xfrm>
            <a:off x="5726407" y="2386561"/>
            <a:ext cx="1039839" cy="198867"/>
          </a:xfrm>
          <a:prstGeom prst="rect">
            <a:avLst/>
          </a:prstGeom>
          <a:solidFill>
            <a:schemeClr val="bg1"/>
          </a:solidFill>
        </p:spPr>
        <p:txBody>
          <a:bodyPr wrap="square" rtlCol="0">
            <a:spAutoFit/>
          </a:bodyPr>
          <a:lstStyle/>
          <a:p>
            <a:r>
              <a:rPr lang="cs-CZ" sz="700" dirty="0" smtClean="0">
                <a:solidFill>
                  <a:schemeClr val="bg2">
                    <a:lumMod val="50000"/>
                  </a:schemeClr>
                </a:solidFill>
              </a:rPr>
              <a:t>C - </a:t>
            </a:r>
            <a:r>
              <a:rPr lang="cs-CZ" sz="700" dirty="0" err="1" smtClean="0">
                <a:solidFill>
                  <a:schemeClr val="bg2">
                    <a:lumMod val="50000"/>
                  </a:schemeClr>
                </a:solidFill>
              </a:rPr>
              <a:t>Lens</a:t>
            </a:r>
            <a:endParaRPr lang="en-US" sz="700" dirty="0">
              <a:solidFill>
                <a:schemeClr val="bg2">
                  <a:lumMod val="50000"/>
                </a:schemeClr>
              </a:solidFill>
            </a:endParaRPr>
          </a:p>
        </p:txBody>
      </p:sp>
      <p:sp>
        <p:nvSpPr>
          <p:cNvPr id="12" name="TextovéPole 11"/>
          <p:cNvSpPr txBox="1"/>
          <p:nvPr/>
        </p:nvSpPr>
        <p:spPr>
          <a:xfrm>
            <a:off x="3543383" y="5962246"/>
            <a:ext cx="2278357" cy="200055"/>
          </a:xfrm>
          <a:prstGeom prst="rect">
            <a:avLst/>
          </a:prstGeom>
          <a:solidFill>
            <a:schemeClr val="bg1"/>
          </a:solidFill>
        </p:spPr>
        <p:txBody>
          <a:bodyPr wrap="square" rtlCol="0">
            <a:spAutoFit/>
          </a:bodyPr>
          <a:lstStyle/>
          <a:p>
            <a:endParaRPr lang="en-US" sz="700" dirty="0">
              <a:solidFill>
                <a:schemeClr val="accent1"/>
              </a:solidFill>
            </a:endParaRPr>
          </a:p>
        </p:txBody>
      </p:sp>
      <p:sp>
        <p:nvSpPr>
          <p:cNvPr id="13" name="TextovéPole 12"/>
          <p:cNvSpPr txBox="1"/>
          <p:nvPr/>
        </p:nvSpPr>
        <p:spPr>
          <a:xfrm>
            <a:off x="2876077" y="5517990"/>
            <a:ext cx="1039839" cy="307777"/>
          </a:xfrm>
          <a:prstGeom prst="rect">
            <a:avLst/>
          </a:prstGeom>
          <a:solidFill>
            <a:schemeClr val="bg1"/>
          </a:solidFill>
        </p:spPr>
        <p:txBody>
          <a:bodyPr wrap="square" rtlCol="0">
            <a:spAutoFit/>
          </a:bodyPr>
          <a:lstStyle/>
          <a:p>
            <a:r>
              <a:rPr lang="cs-CZ" sz="700" dirty="0" smtClean="0">
                <a:solidFill>
                  <a:schemeClr val="bg2">
                    <a:lumMod val="50000"/>
                  </a:schemeClr>
                </a:solidFill>
              </a:rPr>
              <a:t>A – Point of </a:t>
            </a:r>
            <a:r>
              <a:rPr lang="cs-CZ" sz="700" dirty="0" err="1" smtClean="0">
                <a:solidFill>
                  <a:schemeClr val="bg2">
                    <a:lumMod val="50000"/>
                  </a:schemeClr>
                </a:solidFill>
              </a:rPr>
              <a:t>seeing</a:t>
            </a:r>
            <a:r>
              <a:rPr lang="cs-CZ" sz="700" dirty="0" smtClean="0">
                <a:solidFill>
                  <a:schemeClr val="bg2">
                    <a:lumMod val="50000"/>
                  </a:schemeClr>
                </a:solidFill>
              </a:rPr>
              <a:t> </a:t>
            </a:r>
            <a:r>
              <a:rPr lang="cs-CZ" sz="700" dirty="0" err="1" smtClean="0">
                <a:solidFill>
                  <a:schemeClr val="bg2">
                    <a:lumMod val="50000"/>
                  </a:schemeClr>
                </a:solidFill>
              </a:rPr>
              <a:t>the</a:t>
            </a:r>
            <a:r>
              <a:rPr lang="cs-CZ" sz="700" dirty="0" smtClean="0">
                <a:solidFill>
                  <a:schemeClr val="bg2">
                    <a:lumMod val="50000"/>
                  </a:schemeClr>
                </a:solidFill>
              </a:rPr>
              <a:t> </a:t>
            </a:r>
            <a:r>
              <a:rPr lang="cs-CZ" sz="700" dirty="0" err="1" smtClean="0">
                <a:solidFill>
                  <a:schemeClr val="bg2">
                    <a:lumMod val="50000"/>
                  </a:schemeClr>
                </a:solidFill>
              </a:rPr>
              <a:t>pen</a:t>
            </a:r>
            <a:endParaRPr lang="cs-CZ" sz="700" dirty="0" smtClean="0">
              <a:solidFill>
                <a:schemeClr val="bg2">
                  <a:lumMod val="50000"/>
                </a:schemeClr>
              </a:solidFill>
            </a:endParaRPr>
          </a:p>
        </p:txBody>
      </p:sp>
      <p:sp>
        <p:nvSpPr>
          <p:cNvPr id="14" name="TextovéPole 13"/>
          <p:cNvSpPr txBox="1"/>
          <p:nvPr/>
        </p:nvSpPr>
        <p:spPr>
          <a:xfrm>
            <a:off x="3879160" y="5524583"/>
            <a:ext cx="1542553" cy="307777"/>
          </a:xfrm>
          <a:prstGeom prst="rect">
            <a:avLst/>
          </a:prstGeom>
          <a:solidFill>
            <a:schemeClr val="bg1"/>
          </a:solidFill>
        </p:spPr>
        <p:txBody>
          <a:bodyPr wrap="square" rtlCol="0">
            <a:spAutoFit/>
          </a:bodyPr>
          <a:lstStyle/>
          <a:p>
            <a:r>
              <a:rPr lang="cs-CZ" sz="700" dirty="0">
                <a:solidFill>
                  <a:schemeClr val="bg2">
                    <a:lumMod val="50000"/>
                  </a:schemeClr>
                </a:solidFill>
              </a:rPr>
              <a:t>B</a:t>
            </a:r>
            <a:r>
              <a:rPr lang="cs-CZ" sz="700" dirty="0" smtClean="0">
                <a:solidFill>
                  <a:schemeClr val="bg2">
                    <a:lumMod val="50000"/>
                  </a:schemeClr>
                </a:solidFill>
              </a:rPr>
              <a:t> – Point </a:t>
            </a:r>
            <a:r>
              <a:rPr lang="cs-CZ" sz="700" dirty="0" err="1" smtClean="0">
                <a:solidFill>
                  <a:schemeClr val="bg2">
                    <a:lumMod val="50000"/>
                  </a:schemeClr>
                </a:solidFill>
              </a:rPr>
              <a:t>where</a:t>
            </a:r>
            <a:r>
              <a:rPr lang="cs-CZ" sz="700" dirty="0" smtClean="0">
                <a:solidFill>
                  <a:schemeClr val="bg2">
                    <a:lumMod val="50000"/>
                  </a:schemeClr>
                </a:solidFill>
              </a:rPr>
              <a:t> </a:t>
            </a:r>
            <a:r>
              <a:rPr lang="cs-CZ" sz="700" dirty="0" err="1" smtClean="0">
                <a:solidFill>
                  <a:schemeClr val="bg2">
                    <a:lumMod val="50000"/>
                  </a:schemeClr>
                </a:solidFill>
              </a:rPr>
              <a:t>the</a:t>
            </a:r>
            <a:r>
              <a:rPr lang="cs-CZ" sz="700" dirty="0" smtClean="0">
                <a:solidFill>
                  <a:schemeClr val="bg2">
                    <a:lumMod val="50000"/>
                  </a:schemeClr>
                </a:solidFill>
              </a:rPr>
              <a:t> </a:t>
            </a:r>
            <a:r>
              <a:rPr lang="cs-CZ" sz="700" dirty="0" err="1" smtClean="0">
                <a:solidFill>
                  <a:schemeClr val="bg2">
                    <a:lumMod val="50000"/>
                  </a:schemeClr>
                </a:solidFill>
              </a:rPr>
              <a:t>pen</a:t>
            </a:r>
            <a:r>
              <a:rPr lang="cs-CZ" sz="700" dirty="0" smtClean="0">
                <a:solidFill>
                  <a:schemeClr val="bg2">
                    <a:lumMod val="50000"/>
                  </a:schemeClr>
                </a:solidFill>
              </a:rPr>
              <a:t> </a:t>
            </a:r>
            <a:r>
              <a:rPr lang="cs-CZ" sz="700" dirty="0" err="1" smtClean="0">
                <a:solidFill>
                  <a:schemeClr val="bg2">
                    <a:lumMod val="50000"/>
                  </a:schemeClr>
                </a:solidFill>
              </a:rPr>
              <a:t>disappears</a:t>
            </a:r>
            <a:endParaRPr lang="cs-CZ" sz="700" dirty="0" smtClean="0">
              <a:solidFill>
                <a:schemeClr val="bg2">
                  <a:lumMod val="50000"/>
                </a:schemeClr>
              </a:solidFill>
            </a:endParaRPr>
          </a:p>
          <a:p>
            <a:endParaRPr lang="cs-CZ" sz="700" dirty="0" smtClean="0">
              <a:solidFill>
                <a:schemeClr val="bg2">
                  <a:lumMod val="50000"/>
                </a:schemeClr>
              </a:solidFill>
            </a:endParaRPr>
          </a:p>
        </p:txBody>
      </p:sp>
      <p:sp>
        <p:nvSpPr>
          <p:cNvPr id="15" name="TextovéPole 14"/>
          <p:cNvSpPr txBox="1"/>
          <p:nvPr/>
        </p:nvSpPr>
        <p:spPr>
          <a:xfrm rot="16200000">
            <a:off x="1705030" y="3829264"/>
            <a:ext cx="1762123" cy="415498"/>
          </a:xfrm>
          <a:prstGeom prst="rect">
            <a:avLst/>
          </a:prstGeom>
          <a:solidFill>
            <a:schemeClr val="bg1"/>
          </a:solidFill>
        </p:spPr>
        <p:txBody>
          <a:bodyPr wrap="square" rtlCol="0">
            <a:spAutoFit/>
          </a:bodyPr>
          <a:lstStyle/>
          <a:p>
            <a:r>
              <a:rPr lang="cs-CZ" sz="700" dirty="0" smtClean="0">
                <a:solidFill>
                  <a:schemeClr val="bg2">
                    <a:lumMod val="50000"/>
                  </a:schemeClr>
                </a:solidFill>
              </a:rPr>
              <a:t>AC/BC – Distance </a:t>
            </a:r>
            <a:r>
              <a:rPr lang="cs-CZ" sz="700" dirty="0" err="1" smtClean="0">
                <a:solidFill>
                  <a:schemeClr val="bg2">
                    <a:lumMod val="50000"/>
                  </a:schemeClr>
                </a:solidFill>
              </a:rPr>
              <a:t>between</a:t>
            </a:r>
            <a:r>
              <a:rPr lang="cs-CZ" sz="700" dirty="0" smtClean="0">
                <a:solidFill>
                  <a:schemeClr val="bg2">
                    <a:lumMod val="50000"/>
                  </a:schemeClr>
                </a:solidFill>
              </a:rPr>
              <a:t> </a:t>
            </a:r>
            <a:r>
              <a:rPr lang="cs-CZ" sz="700" dirty="0" err="1" smtClean="0">
                <a:solidFill>
                  <a:schemeClr val="bg2">
                    <a:lumMod val="50000"/>
                  </a:schemeClr>
                </a:solidFill>
              </a:rPr>
              <a:t>lens</a:t>
            </a:r>
            <a:r>
              <a:rPr lang="cs-CZ" sz="700" dirty="0" smtClean="0">
                <a:solidFill>
                  <a:schemeClr val="bg2">
                    <a:lumMod val="50000"/>
                  </a:schemeClr>
                </a:solidFill>
              </a:rPr>
              <a:t> and point on </a:t>
            </a:r>
            <a:r>
              <a:rPr lang="cs-CZ" sz="700" dirty="0" err="1" smtClean="0">
                <a:solidFill>
                  <a:schemeClr val="bg2">
                    <a:lumMod val="50000"/>
                  </a:schemeClr>
                </a:solidFill>
              </a:rPr>
              <a:t>paper</a:t>
            </a:r>
            <a:endParaRPr lang="cs-CZ" sz="700" dirty="0" smtClean="0">
              <a:solidFill>
                <a:schemeClr val="bg2">
                  <a:lumMod val="50000"/>
                </a:schemeClr>
              </a:solidFill>
            </a:endParaRPr>
          </a:p>
          <a:p>
            <a:endParaRPr lang="cs-CZ" sz="700" dirty="0" smtClean="0">
              <a:solidFill>
                <a:schemeClr val="bg2">
                  <a:lumMod val="50000"/>
                </a:schemeClr>
              </a:solidFill>
            </a:endParaRPr>
          </a:p>
        </p:txBody>
      </p:sp>
      <p:sp>
        <p:nvSpPr>
          <p:cNvPr id="16" name="TextovéPole 15"/>
          <p:cNvSpPr txBox="1"/>
          <p:nvPr/>
        </p:nvSpPr>
        <p:spPr>
          <a:xfrm rot="16200000">
            <a:off x="1751432" y="1795561"/>
            <a:ext cx="1762123" cy="307777"/>
          </a:xfrm>
          <a:prstGeom prst="rect">
            <a:avLst/>
          </a:prstGeom>
          <a:solidFill>
            <a:schemeClr val="bg1"/>
          </a:solidFill>
        </p:spPr>
        <p:txBody>
          <a:bodyPr wrap="square" rtlCol="0">
            <a:spAutoFit/>
          </a:bodyPr>
          <a:lstStyle/>
          <a:p>
            <a:r>
              <a:rPr lang="cs-CZ" sz="700" dirty="0" smtClean="0">
                <a:solidFill>
                  <a:schemeClr val="bg2">
                    <a:lumMod val="50000"/>
                  </a:schemeClr>
                </a:solidFill>
              </a:rPr>
              <a:t>CD– Distance </a:t>
            </a:r>
            <a:r>
              <a:rPr lang="cs-CZ" sz="700" dirty="0" err="1" smtClean="0">
                <a:solidFill>
                  <a:schemeClr val="bg2">
                    <a:lumMod val="50000"/>
                  </a:schemeClr>
                </a:solidFill>
              </a:rPr>
              <a:t>between</a:t>
            </a:r>
            <a:r>
              <a:rPr lang="cs-CZ" sz="700" dirty="0" smtClean="0">
                <a:solidFill>
                  <a:schemeClr val="bg2">
                    <a:lumMod val="50000"/>
                  </a:schemeClr>
                </a:solidFill>
              </a:rPr>
              <a:t> </a:t>
            </a:r>
            <a:r>
              <a:rPr lang="cs-CZ" sz="700" dirty="0" err="1" smtClean="0">
                <a:solidFill>
                  <a:schemeClr val="bg2">
                    <a:lumMod val="50000"/>
                  </a:schemeClr>
                </a:solidFill>
              </a:rPr>
              <a:t>lens</a:t>
            </a:r>
            <a:r>
              <a:rPr lang="cs-CZ" sz="700" dirty="0" smtClean="0">
                <a:solidFill>
                  <a:schemeClr val="bg2">
                    <a:lumMod val="50000"/>
                  </a:schemeClr>
                </a:solidFill>
              </a:rPr>
              <a:t> and retina</a:t>
            </a:r>
          </a:p>
          <a:p>
            <a:endParaRPr lang="cs-CZ" sz="700" dirty="0" smtClean="0">
              <a:solidFill>
                <a:schemeClr val="bg2">
                  <a:lumMod val="50000"/>
                </a:schemeClr>
              </a:solidFill>
            </a:endParaRPr>
          </a:p>
        </p:txBody>
      </p:sp>
      <p:sp>
        <p:nvSpPr>
          <p:cNvPr id="17" name="TextovéPole 16"/>
          <p:cNvSpPr txBox="1"/>
          <p:nvPr/>
        </p:nvSpPr>
        <p:spPr>
          <a:xfrm>
            <a:off x="7400603" y="711716"/>
            <a:ext cx="1039839" cy="215444"/>
          </a:xfrm>
          <a:prstGeom prst="rect">
            <a:avLst/>
          </a:prstGeom>
          <a:solidFill>
            <a:schemeClr val="bg1"/>
          </a:solidFill>
        </p:spPr>
        <p:txBody>
          <a:bodyPr wrap="square" rtlCol="0">
            <a:spAutoFit/>
          </a:bodyPr>
          <a:lstStyle/>
          <a:p>
            <a:r>
              <a:rPr lang="cs-CZ" sz="800" b="1" dirty="0" err="1" smtClean="0">
                <a:solidFill>
                  <a:schemeClr val="bg2">
                    <a:lumMod val="50000"/>
                  </a:schemeClr>
                </a:solidFill>
              </a:rPr>
              <a:t>Result</a:t>
            </a:r>
            <a:r>
              <a:rPr lang="cs-CZ" sz="800" b="1" dirty="0" smtClean="0">
                <a:solidFill>
                  <a:schemeClr val="bg2">
                    <a:lumMod val="50000"/>
                  </a:schemeClr>
                </a:solidFill>
              </a:rPr>
              <a:t>:</a:t>
            </a:r>
            <a:endParaRPr lang="en-US" sz="800" b="1" dirty="0">
              <a:solidFill>
                <a:schemeClr val="bg2">
                  <a:lumMod val="50000"/>
                </a:schemeClr>
              </a:solidFill>
            </a:endParaRPr>
          </a:p>
        </p:txBody>
      </p:sp>
      <p:sp>
        <p:nvSpPr>
          <p:cNvPr id="6" name="TextovéPole 5"/>
          <p:cNvSpPr txBox="1"/>
          <p:nvPr/>
        </p:nvSpPr>
        <p:spPr>
          <a:xfrm>
            <a:off x="7437359" y="2263744"/>
            <a:ext cx="4385528" cy="230832"/>
          </a:xfrm>
          <a:prstGeom prst="rect">
            <a:avLst/>
          </a:prstGeom>
          <a:solidFill>
            <a:schemeClr val="bg1"/>
          </a:solidFill>
        </p:spPr>
        <p:txBody>
          <a:bodyPr wrap="square" rtlCol="0">
            <a:spAutoFit/>
          </a:bodyPr>
          <a:lstStyle/>
          <a:p>
            <a:r>
              <a:rPr lang="cs-CZ" sz="900" b="1" dirty="0" err="1" smtClean="0">
                <a:solidFill>
                  <a:schemeClr val="bg2">
                    <a:lumMod val="50000"/>
                  </a:schemeClr>
                </a:solidFill>
              </a:rPr>
              <a:t>Calculation</a:t>
            </a:r>
            <a:r>
              <a:rPr lang="cs-CZ" sz="900" b="1" dirty="0" smtClean="0">
                <a:solidFill>
                  <a:schemeClr val="bg2">
                    <a:lumMod val="50000"/>
                  </a:schemeClr>
                </a:solidFill>
              </a:rPr>
              <a:t>:</a:t>
            </a:r>
            <a:endParaRPr lang="en-US" sz="900" b="1" dirty="0">
              <a:solidFill>
                <a:schemeClr val="bg2">
                  <a:lumMod val="50000"/>
                </a:schemeClr>
              </a:solidFill>
            </a:endParaRPr>
          </a:p>
        </p:txBody>
      </p:sp>
      <p:sp>
        <p:nvSpPr>
          <p:cNvPr id="18" name="TextovéPole 17"/>
          <p:cNvSpPr txBox="1"/>
          <p:nvPr/>
        </p:nvSpPr>
        <p:spPr>
          <a:xfrm>
            <a:off x="7611569" y="2485994"/>
            <a:ext cx="4211318" cy="3197256"/>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cs-CZ" sz="900" dirty="0" smtClean="0">
                <a:solidFill>
                  <a:schemeClr val="bg2">
                    <a:lumMod val="50000"/>
                  </a:schemeClr>
                </a:solidFill>
              </a:rPr>
              <a:t>Distance </a:t>
            </a:r>
            <a:r>
              <a:rPr lang="cs-CZ" sz="900" dirty="0" err="1" smtClean="0">
                <a:solidFill>
                  <a:schemeClr val="bg2">
                    <a:lumMod val="50000"/>
                  </a:schemeClr>
                </a:solidFill>
              </a:rPr>
              <a:t>between</a:t>
            </a:r>
            <a:r>
              <a:rPr lang="cs-CZ" sz="900" dirty="0" smtClean="0">
                <a:solidFill>
                  <a:schemeClr val="bg2">
                    <a:lumMod val="50000"/>
                  </a:schemeClr>
                </a:solidFill>
              </a:rPr>
              <a:t> </a:t>
            </a:r>
            <a:r>
              <a:rPr lang="cs-CZ" sz="900" dirty="0" err="1" smtClean="0">
                <a:solidFill>
                  <a:schemeClr val="bg2">
                    <a:lumMod val="50000"/>
                  </a:schemeClr>
                </a:solidFill>
              </a:rPr>
              <a:t>the</a:t>
            </a:r>
            <a:r>
              <a:rPr lang="cs-CZ" sz="900" dirty="0">
                <a:solidFill>
                  <a:schemeClr val="bg2">
                    <a:lumMod val="50000"/>
                  </a:schemeClr>
                </a:solidFill>
              </a:rPr>
              <a:t> </a:t>
            </a:r>
            <a:r>
              <a:rPr lang="cs-CZ" sz="900" dirty="0" err="1" smtClean="0">
                <a:solidFill>
                  <a:schemeClr val="bg2">
                    <a:lumMod val="50000"/>
                  </a:schemeClr>
                </a:solidFill>
              </a:rPr>
              <a:t>lens</a:t>
            </a:r>
            <a:r>
              <a:rPr lang="cs-CZ" sz="900" dirty="0" smtClean="0">
                <a:solidFill>
                  <a:schemeClr val="bg2">
                    <a:lumMod val="50000"/>
                  </a:schemeClr>
                </a:solidFill>
              </a:rPr>
              <a:t> and retina </a:t>
            </a:r>
            <a:r>
              <a:rPr lang="cs-CZ" sz="900" dirty="0" err="1" smtClean="0">
                <a:solidFill>
                  <a:schemeClr val="bg2">
                    <a:lumMod val="50000"/>
                  </a:schemeClr>
                </a:solidFill>
              </a:rPr>
              <a:t>is</a:t>
            </a:r>
            <a:r>
              <a:rPr lang="cs-CZ" sz="900" dirty="0" smtClean="0">
                <a:solidFill>
                  <a:schemeClr val="bg2">
                    <a:lumMod val="50000"/>
                  </a:schemeClr>
                </a:solidFill>
              </a:rPr>
              <a:t> 17 mm.</a:t>
            </a:r>
          </a:p>
          <a:p>
            <a:pPr marL="171450" indent="-171450">
              <a:buFont typeface="Arial" panose="020B0604020202020204" pitchFamily="34" charset="0"/>
              <a:buChar char="•"/>
            </a:pPr>
            <a:r>
              <a:rPr lang="cs-CZ" sz="900" dirty="0" smtClean="0">
                <a:solidFill>
                  <a:schemeClr val="bg2">
                    <a:lumMod val="50000"/>
                  </a:schemeClr>
                </a:solidFill>
              </a:rPr>
              <a:t>Distance </a:t>
            </a:r>
            <a:r>
              <a:rPr lang="cs-CZ" sz="900" dirty="0" err="1" smtClean="0">
                <a:solidFill>
                  <a:schemeClr val="bg2">
                    <a:lumMod val="50000"/>
                  </a:schemeClr>
                </a:solidFill>
              </a:rPr>
              <a:t>between</a:t>
            </a:r>
            <a:r>
              <a:rPr lang="cs-CZ" sz="900" dirty="0" smtClean="0">
                <a:solidFill>
                  <a:schemeClr val="bg2">
                    <a:lumMod val="50000"/>
                  </a:schemeClr>
                </a:solidFill>
              </a:rPr>
              <a:t> </a:t>
            </a:r>
            <a:r>
              <a:rPr lang="cs-CZ" sz="900" dirty="0" err="1" smtClean="0">
                <a:solidFill>
                  <a:schemeClr val="bg2">
                    <a:lumMod val="50000"/>
                  </a:schemeClr>
                </a:solidFill>
              </a:rPr>
              <a:t>the</a:t>
            </a:r>
            <a:r>
              <a:rPr lang="cs-CZ" sz="900" dirty="0" smtClean="0">
                <a:solidFill>
                  <a:schemeClr val="bg2">
                    <a:lumMod val="50000"/>
                  </a:schemeClr>
                </a:solidFill>
              </a:rPr>
              <a:t> </a:t>
            </a:r>
            <a:r>
              <a:rPr lang="cs-CZ" sz="900" dirty="0" err="1" smtClean="0">
                <a:solidFill>
                  <a:schemeClr val="bg2">
                    <a:lumMod val="50000"/>
                  </a:schemeClr>
                </a:solidFill>
              </a:rPr>
              <a:t>lens</a:t>
            </a:r>
            <a:r>
              <a:rPr lang="cs-CZ" sz="900" dirty="0" smtClean="0">
                <a:solidFill>
                  <a:schemeClr val="bg2">
                    <a:lumMod val="50000"/>
                  </a:schemeClr>
                </a:solidFill>
              </a:rPr>
              <a:t> and point on </a:t>
            </a:r>
            <a:r>
              <a:rPr lang="cs-CZ" sz="900" dirty="0" err="1" smtClean="0">
                <a:solidFill>
                  <a:schemeClr val="bg2">
                    <a:lumMod val="50000"/>
                  </a:schemeClr>
                </a:solidFill>
              </a:rPr>
              <a:t>paper</a:t>
            </a:r>
            <a:r>
              <a:rPr lang="cs-CZ" sz="900" dirty="0" smtClean="0">
                <a:solidFill>
                  <a:schemeClr val="bg2">
                    <a:lumMod val="50000"/>
                  </a:schemeClr>
                </a:solidFill>
              </a:rPr>
              <a:t> </a:t>
            </a:r>
            <a:r>
              <a:rPr lang="cs-CZ" sz="900" dirty="0" err="1" smtClean="0">
                <a:solidFill>
                  <a:schemeClr val="bg2">
                    <a:lumMod val="50000"/>
                  </a:schemeClr>
                </a:solidFill>
              </a:rPr>
              <a:t>is</a:t>
            </a:r>
            <a:r>
              <a:rPr lang="cs-CZ" sz="900" dirty="0" smtClean="0">
                <a:solidFill>
                  <a:schemeClr val="bg2">
                    <a:lumMod val="50000"/>
                  </a:schemeClr>
                </a:solidFill>
              </a:rPr>
              <a:t> 30 mm</a:t>
            </a:r>
          </a:p>
          <a:p>
            <a:pPr marL="285750" indent="-285750">
              <a:buFont typeface="Arial" panose="020B0604020202020204" pitchFamily="34" charset="0"/>
              <a:buChar char="•"/>
            </a:pPr>
            <a:endParaRPr lang="cs-CZ" b="1" dirty="0" smtClean="0">
              <a:solidFill>
                <a:schemeClr val="bg2">
                  <a:lumMod val="50000"/>
                </a:schemeClr>
              </a:solidFill>
            </a:endParaRPr>
          </a:p>
          <a:p>
            <a:pPr algn="ctr"/>
            <a:endParaRPr lang="cs-CZ" b="1" dirty="0">
              <a:solidFill>
                <a:schemeClr val="bg2">
                  <a:lumMod val="50000"/>
                </a:schemeClr>
              </a:solidFill>
            </a:endParaRPr>
          </a:p>
          <a:p>
            <a:pPr algn="ctr"/>
            <a:r>
              <a:rPr lang="cs-CZ" b="1" dirty="0" smtClean="0">
                <a:solidFill>
                  <a:schemeClr val="bg2">
                    <a:lumMod val="50000"/>
                  </a:schemeClr>
                </a:solidFill>
              </a:rPr>
              <a:t>CD/BC=DE/AB</a:t>
            </a:r>
          </a:p>
          <a:p>
            <a:pPr algn="ctr"/>
            <a:r>
              <a:rPr lang="cs-CZ" b="1" dirty="0" smtClean="0">
                <a:solidFill>
                  <a:schemeClr val="bg2">
                    <a:lumMod val="50000"/>
                  </a:schemeClr>
                </a:solidFill>
              </a:rPr>
              <a:t>DE= AB</a:t>
            </a:r>
            <a:r>
              <a:rPr lang="en-US" b="1" dirty="0" smtClean="0">
                <a:solidFill>
                  <a:schemeClr val="bg2">
                    <a:lumMod val="50000"/>
                  </a:schemeClr>
                </a:solidFill>
              </a:rPr>
              <a:t>*</a:t>
            </a:r>
            <a:r>
              <a:rPr lang="cs-CZ" b="1" dirty="0" smtClean="0">
                <a:solidFill>
                  <a:schemeClr val="bg2">
                    <a:lumMod val="50000"/>
                  </a:schemeClr>
                </a:solidFill>
              </a:rPr>
              <a:t>(CD/BC)=AB</a:t>
            </a:r>
            <a:r>
              <a:rPr lang="en-US" b="1" dirty="0" smtClean="0">
                <a:solidFill>
                  <a:schemeClr val="bg2">
                    <a:lumMod val="50000"/>
                  </a:schemeClr>
                </a:solidFill>
              </a:rPr>
              <a:t>*</a:t>
            </a:r>
            <a:r>
              <a:rPr lang="cs-CZ" b="1" dirty="0" smtClean="0">
                <a:solidFill>
                  <a:schemeClr val="bg2">
                    <a:lumMod val="50000"/>
                  </a:schemeClr>
                </a:solidFill>
              </a:rPr>
              <a:t>17/30</a:t>
            </a:r>
            <a:endParaRPr lang="cs-CZ" b="1" dirty="0">
              <a:solidFill>
                <a:schemeClr val="bg2">
                  <a:lumMod val="50000"/>
                </a:schemeClr>
              </a:solidFill>
            </a:endParaRPr>
          </a:p>
          <a:p>
            <a:pPr algn="ctr"/>
            <a:endParaRPr lang="cs-CZ" b="1" dirty="0" smtClean="0">
              <a:solidFill>
                <a:schemeClr val="bg2">
                  <a:lumMod val="50000"/>
                </a:schemeClr>
              </a:solidFill>
            </a:endParaRPr>
          </a:p>
          <a:p>
            <a:pPr algn="ctr"/>
            <a:endParaRPr lang="cs-CZ" b="1" dirty="0">
              <a:solidFill>
                <a:schemeClr val="bg2">
                  <a:lumMod val="50000"/>
                </a:schemeClr>
              </a:solidFill>
            </a:endParaRPr>
          </a:p>
          <a:p>
            <a:pPr algn="ctr"/>
            <a:endParaRPr lang="cs-CZ" b="1" dirty="0" smtClean="0">
              <a:solidFill>
                <a:schemeClr val="bg2">
                  <a:lumMod val="50000"/>
                </a:schemeClr>
              </a:solidFill>
            </a:endParaRPr>
          </a:p>
          <a:p>
            <a:pPr algn="ctr"/>
            <a:endParaRPr lang="cs-CZ" b="1" dirty="0">
              <a:solidFill>
                <a:schemeClr val="bg2">
                  <a:lumMod val="50000"/>
                </a:schemeClr>
              </a:solidFill>
            </a:endParaRPr>
          </a:p>
          <a:p>
            <a:pPr algn="ctr"/>
            <a:endParaRPr lang="cs-CZ" b="1" dirty="0" smtClean="0">
              <a:solidFill>
                <a:schemeClr val="bg2">
                  <a:lumMod val="50000"/>
                </a:schemeClr>
              </a:solidFill>
            </a:endParaRPr>
          </a:p>
          <a:p>
            <a:pPr algn="ctr"/>
            <a:endParaRPr lang="en-US" b="1" dirty="0">
              <a:solidFill>
                <a:schemeClr val="bg2">
                  <a:lumMod val="50000"/>
                </a:schemeClr>
              </a:solidFill>
            </a:endParaRPr>
          </a:p>
        </p:txBody>
      </p:sp>
    </p:spTree>
    <p:extLst>
      <p:ext uri="{BB962C8B-B14F-4D97-AF65-F5344CB8AC3E}">
        <p14:creationId xmlns:p14="http://schemas.microsoft.com/office/powerpoint/2010/main" val="30757261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p:cNvSpPr/>
          <p:nvPr/>
        </p:nvSpPr>
        <p:spPr>
          <a:xfrm>
            <a:off x="0" y="17527"/>
            <a:ext cx="200955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7" name="Nadpis 6"/>
          <p:cNvSpPr>
            <a:spLocks noGrp="1"/>
          </p:cNvSpPr>
          <p:nvPr>
            <p:ph type="title"/>
          </p:nvPr>
        </p:nvSpPr>
        <p:spPr>
          <a:xfrm rot="16200000">
            <a:off x="-1525505" y="2915866"/>
            <a:ext cx="5502752" cy="1205858"/>
          </a:xfrm>
        </p:spPr>
        <p:txBody>
          <a:bodyPr>
            <a:normAutofit fontScale="90000"/>
          </a:bodyPr>
          <a:lstStyle/>
          <a:p>
            <a:r>
              <a:rPr lang="en-US" sz="7300" dirty="0" smtClean="0">
                <a:solidFill>
                  <a:schemeClr val="bg1"/>
                </a:solidFill>
              </a:rPr>
              <a:t>Astigmatism</a:t>
            </a:r>
            <a:br>
              <a:rPr lang="en-US" sz="7300" dirty="0" smtClean="0">
                <a:solidFill>
                  <a:schemeClr val="bg1"/>
                </a:solidFill>
              </a:rPr>
            </a:br>
            <a:r>
              <a:rPr lang="en-US" sz="4400" dirty="0" smtClean="0">
                <a:solidFill>
                  <a:schemeClr val="bg1"/>
                </a:solidFill>
              </a:rPr>
              <a:t>Theoretical background</a:t>
            </a:r>
            <a:endParaRPr lang="en-US" sz="5300" dirty="0"/>
          </a:p>
        </p:txBody>
      </p:sp>
      <p:sp>
        <p:nvSpPr>
          <p:cNvPr id="8" name="Zástupný symbol pro text 7"/>
          <p:cNvSpPr>
            <a:spLocks noGrp="1"/>
          </p:cNvSpPr>
          <p:nvPr>
            <p:ph type="body" idx="1"/>
          </p:nvPr>
        </p:nvSpPr>
        <p:spPr>
          <a:xfrm>
            <a:off x="2159905" y="384049"/>
            <a:ext cx="6017736" cy="6124956"/>
          </a:xfrm>
        </p:spPr>
        <p:txBody>
          <a:bodyPr>
            <a:normAutofit/>
          </a:bodyPr>
          <a:lstStyle/>
          <a:p>
            <a:r>
              <a:rPr lang="en-US" sz="1900" dirty="0" smtClean="0">
                <a:solidFill>
                  <a:schemeClr val="bg2">
                    <a:lumMod val="50000"/>
                  </a:schemeClr>
                </a:solidFill>
              </a:rPr>
              <a:t>Astigmatism</a:t>
            </a:r>
            <a:endParaRPr lang="en-US" sz="1800" dirty="0" smtClean="0">
              <a:solidFill>
                <a:schemeClr val="bg2">
                  <a:lumMod val="50000"/>
                </a:schemeClr>
              </a:solidFill>
            </a:endParaRPr>
          </a:p>
          <a:p>
            <a:pPr marL="457200" indent="-457200" algn="just">
              <a:buFont typeface="Arial" panose="020B0604020202020204" pitchFamily="34" charset="0"/>
              <a:buChar char="•"/>
            </a:pPr>
            <a:r>
              <a:rPr lang="en-US" sz="1600" dirty="0" smtClean="0"/>
              <a:t>is an optical defect</a:t>
            </a:r>
            <a:r>
              <a:rPr lang="cs-CZ" sz="1600" dirty="0" smtClean="0"/>
              <a:t>,</a:t>
            </a:r>
            <a:r>
              <a:rPr lang="en-US" sz="1600" dirty="0" smtClean="0"/>
              <a:t> in which vision is blurred due to the inability of </a:t>
            </a:r>
            <a:r>
              <a:rPr lang="en-US" sz="1700" dirty="0" smtClean="0"/>
              <a:t>the optics of the eye to focus a point object into a sharp focused image on the retina.</a:t>
            </a:r>
          </a:p>
          <a:p>
            <a:pPr marL="457200" indent="-457200" algn="just">
              <a:buFont typeface="Arial" panose="020B0604020202020204" pitchFamily="34" charset="0"/>
              <a:buChar char="•"/>
            </a:pPr>
            <a:r>
              <a:rPr lang="en-US" sz="1700" dirty="0" smtClean="0"/>
              <a:t>astigmatism may be asymptomatic, higher degrees of an astigmatism may cause symptoms such as </a:t>
            </a:r>
            <a:r>
              <a:rPr lang="cs-CZ" sz="1700" dirty="0" smtClean="0"/>
              <a:t>a </a:t>
            </a:r>
            <a:r>
              <a:rPr lang="en-US" sz="1700" dirty="0" smtClean="0"/>
              <a:t>blurry vision, squinting, eye strain, fatigue, or headaches. </a:t>
            </a:r>
          </a:p>
          <a:p>
            <a:pPr algn="just"/>
            <a:r>
              <a:rPr lang="en-US" sz="1800" dirty="0" smtClean="0">
                <a:solidFill>
                  <a:schemeClr val="bg2">
                    <a:lumMod val="50000"/>
                  </a:schemeClr>
                </a:solidFill>
              </a:rPr>
              <a:t>Types:</a:t>
            </a:r>
          </a:p>
          <a:p>
            <a:pPr marL="342900" indent="-342900" algn="just">
              <a:buFont typeface="+mj-lt"/>
              <a:buAutoNum type="arabicPeriod"/>
            </a:pPr>
            <a:r>
              <a:rPr lang="en-US" sz="1800" b="1" u="sng" dirty="0" smtClean="0">
                <a:solidFill>
                  <a:schemeClr val="bg2">
                    <a:lumMod val="50000"/>
                  </a:schemeClr>
                </a:solidFill>
              </a:rPr>
              <a:t>Regular astigmatism</a:t>
            </a:r>
          </a:p>
          <a:p>
            <a:pPr marL="742950" lvl="1" indent="-285750" algn="just">
              <a:buFont typeface="Arial" panose="020B0604020202020204" pitchFamily="34" charset="0"/>
              <a:buChar char="•"/>
            </a:pPr>
            <a:r>
              <a:rPr lang="en-US" dirty="0" smtClean="0">
                <a:solidFill>
                  <a:schemeClr val="tx1"/>
                </a:solidFill>
              </a:rPr>
              <a:t>principal meridians are perpendicular.</a:t>
            </a:r>
          </a:p>
          <a:p>
            <a:pPr marL="857250" lvl="1" indent="-400050" algn="just">
              <a:buFont typeface="+mj-lt"/>
              <a:buAutoNum type="romanUcPeriod"/>
            </a:pPr>
            <a:r>
              <a:rPr lang="en-US" sz="1700" dirty="0" smtClean="0">
                <a:solidFill>
                  <a:schemeClr val="bg2">
                    <a:lumMod val="50000"/>
                  </a:schemeClr>
                </a:solidFill>
              </a:rPr>
              <a:t>Simple astigmatism</a:t>
            </a:r>
            <a:r>
              <a:rPr lang="cs-CZ" sz="1700" dirty="0" smtClean="0">
                <a:solidFill>
                  <a:schemeClr val="bg2">
                    <a:lumMod val="50000"/>
                  </a:schemeClr>
                </a:solidFill>
              </a:rPr>
              <a:t> </a:t>
            </a:r>
            <a:r>
              <a:rPr lang="cs-CZ" sz="1700" dirty="0" smtClean="0">
                <a:solidFill>
                  <a:schemeClr val="accent1"/>
                </a:solidFill>
              </a:rPr>
              <a:t>-</a:t>
            </a:r>
            <a:r>
              <a:rPr lang="en-US" sz="1700" dirty="0" smtClean="0">
                <a:solidFill>
                  <a:schemeClr val="tx1"/>
                </a:solidFill>
              </a:rPr>
              <a:t> first focal line is on retina, while the second is located behind the retina. Or, first focal line is in front of the retina, while the second is on the retina.</a:t>
            </a:r>
          </a:p>
          <a:p>
            <a:pPr marL="857250" lvl="1" indent="-400050" algn="just">
              <a:buFont typeface="+mj-lt"/>
              <a:buAutoNum type="romanUcPeriod"/>
            </a:pPr>
            <a:r>
              <a:rPr lang="en-US" sz="1700" dirty="0" smtClean="0">
                <a:solidFill>
                  <a:schemeClr val="bg2">
                    <a:lumMod val="50000"/>
                  </a:schemeClr>
                </a:solidFill>
              </a:rPr>
              <a:t>Compound astigmatism</a:t>
            </a:r>
            <a:r>
              <a:rPr lang="cs-CZ" sz="1700" dirty="0" smtClean="0">
                <a:solidFill>
                  <a:schemeClr val="bg2">
                    <a:lumMod val="50000"/>
                  </a:schemeClr>
                </a:solidFill>
              </a:rPr>
              <a:t> </a:t>
            </a:r>
            <a:r>
              <a:rPr lang="cs-CZ" sz="1700" dirty="0" smtClean="0">
                <a:solidFill>
                  <a:schemeClr val="accent1"/>
                </a:solidFill>
              </a:rPr>
              <a:t>- </a:t>
            </a:r>
            <a:r>
              <a:rPr lang="en-US" sz="1700" dirty="0" smtClean="0">
                <a:solidFill>
                  <a:schemeClr val="tx1"/>
                </a:solidFill>
              </a:rPr>
              <a:t>both focal lines are located behind or before the retina.</a:t>
            </a:r>
          </a:p>
          <a:p>
            <a:pPr marL="857250" lvl="1" indent="-400050" algn="just">
              <a:buFont typeface="+mj-lt"/>
              <a:buAutoNum type="romanUcPeriod"/>
            </a:pPr>
            <a:r>
              <a:rPr lang="en-US" sz="1700" dirty="0" smtClean="0">
                <a:solidFill>
                  <a:schemeClr val="bg2">
                    <a:lumMod val="50000"/>
                  </a:schemeClr>
                </a:solidFill>
              </a:rPr>
              <a:t>Mixed astigmatism</a:t>
            </a:r>
            <a:r>
              <a:rPr lang="cs-CZ" sz="1700" dirty="0" smtClean="0">
                <a:solidFill>
                  <a:schemeClr val="bg2">
                    <a:lumMod val="50000"/>
                  </a:schemeClr>
                </a:solidFill>
              </a:rPr>
              <a:t> -</a:t>
            </a:r>
            <a:r>
              <a:rPr lang="en-US" sz="1700" dirty="0" smtClean="0">
                <a:solidFill>
                  <a:schemeClr val="bg2">
                    <a:lumMod val="50000"/>
                  </a:schemeClr>
                </a:solidFill>
              </a:rPr>
              <a:t> </a:t>
            </a:r>
            <a:r>
              <a:rPr lang="en-US" sz="1700" dirty="0" smtClean="0">
                <a:solidFill>
                  <a:schemeClr val="tx1"/>
                </a:solidFill>
              </a:rPr>
              <a:t>focal lines are on both sides of the retina (straddling the retina).</a:t>
            </a:r>
          </a:p>
          <a:p>
            <a:pPr marL="342900" indent="-342900" algn="just">
              <a:buFont typeface="+mj-lt"/>
              <a:buAutoNum type="arabicPeriod"/>
            </a:pPr>
            <a:r>
              <a:rPr lang="en-US" sz="1800" b="1" u="sng" dirty="0" smtClean="0">
                <a:solidFill>
                  <a:schemeClr val="bg2">
                    <a:lumMod val="50000"/>
                  </a:schemeClr>
                </a:solidFill>
              </a:rPr>
              <a:t>Irregular astigmatism</a:t>
            </a:r>
          </a:p>
          <a:p>
            <a:pPr marL="742950" lvl="1" indent="-285750">
              <a:buFont typeface="Arial" panose="020B0604020202020204" pitchFamily="34" charset="0"/>
              <a:buChar char="•"/>
            </a:pPr>
            <a:r>
              <a:rPr lang="en-US" sz="1700" dirty="0" smtClean="0">
                <a:solidFill>
                  <a:schemeClr val="tx1"/>
                </a:solidFill>
              </a:rPr>
              <a:t> principal meridians are not perpendicular. This type cannot be fixed by</a:t>
            </a:r>
            <a:r>
              <a:rPr lang="cs-CZ" sz="1700" dirty="0" smtClean="0">
                <a:solidFill>
                  <a:schemeClr val="tx1"/>
                </a:solidFill>
              </a:rPr>
              <a:t> </a:t>
            </a:r>
            <a:r>
              <a:rPr lang="cs-CZ" sz="1700" dirty="0" err="1" smtClean="0">
                <a:solidFill>
                  <a:schemeClr val="tx1"/>
                </a:solidFill>
              </a:rPr>
              <a:t>the</a:t>
            </a:r>
            <a:r>
              <a:rPr lang="cs-CZ" sz="1700" dirty="0" smtClean="0">
                <a:solidFill>
                  <a:schemeClr val="tx1"/>
                </a:solidFill>
              </a:rPr>
              <a:t> </a:t>
            </a:r>
            <a:r>
              <a:rPr lang="en-US" sz="1700" dirty="0" smtClean="0">
                <a:solidFill>
                  <a:schemeClr val="tx1"/>
                </a:solidFill>
              </a:rPr>
              <a:t>lens.</a:t>
            </a:r>
          </a:p>
        </p:txBody>
      </p:sp>
      <p:pic>
        <p:nvPicPr>
          <p:cNvPr id="1026" name="Picture 2" descr="http://www.christophersoneyeclinic.com/eyeclinic_wp/wp-content/uploads/eye-astigmati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9766" y="589026"/>
            <a:ext cx="3397757" cy="3397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7645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p:cNvSpPr/>
          <p:nvPr/>
        </p:nvSpPr>
        <p:spPr>
          <a:xfrm>
            <a:off x="0" y="0"/>
            <a:ext cx="200955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7" name="Nadpis 6"/>
          <p:cNvSpPr>
            <a:spLocks noGrp="1"/>
          </p:cNvSpPr>
          <p:nvPr>
            <p:ph type="title"/>
          </p:nvPr>
        </p:nvSpPr>
        <p:spPr>
          <a:xfrm rot="16200000">
            <a:off x="-1525505" y="2915866"/>
            <a:ext cx="5502752" cy="1205858"/>
          </a:xfrm>
        </p:spPr>
        <p:txBody>
          <a:bodyPr>
            <a:normAutofit fontScale="90000"/>
          </a:bodyPr>
          <a:lstStyle/>
          <a:p>
            <a:r>
              <a:rPr lang="en-US" sz="7300" dirty="0" smtClean="0">
                <a:solidFill>
                  <a:schemeClr val="bg1"/>
                </a:solidFill>
              </a:rPr>
              <a:t>Astigmatism</a:t>
            </a:r>
            <a:br>
              <a:rPr lang="en-US" sz="7300" dirty="0" smtClean="0">
                <a:solidFill>
                  <a:schemeClr val="bg1"/>
                </a:solidFill>
              </a:rPr>
            </a:br>
            <a:r>
              <a:rPr lang="en-US" sz="4400" dirty="0" smtClean="0">
                <a:solidFill>
                  <a:schemeClr val="bg1"/>
                </a:solidFill>
              </a:rPr>
              <a:t>Experimental design</a:t>
            </a:r>
            <a:endParaRPr lang="en-US" sz="1800" dirty="0"/>
          </a:p>
        </p:txBody>
      </p:sp>
      <p:sp>
        <p:nvSpPr>
          <p:cNvPr id="8" name="Zástupný symbol pro text 7"/>
          <p:cNvSpPr>
            <a:spLocks noGrp="1"/>
          </p:cNvSpPr>
          <p:nvPr>
            <p:ph type="body" idx="1"/>
          </p:nvPr>
        </p:nvSpPr>
        <p:spPr>
          <a:xfrm>
            <a:off x="2102909" y="392002"/>
            <a:ext cx="4386498" cy="6109381"/>
          </a:xfrm>
        </p:spPr>
        <p:txBody>
          <a:bodyPr>
            <a:normAutofit lnSpcReduction="10000"/>
          </a:bodyPr>
          <a:lstStyle/>
          <a:p>
            <a:r>
              <a:rPr lang="en-US" sz="1600" b="1" u="sng" dirty="0" smtClean="0">
                <a:solidFill>
                  <a:schemeClr val="bg2">
                    <a:lumMod val="50000"/>
                  </a:schemeClr>
                </a:solidFill>
              </a:rPr>
              <a:t>Tests</a:t>
            </a:r>
            <a:r>
              <a:rPr lang="cs-CZ" sz="1600" b="1" u="sng" dirty="0" smtClean="0">
                <a:solidFill>
                  <a:schemeClr val="bg2">
                    <a:lumMod val="50000"/>
                  </a:schemeClr>
                </a:solidFill>
              </a:rPr>
              <a:t>:</a:t>
            </a:r>
          </a:p>
          <a:p>
            <a:pPr marL="514350" indent="-514350">
              <a:buFont typeface="+mj-lt"/>
              <a:buAutoNum type="arabicPeriod"/>
            </a:pPr>
            <a:r>
              <a:rPr lang="en-US" sz="1600" b="1" u="sng" dirty="0" smtClean="0">
                <a:solidFill>
                  <a:schemeClr val="bg2">
                    <a:lumMod val="50000"/>
                  </a:schemeClr>
                </a:solidFill>
              </a:rPr>
              <a:t>Objective</a:t>
            </a:r>
          </a:p>
          <a:p>
            <a:pPr marL="1028700" lvl="1" indent="-571500">
              <a:buFont typeface="+mj-lt"/>
              <a:buAutoNum type="romanUcPeriod"/>
            </a:pPr>
            <a:r>
              <a:rPr lang="en-US" sz="1600" dirty="0" smtClean="0">
                <a:solidFill>
                  <a:schemeClr val="bg2">
                    <a:lumMod val="50000"/>
                  </a:schemeClr>
                </a:solidFill>
              </a:rPr>
              <a:t>Refractometer</a:t>
            </a:r>
            <a:r>
              <a:rPr lang="cs-CZ" sz="1600" dirty="0" smtClean="0">
                <a:solidFill>
                  <a:schemeClr val="bg2">
                    <a:lumMod val="50000"/>
                  </a:schemeClr>
                </a:solidFill>
              </a:rPr>
              <a:t>, </a:t>
            </a:r>
            <a:r>
              <a:rPr lang="en-US" sz="1600" dirty="0" smtClean="0">
                <a:solidFill>
                  <a:schemeClr val="bg2">
                    <a:lumMod val="50000"/>
                  </a:schemeClr>
                </a:solidFill>
              </a:rPr>
              <a:t>autorefractometer</a:t>
            </a:r>
          </a:p>
          <a:p>
            <a:pPr marL="1028700" lvl="1" indent="-571500" algn="just">
              <a:buFont typeface="+mj-lt"/>
              <a:buAutoNum type="romanUcPeriod"/>
            </a:pPr>
            <a:r>
              <a:rPr lang="en-US" sz="1600" dirty="0" smtClean="0">
                <a:solidFill>
                  <a:schemeClr val="bg2">
                    <a:lumMod val="50000"/>
                  </a:schemeClr>
                </a:solidFill>
              </a:rPr>
              <a:t>Placido</a:t>
            </a:r>
            <a:r>
              <a:rPr lang="cs-CZ" sz="1600" dirty="0" smtClean="0">
                <a:solidFill>
                  <a:schemeClr val="bg2">
                    <a:lumMod val="50000"/>
                  </a:schemeClr>
                </a:solidFill>
              </a:rPr>
              <a:t> </a:t>
            </a:r>
            <a:r>
              <a:rPr lang="en-US" sz="1600" dirty="0" smtClean="0">
                <a:solidFill>
                  <a:schemeClr val="bg2">
                    <a:lumMod val="50000"/>
                  </a:schemeClr>
                </a:solidFill>
              </a:rPr>
              <a:t>keratoscope</a:t>
            </a:r>
            <a:r>
              <a:rPr lang="cs-CZ" sz="1600" dirty="0" smtClean="0">
                <a:solidFill>
                  <a:schemeClr val="bg2">
                    <a:lumMod val="50000"/>
                  </a:schemeClr>
                </a:solidFill>
              </a:rPr>
              <a:t> </a:t>
            </a:r>
            <a:r>
              <a:rPr lang="cs-CZ" sz="1600" dirty="0" smtClean="0">
                <a:solidFill>
                  <a:schemeClr val="tx1"/>
                </a:solidFill>
              </a:rPr>
              <a:t>- </a:t>
            </a:r>
            <a:r>
              <a:rPr lang="en-US" sz="1600" dirty="0" smtClean="0">
                <a:solidFill>
                  <a:schemeClr val="tx1"/>
                </a:solidFill>
              </a:rPr>
              <a:t>Placid</a:t>
            </a:r>
            <a:r>
              <a:rPr lang="cs-CZ" sz="1600" dirty="0" smtClean="0">
                <a:solidFill>
                  <a:schemeClr val="tx1"/>
                </a:solidFill>
              </a:rPr>
              <a:t>o</a:t>
            </a:r>
            <a:r>
              <a:rPr lang="en-US" sz="1600" dirty="0" smtClean="0">
                <a:solidFill>
                  <a:schemeClr val="tx1"/>
                </a:solidFill>
              </a:rPr>
              <a:t> keratos</a:t>
            </a:r>
            <a:r>
              <a:rPr lang="cs-CZ" sz="1600" dirty="0" smtClean="0">
                <a:solidFill>
                  <a:schemeClr val="tx1"/>
                </a:solidFill>
              </a:rPr>
              <a:t>c</a:t>
            </a:r>
            <a:r>
              <a:rPr lang="en-US" sz="1600" dirty="0" smtClean="0">
                <a:solidFill>
                  <a:schemeClr val="tx1"/>
                </a:solidFill>
              </a:rPr>
              <a:t>op</a:t>
            </a:r>
            <a:r>
              <a:rPr lang="cs-CZ" sz="1600" dirty="0" smtClean="0">
                <a:solidFill>
                  <a:schemeClr val="tx1"/>
                </a:solidFill>
              </a:rPr>
              <a:t>e</a:t>
            </a:r>
            <a:r>
              <a:rPr lang="en-US" sz="1600" dirty="0" smtClean="0">
                <a:solidFill>
                  <a:schemeClr val="tx1"/>
                </a:solidFill>
              </a:rPr>
              <a:t> </a:t>
            </a:r>
            <a:r>
              <a:rPr lang="en-US" sz="1600" dirty="0">
                <a:solidFill>
                  <a:schemeClr val="tx1"/>
                </a:solidFill>
              </a:rPr>
              <a:t>consists of a handle and a circular part with a hole in the middle. </a:t>
            </a:r>
            <a:r>
              <a:rPr lang="en-US" sz="1600" dirty="0" smtClean="0">
                <a:solidFill>
                  <a:schemeClr val="tx1"/>
                </a:solidFill>
              </a:rPr>
              <a:t>Hole </a:t>
            </a:r>
            <a:r>
              <a:rPr lang="en-US" sz="1600" dirty="0">
                <a:solidFill>
                  <a:schemeClr val="tx1"/>
                </a:solidFill>
              </a:rPr>
              <a:t>with a magnifying glass </a:t>
            </a:r>
            <a:r>
              <a:rPr lang="cs-CZ" sz="1600" dirty="0" err="1" smtClean="0">
                <a:solidFill>
                  <a:schemeClr val="tx1"/>
                </a:solidFill>
              </a:rPr>
              <a:t>is</a:t>
            </a:r>
            <a:r>
              <a:rPr lang="en-US" sz="1600" dirty="0" smtClean="0">
                <a:solidFill>
                  <a:schemeClr val="tx1"/>
                </a:solidFill>
              </a:rPr>
              <a:t> </a:t>
            </a:r>
            <a:r>
              <a:rPr lang="en-US" sz="1600" dirty="0">
                <a:solidFill>
                  <a:schemeClr val="tx1"/>
                </a:solidFill>
              </a:rPr>
              <a:t>viewed from a distance of 10-15 cm to a patient's cornea. </a:t>
            </a:r>
            <a:r>
              <a:rPr lang="cs-CZ" sz="1600" dirty="0" smtClean="0">
                <a:solidFill>
                  <a:schemeClr val="tx1"/>
                </a:solidFill>
              </a:rPr>
              <a:t>Up t</a:t>
            </a:r>
            <a:r>
              <a:rPr lang="en-US" sz="1600" dirty="0" smtClean="0">
                <a:solidFill>
                  <a:schemeClr val="tx1"/>
                </a:solidFill>
              </a:rPr>
              <a:t>o </a:t>
            </a:r>
            <a:r>
              <a:rPr lang="en-US" sz="1600" dirty="0">
                <a:solidFill>
                  <a:schemeClr val="tx1"/>
                </a:solidFill>
              </a:rPr>
              <a:t>200 mm wide circular portion is concentric alternating black and white circles. They reflect the patient's cornea. In </a:t>
            </a:r>
            <a:r>
              <a:rPr lang="en-US" sz="1600" dirty="0" smtClean="0">
                <a:solidFill>
                  <a:schemeClr val="tx1"/>
                </a:solidFill>
              </a:rPr>
              <a:t>case </a:t>
            </a:r>
            <a:r>
              <a:rPr lang="en-US" sz="1600" dirty="0">
                <a:solidFill>
                  <a:schemeClr val="tx1"/>
                </a:solidFill>
              </a:rPr>
              <a:t>of </a:t>
            </a:r>
            <a:r>
              <a:rPr lang="en-US" sz="1600" dirty="0" smtClean="0">
                <a:solidFill>
                  <a:schemeClr val="tx1"/>
                </a:solidFill>
              </a:rPr>
              <a:t>astigmatism deformation appears</a:t>
            </a:r>
            <a:r>
              <a:rPr lang="cs-CZ" sz="1600" dirty="0" smtClean="0">
                <a:solidFill>
                  <a:schemeClr val="tx1"/>
                </a:solidFill>
              </a:rPr>
              <a:t> </a:t>
            </a:r>
            <a:r>
              <a:rPr lang="en-US" sz="1600" dirty="0">
                <a:solidFill>
                  <a:schemeClr val="tx1"/>
                </a:solidFill>
              </a:rPr>
              <a:t>at the corresponding </a:t>
            </a:r>
            <a:r>
              <a:rPr lang="en-US" sz="1600" dirty="0" smtClean="0">
                <a:solidFill>
                  <a:schemeClr val="tx1"/>
                </a:solidFill>
              </a:rPr>
              <a:t>location.</a:t>
            </a:r>
            <a:endParaRPr lang="en-US" sz="1600" dirty="0">
              <a:solidFill>
                <a:schemeClr val="tx1"/>
              </a:solidFill>
            </a:endParaRPr>
          </a:p>
          <a:p>
            <a:pPr marL="1028700" lvl="1" indent="-571500" algn="just">
              <a:buFont typeface="+mj-lt"/>
              <a:buAutoNum type="romanUcPeriod"/>
            </a:pPr>
            <a:endParaRPr lang="cs-CZ" sz="1600" dirty="0">
              <a:solidFill>
                <a:schemeClr val="tx1"/>
              </a:solidFill>
            </a:endParaRPr>
          </a:p>
          <a:p>
            <a:pPr marL="1028700" lvl="1" indent="-571500">
              <a:buFont typeface="+mj-lt"/>
              <a:buAutoNum type="romanUcPeriod"/>
            </a:pPr>
            <a:r>
              <a:rPr lang="en-US" sz="1600" dirty="0" smtClean="0">
                <a:solidFill>
                  <a:schemeClr val="bg2">
                    <a:lumMod val="50000"/>
                  </a:schemeClr>
                </a:solidFill>
              </a:rPr>
              <a:t>Sciascope</a:t>
            </a:r>
          </a:p>
          <a:p>
            <a:pPr marL="1028700" lvl="1" indent="-571500">
              <a:buFont typeface="+mj-lt"/>
              <a:buAutoNum type="romanUcPeriod"/>
            </a:pPr>
            <a:r>
              <a:rPr lang="en-US" sz="1600" dirty="0" smtClean="0">
                <a:solidFill>
                  <a:schemeClr val="bg2">
                    <a:lumMod val="50000"/>
                  </a:schemeClr>
                </a:solidFill>
              </a:rPr>
              <a:t>Ophthalmometry</a:t>
            </a:r>
          </a:p>
          <a:p>
            <a:pPr marL="514350" indent="-514350">
              <a:buFont typeface="+mj-lt"/>
              <a:buAutoNum type="arabicPeriod"/>
            </a:pPr>
            <a:r>
              <a:rPr lang="en-US" sz="1600" b="1" u="sng" dirty="0" smtClean="0">
                <a:solidFill>
                  <a:schemeClr val="bg2">
                    <a:lumMod val="50000"/>
                  </a:schemeClr>
                </a:solidFill>
              </a:rPr>
              <a:t>Subjective</a:t>
            </a:r>
          </a:p>
          <a:p>
            <a:pPr marL="1028700" lvl="1" indent="-571500">
              <a:buFont typeface="+mj-lt"/>
              <a:buAutoNum type="romanUcPeriod"/>
            </a:pPr>
            <a:r>
              <a:rPr lang="cs-CZ" sz="1600" dirty="0" smtClean="0">
                <a:solidFill>
                  <a:schemeClr val="bg2">
                    <a:lumMod val="50000"/>
                  </a:schemeClr>
                </a:solidFill>
              </a:rPr>
              <a:t>Fuchs keratoscope </a:t>
            </a:r>
            <a:r>
              <a:rPr lang="cs-CZ" sz="1600" dirty="0" smtClean="0">
                <a:solidFill>
                  <a:schemeClr val="tx1"/>
                </a:solidFill>
              </a:rPr>
              <a:t>– T</a:t>
            </a:r>
            <a:r>
              <a:rPr lang="en-US" sz="1600" dirty="0" smtClean="0">
                <a:solidFill>
                  <a:schemeClr val="tx1"/>
                </a:solidFill>
              </a:rPr>
              <a:t>ool </a:t>
            </a:r>
            <a:r>
              <a:rPr lang="en-US" sz="1600" dirty="0">
                <a:solidFill>
                  <a:schemeClr val="tx1"/>
                </a:solidFill>
              </a:rPr>
              <a:t>for evaluating astigmatism. Examinee </a:t>
            </a:r>
            <a:r>
              <a:rPr lang="en-US" sz="1600" dirty="0" smtClean="0">
                <a:solidFill>
                  <a:schemeClr val="tx1"/>
                </a:solidFill>
              </a:rPr>
              <a:t>stand</a:t>
            </a:r>
            <a:r>
              <a:rPr lang="cs-CZ" sz="1600" dirty="0" smtClean="0">
                <a:solidFill>
                  <a:schemeClr val="tx1"/>
                </a:solidFill>
              </a:rPr>
              <a:t>s</a:t>
            </a:r>
            <a:r>
              <a:rPr lang="en-US" sz="1600" dirty="0" smtClean="0">
                <a:solidFill>
                  <a:schemeClr val="tx1"/>
                </a:solidFill>
              </a:rPr>
              <a:t> </a:t>
            </a:r>
            <a:r>
              <a:rPr lang="en-US" sz="1600" dirty="0">
                <a:solidFill>
                  <a:schemeClr val="tx1"/>
                </a:solidFill>
              </a:rPr>
              <a:t>up against the pattern of </a:t>
            </a:r>
            <a:r>
              <a:rPr lang="cs-CZ" sz="1600" dirty="0" smtClean="0">
                <a:solidFill>
                  <a:schemeClr val="tx1"/>
                </a:solidFill>
              </a:rPr>
              <a:t>a </a:t>
            </a:r>
            <a:r>
              <a:rPr lang="en-US" sz="1600" dirty="0" smtClean="0">
                <a:solidFill>
                  <a:schemeClr val="tx1"/>
                </a:solidFill>
              </a:rPr>
              <a:t>circular </a:t>
            </a:r>
            <a:r>
              <a:rPr lang="en-US" sz="1600" dirty="0">
                <a:solidFill>
                  <a:schemeClr val="tx1"/>
                </a:solidFill>
              </a:rPr>
              <a:t>shape (</a:t>
            </a:r>
            <a:r>
              <a:rPr lang="en-US" sz="1600" dirty="0" smtClean="0">
                <a:solidFill>
                  <a:schemeClr val="tx1"/>
                </a:solidFill>
              </a:rPr>
              <a:t>circular</a:t>
            </a:r>
            <a:r>
              <a:rPr lang="cs-CZ" sz="1600" dirty="0" smtClean="0">
                <a:solidFill>
                  <a:schemeClr val="tx1"/>
                </a:solidFill>
              </a:rPr>
              <a:t>s </a:t>
            </a:r>
            <a:r>
              <a:rPr lang="en-US" sz="1600" dirty="0" smtClean="0">
                <a:solidFill>
                  <a:schemeClr val="tx1"/>
                </a:solidFill>
              </a:rPr>
              <a:t>or </a:t>
            </a:r>
            <a:r>
              <a:rPr lang="en-US" sz="1600" dirty="0">
                <a:solidFill>
                  <a:schemeClr val="tx1"/>
                </a:solidFill>
              </a:rPr>
              <a:t>stripe rectangles) and fixes the center of the pattern </a:t>
            </a:r>
            <a:r>
              <a:rPr lang="en-US" sz="1600" dirty="0" smtClean="0">
                <a:solidFill>
                  <a:schemeClr val="tx1"/>
                </a:solidFill>
              </a:rPr>
              <a:t>with</a:t>
            </a:r>
            <a:r>
              <a:rPr lang="cs-CZ" sz="1600" dirty="0" smtClean="0">
                <a:solidFill>
                  <a:schemeClr val="tx1"/>
                </a:solidFill>
              </a:rPr>
              <a:t> </a:t>
            </a:r>
            <a:r>
              <a:rPr lang="en-US" sz="1600" dirty="0" smtClean="0">
                <a:solidFill>
                  <a:schemeClr val="tx1"/>
                </a:solidFill>
              </a:rPr>
              <a:t>one</a:t>
            </a:r>
            <a:r>
              <a:rPr lang="cs-CZ" sz="1600" dirty="0" smtClean="0">
                <a:solidFill>
                  <a:schemeClr val="tx1"/>
                </a:solidFill>
              </a:rPr>
              <a:t> </a:t>
            </a:r>
            <a:r>
              <a:rPr lang="en-US" sz="1600" dirty="0" smtClean="0">
                <a:solidFill>
                  <a:schemeClr val="tx1"/>
                </a:solidFill>
              </a:rPr>
              <a:t>eye</a:t>
            </a:r>
            <a:r>
              <a:rPr lang="cs-CZ" sz="1600" dirty="0" smtClean="0">
                <a:solidFill>
                  <a:schemeClr val="tx1"/>
                </a:solidFill>
              </a:rPr>
              <a:t> </a:t>
            </a:r>
            <a:r>
              <a:rPr lang="en-US" sz="1600" dirty="0" smtClean="0">
                <a:solidFill>
                  <a:schemeClr val="tx1"/>
                </a:solidFill>
              </a:rPr>
              <a:t>open. </a:t>
            </a:r>
            <a:r>
              <a:rPr lang="cs-CZ" sz="1600" dirty="0" smtClean="0">
                <a:solidFill>
                  <a:schemeClr val="tx1"/>
                </a:solidFill>
              </a:rPr>
              <a:t>E</a:t>
            </a:r>
            <a:r>
              <a:rPr lang="en-US" sz="1600" dirty="0" err="1" smtClean="0">
                <a:solidFill>
                  <a:schemeClr val="tx1"/>
                </a:solidFill>
              </a:rPr>
              <a:t>xaminee</a:t>
            </a:r>
            <a:r>
              <a:rPr lang="cs-CZ" sz="1600" dirty="0" smtClean="0">
                <a:solidFill>
                  <a:schemeClr val="tx1"/>
                </a:solidFill>
              </a:rPr>
              <a:t> </a:t>
            </a:r>
            <a:r>
              <a:rPr lang="cs-CZ" sz="1600" dirty="0" err="1" smtClean="0">
                <a:solidFill>
                  <a:schemeClr val="tx1"/>
                </a:solidFill>
              </a:rPr>
              <a:t>himself</a:t>
            </a:r>
            <a:r>
              <a:rPr lang="en-US" sz="1600" dirty="0" smtClean="0">
                <a:solidFill>
                  <a:schemeClr val="tx1"/>
                </a:solidFill>
              </a:rPr>
              <a:t> </a:t>
            </a:r>
            <a:r>
              <a:rPr lang="en-US" sz="1600" dirty="0">
                <a:solidFill>
                  <a:schemeClr val="tx1"/>
                </a:solidFill>
              </a:rPr>
              <a:t>monitors whether </a:t>
            </a:r>
            <a:r>
              <a:rPr lang="en-US" sz="1600" dirty="0" err="1" smtClean="0">
                <a:solidFill>
                  <a:schemeClr val="tx1"/>
                </a:solidFill>
              </a:rPr>
              <a:t>i</a:t>
            </a:r>
            <a:r>
              <a:rPr lang="cs-CZ" sz="1600" dirty="0" smtClean="0">
                <a:solidFill>
                  <a:schemeClr val="tx1"/>
                </a:solidFill>
              </a:rPr>
              <a:t>t</a:t>
            </a:r>
            <a:r>
              <a:rPr lang="en-US" sz="1600" dirty="0" smtClean="0">
                <a:solidFill>
                  <a:schemeClr val="tx1"/>
                </a:solidFill>
              </a:rPr>
              <a:t>s </a:t>
            </a:r>
            <a:r>
              <a:rPr lang="en-US" sz="1600" dirty="0">
                <a:solidFill>
                  <a:schemeClr val="tx1"/>
                </a:solidFill>
              </a:rPr>
              <a:t>image appears evenly or is </a:t>
            </a:r>
            <a:r>
              <a:rPr lang="en-US" sz="1600" dirty="0" smtClean="0">
                <a:solidFill>
                  <a:schemeClr val="tx1"/>
                </a:solidFill>
              </a:rPr>
              <a:t>somewhere </a:t>
            </a:r>
            <a:r>
              <a:rPr lang="en-US" sz="1600" dirty="0">
                <a:solidFill>
                  <a:schemeClr val="tx1"/>
                </a:solidFill>
              </a:rPr>
              <a:t>distorted.</a:t>
            </a:r>
            <a:endParaRPr lang="cs-CZ" sz="1600" dirty="0" smtClean="0">
              <a:solidFill>
                <a:schemeClr val="tx1"/>
              </a:solidFill>
            </a:endParaRPr>
          </a:p>
        </p:txBody>
      </p:sp>
      <p:pic>
        <p:nvPicPr>
          <p:cNvPr id="6146" name="Picture 2" descr="http://www.oculus.de/fileadmin/images/produktbilder/park_1/funktionen/us/oculus_park1_keratometer_eng_0714.jpg"/>
          <p:cNvPicPr>
            <a:picLocks noChangeAspect="1" noChangeArrowheads="1"/>
          </p:cNvPicPr>
          <p:nvPr/>
        </p:nvPicPr>
        <p:blipFill rotWithShape="1">
          <a:blip r:embed="rId3">
            <a:extLst>
              <a:ext uri="{28A0092B-C50C-407E-A947-70E740481C1C}">
                <a14:useLocalDpi xmlns:a14="http://schemas.microsoft.com/office/drawing/2010/main" val="0"/>
              </a:ext>
            </a:extLst>
          </a:blip>
          <a:srcRect l="4679" t="3521" r="4940" b="7335"/>
          <a:stretch/>
        </p:blipFill>
        <p:spPr bwMode="auto">
          <a:xfrm>
            <a:off x="9436608" y="767419"/>
            <a:ext cx="2304288" cy="170732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qvision.es/blogs/javier-martinez/files/2013/06/images1.jpg"/>
          <p:cNvPicPr>
            <a:picLocks noChangeAspect="1" noChangeArrowheads="1"/>
          </p:cNvPicPr>
          <p:nvPr/>
        </p:nvPicPr>
        <p:blipFill rotWithShape="1">
          <a:blip r:embed="rId4">
            <a:extLst>
              <a:ext uri="{28A0092B-C50C-407E-A947-70E740481C1C}">
                <a14:useLocalDpi xmlns:a14="http://schemas.microsoft.com/office/drawing/2010/main" val="0"/>
              </a:ext>
            </a:extLst>
          </a:blip>
          <a:srcRect l="6085" t="7298" r="7587" b="6145"/>
          <a:stretch/>
        </p:blipFill>
        <p:spPr bwMode="auto">
          <a:xfrm>
            <a:off x="6656709" y="4089718"/>
            <a:ext cx="2493724" cy="1707322"/>
          </a:xfrm>
          <a:prstGeom prst="rect">
            <a:avLst/>
          </a:prstGeom>
          <a:noFill/>
          <a:extLst>
            <a:ext uri="{909E8E84-426E-40DD-AFC4-6F175D3DCCD1}">
              <a14:hiddenFill xmlns:a14="http://schemas.microsoft.com/office/drawing/2010/main">
                <a:solidFill>
                  <a:srgbClr val="FFFFFF"/>
                </a:solidFill>
              </a14:hiddenFill>
            </a:ext>
          </a:extLst>
        </p:spPr>
      </p:pic>
      <p:pic>
        <p:nvPicPr>
          <p:cNvPr id="12" name="Obrázek 11"/>
          <p:cNvPicPr>
            <a:picLocks noChangeAspect="1"/>
          </p:cNvPicPr>
          <p:nvPr/>
        </p:nvPicPr>
        <p:blipFill rotWithShape="1">
          <a:blip r:embed="rId5"/>
          <a:srcRect l="79435" t="34581" r="9274" b="5334"/>
          <a:stretch/>
        </p:blipFill>
        <p:spPr>
          <a:xfrm>
            <a:off x="6958919" y="118872"/>
            <a:ext cx="1702663" cy="2831690"/>
          </a:xfrm>
          <a:prstGeom prst="rect">
            <a:avLst/>
          </a:prstGeom>
        </p:spPr>
      </p:pic>
      <p:pic>
        <p:nvPicPr>
          <p:cNvPr id="13" name="Obrázek 12"/>
          <p:cNvPicPr>
            <a:picLocks noChangeAspect="1"/>
          </p:cNvPicPr>
          <p:nvPr/>
        </p:nvPicPr>
        <p:blipFill rotWithShape="1">
          <a:blip r:embed="rId5"/>
          <a:srcRect l="59131" t="18709" r="30449" b="47484"/>
          <a:stretch/>
        </p:blipFill>
        <p:spPr>
          <a:xfrm>
            <a:off x="9436608" y="2965350"/>
            <a:ext cx="2593914" cy="2831690"/>
          </a:xfrm>
          <a:prstGeom prst="rect">
            <a:avLst/>
          </a:prstGeom>
        </p:spPr>
      </p:pic>
      <p:cxnSp>
        <p:nvCxnSpPr>
          <p:cNvPr id="3" name="Přímá spojnice 2"/>
          <p:cNvCxnSpPr/>
          <p:nvPr/>
        </p:nvCxnSpPr>
        <p:spPr>
          <a:xfrm>
            <a:off x="6489407" y="118872"/>
            <a:ext cx="0" cy="650138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4" name="Přímá spojnice 13"/>
          <p:cNvCxnSpPr/>
          <p:nvPr/>
        </p:nvCxnSpPr>
        <p:spPr>
          <a:xfrm flipH="1">
            <a:off x="9588500" y="2914664"/>
            <a:ext cx="244202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6" name="Přímá spojnice 15"/>
          <p:cNvCxnSpPr/>
          <p:nvPr/>
        </p:nvCxnSpPr>
        <p:spPr>
          <a:xfrm>
            <a:off x="9317736" y="118872"/>
            <a:ext cx="0" cy="650138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9" name="TextovéPole 18"/>
          <p:cNvSpPr txBox="1"/>
          <p:nvPr/>
        </p:nvSpPr>
        <p:spPr>
          <a:xfrm>
            <a:off x="6567606" y="6162829"/>
            <a:ext cx="2093976" cy="338554"/>
          </a:xfrm>
          <a:prstGeom prst="rect">
            <a:avLst/>
          </a:prstGeom>
          <a:noFill/>
        </p:spPr>
        <p:txBody>
          <a:bodyPr wrap="square" rtlCol="0">
            <a:spAutoFit/>
          </a:bodyPr>
          <a:lstStyle/>
          <a:p>
            <a:r>
              <a:rPr lang="cs-CZ" sz="1600" dirty="0" smtClean="0">
                <a:solidFill>
                  <a:schemeClr val="accent1"/>
                </a:solidFill>
              </a:rPr>
              <a:t>Placido keratoscope</a:t>
            </a:r>
            <a:endParaRPr lang="cs-CZ" sz="1600" dirty="0">
              <a:solidFill>
                <a:schemeClr val="accent1"/>
              </a:solidFill>
            </a:endParaRPr>
          </a:p>
        </p:txBody>
      </p:sp>
      <p:sp>
        <p:nvSpPr>
          <p:cNvPr id="22" name="TextovéPole 21"/>
          <p:cNvSpPr txBox="1"/>
          <p:nvPr/>
        </p:nvSpPr>
        <p:spPr>
          <a:xfrm>
            <a:off x="9409652" y="6162829"/>
            <a:ext cx="2093976" cy="338554"/>
          </a:xfrm>
          <a:prstGeom prst="rect">
            <a:avLst/>
          </a:prstGeom>
          <a:noFill/>
        </p:spPr>
        <p:txBody>
          <a:bodyPr wrap="square" rtlCol="0">
            <a:spAutoFit/>
          </a:bodyPr>
          <a:lstStyle/>
          <a:p>
            <a:r>
              <a:rPr lang="cs-CZ" sz="1600" dirty="0" smtClean="0">
                <a:solidFill>
                  <a:schemeClr val="accent1"/>
                </a:solidFill>
              </a:rPr>
              <a:t>Fuchs keratoscope</a:t>
            </a:r>
            <a:endParaRPr lang="cs-CZ" sz="1600" dirty="0">
              <a:solidFill>
                <a:schemeClr val="accent1"/>
              </a:solidFill>
            </a:endParaRPr>
          </a:p>
        </p:txBody>
      </p:sp>
      <p:sp>
        <p:nvSpPr>
          <p:cNvPr id="23" name="TextovéPole 22"/>
          <p:cNvSpPr txBox="1"/>
          <p:nvPr/>
        </p:nvSpPr>
        <p:spPr>
          <a:xfrm>
            <a:off x="9361964" y="2525425"/>
            <a:ext cx="2093976" cy="338554"/>
          </a:xfrm>
          <a:prstGeom prst="rect">
            <a:avLst/>
          </a:prstGeom>
          <a:noFill/>
        </p:spPr>
        <p:txBody>
          <a:bodyPr wrap="square" rtlCol="0">
            <a:spAutoFit/>
          </a:bodyPr>
          <a:lstStyle/>
          <a:p>
            <a:r>
              <a:rPr lang="en-US" sz="1600" dirty="0" smtClean="0">
                <a:solidFill>
                  <a:schemeClr val="accent1"/>
                </a:solidFill>
              </a:rPr>
              <a:t>Ophtalmometer</a:t>
            </a:r>
            <a:endParaRPr lang="en-US" sz="1600" dirty="0">
              <a:solidFill>
                <a:schemeClr val="accent1"/>
              </a:solidFill>
            </a:endParaRPr>
          </a:p>
        </p:txBody>
      </p:sp>
      <p:sp>
        <p:nvSpPr>
          <p:cNvPr id="24" name="Šipka doprava 23"/>
          <p:cNvSpPr/>
          <p:nvPr/>
        </p:nvSpPr>
        <p:spPr>
          <a:xfrm rot="5400000">
            <a:off x="7571052" y="3264167"/>
            <a:ext cx="478395" cy="5827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24368151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p:cNvSpPr/>
          <p:nvPr/>
        </p:nvSpPr>
        <p:spPr>
          <a:xfrm>
            <a:off x="0" y="0"/>
            <a:ext cx="200955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7" name="Nadpis 6"/>
          <p:cNvSpPr>
            <a:spLocks noGrp="1"/>
          </p:cNvSpPr>
          <p:nvPr>
            <p:ph type="title"/>
          </p:nvPr>
        </p:nvSpPr>
        <p:spPr>
          <a:xfrm rot="16200000">
            <a:off x="-1525505" y="2915866"/>
            <a:ext cx="5502752" cy="1205858"/>
          </a:xfrm>
        </p:spPr>
        <p:txBody>
          <a:bodyPr>
            <a:normAutofit fontScale="90000"/>
          </a:bodyPr>
          <a:lstStyle/>
          <a:p>
            <a:r>
              <a:rPr lang="en-US" sz="6000" dirty="0" smtClean="0">
                <a:solidFill>
                  <a:schemeClr val="bg1"/>
                </a:solidFill>
              </a:rPr>
              <a:t>Color vision</a:t>
            </a:r>
            <a:r>
              <a:rPr lang="en-US" sz="7300" dirty="0" smtClean="0">
                <a:solidFill>
                  <a:schemeClr val="bg1"/>
                </a:solidFill>
              </a:rPr>
              <a:t/>
            </a:r>
            <a:br>
              <a:rPr lang="en-US" sz="7300" dirty="0" smtClean="0">
                <a:solidFill>
                  <a:schemeClr val="bg1"/>
                </a:solidFill>
              </a:rPr>
            </a:br>
            <a:r>
              <a:rPr lang="en-US" sz="4400" dirty="0" smtClean="0">
                <a:solidFill>
                  <a:schemeClr val="bg1"/>
                </a:solidFill>
              </a:rPr>
              <a:t>Theoretical back</a:t>
            </a:r>
            <a:r>
              <a:rPr lang="cs-CZ" sz="4400" dirty="0" smtClean="0">
                <a:solidFill>
                  <a:schemeClr val="bg1"/>
                </a:solidFill>
              </a:rPr>
              <a:t>g</a:t>
            </a:r>
            <a:r>
              <a:rPr lang="en-US" sz="4400" dirty="0" smtClean="0">
                <a:solidFill>
                  <a:schemeClr val="bg1"/>
                </a:solidFill>
              </a:rPr>
              <a:t>round</a:t>
            </a:r>
            <a:endParaRPr lang="en-US" sz="5300" dirty="0"/>
          </a:p>
        </p:txBody>
      </p:sp>
      <p:pic>
        <p:nvPicPr>
          <p:cNvPr id="1026" name="Picture 2" descr="http://image.slidesharecdn.com/wordcamp-accessibilite-tony-archambeau-140118175454-phpapp01/95/accessibilit-wordpress-crer-des-sites-pour-tous-les-utilisateurs-30-638.jpg?cb=1391084632"/>
          <p:cNvPicPr>
            <a:picLocks noChangeAspect="1" noChangeArrowheads="1"/>
          </p:cNvPicPr>
          <p:nvPr/>
        </p:nvPicPr>
        <p:blipFill rotWithShape="1">
          <a:blip r:embed="rId2">
            <a:extLst>
              <a:ext uri="{28A0092B-C50C-407E-A947-70E740481C1C}">
                <a14:useLocalDpi xmlns:a14="http://schemas.microsoft.com/office/drawing/2010/main" val="0"/>
              </a:ext>
            </a:extLst>
          </a:blip>
          <a:srcRect l="3083" t="34273" r="1619" b="46302"/>
          <a:stretch/>
        </p:blipFill>
        <p:spPr bwMode="auto">
          <a:xfrm>
            <a:off x="4235704" y="5512369"/>
            <a:ext cx="5791200" cy="8862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p:cNvSpPr txBox="1"/>
          <p:nvPr/>
        </p:nvSpPr>
        <p:spPr>
          <a:xfrm>
            <a:off x="2130837" y="425470"/>
            <a:ext cx="9258300" cy="5909310"/>
          </a:xfrm>
          <a:prstGeom prst="rect">
            <a:avLst/>
          </a:prstGeom>
          <a:noFill/>
        </p:spPr>
        <p:txBody>
          <a:bodyPr wrap="square" rtlCol="0">
            <a:spAutoFit/>
          </a:bodyPr>
          <a:lstStyle/>
          <a:p>
            <a:r>
              <a:rPr lang="en-US" dirty="0" err="1" smtClean="0">
                <a:solidFill>
                  <a:schemeClr val="bg2">
                    <a:lumMod val="50000"/>
                  </a:schemeClr>
                </a:solidFill>
              </a:rPr>
              <a:t>Colo</a:t>
            </a:r>
            <a:r>
              <a:rPr lang="cs-CZ" dirty="0" smtClean="0">
                <a:solidFill>
                  <a:schemeClr val="bg2">
                    <a:lumMod val="50000"/>
                  </a:schemeClr>
                </a:solidFill>
              </a:rPr>
              <a:t>u</a:t>
            </a:r>
            <a:r>
              <a:rPr lang="en-US" dirty="0" smtClean="0">
                <a:solidFill>
                  <a:schemeClr val="bg2">
                    <a:lumMod val="50000"/>
                  </a:schemeClr>
                </a:solidFill>
              </a:rPr>
              <a:t>r vision deficiency</a:t>
            </a:r>
          </a:p>
          <a:p>
            <a:pPr marL="285750" indent="-285750">
              <a:buFont typeface="Arial" panose="020B0604020202020204" pitchFamily="34" charset="0"/>
              <a:buChar char="•"/>
            </a:pPr>
            <a:r>
              <a:rPr lang="en-US" sz="1600" dirty="0" smtClean="0"/>
              <a:t>The collective name for the inability to distinguish </a:t>
            </a:r>
            <a:r>
              <a:rPr lang="en-US" sz="1600" dirty="0" err="1" smtClean="0"/>
              <a:t>colo</a:t>
            </a:r>
            <a:r>
              <a:rPr lang="cs-CZ" sz="1600" dirty="0" smtClean="0"/>
              <a:t>u</a:t>
            </a:r>
            <a:r>
              <a:rPr lang="en-US" sz="1600" dirty="0" err="1" smtClean="0"/>
              <a:t>rs</a:t>
            </a:r>
            <a:r>
              <a:rPr lang="en-US" sz="1600" dirty="0" smtClean="0"/>
              <a:t> correctly called </a:t>
            </a:r>
            <a:r>
              <a:rPr lang="en-US" sz="1600" dirty="0" err="1" smtClean="0"/>
              <a:t>colo</a:t>
            </a:r>
            <a:r>
              <a:rPr lang="cs-CZ" sz="1600" dirty="0" smtClean="0"/>
              <a:t>u</a:t>
            </a:r>
            <a:r>
              <a:rPr lang="en-US" sz="1600" dirty="0" smtClean="0"/>
              <a:t>r blindness</a:t>
            </a:r>
          </a:p>
          <a:p>
            <a:r>
              <a:rPr lang="en-US" sz="1600" dirty="0" smtClean="0">
                <a:solidFill>
                  <a:schemeClr val="bg2">
                    <a:lumMod val="50000"/>
                  </a:schemeClr>
                </a:solidFill>
              </a:rPr>
              <a:t>Types:</a:t>
            </a:r>
          </a:p>
          <a:p>
            <a:pPr marL="342900" indent="-342900">
              <a:buFont typeface="+mj-lt"/>
              <a:buAutoNum type="romanUcPeriod"/>
            </a:pPr>
            <a:r>
              <a:rPr lang="en-US" sz="1600" b="1" u="sng" dirty="0" smtClean="0">
                <a:solidFill>
                  <a:schemeClr val="bg2">
                    <a:lumMod val="50000"/>
                  </a:schemeClr>
                </a:solidFill>
              </a:rPr>
              <a:t>Monochromacy</a:t>
            </a:r>
            <a:r>
              <a:rPr lang="en-US" sz="1600" dirty="0" smtClean="0">
                <a:solidFill>
                  <a:schemeClr val="bg2">
                    <a:lumMod val="50000"/>
                  </a:schemeClr>
                </a:solidFill>
              </a:rPr>
              <a:t> </a:t>
            </a:r>
            <a:r>
              <a:rPr lang="en-US" sz="1600" dirty="0" smtClean="0"/>
              <a:t>– </a:t>
            </a:r>
            <a:r>
              <a:rPr lang="en-US" sz="1600" dirty="0" err="1" smtClean="0"/>
              <a:t>colo</a:t>
            </a:r>
            <a:r>
              <a:rPr lang="cs-CZ" sz="1600" dirty="0" smtClean="0"/>
              <a:t>u</a:t>
            </a:r>
            <a:r>
              <a:rPr lang="en-US" sz="1600" dirty="0" smtClean="0"/>
              <a:t>r blindness</a:t>
            </a:r>
          </a:p>
          <a:p>
            <a:pPr marL="857250" lvl="1" indent="-400050">
              <a:buFont typeface="+mj-lt"/>
              <a:buAutoNum type="romanUcPeriod"/>
            </a:pPr>
            <a:r>
              <a:rPr lang="en-US" sz="1600" dirty="0" smtClean="0">
                <a:solidFill>
                  <a:schemeClr val="bg2">
                    <a:lumMod val="50000"/>
                  </a:schemeClr>
                </a:solidFill>
              </a:rPr>
              <a:t>Rods monochromacy (achromatopsia) </a:t>
            </a:r>
            <a:r>
              <a:rPr lang="en-US" sz="1600" dirty="0" smtClean="0"/>
              <a:t>- inability to distinguish any </a:t>
            </a:r>
            <a:r>
              <a:rPr lang="en-US" sz="1600" dirty="0" err="1" smtClean="0"/>
              <a:t>colo</a:t>
            </a:r>
            <a:r>
              <a:rPr lang="cs-CZ" sz="1600" dirty="0" smtClean="0"/>
              <a:t>u</a:t>
            </a:r>
            <a:r>
              <a:rPr lang="en-US" sz="1600" dirty="0" err="1" smtClean="0"/>
              <a:t>rs</a:t>
            </a:r>
            <a:r>
              <a:rPr lang="en-US" sz="1600" dirty="0" smtClean="0"/>
              <a:t> as a result of absent or nonfunctioning all retinal cones</a:t>
            </a:r>
          </a:p>
          <a:p>
            <a:pPr marL="857250" lvl="1" indent="-400050">
              <a:buFont typeface="+mj-lt"/>
              <a:buAutoNum type="romanUcPeriod"/>
            </a:pPr>
            <a:r>
              <a:rPr lang="en-US" sz="1600" dirty="0" smtClean="0">
                <a:solidFill>
                  <a:schemeClr val="bg2">
                    <a:lumMod val="50000"/>
                  </a:schemeClr>
                </a:solidFill>
              </a:rPr>
              <a:t>Cones monochromacy </a:t>
            </a:r>
            <a:r>
              <a:rPr lang="en-US" sz="1600" dirty="0" smtClean="0"/>
              <a:t>– absence or nonfunctioning of at least two retinal cones</a:t>
            </a:r>
          </a:p>
          <a:p>
            <a:pPr lvl="1" algn="just"/>
            <a:endParaRPr lang="en-US" sz="1600" dirty="0" smtClean="0"/>
          </a:p>
          <a:p>
            <a:pPr marL="342900" indent="-342900" algn="just">
              <a:buFont typeface="+mj-lt"/>
              <a:buAutoNum type="romanUcPeriod"/>
            </a:pPr>
            <a:r>
              <a:rPr lang="en-US" sz="1600" b="1" u="sng" dirty="0" smtClean="0">
                <a:solidFill>
                  <a:schemeClr val="bg2">
                    <a:lumMod val="50000"/>
                  </a:schemeClr>
                </a:solidFill>
              </a:rPr>
              <a:t>Dichromacy</a:t>
            </a:r>
            <a:r>
              <a:rPr lang="en-US" sz="1600" u="sng" dirty="0" smtClean="0">
                <a:solidFill>
                  <a:schemeClr val="bg2">
                    <a:lumMod val="50000"/>
                  </a:schemeClr>
                </a:solidFill>
              </a:rPr>
              <a:t> </a:t>
            </a:r>
            <a:r>
              <a:rPr lang="en-US" sz="1600" dirty="0" smtClean="0"/>
              <a:t>(Daltonismus)</a:t>
            </a:r>
          </a:p>
          <a:p>
            <a:pPr marL="857250" lvl="1" indent="-400050" algn="just">
              <a:buFont typeface="+mj-lt"/>
              <a:buAutoNum type="romanUcPeriod"/>
            </a:pPr>
            <a:r>
              <a:rPr lang="en-US" sz="1600" dirty="0" smtClean="0">
                <a:solidFill>
                  <a:schemeClr val="bg2">
                    <a:lumMod val="50000"/>
                  </a:schemeClr>
                </a:solidFill>
              </a:rPr>
              <a:t>Protanopia </a:t>
            </a:r>
            <a:r>
              <a:rPr lang="en-US" sz="1600" dirty="0" smtClean="0"/>
              <a:t> - cones are less sensitive to red light</a:t>
            </a:r>
          </a:p>
          <a:p>
            <a:pPr marL="857250" lvl="1" indent="-400050" algn="just">
              <a:buFont typeface="+mj-lt"/>
              <a:buAutoNum type="romanUcPeriod"/>
            </a:pPr>
            <a:r>
              <a:rPr lang="en-US" sz="1600" dirty="0" smtClean="0">
                <a:solidFill>
                  <a:schemeClr val="bg2">
                    <a:lumMod val="50000"/>
                  </a:schemeClr>
                </a:solidFill>
              </a:rPr>
              <a:t>Deuteranopia </a:t>
            </a:r>
            <a:r>
              <a:rPr lang="en-US" sz="1600" dirty="0" smtClean="0"/>
              <a:t>– cones are less sensitive to green light</a:t>
            </a:r>
          </a:p>
          <a:p>
            <a:pPr marL="857250" lvl="1" indent="-400050" algn="just">
              <a:buFont typeface="+mj-lt"/>
              <a:buAutoNum type="romanUcPeriod"/>
            </a:pPr>
            <a:r>
              <a:rPr lang="en-US" sz="1600" dirty="0" smtClean="0">
                <a:solidFill>
                  <a:schemeClr val="bg2">
                    <a:lumMod val="50000"/>
                  </a:schemeClr>
                </a:solidFill>
              </a:rPr>
              <a:t>Tritanopia </a:t>
            </a:r>
            <a:r>
              <a:rPr lang="en-US" sz="1600" dirty="0" smtClean="0"/>
              <a:t>– cones are less sensitive to blue light</a:t>
            </a:r>
          </a:p>
          <a:p>
            <a:pPr lvl="1" algn="just"/>
            <a:endParaRPr lang="cs-CZ" sz="1600" dirty="0" smtClean="0"/>
          </a:p>
          <a:p>
            <a:pPr marL="400050" indent="-400050" algn="just">
              <a:buFont typeface="+mj-lt"/>
              <a:buAutoNum type="romanUcPeriod"/>
            </a:pPr>
            <a:r>
              <a:rPr lang="cs-CZ" sz="1600" b="1" u="sng" dirty="0" smtClean="0">
                <a:solidFill>
                  <a:schemeClr val="bg2">
                    <a:lumMod val="50000"/>
                  </a:schemeClr>
                </a:solidFill>
              </a:rPr>
              <a:t>Anomalous trichromacy  </a:t>
            </a:r>
            <a:r>
              <a:rPr lang="cs-CZ" sz="1600" dirty="0" smtClean="0"/>
              <a:t>- </a:t>
            </a:r>
            <a:r>
              <a:rPr lang="en-US" sz="1600" dirty="0"/>
              <a:t>is a common type of inherited </a:t>
            </a:r>
            <a:r>
              <a:rPr lang="en-US" sz="1600" dirty="0" err="1" smtClean="0"/>
              <a:t>colo</a:t>
            </a:r>
            <a:r>
              <a:rPr lang="cs-CZ" sz="1600" dirty="0" smtClean="0"/>
              <a:t>u</a:t>
            </a:r>
            <a:r>
              <a:rPr lang="en-US" sz="1600" dirty="0" smtClean="0"/>
              <a:t>r </a:t>
            </a:r>
            <a:r>
              <a:rPr lang="en-US" sz="1600" dirty="0"/>
              <a:t>vision deficiency, occurring when one of the three cone pigments is altered in its spectral sensitivity</a:t>
            </a:r>
            <a:r>
              <a:rPr lang="en-US" sz="1600" dirty="0" smtClean="0"/>
              <a:t>.</a:t>
            </a:r>
            <a:endParaRPr lang="cs-CZ" sz="1600" dirty="0" smtClean="0"/>
          </a:p>
          <a:p>
            <a:pPr marL="857250" lvl="1" indent="-400050" algn="just">
              <a:buFont typeface="+mj-lt"/>
              <a:buAutoNum type="romanUcPeriod"/>
            </a:pPr>
            <a:r>
              <a:rPr lang="cs-CZ" sz="1600" dirty="0" smtClean="0">
                <a:solidFill>
                  <a:schemeClr val="bg2">
                    <a:lumMod val="50000"/>
                  </a:schemeClr>
                </a:solidFill>
              </a:rPr>
              <a:t>Protanomaly</a:t>
            </a:r>
            <a:r>
              <a:rPr lang="cs-CZ" sz="1600" dirty="0" smtClean="0"/>
              <a:t> – </a:t>
            </a:r>
            <a:r>
              <a:rPr lang="en-US" sz="1600" dirty="0" smtClean="0"/>
              <a:t>is</a:t>
            </a:r>
            <a:r>
              <a:rPr lang="cs-CZ" sz="1600" dirty="0" smtClean="0"/>
              <a:t> a </a:t>
            </a:r>
            <a:r>
              <a:rPr lang="en-US" sz="1600" dirty="0" smtClean="0"/>
              <a:t>mild </a:t>
            </a:r>
            <a:r>
              <a:rPr lang="en-US" sz="1600" dirty="0" err="1" smtClean="0"/>
              <a:t>colo</a:t>
            </a:r>
            <a:r>
              <a:rPr lang="cs-CZ" sz="1600" dirty="0" smtClean="0"/>
              <a:t>u</a:t>
            </a:r>
            <a:r>
              <a:rPr lang="en-US" sz="1600" dirty="0" smtClean="0"/>
              <a:t>r vision</a:t>
            </a:r>
            <a:r>
              <a:rPr lang="cs-CZ" sz="1600" dirty="0" smtClean="0"/>
              <a:t> </a:t>
            </a:r>
            <a:r>
              <a:rPr lang="en-US" sz="1600" dirty="0" smtClean="0"/>
              <a:t>defect</a:t>
            </a:r>
            <a:r>
              <a:rPr lang="cs-CZ" sz="1600" dirty="0" smtClean="0"/>
              <a:t> </a:t>
            </a:r>
            <a:r>
              <a:rPr lang="en-US" sz="1600" dirty="0" smtClean="0"/>
              <a:t>in </a:t>
            </a:r>
            <a:r>
              <a:rPr lang="en-US" sz="1600" dirty="0"/>
              <a:t>which an altered spectral sensitivity of red retinal receptors (closer to green receptor response) results in </a:t>
            </a:r>
            <a:r>
              <a:rPr lang="cs-CZ" sz="1600" dirty="0" smtClean="0"/>
              <a:t>a </a:t>
            </a:r>
            <a:r>
              <a:rPr lang="en-US" sz="1600" dirty="0" smtClean="0"/>
              <a:t>poor </a:t>
            </a:r>
            <a:r>
              <a:rPr lang="en-US" sz="1600" dirty="0"/>
              <a:t>red–green hue </a:t>
            </a:r>
            <a:r>
              <a:rPr lang="en-US" sz="1600" dirty="0" smtClean="0"/>
              <a:t>discrimination</a:t>
            </a:r>
            <a:r>
              <a:rPr lang="cs-CZ" sz="1600" dirty="0" smtClean="0"/>
              <a:t>.</a:t>
            </a:r>
          </a:p>
          <a:p>
            <a:pPr marL="857250" lvl="1" indent="-400050" algn="just">
              <a:buFont typeface="+mj-lt"/>
              <a:buAutoNum type="romanUcPeriod"/>
            </a:pPr>
            <a:r>
              <a:rPr lang="en-US" sz="1600" dirty="0" smtClean="0">
                <a:solidFill>
                  <a:schemeClr val="bg2">
                    <a:lumMod val="50000"/>
                  </a:schemeClr>
                </a:solidFill>
              </a:rPr>
              <a:t>Deuternomaly</a:t>
            </a:r>
            <a:r>
              <a:rPr lang="cs-CZ" sz="1600" dirty="0" smtClean="0">
                <a:solidFill>
                  <a:schemeClr val="bg2">
                    <a:lumMod val="50000"/>
                  </a:schemeClr>
                </a:solidFill>
              </a:rPr>
              <a:t> </a:t>
            </a:r>
            <a:r>
              <a:rPr lang="cs-CZ" sz="1600" dirty="0" smtClean="0"/>
              <a:t>– </a:t>
            </a:r>
            <a:r>
              <a:rPr lang="en-US" sz="1600" dirty="0" smtClean="0"/>
              <a:t>is</a:t>
            </a:r>
            <a:r>
              <a:rPr lang="cs-CZ" sz="1600" dirty="0" smtClean="0"/>
              <a:t> </a:t>
            </a:r>
            <a:r>
              <a:rPr lang="en-US" sz="1600" dirty="0" smtClean="0"/>
              <a:t>caused </a:t>
            </a:r>
            <a:r>
              <a:rPr lang="en-US" sz="1600" dirty="0"/>
              <a:t>by a similar shift in the green retinal </a:t>
            </a:r>
            <a:r>
              <a:rPr lang="en-US" sz="1600" dirty="0" smtClean="0"/>
              <a:t>receptors</a:t>
            </a:r>
            <a:r>
              <a:rPr lang="cs-CZ" sz="1600" dirty="0" smtClean="0"/>
              <a:t>. It</a:t>
            </a:r>
            <a:r>
              <a:rPr lang="en-US" sz="1600" dirty="0" smtClean="0"/>
              <a:t> </a:t>
            </a:r>
            <a:r>
              <a:rPr lang="en-US" sz="1600" dirty="0"/>
              <a:t>is by far the most common type of </a:t>
            </a:r>
            <a:r>
              <a:rPr lang="cs-CZ" sz="1600" dirty="0" smtClean="0"/>
              <a:t>a </a:t>
            </a:r>
            <a:r>
              <a:rPr lang="en-US" sz="1600" dirty="0" err="1" smtClean="0"/>
              <a:t>colo</a:t>
            </a:r>
            <a:r>
              <a:rPr lang="cs-CZ" sz="1600" dirty="0" smtClean="0"/>
              <a:t>u</a:t>
            </a:r>
            <a:r>
              <a:rPr lang="en-US" sz="1600" dirty="0" smtClean="0"/>
              <a:t>r </a:t>
            </a:r>
            <a:r>
              <a:rPr lang="en-US" sz="1600" dirty="0"/>
              <a:t>vision </a:t>
            </a:r>
            <a:r>
              <a:rPr lang="en-US" sz="1600" dirty="0" smtClean="0"/>
              <a:t>deficiency</a:t>
            </a:r>
            <a:r>
              <a:rPr lang="cs-CZ" sz="1600" dirty="0" smtClean="0"/>
              <a:t>.</a:t>
            </a:r>
          </a:p>
          <a:p>
            <a:pPr marL="857250" lvl="1" indent="-400050" algn="just">
              <a:buFont typeface="+mj-lt"/>
              <a:buAutoNum type="romanUcPeriod"/>
            </a:pPr>
            <a:r>
              <a:rPr lang="en-US" sz="1600" dirty="0" smtClean="0">
                <a:solidFill>
                  <a:schemeClr val="bg2">
                    <a:lumMod val="50000"/>
                  </a:schemeClr>
                </a:solidFill>
              </a:rPr>
              <a:t>Tritanomaly</a:t>
            </a:r>
            <a:r>
              <a:rPr lang="cs-CZ" sz="1600" dirty="0" smtClean="0">
                <a:solidFill>
                  <a:schemeClr val="bg2">
                    <a:lumMod val="50000"/>
                  </a:schemeClr>
                </a:solidFill>
              </a:rPr>
              <a:t> </a:t>
            </a:r>
            <a:r>
              <a:rPr lang="cs-CZ" sz="1600" dirty="0" smtClean="0"/>
              <a:t>– </a:t>
            </a:r>
            <a:r>
              <a:rPr lang="en-US" sz="1600" dirty="0"/>
              <a:t> is a rare, hereditary </a:t>
            </a:r>
            <a:r>
              <a:rPr lang="en-US" sz="1600" dirty="0" err="1" smtClean="0"/>
              <a:t>colo</a:t>
            </a:r>
            <a:r>
              <a:rPr lang="cs-CZ" sz="1600" dirty="0" smtClean="0"/>
              <a:t>u</a:t>
            </a:r>
            <a:r>
              <a:rPr lang="en-US" sz="1600" dirty="0" smtClean="0"/>
              <a:t>r </a:t>
            </a:r>
            <a:r>
              <a:rPr lang="en-US" sz="1600" dirty="0"/>
              <a:t>vision deficiency affecting blue–green and yellow–red/pink hue discrimination. </a:t>
            </a:r>
            <a:endParaRPr lang="cs-CZ" sz="1600" dirty="0" smtClean="0"/>
          </a:p>
          <a:p>
            <a:endParaRPr lang="cs-CZ" dirty="0" smtClean="0"/>
          </a:p>
          <a:p>
            <a:endParaRPr lang="cs-CZ" dirty="0"/>
          </a:p>
        </p:txBody>
      </p:sp>
      <p:sp>
        <p:nvSpPr>
          <p:cNvPr id="11" name="TextovéPole 10"/>
          <p:cNvSpPr txBox="1"/>
          <p:nvPr/>
        </p:nvSpPr>
        <p:spPr>
          <a:xfrm>
            <a:off x="4361971" y="6401298"/>
            <a:ext cx="1219200" cy="307777"/>
          </a:xfrm>
          <a:prstGeom prst="rect">
            <a:avLst/>
          </a:prstGeom>
          <a:noFill/>
        </p:spPr>
        <p:txBody>
          <a:bodyPr wrap="square" rtlCol="0">
            <a:spAutoFit/>
          </a:bodyPr>
          <a:lstStyle/>
          <a:p>
            <a:r>
              <a:rPr lang="cs-CZ" sz="1400" dirty="0" smtClean="0"/>
              <a:t>Trichromacy</a:t>
            </a:r>
          </a:p>
        </p:txBody>
      </p:sp>
      <p:sp>
        <p:nvSpPr>
          <p:cNvPr id="13" name="TextovéPole 12"/>
          <p:cNvSpPr txBox="1"/>
          <p:nvPr/>
        </p:nvSpPr>
        <p:spPr>
          <a:xfrm>
            <a:off x="5540787" y="6398625"/>
            <a:ext cx="1219200" cy="307777"/>
          </a:xfrm>
          <a:prstGeom prst="rect">
            <a:avLst/>
          </a:prstGeom>
          <a:noFill/>
        </p:spPr>
        <p:txBody>
          <a:bodyPr wrap="square" rtlCol="0">
            <a:spAutoFit/>
          </a:bodyPr>
          <a:lstStyle/>
          <a:p>
            <a:r>
              <a:rPr lang="cs-CZ" sz="1400" dirty="0" smtClean="0"/>
              <a:t>Protanopia</a:t>
            </a:r>
          </a:p>
        </p:txBody>
      </p:sp>
      <p:sp>
        <p:nvSpPr>
          <p:cNvPr id="14" name="TextovéPole 13"/>
          <p:cNvSpPr txBox="1"/>
          <p:nvPr/>
        </p:nvSpPr>
        <p:spPr>
          <a:xfrm>
            <a:off x="6689064" y="6390773"/>
            <a:ext cx="1344863" cy="307777"/>
          </a:xfrm>
          <a:prstGeom prst="rect">
            <a:avLst/>
          </a:prstGeom>
          <a:noFill/>
        </p:spPr>
        <p:txBody>
          <a:bodyPr wrap="square" rtlCol="0">
            <a:spAutoFit/>
          </a:bodyPr>
          <a:lstStyle/>
          <a:p>
            <a:r>
              <a:rPr lang="cs-CZ" sz="1400" dirty="0" smtClean="0"/>
              <a:t>Deuteranopia</a:t>
            </a:r>
          </a:p>
        </p:txBody>
      </p:sp>
      <p:sp>
        <p:nvSpPr>
          <p:cNvPr id="15" name="TextovéPole 14"/>
          <p:cNvSpPr txBox="1"/>
          <p:nvPr/>
        </p:nvSpPr>
        <p:spPr>
          <a:xfrm>
            <a:off x="7867880" y="6398625"/>
            <a:ext cx="1344863" cy="307777"/>
          </a:xfrm>
          <a:prstGeom prst="rect">
            <a:avLst/>
          </a:prstGeom>
          <a:noFill/>
        </p:spPr>
        <p:txBody>
          <a:bodyPr wrap="square" rtlCol="0">
            <a:spAutoFit/>
          </a:bodyPr>
          <a:lstStyle/>
          <a:p>
            <a:r>
              <a:rPr lang="cs-CZ" sz="1400" dirty="0" smtClean="0"/>
              <a:t>Tritanopia</a:t>
            </a:r>
          </a:p>
        </p:txBody>
      </p:sp>
      <p:sp>
        <p:nvSpPr>
          <p:cNvPr id="17" name="TextovéPole 16"/>
          <p:cNvSpPr txBox="1"/>
          <p:nvPr/>
        </p:nvSpPr>
        <p:spPr>
          <a:xfrm>
            <a:off x="8797757" y="6390772"/>
            <a:ext cx="1617718" cy="307777"/>
          </a:xfrm>
          <a:prstGeom prst="rect">
            <a:avLst/>
          </a:prstGeom>
          <a:noFill/>
        </p:spPr>
        <p:txBody>
          <a:bodyPr wrap="square" rtlCol="0">
            <a:spAutoFit/>
          </a:bodyPr>
          <a:lstStyle/>
          <a:p>
            <a:r>
              <a:rPr lang="cs-CZ" sz="1400" dirty="0" smtClean="0"/>
              <a:t>Monochromacy</a:t>
            </a:r>
          </a:p>
        </p:txBody>
      </p:sp>
    </p:spTree>
    <p:extLst>
      <p:ext uri="{BB962C8B-B14F-4D97-AF65-F5344CB8AC3E}">
        <p14:creationId xmlns:p14="http://schemas.microsoft.com/office/powerpoint/2010/main" val="26186338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p:cNvSpPr/>
          <p:nvPr/>
        </p:nvSpPr>
        <p:spPr>
          <a:xfrm>
            <a:off x="0" y="0"/>
            <a:ext cx="200955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7" name="Nadpis 6"/>
          <p:cNvSpPr>
            <a:spLocks noGrp="1"/>
          </p:cNvSpPr>
          <p:nvPr>
            <p:ph type="title"/>
          </p:nvPr>
        </p:nvSpPr>
        <p:spPr>
          <a:xfrm rot="16200000">
            <a:off x="-1525505" y="2915866"/>
            <a:ext cx="5502752" cy="1205858"/>
          </a:xfrm>
        </p:spPr>
        <p:txBody>
          <a:bodyPr>
            <a:normAutofit fontScale="90000"/>
          </a:bodyPr>
          <a:lstStyle/>
          <a:p>
            <a:r>
              <a:rPr lang="en-US" sz="6000" dirty="0" smtClean="0">
                <a:solidFill>
                  <a:schemeClr val="bg1"/>
                </a:solidFill>
              </a:rPr>
              <a:t>Color vision</a:t>
            </a:r>
            <a:r>
              <a:rPr lang="en-US" sz="7300" dirty="0" smtClean="0">
                <a:solidFill>
                  <a:schemeClr val="bg1"/>
                </a:solidFill>
              </a:rPr>
              <a:t/>
            </a:r>
            <a:br>
              <a:rPr lang="en-US" sz="7300" dirty="0" smtClean="0">
                <a:solidFill>
                  <a:schemeClr val="bg1"/>
                </a:solidFill>
              </a:rPr>
            </a:br>
            <a:r>
              <a:rPr lang="en-US" sz="4400" dirty="0" smtClean="0">
                <a:solidFill>
                  <a:schemeClr val="bg1"/>
                </a:solidFill>
              </a:rPr>
              <a:t>Theoretical background</a:t>
            </a:r>
            <a:endParaRPr lang="en-US" sz="5300" dirty="0"/>
          </a:p>
        </p:txBody>
      </p:sp>
      <p:sp>
        <p:nvSpPr>
          <p:cNvPr id="12" name="TextovéPole 11"/>
          <p:cNvSpPr txBox="1"/>
          <p:nvPr/>
        </p:nvSpPr>
        <p:spPr>
          <a:xfrm>
            <a:off x="2009553" y="128017"/>
            <a:ext cx="4567005" cy="11241539"/>
          </a:xfrm>
          <a:prstGeom prst="rect">
            <a:avLst/>
          </a:prstGeom>
          <a:noFill/>
        </p:spPr>
        <p:txBody>
          <a:bodyPr wrap="square" rtlCol="0">
            <a:spAutoFit/>
          </a:bodyPr>
          <a:lstStyle/>
          <a:p>
            <a:r>
              <a:rPr lang="en-US" dirty="0" smtClean="0">
                <a:solidFill>
                  <a:schemeClr val="bg2">
                    <a:lumMod val="50000"/>
                  </a:schemeClr>
                </a:solidFill>
              </a:rPr>
              <a:t>Tests</a:t>
            </a:r>
            <a:endParaRPr lang="en-US" sz="2000" dirty="0" smtClean="0">
              <a:solidFill>
                <a:schemeClr val="bg2">
                  <a:lumMod val="50000"/>
                </a:schemeClr>
              </a:solidFill>
            </a:endParaRPr>
          </a:p>
          <a:p>
            <a:pPr marL="342900" indent="-342900">
              <a:buFont typeface="+mj-lt"/>
              <a:buAutoNum type="arabicPeriod"/>
            </a:pPr>
            <a:r>
              <a:rPr lang="cs-CZ" sz="1350" b="1" u="sng" dirty="0" smtClean="0">
                <a:solidFill>
                  <a:schemeClr val="bg2">
                    <a:lumMod val="50000"/>
                  </a:schemeClr>
                </a:solidFill>
              </a:rPr>
              <a:t>Anomalous trichromacy, </a:t>
            </a:r>
            <a:r>
              <a:rPr lang="en-US" sz="1350" b="1" u="sng" dirty="0" smtClean="0">
                <a:solidFill>
                  <a:schemeClr val="bg2">
                    <a:lumMod val="50000"/>
                  </a:schemeClr>
                </a:solidFill>
              </a:rPr>
              <a:t>dichromacy</a:t>
            </a:r>
            <a:r>
              <a:rPr lang="cs-CZ" sz="1350" b="1" u="sng" dirty="0" smtClean="0">
                <a:solidFill>
                  <a:schemeClr val="bg2">
                    <a:lumMod val="50000"/>
                  </a:schemeClr>
                </a:solidFill>
              </a:rPr>
              <a:t>, monochromacy,  </a:t>
            </a:r>
            <a:r>
              <a:rPr lang="en-US" sz="1350" b="1" u="sng" dirty="0" smtClean="0">
                <a:solidFill>
                  <a:schemeClr val="bg2">
                    <a:lumMod val="50000"/>
                  </a:schemeClr>
                </a:solidFill>
              </a:rPr>
              <a:t>decreased</a:t>
            </a:r>
            <a:r>
              <a:rPr lang="cs-CZ" sz="1350" b="1" u="sng" dirty="0" smtClean="0">
                <a:solidFill>
                  <a:schemeClr val="bg2">
                    <a:lumMod val="50000"/>
                  </a:schemeClr>
                </a:solidFill>
              </a:rPr>
              <a:t> sensitivity to hue</a:t>
            </a:r>
          </a:p>
          <a:p>
            <a:pPr marL="800100" lvl="1" indent="-342900" algn="just">
              <a:buFont typeface="+mj-lt"/>
              <a:buAutoNum type="arabicPeriod"/>
            </a:pPr>
            <a:r>
              <a:rPr lang="cs-CZ" sz="1350" dirty="0" smtClean="0">
                <a:solidFill>
                  <a:schemeClr val="bg2">
                    <a:lumMod val="50000"/>
                  </a:schemeClr>
                </a:solidFill>
              </a:rPr>
              <a:t>Farnsworth – Munsel 100 hue test </a:t>
            </a:r>
            <a:r>
              <a:rPr lang="cs-CZ" sz="1350" dirty="0" smtClean="0"/>
              <a:t>- T</a:t>
            </a:r>
            <a:r>
              <a:rPr lang="en-US" sz="1350" dirty="0" smtClean="0"/>
              <a:t>est contains four distinct rows of similar </a:t>
            </a:r>
            <a:r>
              <a:rPr lang="en-US" sz="1350" dirty="0" err="1" smtClean="0"/>
              <a:t>colo</a:t>
            </a:r>
            <a:r>
              <a:rPr lang="cs-CZ" sz="1350" dirty="0" smtClean="0"/>
              <a:t>u</a:t>
            </a:r>
            <a:r>
              <a:rPr lang="en-US" sz="1350" dirty="0" smtClean="0"/>
              <a:t>r hues, each containing 25 distinct variations of each hue. Each </a:t>
            </a:r>
            <a:r>
              <a:rPr lang="en-US" sz="1350" dirty="0" err="1" smtClean="0"/>
              <a:t>colo</a:t>
            </a:r>
            <a:r>
              <a:rPr lang="cs-CZ" sz="1350" dirty="0" smtClean="0"/>
              <a:t>u</a:t>
            </a:r>
            <a:r>
              <a:rPr lang="en-US" sz="1350" dirty="0" smtClean="0"/>
              <a:t>r hue at the polar end of a row is fixed in </a:t>
            </a:r>
            <a:r>
              <a:rPr lang="cs-CZ" sz="1350" dirty="0" smtClean="0"/>
              <a:t>a </a:t>
            </a:r>
            <a:r>
              <a:rPr lang="en-US" sz="1350" dirty="0" smtClean="0"/>
              <a:t>position, to serve as an anchor. Each hue tile between the anchors can be adjusted as the observer sees </a:t>
            </a:r>
            <a:r>
              <a:rPr lang="cs-CZ" sz="1350" dirty="0" err="1" smtClean="0"/>
              <a:t>the</a:t>
            </a:r>
            <a:r>
              <a:rPr lang="cs-CZ" sz="1350" dirty="0" smtClean="0"/>
              <a:t> </a:t>
            </a:r>
            <a:r>
              <a:rPr lang="en-US" sz="1350" dirty="0" smtClean="0"/>
              <a:t>fit. The final arrangement of the hue tiles represents the aptitude of the visual system in discerning differences in </a:t>
            </a:r>
            <a:r>
              <a:rPr lang="cs-CZ" sz="1350" dirty="0" err="1" smtClean="0"/>
              <a:t>the</a:t>
            </a:r>
            <a:r>
              <a:rPr lang="cs-CZ" sz="1350" dirty="0" smtClean="0"/>
              <a:t> </a:t>
            </a:r>
            <a:r>
              <a:rPr lang="en-US" sz="1350" dirty="0" err="1" smtClean="0"/>
              <a:t>colo</a:t>
            </a:r>
            <a:r>
              <a:rPr lang="cs-CZ" sz="1350" dirty="0" smtClean="0"/>
              <a:t>u</a:t>
            </a:r>
            <a:r>
              <a:rPr lang="en-US" sz="1350" dirty="0" smtClean="0"/>
              <a:t>r hue. </a:t>
            </a:r>
            <a:endParaRPr lang="cs-CZ" sz="1350" dirty="0" smtClean="0"/>
          </a:p>
          <a:p>
            <a:pPr marL="342900" indent="-342900" algn="just">
              <a:buFont typeface="+mj-lt"/>
              <a:buAutoNum type="arabicPeriod"/>
            </a:pPr>
            <a:r>
              <a:rPr lang="cs-CZ" sz="1350" b="1" u="sng" dirty="0" smtClean="0">
                <a:solidFill>
                  <a:schemeClr val="bg2">
                    <a:lumMod val="50000"/>
                  </a:schemeClr>
                </a:solidFill>
              </a:rPr>
              <a:t>Monochomacy, Dichromacy, Anomalous trichromacy</a:t>
            </a:r>
          </a:p>
          <a:p>
            <a:pPr marL="800100" lvl="1" indent="-342900" algn="just">
              <a:buFont typeface="Arial" panose="020B0604020202020204" pitchFamily="34" charset="0"/>
              <a:buChar char="•"/>
            </a:pPr>
            <a:r>
              <a:rPr lang="cs-CZ" sz="1350" dirty="0" smtClean="0">
                <a:solidFill>
                  <a:schemeClr val="bg2">
                    <a:lumMod val="50000"/>
                  </a:schemeClr>
                </a:solidFill>
              </a:rPr>
              <a:t>Nagel </a:t>
            </a:r>
            <a:r>
              <a:rPr lang="en-US" sz="1350" dirty="0" smtClean="0">
                <a:solidFill>
                  <a:schemeClr val="bg2">
                    <a:lumMod val="50000"/>
                  </a:schemeClr>
                </a:solidFill>
              </a:rPr>
              <a:t>anomaloscope</a:t>
            </a:r>
            <a:r>
              <a:rPr lang="cs-CZ" sz="1350" dirty="0" smtClean="0">
                <a:solidFill>
                  <a:schemeClr val="bg2">
                    <a:lumMod val="50000"/>
                  </a:schemeClr>
                </a:solidFill>
              </a:rPr>
              <a:t> -  </a:t>
            </a:r>
            <a:r>
              <a:rPr lang="en-US" sz="1350" dirty="0" smtClean="0"/>
              <a:t> is based on a </a:t>
            </a:r>
            <a:r>
              <a:rPr lang="en-US" sz="1350" dirty="0" err="1" smtClean="0"/>
              <a:t>colo</a:t>
            </a:r>
            <a:r>
              <a:rPr lang="cs-CZ" sz="1350" dirty="0" smtClean="0"/>
              <a:t>u</a:t>
            </a:r>
            <a:r>
              <a:rPr lang="en-US" sz="1350" dirty="0" smtClean="0"/>
              <a:t>r match. Two different light sources have to be matched to the same </a:t>
            </a:r>
            <a:r>
              <a:rPr lang="en-US" sz="1350" dirty="0" err="1" smtClean="0"/>
              <a:t>colo</a:t>
            </a:r>
            <a:r>
              <a:rPr lang="cs-CZ" sz="1350" dirty="0" smtClean="0"/>
              <a:t>u</a:t>
            </a:r>
            <a:r>
              <a:rPr lang="en-US" sz="1350" dirty="0" smtClean="0"/>
              <a:t>r. On one side you have a yellow </a:t>
            </a:r>
            <a:r>
              <a:rPr lang="en-US" sz="1350" dirty="0" err="1" smtClean="0"/>
              <a:t>colo</a:t>
            </a:r>
            <a:r>
              <a:rPr lang="cs-CZ" sz="1350" dirty="0" smtClean="0"/>
              <a:t>u</a:t>
            </a:r>
            <a:r>
              <a:rPr lang="en-US" sz="1350" dirty="0" smtClean="0"/>
              <a:t>r which can be adjusted in </a:t>
            </a:r>
            <a:r>
              <a:rPr lang="cs-CZ" sz="1350" dirty="0" err="1" smtClean="0"/>
              <a:t>the</a:t>
            </a:r>
            <a:r>
              <a:rPr lang="cs-CZ" sz="1350" dirty="0" smtClean="0"/>
              <a:t> </a:t>
            </a:r>
            <a:r>
              <a:rPr lang="en-US" sz="1350" dirty="0" smtClean="0"/>
              <a:t>brightness. The other side consists of a red and a green light whereas the proportion of mixture is variable.</a:t>
            </a:r>
            <a:endParaRPr lang="cs-CZ" sz="1350" dirty="0" smtClean="0"/>
          </a:p>
          <a:p>
            <a:pPr marL="342900" indent="-342900" algn="just">
              <a:buFont typeface="+mj-lt"/>
              <a:buAutoNum type="arabicPeriod"/>
            </a:pPr>
            <a:r>
              <a:rPr lang="en-US" sz="1350" dirty="0" smtClean="0">
                <a:solidFill>
                  <a:schemeClr val="bg2">
                    <a:lumMod val="50000"/>
                  </a:schemeClr>
                </a:solidFill>
              </a:rPr>
              <a:t> </a:t>
            </a:r>
            <a:r>
              <a:rPr lang="cs-CZ" sz="1350" b="1" u="sng" dirty="0" smtClean="0">
                <a:solidFill>
                  <a:schemeClr val="bg2">
                    <a:lumMod val="50000"/>
                  </a:schemeClr>
                </a:solidFill>
              </a:rPr>
              <a:t>Dichromacy, Monochromacy</a:t>
            </a:r>
          </a:p>
          <a:p>
            <a:pPr marL="800100" lvl="1" indent="-342900" algn="just">
              <a:buFont typeface="Arial" panose="020B0604020202020204" pitchFamily="34" charset="0"/>
              <a:buChar char="•"/>
            </a:pPr>
            <a:r>
              <a:rPr lang="cs-CZ" sz="1350" dirty="0" smtClean="0">
                <a:solidFill>
                  <a:schemeClr val="bg2">
                    <a:lumMod val="50000"/>
                  </a:schemeClr>
                </a:solidFill>
              </a:rPr>
              <a:t>Ishihara test </a:t>
            </a:r>
            <a:r>
              <a:rPr lang="cs-CZ" sz="1350" dirty="0" smtClean="0"/>
              <a:t>– </a:t>
            </a:r>
            <a:r>
              <a:rPr lang="en-US" sz="1350" dirty="0" smtClean="0"/>
              <a:t>The test consists </a:t>
            </a:r>
            <a:r>
              <a:rPr lang="cs-CZ" sz="1350" dirty="0" err="1" smtClean="0"/>
              <a:t>of</a:t>
            </a:r>
            <a:r>
              <a:rPr lang="cs-CZ" sz="1350" dirty="0" smtClean="0"/>
              <a:t> </a:t>
            </a:r>
            <a:r>
              <a:rPr lang="en-US" sz="1350" dirty="0" smtClean="0"/>
              <a:t>a number of </a:t>
            </a:r>
            <a:r>
              <a:rPr lang="en-US" sz="1350" dirty="0" err="1" smtClean="0"/>
              <a:t>colo</a:t>
            </a:r>
            <a:r>
              <a:rPr lang="cs-CZ" sz="1350" dirty="0" smtClean="0"/>
              <a:t>u</a:t>
            </a:r>
            <a:r>
              <a:rPr lang="en-US" sz="1350" dirty="0" smtClean="0"/>
              <a:t>red plates</a:t>
            </a:r>
            <a:r>
              <a:rPr lang="cs-CZ" sz="1350" dirty="0" smtClean="0"/>
              <a:t>. E</a:t>
            </a:r>
            <a:r>
              <a:rPr lang="en-US" sz="1350" dirty="0" smtClean="0"/>
              <a:t>ach of</a:t>
            </a:r>
            <a:r>
              <a:rPr lang="cs-CZ" sz="1350" dirty="0" smtClean="0"/>
              <a:t> </a:t>
            </a:r>
            <a:r>
              <a:rPr lang="en-US" sz="1350" dirty="0" smtClean="0"/>
              <a:t>them contains a circle of dots appearing randomized in </a:t>
            </a:r>
            <a:r>
              <a:rPr lang="cs-CZ" sz="1350" dirty="0" smtClean="0"/>
              <a:t>a </a:t>
            </a:r>
            <a:r>
              <a:rPr lang="en-US" sz="1350" dirty="0" err="1" smtClean="0"/>
              <a:t>colo</a:t>
            </a:r>
            <a:r>
              <a:rPr lang="cs-CZ" sz="1350" dirty="0" smtClean="0"/>
              <a:t>u</a:t>
            </a:r>
            <a:r>
              <a:rPr lang="en-US" sz="1350" dirty="0" smtClean="0"/>
              <a:t>r and size.</a:t>
            </a:r>
            <a:r>
              <a:rPr lang="cs-CZ" sz="1350" baseline="30000" dirty="0" smtClean="0"/>
              <a:t> </a:t>
            </a:r>
            <a:r>
              <a:rPr lang="en-US" sz="1350" dirty="0" smtClean="0"/>
              <a:t>Within the pattern are dots which form a number or shape clearly visible to those with normal </a:t>
            </a:r>
            <a:r>
              <a:rPr lang="en-US" sz="1350" dirty="0" err="1" smtClean="0"/>
              <a:t>colo</a:t>
            </a:r>
            <a:r>
              <a:rPr lang="cs-CZ" sz="1350" dirty="0" smtClean="0"/>
              <a:t>u</a:t>
            </a:r>
            <a:r>
              <a:rPr lang="en-US" sz="1350" dirty="0" smtClean="0"/>
              <a:t>r vision, and invisible, or difficult to see, to those with a red-green </a:t>
            </a:r>
            <a:r>
              <a:rPr lang="en-US" sz="1350" dirty="0" err="1" smtClean="0"/>
              <a:t>colo</a:t>
            </a:r>
            <a:r>
              <a:rPr lang="cs-CZ" sz="1350" dirty="0" smtClean="0"/>
              <a:t>u</a:t>
            </a:r>
            <a:r>
              <a:rPr lang="en-US" sz="1350" dirty="0" smtClean="0"/>
              <a:t>r vision defect, or the other way around.</a:t>
            </a:r>
            <a:endParaRPr lang="cs-CZ" sz="1350" baseline="30000" dirty="0" smtClean="0"/>
          </a:p>
          <a:p>
            <a:pPr marL="800100" lvl="1" indent="-342900" algn="just">
              <a:buFont typeface="Arial" panose="020B0604020202020204" pitchFamily="34" charset="0"/>
              <a:buChar char="•"/>
            </a:pPr>
            <a:r>
              <a:rPr lang="cs-CZ" sz="1350" dirty="0" smtClean="0">
                <a:solidFill>
                  <a:schemeClr val="bg2">
                    <a:lumMod val="50000"/>
                  </a:schemeClr>
                </a:solidFill>
              </a:rPr>
              <a:t>Holgrem test </a:t>
            </a:r>
            <a:r>
              <a:rPr lang="cs-CZ" sz="1350" dirty="0" smtClean="0"/>
              <a:t>– </a:t>
            </a:r>
            <a:r>
              <a:rPr lang="en-US" sz="1350" dirty="0" smtClean="0"/>
              <a:t>The patient ha</a:t>
            </a:r>
            <a:r>
              <a:rPr lang="cs-CZ" sz="1350" dirty="0" smtClean="0"/>
              <a:t>s</a:t>
            </a:r>
            <a:r>
              <a:rPr lang="en-US" sz="1350" dirty="0" smtClean="0"/>
              <a:t> to match one piece of wool to the samples in the box in this </a:t>
            </a:r>
            <a:r>
              <a:rPr lang="en-US" sz="1350" dirty="0" err="1" smtClean="0"/>
              <a:t>colo</a:t>
            </a:r>
            <a:r>
              <a:rPr lang="cs-CZ" sz="1350" dirty="0" smtClean="0"/>
              <a:t>u</a:t>
            </a:r>
            <a:r>
              <a:rPr lang="en-US" sz="1350" dirty="0" smtClean="0"/>
              <a:t>r blindness test. There are light and dark shades to confuse the patient. This help</a:t>
            </a:r>
            <a:r>
              <a:rPr lang="cs-CZ" sz="1350" dirty="0" smtClean="0"/>
              <a:t>s</a:t>
            </a:r>
            <a:r>
              <a:rPr lang="en-US" sz="1350" dirty="0" smtClean="0"/>
              <a:t> detect </a:t>
            </a:r>
            <a:r>
              <a:rPr lang="cs-CZ" sz="1350" dirty="0" err="1" smtClean="0"/>
              <a:t>the</a:t>
            </a:r>
            <a:r>
              <a:rPr lang="cs-CZ" sz="1350" dirty="0" smtClean="0"/>
              <a:t> </a:t>
            </a:r>
            <a:r>
              <a:rPr lang="en-US" sz="1350" dirty="0" smtClean="0"/>
              <a:t>problems. </a:t>
            </a:r>
            <a:endParaRPr lang="cs-CZ" sz="1350" dirty="0" smtClean="0"/>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endParaRPr lang="cs-CZ" dirty="0" smtClean="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p:txBody>
      </p:sp>
      <p:pic>
        <p:nvPicPr>
          <p:cNvPr id="4104" name="Picture 8" descr="http://www.oculus.de/ru/images/dyn/produkt/hmc/hmc_pf_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7857" y="647463"/>
            <a:ext cx="2394143" cy="203502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cdn01.rpimaging.com/media/catalog/product/cache/1/image/9df78eab33525d08d6e5fb8d27136e95/m/u/munsell-100_a.jpg"/>
          <p:cNvPicPr>
            <a:picLocks noChangeAspect="1" noChangeArrowheads="1"/>
          </p:cNvPicPr>
          <p:nvPr/>
        </p:nvPicPr>
        <p:blipFill rotWithShape="1">
          <a:blip r:embed="rId3">
            <a:extLst>
              <a:ext uri="{28A0092B-C50C-407E-A947-70E740481C1C}">
                <a14:useLocalDpi xmlns:a14="http://schemas.microsoft.com/office/drawing/2010/main" val="0"/>
              </a:ext>
            </a:extLst>
          </a:blip>
          <a:srcRect t="26431" b="21284"/>
          <a:stretch/>
        </p:blipFill>
        <p:spPr bwMode="auto">
          <a:xfrm>
            <a:off x="6576558" y="850446"/>
            <a:ext cx="2807988" cy="1476677"/>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www.museumofvision.org/dynamic/artifacts/midsize/1987.000.005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8702" y="3429000"/>
            <a:ext cx="1867993" cy="2278951"/>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s://lh6.googleusercontent.com/-2BYQ2z4PCJs/URjxgKGJzdI/AAAAAAAAA0E/hm9-BNrafpQ/s63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73940" y="3292751"/>
            <a:ext cx="2579313" cy="208392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Přímá spojnice 2"/>
          <p:cNvCxnSpPr/>
          <p:nvPr/>
        </p:nvCxnSpPr>
        <p:spPr>
          <a:xfrm>
            <a:off x="9440612" y="128016"/>
            <a:ext cx="33328" cy="637336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4" name="Přímá spojnice 13"/>
          <p:cNvCxnSpPr/>
          <p:nvPr/>
        </p:nvCxnSpPr>
        <p:spPr>
          <a:xfrm>
            <a:off x="6660763" y="21304"/>
            <a:ext cx="33328" cy="637336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 name="Přímá spojnice 4"/>
          <p:cNvCxnSpPr/>
          <p:nvPr/>
        </p:nvCxnSpPr>
        <p:spPr>
          <a:xfrm flipH="1">
            <a:off x="9628632" y="2935224"/>
            <a:ext cx="235000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8" name="Přímá spojnice 17"/>
          <p:cNvCxnSpPr/>
          <p:nvPr/>
        </p:nvCxnSpPr>
        <p:spPr>
          <a:xfrm flipH="1">
            <a:off x="6928577" y="2946400"/>
            <a:ext cx="235000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8" name="TextovéPole 7"/>
          <p:cNvSpPr txBox="1"/>
          <p:nvPr/>
        </p:nvSpPr>
        <p:spPr>
          <a:xfrm>
            <a:off x="9597090" y="6056118"/>
            <a:ext cx="2987018" cy="338554"/>
          </a:xfrm>
          <a:prstGeom prst="rect">
            <a:avLst/>
          </a:prstGeom>
          <a:noFill/>
        </p:spPr>
        <p:txBody>
          <a:bodyPr wrap="square" rtlCol="0">
            <a:spAutoFit/>
          </a:bodyPr>
          <a:lstStyle/>
          <a:p>
            <a:r>
              <a:rPr lang="cs-CZ" sz="1600" dirty="0" smtClean="0">
                <a:solidFill>
                  <a:schemeClr val="bg2">
                    <a:lumMod val="50000"/>
                  </a:schemeClr>
                </a:solidFill>
              </a:rPr>
              <a:t>Ishihara test</a:t>
            </a:r>
            <a:endParaRPr lang="cs-CZ" sz="1600" dirty="0">
              <a:solidFill>
                <a:schemeClr val="bg2">
                  <a:lumMod val="50000"/>
                </a:schemeClr>
              </a:solidFill>
            </a:endParaRPr>
          </a:p>
        </p:txBody>
      </p:sp>
      <p:sp>
        <p:nvSpPr>
          <p:cNvPr id="20" name="TextovéPole 19"/>
          <p:cNvSpPr txBox="1"/>
          <p:nvPr/>
        </p:nvSpPr>
        <p:spPr>
          <a:xfrm>
            <a:off x="9501419" y="2579548"/>
            <a:ext cx="2987018" cy="338554"/>
          </a:xfrm>
          <a:prstGeom prst="rect">
            <a:avLst/>
          </a:prstGeom>
          <a:noFill/>
        </p:spPr>
        <p:txBody>
          <a:bodyPr wrap="square" rtlCol="0">
            <a:spAutoFit/>
          </a:bodyPr>
          <a:lstStyle/>
          <a:p>
            <a:r>
              <a:rPr lang="cs-CZ" sz="1600" dirty="0">
                <a:solidFill>
                  <a:schemeClr val="bg2">
                    <a:lumMod val="50000"/>
                  </a:schemeClr>
                </a:solidFill>
              </a:rPr>
              <a:t>A</a:t>
            </a:r>
            <a:r>
              <a:rPr lang="cs-CZ" sz="1600" dirty="0" smtClean="0">
                <a:solidFill>
                  <a:schemeClr val="bg2">
                    <a:lumMod val="50000"/>
                  </a:schemeClr>
                </a:solidFill>
              </a:rPr>
              <a:t>nomaloskop</a:t>
            </a:r>
            <a:endParaRPr lang="cs-CZ" sz="1600" dirty="0">
              <a:solidFill>
                <a:schemeClr val="bg2">
                  <a:lumMod val="50000"/>
                </a:schemeClr>
              </a:solidFill>
            </a:endParaRPr>
          </a:p>
        </p:txBody>
      </p:sp>
      <p:sp>
        <p:nvSpPr>
          <p:cNvPr id="21" name="TextovéPole 20"/>
          <p:cNvSpPr txBox="1"/>
          <p:nvPr/>
        </p:nvSpPr>
        <p:spPr>
          <a:xfrm>
            <a:off x="6689189" y="2579548"/>
            <a:ext cx="2987018" cy="338554"/>
          </a:xfrm>
          <a:prstGeom prst="rect">
            <a:avLst/>
          </a:prstGeom>
          <a:noFill/>
        </p:spPr>
        <p:txBody>
          <a:bodyPr wrap="square" rtlCol="0">
            <a:spAutoFit/>
          </a:bodyPr>
          <a:lstStyle/>
          <a:p>
            <a:r>
              <a:rPr lang="cs-CZ" sz="1600" dirty="0">
                <a:solidFill>
                  <a:schemeClr val="bg2">
                    <a:lumMod val="50000"/>
                  </a:schemeClr>
                </a:solidFill>
              </a:rPr>
              <a:t>Farnsworth- Munsel hue test</a:t>
            </a:r>
          </a:p>
        </p:txBody>
      </p:sp>
      <p:sp>
        <p:nvSpPr>
          <p:cNvPr id="22" name="TextovéPole 21"/>
          <p:cNvSpPr txBox="1"/>
          <p:nvPr/>
        </p:nvSpPr>
        <p:spPr>
          <a:xfrm>
            <a:off x="6733493" y="6056118"/>
            <a:ext cx="2987018" cy="338554"/>
          </a:xfrm>
          <a:prstGeom prst="rect">
            <a:avLst/>
          </a:prstGeom>
          <a:noFill/>
        </p:spPr>
        <p:txBody>
          <a:bodyPr wrap="square" rtlCol="0">
            <a:spAutoFit/>
          </a:bodyPr>
          <a:lstStyle/>
          <a:p>
            <a:r>
              <a:rPr lang="cs-CZ" sz="1600" dirty="0" smtClean="0">
                <a:solidFill>
                  <a:schemeClr val="bg2">
                    <a:lumMod val="50000"/>
                  </a:schemeClr>
                </a:solidFill>
              </a:rPr>
              <a:t>Holgrem test</a:t>
            </a:r>
            <a:endParaRPr lang="cs-CZ" sz="1600" dirty="0">
              <a:solidFill>
                <a:schemeClr val="bg2">
                  <a:lumMod val="50000"/>
                </a:schemeClr>
              </a:solidFill>
            </a:endParaRPr>
          </a:p>
        </p:txBody>
      </p:sp>
    </p:spTree>
    <p:extLst>
      <p:ext uri="{BB962C8B-B14F-4D97-AF65-F5344CB8AC3E}">
        <p14:creationId xmlns:p14="http://schemas.microsoft.com/office/powerpoint/2010/main" val="2553057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p:cNvSpPr/>
          <p:nvPr/>
        </p:nvSpPr>
        <p:spPr>
          <a:xfrm>
            <a:off x="0" y="0"/>
            <a:ext cx="200955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7" name="Nadpis 6"/>
          <p:cNvSpPr>
            <a:spLocks noGrp="1"/>
          </p:cNvSpPr>
          <p:nvPr>
            <p:ph type="title"/>
          </p:nvPr>
        </p:nvSpPr>
        <p:spPr>
          <a:xfrm rot="16200000">
            <a:off x="-1525505" y="2915866"/>
            <a:ext cx="5502752" cy="1205858"/>
          </a:xfrm>
        </p:spPr>
        <p:txBody>
          <a:bodyPr>
            <a:normAutofit fontScale="90000"/>
          </a:bodyPr>
          <a:lstStyle/>
          <a:p>
            <a:r>
              <a:rPr lang="en-US" sz="7300" dirty="0" smtClean="0">
                <a:solidFill>
                  <a:schemeClr val="bg1"/>
                </a:solidFill>
              </a:rPr>
              <a:t>Color vision</a:t>
            </a:r>
            <a:br>
              <a:rPr lang="en-US" sz="7300" dirty="0" smtClean="0">
                <a:solidFill>
                  <a:schemeClr val="bg1"/>
                </a:solidFill>
              </a:rPr>
            </a:br>
            <a:r>
              <a:rPr lang="en-US" sz="4900" dirty="0" smtClean="0">
                <a:solidFill>
                  <a:schemeClr val="bg1"/>
                </a:solidFill>
              </a:rPr>
              <a:t>Experimental design</a:t>
            </a:r>
            <a:endParaRPr lang="en-US" sz="2000" dirty="0"/>
          </a:p>
        </p:txBody>
      </p:sp>
      <p:sp>
        <p:nvSpPr>
          <p:cNvPr id="8" name="Zástupný symbol pro text 7"/>
          <p:cNvSpPr>
            <a:spLocks noGrp="1"/>
          </p:cNvSpPr>
          <p:nvPr>
            <p:ph type="body" idx="1"/>
          </p:nvPr>
        </p:nvSpPr>
        <p:spPr>
          <a:xfrm>
            <a:off x="2134437" y="351067"/>
            <a:ext cx="3086787" cy="6223169"/>
          </a:xfrm>
        </p:spPr>
        <p:txBody>
          <a:bodyPr>
            <a:normAutofit/>
          </a:bodyPr>
          <a:lstStyle/>
          <a:p>
            <a:pPr marL="800100" lvl="1" indent="-342900">
              <a:buFont typeface="Arial" panose="020B0604020202020204" pitchFamily="34" charset="0"/>
              <a:buChar char="•"/>
            </a:pPr>
            <a:endParaRPr lang="cs-CZ" sz="1400" dirty="0" smtClean="0">
              <a:solidFill>
                <a:schemeClr val="bg2">
                  <a:lumMod val="50000"/>
                </a:schemeClr>
              </a:solidFill>
            </a:endParaRPr>
          </a:p>
          <a:p>
            <a:pPr marL="342900" indent="-342900">
              <a:buFont typeface="+mj-lt"/>
              <a:buAutoNum type="arabicPeriod"/>
            </a:pPr>
            <a:r>
              <a:rPr lang="en-US" sz="2800" dirty="0" smtClean="0">
                <a:solidFill>
                  <a:schemeClr val="bg2">
                    <a:lumMod val="50000"/>
                  </a:schemeClr>
                </a:solidFill>
              </a:rPr>
              <a:t>Numbers</a:t>
            </a:r>
          </a:p>
          <a:p>
            <a:pPr lvl="1"/>
            <a:endParaRPr lang="cs-CZ" sz="1400" dirty="0" smtClean="0">
              <a:solidFill>
                <a:schemeClr val="bg2">
                  <a:lumMod val="50000"/>
                </a:schemeClr>
              </a:solidFill>
            </a:endParaRPr>
          </a:p>
          <a:p>
            <a:pPr lvl="1"/>
            <a:endParaRPr lang="cs-CZ" sz="1400" dirty="0">
              <a:solidFill>
                <a:schemeClr val="bg2">
                  <a:lumMod val="50000"/>
                </a:schemeClr>
              </a:solidFill>
            </a:endParaRPr>
          </a:p>
          <a:p>
            <a:pPr lvl="1"/>
            <a:endParaRPr lang="cs-CZ" sz="1400" dirty="0" smtClean="0">
              <a:solidFill>
                <a:schemeClr val="bg2">
                  <a:lumMod val="50000"/>
                </a:schemeClr>
              </a:solidFill>
            </a:endParaRPr>
          </a:p>
          <a:p>
            <a:pPr lvl="1"/>
            <a:endParaRPr lang="cs-CZ" sz="1400" dirty="0" smtClean="0">
              <a:solidFill>
                <a:schemeClr val="bg2">
                  <a:lumMod val="50000"/>
                </a:schemeClr>
              </a:solidFill>
            </a:endParaRPr>
          </a:p>
          <a:p>
            <a:pPr lvl="1"/>
            <a:endParaRPr lang="cs-CZ" sz="1400" dirty="0" smtClean="0">
              <a:solidFill>
                <a:schemeClr val="bg2">
                  <a:lumMod val="50000"/>
                </a:schemeClr>
              </a:solidFill>
            </a:endParaRPr>
          </a:p>
          <a:p>
            <a:pPr marL="457200" indent="-457200">
              <a:buFont typeface="+mj-lt"/>
              <a:buAutoNum type="arabicPeriod"/>
            </a:pPr>
            <a:r>
              <a:rPr lang="cs-CZ" sz="2800" dirty="0" smtClean="0">
                <a:solidFill>
                  <a:schemeClr val="bg2">
                    <a:lumMod val="50000"/>
                  </a:schemeClr>
                </a:solidFill>
              </a:rPr>
              <a:t>Picture </a:t>
            </a:r>
            <a:endParaRPr lang="cs-CZ" sz="2800" dirty="0">
              <a:solidFill>
                <a:schemeClr val="bg2">
                  <a:lumMod val="50000"/>
                </a:schemeClr>
              </a:solidFill>
            </a:endParaRPr>
          </a:p>
          <a:p>
            <a:pPr lvl="1"/>
            <a:endParaRPr lang="cs-CZ" sz="1400" dirty="0" smtClean="0">
              <a:solidFill>
                <a:schemeClr val="bg2">
                  <a:lumMod val="50000"/>
                </a:schemeClr>
              </a:solidFill>
            </a:endParaRPr>
          </a:p>
          <a:p>
            <a:pPr lvl="1"/>
            <a:endParaRPr lang="cs-CZ" sz="1400" dirty="0" smtClean="0">
              <a:solidFill>
                <a:schemeClr val="bg2">
                  <a:lumMod val="50000"/>
                </a:schemeClr>
              </a:solidFill>
            </a:endParaRPr>
          </a:p>
          <a:p>
            <a:pPr lvl="1"/>
            <a:endParaRPr lang="cs-CZ" sz="1400" dirty="0">
              <a:solidFill>
                <a:schemeClr val="bg2">
                  <a:lumMod val="50000"/>
                </a:schemeClr>
              </a:solidFill>
            </a:endParaRPr>
          </a:p>
          <a:p>
            <a:pPr lvl="1"/>
            <a:endParaRPr lang="cs-CZ" sz="1400" dirty="0" smtClean="0">
              <a:solidFill>
                <a:schemeClr val="bg2">
                  <a:lumMod val="50000"/>
                </a:schemeClr>
              </a:solidFill>
            </a:endParaRPr>
          </a:p>
          <a:p>
            <a:pPr lvl="1"/>
            <a:endParaRPr lang="cs-CZ" sz="1400" dirty="0">
              <a:solidFill>
                <a:schemeClr val="bg2">
                  <a:lumMod val="50000"/>
                </a:schemeClr>
              </a:solidFill>
            </a:endParaRPr>
          </a:p>
          <a:p>
            <a:pPr lvl="1"/>
            <a:endParaRPr lang="cs-CZ" sz="1400" dirty="0">
              <a:solidFill>
                <a:schemeClr val="bg2">
                  <a:lumMod val="50000"/>
                </a:schemeClr>
              </a:solidFill>
            </a:endParaRPr>
          </a:p>
          <a:p>
            <a:pPr lvl="1"/>
            <a:endParaRPr lang="cs-CZ" sz="1400" dirty="0">
              <a:solidFill>
                <a:schemeClr val="bg2">
                  <a:lumMod val="50000"/>
                </a:schemeClr>
              </a:solidFill>
            </a:endParaRPr>
          </a:p>
          <a:p>
            <a:pPr marL="514350" indent="-514350">
              <a:buFont typeface="+mj-lt"/>
              <a:buAutoNum type="arabicPeriod"/>
            </a:pPr>
            <a:r>
              <a:rPr lang="en-US" sz="2800" dirty="0" smtClean="0">
                <a:solidFill>
                  <a:schemeClr val="bg2">
                    <a:lumMod val="50000"/>
                  </a:schemeClr>
                </a:solidFill>
              </a:rPr>
              <a:t>Finding</a:t>
            </a:r>
            <a:r>
              <a:rPr lang="cs-CZ" sz="2800" dirty="0" smtClean="0">
                <a:solidFill>
                  <a:schemeClr val="bg2">
                    <a:lumMod val="50000"/>
                  </a:schemeClr>
                </a:solidFill>
              </a:rPr>
              <a:t> </a:t>
            </a:r>
            <a:r>
              <a:rPr lang="en-US" sz="2800" dirty="0" smtClean="0">
                <a:solidFill>
                  <a:schemeClr val="bg2">
                    <a:lumMod val="50000"/>
                  </a:schemeClr>
                </a:solidFill>
              </a:rPr>
              <a:t>path</a:t>
            </a:r>
            <a:endParaRPr lang="en-US" sz="2800" dirty="0">
              <a:solidFill>
                <a:schemeClr val="bg2">
                  <a:lumMod val="50000"/>
                </a:schemeClr>
              </a:solidFill>
            </a:endParaRPr>
          </a:p>
        </p:txBody>
      </p:sp>
      <p:pic>
        <p:nvPicPr>
          <p:cNvPr id="2" name="Picture 2" descr="Ishihara Color Blindness Test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1724" y="330600"/>
            <a:ext cx="1938528" cy="19040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shihara Color Blindness Test 14 Ans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9710" y="2428034"/>
            <a:ext cx="2038198" cy="200193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shihara Color Blindness Test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8274" y="4745084"/>
            <a:ext cx="2061399" cy="202471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Přímá spojnice 3"/>
          <p:cNvCxnSpPr/>
          <p:nvPr/>
        </p:nvCxnSpPr>
        <p:spPr>
          <a:xfrm>
            <a:off x="2721864" y="2428034"/>
            <a:ext cx="869594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a:off x="2721864" y="4734615"/>
            <a:ext cx="869594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aphicFrame>
        <p:nvGraphicFramePr>
          <p:cNvPr id="5" name="Tabulka 4"/>
          <p:cNvGraphicFramePr>
            <a:graphicFrameLocks noGrp="1"/>
          </p:cNvGraphicFramePr>
          <p:nvPr>
            <p:extLst>
              <p:ext uri="{D42A27DB-BD31-4B8C-83A1-F6EECF244321}">
                <p14:modId xmlns:p14="http://schemas.microsoft.com/office/powerpoint/2010/main" val="2634143212"/>
              </p:ext>
            </p:extLst>
          </p:nvPr>
        </p:nvGraphicFramePr>
        <p:xfrm>
          <a:off x="7868669" y="351067"/>
          <a:ext cx="3451602" cy="1971508"/>
        </p:xfrm>
        <a:graphic>
          <a:graphicData uri="http://schemas.openxmlformats.org/drawingml/2006/table">
            <a:tbl>
              <a:tblPr>
                <a:tableStyleId>{2D5ABB26-0587-4C30-8999-92F81FD0307C}</a:tableStyleId>
              </a:tblPr>
              <a:tblGrid>
                <a:gridCol w="1714243"/>
                <a:gridCol w="1737359"/>
              </a:tblGrid>
              <a:tr h="547450">
                <a:tc>
                  <a:txBody>
                    <a:bodyPr/>
                    <a:lstStyle/>
                    <a:p>
                      <a:pPr algn="l" fontAlgn="base"/>
                      <a:r>
                        <a:rPr lang="en-US" sz="1300" b="1" noProof="0" dirty="0" smtClean="0">
                          <a:solidFill>
                            <a:schemeClr val="bg2">
                              <a:lumMod val="50000"/>
                            </a:schemeClr>
                          </a:solidFill>
                          <a:effectLst/>
                        </a:rPr>
                        <a:t>“8”</a:t>
                      </a:r>
                      <a:endParaRPr lang="en-US" sz="1300" b="1" noProof="0" dirty="0">
                        <a:solidFill>
                          <a:schemeClr val="bg2">
                            <a:lumMod val="50000"/>
                          </a:schemeClr>
                        </a:solidFill>
                        <a:effectLst/>
                      </a:endParaRPr>
                    </a:p>
                  </a:txBody>
                  <a:tcPr marL="0" marR="69453" marT="27781" marB="27781" anchor="ctr"/>
                </a:tc>
                <a:tc>
                  <a:txBody>
                    <a:bodyPr/>
                    <a:lstStyle/>
                    <a:p>
                      <a:pPr algn="l" fontAlgn="base"/>
                      <a:r>
                        <a:rPr lang="en-US" sz="1300" noProof="0" dirty="0" smtClean="0">
                          <a:effectLst/>
                        </a:rPr>
                        <a:t>Trichromacy</a:t>
                      </a:r>
                      <a:endParaRPr lang="en-US" sz="1300" b="0" noProof="0" dirty="0">
                        <a:effectLst/>
                      </a:endParaRPr>
                    </a:p>
                  </a:txBody>
                  <a:tcPr marL="0" marR="46302" marT="27781" marB="27781" anchor="ctr"/>
                </a:tc>
              </a:tr>
              <a:tr h="957832">
                <a:tc>
                  <a:txBody>
                    <a:bodyPr/>
                    <a:lstStyle/>
                    <a:p>
                      <a:pPr algn="l" fontAlgn="base"/>
                      <a:r>
                        <a:rPr lang="en-US" sz="1300" b="1" noProof="0" dirty="0" smtClean="0">
                          <a:solidFill>
                            <a:schemeClr val="bg2">
                              <a:lumMod val="50000"/>
                            </a:schemeClr>
                          </a:solidFill>
                          <a:effectLst/>
                        </a:rPr>
                        <a:t>“3”</a:t>
                      </a:r>
                      <a:endParaRPr lang="en-US" sz="1300" b="1" noProof="0" dirty="0">
                        <a:solidFill>
                          <a:schemeClr val="bg2">
                            <a:lumMod val="50000"/>
                          </a:schemeClr>
                        </a:solidFill>
                        <a:effectLst/>
                      </a:endParaRPr>
                    </a:p>
                  </a:txBody>
                  <a:tcPr marL="0" marR="69453" marT="27781" marB="27781" anchor="ctr"/>
                </a:tc>
                <a:tc>
                  <a:txBody>
                    <a:bodyPr/>
                    <a:lstStyle/>
                    <a:p>
                      <a:pPr algn="l" fontAlgn="base"/>
                      <a:r>
                        <a:rPr lang="en-US" sz="1300" noProof="0" dirty="0" smtClean="0">
                          <a:effectLst/>
                        </a:rPr>
                        <a:t>Red-green blindness</a:t>
                      </a:r>
                      <a:r>
                        <a:rPr lang="cs-CZ" sz="1300" noProof="0" dirty="0" smtClean="0">
                          <a:effectLst/>
                        </a:rPr>
                        <a:t> </a:t>
                      </a:r>
                      <a:r>
                        <a:rPr lang="en-US" sz="1300" noProof="0" dirty="0" smtClean="0">
                          <a:effectLst/>
                        </a:rPr>
                        <a:t>-Protanopy,</a:t>
                      </a:r>
                      <a:r>
                        <a:rPr lang="en-US" sz="1300" baseline="0" noProof="0" dirty="0" smtClean="0">
                          <a:effectLst/>
                        </a:rPr>
                        <a:t> deuteranopy, protanomaly</a:t>
                      </a:r>
                      <a:endParaRPr lang="en-US" sz="1300" b="0" noProof="0" dirty="0">
                        <a:effectLst/>
                      </a:endParaRPr>
                    </a:p>
                  </a:txBody>
                  <a:tcPr marL="0" marR="46302" marT="27781" marB="27781" anchor="ctr"/>
                </a:tc>
              </a:tr>
              <a:tr h="466226">
                <a:tc>
                  <a:txBody>
                    <a:bodyPr/>
                    <a:lstStyle/>
                    <a:p>
                      <a:pPr algn="l" fontAlgn="base"/>
                      <a:r>
                        <a:rPr lang="en-US" sz="1300" b="1" noProof="0" dirty="0" smtClean="0">
                          <a:solidFill>
                            <a:schemeClr val="bg2">
                              <a:lumMod val="50000"/>
                            </a:schemeClr>
                          </a:solidFill>
                          <a:effectLst/>
                        </a:rPr>
                        <a:t>nothing</a:t>
                      </a:r>
                      <a:endParaRPr lang="en-US" sz="1300" b="1" noProof="0" dirty="0">
                        <a:solidFill>
                          <a:schemeClr val="bg2">
                            <a:lumMod val="50000"/>
                          </a:schemeClr>
                        </a:solidFill>
                        <a:effectLst/>
                      </a:endParaRPr>
                    </a:p>
                  </a:txBody>
                  <a:tcPr marL="0" marR="69453" marT="27781" marB="27781" anchor="ctr"/>
                </a:tc>
                <a:tc>
                  <a:txBody>
                    <a:bodyPr/>
                    <a:lstStyle/>
                    <a:p>
                      <a:pPr algn="l" fontAlgn="base"/>
                      <a:r>
                        <a:rPr lang="en-US" sz="1300" noProof="0" dirty="0" smtClean="0">
                          <a:effectLst/>
                        </a:rPr>
                        <a:t>Monochromacy</a:t>
                      </a:r>
                      <a:endParaRPr lang="en-US" sz="1300" b="0" noProof="0" dirty="0">
                        <a:effectLst/>
                      </a:endParaRPr>
                    </a:p>
                  </a:txBody>
                  <a:tcPr marL="0" marR="46302" marT="27781" marB="27781" anchor="ctr"/>
                </a:tc>
              </a:tr>
            </a:tbl>
          </a:graphicData>
        </a:graphic>
      </p:graphicFrame>
      <p:graphicFrame>
        <p:nvGraphicFramePr>
          <p:cNvPr id="6" name="Tabulka 5"/>
          <p:cNvGraphicFramePr>
            <a:graphicFrameLocks noGrp="1"/>
          </p:cNvGraphicFramePr>
          <p:nvPr>
            <p:extLst>
              <p:ext uri="{D42A27DB-BD31-4B8C-83A1-F6EECF244321}">
                <p14:modId xmlns:p14="http://schemas.microsoft.com/office/powerpoint/2010/main" val="2974759377"/>
              </p:ext>
            </p:extLst>
          </p:nvPr>
        </p:nvGraphicFramePr>
        <p:xfrm>
          <a:off x="7868668" y="2445164"/>
          <a:ext cx="3451602" cy="2272321"/>
        </p:xfrm>
        <a:graphic>
          <a:graphicData uri="http://schemas.openxmlformats.org/drawingml/2006/table">
            <a:tbl>
              <a:tblPr>
                <a:tableStyleId>{2D5ABB26-0587-4C30-8999-92F81FD0307C}</a:tableStyleId>
              </a:tblPr>
              <a:tblGrid>
                <a:gridCol w="1725801"/>
                <a:gridCol w="1725801"/>
              </a:tblGrid>
              <a:tr h="1310742">
                <a:tc>
                  <a:txBody>
                    <a:bodyPr/>
                    <a:lstStyle/>
                    <a:p>
                      <a:pPr algn="l" fontAlgn="base"/>
                      <a:r>
                        <a:rPr lang="en-US" sz="1200" b="1" noProof="0" dirty="0" smtClean="0">
                          <a:solidFill>
                            <a:schemeClr val="bg2">
                              <a:lumMod val="50000"/>
                            </a:schemeClr>
                          </a:solidFill>
                          <a:effectLst/>
                        </a:rPr>
                        <a:t>nothing</a:t>
                      </a:r>
                      <a:endParaRPr lang="en-US" sz="1200" b="1" noProof="0" dirty="0">
                        <a:solidFill>
                          <a:schemeClr val="bg2">
                            <a:lumMod val="50000"/>
                          </a:schemeClr>
                        </a:solidFill>
                        <a:effectLst/>
                      </a:endParaRPr>
                    </a:p>
                  </a:txBody>
                  <a:tcPr marL="0" marR="95250" marT="38100" marB="38100" anchor="ctr"/>
                </a:tc>
                <a:tc>
                  <a:txBody>
                    <a:bodyPr/>
                    <a:lstStyle/>
                    <a:p>
                      <a:pPr algn="l" fontAlgn="base"/>
                      <a:r>
                        <a:rPr lang="en-US" sz="1200" noProof="0" dirty="0" smtClean="0">
                          <a:effectLst/>
                        </a:rPr>
                        <a:t>Trichromacy</a:t>
                      </a:r>
                      <a:endParaRPr lang="en-US" sz="1200" b="0" noProof="0" dirty="0">
                        <a:effectLst/>
                      </a:endParaRPr>
                    </a:p>
                  </a:txBody>
                  <a:tcPr marL="0" marR="63500" marT="38100" marB="38100" anchor="ctr"/>
                </a:tc>
              </a:tr>
              <a:tr h="961579">
                <a:tc>
                  <a:txBody>
                    <a:bodyPr/>
                    <a:lstStyle/>
                    <a:p>
                      <a:pPr algn="l" fontAlgn="base"/>
                      <a:r>
                        <a:rPr lang="en-US" sz="1200" b="1" noProof="0" dirty="0" smtClean="0">
                          <a:solidFill>
                            <a:schemeClr val="bg2">
                              <a:lumMod val="50000"/>
                            </a:schemeClr>
                          </a:solidFill>
                          <a:effectLst/>
                        </a:rPr>
                        <a:t>“5”</a:t>
                      </a:r>
                      <a:endParaRPr lang="en-US" sz="1200" b="1" noProof="0" dirty="0">
                        <a:solidFill>
                          <a:schemeClr val="bg2">
                            <a:lumMod val="50000"/>
                          </a:schemeClr>
                        </a:solidFill>
                        <a:effectLst/>
                      </a:endParaRPr>
                    </a:p>
                  </a:txBody>
                  <a:tcPr marL="0" marR="95250" marT="38100" marB="38100" anchor="ctr"/>
                </a:tc>
                <a:tc>
                  <a:txBody>
                    <a:bodyPr/>
                    <a:lstStyle/>
                    <a:p>
                      <a:pPr algn="l" fontAlgn="base"/>
                      <a:r>
                        <a:rPr lang="en-US" sz="1200" noProof="0" dirty="0" smtClean="0">
                          <a:effectLst/>
                        </a:rPr>
                        <a:t>Red-green blindness-Protanopy,</a:t>
                      </a:r>
                      <a:r>
                        <a:rPr lang="en-US" sz="1200" baseline="0" noProof="0" dirty="0" smtClean="0">
                          <a:effectLst/>
                        </a:rPr>
                        <a:t> deuteranopy, protanomaly</a:t>
                      </a:r>
                      <a:endParaRPr lang="en-US" sz="1200" b="0" noProof="0" dirty="0">
                        <a:effectLst/>
                      </a:endParaRPr>
                    </a:p>
                  </a:txBody>
                  <a:tcPr marL="0" marR="63500" marT="38100" marB="38100" anchor="ctr"/>
                </a:tc>
              </a:tr>
            </a:tbl>
          </a:graphicData>
        </a:graphic>
      </p:graphicFrame>
      <p:graphicFrame>
        <p:nvGraphicFramePr>
          <p:cNvPr id="11" name="Tabulka 10"/>
          <p:cNvGraphicFramePr>
            <a:graphicFrameLocks noGrp="1"/>
          </p:cNvGraphicFramePr>
          <p:nvPr>
            <p:extLst>
              <p:ext uri="{D42A27DB-BD31-4B8C-83A1-F6EECF244321}">
                <p14:modId xmlns:p14="http://schemas.microsoft.com/office/powerpoint/2010/main" val="2976688490"/>
              </p:ext>
            </p:extLst>
          </p:nvPr>
        </p:nvGraphicFramePr>
        <p:xfrm>
          <a:off x="7918315" y="4531075"/>
          <a:ext cx="3850054" cy="3751832"/>
        </p:xfrm>
        <a:graphic>
          <a:graphicData uri="http://schemas.openxmlformats.org/drawingml/2006/table">
            <a:tbl>
              <a:tblPr>
                <a:tableStyleId>{2D5ABB26-0587-4C30-8999-92F81FD0307C}</a:tableStyleId>
              </a:tblPr>
              <a:tblGrid>
                <a:gridCol w="3850054"/>
              </a:tblGrid>
              <a:tr h="941184">
                <a:tc>
                  <a:txBody>
                    <a:bodyPr/>
                    <a:lstStyle/>
                    <a:p>
                      <a:pPr algn="l" fontAlgn="base"/>
                      <a:r>
                        <a:rPr lang="en-US" sz="1200" b="0" dirty="0" smtClean="0">
                          <a:effectLst/>
                        </a:rPr>
                        <a:t>Those with </a:t>
                      </a:r>
                      <a:r>
                        <a:rPr lang="cs-CZ" sz="1200" b="0" dirty="0" smtClean="0">
                          <a:effectLst/>
                        </a:rPr>
                        <a:t>a </a:t>
                      </a:r>
                      <a:r>
                        <a:rPr lang="en-US" sz="1200" b="1" dirty="0" smtClean="0">
                          <a:effectLst/>
                        </a:rPr>
                        <a:t>normal</a:t>
                      </a:r>
                      <a:r>
                        <a:rPr lang="en-US" sz="1200" b="0" dirty="0" smtClean="0">
                          <a:effectLst/>
                        </a:rPr>
                        <a:t> </a:t>
                      </a:r>
                      <a:r>
                        <a:rPr lang="en-US" sz="1200" b="0" dirty="0" err="1" smtClean="0">
                          <a:effectLst/>
                        </a:rPr>
                        <a:t>colo</a:t>
                      </a:r>
                      <a:r>
                        <a:rPr lang="cs-CZ" sz="1200" b="0" dirty="0" smtClean="0">
                          <a:effectLst/>
                        </a:rPr>
                        <a:t>u</a:t>
                      </a:r>
                      <a:r>
                        <a:rPr lang="en-US" sz="1200" b="0" dirty="0" smtClean="0">
                          <a:effectLst/>
                        </a:rPr>
                        <a:t>r vision should be able to trace along both the purple and red lines.</a:t>
                      </a:r>
                      <a:r>
                        <a:rPr lang="cs-CZ" sz="1200" b="0" dirty="0" smtClean="0">
                          <a:effectLst/>
                        </a:rPr>
                        <a:t> </a:t>
                      </a:r>
                    </a:p>
                    <a:p>
                      <a:pPr algn="l" fontAlgn="base"/>
                      <a:endParaRPr lang="cs-CZ" sz="1200" b="0" dirty="0" smtClean="0">
                        <a:effectLst/>
                      </a:endParaRPr>
                    </a:p>
                    <a:p>
                      <a:pPr marL="0" marR="0" indent="0" algn="l" defTabSz="914400" rtl="0" eaLnBrk="1" fontAlgn="base" latinLnBrk="0" hangingPunct="1">
                        <a:lnSpc>
                          <a:spcPct val="100000"/>
                        </a:lnSpc>
                        <a:spcBef>
                          <a:spcPts val="0"/>
                        </a:spcBef>
                        <a:spcAft>
                          <a:spcPts val="0"/>
                        </a:spcAft>
                        <a:buClrTx/>
                        <a:buSzTx/>
                        <a:buFontTx/>
                        <a:buNone/>
                        <a:tabLst/>
                        <a:defRPr/>
                      </a:pPr>
                      <a:r>
                        <a:rPr lang="en-US" sz="1200" b="0" dirty="0" smtClean="0">
                          <a:effectLst/>
                        </a:rPr>
                        <a:t>Those with </a:t>
                      </a:r>
                      <a:r>
                        <a:rPr lang="en-US" sz="1200" b="1" dirty="0" smtClean="0">
                          <a:effectLst/>
                        </a:rPr>
                        <a:t>Protanopia </a:t>
                      </a:r>
                      <a:r>
                        <a:rPr lang="en-US" sz="1200" b="0" dirty="0" smtClean="0">
                          <a:effectLst/>
                        </a:rPr>
                        <a:t>(red </a:t>
                      </a:r>
                      <a:r>
                        <a:rPr lang="en-US" sz="1200" b="0" dirty="0" err="1" smtClean="0">
                          <a:effectLst/>
                        </a:rPr>
                        <a:t>colo</a:t>
                      </a:r>
                      <a:r>
                        <a:rPr lang="cs-CZ" sz="1200" b="0" dirty="0" smtClean="0">
                          <a:effectLst/>
                        </a:rPr>
                        <a:t>u</a:t>
                      </a:r>
                      <a:r>
                        <a:rPr lang="en-US" sz="1200" b="0" dirty="0" err="1" smtClean="0">
                          <a:effectLst/>
                        </a:rPr>
                        <a:t>rblind</a:t>
                      </a:r>
                      <a:r>
                        <a:rPr lang="en-US" sz="1200" b="0" dirty="0" smtClean="0">
                          <a:effectLst/>
                        </a:rPr>
                        <a:t>) should be able to trace the purple line, those with </a:t>
                      </a:r>
                      <a:r>
                        <a:rPr lang="en-US" sz="1200" b="1" dirty="0" err="1" smtClean="0">
                          <a:effectLst/>
                        </a:rPr>
                        <a:t>protanomaly</a:t>
                      </a:r>
                      <a:r>
                        <a:rPr lang="cs-CZ" sz="1200" b="1" dirty="0" smtClean="0">
                          <a:effectLst/>
                        </a:rPr>
                        <a:t> </a:t>
                      </a:r>
                      <a:r>
                        <a:rPr lang="en-US" sz="1200" b="0" dirty="0" smtClean="0">
                          <a:effectLst/>
                        </a:rPr>
                        <a:t>(weak red vision) may be able to trace the red line, with increased difficulty.</a:t>
                      </a:r>
                    </a:p>
                    <a:p>
                      <a:pPr algn="l" fontAlgn="base"/>
                      <a:endParaRPr lang="cs-CZ" sz="1200" b="0" dirty="0" smtClean="0">
                        <a:effectLst/>
                      </a:endParaRPr>
                    </a:p>
                    <a:p>
                      <a:pPr marL="0" marR="0" indent="0" algn="l" defTabSz="914400" rtl="0" eaLnBrk="1" fontAlgn="base" latinLnBrk="0" hangingPunct="1">
                        <a:lnSpc>
                          <a:spcPct val="100000"/>
                        </a:lnSpc>
                        <a:spcBef>
                          <a:spcPts val="0"/>
                        </a:spcBef>
                        <a:spcAft>
                          <a:spcPts val="0"/>
                        </a:spcAft>
                        <a:buClrTx/>
                        <a:buSzTx/>
                        <a:buFontTx/>
                        <a:buNone/>
                        <a:tabLst/>
                        <a:defRPr/>
                      </a:pPr>
                      <a:r>
                        <a:rPr lang="en-US" sz="1200" b="0" dirty="0" smtClean="0">
                          <a:effectLst/>
                        </a:rPr>
                        <a:t>Those with </a:t>
                      </a:r>
                      <a:r>
                        <a:rPr lang="en-US" sz="1200" b="1" dirty="0" smtClean="0">
                          <a:effectLst/>
                        </a:rPr>
                        <a:t>Deuteranopia </a:t>
                      </a:r>
                      <a:r>
                        <a:rPr lang="en-US" sz="1200" b="0" dirty="0" smtClean="0">
                          <a:effectLst/>
                        </a:rPr>
                        <a:t>(green </a:t>
                      </a:r>
                      <a:r>
                        <a:rPr lang="en-US" sz="1200" b="0" dirty="0" err="1" smtClean="0">
                          <a:effectLst/>
                        </a:rPr>
                        <a:t>colo</a:t>
                      </a:r>
                      <a:r>
                        <a:rPr lang="cs-CZ" sz="1200" b="0" dirty="0" smtClean="0">
                          <a:effectLst/>
                        </a:rPr>
                        <a:t>u</a:t>
                      </a:r>
                      <a:r>
                        <a:rPr lang="en-US" sz="1200" b="0" dirty="0" smtClean="0">
                          <a:effectLst/>
                        </a:rPr>
                        <a:t>r blind) should be able to trace the red line, those with Deuteranomaly (weak green vision) may be able to trace the purple line, with increased difficulty.</a:t>
                      </a:r>
                    </a:p>
                    <a:p>
                      <a:pPr algn="l" fontAlgn="base"/>
                      <a:endParaRPr lang="en-US" sz="1200" b="0" dirty="0">
                        <a:effectLst/>
                      </a:endParaRPr>
                    </a:p>
                  </a:txBody>
                  <a:tcPr marL="0" marR="63500" marT="38100" marB="38100" anchor="ctr"/>
                </a:tc>
              </a:tr>
              <a:tr h="649096">
                <a:tc>
                  <a:txBody>
                    <a:bodyPr/>
                    <a:lstStyle/>
                    <a:p>
                      <a:pPr algn="l" fontAlgn="base"/>
                      <a:endParaRPr lang="en-US" sz="1200" b="0" dirty="0">
                        <a:effectLst/>
                      </a:endParaRPr>
                    </a:p>
                  </a:txBody>
                  <a:tcPr marL="0" marR="63500" marT="38100" marB="38100" anchor="ctr"/>
                </a:tc>
              </a:tr>
              <a:tr h="649096">
                <a:tc>
                  <a:txBody>
                    <a:bodyPr/>
                    <a:lstStyle/>
                    <a:p>
                      <a:pPr algn="l" fontAlgn="base"/>
                      <a:endParaRPr lang="en-US" sz="1200" b="0" dirty="0">
                        <a:effectLst/>
                      </a:endParaRPr>
                    </a:p>
                  </a:txBody>
                  <a:tcPr marL="0" marR="63500" marT="38100" marB="38100" anchor="ctr"/>
                </a:tc>
              </a:tr>
            </a:tbl>
          </a:graphicData>
        </a:graphic>
      </p:graphicFrame>
    </p:spTree>
    <p:extLst>
      <p:ext uri="{BB962C8B-B14F-4D97-AF65-F5344CB8AC3E}">
        <p14:creationId xmlns:p14="http://schemas.microsoft.com/office/powerpoint/2010/main" val="33177352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p:cNvSpPr/>
          <p:nvPr/>
        </p:nvSpPr>
        <p:spPr>
          <a:xfrm>
            <a:off x="-97901" y="0"/>
            <a:ext cx="200955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7" name="Nadpis 6"/>
          <p:cNvSpPr>
            <a:spLocks noGrp="1"/>
          </p:cNvSpPr>
          <p:nvPr>
            <p:ph type="title"/>
          </p:nvPr>
        </p:nvSpPr>
        <p:spPr>
          <a:xfrm rot="16200000">
            <a:off x="-1525505" y="2915866"/>
            <a:ext cx="5502752" cy="1205858"/>
          </a:xfrm>
        </p:spPr>
        <p:txBody>
          <a:bodyPr>
            <a:normAutofit fontScale="90000"/>
          </a:bodyPr>
          <a:lstStyle/>
          <a:p>
            <a:r>
              <a:rPr lang="en-US" sz="7300" dirty="0" smtClean="0">
                <a:solidFill>
                  <a:schemeClr val="bg1"/>
                </a:solidFill>
              </a:rPr>
              <a:t>Color vision</a:t>
            </a:r>
            <a:r>
              <a:rPr lang="en-US" sz="5400" dirty="0" smtClean="0">
                <a:solidFill>
                  <a:schemeClr val="bg1"/>
                </a:solidFill>
              </a:rPr>
              <a:t/>
            </a:r>
            <a:br>
              <a:rPr lang="en-US" sz="5400" dirty="0" smtClean="0">
                <a:solidFill>
                  <a:schemeClr val="bg1"/>
                </a:solidFill>
              </a:rPr>
            </a:br>
            <a:r>
              <a:rPr lang="en-US" sz="4900" dirty="0" smtClean="0">
                <a:solidFill>
                  <a:schemeClr val="bg1"/>
                </a:solidFill>
              </a:rPr>
              <a:t>Experimental design</a:t>
            </a:r>
            <a:endParaRPr lang="en-US" sz="2700" dirty="0"/>
          </a:p>
        </p:txBody>
      </p:sp>
      <p:sp>
        <p:nvSpPr>
          <p:cNvPr id="8" name="Zástupný symbol pro text 7"/>
          <p:cNvSpPr>
            <a:spLocks noGrp="1"/>
          </p:cNvSpPr>
          <p:nvPr>
            <p:ph type="body" idx="1"/>
          </p:nvPr>
        </p:nvSpPr>
        <p:spPr>
          <a:xfrm>
            <a:off x="2283661" y="383371"/>
            <a:ext cx="9226296" cy="5580218"/>
          </a:xfrm>
        </p:spPr>
        <p:txBody>
          <a:bodyPr>
            <a:normAutofit/>
          </a:bodyPr>
          <a:lstStyle/>
          <a:p>
            <a:r>
              <a:rPr lang="en-US" sz="1800" dirty="0" smtClean="0">
                <a:solidFill>
                  <a:schemeClr val="bg2">
                    <a:lumMod val="50000"/>
                  </a:schemeClr>
                </a:solidFill>
              </a:rPr>
              <a:t>Children´s</a:t>
            </a:r>
            <a:r>
              <a:rPr lang="cs-CZ" sz="1800" dirty="0" smtClean="0">
                <a:solidFill>
                  <a:schemeClr val="bg2">
                    <a:lumMod val="50000"/>
                  </a:schemeClr>
                </a:solidFill>
              </a:rPr>
              <a:t> </a:t>
            </a:r>
            <a:r>
              <a:rPr lang="en-US" sz="1800" dirty="0" smtClean="0">
                <a:solidFill>
                  <a:schemeClr val="bg2">
                    <a:lumMod val="50000"/>
                  </a:schemeClr>
                </a:solidFill>
              </a:rPr>
              <a:t>pseudo-isochromatic</a:t>
            </a:r>
            <a:r>
              <a:rPr lang="en-US" sz="1800" dirty="0">
                <a:solidFill>
                  <a:schemeClr val="bg2">
                    <a:lumMod val="50000"/>
                  </a:schemeClr>
                </a:solidFill>
              </a:rPr>
              <a:t> plates</a:t>
            </a:r>
            <a:endParaRPr lang="cs-CZ" sz="1800" dirty="0">
              <a:solidFill>
                <a:schemeClr val="bg2">
                  <a:lumMod val="50000"/>
                </a:schemeClr>
              </a:solidFill>
            </a:endParaRPr>
          </a:p>
        </p:txBody>
      </p:sp>
      <p:pic>
        <p:nvPicPr>
          <p:cNvPr id="2054" name="Picture 6" descr="http://freepages.rootsweb.ancestry.com/~hellmers/test/test_ke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6808" y="710890"/>
            <a:ext cx="4268015" cy="563674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freepages.rootsweb.ancestry.com/~hellmers/test/test_image_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6786" y="767419"/>
            <a:ext cx="4185164" cy="5580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4533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p:cNvSpPr/>
          <p:nvPr/>
        </p:nvSpPr>
        <p:spPr>
          <a:xfrm>
            <a:off x="0" y="0"/>
            <a:ext cx="200955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7" name="Nadpis 6"/>
          <p:cNvSpPr>
            <a:spLocks noGrp="1"/>
          </p:cNvSpPr>
          <p:nvPr>
            <p:ph type="title"/>
          </p:nvPr>
        </p:nvSpPr>
        <p:spPr>
          <a:xfrm rot="16200000">
            <a:off x="-1525505" y="2915866"/>
            <a:ext cx="5502752" cy="1205858"/>
          </a:xfrm>
        </p:spPr>
        <p:txBody>
          <a:bodyPr>
            <a:normAutofit fontScale="90000"/>
          </a:bodyPr>
          <a:lstStyle/>
          <a:p>
            <a:r>
              <a:rPr lang="en-US" sz="6700" dirty="0" smtClean="0">
                <a:solidFill>
                  <a:schemeClr val="bg1"/>
                </a:solidFill>
              </a:rPr>
              <a:t>Accommodation</a:t>
            </a:r>
            <a:r>
              <a:rPr lang="en-US" sz="7300" dirty="0" smtClean="0">
                <a:solidFill>
                  <a:schemeClr val="bg1"/>
                </a:solidFill>
              </a:rPr>
              <a:t/>
            </a:r>
            <a:br>
              <a:rPr lang="en-US" sz="7300" dirty="0" smtClean="0">
                <a:solidFill>
                  <a:schemeClr val="bg1"/>
                </a:solidFill>
              </a:rPr>
            </a:br>
            <a:r>
              <a:rPr lang="en-US" sz="4900" dirty="0" smtClean="0">
                <a:solidFill>
                  <a:schemeClr val="bg1"/>
                </a:solidFill>
              </a:rPr>
              <a:t>Theoretical backg</a:t>
            </a:r>
            <a:r>
              <a:rPr lang="cs-CZ" sz="4900" dirty="0" smtClean="0">
                <a:solidFill>
                  <a:schemeClr val="bg1"/>
                </a:solidFill>
              </a:rPr>
              <a:t>r</a:t>
            </a:r>
            <a:r>
              <a:rPr lang="en-US" sz="4900" dirty="0" smtClean="0">
                <a:solidFill>
                  <a:schemeClr val="bg1"/>
                </a:solidFill>
              </a:rPr>
              <a:t>ound</a:t>
            </a:r>
            <a:endParaRPr lang="en-US" sz="3600" dirty="0"/>
          </a:p>
        </p:txBody>
      </p:sp>
      <p:sp>
        <p:nvSpPr>
          <p:cNvPr id="8" name="Zástupný symbol pro text 7"/>
          <p:cNvSpPr>
            <a:spLocks noGrp="1"/>
          </p:cNvSpPr>
          <p:nvPr>
            <p:ph type="body" idx="1"/>
          </p:nvPr>
        </p:nvSpPr>
        <p:spPr>
          <a:xfrm>
            <a:off x="2228797" y="346794"/>
            <a:ext cx="9226296" cy="6008285"/>
          </a:xfrm>
        </p:spPr>
        <p:txBody>
          <a:bodyPr>
            <a:normAutofit/>
          </a:bodyPr>
          <a:lstStyle/>
          <a:p>
            <a:r>
              <a:rPr lang="en-US" sz="1800" dirty="0" smtClean="0">
                <a:solidFill>
                  <a:schemeClr val="bg2">
                    <a:lumMod val="50000"/>
                  </a:schemeClr>
                </a:solidFill>
              </a:rPr>
              <a:t>Accommodation</a:t>
            </a:r>
          </a:p>
          <a:p>
            <a:pPr marL="285750" indent="-285750">
              <a:buFont typeface="Arial" panose="020B0604020202020204" pitchFamily="34" charset="0"/>
              <a:buChar char="•"/>
            </a:pPr>
            <a:r>
              <a:rPr lang="en-US" sz="1600" dirty="0" smtClean="0"/>
              <a:t>Accommodation</a:t>
            </a:r>
            <a:r>
              <a:rPr lang="cs-CZ" sz="1600" dirty="0" smtClean="0"/>
              <a:t> i</a:t>
            </a:r>
            <a:r>
              <a:rPr lang="en-US" sz="1600" dirty="0" smtClean="0"/>
              <a:t>s </a:t>
            </a:r>
            <a:r>
              <a:rPr lang="en-US" sz="1600" dirty="0"/>
              <a:t>the process by which the vertebrate eye changes optical power to maintain a clear image or focus on an object as its distance varies.</a:t>
            </a:r>
            <a:endParaRPr lang="cs-CZ" sz="1600" dirty="0"/>
          </a:p>
          <a:p>
            <a:r>
              <a:rPr lang="en-US" sz="1600" b="1" u="sng" dirty="0" smtClean="0">
                <a:solidFill>
                  <a:schemeClr val="bg2">
                    <a:lumMod val="50000"/>
                  </a:schemeClr>
                </a:solidFill>
              </a:rPr>
              <a:t>Ability</a:t>
            </a:r>
            <a:r>
              <a:rPr lang="cs-CZ" sz="1600" b="1" u="sng" dirty="0" smtClean="0">
                <a:solidFill>
                  <a:schemeClr val="bg2">
                    <a:lumMod val="50000"/>
                  </a:schemeClr>
                </a:solidFill>
              </a:rPr>
              <a:t> to </a:t>
            </a:r>
            <a:r>
              <a:rPr lang="en-US" sz="1600" b="1" u="sng" dirty="0" smtClean="0">
                <a:solidFill>
                  <a:schemeClr val="bg2">
                    <a:lumMod val="50000"/>
                  </a:schemeClr>
                </a:solidFill>
              </a:rPr>
              <a:t>focus</a:t>
            </a:r>
            <a:r>
              <a:rPr lang="cs-CZ" sz="1600" b="1" u="sng" dirty="0" smtClean="0">
                <a:solidFill>
                  <a:schemeClr val="bg2">
                    <a:lumMod val="50000"/>
                  </a:schemeClr>
                </a:solidFill>
              </a:rPr>
              <a:t> </a:t>
            </a:r>
            <a:r>
              <a:rPr lang="en-US" sz="1600" b="1" u="sng" dirty="0" smtClean="0">
                <a:solidFill>
                  <a:schemeClr val="bg2">
                    <a:lumMod val="50000"/>
                  </a:schemeClr>
                </a:solidFill>
              </a:rPr>
              <a:t>is</a:t>
            </a:r>
            <a:r>
              <a:rPr lang="cs-CZ" sz="1600" b="1" u="sng" dirty="0" smtClean="0">
                <a:solidFill>
                  <a:schemeClr val="bg2">
                    <a:lumMod val="50000"/>
                  </a:schemeClr>
                </a:solidFill>
              </a:rPr>
              <a:t> </a:t>
            </a:r>
            <a:r>
              <a:rPr lang="en-US" sz="1600" b="1" u="sng" dirty="0" smtClean="0">
                <a:solidFill>
                  <a:schemeClr val="bg2">
                    <a:lumMod val="50000"/>
                  </a:schemeClr>
                </a:solidFill>
              </a:rPr>
              <a:t>influence</a:t>
            </a:r>
            <a:r>
              <a:rPr lang="cs-CZ" sz="1600" b="1" u="sng" dirty="0" smtClean="0">
                <a:solidFill>
                  <a:schemeClr val="bg2">
                    <a:lumMod val="50000"/>
                  </a:schemeClr>
                </a:solidFill>
              </a:rPr>
              <a:t>d by </a:t>
            </a:r>
            <a:r>
              <a:rPr lang="en-US" sz="1600" b="1" u="sng" dirty="0" smtClean="0">
                <a:solidFill>
                  <a:schemeClr val="bg2">
                    <a:lumMod val="50000"/>
                  </a:schemeClr>
                </a:solidFill>
              </a:rPr>
              <a:t>two</a:t>
            </a:r>
            <a:r>
              <a:rPr lang="cs-CZ" sz="1600" b="1" u="sng" dirty="0" smtClean="0">
                <a:solidFill>
                  <a:schemeClr val="bg2">
                    <a:lumMod val="50000"/>
                  </a:schemeClr>
                </a:solidFill>
              </a:rPr>
              <a:t> </a:t>
            </a:r>
            <a:r>
              <a:rPr lang="en-US" sz="1600" b="1" u="sng" dirty="0" smtClean="0">
                <a:solidFill>
                  <a:schemeClr val="bg2">
                    <a:lumMod val="50000"/>
                  </a:schemeClr>
                </a:solidFill>
              </a:rPr>
              <a:t>factors</a:t>
            </a:r>
            <a:r>
              <a:rPr lang="cs-CZ" sz="1600" b="1" u="sng" dirty="0" smtClean="0">
                <a:solidFill>
                  <a:schemeClr val="bg2">
                    <a:lumMod val="50000"/>
                  </a:schemeClr>
                </a:solidFill>
              </a:rPr>
              <a:t>: </a:t>
            </a:r>
          </a:p>
          <a:p>
            <a:pPr marL="742950" lvl="1" indent="-285750">
              <a:buFont typeface="Arial" panose="020B0604020202020204" pitchFamily="34" charset="0"/>
              <a:buChar char="•"/>
            </a:pPr>
            <a:r>
              <a:rPr lang="cs-CZ" sz="1600" dirty="0">
                <a:solidFill>
                  <a:schemeClr val="tx1"/>
                </a:solidFill>
              </a:rPr>
              <a:t>T</a:t>
            </a:r>
            <a:r>
              <a:rPr lang="en-US" sz="1600" dirty="0" smtClean="0">
                <a:solidFill>
                  <a:schemeClr val="tx1"/>
                </a:solidFill>
              </a:rPr>
              <a:t>he </a:t>
            </a:r>
            <a:r>
              <a:rPr lang="en-US" sz="1600" dirty="0">
                <a:solidFill>
                  <a:schemeClr val="tx1"/>
                </a:solidFill>
              </a:rPr>
              <a:t>ability of the lens to change its shape and strength of the ciliary muscle </a:t>
            </a:r>
            <a:r>
              <a:rPr lang="en-US" sz="1600" dirty="0" smtClean="0">
                <a:solidFill>
                  <a:schemeClr val="tx1"/>
                </a:solidFill>
              </a:rPr>
              <a:t>.</a:t>
            </a:r>
            <a:endParaRPr lang="cs-CZ" sz="1600" dirty="0" smtClean="0">
              <a:solidFill>
                <a:schemeClr val="tx1"/>
              </a:solidFill>
            </a:endParaRPr>
          </a:p>
          <a:p>
            <a:pPr marL="742950" lvl="1" indent="-285750">
              <a:buFont typeface="Arial" panose="020B0604020202020204" pitchFamily="34" charset="0"/>
              <a:buChar char="•"/>
            </a:pPr>
            <a:r>
              <a:rPr lang="en-US" sz="1600" dirty="0" smtClean="0">
                <a:solidFill>
                  <a:schemeClr val="tx1"/>
                </a:solidFill>
              </a:rPr>
              <a:t>Actual </a:t>
            </a:r>
            <a:r>
              <a:rPr lang="en-US" sz="1600" dirty="0">
                <a:solidFill>
                  <a:schemeClr val="tx1"/>
                </a:solidFill>
              </a:rPr>
              <a:t>physical deformation of the </a:t>
            </a:r>
            <a:r>
              <a:rPr lang="en-US" sz="1600" dirty="0" smtClean="0">
                <a:solidFill>
                  <a:schemeClr val="tx1"/>
                </a:solidFill>
              </a:rPr>
              <a:t>lens, </a:t>
            </a:r>
            <a:r>
              <a:rPr lang="en-US" sz="1600" dirty="0">
                <a:solidFill>
                  <a:schemeClr val="tx1"/>
                </a:solidFill>
              </a:rPr>
              <a:t>which is measured in </a:t>
            </a:r>
            <a:r>
              <a:rPr lang="en-US" sz="1600" dirty="0" smtClean="0">
                <a:solidFill>
                  <a:schemeClr val="tx1"/>
                </a:solidFill>
              </a:rPr>
              <a:t>diopters</a:t>
            </a:r>
            <a:r>
              <a:rPr lang="cs-CZ" sz="1600" dirty="0" smtClean="0">
                <a:solidFill>
                  <a:schemeClr val="tx1"/>
                </a:solidFill>
              </a:rPr>
              <a:t>,</a:t>
            </a:r>
            <a:r>
              <a:rPr lang="en-US" sz="1600" dirty="0" smtClean="0">
                <a:solidFill>
                  <a:schemeClr val="tx1"/>
                </a:solidFill>
              </a:rPr>
              <a:t> is </a:t>
            </a:r>
            <a:r>
              <a:rPr lang="en-US" sz="1600" dirty="0">
                <a:solidFill>
                  <a:schemeClr val="tx1"/>
                </a:solidFill>
              </a:rPr>
              <a:t>called physical accommodation. </a:t>
            </a:r>
            <a:r>
              <a:rPr lang="en-US" sz="1600" dirty="0" smtClean="0">
                <a:solidFill>
                  <a:schemeClr val="tx1"/>
                </a:solidFill>
              </a:rPr>
              <a:t>Physiological </a:t>
            </a:r>
            <a:r>
              <a:rPr lang="en-US" sz="1600" dirty="0">
                <a:solidFill>
                  <a:schemeClr val="tx1"/>
                </a:solidFill>
              </a:rPr>
              <a:t>accommodation expresses the contractile force of the ciliary </a:t>
            </a:r>
            <a:r>
              <a:rPr lang="en-US" sz="1600" dirty="0" smtClean="0">
                <a:solidFill>
                  <a:schemeClr val="tx1"/>
                </a:solidFill>
              </a:rPr>
              <a:t>muscle, </a:t>
            </a:r>
            <a:r>
              <a:rPr lang="en-US" sz="1600" dirty="0">
                <a:solidFill>
                  <a:schemeClr val="tx1"/>
                </a:solidFill>
              </a:rPr>
              <a:t>which is necessary to change the refractive state of the eye </a:t>
            </a:r>
            <a:r>
              <a:rPr lang="cs-CZ" sz="1600" dirty="0" smtClean="0">
                <a:solidFill>
                  <a:schemeClr val="tx1"/>
                </a:solidFill>
              </a:rPr>
              <a:t>by</a:t>
            </a:r>
            <a:r>
              <a:rPr lang="en-US" sz="1600" dirty="0" smtClean="0">
                <a:solidFill>
                  <a:schemeClr val="tx1"/>
                </a:solidFill>
              </a:rPr>
              <a:t> </a:t>
            </a:r>
            <a:r>
              <a:rPr lang="en-US" sz="1600" dirty="0">
                <a:solidFill>
                  <a:schemeClr val="tx1"/>
                </a:solidFill>
              </a:rPr>
              <a:t>1D </a:t>
            </a:r>
            <a:r>
              <a:rPr lang="en-US" sz="1600" dirty="0" smtClean="0">
                <a:solidFill>
                  <a:schemeClr val="tx1"/>
                </a:solidFill>
              </a:rPr>
              <a:t>.</a:t>
            </a:r>
            <a:endParaRPr lang="cs-CZ" sz="1600" dirty="0" smtClean="0">
              <a:solidFill>
                <a:schemeClr val="tx1"/>
              </a:solidFill>
            </a:endParaRPr>
          </a:p>
          <a:p>
            <a:r>
              <a:rPr lang="en-US" sz="1600" b="1" u="sng" dirty="0" smtClean="0">
                <a:solidFill>
                  <a:schemeClr val="bg2">
                    <a:lumMod val="50000"/>
                  </a:schemeClr>
                </a:solidFill>
              </a:rPr>
              <a:t>Accommodation</a:t>
            </a:r>
            <a:r>
              <a:rPr lang="cs-CZ" sz="1600" b="1" u="sng" dirty="0" smtClean="0">
                <a:solidFill>
                  <a:schemeClr val="bg2">
                    <a:lumMod val="50000"/>
                  </a:schemeClr>
                </a:solidFill>
              </a:rPr>
              <a:t> </a:t>
            </a:r>
            <a:r>
              <a:rPr lang="en-US" sz="1600" b="1" u="sng" dirty="0" smtClean="0">
                <a:solidFill>
                  <a:schemeClr val="bg2">
                    <a:lumMod val="50000"/>
                  </a:schemeClr>
                </a:solidFill>
              </a:rPr>
              <a:t>at</a:t>
            </a:r>
            <a:r>
              <a:rPr lang="cs-CZ" sz="1600" b="1" u="sng" dirty="0" smtClean="0">
                <a:solidFill>
                  <a:schemeClr val="bg2">
                    <a:lumMod val="50000"/>
                  </a:schemeClr>
                </a:solidFill>
              </a:rPr>
              <a:t> </a:t>
            </a:r>
            <a:r>
              <a:rPr lang="en-US" sz="1600" b="1" u="sng" dirty="0" smtClean="0">
                <a:solidFill>
                  <a:schemeClr val="bg2">
                    <a:lumMod val="50000"/>
                  </a:schemeClr>
                </a:solidFill>
              </a:rPr>
              <a:t>the</a:t>
            </a:r>
            <a:r>
              <a:rPr lang="cs-CZ" sz="1600" b="1" u="sng" dirty="0" smtClean="0">
                <a:solidFill>
                  <a:schemeClr val="bg2">
                    <a:lumMod val="50000"/>
                  </a:schemeClr>
                </a:solidFill>
              </a:rPr>
              <a:t> </a:t>
            </a:r>
            <a:r>
              <a:rPr lang="en-US" sz="1600" b="1" u="sng" dirty="0" smtClean="0">
                <a:solidFill>
                  <a:schemeClr val="bg2">
                    <a:lumMod val="50000"/>
                  </a:schemeClr>
                </a:solidFill>
              </a:rPr>
              <a:t>near</a:t>
            </a:r>
            <a:r>
              <a:rPr lang="cs-CZ" sz="1600" b="1" u="sng" dirty="0" smtClean="0">
                <a:solidFill>
                  <a:schemeClr val="bg2">
                    <a:lumMod val="50000"/>
                  </a:schemeClr>
                </a:solidFill>
              </a:rPr>
              <a:t> point:</a:t>
            </a:r>
          </a:p>
          <a:p>
            <a:pPr marL="742950" lvl="1" indent="-285750">
              <a:buFont typeface="Arial" panose="020B0604020202020204" pitchFamily="34" charset="0"/>
              <a:buChar char="•"/>
            </a:pPr>
            <a:r>
              <a:rPr lang="en-US" sz="1600" dirty="0">
                <a:solidFill>
                  <a:schemeClr val="tx1"/>
                </a:solidFill>
              </a:rPr>
              <a:t>In the process of </a:t>
            </a:r>
            <a:r>
              <a:rPr lang="cs-CZ" sz="1600" dirty="0" err="1" smtClean="0">
                <a:solidFill>
                  <a:schemeClr val="tx1"/>
                </a:solidFill>
              </a:rPr>
              <a:t>the</a:t>
            </a:r>
            <a:r>
              <a:rPr lang="cs-CZ" sz="1600" dirty="0" smtClean="0">
                <a:solidFill>
                  <a:schemeClr val="tx1"/>
                </a:solidFill>
              </a:rPr>
              <a:t> </a:t>
            </a:r>
            <a:r>
              <a:rPr lang="en-US" sz="1600" dirty="0" smtClean="0">
                <a:solidFill>
                  <a:schemeClr val="tx1"/>
                </a:solidFill>
              </a:rPr>
              <a:t>accommodation </a:t>
            </a:r>
            <a:r>
              <a:rPr lang="en-US" sz="1600" dirty="0">
                <a:solidFill>
                  <a:schemeClr val="tx1"/>
                </a:solidFill>
              </a:rPr>
              <a:t>to the near point, there is a contraction of the circular fibers of the ciliary muscle (Muller's muscle) and relaxes the </a:t>
            </a:r>
            <a:r>
              <a:rPr lang="en-US" sz="1600" dirty="0" smtClean="0">
                <a:solidFill>
                  <a:schemeClr val="tx1"/>
                </a:solidFill>
              </a:rPr>
              <a:t>zonulas</a:t>
            </a:r>
            <a:r>
              <a:rPr lang="cs-CZ" sz="1600" dirty="0" smtClean="0">
                <a:solidFill>
                  <a:schemeClr val="tx1"/>
                </a:solidFill>
              </a:rPr>
              <a:t>, but </a:t>
            </a:r>
            <a:r>
              <a:rPr lang="en-US" sz="1600" dirty="0" smtClean="0">
                <a:solidFill>
                  <a:schemeClr val="tx1"/>
                </a:solidFill>
              </a:rPr>
              <a:t>lens</a:t>
            </a:r>
            <a:r>
              <a:rPr lang="cs-CZ" sz="1600" dirty="0" smtClean="0">
                <a:solidFill>
                  <a:schemeClr val="tx1"/>
                </a:solidFill>
              </a:rPr>
              <a:t>, </a:t>
            </a:r>
            <a:r>
              <a:rPr lang="cs-CZ" sz="1600" dirty="0" err="1" smtClean="0">
                <a:solidFill>
                  <a:schemeClr val="tx1"/>
                </a:solidFill>
              </a:rPr>
              <a:t>thanks</a:t>
            </a:r>
            <a:r>
              <a:rPr lang="cs-CZ" sz="1600" dirty="0" smtClean="0">
                <a:solidFill>
                  <a:schemeClr val="tx1"/>
                </a:solidFill>
              </a:rPr>
              <a:t> to </a:t>
            </a:r>
            <a:r>
              <a:rPr lang="cs-CZ" sz="1600" dirty="0" err="1" smtClean="0">
                <a:solidFill>
                  <a:schemeClr val="tx1"/>
                </a:solidFill>
              </a:rPr>
              <a:t>its</a:t>
            </a:r>
            <a:r>
              <a:rPr lang="cs-CZ" sz="1600" dirty="0" smtClean="0">
                <a:solidFill>
                  <a:schemeClr val="tx1"/>
                </a:solidFill>
              </a:rPr>
              <a:t> elasticity,</a:t>
            </a:r>
            <a:r>
              <a:rPr lang="en-US" sz="1600" dirty="0" smtClean="0">
                <a:solidFill>
                  <a:schemeClr val="tx1"/>
                </a:solidFill>
              </a:rPr>
              <a:t> protrudes. </a:t>
            </a:r>
            <a:r>
              <a:rPr lang="en-US" sz="1600" dirty="0">
                <a:solidFill>
                  <a:schemeClr val="tx1"/>
                </a:solidFill>
              </a:rPr>
              <a:t>Lens after releasing </a:t>
            </a:r>
            <a:r>
              <a:rPr lang="en-US" sz="1600" dirty="0" smtClean="0">
                <a:solidFill>
                  <a:schemeClr val="tx1"/>
                </a:solidFill>
              </a:rPr>
              <a:t>the</a:t>
            </a:r>
            <a:r>
              <a:rPr lang="cs-CZ" sz="1600" dirty="0" smtClean="0">
                <a:solidFill>
                  <a:schemeClr val="tx1"/>
                </a:solidFill>
              </a:rPr>
              <a:t> </a:t>
            </a:r>
            <a:r>
              <a:rPr lang="en-US" sz="1600" dirty="0" smtClean="0">
                <a:solidFill>
                  <a:schemeClr val="tx1"/>
                </a:solidFill>
              </a:rPr>
              <a:t>contraction of</a:t>
            </a:r>
            <a:r>
              <a:rPr lang="cs-CZ" sz="1600" dirty="0" smtClean="0">
                <a:solidFill>
                  <a:schemeClr val="tx1"/>
                </a:solidFill>
              </a:rPr>
              <a:t> </a:t>
            </a:r>
            <a:r>
              <a:rPr lang="en-US" sz="1600" dirty="0" smtClean="0">
                <a:solidFill>
                  <a:schemeClr val="tx1"/>
                </a:solidFill>
              </a:rPr>
              <a:t>zonula</a:t>
            </a:r>
            <a:r>
              <a:rPr lang="cs-CZ" sz="1600" dirty="0" smtClean="0">
                <a:solidFill>
                  <a:schemeClr val="tx1"/>
                </a:solidFill>
              </a:rPr>
              <a:t>es</a:t>
            </a:r>
            <a:r>
              <a:rPr lang="en-US" sz="1600" dirty="0" smtClean="0">
                <a:solidFill>
                  <a:schemeClr val="tx1"/>
                </a:solidFill>
              </a:rPr>
              <a:t> </a:t>
            </a:r>
            <a:r>
              <a:rPr lang="en-US" sz="1600" dirty="0">
                <a:solidFill>
                  <a:schemeClr val="tx1"/>
                </a:solidFill>
              </a:rPr>
              <a:t>changes the radius of </a:t>
            </a:r>
            <a:r>
              <a:rPr lang="cs-CZ" sz="1600" dirty="0" err="1" smtClean="0">
                <a:solidFill>
                  <a:schemeClr val="tx1"/>
                </a:solidFill>
              </a:rPr>
              <a:t>the</a:t>
            </a:r>
            <a:r>
              <a:rPr lang="cs-CZ" sz="1600" dirty="0" smtClean="0">
                <a:solidFill>
                  <a:schemeClr val="tx1"/>
                </a:solidFill>
              </a:rPr>
              <a:t> </a:t>
            </a:r>
            <a:r>
              <a:rPr lang="en-US" sz="1600" dirty="0" smtClean="0">
                <a:solidFill>
                  <a:schemeClr val="tx1"/>
                </a:solidFill>
              </a:rPr>
              <a:t>curvature </a:t>
            </a:r>
            <a:r>
              <a:rPr lang="en-US" sz="1600" dirty="0">
                <a:solidFill>
                  <a:schemeClr val="tx1"/>
                </a:solidFill>
              </a:rPr>
              <a:t>of anterior and posterior refracting surface, due to its high elasticity</a:t>
            </a:r>
            <a:r>
              <a:rPr lang="en-US" sz="1600" dirty="0" smtClean="0">
                <a:solidFill>
                  <a:schemeClr val="tx1"/>
                </a:solidFill>
              </a:rPr>
              <a:t>.</a:t>
            </a:r>
            <a:endParaRPr lang="cs-CZ" sz="1600" dirty="0" smtClean="0">
              <a:solidFill>
                <a:schemeClr val="tx1"/>
              </a:solidFill>
            </a:endParaRPr>
          </a:p>
          <a:p>
            <a:pPr marL="742950" lvl="1" indent="-285750">
              <a:buFont typeface="Arial" panose="020B0604020202020204" pitchFamily="34" charset="0"/>
              <a:buChar char="•"/>
            </a:pPr>
            <a:r>
              <a:rPr lang="en-US" sz="1600" dirty="0">
                <a:solidFill>
                  <a:schemeClr val="tx1"/>
                </a:solidFill>
              </a:rPr>
              <a:t>Innervation of the ciliary muscle to </a:t>
            </a:r>
            <a:r>
              <a:rPr lang="cs-CZ" sz="1600" dirty="0" err="1" smtClean="0">
                <a:solidFill>
                  <a:schemeClr val="tx1"/>
                </a:solidFill>
              </a:rPr>
              <a:t>the</a:t>
            </a:r>
            <a:r>
              <a:rPr lang="cs-CZ" sz="1600" dirty="0" smtClean="0">
                <a:solidFill>
                  <a:schemeClr val="tx1"/>
                </a:solidFill>
              </a:rPr>
              <a:t> </a:t>
            </a:r>
            <a:r>
              <a:rPr lang="en-US" sz="1600" dirty="0" smtClean="0">
                <a:solidFill>
                  <a:schemeClr val="tx1"/>
                </a:solidFill>
              </a:rPr>
              <a:t>accommodation </a:t>
            </a:r>
            <a:r>
              <a:rPr lang="en-US" sz="1600" dirty="0">
                <a:solidFill>
                  <a:schemeClr val="tx1"/>
                </a:solidFill>
              </a:rPr>
              <a:t>at the near point provides parasympathetic </a:t>
            </a:r>
            <a:r>
              <a:rPr lang="en-US" sz="1600" dirty="0" smtClean="0">
                <a:solidFill>
                  <a:schemeClr val="tx1"/>
                </a:solidFill>
              </a:rPr>
              <a:t>pathway</a:t>
            </a:r>
            <a:r>
              <a:rPr lang="cs-CZ" sz="1600" dirty="0" smtClean="0">
                <a:solidFill>
                  <a:schemeClr val="tx1"/>
                </a:solidFill>
              </a:rPr>
              <a:t>.</a:t>
            </a:r>
          </a:p>
          <a:p>
            <a:r>
              <a:rPr lang="en-US" sz="1600" b="1" u="sng" dirty="0" smtClean="0">
                <a:solidFill>
                  <a:schemeClr val="bg2">
                    <a:lumMod val="50000"/>
                  </a:schemeClr>
                </a:solidFill>
              </a:rPr>
              <a:t>Accommodation</a:t>
            </a:r>
            <a:r>
              <a:rPr lang="cs-CZ" sz="1600" b="1" u="sng" dirty="0" smtClean="0">
                <a:solidFill>
                  <a:schemeClr val="bg2">
                    <a:lumMod val="50000"/>
                  </a:schemeClr>
                </a:solidFill>
              </a:rPr>
              <a:t> </a:t>
            </a:r>
            <a:r>
              <a:rPr lang="en-US" sz="1600" b="1" u="sng" dirty="0" smtClean="0">
                <a:solidFill>
                  <a:schemeClr val="bg2">
                    <a:lumMod val="50000"/>
                  </a:schemeClr>
                </a:solidFill>
              </a:rPr>
              <a:t>at</a:t>
            </a:r>
            <a:r>
              <a:rPr lang="cs-CZ" sz="1600" b="1" u="sng" dirty="0" smtClean="0">
                <a:solidFill>
                  <a:schemeClr val="bg2">
                    <a:lumMod val="50000"/>
                  </a:schemeClr>
                </a:solidFill>
              </a:rPr>
              <a:t> </a:t>
            </a:r>
            <a:r>
              <a:rPr lang="en-US" sz="1600" b="1" u="sng" dirty="0" smtClean="0">
                <a:solidFill>
                  <a:schemeClr val="bg2">
                    <a:lumMod val="50000"/>
                  </a:schemeClr>
                </a:solidFill>
              </a:rPr>
              <a:t>the</a:t>
            </a:r>
            <a:r>
              <a:rPr lang="cs-CZ" sz="1600" b="1" u="sng" dirty="0" smtClean="0">
                <a:solidFill>
                  <a:schemeClr val="bg2">
                    <a:lumMod val="50000"/>
                  </a:schemeClr>
                </a:solidFill>
              </a:rPr>
              <a:t> </a:t>
            </a:r>
            <a:r>
              <a:rPr lang="en-US" sz="1600" b="1" u="sng" dirty="0" smtClean="0">
                <a:solidFill>
                  <a:schemeClr val="bg2">
                    <a:lumMod val="50000"/>
                  </a:schemeClr>
                </a:solidFill>
              </a:rPr>
              <a:t>distant</a:t>
            </a:r>
            <a:r>
              <a:rPr lang="cs-CZ" sz="1600" b="1" u="sng" dirty="0" smtClean="0">
                <a:solidFill>
                  <a:schemeClr val="bg2">
                    <a:lumMod val="50000"/>
                  </a:schemeClr>
                </a:solidFill>
              </a:rPr>
              <a:t> point:</a:t>
            </a:r>
          </a:p>
          <a:p>
            <a:pPr marL="800100" lvl="2" indent="-342900">
              <a:spcBef>
                <a:spcPts val="1300"/>
              </a:spcBef>
              <a:buFont typeface="Arial" panose="020B0604020202020204" pitchFamily="34" charset="0"/>
              <a:buChar char="•"/>
            </a:pPr>
            <a:r>
              <a:rPr lang="en-US" i="0" dirty="0" smtClean="0">
                <a:solidFill>
                  <a:schemeClr val="tx1"/>
                </a:solidFill>
              </a:rPr>
              <a:t>Accommodation </a:t>
            </a:r>
            <a:r>
              <a:rPr lang="en-US" i="0" dirty="0">
                <a:solidFill>
                  <a:schemeClr val="tx1"/>
                </a:solidFill>
              </a:rPr>
              <a:t>on a distant point is also </a:t>
            </a:r>
            <a:r>
              <a:rPr lang="cs-CZ" i="0" dirty="0" err="1" smtClean="0">
                <a:solidFill>
                  <a:schemeClr val="tx1"/>
                </a:solidFill>
              </a:rPr>
              <a:t>an</a:t>
            </a:r>
            <a:r>
              <a:rPr lang="cs-CZ" i="0" dirty="0" smtClean="0">
                <a:solidFill>
                  <a:schemeClr val="tx1"/>
                </a:solidFill>
              </a:rPr>
              <a:t> </a:t>
            </a:r>
            <a:r>
              <a:rPr lang="en-US" i="0" dirty="0" smtClean="0">
                <a:solidFill>
                  <a:schemeClr val="tx1"/>
                </a:solidFill>
              </a:rPr>
              <a:t>active </a:t>
            </a:r>
            <a:r>
              <a:rPr lang="en-US" i="0" dirty="0">
                <a:solidFill>
                  <a:schemeClr val="tx1"/>
                </a:solidFill>
              </a:rPr>
              <a:t>action. Meridional ciliary muscle fibers (</a:t>
            </a:r>
            <a:r>
              <a:rPr lang="en-US" i="0" dirty="0" smtClean="0">
                <a:solidFill>
                  <a:schemeClr val="tx1"/>
                </a:solidFill>
              </a:rPr>
              <a:t>Brücke</a:t>
            </a:r>
            <a:r>
              <a:rPr lang="cs-CZ" i="0" dirty="0" smtClean="0">
                <a:solidFill>
                  <a:schemeClr val="tx1"/>
                </a:solidFill>
              </a:rPr>
              <a:t>r´s </a:t>
            </a:r>
            <a:r>
              <a:rPr lang="en-US" i="0" dirty="0" smtClean="0">
                <a:solidFill>
                  <a:schemeClr val="tx1"/>
                </a:solidFill>
              </a:rPr>
              <a:t>muscle</a:t>
            </a:r>
            <a:r>
              <a:rPr lang="en-US" i="0" dirty="0">
                <a:solidFill>
                  <a:schemeClr val="tx1"/>
                </a:solidFill>
              </a:rPr>
              <a:t>) are contracting. The fibers are arranged so that the pulling on the lens toward the periphery, there is a flattening of the lens</a:t>
            </a:r>
            <a:r>
              <a:rPr lang="en-US" i="0" dirty="0" smtClean="0">
                <a:solidFill>
                  <a:schemeClr val="tx1"/>
                </a:solidFill>
              </a:rPr>
              <a:t>.</a:t>
            </a:r>
            <a:endParaRPr lang="cs-CZ" i="0" dirty="0" smtClean="0">
              <a:solidFill>
                <a:schemeClr val="tx1"/>
              </a:solidFill>
            </a:endParaRPr>
          </a:p>
          <a:p>
            <a:pPr marL="742950" lvl="1" indent="-285750">
              <a:buFont typeface="Arial" panose="020B0604020202020204" pitchFamily="34" charset="0"/>
              <a:buChar char="•"/>
            </a:pPr>
            <a:r>
              <a:rPr lang="en-US" sz="1600" dirty="0">
                <a:solidFill>
                  <a:schemeClr val="tx1"/>
                </a:solidFill>
              </a:rPr>
              <a:t>Innervation of the </a:t>
            </a:r>
            <a:r>
              <a:rPr lang="en-US" sz="1600" dirty="0" smtClean="0">
                <a:solidFill>
                  <a:schemeClr val="tx1"/>
                </a:solidFill>
              </a:rPr>
              <a:t>meridional </a:t>
            </a:r>
            <a:r>
              <a:rPr lang="en-US" sz="1600" dirty="0">
                <a:solidFill>
                  <a:schemeClr val="tx1"/>
                </a:solidFill>
              </a:rPr>
              <a:t>muscle to accommodation at the </a:t>
            </a:r>
            <a:r>
              <a:rPr lang="en-US" sz="1600" dirty="0" smtClean="0">
                <a:solidFill>
                  <a:schemeClr val="tx1"/>
                </a:solidFill>
              </a:rPr>
              <a:t>distant</a:t>
            </a:r>
            <a:r>
              <a:rPr lang="cs-CZ" sz="1600" dirty="0" smtClean="0">
                <a:solidFill>
                  <a:schemeClr val="tx1"/>
                </a:solidFill>
              </a:rPr>
              <a:t> </a:t>
            </a:r>
            <a:r>
              <a:rPr lang="en-US" sz="1600" dirty="0" smtClean="0">
                <a:solidFill>
                  <a:schemeClr val="tx1"/>
                </a:solidFill>
              </a:rPr>
              <a:t>point </a:t>
            </a:r>
            <a:r>
              <a:rPr lang="en-US" sz="1600" dirty="0">
                <a:solidFill>
                  <a:schemeClr val="tx1"/>
                </a:solidFill>
              </a:rPr>
              <a:t>provides </a:t>
            </a:r>
            <a:r>
              <a:rPr lang="en-US" sz="1600" dirty="0" smtClean="0">
                <a:solidFill>
                  <a:schemeClr val="tx1"/>
                </a:solidFill>
              </a:rPr>
              <a:t>sympathetic pathway</a:t>
            </a:r>
            <a:r>
              <a:rPr lang="cs-CZ" sz="1600" dirty="0" smtClean="0">
                <a:solidFill>
                  <a:schemeClr val="tx1"/>
                </a:solidFill>
              </a:rPr>
              <a:t>.</a:t>
            </a:r>
            <a:endParaRPr lang="cs-CZ" sz="1600" dirty="0">
              <a:solidFill>
                <a:schemeClr val="tx1"/>
              </a:solidFill>
            </a:endParaRPr>
          </a:p>
        </p:txBody>
      </p:sp>
    </p:spTree>
    <p:extLst>
      <p:ext uri="{BB962C8B-B14F-4D97-AF65-F5344CB8AC3E}">
        <p14:creationId xmlns:p14="http://schemas.microsoft.com/office/powerpoint/2010/main" val="24625819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p:cNvSpPr/>
          <p:nvPr/>
        </p:nvSpPr>
        <p:spPr>
          <a:xfrm>
            <a:off x="0" y="0"/>
            <a:ext cx="200955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7" name="Nadpis 6"/>
          <p:cNvSpPr>
            <a:spLocks noGrp="1"/>
          </p:cNvSpPr>
          <p:nvPr>
            <p:ph type="title"/>
          </p:nvPr>
        </p:nvSpPr>
        <p:spPr>
          <a:xfrm rot="16200000">
            <a:off x="-1525505" y="2915866"/>
            <a:ext cx="5502752" cy="1205858"/>
          </a:xfrm>
        </p:spPr>
        <p:txBody>
          <a:bodyPr>
            <a:normAutofit fontScale="90000"/>
          </a:bodyPr>
          <a:lstStyle/>
          <a:p>
            <a:r>
              <a:rPr lang="en-US" sz="6700" dirty="0" smtClean="0">
                <a:solidFill>
                  <a:schemeClr val="bg1"/>
                </a:solidFill>
              </a:rPr>
              <a:t>Accommodation</a:t>
            </a:r>
            <a:r>
              <a:rPr lang="en-US" sz="7300" dirty="0" smtClean="0">
                <a:solidFill>
                  <a:schemeClr val="bg1"/>
                </a:solidFill>
              </a:rPr>
              <a:t/>
            </a:r>
            <a:br>
              <a:rPr lang="en-US" sz="7300" dirty="0" smtClean="0">
                <a:solidFill>
                  <a:schemeClr val="bg1"/>
                </a:solidFill>
              </a:rPr>
            </a:br>
            <a:r>
              <a:rPr lang="en-US" sz="4900" dirty="0" smtClean="0">
                <a:solidFill>
                  <a:schemeClr val="bg1"/>
                </a:solidFill>
              </a:rPr>
              <a:t>Theoretical back</a:t>
            </a:r>
            <a:r>
              <a:rPr lang="cs-CZ" sz="4900" dirty="0" smtClean="0">
                <a:solidFill>
                  <a:schemeClr val="bg1"/>
                </a:solidFill>
              </a:rPr>
              <a:t>g</a:t>
            </a:r>
            <a:r>
              <a:rPr lang="en-US" sz="4900" dirty="0" smtClean="0">
                <a:solidFill>
                  <a:schemeClr val="bg1"/>
                </a:solidFill>
              </a:rPr>
              <a:t>round</a:t>
            </a:r>
            <a:endParaRPr lang="en-US" sz="3600" dirty="0"/>
          </a:p>
        </p:txBody>
      </p:sp>
      <p:sp>
        <p:nvSpPr>
          <p:cNvPr id="8" name="Zástupný symbol pro text 7"/>
          <p:cNvSpPr>
            <a:spLocks noGrp="1"/>
          </p:cNvSpPr>
          <p:nvPr>
            <p:ph type="body" idx="1"/>
          </p:nvPr>
        </p:nvSpPr>
        <p:spPr>
          <a:xfrm>
            <a:off x="2283661" y="767418"/>
            <a:ext cx="5497206" cy="5797973"/>
          </a:xfrm>
        </p:spPr>
        <p:txBody>
          <a:bodyPr>
            <a:noAutofit/>
          </a:bodyPr>
          <a:lstStyle/>
          <a:p>
            <a:r>
              <a:rPr lang="cs-CZ" sz="1400" b="1" u="sng" dirty="0" smtClean="0">
                <a:solidFill>
                  <a:schemeClr val="bg2">
                    <a:lumMod val="50000"/>
                  </a:schemeClr>
                </a:solidFill>
              </a:rPr>
              <a:t>Far point R </a:t>
            </a:r>
          </a:p>
          <a:p>
            <a:pPr marL="285750" indent="-285750">
              <a:buFont typeface="Arial" panose="020B0604020202020204" pitchFamily="34" charset="0"/>
              <a:buChar char="•"/>
            </a:pPr>
            <a:r>
              <a:rPr lang="en-US" sz="1400" dirty="0"/>
              <a:t>Punctum </a:t>
            </a:r>
            <a:r>
              <a:rPr lang="en-US" sz="1400" dirty="0" smtClean="0"/>
              <a:t>remotum</a:t>
            </a:r>
            <a:r>
              <a:rPr lang="cs-CZ" sz="1400" dirty="0" smtClean="0"/>
              <a:t> </a:t>
            </a:r>
            <a:r>
              <a:rPr lang="cs-CZ" sz="1400" dirty="0" err="1" smtClean="0"/>
              <a:t>is</a:t>
            </a:r>
            <a:r>
              <a:rPr lang="en-US" sz="1400" dirty="0" smtClean="0"/>
              <a:t> </a:t>
            </a:r>
            <a:r>
              <a:rPr lang="en-US" sz="1400" dirty="0"/>
              <a:t>a point lying on the optical axis that is displayed on the retina at the minimum accommodation</a:t>
            </a:r>
            <a:r>
              <a:rPr lang="en-US" sz="1400" dirty="0" smtClean="0"/>
              <a:t>.</a:t>
            </a:r>
            <a:endParaRPr lang="cs-CZ" sz="1400" dirty="0" smtClean="0"/>
          </a:p>
          <a:p>
            <a:pPr marL="285750" indent="-285750">
              <a:buFont typeface="Arial" panose="020B0604020202020204" pitchFamily="34" charset="0"/>
              <a:buChar char="•"/>
            </a:pPr>
            <a:r>
              <a:rPr lang="en-US" sz="1400" dirty="0"/>
              <a:t>Far point of a healthy eye is at </a:t>
            </a:r>
            <a:r>
              <a:rPr lang="cs-CZ" sz="1400" dirty="0" err="1" smtClean="0"/>
              <a:t>the</a:t>
            </a:r>
            <a:r>
              <a:rPr lang="cs-CZ" sz="1400" dirty="0" smtClean="0"/>
              <a:t> </a:t>
            </a:r>
            <a:r>
              <a:rPr lang="en-US" sz="1400" dirty="0" smtClean="0"/>
              <a:t>infinity</a:t>
            </a:r>
            <a:r>
              <a:rPr lang="en-US" sz="1400" dirty="0"/>
              <a:t>.</a:t>
            </a:r>
          </a:p>
          <a:p>
            <a:pPr marL="285750" indent="-285750">
              <a:buFont typeface="Arial" panose="020B0604020202020204" pitchFamily="34" charset="0"/>
              <a:buChar char="•"/>
            </a:pPr>
            <a:r>
              <a:rPr lang="en-US" sz="1400" dirty="0"/>
              <a:t>Hypermetropic eye has a </a:t>
            </a:r>
            <a:r>
              <a:rPr lang="cs-CZ" sz="1400" dirty="0" smtClean="0"/>
              <a:t>far</a:t>
            </a:r>
            <a:r>
              <a:rPr lang="en-US" sz="1400" dirty="0" smtClean="0"/>
              <a:t> </a:t>
            </a:r>
            <a:r>
              <a:rPr lang="en-US" sz="1400" dirty="0"/>
              <a:t>point at a finite distance behind the eye. </a:t>
            </a:r>
            <a:r>
              <a:rPr lang="en-US" sz="1400" dirty="0" smtClean="0"/>
              <a:t>Major </a:t>
            </a:r>
            <a:r>
              <a:rPr lang="en-US" sz="1400" dirty="0"/>
              <a:t>hyperopia causes </a:t>
            </a:r>
            <a:r>
              <a:rPr lang="cs-CZ" sz="1400" dirty="0" err="1" smtClean="0"/>
              <a:t>that</a:t>
            </a:r>
            <a:r>
              <a:rPr lang="cs-CZ" sz="1400" dirty="0" smtClean="0"/>
              <a:t> </a:t>
            </a:r>
            <a:r>
              <a:rPr lang="en-US" sz="1400" dirty="0" smtClean="0"/>
              <a:t>the </a:t>
            </a:r>
            <a:r>
              <a:rPr lang="en-US" sz="1400" dirty="0"/>
              <a:t>far point is moved closer to the final distance to the bulb of the eye</a:t>
            </a:r>
            <a:r>
              <a:rPr lang="en-US" sz="1400" dirty="0" smtClean="0"/>
              <a:t>.</a:t>
            </a:r>
            <a:endParaRPr lang="cs-CZ" sz="1400" dirty="0" smtClean="0"/>
          </a:p>
          <a:p>
            <a:pPr marL="285750" indent="-285750">
              <a:buFont typeface="Arial" panose="020B0604020202020204" pitchFamily="34" charset="0"/>
              <a:buChar char="•"/>
            </a:pPr>
            <a:r>
              <a:rPr lang="cs-CZ" sz="1400" dirty="0"/>
              <a:t>M</a:t>
            </a:r>
            <a:r>
              <a:rPr lang="en-US" sz="1400" dirty="0" smtClean="0"/>
              <a:t>yopic </a:t>
            </a:r>
            <a:r>
              <a:rPr lang="en-US" sz="1400" dirty="0"/>
              <a:t>eye </a:t>
            </a:r>
            <a:r>
              <a:rPr lang="cs-CZ" sz="1400" dirty="0" smtClean="0"/>
              <a:t>has a </a:t>
            </a:r>
            <a:r>
              <a:rPr lang="en-US" sz="1400" dirty="0" smtClean="0"/>
              <a:t> </a:t>
            </a:r>
            <a:r>
              <a:rPr lang="en-US" sz="1400" dirty="0"/>
              <a:t>far point at a finite distance in front of the eye. The distance </a:t>
            </a:r>
            <a:r>
              <a:rPr lang="en-US" sz="1400" dirty="0" smtClean="0"/>
              <a:t>of</a:t>
            </a:r>
            <a:r>
              <a:rPr lang="cs-CZ" sz="1400" dirty="0" smtClean="0"/>
              <a:t> </a:t>
            </a:r>
            <a:r>
              <a:rPr lang="en-US" sz="1400" dirty="0" smtClean="0"/>
              <a:t>the </a:t>
            </a:r>
            <a:r>
              <a:rPr lang="en-US" sz="1400" dirty="0"/>
              <a:t>far point from the subject of the major plane of the eye </a:t>
            </a:r>
            <a:r>
              <a:rPr lang="en-US" sz="1400" dirty="0" smtClean="0"/>
              <a:t>is</a:t>
            </a:r>
            <a:r>
              <a:rPr lang="cs-CZ" sz="1400" dirty="0" smtClean="0"/>
              <a:t> </a:t>
            </a:r>
            <a:r>
              <a:rPr lang="en-US" sz="1400" dirty="0" smtClean="0"/>
              <a:t>called </a:t>
            </a:r>
            <a:r>
              <a:rPr lang="cs-CZ" sz="1400" dirty="0" smtClean="0"/>
              <a:t>a</a:t>
            </a:r>
            <a:r>
              <a:rPr lang="en-US" sz="1400" dirty="0" smtClean="0"/>
              <a:t>R </a:t>
            </a:r>
            <a:r>
              <a:rPr lang="en-US" sz="1400" dirty="0"/>
              <a:t>and </a:t>
            </a:r>
            <a:r>
              <a:rPr lang="cs-CZ" sz="1400" dirty="0" err="1" smtClean="0"/>
              <a:t>it</a:t>
            </a:r>
            <a:r>
              <a:rPr lang="cs-CZ" sz="1400" dirty="0" smtClean="0"/>
              <a:t> </a:t>
            </a:r>
            <a:r>
              <a:rPr lang="en-US" sz="1400" dirty="0" smtClean="0"/>
              <a:t>is</a:t>
            </a:r>
            <a:r>
              <a:rPr lang="cs-CZ" sz="1400" dirty="0" smtClean="0"/>
              <a:t> </a:t>
            </a:r>
            <a:r>
              <a:rPr lang="en-US" sz="1400" dirty="0" smtClean="0"/>
              <a:t>measure</a:t>
            </a:r>
            <a:r>
              <a:rPr lang="cs-CZ" sz="1400" dirty="0" smtClean="0"/>
              <a:t>d</a:t>
            </a:r>
            <a:r>
              <a:rPr lang="en-US" sz="1400" dirty="0" smtClean="0"/>
              <a:t> in </a:t>
            </a:r>
            <a:r>
              <a:rPr lang="en-US" sz="1400" dirty="0"/>
              <a:t>meters. The reciprocal value of this distance is </a:t>
            </a:r>
            <a:r>
              <a:rPr lang="en-US" sz="1400" dirty="0" smtClean="0"/>
              <a:t>called</a:t>
            </a:r>
            <a:r>
              <a:rPr lang="cs-CZ" sz="1400" dirty="0" smtClean="0"/>
              <a:t> </a:t>
            </a:r>
            <a:r>
              <a:rPr lang="cs-CZ" sz="1400" dirty="0" err="1" smtClean="0"/>
              <a:t>an</a:t>
            </a:r>
            <a:r>
              <a:rPr lang="en-US" sz="1400" dirty="0" smtClean="0"/>
              <a:t> </a:t>
            </a:r>
            <a:r>
              <a:rPr lang="en-US" sz="1400" dirty="0"/>
              <a:t>axial refraction </a:t>
            </a:r>
            <a:r>
              <a:rPr lang="cs-CZ" sz="1400" dirty="0" smtClean="0"/>
              <a:t>a</a:t>
            </a:r>
            <a:r>
              <a:rPr lang="en-US" sz="1400" dirty="0" smtClean="0"/>
              <a:t>R</a:t>
            </a:r>
            <a:r>
              <a:rPr lang="en-US" sz="1400" dirty="0"/>
              <a:t>. Using this data, </a:t>
            </a:r>
            <a:r>
              <a:rPr lang="en-US" sz="1400" dirty="0" smtClean="0"/>
              <a:t>the </a:t>
            </a:r>
            <a:r>
              <a:rPr lang="en-US" sz="1400" dirty="0"/>
              <a:t>current refractive state of the </a:t>
            </a:r>
            <a:r>
              <a:rPr lang="en-US" sz="1400" dirty="0" smtClean="0"/>
              <a:t>eye</a:t>
            </a:r>
            <a:r>
              <a:rPr lang="cs-CZ" sz="1400" dirty="0" smtClean="0"/>
              <a:t> </a:t>
            </a:r>
            <a:r>
              <a:rPr lang="cs-CZ" sz="1400" dirty="0" err="1" smtClean="0"/>
              <a:t>is</a:t>
            </a:r>
            <a:r>
              <a:rPr lang="cs-CZ" sz="1400" dirty="0" smtClean="0"/>
              <a:t> </a:t>
            </a:r>
            <a:r>
              <a:rPr lang="en-US" sz="1400" dirty="0" smtClean="0"/>
              <a:t>define</a:t>
            </a:r>
            <a:r>
              <a:rPr lang="cs-CZ" sz="1400" dirty="0" smtClean="0"/>
              <a:t>d</a:t>
            </a:r>
            <a:r>
              <a:rPr lang="en-US" sz="1400" dirty="0" smtClean="0"/>
              <a:t>.</a:t>
            </a:r>
            <a:endParaRPr lang="cs-CZ" sz="1400" dirty="0" smtClean="0"/>
          </a:p>
          <a:p>
            <a:pPr marL="285750" indent="-285750">
              <a:buFont typeface="Arial" panose="020B0604020202020204" pitchFamily="34" charset="0"/>
              <a:buChar char="•"/>
            </a:pPr>
            <a:r>
              <a:rPr lang="en-US" sz="1400" b="1" u="sng" dirty="0" smtClean="0">
                <a:solidFill>
                  <a:schemeClr val="bg2">
                    <a:lumMod val="50000"/>
                  </a:schemeClr>
                </a:solidFill>
              </a:rPr>
              <a:t>Near</a:t>
            </a:r>
            <a:r>
              <a:rPr lang="cs-CZ" sz="1400" b="1" u="sng" dirty="0" smtClean="0">
                <a:solidFill>
                  <a:schemeClr val="bg2">
                    <a:lumMod val="50000"/>
                  </a:schemeClr>
                </a:solidFill>
              </a:rPr>
              <a:t> point P</a:t>
            </a:r>
          </a:p>
          <a:p>
            <a:pPr marL="742950" lvl="1" indent="-285750">
              <a:buFont typeface="Arial" panose="020B0604020202020204" pitchFamily="34" charset="0"/>
              <a:buChar char="•"/>
            </a:pPr>
            <a:r>
              <a:rPr lang="cs-CZ" sz="1400" dirty="0" smtClean="0">
                <a:solidFill>
                  <a:schemeClr val="tx1"/>
                </a:solidFill>
              </a:rPr>
              <a:t> </a:t>
            </a:r>
            <a:r>
              <a:rPr lang="en-US" sz="1400" dirty="0">
                <a:solidFill>
                  <a:schemeClr val="tx1"/>
                </a:solidFill>
              </a:rPr>
              <a:t>Punctum </a:t>
            </a:r>
            <a:r>
              <a:rPr lang="en-US" sz="1400" dirty="0" err="1" smtClean="0">
                <a:solidFill>
                  <a:schemeClr val="tx1"/>
                </a:solidFill>
              </a:rPr>
              <a:t>proximum</a:t>
            </a:r>
            <a:r>
              <a:rPr lang="cs-CZ" sz="1400" dirty="0" smtClean="0">
                <a:solidFill>
                  <a:schemeClr val="tx1"/>
                </a:solidFill>
              </a:rPr>
              <a:t> </a:t>
            </a:r>
            <a:r>
              <a:rPr lang="cs-CZ" sz="1400" dirty="0" err="1" smtClean="0">
                <a:solidFill>
                  <a:schemeClr val="tx1"/>
                </a:solidFill>
              </a:rPr>
              <a:t>is</a:t>
            </a:r>
            <a:r>
              <a:rPr lang="en-US" sz="1400" dirty="0" smtClean="0">
                <a:solidFill>
                  <a:schemeClr val="tx1"/>
                </a:solidFill>
              </a:rPr>
              <a:t> </a:t>
            </a:r>
            <a:r>
              <a:rPr lang="en-US" sz="1400" dirty="0">
                <a:solidFill>
                  <a:schemeClr val="tx1"/>
                </a:solidFill>
              </a:rPr>
              <a:t>a point lying on the optical axis that appears on the retina at the maximum accommodation. The distance from the </a:t>
            </a:r>
            <a:r>
              <a:rPr lang="en-US" sz="1400" dirty="0" smtClean="0">
                <a:solidFill>
                  <a:schemeClr val="tx1"/>
                </a:solidFill>
              </a:rPr>
              <a:t>subject </a:t>
            </a:r>
            <a:r>
              <a:rPr lang="en-US" sz="1400" dirty="0">
                <a:solidFill>
                  <a:schemeClr val="tx1"/>
                </a:solidFill>
              </a:rPr>
              <a:t>nearby point the main plane of the eye called the AP and it also measured in meters</a:t>
            </a:r>
            <a:r>
              <a:rPr lang="en-US" sz="1400" dirty="0" smtClean="0">
                <a:solidFill>
                  <a:schemeClr val="tx1"/>
                </a:solidFill>
              </a:rPr>
              <a:t>.</a:t>
            </a:r>
            <a:endParaRPr lang="en-US" sz="1400" dirty="0">
              <a:solidFill>
                <a:schemeClr val="tx1"/>
              </a:solidFill>
            </a:endParaRPr>
          </a:p>
          <a:p>
            <a:pPr marL="742950" lvl="1" indent="-285750">
              <a:buFont typeface="Arial" panose="020B0604020202020204" pitchFamily="34" charset="0"/>
              <a:buChar char="•"/>
            </a:pPr>
            <a:r>
              <a:rPr lang="en-US" sz="1400" dirty="0">
                <a:solidFill>
                  <a:schemeClr val="tx1"/>
                </a:solidFill>
              </a:rPr>
              <a:t>Middle Point is of fundamental importance in assessing the performance of the accommodation of the eye. Along with distant point encloses accommodative </a:t>
            </a:r>
            <a:r>
              <a:rPr lang="en-US" sz="1400" dirty="0" smtClean="0">
                <a:solidFill>
                  <a:schemeClr val="tx1"/>
                </a:solidFill>
              </a:rPr>
              <a:t>area.</a:t>
            </a:r>
            <a:endParaRPr lang="cs-CZ" sz="1400" dirty="0" smtClean="0">
              <a:solidFill>
                <a:schemeClr val="tx1"/>
              </a:solidFill>
            </a:endParaRPr>
          </a:p>
          <a:p>
            <a:pPr marL="285750" indent="-285750">
              <a:buFont typeface="Arial" panose="020B0604020202020204" pitchFamily="34" charset="0"/>
              <a:buChar char="•"/>
            </a:pPr>
            <a:r>
              <a:rPr lang="en-US" sz="1400" b="1" u="sng" dirty="0" smtClean="0">
                <a:solidFill>
                  <a:schemeClr val="bg2">
                    <a:lumMod val="50000"/>
                  </a:schemeClr>
                </a:solidFill>
              </a:rPr>
              <a:t>Accommodative</a:t>
            </a:r>
            <a:r>
              <a:rPr lang="cs-CZ" sz="1400" b="1" u="sng" dirty="0" smtClean="0">
                <a:solidFill>
                  <a:schemeClr val="bg2">
                    <a:lumMod val="50000"/>
                  </a:schemeClr>
                </a:solidFill>
              </a:rPr>
              <a:t> area </a:t>
            </a:r>
          </a:p>
          <a:p>
            <a:pPr marL="742950" lvl="1" indent="-285750">
              <a:buFont typeface="Arial" panose="020B0604020202020204" pitchFamily="34" charset="0"/>
              <a:buChar char="•"/>
            </a:pPr>
            <a:r>
              <a:rPr lang="cs-CZ" sz="1400" dirty="0" smtClean="0">
                <a:solidFill>
                  <a:schemeClr val="tx1"/>
                </a:solidFill>
              </a:rPr>
              <a:t>I</a:t>
            </a:r>
            <a:r>
              <a:rPr lang="en-US" sz="1400" dirty="0" smtClean="0">
                <a:solidFill>
                  <a:schemeClr val="tx1"/>
                </a:solidFill>
              </a:rPr>
              <a:t>s </a:t>
            </a:r>
            <a:r>
              <a:rPr lang="en-US" sz="1400" dirty="0">
                <a:solidFill>
                  <a:schemeClr val="tx1"/>
                </a:solidFill>
              </a:rPr>
              <a:t>the area between the far point and </a:t>
            </a:r>
            <a:r>
              <a:rPr lang="cs-CZ" sz="1400" dirty="0" err="1" smtClean="0">
                <a:solidFill>
                  <a:schemeClr val="tx1"/>
                </a:solidFill>
              </a:rPr>
              <a:t>the</a:t>
            </a:r>
            <a:r>
              <a:rPr lang="cs-CZ" sz="1400" dirty="0" smtClean="0">
                <a:solidFill>
                  <a:schemeClr val="tx1"/>
                </a:solidFill>
              </a:rPr>
              <a:t> </a:t>
            </a:r>
            <a:r>
              <a:rPr lang="en-US" sz="1400" dirty="0" smtClean="0">
                <a:solidFill>
                  <a:schemeClr val="tx1"/>
                </a:solidFill>
              </a:rPr>
              <a:t>near </a:t>
            </a:r>
            <a:r>
              <a:rPr lang="en-US" sz="1400" dirty="0">
                <a:solidFill>
                  <a:schemeClr val="tx1"/>
                </a:solidFill>
              </a:rPr>
              <a:t>point; therefore </a:t>
            </a:r>
            <a:r>
              <a:rPr lang="en-US" sz="1400" dirty="0" smtClean="0">
                <a:solidFill>
                  <a:schemeClr val="tx1"/>
                </a:solidFill>
              </a:rPr>
              <a:t>indicates </a:t>
            </a:r>
            <a:r>
              <a:rPr lang="en-US" sz="1400" dirty="0">
                <a:solidFill>
                  <a:schemeClr val="tx1"/>
                </a:solidFill>
              </a:rPr>
              <a:t>the range in which we see the individual dots </a:t>
            </a:r>
            <a:r>
              <a:rPr lang="en-US" sz="1400" dirty="0" smtClean="0">
                <a:solidFill>
                  <a:schemeClr val="tx1"/>
                </a:solidFill>
              </a:rPr>
              <a:t>sharply</a:t>
            </a:r>
            <a:r>
              <a:rPr lang="cs-CZ" sz="1400" dirty="0" smtClean="0">
                <a:solidFill>
                  <a:schemeClr val="tx1"/>
                </a:solidFill>
              </a:rPr>
              <a:t>.</a:t>
            </a:r>
            <a:r>
              <a:rPr lang="en-US" sz="1400" dirty="0" smtClean="0">
                <a:solidFill>
                  <a:schemeClr val="tx1"/>
                </a:solidFill>
              </a:rPr>
              <a:t> </a:t>
            </a:r>
            <a:r>
              <a:rPr lang="cs-CZ" sz="1400" dirty="0" err="1" smtClean="0">
                <a:solidFill>
                  <a:schemeClr val="tx1"/>
                </a:solidFill>
              </a:rPr>
              <a:t>It</a:t>
            </a:r>
            <a:r>
              <a:rPr lang="cs-CZ" sz="1400" dirty="0" smtClean="0">
                <a:solidFill>
                  <a:schemeClr val="tx1"/>
                </a:solidFill>
              </a:rPr>
              <a:t> </a:t>
            </a:r>
            <a:r>
              <a:rPr lang="cs-CZ" sz="1400" dirty="0" err="1" smtClean="0">
                <a:solidFill>
                  <a:schemeClr val="tx1"/>
                </a:solidFill>
              </a:rPr>
              <a:t>is</a:t>
            </a:r>
            <a:r>
              <a:rPr lang="cs-CZ" sz="1400" dirty="0" smtClean="0">
                <a:solidFill>
                  <a:schemeClr val="tx1"/>
                </a:solidFill>
              </a:rPr>
              <a:t> </a:t>
            </a:r>
            <a:r>
              <a:rPr lang="en-US" sz="1400" dirty="0" smtClean="0">
                <a:solidFill>
                  <a:schemeClr val="tx1"/>
                </a:solidFill>
              </a:rPr>
              <a:t>measure</a:t>
            </a:r>
            <a:r>
              <a:rPr lang="cs-CZ" sz="1400" dirty="0" smtClean="0">
                <a:solidFill>
                  <a:schemeClr val="tx1"/>
                </a:solidFill>
              </a:rPr>
              <a:t>d</a:t>
            </a:r>
            <a:r>
              <a:rPr lang="en-US" sz="1400" dirty="0" smtClean="0">
                <a:solidFill>
                  <a:schemeClr val="tx1"/>
                </a:solidFill>
              </a:rPr>
              <a:t> in </a:t>
            </a:r>
            <a:r>
              <a:rPr lang="en-US" sz="1400" dirty="0">
                <a:solidFill>
                  <a:schemeClr val="tx1"/>
                </a:solidFill>
              </a:rPr>
              <a:t>meters.</a:t>
            </a:r>
            <a:endParaRPr lang="cs-CZ" sz="1400" dirty="0">
              <a:solidFill>
                <a:schemeClr val="tx1"/>
              </a:solidFill>
            </a:endParaRPr>
          </a:p>
        </p:txBody>
      </p:sp>
      <p:pic>
        <p:nvPicPr>
          <p:cNvPr id="4" name="Obrázek 3"/>
          <p:cNvPicPr>
            <a:picLocks noChangeAspect="1"/>
          </p:cNvPicPr>
          <p:nvPr/>
        </p:nvPicPr>
        <p:blipFill rotWithShape="1">
          <a:blip r:embed="rId2"/>
          <a:srcRect l="39236" t="46296" r="28402" b="23951"/>
          <a:stretch/>
        </p:blipFill>
        <p:spPr>
          <a:xfrm>
            <a:off x="7943666" y="1034119"/>
            <a:ext cx="4248334" cy="2197100"/>
          </a:xfrm>
          <a:prstGeom prst="rect">
            <a:avLst/>
          </a:prstGeom>
        </p:spPr>
      </p:pic>
      <p:pic>
        <p:nvPicPr>
          <p:cNvPr id="5" name="Obrázek 4"/>
          <p:cNvPicPr>
            <a:picLocks noChangeAspect="1"/>
          </p:cNvPicPr>
          <p:nvPr/>
        </p:nvPicPr>
        <p:blipFill rotWithShape="1">
          <a:blip r:embed="rId3"/>
          <a:srcRect l="39584" t="41110" r="27847" b="23210"/>
          <a:stretch/>
        </p:blipFill>
        <p:spPr>
          <a:xfrm>
            <a:off x="7943666" y="3429000"/>
            <a:ext cx="4286888" cy="2641600"/>
          </a:xfrm>
          <a:prstGeom prst="rect">
            <a:avLst/>
          </a:prstGeom>
        </p:spPr>
      </p:pic>
    </p:spTree>
    <p:extLst>
      <p:ext uri="{BB962C8B-B14F-4D97-AF65-F5344CB8AC3E}">
        <p14:creationId xmlns:p14="http://schemas.microsoft.com/office/powerpoint/2010/main" val="2856593494"/>
      </p:ext>
    </p:extLst>
  </p:cSld>
  <p:clrMapOvr>
    <a:masterClrMapping/>
  </p:clrMapOvr>
  <p:timing>
    <p:tnLst>
      <p:par>
        <p:cTn id="1" dur="indefinite" restart="never" nodeType="tmRoot"/>
      </p:par>
    </p:tnLst>
  </p:timing>
</p:sld>
</file>

<file path=ppt/theme/theme1.xml><?xml version="1.0" encoding="utf-8"?>
<a:theme xmlns:a="http://schemas.openxmlformats.org/drawingml/2006/main" name="Metropolitní">
  <a:themeElements>
    <a:clrScheme name="Stupně šedé">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Metropolitní">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ní">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3572</TotalTime>
  <Words>1747</Words>
  <Application>Microsoft Office PowerPoint</Application>
  <PresentationFormat>Širokouhlá</PresentationFormat>
  <Paragraphs>257</Paragraphs>
  <Slides>17</Slides>
  <Notes>4</Notes>
  <HiddenSlides>0</HiddenSlides>
  <MMClips>0</MMClips>
  <ScaleCrop>false</ScaleCrop>
  <HeadingPairs>
    <vt:vector size="6" baseType="variant">
      <vt:variant>
        <vt:lpstr>Použité písma</vt:lpstr>
      </vt:variant>
      <vt:variant>
        <vt:i4>3</vt:i4>
      </vt:variant>
      <vt:variant>
        <vt:lpstr>Motív</vt:lpstr>
      </vt:variant>
      <vt:variant>
        <vt:i4>2</vt:i4>
      </vt:variant>
      <vt:variant>
        <vt:lpstr>Nadpisy snímok</vt:lpstr>
      </vt:variant>
      <vt:variant>
        <vt:i4>17</vt:i4>
      </vt:variant>
    </vt:vector>
  </HeadingPairs>
  <TitlesOfParts>
    <vt:vector size="22" baseType="lpstr">
      <vt:lpstr>Arial</vt:lpstr>
      <vt:lpstr>Calibri</vt:lpstr>
      <vt:lpstr>Calibri Light</vt:lpstr>
      <vt:lpstr>Metropolitní</vt:lpstr>
      <vt:lpstr>Motív Office</vt:lpstr>
      <vt:lpstr>XXXIV.-XXXVII. Accommodation, Scheiner´s experiment, visual field, blind spot, color vision, astigmatism</vt:lpstr>
      <vt:lpstr>Astigmatism Theoretical background</vt:lpstr>
      <vt:lpstr>Astigmatism Experimental design</vt:lpstr>
      <vt:lpstr>Color vision Theoretical background</vt:lpstr>
      <vt:lpstr>Color vision Theoretical background</vt:lpstr>
      <vt:lpstr>Color vision Experimental design</vt:lpstr>
      <vt:lpstr>Color vision Experimental design</vt:lpstr>
      <vt:lpstr>Accommodation Theoretical background</vt:lpstr>
      <vt:lpstr>Accommodation Theoretical background</vt:lpstr>
      <vt:lpstr>Accommodation Theoretical background</vt:lpstr>
      <vt:lpstr>Accommodation Experimental design</vt:lpstr>
      <vt:lpstr>Scheiner´s experiment Theoretical background</vt:lpstr>
      <vt:lpstr>Scheiner´s experiment Experimental design</vt:lpstr>
      <vt:lpstr>Visual field Theoretical background</vt:lpstr>
      <vt:lpstr>Visual field Experimental design</vt:lpstr>
      <vt:lpstr>Blind spot Theoretical background</vt:lpstr>
      <vt:lpstr>Blind spot Experimental design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Hrušková</dc:creator>
  <cp:lastModifiedBy>Tibor Stračina</cp:lastModifiedBy>
  <cp:revision>138</cp:revision>
  <dcterms:created xsi:type="dcterms:W3CDTF">2016-01-29T14:03:00Z</dcterms:created>
  <dcterms:modified xsi:type="dcterms:W3CDTF">2016-04-24T18:00:01Z</dcterms:modified>
</cp:coreProperties>
</file>