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4" r:id="rId3"/>
    <p:sldId id="281" r:id="rId4"/>
    <p:sldId id="267" r:id="rId5"/>
    <p:sldId id="268" r:id="rId6"/>
    <p:sldId id="271" r:id="rId7"/>
    <p:sldId id="269" r:id="rId8"/>
    <p:sldId id="280" r:id="rId9"/>
    <p:sldId id="265" r:id="rId10"/>
    <p:sldId id="270" r:id="rId11"/>
    <p:sldId id="278" r:id="rId12"/>
    <p:sldId id="266" r:id="rId13"/>
    <p:sldId id="272" r:id="rId14"/>
    <p:sldId id="273" r:id="rId15"/>
    <p:sldId id="274" r:id="rId16"/>
    <p:sldId id="263" r:id="rId17"/>
    <p:sldId id="262" r:id="rId18"/>
    <p:sldId id="261" r:id="rId19"/>
    <p:sldId id="259" r:id="rId20"/>
    <p:sldId id="279" r:id="rId21"/>
    <p:sldId id="258" r:id="rId22"/>
    <p:sldId id="256" r:id="rId23"/>
    <p:sldId id="277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8"/>
    <p:restoredTop sz="94698"/>
  </p:normalViewPr>
  <p:slideViewPr>
    <p:cSldViewPr snapToGrid="0" snapToObjects="1">
      <p:cViewPr>
        <p:scale>
          <a:sx n="72" d="100"/>
          <a:sy n="72" d="100"/>
        </p:scale>
        <p:origin x="-840" y="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CE2713-6DD1-554D-8AE2-1F6D1AB3CA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5ACC877-67BF-9844-A3CC-2AD32EFDF6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3406C7-13FD-5B48-9916-84DA9D8D8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46872-AE76-1349-9D7A-173A7D9FFC02}" type="datetimeFigureOut">
              <a:rPr lang="cs-CZ" smtClean="0"/>
              <a:t>18.3.2018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67A43F-F10B-9E4C-8B3C-52CF7E5EE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49DCA4-2D34-A842-8319-BBFC871F4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0BCA1-F473-F941-8432-C19D96EC0E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3416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C6D74B-D9DD-8047-B180-7575704AE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0C61E61-B7C5-2440-A797-BB783475BB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700655-F5A5-3349-AB94-6A9F2537D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46872-AE76-1349-9D7A-173A7D9FFC02}" type="datetimeFigureOut">
              <a:rPr lang="cs-CZ" smtClean="0"/>
              <a:t>18.3.2018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EA0487-0AF6-2447-A00B-EB3E8A170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CEFD64-724A-3045-BDE9-B0AC8A5D3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0BCA1-F473-F941-8432-C19D96EC0E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3331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586ACB9-66D9-AF49-97F4-A8EC411AA5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5BA4F4D-E35B-2B4E-A09F-5BE59C365B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68202F-10D3-CD44-BC8F-C66876A92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46872-AE76-1349-9D7A-173A7D9FFC02}" type="datetimeFigureOut">
              <a:rPr lang="cs-CZ" smtClean="0"/>
              <a:t>18.3.2018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2C0F47-85E9-5E42-B485-2034046D4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A4F100-6548-CF40-95A7-B0BBDF9A4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0BCA1-F473-F941-8432-C19D96EC0E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2930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A83BFB-4705-9B47-AEF1-386FF6923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C5A990-4228-4140-8454-94D651DB4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42D0C2-C67A-8544-B9F8-E376266C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46872-AE76-1349-9D7A-173A7D9FFC02}" type="datetimeFigureOut">
              <a:rPr lang="cs-CZ" smtClean="0"/>
              <a:t>18.3.2018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7F4402-388D-164C-8D0D-86EF696E3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8B10F5-B5BD-2246-8BDD-40C1B42EE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0BCA1-F473-F941-8432-C19D96EC0E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0206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4E3D04-768A-1A44-8F62-D1216BAF2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117F384-9185-F944-AFDD-83ADA1FED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CE0C2D-298E-F44A-8789-1F90C0171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46872-AE76-1349-9D7A-173A7D9FFC02}" type="datetimeFigureOut">
              <a:rPr lang="cs-CZ" smtClean="0"/>
              <a:t>18.3.2018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DD35A1-2286-7844-877B-6CC4DA7F9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E70A41-9FFC-0D4D-97C6-0AAE9BECB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0BCA1-F473-F941-8432-C19D96EC0E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6369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5C3C9C-0EF7-754A-95D0-E05FECDB3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5B66F7-FF77-E842-BF17-EA2F22734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7CE0303-14E2-1542-B927-9041FAD331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C5BE64-E589-D845-922E-68B387230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46872-AE76-1349-9D7A-173A7D9FFC02}" type="datetimeFigureOut">
              <a:rPr lang="cs-CZ" smtClean="0"/>
              <a:t>18.3.2018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47628B-46F5-8F41-9EFB-D2EA859AE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FCDAB00-9CCC-F946-9A75-89A3CDF16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0BCA1-F473-F941-8432-C19D96EC0E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6364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D758EE-CB64-A940-982A-F33BF3828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C04F67-DADE-2548-816A-09AB8372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1CE42F7-7881-8347-8C3C-F0FA76950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17B84E3-7169-AA40-A085-C8FBE52417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2FF873C-E8B2-214F-A323-D1D7D6F65A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A28B267-59DA-D44C-99CC-884EA0C15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46872-AE76-1349-9D7A-173A7D9FFC02}" type="datetimeFigureOut">
              <a:rPr lang="cs-CZ" smtClean="0"/>
              <a:t>18.3.2018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EB52F0-380A-D04D-A306-505D123DD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6B74F9D-D938-2F4E-A3A5-BEB05D050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0BCA1-F473-F941-8432-C19D96EC0E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897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395092-C510-DB4F-91A8-3D953BCC8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EA71236-525B-8D41-9F98-5AA00D432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46872-AE76-1349-9D7A-173A7D9FFC02}" type="datetimeFigureOut">
              <a:rPr lang="cs-CZ" smtClean="0"/>
              <a:t>18.3.2018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E47FA25-45C0-B44E-8EBF-F45E95F72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A5A28FF-4D83-5644-80CF-FB960069D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0BCA1-F473-F941-8432-C19D96EC0E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245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80FF96C-C90C-A049-A7D4-B27EF6B9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46872-AE76-1349-9D7A-173A7D9FFC02}" type="datetimeFigureOut">
              <a:rPr lang="cs-CZ" smtClean="0"/>
              <a:t>18.3.2018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A410D0C-5570-184D-8643-619E095A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8E519B6-0B29-0542-8AB2-E6867AA09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0BCA1-F473-F941-8432-C19D96EC0E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046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0A8B44-5F3F-0E46-B0A2-78C42AF67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6A8342-D0EC-B84C-9CFC-A482DE3D2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420F030-DE7C-4742-9380-154F5C274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5E81A14-4654-354B-BF70-F72546C51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46872-AE76-1349-9D7A-173A7D9FFC02}" type="datetimeFigureOut">
              <a:rPr lang="cs-CZ" smtClean="0"/>
              <a:t>18.3.2018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A5CEC0A-AB8C-1F4D-93A9-59B2995F0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62F0BD1-6483-CD44-985B-D07F29F95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0BCA1-F473-F941-8432-C19D96EC0E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0959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8CEF8F-3697-AA4C-A988-44C81D9C0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31E7C4A-C50C-C541-A9E4-9467C93A1B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A002BAF-AC2B-7D45-BE5C-3A89504B0D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BBC7620-EEED-C848-87AA-594ACB4B4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46872-AE76-1349-9D7A-173A7D9FFC02}" type="datetimeFigureOut">
              <a:rPr lang="cs-CZ" smtClean="0"/>
              <a:t>18.3.2018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A62F1B-654E-5741-A1E1-0848778D2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5E8617D-60AF-444C-9F80-B4247C00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0BCA1-F473-F941-8432-C19D96EC0E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330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6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77000"/>
                <a:lumOff val="23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8CDC875-AA0A-434A-9373-E7D95986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42C328A-F958-9E4F-B205-25718998A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D77DE4-01A2-5040-AD92-2BE1677740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46872-AE76-1349-9D7A-173A7D9FFC02}" type="datetimeFigureOut">
              <a:rPr lang="cs-CZ" smtClean="0"/>
              <a:t>18.3.2018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AAEF04-42C0-C644-8BA9-6FA1AD9EC3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4BBF2C-0AA0-284D-AFCE-177244DB99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0BCA1-F473-F941-8432-C19D96EC0E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752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5C99607-4B37-794A-B449-F734892E53AE}"/>
              </a:ext>
            </a:extLst>
          </p:cNvPr>
          <p:cNvSpPr/>
          <p:nvPr/>
        </p:nvSpPr>
        <p:spPr>
          <a:xfrm>
            <a:off x="1713054" y="1041722"/>
            <a:ext cx="881990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i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Facial Expressions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C75148D-E7D5-104E-A4FC-680B7CEF1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730" y="2832738"/>
            <a:ext cx="6722555" cy="352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4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E27E635-32F5-B74B-8B68-07D783CF6C78}"/>
              </a:ext>
            </a:extLst>
          </p:cNvPr>
          <p:cNvSpPr/>
          <p:nvPr/>
        </p:nvSpPr>
        <p:spPr>
          <a:xfrm>
            <a:off x="3578498" y="189411"/>
            <a:ext cx="5068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Facies </a:t>
            </a:r>
            <a:r>
              <a:rPr lang="en-US" sz="5400" b="1" i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Nephritica</a:t>
            </a:r>
            <a:endParaRPr lang="en-US" sz="54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D0E5266-2BB0-C04F-BB8F-444F90E73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413" y="1011040"/>
            <a:ext cx="6260671" cy="5436163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xmlns="" id="{FBBAA4C9-0C92-1449-9D99-45D1C7158A6A}"/>
              </a:ext>
            </a:extLst>
          </p:cNvPr>
          <p:cNvSpPr/>
          <p:nvPr/>
        </p:nvSpPr>
        <p:spPr>
          <a:xfrm rot="1269205" flipH="1">
            <a:off x="6572772" y="5185458"/>
            <a:ext cx="1878428" cy="4846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Oedematic</a:t>
            </a:r>
            <a:r>
              <a:rPr lang="en-US" sz="1600" dirty="0"/>
              <a:t> &amp; pale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xmlns="" id="{9504B5D7-C791-E74E-BBD7-A8CDFA4FF30C}"/>
              </a:ext>
            </a:extLst>
          </p:cNvPr>
          <p:cNvSpPr/>
          <p:nvPr/>
        </p:nvSpPr>
        <p:spPr>
          <a:xfrm>
            <a:off x="2106592" y="3244490"/>
            <a:ext cx="2147394" cy="4846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Swelling around eyes</a:t>
            </a:r>
          </a:p>
        </p:txBody>
      </p:sp>
    </p:spTree>
    <p:extLst>
      <p:ext uri="{BB962C8B-B14F-4D97-AF65-F5344CB8AC3E}">
        <p14:creationId xmlns:p14="http://schemas.microsoft.com/office/powerpoint/2010/main" val="322800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A1ED7B9-2D42-7740-8E62-272B3AD89C08}"/>
              </a:ext>
            </a:extLst>
          </p:cNvPr>
          <p:cNvSpPr/>
          <p:nvPr/>
        </p:nvSpPr>
        <p:spPr>
          <a:xfrm>
            <a:off x="3813596" y="189411"/>
            <a:ext cx="45983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Facies </a:t>
            </a:r>
            <a:r>
              <a:rPr lang="en-US" sz="5400" b="1" i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Cardiaca</a:t>
            </a:r>
            <a:endParaRPr lang="en-US" sz="54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C8B14FC-AE92-CA4D-8A6C-EB860640D2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54" b="10458"/>
          <a:stretch/>
        </p:blipFill>
        <p:spPr>
          <a:xfrm>
            <a:off x="4174731" y="1112741"/>
            <a:ext cx="3876040" cy="5745259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xmlns="" id="{8C70C893-E454-7247-A90C-6DB6197F3BF3}"/>
              </a:ext>
            </a:extLst>
          </p:cNvPr>
          <p:cNvSpPr/>
          <p:nvPr/>
        </p:nvSpPr>
        <p:spPr>
          <a:xfrm>
            <a:off x="2430684" y="4178461"/>
            <a:ext cx="2280212" cy="45141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Pale and yellowish face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xmlns="" id="{94B65208-FC75-1C4B-BCB4-9EB09A632FF9}"/>
              </a:ext>
            </a:extLst>
          </p:cNvPr>
          <p:cNvSpPr/>
          <p:nvPr/>
        </p:nvSpPr>
        <p:spPr>
          <a:xfrm>
            <a:off x="2883221" y="2976622"/>
            <a:ext cx="1645739" cy="45141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Oedematic</a:t>
            </a:r>
            <a:r>
              <a:rPr lang="en-US" sz="1600" dirty="0"/>
              <a:t> face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xmlns="" id="{E83FD23C-CC35-2A4F-8D61-42ED53F6BC3B}"/>
              </a:ext>
            </a:extLst>
          </p:cNvPr>
          <p:cNvSpPr/>
          <p:nvPr/>
        </p:nvSpPr>
        <p:spPr>
          <a:xfrm flipH="1">
            <a:off x="6735373" y="1836338"/>
            <a:ext cx="1494227" cy="45141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Cyanotic hue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xmlns="" id="{61CEF648-0696-A040-9088-742EF2DA4A75}"/>
              </a:ext>
            </a:extLst>
          </p:cNvPr>
          <p:cNvSpPr/>
          <p:nvPr/>
        </p:nvSpPr>
        <p:spPr>
          <a:xfrm flipH="1">
            <a:off x="6701714" y="5291916"/>
            <a:ext cx="2882124" cy="45141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Half open mouth, cyanotic lips</a:t>
            </a:r>
          </a:p>
        </p:txBody>
      </p:sp>
    </p:spTree>
    <p:extLst>
      <p:ext uri="{BB962C8B-B14F-4D97-AF65-F5344CB8AC3E}">
        <p14:creationId xmlns:p14="http://schemas.microsoft.com/office/powerpoint/2010/main" val="242204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F3E2F40-98C0-7B48-A80B-9BD834D7D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091" y="1221515"/>
            <a:ext cx="4800600" cy="53835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31A2299-9D9D-3E46-8756-55BAB9823346}"/>
              </a:ext>
            </a:extLst>
          </p:cNvPr>
          <p:cNvSpPr/>
          <p:nvPr/>
        </p:nvSpPr>
        <p:spPr>
          <a:xfrm>
            <a:off x="3659449" y="189411"/>
            <a:ext cx="49066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Facies </a:t>
            </a:r>
            <a:r>
              <a:rPr lang="en-US" sz="5400" b="1" i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Anaemica</a:t>
            </a:r>
            <a:endParaRPr lang="en-US" sz="54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xmlns="" id="{6D61D27B-F258-374B-B317-6D71EC528224}"/>
              </a:ext>
            </a:extLst>
          </p:cNvPr>
          <p:cNvSpPr/>
          <p:nvPr/>
        </p:nvSpPr>
        <p:spPr>
          <a:xfrm>
            <a:off x="3970116" y="5162308"/>
            <a:ext cx="1615016" cy="4846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Very pale face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xmlns="" id="{28DA56CB-1AFB-9243-9806-4EDA74F3F4F4}"/>
              </a:ext>
            </a:extLst>
          </p:cNvPr>
          <p:cNvSpPr/>
          <p:nvPr/>
        </p:nvSpPr>
        <p:spPr>
          <a:xfrm flipH="1">
            <a:off x="7006226" y="2836549"/>
            <a:ext cx="1894705" cy="4846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Greenish tint</a:t>
            </a:r>
          </a:p>
        </p:txBody>
      </p:sp>
    </p:spTree>
    <p:extLst>
      <p:ext uri="{BB962C8B-B14F-4D97-AF65-F5344CB8AC3E}">
        <p14:creationId xmlns:p14="http://schemas.microsoft.com/office/powerpoint/2010/main" val="142975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C73B0ED-5148-F44F-8D5C-9572D909409B}"/>
              </a:ext>
            </a:extLst>
          </p:cNvPr>
          <p:cNvSpPr/>
          <p:nvPr/>
        </p:nvSpPr>
        <p:spPr>
          <a:xfrm>
            <a:off x="3951964" y="189411"/>
            <a:ext cx="43215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Facies </a:t>
            </a:r>
            <a:r>
              <a:rPr lang="en-US" sz="5400" b="1" i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</a:t>
            </a:r>
            <a:r>
              <a:rPr lang="en-US" sz="5400" b="1" i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itralis</a:t>
            </a:r>
            <a:endParaRPr lang="en-US" sz="54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27DD00E-2DCD-4E49-92EC-32DE904ED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969" y="1276188"/>
            <a:ext cx="3671557" cy="5373337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xmlns="" id="{37E513E6-A669-4849-BFB6-BD2A4EDA9BBF}"/>
              </a:ext>
            </a:extLst>
          </p:cNvPr>
          <p:cNvSpPr/>
          <p:nvPr/>
        </p:nvSpPr>
        <p:spPr>
          <a:xfrm rot="20241284">
            <a:off x="4693388" y="5162307"/>
            <a:ext cx="1379226" cy="48463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Cyanotic lips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xmlns="" id="{E079E709-A2DF-A142-A338-8DE8298599C9}"/>
              </a:ext>
            </a:extLst>
          </p:cNvPr>
          <p:cNvSpPr/>
          <p:nvPr/>
        </p:nvSpPr>
        <p:spPr>
          <a:xfrm flipH="1">
            <a:off x="7750944" y="4191540"/>
            <a:ext cx="1547464" cy="48463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Cyanotic ears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xmlns="" id="{B8EC2A0F-508D-E747-9251-92EF20B3EFBE}"/>
              </a:ext>
            </a:extLst>
          </p:cNvPr>
          <p:cNvSpPr/>
          <p:nvPr/>
        </p:nvSpPr>
        <p:spPr>
          <a:xfrm>
            <a:off x="3427721" y="4028093"/>
            <a:ext cx="1892808" cy="48463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Blush on cheeks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xmlns="" id="{90756742-1066-2B43-BE53-795A75E83236}"/>
              </a:ext>
            </a:extLst>
          </p:cNvPr>
          <p:cNvSpPr/>
          <p:nvPr/>
        </p:nvSpPr>
        <p:spPr>
          <a:xfrm rot="20093278" flipH="1">
            <a:off x="6761913" y="3378884"/>
            <a:ext cx="2025479" cy="48463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Cyanotic tip of nose</a:t>
            </a:r>
          </a:p>
        </p:txBody>
      </p:sp>
    </p:spTree>
    <p:extLst>
      <p:ext uri="{BB962C8B-B14F-4D97-AF65-F5344CB8AC3E}">
        <p14:creationId xmlns:p14="http://schemas.microsoft.com/office/powerpoint/2010/main" val="111730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CA653BD-7683-C04A-AA1E-3333C33CFA8F}"/>
              </a:ext>
            </a:extLst>
          </p:cNvPr>
          <p:cNvSpPr/>
          <p:nvPr/>
        </p:nvSpPr>
        <p:spPr>
          <a:xfrm>
            <a:off x="3885792" y="189411"/>
            <a:ext cx="44539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Facies </a:t>
            </a:r>
            <a:r>
              <a:rPr lang="en-US" sz="5400" b="1" i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Gastrica</a:t>
            </a:r>
            <a:endParaRPr lang="en-US" sz="54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Picture 4" descr="Resultado de imagem para acute stomach pain">
            <a:extLst>
              <a:ext uri="{FF2B5EF4-FFF2-40B4-BE49-F238E27FC236}">
                <a16:creationId xmlns:a16="http://schemas.microsoft.com/office/drawing/2014/main" xmlns="" id="{877F9A4C-5A5C-1448-B0D3-1C144BEFF1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70"/>
          <a:stretch/>
        </p:blipFill>
        <p:spPr bwMode="auto">
          <a:xfrm>
            <a:off x="3330585" y="1533645"/>
            <a:ext cx="5564325" cy="511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xmlns="" id="{8623641E-208D-1040-9718-3E9617A6DD26}"/>
              </a:ext>
            </a:extLst>
          </p:cNvPr>
          <p:cNvSpPr/>
          <p:nvPr/>
        </p:nvSpPr>
        <p:spPr>
          <a:xfrm>
            <a:off x="2720051" y="3298785"/>
            <a:ext cx="2193749" cy="4846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Deep nasolabial fold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xmlns="" id="{DC435176-2CE6-794A-B394-48C455003546}"/>
              </a:ext>
            </a:extLst>
          </p:cNvPr>
          <p:cNvSpPr/>
          <p:nvPr/>
        </p:nvSpPr>
        <p:spPr>
          <a:xfrm rot="20020078" flipH="1">
            <a:off x="5175813" y="1907296"/>
            <a:ext cx="2193749" cy="484632"/>
          </a:xfrm>
          <a:prstGeom prst="rightArrow">
            <a:avLst>
              <a:gd name="adj1" fmla="val 45223"/>
              <a:gd name="adj2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Furrowed brows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xmlns="" id="{1CDD1F3F-941D-6541-AB72-DE342A9EA6AD}"/>
              </a:ext>
            </a:extLst>
          </p:cNvPr>
          <p:cNvSpPr/>
          <p:nvPr/>
        </p:nvSpPr>
        <p:spPr>
          <a:xfrm rot="20388654" flipH="1">
            <a:off x="7161225" y="4782274"/>
            <a:ext cx="2193749" cy="4846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Holding stomach</a:t>
            </a:r>
          </a:p>
        </p:txBody>
      </p:sp>
    </p:spTree>
    <p:extLst>
      <p:ext uri="{BB962C8B-B14F-4D97-AF65-F5344CB8AC3E}">
        <p14:creationId xmlns:p14="http://schemas.microsoft.com/office/powerpoint/2010/main" val="38204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ED9915F-764F-6342-88C4-34DADE97812A}"/>
              </a:ext>
            </a:extLst>
          </p:cNvPr>
          <p:cNvSpPr/>
          <p:nvPr/>
        </p:nvSpPr>
        <p:spPr>
          <a:xfrm>
            <a:off x="1988547" y="189411"/>
            <a:ext cx="82484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Facies </a:t>
            </a:r>
            <a:r>
              <a:rPr lang="en-US" sz="5400" b="1" i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Tuberculosa</a:t>
            </a:r>
            <a:r>
              <a:rPr lang="en-US" sz="5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/ </a:t>
            </a:r>
            <a:r>
              <a:rPr lang="en-US" sz="5400" b="1" i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Hectica</a:t>
            </a:r>
            <a:endParaRPr lang="en-US" sz="54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Picture 2" descr="Resultado de imagem para tuberculose">
            <a:extLst>
              <a:ext uri="{FF2B5EF4-FFF2-40B4-BE49-F238E27FC236}">
                <a16:creationId xmlns:a16="http://schemas.microsoft.com/office/drawing/2014/main" xmlns="" id="{45FDB363-33AC-0D40-B291-A2813BCD88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3" t="49998" r="36949" b="7248"/>
          <a:stretch/>
        </p:blipFill>
        <p:spPr bwMode="auto">
          <a:xfrm>
            <a:off x="3135230" y="1745531"/>
            <a:ext cx="5955045" cy="473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xmlns="" id="{5D8392BD-42A5-1F49-9B7F-157C3DEBA50C}"/>
              </a:ext>
            </a:extLst>
          </p:cNvPr>
          <p:cNvSpPr/>
          <p:nvPr/>
        </p:nvSpPr>
        <p:spPr>
          <a:xfrm flipH="1">
            <a:off x="6702266" y="4367993"/>
            <a:ext cx="2330622" cy="48463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Exhausted, pale face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xmlns="" id="{3255A128-99F1-B243-B8A4-430ED92AE0FF}"/>
              </a:ext>
            </a:extLst>
          </p:cNvPr>
          <p:cNvSpPr/>
          <p:nvPr/>
        </p:nvSpPr>
        <p:spPr>
          <a:xfrm rot="20684911" flipH="1">
            <a:off x="5995596" y="3031827"/>
            <a:ext cx="1727981" cy="48463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”burning eyes”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xmlns="" id="{FF47E83A-E905-C64C-888D-B1A5F991DFE7}"/>
              </a:ext>
            </a:extLst>
          </p:cNvPr>
          <p:cNvSpPr/>
          <p:nvPr/>
        </p:nvSpPr>
        <p:spPr>
          <a:xfrm rot="649087">
            <a:off x="4155313" y="4782549"/>
            <a:ext cx="1118755" cy="48463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Dry lips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xmlns="" id="{15076E5C-046D-2448-8F6E-B114C26A5F26}"/>
              </a:ext>
            </a:extLst>
          </p:cNvPr>
          <p:cNvSpPr/>
          <p:nvPr/>
        </p:nvSpPr>
        <p:spPr>
          <a:xfrm rot="1958516" flipH="1">
            <a:off x="5723528" y="5470059"/>
            <a:ext cx="1461093" cy="48463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Open mouth</a:t>
            </a:r>
          </a:p>
        </p:txBody>
      </p:sp>
      <p:pic>
        <p:nvPicPr>
          <p:cNvPr id="1026" name="Picture 2" descr="Resultado de imagem para western countries">
            <a:extLst>
              <a:ext uri="{FF2B5EF4-FFF2-40B4-BE49-F238E27FC236}">
                <a16:creationId xmlns:a16="http://schemas.microsoft.com/office/drawing/2014/main" xmlns="" id="{797BFF35-7AB5-463E-9AA8-A02F3E247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9" y="1374399"/>
            <a:ext cx="6154868" cy="278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Resultado de imagem para third world countries">
            <a:extLst>
              <a:ext uri="{FF2B5EF4-FFF2-40B4-BE49-F238E27FC236}">
                <a16:creationId xmlns:a16="http://schemas.microsoft.com/office/drawing/2014/main" xmlns="" id="{5094734C-6374-462F-A291-CE726E7B3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563" y="1420644"/>
            <a:ext cx="5603437" cy="278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Resultado de imagem para question mark">
            <a:extLst>
              <a:ext uri="{FF2B5EF4-FFF2-40B4-BE49-F238E27FC236}">
                <a16:creationId xmlns:a16="http://schemas.microsoft.com/office/drawing/2014/main" xmlns="" id="{87CC9901-245F-4231-859B-D68D6BEA2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136" y="3572062"/>
            <a:ext cx="3084442" cy="308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esultado de imagem para aumento">
            <a:extLst>
              <a:ext uri="{FF2B5EF4-FFF2-40B4-BE49-F238E27FC236}">
                <a16:creationId xmlns:a16="http://schemas.microsoft.com/office/drawing/2014/main" xmlns="" id="{55E6DEA0-5EC6-4630-8693-21B364749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90" y="2518123"/>
            <a:ext cx="3310705" cy="413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61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4601FD5-06BC-4E45-BF7A-6543F6923C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358"/>
          <a:stretch/>
        </p:blipFill>
        <p:spPr>
          <a:xfrm>
            <a:off x="4052104" y="1691475"/>
            <a:ext cx="3810000" cy="48279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2E13E4B-5BF0-0E41-A976-B5B625CB6712}"/>
              </a:ext>
            </a:extLst>
          </p:cNvPr>
          <p:cNvSpPr/>
          <p:nvPr/>
        </p:nvSpPr>
        <p:spPr>
          <a:xfrm>
            <a:off x="3532388" y="189411"/>
            <a:ext cx="51607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Facies </a:t>
            </a:r>
            <a:r>
              <a:rPr lang="en-US" sz="5400" b="1" i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</a:t>
            </a:r>
            <a:r>
              <a:rPr lang="en-US" sz="5400" b="1" i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orbillosa</a:t>
            </a:r>
            <a:endParaRPr lang="en-US" sz="54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xmlns="" id="{BF391E39-DAB7-8A4D-BA5E-4762FDD4D75A}"/>
              </a:ext>
            </a:extLst>
          </p:cNvPr>
          <p:cNvSpPr/>
          <p:nvPr/>
        </p:nvSpPr>
        <p:spPr>
          <a:xfrm>
            <a:off x="3366304" y="3692325"/>
            <a:ext cx="2590800" cy="47456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Unhappy facial expression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xmlns="" id="{5607BFCA-3DB7-9140-9612-6A98F7C03DD7}"/>
              </a:ext>
            </a:extLst>
          </p:cNvPr>
          <p:cNvSpPr/>
          <p:nvPr/>
        </p:nvSpPr>
        <p:spPr>
          <a:xfrm flipH="1">
            <a:off x="7075990" y="2917464"/>
            <a:ext cx="1944547" cy="471669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Red eyes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xmlns="" id="{11EDD19F-CF96-5740-8906-E8F6D833B789}"/>
              </a:ext>
            </a:extLst>
          </p:cNvPr>
          <p:cNvSpPr/>
          <p:nvPr/>
        </p:nvSpPr>
        <p:spPr>
          <a:xfrm flipH="1">
            <a:off x="6603356" y="4369317"/>
            <a:ext cx="885464" cy="471669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rash</a:t>
            </a:r>
          </a:p>
        </p:txBody>
      </p:sp>
    </p:spTree>
    <p:extLst>
      <p:ext uri="{BB962C8B-B14F-4D97-AF65-F5344CB8AC3E}">
        <p14:creationId xmlns:p14="http://schemas.microsoft.com/office/powerpoint/2010/main" val="418918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C3519F2-BFEF-B54F-A809-F7FFB8A436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97"/>
          <a:stretch/>
        </p:blipFill>
        <p:spPr>
          <a:xfrm>
            <a:off x="1386569" y="1112741"/>
            <a:ext cx="3730746" cy="54199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E8D8673-9985-4948-B66D-E4D62B633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0364" y="3210589"/>
            <a:ext cx="2561324" cy="267953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2FA2228-9199-A941-8C41-AD5BAC8E61D3}"/>
              </a:ext>
            </a:extLst>
          </p:cNvPr>
          <p:cNvSpPr/>
          <p:nvPr/>
        </p:nvSpPr>
        <p:spPr>
          <a:xfrm>
            <a:off x="3816631" y="189411"/>
            <a:ext cx="45922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Facies </a:t>
            </a:r>
            <a:r>
              <a:rPr lang="en-US" sz="5400" b="1" i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</a:t>
            </a:r>
            <a:r>
              <a:rPr lang="en-US" sz="5400" b="1" i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yphilica</a:t>
            </a:r>
            <a:endParaRPr lang="en-US" sz="54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Bevel 8">
            <a:extLst>
              <a:ext uri="{FF2B5EF4-FFF2-40B4-BE49-F238E27FC236}">
                <a16:creationId xmlns:a16="http://schemas.microsoft.com/office/drawing/2014/main" xmlns="" id="{59C81BC2-D898-E342-90A9-ED6ECDF32283}"/>
              </a:ext>
            </a:extLst>
          </p:cNvPr>
          <p:cNvSpPr/>
          <p:nvPr/>
        </p:nvSpPr>
        <p:spPr>
          <a:xfrm>
            <a:off x="6484433" y="1847009"/>
            <a:ext cx="3007349" cy="426692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Melancholic facial expression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xmlns="" id="{DDC7D82C-30A4-A24B-96A1-E6AF798D9D96}"/>
              </a:ext>
            </a:extLst>
          </p:cNvPr>
          <p:cNvSpPr/>
          <p:nvPr/>
        </p:nvSpPr>
        <p:spPr>
          <a:xfrm flipH="1">
            <a:off x="8776221" y="4320311"/>
            <a:ext cx="2437586" cy="41958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Saddle nose deformation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xmlns="" id="{148B341A-1CAE-F04D-B7DB-EA0ACAC78DD0}"/>
              </a:ext>
            </a:extLst>
          </p:cNvPr>
          <p:cNvSpPr/>
          <p:nvPr/>
        </p:nvSpPr>
        <p:spPr>
          <a:xfrm flipH="1">
            <a:off x="3402143" y="2218909"/>
            <a:ext cx="1262455" cy="41958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abscesses</a:t>
            </a:r>
          </a:p>
        </p:txBody>
      </p:sp>
    </p:spTree>
    <p:extLst>
      <p:ext uri="{BB962C8B-B14F-4D97-AF65-F5344CB8AC3E}">
        <p14:creationId xmlns:p14="http://schemas.microsoft.com/office/powerpoint/2010/main" val="187297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952893E-6850-F449-8E8A-2C085DE9E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807" y="1112741"/>
            <a:ext cx="2476193" cy="14645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4EF26A5-92F1-E94B-B650-13B95C4462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797"/>
          <a:stretch/>
        </p:blipFill>
        <p:spPr>
          <a:xfrm>
            <a:off x="4066658" y="1479680"/>
            <a:ext cx="3576886" cy="51178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725CDAB-3B5B-3441-81B7-3B3C6B841E4D}"/>
              </a:ext>
            </a:extLst>
          </p:cNvPr>
          <p:cNvSpPr/>
          <p:nvPr/>
        </p:nvSpPr>
        <p:spPr>
          <a:xfrm>
            <a:off x="1229094" y="189411"/>
            <a:ext cx="97672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Facies </a:t>
            </a:r>
            <a:r>
              <a:rPr lang="en-US" sz="5400" b="1" i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Tetanica</a:t>
            </a:r>
            <a:r>
              <a:rPr lang="en-US" sz="5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/ </a:t>
            </a:r>
            <a:r>
              <a:rPr lang="en-US" sz="5400" b="1" i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Risus</a:t>
            </a:r>
            <a:r>
              <a:rPr lang="en-US" sz="5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i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sardonicus</a:t>
            </a:r>
            <a:endParaRPr lang="en-US" sz="54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xmlns="" id="{469DB63B-3811-A043-A00B-66B9136EAF49}"/>
              </a:ext>
            </a:extLst>
          </p:cNvPr>
          <p:cNvSpPr/>
          <p:nvPr/>
        </p:nvSpPr>
        <p:spPr>
          <a:xfrm>
            <a:off x="3218416" y="4303019"/>
            <a:ext cx="1203331" cy="43983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lockjaw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xmlns="" id="{5F2AF4E7-4300-7C40-9541-D088DF09B959}"/>
              </a:ext>
            </a:extLst>
          </p:cNvPr>
          <p:cNvSpPr/>
          <p:nvPr/>
        </p:nvSpPr>
        <p:spPr>
          <a:xfrm>
            <a:off x="2766349" y="1794485"/>
            <a:ext cx="2712421" cy="43983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Forehead expressing grief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xmlns="" id="{D72B1D21-A97C-094F-BFAC-54D74A8C5BF0}"/>
              </a:ext>
            </a:extLst>
          </p:cNvPr>
          <p:cNvSpPr/>
          <p:nvPr/>
        </p:nvSpPr>
        <p:spPr>
          <a:xfrm flipH="1">
            <a:off x="6962020" y="3239555"/>
            <a:ext cx="3059531" cy="43983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Tonic spasm of mimic muscles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xmlns="" id="{20D5AEB3-4826-EE41-9006-38064B36A3C2}"/>
              </a:ext>
            </a:extLst>
          </p:cNvPr>
          <p:cNvSpPr/>
          <p:nvPr/>
        </p:nvSpPr>
        <p:spPr>
          <a:xfrm flipH="1">
            <a:off x="6112737" y="5879105"/>
            <a:ext cx="2058989" cy="43983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Stiffness of neck</a:t>
            </a:r>
          </a:p>
        </p:txBody>
      </p:sp>
    </p:spTree>
    <p:extLst>
      <p:ext uri="{BB962C8B-B14F-4D97-AF65-F5344CB8AC3E}">
        <p14:creationId xmlns:p14="http://schemas.microsoft.com/office/powerpoint/2010/main" val="183655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26A8604-4431-854D-A775-3013B41E3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309" y="1275066"/>
            <a:ext cx="4756408" cy="53455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7B0128E-F339-524E-9694-461AB25293EB}"/>
              </a:ext>
            </a:extLst>
          </p:cNvPr>
          <p:cNvSpPr/>
          <p:nvPr/>
        </p:nvSpPr>
        <p:spPr>
          <a:xfrm>
            <a:off x="3555084" y="131538"/>
            <a:ext cx="45828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Facies </a:t>
            </a:r>
            <a:r>
              <a:rPr lang="en-US" sz="5400" b="1" i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Leontina</a:t>
            </a:r>
            <a:endParaRPr lang="en-US" sz="54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xmlns="" id="{40DC2B23-740F-CB46-B90F-7DE1645569B6}"/>
              </a:ext>
            </a:extLst>
          </p:cNvPr>
          <p:cNvSpPr/>
          <p:nvPr/>
        </p:nvSpPr>
        <p:spPr>
          <a:xfrm>
            <a:off x="3923818" y="3102015"/>
            <a:ext cx="1655179" cy="52086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Skin lesions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xmlns="" id="{3EFCB258-6403-6349-A248-5FF46DAC7D3F}"/>
              </a:ext>
            </a:extLst>
          </p:cNvPr>
          <p:cNvSpPr/>
          <p:nvPr/>
        </p:nvSpPr>
        <p:spPr>
          <a:xfrm flipH="1">
            <a:off x="7054769" y="4041494"/>
            <a:ext cx="1655179" cy="52086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Tissue loss</a:t>
            </a:r>
          </a:p>
        </p:txBody>
      </p:sp>
      <p:sp>
        <p:nvSpPr>
          <p:cNvPr id="10" name="Bevel 9">
            <a:extLst>
              <a:ext uri="{FF2B5EF4-FFF2-40B4-BE49-F238E27FC236}">
                <a16:creationId xmlns:a16="http://schemas.microsoft.com/office/drawing/2014/main" xmlns="" id="{372F7C5E-0F67-9444-A379-08DCBF8968BF}"/>
              </a:ext>
            </a:extLst>
          </p:cNvPr>
          <p:cNvSpPr/>
          <p:nvPr/>
        </p:nvSpPr>
        <p:spPr>
          <a:xfrm>
            <a:off x="4463338" y="6155115"/>
            <a:ext cx="2766349" cy="468378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lion-like facial appearance</a:t>
            </a:r>
          </a:p>
        </p:txBody>
      </p:sp>
    </p:spTree>
    <p:extLst>
      <p:ext uri="{BB962C8B-B14F-4D97-AF65-F5344CB8AC3E}">
        <p14:creationId xmlns:p14="http://schemas.microsoft.com/office/powerpoint/2010/main" val="409918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FEB1938-3DFE-1D4C-A52E-3C5B526626EB}"/>
              </a:ext>
            </a:extLst>
          </p:cNvPr>
          <p:cNvSpPr/>
          <p:nvPr/>
        </p:nvSpPr>
        <p:spPr>
          <a:xfrm>
            <a:off x="4115101" y="131538"/>
            <a:ext cx="34628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Facies, </a:t>
            </a:r>
            <a:r>
              <a:rPr lang="en-US" sz="5400" b="1" i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ei</a:t>
            </a:r>
            <a:r>
              <a:rPr lang="en-US" sz="5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, f.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8863901-B4EA-1049-8C17-A0B33703F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172" y="2058665"/>
            <a:ext cx="8164654" cy="45926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9BA88FE-9286-834A-B080-5E65AEC94595}"/>
              </a:ext>
            </a:extLst>
          </p:cNvPr>
          <p:cNvSpPr/>
          <p:nvPr/>
        </p:nvSpPr>
        <p:spPr>
          <a:xfrm>
            <a:off x="1197658" y="956169"/>
            <a:ext cx="979668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/>
              <a:t>Face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/>
              <a:t>Expression, countenance (typical of a certain disease or state) </a:t>
            </a:r>
            <a:endParaRPr lang="en-US" sz="28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527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96983DD-5B52-A945-9ECB-073087943630}"/>
              </a:ext>
            </a:extLst>
          </p:cNvPr>
          <p:cNvSpPr/>
          <p:nvPr/>
        </p:nvSpPr>
        <p:spPr>
          <a:xfrm>
            <a:off x="3798426" y="2747414"/>
            <a:ext cx="459514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i="1" dirty="0">
                <a:cs typeface="Arial" panose="020B0604020202020204" pitchFamily="34" charset="0"/>
              </a:rPr>
              <a:t>Eponyms:</a:t>
            </a:r>
            <a:endParaRPr lang="en-US" sz="6600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06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88B4696-7238-7A45-98C4-018770579A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" contras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4760" y="1197599"/>
            <a:ext cx="6999629" cy="55585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AEDB765-229F-AA41-AF8F-F43D45C5E548}"/>
              </a:ext>
            </a:extLst>
          </p:cNvPr>
          <p:cNvSpPr/>
          <p:nvPr/>
        </p:nvSpPr>
        <p:spPr>
          <a:xfrm>
            <a:off x="911345" y="131538"/>
            <a:ext cx="98703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Facies </a:t>
            </a:r>
            <a:r>
              <a:rPr lang="en-US" sz="5400" b="1" i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Hippocratica</a:t>
            </a:r>
            <a:r>
              <a:rPr lang="en-US" sz="54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(</a:t>
            </a:r>
            <a:r>
              <a:rPr lang="en-US" sz="5400" b="1" i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Abdominalis</a:t>
            </a:r>
            <a:r>
              <a:rPr lang="en-US" sz="54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)</a:t>
            </a:r>
            <a:endParaRPr lang="en-US" sz="54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xmlns="" id="{172ABEBC-D494-2B45-BE0B-02FC6113E80C}"/>
              </a:ext>
            </a:extLst>
          </p:cNvPr>
          <p:cNvSpPr/>
          <p:nvPr/>
        </p:nvSpPr>
        <p:spPr>
          <a:xfrm>
            <a:off x="4780344" y="2916190"/>
            <a:ext cx="1431403" cy="45863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sunken eyes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xmlns="" id="{416B513A-4F9D-A84D-AEE0-21B7367CFB68}"/>
              </a:ext>
            </a:extLst>
          </p:cNvPr>
          <p:cNvSpPr/>
          <p:nvPr/>
        </p:nvSpPr>
        <p:spPr>
          <a:xfrm>
            <a:off x="4456253" y="3545688"/>
            <a:ext cx="1558321" cy="43309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err="1"/>
              <a:t>pinched</a:t>
            </a:r>
            <a:r>
              <a:rPr lang="cs-CZ" sz="1600" dirty="0"/>
              <a:t> nose</a:t>
            </a:r>
            <a:endParaRPr lang="en-US" sz="1600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xmlns="" id="{972C7037-A846-1E4C-A480-8E5B6F3D968F}"/>
              </a:ext>
            </a:extLst>
          </p:cNvPr>
          <p:cNvSpPr/>
          <p:nvPr/>
        </p:nvSpPr>
        <p:spPr>
          <a:xfrm flipH="1">
            <a:off x="8264509" y="2754493"/>
            <a:ext cx="1874914" cy="57853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deadly livid skin 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xmlns="" id="{1A8C7E60-6301-0247-AACB-2313009F13C4}"/>
              </a:ext>
            </a:extLst>
          </p:cNvPr>
          <p:cNvSpPr/>
          <p:nvPr/>
        </p:nvSpPr>
        <p:spPr>
          <a:xfrm flipH="1">
            <a:off x="6211747" y="5395949"/>
            <a:ext cx="1433147" cy="57853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err="1"/>
              <a:t>scrawny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46099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F94AC1F-9874-1A42-B853-1890B715B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628" y="1054868"/>
            <a:ext cx="5432055" cy="55542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D927260-CACB-D74E-B731-C332E2378689}"/>
              </a:ext>
            </a:extLst>
          </p:cNvPr>
          <p:cNvSpPr/>
          <p:nvPr/>
        </p:nvSpPr>
        <p:spPr>
          <a:xfrm>
            <a:off x="1703188" y="131538"/>
            <a:ext cx="82866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Facies </a:t>
            </a:r>
            <a:r>
              <a:rPr lang="en-US" sz="5400" b="1" i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Parkinsonica</a:t>
            </a:r>
            <a:r>
              <a:rPr lang="en-US" sz="5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/ </a:t>
            </a:r>
            <a:r>
              <a:rPr lang="en-US" sz="5400" b="1" i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Oleosa</a:t>
            </a:r>
            <a:endParaRPr lang="en-US" sz="54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xmlns="" id="{BDCCA06C-A2B8-A545-952B-1A34D156A7CE}"/>
              </a:ext>
            </a:extLst>
          </p:cNvPr>
          <p:cNvSpPr/>
          <p:nvPr/>
        </p:nvSpPr>
        <p:spPr>
          <a:xfrm>
            <a:off x="2261496" y="3098516"/>
            <a:ext cx="2303362" cy="64818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Characteristic stare</a:t>
            </a:r>
          </a:p>
        </p:txBody>
      </p:sp>
      <p:sp>
        <p:nvSpPr>
          <p:cNvPr id="14" name="Bevel 13">
            <a:extLst>
              <a:ext uri="{FF2B5EF4-FFF2-40B4-BE49-F238E27FC236}">
                <a16:creationId xmlns:a16="http://schemas.microsoft.com/office/drawing/2014/main" xmlns="" id="{CBBF3004-371F-7F4E-8149-B843F3E4A252}"/>
              </a:ext>
            </a:extLst>
          </p:cNvPr>
          <p:cNvSpPr/>
          <p:nvPr/>
        </p:nvSpPr>
        <p:spPr>
          <a:xfrm>
            <a:off x="9139076" y="2104663"/>
            <a:ext cx="1701478" cy="583864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A-mimic face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xmlns="" id="{C2D83AB9-8AB5-9D4B-8100-8DFFC998876C}"/>
              </a:ext>
            </a:extLst>
          </p:cNvPr>
          <p:cNvSpPr/>
          <p:nvPr/>
        </p:nvSpPr>
        <p:spPr>
          <a:xfrm flipH="1">
            <a:off x="6004670" y="1818058"/>
            <a:ext cx="1990473" cy="57853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oily skin of face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xmlns="" id="{8966CE8A-B458-084C-A2C3-7D815A34D743}"/>
              </a:ext>
            </a:extLst>
          </p:cNvPr>
          <p:cNvSpPr/>
          <p:nvPr/>
        </p:nvSpPr>
        <p:spPr>
          <a:xfrm flipH="1">
            <a:off x="6869320" y="5736608"/>
            <a:ext cx="5092858" cy="64732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patient seems to lean forward to the observer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xmlns="" id="{5D6FF5DE-2843-7848-883C-C24870BDF8AF}"/>
              </a:ext>
            </a:extLst>
          </p:cNvPr>
          <p:cNvSpPr/>
          <p:nvPr/>
        </p:nvSpPr>
        <p:spPr>
          <a:xfrm>
            <a:off x="2305710" y="5088426"/>
            <a:ext cx="2886230" cy="64818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sometimes drooling occurs</a:t>
            </a:r>
          </a:p>
        </p:txBody>
      </p:sp>
    </p:spTree>
    <p:extLst>
      <p:ext uri="{BB962C8B-B14F-4D97-AF65-F5344CB8AC3E}">
        <p14:creationId xmlns:p14="http://schemas.microsoft.com/office/powerpoint/2010/main" val="389106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71E5000-70A1-4D4A-8E6E-7F4FFD2E41BC}"/>
              </a:ext>
            </a:extLst>
          </p:cNvPr>
          <p:cNvSpPr/>
          <p:nvPr/>
        </p:nvSpPr>
        <p:spPr>
          <a:xfrm>
            <a:off x="2614669" y="2643243"/>
            <a:ext cx="696266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And now …</a:t>
            </a:r>
          </a:p>
        </p:txBody>
      </p:sp>
    </p:spTree>
    <p:extLst>
      <p:ext uri="{BB962C8B-B14F-4D97-AF65-F5344CB8AC3E}">
        <p14:creationId xmlns:p14="http://schemas.microsoft.com/office/powerpoint/2010/main" val="210617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32A568D-52DF-1A49-8892-B76940B97685}"/>
              </a:ext>
            </a:extLst>
          </p:cNvPr>
          <p:cNvSpPr/>
          <p:nvPr/>
        </p:nvSpPr>
        <p:spPr>
          <a:xfrm>
            <a:off x="951054" y="2377025"/>
            <a:ext cx="10289893" cy="2123658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n-US" sz="6600" i="1" dirty="0">
                <a:cs typeface="Arial" panose="020B0604020202020204" pitchFamily="34" charset="0"/>
              </a:rPr>
              <a:t>Terms referring to healthy or pathological state:</a:t>
            </a:r>
            <a:endParaRPr lang="en-US" sz="6600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09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BDF7030-A521-504E-A6B9-7FDBD6DA33FC}"/>
              </a:ext>
            </a:extLst>
          </p:cNvPr>
          <p:cNvSpPr/>
          <p:nvPr/>
        </p:nvSpPr>
        <p:spPr>
          <a:xfrm>
            <a:off x="3791504" y="189411"/>
            <a:ext cx="46424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Facies Dolorosa</a:t>
            </a:r>
          </a:p>
        </p:txBody>
      </p:sp>
      <p:pic>
        <p:nvPicPr>
          <p:cNvPr id="5" name="Picture 4" descr="Resultado de imagem para pain face features">
            <a:extLst>
              <a:ext uri="{FF2B5EF4-FFF2-40B4-BE49-F238E27FC236}">
                <a16:creationId xmlns:a16="http://schemas.microsoft.com/office/drawing/2014/main" xmlns="" id="{B403773B-FC71-BF4D-9913-DC89A67813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2" r="6537"/>
          <a:stretch/>
        </p:blipFill>
        <p:spPr bwMode="auto">
          <a:xfrm>
            <a:off x="4004444" y="1112741"/>
            <a:ext cx="4216609" cy="557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xmlns="" id="{ED8C41DC-1A01-264F-9D41-52FC70FFE717}"/>
              </a:ext>
            </a:extLst>
          </p:cNvPr>
          <p:cNvSpPr/>
          <p:nvPr/>
        </p:nvSpPr>
        <p:spPr>
          <a:xfrm>
            <a:off x="4134772" y="4097439"/>
            <a:ext cx="1607180" cy="45141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Wrinkled nose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xmlns="" id="{A585BA3C-FDCD-3B48-BCFB-38E8A79D0F21}"/>
              </a:ext>
            </a:extLst>
          </p:cNvPr>
          <p:cNvSpPr/>
          <p:nvPr/>
        </p:nvSpPr>
        <p:spPr>
          <a:xfrm rot="1423490">
            <a:off x="4340110" y="2816254"/>
            <a:ext cx="1924632" cy="45141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furrowed brows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xmlns="" id="{7A9BFE7D-9804-B149-86CA-8D69DBDCCCB6}"/>
              </a:ext>
            </a:extLst>
          </p:cNvPr>
          <p:cNvSpPr/>
          <p:nvPr/>
        </p:nvSpPr>
        <p:spPr>
          <a:xfrm flipH="1">
            <a:off x="6744201" y="4548851"/>
            <a:ext cx="1277055" cy="45141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Lifted lip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xmlns="" id="{A02DBDDC-ECA4-C841-B143-3338BED491B7}"/>
              </a:ext>
            </a:extLst>
          </p:cNvPr>
          <p:cNvSpPr/>
          <p:nvPr/>
        </p:nvSpPr>
        <p:spPr>
          <a:xfrm flipH="1">
            <a:off x="7203992" y="3635774"/>
            <a:ext cx="1607180" cy="45141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Closed eyes</a:t>
            </a:r>
          </a:p>
        </p:txBody>
      </p:sp>
    </p:spTree>
    <p:extLst>
      <p:ext uri="{BB962C8B-B14F-4D97-AF65-F5344CB8AC3E}">
        <p14:creationId xmlns:p14="http://schemas.microsoft.com/office/powerpoint/2010/main" val="61491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23D8F92-ADA6-3B46-A2D7-90C349A962BC}"/>
              </a:ext>
            </a:extLst>
          </p:cNvPr>
          <p:cNvSpPr/>
          <p:nvPr/>
        </p:nvSpPr>
        <p:spPr>
          <a:xfrm>
            <a:off x="4050422" y="189411"/>
            <a:ext cx="412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Facies </a:t>
            </a:r>
            <a:r>
              <a:rPr lang="en-US" sz="5400" b="1" i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</a:t>
            </a:r>
            <a:r>
              <a:rPr lang="en-US" sz="5400" b="1" i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ebrilis</a:t>
            </a:r>
            <a:endParaRPr lang="en-US" sz="54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Picture 2" descr="Resultado de imagem para fever face">
            <a:extLst>
              <a:ext uri="{FF2B5EF4-FFF2-40B4-BE49-F238E27FC236}">
                <a16:creationId xmlns:a16="http://schemas.microsoft.com/office/drawing/2014/main" xmlns="" id="{50BC6A3D-7400-1E49-8953-4F7AEBC78B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41" b="43137"/>
          <a:stretch/>
        </p:blipFill>
        <p:spPr bwMode="auto">
          <a:xfrm>
            <a:off x="3311415" y="1489276"/>
            <a:ext cx="5602670" cy="489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xmlns="" id="{F4193EDE-0F7C-0443-B823-16A60900E2E7}"/>
              </a:ext>
            </a:extLst>
          </p:cNvPr>
          <p:cNvSpPr/>
          <p:nvPr/>
        </p:nvSpPr>
        <p:spPr>
          <a:xfrm rot="20380943" flipH="1">
            <a:off x="6665603" y="2945170"/>
            <a:ext cx="1302499" cy="4846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Shiny eyes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xmlns="" id="{9C774708-8E4D-454D-ABBE-158E8D469CBE}"/>
              </a:ext>
            </a:extLst>
          </p:cNvPr>
          <p:cNvSpPr/>
          <p:nvPr/>
        </p:nvSpPr>
        <p:spPr>
          <a:xfrm>
            <a:off x="4526215" y="4401062"/>
            <a:ext cx="1302499" cy="4846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Red face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xmlns="" id="{DC0287D9-1574-554F-8E0F-0BB37F2EF03F}"/>
              </a:ext>
            </a:extLst>
          </p:cNvPr>
          <p:cNvSpPr/>
          <p:nvPr/>
        </p:nvSpPr>
        <p:spPr>
          <a:xfrm flipH="1">
            <a:off x="7565368" y="4885694"/>
            <a:ext cx="2354135" cy="4846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Discomposed  face</a:t>
            </a:r>
          </a:p>
        </p:txBody>
      </p:sp>
    </p:spTree>
    <p:extLst>
      <p:ext uri="{BB962C8B-B14F-4D97-AF65-F5344CB8AC3E}">
        <p14:creationId xmlns:p14="http://schemas.microsoft.com/office/powerpoint/2010/main" val="258046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12DEC39-8CEE-0C4B-A291-B8195B0A0B8C}"/>
              </a:ext>
            </a:extLst>
          </p:cNvPr>
          <p:cNvSpPr/>
          <p:nvPr/>
        </p:nvSpPr>
        <p:spPr>
          <a:xfrm>
            <a:off x="3519732" y="189411"/>
            <a:ext cx="51860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Facies </a:t>
            </a:r>
            <a:r>
              <a:rPr lang="en-US" sz="5400" b="1" i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composita</a:t>
            </a:r>
            <a:endParaRPr lang="en-US" sz="54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Picture 2" descr="Imagem relacionada">
            <a:extLst>
              <a:ext uri="{FF2B5EF4-FFF2-40B4-BE49-F238E27FC236}">
                <a16:creationId xmlns:a16="http://schemas.microsoft.com/office/drawing/2014/main" xmlns="" id="{861B5A6D-B9AF-2646-AD89-3D946EFA7C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46"/>
          <a:stretch/>
        </p:blipFill>
        <p:spPr bwMode="auto">
          <a:xfrm>
            <a:off x="3809966" y="1297937"/>
            <a:ext cx="4605566" cy="525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evel 5">
            <a:extLst>
              <a:ext uri="{FF2B5EF4-FFF2-40B4-BE49-F238E27FC236}">
                <a16:creationId xmlns:a16="http://schemas.microsoft.com/office/drawing/2014/main" xmlns="" id="{DAC8CA92-E9E8-0F47-9C73-32C13421025D}"/>
              </a:ext>
            </a:extLst>
          </p:cNvPr>
          <p:cNvSpPr/>
          <p:nvPr/>
        </p:nvSpPr>
        <p:spPr>
          <a:xfrm>
            <a:off x="1551007" y="1585732"/>
            <a:ext cx="2454528" cy="1042416"/>
          </a:xfrm>
          <a:prstGeom prst="beve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Just kidding…</a:t>
            </a:r>
          </a:p>
        </p:txBody>
      </p:sp>
    </p:spTree>
    <p:extLst>
      <p:ext uri="{BB962C8B-B14F-4D97-AF65-F5344CB8AC3E}">
        <p14:creationId xmlns:p14="http://schemas.microsoft.com/office/powerpoint/2010/main" val="22849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C6C079D-796A-6846-8940-AC432FCB6797}"/>
              </a:ext>
            </a:extLst>
          </p:cNvPr>
          <p:cNvSpPr/>
          <p:nvPr/>
        </p:nvSpPr>
        <p:spPr>
          <a:xfrm>
            <a:off x="3537364" y="189411"/>
            <a:ext cx="51507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Facies </a:t>
            </a:r>
            <a:r>
              <a:rPr lang="en-US" sz="5400" b="1" i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</a:t>
            </a:r>
            <a:r>
              <a:rPr lang="en-US" sz="5400" b="1" i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lethorica</a:t>
            </a:r>
            <a:endParaRPr lang="en-US" sz="54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Picture 2" descr="Imagem relacionada">
            <a:extLst>
              <a:ext uri="{FF2B5EF4-FFF2-40B4-BE49-F238E27FC236}">
                <a16:creationId xmlns:a16="http://schemas.microsoft.com/office/drawing/2014/main" xmlns="" id="{C56B938B-6124-8D4D-85D1-571BE254A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783" y="1292325"/>
            <a:ext cx="4401932" cy="540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xmlns="" id="{A868FE56-CE8C-FF49-9B16-045B49AF58AE}"/>
              </a:ext>
            </a:extLst>
          </p:cNvPr>
          <p:cNvSpPr/>
          <p:nvPr/>
        </p:nvSpPr>
        <p:spPr>
          <a:xfrm>
            <a:off x="3061754" y="3754717"/>
            <a:ext cx="1700058" cy="48463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Hyperemic face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xmlns="" id="{884E1C8E-CC0F-274E-A467-7ABE11F6C84D}"/>
              </a:ext>
            </a:extLst>
          </p:cNvPr>
          <p:cNvSpPr/>
          <p:nvPr/>
        </p:nvSpPr>
        <p:spPr>
          <a:xfrm flipH="1">
            <a:off x="6883328" y="2191413"/>
            <a:ext cx="1921601" cy="48463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Florid complexion</a:t>
            </a:r>
          </a:p>
        </p:txBody>
      </p:sp>
    </p:spTree>
    <p:extLst>
      <p:ext uri="{BB962C8B-B14F-4D97-AF65-F5344CB8AC3E}">
        <p14:creationId xmlns:p14="http://schemas.microsoft.com/office/powerpoint/2010/main" val="202691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20B309A-AFB7-8445-8C27-EF2896CD27AE}"/>
              </a:ext>
            </a:extLst>
          </p:cNvPr>
          <p:cNvSpPr/>
          <p:nvPr/>
        </p:nvSpPr>
        <p:spPr>
          <a:xfrm>
            <a:off x="951054" y="2006634"/>
            <a:ext cx="10289893" cy="3139321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n-US" sz="6600" i="1" dirty="0">
                <a:cs typeface="Arial" panose="020B0604020202020204" pitchFamily="34" charset="0"/>
              </a:rPr>
              <a:t>Terms referring to a certain disease/dysfunction of a certain organ:</a:t>
            </a:r>
            <a:endParaRPr lang="en-US" sz="6600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06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F2473A0-E910-3040-ACE4-AD22B5ECB3DA}"/>
              </a:ext>
            </a:extLst>
          </p:cNvPr>
          <p:cNvSpPr/>
          <p:nvPr/>
        </p:nvSpPr>
        <p:spPr>
          <a:xfrm>
            <a:off x="2011881" y="189411"/>
            <a:ext cx="82017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Facies </a:t>
            </a:r>
            <a:r>
              <a:rPr lang="en-US" sz="5400" b="1" i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alcoholica</a:t>
            </a:r>
            <a:r>
              <a:rPr lang="en-US" sz="5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/ </a:t>
            </a:r>
            <a:r>
              <a:rPr lang="en-US" sz="5400" b="1" i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aethylica</a:t>
            </a:r>
            <a:endParaRPr lang="en-US" sz="54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A8C9FFC-EC09-5947-BB96-AE314B15DD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46" t="17493"/>
          <a:stretch/>
        </p:blipFill>
        <p:spPr>
          <a:xfrm>
            <a:off x="3936020" y="1112741"/>
            <a:ext cx="4353454" cy="5459510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xmlns="" id="{9A05189B-CCAE-C24D-A042-83E26C7D7F60}"/>
              </a:ext>
            </a:extLst>
          </p:cNvPr>
          <p:cNvSpPr/>
          <p:nvPr/>
        </p:nvSpPr>
        <p:spPr>
          <a:xfrm flipH="1">
            <a:off x="7419371" y="4548851"/>
            <a:ext cx="1203767" cy="48463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bloated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xmlns="" id="{0307169B-7238-2241-8599-BED4F4EAE4F1}"/>
              </a:ext>
            </a:extLst>
          </p:cNvPr>
          <p:cNvSpPr/>
          <p:nvPr/>
        </p:nvSpPr>
        <p:spPr>
          <a:xfrm>
            <a:off x="3808374" y="3612806"/>
            <a:ext cx="1203767" cy="48463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Red face</a:t>
            </a:r>
          </a:p>
        </p:txBody>
      </p:sp>
    </p:spTree>
    <p:extLst>
      <p:ext uri="{BB962C8B-B14F-4D97-AF65-F5344CB8AC3E}">
        <p14:creationId xmlns:p14="http://schemas.microsoft.com/office/powerpoint/2010/main" val="291921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1894</TotalTime>
  <Words>230</Words>
  <Application>Microsoft Office PowerPoint</Application>
  <PresentationFormat>Vlastní</PresentationFormat>
  <Paragraphs>78</Paragraphs>
  <Slides>23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4" baseType="lpstr"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Deanna Leshchenkov</dc:creator>
  <cp:lastModifiedBy>user</cp:lastModifiedBy>
  <cp:revision>41</cp:revision>
  <dcterms:created xsi:type="dcterms:W3CDTF">2018-02-28T16:26:42Z</dcterms:created>
  <dcterms:modified xsi:type="dcterms:W3CDTF">2018-03-18T06:42:19Z</dcterms:modified>
</cp:coreProperties>
</file>