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3" r:id="rId2"/>
  </p:sldMasterIdLst>
  <p:notesMasterIdLst>
    <p:notesMasterId r:id="rId81"/>
  </p:notesMasterIdLst>
  <p:handoutMasterIdLst>
    <p:handoutMasterId r:id="rId82"/>
  </p:handoutMasterIdLst>
  <p:sldIdLst>
    <p:sldId id="256" r:id="rId3"/>
    <p:sldId id="339" r:id="rId4"/>
    <p:sldId id="262" r:id="rId5"/>
    <p:sldId id="322" r:id="rId6"/>
    <p:sldId id="323" r:id="rId7"/>
    <p:sldId id="324" r:id="rId8"/>
    <p:sldId id="346" r:id="rId9"/>
    <p:sldId id="327" r:id="rId10"/>
    <p:sldId id="341" r:id="rId11"/>
    <p:sldId id="308" r:id="rId12"/>
    <p:sldId id="263" r:id="rId13"/>
    <p:sldId id="317" r:id="rId14"/>
    <p:sldId id="313" r:id="rId15"/>
    <p:sldId id="326" r:id="rId16"/>
    <p:sldId id="325" r:id="rId17"/>
    <p:sldId id="298" r:id="rId18"/>
    <p:sldId id="331" r:id="rId19"/>
    <p:sldId id="309" r:id="rId20"/>
    <p:sldId id="310" r:id="rId21"/>
    <p:sldId id="270" r:id="rId22"/>
    <p:sldId id="269" r:id="rId23"/>
    <p:sldId id="294" r:id="rId24"/>
    <p:sldId id="281" r:id="rId25"/>
    <p:sldId id="330" r:id="rId26"/>
    <p:sldId id="287" r:id="rId27"/>
    <p:sldId id="338" r:id="rId28"/>
    <p:sldId id="266" r:id="rId29"/>
    <p:sldId id="280" r:id="rId30"/>
    <p:sldId id="295" r:id="rId31"/>
    <p:sldId id="279" r:id="rId32"/>
    <p:sldId id="345" r:id="rId33"/>
    <p:sldId id="311" r:id="rId34"/>
    <p:sldId id="264" r:id="rId35"/>
    <p:sldId id="291" r:id="rId36"/>
    <p:sldId id="292" r:id="rId37"/>
    <p:sldId id="316" r:id="rId38"/>
    <p:sldId id="320" r:id="rId39"/>
    <p:sldId id="321" r:id="rId40"/>
    <p:sldId id="344" r:id="rId41"/>
    <p:sldId id="277" r:id="rId42"/>
    <p:sldId id="276" r:id="rId43"/>
    <p:sldId id="274" r:id="rId44"/>
    <p:sldId id="314" r:id="rId45"/>
    <p:sldId id="340" r:id="rId46"/>
    <p:sldId id="329" r:id="rId47"/>
    <p:sldId id="289" r:id="rId48"/>
    <p:sldId id="296" r:id="rId49"/>
    <p:sldId id="290" r:id="rId50"/>
    <p:sldId id="305" r:id="rId51"/>
    <p:sldId id="304" r:id="rId52"/>
    <p:sldId id="307" r:id="rId53"/>
    <p:sldId id="306" r:id="rId54"/>
    <p:sldId id="275" r:id="rId55"/>
    <p:sldId id="303" r:id="rId56"/>
    <p:sldId id="318" r:id="rId57"/>
    <p:sldId id="333" r:id="rId58"/>
    <p:sldId id="334" r:id="rId59"/>
    <p:sldId id="335" r:id="rId60"/>
    <p:sldId id="337" r:id="rId61"/>
    <p:sldId id="336" r:id="rId62"/>
    <p:sldId id="273" r:id="rId63"/>
    <p:sldId id="272" r:id="rId64"/>
    <p:sldId id="283" r:id="rId65"/>
    <p:sldId id="301" r:id="rId66"/>
    <p:sldId id="302" r:id="rId67"/>
    <p:sldId id="285" r:id="rId68"/>
    <p:sldId id="286" r:id="rId69"/>
    <p:sldId id="288" r:id="rId70"/>
    <p:sldId id="297" r:id="rId71"/>
    <p:sldId id="299" r:id="rId72"/>
    <p:sldId id="278" r:id="rId73"/>
    <p:sldId id="332" r:id="rId74"/>
    <p:sldId id="342" r:id="rId75"/>
    <p:sldId id="343" r:id="rId76"/>
    <p:sldId id="328" r:id="rId77"/>
    <p:sldId id="319" r:id="rId78"/>
    <p:sldId id="315" r:id="rId79"/>
    <p:sldId id="284" r:id="rId80"/>
  </p:sldIdLst>
  <p:sldSz cx="9144000" cy="6858000" type="screen4x3"/>
  <p:notesSz cx="7099300" cy="10234613"/>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0" autoAdjust="0"/>
    <p:restoredTop sz="95103" autoAdjust="0"/>
  </p:normalViewPr>
  <p:slideViewPr>
    <p:cSldViewPr>
      <p:cViewPr varScale="1">
        <p:scale>
          <a:sx n="86" d="100"/>
          <a:sy n="86" d="100"/>
        </p:scale>
        <p:origin x="1349"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72"/>
    </p:cViewPr>
  </p:sorterViewPr>
  <p:notesViewPr>
    <p:cSldViewPr>
      <p:cViewPr varScale="1">
        <p:scale>
          <a:sx n="49" d="100"/>
          <a:sy n="49" d="100"/>
        </p:scale>
        <p:origin x="295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handoutMaster" Target="handoutMasters/handout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4E27475-BFF5-4CBE-B3BE-29E3AA9A2518}"/>
              </a:ext>
            </a:extLst>
          </p:cNvPr>
          <p:cNvSpPr>
            <a:spLocks noGrp="1" noChangeArrowheads="1"/>
          </p:cNvSpPr>
          <p:nvPr>
            <p:ph type="hdr" sz="quarter"/>
          </p:nvPr>
        </p:nvSpPr>
        <p:spPr bwMode="auto">
          <a:xfrm>
            <a:off x="0"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defTabSz="990600">
              <a:defRPr sz="1300"/>
            </a:lvl1pPr>
          </a:lstStyle>
          <a:p>
            <a:pPr>
              <a:defRPr/>
            </a:pPr>
            <a:endParaRPr lang="en-US" altLang="cs-CZ"/>
          </a:p>
        </p:txBody>
      </p:sp>
      <p:sp>
        <p:nvSpPr>
          <p:cNvPr id="40963" name="Rectangle 3">
            <a:extLst>
              <a:ext uri="{FF2B5EF4-FFF2-40B4-BE49-F238E27FC236}">
                <a16:creationId xmlns:a16="http://schemas.microsoft.com/office/drawing/2014/main" id="{B92DCCBE-D970-42A6-8511-3136304E1F25}"/>
              </a:ext>
            </a:extLst>
          </p:cNvPr>
          <p:cNvSpPr>
            <a:spLocks noGrp="1" noChangeArrowheads="1"/>
          </p:cNvSpPr>
          <p:nvPr>
            <p:ph type="dt" sz="quarter" idx="1"/>
          </p:nvPr>
        </p:nvSpPr>
        <p:spPr bwMode="auto">
          <a:xfrm>
            <a:off x="4022725"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algn="r" defTabSz="990600">
              <a:defRPr sz="1300"/>
            </a:lvl1pPr>
          </a:lstStyle>
          <a:p>
            <a:pPr>
              <a:defRPr/>
            </a:pPr>
            <a:endParaRPr lang="en-US" altLang="cs-CZ"/>
          </a:p>
        </p:txBody>
      </p:sp>
      <p:sp>
        <p:nvSpPr>
          <p:cNvPr id="40964" name="Rectangle 4">
            <a:extLst>
              <a:ext uri="{FF2B5EF4-FFF2-40B4-BE49-F238E27FC236}">
                <a16:creationId xmlns:a16="http://schemas.microsoft.com/office/drawing/2014/main" id="{029370E3-3B77-4C0E-88F5-366EA2977A18}"/>
              </a:ext>
            </a:extLst>
          </p:cNvPr>
          <p:cNvSpPr>
            <a:spLocks noGrp="1" noChangeArrowheads="1"/>
          </p:cNvSpPr>
          <p:nvPr>
            <p:ph type="ftr" sz="quarter" idx="2"/>
          </p:nvPr>
        </p:nvSpPr>
        <p:spPr bwMode="auto">
          <a:xfrm>
            <a:off x="0" y="9723438"/>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defTabSz="990600">
              <a:defRPr sz="1300"/>
            </a:lvl1pPr>
          </a:lstStyle>
          <a:p>
            <a:pPr>
              <a:defRPr/>
            </a:pPr>
            <a:endParaRPr lang="en-US" altLang="cs-CZ"/>
          </a:p>
        </p:txBody>
      </p:sp>
      <p:sp>
        <p:nvSpPr>
          <p:cNvPr id="40965" name="Rectangle 5">
            <a:extLst>
              <a:ext uri="{FF2B5EF4-FFF2-40B4-BE49-F238E27FC236}">
                <a16:creationId xmlns:a16="http://schemas.microsoft.com/office/drawing/2014/main" id="{CBE61ED3-6D96-4C26-B97D-598D0C3BE951}"/>
              </a:ext>
            </a:extLst>
          </p:cNvPr>
          <p:cNvSpPr>
            <a:spLocks noGrp="1" noChangeArrowheads="1"/>
          </p:cNvSpPr>
          <p:nvPr>
            <p:ph type="sldNum" sz="quarter" idx="3"/>
          </p:nvPr>
        </p:nvSpPr>
        <p:spPr bwMode="auto">
          <a:xfrm>
            <a:off x="4022725" y="9723438"/>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algn="r" defTabSz="990600">
              <a:defRPr sz="1300" smtClean="0"/>
            </a:lvl1pPr>
          </a:lstStyle>
          <a:p>
            <a:pPr>
              <a:defRPr/>
            </a:pPr>
            <a:fld id="{73A2FE2E-B71F-4A69-B558-27A7AA0C2EB4}"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71C3D3B0-67FD-4181-A244-56C455B67225}"/>
              </a:ext>
            </a:extLst>
          </p:cNvPr>
          <p:cNvSpPr>
            <a:spLocks noGrp="1" noChangeArrowheads="1"/>
          </p:cNvSpPr>
          <p:nvPr>
            <p:ph type="hdr" sz="quarter"/>
          </p:nvPr>
        </p:nvSpPr>
        <p:spPr bwMode="auto">
          <a:xfrm>
            <a:off x="0"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defTabSz="990600">
              <a:defRPr sz="1300"/>
            </a:lvl1pPr>
          </a:lstStyle>
          <a:p>
            <a:pPr>
              <a:defRPr/>
            </a:pPr>
            <a:endParaRPr lang="en-US" altLang="cs-CZ"/>
          </a:p>
        </p:txBody>
      </p:sp>
      <p:sp>
        <p:nvSpPr>
          <p:cNvPr id="43011" name="Rectangle 3">
            <a:extLst>
              <a:ext uri="{FF2B5EF4-FFF2-40B4-BE49-F238E27FC236}">
                <a16:creationId xmlns:a16="http://schemas.microsoft.com/office/drawing/2014/main" id="{93ECE4EF-85D1-4F95-9A49-62AC66B167CD}"/>
              </a:ext>
            </a:extLst>
          </p:cNvPr>
          <p:cNvSpPr>
            <a:spLocks noGrp="1" noChangeArrowheads="1"/>
          </p:cNvSpPr>
          <p:nvPr>
            <p:ph type="dt" idx="1"/>
          </p:nvPr>
        </p:nvSpPr>
        <p:spPr bwMode="auto">
          <a:xfrm>
            <a:off x="4022725"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algn="r" defTabSz="990600">
              <a:defRPr sz="1300"/>
            </a:lvl1pPr>
          </a:lstStyle>
          <a:p>
            <a:pPr>
              <a:defRPr/>
            </a:pPr>
            <a:endParaRPr lang="en-US" altLang="cs-CZ"/>
          </a:p>
        </p:txBody>
      </p:sp>
      <p:sp>
        <p:nvSpPr>
          <p:cNvPr id="3076" name="Rectangle 4">
            <a:extLst>
              <a:ext uri="{FF2B5EF4-FFF2-40B4-BE49-F238E27FC236}">
                <a16:creationId xmlns:a16="http://schemas.microsoft.com/office/drawing/2014/main" id="{0D92CEF2-BBDF-4CB7-9439-6A5922A37C8D}"/>
              </a:ext>
            </a:extLst>
          </p:cNvPr>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3" name="Rectangle 5">
            <a:extLst>
              <a:ext uri="{FF2B5EF4-FFF2-40B4-BE49-F238E27FC236}">
                <a16:creationId xmlns:a16="http://schemas.microsoft.com/office/drawing/2014/main" id="{EC9E72A3-31BE-47DD-B444-55768B6F6C1C}"/>
              </a:ext>
            </a:extLst>
          </p:cNvPr>
          <p:cNvSpPr>
            <a:spLocks noGrp="1" noChangeArrowheads="1"/>
          </p:cNvSpPr>
          <p:nvPr>
            <p:ph type="body" sz="quarter" idx="3"/>
          </p:nvPr>
        </p:nvSpPr>
        <p:spPr bwMode="auto">
          <a:xfrm>
            <a:off x="946150" y="4860925"/>
            <a:ext cx="5207000" cy="4605338"/>
          </a:xfrm>
          <a:prstGeom prst="rect">
            <a:avLst/>
          </a:prstGeom>
          <a:noFill/>
          <a:ln>
            <a:noFill/>
          </a:ln>
          <a:effectLst/>
        </p:spPr>
        <p:txBody>
          <a:bodyPr vert="horz" wrap="square" lIns="99048" tIns="49524" rIns="99048" bIns="49524" numCol="1" anchor="t" anchorCtr="0" compatLnSpc="1">
            <a:prstTxWarp prst="textNoShape">
              <a:avLst/>
            </a:prstTxWarp>
          </a:bodyPr>
          <a:lstStyle/>
          <a:p>
            <a:pPr lvl="0"/>
            <a:r>
              <a:rPr lang="en-US" altLang="cs-CZ" noProof="0"/>
              <a:t>Click to edit Master text styles</a:t>
            </a:r>
          </a:p>
          <a:p>
            <a:pPr lvl="1"/>
            <a:r>
              <a:rPr lang="en-US" altLang="cs-CZ" noProof="0"/>
              <a:t>Second level</a:t>
            </a:r>
          </a:p>
          <a:p>
            <a:pPr lvl="2"/>
            <a:r>
              <a:rPr lang="en-US" altLang="cs-CZ" noProof="0"/>
              <a:t>Third level</a:t>
            </a:r>
          </a:p>
          <a:p>
            <a:pPr lvl="3"/>
            <a:r>
              <a:rPr lang="en-US" altLang="cs-CZ" noProof="0"/>
              <a:t>Fourth level</a:t>
            </a:r>
          </a:p>
          <a:p>
            <a:pPr lvl="4"/>
            <a:r>
              <a:rPr lang="en-US" altLang="cs-CZ" noProof="0"/>
              <a:t>Fifth level</a:t>
            </a:r>
          </a:p>
        </p:txBody>
      </p:sp>
      <p:sp>
        <p:nvSpPr>
          <p:cNvPr id="43014" name="Rectangle 6">
            <a:extLst>
              <a:ext uri="{FF2B5EF4-FFF2-40B4-BE49-F238E27FC236}">
                <a16:creationId xmlns:a16="http://schemas.microsoft.com/office/drawing/2014/main" id="{3ABC4381-AE14-491E-91C7-229A445E360B}"/>
              </a:ext>
            </a:extLst>
          </p:cNvPr>
          <p:cNvSpPr>
            <a:spLocks noGrp="1" noChangeArrowheads="1"/>
          </p:cNvSpPr>
          <p:nvPr>
            <p:ph type="ftr" sz="quarter" idx="4"/>
          </p:nvPr>
        </p:nvSpPr>
        <p:spPr bwMode="auto">
          <a:xfrm>
            <a:off x="0" y="9723438"/>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defTabSz="990600">
              <a:defRPr sz="1300"/>
            </a:lvl1pPr>
          </a:lstStyle>
          <a:p>
            <a:pPr>
              <a:defRPr/>
            </a:pPr>
            <a:endParaRPr lang="en-US" altLang="cs-CZ"/>
          </a:p>
        </p:txBody>
      </p:sp>
      <p:sp>
        <p:nvSpPr>
          <p:cNvPr id="43015" name="Rectangle 7">
            <a:extLst>
              <a:ext uri="{FF2B5EF4-FFF2-40B4-BE49-F238E27FC236}">
                <a16:creationId xmlns:a16="http://schemas.microsoft.com/office/drawing/2014/main" id="{299C01E3-F64A-425D-8E26-437F26CB10AC}"/>
              </a:ext>
            </a:extLst>
          </p:cNvPr>
          <p:cNvSpPr>
            <a:spLocks noGrp="1" noChangeArrowheads="1"/>
          </p:cNvSpPr>
          <p:nvPr>
            <p:ph type="sldNum" sz="quarter" idx="5"/>
          </p:nvPr>
        </p:nvSpPr>
        <p:spPr bwMode="auto">
          <a:xfrm>
            <a:off x="4022725" y="9723438"/>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algn="r" defTabSz="990600">
              <a:defRPr sz="1300" smtClean="0"/>
            </a:lvl1pPr>
          </a:lstStyle>
          <a:p>
            <a:pPr>
              <a:defRPr/>
            </a:pPr>
            <a:fld id="{2A7CD42B-2DEF-475D-92C0-D5DD23AF5B7A}"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1B3CD3F6-256A-4DF8-90FF-9C801A1A7D3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180595AE-8FA4-4C18-BFF3-9A52A981818D}" type="slidenum">
              <a:rPr lang="en-US" altLang="cs-CZ" sz="1300"/>
              <a:pPr/>
              <a:t>1</a:t>
            </a:fld>
            <a:endParaRPr lang="en-US" altLang="cs-CZ" sz="1300"/>
          </a:p>
        </p:txBody>
      </p:sp>
      <p:sp>
        <p:nvSpPr>
          <p:cNvPr id="6147" name="Rectangle 2">
            <a:extLst>
              <a:ext uri="{FF2B5EF4-FFF2-40B4-BE49-F238E27FC236}">
                <a16:creationId xmlns:a16="http://schemas.microsoft.com/office/drawing/2014/main" id="{3FD2FBBA-341F-448B-A0BB-883E9C1CF543}"/>
              </a:ext>
            </a:extLst>
          </p:cNvPr>
          <p:cNvSpPr>
            <a:spLocks noGrp="1" noRot="1" noChangeAspect="1" noChangeArrowheads="1" noTextEdit="1"/>
          </p:cNvSpPr>
          <p:nvPr>
            <p:ph type="sldImg"/>
          </p:nvPr>
        </p:nvSpPr>
        <p:spPr>
          <a:xfrm>
            <a:off x="992188" y="768350"/>
            <a:ext cx="5114925" cy="3836988"/>
          </a:xfrm>
          <a:ln/>
        </p:spPr>
      </p:sp>
      <p:sp>
        <p:nvSpPr>
          <p:cNvPr id="6148" name="Rectangle 3">
            <a:extLst>
              <a:ext uri="{FF2B5EF4-FFF2-40B4-BE49-F238E27FC236}">
                <a16:creationId xmlns:a16="http://schemas.microsoft.com/office/drawing/2014/main" id="{65488FB3-B837-4FEC-91EC-61BDC4FAEB0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1FBA338-241C-475C-B55F-89B90738DA9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29BBFBB3-6081-4D56-8339-16620B06391E}" type="slidenum">
              <a:rPr lang="en-US" altLang="cs-CZ" sz="1300"/>
              <a:pPr/>
              <a:t>32</a:t>
            </a:fld>
            <a:endParaRPr lang="en-US" altLang="cs-CZ" sz="1300"/>
          </a:p>
        </p:txBody>
      </p:sp>
      <p:sp>
        <p:nvSpPr>
          <p:cNvPr id="47107" name="Rectangle 2">
            <a:extLst>
              <a:ext uri="{FF2B5EF4-FFF2-40B4-BE49-F238E27FC236}">
                <a16:creationId xmlns:a16="http://schemas.microsoft.com/office/drawing/2014/main" id="{FDC2B0C7-CE8B-401E-9257-04AFF73806D7}"/>
              </a:ext>
            </a:extLst>
          </p:cNvPr>
          <p:cNvSpPr>
            <a:spLocks noGrp="1" noRot="1" noChangeAspect="1" noChangeArrowheads="1" noTextEdit="1"/>
          </p:cNvSpPr>
          <p:nvPr>
            <p:ph type="sldImg"/>
          </p:nvPr>
        </p:nvSpPr>
        <p:spPr>
          <a:xfrm>
            <a:off x="992188" y="768350"/>
            <a:ext cx="5114925" cy="3836988"/>
          </a:xfrm>
          <a:ln/>
        </p:spPr>
      </p:sp>
      <p:sp>
        <p:nvSpPr>
          <p:cNvPr id="47108" name="Rectangle 3">
            <a:extLst>
              <a:ext uri="{FF2B5EF4-FFF2-40B4-BE49-F238E27FC236}">
                <a16:creationId xmlns:a16="http://schemas.microsoft.com/office/drawing/2014/main" id="{88147B1E-9D55-4351-A112-1FC77FF4E2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50058EEC-E27A-4260-821E-1D3C3D76730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D9C77615-CE25-4B3D-94D9-12AAB403E920}" type="slidenum">
              <a:rPr lang="en-US" altLang="cs-CZ" sz="1300"/>
              <a:pPr/>
              <a:t>33</a:t>
            </a:fld>
            <a:endParaRPr lang="en-US" altLang="cs-CZ" sz="1300"/>
          </a:p>
        </p:txBody>
      </p:sp>
      <p:sp>
        <p:nvSpPr>
          <p:cNvPr id="49155" name="Rectangle 2">
            <a:extLst>
              <a:ext uri="{FF2B5EF4-FFF2-40B4-BE49-F238E27FC236}">
                <a16:creationId xmlns:a16="http://schemas.microsoft.com/office/drawing/2014/main" id="{FBFD33D5-3051-461A-9365-3A6BABC77778}"/>
              </a:ext>
            </a:extLst>
          </p:cNvPr>
          <p:cNvSpPr>
            <a:spLocks noGrp="1" noRot="1" noChangeAspect="1" noChangeArrowheads="1" noTextEdit="1"/>
          </p:cNvSpPr>
          <p:nvPr>
            <p:ph type="sldImg"/>
          </p:nvPr>
        </p:nvSpPr>
        <p:spPr>
          <a:xfrm>
            <a:off x="992188" y="768350"/>
            <a:ext cx="5114925" cy="3836988"/>
          </a:xfrm>
          <a:ln/>
        </p:spPr>
      </p:sp>
      <p:sp>
        <p:nvSpPr>
          <p:cNvPr id="49156" name="Rectangle 3">
            <a:extLst>
              <a:ext uri="{FF2B5EF4-FFF2-40B4-BE49-F238E27FC236}">
                <a16:creationId xmlns:a16="http://schemas.microsoft.com/office/drawing/2014/main" id="{E50FBB9A-A53E-47CE-8C1E-3B9BA8FF4B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3B3E98E7-E55B-43B4-9568-EAF0E9843A8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45ED78CD-760D-4CEF-BFF0-463F6229C204}" type="slidenum">
              <a:rPr lang="en-US" altLang="cs-CZ" sz="1300"/>
              <a:pPr/>
              <a:t>40</a:t>
            </a:fld>
            <a:endParaRPr lang="en-US" altLang="cs-CZ" sz="1300"/>
          </a:p>
        </p:txBody>
      </p:sp>
      <p:sp>
        <p:nvSpPr>
          <p:cNvPr id="57347" name="Rectangle 2">
            <a:extLst>
              <a:ext uri="{FF2B5EF4-FFF2-40B4-BE49-F238E27FC236}">
                <a16:creationId xmlns:a16="http://schemas.microsoft.com/office/drawing/2014/main" id="{816F8778-4AE8-439F-A6D6-CEBDE1E7A95F}"/>
              </a:ext>
            </a:extLst>
          </p:cNvPr>
          <p:cNvSpPr>
            <a:spLocks noGrp="1" noRot="1" noChangeAspect="1" noChangeArrowheads="1" noTextEdit="1"/>
          </p:cNvSpPr>
          <p:nvPr>
            <p:ph type="sldImg"/>
          </p:nvPr>
        </p:nvSpPr>
        <p:spPr>
          <a:xfrm>
            <a:off x="992188" y="768350"/>
            <a:ext cx="5114925" cy="3836988"/>
          </a:xfrm>
          <a:ln/>
        </p:spPr>
      </p:sp>
      <p:sp>
        <p:nvSpPr>
          <p:cNvPr id="57348" name="Rectangle 3">
            <a:extLst>
              <a:ext uri="{FF2B5EF4-FFF2-40B4-BE49-F238E27FC236}">
                <a16:creationId xmlns:a16="http://schemas.microsoft.com/office/drawing/2014/main" id="{8EBE0FCE-B23E-454B-9DC4-8F93D7EC45D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9E00AF33-7F83-48E1-AEA1-3940927A75E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428B0B96-3639-4E42-BF46-F67A614FDF59}" type="slidenum">
              <a:rPr lang="en-US" altLang="cs-CZ" sz="1300"/>
              <a:pPr/>
              <a:t>41</a:t>
            </a:fld>
            <a:endParaRPr lang="en-US" altLang="cs-CZ" sz="1300"/>
          </a:p>
        </p:txBody>
      </p:sp>
      <p:sp>
        <p:nvSpPr>
          <p:cNvPr id="59395" name="Rectangle 2">
            <a:extLst>
              <a:ext uri="{FF2B5EF4-FFF2-40B4-BE49-F238E27FC236}">
                <a16:creationId xmlns:a16="http://schemas.microsoft.com/office/drawing/2014/main" id="{76FDB7A1-751B-486B-AD54-18FF8081EB59}"/>
              </a:ext>
            </a:extLst>
          </p:cNvPr>
          <p:cNvSpPr>
            <a:spLocks noGrp="1" noRot="1" noChangeAspect="1" noChangeArrowheads="1" noTextEdit="1"/>
          </p:cNvSpPr>
          <p:nvPr>
            <p:ph type="sldImg"/>
          </p:nvPr>
        </p:nvSpPr>
        <p:spPr>
          <a:xfrm>
            <a:off x="992188" y="768350"/>
            <a:ext cx="5114925" cy="3836988"/>
          </a:xfrm>
          <a:ln/>
        </p:spPr>
      </p:sp>
      <p:sp>
        <p:nvSpPr>
          <p:cNvPr id="59396" name="Rectangle 3">
            <a:extLst>
              <a:ext uri="{FF2B5EF4-FFF2-40B4-BE49-F238E27FC236}">
                <a16:creationId xmlns:a16="http://schemas.microsoft.com/office/drawing/2014/main" id="{C2DC69EE-4291-4C8A-B506-15E6A01721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26ABE597-1F99-4907-BB21-FF28D87DBA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80164F66-3E17-48B0-9D63-7C40FCA942EA}" type="slidenum">
              <a:rPr lang="en-US" altLang="cs-CZ" sz="1300"/>
              <a:pPr/>
              <a:t>42</a:t>
            </a:fld>
            <a:endParaRPr lang="en-US" altLang="cs-CZ" sz="1300"/>
          </a:p>
        </p:txBody>
      </p:sp>
      <p:sp>
        <p:nvSpPr>
          <p:cNvPr id="61443" name="Rectangle 2">
            <a:extLst>
              <a:ext uri="{FF2B5EF4-FFF2-40B4-BE49-F238E27FC236}">
                <a16:creationId xmlns:a16="http://schemas.microsoft.com/office/drawing/2014/main" id="{D483EF33-78C6-4981-AE10-6F259C0E7CDF}"/>
              </a:ext>
            </a:extLst>
          </p:cNvPr>
          <p:cNvSpPr>
            <a:spLocks noGrp="1" noRot="1" noChangeAspect="1" noChangeArrowheads="1" noTextEdit="1"/>
          </p:cNvSpPr>
          <p:nvPr>
            <p:ph type="sldImg"/>
          </p:nvPr>
        </p:nvSpPr>
        <p:spPr>
          <a:xfrm>
            <a:off x="992188" y="768350"/>
            <a:ext cx="5114925" cy="3836988"/>
          </a:xfrm>
          <a:ln/>
        </p:spPr>
      </p:sp>
      <p:sp>
        <p:nvSpPr>
          <p:cNvPr id="61444" name="Rectangle 3">
            <a:extLst>
              <a:ext uri="{FF2B5EF4-FFF2-40B4-BE49-F238E27FC236}">
                <a16:creationId xmlns:a16="http://schemas.microsoft.com/office/drawing/2014/main" id="{A984C9CB-2B0C-4FFD-8B3E-45615699E62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BF6DFE2F-25B5-4D52-BE99-865278E3D64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3975952C-070E-4C08-A5C2-73AC1AED8791}" type="slidenum">
              <a:rPr lang="en-US" altLang="cs-CZ" sz="1300"/>
              <a:pPr/>
              <a:t>50</a:t>
            </a:fld>
            <a:endParaRPr lang="en-US" altLang="cs-CZ" sz="1300"/>
          </a:p>
        </p:txBody>
      </p:sp>
      <p:sp>
        <p:nvSpPr>
          <p:cNvPr id="70659" name="Rectangle 2">
            <a:extLst>
              <a:ext uri="{FF2B5EF4-FFF2-40B4-BE49-F238E27FC236}">
                <a16:creationId xmlns:a16="http://schemas.microsoft.com/office/drawing/2014/main" id="{6A464BD7-B101-4557-B45E-8BE177E73C82}"/>
              </a:ext>
            </a:extLst>
          </p:cNvPr>
          <p:cNvSpPr>
            <a:spLocks noGrp="1" noRot="1" noChangeAspect="1" noChangeArrowheads="1" noTextEdit="1"/>
          </p:cNvSpPr>
          <p:nvPr>
            <p:ph type="sldImg"/>
          </p:nvPr>
        </p:nvSpPr>
        <p:spPr>
          <a:xfrm>
            <a:off x="992188" y="768350"/>
            <a:ext cx="5114925" cy="3836988"/>
          </a:xfrm>
          <a:ln/>
        </p:spPr>
      </p:sp>
      <p:sp>
        <p:nvSpPr>
          <p:cNvPr id="70660" name="Rectangle 3">
            <a:extLst>
              <a:ext uri="{FF2B5EF4-FFF2-40B4-BE49-F238E27FC236}">
                <a16:creationId xmlns:a16="http://schemas.microsoft.com/office/drawing/2014/main" id="{9E298FF0-13B7-4828-B74E-8A82ABD850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59B0A31B-81EA-42E6-AAEE-D4AB015D83A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B89BA776-161B-4639-ACCC-BFC1761712E3}" type="slidenum">
              <a:rPr lang="en-US" altLang="cs-CZ" sz="1300"/>
              <a:pPr/>
              <a:t>53</a:t>
            </a:fld>
            <a:endParaRPr lang="en-US" altLang="cs-CZ" sz="1300"/>
          </a:p>
        </p:txBody>
      </p:sp>
      <p:sp>
        <p:nvSpPr>
          <p:cNvPr id="74755" name="Rectangle 2">
            <a:extLst>
              <a:ext uri="{FF2B5EF4-FFF2-40B4-BE49-F238E27FC236}">
                <a16:creationId xmlns:a16="http://schemas.microsoft.com/office/drawing/2014/main" id="{F5007FC2-4D09-41D1-9D18-4CD389C39CE5}"/>
              </a:ext>
            </a:extLst>
          </p:cNvPr>
          <p:cNvSpPr>
            <a:spLocks noGrp="1" noRot="1" noChangeAspect="1" noChangeArrowheads="1" noTextEdit="1"/>
          </p:cNvSpPr>
          <p:nvPr>
            <p:ph type="sldImg"/>
          </p:nvPr>
        </p:nvSpPr>
        <p:spPr>
          <a:xfrm>
            <a:off x="992188" y="768350"/>
            <a:ext cx="5114925" cy="3836988"/>
          </a:xfrm>
          <a:ln/>
        </p:spPr>
      </p:sp>
      <p:sp>
        <p:nvSpPr>
          <p:cNvPr id="74756" name="Rectangle 3">
            <a:extLst>
              <a:ext uri="{FF2B5EF4-FFF2-40B4-BE49-F238E27FC236}">
                <a16:creationId xmlns:a16="http://schemas.microsoft.com/office/drawing/2014/main" id="{0BD05110-DCE4-4279-8B4D-ED03153DD19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20B855B7-1908-4977-9276-C81FFB249C2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F87976BC-10D5-43D2-A751-3E8593CEE911}" type="slidenum">
              <a:rPr lang="en-US" altLang="cs-CZ" sz="1300"/>
              <a:pPr/>
              <a:t>61</a:t>
            </a:fld>
            <a:endParaRPr lang="en-US" altLang="cs-CZ" sz="1300"/>
          </a:p>
        </p:txBody>
      </p:sp>
      <p:sp>
        <p:nvSpPr>
          <p:cNvPr id="83971" name="Rectangle 2">
            <a:extLst>
              <a:ext uri="{FF2B5EF4-FFF2-40B4-BE49-F238E27FC236}">
                <a16:creationId xmlns:a16="http://schemas.microsoft.com/office/drawing/2014/main" id="{2080F77C-589F-4642-B170-9A7ECAB5B802}"/>
              </a:ext>
            </a:extLst>
          </p:cNvPr>
          <p:cNvSpPr>
            <a:spLocks noGrp="1" noRot="1" noChangeAspect="1" noChangeArrowheads="1" noTextEdit="1"/>
          </p:cNvSpPr>
          <p:nvPr>
            <p:ph type="sldImg"/>
          </p:nvPr>
        </p:nvSpPr>
        <p:spPr>
          <a:xfrm>
            <a:off x="992188" y="768350"/>
            <a:ext cx="5114925" cy="3836988"/>
          </a:xfrm>
          <a:ln/>
        </p:spPr>
      </p:sp>
      <p:sp>
        <p:nvSpPr>
          <p:cNvPr id="83972" name="Rectangle 3">
            <a:extLst>
              <a:ext uri="{FF2B5EF4-FFF2-40B4-BE49-F238E27FC236}">
                <a16:creationId xmlns:a16="http://schemas.microsoft.com/office/drawing/2014/main" id="{596403DB-7649-415F-8C4B-7C5274065DE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26931800-3E58-4F43-914E-98F0A89A666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A3ADA32E-B1AF-44C9-A386-8EDC8AD4D4D5}" type="slidenum">
              <a:rPr lang="en-US" altLang="cs-CZ" sz="1300"/>
              <a:pPr/>
              <a:t>62</a:t>
            </a:fld>
            <a:endParaRPr lang="en-US" altLang="cs-CZ" sz="1300"/>
          </a:p>
        </p:txBody>
      </p:sp>
      <p:sp>
        <p:nvSpPr>
          <p:cNvPr id="86019" name="Rectangle 2">
            <a:extLst>
              <a:ext uri="{FF2B5EF4-FFF2-40B4-BE49-F238E27FC236}">
                <a16:creationId xmlns:a16="http://schemas.microsoft.com/office/drawing/2014/main" id="{8E32D4F1-058D-4BBC-8490-0B8E7A3C08DF}"/>
              </a:ext>
            </a:extLst>
          </p:cNvPr>
          <p:cNvSpPr>
            <a:spLocks noGrp="1" noRot="1" noChangeAspect="1" noChangeArrowheads="1" noTextEdit="1"/>
          </p:cNvSpPr>
          <p:nvPr>
            <p:ph type="sldImg"/>
          </p:nvPr>
        </p:nvSpPr>
        <p:spPr>
          <a:xfrm>
            <a:off x="992188" y="768350"/>
            <a:ext cx="5114925" cy="3836988"/>
          </a:xfrm>
          <a:ln/>
        </p:spPr>
      </p:sp>
      <p:sp>
        <p:nvSpPr>
          <p:cNvPr id="86020" name="Rectangle 3">
            <a:extLst>
              <a:ext uri="{FF2B5EF4-FFF2-40B4-BE49-F238E27FC236}">
                <a16:creationId xmlns:a16="http://schemas.microsoft.com/office/drawing/2014/main" id="{5B17D29D-2191-4D51-9DDF-659416CA3C0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FB400915-EE13-4FFE-9ADE-10EE982785F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F092640A-A557-472E-8B0A-09F33864993F}" type="slidenum">
              <a:rPr lang="en-US" altLang="cs-CZ" sz="1300"/>
              <a:pPr/>
              <a:t>63</a:t>
            </a:fld>
            <a:endParaRPr lang="en-US" altLang="cs-CZ" sz="1300"/>
          </a:p>
        </p:txBody>
      </p:sp>
      <p:sp>
        <p:nvSpPr>
          <p:cNvPr id="88067" name="Rectangle 2">
            <a:extLst>
              <a:ext uri="{FF2B5EF4-FFF2-40B4-BE49-F238E27FC236}">
                <a16:creationId xmlns:a16="http://schemas.microsoft.com/office/drawing/2014/main" id="{CAA2F617-1BEA-45F4-A24A-3C44EB94800A}"/>
              </a:ext>
            </a:extLst>
          </p:cNvPr>
          <p:cNvSpPr>
            <a:spLocks noGrp="1" noRot="1" noChangeAspect="1" noChangeArrowheads="1" noTextEdit="1"/>
          </p:cNvSpPr>
          <p:nvPr>
            <p:ph type="sldImg"/>
          </p:nvPr>
        </p:nvSpPr>
        <p:spPr>
          <a:xfrm>
            <a:off x="992188" y="768350"/>
            <a:ext cx="5114925" cy="3836988"/>
          </a:xfrm>
          <a:ln/>
        </p:spPr>
      </p:sp>
      <p:sp>
        <p:nvSpPr>
          <p:cNvPr id="88068" name="Rectangle 3">
            <a:extLst>
              <a:ext uri="{FF2B5EF4-FFF2-40B4-BE49-F238E27FC236}">
                <a16:creationId xmlns:a16="http://schemas.microsoft.com/office/drawing/2014/main" id="{66BCBA67-93CD-40FC-82A3-D4FC1775960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721EDB05-947A-4CED-98D2-4E347276B19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AA228950-4A53-45F4-AC25-BFD18B97F2E8}" type="slidenum">
              <a:rPr lang="en-US" altLang="cs-CZ" sz="1300"/>
              <a:pPr/>
              <a:t>3</a:t>
            </a:fld>
            <a:endParaRPr lang="en-US" altLang="cs-CZ" sz="1300"/>
          </a:p>
        </p:txBody>
      </p:sp>
      <p:sp>
        <p:nvSpPr>
          <p:cNvPr id="9219" name="Rectangle 2">
            <a:extLst>
              <a:ext uri="{FF2B5EF4-FFF2-40B4-BE49-F238E27FC236}">
                <a16:creationId xmlns:a16="http://schemas.microsoft.com/office/drawing/2014/main" id="{7FBA34C6-E4EB-4092-9531-92C1B9891596}"/>
              </a:ext>
            </a:extLst>
          </p:cNvPr>
          <p:cNvSpPr>
            <a:spLocks noGrp="1" noRot="1" noChangeAspect="1" noChangeArrowheads="1" noTextEdit="1"/>
          </p:cNvSpPr>
          <p:nvPr>
            <p:ph type="sldImg"/>
          </p:nvPr>
        </p:nvSpPr>
        <p:spPr>
          <a:xfrm>
            <a:off x="992188" y="768350"/>
            <a:ext cx="5114925" cy="3836988"/>
          </a:xfrm>
          <a:ln/>
        </p:spPr>
      </p:sp>
      <p:sp>
        <p:nvSpPr>
          <p:cNvPr id="9220" name="Rectangle 3">
            <a:extLst>
              <a:ext uri="{FF2B5EF4-FFF2-40B4-BE49-F238E27FC236}">
                <a16:creationId xmlns:a16="http://schemas.microsoft.com/office/drawing/2014/main" id="{2A1ABAA4-D110-4C9B-A2A4-DEFFB0E0A91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0ECDEEB2-B954-4382-AF79-AFE313D5BC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5B8AB01D-5280-41B1-B60F-F68099E9F758}" type="slidenum">
              <a:rPr lang="en-US" altLang="cs-CZ" sz="1300"/>
              <a:pPr/>
              <a:t>64</a:t>
            </a:fld>
            <a:endParaRPr lang="en-US" altLang="cs-CZ" sz="1300"/>
          </a:p>
        </p:txBody>
      </p:sp>
      <p:sp>
        <p:nvSpPr>
          <p:cNvPr id="90115" name="Rectangle 2">
            <a:extLst>
              <a:ext uri="{FF2B5EF4-FFF2-40B4-BE49-F238E27FC236}">
                <a16:creationId xmlns:a16="http://schemas.microsoft.com/office/drawing/2014/main" id="{E7CB736E-8542-4FC5-BBBE-DA0CA0D2A38A}"/>
              </a:ext>
            </a:extLst>
          </p:cNvPr>
          <p:cNvSpPr>
            <a:spLocks noGrp="1" noRot="1" noChangeAspect="1" noChangeArrowheads="1" noTextEdit="1"/>
          </p:cNvSpPr>
          <p:nvPr>
            <p:ph type="sldImg"/>
          </p:nvPr>
        </p:nvSpPr>
        <p:spPr>
          <a:xfrm>
            <a:off x="992188" y="768350"/>
            <a:ext cx="5114925" cy="3836988"/>
          </a:xfrm>
          <a:ln/>
        </p:spPr>
      </p:sp>
      <p:sp>
        <p:nvSpPr>
          <p:cNvPr id="90116" name="Rectangle 3">
            <a:extLst>
              <a:ext uri="{FF2B5EF4-FFF2-40B4-BE49-F238E27FC236}">
                <a16:creationId xmlns:a16="http://schemas.microsoft.com/office/drawing/2014/main" id="{D43EB8E0-83E4-4ABE-92F5-CC0AA5F184D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E2A186E1-0CF1-482C-BCD3-20BB948996B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30CD1643-0EF1-4C37-AD61-FB7B7DF66E20}" type="slidenum">
              <a:rPr lang="en-US" altLang="cs-CZ" sz="1300"/>
              <a:pPr/>
              <a:t>65</a:t>
            </a:fld>
            <a:endParaRPr lang="en-US" altLang="cs-CZ" sz="1300"/>
          </a:p>
        </p:txBody>
      </p:sp>
      <p:sp>
        <p:nvSpPr>
          <p:cNvPr id="92163" name="Rectangle 2">
            <a:extLst>
              <a:ext uri="{FF2B5EF4-FFF2-40B4-BE49-F238E27FC236}">
                <a16:creationId xmlns:a16="http://schemas.microsoft.com/office/drawing/2014/main" id="{2B1367F1-60B6-4786-8A17-3F8C3E47AE3F}"/>
              </a:ext>
            </a:extLst>
          </p:cNvPr>
          <p:cNvSpPr>
            <a:spLocks noGrp="1" noRot="1" noChangeAspect="1" noChangeArrowheads="1" noTextEdit="1"/>
          </p:cNvSpPr>
          <p:nvPr>
            <p:ph type="sldImg"/>
          </p:nvPr>
        </p:nvSpPr>
        <p:spPr>
          <a:xfrm>
            <a:off x="992188" y="768350"/>
            <a:ext cx="5114925" cy="3836988"/>
          </a:xfrm>
          <a:ln/>
        </p:spPr>
      </p:sp>
      <p:sp>
        <p:nvSpPr>
          <p:cNvPr id="92164" name="Rectangle 3">
            <a:extLst>
              <a:ext uri="{FF2B5EF4-FFF2-40B4-BE49-F238E27FC236}">
                <a16:creationId xmlns:a16="http://schemas.microsoft.com/office/drawing/2014/main" id="{577A1287-B403-4E07-A077-818A66EC4F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659FEAA8-60B4-4AA0-8CE9-7ACDB0D6D7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3AE08FD7-9DB7-4955-908B-3F70D366F248}" type="slidenum">
              <a:rPr lang="en-US" altLang="cs-CZ" sz="1300"/>
              <a:pPr/>
              <a:t>71</a:t>
            </a:fld>
            <a:endParaRPr lang="en-US" altLang="cs-CZ" sz="1300"/>
          </a:p>
        </p:txBody>
      </p:sp>
      <p:sp>
        <p:nvSpPr>
          <p:cNvPr id="99331" name="Rectangle 2">
            <a:extLst>
              <a:ext uri="{FF2B5EF4-FFF2-40B4-BE49-F238E27FC236}">
                <a16:creationId xmlns:a16="http://schemas.microsoft.com/office/drawing/2014/main" id="{64E1DBC4-8887-4C4F-B039-CA92BA67AFD1}"/>
              </a:ext>
            </a:extLst>
          </p:cNvPr>
          <p:cNvSpPr>
            <a:spLocks noGrp="1" noRot="1" noChangeAspect="1" noChangeArrowheads="1" noTextEdit="1"/>
          </p:cNvSpPr>
          <p:nvPr>
            <p:ph type="sldImg"/>
          </p:nvPr>
        </p:nvSpPr>
        <p:spPr>
          <a:xfrm>
            <a:off x="992188" y="768350"/>
            <a:ext cx="5114925" cy="3836988"/>
          </a:xfrm>
          <a:ln/>
        </p:spPr>
      </p:sp>
      <p:sp>
        <p:nvSpPr>
          <p:cNvPr id="99332" name="Rectangle 3">
            <a:extLst>
              <a:ext uri="{FF2B5EF4-FFF2-40B4-BE49-F238E27FC236}">
                <a16:creationId xmlns:a16="http://schemas.microsoft.com/office/drawing/2014/main" id="{FF5B2CB6-1F99-4B0D-97D7-A2D827B886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A3AE56AB-59D3-4AAA-912F-F834668B8A3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2B88575B-F650-4563-85E8-7D529844CB4C}" type="slidenum">
              <a:rPr lang="en-US" altLang="cs-CZ" sz="1300"/>
              <a:pPr/>
              <a:t>78</a:t>
            </a:fld>
            <a:endParaRPr lang="en-US" altLang="cs-CZ" sz="1300"/>
          </a:p>
        </p:txBody>
      </p:sp>
      <p:sp>
        <p:nvSpPr>
          <p:cNvPr id="107523" name="Rectangle 2">
            <a:extLst>
              <a:ext uri="{FF2B5EF4-FFF2-40B4-BE49-F238E27FC236}">
                <a16:creationId xmlns:a16="http://schemas.microsoft.com/office/drawing/2014/main" id="{39737EE0-034A-4EC7-AB67-24A9494542B4}"/>
              </a:ext>
            </a:extLst>
          </p:cNvPr>
          <p:cNvSpPr>
            <a:spLocks noGrp="1" noRot="1" noChangeAspect="1" noChangeArrowheads="1" noTextEdit="1"/>
          </p:cNvSpPr>
          <p:nvPr>
            <p:ph type="sldImg"/>
          </p:nvPr>
        </p:nvSpPr>
        <p:spPr>
          <a:xfrm>
            <a:off x="992188" y="768350"/>
            <a:ext cx="5114925" cy="3836988"/>
          </a:xfrm>
          <a:ln/>
        </p:spPr>
      </p:sp>
      <p:sp>
        <p:nvSpPr>
          <p:cNvPr id="107524" name="Rectangle 3">
            <a:extLst>
              <a:ext uri="{FF2B5EF4-FFF2-40B4-BE49-F238E27FC236}">
                <a16:creationId xmlns:a16="http://schemas.microsoft.com/office/drawing/2014/main" id="{ABEB8B04-1125-43F3-808E-641CEF635BDA}"/>
              </a:ext>
            </a:extLst>
          </p:cNvPr>
          <p:cNvSpPr>
            <a:spLocks noGrp="1" noChangeArrowheads="1"/>
          </p:cNvSpPr>
          <p:nvPr>
            <p:ph type="body" idx="1"/>
          </p:nvPr>
        </p:nvSpPr>
        <p:spPr>
          <a:xfrm>
            <a:off x="709613" y="4860925"/>
            <a:ext cx="5680075"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77379D1D-6256-44FB-8761-E5806884BBC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62895622-0A7F-4688-B6C5-D1C8F6EFF3E7}" type="slidenum">
              <a:rPr lang="en-US" altLang="cs-CZ" sz="1300"/>
              <a:pPr/>
              <a:t>11</a:t>
            </a:fld>
            <a:endParaRPr lang="en-US" altLang="cs-CZ" sz="1300"/>
          </a:p>
        </p:txBody>
      </p:sp>
      <p:sp>
        <p:nvSpPr>
          <p:cNvPr id="18435" name="Rectangle 2">
            <a:extLst>
              <a:ext uri="{FF2B5EF4-FFF2-40B4-BE49-F238E27FC236}">
                <a16:creationId xmlns:a16="http://schemas.microsoft.com/office/drawing/2014/main" id="{8D38557F-AF91-4D5C-A0AB-C04F7664466E}"/>
              </a:ext>
            </a:extLst>
          </p:cNvPr>
          <p:cNvSpPr>
            <a:spLocks noGrp="1" noRot="1" noChangeAspect="1" noChangeArrowheads="1" noTextEdit="1"/>
          </p:cNvSpPr>
          <p:nvPr>
            <p:ph type="sldImg"/>
          </p:nvPr>
        </p:nvSpPr>
        <p:spPr>
          <a:xfrm>
            <a:off x="992188" y="768350"/>
            <a:ext cx="5114925" cy="3836988"/>
          </a:xfrm>
          <a:ln/>
        </p:spPr>
      </p:sp>
      <p:sp>
        <p:nvSpPr>
          <p:cNvPr id="18436" name="Rectangle 3">
            <a:extLst>
              <a:ext uri="{FF2B5EF4-FFF2-40B4-BE49-F238E27FC236}">
                <a16:creationId xmlns:a16="http://schemas.microsoft.com/office/drawing/2014/main" id="{01DCC9CE-4CB0-44DE-ABBD-CFE3760509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8E7CA9E8-0B52-465B-9135-2420772B969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83C5DAF3-E77E-40BE-8624-B98FD703A344}" type="slidenum">
              <a:rPr lang="en-US" altLang="cs-CZ" sz="1300"/>
              <a:pPr/>
              <a:t>20</a:t>
            </a:fld>
            <a:endParaRPr lang="en-US" altLang="cs-CZ" sz="1300"/>
          </a:p>
        </p:txBody>
      </p:sp>
      <p:sp>
        <p:nvSpPr>
          <p:cNvPr id="28675" name="Rectangle 2">
            <a:extLst>
              <a:ext uri="{FF2B5EF4-FFF2-40B4-BE49-F238E27FC236}">
                <a16:creationId xmlns:a16="http://schemas.microsoft.com/office/drawing/2014/main" id="{279F7C12-6E19-4D5C-90C6-CA5FBCE25A6B}"/>
              </a:ext>
            </a:extLst>
          </p:cNvPr>
          <p:cNvSpPr>
            <a:spLocks noGrp="1" noRot="1" noChangeAspect="1" noChangeArrowheads="1" noTextEdit="1"/>
          </p:cNvSpPr>
          <p:nvPr>
            <p:ph type="sldImg"/>
          </p:nvPr>
        </p:nvSpPr>
        <p:spPr>
          <a:xfrm>
            <a:off x="992188" y="768350"/>
            <a:ext cx="5114925" cy="3836988"/>
          </a:xfrm>
          <a:ln/>
        </p:spPr>
      </p:sp>
      <p:sp>
        <p:nvSpPr>
          <p:cNvPr id="28676" name="Rectangle 3">
            <a:extLst>
              <a:ext uri="{FF2B5EF4-FFF2-40B4-BE49-F238E27FC236}">
                <a16:creationId xmlns:a16="http://schemas.microsoft.com/office/drawing/2014/main" id="{BCFA160C-9205-49C6-AD53-207BFA9EB3B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BBAA4104-FD76-4B48-AEA7-3F29D24F31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67FAFDBD-DDC0-4D14-90F7-B64538556B82}" type="slidenum">
              <a:rPr lang="en-US" altLang="cs-CZ" sz="1300"/>
              <a:pPr/>
              <a:t>21</a:t>
            </a:fld>
            <a:endParaRPr lang="en-US" altLang="cs-CZ" sz="1300"/>
          </a:p>
        </p:txBody>
      </p:sp>
      <p:sp>
        <p:nvSpPr>
          <p:cNvPr id="30723" name="Rectangle 2">
            <a:extLst>
              <a:ext uri="{FF2B5EF4-FFF2-40B4-BE49-F238E27FC236}">
                <a16:creationId xmlns:a16="http://schemas.microsoft.com/office/drawing/2014/main" id="{D0B97013-65F2-4B43-8453-4E883E40F8E0}"/>
              </a:ext>
            </a:extLst>
          </p:cNvPr>
          <p:cNvSpPr>
            <a:spLocks noGrp="1" noRot="1" noChangeAspect="1" noChangeArrowheads="1" noTextEdit="1"/>
          </p:cNvSpPr>
          <p:nvPr>
            <p:ph type="sldImg"/>
          </p:nvPr>
        </p:nvSpPr>
        <p:spPr>
          <a:xfrm>
            <a:off x="992188" y="768350"/>
            <a:ext cx="5114925" cy="3836988"/>
          </a:xfrm>
          <a:ln/>
        </p:spPr>
      </p:sp>
      <p:sp>
        <p:nvSpPr>
          <p:cNvPr id="30724" name="Rectangle 3">
            <a:extLst>
              <a:ext uri="{FF2B5EF4-FFF2-40B4-BE49-F238E27FC236}">
                <a16:creationId xmlns:a16="http://schemas.microsoft.com/office/drawing/2014/main" id="{0F17E699-3FB5-4630-BF2B-65472E114B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D69845E-09A4-434C-82E8-74F8071D50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94957432-E44D-4C6F-BBBE-ED8D0A770632}" type="slidenum">
              <a:rPr lang="en-US" altLang="cs-CZ" sz="1300"/>
              <a:pPr/>
              <a:t>23</a:t>
            </a:fld>
            <a:endParaRPr lang="en-US" altLang="cs-CZ" sz="1300"/>
          </a:p>
        </p:txBody>
      </p:sp>
      <p:sp>
        <p:nvSpPr>
          <p:cNvPr id="33795" name="Rectangle 2">
            <a:extLst>
              <a:ext uri="{FF2B5EF4-FFF2-40B4-BE49-F238E27FC236}">
                <a16:creationId xmlns:a16="http://schemas.microsoft.com/office/drawing/2014/main" id="{69235F0F-2C1C-4D98-8D9B-0D6E7DFEBD68}"/>
              </a:ext>
            </a:extLst>
          </p:cNvPr>
          <p:cNvSpPr>
            <a:spLocks noGrp="1" noRot="1" noChangeAspect="1" noChangeArrowheads="1" noTextEdit="1"/>
          </p:cNvSpPr>
          <p:nvPr>
            <p:ph type="sldImg"/>
          </p:nvPr>
        </p:nvSpPr>
        <p:spPr>
          <a:xfrm>
            <a:off x="992188" y="768350"/>
            <a:ext cx="5114925" cy="3836988"/>
          </a:xfrm>
          <a:ln/>
        </p:spPr>
      </p:sp>
      <p:sp>
        <p:nvSpPr>
          <p:cNvPr id="33796" name="Rectangle 3">
            <a:extLst>
              <a:ext uri="{FF2B5EF4-FFF2-40B4-BE49-F238E27FC236}">
                <a16:creationId xmlns:a16="http://schemas.microsoft.com/office/drawing/2014/main" id="{48DD5ABF-8D71-47B0-8EE9-AC5003CD148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B98ACA7E-418D-4AB6-B074-E5C1519151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D9DAF483-EE24-42D6-BC0F-F2716A6ADB2F}" type="slidenum">
              <a:rPr lang="en-US" altLang="cs-CZ" sz="1300"/>
              <a:pPr/>
              <a:t>27</a:t>
            </a:fld>
            <a:endParaRPr lang="en-US" altLang="cs-CZ" sz="1300"/>
          </a:p>
        </p:txBody>
      </p:sp>
      <p:sp>
        <p:nvSpPr>
          <p:cNvPr id="38915" name="Rectangle 2">
            <a:extLst>
              <a:ext uri="{FF2B5EF4-FFF2-40B4-BE49-F238E27FC236}">
                <a16:creationId xmlns:a16="http://schemas.microsoft.com/office/drawing/2014/main" id="{90234684-9CB1-44F8-BCDE-5D5087827FE5}"/>
              </a:ext>
            </a:extLst>
          </p:cNvPr>
          <p:cNvSpPr>
            <a:spLocks noGrp="1" noRot="1" noChangeAspect="1" noChangeArrowheads="1" noTextEdit="1"/>
          </p:cNvSpPr>
          <p:nvPr>
            <p:ph type="sldImg"/>
          </p:nvPr>
        </p:nvSpPr>
        <p:spPr>
          <a:xfrm>
            <a:off x="992188" y="768350"/>
            <a:ext cx="5114925" cy="3836988"/>
          </a:xfrm>
          <a:ln/>
        </p:spPr>
      </p:sp>
      <p:sp>
        <p:nvSpPr>
          <p:cNvPr id="38916" name="Rectangle 3">
            <a:extLst>
              <a:ext uri="{FF2B5EF4-FFF2-40B4-BE49-F238E27FC236}">
                <a16:creationId xmlns:a16="http://schemas.microsoft.com/office/drawing/2014/main" id="{685FAD8B-60BA-4A01-92B9-D17C4F7F70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ADEA4A99-2F59-4EFD-B559-148BAB35AF0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301D651F-FD6B-4E84-8A56-7D74057DEAFC}" type="slidenum">
              <a:rPr lang="en-US" altLang="cs-CZ" sz="1300"/>
              <a:pPr/>
              <a:t>28</a:t>
            </a:fld>
            <a:endParaRPr lang="en-US" altLang="cs-CZ" sz="1300"/>
          </a:p>
        </p:txBody>
      </p:sp>
      <p:sp>
        <p:nvSpPr>
          <p:cNvPr id="40963" name="Rectangle 2">
            <a:extLst>
              <a:ext uri="{FF2B5EF4-FFF2-40B4-BE49-F238E27FC236}">
                <a16:creationId xmlns:a16="http://schemas.microsoft.com/office/drawing/2014/main" id="{EBDE62F4-D449-410A-806F-4E736427BC70}"/>
              </a:ext>
            </a:extLst>
          </p:cNvPr>
          <p:cNvSpPr>
            <a:spLocks noGrp="1" noRot="1" noChangeAspect="1" noChangeArrowheads="1" noTextEdit="1"/>
          </p:cNvSpPr>
          <p:nvPr>
            <p:ph type="sldImg"/>
          </p:nvPr>
        </p:nvSpPr>
        <p:spPr>
          <a:xfrm>
            <a:off x="992188" y="768350"/>
            <a:ext cx="5114925" cy="3836988"/>
          </a:xfrm>
          <a:ln/>
        </p:spPr>
      </p:sp>
      <p:sp>
        <p:nvSpPr>
          <p:cNvPr id="40964" name="Rectangle 3">
            <a:extLst>
              <a:ext uri="{FF2B5EF4-FFF2-40B4-BE49-F238E27FC236}">
                <a16:creationId xmlns:a16="http://schemas.microsoft.com/office/drawing/2014/main" id="{A4BA5397-E3AB-489B-90E3-B663A51423A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D8A99679-0B7D-4C9F-98DD-6D5AF602A3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56F3BE1A-D357-4D14-9CF1-EDC6CEA6FD51}" type="slidenum">
              <a:rPr lang="en-US" altLang="cs-CZ" sz="1300"/>
              <a:pPr/>
              <a:t>30</a:t>
            </a:fld>
            <a:endParaRPr lang="en-US" altLang="cs-CZ" sz="1300"/>
          </a:p>
        </p:txBody>
      </p:sp>
      <p:sp>
        <p:nvSpPr>
          <p:cNvPr id="44035" name="Rectangle 2">
            <a:extLst>
              <a:ext uri="{FF2B5EF4-FFF2-40B4-BE49-F238E27FC236}">
                <a16:creationId xmlns:a16="http://schemas.microsoft.com/office/drawing/2014/main" id="{17794642-CF0B-46CE-9401-A4B40CB99E8F}"/>
              </a:ext>
            </a:extLst>
          </p:cNvPr>
          <p:cNvSpPr>
            <a:spLocks noGrp="1" noRot="1" noChangeAspect="1" noChangeArrowheads="1" noTextEdit="1"/>
          </p:cNvSpPr>
          <p:nvPr>
            <p:ph type="sldImg"/>
          </p:nvPr>
        </p:nvSpPr>
        <p:spPr>
          <a:xfrm>
            <a:off x="992188" y="768350"/>
            <a:ext cx="5114925" cy="3836988"/>
          </a:xfrm>
          <a:ln/>
        </p:spPr>
      </p:sp>
      <p:sp>
        <p:nvSpPr>
          <p:cNvPr id="44036" name="Rectangle 3">
            <a:extLst>
              <a:ext uri="{FF2B5EF4-FFF2-40B4-BE49-F238E27FC236}">
                <a16:creationId xmlns:a16="http://schemas.microsoft.com/office/drawing/2014/main" id="{3FA10D19-2AA3-4EEB-9A94-EBBC667BB8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Tree>
    <p:extLst>
      <p:ext uri="{BB962C8B-B14F-4D97-AF65-F5344CB8AC3E}">
        <p14:creationId xmlns:p14="http://schemas.microsoft.com/office/powerpoint/2010/main" val="2782129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919855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304800"/>
            <a:ext cx="1943100" cy="57912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5800" y="304800"/>
            <a:ext cx="5676900" cy="57912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750041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304800"/>
            <a:ext cx="7772400" cy="914400"/>
          </a:xfrm>
        </p:spPr>
        <p:txBody>
          <a:bodyPr/>
          <a:lstStyle/>
          <a:p>
            <a:r>
              <a:rPr lang="cs-CZ"/>
              <a:t>Kliknutím lze upravit styl.</a:t>
            </a:r>
          </a:p>
        </p:txBody>
      </p:sp>
      <p:sp>
        <p:nvSpPr>
          <p:cNvPr id="3" name="Zástupný symbol pro text 2"/>
          <p:cNvSpPr>
            <a:spLocks noGrp="1"/>
          </p:cNvSpPr>
          <p:nvPr>
            <p:ph type="body" sz="half" idx="1"/>
          </p:nvPr>
        </p:nvSpPr>
        <p:spPr>
          <a:xfrm>
            <a:off x="685800" y="1447800"/>
            <a:ext cx="3810000" cy="4648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4478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8481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302562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304800"/>
            <a:ext cx="7772400" cy="914400"/>
          </a:xfrm>
        </p:spPr>
        <p:txBody>
          <a:bodyPr/>
          <a:lstStyle/>
          <a:p>
            <a:r>
              <a:rPr lang="cs-CZ"/>
              <a:t>Kliknutím lze upravit styl.</a:t>
            </a:r>
          </a:p>
        </p:txBody>
      </p:sp>
      <p:sp>
        <p:nvSpPr>
          <p:cNvPr id="3" name="Zástupný symbol pro text 2"/>
          <p:cNvSpPr>
            <a:spLocks noGrp="1"/>
          </p:cNvSpPr>
          <p:nvPr>
            <p:ph type="body" sz="half" idx="1"/>
          </p:nvPr>
        </p:nvSpPr>
        <p:spPr>
          <a:xfrm>
            <a:off x="685800" y="1447800"/>
            <a:ext cx="3810000" cy="4648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447800"/>
            <a:ext cx="3810000" cy="4648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4078026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85800" y="304800"/>
            <a:ext cx="7772400" cy="914400"/>
          </a:xfrm>
        </p:spPr>
        <p:txBody>
          <a:bodyPr/>
          <a:lstStyle/>
          <a:p>
            <a:r>
              <a:rPr lang="cs-CZ"/>
              <a:t>Kliknutím lze upravit styl.</a:t>
            </a:r>
          </a:p>
        </p:txBody>
      </p:sp>
      <p:sp>
        <p:nvSpPr>
          <p:cNvPr id="3" name="Zástupný symbol pro obsah 2"/>
          <p:cNvSpPr>
            <a:spLocks noGrp="1"/>
          </p:cNvSpPr>
          <p:nvPr>
            <p:ph sz="quarter" idx="1"/>
          </p:nvPr>
        </p:nvSpPr>
        <p:spPr>
          <a:xfrm>
            <a:off x="685800" y="14478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4478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85800" y="38481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8481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169846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Tree>
    <p:extLst>
      <p:ext uri="{BB962C8B-B14F-4D97-AF65-F5344CB8AC3E}">
        <p14:creationId xmlns:p14="http://schemas.microsoft.com/office/powerpoint/2010/main" val="1108662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227067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Tree>
    <p:extLst>
      <p:ext uri="{BB962C8B-B14F-4D97-AF65-F5344CB8AC3E}">
        <p14:creationId xmlns:p14="http://schemas.microsoft.com/office/powerpoint/2010/main" val="3146872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493027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738922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156483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1332341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357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2007583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1991852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566117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304800"/>
            <a:ext cx="1943100" cy="57912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5800" y="304800"/>
            <a:ext cx="5676900" cy="57912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799216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304800"/>
            <a:ext cx="7772400" cy="914400"/>
          </a:xfrm>
        </p:spPr>
        <p:txBody>
          <a:bodyPr/>
          <a:lstStyle/>
          <a:p>
            <a:r>
              <a:rPr lang="cs-CZ"/>
              <a:t>Kliknutím lze upravit styl.</a:t>
            </a:r>
          </a:p>
        </p:txBody>
      </p:sp>
      <p:sp>
        <p:nvSpPr>
          <p:cNvPr id="3" name="Zástupný symbol pro text 2"/>
          <p:cNvSpPr>
            <a:spLocks noGrp="1"/>
          </p:cNvSpPr>
          <p:nvPr>
            <p:ph type="body" sz="half" idx="1"/>
          </p:nvPr>
        </p:nvSpPr>
        <p:spPr>
          <a:xfrm>
            <a:off x="685800" y="1447800"/>
            <a:ext cx="3810000" cy="4648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4478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8481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05019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304800"/>
            <a:ext cx="7772400" cy="914400"/>
          </a:xfrm>
        </p:spPr>
        <p:txBody>
          <a:bodyPr/>
          <a:lstStyle/>
          <a:p>
            <a:r>
              <a:rPr lang="cs-CZ"/>
              <a:t>Kliknutím lze upravit styl.</a:t>
            </a:r>
          </a:p>
        </p:txBody>
      </p:sp>
      <p:sp>
        <p:nvSpPr>
          <p:cNvPr id="3" name="Zástupný symbol pro text 2"/>
          <p:cNvSpPr>
            <a:spLocks noGrp="1"/>
          </p:cNvSpPr>
          <p:nvPr>
            <p:ph type="body" sz="half" idx="1"/>
          </p:nvPr>
        </p:nvSpPr>
        <p:spPr>
          <a:xfrm>
            <a:off x="685800" y="1447800"/>
            <a:ext cx="3810000" cy="4648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447800"/>
            <a:ext cx="3810000" cy="4648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632786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85800" y="304800"/>
            <a:ext cx="7772400" cy="914400"/>
          </a:xfrm>
        </p:spPr>
        <p:txBody>
          <a:bodyPr/>
          <a:lstStyle/>
          <a:p>
            <a:r>
              <a:rPr lang="cs-CZ"/>
              <a:t>Kliknutím lze upravit styl.</a:t>
            </a:r>
          </a:p>
        </p:txBody>
      </p:sp>
      <p:sp>
        <p:nvSpPr>
          <p:cNvPr id="3" name="Zástupný symbol pro obsah 2"/>
          <p:cNvSpPr>
            <a:spLocks noGrp="1"/>
          </p:cNvSpPr>
          <p:nvPr>
            <p:ph sz="quarter" idx="1"/>
          </p:nvPr>
        </p:nvSpPr>
        <p:spPr>
          <a:xfrm>
            <a:off x="685800" y="14478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4478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85800" y="38481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8481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410071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Tree>
    <p:extLst>
      <p:ext uri="{BB962C8B-B14F-4D97-AF65-F5344CB8AC3E}">
        <p14:creationId xmlns:p14="http://schemas.microsoft.com/office/powerpoint/2010/main" val="2818977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24467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193302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920675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2862699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1392260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627CA67-A6A2-40A0-A3CD-53B68EAA2273}"/>
              </a:ext>
            </a:extLst>
          </p:cNvPr>
          <p:cNvSpPr>
            <a:spLocks noGrp="1" noChangeArrowheads="1"/>
          </p:cNvSpPr>
          <p:nvPr>
            <p:ph type="title"/>
          </p:nvPr>
        </p:nvSpPr>
        <p:spPr bwMode="auto">
          <a:xfrm>
            <a:off x="685800" y="3048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7" name="Rectangle 3">
            <a:extLst>
              <a:ext uri="{FF2B5EF4-FFF2-40B4-BE49-F238E27FC236}">
                <a16:creationId xmlns:a16="http://schemas.microsoft.com/office/drawing/2014/main" id="{7614CCAE-C3AE-4F51-8590-6B1AE08E08BE}"/>
              </a:ext>
            </a:extLst>
          </p:cNvPr>
          <p:cNvSpPr>
            <a:spLocks noGrp="1" noChangeArrowheads="1"/>
          </p:cNvSpPr>
          <p:nvPr>
            <p:ph type="body" idx="1"/>
          </p:nvPr>
        </p:nvSpPr>
        <p:spPr bwMode="auto">
          <a:xfrm>
            <a:off x="685800" y="14478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p:txBody>
      </p:sp>
      <p:sp>
        <p:nvSpPr>
          <p:cNvPr id="1028" name="Text Box 7">
            <a:extLst>
              <a:ext uri="{FF2B5EF4-FFF2-40B4-BE49-F238E27FC236}">
                <a16:creationId xmlns:a16="http://schemas.microsoft.com/office/drawing/2014/main" id="{F082192D-317F-4CAE-8768-E6B38FA7A1B1}"/>
              </a:ext>
            </a:extLst>
          </p:cNvPr>
          <p:cNvSpPr txBox="1">
            <a:spLocks noChangeArrowheads="1"/>
          </p:cNvSpPr>
          <p:nvPr/>
        </p:nvSpPr>
        <p:spPr bwMode="auto">
          <a:xfrm>
            <a:off x="304800" y="6248400"/>
            <a:ext cx="8458200" cy="433388"/>
          </a:xfrm>
          <a:prstGeom prst="rect">
            <a:avLst/>
          </a:prstGeom>
          <a:noFill/>
          <a:ln>
            <a:noFill/>
          </a:ln>
          <a:effec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a:spcBef>
                <a:spcPct val="50000"/>
              </a:spcBef>
              <a:defRPr/>
            </a:pPr>
            <a:r>
              <a:rPr lang="en-US" altLang="cs-CZ" sz="900"/>
              <a:t>Carmel J Caruana, BioMedical Physics, Institute of Health Care, University of Malta</a:t>
            </a:r>
            <a:endParaRPr lang="cs-CZ" altLang="cs-CZ" sz="900"/>
          </a:p>
          <a:p>
            <a:pPr algn="r">
              <a:spcBef>
                <a:spcPct val="50000"/>
              </a:spcBef>
              <a:defRPr/>
            </a:pPr>
            <a:r>
              <a:rPr lang="cs-CZ" altLang="cs-CZ" sz="900"/>
              <a:t>Vladan Bernard, Biofyzikální ústav, Lékařská fakulta, Masarykova univerzita</a:t>
            </a:r>
            <a:endParaRPr lang="en-US" altLang="cs-CZ" sz="900"/>
          </a:p>
        </p:txBody>
      </p:sp>
      <p:sp>
        <p:nvSpPr>
          <p:cNvPr id="1029" name="Line 8">
            <a:extLst>
              <a:ext uri="{FF2B5EF4-FFF2-40B4-BE49-F238E27FC236}">
                <a16:creationId xmlns:a16="http://schemas.microsoft.com/office/drawing/2014/main" id="{9F941DF4-8DC5-47B9-8B15-C1F669B4A5CE}"/>
              </a:ext>
            </a:extLst>
          </p:cNvPr>
          <p:cNvSpPr>
            <a:spLocks noChangeShapeType="1"/>
          </p:cNvSpPr>
          <p:nvPr userDrawn="1"/>
        </p:nvSpPr>
        <p:spPr bwMode="auto">
          <a:xfrm>
            <a:off x="4191000" y="6248400"/>
            <a:ext cx="449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1FFAE4D-A073-484C-95F6-687010A5383F}"/>
              </a:ext>
            </a:extLst>
          </p:cNvPr>
          <p:cNvSpPr>
            <a:spLocks noGrp="1" noChangeArrowheads="1"/>
          </p:cNvSpPr>
          <p:nvPr>
            <p:ph type="title"/>
          </p:nvPr>
        </p:nvSpPr>
        <p:spPr bwMode="auto">
          <a:xfrm>
            <a:off x="685800" y="3048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2051" name="Rectangle 3">
            <a:extLst>
              <a:ext uri="{FF2B5EF4-FFF2-40B4-BE49-F238E27FC236}">
                <a16:creationId xmlns:a16="http://schemas.microsoft.com/office/drawing/2014/main" id="{EEA8CE27-0C0A-4432-A76B-E61B234F2DE8}"/>
              </a:ext>
            </a:extLst>
          </p:cNvPr>
          <p:cNvSpPr>
            <a:spLocks noGrp="1" noChangeArrowheads="1"/>
          </p:cNvSpPr>
          <p:nvPr>
            <p:ph type="body" idx="1"/>
          </p:nvPr>
        </p:nvSpPr>
        <p:spPr bwMode="auto">
          <a:xfrm>
            <a:off x="685800" y="14478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p:txBody>
      </p:sp>
      <p:sp>
        <p:nvSpPr>
          <p:cNvPr id="1028" name="Text Box 7">
            <a:extLst>
              <a:ext uri="{FF2B5EF4-FFF2-40B4-BE49-F238E27FC236}">
                <a16:creationId xmlns:a16="http://schemas.microsoft.com/office/drawing/2014/main" id="{7AA3F859-F6B9-4C8B-9F96-521DD0C8122C}"/>
              </a:ext>
            </a:extLst>
          </p:cNvPr>
          <p:cNvSpPr txBox="1">
            <a:spLocks noChangeArrowheads="1"/>
          </p:cNvSpPr>
          <p:nvPr/>
        </p:nvSpPr>
        <p:spPr bwMode="auto">
          <a:xfrm>
            <a:off x="304800" y="6248400"/>
            <a:ext cx="8458200" cy="433388"/>
          </a:xfrm>
          <a:prstGeom prst="rect">
            <a:avLst/>
          </a:prstGeom>
          <a:noFill/>
          <a:ln>
            <a:noFill/>
          </a:ln>
          <a:effec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a:spcBef>
                <a:spcPct val="50000"/>
              </a:spcBef>
              <a:defRPr/>
            </a:pPr>
            <a:r>
              <a:rPr lang="en-US" altLang="cs-CZ" sz="900">
                <a:solidFill>
                  <a:srgbClr val="000000"/>
                </a:solidFill>
              </a:rPr>
              <a:t>Carmel J Caruana, BioMedical Physics, Institute of Health Care, University of Malta</a:t>
            </a:r>
            <a:endParaRPr lang="cs-CZ" altLang="cs-CZ" sz="900">
              <a:solidFill>
                <a:srgbClr val="000000"/>
              </a:solidFill>
            </a:endParaRPr>
          </a:p>
          <a:p>
            <a:pPr algn="r">
              <a:spcBef>
                <a:spcPct val="50000"/>
              </a:spcBef>
              <a:defRPr/>
            </a:pPr>
            <a:r>
              <a:rPr lang="cs-CZ" altLang="cs-CZ" sz="900">
                <a:solidFill>
                  <a:srgbClr val="000000"/>
                </a:solidFill>
              </a:rPr>
              <a:t>Vladan Bernard, Biofyzikální ústav, Lékařská fakulta, Masarykova univerzita</a:t>
            </a:r>
            <a:endParaRPr lang="en-US" altLang="cs-CZ" sz="900">
              <a:solidFill>
                <a:srgbClr val="000000"/>
              </a:solidFill>
            </a:endParaRPr>
          </a:p>
        </p:txBody>
      </p:sp>
      <p:sp>
        <p:nvSpPr>
          <p:cNvPr id="2053" name="Line 8">
            <a:extLst>
              <a:ext uri="{FF2B5EF4-FFF2-40B4-BE49-F238E27FC236}">
                <a16:creationId xmlns:a16="http://schemas.microsoft.com/office/drawing/2014/main" id="{519106F3-F143-4D9C-9CA5-7A3D552ACD84}"/>
              </a:ext>
            </a:extLst>
          </p:cNvPr>
          <p:cNvSpPr>
            <a:spLocks noChangeShapeType="1"/>
          </p:cNvSpPr>
          <p:nvPr userDrawn="1"/>
        </p:nvSpPr>
        <p:spPr bwMode="auto">
          <a:xfrm>
            <a:off x="4191000" y="6248400"/>
            <a:ext cx="449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htwins.net/scale2/" TargetMode="External"/><Relationship Id="rId4" Type="http://schemas.openxmlformats.org/officeDocument/2006/relationships/image" Target="../media/image30.wmf"/></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9.png"/><Relationship Id="rId2" Type="http://schemas.openxmlformats.org/officeDocument/2006/relationships/audio" Target="../media/media7.m4a"/><Relationship Id="rId16" Type="http://schemas.openxmlformats.org/officeDocument/2006/relationships/image" Target="../media/image43.png"/><Relationship Id="rId1" Type="http://schemas.microsoft.com/office/2007/relationships/media" Target="../media/media7.m4a"/><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hyperlink" Target="http://www.youtube.com/watch?feature=player_embedded&amp;v=J15B8ce_BBo"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47.jpe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48.wmf"/><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Ek-FDPymyyg#t=2320" TargetMode="External"/><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56.png"/><Relationship Id="rId4"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image" Target="../media/image59.pn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9.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7.w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5" Type="http://schemas.openxmlformats.org/officeDocument/2006/relationships/image" Target="../media/image15.wmf"/><Relationship Id="rId4" Type="http://schemas.openxmlformats.org/officeDocument/2006/relationships/image" Target="../media/image14.wmf"/></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www.biophysj.org/cgi/content/full/87/3/2086"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9.png"/><Relationship Id="rId5" Type="http://schemas.openxmlformats.org/officeDocument/2006/relationships/image" Target="../media/image72.jpeg"/><Relationship Id="rId4" Type="http://schemas.openxmlformats.org/officeDocument/2006/relationships/image" Target="../media/image71.wmf"/></Relationships>
</file>

<file path=ppt/slides/_rels/slide4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12.xml"/><Relationship Id="rId4" Type="http://schemas.openxmlformats.org/officeDocument/2006/relationships/image" Target="../media/image75.emf"/></Relationships>
</file>

<file path=ppt/slides/_rels/slide4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9.png"/><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9.png"/><Relationship Id="rId4" Type="http://schemas.openxmlformats.org/officeDocument/2006/relationships/image" Target="../media/image81.wmf"/></Relationships>
</file>

<file path=ppt/slides/_rels/slide52.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9.png"/><Relationship Id="rId5" Type="http://schemas.openxmlformats.org/officeDocument/2006/relationships/image" Target="../media/image3.wmf"/><Relationship Id="rId4" Type="http://schemas.openxmlformats.org/officeDocument/2006/relationships/image" Target="../media/image85.wmf"/></Relationships>
</file>

<file path=ppt/slides/_rels/slide55.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slideLayout" Target="../slideLayouts/slideLayout2.xml"/><Relationship Id="rId4" Type="http://schemas.openxmlformats.org/officeDocument/2006/relationships/image" Target="../media/image88.wmf"/></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57.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eg"/></Relationships>
</file>

<file path=ppt/slides/_rels/slide5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9.png"/><Relationship Id="rId5" Type="http://schemas.openxmlformats.org/officeDocument/2006/relationships/image" Target="../media/image102.jpeg"/><Relationship Id="rId4" Type="http://schemas.openxmlformats.org/officeDocument/2006/relationships/notesSlide" Target="../notesSlides/notesSlide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05.wmf"/></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sciencedirect.com/science?_ob=ArticleURL&amp;_udi=B6TFC-51WD0GS-1&amp;_user=835458&amp;_coverDate=03%2F15%2F2011&amp;_alid=1742862541&amp;_rdoc=86&amp;_fmt=high&amp;_orig=search&amp;_origin=search&amp;_zone=rslt_list_item&amp;_cdi=5223&amp;_sort=r&amp;_st=13&amp;_docanchor=&amp;view=c&amp;_ct=8645&amp;_acct=C000045159&amp;_version=1&amp;_urlVersion=0&amp;_userid=835458&amp;md5=1f6e46186dff25a1287903d3ad4780a7&amp;searchtype=a#hit2" TargetMode="Externa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9.png"/><Relationship Id="rId4" Type="http://schemas.openxmlformats.org/officeDocument/2006/relationships/image" Target="../media/image107.jpeg"/></Relationships>
</file>

<file path=ppt/slides/_rels/slide6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9.png"/><Relationship Id="rId5" Type="http://schemas.openxmlformats.org/officeDocument/2006/relationships/hyperlink" Target="http://www.nanotechproject.org/cpi/" TargetMode="External"/><Relationship Id="rId4" Type="http://schemas.openxmlformats.org/officeDocument/2006/relationships/notesSlide" Target="../notesSlides/notesSlide22.xml"/></Relationships>
</file>

<file path=ppt/slides/_rels/slide7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7.m4a"/><Relationship Id="rId7" Type="http://schemas.openxmlformats.org/officeDocument/2006/relationships/image" Target="../media/image112.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11.jpeg"/><Relationship Id="rId5" Type="http://schemas.openxmlformats.org/officeDocument/2006/relationships/slideLayout" Target="../slideLayouts/slideLayout2.xml"/><Relationship Id="rId4" Type="http://schemas.openxmlformats.org/officeDocument/2006/relationships/audio" Target="../media/media27.m4a"/></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1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15.wmf"/><Relationship Id="rId5" Type="http://schemas.openxmlformats.org/officeDocument/2006/relationships/image" Target="../media/image114.wmf"/><Relationship Id="rId4" Type="http://schemas.openxmlformats.org/officeDocument/2006/relationships/image" Target="../media/image113.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9.png"/><Relationship Id="rId4" Type="http://schemas.openxmlformats.org/officeDocument/2006/relationships/image" Target="../media/image117.png"/></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4.xml"/><Relationship Id="rId6" Type="http://schemas.openxmlformats.org/officeDocument/2006/relationships/image" Target="../media/image121.png"/><Relationship Id="rId5" Type="http://schemas.openxmlformats.org/officeDocument/2006/relationships/image" Target="../media/image4.png"/><Relationship Id="rId4" Type="http://schemas.openxmlformats.org/officeDocument/2006/relationships/image" Target="../media/image120.png"/></Relationships>
</file>

<file path=ppt/slides/_rels/slide7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www.youtube.com/watch?v=oSCX78-8-q0" TargetMode="External"/><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a:extLst>
              <a:ext uri="{FF2B5EF4-FFF2-40B4-BE49-F238E27FC236}">
                <a16:creationId xmlns:a16="http://schemas.microsoft.com/office/drawing/2014/main" id="{67B39D62-CA3E-435A-A390-89EDE12B7E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09708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7">
            <a:extLst>
              <a:ext uri="{FF2B5EF4-FFF2-40B4-BE49-F238E27FC236}">
                <a16:creationId xmlns:a16="http://schemas.microsoft.com/office/drawing/2014/main" id="{C3BC99B7-659B-4503-A92A-49E9BC0BE8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209" t="26230" b="3279"/>
          <a:stretch>
            <a:fillRect/>
          </a:stretch>
        </p:blipFill>
        <p:spPr bwMode="auto">
          <a:xfrm>
            <a:off x="1524000" y="3505200"/>
            <a:ext cx="2362200"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a:extLst>
              <a:ext uri="{FF2B5EF4-FFF2-40B4-BE49-F238E27FC236}">
                <a16:creationId xmlns:a16="http://schemas.microsoft.com/office/drawing/2014/main" id="{11793ACD-18B1-4F97-A177-80353DAB4577}"/>
              </a:ext>
            </a:extLst>
          </p:cNvPr>
          <p:cNvSpPr>
            <a:spLocks noGrp="1" noChangeArrowheads="1"/>
          </p:cNvSpPr>
          <p:nvPr>
            <p:ph type="ctrTitle"/>
          </p:nvPr>
        </p:nvSpPr>
        <p:spPr>
          <a:xfrm>
            <a:off x="228600" y="2133600"/>
            <a:ext cx="8534400" cy="1295400"/>
          </a:xfrm>
        </p:spPr>
        <p:txBody>
          <a:bodyPr/>
          <a:lstStyle/>
          <a:p>
            <a:r>
              <a:rPr lang="cs-CZ" altLang="cs-CZ" sz="4800"/>
              <a:t>Nanotechnologie v medicíně</a:t>
            </a:r>
            <a:r>
              <a:rPr lang="en-US" altLang="cs-CZ"/>
              <a:t> </a:t>
            </a:r>
            <a:br>
              <a:rPr lang="cs-CZ" altLang="cs-CZ"/>
            </a:br>
            <a:r>
              <a:rPr lang="cs-CZ" altLang="cs-CZ" sz="1800"/>
              <a:t>(přednáška pro budoucnost)</a:t>
            </a:r>
            <a:endParaRPr lang="en-US" altLang="cs-CZ" sz="1800"/>
          </a:p>
        </p:txBody>
      </p:sp>
      <p:sp>
        <p:nvSpPr>
          <p:cNvPr id="5125" name="Rectangle 6">
            <a:extLst>
              <a:ext uri="{FF2B5EF4-FFF2-40B4-BE49-F238E27FC236}">
                <a16:creationId xmlns:a16="http://schemas.microsoft.com/office/drawing/2014/main" id="{6AAB577F-3992-4284-9D9C-91F543482732}"/>
              </a:ext>
            </a:extLst>
          </p:cNvPr>
          <p:cNvSpPr>
            <a:spLocks noChangeArrowheads="1"/>
          </p:cNvSpPr>
          <p:nvPr/>
        </p:nvSpPr>
        <p:spPr bwMode="auto">
          <a:xfrm>
            <a:off x="838200" y="4572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br>
              <a:rPr lang="en-GB" altLang="cs-CZ" sz="1800"/>
            </a:br>
            <a:endParaRPr lang="en-GB" altLang="cs-CZ" sz="1800"/>
          </a:p>
        </p:txBody>
      </p:sp>
      <p:pic>
        <p:nvPicPr>
          <p:cNvPr id="5126" name="Picture 8">
            <a:extLst>
              <a:ext uri="{FF2B5EF4-FFF2-40B4-BE49-F238E27FC236}">
                <a16:creationId xmlns:a16="http://schemas.microsoft.com/office/drawing/2014/main" id="{B92A0BCF-021B-4470-BFAC-19B109FACA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3505200"/>
            <a:ext cx="25146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6">
            <a:extLst>
              <a:ext uri="{FF2B5EF4-FFF2-40B4-BE49-F238E27FC236}">
                <a16:creationId xmlns:a16="http://schemas.microsoft.com/office/drawing/2014/main" id="{AEA1FD3E-C46A-400E-B5F6-8E9B0D0100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1313" y="531813"/>
            <a:ext cx="122396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6">
            <a:extLst>
              <a:ext uri="{FF2B5EF4-FFF2-40B4-BE49-F238E27FC236}">
                <a16:creationId xmlns:a16="http://schemas.microsoft.com/office/drawing/2014/main" id="{6427A399-6787-4DBF-8ED5-BE197764F2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6213" y="852488"/>
            <a:ext cx="63658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6">
            <a:extLst>
              <a:ext uri="{FF2B5EF4-FFF2-40B4-BE49-F238E27FC236}">
                <a16:creationId xmlns:a16="http://schemas.microsoft.com/office/drawing/2014/main" id="{9CE5AB78-E87B-49C5-9FAB-439C2F164B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990600"/>
            <a:ext cx="34925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6">
            <a:extLst>
              <a:ext uri="{FF2B5EF4-FFF2-40B4-BE49-F238E27FC236}">
                <a16:creationId xmlns:a16="http://schemas.microsoft.com/office/drawing/2014/main" id="{35EC6B96-E453-4F63-B374-E4C04B2367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5850" y="1066800"/>
            <a:ext cx="227013" cy="9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6">
            <a:extLst>
              <a:ext uri="{FF2B5EF4-FFF2-40B4-BE49-F238E27FC236}">
                <a16:creationId xmlns:a16="http://schemas.microsoft.com/office/drawing/2014/main" id="{1681AB94-FE5C-40C6-BB6E-C2FF50368E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5888" y="1143000"/>
            <a:ext cx="112712" cy="4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Nahraný zvuk">
            <a:hlinkClick r:id="" action="ppaction://media"/>
            <a:extLst>
              <a:ext uri="{FF2B5EF4-FFF2-40B4-BE49-F238E27FC236}">
                <a16:creationId xmlns:a16="http://schemas.microsoft.com/office/drawing/2014/main" id="{ECE83740-72E3-4D42-BB62-0593F1A1F4C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79091" y="45941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C6E93CF-86D7-4496-A1AF-D9A28249E37D}"/>
              </a:ext>
            </a:extLst>
          </p:cNvPr>
          <p:cNvSpPr>
            <a:spLocks noGrp="1" noChangeArrowheads="1"/>
          </p:cNvSpPr>
          <p:nvPr>
            <p:ph type="title"/>
          </p:nvPr>
        </p:nvSpPr>
        <p:spPr/>
        <p:txBody>
          <a:bodyPr/>
          <a:lstStyle/>
          <a:p>
            <a:r>
              <a:rPr lang="cs-CZ" altLang="cs-CZ" sz="3200"/>
              <a:t>Nano... ve světě, vědě a článcích</a:t>
            </a:r>
          </a:p>
        </p:txBody>
      </p:sp>
      <p:sp>
        <p:nvSpPr>
          <p:cNvPr id="9219" name="Rectangle 3">
            <a:extLst>
              <a:ext uri="{FF2B5EF4-FFF2-40B4-BE49-F238E27FC236}">
                <a16:creationId xmlns:a16="http://schemas.microsoft.com/office/drawing/2014/main" id="{A07270D5-CEB4-4F37-98E6-51A84CD3C9DD}"/>
              </a:ext>
            </a:extLst>
          </p:cNvPr>
          <p:cNvSpPr>
            <a:spLocks noGrp="1" noChangeArrowheads="1"/>
          </p:cNvSpPr>
          <p:nvPr>
            <p:ph type="body" idx="1"/>
          </p:nvPr>
        </p:nvSpPr>
        <p:spPr>
          <a:xfrm>
            <a:off x="261938" y="1219200"/>
            <a:ext cx="8153400" cy="4876800"/>
          </a:xfrm>
        </p:spPr>
        <p:txBody>
          <a:bodyPr/>
          <a:lstStyle/>
          <a:p>
            <a:pPr>
              <a:lnSpc>
                <a:spcPct val="80000"/>
              </a:lnSpc>
              <a:buFontTx/>
              <a:buNone/>
              <a:defRPr/>
            </a:pPr>
            <a:r>
              <a:rPr lang="cs-CZ" altLang="cs-CZ" sz="1400" dirty="0"/>
              <a:t>Počty odkazů na vědecké práce (články, knihy) v databázi SCIENCEDIRECT k datu </a:t>
            </a:r>
            <a:r>
              <a:rPr lang="cs-CZ" altLang="cs-CZ" sz="1400" dirty="0">
                <a:solidFill>
                  <a:srgbClr val="32946A"/>
                </a:solidFill>
              </a:rPr>
              <a:t>2011</a:t>
            </a:r>
            <a:r>
              <a:rPr lang="cs-CZ" altLang="cs-CZ" sz="1400" dirty="0"/>
              <a:t> x 2012 x 2013 x </a:t>
            </a:r>
            <a:r>
              <a:rPr lang="cs-CZ" altLang="cs-CZ" sz="1400" dirty="0">
                <a:solidFill>
                  <a:schemeClr val="accent2"/>
                </a:solidFill>
              </a:rPr>
              <a:t>2014 </a:t>
            </a:r>
            <a:r>
              <a:rPr lang="cs-CZ" altLang="cs-CZ" sz="1400" dirty="0"/>
              <a:t>x</a:t>
            </a:r>
            <a:r>
              <a:rPr lang="cs-CZ" altLang="cs-CZ" sz="1400" dirty="0">
                <a:solidFill>
                  <a:schemeClr val="accent2"/>
                </a:solidFill>
              </a:rPr>
              <a:t> </a:t>
            </a:r>
            <a:r>
              <a:rPr lang="cs-CZ" altLang="cs-CZ" sz="1400" dirty="0">
                <a:solidFill>
                  <a:srgbClr val="FF0000"/>
                </a:solidFill>
              </a:rPr>
              <a:t>2015 </a:t>
            </a:r>
            <a:r>
              <a:rPr lang="cs-CZ" altLang="cs-CZ" sz="1400" dirty="0"/>
              <a:t>x </a:t>
            </a:r>
            <a:r>
              <a:rPr lang="cs-CZ" altLang="cs-CZ" sz="1400" dirty="0">
                <a:solidFill>
                  <a:srgbClr val="7030A0"/>
                </a:solidFill>
              </a:rPr>
              <a:t>2016</a:t>
            </a:r>
            <a:r>
              <a:rPr lang="cs-CZ" altLang="cs-CZ" sz="1400" dirty="0">
                <a:solidFill>
                  <a:schemeClr val="accent2"/>
                </a:solidFill>
              </a:rPr>
              <a:t> </a:t>
            </a:r>
            <a:r>
              <a:rPr lang="cs-CZ" altLang="cs-CZ" sz="1400" dirty="0"/>
              <a:t>x</a:t>
            </a:r>
            <a:r>
              <a:rPr lang="cs-CZ" altLang="cs-CZ" sz="1400" dirty="0">
                <a:solidFill>
                  <a:schemeClr val="accent2"/>
                </a:solidFill>
              </a:rPr>
              <a:t> </a:t>
            </a:r>
            <a:r>
              <a:rPr lang="cs-CZ" altLang="cs-CZ" sz="1400" dirty="0">
                <a:solidFill>
                  <a:schemeClr val="accent1">
                    <a:lumMod val="50000"/>
                  </a:schemeClr>
                </a:solidFill>
              </a:rPr>
              <a:t>2017 x </a:t>
            </a:r>
            <a:r>
              <a:rPr lang="cs-CZ" altLang="cs-CZ" sz="1400" dirty="0">
                <a:solidFill>
                  <a:schemeClr val="accent2"/>
                </a:solidFill>
              </a:rPr>
              <a:t>2018, </a:t>
            </a:r>
            <a:r>
              <a:rPr lang="cs-CZ" altLang="cs-CZ" sz="1400" dirty="0">
                <a:solidFill>
                  <a:srgbClr val="C00000"/>
                </a:solidFill>
              </a:rPr>
              <a:t>2019</a:t>
            </a:r>
            <a:r>
              <a:rPr lang="cs-CZ" altLang="cs-CZ" sz="1400" dirty="0">
                <a:solidFill>
                  <a:schemeClr val="accent2"/>
                </a:solidFill>
              </a:rPr>
              <a:t> </a:t>
            </a:r>
            <a:r>
              <a:rPr lang="cs-CZ" altLang="cs-CZ" sz="1400" dirty="0"/>
              <a:t>pro hesla:</a:t>
            </a:r>
          </a:p>
          <a:p>
            <a:pPr>
              <a:lnSpc>
                <a:spcPct val="80000"/>
              </a:lnSpc>
              <a:defRPr/>
            </a:pPr>
            <a:endParaRPr lang="cs-CZ" altLang="cs-CZ" sz="1400" dirty="0"/>
          </a:p>
          <a:p>
            <a:pPr>
              <a:lnSpc>
                <a:spcPct val="80000"/>
              </a:lnSpc>
              <a:buFontTx/>
              <a:buNone/>
              <a:defRPr/>
            </a:pPr>
            <a:r>
              <a:rPr lang="cs-CZ" altLang="cs-CZ" sz="1400" b="1" dirty="0" err="1"/>
              <a:t>Nano</a:t>
            </a:r>
            <a:r>
              <a:rPr lang="cs-CZ" altLang="cs-CZ" sz="1400" dirty="0"/>
              <a:t> – </a:t>
            </a:r>
            <a:r>
              <a:rPr lang="cs-CZ" altLang="cs-CZ" sz="1400" dirty="0">
                <a:solidFill>
                  <a:srgbClr val="32946A"/>
                </a:solidFill>
              </a:rPr>
              <a:t>151</a:t>
            </a:r>
            <a:r>
              <a:rPr lang="cs-CZ" altLang="cs-CZ" sz="1400" dirty="0"/>
              <a:t> x 209 x 244 x </a:t>
            </a:r>
            <a:r>
              <a:rPr lang="cs-CZ" altLang="cs-CZ" sz="1400" dirty="0">
                <a:solidFill>
                  <a:schemeClr val="accent2"/>
                </a:solidFill>
              </a:rPr>
              <a:t>262 x </a:t>
            </a:r>
            <a:r>
              <a:rPr lang="cs-CZ" altLang="cs-CZ" sz="1400" dirty="0">
                <a:solidFill>
                  <a:srgbClr val="FF0000"/>
                </a:solidFill>
              </a:rPr>
              <a:t>251</a:t>
            </a:r>
            <a:r>
              <a:rPr lang="cs-CZ" altLang="cs-CZ" sz="1400" dirty="0"/>
              <a:t> x </a:t>
            </a:r>
            <a:r>
              <a:rPr lang="cs-CZ" altLang="cs-CZ" sz="1400" dirty="0">
                <a:solidFill>
                  <a:srgbClr val="7030A0"/>
                </a:solidFill>
              </a:rPr>
              <a:t>272 x </a:t>
            </a:r>
            <a:r>
              <a:rPr lang="cs-CZ" altLang="cs-CZ" sz="1400" dirty="0">
                <a:solidFill>
                  <a:schemeClr val="accent1">
                    <a:lumMod val="50000"/>
                  </a:schemeClr>
                </a:solidFill>
              </a:rPr>
              <a:t>313 x</a:t>
            </a:r>
            <a:r>
              <a:rPr lang="cs-CZ" altLang="cs-CZ" sz="1400" dirty="0"/>
              <a:t> </a:t>
            </a:r>
            <a:r>
              <a:rPr lang="cs-CZ" altLang="cs-CZ" sz="1400" dirty="0">
                <a:solidFill>
                  <a:schemeClr val="accent2"/>
                </a:solidFill>
              </a:rPr>
              <a:t>406 x </a:t>
            </a:r>
            <a:r>
              <a:rPr lang="cs-CZ" altLang="cs-CZ" sz="1400" dirty="0">
                <a:solidFill>
                  <a:srgbClr val="C00000"/>
                </a:solidFill>
              </a:rPr>
              <a:t>461</a:t>
            </a:r>
            <a:r>
              <a:rPr lang="cs-CZ" altLang="cs-CZ" sz="1400" dirty="0"/>
              <a:t> tisíc </a:t>
            </a:r>
          </a:p>
          <a:p>
            <a:pPr>
              <a:lnSpc>
                <a:spcPct val="80000"/>
              </a:lnSpc>
              <a:buFontTx/>
              <a:buNone/>
              <a:defRPr/>
            </a:pPr>
            <a:r>
              <a:rPr lang="cs-CZ" altLang="cs-CZ" sz="1400" b="1" dirty="0" err="1"/>
              <a:t>Nanomaterials</a:t>
            </a:r>
            <a:r>
              <a:rPr lang="cs-CZ" altLang="cs-CZ" sz="1400" dirty="0"/>
              <a:t> </a:t>
            </a:r>
            <a:r>
              <a:rPr lang="cs-CZ" altLang="cs-CZ" sz="1400" dirty="0">
                <a:solidFill>
                  <a:srgbClr val="32946A"/>
                </a:solidFill>
              </a:rPr>
              <a:t>23</a:t>
            </a:r>
            <a:r>
              <a:rPr lang="cs-CZ" altLang="cs-CZ" sz="1400" dirty="0"/>
              <a:t> x 35 x 37 x </a:t>
            </a:r>
            <a:r>
              <a:rPr lang="cs-CZ" altLang="cs-CZ" sz="1400" dirty="0">
                <a:solidFill>
                  <a:schemeClr val="accent2"/>
                </a:solidFill>
              </a:rPr>
              <a:t>47 x </a:t>
            </a:r>
            <a:r>
              <a:rPr lang="cs-CZ" altLang="cs-CZ" sz="1400" dirty="0">
                <a:solidFill>
                  <a:srgbClr val="FF0000"/>
                </a:solidFill>
              </a:rPr>
              <a:t>64</a:t>
            </a:r>
            <a:r>
              <a:rPr lang="cs-CZ" altLang="cs-CZ" sz="1400" dirty="0"/>
              <a:t> x </a:t>
            </a:r>
            <a:r>
              <a:rPr lang="cs-CZ" altLang="cs-CZ" sz="1400" dirty="0">
                <a:solidFill>
                  <a:srgbClr val="7030A0"/>
                </a:solidFill>
              </a:rPr>
              <a:t>71</a:t>
            </a:r>
            <a:r>
              <a:rPr lang="cs-CZ" altLang="cs-CZ" sz="1400" dirty="0"/>
              <a:t> x </a:t>
            </a:r>
            <a:r>
              <a:rPr lang="cs-CZ" altLang="cs-CZ" sz="1400" dirty="0">
                <a:solidFill>
                  <a:schemeClr val="accent1">
                    <a:lumMod val="50000"/>
                  </a:schemeClr>
                </a:solidFill>
              </a:rPr>
              <a:t>85</a:t>
            </a:r>
            <a:r>
              <a:rPr lang="cs-CZ" altLang="cs-CZ" sz="1400" dirty="0"/>
              <a:t> x </a:t>
            </a:r>
            <a:r>
              <a:rPr lang="cs-CZ" altLang="cs-CZ" sz="1400" dirty="0">
                <a:solidFill>
                  <a:schemeClr val="accent2"/>
                </a:solidFill>
              </a:rPr>
              <a:t>101 x </a:t>
            </a:r>
            <a:r>
              <a:rPr lang="cs-CZ" altLang="cs-CZ" sz="1400" dirty="0">
                <a:solidFill>
                  <a:srgbClr val="C00000"/>
                </a:solidFill>
              </a:rPr>
              <a:t>121</a:t>
            </a:r>
            <a:r>
              <a:rPr lang="cs-CZ" altLang="cs-CZ" sz="1400" dirty="0">
                <a:solidFill>
                  <a:schemeClr val="accent2"/>
                </a:solidFill>
              </a:rPr>
              <a:t> </a:t>
            </a:r>
            <a:r>
              <a:rPr lang="cs-CZ" altLang="cs-CZ" sz="1400" dirty="0"/>
              <a:t>tisíc  </a:t>
            </a:r>
          </a:p>
          <a:p>
            <a:pPr>
              <a:lnSpc>
                <a:spcPct val="80000"/>
              </a:lnSpc>
              <a:buFontTx/>
              <a:buNone/>
              <a:defRPr/>
            </a:pPr>
            <a:r>
              <a:rPr lang="cs-CZ" altLang="cs-CZ" sz="1400" b="1" dirty="0" err="1"/>
              <a:t>Nanoparticles</a:t>
            </a:r>
            <a:r>
              <a:rPr lang="cs-CZ" altLang="cs-CZ" sz="1400" dirty="0"/>
              <a:t> – </a:t>
            </a:r>
            <a:r>
              <a:rPr lang="cs-CZ" altLang="cs-CZ" sz="1400" dirty="0">
                <a:solidFill>
                  <a:srgbClr val="32946A"/>
                </a:solidFill>
              </a:rPr>
              <a:t>90</a:t>
            </a:r>
            <a:r>
              <a:rPr lang="cs-CZ" altLang="cs-CZ" sz="1400" dirty="0"/>
              <a:t> x 128 x 135 x </a:t>
            </a:r>
            <a:r>
              <a:rPr lang="cs-CZ" altLang="cs-CZ" sz="1400" dirty="0">
                <a:solidFill>
                  <a:schemeClr val="accent2"/>
                </a:solidFill>
              </a:rPr>
              <a:t>167 x </a:t>
            </a:r>
            <a:r>
              <a:rPr lang="cs-CZ" altLang="cs-CZ" sz="1400" dirty="0">
                <a:solidFill>
                  <a:srgbClr val="FF0000"/>
                </a:solidFill>
              </a:rPr>
              <a:t>206</a:t>
            </a:r>
            <a:r>
              <a:rPr lang="cs-CZ" altLang="cs-CZ" sz="1400" dirty="0"/>
              <a:t> </a:t>
            </a:r>
            <a:r>
              <a:rPr lang="cs-CZ" altLang="cs-CZ" sz="1400" dirty="0">
                <a:solidFill>
                  <a:srgbClr val="7030A0"/>
                </a:solidFill>
              </a:rPr>
              <a:t>x 227 x </a:t>
            </a:r>
            <a:r>
              <a:rPr lang="cs-CZ" altLang="cs-CZ" sz="1400" dirty="0">
                <a:solidFill>
                  <a:schemeClr val="accent1">
                    <a:lumMod val="50000"/>
                  </a:schemeClr>
                </a:solidFill>
              </a:rPr>
              <a:t>266 x </a:t>
            </a:r>
            <a:r>
              <a:rPr lang="cs-CZ" altLang="cs-CZ" sz="1400" dirty="0">
                <a:solidFill>
                  <a:schemeClr val="accent2"/>
                </a:solidFill>
              </a:rPr>
              <a:t>327 x </a:t>
            </a:r>
            <a:r>
              <a:rPr lang="cs-CZ" altLang="cs-CZ" sz="1400" dirty="0">
                <a:solidFill>
                  <a:srgbClr val="C00000"/>
                </a:solidFill>
              </a:rPr>
              <a:t>378</a:t>
            </a:r>
            <a:r>
              <a:rPr lang="cs-CZ" altLang="cs-CZ" sz="1400" dirty="0">
                <a:solidFill>
                  <a:schemeClr val="accent1">
                    <a:lumMod val="50000"/>
                  </a:schemeClr>
                </a:solidFill>
              </a:rPr>
              <a:t> </a:t>
            </a:r>
            <a:r>
              <a:rPr lang="cs-CZ" altLang="cs-CZ" sz="1400" dirty="0"/>
              <a:t>tisíc</a:t>
            </a:r>
          </a:p>
          <a:p>
            <a:pPr>
              <a:lnSpc>
                <a:spcPct val="80000"/>
              </a:lnSpc>
              <a:buFontTx/>
              <a:buNone/>
              <a:defRPr/>
            </a:pPr>
            <a:r>
              <a:rPr lang="cs-CZ" altLang="cs-CZ" sz="1400" b="1" dirty="0"/>
              <a:t>Brain</a:t>
            </a:r>
            <a:r>
              <a:rPr lang="cs-CZ" altLang="cs-CZ" sz="1400" dirty="0"/>
              <a:t> - </a:t>
            </a:r>
            <a:r>
              <a:rPr lang="cs-CZ" altLang="cs-CZ" sz="1400" dirty="0">
                <a:solidFill>
                  <a:srgbClr val="32946A"/>
                </a:solidFill>
              </a:rPr>
              <a:t>1.148</a:t>
            </a:r>
            <a:r>
              <a:rPr lang="cs-CZ" altLang="cs-CZ" sz="1400" dirty="0"/>
              <a:t> x 1.286 x 1.378 x </a:t>
            </a:r>
            <a:r>
              <a:rPr lang="cs-CZ" altLang="cs-CZ" sz="1400" dirty="0">
                <a:solidFill>
                  <a:schemeClr val="accent2"/>
                </a:solidFill>
              </a:rPr>
              <a:t>1.419 x </a:t>
            </a:r>
            <a:r>
              <a:rPr lang="cs-CZ" altLang="cs-CZ" sz="1400" dirty="0">
                <a:solidFill>
                  <a:srgbClr val="FF0000"/>
                </a:solidFill>
              </a:rPr>
              <a:t>1.380 </a:t>
            </a:r>
            <a:r>
              <a:rPr lang="cs-CZ" altLang="cs-CZ" sz="1400" dirty="0">
                <a:solidFill>
                  <a:srgbClr val="7030A0"/>
                </a:solidFill>
              </a:rPr>
              <a:t>x 1.433 x </a:t>
            </a:r>
            <a:r>
              <a:rPr lang="cs-CZ" altLang="cs-CZ" sz="1400" dirty="0">
                <a:solidFill>
                  <a:schemeClr val="accent1">
                    <a:lumMod val="50000"/>
                  </a:schemeClr>
                </a:solidFill>
              </a:rPr>
              <a:t>1.510 x </a:t>
            </a:r>
            <a:r>
              <a:rPr lang="cs-CZ" altLang="cs-CZ" sz="1400" dirty="0">
                <a:solidFill>
                  <a:schemeClr val="accent2"/>
                </a:solidFill>
              </a:rPr>
              <a:t>1.612</a:t>
            </a:r>
            <a:r>
              <a:rPr lang="cs-CZ" altLang="cs-CZ" sz="1400" dirty="0">
                <a:solidFill>
                  <a:schemeClr val="accent1">
                    <a:lumMod val="50000"/>
                  </a:schemeClr>
                </a:solidFill>
              </a:rPr>
              <a:t>  x </a:t>
            </a:r>
            <a:r>
              <a:rPr lang="cs-CZ" altLang="cs-CZ" sz="1400" dirty="0">
                <a:solidFill>
                  <a:srgbClr val="C00000"/>
                </a:solidFill>
              </a:rPr>
              <a:t>1.688 </a:t>
            </a:r>
            <a:r>
              <a:rPr lang="cs-CZ" altLang="cs-CZ" sz="1400" dirty="0"/>
              <a:t>tisíc</a:t>
            </a:r>
          </a:p>
          <a:p>
            <a:pPr>
              <a:lnSpc>
                <a:spcPct val="80000"/>
              </a:lnSpc>
              <a:defRPr/>
            </a:pPr>
            <a:endParaRPr lang="cs-CZ" altLang="cs-CZ" sz="1400" dirty="0"/>
          </a:p>
          <a:p>
            <a:pPr>
              <a:lnSpc>
                <a:spcPct val="80000"/>
              </a:lnSpc>
              <a:buFontTx/>
              <a:buNone/>
              <a:defRPr/>
            </a:pPr>
            <a:endParaRPr lang="cs-CZ" altLang="cs-CZ" sz="1400" dirty="0"/>
          </a:p>
          <a:p>
            <a:pPr>
              <a:lnSpc>
                <a:spcPct val="80000"/>
              </a:lnSpc>
              <a:buFontTx/>
              <a:buNone/>
              <a:defRPr/>
            </a:pPr>
            <a:endParaRPr lang="cs-CZ" altLang="cs-CZ" sz="1400" dirty="0"/>
          </a:p>
          <a:p>
            <a:pPr>
              <a:lnSpc>
                <a:spcPct val="80000"/>
              </a:lnSpc>
              <a:buFontTx/>
              <a:buNone/>
              <a:defRPr/>
            </a:pPr>
            <a:endParaRPr lang="cs-CZ" altLang="cs-CZ" sz="1400" dirty="0"/>
          </a:p>
          <a:p>
            <a:pPr>
              <a:lnSpc>
                <a:spcPct val="80000"/>
              </a:lnSpc>
              <a:buFontTx/>
              <a:buNone/>
              <a:defRPr/>
            </a:pPr>
            <a:endParaRPr lang="cs-CZ" altLang="cs-CZ" sz="1400" dirty="0"/>
          </a:p>
          <a:p>
            <a:pPr>
              <a:lnSpc>
                <a:spcPct val="80000"/>
              </a:lnSpc>
              <a:buFontTx/>
              <a:buNone/>
              <a:defRPr/>
            </a:pPr>
            <a:endParaRPr lang="cs-CZ" altLang="cs-CZ" sz="1400" dirty="0"/>
          </a:p>
          <a:p>
            <a:pPr>
              <a:lnSpc>
                <a:spcPct val="80000"/>
              </a:lnSpc>
              <a:buFontTx/>
              <a:buNone/>
              <a:defRPr/>
            </a:pPr>
            <a:endParaRPr lang="cs-CZ" altLang="cs-CZ" sz="1400" dirty="0"/>
          </a:p>
          <a:p>
            <a:pPr>
              <a:lnSpc>
                <a:spcPct val="80000"/>
              </a:lnSpc>
              <a:buFontTx/>
              <a:buNone/>
              <a:defRPr/>
            </a:pPr>
            <a:endParaRPr lang="cs-CZ" altLang="cs-CZ" sz="1400" dirty="0"/>
          </a:p>
          <a:p>
            <a:pPr>
              <a:lnSpc>
                <a:spcPct val="80000"/>
              </a:lnSpc>
              <a:buFontTx/>
              <a:buNone/>
              <a:defRPr/>
            </a:pPr>
            <a:endParaRPr lang="cs-CZ" altLang="cs-CZ" sz="1400" dirty="0"/>
          </a:p>
          <a:p>
            <a:pPr>
              <a:lnSpc>
                <a:spcPct val="80000"/>
              </a:lnSpc>
              <a:buFontTx/>
              <a:buNone/>
              <a:defRPr/>
            </a:pPr>
            <a:endParaRPr lang="cs-CZ" altLang="cs-CZ" sz="1400" dirty="0"/>
          </a:p>
          <a:p>
            <a:pPr>
              <a:lnSpc>
                <a:spcPct val="80000"/>
              </a:lnSpc>
              <a:buFontTx/>
              <a:buNone/>
              <a:defRPr/>
            </a:pPr>
            <a:r>
              <a:rPr lang="cs-CZ" altLang="cs-CZ" sz="1400" dirty="0"/>
              <a:t>Google k datu  </a:t>
            </a:r>
            <a:r>
              <a:rPr lang="cs-CZ" altLang="cs-CZ" sz="1400" dirty="0">
                <a:solidFill>
                  <a:schemeClr val="accent5">
                    <a:lumMod val="50000"/>
                  </a:schemeClr>
                </a:solidFill>
              </a:rPr>
              <a:t>2011</a:t>
            </a:r>
            <a:r>
              <a:rPr lang="cs-CZ" altLang="cs-CZ" sz="1400" dirty="0"/>
              <a:t>, 2012, 2013, </a:t>
            </a:r>
            <a:r>
              <a:rPr lang="cs-CZ" altLang="cs-CZ" sz="1400" dirty="0">
                <a:solidFill>
                  <a:schemeClr val="accent2"/>
                </a:solidFill>
              </a:rPr>
              <a:t>2014, </a:t>
            </a:r>
            <a:r>
              <a:rPr lang="cs-CZ" altLang="cs-CZ" sz="1400" dirty="0">
                <a:solidFill>
                  <a:srgbClr val="FF3300"/>
                </a:solidFill>
              </a:rPr>
              <a:t>2015, </a:t>
            </a:r>
            <a:r>
              <a:rPr lang="cs-CZ" altLang="cs-CZ" sz="1400" dirty="0">
                <a:solidFill>
                  <a:srgbClr val="7030A0"/>
                </a:solidFill>
              </a:rPr>
              <a:t>2016</a:t>
            </a:r>
            <a:r>
              <a:rPr lang="cs-CZ" altLang="cs-CZ" sz="1400" dirty="0"/>
              <a:t>, 2017, </a:t>
            </a:r>
            <a:r>
              <a:rPr lang="cs-CZ" altLang="cs-CZ" sz="1400" dirty="0">
                <a:solidFill>
                  <a:schemeClr val="accent2"/>
                </a:solidFill>
              </a:rPr>
              <a:t>2018</a:t>
            </a:r>
            <a:r>
              <a:rPr lang="cs-CZ" altLang="cs-CZ" sz="1400" dirty="0"/>
              <a:t>, 2019 :</a:t>
            </a:r>
          </a:p>
          <a:p>
            <a:pPr>
              <a:lnSpc>
                <a:spcPct val="80000"/>
              </a:lnSpc>
              <a:buFontTx/>
              <a:buNone/>
              <a:defRPr/>
            </a:pPr>
            <a:endParaRPr lang="cs-CZ" altLang="cs-CZ" sz="1400" dirty="0"/>
          </a:p>
          <a:p>
            <a:pPr>
              <a:lnSpc>
                <a:spcPct val="80000"/>
              </a:lnSpc>
              <a:buFontTx/>
              <a:buNone/>
              <a:defRPr/>
            </a:pPr>
            <a:r>
              <a:rPr lang="cs-CZ" altLang="cs-CZ" sz="1400" b="1" dirty="0" err="1"/>
              <a:t>Nanomaterials</a:t>
            </a:r>
            <a:r>
              <a:rPr lang="cs-CZ" altLang="cs-CZ" sz="1400" dirty="0"/>
              <a:t> – </a:t>
            </a:r>
            <a:r>
              <a:rPr lang="cs-CZ" altLang="cs-CZ" sz="1400" dirty="0">
                <a:solidFill>
                  <a:srgbClr val="32946A"/>
                </a:solidFill>
              </a:rPr>
              <a:t>2 580</a:t>
            </a:r>
            <a:r>
              <a:rPr lang="cs-CZ" altLang="cs-CZ" sz="1400" dirty="0"/>
              <a:t>, </a:t>
            </a:r>
            <a:r>
              <a:rPr lang="en-US" altLang="cs-CZ" sz="1400" dirty="0"/>
              <a:t>5 230 </a:t>
            </a:r>
            <a:r>
              <a:rPr lang="cs-CZ" altLang="cs-CZ" sz="1400" dirty="0"/>
              <a:t>, 4 720, </a:t>
            </a:r>
            <a:r>
              <a:rPr lang="cs-CZ" altLang="cs-CZ" sz="1400" dirty="0">
                <a:solidFill>
                  <a:schemeClr val="accent2"/>
                </a:solidFill>
              </a:rPr>
              <a:t>5 490, </a:t>
            </a:r>
            <a:r>
              <a:rPr lang="cs-CZ" altLang="cs-CZ" sz="1400" dirty="0">
                <a:solidFill>
                  <a:srgbClr val="FF0000"/>
                </a:solidFill>
              </a:rPr>
              <a:t>4 990, </a:t>
            </a:r>
            <a:r>
              <a:rPr lang="cs-CZ" altLang="cs-CZ" sz="1400" dirty="0">
                <a:solidFill>
                  <a:srgbClr val="7030A0"/>
                </a:solidFill>
              </a:rPr>
              <a:t>5 420</a:t>
            </a:r>
            <a:r>
              <a:rPr lang="cs-CZ" altLang="cs-CZ" sz="1400" dirty="0"/>
              <a:t> , </a:t>
            </a:r>
            <a:r>
              <a:rPr lang="cs-CZ" altLang="cs-CZ" sz="1400" dirty="0">
                <a:solidFill>
                  <a:schemeClr val="accent1">
                    <a:lumMod val="50000"/>
                  </a:schemeClr>
                </a:solidFill>
              </a:rPr>
              <a:t>6 320, </a:t>
            </a:r>
            <a:r>
              <a:rPr lang="cs-CZ" altLang="cs-CZ" sz="1400" dirty="0">
                <a:solidFill>
                  <a:schemeClr val="accent2"/>
                </a:solidFill>
              </a:rPr>
              <a:t>15 000</a:t>
            </a:r>
            <a:r>
              <a:rPr lang="cs-CZ" altLang="cs-CZ" sz="1400" dirty="0"/>
              <a:t>, 14 300 tisíc</a:t>
            </a:r>
          </a:p>
          <a:p>
            <a:pPr>
              <a:lnSpc>
                <a:spcPct val="80000"/>
              </a:lnSpc>
              <a:buFontTx/>
              <a:buNone/>
              <a:defRPr/>
            </a:pPr>
            <a:r>
              <a:rPr lang="cs-CZ" altLang="cs-CZ" sz="1400" b="1" dirty="0" err="1"/>
              <a:t>Nanoparticles</a:t>
            </a:r>
            <a:r>
              <a:rPr lang="cs-CZ" altLang="cs-CZ" sz="1400" dirty="0"/>
              <a:t> – </a:t>
            </a:r>
            <a:r>
              <a:rPr lang="cs-CZ" altLang="cs-CZ" sz="1400" dirty="0">
                <a:solidFill>
                  <a:srgbClr val="32946A"/>
                </a:solidFill>
              </a:rPr>
              <a:t>5 670</a:t>
            </a:r>
            <a:r>
              <a:rPr lang="cs-CZ" altLang="cs-CZ" sz="1400" dirty="0"/>
              <a:t>, </a:t>
            </a:r>
            <a:r>
              <a:rPr lang="en-US" altLang="cs-CZ" sz="1400" dirty="0"/>
              <a:t>12 500 </a:t>
            </a:r>
            <a:r>
              <a:rPr lang="cs-CZ" altLang="cs-CZ" sz="1400" dirty="0"/>
              <a:t>, 11 600, </a:t>
            </a:r>
            <a:r>
              <a:rPr lang="cs-CZ" altLang="cs-CZ" sz="1400" dirty="0">
                <a:solidFill>
                  <a:schemeClr val="accent2"/>
                </a:solidFill>
              </a:rPr>
              <a:t>13 500, </a:t>
            </a:r>
            <a:r>
              <a:rPr lang="cs-CZ" altLang="cs-CZ" sz="1400" dirty="0">
                <a:solidFill>
                  <a:srgbClr val="FF0000"/>
                </a:solidFill>
              </a:rPr>
              <a:t>12 800, </a:t>
            </a:r>
            <a:r>
              <a:rPr lang="cs-CZ" altLang="cs-CZ" sz="1400" dirty="0">
                <a:solidFill>
                  <a:srgbClr val="7030A0"/>
                </a:solidFill>
              </a:rPr>
              <a:t>14 700</a:t>
            </a:r>
            <a:r>
              <a:rPr lang="cs-CZ" altLang="cs-CZ" sz="1400" dirty="0">
                <a:solidFill>
                  <a:srgbClr val="FF0000"/>
                </a:solidFill>
              </a:rPr>
              <a:t>, </a:t>
            </a:r>
            <a:r>
              <a:rPr lang="cs-CZ" altLang="cs-CZ" sz="1400" dirty="0">
                <a:solidFill>
                  <a:schemeClr val="accent1">
                    <a:lumMod val="50000"/>
                  </a:schemeClr>
                </a:solidFill>
              </a:rPr>
              <a:t>17 000, </a:t>
            </a:r>
            <a:r>
              <a:rPr lang="cs-CZ" altLang="cs-CZ" sz="1400" dirty="0">
                <a:solidFill>
                  <a:schemeClr val="accent2"/>
                </a:solidFill>
              </a:rPr>
              <a:t>29 000, </a:t>
            </a:r>
            <a:r>
              <a:rPr lang="cs-CZ" altLang="cs-CZ" sz="1400" dirty="0"/>
              <a:t>38 200 tisíc</a:t>
            </a:r>
          </a:p>
          <a:p>
            <a:pPr>
              <a:lnSpc>
                <a:spcPct val="80000"/>
              </a:lnSpc>
              <a:buFontTx/>
              <a:buNone/>
              <a:defRPr/>
            </a:pPr>
            <a:r>
              <a:rPr lang="cs-CZ" altLang="cs-CZ" sz="1400" b="1" dirty="0"/>
              <a:t>Brain</a:t>
            </a:r>
            <a:r>
              <a:rPr lang="cs-CZ" altLang="cs-CZ" sz="1400" dirty="0"/>
              <a:t> – </a:t>
            </a:r>
            <a:r>
              <a:rPr lang="cs-CZ" altLang="cs-CZ" sz="1400" dirty="0">
                <a:solidFill>
                  <a:srgbClr val="32946A"/>
                </a:solidFill>
              </a:rPr>
              <a:t>264 000</a:t>
            </a:r>
            <a:r>
              <a:rPr lang="cs-CZ" altLang="cs-CZ" sz="1400" dirty="0"/>
              <a:t>, </a:t>
            </a:r>
            <a:r>
              <a:rPr lang="en-US" altLang="cs-CZ" sz="1400" dirty="0"/>
              <a:t>649 000</a:t>
            </a:r>
            <a:r>
              <a:rPr lang="cs-CZ" altLang="cs-CZ" sz="1400" dirty="0"/>
              <a:t>, 605 000, </a:t>
            </a:r>
            <a:r>
              <a:rPr lang="cs-CZ" altLang="cs-CZ" sz="1400" dirty="0">
                <a:solidFill>
                  <a:schemeClr val="accent2"/>
                </a:solidFill>
              </a:rPr>
              <a:t>557 000,  </a:t>
            </a:r>
            <a:r>
              <a:rPr lang="cs-CZ" altLang="cs-CZ" sz="1400" dirty="0">
                <a:solidFill>
                  <a:srgbClr val="FF0000"/>
                </a:solidFill>
              </a:rPr>
              <a:t>509 000, </a:t>
            </a:r>
            <a:r>
              <a:rPr lang="cs-CZ" altLang="cs-CZ" sz="1400" dirty="0">
                <a:solidFill>
                  <a:srgbClr val="7030A0"/>
                </a:solidFill>
              </a:rPr>
              <a:t>526 000</a:t>
            </a:r>
            <a:r>
              <a:rPr lang="cs-CZ" altLang="cs-CZ" sz="1400" dirty="0"/>
              <a:t>, </a:t>
            </a:r>
            <a:r>
              <a:rPr lang="cs-CZ" altLang="cs-CZ" sz="1400" dirty="0">
                <a:solidFill>
                  <a:schemeClr val="accent1">
                    <a:lumMod val="50000"/>
                  </a:schemeClr>
                </a:solidFill>
              </a:rPr>
              <a:t>652 000, </a:t>
            </a:r>
            <a:r>
              <a:rPr lang="cs-CZ" altLang="cs-CZ" sz="1400" dirty="0">
                <a:solidFill>
                  <a:schemeClr val="accent2"/>
                </a:solidFill>
              </a:rPr>
              <a:t>958 000, </a:t>
            </a:r>
            <a:r>
              <a:rPr lang="cs-CZ" altLang="cs-CZ" sz="1400" dirty="0"/>
              <a:t>1 240</a:t>
            </a:r>
            <a:r>
              <a:rPr lang="cs-CZ" altLang="cs-CZ" sz="1400" dirty="0">
                <a:solidFill>
                  <a:schemeClr val="accent2"/>
                </a:solidFill>
              </a:rPr>
              <a:t>  </a:t>
            </a:r>
            <a:r>
              <a:rPr lang="cs-CZ" altLang="cs-CZ" sz="1400" dirty="0"/>
              <a:t>000</a:t>
            </a:r>
            <a:r>
              <a:rPr lang="cs-CZ" altLang="cs-CZ" sz="1400" dirty="0">
                <a:solidFill>
                  <a:schemeClr val="accent2"/>
                </a:solidFill>
              </a:rPr>
              <a:t> </a:t>
            </a:r>
            <a:r>
              <a:rPr lang="cs-CZ" altLang="cs-CZ" sz="1400" dirty="0"/>
              <a:t>tisíc</a:t>
            </a:r>
          </a:p>
        </p:txBody>
      </p:sp>
      <p:pic>
        <p:nvPicPr>
          <p:cNvPr id="16388" name="Picture 5">
            <a:extLst>
              <a:ext uri="{FF2B5EF4-FFF2-40B4-BE49-F238E27FC236}">
                <a16:creationId xmlns:a16="http://schemas.microsoft.com/office/drawing/2014/main" id="{266D8913-6D6C-4148-9F6B-2E5393E289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819400"/>
            <a:ext cx="3810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0.m4a">
            <a:hlinkClick r:id="" action="ppaction://media"/>
            <a:extLst>
              <a:ext uri="{FF2B5EF4-FFF2-40B4-BE49-F238E27FC236}">
                <a16:creationId xmlns:a16="http://schemas.microsoft.com/office/drawing/2014/main" id="{CAFC6BD0-5AEC-4F40-994E-808ED185049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0488" y="457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0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D5C1F45-0302-49B4-9BAE-74974F1085BF}"/>
              </a:ext>
            </a:extLst>
          </p:cNvPr>
          <p:cNvSpPr>
            <a:spLocks noGrp="1" noChangeArrowheads="1"/>
          </p:cNvSpPr>
          <p:nvPr>
            <p:ph type="title"/>
          </p:nvPr>
        </p:nvSpPr>
        <p:spPr/>
        <p:txBody>
          <a:bodyPr/>
          <a:lstStyle/>
          <a:p>
            <a:r>
              <a:rPr lang="cs-CZ" altLang="cs-CZ"/>
              <a:t>Jak velký je nanometr</a:t>
            </a:r>
            <a:r>
              <a:rPr lang="en-US" altLang="cs-CZ"/>
              <a:t>?</a:t>
            </a:r>
          </a:p>
        </p:txBody>
      </p:sp>
      <p:pic>
        <p:nvPicPr>
          <p:cNvPr id="17411" name="Picture 4">
            <a:extLst>
              <a:ext uri="{FF2B5EF4-FFF2-40B4-BE49-F238E27FC236}">
                <a16:creationId xmlns:a16="http://schemas.microsoft.com/office/drawing/2014/main" id="{AFC0E91F-F9C6-435C-BC8C-BF85FF67541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1143000"/>
            <a:ext cx="8305800" cy="4657725"/>
          </a:xfrm>
          <a:noFill/>
        </p:spPr>
      </p:pic>
      <p:pic>
        <p:nvPicPr>
          <p:cNvPr id="17412" name="Picture 6">
            <a:extLst>
              <a:ext uri="{FF2B5EF4-FFF2-40B4-BE49-F238E27FC236}">
                <a16:creationId xmlns:a16="http://schemas.microsoft.com/office/drawing/2014/main" id="{5046171F-84FA-478E-817E-A98D9283BC44}"/>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953000" y="5257800"/>
            <a:ext cx="3273425" cy="415925"/>
          </a:xfrm>
          <a:noFill/>
        </p:spPr>
      </p:pic>
      <p:sp>
        <p:nvSpPr>
          <p:cNvPr id="17413" name="Rectangle 8">
            <a:extLst>
              <a:ext uri="{FF2B5EF4-FFF2-40B4-BE49-F238E27FC236}">
                <a16:creationId xmlns:a16="http://schemas.microsoft.com/office/drawing/2014/main" id="{EE731CC6-87F8-42A2-B379-63368DE3E5E3}"/>
              </a:ext>
            </a:extLst>
          </p:cNvPr>
          <p:cNvSpPr>
            <a:spLocks noChangeArrowheads="1"/>
          </p:cNvSpPr>
          <p:nvPr/>
        </p:nvSpPr>
        <p:spPr bwMode="auto">
          <a:xfrm>
            <a:off x="4800600" y="3048000"/>
            <a:ext cx="3124200" cy="2057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cs-CZ" sz="1400">
                <a:solidFill>
                  <a:schemeClr val="bg1"/>
                </a:solidFill>
                <a:hlinkClick r:id="rId5"/>
              </a:rPr>
              <a:t>http://htwins.net/scale2/</a:t>
            </a:r>
            <a:endParaRPr lang="en-US" altLang="cs-CZ" sz="1400">
              <a:solidFill>
                <a:schemeClr val="bg1"/>
              </a:solidFill>
            </a:endParaRPr>
          </a:p>
        </p:txBody>
      </p:sp>
      <p:sp>
        <p:nvSpPr>
          <p:cNvPr id="17414" name="Text Box 9">
            <a:extLst>
              <a:ext uri="{FF2B5EF4-FFF2-40B4-BE49-F238E27FC236}">
                <a16:creationId xmlns:a16="http://schemas.microsoft.com/office/drawing/2014/main" id="{9315E204-08FB-4BD7-A309-585A85F6C66C}"/>
              </a:ext>
            </a:extLst>
          </p:cNvPr>
          <p:cNvSpPr txBox="1">
            <a:spLocks noChangeArrowheads="1"/>
          </p:cNvSpPr>
          <p:nvPr/>
        </p:nvSpPr>
        <p:spPr bwMode="auto">
          <a:xfrm>
            <a:off x="1066800" y="5791200"/>
            <a:ext cx="678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a:t>Nanotechnologie jsou tedy o několik řádů menší než erytrocyt</a:t>
            </a:r>
            <a:endParaRPr lang="en-US" altLang="cs-CZ"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5">
            <a:extLst>
              <a:ext uri="{FF2B5EF4-FFF2-40B4-BE49-F238E27FC236}">
                <a16:creationId xmlns:a16="http://schemas.microsoft.com/office/drawing/2014/main" id="{3D5215B8-FA9F-49DA-9A9E-C8337E0C3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28600"/>
            <a:ext cx="1162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4">
            <a:extLst>
              <a:ext uri="{FF2B5EF4-FFF2-40B4-BE49-F238E27FC236}">
                <a16:creationId xmlns:a16="http://schemas.microsoft.com/office/drawing/2014/main" id="{AC8FC276-ED96-4EF2-92A0-B71395A3C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667000"/>
            <a:ext cx="914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0">
            <a:extLst>
              <a:ext uri="{FF2B5EF4-FFF2-40B4-BE49-F238E27FC236}">
                <a16:creationId xmlns:a16="http://schemas.microsoft.com/office/drawing/2014/main" id="{39458070-92D1-4829-83C2-0C592AD053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76200"/>
            <a:ext cx="1858963"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
            <a:extLst>
              <a:ext uri="{FF2B5EF4-FFF2-40B4-BE49-F238E27FC236}">
                <a16:creationId xmlns:a16="http://schemas.microsoft.com/office/drawing/2014/main" id="{D02A7D02-B117-4138-A950-0A025B11C419}"/>
              </a:ext>
            </a:extLst>
          </p:cNvPr>
          <p:cNvPicPr>
            <a:picLocks noGrp="1" noChangeAspect="1" noChangeArrowheads="1"/>
          </p:cNvPicPr>
          <p:nvPr>
            <p:ph type="body" idx="1"/>
          </p:nvPr>
        </p:nvPicPr>
        <p:blipFill>
          <a:blip r:embed="rId7">
            <a:extLst>
              <a:ext uri="{28A0092B-C50C-407E-A947-70E740481C1C}">
                <a14:useLocalDpi xmlns:a14="http://schemas.microsoft.com/office/drawing/2010/main" val="0"/>
              </a:ext>
            </a:extLst>
          </a:blip>
          <a:srcRect/>
          <a:stretch>
            <a:fillRect/>
          </a:stretch>
        </p:blipFill>
        <p:spPr>
          <a:xfrm>
            <a:off x="1524000" y="457200"/>
            <a:ext cx="2209800" cy="2819400"/>
          </a:xfrm>
        </p:spPr>
      </p:pic>
      <p:pic>
        <p:nvPicPr>
          <p:cNvPr id="19462" name="Picture 4">
            <a:extLst>
              <a:ext uri="{FF2B5EF4-FFF2-40B4-BE49-F238E27FC236}">
                <a16:creationId xmlns:a16="http://schemas.microsoft.com/office/drawing/2014/main" id="{548D9199-0DD8-4233-8CF2-529BF8950B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838200"/>
            <a:ext cx="20939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5">
            <a:extLst>
              <a:ext uri="{FF2B5EF4-FFF2-40B4-BE49-F238E27FC236}">
                <a16:creationId xmlns:a16="http://schemas.microsoft.com/office/drawing/2014/main" id="{863EE83C-7591-47B3-A93E-8E14190600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304800"/>
            <a:ext cx="19732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a:extLst>
              <a:ext uri="{FF2B5EF4-FFF2-40B4-BE49-F238E27FC236}">
                <a16:creationId xmlns:a16="http://schemas.microsoft.com/office/drawing/2014/main" id="{ACF05310-5039-4221-9A84-A5B1D5E53D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3124200"/>
            <a:ext cx="22113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7">
            <a:extLst>
              <a:ext uri="{FF2B5EF4-FFF2-40B4-BE49-F238E27FC236}">
                <a16:creationId xmlns:a16="http://schemas.microsoft.com/office/drawing/2014/main" id="{966559EF-2D07-4498-9A84-0FD27736CF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3429000"/>
            <a:ext cx="20050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8">
            <a:extLst>
              <a:ext uri="{FF2B5EF4-FFF2-40B4-BE49-F238E27FC236}">
                <a16:creationId xmlns:a16="http://schemas.microsoft.com/office/drawing/2014/main" id="{6F1FD6B5-48C8-4E1D-A94A-7EDCCDBAFAA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8400" y="2971800"/>
            <a:ext cx="1905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9">
            <a:extLst>
              <a:ext uri="{FF2B5EF4-FFF2-40B4-BE49-F238E27FC236}">
                <a16:creationId xmlns:a16="http://schemas.microsoft.com/office/drawing/2014/main" id="{C2321982-AFB7-4A9D-A3A6-C9D68B8D55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0400" y="4343400"/>
            <a:ext cx="147002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1">
            <a:extLst>
              <a:ext uri="{FF2B5EF4-FFF2-40B4-BE49-F238E27FC236}">
                <a16:creationId xmlns:a16="http://schemas.microsoft.com/office/drawing/2014/main" id="{837909C3-ECE3-42BD-B452-5790D9BD9F6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3400" y="4191000"/>
            <a:ext cx="14255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2">
            <a:extLst>
              <a:ext uri="{FF2B5EF4-FFF2-40B4-BE49-F238E27FC236}">
                <a16:creationId xmlns:a16="http://schemas.microsoft.com/office/drawing/2014/main" id="{828B2413-0936-4A18-BB5F-0F66F0A858F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0025" y="977900"/>
            <a:ext cx="14192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3">
            <a:extLst>
              <a:ext uri="{FF2B5EF4-FFF2-40B4-BE49-F238E27FC236}">
                <a16:creationId xmlns:a16="http://schemas.microsoft.com/office/drawing/2014/main" id="{11F6525F-15CE-46BF-9993-1135BA5E803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39000" y="3810000"/>
            <a:ext cx="16383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12.m4a">
            <a:hlinkClick r:id="" action="ppaction://media"/>
            <a:extLst>
              <a:ext uri="{FF2B5EF4-FFF2-40B4-BE49-F238E27FC236}">
                <a16:creationId xmlns:a16="http://schemas.microsoft.com/office/drawing/2014/main" id="{4201E095-EC4A-486A-9C89-90A69584D95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7">
            <a:extLst>
              <a:ext uri="{28A0092B-C50C-407E-A947-70E740481C1C}">
                <a14:useLocalDpi xmlns:a14="http://schemas.microsoft.com/office/drawing/2010/main" val="0"/>
              </a:ext>
            </a:extLst>
          </a:blip>
          <a:srcRect/>
          <a:stretch>
            <a:fillRect/>
          </a:stretch>
        </p:blipFill>
        <p:spPr bwMode="auto">
          <a:xfrm>
            <a:off x="200025" y="412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13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4741E8C-E4C4-4181-846F-09F592B0E9F2}"/>
              </a:ext>
            </a:extLst>
          </p:cNvPr>
          <p:cNvSpPr>
            <a:spLocks noGrp="1" noChangeArrowheads="1"/>
          </p:cNvSpPr>
          <p:nvPr>
            <p:ph type="title"/>
          </p:nvPr>
        </p:nvSpPr>
        <p:spPr/>
        <p:txBody>
          <a:bodyPr/>
          <a:lstStyle/>
          <a:p>
            <a:r>
              <a:rPr lang="cs-CZ" altLang="cs-CZ" sz="3200"/>
              <a:t>Definice nanotechnologie</a:t>
            </a:r>
          </a:p>
        </p:txBody>
      </p:sp>
      <p:sp>
        <p:nvSpPr>
          <p:cNvPr id="20483" name="Rectangle 3">
            <a:extLst>
              <a:ext uri="{FF2B5EF4-FFF2-40B4-BE49-F238E27FC236}">
                <a16:creationId xmlns:a16="http://schemas.microsoft.com/office/drawing/2014/main" id="{107AF808-B25C-417C-B8A9-123F260F7518}"/>
              </a:ext>
            </a:extLst>
          </p:cNvPr>
          <p:cNvSpPr>
            <a:spLocks noGrp="1" noChangeArrowheads="1"/>
          </p:cNvSpPr>
          <p:nvPr>
            <p:ph type="body" idx="1"/>
          </p:nvPr>
        </p:nvSpPr>
        <p:spPr>
          <a:xfrm>
            <a:off x="533400" y="4267200"/>
            <a:ext cx="7772400" cy="1676400"/>
          </a:xfrm>
        </p:spPr>
        <p:txBody>
          <a:bodyPr/>
          <a:lstStyle/>
          <a:p>
            <a:pPr>
              <a:lnSpc>
                <a:spcPct val="80000"/>
              </a:lnSpc>
            </a:pPr>
            <a:r>
              <a:rPr lang="cs-CZ" altLang="cs-CZ" sz="1400"/>
              <a:t>Předmětem zájmu jsou objekty o velikosti menší než 100 nm </a:t>
            </a:r>
          </a:p>
          <a:p>
            <a:pPr>
              <a:lnSpc>
                <a:spcPct val="80000"/>
              </a:lnSpc>
            </a:pPr>
            <a:r>
              <a:rPr lang="cs-CZ" altLang="cs-CZ" sz="1400"/>
              <a:t>Schopnost manipulace a aktivního využívání těchto útvarů a jejich funkcí</a:t>
            </a:r>
          </a:p>
          <a:p>
            <a:pPr>
              <a:lnSpc>
                <a:spcPct val="80000"/>
              </a:lnSpc>
            </a:pPr>
            <a:r>
              <a:rPr lang="cs-CZ" altLang="cs-CZ" sz="1400"/>
              <a:t>Odlišné chování nanotechnologie oproti makrosvětu (kvantové jevy, atomární síly, chemické vazby, ...)</a:t>
            </a:r>
          </a:p>
          <a:p>
            <a:pPr>
              <a:lnSpc>
                <a:spcPct val="80000"/>
              </a:lnSpc>
            </a:pPr>
            <a:endParaRPr lang="cs-CZ" altLang="cs-CZ" sz="1400"/>
          </a:p>
          <a:p>
            <a:pPr>
              <a:lnSpc>
                <a:spcPct val="80000"/>
              </a:lnSpc>
              <a:buFontTx/>
              <a:buNone/>
            </a:pPr>
            <a:r>
              <a:rPr lang="cs-CZ" altLang="cs-CZ" sz="2000">
                <a:hlinkClick r:id="rId4"/>
              </a:rPr>
              <a:t>http://www.youtube.com/watch?feature=player_embedded&amp;v=J15B8ce_BBo</a:t>
            </a:r>
            <a:endParaRPr lang="cs-CZ" altLang="cs-CZ" sz="1400"/>
          </a:p>
          <a:p>
            <a:pPr>
              <a:lnSpc>
                <a:spcPct val="80000"/>
              </a:lnSpc>
            </a:pPr>
            <a:endParaRPr lang="cs-CZ" altLang="cs-CZ" sz="1400"/>
          </a:p>
        </p:txBody>
      </p:sp>
      <p:sp>
        <p:nvSpPr>
          <p:cNvPr id="20484" name="Text Box 4">
            <a:extLst>
              <a:ext uri="{FF2B5EF4-FFF2-40B4-BE49-F238E27FC236}">
                <a16:creationId xmlns:a16="http://schemas.microsoft.com/office/drawing/2014/main" id="{45B4EEA0-47DB-433A-963F-923B1DEA5628}"/>
              </a:ext>
            </a:extLst>
          </p:cNvPr>
          <p:cNvSpPr txBox="1">
            <a:spLocks noChangeArrowheads="1"/>
          </p:cNvSpPr>
          <p:nvPr/>
        </p:nvSpPr>
        <p:spPr bwMode="auto">
          <a:xfrm>
            <a:off x="609600" y="3911600"/>
            <a:ext cx="90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Kritéria</a:t>
            </a:r>
          </a:p>
        </p:txBody>
      </p:sp>
      <p:sp>
        <p:nvSpPr>
          <p:cNvPr id="20485" name="Text Box 6">
            <a:extLst>
              <a:ext uri="{FF2B5EF4-FFF2-40B4-BE49-F238E27FC236}">
                <a16:creationId xmlns:a16="http://schemas.microsoft.com/office/drawing/2014/main" id="{74ECADA4-9295-4449-95BC-8EA76AF354A0}"/>
              </a:ext>
            </a:extLst>
          </p:cNvPr>
          <p:cNvSpPr txBox="1">
            <a:spLocks noChangeArrowheads="1"/>
          </p:cNvSpPr>
          <p:nvPr/>
        </p:nvSpPr>
        <p:spPr bwMode="auto">
          <a:xfrm>
            <a:off x="533400" y="1219200"/>
            <a:ext cx="82296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a:t>
            </a:r>
            <a:r>
              <a:rPr lang="cs-CZ" altLang="cs-CZ" sz="1800" b="1"/>
              <a:t>Nanotechnologie je aplikovanou vědou, která se zabývá výrobou a užíváním takových materiálů a částic, k jejichž vzniku je třeba cílených manipulací na úrovni jednotlivých atomů nebo jejich poměrně malých skupin</a:t>
            </a:r>
            <a:r>
              <a:rPr lang="cs-CZ" altLang="cs-CZ" sz="1800"/>
              <a:t>“. </a:t>
            </a:r>
          </a:p>
          <a:p>
            <a:pPr>
              <a:spcBef>
                <a:spcPct val="0"/>
              </a:spcBef>
              <a:buFontTx/>
              <a:buNone/>
            </a:pPr>
            <a:r>
              <a:rPr lang="cs-CZ" altLang="cs-CZ" sz="1800"/>
              <a:t>Jinou, přesněji charakterizující definicí může být: </a:t>
            </a:r>
          </a:p>
          <a:p>
            <a:pPr>
              <a:spcBef>
                <a:spcPct val="0"/>
              </a:spcBef>
              <a:buFontTx/>
              <a:buNone/>
            </a:pPr>
            <a:r>
              <a:rPr lang="cs-CZ" altLang="cs-CZ" sz="1800"/>
              <a:t>„</a:t>
            </a:r>
            <a:r>
              <a:rPr lang="cs-CZ" altLang="cs-CZ" sz="1800" b="1"/>
              <a:t>Nanotechnologie je obor, věnující se manipulacím s hmotou na atomární a molekulární úrovni. Obecně platí, že nanotechnologie se zabývá vývojem materiálů, zařízení nebo jiných struktur majících alespoň jeden rozměr o velikosti 1-100 nm</a:t>
            </a:r>
            <a:r>
              <a:rPr lang="cs-CZ" altLang="cs-CZ" sz="1800"/>
              <a:t>“. </a:t>
            </a:r>
            <a:endParaRPr lang="en-US" altLang="cs-CZ" sz="1800"/>
          </a:p>
        </p:txBody>
      </p:sp>
      <p:pic>
        <p:nvPicPr>
          <p:cNvPr id="2" name="13.m4a">
            <a:hlinkClick r:id="" action="ppaction://media"/>
            <a:extLst>
              <a:ext uri="{FF2B5EF4-FFF2-40B4-BE49-F238E27FC236}">
                <a16:creationId xmlns:a16="http://schemas.microsoft.com/office/drawing/2014/main" id="{6E8AFA94-9CB4-450A-B082-9F0DEB7F6E6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28600" y="2111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B2BEE86-26C6-442E-9D87-1AE625CBBC9D}"/>
              </a:ext>
            </a:extLst>
          </p:cNvPr>
          <p:cNvSpPr>
            <a:spLocks noGrp="1" noChangeArrowheads="1"/>
          </p:cNvSpPr>
          <p:nvPr>
            <p:ph type="title"/>
          </p:nvPr>
        </p:nvSpPr>
        <p:spPr/>
        <p:txBody>
          <a:bodyPr/>
          <a:lstStyle/>
          <a:p>
            <a:r>
              <a:rPr lang="cs-CZ" altLang="cs-CZ" sz="3200"/>
              <a:t>Definice nanomedicíny</a:t>
            </a:r>
            <a:endParaRPr lang="en-US" altLang="cs-CZ" sz="3200"/>
          </a:p>
        </p:txBody>
      </p:sp>
      <p:sp>
        <p:nvSpPr>
          <p:cNvPr id="21507" name="Rectangle 3">
            <a:extLst>
              <a:ext uri="{FF2B5EF4-FFF2-40B4-BE49-F238E27FC236}">
                <a16:creationId xmlns:a16="http://schemas.microsoft.com/office/drawing/2014/main" id="{97F3B688-9B73-42F2-949F-1CD2358C52D1}"/>
              </a:ext>
            </a:extLst>
          </p:cNvPr>
          <p:cNvSpPr>
            <a:spLocks noGrp="1" noChangeArrowheads="1"/>
          </p:cNvSpPr>
          <p:nvPr>
            <p:ph type="body" idx="1"/>
          </p:nvPr>
        </p:nvSpPr>
        <p:spPr/>
        <p:txBody>
          <a:bodyPr/>
          <a:lstStyle/>
          <a:p>
            <a:r>
              <a:rPr lang="cs-CZ" altLang="cs-CZ" sz="1800"/>
              <a:t>je v současné době nejednotná</a:t>
            </a:r>
          </a:p>
          <a:p>
            <a:r>
              <a:rPr lang="cs-CZ" altLang="cs-CZ" sz="1800"/>
              <a:t>Dle </a:t>
            </a:r>
            <a:r>
              <a:rPr lang="cs-CZ" altLang="cs-CZ" sz="1800" b="1" i="1"/>
              <a:t>US National Initiative </a:t>
            </a:r>
            <a:r>
              <a:rPr lang="cs-CZ" altLang="cs-CZ" sz="1800"/>
              <a:t>je nanomedicína aplikací nanotechnologií v medicíně</a:t>
            </a:r>
          </a:p>
          <a:p>
            <a:r>
              <a:rPr lang="cs-CZ" altLang="cs-CZ" sz="1800"/>
              <a:t>Definice </a:t>
            </a:r>
            <a:r>
              <a:rPr lang="cs-CZ" altLang="cs-CZ" sz="1800" b="1" i="1"/>
              <a:t>Europe Science Foundation </a:t>
            </a:r>
            <a:r>
              <a:rPr lang="cs-CZ" altLang="cs-CZ" sz="1800"/>
              <a:t>je jednoznačnější a říká, že „polem působnosti nanomedicíny jsou věda a diagnostické technologie, léčba a prevence nemocí a zranění vedoucí k zmírnění bolesti, zachování a zlepšení lidského zdraví, pomocí nástrojů a znalostí molekulární úrovně lidského těla“. </a:t>
            </a:r>
            <a:endParaRPr lang="en-US" altLang="cs-CZ" sz="1800"/>
          </a:p>
        </p:txBody>
      </p:sp>
      <p:sp>
        <p:nvSpPr>
          <p:cNvPr id="21508" name="Text Box 5">
            <a:extLst>
              <a:ext uri="{FF2B5EF4-FFF2-40B4-BE49-F238E27FC236}">
                <a16:creationId xmlns:a16="http://schemas.microsoft.com/office/drawing/2014/main" id="{AF420D04-49CD-4B0C-B403-1DCA968C8358}"/>
              </a:ext>
            </a:extLst>
          </p:cNvPr>
          <p:cNvSpPr txBox="1">
            <a:spLocks noChangeArrowheads="1"/>
          </p:cNvSpPr>
          <p:nvPr/>
        </p:nvSpPr>
        <p:spPr bwMode="auto">
          <a:xfrm>
            <a:off x="685800" y="4191000"/>
            <a:ext cx="74866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a:t>Nanomedicínu lze obecně definovat jako komplexní monitorování, řízení, opravu, ochranu a zlepšování všech lidských biologických systémů, fungujících na molekulární úrovni – a to pomocí cíleně vytvořených nanozařízení a nanostruktur v konečném důsledku vedoucí k zlepšení zdravotního stavu jedince. </a:t>
            </a:r>
            <a:endParaRPr lang="en-US" altLang="cs-CZ" sz="1800" b="1"/>
          </a:p>
        </p:txBody>
      </p:sp>
      <p:pic>
        <p:nvPicPr>
          <p:cNvPr id="2" name="14.m4a">
            <a:hlinkClick r:id="" action="ppaction://media"/>
            <a:extLst>
              <a:ext uri="{FF2B5EF4-FFF2-40B4-BE49-F238E27FC236}">
                <a16:creationId xmlns:a16="http://schemas.microsoft.com/office/drawing/2014/main" id="{51697E92-8F07-45D2-A62B-4F2EEB1B999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8D6AE7D-C104-474E-B053-443A10D1C475}"/>
              </a:ext>
            </a:extLst>
          </p:cNvPr>
          <p:cNvSpPr>
            <a:spLocks noGrp="1" noChangeArrowheads="1"/>
          </p:cNvSpPr>
          <p:nvPr>
            <p:ph type="title"/>
          </p:nvPr>
        </p:nvSpPr>
        <p:spPr/>
        <p:txBody>
          <a:bodyPr/>
          <a:lstStyle/>
          <a:p>
            <a:r>
              <a:rPr lang="cs-CZ" altLang="cs-CZ" sz="3200"/>
              <a:t>Nanosvět kontra makrosvět</a:t>
            </a:r>
            <a:endParaRPr lang="en-US" altLang="cs-CZ" sz="3200"/>
          </a:p>
        </p:txBody>
      </p:sp>
      <p:sp>
        <p:nvSpPr>
          <p:cNvPr id="22531" name="Rectangle 4">
            <a:extLst>
              <a:ext uri="{FF2B5EF4-FFF2-40B4-BE49-F238E27FC236}">
                <a16:creationId xmlns:a16="http://schemas.microsoft.com/office/drawing/2014/main" id="{1E51BE74-158E-4CEC-8554-CD06FB3C870F}"/>
              </a:ext>
            </a:extLst>
          </p:cNvPr>
          <p:cNvSpPr>
            <a:spLocks noGrp="1" noChangeArrowheads="1"/>
          </p:cNvSpPr>
          <p:nvPr>
            <p:ph type="body" idx="1"/>
          </p:nvPr>
        </p:nvSpPr>
        <p:spPr/>
        <p:txBody>
          <a:bodyPr/>
          <a:lstStyle/>
          <a:p>
            <a:pPr>
              <a:lnSpc>
                <a:spcPct val="80000"/>
              </a:lnSpc>
            </a:pPr>
            <a:r>
              <a:rPr lang="cs-CZ" altLang="cs-CZ" sz="1600" b="1"/>
              <a:t>Poměr povrchu ku objemu </a:t>
            </a:r>
            <a:r>
              <a:rPr lang="cs-CZ" altLang="cs-CZ" sz="1600"/>
              <a:t>nanočástic se stává v případě zmenšování částic </a:t>
            </a:r>
            <a:r>
              <a:rPr lang="cs-CZ" altLang="cs-CZ" sz="1600" b="1"/>
              <a:t>velmi velkým</a:t>
            </a:r>
            <a:r>
              <a:rPr lang="cs-CZ" altLang="cs-CZ" sz="1600"/>
              <a:t>, díky tomu mají nanočástice dostatečný povrch vhodný pro chemické interakce s biomolekulami. (Bio) chemická reakční doba je v tomto případě mnohem kratší (snižuje se ostře s velikostí vzorku) a díky tomu mohou být např. analytické metody rychlejší a citlivější.</a:t>
            </a:r>
          </a:p>
          <a:p>
            <a:pPr>
              <a:lnSpc>
                <a:spcPct val="80000"/>
              </a:lnSpc>
            </a:pPr>
            <a:endParaRPr lang="cs-CZ" altLang="cs-CZ" sz="1600"/>
          </a:p>
          <a:p>
            <a:pPr>
              <a:lnSpc>
                <a:spcPct val="80000"/>
              </a:lnSpc>
            </a:pPr>
            <a:r>
              <a:rPr lang="cs-CZ" altLang="cs-CZ" sz="1600"/>
              <a:t>Velmi </a:t>
            </a:r>
            <a:r>
              <a:rPr lang="cs-CZ" altLang="cs-CZ" sz="1600" b="1"/>
              <a:t>malá velikost snímací </a:t>
            </a:r>
            <a:r>
              <a:rPr lang="cs-CZ" altLang="cs-CZ" sz="1600"/>
              <a:t>/aktivní/ </a:t>
            </a:r>
            <a:r>
              <a:rPr lang="cs-CZ" altLang="cs-CZ" sz="1600" b="1"/>
              <a:t>části </a:t>
            </a:r>
            <a:r>
              <a:rPr lang="cs-CZ" altLang="cs-CZ" sz="1600"/>
              <a:t>(makro- a mikro-) analytického zařízení, např. s nanoelektrodami či nanosenzory může vést k miniaturizaci zařízení. Menší zařízení umožňuje nižší invazivitu a výhledově může být dokonce implantováno v těle pacienta. Další výhodou je miniaturizace aktivní části až na úroveň molekuly, což umožňuje např. v případě biosenzorů provést analýzu ve velmi malém objemu vzorku biologického materiálu. To se stává klíčovým prvkem pro analýzu vzorků, které nejsou dostupné v dostatečném množství, příkladem mohou být např. některé biopsie.</a:t>
            </a:r>
          </a:p>
          <a:p>
            <a:pPr>
              <a:lnSpc>
                <a:spcPct val="80000"/>
              </a:lnSpc>
            </a:pPr>
            <a:endParaRPr lang="cs-CZ" altLang="cs-CZ" sz="1600"/>
          </a:p>
          <a:p>
            <a:pPr>
              <a:lnSpc>
                <a:spcPct val="80000"/>
              </a:lnSpc>
            </a:pPr>
            <a:r>
              <a:rPr lang="cs-CZ" altLang="cs-CZ" sz="1600" b="1"/>
              <a:t>Významnou roli </a:t>
            </a:r>
            <a:r>
              <a:rPr lang="cs-CZ" altLang="cs-CZ" sz="1600"/>
              <a:t>z pohledu silového působení hrají v případě nanomateriálů </a:t>
            </a:r>
            <a:r>
              <a:rPr lang="cs-CZ" altLang="cs-CZ" sz="1600" b="1"/>
              <a:t>kohezní síly</a:t>
            </a:r>
            <a:r>
              <a:rPr lang="cs-CZ" altLang="cs-CZ" sz="1600"/>
              <a:t> (např. interakce vzorku se stěnami kapiláry, malé gravitační síly). </a:t>
            </a:r>
          </a:p>
          <a:p>
            <a:pPr>
              <a:lnSpc>
                <a:spcPct val="80000"/>
              </a:lnSpc>
            </a:pPr>
            <a:endParaRPr lang="en-US" altLang="cs-CZ" sz="1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894F5C48-F91D-4B59-AECE-0FAD0E96B2DE}"/>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b="41379"/>
          <a:stretch>
            <a:fillRect/>
          </a:stretch>
        </p:blipFill>
        <p:spPr>
          <a:xfrm>
            <a:off x="914400" y="838200"/>
            <a:ext cx="3230563" cy="4953000"/>
          </a:xfrm>
          <a:noFill/>
        </p:spPr>
      </p:pic>
      <p:sp>
        <p:nvSpPr>
          <p:cNvPr id="23555" name="Rectangle 5">
            <a:extLst>
              <a:ext uri="{FF2B5EF4-FFF2-40B4-BE49-F238E27FC236}">
                <a16:creationId xmlns:a16="http://schemas.microsoft.com/office/drawing/2014/main" id="{09BAFD39-9A1A-433D-AD08-682E5791FB43}"/>
              </a:ext>
            </a:extLst>
          </p:cNvPr>
          <p:cNvSpPr>
            <a:spLocks noGrp="1" noChangeArrowheads="1"/>
          </p:cNvSpPr>
          <p:nvPr>
            <p:ph type="title"/>
          </p:nvPr>
        </p:nvSpPr>
        <p:spPr>
          <a:xfrm>
            <a:off x="4038600" y="914400"/>
            <a:ext cx="4343400" cy="914400"/>
          </a:xfrm>
        </p:spPr>
        <p:txBody>
          <a:bodyPr/>
          <a:lstStyle/>
          <a:p>
            <a:r>
              <a:rPr lang="cs-CZ" altLang="cs-CZ" sz="1600"/>
              <a:t>Kategorizace nanomateriálů využívaných v medicíně a „bio-vědách“ dle autorů </a:t>
            </a:r>
            <a:r>
              <a:rPr lang="cs-CZ" altLang="cs-CZ" sz="1600">
                <a:solidFill>
                  <a:schemeClr val="tx1"/>
                </a:solidFill>
              </a:rPr>
              <a:t>D.G. Thomas et al. / Journal of Biomedical Informatics 44 (2011) 59–74</a:t>
            </a:r>
            <a:br>
              <a:rPr lang="cs-CZ" altLang="cs-CZ" sz="1600">
                <a:solidFill>
                  <a:schemeClr val="tx1"/>
                </a:solidFill>
              </a:rPr>
            </a:br>
            <a:endParaRPr lang="cs-CZ" altLang="cs-CZ" sz="1600">
              <a:solidFill>
                <a:schemeClr val="tx1"/>
              </a:solidFill>
            </a:endParaRPr>
          </a:p>
        </p:txBody>
      </p:sp>
      <p:pic>
        <p:nvPicPr>
          <p:cNvPr id="23556" name="Picture 8">
            <a:extLst>
              <a:ext uri="{FF2B5EF4-FFF2-40B4-BE49-F238E27FC236}">
                <a16:creationId xmlns:a16="http://schemas.microsoft.com/office/drawing/2014/main" id="{B16F4A43-F5B9-49EF-8BD1-AE531D874DB1}"/>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t="57213"/>
          <a:stretch>
            <a:fillRect/>
          </a:stretch>
        </p:blipFill>
        <p:spPr>
          <a:xfrm>
            <a:off x="4724400" y="2209800"/>
            <a:ext cx="3268663" cy="3657600"/>
          </a:xfrm>
          <a:noFill/>
        </p:spPr>
      </p:pic>
      <p:pic>
        <p:nvPicPr>
          <p:cNvPr id="2" name="16.m4a">
            <a:hlinkClick r:id="" action="ppaction://media"/>
            <a:extLst>
              <a:ext uri="{FF2B5EF4-FFF2-40B4-BE49-F238E27FC236}">
                <a16:creationId xmlns:a16="http://schemas.microsoft.com/office/drawing/2014/main" id="{28193097-C54E-4699-9FE6-2803F5596FF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52400" y="190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DEF2824-4653-4D57-A89A-0094645E1BEB}"/>
              </a:ext>
            </a:extLst>
          </p:cNvPr>
          <p:cNvSpPr>
            <a:spLocks noGrp="1" noChangeArrowheads="1"/>
          </p:cNvSpPr>
          <p:nvPr>
            <p:ph type="title"/>
          </p:nvPr>
        </p:nvSpPr>
        <p:spPr/>
        <p:txBody>
          <a:bodyPr/>
          <a:lstStyle/>
          <a:p>
            <a:r>
              <a:rPr lang="cs-CZ" altLang="cs-CZ" sz="3200"/>
              <a:t>Některé vybrané aplikace a konkrétní příklady nanomateriálů</a:t>
            </a:r>
            <a:endParaRPr lang="en-US" altLang="cs-CZ" sz="3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a:extLst>
              <a:ext uri="{FF2B5EF4-FFF2-40B4-BE49-F238E27FC236}">
                <a16:creationId xmlns:a16="http://schemas.microsoft.com/office/drawing/2014/main" id="{190E8DD7-8EC9-4562-9257-44520FBCCCB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248400" y="3468688"/>
            <a:ext cx="2209800" cy="2200275"/>
          </a:xfrm>
          <a:noFill/>
        </p:spPr>
      </p:pic>
      <p:sp>
        <p:nvSpPr>
          <p:cNvPr id="25603" name="Rectangle 2">
            <a:extLst>
              <a:ext uri="{FF2B5EF4-FFF2-40B4-BE49-F238E27FC236}">
                <a16:creationId xmlns:a16="http://schemas.microsoft.com/office/drawing/2014/main" id="{C7051CD4-55D9-4FDA-8C04-01749BA49AB5}"/>
              </a:ext>
            </a:extLst>
          </p:cNvPr>
          <p:cNvSpPr>
            <a:spLocks noGrp="1" noChangeArrowheads="1"/>
          </p:cNvSpPr>
          <p:nvPr>
            <p:ph type="title"/>
          </p:nvPr>
        </p:nvSpPr>
        <p:spPr/>
        <p:txBody>
          <a:bodyPr/>
          <a:lstStyle/>
          <a:p>
            <a:r>
              <a:rPr lang="cs-CZ" altLang="cs-CZ" sz="3200"/>
              <a:t>Nanoemulze</a:t>
            </a:r>
          </a:p>
        </p:txBody>
      </p:sp>
      <p:sp>
        <p:nvSpPr>
          <p:cNvPr id="25604" name="Rectangle 3">
            <a:extLst>
              <a:ext uri="{FF2B5EF4-FFF2-40B4-BE49-F238E27FC236}">
                <a16:creationId xmlns:a16="http://schemas.microsoft.com/office/drawing/2014/main" id="{3017998B-A0B9-43A5-AE80-473A4EC6AE14}"/>
              </a:ext>
            </a:extLst>
          </p:cNvPr>
          <p:cNvSpPr>
            <a:spLocks noGrp="1" noChangeArrowheads="1"/>
          </p:cNvSpPr>
          <p:nvPr>
            <p:ph type="body" sz="half" idx="1"/>
          </p:nvPr>
        </p:nvSpPr>
        <p:spPr>
          <a:xfrm>
            <a:off x="685800" y="1676400"/>
            <a:ext cx="7772400" cy="2286000"/>
          </a:xfrm>
        </p:spPr>
        <p:txBody>
          <a:bodyPr/>
          <a:lstStyle/>
          <a:p>
            <a:pPr algn="ctr"/>
            <a:r>
              <a:rPr lang="cs-CZ" altLang="cs-CZ" sz="1400"/>
              <a:t>Jako nanoemulze jsou označovány disperzní soustavy tvořené kapalným disperzním prostředím a kapalným disperzním podílem, navzájem nemísitelným s velikostí disperzních kapiček pod 100 nm.</a:t>
            </a:r>
          </a:p>
          <a:p>
            <a:pPr algn="ctr"/>
            <a:endParaRPr lang="cs-CZ" altLang="cs-CZ" sz="800"/>
          </a:p>
          <a:p>
            <a:pPr algn="ctr"/>
            <a:r>
              <a:rPr lang="cs-CZ" altLang="cs-CZ" sz="1400"/>
              <a:t>Takovéto nanokapičky (obvykle tuky, oleje) tvořící nanoemulzní soustavu mohou sloužit jako nosiče léčiv či jiných látek (např. vitamínů).  Pozitiva – cílené doručení, zvýšená vstřebatelnost</a:t>
            </a:r>
          </a:p>
          <a:p>
            <a:pPr algn="ctr"/>
            <a:endParaRPr lang="cs-CZ" altLang="cs-CZ" sz="800"/>
          </a:p>
          <a:p>
            <a:pPr algn="ctr"/>
            <a:r>
              <a:rPr lang="cs-CZ" altLang="cs-CZ" sz="1400"/>
              <a:t>Příprava nanoemulzí zejména působením ultrazvukového pole (např. ultrazvukový desintegrátor) či „pasírováním“ disperze přes piezoelektrické výbrusy s póry</a:t>
            </a:r>
          </a:p>
        </p:txBody>
      </p:sp>
      <p:sp>
        <p:nvSpPr>
          <p:cNvPr id="25605" name="Rectangle 6">
            <a:extLst>
              <a:ext uri="{FF2B5EF4-FFF2-40B4-BE49-F238E27FC236}">
                <a16:creationId xmlns:a16="http://schemas.microsoft.com/office/drawing/2014/main" id="{FCBBE107-2631-4529-8F34-66AA3C873DD8}"/>
              </a:ext>
            </a:extLst>
          </p:cNvPr>
          <p:cNvSpPr>
            <a:spLocks noChangeArrowheads="1"/>
          </p:cNvSpPr>
          <p:nvPr/>
        </p:nvSpPr>
        <p:spPr bwMode="auto">
          <a:xfrm>
            <a:off x="2667000" y="5791200"/>
            <a:ext cx="5988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000"/>
              <a:t>S. Swarnalatha, Nanoemulsion drug delivery by ketene based polyester synthesized using</a:t>
            </a:r>
          </a:p>
          <a:p>
            <a:pPr algn="ctr">
              <a:spcBef>
                <a:spcPct val="0"/>
              </a:spcBef>
              <a:buFontTx/>
              <a:buNone/>
            </a:pPr>
            <a:r>
              <a:rPr lang="cs-CZ" altLang="cs-CZ" sz="1000"/>
              <a:t>electron rich carbon/silica composite surface, Colloids and Surfaces B: Biointerfaces 65 (2008) 292–299</a:t>
            </a:r>
          </a:p>
          <a:p>
            <a:pPr algn="ctr">
              <a:spcBef>
                <a:spcPct val="0"/>
              </a:spcBef>
              <a:buFontTx/>
              <a:buNone/>
            </a:pPr>
            <a:endParaRPr lang="cs-CZ" altLang="cs-CZ" sz="1000"/>
          </a:p>
          <a:p>
            <a:pPr algn="ctr">
              <a:spcBef>
                <a:spcPct val="0"/>
              </a:spcBef>
              <a:buFontTx/>
              <a:buNone/>
            </a:pPr>
            <a:endParaRPr lang="cs-CZ" altLang="cs-CZ" sz="1000"/>
          </a:p>
        </p:txBody>
      </p:sp>
      <p:sp>
        <p:nvSpPr>
          <p:cNvPr id="25606" name="Line 8">
            <a:extLst>
              <a:ext uri="{FF2B5EF4-FFF2-40B4-BE49-F238E27FC236}">
                <a16:creationId xmlns:a16="http://schemas.microsoft.com/office/drawing/2014/main" id="{B9CE3858-1060-4A68-8860-2213B370C65F}"/>
              </a:ext>
            </a:extLst>
          </p:cNvPr>
          <p:cNvSpPr>
            <a:spLocks noChangeShapeType="1"/>
          </p:cNvSpPr>
          <p:nvPr/>
        </p:nvSpPr>
        <p:spPr bwMode="auto">
          <a:xfrm>
            <a:off x="6324600" y="5562600"/>
            <a:ext cx="457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07" name="Text Box 9">
            <a:extLst>
              <a:ext uri="{FF2B5EF4-FFF2-40B4-BE49-F238E27FC236}">
                <a16:creationId xmlns:a16="http://schemas.microsoft.com/office/drawing/2014/main" id="{74A8BD2B-C235-4BEA-95A6-F4888C8078CE}"/>
              </a:ext>
            </a:extLst>
          </p:cNvPr>
          <p:cNvSpPr txBox="1">
            <a:spLocks noChangeArrowheads="1"/>
          </p:cNvSpPr>
          <p:nvPr/>
        </p:nvSpPr>
        <p:spPr bwMode="auto">
          <a:xfrm>
            <a:off x="6248400" y="5334000"/>
            <a:ext cx="5349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000"/>
              <a:t>20 nm</a:t>
            </a:r>
          </a:p>
        </p:txBody>
      </p:sp>
      <p:sp>
        <p:nvSpPr>
          <p:cNvPr id="25608" name="Text Box 11">
            <a:extLst>
              <a:ext uri="{FF2B5EF4-FFF2-40B4-BE49-F238E27FC236}">
                <a16:creationId xmlns:a16="http://schemas.microsoft.com/office/drawing/2014/main" id="{0E9171C1-461E-46C4-949F-E22F138B0153}"/>
              </a:ext>
            </a:extLst>
          </p:cNvPr>
          <p:cNvSpPr txBox="1">
            <a:spLocks noChangeArrowheads="1"/>
          </p:cNvSpPr>
          <p:nvPr/>
        </p:nvSpPr>
        <p:spPr bwMode="auto">
          <a:xfrm>
            <a:off x="990600" y="3886200"/>
            <a:ext cx="51974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cs-CZ" altLang="cs-CZ" sz="1400"/>
          </a:p>
          <a:p>
            <a:pPr algn="ctr">
              <a:spcBef>
                <a:spcPct val="0"/>
              </a:spcBef>
              <a:buFontTx/>
              <a:buNone/>
            </a:pPr>
            <a:r>
              <a:rPr lang="cs-CZ" altLang="cs-CZ" sz="1400"/>
              <a:t>Řada současných publikací presentuje možnost využití nanoemulzí jako nosičů protinádorových léčiv s cíleným doručením (podmíněno existencí zvýšeného vychytávání např. lipidových kapének nádorovou tkání).</a:t>
            </a:r>
          </a:p>
        </p:txBody>
      </p:sp>
      <p:sp>
        <p:nvSpPr>
          <p:cNvPr id="25609" name="Rectangle 15">
            <a:extLst>
              <a:ext uri="{FF2B5EF4-FFF2-40B4-BE49-F238E27FC236}">
                <a16:creationId xmlns:a16="http://schemas.microsoft.com/office/drawing/2014/main" id="{716ADF50-396F-4545-98BE-D31988D3DE2A}"/>
              </a:ext>
            </a:extLst>
          </p:cNvPr>
          <p:cNvSpPr>
            <a:spLocks noChangeArrowheads="1"/>
          </p:cNvSpPr>
          <p:nvPr/>
        </p:nvSpPr>
        <p:spPr bwMode="auto">
          <a:xfrm>
            <a:off x="8305800" y="6096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cs-CZ" altLang="cs-CZ" sz="2400"/>
          </a:p>
        </p:txBody>
      </p:sp>
      <p:sp>
        <p:nvSpPr>
          <p:cNvPr id="25610" name="Rectangle 21">
            <a:extLst>
              <a:ext uri="{FF2B5EF4-FFF2-40B4-BE49-F238E27FC236}">
                <a16:creationId xmlns:a16="http://schemas.microsoft.com/office/drawing/2014/main" id="{4008DE82-0938-4A38-8097-B6DCBC70098F}"/>
              </a:ext>
            </a:extLst>
          </p:cNvPr>
          <p:cNvSpPr>
            <a:spLocks noChangeArrowheads="1"/>
          </p:cNvSpPr>
          <p:nvPr/>
        </p:nvSpPr>
        <p:spPr bwMode="auto">
          <a:xfrm>
            <a:off x="1371600" y="1143000"/>
            <a:ext cx="6221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cs-CZ" sz="1400" b="1"/>
              <a:t>ZVÝŠENÍ BIODOSTUPNOSTI TĚŽCE ROZPUSTNÝCH LÉČIVÝCH LÁTEK</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1110-16">
            <a:extLst>
              <a:ext uri="{FF2B5EF4-FFF2-40B4-BE49-F238E27FC236}">
                <a16:creationId xmlns:a16="http://schemas.microsoft.com/office/drawing/2014/main" id="{AC1DE384-CE77-4C5F-967E-D8B871157A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219200"/>
            <a:ext cx="3505200" cy="2630488"/>
          </a:xfrm>
          <a:noFill/>
        </p:spPr>
      </p:pic>
      <p:sp>
        <p:nvSpPr>
          <p:cNvPr id="26627" name="Rectangle 7">
            <a:extLst>
              <a:ext uri="{FF2B5EF4-FFF2-40B4-BE49-F238E27FC236}">
                <a16:creationId xmlns:a16="http://schemas.microsoft.com/office/drawing/2014/main" id="{42D59A1C-DD11-4317-AD44-6568164761D9}"/>
              </a:ext>
            </a:extLst>
          </p:cNvPr>
          <p:cNvSpPr>
            <a:spLocks noGrp="1" noChangeArrowheads="1"/>
          </p:cNvSpPr>
          <p:nvPr>
            <p:ph type="title"/>
          </p:nvPr>
        </p:nvSpPr>
        <p:spPr>
          <a:noFill/>
        </p:spPr>
        <p:txBody>
          <a:bodyPr/>
          <a:lstStyle/>
          <a:p>
            <a:r>
              <a:rPr lang="cs-CZ" altLang="cs-CZ" sz="3200"/>
              <a:t>Nanoemulze</a:t>
            </a:r>
          </a:p>
        </p:txBody>
      </p:sp>
      <p:sp>
        <p:nvSpPr>
          <p:cNvPr id="26628" name="Text Box 8">
            <a:extLst>
              <a:ext uri="{FF2B5EF4-FFF2-40B4-BE49-F238E27FC236}">
                <a16:creationId xmlns:a16="http://schemas.microsoft.com/office/drawing/2014/main" id="{1F3A9AEC-83FC-48F0-BB56-2306BFDE1C4E}"/>
              </a:ext>
            </a:extLst>
          </p:cNvPr>
          <p:cNvSpPr txBox="1">
            <a:spLocks noChangeArrowheads="1"/>
          </p:cNvSpPr>
          <p:nvPr/>
        </p:nvSpPr>
        <p:spPr bwMode="auto">
          <a:xfrm>
            <a:off x="4419600" y="2743200"/>
            <a:ext cx="42672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Nanoemulze tvořené : disperzní prostředí dest. voda, disperzní podíl lipidy a cholesterol + imunosupresivum, emulgátor alkohol. </a:t>
            </a:r>
          </a:p>
        </p:txBody>
      </p:sp>
      <p:sp>
        <p:nvSpPr>
          <p:cNvPr id="26629" name="Text Box 9">
            <a:extLst>
              <a:ext uri="{FF2B5EF4-FFF2-40B4-BE49-F238E27FC236}">
                <a16:creationId xmlns:a16="http://schemas.microsoft.com/office/drawing/2014/main" id="{AD37EDE9-8472-4863-B4CE-92D231969314}"/>
              </a:ext>
            </a:extLst>
          </p:cNvPr>
          <p:cNvSpPr txBox="1">
            <a:spLocks noChangeArrowheads="1"/>
          </p:cNvSpPr>
          <p:nvPr/>
        </p:nvSpPr>
        <p:spPr bwMode="auto">
          <a:xfrm>
            <a:off x="4648200" y="1676400"/>
            <a:ext cx="2209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a:t>N. Vaškovicová, 2010, Biofyzikální ústav Lf MU</a:t>
            </a:r>
          </a:p>
        </p:txBody>
      </p:sp>
      <p:sp>
        <p:nvSpPr>
          <p:cNvPr id="26630" name="Text Box 10">
            <a:extLst>
              <a:ext uri="{FF2B5EF4-FFF2-40B4-BE49-F238E27FC236}">
                <a16:creationId xmlns:a16="http://schemas.microsoft.com/office/drawing/2014/main" id="{E05ECDE7-06F2-49AA-BD01-798EE14332D6}"/>
              </a:ext>
            </a:extLst>
          </p:cNvPr>
          <p:cNvSpPr txBox="1">
            <a:spLocks noChangeArrowheads="1"/>
          </p:cNvSpPr>
          <p:nvPr/>
        </p:nvSpPr>
        <p:spPr bwMode="auto">
          <a:xfrm>
            <a:off x="3657600" y="3505200"/>
            <a:ext cx="6048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100 nm</a:t>
            </a:r>
          </a:p>
        </p:txBody>
      </p:sp>
      <p:sp>
        <p:nvSpPr>
          <p:cNvPr id="26631" name="Line 11">
            <a:extLst>
              <a:ext uri="{FF2B5EF4-FFF2-40B4-BE49-F238E27FC236}">
                <a16:creationId xmlns:a16="http://schemas.microsoft.com/office/drawing/2014/main" id="{AA75CC54-65A9-45F3-96A6-6500708B610C}"/>
              </a:ext>
            </a:extLst>
          </p:cNvPr>
          <p:cNvSpPr>
            <a:spLocks noChangeShapeType="1"/>
          </p:cNvSpPr>
          <p:nvPr/>
        </p:nvSpPr>
        <p:spPr bwMode="auto">
          <a:xfrm>
            <a:off x="381000" y="4343400"/>
            <a:ext cx="8458200"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26632" name="Rectangle 12">
            <a:extLst>
              <a:ext uri="{FF2B5EF4-FFF2-40B4-BE49-F238E27FC236}">
                <a16:creationId xmlns:a16="http://schemas.microsoft.com/office/drawing/2014/main" id="{F7869AE4-F4EF-4514-AB10-05F40B2D111A}"/>
              </a:ext>
            </a:extLst>
          </p:cNvPr>
          <p:cNvSpPr>
            <a:spLocks noChangeArrowheads="1"/>
          </p:cNvSpPr>
          <p:nvPr/>
        </p:nvSpPr>
        <p:spPr bwMode="auto">
          <a:xfrm>
            <a:off x="511175" y="4343400"/>
            <a:ext cx="77025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000" b="1"/>
              <a:t>na trhu dostupná kosmetika:</a:t>
            </a:r>
          </a:p>
          <a:p>
            <a:pPr algn="ctr">
              <a:spcBef>
                <a:spcPct val="0"/>
              </a:spcBef>
              <a:buFontTx/>
              <a:buNone/>
            </a:pPr>
            <a:endParaRPr lang="cs-CZ" altLang="cs-CZ" sz="1000" b="1"/>
          </a:p>
          <a:p>
            <a:pPr algn="ctr">
              <a:spcBef>
                <a:spcPct val="0"/>
              </a:spcBef>
              <a:buFontTx/>
              <a:buNone/>
            </a:pPr>
            <a:r>
              <a:rPr lang="en-US" altLang="cs-CZ" sz="1000" b="1"/>
              <a:t>Nanoemulze Kérastase</a:t>
            </a:r>
          </a:p>
          <a:p>
            <a:pPr algn="ctr">
              <a:spcBef>
                <a:spcPct val="0"/>
              </a:spcBef>
              <a:buFontTx/>
              <a:buNone/>
            </a:pPr>
            <a:r>
              <a:rPr lang="en-US" altLang="cs-CZ" sz="1000"/>
              <a:t> </a:t>
            </a:r>
          </a:p>
          <a:p>
            <a:pPr algn="ctr">
              <a:spcBef>
                <a:spcPct val="0"/>
              </a:spcBef>
              <a:buFontTx/>
              <a:buNone/>
            </a:pPr>
            <a:r>
              <a:rPr lang="cs-CZ" altLang="cs-CZ" sz="1000"/>
              <a:t>„</a:t>
            </a:r>
            <a:r>
              <a:rPr lang="en-US" altLang="cs-CZ" sz="1000"/>
              <a:t>Speciální, zcela novou technologií připravené složení přípravku, které okamžitě proniká do nitra vlasu. Obsahuje 7 unikátních patentů!</a:t>
            </a:r>
          </a:p>
          <a:p>
            <a:pPr algn="ctr">
              <a:spcBef>
                <a:spcPct val="0"/>
              </a:spcBef>
              <a:buFontTx/>
              <a:buNone/>
            </a:pPr>
            <a:r>
              <a:rPr lang="en-US" altLang="cs-CZ" sz="1000"/>
              <a:t>Molekuly nanoemulzi jsou 100 krát menší než mezery mezi šupinkami vlasu a 1500x menší než průřez vlasu.</a:t>
            </a:r>
          </a:p>
          <a:p>
            <a:pPr algn="ctr">
              <a:spcBef>
                <a:spcPct val="0"/>
              </a:spcBef>
              <a:buFontTx/>
              <a:buNone/>
            </a:pPr>
            <a:r>
              <a:rPr lang="en-US" altLang="cs-CZ" sz="1000"/>
              <a:t>Hloubková péče Kérastase - okamžitá dlouhotrvající intenzivní péče, které vydrží až 5 šamponování.</a:t>
            </a:r>
            <a:br>
              <a:rPr lang="en-US" altLang="cs-CZ" sz="1000"/>
            </a:br>
            <a:r>
              <a:rPr lang="en-US" altLang="cs-CZ" sz="1000"/>
              <a:t>Inovační nanotechnologie Kérastase umožňuje aktivním složkám proniknout do nitra vlasu, vyživit a intenzivně uhladit vlasové vlákno.</a:t>
            </a:r>
            <a:r>
              <a:rPr lang="cs-CZ" altLang="cs-CZ" sz="1000"/>
              <a:t>“</a:t>
            </a:r>
            <a:endParaRPr lang="en-US" altLang="cs-CZ" sz="1000"/>
          </a:p>
        </p:txBody>
      </p:sp>
      <p:sp>
        <p:nvSpPr>
          <p:cNvPr id="26633" name="Line 13">
            <a:extLst>
              <a:ext uri="{FF2B5EF4-FFF2-40B4-BE49-F238E27FC236}">
                <a16:creationId xmlns:a16="http://schemas.microsoft.com/office/drawing/2014/main" id="{A2F6D385-74B3-4118-8E51-B73E5FE0E009}"/>
              </a:ext>
            </a:extLst>
          </p:cNvPr>
          <p:cNvSpPr>
            <a:spLocks noChangeShapeType="1"/>
          </p:cNvSpPr>
          <p:nvPr/>
        </p:nvSpPr>
        <p:spPr bwMode="auto">
          <a:xfrm>
            <a:off x="1143000" y="57912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34" name="Text Box 14">
            <a:extLst>
              <a:ext uri="{FF2B5EF4-FFF2-40B4-BE49-F238E27FC236}">
                <a16:creationId xmlns:a16="http://schemas.microsoft.com/office/drawing/2014/main" id="{EA48F80A-0F00-4701-8F7B-191530DFA81C}"/>
              </a:ext>
            </a:extLst>
          </p:cNvPr>
          <p:cNvSpPr txBox="1">
            <a:spLocks noChangeArrowheads="1"/>
          </p:cNvSpPr>
          <p:nvPr/>
        </p:nvSpPr>
        <p:spPr bwMode="auto">
          <a:xfrm>
            <a:off x="1660525" y="5672138"/>
            <a:ext cx="143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velikost cca 60 nm</a:t>
            </a:r>
            <a:endParaRPr lang="en-US" altLang="cs-CZ"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g.cz/sites/default/files/g/images/krecek.jpg">
            <a:extLst>
              <a:ext uri="{FF2B5EF4-FFF2-40B4-BE49-F238E27FC236}">
                <a16:creationId xmlns:a16="http://schemas.microsoft.com/office/drawing/2014/main" id="{E6A08C8C-46F7-4FF3-93DA-BE1B36AEB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952500"/>
            <a:ext cx="276225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a:extLst>
              <a:ext uri="{FF2B5EF4-FFF2-40B4-BE49-F238E27FC236}">
                <a16:creationId xmlns:a16="http://schemas.microsoft.com/office/drawing/2014/main" id="{562978E1-682C-473E-82EF-A935866C5D2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38113" y="3276600"/>
            <a:ext cx="3375025" cy="18970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2" name="TextovéPole 3">
            <a:extLst>
              <a:ext uri="{FF2B5EF4-FFF2-40B4-BE49-F238E27FC236}">
                <a16:creationId xmlns:a16="http://schemas.microsoft.com/office/drawing/2014/main" id="{FE214FB5-0DBC-467A-989E-71718C60DABD}"/>
              </a:ext>
            </a:extLst>
          </p:cNvPr>
          <p:cNvSpPr txBox="1">
            <a:spLocks noChangeArrowheads="1"/>
          </p:cNvSpPr>
          <p:nvPr/>
        </p:nvSpPr>
        <p:spPr bwMode="auto">
          <a:xfrm>
            <a:off x="531813" y="1116013"/>
            <a:ext cx="1363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3600" b="1"/>
              <a:t>Fikce</a:t>
            </a:r>
            <a:endParaRPr lang="en-US" altLang="en-US" sz="3600" b="1"/>
          </a:p>
        </p:txBody>
      </p:sp>
      <p:sp>
        <p:nvSpPr>
          <p:cNvPr id="7173" name="TextovéPole 4">
            <a:extLst>
              <a:ext uri="{FF2B5EF4-FFF2-40B4-BE49-F238E27FC236}">
                <a16:creationId xmlns:a16="http://schemas.microsoft.com/office/drawing/2014/main" id="{26BE4A7B-068E-41A6-932B-A025A3534C85}"/>
              </a:ext>
            </a:extLst>
          </p:cNvPr>
          <p:cNvSpPr txBox="1">
            <a:spLocks noChangeArrowheads="1"/>
          </p:cNvSpPr>
          <p:nvPr/>
        </p:nvSpPr>
        <p:spPr bwMode="auto">
          <a:xfrm>
            <a:off x="5002213" y="3032125"/>
            <a:ext cx="35496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8000" b="1"/>
              <a:t>Realita</a:t>
            </a:r>
            <a:endParaRPr lang="en-US" altLang="en-US" sz="8000" b="1"/>
          </a:p>
        </p:txBody>
      </p:sp>
      <p:sp>
        <p:nvSpPr>
          <p:cNvPr id="7174" name="TextovéPole 5">
            <a:extLst>
              <a:ext uri="{FF2B5EF4-FFF2-40B4-BE49-F238E27FC236}">
                <a16:creationId xmlns:a16="http://schemas.microsoft.com/office/drawing/2014/main" id="{989D39C1-5655-442F-99E7-F26DDF9F19C0}"/>
              </a:ext>
            </a:extLst>
          </p:cNvPr>
          <p:cNvSpPr txBox="1">
            <a:spLocks noChangeArrowheads="1"/>
          </p:cNvSpPr>
          <p:nvPr/>
        </p:nvSpPr>
        <p:spPr bwMode="auto">
          <a:xfrm>
            <a:off x="3227388" y="2563813"/>
            <a:ext cx="109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2400"/>
              <a:t>versus</a:t>
            </a:r>
            <a:endParaRPr lang="en-US" altLang="en-US" sz="2400"/>
          </a:p>
        </p:txBody>
      </p:sp>
      <p:sp>
        <p:nvSpPr>
          <p:cNvPr id="7175" name="TextovéPole 6">
            <a:extLst>
              <a:ext uri="{FF2B5EF4-FFF2-40B4-BE49-F238E27FC236}">
                <a16:creationId xmlns:a16="http://schemas.microsoft.com/office/drawing/2014/main" id="{4D6354A9-A9F9-421B-A150-1EAD9507D838}"/>
              </a:ext>
            </a:extLst>
          </p:cNvPr>
          <p:cNvSpPr txBox="1">
            <a:spLocks noChangeArrowheads="1"/>
          </p:cNvSpPr>
          <p:nvPr/>
        </p:nvSpPr>
        <p:spPr bwMode="auto">
          <a:xfrm>
            <a:off x="601663" y="1695450"/>
            <a:ext cx="1223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2000"/>
              <a:t>20 století</a:t>
            </a:r>
            <a:endParaRPr lang="en-US" altLang="en-US" sz="2000"/>
          </a:p>
        </p:txBody>
      </p:sp>
      <p:sp>
        <p:nvSpPr>
          <p:cNvPr id="7176" name="TextovéPole 7">
            <a:extLst>
              <a:ext uri="{FF2B5EF4-FFF2-40B4-BE49-F238E27FC236}">
                <a16:creationId xmlns:a16="http://schemas.microsoft.com/office/drawing/2014/main" id="{5D424147-9A2D-4255-8A75-F7B6ADAC1489}"/>
              </a:ext>
            </a:extLst>
          </p:cNvPr>
          <p:cNvSpPr txBox="1">
            <a:spLocks noChangeArrowheads="1"/>
          </p:cNvSpPr>
          <p:nvPr/>
        </p:nvSpPr>
        <p:spPr bwMode="auto">
          <a:xfrm>
            <a:off x="5951538" y="4354513"/>
            <a:ext cx="174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2400"/>
              <a:t>současnost</a:t>
            </a:r>
            <a:endParaRPr lang="en-US" altLang="en-US" sz="2400"/>
          </a:p>
        </p:txBody>
      </p:sp>
      <p:pic>
        <p:nvPicPr>
          <p:cNvPr id="7177" name="Picture 4">
            <a:extLst>
              <a:ext uri="{FF2B5EF4-FFF2-40B4-BE49-F238E27FC236}">
                <a16:creationId xmlns:a16="http://schemas.microsoft.com/office/drawing/2014/main" id="{0433DA5C-0AFC-45B4-A37F-D4EF8A8ABD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8725" y="152400"/>
            <a:ext cx="2362200" cy="166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8" name="TextovéPole 8">
            <a:extLst>
              <a:ext uri="{FF2B5EF4-FFF2-40B4-BE49-F238E27FC236}">
                <a16:creationId xmlns:a16="http://schemas.microsoft.com/office/drawing/2014/main" id="{26C97979-58F8-43CA-863A-B8DF2FD181A7}"/>
              </a:ext>
            </a:extLst>
          </p:cNvPr>
          <p:cNvSpPr txBox="1">
            <a:spLocks noChangeArrowheads="1"/>
          </p:cNvSpPr>
          <p:nvPr/>
        </p:nvSpPr>
        <p:spPr bwMode="auto">
          <a:xfrm>
            <a:off x="3227388" y="152400"/>
            <a:ext cx="16335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1100">
                <a:solidFill>
                  <a:schemeClr val="bg1"/>
                </a:solidFill>
              </a:rPr>
              <a:t>Fantastická cesta 1966</a:t>
            </a:r>
            <a:endParaRPr lang="en-US" altLang="en-US" sz="1100">
              <a:solidFill>
                <a:schemeClr val="bg1"/>
              </a:solidFill>
            </a:endParaRPr>
          </a:p>
        </p:txBody>
      </p:sp>
      <p:sp>
        <p:nvSpPr>
          <p:cNvPr id="7179" name="TextovéPole 9">
            <a:extLst>
              <a:ext uri="{FF2B5EF4-FFF2-40B4-BE49-F238E27FC236}">
                <a16:creationId xmlns:a16="http://schemas.microsoft.com/office/drawing/2014/main" id="{24D68593-A1F4-4EE8-82E2-ABE93A9B5155}"/>
              </a:ext>
            </a:extLst>
          </p:cNvPr>
          <p:cNvSpPr txBox="1">
            <a:spLocks noChangeArrowheads="1"/>
          </p:cNvSpPr>
          <p:nvPr/>
        </p:nvSpPr>
        <p:spPr bwMode="auto">
          <a:xfrm>
            <a:off x="5967413" y="985838"/>
            <a:ext cx="18240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1100">
                <a:solidFill>
                  <a:schemeClr val="bg1"/>
                </a:solidFill>
              </a:rPr>
              <a:t>Křeček v noční košili 1987</a:t>
            </a:r>
            <a:endParaRPr lang="en-US" altLang="en-US" sz="1100">
              <a:solidFill>
                <a:schemeClr val="bg1"/>
              </a:solidFill>
            </a:endParaRPr>
          </a:p>
        </p:txBody>
      </p:sp>
      <p:sp>
        <p:nvSpPr>
          <p:cNvPr id="11" name="TextovéPole 10">
            <a:extLst>
              <a:ext uri="{FF2B5EF4-FFF2-40B4-BE49-F238E27FC236}">
                <a16:creationId xmlns:a16="http://schemas.microsoft.com/office/drawing/2014/main" id="{521760D9-5F6A-4BDE-859F-8532604C4CAB}"/>
              </a:ext>
            </a:extLst>
          </p:cNvPr>
          <p:cNvSpPr txBox="1"/>
          <p:nvPr/>
        </p:nvSpPr>
        <p:spPr>
          <a:xfrm>
            <a:off x="152400" y="3352800"/>
            <a:ext cx="1404938" cy="261938"/>
          </a:xfrm>
          <a:prstGeom prst="rect">
            <a:avLst/>
          </a:prstGeom>
          <a:noFill/>
        </p:spPr>
        <p:txBody>
          <a:bodyPr wrap="none">
            <a:spAutoFit/>
          </a:bodyPr>
          <a:lstStyle/>
          <a:p>
            <a:pPr>
              <a:defRPr/>
            </a:pPr>
            <a:r>
              <a:rPr lang="cs-CZ" sz="1100" dirty="0">
                <a:solidFill>
                  <a:schemeClr val="bg1">
                    <a:lumMod val="95000"/>
                  </a:schemeClr>
                </a:solidFill>
              </a:rPr>
              <a:t>Vnitřní vesmír 1987</a:t>
            </a:r>
            <a:endParaRPr lang="en-US" sz="1100" dirty="0">
              <a:solidFill>
                <a:schemeClr val="bg1">
                  <a:lumMod val="95000"/>
                </a:schemeClr>
              </a:solidFill>
            </a:endParaRPr>
          </a:p>
        </p:txBody>
      </p:sp>
      <p:pic>
        <p:nvPicPr>
          <p:cNvPr id="7181" name="Picture 13">
            <a:extLst>
              <a:ext uri="{FF2B5EF4-FFF2-40B4-BE49-F238E27FC236}">
                <a16:creationId xmlns:a16="http://schemas.microsoft.com/office/drawing/2014/main" id="{C7916EC6-A826-4390-89AA-DECC379C65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9825" y="4938889"/>
            <a:ext cx="28479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a:extLst>
              <a:ext uri="{FF2B5EF4-FFF2-40B4-BE49-F238E27FC236}">
                <a16:creationId xmlns:a16="http://schemas.microsoft.com/office/drawing/2014/main" id="{2C030C74-6FC5-461C-8E68-5024AE72AB69}"/>
              </a:ext>
            </a:extLst>
          </p:cNvPr>
          <p:cNvSpPr txBox="1"/>
          <p:nvPr/>
        </p:nvSpPr>
        <p:spPr>
          <a:xfrm>
            <a:off x="4987925" y="6291263"/>
            <a:ext cx="1625600" cy="261937"/>
          </a:xfrm>
          <a:prstGeom prst="rect">
            <a:avLst/>
          </a:prstGeom>
          <a:noFill/>
        </p:spPr>
        <p:txBody>
          <a:bodyPr wrap="none">
            <a:spAutoFit/>
          </a:bodyPr>
          <a:lstStyle/>
          <a:p>
            <a:pPr>
              <a:defRPr/>
            </a:pPr>
            <a:r>
              <a:rPr lang="cs-CZ" sz="1100" dirty="0">
                <a:solidFill>
                  <a:schemeClr val="bg1">
                    <a:lumMod val="95000"/>
                  </a:schemeClr>
                </a:solidFill>
              </a:rPr>
              <a:t>Boy and his atom 2013</a:t>
            </a:r>
            <a:endParaRPr lang="en-US" sz="1100" dirty="0">
              <a:solidFill>
                <a:schemeClr val="bg1">
                  <a:lumMod val="95000"/>
                </a:schemeClr>
              </a:solidFill>
            </a:endParaRPr>
          </a:p>
        </p:txBody>
      </p:sp>
      <p:pic>
        <p:nvPicPr>
          <p:cNvPr id="3" name="2.m4a">
            <a:hlinkClick r:id="" action="ppaction://media"/>
            <a:extLst>
              <a:ext uri="{FF2B5EF4-FFF2-40B4-BE49-F238E27FC236}">
                <a16:creationId xmlns:a16="http://schemas.microsoft.com/office/drawing/2014/main" id="{7A9BBA18-0890-4594-9834-68A1DA91D07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152400" y="825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1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a:extLst>
              <a:ext uri="{FF2B5EF4-FFF2-40B4-BE49-F238E27FC236}">
                <a16:creationId xmlns:a16="http://schemas.microsoft.com/office/drawing/2014/main" id="{2A86D189-39F9-4E77-A0C3-58C5777F58E5}"/>
              </a:ext>
            </a:extLst>
          </p:cNvPr>
          <p:cNvSpPr>
            <a:spLocks noGrp="1" noChangeArrowheads="1"/>
          </p:cNvSpPr>
          <p:nvPr>
            <p:ph type="title"/>
          </p:nvPr>
        </p:nvSpPr>
        <p:spPr/>
        <p:txBody>
          <a:bodyPr/>
          <a:lstStyle/>
          <a:p>
            <a:r>
              <a:rPr lang="cs-CZ" altLang="cs-CZ" sz="3200"/>
              <a:t>Nanopouzdra, nanokuličky</a:t>
            </a:r>
            <a:endParaRPr lang="en-US" altLang="cs-CZ" sz="3200"/>
          </a:p>
        </p:txBody>
      </p:sp>
      <p:sp>
        <p:nvSpPr>
          <p:cNvPr id="27651" name="Rectangle 3">
            <a:extLst>
              <a:ext uri="{FF2B5EF4-FFF2-40B4-BE49-F238E27FC236}">
                <a16:creationId xmlns:a16="http://schemas.microsoft.com/office/drawing/2014/main" id="{70497BD4-49EC-4A03-A435-065209367273}"/>
              </a:ext>
            </a:extLst>
          </p:cNvPr>
          <p:cNvSpPr>
            <a:spLocks noGrp="1" noChangeArrowheads="1"/>
          </p:cNvSpPr>
          <p:nvPr>
            <p:ph type="body" sz="half" idx="1"/>
          </p:nvPr>
        </p:nvSpPr>
        <p:spPr>
          <a:xfrm>
            <a:off x="457200" y="1752600"/>
            <a:ext cx="4038600" cy="4648200"/>
          </a:xfrm>
        </p:spPr>
        <p:txBody>
          <a:bodyPr/>
          <a:lstStyle/>
          <a:p>
            <a:r>
              <a:rPr lang="cs-CZ" altLang="cs-CZ" sz="1800"/>
              <a:t>Příkladem může být </a:t>
            </a:r>
            <a:r>
              <a:rPr lang="cs-CZ" altLang="cs-CZ" sz="1800" b="1"/>
              <a:t>zlaté nanopouzdro, </a:t>
            </a:r>
            <a:r>
              <a:rPr lang="cs-CZ" altLang="cs-CZ" sz="1800"/>
              <a:t>které je tvořeno kulovitou dutou skořápkou z izolantu obalenou vrstvičkou vodiče o tloušťce několika nanometrů</a:t>
            </a:r>
            <a:r>
              <a:rPr lang="en-US" altLang="cs-CZ" sz="1800"/>
              <a:t>.</a:t>
            </a:r>
          </a:p>
          <a:p>
            <a:r>
              <a:rPr lang="cs-CZ" altLang="cs-CZ" sz="1800"/>
              <a:t>Změnou tloušťky vrstvičky vodiče lze přesně ladit elektrické a optické vlastnosti nanopouzder, např. přinutit je absorbovat pouze určitou vlnovou délku světla – pak nastává vzrůst teploty.</a:t>
            </a:r>
            <a:r>
              <a:rPr lang="en-US" altLang="cs-CZ" sz="1800"/>
              <a:t> </a:t>
            </a:r>
          </a:p>
          <a:p>
            <a:endParaRPr lang="en-US" altLang="cs-CZ" sz="1800"/>
          </a:p>
        </p:txBody>
      </p:sp>
      <p:pic>
        <p:nvPicPr>
          <p:cNvPr id="27652" name="Picture 5" descr="nano1">
            <a:extLst>
              <a:ext uri="{FF2B5EF4-FFF2-40B4-BE49-F238E27FC236}">
                <a16:creationId xmlns:a16="http://schemas.microsoft.com/office/drawing/2014/main" id="{4C148BD9-F763-4F3C-A07D-6F66CE14DC9F}"/>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800600" y="1676400"/>
            <a:ext cx="3571875" cy="1171575"/>
          </a:xfrm>
          <a:noFill/>
        </p:spPr>
      </p:pic>
      <p:sp>
        <p:nvSpPr>
          <p:cNvPr id="27653" name="Text Box 8">
            <a:extLst>
              <a:ext uri="{FF2B5EF4-FFF2-40B4-BE49-F238E27FC236}">
                <a16:creationId xmlns:a16="http://schemas.microsoft.com/office/drawing/2014/main" id="{7757EC10-A2E0-47F1-A496-DB7FD1DCA5B7}"/>
              </a:ext>
            </a:extLst>
          </p:cNvPr>
          <p:cNvSpPr txBox="1">
            <a:spLocks noChangeArrowheads="1"/>
          </p:cNvSpPr>
          <p:nvPr/>
        </p:nvSpPr>
        <p:spPr bwMode="auto">
          <a:xfrm>
            <a:off x="4876800" y="3276600"/>
            <a:ext cx="35052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600"/>
              <a:t>Počítačová simulace ukazuje růst zlatého nanopouzdra</a:t>
            </a:r>
            <a:r>
              <a:rPr lang="en-US" altLang="cs-CZ" sz="1600"/>
              <a:t>: </a:t>
            </a:r>
            <a:r>
              <a:rPr lang="cs-CZ" altLang="cs-CZ" sz="1600"/>
              <a:t>křemenné </a:t>
            </a:r>
            <a:r>
              <a:rPr lang="en-US" altLang="cs-CZ" sz="1600"/>
              <a:t>(</a:t>
            </a:r>
            <a:r>
              <a:rPr lang="cs-CZ" altLang="cs-CZ" sz="1600"/>
              <a:t>skleněné</a:t>
            </a:r>
            <a:r>
              <a:rPr lang="en-US" altLang="cs-CZ" sz="1600"/>
              <a:t>)</a:t>
            </a:r>
            <a:r>
              <a:rPr lang="cs-CZ" altLang="cs-CZ" sz="1600"/>
              <a:t> kulovité jádro je pokrýváno vrstvou zlata. Zlato je biokompatibilní, což je činí užitečným pro mnoho lékařských aplikací</a:t>
            </a:r>
            <a:r>
              <a:rPr lang="en-US" altLang="cs-CZ" sz="1600"/>
              <a:t>.</a:t>
            </a:r>
          </a:p>
          <a:p>
            <a:pPr>
              <a:spcBef>
                <a:spcPct val="50000"/>
              </a:spcBef>
              <a:buFontTx/>
              <a:buNone/>
            </a:pPr>
            <a:r>
              <a:rPr lang="en-US" altLang="cs-CZ" sz="1200"/>
              <a:t>Courtesy N. Halas</a:t>
            </a:r>
          </a:p>
        </p:txBody>
      </p:sp>
      <p:pic>
        <p:nvPicPr>
          <p:cNvPr id="2" name="20.m4a">
            <a:hlinkClick r:id="" action="ppaction://media"/>
            <a:extLst>
              <a:ext uri="{FF2B5EF4-FFF2-40B4-BE49-F238E27FC236}">
                <a16:creationId xmlns:a16="http://schemas.microsoft.com/office/drawing/2014/main" id="{C5553452-014B-4DC8-9D81-9EBC152F532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28600" y="1555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89877CA-5890-4927-8DC7-B130CB93D676}"/>
              </a:ext>
            </a:extLst>
          </p:cNvPr>
          <p:cNvSpPr>
            <a:spLocks noGrp="1" noChangeArrowheads="1"/>
          </p:cNvSpPr>
          <p:nvPr>
            <p:ph type="title"/>
          </p:nvPr>
        </p:nvSpPr>
        <p:spPr>
          <a:xfrm>
            <a:off x="914400" y="304800"/>
            <a:ext cx="8077200" cy="1066800"/>
          </a:xfrm>
        </p:spPr>
        <p:txBody>
          <a:bodyPr/>
          <a:lstStyle/>
          <a:p>
            <a:r>
              <a:rPr lang="cs-CZ" altLang="cs-CZ" sz="3200"/>
              <a:t>Nanopouzdra, nanokuličky: Lékařská aplikace –Fototermická ablace nádoru</a:t>
            </a:r>
          </a:p>
        </p:txBody>
      </p:sp>
      <p:sp>
        <p:nvSpPr>
          <p:cNvPr id="29699" name="Rectangle 3">
            <a:extLst>
              <a:ext uri="{FF2B5EF4-FFF2-40B4-BE49-F238E27FC236}">
                <a16:creationId xmlns:a16="http://schemas.microsoft.com/office/drawing/2014/main" id="{63D7CC17-10E3-438E-8FEE-7792FB9859B8}"/>
              </a:ext>
            </a:extLst>
          </p:cNvPr>
          <p:cNvSpPr>
            <a:spLocks noGrp="1" noChangeArrowheads="1"/>
          </p:cNvSpPr>
          <p:nvPr>
            <p:ph type="body" sz="half" idx="1"/>
          </p:nvPr>
        </p:nvSpPr>
        <p:spPr>
          <a:xfrm>
            <a:off x="228600" y="4495800"/>
            <a:ext cx="8686800" cy="1600200"/>
          </a:xfrm>
        </p:spPr>
        <p:txBody>
          <a:bodyPr/>
          <a:lstStyle/>
          <a:p>
            <a:pPr>
              <a:lnSpc>
                <a:spcPct val="80000"/>
              </a:lnSpc>
            </a:pPr>
            <a:r>
              <a:rPr lang="cs-CZ" altLang="cs-CZ" sz="1600"/>
              <a:t>Nanopouzdro je pokryto receptory, které se vážou na nádorové buňky. Nanopouzdra lze jednoduše injikovat do krevního řečiště. Jakmile se dostanou do nádoru, záření z blízké infračervené oblast je aplikováno přes kůži (není příliš absorbováno tkáněmi). Nanopouzdra absorbují IR a mění je s velikou účinností v teplo. Proto se teplota bezprostředního okolí nádorových buněk zvyšuje o 10-20 stupňů a buňky buď přímo odumírají a nebo /a to zejména/ zvišují svoji citlivost vůči radioterapii či cytochemoterapeutikům. Výhoda: nulová toxicita (na rozdíl od chemoterapie), žádné ionizující záření (jako při radioterapii).</a:t>
            </a:r>
          </a:p>
        </p:txBody>
      </p:sp>
      <p:pic>
        <p:nvPicPr>
          <p:cNvPr id="29700" name="Picture 4">
            <a:extLst>
              <a:ext uri="{FF2B5EF4-FFF2-40B4-BE49-F238E27FC236}">
                <a16:creationId xmlns:a16="http://schemas.microsoft.com/office/drawing/2014/main" id="{70986CD9-9237-4479-A19E-82B39C4832F0}"/>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914400" y="1600200"/>
            <a:ext cx="4800600" cy="2771775"/>
          </a:xfrm>
          <a:noFill/>
        </p:spPr>
      </p:pic>
      <p:pic>
        <p:nvPicPr>
          <p:cNvPr id="2" name="21.m4a">
            <a:hlinkClick r:id="" action="ppaction://media"/>
            <a:extLst>
              <a:ext uri="{FF2B5EF4-FFF2-40B4-BE49-F238E27FC236}">
                <a16:creationId xmlns:a16="http://schemas.microsoft.com/office/drawing/2014/main" id="{3C1CD550-AD76-4F01-B3F3-B832BC37E9E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304800" y="30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2">
            <a:extLst>
              <a:ext uri="{FF2B5EF4-FFF2-40B4-BE49-F238E27FC236}">
                <a16:creationId xmlns:a16="http://schemas.microsoft.com/office/drawing/2014/main" id="{A4DD05C8-F066-4D2A-9FEC-9BC0A933D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048000"/>
            <a:ext cx="21336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7" descr="3">
            <a:extLst>
              <a:ext uri="{FF2B5EF4-FFF2-40B4-BE49-F238E27FC236}">
                <a16:creationId xmlns:a16="http://schemas.microsoft.com/office/drawing/2014/main" id="{EC858F4D-89CB-45D2-B034-6C5C8C02E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048000"/>
            <a:ext cx="38100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2">
            <a:extLst>
              <a:ext uri="{FF2B5EF4-FFF2-40B4-BE49-F238E27FC236}">
                <a16:creationId xmlns:a16="http://schemas.microsoft.com/office/drawing/2014/main" id="{4653BE80-E7D4-4333-BD39-AFA37CCE3CA7}"/>
              </a:ext>
            </a:extLst>
          </p:cNvPr>
          <p:cNvSpPr>
            <a:spLocks noGrp="1" noChangeArrowheads="1"/>
          </p:cNvSpPr>
          <p:nvPr>
            <p:ph type="title"/>
          </p:nvPr>
        </p:nvSpPr>
        <p:spPr/>
        <p:txBody>
          <a:bodyPr/>
          <a:lstStyle/>
          <a:p>
            <a:r>
              <a:rPr lang="cs-CZ" altLang="cs-CZ" sz="3200"/>
              <a:t>Nanopouzdra, nanokuličky ...</a:t>
            </a:r>
          </a:p>
        </p:txBody>
      </p:sp>
      <p:sp>
        <p:nvSpPr>
          <p:cNvPr id="31749" name="Rectangle 3">
            <a:extLst>
              <a:ext uri="{FF2B5EF4-FFF2-40B4-BE49-F238E27FC236}">
                <a16:creationId xmlns:a16="http://schemas.microsoft.com/office/drawing/2014/main" id="{B987C988-F103-4735-8BAB-736EAC0E6030}"/>
              </a:ext>
            </a:extLst>
          </p:cNvPr>
          <p:cNvSpPr>
            <a:spLocks noGrp="1" noChangeArrowheads="1"/>
          </p:cNvSpPr>
          <p:nvPr>
            <p:ph type="body" idx="1"/>
          </p:nvPr>
        </p:nvSpPr>
        <p:spPr>
          <a:xfrm>
            <a:off x="5029200" y="5486400"/>
            <a:ext cx="3505200" cy="685800"/>
          </a:xfrm>
        </p:spPr>
        <p:txBody>
          <a:bodyPr/>
          <a:lstStyle/>
          <a:p>
            <a:pPr marL="0" indent="0">
              <a:buFontTx/>
              <a:buNone/>
            </a:pPr>
            <a:r>
              <a:rPr lang="cs-CZ" altLang="cs-CZ" sz="1000" b="1"/>
              <a:t>O citlivosti nanokuliček na různé vlnové délky rozhoduje síla zlatého povlaku.  Na obrázku jsou výsledky teoretických výpočtů</a:t>
            </a:r>
            <a:r>
              <a:rPr lang="cs-CZ" altLang="cs-CZ" sz="1000"/>
              <a:t> </a:t>
            </a:r>
          </a:p>
        </p:txBody>
      </p:sp>
      <p:sp>
        <p:nvSpPr>
          <p:cNvPr id="31750" name="Text Box 8">
            <a:extLst>
              <a:ext uri="{FF2B5EF4-FFF2-40B4-BE49-F238E27FC236}">
                <a16:creationId xmlns:a16="http://schemas.microsoft.com/office/drawing/2014/main" id="{466CE0C5-4A59-447D-9E85-759062E05BF7}"/>
              </a:ext>
            </a:extLst>
          </p:cNvPr>
          <p:cNvSpPr txBox="1">
            <a:spLocks noChangeArrowheads="1"/>
          </p:cNvSpPr>
          <p:nvPr/>
        </p:nvSpPr>
        <p:spPr bwMode="auto">
          <a:xfrm>
            <a:off x="533400" y="1219200"/>
            <a:ext cx="80772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Studie s fototermickou ablací nádoru byly prováděny např. výzkumným týmem Jennifer Westové,  Houston. Jádro nanokuličky bylo velké 110 nm, zlatý povlak dosahoval tloušťky 10 nm. Aplikací do suspenze nádorových buněk a následným ozářením laserem v oblasti IR došlo ke zvýšení teploty na 55°C a následně k ztrátě viability této buněčné suspenze. Pokusy byly provedeny taktéž s modifikovanými nanokuličkami, jejichž povrch byl upraven navázáním protilátek, které umožňují specifickou vazbu nanokuličky pouze k nádorové buňce kdekoliv v těle. </a:t>
            </a:r>
          </a:p>
        </p:txBody>
      </p:sp>
      <p:sp>
        <p:nvSpPr>
          <p:cNvPr id="31751" name="Rectangle 9">
            <a:extLst>
              <a:ext uri="{FF2B5EF4-FFF2-40B4-BE49-F238E27FC236}">
                <a16:creationId xmlns:a16="http://schemas.microsoft.com/office/drawing/2014/main" id="{A5F3AC04-C17C-43D1-AA4B-F1C47A23918E}"/>
              </a:ext>
            </a:extLst>
          </p:cNvPr>
          <p:cNvSpPr>
            <a:spLocks noChangeArrowheads="1"/>
          </p:cNvSpPr>
          <p:nvPr/>
        </p:nvSpPr>
        <p:spPr bwMode="auto">
          <a:xfrm>
            <a:off x="457200" y="5105400"/>
            <a:ext cx="32575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cs-CZ" sz="1000" b="1"/>
              <a:t>Dva nádory v těle myši „nasycené“ speciálně vyrobenými „nanokuličkami“ se v těle myši pod vlivem laseru ohřejí (modrá barva zachycuje místa se zvýšenou teplotou) a nádorové buňky hynou.</a:t>
            </a:r>
          </a:p>
          <a:p>
            <a:pPr algn="ctr">
              <a:spcBef>
                <a:spcPct val="0"/>
              </a:spcBef>
              <a:buFontTx/>
              <a:buNone/>
            </a:pPr>
            <a:br>
              <a:rPr lang="en-US" altLang="cs-CZ" sz="1000" b="1"/>
            </a:br>
            <a:endParaRPr lang="en-US" altLang="cs-CZ" sz="1000"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66D964A-F6EE-4CAE-817E-A7CFD2094F9B}"/>
              </a:ext>
            </a:extLst>
          </p:cNvPr>
          <p:cNvSpPr>
            <a:spLocks noGrp="1" noChangeArrowheads="1"/>
          </p:cNvSpPr>
          <p:nvPr>
            <p:ph type="title"/>
          </p:nvPr>
        </p:nvSpPr>
        <p:spPr>
          <a:xfrm>
            <a:off x="381000" y="685800"/>
            <a:ext cx="8305800" cy="914400"/>
          </a:xfrm>
        </p:spPr>
        <p:txBody>
          <a:bodyPr/>
          <a:lstStyle/>
          <a:p>
            <a:r>
              <a:rPr lang="cs-CZ" altLang="cs-CZ" sz="3200"/>
              <a:t>Nanopouzdra, nanokuličky</a:t>
            </a:r>
            <a:r>
              <a:rPr lang="en-US" altLang="cs-CZ" sz="3200"/>
              <a:t>: </a:t>
            </a:r>
            <a:r>
              <a:rPr lang="cs-CZ" altLang="cs-CZ" sz="3200"/>
              <a:t>Lékařské aplikace</a:t>
            </a:r>
            <a:r>
              <a:rPr lang="en-US" altLang="cs-CZ" sz="3200"/>
              <a:t> – </a:t>
            </a:r>
            <a:r>
              <a:rPr lang="cs-CZ" altLang="cs-CZ" sz="3200"/>
              <a:t>Ramanovská spektroskopie jediné molekuly</a:t>
            </a:r>
            <a:endParaRPr lang="en-US" altLang="cs-CZ" sz="3200"/>
          </a:p>
        </p:txBody>
      </p:sp>
      <p:sp>
        <p:nvSpPr>
          <p:cNvPr id="32771" name="Rectangle 3">
            <a:extLst>
              <a:ext uri="{FF2B5EF4-FFF2-40B4-BE49-F238E27FC236}">
                <a16:creationId xmlns:a16="http://schemas.microsoft.com/office/drawing/2014/main" id="{05CCC385-C20F-467A-8B55-7D8951740F6D}"/>
              </a:ext>
            </a:extLst>
          </p:cNvPr>
          <p:cNvSpPr>
            <a:spLocks noGrp="1" noChangeArrowheads="1"/>
          </p:cNvSpPr>
          <p:nvPr>
            <p:ph type="body" idx="1"/>
          </p:nvPr>
        </p:nvSpPr>
        <p:spPr>
          <a:xfrm>
            <a:off x="685800" y="1905000"/>
            <a:ext cx="7772400" cy="3505200"/>
          </a:xfrm>
        </p:spPr>
        <p:txBody>
          <a:bodyPr/>
          <a:lstStyle/>
          <a:p>
            <a:r>
              <a:rPr lang="cs-CZ" altLang="cs-CZ" sz="2000"/>
              <a:t>Již delší dobu je známo, že ramanovský signál vzorku lze zesílit přídavkem koloidních částic. Nanopouzdra jsou koloidy a mohou zesílit ramanovský signál až 10</a:t>
            </a:r>
            <a:r>
              <a:rPr lang="cs-CZ" altLang="cs-CZ" sz="2000" baseline="30000"/>
              <a:t>9</a:t>
            </a:r>
            <a:r>
              <a:rPr lang="cs-CZ" altLang="cs-CZ" sz="2000"/>
              <a:t>x. Tímto způsobem lze analyzovat </a:t>
            </a:r>
            <a:r>
              <a:rPr lang="cs-CZ" altLang="cs-CZ" sz="2000" i="1"/>
              <a:t>jednotlivé</a:t>
            </a:r>
            <a:r>
              <a:rPr lang="cs-CZ" altLang="cs-CZ" sz="2000"/>
              <a:t> molekuly (např. látek znečišťujících životní prostředí, chemické nebo biologické toxiny a dokonce viry).</a:t>
            </a:r>
          </a:p>
          <a:p>
            <a:r>
              <a:rPr lang="cs-CZ" altLang="cs-CZ" sz="2000"/>
              <a:t>Výhoda: velmi vysoká citlivost, mnohočetnost stanovení (současné měření různých biomolekul), možnost provádět detekci v krvi nebo jiných biologických prostředích.</a:t>
            </a:r>
          </a:p>
        </p:txBody>
      </p:sp>
      <p:sp>
        <p:nvSpPr>
          <p:cNvPr id="32772" name="Rectangle 4">
            <a:extLst>
              <a:ext uri="{FF2B5EF4-FFF2-40B4-BE49-F238E27FC236}">
                <a16:creationId xmlns:a16="http://schemas.microsoft.com/office/drawing/2014/main" id="{E43E512F-14F0-4F71-99E7-A3ACA5947183}"/>
              </a:ext>
            </a:extLst>
          </p:cNvPr>
          <p:cNvSpPr>
            <a:spLocks noChangeArrowheads="1"/>
          </p:cNvSpPr>
          <p:nvPr/>
        </p:nvSpPr>
        <p:spPr bwMode="auto">
          <a:xfrm>
            <a:off x="1143000" y="4953000"/>
            <a:ext cx="11430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a:t>Sample</a:t>
            </a:r>
          </a:p>
        </p:txBody>
      </p:sp>
      <p:sp>
        <p:nvSpPr>
          <p:cNvPr id="32773" name="Rectangle 5">
            <a:extLst>
              <a:ext uri="{FF2B5EF4-FFF2-40B4-BE49-F238E27FC236}">
                <a16:creationId xmlns:a16="http://schemas.microsoft.com/office/drawing/2014/main" id="{0BBC938A-D76F-4225-AD5F-627E23B2F8D0}"/>
              </a:ext>
            </a:extLst>
          </p:cNvPr>
          <p:cNvSpPr>
            <a:spLocks noChangeArrowheads="1"/>
          </p:cNvSpPr>
          <p:nvPr/>
        </p:nvSpPr>
        <p:spPr bwMode="auto">
          <a:xfrm>
            <a:off x="5486400" y="4953000"/>
            <a:ext cx="11430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a:t>Sample +</a:t>
            </a:r>
          </a:p>
          <a:p>
            <a:pPr algn="ctr">
              <a:spcBef>
                <a:spcPct val="0"/>
              </a:spcBef>
              <a:buFontTx/>
              <a:buNone/>
            </a:pPr>
            <a:r>
              <a:rPr lang="cs-CZ" altLang="cs-CZ" sz="1800"/>
              <a:t>nanoshells</a:t>
            </a:r>
          </a:p>
        </p:txBody>
      </p:sp>
      <p:sp>
        <p:nvSpPr>
          <p:cNvPr id="32774" name="Line 6">
            <a:extLst>
              <a:ext uri="{FF2B5EF4-FFF2-40B4-BE49-F238E27FC236}">
                <a16:creationId xmlns:a16="http://schemas.microsoft.com/office/drawing/2014/main" id="{4F134951-6761-45EC-AA9D-8416AABB945E}"/>
              </a:ext>
            </a:extLst>
          </p:cNvPr>
          <p:cNvSpPr>
            <a:spLocks noChangeShapeType="1"/>
          </p:cNvSpPr>
          <p:nvPr/>
        </p:nvSpPr>
        <p:spPr bwMode="auto">
          <a:xfrm>
            <a:off x="2438400" y="5334000"/>
            <a:ext cx="685800" cy="0"/>
          </a:xfrm>
          <a:prstGeom prst="line">
            <a:avLst/>
          </a:prstGeom>
          <a:noFill/>
          <a:ln w="9525">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5" name="Text Box 7">
            <a:extLst>
              <a:ext uri="{FF2B5EF4-FFF2-40B4-BE49-F238E27FC236}">
                <a16:creationId xmlns:a16="http://schemas.microsoft.com/office/drawing/2014/main" id="{CE785C9A-BF89-415B-8792-3166D5F708F3}"/>
              </a:ext>
            </a:extLst>
          </p:cNvPr>
          <p:cNvSpPr txBox="1">
            <a:spLocks noChangeArrowheads="1"/>
          </p:cNvSpPr>
          <p:nvPr/>
        </p:nvSpPr>
        <p:spPr bwMode="auto">
          <a:xfrm>
            <a:off x="2422525" y="4986338"/>
            <a:ext cx="16351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Raman light emission</a:t>
            </a:r>
          </a:p>
        </p:txBody>
      </p:sp>
      <p:sp>
        <p:nvSpPr>
          <p:cNvPr id="32776" name="Text Box 8">
            <a:extLst>
              <a:ext uri="{FF2B5EF4-FFF2-40B4-BE49-F238E27FC236}">
                <a16:creationId xmlns:a16="http://schemas.microsoft.com/office/drawing/2014/main" id="{73166ADE-88F5-4755-92BD-2FCAB02B4CDA}"/>
              </a:ext>
            </a:extLst>
          </p:cNvPr>
          <p:cNvSpPr txBox="1">
            <a:spLocks noChangeArrowheads="1"/>
          </p:cNvSpPr>
          <p:nvPr/>
        </p:nvSpPr>
        <p:spPr bwMode="auto">
          <a:xfrm>
            <a:off x="6705600" y="4953000"/>
            <a:ext cx="16351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Raman light emission</a:t>
            </a:r>
          </a:p>
        </p:txBody>
      </p:sp>
      <p:sp>
        <p:nvSpPr>
          <p:cNvPr id="32777" name="Line 9">
            <a:extLst>
              <a:ext uri="{FF2B5EF4-FFF2-40B4-BE49-F238E27FC236}">
                <a16:creationId xmlns:a16="http://schemas.microsoft.com/office/drawing/2014/main" id="{FDFF3612-9267-49F1-999D-8CBEBD5C309D}"/>
              </a:ext>
            </a:extLst>
          </p:cNvPr>
          <p:cNvSpPr>
            <a:spLocks noChangeShapeType="1"/>
          </p:cNvSpPr>
          <p:nvPr/>
        </p:nvSpPr>
        <p:spPr bwMode="auto">
          <a:xfrm>
            <a:off x="6858000" y="5334000"/>
            <a:ext cx="838200" cy="0"/>
          </a:xfrm>
          <a:prstGeom prst="line">
            <a:avLst/>
          </a:prstGeom>
          <a:noFill/>
          <a:ln w="762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8" name="Rectangle 10">
            <a:extLst>
              <a:ext uri="{FF2B5EF4-FFF2-40B4-BE49-F238E27FC236}">
                <a16:creationId xmlns:a16="http://schemas.microsoft.com/office/drawing/2014/main" id="{D15F1A01-2A43-4FAE-84C8-3D01B5E6E5C2}"/>
              </a:ext>
            </a:extLst>
          </p:cNvPr>
          <p:cNvSpPr>
            <a:spLocks noChangeArrowheads="1"/>
          </p:cNvSpPr>
          <p:nvPr/>
        </p:nvSpPr>
        <p:spPr bwMode="auto">
          <a:xfrm>
            <a:off x="3048000" y="5715000"/>
            <a:ext cx="311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800"/>
              <a:t>1000 million times</a:t>
            </a:r>
            <a:r>
              <a:rPr lang="cs-CZ" altLang="cs-CZ" sz="1800"/>
              <a:t> increasing</a:t>
            </a:r>
          </a:p>
        </p:txBody>
      </p:sp>
      <p:sp>
        <p:nvSpPr>
          <p:cNvPr id="32779" name="Line 11">
            <a:extLst>
              <a:ext uri="{FF2B5EF4-FFF2-40B4-BE49-F238E27FC236}">
                <a16:creationId xmlns:a16="http://schemas.microsoft.com/office/drawing/2014/main" id="{C92DAC09-43DE-4F56-A504-E73361ACDB7E}"/>
              </a:ext>
            </a:extLst>
          </p:cNvPr>
          <p:cNvSpPr>
            <a:spLocks noChangeShapeType="1"/>
          </p:cNvSpPr>
          <p:nvPr/>
        </p:nvSpPr>
        <p:spPr bwMode="auto">
          <a:xfrm>
            <a:off x="7010400" y="5486400"/>
            <a:ext cx="838200" cy="0"/>
          </a:xfrm>
          <a:prstGeom prst="line">
            <a:avLst/>
          </a:prstGeom>
          <a:noFill/>
          <a:ln w="762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80" name="Line 12">
            <a:extLst>
              <a:ext uri="{FF2B5EF4-FFF2-40B4-BE49-F238E27FC236}">
                <a16:creationId xmlns:a16="http://schemas.microsoft.com/office/drawing/2014/main" id="{07AB1DAA-90BA-49DF-B230-EBB18A9E80D0}"/>
              </a:ext>
            </a:extLst>
          </p:cNvPr>
          <p:cNvSpPr>
            <a:spLocks noChangeShapeType="1"/>
          </p:cNvSpPr>
          <p:nvPr/>
        </p:nvSpPr>
        <p:spPr bwMode="auto">
          <a:xfrm>
            <a:off x="7162800" y="5638800"/>
            <a:ext cx="838200" cy="0"/>
          </a:xfrm>
          <a:prstGeom prst="line">
            <a:avLst/>
          </a:prstGeom>
          <a:noFill/>
          <a:ln w="762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3EDE3B6-359A-406C-B65C-60E057811B73}"/>
              </a:ext>
            </a:extLst>
          </p:cNvPr>
          <p:cNvSpPr>
            <a:spLocks noGrp="1" noChangeArrowheads="1"/>
          </p:cNvSpPr>
          <p:nvPr>
            <p:ph type="title"/>
          </p:nvPr>
        </p:nvSpPr>
        <p:spPr/>
        <p:txBody>
          <a:bodyPr/>
          <a:lstStyle/>
          <a:p>
            <a:r>
              <a:rPr lang="cs-CZ" altLang="cs-CZ"/>
              <a:t>DNA origami</a:t>
            </a:r>
            <a:endParaRPr lang="en-US" altLang="cs-CZ"/>
          </a:p>
        </p:txBody>
      </p:sp>
      <p:sp>
        <p:nvSpPr>
          <p:cNvPr id="34819" name="Rectangle 3">
            <a:extLst>
              <a:ext uri="{FF2B5EF4-FFF2-40B4-BE49-F238E27FC236}">
                <a16:creationId xmlns:a16="http://schemas.microsoft.com/office/drawing/2014/main" id="{4DF6E4C4-3297-495F-B1DD-10D94DD637D1}"/>
              </a:ext>
            </a:extLst>
          </p:cNvPr>
          <p:cNvSpPr>
            <a:spLocks noGrp="1" noChangeArrowheads="1"/>
          </p:cNvSpPr>
          <p:nvPr>
            <p:ph type="body" idx="1"/>
          </p:nvPr>
        </p:nvSpPr>
        <p:spPr>
          <a:xfrm>
            <a:off x="685800" y="1600200"/>
            <a:ext cx="2971800" cy="533400"/>
          </a:xfrm>
        </p:spPr>
        <p:txBody>
          <a:bodyPr/>
          <a:lstStyle/>
          <a:p>
            <a:r>
              <a:rPr lang="en-US" altLang="cs-CZ" sz="800"/>
              <a:t>2D DNA origami. Kredit: Rothemund (2006) Nature.</a:t>
            </a:r>
            <a:r>
              <a:rPr lang="en-US" altLang="cs-CZ"/>
              <a:t> </a:t>
            </a:r>
          </a:p>
        </p:txBody>
      </p:sp>
      <p:pic>
        <p:nvPicPr>
          <p:cNvPr id="34820" name="Picture 5" descr="1404795688">
            <a:extLst>
              <a:ext uri="{FF2B5EF4-FFF2-40B4-BE49-F238E27FC236}">
                <a16:creationId xmlns:a16="http://schemas.microsoft.com/office/drawing/2014/main" id="{02AD4163-65F0-485D-991A-D65D8A75F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51054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6">
            <a:extLst>
              <a:ext uri="{FF2B5EF4-FFF2-40B4-BE49-F238E27FC236}">
                <a16:creationId xmlns:a16="http://schemas.microsoft.com/office/drawing/2014/main" id="{66BCFE65-222B-4261-B134-CA2B69C708CA}"/>
              </a:ext>
            </a:extLst>
          </p:cNvPr>
          <p:cNvSpPr>
            <a:spLocks noChangeArrowheads="1"/>
          </p:cNvSpPr>
          <p:nvPr/>
        </p:nvSpPr>
        <p:spPr bwMode="auto">
          <a:xfrm>
            <a:off x="4114800" y="1295400"/>
            <a:ext cx="4648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600"/>
              <a:t>Technologie DNA origami, čili skládání dvou a také už i trojrozměrných tvarů z řetězců DNA </a:t>
            </a:r>
          </a:p>
        </p:txBody>
      </p:sp>
      <p:sp>
        <p:nvSpPr>
          <p:cNvPr id="34822" name="Text Box 7">
            <a:extLst>
              <a:ext uri="{FF2B5EF4-FFF2-40B4-BE49-F238E27FC236}">
                <a16:creationId xmlns:a16="http://schemas.microsoft.com/office/drawing/2014/main" id="{933516A9-A375-4031-AE85-BAC04BC8A2AA}"/>
              </a:ext>
            </a:extLst>
          </p:cNvPr>
          <p:cNvSpPr txBox="1">
            <a:spLocks noChangeArrowheads="1"/>
          </p:cNvSpPr>
          <p:nvPr/>
        </p:nvSpPr>
        <p:spPr bwMode="auto">
          <a:xfrm>
            <a:off x="593725" y="5602288"/>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hlinkClick r:id="rId3"/>
              </a:rPr>
              <a:t>video</a:t>
            </a:r>
            <a:endParaRPr lang="en-US" altLang="cs-CZ" sz="2400"/>
          </a:p>
        </p:txBody>
      </p:sp>
      <p:sp>
        <p:nvSpPr>
          <p:cNvPr id="34823" name="Text Box 8">
            <a:extLst>
              <a:ext uri="{FF2B5EF4-FFF2-40B4-BE49-F238E27FC236}">
                <a16:creationId xmlns:a16="http://schemas.microsoft.com/office/drawing/2014/main" id="{16217D92-ED30-49C8-AFF3-3787DAB7E546}"/>
              </a:ext>
            </a:extLst>
          </p:cNvPr>
          <p:cNvSpPr txBox="1">
            <a:spLocks noChangeArrowheads="1"/>
          </p:cNvSpPr>
          <p:nvPr/>
        </p:nvSpPr>
        <p:spPr bwMode="auto">
          <a:xfrm>
            <a:off x="5562600" y="2971800"/>
            <a:ext cx="32766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Rok 2014 – použití principu DNA origamů k měření vzdáleností mezi</a:t>
            </a:r>
            <a:r>
              <a:rPr lang="en-US" altLang="cs-CZ" sz="1600"/>
              <a:t>efrinového receptoru EphA2, který je významný v některých typech rakoviny </a:t>
            </a:r>
            <a:r>
              <a:rPr lang="cs-CZ" altLang="cs-CZ" sz="1600"/>
              <a:t>– „měřidlo“ vytvořeno z řetězce DNA</a:t>
            </a:r>
            <a:endParaRPr lang="en-US" altLang="cs-CZ" sz="1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A03D942-D3E8-40B5-A3D7-31805AC72D20}"/>
              </a:ext>
            </a:extLst>
          </p:cNvPr>
          <p:cNvSpPr>
            <a:spLocks noGrp="1" noChangeArrowheads="1"/>
          </p:cNvSpPr>
          <p:nvPr>
            <p:ph type="title"/>
          </p:nvPr>
        </p:nvSpPr>
        <p:spPr/>
        <p:txBody>
          <a:bodyPr/>
          <a:lstStyle/>
          <a:p>
            <a:r>
              <a:rPr lang="cs-CZ" altLang="cs-CZ" sz="3200"/>
              <a:t>DNA nanopouzdra</a:t>
            </a:r>
          </a:p>
        </p:txBody>
      </p:sp>
      <p:sp>
        <p:nvSpPr>
          <p:cNvPr id="35843" name="Rectangle 3">
            <a:extLst>
              <a:ext uri="{FF2B5EF4-FFF2-40B4-BE49-F238E27FC236}">
                <a16:creationId xmlns:a16="http://schemas.microsoft.com/office/drawing/2014/main" id="{E377250D-3358-43D4-9AD4-D37A265412C7}"/>
              </a:ext>
            </a:extLst>
          </p:cNvPr>
          <p:cNvSpPr>
            <a:spLocks noGrp="1" noChangeArrowheads="1"/>
          </p:cNvSpPr>
          <p:nvPr>
            <p:ph type="body" sz="half" idx="1"/>
          </p:nvPr>
        </p:nvSpPr>
        <p:spPr>
          <a:xfrm>
            <a:off x="685800" y="1447800"/>
            <a:ext cx="6096000" cy="4648200"/>
          </a:xfrm>
        </p:spPr>
        <p:txBody>
          <a:bodyPr/>
          <a:lstStyle/>
          <a:p>
            <a:r>
              <a:rPr lang="cs-CZ" altLang="cs-CZ" sz="1600"/>
              <a:t>Základem těchto struktur jsou dvojrozměrná „plátna“ tvořená řetězci molekul DNA. Na tuto matrix lze uchytit další vrstvu komplementárních vláken DNA a tímto tvořit reliéfní struktury. </a:t>
            </a:r>
          </a:p>
          <a:p>
            <a:r>
              <a:rPr lang="cs-CZ" altLang="cs-CZ" sz="1600"/>
              <a:t>Vhodnou kombinací komplementárních vláken DNA lze takovouto plošnou strukturu „poskládat“ např. do tvaru krychle s vnitřní dutinou.</a:t>
            </a:r>
          </a:p>
        </p:txBody>
      </p:sp>
      <p:pic>
        <p:nvPicPr>
          <p:cNvPr id="35844" name="Picture 5" descr="1243588966">
            <a:extLst>
              <a:ext uri="{FF2B5EF4-FFF2-40B4-BE49-F238E27FC236}">
                <a16:creationId xmlns:a16="http://schemas.microsoft.com/office/drawing/2014/main" id="{460BA3BF-0970-4DAE-9874-66C494E94806}"/>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705600" y="1524000"/>
            <a:ext cx="1671638" cy="1457325"/>
          </a:xfrm>
          <a:noFill/>
        </p:spPr>
      </p:pic>
      <p:sp>
        <p:nvSpPr>
          <p:cNvPr id="35845" name="Text Box 7">
            <a:extLst>
              <a:ext uri="{FF2B5EF4-FFF2-40B4-BE49-F238E27FC236}">
                <a16:creationId xmlns:a16="http://schemas.microsoft.com/office/drawing/2014/main" id="{9C10003C-4E0A-4E14-90B0-F8763905BE7C}"/>
              </a:ext>
            </a:extLst>
          </p:cNvPr>
          <p:cNvSpPr txBox="1">
            <a:spLocks noChangeArrowheads="1"/>
          </p:cNvSpPr>
          <p:nvPr/>
        </p:nvSpPr>
        <p:spPr bwMode="auto">
          <a:xfrm>
            <a:off x="5867400" y="2971800"/>
            <a:ext cx="2895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Reliér vytvořený plošnou strukturou DNA, výška vrstvy 2-4 nm (Nick Papadakis, P.W.K.R) </a:t>
            </a:r>
          </a:p>
        </p:txBody>
      </p:sp>
      <p:pic>
        <p:nvPicPr>
          <p:cNvPr id="35846" name="Picture 9" descr="1243590111">
            <a:extLst>
              <a:ext uri="{FF2B5EF4-FFF2-40B4-BE49-F238E27FC236}">
                <a16:creationId xmlns:a16="http://schemas.microsoft.com/office/drawing/2014/main" id="{509DD86D-89CF-49F4-B473-68173F36BC14}"/>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l="32433" t="35898"/>
          <a:stretch>
            <a:fillRect/>
          </a:stretch>
        </p:blipFill>
        <p:spPr>
          <a:xfrm>
            <a:off x="838200" y="3048000"/>
            <a:ext cx="2057400" cy="2057400"/>
          </a:xfrm>
          <a:noFill/>
        </p:spPr>
      </p:pic>
      <p:sp>
        <p:nvSpPr>
          <p:cNvPr id="35847" name="AutoShape 12" descr=" ">
            <a:extLst>
              <a:ext uri="{FF2B5EF4-FFF2-40B4-BE49-F238E27FC236}">
                <a16:creationId xmlns:a16="http://schemas.microsoft.com/office/drawing/2014/main" id="{2BC29B87-6B0B-416E-B6AB-BB0BBDFF12C4}"/>
              </a:ext>
            </a:extLst>
          </p:cNvPr>
          <p:cNvSpPr>
            <a:spLocks noChangeAspect="1" noChangeArrowheads="1"/>
          </p:cNvSpPr>
          <p:nvPr/>
        </p:nvSpPr>
        <p:spPr bwMode="auto">
          <a:xfrm>
            <a:off x="3333750" y="2033588"/>
            <a:ext cx="24765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2400"/>
          </a:p>
        </p:txBody>
      </p:sp>
      <p:sp>
        <p:nvSpPr>
          <p:cNvPr id="35848" name="AutoShape 14" descr=" ">
            <a:extLst>
              <a:ext uri="{FF2B5EF4-FFF2-40B4-BE49-F238E27FC236}">
                <a16:creationId xmlns:a16="http://schemas.microsoft.com/office/drawing/2014/main" id="{52721EEE-828A-4997-86CB-169AA696375C}"/>
              </a:ext>
            </a:extLst>
          </p:cNvPr>
          <p:cNvSpPr>
            <a:spLocks noChangeAspect="1" noChangeArrowheads="1"/>
          </p:cNvSpPr>
          <p:nvPr/>
        </p:nvSpPr>
        <p:spPr bwMode="auto">
          <a:xfrm>
            <a:off x="3333750" y="2033588"/>
            <a:ext cx="24765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2400"/>
          </a:p>
        </p:txBody>
      </p:sp>
      <p:pic>
        <p:nvPicPr>
          <p:cNvPr id="35849" name="Picture 16" descr="img1243590628">
            <a:extLst>
              <a:ext uri="{FF2B5EF4-FFF2-40B4-BE49-F238E27FC236}">
                <a16:creationId xmlns:a16="http://schemas.microsoft.com/office/drawing/2014/main" id="{FF02AA99-541F-4281-8C61-590E6A62EE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3048000"/>
            <a:ext cx="1752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 Box 17">
            <a:extLst>
              <a:ext uri="{FF2B5EF4-FFF2-40B4-BE49-F238E27FC236}">
                <a16:creationId xmlns:a16="http://schemas.microsoft.com/office/drawing/2014/main" id="{6F713A1C-9362-4A50-9C24-943713641A7D}"/>
              </a:ext>
            </a:extLst>
          </p:cNvPr>
          <p:cNvSpPr txBox="1">
            <a:spLocks noChangeArrowheads="1"/>
          </p:cNvSpPr>
          <p:nvPr/>
        </p:nvSpPr>
        <p:spPr bwMode="auto">
          <a:xfrm>
            <a:off x="838200" y="5105400"/>
            <a:ext cx="4054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model 3D struktury a její skutečný kryoelektron mikroskopický obraz (autor obrázku: E S Andersen) </a:t>
            </a:r>
          </a:p>
        </p:txBody>
      </p:sp>
      <p:sp>
        <p:nvSpPr>
          <p:cNvPr id="35851" name="Text Box 18">
            <a:extLst>
              <a:ext uri="{FF2B5EF4-FFF2-40B4-BE49-F238E27FC236}">
                <a16:creationId xmlns:a16="http://schemas.microsoft.com/office/drawing/2014/main" id="{7BDD960E-037F-4913-8B31-FE67B6E9EDA8}"/>
              </a:ext>
            </a:extLst>
          </p:cNvPr>
          <p:cNvSpPr txBox="1">
            <a:spLocks noChangeArrowheads="1"/>
          </p:cNvSpPr>
          <p:nvPr/>
        </p:nvSpPr>
        <p:spPr bwMode="auto">
          <a:xfrm>
            <a:off x="4724400" y="3810000"/>
            <a:ext cx="4191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Jednou z možností, je využití těchto struktur jako přenašečů léčiva a jeho cílené doručení otevřením pouzdra pomocí enzymatických zámků.</a:t>
            </a:r>
          </a:p>
        </p:txBody>
      </p:sp>
      <p:pic>
        <p:nvPicPr>
          <p:cNvPr id="2" name="25.m4a">
            <a:hlinkClick r:id="" action="ppaction://media"/>
            <a:extLst>
              <a:ext uri="{FF2B5EF4-FFF2-40B4-BE49-F238E27FC236}">
                <a16:creationId xmlns:a16="http://schemas.microsoft.com/office/drawing/2014/main" id="{AB42CF15-07CA-4617-8185-9CDEF900FDE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261938" y="1143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2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a:extLst>
              <a:ext uri="{FF2B5EF4-FFF2-40B4-BE49-F238E27FC236}">
                <a16:creationId xmlns:a16="http://schemas.microsoft.com/office/drawing/2014/main" id="{221583CE-36EC-4640-9324-88BA5AE2C8E3}"/>
              </a:ext>
            </a:extLst>
          </p:cNvPr>
          <p:cNvSpPr>
            <a:spLocks noGrp="1" noChangeArrowheads="1"/>
          </p:cNvSpPr>
          <p:nvPr>
            <p:ph type="title"/>
          </p:nvPr>
        </p:nvSpPr>
        <p:spPr/>
        <p:txBody>
          <a:bodyPr/>
          <a:lstStyle/>
          <a:p>
            <a:r>
              <a:rPr lang="cs-CZ" altLang="en-US"/>
              <a:t>DNA nanopouzdra</a:t>
            </a:r>
          </a:p>
        </p:txBody>
      </p:sp>
      <p:sp>
        <p:nvSpPr>
          <p:cNvPr id="36867" name="Zástupný symbol pro text 2">
            <a:extLst>
              <a:ext uri="{FF2B5EF4-FFF2-40B4-BE49-F238E27FC236}">
                <a16:creationId xmlns:a16="http://schemas.microsoft.com/office/drawing/2014/main" id="{AD7C3B19-A9DA-4B93-BA05-D60A8E6AC3F5}"/>
              </a:ext>
            </a:extLst>
          </p:cNvPr>
          <p:cNvSpPr>
            <a:spLocks noGrp="1" noChangeArrowheads="1"/>
          </p:cNvSpPr>
          <p:nvPr>
            <p:ph type="body" sz="half" idx="1"/>
          </p:nvPr>
        </p:nvSpPr>
        <p:spPr>
          <a:xfrm>
            <a:off x="447675" y="4675188"/>
            <a:ext cx="8153400" cy="2362200"/>
          </a:xfrm>
        </p:spPr>
        <p:txBody>
          <a:bodyPr/>
          <a:lstStyle/>
          <a:p>
            <a:r>
              <a:rPr lang="en-US" altLang="en-US" sz="1000"/>
              <a:t>DNA nanostructures with complex 3D curvatures. (A) Schematic representation of the hemisphere. (B) Schematic representation of the sphere. (C) Schematic representation of the ellipsoid. (D) TEM images of the hemisphere, randomly deposited on TEM grids. The concave surface is visible as a dark area. (E) TEM images of the sphere, randomly deposited on TEM grids. Due to the spherical symmetry, the orientation can not be determined. (F) TEM images of the ellipsoid. The outline of the ellipsoid is visible. Scale bar for the TEM images in (D), (E) and (F) is 50 nm. (G) Schematic representation of the nanoflask. (H) AFM images of the nanoflask. Scale bar is 75 nm. (I) TEM images of the nanoflask, randomly deposited on TEM grids. The cylindrical neck and rounded bottom of the flask are clearly visible in the images. Scale bar is 50 nm. </a:t>
            </a:r>
            <a:endParaRPr lang="cs-CZ" altLang="en-US" sz="1000"/>
          </a:p>
          <a:p>
            <a:r>
              <a:rPr lang="en-US" altLang="en-US" sz="1000" b="1"/>
              <a:t>Han, D. et al. DNA Origami with Complex Curvatures in Three-Dimensional Space. Science 332, 342–346 (2011).</a:t>
            </a:r>
            <a:endParaRPr lang="cs-CZ" altLang="en-US" sz="1000" b="1"/>
          </a:p>
        </p:txBody>
      </p:sp>
      <p:sp>
        <p:nvSpPr>
          <p:cNvPr id="36868" name="Zástupný symbol pro obsah 3">
            <a:extLst>
              <a:ext uri="{FF2B5EF4-FFF2-40B4-BE49-F238E27FC236}">
                <a16:creationId xmlns:a16="http://schemas.microsoft.com/office/drawing/2014/main" id="{DDA6155D-3957-43AB-855C-7D43A28CCE92}"/>
              </a:ext>
            </a:extLst>
          </p:cNvPr>
          <p:cNvSpPr>
            <a:spLocks noGrp="1" noChangeArrowheads="1"/>
          </p:cNvSpPr>
          <p:nvPr>
            <p:ph sz="quarter" idx="2"/>
          </p:nvPr>
        </p:nvSpPr>
        <p:spPr/>
        <p:txBody>
          <a:bodyPr/>
          <a:lstStyle/>
          <a:p>
            <a:endParaRPr lang="cs-CZ" altLang="en-US"/>
          </a:p>
        </p:txBody>
      </p:sp>
      <p:pic>
        <p:nvPicPr>
          <p:cNvPr id="36869" name="Picture 2">
            <a:extLst>
              <a:ext uri="{FF2B5EF4-FFF2-40B4-BE49-F238E27FC236}">
                <a16:creationId xmlns:a16="http://schemas.microsoft.com/office/drawing/2014/main" id="{2336BE89-5432-4E95-B281-E9CBCFE3A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1371600"/>
            <a:ext cx="7935913"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0ECC3A2E-FDE3-4846-91A2-8640E61B8084}"/>
              </a:ext>
            </a:extLst>
          </p:cNvPr>
          <p:cNvSpPr>
            <a:spLocks noGrp="1" noChangeArrowheads="1"/>
          </p:cNvSpPr>
          <p:nvPr>
            <p:ph type="title"/>
          </p:nvPr>
        </p:nvSpPr>
        <p:spPr/>
        <p:txBody>
          <a:bodyPr/>
          <a:lstStyle/>
          <a:p>
            <a:r>
              <a:rPr lang="en-US" altLang="cs-CZ" sz="3200"/>
              <a:t>Dendrimer</a:t>
            </a:r>
            <a:r>
              <a:rPr lang="cs-CZ" altLang="cs-CZ" sz="3200"/>
              <a:t>y</a:t>
            </a:r>
            <a:endParaRPr lang="en-US" altLang="cs-CZ" sz="3200"/>
          </a:p>
        </p:txBody>
      </p:sp>
      <p:sp>
        <p:nvSpPr>
          <p:cNvPr id="37891" name="Rectangle 3">
            <a:extLst>
              <a:ext uri="{FF2B5EF4-FFF2-40B4-BE49-F238E27FC236}">
                <a16:creationId xmlns:a16="http://schemas.microsoft.com/office/drawing/2014/main" id="{F908A51E-0EF7-4F57-81E6-1BB6EFC02A84}"/>
              </a:ext>
            </a:extLst>
          </p:cNvPr>
          <p:cNvSpPr>
            <a:spLocks noGrp="1" noChangeArrowheads="1"/>
          </p:cNvSpPr>
          <p:nvPr>
            <p:ph type="body" sz="half" idx="1"/>
          </p:nvPr>
        </p:nvSpPr>
        <p:spPr>
          <a:xfrm>
            <a:off x="228600" y="1447800"/>
            <a:ext cx="4648200" cy="4648200"/>
          </a:xfrm>
        </p:spPr>
        <p:txBody>
          <a:bodyPr/>
          <a:lstStyle/>
          <a:p>
            <a:pPr>
              <a:lnSpc>
                <a:spcPct val="90000"/>
              </a:lnSpc>
            </a:pPr>
            <a:r>
              <a:rPr lang="cs-CZ" altLang="cs-CZ" sz="1600"/>
              <a:t>Dendrimery jsou polymery globulárního tvaru tvořené větvícími se a opakujícími se jednotkami, které vycházejí z centrálního jádra (jako keřík či sněhová vločka). </a:t>
            </a:r>
          </a:p>
          <a:p>
            <a:pPr>
              <a:lnSpc>
                <a:spcPct val="90000"/>
              </a:lnSpc>
            </a:pPr>
            <a:r>
              <a:rPr lang="cs-CZ" altLang="cs-CZ" sz="1600"/>
              <a:t>Biodendrimery jsou dendrimery tvořené opakujícími se jednotkami, které jsou biokompatibilní nebo biodegradabilní in vivo na přirozené metabolity. </a:t>
            </a:r>
          </a:p>
          <a:p>
            <a:pPr>
              <a:lnSpc>
                <a:spcPct val="90000"/>
              </a:lnSpc>
            </a:pPr>
            <a:r>
              <a:rPr lang="cs-CZ" altLang="cs-CZ" sz="1600"/>
              <a:t>Dutiny nacházející se v dendrimerech mohou být využity jako vazebná místa pro menší molekuly – takto se dendrimer stává efektivním nano-nosičem, nano-nádobkou pro různé molekuly.</a:t>
            </a:r>
          </a:p>
        </p:txBody>
      </p:sp>
      <p:pic>
        <p:nvPicPr>
          <p:cNvPr id="37892" name="Picture 6" descr="pglsa-g4">
            <a:extLst>
              <a:ext uri="{FF2B5EF4-FFF2-40B4-BE49-F238E27FC236}">
                <a16:creationId xmlns:a16="http://schemas.microsoft.com/office/drawing/2014/main" id="{6CAC6F86-7743-42F7-9C7C-490CC49D2372}"/>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800600" y="1295400"/>
            <a:ext cx="3733800" cy="3260725"/>
          </a:xfrm>
          <a:noFill/>
        </p:spPr>
      </p:pic>
      <p:pic>
        <p:nvPicPr>
          <p:cNvPr id="2" name="27.m4a">
            <a:hlinkClick r:id="" action="ppaction://media"/>
            <a:extLst>
              <a:ext uri="{FF2B5EF4-FFF2-40B4-BE49-F238E27FC236}">
                <a16:creationId xmlns:a16="http://schemas.microsoft.com/office/drawing/2014/main" id="{D4A72556-E2D1-426E-B4C0-C164A725CB4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0955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5D0A8F5A-21A3-4436-A734-34AD829667FA}"/>
              </a:ext>
            </a:extLst>
          </p:cNvPr>
          <p:cNvSpPr>
            <a:spLocks noGrp="1" noChangeArrowheads="1"/>
          </p:cNvSpPr>
          <p:nvPr>
            <p:ph type="title"/>
          </p:nvPr>
        </p:nvSpPr>
        <p:spPr>
          <a:xfrm>
            <a:off x="381000" y="457200"/>
            <a:ext cx="8382000" cy="914400"/>
          </a:xfrm>
        </p:spPr>
        <p:txBody>
          <a:bodyPr/>
          <a:lstStyle/>
          <a:p>
            <a:r>
              <a:rPr lang="cs-CZ" altLang="cs-CZ" sz="2800"/>
              <a:t>Dendrimery</a:t>
            </a:r>
            <a:r>
              <a:rPr lang="en-US" altLang="cs-CZ" sz="2800"/>
              <a:t>: </a:t>
            </a:r>
            <a:r>
              <a:rPr lang="cs-CZ" altLang="cs-CZ" sz="2800"/>
              <a:t>Lékařské aplikace</a:t>
            </a:r>
            <a:r>
              <a:rPr lang="en-US" altLang="cs-CZ" sz="2800"/>
              <a:t> – </a:t>
            </a:r>
            <a:r>
              <a:rPr lang="cs-CZ" altLang="cs-CZ" sz="2800"/>
              <a:t>multifunkční nano-nosiče</a:t>
            </a:r>
            <a:r>
              <a:rPr lang="en-US" altLang="cs-CZ" sz="2800"/>
              <a:t> (‘</a:t>
            </a:r>
            <a:r>
              <a:rPr lang="cs-CZ" altLang="cs-CZ" sz="2800"/>
              <a:t>p</a:t>
            </a:r>
            <a:r>
              <a:rPr lang="en-US" altLang="cs-CZ" sz="2800"/>
              <a:t>latform</a:t>
            </a:r>
            <a:r>
              <a:rPr lang="cs-CZ" altLang="cs-CZ" sz="2800"/>
              <a:t>y</a:t>
            </a:r>
            <a:r>
              <a:rPr lang="en-US" altLang="cs-CZ" sz="2800"/>
              <a:t>’)</a:t>
            </a:r>
          </a:p>
        </p:txBody>
      </p:sp>
      <p:pic>
        <p:nvPicPr>
          <p:cNvPr id="39939" name="Picture 4" descr="/class=left width=">
            <a:extLst>
              <a:ext uri="{FF2B5EF4-FFF2-40B4-BE49-F238E27FC236}">
                <a16:creationId xmlns:a16="http://schemas.microsoft.com/office/drawing/2014/main" id="{A4568046-DF8B-4DA7-A989-6B298436879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133600" y="1676400"/>
            <a:ext cx="5029200" cy="4329113"/>
          </a:xfr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B66FDF67-FF6C-45E3-9C0B-68E0EA713B7E}"/>
              </a:ext>
            </a:extLst>
          </p:cNvPr>
          <p:cNvSpPr>
            <a:spLocks noGrp="1" noChangeArrowheads="1"/>
          </p:cNvSpPr>
          <p:nvPr>
            <p:ph type="title"/>
          </p:nvPr>
        </p:nvSpPr>
        <p:spPr/>
        <p:txBody>
          <a:bodyPr/>
          <a:lstStyle/>
          <a:p>
            <a:r>
              <a:rPr lang="cs-CZ" altLang="cs-CZ" sz="3200"/>
              <a:t>Dendrimer jako indikátor zánětu</a:t>
            </a:r>
          </a:p>
        </p:txBody>
      </p:sp>
      <p:sp>
        <p:nvSpPr>
          <p:cNvPr id="41987" name="Rectangle 3">
            <a:extLst>
              <a:ext uri="{FF2B5EF4-FFF2-40B4-BE49-F238E27FC236}">
                <a16:creationId xmlns:a16="http://schemas.microsoft.com/office/drawing/2014/main" id="{7CA5CFBE-A5B9-4EB8-A691-2898C53A63B0}"/>
              </a:ext>
            </a:extLst>
          </p:cNvPr>
          <p:cNvSpPr>
            <a:spLocks noGrp="1" noChangeArrowheads="1"/>
          </p:cNvSpPr>
          <p:nvPr>
            <p:ph type="body" sz="half" idx="1"/>
          </p:nvPr>
        </p:nvSpPr>
        <p:spPr/>
        <p:txBody>
          <a:bodyPr/>
          <a:lstStyle/>
          <a:p>
            <a:pPr marL="0" indent="0">
              <a:buFontTx/>
              <a:buNone/>
            </a:pPr>
            <a:r>
              <a:rPr lang="cs-CZ" altLang="cs-CZ" sz="1400"/>
              <a:t>Metoda využití nanodendrimerů jako indikátoru zánětu je založena na faktu, že v místech, kde se začíná tvořit zánět, je přítomno zvýšené množství peroxidu vodíku</a:t>
            </a:r>
          </a:p>
          <a:p>
            <a:pPr marL="0" indent="0">
              <a:buFontTx/>
              <a:buNone/>
            </a:pPr>
            <a:endParaRPr lang="cs-CZ" altLang="cs-CZ" sz="1400"/>
          </a:p>
          <a:p>
            <a:pPr marL="0" indent="0">
              <a:buFontTx/>
              <a:buNone/>
            </a:pPr>
            <a:r>
              <a:rPr lang="cs-CZ" altLang="cs-CZ" sz="1400"/>
              <a:t>Podstata detekce přítomného peroxidu vodíku spočívá ve vytvoření dendrimerů z biodegrabilních polymerů obsahujících také ester peroxalát. Uvnitř částice z polymeru jsou mikrokapičky flurescenční barvy (pentacen). Jakmile se nanočástice při svém putování dostane do prostředí, kde je peroxid vodíku, dojde k excitaci a barvička začne emitovat fotony. Rozsvícené částice lze pak snadno optickým zařízením detekovat. </a:t>
            </a:r>
          </a:p>
        </p:txBody>
      </p:sp>
      <p:pic>
        <p:nvPicPr>
          <p:cNvPr id="41988" name="Picture 5" descr="1187949570">
            <a:extLst>
              <a:ext uri="{FF2B5EF4-FFF2-40B4-BE49-F238E27FC236}">
                <a16:creationId xmlns:a16="http://schemas.microsoft.com/office/drawing/2014/main" id="{3BFAACD8-F03D-4257-9AEB-D839F77181D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95800" y="1600200"/>
            <a:ext cx="3810000" cy="2755900"/>
          </a:xfrm>
          <a:noFill/>
        </p:spPr>
      </p:pic>
      <p:sp>
        <p:nvSpPr>
          <p:cNvPr id="41989" name="Rectangle 7">
            <a:extLst>
              <a:ext uri="{FF2B5EF4-FFF2-40B4-BE49-F238E27FC236}">
                <a16:creationId xmlns:a16="http://schemas.microsoft.com/office/drawing/2014/main" id="{6D9C6EC2-E9AC-4E91-97BA-6DD8219C6C87}"/>
              </a:ext>
            </a:extLst>
          </p:cNvPr>
          <p:cNvSpPr>
            <a:spLocks noChangeArrowheads="1"/>
          </p:cNvSpPr>
          <p:nvPr/>
        </p:nvSpPr>
        <p:spPr bwMode="auto">
          <a:xfrm>
            <a:off x="6172200" y="4343400"/>
            <a:ext cx="2316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zdroj: </a:t>
            </a:r>
            <a:r>
              <a:rPr lang="en-US" altLang="cs-CZ" sz="1000"/>
              <a:t>Georgia Institute of Technology </a:t>
            </a:r>
          </a:p>
        </p:txBody>
      </p:sp>
      <p:sp>
        <p:nvSpPr>
          <p:cNvPr id="41990" name="Text Box 8">
            <a:extLst>
              <a:ext uri="{FF2B5EF4-FFF2-40B4-BE49-F238E27FC236}">
                <a16:creationId xmlns:a16="http://schemas.microsoft.com/office/drawing/2014/main" id="{082D5E1F-6CA3-45A7-A60E-B02E7A6D984B}"/>
              </a:ext>
            </a:extLst>
          </p:cNvPr>
          <p:cNvSpPr txBox="1">
            <a:spLocks noChangeArrowheads="1"/>
          </p:cNvSpPr>
          <p:nvPr/>
        </p:nvSpPr>
        <p:spPr bwMode="auto">
          <a:xfrm>
            <a:off x="685800" y="5105400"/>
            <a:ext cx="80930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Jednou z možných překážek v aplikaci této metody je omezená možnost detekce fluorescence </a:t>
            </a:r>
            <a:r>
              <a:rPr lang="cs-CZ" altLang="cs-CZ" sz="1600" i="1"/>
              <a:t>in vivo</a:t>
            </a:r>
            <a:r>
              <a:rPr lang="cs-CZ" altLang="cs-CZ" sz="1600"/>
              <a:t> v hluboce uložených oblastech uvnitř tkáně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A4328E1-0259-46C4-B0AD-62935FE7C1A5}"/>
              </a:ext>
            </a:extLst>
          </p:cNvPr>
          <p:cNvSpPr>
            <a:spLocks noGrp="1" noChangeArrowheads="1"/>
          </p:cNvSpPr>
          <p:nvPr>
            <p:ph type="title"/>
          </p:nvPr>
        </p:nvSpPr>
        <p:spPr/>
        <p:txBody>
          <a:bodyPr/>
          <a:lstStyle/>
          <a:p>
            <a:r>
              <a:rPr lang="cs-CZ" altLang="cs-CZ" sz="3200"/>
              <a:t>Úvodem</a:t>
            </a:r>
            <a:endParaRPr lang="en-US" altLang="cs-CZ" sz="3200"/>
          </a:p>
        </p:txBody>
      </p:sp>
      <p:sp>
        <p:nvSpPr>
          <p:cNvPr id="8195" name="Rectangle 3">
            <a:extLst>
              <a:ext uri="{FF2B5EF4-FFF2-40B4-BE49-F238E27FC236}">
                <a16:creationId xmlns:a16="http://schemas.microsoft.com/office/drawing/2014/main" id="{34D0F6E7-00F2-4C1C-AC09-590D0160BF78}"/>
              </a:ext>
            </a:extLst>
          </p:cNvPr>
          <p:cNvSpPr>
            <a:spLocks noGrp="1" noChangeArrowheads="1"/>
          </p:cNvSpPr>
          <p:nvPr>
            <p:ph type="body" sz="half" idx="1"/>
          </p:nvPr>
        </p:nvSpPr>
        <p:spPr>
          <a:xfrm>
            <a:off x="838200" y="1371600"/>
            <a:ext cx="7543800" cy="4724400"/>
          </a:xfrm>
        </p:spPr>
        <p:txBody>
          <a:bodyPr/>
          <a:lstStyle/>
          <a:p>
            <a:pPr marL="180975" indent="-180975"/>
            <a:r>
              <a:rPr lang="cs-CZ" altLang="cs-CZ" sz="2000"/>
              <a:t>Nanotechnologie v medicíně - definice: biomedicínská zařízení v měřítku 1 – 100 nm</a:t>
            </a:r>
          </a:p>
          <a:p>
            <a:pPr marL="180975" indent="-180975"/>
            <a:r>
              <a:rPr lang="cs-CZ" altLang="cs-CZ" sz="2000"/>
              <a:t>Velmi multidisciplinární problematika</a:t>
            </a:r>
          </a:p>
          <a:p>
            <a:pPr marL="180975" indent="-180975"/>
            <a:r>
              <a:rPr lang="cs-CZ" altLang="cs-CZ" sz="2000"/>
              <a:t>Příslib:</a:t>
            </a:r>
          </a:p>
          <a:p>
            <a:pPr marL="762000" lvl="1" indent="-220663"/>
            <a:r>
              <a:rPr lang="cs-CZ" altLang="cs-CZ" sz="2000"/>
              <a:t>Nové metody pro prevenci, diagnózu a terapii</a:t>
            </a:r>
          </a:p>
          <a:p>
            <a:pPr marL="762000" lvl="1" indent="-220663"/>
            <a:r>
              <a:rPr lang="cs-CZ" altLang="cs-CZ" sz="2000"/>
              <a:t>Denní screening zdravotního stavu (velmi rychlé „přístroje“ pro vyšetřování u lůžka pacienta - Point Of Care – POC)</a:t>
            </a:r>
          </a:p>
          <a:p>
            <a:pPr marL="762000" lvl="1" indent="-220663"/>
            <a:r>
              <a:rPr lang="cs-CZ" altLang="cs-CZ" sz="2000"/>
              <a:t>Individuální přizpůsobení léčby pacientovi</a:t>
            </a:r>
          </a:p>
          <a:p>
            <a:pPr marL="762000" lvl="1" indent="-220663"/>
            <a:r>
              <a:rPr lang="cs-CZ" altLang="cs-CZ" sz="2000"/>
              <a:t>Nové metody a materiály v laboratorní praxi</a:t>
            </a:r>
          </a:p>
          <a:p>
            <a:pPr marL="180975" indent="-180975"/>
            <a:r>
              <a:rPr lang="cs-CZ" altLang="cs-CZ" sz="2000"/>
              <a:t>Dynamický vývoj</a:t>
            </a:r>
          </a:p>
          <a:p>
            <a:pPr marL="180975" indent="-180975"/>
            <a:r>
              <a:rPr lang="cs-CZ" altLang="cs-CZ" sz="2000"/>
              <a:t>Původ slova </a:t>
            </a:r>
            <a:r>
              <a:rPr lang="cs-CZ" altLang="cs-CZ" sz="2000" i="1"/>
              <a:t>nano</a:t>
            </a:r>
            <a:r>
              <a:rPr lang="cs-CZ" altLang="cs-CZ" sz="2000"/>
              <a:t> můžeme dohledat v řeckém jazyce, kde </a:t>
            </a:r>
            <a:r>
              <a:rPr lang="el-GR" altLang="cs-CZ" sz="2000" i="1"/>
              <a:t>νάνο</a:t>
            </a:r>
            <a:r>
              <a:rPr lang="cs-CZ" altLang="cs-CZ" sz="2000"/>
              <a:t> znamená trpaslík</a:t>
            </a:r>
          </a:p>
        </p:txBody>
      </p:sp>
      <p:pic>
        <p:nvPicPr>
          <p:cNvPr id="2" name="3.m4a">
            <a:hlinkClick r:id="" action="ppaction://media"/>
            <a:extLst>
              <a:ext uri="{FF2B5EF4-FFF2-40B4-BE49-F238E27FC236}">
                <a16:creationId xmlns:a16="http://schemas.microsoft.com/office/drawing/2014/main" id="{4ED7FE35-5519-4867-97ED-BFE713DD2BE5}"/>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2860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4E0BE2B-D509-4227-8FB0-D00F1CC82CDB}"/>
              </a:ext>
            </a:extLst>
          </p:cNvPr>
          <p:cNvSpPr>
            <a:spLocks noGrp="1" noChangeArrowheads="1"/>
          </p:cNvSpPr>
          <p:nvPr>
            <p:ph type="title"/>
          </p:nvPr>
        </p:nvSpPr>
        <p:spPr/>
        <p:txBody>
          <a:bodyPr/>
          <a:lstStyle/>
          <a:p>
            <a:r>
              <a:rPr lang="en-US" altLang="cs-CZ" sz="3200"/>
              <a:t>Fulleren</a:t>
            </a:r>
            <a:r>
              <a:rPr lang="cs-CZ" altLang="cs-CZ" sz="3200"/>
              <a:t>y</a:t>
            </a:r>
            <a:r>
              <a:rPr lang="en-US" altLang="cs-CZ" sz="3200"/>
              <a:t> (a nanot</a:t>
            </a:r>
            <a:r>
              <a:rPr lang="cs-CZ" altLang="cs-CZ" sz="3200"/>
              <a:t>rubičky</a:t>
            </a:r>
            <a:r>
              <a:rPr lang="en-US" altLang="cs-CZ" sz="3200"/>
              <a:t>)</a:t>
            </a:r>
          </a:p>
        </p:txBody>
      </p:sp>
      <p:sp>
        <p:nvSpPr>
          <p:cNvPr id="43011" name="Rectangle 3">
            <a:extLst>
              <a:ext uri="{FF2B5EF4-FFF2-40B4-BE49-F238E27FC236}">
                <a16:creationId xmlns:a16="http://schemas.microsoft.com/office/drawing/2014/main" id="{0212E3A2-A95A-483B-9D0F-B01946598AED}"/>
              </a:ext>
            </a:extLst>
          </p:cNvPr>
          <p:cNvSpPr>
            <a:spLocks noGrp="1" noChangeArrowheads="1"/>
          </p:cNvSpPr>
          <p:nvPr>
            <p:ph type="body" sz="half" idx="1"/>
          </p:nvPr>
        </p:nvSpPr>
        <p:spPr>
          <a:xfrm>
            <a:off x="228600" y="1371600"/>
            <a:ext cx="4953000" cy="4876800"/>
          </a:xfrm>
        </p:spPr>
        <p:txBody>
          <a:bodyPr/>
          <a:lstStyle/>
          <a:p>
            <a:r>
              <a:rPr lang="cs-CZ" altLang="cs-CZ" sz="1600"/>
              <a:t>Molekuly tvořené uhlíkovými atomy ve tvaru duté koule, elipsoidu, trubičky nebo prstenu</a:t>
            </a:r>
            <a:r>
              <a:rPr lang="en-US" altLang="cs-CZ" sz="1600"/>
              <a:t>.</a:t>
            </a:r>
            <a:endParaRPr lang="cs-CZ" altLang="cs-CZ" sz="1600"/>
          </a:p>
          <a:p>
            <a:endParaRPr lang="en-US" altLang="cs-CZ" sz="1600"/>
          </a:p>
          <a:p>
            <a:r>
              <a:rPr lang="cs-CZ" altLang="cs-CZ" sz="1600"/>
              <a:t>Válcovité </a:t>
            </a:r>
            <a:r>
              <a:rPr lang="en-US" altLang="cs-CZ" sz="1600"/>
              <a:t>fulleren</a:t>
            </a:r>
            <a:r>
              <a:rPr lang="cs-CZ" altLang="cs-CZ" sz="1600"/>
              <a:t>y se často nazývají nanotrubičky</a:t>
            </a:r>
            <a:r>
              <a:rPr lang="en-US" altLang="cs-CZ" sz="1600"/>
              <a:t>.</a:t>
            </a:r>
            <a:endParaRPr lang="cs-CZ" altLang="cs-CZ" sz="1600"/>
          </a:p>
          <a:p>
            <a:endParaRPr lang="en-US" altLang="cs-CZ" sz="1600"/>
          </a:p>
          <a:p>
            <a:r>
              <a:rPr lang="cs-CZ" altLang="cs-CZ" sz="1600"/>
              <a:t>Nejmenší fulleren je </a:t>
            </a:r>
            <a:r>
              <a:rPr lang="en-US" altLang="cs-CZ" sz="1600"/>
              <a:t>C</a:t>
            </a:r>
            <a:r>
              <a:rPr lang="en-US" altLang="cs-CZ" sz="1600" baseline="-25000"/>
              <a:t>60</a:t>
            </a:r>
            <a:r>
              <a:rPr lang="en-US" altLang="cs-CZ" sz="1600"/>
              <a:t> (</a:t>
            </a:r>
            <a:r>
              <a:rPr lang="cs-CZ" altLang="cs-CZ" sz="1600"/>
              <a:t>tj.</a:t>
            </a:r>
            <a:r>
              <a:rPr lang="en-US" altLang="cs-CZ" sz="1600"/>
              <a:t> 60 C atom</a:t>
            </a:r>
            <a:r>
              <a:rPr lang="cs-CZ" altLang="cs-CZ" sz="1600"/>
              <a:t>ů</a:t>
            </a:r>
            <a:r>
              <a:rPr lang="en-US" altLang="cs-CZ" sz="1600"/>
              <a:t>)</a:t>
            </a:r>
            <a:r>
              <a:rPr lang="cs-CZ" altLang="cs-CZ" sz="1600"/>
              <a:t>- objev 1985, </a:t>
            </a:r>
            <a:r>
              <a:rPr lang="en-US" altLang="cs-CZ" sz="1600"/>
              <a:t> </a:t>
            </a:r>
            <a:endParaRPr lang="cs-CZ" altLang="cs-CZ" sz="1600"/>
          </a:p>
          <a:p>
            <a:endParaRPr lang="en-US" altLang="cs-CZ" sz="1600"/>
          </a:p>
          <a:p>
            <a:r>
              <a:rPr lang="cs-CZ" altLang="cs-CZ" sz="1600"/>
              <a:t>Uvnitř fullerenu mohou být uzavřeny jiné atomy, např.</a:t>
            </a:r>
            <a:r>
              <a:rPr lang="en-US" altLang="cs-CZ" sz="1600"/>
              <a:t> La@C</a:t>
            </a:r>
            <a:r>
              <a:rPr lang="en-US" altLang="cs-CZ" sz="1600" baseline="-25000"/>
              <a:t>82</a:t>
            </a:r>
            <a:r>
              <a:rPr lang="en-US" altLang="cs-CZ" sz="1600"/>
              <a:t>  </a:t>
            </a:r>
            <a:endParaRPr lang="cs-CZ" altLang="cs-CZ" sz="1600"/>
          </a:p>
          <a:p>
            <a:endParaRPr lang="en-US" altLang="cs-CZ" sz="1600"/>
          </a:p>
          <a:p>
            <a:r>
              <a:rPr lang="en-US" altLang="cs-CZ" sz="1600"/>
              <a:t>SWNT - single walled nanotubes</a:t>
            </a:r>
            <a:r>
              <a:rPr lang="cs-CZ" altLang="cs-CZ" sz="1600"/>
              <a:t> – nanotrubičky s jednoduchou stěnou – cca 1990</a:t>
            </a:r>
          </a:p>
          <a:p>
            <a:endParaRPr lang="en-US" altLang="cs-CZ" sz="1600"/>
          </a:p>
          <a:p>
            <a:r>
              <a:rPr lang="en-US" altLang="cs-CZ" sz="1600"/>
              <a:t>MWNT - multiwall carbon nanotube </a:t>
            </a:r>
            <a:r>
              <a:rPr lang="cs-CZ" altLang="cs-CZ" sz="1600"/>
              <a:t>– nanotrubičky s vícenásobnou stěnou</a:t>
            </a:r>
          </a:p>
        </p:txBody>
      </p:sp>
      <p:pic>
        <p:nvPicPr>
          <p:cNvPr id="43012" name="Picture 4" descr="fullerene">
            <a:extLst>
              <a:ext uri="{FF2B5EF4-FFF2-40B4-BE49-F238E27FC236}">
                <a16:creationId xmlns:a16="http://schemas.microsoft.com/office/drawing/2014/main" id="{878D553B-6C7A-4D6F-A137-18A434D6F352}"/>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105400" y="1747838"/>
            <a:ext cx="3657600" cy="2574925"/>
          </a:xfrm>
          <a:noFill/>
        </p:spPr>
      </p:pic>
      <p:pic>
        <p:nvPicPr>
          <p:cNvPr id="2" name="30.m4a">
            <a:hlinkClick r:id="" action="ppaction://media"/>
            <a:extLst>
              <a:ext uri="{FF2B5EF4-FFF2-40B4-BE49-F238E27FC236}">
                <a16:creationId xmlns:a16="http://schemas.microsoft.com/office/drawing/2014/main" id="{3585C757-8A56-4083-B9DF-56309EDA5E6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31115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198A8A41-89AD-45A4-9092-A5018A103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338" y="1752600"/>
            <a:ext cx="3638550"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59" name="Obdélník 5">
            <a:extLst>
              <a:ext uri="{FF2B5EF4-FFF2-40B4-BE49-F238E27FC236}">
                <a16:creationId xmlns:a16="http://schemas.microsoft.com/office/drawing/2014/main" id="{6FA2026E-A09B-4E8E-86D3-60CE75B61CD2}"/>
              </a:ext>
            </a:extLst>
          </p:cNvPr>
          <p:cNvSpPr>
            <a:spLocks noChangeArrowheads="1"/>
          </p:cNvSpPr>
          <p:nvPr/>
        </p:nvSpPr>
        <p:spPr bwMode="auto">
          <a:xfrm>
            <a:off x="762000" y="5105400"/>
            <a:ext cx="1138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200"/>
              <a:t>nanoshel.com</a:t>
            </a:r>
          </a:p>
        </p:txBody>
      </p:sp>
      <p:sp>
        <p:nvSpPr>
          <p:cNvPr id="45060" name="TextovéPole 6">
            <a:extLst>
              <a:ext uri="{FF2B5EF4-FFF2-40B4-BE49-F238E27FC236}">
                <a16:creationId xmlns:a16="http://schemas.microsoft.com/office/drawing/2014/main" id="{5C9E749B-DF0A-4E09-9C70-FCFBF2A39F75}"/>
              </a:ext>
            </a:extLst>
          </p:cNvPr>
          <p:cNvSpPr txBox="1">
            <a:spLocks noChangeArrowheads="1"/>
          </p:cNvSpPr>
          <p:nvPr/>
        </p:nvSpPr>
        <p:spPr bwMode="auto">
          <a:xfrm>
            <a:off x="944563" y="609600"/>
            <a:ext cx="4976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t>TEM snímek uhlíkové nanotrubičky</a:t>
            </a:r>
            <a:endParaRPr lang="en-US" altLang="cs-CZ" sz="2400"/>
          </a:p>
        </p:txBody>
      </p:sp>
      <p:pic>
        <p:nvPicPr>
          <p:cNvPr id="45061" name="Picture 4" descr="Výsledek obrázku pro carbon nanotube tem">
            <a:extLst>
              <a:ext uri="{FF2B5EF4-FFF2-40B4-BE49-F238E27FC236}">
                <a16:creationId xmlns:a16="http://schemas.microsoft.com/office/drawing/2014/main" id="{27DB3B82-1B96-4010-83C7-24300933F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7526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Obdélník 7">
            <a:extLst>
              <a:ext uri="{FF2B5EF4-FFF2-40B4-BE49-F238E27FC236}">
                <a16:creationId xmlns:a16="http://schemas.microsoft.com/office/drawing/2014/main" id="{53929FEC-F81F-4804-9EDD-4067C26874D8}"/>
              </a:ext>
            </a:extLst>
          </p:cNvPr>
          <p:cNvSpPr>
            <a:spLocks noChangeArrowheads="1"/>
          </p:cNvSpPr>
          <p:nvPr/>
        </p:nvSpPr>
        <p:spPr bwMode="auto">
          <a:xfrm>
            <a:off x="4800600" y="5715000"/>
            <a:ext cx="855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200"/>
              <a:t>Nano-Lab</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ECA351E5-61BD-469C-AE62-7F0ABA9D25E2}"/>
              </a:ext>
            </a:extLst>
          </p:cNvPr>
          <p:cNvSpPr>
            <a:spLocks noGrp="1" noChangeArrowheads="1"/>
          </p:cNvSpPr>
          <p:nvPr>
            <p:ph type="title"/>
          </p:nvPr>
        </p:nvSpPr>
        <p:spPr/>
        <p:txBody>
          <a:bodyPr/>
          <a:lstStyle/>
          <a:p>
            <a:r>
              <a:rPr lang="en-US" altLang="cs-CZ" sz="3200"/>
              <a:t>Fulleren</a:t>
            </a:r>
            <a:r>
              <a:rPr lang="cs-CZ" altLang="cs-CZ" sz="3200"/>
              <a:t>y</a:t>
            </a:r>
            <a:r>
              <a:rPr lang="en-US" altLang="cs-CZ" sz="3200"/>
              <a:t> (a nanot</a:t>
            </a:r>
            <a:r>
              <a:rPr lang="cs-CZ" altLang="cs-CZ" sz="3200"/>
              <a:t>rubičky</a:t>
            </a:r>
            <a:r>
              <a:rPr lang="en-US" altLang="cs-CZ" sz="3200"/>
              <a:t>)</a:t>
            </a:r>
          </a:p>
        </p:txBody>
      </p:sp>
      <p:sp>
        <p:nvSpPr>
          <p:cNvPr id="46083" name="Rectangle 6">
            <a:extLst>
              <a:ext uri="{FF2B5EF4-FFF2-40B4-BE49-F238E27FC236}">
                <a16:creationId xmlns:a16="http://schemas.microsoft.com/office/drawing/2014/main" id="{DA3C11E9-9BD7-489F-BA40-90A44B49D57F}"/>
              </a:ext>
            </a:extLst>
          </p:cNvPr>
          <p:cNvSpPr>
            <a:spLocks noGrp="1" noChangeArrowheads="1"/>
          </p:cNvSpPr>
          <p:nvPr>
            <p:ph type="body" sz="half" idx="1"/>
          </p:nvPr>
        </p:nvSpPr>
        <p:spPr>
          <a:xfrm>
            <a:off x="685800" y="1905000"/>
            <a:ext cx="3810000" cy="4191000"/>
          </a:xfrm>
        </p:spPr>
        <p:txBody>
          <a:bodyPr/>
          <a:lstStyle/>
          <a:p>
            <a:pPr marL="0" indent="0">
              <a:buFontTx/>
              <a:buNone/>
            </a:pPr>
            <a:r>
              <a:rPr lang="cs-CZ" altLang="cs-CZ" sz="1600"/>
              <a:t>Tvorba trojrozměrných nanoútvarů není jen doménou uhlíku, tuto schopnost mají i jiné atomy, například molekuly nitridu bóru (BN). Tento materiál také vytváří obdobné útvary jako jsou uhlíkové trubičky, fullereny či  prstence, včetně možného uzavření atomu jiného prvku do vytvořeného prostorového útvaru (v tomto případě atom).</a:t>
            </a:r>
          </a:p>
        </p:txBody>
      </p:sp>
      <p:pic>
        <p:nvPicPr>
          <p:cNvPr id="46084" name="Picture 7">
            <a:extLst>
              <a:ext uri="{FF2B5EF4-FFF2-40B4-BE49-F238E27FC236}">
                <a16:creationId xmlns:a16="http://schemas.microsoft.com/office/drawing/2014/main" id="{8032EF02-4CB6-4115-AB4A-6D31DFFF36B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0" y="1420813"/>
            <a:ext cx="3886200" cy="3649662"/>
          </a:xfrm>
          <a:noFill/>
        </p:spPr>
      </p:pic>
      <p:sp>
        <p:nvSpPr>
          <p:cNvPr id="46085" name="Rectangle 8">
            <a:extLst>
              <a:ext uri="{FF2B5EF4-FFF2-40B4-BE49-F238E27FC236}">
                <a16:creationId xmlns:a16="http://schemas.microsoft.com/office/drawing/2014/main" id="{AF7EE05B-BB85-4881-81D0-136E94F5E232}"/>
              </a:ext>
            </a:extLst>
          </p:cNvPr>
          <p:cNvSpPr>
            <a:spLocks noChangeArrowheads="1"/>
          </p:cNvSpPr>
          <p:nvPr/>
        </p:nvSpPr>
        <p:spPr bwMode="auto">
          <a:xfrm>
            <a:off x="4724400" y="5334000"/>
            <a:ext cx="3541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i="1"/>
              <a:t>T</a:t>
            </a:r>
            <a:r>
              <a:rPr lang="cs-CZ" altLang="cs-CZ" sz="1000"/>
              <a:t>. </a:t>
            </a:r>
            <a:r>
              <a:rPr lang="cs-CZ" altLang="cs-CZ" sz="1000" i="1"/>
              <a:t>Oku et al</a:t>
            </a:r>
            <a:r>
              <a:rPr lang="cs-CZ" altLang="cs-CZ" sz="1000"/>
              <a:t>. / </a:t>
            </a:r>
            <a:r>
              <a:rPr lang="cs-CZ" altLang="cs-CZ" sz="1000" i="1"/>
              <a:t>International Journal of Inorganic Materials </a:t>
            </a:r>
            <a:r>
              <a:rPr lang="cs-CZ" altLang="cs-CZ" sz="1000"/>
              <a:t>3 (2001) 597 –612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FDA52CF-EFA3-46E7-916B-01B3EBF1CDBD}"/>
              </a:ext>
            </a:extLst>
          </p:cNvPr>
          <p:cNvSpPr>
            <a:spLocks noGrp="1" noChangeArrowheads="1"/>
          </p:cNvSpPr>
          <p:nvPr>
            <p:ph type="title"/>
          </p:nvPr>
        </p:nvSpPr>
        <p:spPr>
          <a:xfrm>
            <a:off x="685800" y="304800"/>
            <a:ext cx="7772400" cy="685800"/>
          </a:xfrm>
        </p:spPr>
        <p:txBody>
          <a:bodyPr/>
          <a:lstStyle/>
          <a:p>
            <a:r>
              <a:rPr lang="en-US" altLang="cs-CZ" sz="3200"/>
              <a:t>Fulleren</a:t>
            </a:r>
            <a:r>
              <a:rPr lang="cs-CZ" altLang="cs-CZ" sz="3200"/>
              <a:t>y a nanotrubičky</a:t>
            </a:r>
            <a:r>
              <a:rPr lang="en-US" altLang="cs-CZ" sz="3200"/>
              <a:t>: </a:t>
            </a:r>
            <a:r>
              <a:rPr lang="cs-CZ" altLang="cs-CZ" sz="3200"/>
              <a:t>Lékařské využití</a:t>
            </a:r>
            <a:endParaRPr lang="en-US" altLang="cs-CZ" sz="3200"/>
          </a:p>
        </p:txBody>
      </p:sp>
      <p:sp>
        <p:nvSpPr>
          <p:cNvPr id="48131" name="Rectangle 3">
            <a:extLst>
              <a:ext uri="{FF2B5EF4-FFF2-40B4-BE49-F238E27FC236}">
                <a16:creationId xmlns:a16="http://schemas.microsoft.com/office/drawing/2014/main" id="{CC576484-27B1-45D9-8811-722B55E1BD0E}"/>
              </a:ext>
            </a:extLst>
          </p:cNvPr>
          <p:cNvSpPr>
            <a:spLocks noGrp="1" noChangeArrowheads="1"/>
          </p:cNvSpPr>
          <p:nvPr>
            <p:ph type="body" idx="1"/>
          </p:nvPr>
        </p:nvSpPr>
        <p:spPr>
          <a:xfrm>
            <a:off x="228600" y="1143000"/>
            <a:ext cx="8686800" cy="5105400"/>
          </a:xfrm>
        </p:spPr>
        <p:txBody>
          <a:bodyPr/>
          <a:lstStyle/>
          <a:p>
            <a:pPr>
              <a:lnSpc>
                <a:spcPct val="80000"/>
              </a:lnSpc>
            </a:pPr>
            <a:r>
              <a:rPr lang="cs-CZ" altLang="cs-CZ" sz="1600"/>
              <a:t>Katétry vyztužené uhlíkovými nanotrubičkami - jsou 5x pružnější než ocel, 100 x vyšší pevnost, 6 x nižší hmotnost než ocel</a:t>
            </a:r>
          </a:p>
          <a:p>
            <a:pPr>
              <a:lnSpc>
                <a:spcPct val="80000"/>
              </a:lnSpc>
            </a:pPr>
            <a:endParaRPr lang="en-US" altLang="cs-CZ" sz="1600"/>
          </a:p>
          <a:p>
            <a:pPr>
              <a:lnSpc>
                <a:spcPct val="80000"/>
              </a:lnSpc>
            </a:pPr>
            <a:r>
              <a:rPr lang="cs-CZ" altLang="cs-CZ" sz="1600">
                <a:solidFill>
                  <a:srgbClr val="231F20"/>
                </a:solidFill>
              </a:rPr>
              <a:t>Na základě nanotrubiček připravené „studené“ katody </a:t>
            </a:r>
            <a:r>
              <a:rPr lang="en-US" altLang="cs-CZ" sz="1600">
                <a:solidFill>
                  <a:srgbClr val="231F20"/>
                </a:solidFill>
              </a:rPr>
              <a:t>(</a:t>
            </a:r>
            <a:r>
              <a:rPr lang="cs-CZ" altLang="cs-CZ" sz="1600">
                <a:solidFill>
                  <a:srgbClr val="231F20"/>
                </a:solidFill>
              </a:rPr>
              <a:t>uvolňují elektrony bez potřeby termoemise</a:t>
            </a:r>
            <a:r>
              <a:rPr lang="en-US" altLang="cs-CZ" sz="1600">
                <a:solidFill>
                  <a:srgbClr val="231F20"/>
                </a:solidFill>
              </a:rPr>
              <a:t>). </a:t>
            </a:r>
            <a:r>
              <a:rPr lang="cs-CZ" altLang="cs-CZ" sz="1600">
                <a:solidFill>
                  <a:srgbClr val="231F20"/>
                </a:solidFill>
              </a:rPr>
              <a:t>Změní konvenční technologii rentgenek, protože nepotřebují velký příkon a jsou mimořádně trvanlivé</a:t>
            </a:r>
            <a:r>
              <a:rPr lang="en-US" altLang="cs-CZ" sz="1600">
                <a:solidFill>
                  <a:srgbClr val="231F20"/>
                </a:solidFill>
              </a:rPr>
              <a:t>. </a:t>
            </a:r>
            <a:r>
              <a:rPr lang="cs-CZ" altLang="cs-CZ" sz="1600">
                <a:solidFill>
                  <a:srgbClr val="231F20"/>
                </a:solidFill>
              </a:rPr>
              <a:t>Malé rentgenky využívající nanotrubiček budou </a:t>
            </a:r>
            <a:r>
              <a:rPr lang="cs-CZ" altLang="cs-CZ" sz="1600" b="1">
                <a:solidFill>
                  <a:srgbClr val="231F20"/>
                </a:solidFill>
              </a:rPr>
              <a:t>použitelné pro intrakavitární terapii a brachyterapii</a:t>
            </a:r>
            <a:r>
              <a:rPr lang="en-US" altLang="cs-CZ" sz="1600">
                <a:solidFill>
                  <a:srgbClr val="231F20"/>
                </a:solidFill>
              </a:rPr>
              <a:t>.</a:t>
            </a:r>
            <a:endParaRPr lang="cs-CZ" altLang="cs-CZ" sz="1600">
              <a:solidFill>
                <a:srgbClr val="231F20"/>
              </a:solidFill>
            </a:endParaRPr>
          </a:p>
          <a:p>
            <a:pPr>
              <a:lnSpc>
                <a:spcPct val="80000"/>
              </a:lnSpc>
            </a:pPr>
            <a:endParaRPr lang="en-US" altLang="cs-CZ" sz="1600">
              <a:solidFill>
                <a:srgbClr val="231F20"/>
              </a:solidFill>
            </a:endParaRPr>
          </a:p>
          <a:p>
            <a:pPr>
              <a:lnSpc>
                <a:spcPct val="80000"/>
              </a:lnSpc>
            </a:pPr>
            <a:r>
              <a:rPr lang="cs-CZ" altLang="cs-CZ" sz="1600"/>
              <a:t>Fulereny obsahující gadolinium jsou 5x účinnějšími </a:t>
            </a:r>
            <a:r>
              <a:rPr lang="cs-CZ" altLang="cs-CZ" sz="1600" b="1"/>
              <a:t>kontrastními prostředky pro MRI</a:t>
            </a:r>
            <a:r>
              <a:rPr lang="cs-CZ" altLang="cs-CZ" sz="1600"/>
              <a:t> ve srovnání s nyní používanými</a:t>
            </a:r>
            <a:r>
              <a:rPr lang="en-US" altLang="cs-CZ" sz="1600"/>
              <a:t>.</a:t>
            </a:r>
            <a:endParaRPr lang="cs-CZ" altLang="cs-CZ" sz="1600"/>
          </a:p>
          <a:p>
            <a:pPr>
              <a:lnSpc>
                <a:spcPct val="80000"/>
              </a:lnSpc>
            </a:pPr>
            <a:endParaRPr lang="en-US" altLang="cs-CZ" sz="1600">
              <a:solidFill>
                <a:srgbClr val="231F20"/>
              </a:solidFill>
            </a:endParaRPr>
          </a:p>
          <a:p>
            <a:pPr>
              <a:lnSpc>
                <a:spcPct val="80000"/>
              </a:lnSpc>
            </a:pPr>
            <a:r>
              <a:rPr lang="cs-CZ" altLang="cs-CZ" sz="1600"/>
              <a:t>Multifunkční platformy</a:t>
            </a:r>
            <a:r>
              <a:rPr lang="en-US" altLang="cs-CZ" sz="1600"/>
              <a:t>: </a:t>
            </a:r>
            <a:r>
              <a:rPr lang="cs-CZ" altLang="cs-CZ" sz="1600"/>
              <a:t>navázání specifických antibiotik na fullereny a jejich zacílení na rezistentní bakterie nebo nádorové buňky – </a:t>
            </a:r>
            <a:r>
              <a:rPr lang="cs-CZ" altLang="cs-CZ" sz="1600" b="1"/>
              <a:t>přenašeče, cílené doručení léčiv</a:t>
            </a:r>
            <a:r>
              <a:rPr lang="en-US" altLang="cs-CZ" sz="1600"/>
              <a:t>. </a:t>
            </a:r>
            <a:endParaRPr lang="cs-CZ" altLang="cs-CZ" sz="1600"/>
          </a:p>
          <a:p>
            <a:pPr>
              <a:lnSpc>
                <a:spcPct val="80000"/>
              </a:lnSpc>
            </a:pPr>
            <a:endParaRPr lang="cs-CZ" altLang="cs-CZ" sz="1600"/>
          </a:p>
          <a:p>
            <a:pPr>
              <a:lnSpc>
                <a:spcPct val="80000"/>
              </a:lnSpc>
            </a:pPr>
            <a:r>
              <a:rPr lang="cs-CZ" altLang="cs-CZ" sz="1600"/>
              <a:t>Současné vědecké poznání hodnotí interakci fulereny/nanotrubičky – lidský organismus jako problematickou, z důvodu jejich možné (nevyvrácené) toxicity a v případě např. samostatných nanotrubiček s ohledem na jejich schopnost „napichování“ všech buněčných a subbuněčných struktur</a:t>
            </a:r>
            <a:endParaRPr lang="en-US" altLang="cs-CZ" sz="16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7415A54-E68A-4473-A52D-D3DAF74A95AC}"/>
              </a:ext>
            </a:extLst>
          </p:cNvPr>
          <p:cNvSpPr>
            <a:spLocks noGrp="1" noChangeArrowheads="1"/>
          </p:cNvSpPr>
          <p:nvPr>
            <p:ph type="title"/>
          </p:nvPr>
        </p:nvSpPr>
        <p:spPr/>
        <p:txBody>
          <a:bodyPr/>
          <a:lstStyle/>
          <a:p>
            <a:r>
              <a:rPr lang="cs-CZ" altLang="cs-CZ" sz="3200"/>
              <a:t>Nanotrubičky - aplikace (budoucnost?)</a:t>
            </a:r>
          </a:p>
        </p:txBody>
      </p:sp>
      <p:sp>
        <p:nvSpPr>
          <p:cNvPr id="50179" name="Rectangle 3">
            <a:extLst>
              <a:ext uri="{FF2B5EF4-FFF2-40B4-BE49-F238E27FC236}">
                <a16:creationId xmlns:a16="http://schemas.microsoft.com/office/drawing/2014/main" id="{9ED28AB7-FE5A-4A08-8A27-FACCB87AFEB9}"/>
              </a:ext>
            </a:extLst>
          </p:cNvPr>
          <p:cNvSpPr>
            <a:spLocks noGrp="1" noChangeArrowheads="1"/>
          </p:cNvSpPr>
          <p:nvPr>
            <p:ph type="body" idx="1"/>
          </p:nvPr>
        </p:nvSpPr>
        <p:spPr>
          <a:xfrm>
            <a:off x="5029200" y="4876800"/>
            <a:ext cx="3962400" cy="762000"/>
          </a:xfrm>
        </p:spPr>
        <p:txBody>
          <a:bodyPr/>
          <a:lstStyle/>
          <a:p>
            <a:pPr marL="0" indent="0">
              <a:buFontTx/>
              <a:buNone/>
            </a:pPr>
            <a:r>
              <a:rPr lang="cs-CZ" altLang="cs-CZ" sz="1200"/>
              <a:t>Hydroxyapatit vykrystalizovaný na podkladu z upravených nanotrubek (University of California, osel.cz)</a:t>
            </a:r>
          </a:p>
        </p:txBody>
      </p:sp>
      <p:pic>
        <p:nvPicPr>
          <p:cNvPr id="50180" name="Picture 5" descr="1126904837">
            <a:extLst>
              <a:ext uri="{FF2B5EF4-FFF2-40B4-BE49-F238E27FC236}">
                <a16:creationId xmlns:a16="http://schemas.microsoft.com/office/drawing/2014/main" id="{B3797438-584F-4AB9-852B-D133CD5E1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981200"/>
            <a:ext cx="339090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6">
            <a:extLst>
              <a:ext uri="{FF2B5EF4-FFF2-40B4-BE49-F238E27FC236}">
                <a16:creationId xmlns:a16="http://schemas.microsoft.com/office/drawing/2014/main" id="{F5FB692F-0F4C-4C50-B247-5439EB0B29F0}"/>
              </a:ext>
            </a:extLst>
          </p:cNvPr>
          <p:cNvSpPr txBox="1">
            <a:spLocks noChangeArrowheads="1"/>
          </p:cNvSpPr>
          <p:nvPr/>
        </p:nvSpPr>
        <p:spPr bwMode="auto">
          <a:xfrm>
            <a:off x="685800" y="1981200"/>
            <a:ext cx="42830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a:t>Využití nanotrubiček v lékařství je experimentálně dokázáno v pokusech s náhradami kostní tkáně. V tomto případě tvoří nanotrubičky s povrchem modifikovaným sloučeninami fosforu a síry náhradu kolagenu, na který se váže krystalický hydroxyapatit a tímto vytváří velmi pevnou a kompaktní kostní tkáň. Přínosem této technologie je mnohonásobně vyšší pevnost vytvořených struktur, možnou nevýhodou je dokumentovaná potenciální toxicita fulerénů a odvozených sloučenin   (výzkum E. Oberdörster, Southern Methodist University, Dallas, New Scientist, March 2004), kterou lze ale obejít opět modifikací povrchů (např. mol. Fe). </a:t>
            </a:r>
          </a:p>
        </p:txBody>
      </p:sp>
      <p:sp>
        <p:nvSpPr>
          <p:cNvPr id="50182" name="Text Box 7">
            <a:extLst>
              <a:ext uri="{FF2B5EF4-FFF2-40B4-BE49-F238E27FC236}">
                <a16:creationId xmlns:a16="http://schemas.microsoft.com/office/drawing/2014/main" id="{49AEBF9E-FAF8-4509-B739-3419F405F2B6}"/>
              </a:ext>
            </a:extLst>
          </p:cNvPr>
          <p:cNvSpPr txBox="1">
            <a:spLocks noChangeArrowheads="1"/>
          </p:cNvSpPr>
          <p:nvPr/>
        </p:nvSpPr>
        <p:spPr bwMode="auto">
          <a:xfrm>
            <a:off x="1660525" y="1258888"/>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t>Kostní tkáň</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7213D93-714F-4CDD-B5EC-C3BC6D4D1B6B}"/>
              </a:ext>
            </a:extLst>
          </p:cNvPr>
          <p:cNvSpPr>
            <a:spLocks noGrp="1" noChangeArrowheads="1"/>
          </p:cNvSpPr>
          <p:nvPr>
            <p:ph type="title"/>
          </p:nvPr>
        </p:nvSpPr>
        <p:spPr/>
        <p:txBody>
          <a:bodyPr/>
          <a:lstStyle/>
          <a:p>
            <a:r>
              <a:rPr lang="cs-CZ" altLang="cs-CZ" sz="3200"/>
              <a:t>Nanotrubičky – aplikace (budoucnost?)</a:t>
            </a:r>
          </a:p>
        </p:txBody>
      </p:sp>
      <p:sp>
        <p:nvSpPr>
          <p:cNvPr id="51203" name="Rectangle 3">
            <a:extLst>
              <a:ext uri="{FF2B5EF4-FFF2-40B4-BE49-F238E27FC236}">
                <a16:creationId xmlns:a16="http://schemas.microsoft.com/office/drawing/2014/main" id="{1D0C032F-5224-4C63-8CD2-89F614627739}"/>
              </a:ext>
            </a:extLst>
          </p:cNvPr>
          <p:cNvSpPr>
            <a:spLocks noGrp="1" noChangeArrowheads="1"/>
          </p:cNvSpPr>
          <p:nvPr>
            <p:ph type="body" idx="1"/>
          </p:nvPr>
        </p:nvSpPr>
        <p:spPr>
          <a:xfrm>
            <a:off x="533400" y="1447800"/>
            <a:ext cx="7924800" cy="4648200"/>
          </a:xfrm>
        </p:spPr>
        <p:txBody>
          <a:bodyPr/>
          <a:lstStyle/>
          <a:p>
            <a:pPr marL="0" indent="0">
              <a:lnSpc>
                <a:spcPct val="90000"/>
              </a:lnSpc>
              <a:buFontTx/>
              <a:buNone/>
            </a:pPr>
            <a:r>
              <a:rPr lang="cs-CZ" altLang="cs-CZ" sz="2400"/>
              <a:t>Antibakteriální účinky</a:t>
            </a:r>
          </a:p>
          <a:p>
            <a:pPr marL="0" indent="0">
              <a:lnSpc>
                <a:spcPct val="90000"/>
              </a:lnSpc>
              <a:buFontTx/>
              <a:buNone/>
            </a:pPr>
            <a:r>
              <a:rPr lang="cs-CZ" altLang="cs-CZ" sz="1600"/>
              <a:t>Výsledky studií ukazují, že povrchy ošetřené uhlíkatými nanostrukturami (fulereny, grafen) samy o sobě vykazují antibakteriální  vlastnosti. </a:t>
            </a:r>
          </a:p>
          <a:p>
            <a:pPr marL="0" indent="0">
              <a:lnSpc>
                <a:spcPct val="90000"/>
              </a:lnSpc>
              <a:buFontTx/>
              <a:buNone/>
            </a:pPr>
            <a:r>
              <a:rPr lang="cs-CZ" altLang="cs-CZ" sz="1600"/>
              <a:t>Další možností využití uhlíkatých nanostruktur je jejich použití k úpravě povrchů (např. chirurgických nástrojů, vybavení sálů, ...) v součinnosti s enzymy.   Navázáním nanotrubiček obohacených o molekuly enzymů na povrchy např. lékařských nástrojů dojde k zvětšení vlastního povrchu, což koresponduje se zvětšením množství molekul enzymu a větší pravděpodobností interakce enzym/bakterie a následné enzymatické degradaci bakterií. </a:t>
            </a:r>
          </a:p>
          <a:p>
            <a:pPr marL="0" indent="0">
              <a:lnSpc>
                <a:spcPct val="90000"/>
              </a:lnSpc>
              <a:buFontTx/>
              <a:buNone/>
            </a:pPr>
            <a:r>
              <a:rPr lang="cs-CZ" altLang="cs-CZ" sz="2400"/>
              <a:t>Cytostatická léčba</a:t>
            </a:r>
          </a:p>
          <a:p>
            <a:pPr marL="0" indent="0">
              <a:lnSpc>
                <a:spcPct val="90000"/>
              </a:lnSpc>
              <a:buFontTx/>
              <a:buNone/>
            </a:pPr>
            <a:r>
              <a:rPr lang="cs-CZ" altLang="cs-CZ" sz="1600"/>
              <a:t>Práce autorů Bhirde et al, Targeted killing of cancer cells in vivo and in vitro with EGF-directed carbon nanotube-based drug delivery, ACS Nano 3 (2009) popisuje využití nanotrubiček s vícenásobnou stěnou k cílené cytostatické léčbě, kdy principem je provázání cisplatiny a epidermálního růstového faktoru pomocí nanotrubiček a následná vazba tohoto komplexu na receptory růstového faktoru na nádorových buňkách – tj. plní funkci nosiče, stále nutnost obezřetnosti vzhledem k možnosti destrukce buněčných struktur</a:t>
            </a:r>
          </a:p>
          <a:p>
            <a:pPr marL="0" indent="0">
              <a:lnSpc>
                <a:spcPct val="90000"/>
              </a:lnSpc>
              <a:buFontTx/>
              <a:buNone/>
            </a:pPr>
            <a:endParaRPr lang="cs-CZ" altLang="cs-CZ" sz="16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0EC597BE-15B6-45E2-87F1-58F8DA9D0119}"/>
              </a:ext>
            </a:extLst>
          </p:cNvPr>
          <p:cNvSpPr>
            <a:spLocks noGrp="1" noChangeArrowheads="1"/>
          </p:cNvSpPr>
          <p:nvPr>
            <p:ph type="title"/>
          </p:nvPr>
        </p:nvSpPr>
        <p:spPr/>
        <p:txBody>
          <a:bodyPr/>
          <a:lstStyle/>
          <a:p>
            <a:r>
              <a:rPr lang="cs-CZ" altLang="cs-CZ"/>
              <a:t>Nanotrubičky jako vodiče </a:t>
            </a:r>
          </a:p>
        </p:txBody>
      </p:sp>
      <p:pic>
        <p:nvPicPr>
          <p:cNvPr id="52227" name="Picture 3">
            <a:extLst>
              <a:ext uri="{FF2B5EF4-FFF2-40B4-BE49-F238E27FC236}">
                <a16:creationId xmlns:a16="http://schemas.microsoft.com/office/drawing/2014/main" id="{004B8E5F-4947-46EF-BC57-0C6D4320038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1600200"/>
            <a:ext cx="4572000" cy="2733675"/>
          </a:xfrm>
        </p:spPr>
      </p:pic>
      <p:sp>
        <p:nvSpPr>
          <p:cNvPr id="52228" name="Rectangle 4">
            <a:extLst>
              <a:ext uri="{FF2B5EF4-FFF2-40B4-BE49-F238E27FC236}">
                <a16:creationId xmlns:a16="http://schemas.microsoft.com/office/drawing/2014/main" id="{1E9C69F7-A155-4372-BBB5-F8BD1A17FBD2}"/>
              </a:ext>
            </a:extLst>
          </p:cNvPr>
          <p:cNvSpPr>
            <a:spLocks noChangeArrowheads="1"/>
          </p:cNvSpPr>
          <p:nvPr/>
        </p:nvSpPr>
        <p:spPr bwMode="auto">
          <a:xfrm>
            <a:off x="609600" y="4572000"/>
            <a:ext cx="822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000"/>
              <a:t>Nanotrub</a:t>
            </a:r>
            <a:r>
              <a:rPr lang="cs-CZ" altLang="cs-CZ" sz="1000"/>
              <a:t>ič</a:t>
            </a:r>
            <a:r>
              <a:rPr lang="en-US" altLang="cs-CZ" sz="1000"/>
              <a:t>ky jsou v současné době nejpevnějším materiálem Průměr </a:t>
            </a:r>
            <a:r>
              <a:rPr lang="cs-CZ" altLang="cs-CZ" sz="1000"/>
              <a:t>SWCNT - Single Wall Carbon NanoTubes </a:t>
            </a:r>
            <a:r>
              <a:rPr lang="en-US" altLang="cs-CZ" sz="1000"/>
              <a:t> je od 1 nm do 50 nm. Elektrické vlastnosti se liší podle uspořádání atomů C v trubce (podle molekulární struktury je ovlivněna orientace vazeb). V závislosti na volbě vazeb mezi uhlíky Z (zigzag) nebo Armchair konfigurace. „Z“ se chová jako kov, „Armchair“ jako polovodič. </a:t>
            </a:r>
          </a:p>
        </p:txBody>
      </p:sp>
      <p:sp>
        <p:nvSpPr>
          <p:cNvPr id="52229" name="Rectangle 5">
            <a:extLst>
              <a:ext uri="{FF2B5EF4-FFF2-40B4-BE49-F238E27FC236}">
                <a16:creationId xmlns:a16="http://schemas.microsoft.com/office/drawing/2014/main" id="{6CFF33CC-05AE-4DFD-94AB-A49E54A4E2B8}"/>
              </a:ext>
            </a:extLst>
          </p:cNvPr>
          <p:cNvSpPr>
            <a:spLocks noChangeArrowheads="1"/>
          </p:cNvSpPr>
          <p:nvPr/>
        </p:nvSpPr>
        <p:spPr bwMode="auto">
          <a:xfrm>
            <a:off x="5334000" y="1495425"/>
            <a:ext cx="3052763"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	</a:t>
            </a:r>
            <a:r>
              <a:rPr lang="en-US" altLang="cs-CZ" sz="1200"/>
              <a:t>Podle toho, jak </a:t>
            </a:r>
            <a:r>
              <a:rPr lang="cs-CZ" altLang="cs-CZ" sz="1200"/>
              <a:t>uhlíkovou nano</a:t>
            </a:r>
            <a:r>
              <a:rPr lang="en-US" altLang="cs-CZ" sz="1200"/>
              <a:t>trubičku stočíte, může vést proud jako kov nebo jako polovodič. A právě vhodně stočená SWCNT může vést elektrický proud skoro stejně dobře jako supravodič. To proto, že se stane „Armchair Quantum Wire“, kvantovým vodičem (dále AQW). </a:t>
            </a:r>
            <a:endParaRPr lang="cs-CZ" altLang="cs-CZ" sz="1200"/>
          </a:p>
          <a:p>
            <a:pPr>
              <a:spcBef>
                <a:spcPct val="0"/>
              </a:spcBef>
              <a:buFontTx/>
              <a:buNone/>
            </a:pPr>
            <a:r>
              <a:rPr lang="cs-CZ" altLang="cs-CZ" sz="1200"/>
              <a:t>	Vše to souvisí s podivnou schopností elektronu za vhodných podmínek se chovat jako dvě kvazičástice, jedna nesoucí elektrický náboj (chargon) a druhá jeho spin (spinon). </a:t>
            </a:r>
            <a:endParaRPr lang="en-US" altLang="cs-CZ" sz="1200"/>
          </a:p>
        </p:txBody>
      </p:sp>
      <p:sp>
        <p:nvSpPr>
          <p:cNvPr id="52230" name="Rectangle 6">
            <a:extLst>
              <a:ext uri="{FF2B5EF4-FFF2-40B4-BE49-F238E27FC236}">
                <a16:creationId xmlns:a16="http://schemas.microsoft.com/office/drawing/2014/main" id="{31B89830-133E-4112-AA9D-B6507B239C43}"/>
              </a:ext>
            </a:extLst>
          </p:cNvPr>
          <p:cNvSpPr>
            <a:spLocks noChangeArrowheads="1"/>
          </p:cNvSpPr>
          <p:nvPr/>
        </p:nvSpPr>
        <p:spPr bwMode="auto">
          <a:xfrm>
            <a:off x="762000" y="5181600"/>
            <a:ext cx="27590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800"/>
              <a:t>Rice University - http://www.ece.rice.edu/~irlabs/aqw.htm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a:extLst>
              <a:ext uri="{FF2B5EF4-FFF2-40B4-BE49-F238E27FC236}">
                <a16:creationId xmlns:a16="http://schemas.microsoft.com/office/drawing/2014/main" id="{C25E4397-F45E-462E-8737-DD74E0E14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5457" t="30058" r="2065" b="9827"/>
          <a:stretch>
            <a:fillRect/>
          </a:stretch>
        </p:blipFill>
        <p:spPr bwMode="auto">
          <a:xfrm>
            <a:off x="6172200" y="1143000"/>
            <a:ext cx="274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2">
            <a:extLst>
              <a:ext uri="{FF2B5EF4-FFF2-40B4-BE49-F238E27FC236}">
                <a16:creationId xmlns:a16="http://schemas.microsoft.com/office/drawing/2014/main" id="{A4176F87-EAF7-44B7-99B9-399C402E4A58}"/>
              </a:ext>
            </a:extLst>
          </p:cNvPr>
          <p:cNvSpPr>
            <a:spLocks noGrp="1" noChangeArrowheads="1"/>
          </p:cNvSpPr>
          <p:nvPr>
            <p:ph type="title"/>
          </p:nvPr>
        </p:nvSpPr>
        <p:spPr/>
        <p:txBody>
          <a:bodyPr/>
          <a:lstStyle/>
          <a:p>
            <a:r>
              <a:rPr lang="cs-CZ" altLang="cs-CZ" sz="3200"/>
              <a:t>Grafen</a:t>
            </a:r>
            <a:endParaRPr lang="en-US" altLang="cs-CZ" sz="3200"/>
          </a:p>
        </p:txBody>
      </p:sp>
      <p:sp>
        <p:nvSpPr>
          <p:cNvPr id="53252" name="Rectangle 3">
            <a:extLst>
              <a:ext uri="{FF2B5EF4-FFF2-40B4-BE49-F238E27FC236}">
                <a16:creationId xmlns:a16="http://schemas.microsoft.com/office/drawing/2014/main" id="{822FF8F1-47AB-43F8-B174-0AB0ADB18F66}"/>
              </a:ext>
            </a:extLst>
          </p:cNvPr>
          <p:cNvSpPr>
            <a:spLocks noGrp="1" noChangeArrowheads="1"/>
          </p:cNvSpPr>
          <p:nvPr>
            <p:ph type="body" idx="1"/>
          </p:nvPr>
        </p:nvSpPr>
        <p:spPr>
          <a:xfrm>
            <a:off x="685800" y="1066800"/>
            <a:ext cx="7772400" cy="685800"/>
          </a:xfrm>
        </p:spPr>
        <p:txBody>
          <a:bodyPr/>
          <a:lstStyle/>
          <a:p>
            <a:r>
              <a:rPr lang="cs-CZ" altLang="cs-CZ" sz="1600"/>
              <a:t>uhlíkatý materiál, jehož jeden rozměr vyhovuje kritériím nanomateriálu</a:t>
            </a:r>
          </a:p>
          <a:p>
            <a:endParaRPr lang="en-US" altLang="cs-CZ" sz="1600"/>
          </a:p>
        </p:txBody>
      </p:sp>
      <p:sp>
        <p:nvSpPr>
          <p:cNvPr id="53253" name="Text Box 5">
            <a:extLst>
              <a:ext uri="{FF2B5EF4-FFF2-40B4-BE49-F238E27FC236}">
                <a16:creationId xmlns:a16="http://schemas.microsoft.com/office/drawing/2014/main" id="{C8BFCAA1-EF2B-471B-883D-A874ED03F5F6}"/>
              </a:ext>
            </a:extLst>
          </p:cNvPr>
          <p:cNvSpPr txBox="1">
            <a:spLocks noChangeArrowheads="1"/>
          </p:cNvSpPr>
          <p:nvPr/>
        </p:nvSpPr>
        <p:spPr bwMode="auto">
          <a:xfrm>
            <a:off x="533400" y="1447800"/>
            <a:ext cx="581977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Grafen je tvořený monoatomární vrstvou atomů uhlíku,</a:t>
            </a:r>
          </a:p>
          <a:p>
            <a:pPr>
              <a:spcBef>
                <a:spcPct val="0"/>
              </a:spcBef>
              <a:buFontTx/>
              <a:buNone/>
            </a:pPr>
            <a:r>
              <a:rPr lang="cs-CZ" altLang="cs-CZ" sz="1600"/>
              <a:t>uspořádaných do struktury šestiúhelníků. Vyniká extrémní</a:t>
            </a:r>
          </a:p>
          <a:p>
            <a:pPr>
              <a:spcBef>
                <a:spcPct val="0"/>
              </a:spcBef>
              <a:buFontTx/>
              <a:buNone/>
            </a:pPr>
            <a:r>
              <a:rPr lang="cs-CZ" altLang="cs-CZ" sz="1600"/>
              <a:t>pevností a nespecifickým projevem elektronů zde obsažených.</a:t>
            </a:r>
          </a:p>
          <a:p>
            <a:pPr>
              <a:spcBef>
                <a:spcPct val="0"/>
              </a:spcBef>
              <a:buFontTx/>
              <a:buNone/>
            </a:pPr>
            <a:r>
              <a:rPr lang="cs-CZ" altLang="cs-CZ" sz="1600"/>
              <a:t>Nobelova cena za jeho objev 2010.</a:t>
            </a:r>
            <a:endParaRPr lang="en-US" altLang="cs-CZ" sz="1600"/>
          </a:p>
        </p:txBody>
      </p:sp>
      <p:sp>
        <p:nvSpPr>
          <p:cNvPr id="53254" name="Text Box 6">
            <a:extLst>
              <a:ext uri="{FF2B5EF4-FFF2-40B4-BE49-F238E27FC236}">
                <a16:creationId xmlns:a16="http://schemas.microsoft.com/office/drawing/2014/main" id="{C983DD91-1BBA-4D32-BD6C-4BB3C6BCD1A0}"/>
              </a:ext>
            </a:extLst>
          </p:cNvPr>
          <p:cNvSpPr txBox="1">
            <a:spLocks noChangeArrowheads="1"/>
          </p:cNvSpPr>
          <p:nvPr/>
        </p:nvSpPr>
        <p:spPr bwMode="auto">
          <a:xfrm>
            <a:off x="533400" y="2971800"/>
            <a:ext cx="83820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000"/>
              <a:t>Grafenové filtry</a:t>
            </a:r>
          </a:p>
          <a:p>
            <a:pPr>
              <a:spcBef>
                <a:spcPct val="0"/>
              </a:spcBef>
              <a:buFontTx/>
              <a:buNone/>
            </a:pPr>
            <a:endParaRPr lang="cs-CZ" altLang="cs-CZ" sz="2000"/>
          </a:p>
          <a:p>
            <a:pPr>
              <a:spcBef>
                <a:spcPct val="0"/>
              </a:spcBef>
              <a:buFontTx/>
              <a:buNone/>
            </a:pPr>
            <a:r>
              <a:rPr lang="cs-CZ" altLang="cs-CZ" sz="1600"/>
              <a:t>„</a:t>
            </a:r>
            <a:r>
              <a:rPr lang="en-US" altLang="cs-CZ" sz="1600" i="1"/>
              <a:t>membrány tvořené oxidovaným grafenem mohou být pro kapaliny, páry a plyny, včetně helia zcela nepropustné, ale umožňují volné pronikání vody (H</a:t>
            </a:r>
            <a:r>
              <a:rPr lang="en-US" altLang="cs-CZ" sz="1600" i="1" baseline="-25000"/>
              <a:t>2</a:t>
            </a:r>
            <a:r>
              <a:rPr lang="en-US" altLang="cs-CZ" sz="1600" i="1"/>
              <a:t>O prosakuje přes membránu nejméně 10</a:t>
            </a:r>
            <a:r>
              <a:rPr lang="en-US" altLang="cs-CZ" sz="1600" i="1" baseline="30000"/>
              <a:t>10</a:t>
            </a:r>
            <a:r>
              <a:rPr lang="en-US" altLang="cs-CZ" sz="1600" i="1"/>
              <a:t> krát rychleji než helium). Tato zdánlivě rozporná pozorování připisujeme na vrub nízkému tření při toku jednomolekulární vrstvy vody přes dvojrozměrné kapiláry, které mezi sebou vytvářejí těsně na sebe naskládané vrstvy grafenu. Difuzi dalších molekul blokuje vratné (reverzibilní) zúžení kapilár při nízké vlhkosti nebo jejich ucpání vodou</a:t>
            </a:r>
            <a:r>
              <a:rPr lang="en-US" altLang="cs-CZ" sz="1600"/>
              <a:t> </a:t>
            </a:r>
            <a:r>
              <a:rPr lang="cs-CZ" altLang="cs-CZ" sz="1600"/>
              <a:t>...“     </a:t>
            </a:r>
            <a:r>
              <a:rPr lang="cs-CZ" altLang="cs-CZ" sz="1200"/>
              <a:t>R. </a:t>
            </a:r>
            <a:r>
              <a:rPr lang="en-US" altLang="cs-CZ" sz="1200" i="1"/>
              <a:t>Nair et al., Science 2012</a:t>
            </a:r>
            <a:r>
              <a:rPr lang="en-US" altLang="cs-CZ" sz="1200"/>
              <a:t> </a:t>
            </a:r>
          </a:p>
        </p:txBody>
      </p:sp>
      <p:pic>
        <p:nvPicPr>
          <p:cNvPr id="2" name="37.m4a">
            <a:hlinkClick r:id="" action="ppaction://media"/>
            <a:extLst>
              <a:ext uri="{FF2B5EF4-FFF2-40B4-BE49-F238E27FC236}">
                <a16:creationId xmlns:a16="http://schemas.microsoft.com/office/drawing/2014/main" id="{F2FC6A16-3060-4753-8816-376F6368AF5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28600" y="1206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6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662BB5FB-66B9-427B-9386-A03E92792A7D}"/>
              </a:ext>
            </a:extLst>
          </p:cNvPr>
          <p:cNvSpPr>
            <a:spLocks noGrp="1" noChangeArrowheads="1"/>
          </p:cNvSpPr>
          <p:nvPr>
            <p:ph type="title"/>
          </p:nvPr>
        </p:nvSpPr>
        <p:spPr/>
        <p:txBody>
          <a:bodyPr/>
          <a:lstStyle/>
          <a:p>
            <a:r>
              <a:rPr lang="cs-CZ" altLang="cs-CZ" sz="3200"/>
              <a:t>Grafen - filtrace</a:t>
            </a:r>
            <a:endParaRPr lang="en-US" altLang="cs-CZ" sz="3200"/>
          </a:p>
        </p:txBody>
      </p:sp>
      <p:sp>
        <p:nvSpPr>
          <p:cNvPr id="54275" name="Rectangle 3">
            <a:extLst>
              <a:ext uri="{FF2B5EF4-FFF2-40B4-BE49-F238E27FC236}">
                <a16:creationId xmlns:a16="http://schemas.microsoft.com/office/drawing/2014/main" id="{CC204D1C-D1FE-4F09-A1CC-F8A5670BA8B0}"/>
              </a:ext>
            </a:extLst>
          </p:cNvPr>
          <p:cNvSpPr>
            <a:spLocks noGrp="1" noChangeArrowheads="1"/>
          </p:cNvSpPr>
          <p:nvPr>
            <p:ph type="body" idx="1"/>
          </p:nvPr>
        </p:nvSpPr>
        <p:spPr/>
        <p:txBody>
          <a:bodyPr/>
          <a:lstStyle/>
          <a:p>
            <a:pPr>
              <a:buFontTx/>
              <a:buNone/>
            </a:pPr>
            <a:r>
              <a:rPr lang="cs-CZ" altLang="cs-CZ" sz="1600"/>
              <a:t>vrstevnatá struktura grafenu tvořící filtrační prostředí</a:t>
            </a:r>
            <a:endParaRPr lang="en-US" altLang="cs-CZ" sz="1600"/>
          </a:p>
        </p:txBody>
      </p:sp>
      <p:pic>
        <p:nvPicPr>
          <p:cNvPr id="54276" name="Picture 4">
            <a:extLst>
              <a:ext uri="{FF2B5EF4-FFF2-40B4-BE49-F238E27FC236}">
                <a16:creationId xmlns:a16="http://schemas.microsoft.com/office/drawing/2014/main" id="{2906B81C-C460-440E-94A6-D8B9AC13D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81200"/>
            <a:ext cx="3810000"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5">
            <a:extLst>
              <a:ext uri="{FF2B5EF4-FFF2-40B4-BE49-F238E27FC236}">
                <a16:creationId xmlns:a16="http://schemas.microsoft.com/office/drawing/2014/main" id="{8A1F3961-B795-44AD-BE6E-184F44F5BAE3}"/>
              </a:ext>
            </a:extLst>
          </p:cNvPr>
          <p:cNvSpPr txBox="1">
            <a:spLocks noChangeArrowheads="1"/>
          </p:cNvSpPr>
          <p:nvPr/>
        </p:nvSpPr>
        <p:spPr bwMode="auto">
          <a:xfrm>
            <a:off x="4038600" y="3810000"/>
            <a:ext cx="464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Využití- separace vodné složky (např. z alkoholu)</a:t>
            </a:r>
            <a:endParaRPr lang="en-US" altLang="cs-CZ" sz="1600"/>
          </a:p>
        </p:txBody>
      </p:sp>
      <p:sp>
        <p:nvSpPr>
          <p:cNvPr id="54278" name="Rectangle 6">
            <a:extLst>
              <a:ext uri="{FF2B5EF4-FFF2-40B4-BE49-F238E27FC236}">
                <a16:creationId xmlns:a16="http://schemas.microsoft.com/office/drawing/2014/main" id="{8FDAE412-B52D-40E2-B649-42D71477D49E}"/>
              </a:ext>
            </a:extLst>
          </p:cNvPr>
          <p:cNvSpPr>
            <a:spLocks noChangeArrowheads="1"/>
          </p:cNvSpPr>
          <p:nvPr/>
        </p:nvSpPr>
        <p:spPr bwMode="auto">
          <a:xfrm>
            <a:off x="4038600" y="4648200"/>
            <a:ext cx="4191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200" i="1"/>
              <a:t>Zjednodušené schéma průřezu multivrstevní folie ze šupinek oxidu grafenu.</a:t>
            </a:r>
            <a:r>
              <a:rPr lang="en-US" altLang="cs-CZ" sz="1200"/>
              <a:t> </a:t>
            </a:r>
            <a:r>
              <a:rPr lang="en-US" altLang="cs-CZ" sz="1200" i="1"/>
              <a:t>Ve spodní části snímek průřezu GO folie z rastrovacího mikroskopu. R. Nair et al., Science 2012</a:t>
            </a:r>
            <a:r>
              <a:rPr lang="en-US" altLang="cs-CZ" sz="1200"/>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a:extLst>
              <a:ext uri="{FF2B5EF4-FFF2-40B4-BE49-F238E27FC236}">
                <a16:creationId xmlns:a16="http://schemas.microsoft.com/office/drawing/2014/main" id="{00861E5B-7DC9-4976-93D7-344795D54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66900"/>
            <a:ext cx="3289300" cy="431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299" name="Nadpis 1">
            <a:extLst>
              <a:ext uri="{FF2B5EF4-FFF2-40B4-BE49-F238E27FC236}">
                <a16:creationId xmlns:a16="http://schemas.microsoft.com/office/drawing/2014/main" id="{1287AE6E-E503-424E-BA90-43DA23B2A107}"/>
              </a:ext>
            </a:extLst>
          </p:cNvPr>
          <p:cNvSpPr>
            <a:spLocks noGrp="1" noChangeArrowheads="1"/>
          </p:cNvSpPr>
          <p:nvPr>
            <p:ph type="title"/>
          </p:nvPr>
        </p:nvSpPr>
        <p:spPr/>
        <p:txBody>
          <a:bodyPr/>
          <a:lstStyle/>
          <a:p>
            <a:r>
              <a:rPr lang="cs-CZ" altLang="en-US"/>
              <a:t>Uhlíkatá nanovlákna</a:t>
            </a:r>
            <a:endParaRPr lang="en-US" altLang="en-US"/>
          </a:p>
        </p:txBody>
      </p:sp>
      <p:sp>
        <p:nvSpPr>
          <p:cNvPr id="55300" name="Zástupný symbol pro obsah 2">
            <a:extLst>
              <a:ext uri="{FF2B5EF4-FFF2-40B4-BE49-F238E27FC236}">
                <a16:creationId xmlns:a16="http://schemas.microsoft.com/office/drawing/2014/main" id="{03CC9D8D-E64E-45BF-A145-7607B38FEDF5}"/>
              </a:ext>
            </a:extLst>
          </p:cNvPr>
          <p:cNvSpPr>
            <a:spLocks noGrp="1" noChangeArrowheads="1"/>
          </p:cNvSpPr>
          <p:nvPr>
            <p:ph idx="1"/>
          </p:nvPr>
        </p:nvSpPr>
        <p:spPr>
          <a:xfrm>
            <a:off x="533400" y="1219200"/>
            <a:ext cx="7772400" cy="2895600"/>
          </a:xfrm>
        </p:spPr>
        <p:txBody>
          <a:bodyPr/>
          <a:lstStyle/>
          <a:p>
            <a:r>
              <a:rPr lang="cs-CZ" altLang="en-US" sz="1400"/>
              <a:t>uhlíkatá, el. vodivá, spletená nanovlákna sloužící k „přemostění“ zjizvené srdeční tkáně po infarktu a plnící funkci převodu elektrického signálu</a:t>
            </a:r>
            <a:endParaRPr lang="en-US" altLang="en-US" sz="1400"/>
          </a:p>
        </p:txBody>
      </p:sp>
      <p:pic>
        <p:nvPicPr>
          <p:cNvPr id="55301" name="Picture 2" descr="Schema „První in vivo rekonstrukce přirozeného elektrického signálu pomocí syntetického materiálu“. Kredit: Texas Heart Institute.">
            <a:extLst>
              <a:ext uri="{FF2B5EF4-FFF2-40B4-BE49-F238E27FC236}">
                <a16:creationId xmlns:a16="http://schemas.microsoft.com/office/drawing/2014/main" id="{9AA5D912-FE2B-4DA8-A6F4-CF5776961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200" y="1884363"/>
            <a:ext cx="4589463"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Obdélník 3">
            <a:extLst>
              <a:ext uri="{FF2B5EF4-FFF2-40B4-BE49-F238E27FC236}">
                <a16:creationId xmlns:a16="http://schemas.microsoft.com/office/drawing/2014/main" id="{91FC1401-27A1-461A-A5EF-0D879BFB758E}"/>
              </a:ext>
            </a:extLst>
          </p:cNvPr>
          <p:cNvSpPr>
            <a:spLocks noChangeArrowheads="1"/>
          </p:cNvSpPr>
          <p:nvPr/>
        </p:nvSpPr>
        <p:spPr bwMode="auto">
          <a:xfrm>
            <a:off x="3352800" y="4343400"/>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Fotografie ukazuje ovčí srdce s vláknem CNTf všitým přes půlkruhovou jizvu a její vodivé přemostění. Rovné dlouhé útvary okolo jizvy jsou měřící snímací katétry (pro potřebu pokusu). Čísla 1–10 odpovídají poloze bipolárních elektrogramů. Reprezentativní příklady epikardiálních elektrogramů a časy lokální aktivace dokládající nápravu nemocného srdce lze nalézt v publikaci McCauley et al.,Circulation: Arrhythmia and Electrophysiology (2019).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a:extLst>
              <a:ext uri="{FF2B5EF4-FFF2-40B4-BE49-F238E27FC236}">
                <a16:creationId xmlns:a16="http://schemas.microsoft.com/office/drawing/2014/main" id="{21605F85-03AF-4EB4-9E4B-1CE0CF80795E}"/>
              </a:ext>
            </a:extLst>
          </p:cNvPr>
          <p:cNvSpPr>
            <a:spLocks noChangeArrowheads="1"/>
          </p:cNvSpPr>
          <p:nvPr/>
        </p:nvSpPr>
        <p:spPr bwMode="auto">
          <a:xfrm>
            <a:off x="457200" y="2743200"/>
            <a:ext cx="7696200" cy="33528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cs-CZ" altLang="cs-CZ" sz="1600"/>
          </a:p>
        </p:txBody>
      </p:sp>
      <p:sp>
        <p:nvSpPr>
          <p:cNvPr id="10243" name="Rectangle 2">
            <a:extLst>
              <a:ext uri="{FF2B5EF4-FFF2-40B4-BE49-F238E27FC236}">
                <a16:creationId xmlns:a16="http://schemas.microsoft.com/office/drawing/2014/main" id="{01C240DB-17B0-462F-84E8-47844EA38F98}"/>
              </a:ext>
            </a:extLst>
          </p:cNvPr>
          <p:cNvSpPr>
            <a:spLocks noGrp="1" noChangeArrowheads="1"/>
          </p:cNvSpPr>
          <p:nvPr>
            <p:ph type="title"/>
          </p:nvPr>
        </p:nvSpPr>
        <p:spPr/>
        <p:txBody>
          <a:bodyPr/>
          <a:lstStyle/>
          <a:p>
            <a:r>
              <a:rPr lang="cs-CZ" altLang="cs-CZ" sz="3200"/>
              <a:t>Počátky...</a:t>
            </a:r>
            <a:endParaRPr lang="en-US" altLang="cs-CZ" sz="3200"/>
          </a:p>
        </p:txBody>
      </p:sp>
      <p:sp>
        <p:nvSpPr>
          <p:cNvPr id="10244" name="Rectangle 3">
            <a:extLst>
              <a:ext uri="{FF2B5EF4-FFF2-40B4-BE49-F238E27FC236}">
                <a16:creationId xmlns:a16="http://schemas.microsoft.com/office/drawing/2014/main" id="{FAAB2D9B-41F2-47E1-96CA-CAED3CE6F2D4}"/>
              </a:ext>
            </a:extLst>
          </p:cNvPr>
          <p:cNvSpPr>
            <a:spLocks noGrp="1" noChangeArrowheads="1"/>
          </p:cNvSpPr>
          <p:nvPr>
            <p:ph type="body" idx="1"/>
          </p:nvPr>
        </p:nvSpPr>
        <p:spPr>
          <a:xfrm>
            <a:off x="685800" y="1066800"/>
            <a:ext cx="7772400" cy="4419600"/>
          </a:xfrm>
        </p:spPr>
        <p:txBody>
          <a:bodyPr/>
          <a:lstStyle/>
          <a:p>
            <a:r>
              <a:rPr lang="cs-CZ" altLang="cs-CZ" sz="2000"/>
              <a:t>1959 R. Feynman (1918/88) - „There’s plenty room at the bottom“ (</a:t>
            </a:r>
            <a:r>
              <a:rPr lang="cs-CZ" altLang="cs-CZ" sz="2000" i="1"/>
              <a:t>Dole je spousta místa</a:t>
            </a:r>
            <a:r>
              <a:rPr lang="cs-CZ" altLang="cs-CZ" sz="2000"/>
              <a:t>) - </a:t>
            </a:r>
            <a:r>
              <a:rPr lang="cs-CZ" altLang="cs-CZ" sz="1800"/>
              <a:t>přednáška přednesená na výročním zasedání </a:t>
            </a:r>
            <a:r>
              <a:rPr lang="en-US" altLang="cs-CZ" sz="1800"/>
              <a:t>American Physical Society </a:t>
            </a:r>
            <a:r>
              <a:rPr lang="cs-CZ" altLang="cs-CZ" sz="1800"/>
              <a:t>poukazovala na možnosti manipulace s materiálem na molekulární úrovni</a:t>
            </a:r>
          </a:p>
          <a:p>
            <a:endParaRPr lang="en-US" altLang="cs-CZ" sz="2000"/>
          </a:p>
        </p:txBody>
      </p:sp>
      <p:pic>
        <p:nvPicPr>
          <p:cNvPr id="10245" name="Picture 4">
            <a:extLst>
              <a:ext uri="{FF2B5EF4-FFF2-40B4-BE49-F238E27FC236}">
                <a16:creationId xmlns:a16="http://schemas.microsoft.com/office/drawing/2014/main" id="{0F334E30-CE4A-4797-A7A2-A8E550395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971800"/>
            <a:ext cx="415766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
            <a:extLst>
              <a:ext uri="{FF2B5EF4-FFF2-40B4-BE49-F238E27FC236}">
                <a16:creationId xmlns:a16="http://schemas.microsoft.com/office/drawing/2014/main" id="{C00403F3-C970-4B47-9FA2-C1EAA42FC9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971800"/>
            <a:ext cx="4191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 Box 7">
            <a:extLst>
              <a:ext uri="{FF2B5EF4-FFF2-40B4-BE49-F238E27FC236}">
                <a16:creationId xmlns:a16="http://schemas.microsoft.com/office/drawing/2014/main" id="{6BAAD951-5AC3-49EC-A014-B3263E1DC6E5}"/>
              </a:ext>
            </a:extLst>
          </p:cNvPr>
          <p:cNvSpPr txBox="1">
            <a:spLocks noChangeArrowheads="1"/>
          </p:cNvSpPr>
          <p:nvPr/>
        </p:nvSpPr>
        <p:spPr bwMode="auto">
          <a:xfrm>
            <a:off x="5127625" y="3789363"/>
            <a:ext cx="28130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400"/>
              <a:t>„Proč bychom nemohli zapsat na špendlíkovou hlavičku </a:t>
            </a:r>
            <a:endParaRPr lang="cs-CZ" altLang="cs-CZ" sz="1400"/>
          </a:p>
          <a:p>
            <a:pPr>
              <a:spcBef>
                <a:spcPct val="0"/>
              </a:spcBef>
              <a:buFontTx/>
              <a:buNone/>
            </a:pPr>
            <a:r>
              <a:rPr lang="en-US" altLang="cs-CZ" sz="1400"/>
              <a:t>všech 24 dílu Encyklopedie Britanniky?“.</a:t>
            </a:r>
            <a:endParaRPr lang="cs-CZ" altLang="cs-CZ" sz="1400"/>
          </a:p>
          <a:p>
            <a:pPr>
              <a:spcBef>
                <a:spcPct val="0"/>
              </a:spcBef>
              <a:buFontTx/>
              <a:buNone/>
            </a:pPr>
            <a:endParaRPr lang="cs-CZ" altLang="cs-CZ" sz="1400"/>
          </a:p>
          <a:p>
            <a:pPr>
              <a:spcBef>
                <a:spcPct val="0"/>
              </a:spcBef>
              <a:buFontTx/>
              <a:buNone/>
            </a:pPr>
            <a:r>
              <a:rPr lang="en-US" altLang="en-US" sz="1400"/>
              <a:t>$1000</a:t>
            </a:r>
            <a:r>
              <a:rPr lang="cs-CZ" altLang="en-US" sz="1400"/>
              <a:t> -  1960/1985</a:t>
            </a:r>
            <a:endParaRPr lang="en-US" altLang="cs-CZ" sz="1400"/>
          </a:p>
          <a:p>
            <a:pPr>
              <a:spcBef>
                <a:spcPct val="0"/>
              </a:spcBef>
              <a:buFontTx/>
              <a:buNone/>
            </a:pPr>
            <a:endParaRPr lang="en-US" altLang="cs-CZ" sz="1400"/>
          </a:p>
        </p:txBody>
      </p:sp>
      <p:pic>
        <p:nvPicPr>
          <p:cNvPr id="10248" name="Picture 9" descr="Feynman-lecture">
            <a:extLst>
              <a:ext uri="{FF2B5EF4-FFF2-40B4-BE49-F238E27FC236}">
                <a16:creationId xmlns:a16="http://schemas.microsoft.com/office/drawing/2014/main" id="{0F285A36-6CDA-43AE-A755-F074193239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2317750"/>
            <a:ext cx="2219325"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6">
            <a:extLst>
              <a:ext uri="{FF2B5EF4-FFF2-40B4-BE49-F238E27FC236}">
                <a16:creationId xmlns:a16="http://schemas.microsoft.com/office/drawing/2014/main" id="{8FBE8BEE-4CA9-421E-9CB9-47F5A15847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5394325"/>
            <a:ext cx="585787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4.m4a">
            <a:hlinkClick r:id="" action="ppaction://media"/>
            <a:extLst>
              <a:ext uri="{FF2B5EF4-FFF2-40B4-BE49-F238E27FC236}">
                <a16:creationId xmlns:a16="http://schemas.microsoft.com/office/drawing/2014/main" id="{642B1200-6C83-4A0B-8AB2-6D80014B163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147638" y="952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3">
            <a:extLst>
              <a:ext uri="{FF2B5EF4-FFF2-40B4-BE49-F238E27FC236}">
                <a16:creationId xmlns:a16="http://schemas.microsoft.com/office/drawing/2014/main" id="{9FFFAF8A-1653-4E7E-8FD1-F8DA9409563F}"/>
              </a:ext>
            </a:extLst>
          </p:cNvPr>
          <p:cNvSpPr>
            <a:spLocks noGrp="1" noChangeArrowheads="1"/>
          </p:cNvSpPr>
          <p:nvPr>
            <p:ph type="title"/>
          </p:nvPr>
        </p:nvSpPr>
        <p:spPr/>
        <p:txBody>
          <a:bodyPr/>
          <a:lstStyle/>
          <a:p>
            <a:r>
              <a:rPr lang="en-US" altLang="cs-CZ"/>
              <a:t>Nanop</a:t>
            </a:r>
            <a:r>
              <a:rPr lang="cs-CZ" altLang="cs-CZ"/>
              <a:t>óry</a:t>
            </a:r>
            <a:endParaRPr lang="en-US" altLang="cs-CZ"/>
          </a:p>
        </p:txBody>
      </p:sp>
      <p:sp>
        <p:nvSpPr>
          <p:cNvPr id="56323" name="Rectangle 3">
            <a:extLst>
              <a:ext uri="{FF2B5EF4-FFF2-40B4-BE49-F238E27FC236}">
                <a16:creationId xmlns:a16="http://schemas.microsoft.com/office/drawing/2014/main" id="{B2C09BCA-4AF5-4314-9379-3DBB89F283CD}"/>
              </a:ext>
            </a:extLst>
          </p:cNvPr>
          <p:cNvSpPr>
            <a:spLocks noGrp="1" noChangeArrowheads="1"/>
          </p:cNvSpPr>
          <p:nvPr>
            <p:ph type="body" sz="half" idx="1"/>
          </p:nvPr>
        </p:nvSpPr>
        <p:spPr>
          <a:xfrm>
            <a:off x="457200" y="2895600"/>
            <a:ext cx="4038600" cy="2362200"/>
          </a:xfrm>
        </p:spPr>
        <p:txBody>
          <a:bodyPr/>
          <a:lstStyle/>
          <a:p>
            <a:r>
              <a:rPr lang="cs-CZ" altLang="cs-CZ" sz="1800"/>
              <a:t>Do biologie pronikají aplikace pórů o řádově nanometrovém průměru</a:t>
            </a:r>
            <a:r>
              <a:rPr lang="en-US" altLang="cs-CZ" sz="1800"/>
              <a:t>. </a:t>
            </a:r>
            <a:r>
              <a:rPr lang="cs-CZ" altLang="cs-CZ" sz="1800"/>
              <a:t>Používají se pro regulaci toku iontů nebo molekul přes jinak neprostupné membrány buněk nebo organel</a:t>
            </a:r>
            <a:r>
              <a:rPr lang="en-US" altLang="cs-CZ" sz="1800"/>
              <a:t>. </a:t>
            </a:r>
          </a:p>
        </p:txBody>
      </p:sp>
      <p:pic>
        <p:nvPicPr>
          <p:cNvPr id="56324" name="Picture 12" descr="Ultra-Thin%20Silicon%20Nitride%20Membranes%20as%20Nanosieves-1">
            <a:extLst>
              <a:ext uri="{FF2B5EF4-FFF2-40B4-BE49-F238E27FC236}">
                <a16:creationId xmlns:a16="http://schemas.microsoft.com/office/drawing/2014/main" id="{D8D1382F-248A-4DD3-99A2-6B235552191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95800" y="1524000"/>
            <a:ext cx="4267200" cy="3262313"/>
          </a:xfrm>
          <a:noFill/>
        </p:spPr>
      </p:pic>
      <p:sp>
        <p:nvSpPr>
          <p:cNvPr id="56325" name="Text Box 16">
            <a:extLst>
              <a:ext uri="{FF2B5EF4-FFF2-40B4-BE49-F238E27FC236}">
                <a16:creationId xmlns:a16="http://schemas.microsoft.com/office/drawing/2014/main" id="{C9B8BC10-BF3F-47E7-B77B-2A961CF51325}"/>
              </a:ext>
            </a:extLst>
          </p:cNvPr>
          <p:cNvSpPr txBox="1">
            <a:spLocks noChangeArrowheads="1"/>
          </p:cNvSpPr>
          <p:nvPr/>
        </p:nvSpPr>
        <p:spPr bwMode="auto">
          <a:xfrm>
            <a:off x="4114800" y="4800600"/>
            <a:ext cx="46482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b="1"/>
              <a:t>Nanopóry vyvrtané fokusovaným iontovým svazkem do </a:t>
            </a:r>
            <a:r>
              <a:rPr lang="en-US" altLang="cs-CZ" sz="1400" b="1"/>
              <a:t>10 nm </a:t>
            </a:r>
            <a:r>
              <a:rPr lang="cs-CZ" altLang="cs-CZ" sz="1400" b="1"/>
              <a:t>silné membrány z nitridu křemíku</a:t>
            </a:r>
            <a:r>
              <a:rPr lang="en-US" altLang="cs-CZ" sz="1400" b="1"/>
              <a:t>. </a:t>
            </a:r>
            <a:r>
              <a:rPr lang="cs-CZ" altLang="cs-CZ" sz="1400" b="1"/>
              <a:t>Měřítko </a:t>
            </a:r>
            <a:r>
              <a:rPr lang="en-US" altLang="cs-CZ" sz="1400" b="1"/>
              <a:t>60 nm.</a:t>
            </a:r>
          </a:p>
          <a:p>
            <a:pPr>
              <a:spcBef>
                <a:spcPct val="0"/>
              </a:spcBef>
              <a:buFontTx/>
              <a:buNone/>
            </a:pPr>
            <a:r>
              <a:rPr lang="en-US" altLang="cs-CZ" sz="1400"/>
              <a:t>Ref: H.D. Tong, H.V. Jansen, V.J. Gadgil, C.G. Bostan, J.W. Berenschot, C.J.M. van Rijn, and M. Elwenspoek, Nano Lett. 4, 283, (2004).</a:t>
            </a:r>
          </a:p>
          <a:p>
            <a:pPr>
              <a:spcBef>
                <a:spcPct val="50000"/>
              </a:spcBef>
              <a:buFontTx/>
              <a:buNone/>
            </a:pPr>
            <a:endParaRPr lang="en-US" altLang="cs-CZ" sz="1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4">
            <a:extLst>
              <a:ext uri="{FF2B5EF4-FFF2-40B4-BE49-F238E27FC236}">
                <a16:creationId xmlns:a16="http://schemas.microsoft.com/office/drawing/2014/main" id="{255EB1C8-613F-41B5-AA74-30305D3AC7D5}"/>
              </a:ext>
            </a:extLst>
          </p:cNvPr>
          <p:cNvSpPr>
            <a:spLocks noGrp="1" noChangeArrowheads="1"/>
          </p:cNvSpPr>
          <p:nvPr>
            <p:ph type="title"/>
          </p:nvPr>
        </p:nvSpPr>
        <p:spPr/>
        <p:txBody>
          <a:bodyPr/>
          <a:lstStyle/>
          <a:p>
            <a:r>
              <a:rPr lang="cs-CZ" altLang="cs-CZ" sz="3200"/>
              <a:t>Nanopóry</a:t>
            </a:r>
            <a:r>
              <a:rPr lang="en-US" altLang="cs-CZ" sz="3200"/>
              <a:t>: </a:t>
            </a:r>
            <a:r>
              <a:rPr lang="cs-CZ" altLang="cs-CZ" sz="3200"/>
              <a:t>Lékařské aplikace</a:t>
            </a:r>
            <a:r>
              <a:rPr lang="en-US" altLang="cs-CZ" sz="3200"/>
              <a:t>: </a:t>
            </a:r>
            <a:r>
              <a:rPr lang="cs-CZ" altLang="cs-CZ" sz="3200"/>
              <a:t>sekvenování </a:t>
            </a:r>
            <a:r>
              <a:rPr lang="en-US" altLang="cs-CZ" sz="3200"/>
              <a:t>DNA</a:t>
            </a:r>
          </a:p>
        </p:txBody>
      </p:sp>
      <p:sp>
        <p:nvSpPr>
          <p:cNvPr id="58371" name="Rectangle 3">
            <a:extLst>
              <a:ext uri="{FF2B5EF4-FFF2-40B4-BE49-F238E27FC236}">
                <a16:creationId xmlns:a16="http://schemas.microsoft.com/office/drawing/2014/main" id="{E9C04788-3BE3-444A-99E8-9FF3DB6F070B}"/>
              </a:ext>
            </a:extLst>
          </p:cNvPr>
          <p:cNvSpPr>
            <a:spLocks noGrp="1" noChangeArrowheads="1"/>
          </p:cNvSpPr>
          <p:nvPr>
            <p:ph type="body" sz="half" idx="1"/>
          </p:nvPr>
        </p:nvSpPr>
        <p:spPr/>
        <p:txBody>
          <a:bodyPr/>
          <a:lstStyle/>
          <a:p>
            <a:pPr>
              <a:lnSpc>
                <a:spcPct val="90000"/>
              </a:lnSpc>
            </a:pPr>
            <a:r>
              <a:rPr lang="cs-CZ" altLang="cs-CZ" sz="2000"/>
              <a:t>Při průchodu molekuly DNA přes nanopór</a:t>
            </a:r>
            <a:r>
              <a:rPr lang="en-US" altLang="cs-CZ" sz="2000"/>
              <a:t>, </a:t>
            </a:r>
            <a:r>
              <a:rPr lang="cs-CZ" altLang="cs-CZ" sz="2000"/>
              <a:t>jednotlivé báze vedou k různě velkému poklesu procházejícího proudu a lze je proto identifikaovat</a:t>
            </a:r>
            <a:r>
              <a:rPr lang="en-US" altLang="cs-CZ" sz="2000"/>
              <a:t>. </a:t>
            </a:r>
          </a:p>
          <a:p>
            <a:pPr>
              <a:lnSpc>
                <a:spcPct val="90000"/>
              </a:lnSpc>
            </a:pPr>
            <a:r>
              <a:rPr lang="cs-CZ" altLang="cs-CZ" sz="2000"/>
              <a:t>Tento způsob sekvenování může revolucionizovat genomiku, protože sekvenování celé molekuly se stává otázkou sekund</a:t>
            </a:r>
            <a:r>
              <a:rPr lang="en-US" altLang="cs-CZ" sz="2000"/>
              <a:t>. </a:t>
            </a:r>
          </a:p>
          <a:p>
            <a:pPr>
              <a:lnSpc>
                <a:spcPct val="90000"/>
              </a:lnSpc>
            </a:pPr>
            <a:r>
              <a:rPr lang="cs-CZ" altLang="cs-CZ" sz="2000"/>
              <a:t>Jiné aplikace této techniky zahrnují separaci jednovláknové a dvouvláknové DNA v roztoku a určení délky biopolymerů</a:t>
            </a:r>
            <a:r>
              <a:rPr lang="en-US" altLang="cs-CZ" sz="2000"/>
              <a:t>.</a:t>
            </a:r>
          </a:p>
        </p:txBody>
      </p:sp>
      <p:pic>
        <p:nvPicPr>
          <p:cNvPr id="58372" name="Picture 13" descr="system for detection DNA with a nanopore">
            <a:hlinkClick r:id="rId3"/>
            <a:extLst>
              <a:ext uri="{FF2B5EF4-FFF2-40B4-BE49-F238E27FC236}">
                <a16:creationId xmlns:a16="http://schemas.microsoft.com/office/drawing/2014/main" id="{77D2002C-93E0-4BDD-9F5A-2EF7F84DD1B5}"/>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24400" y="1752600"/>
            <a:ext cx="3810000" cy="3209925"/>
          </a:xfrm>
        </p:spPr>
      </p:pic>
      <p:sp>
        <p:nvSpPr>
          <p:cNvPr id="58373" name="Text Box 16">
            <a:extLst>
              <a:ext uri="{FF2B5EF4-FFF2-40B4-BE49-F238E27FC236}">
                <a16:creationId xmlns:a16="http://schemas.microsoft.com/office/drawing/2014/main" id="{DB959FCB-D94A-421D-B483-A3DBEA87317F}"/>
              </a:ext>
            </a:extLst>
          </p:cNvPr>
          <p:cNvSpPr txBox="1">
            <a:spLocks noChangeArrowheads="1"/>
          </p:cNvSpPr>
          <p:nvPr/>
        </p:nvSpPr>
        <p:spPr bwMode="auto">
          <a:xfrm>
            <a:off x="5257800" y="51816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cs-CZ" sz="1200"/>
              <a:t>http://www.ks.uiuc.edu/Research/nanopore/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6157013-016B-4D04-8283-46DBB358AE15}"/>
              </a:ext>
            </a:extLst>
          </p:cNvPr>
          <p:cNvSpPr>
            <a:spLocks noGrp="1" noChangeArrowheads="1"/>
          </p:cNvSpPr>
          <p:nvPr>
            <p:ph type="title"/>
          </p:nvPr>
        </p:nvSpPr>
        <p:spPr/>
        <p:txBody>
          <a:bodyPr/>
          <a:lstStyle/>
          <a:p>
            <a:r>
              <a:rPr lang="cs-CZ" altLang="cs-CZ" sz="3200"/>
              <a:t>Nanokrystaly</a:t>
            </a:r>
            <a:endParaRPr lang="en-US" altLang="cs-CZ" sz="3200"/>
          </a:p>
        </p:txBody>
      </p:sp>
      <p:sp>
        <p:nvSpPr>
          <p:cNvPr id="60419" name="Rectangle 3">
            <a:extLst>
              <a:ext uri="{FF2B5EF4-FFF2-40B4-BE49-F238E27FC236}">
                <a16:creationId xmlns:a16="http://schemas.microsoft.com/office/drawing/2014/main" id="{A0590961-2A00-408F-89B8-72F9C06D2F66}"/>
              </a:ext>
            </a:extLst>
          </p:cNvPr>
          <p:cNvSpPr>
            <a:spLocks noGrp="1" noChangeArrowheads="1"/>
          </p:cNvSpPr>
          <p:nvPr>
            <p:ph type="body" idx="1"/>
          </p:nvPr>
        </p:nvSpPr>
        <p:spPr>
          <a:xfrm>
            <a:off x="685800" y="2209800"/>
            <a:ext cx="7772400" cy="3886200"/>
          </a:xfrm>
        </p:spPr>
        <p:txBody>
          <a:bodyPr/>
          <a:lstStyle/>
          <a:p>
            <a:r>
              <a:rPr lang="cs-CZ" altLang="cs-CZ" sz="1800"/>
              <a:t>Nanokrystal je krystalická částice s nejméně jedním rozměrem menším než </a:t>
            </a:r>
            <a:r>
              <a:rPr lang="en-US" altLang="cs-CZ" sz="1800"/>
              <a:t>100 nm. </a:t>
            </a:r>
          </a:p>
          <a:p>
            <a:r>
              <a:rPr lang="cs-CZ" altLang="cs-CZ" sz="1800"/>
              <a:t>Polovodičové nanokrystaly s rozměrem pod </a:t>
            </a:r>
            <a:r>
              <a:rPr lang="en-US" altLang="cs-CZ" sz="1800"/>
              <a:t>10nm </a:t>
            </a:r>
            <a:r>
              <a:rPr lang="cs-CZ" altLang="cs-CZ" sz="1800"/>
              <a:t>bývají často označovány jako </a:t>
            </a:r>
            <a:r>
              <a:rPr lang="en-US" altLang="cs-CZ" sz="1800"/>
              <a:t> ‘</a:t>
            </a:r>
            <a:r>
              <a:rPr lang="cs-CZ" altLang="cs-CZ" sz="1800"/>
              <a:t>kvantové tečky</a:t>
            </a:r>
            <a:r>
              <a:rPr lang="en-US" altLang="cs-CZ" sz="1800"/>
              <a:t>’. </a:t>
            </a:r>
            <a:r>
              <a:rPr lang="cs-CZ" altLang="cs-CZ" sz="1800"/>
              <a:t>Kvantová tečka má diskrétní energetické hladiny, nikoliv spojité energetické spektrum jako větší pevná tělesa</a:t>
            </a:r>
            <a:r>
              <a:rPr lang="en-US" altLang="cs-CZ" sz="1800"/>
              <a:t>. </a:t>
            </a:r>
          </a:p>
          <a:p>
            <a:endParaRPr lang="en-US" altLang="cs-CZ" sz="1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0F67E4F1-5974-490F-80A3-79FDA945985E}"/>
              </a:ext>
            </a:extLst>
          </p:cNvPr>
          <p:cNvSpPr>
            <a:spLocks noGrp="1" noChangeArrowheads="1"/>
          </p:cNvSpPr>
          <p:nvPr>
            <p:ph type="title"/>
          </p:nvPr>
        </p:nvSpPr>
        <p:spPr/>
        <p:txBody>
          <a:bodyPr/>
          <a:lstStyle/>
          <a:p>
            <a:r>
              <a:rPr lang="cs-CZ" altLang="cs-CZ" sz="3200"/>
              <a:t>Nanokrystaly</a:t>
            </a:r>
            <a:br>
              <a:rPr lang="cs-CZ" altLang="cs-CZ" sz="3200"/>
            </a:br>
            <a:r>
              <a:rPr lang="cs-CZ" altLang="cs-CZ" sz="3200"/>
              <a:t>Kvantové tečky – quantum dots</a:t>
            </a:r>
          </a:p>
        </p:txBody>
      </p:sp>
      <p:sp>
        <p:nvSpPr>
          <p:cNvPr id="62467" name="Rectangle 3">
            <a:extLst>
              <a:ext uri="{FF2B5EF4-FFF2-40B4-BE49-F238E27FC236}">
                <a16:creationId xmlns:a16="http://schemas.microsoft.com/office/drawing/2014/main" id="{717ACD77-8230-4BFE-8D41-9B9AB3E55A68}"/>
              </a:ext>
            </a:extLst>
          </p:cNvPr>
          <p:cNvSpPr>
            <a:spLocks noGrp="1" noChangeArrowheads="1"/>
          </p:cNvSpPr>
          <p:nvPr>
            <p:ph type="body" sz="half" idx="1"/>
          </p:nvPr>
        </p:nvSpPr>
        <p:spPr>
          <a:xfrm>
            <a:off x="685800" y="1447800"/>
            <a:ext cx="5486400" cy="2057400"/>
          </a:xfrm>
        </p:spPr>
        <p:txBody>
          <a:bodyPr/>
          <a:lstStyle/>
          <a:p>
            <a:r>
              <a:rPr lang="cs-CZ" altLang="cs-CZ" sz="1400"/>
              <a:t>Shluky atomů tvořící monokrystalické pravidelné struktury</a:t>
            </a:r>
          </a:p>
          <a:p>
            <a:r>
              <a:rPr lang="cs-CZ" altLang="cs-CZ" sz="1400"/>
              <a:t>Jako kvantové tečky označovány též klastry atomů vytvořených na vhodném podloží (využití v elektronice, komunikačních technologiích, ...)</a:t>
            </a:r>
          </a:p>
          <a:p>
            <a:r>
              <a:rPr lang="cs-CZ" altLang="cs-CZ" sz="1400"/>
              <a:t>Diskrétní rozdělení energetických hladin</a:t>
            </a:r>
          </a:p>
          <a:p>
            <a:r>
              <a:rPr lang="cs-CZ" altLang="cs-CZ" sz="1400" b="1"/>
              <a:t>Vlastnost fluorescence</a:t>
            </a:r>
            <a:r>
              <a:rPr lang="cs-CZ" altLang="cs-CZ" sz="1400"/>
              <a:t> – vlnová délka dle velikosti jádra kvantové tečky (závislé na ozáření elemag. polem)</a:t>
            </a:r>
          </a:p>
          <a:p>
            <a:r>
              <a:rPr lang="cs-CZ" altLang="cs-CZ" sz="1400"/>
              <a:t>Využití – mapování, imunoznačení, MRI kontrast</a:t>
            </a:r>
          </a:p>
        </p:txBody>
      </p:sp>
      <p:pic>
        <p:nvPicPr>
          <p:cNvPr id="62468" name="Picture 4">
            <a:extLst>
              <a:ext uri="{FF2B5EF4-FFF2-40B4-BE49-F238E27FC236}">
                <a16:creationId xmlns:a16="http://schemas.microsoft.com/office/drawing/2014/main" id="{79DB5F23-CF26-4C4E-870F-94620F2E3044}"/>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795963" y="1524000"/>
            <a:ext cx="2890837" cy="4495800"/>
          </a:xfrm>
          <a:noFill/>
        </p:spPr>
      </p:pic>
      <p:pic>
        <p:nvPicPr>
          <p:cNvPr id="62469" name="Picture 5">
            <a:extLst>
              <a:ext uri="{FF2B5EF4-FFF2-40B4-BE49-F238E27FC236}">
                <a16:creationId xmlns:a16="http://schemas.microsoft.com/office/drawing/2014/main" id="{D23C6BF9-9629-400D-AD66-598229F24D53}"/>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62000" y="3505200"/>
            <a:ext cx="5105400" cy="1555750"/>
          </a:xfrm>
          <a:noFill/>
        </p:spPr>
      </p:pic>
      <p:sp>
        <p:nvSpPr>
          <p:cNvPr id="62470" name="Text Box 7">
            <a:extLst>
              <a:ext uri="{FF2B5EF4-FFF2-40B4-BE49-F238E27FC236}">
                <a16:creationId xmlns:a16="http://schemas.microsoft.com/office/drawing/2014/main" id="{29DF63B5-71A7-4C06-88CB-3A73BC490065}"/>
              </a:ext>
            </a:extLst>
          </p:cNvPr>
          <p:cNvSpPr txBox="1">
            <a:spLocks noChangeArrowheads="1"/>
          </p:cNvSpPr>
          <p:nvPr/>
        </p:nvSpPr>
        <p:spPr bwMode="auto">
          <a:xfrm>
            <a:off x="746125" y="5268913"/>
            <a:ext cx="504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Trojitá imunofluorescence využívající vazby kvantových teček, Fountaine </a:t>
            </a:r>
            <a:r>
              <a:rPr lang="cs-CZ" altLang="cs-CZ" sz="1200" i="1"/>
              <a:t>et al</a:t>
            </a:r>
            <a:r>
              <a:rPr lang="cs-CZ" altLang="cs-CZ" sz="1200"/>
              <a:t>, Mod Pathol 2006, 19, 1181-1191</a:t>
            </a:r>
          </a:p>
          <a:p>
            <a:pPr>
              <a:spcBef>
                <a:spcPct val="0"/>
              </a:spcBef>
              <a:buFontTx/>
              <a:buNone/>
            </a:pPr>
            <a:endParaRPr lang="cs-CZ" altLang="cs-CZ" sz="1200"/>
          </a:p>
        </p:txBody>
      </p:sp>
      <p:pic>
        <p:nvPicPr>
          <p:cNvPr id="2" name="43.m4a">
            <a:hlinkClick r:id="" action="ppaction://media"/>
            <a:extLst>
              <a:ext uri="{FF2B5EF4-FFF2-40B4-BE49-F238E27FC236}">
                <a16:creationId xmlns:a16="http://schemas.microsoft.com/office/drawing/2014/main" id="{A8F671C5-41D2-47B5-A44B-D2013942B12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88913" y="968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3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obsah 3">
            <a:extLst>
              <a:ext uri="{FF2B5EF4-FFF2-40B4-BE49-F238E27FC236}">
                <a16:creationId xmlns:a16="http://schemas.microsoft.com/office/drawing/2014/main" id="{5CE188A6-7ADB-4811-B274-7AC48F071BC3}"/>
              </a:ext>
            </a:extLst>
          </p:cNvPr>
          <p:cNvSpPr>
            <a:spLocks noGrp="1" noChangeArrowheads="1"/>
          </p:cNvSpPr>
          <p:nvPr>
            <p:ph sz="quarter" idx="2"/>
          </p:nvPr>
        </p:nvSpPr>
        <p:spPr/>
        <p:txBody>
          <a:bodyPr/>
          <a:lstStyle/>
          <a:p>
            <a:endParaRPr lang="en-US" altLang="en-US"/>
          </a:p>
        </p:txBody>
      </p:sp>
      <p:sp>
        <p:nvSpPr>
          <p:cNvPr id="63491" name="Rectangle 2">
            <a:extLst>
              <a:ext uri="{FF2B5EF4-FFF2-40B4-BE49-F238E27FC236}">
                <a16:creationId xmlns:a16="http://schemas.microsoft.com/office/drawing/2014/main" id="{92298DD9-0658-4AC5-B0B8-DADB92DB7812}"/>
              </a:ext>
            </a:extLst>
          </p:cNvPr>
          <p:cNvSpPr>
            <a:spLocks noGrp="1" noChangeArrowheads="1"/>
          </p:cNvSpPr>
          <p:nvPr>
            <p:ph type="title"/>
          </p:nvPr>
        </p:nvSpPr>
        <p:spPr>
          <a:xfrm>
            <a:off x="711200" y="304800"/>
            <a:ext cx="7772400" cy="685800"/>
          </a:xfrm>
        </p:spPr>
        <p:txBody>
          <a:bodyPr/>
          <a:lstStyle/>
          <a:p>
            <a:r>
              <a:rPr lang="cs-CZ" altLang="cs-CZ" sz="3200"/>
              <a:t>Kvantové tečky – quantum dots</a:t>
            </a:r>
          </a:p>
        </p:txBody>
      </p:sp>
      <p:pic>
        <p:nvPicPr>
          <p:cNvPr id="63492" name="Picture 3">
            <a:extLst>
              <a:ext uri="{FF2B5EF4-FFF2-40B4-BE49-F238E27FC236}">
                <a16:creationId xmlns:a16="http://schemas.microsoft.com/office/drawing/2014/main" id="{6984BA83-7F1C-4535-9469-C7BE87606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914400"/>
            <a:ext cx="8715375"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3" name="Picture 4">
            <a:extLst>
              <a:ext uri="{FF2B5EF4-FFF2-40B4-BE49-F238E27FC236}">
                <a16:creationId xmlns:a16="http://schemas.microsoft.com/office/drawing/2014/main" id="{455F0EA6-FF36-4B88-8233-0D4B88796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713" y="4648200"/>
            <a:ext cx="3119437"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4" name="TextovéPole 5">
            <a:extLst>
              <a:ext uri="{FF2B5EF4-FFF2-40B4-BE49-F238E27FC236}">
                <a16:creationId xmlns:a16="http://schemas.microsoft.com/office/drawing/2014/main" id="{65825E54-0808-4275-9E21-368CC42AD233}"/>
              </a:ext>
            </a:extLst>
          </p:cNvPr>
          <p:cNvSpPr txBox="1">
            <a:spLocks noChangeArrowheads="1"/>
          </p:cNvSpPr>
          <p:nvPr/>
        </p:nvSpPr>
        <p:spPr bwMode="auto">
          <a:xfrm>
            <a:off x="381000" y="4800600"/>
            <a:ext cx="3276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2000"/>
              <a:t>Vizuální detekce mikroskopických nádorových ložisek, cílená vazba či prostá infiltrace NPS </a:t>
            </a:r>
            <a:endParaRPr lang="en-US" altLang="en-US" sz="2000"/>
          </a:p>
        </p:txBody>
      </p:sp>
      <p:pic>
        <p:nvPicPr>
          <p:cNvPr id="63495" name="Picture 5">
            <a:extLst>
              <a:ext uri="{FF2B5EF4-FFF2-40B4-BE49-F238E27FC236}">
                <a16:creationId xmlns:a16="http://schemas.microsoft.com/office/drawing/2014/main" id="{F37D1BE8-CFC5-4302-A56C-A9E95E980E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200" y="4000500"/>
            <a:ext cx="17145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6" name="TextovéPole 7">
            <a:extLst>
              <a:ext uri="{FF2B5EF4-FFF2-40B4-BE49-F238E27FC236}">
                <a16:creationId xmlns:a16="http://schemas.microsoft.com/office/drawing/2014/main" id="{AE3EAFF9-2C34-4986-9FFC-191E211D1261}"/>
              </a:ext>
            </a:extLst>
          </p:cNvPr>
          <p:cNvSpPr txBox="1">
            <a:spLocks noChangeArrowheads="1"/>
          </p:cNvSpPr>
          <p:nvPr/>
        </p:nvSpPr>
        <p:spPr bwMode="auto">
          <a:xfrm>
            <a:off x="5827713" y="5927725"/>
            <a:ext cx="414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800"/>
              <a:t>2017</a:t>
            </a:r>
            <a:endParaRPr lang="en-US" altLang="en-US" sz="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09ADB39-94F7-440B-96C9-53D2D9FCA3B3}"/>
              </a:ext>
            </a:extLst>
          </p:cNvPr>
          <p:cNvSpPr>
            <a:spLocks noGrp="1" noChangeArrowheads="1"/>
          </p:cNvSpPr>
          <p:nvPr>
            <p:ph type="title"/>
          </p:nvPr>
        </p:nvSpPr>
        <p:spPr/>
        <p:txBody>
          <a:bodyPr/>
          <a:lstStyle/>
          <a:p>
            <a:r>
              <a:rPr lang="cs-CZ" altLang="cs-CZ"/>
              <a:t>Upkonverzní kvantové tečky</a:t>
            </a:r>
            <a:endParaRPr lang="en-US" altLang="cs-CZ"/>
          </a:p>
        </p:txBody>
      </p:sp>
      <p:pic>
        <p:nvPicPr>
          <p:cNvPr id="64515" name="Picture 5" descr="nmat3426-f1">
            <a:extLst>
              <a:ext uri="{FF2B5EF4-FFF2-40B4-BE49-F238E27FC236}">
                <a16:creationId xmlns:a16="http://schemas.microsoft.com/office/drawing/2014/main" id="{FAAF0D31-4A38-4214-82D2-E061CB3A3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649605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6">
            <a:extLst>
              <a:ext uri="{FF2B5EF4-FFF2-40B4-BE49-F238E27FC236}">
                <a16:creationId xmlns:a16="http://schemas.microsoft.com/office/drawing/2014/main" id="{ADAA2C82-6034-4E8C-94E7-17C0D7C4F9B1}"/>
              </a:ext>
            </a:extLst>
          </p:cNvPr>
          <p:cNvSpPr>
            <a:spLocks noChangeArrowheads="1"/>
          </p:cNvSpPr>
          <p:nvPr/>
        </p:nvSpPr>
        <p:spPr bwMode="auto">
          <a:xfrm>
            <a:off x="609600" y="4191000"/>
            <a:ext cx="79248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cs-CZ" altLang="cs-CZ" sz="1600"/>
              <a:t>Speciální aplikaci umožňují tzv. </a:t>
            </a:r>
            <a:r>
              <a:rPr lang="cs-CZ" altLang="cs-CZ" sz="1600" b="1"/>
              <a:t>upkonverzní nanočátice</a:t>
            </a:r>
            <a:r>
              <a:rPr lang="cs-CZ" altLang="cs-CZ" sz="1600"/>
              <a:t> (upkonverzní kvantové tečky). Tyto nanostruktury obvykle tvořené fluoridy např. Na (Y, Gd, Yb, Ef) F</a:t>
            </a:r>
            <a:r>
              <a:rPr lang="cs-CZ" altLang="cs-CZ" sz="1600" baseline="-25000"/>
              <a:t>4</a:t>
            </a:r>
            <a:r>
              <a:rPr lang="cs-CZ" altLang="cs-CZ" sz="1600"/>
              <a:t> vykazují vlastnost absorpce několika kvant elektromagnetického vlnění o vyšších vlnových délkách a následné vyzáření elektromagnetického záření o kratších vlnových délkách. Tím je umožněna jejich aplikace v hlouběji uložených strukturách, tkáních. Funkce- vizualizace struktur tkání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45FDDB21-F7E1-4633-B2EC-0FF7F0C43851}"/>
              </a:ext>
            </a:extLst>
          </p:cNvPr>
          <p:cNvSpPr>
            <a:spLocks noGrp="1" noChangeArrowheads="1"/>
          </p:cNvSpPr>
          <p:nvPr>
            <p:ph type="title"/>
          </p:nvPr>
        </p:nvSpPr>
        <p:spPr/>
        <p:txBody>
          <a:bodyPr/>
          <a:lstStyle/>
          <a:p>
            <a:r>
              <a:rPr lang="cs-CZ" altLang="cs-CZ" sz="3200"/>
              <a:t>Nanokrystaly : antibakteriální účinky</a:t>
            </a:r>
          </a:p>
        </p:txBody>
      </p:sp>
      <p:sp>
        <p:nvSpPr>
          <p:cNvPr id="65539" name="Rectangle 3">
            <a:extLst>
              <a:ext uri="{FF2B5EF4-FFF2-40B4-BE49-F238E27FC236}">
                <a16:creationId xmlns:a16="http://schemas.microsoft.com/office/drawing/2014/main" id="{0FD40403-A279-446D-8A8B-2102096DBB93}"/>
              </a:ext>
            </a:extLst>
          </p:cNvPr>
          <p:cNvSpPr>
            <a:spLocks noGrp="1" noChangeArrowheads="1"/>
          </p:cNvSpPr>
          <p:nvPr>
            <p:ph type="body" idx="1"/>
          </p:nvPr>
        </p:nvSpPr>
        <p:spPr>
          <a:xfrm>
            <a:off x="7010400" y="2438400"/>
            <a:ext cx="1600200" cy="3200400"/>
          </a:xfrm>
        </p:spPr>
        <p:txBody>
          <a:bodyPr/>
          <a:lstStyle/>
          <a:p>
            <a:r>
              <a:rPr lang="cs-CZ" altLang="cs-CZ" sz="900"/>
              <a:t>Struktura povrchu upraveného na úrovni nanostruktury. Horní povrch poskytuje kostním a vazivovým buňkám více prostoru pro uchycení a současně se zvětšením plochy pomocí materiálů se zlepšují antimikrobiální vlastnosti takto upravených materiálů. Spodní obrázek je povrch implantátů upravený stávající technologií. Stupnice je mikrometrech. (Obrázek: T.J. Webster, osel.cz)</a:t>
            </a:r>
          </a:p>
        </p:txBody>
      </p:sp>
      <p:pic>
        <p:nvPicPr>
          <p:cNvPr id="65540" name="Picture 5" descr="1152482751">
            <a:extLst>
              <a:ext uri="{FF2B5EF4-FFF2-40B4-BE49-F238E27FC236}">
                <a16:creationId xmlns:a16="http://schemas.microsoft.com/office/drawing/2014/main" id="{5BBBB2A4-39D1-4BED-9EF8-35E1C21BD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447800"/>
            <a:ext cx="257175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6">
            <a:extLst>
              <a:ext uri="{FF2B5EF4-FFF2-40B4-BE49-F238E27FC236}">
                <a16:creationId xmlns:a16="http://schemas.microsoft.com/office/drawing/2014/main" id="{DC147E71-AA0B-4829-86CA-683FC732E3EA}"/>
              </a:ext>
            </a:extLst>
          </p:cNvPr>
          <p:cNvSpPr>
            <a:spLocks noChangeArrowheads="1"/>
          </p:cNvSpPr>
          <p:nvPr/>
        </p:nvSpPr>
        <p:spPr bwMode="auto">
          <a:xfrm>
            <a:off x="609600" y="1785938"/>
            <a:ext cx="43434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Podle provedených studií (</a:t>
            </a:r>
            <a:r>
              <a:rPr lang="cs-CZ" altLang="cs-CZ" sz="1600" i="1"/>
              <a:t>Thomas J. Webster, Brown University, USA</a:t>
            </a:r>
            <a:r>
              <a:rPr lang="cs-CZ" altLang="cs-CZ" sz="1600"/>
              <a:t>) je možné využít nanokrystalů oxidu zinku a titanu k ú</a:t>
            </a:r>
            <a:r>
              <a:rPr lang="en-US" altLang="cs-CZ" sz="1600"/>
              <a:t>prav</a:t>
            </a:r>
            <a:r>
              <a:rPr lang="cs-CZ" altLang="cs-CZ" sz="1600"/>
              <a:t>ě</a:t>
            </a:r>
            <a:r>
              <a:rPr lang="en-US" altLang="cs-CZ" sz="1600"/>
              <a:t> povrchu implantátů</a:t>
            </a:r>
            <a:r>
              <a:rPr lang="cs-CZ" altLang="cs-CZ" sz="1600"/>
              <a:t> - metoda</a:t>
            </a:r>
            <a:r>
              <a:rPr lang="en-US" altLang="cs-CZ" sz="1600"/>
              <a:t> nanostrukturování</a:t>
            </a:r>
            <a:r>
              <a:rPr lang="cs-CZ" altLang="cs-CZ" sz="1600"/>
              <a:t>. Její podstata </a:t>
            </a:r>
            <a:r>
              <a:rPr lang="en-US" altLang="cs-CZ" sz="1600"/>
              <a:t>spočívá v mnohonásobném zvětšení </a:t>
            </a:r>
            <a:r>
              <a:rPr lang="cs-CZ" altLang="cs-CZ" sz="1600"/>
              <a:t>(zdrsnění) </a:t>
            </a:r>
            <a:r>
              <a:rPr lang="en-US" altLang="cs-CZ" sz="1600"/>
              <a:t>povrchu materiálu</a:t>
            </a:r>
            <a:r>
              <a:rPr lang="cs-CZ" altLang="cs-CZ" sz="1600"/>
              <a:t> nanesením vrstvy nanokrystalů, což např. v případě ortopedických implantátů pomáhá k zvýšenému záchytu tkáňových buněk a rychlejšímu „vhojení“</a:t>
            </a:r>
            <a:r>
              <a:rPr lang="en-US" altLang="cs-CZ" sz="1600"/>
              <a:t>. </a:t>
            </a:r>
            <a:r>
              <a:rPr lang="cs-CZ" altLang="cs-CZ" sz="1600"/>
              <a:t>Další významnou funkcí takto upraveného povrchu je funkce antimikrobiální, kdy přítomnost nanokrystalů oxidu zinku potlačuje tvorbu mikrobiálních filmů.</a:t>
            </a:r>
            <a:endParaRPr lang="en-US" altLang="cs-CZ" sz="16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a:extLst>
              <a:ext uri="{FF2B5EF4-FFF2-40B4-BE49-F238E27FC236}">
                <a16:creationId xmlns:a16="http://schemas.microsoft.com/office/drawing/2014/main" id="{907F8D49-A59B-402D-83A8-C8FAD1EF0120}"/>
              </a:ext>
            </a:extLst>
          </p:cNvPr>
          <p:cNvSpPr>
            <a:spLocks noGrp="1" noChangeArrowheads="1"/>
          </p:cNvSpPr>
          <p:nvPr>
            <p:ph type="body" idx="1"/>
          </p:nvPr>
        </p:nvSpPr>
        <p:spPr/>
        <p:txBody>
          <a:bodyPr/>
          <a:lstStyle/>
          <a:p>
            <a:r>
              <a:rPr lang="cs-CZ" altLang="cs-CZ" sz="1600"/>
              <a:t>„Tekuté sklo“ – surovinou je v tomto případě obyčejný křemičitý písek (oxid křemičitý) zpracovaný do podoby nanočástic, k nimž se do směsi přidává voda nebo etanol - podle povrchu, na který se zrovna tekuté sklo nanáší (např. pomocí spreje). Nic další už není potřeba, tekuté sklo se na místě aplikace drží pomocí fyzikálních sil fungujících v nanosvětě. </a:t>
            </a:r>
          </a:p>
          <a:p>
            <a:r>
              <a:rPr lang="cs-CZ" altLang="cs-CZ" sz="1600"/>
              <a:t>Sprej s tekutým sklem vytváří vodotěsnou vrstvu o síle zhruba 100 nanometrů, což představuje pouhých 15-30 molekul. </a:t>
            </a:r>
          </a:p>
          <a:p>
            <a:r>
              <a:rPr lang="cs-CZ" altLang="cs-CZ" sz="1600"/>
              <a:t>Tekuté sklo má mít velmi trvanlivé antibakteriální účinky. Působí antimikrobiálně, díky sníženému ulpívání mikrobů na takto ošetřeném povrchu. Kromě toho nanoskleněné povrchy odpuzují špínu i vlhkost a zdatně odolávají teplu, ultrafialovému záření nebo silným kyselinám (např. žaludeční, trávící trakt, ...). </a:t>
            </a:r>
          </a:p>
          <a:p>
            <a:r>
              <a:rPr lang="cs-CZ" altLang="cs-CZ" sz="1600"/>
              <a:t>Velmi slibně dopadl i roční test tekutého skla v nemocnici v Lancashire, kde používali chirurgické vybavení, implantáty, katetry, nitě k šití stehů i obvazy potažené tímto zajímavým nanomateriálem s výsledkem zvýšení antibakteriální ochrany</a:t>
            </a:r>
          </a:p>
          <a:p>
            <a:endParaRPr lang="cs-CZ" altLang="cs-CZ" sz="1600"/>
          </a:p>
        </p:txBody>
      </p:sp>
      <p:sp>
        <p:nvSpPr>
          <p:cNvPr id="66563" name="Rectangle 4">
            <a:extLst>
              <a:ext uri="{FF2B5EF4-FFF2-40B4-BE49-F238E27FC236}">
                <a16:creationId xmlns:a16="http://schemas.microsoft.com/office/drawing/2014/main" id="{D038FDC3-AF13-4E8D-A2E3-6FA1D7190109}"/>
              </a:ext>
            </a:extLst>
          </p:cNvPr>
          <p:cNvSpPr>
            <a:spLocks noGrp="1" noChangeArrowheads="1"/>
          </p:cNvSpPr>
          <p:nvPr>
            <p:ph type="title"/>
          </p:nvPr>
        </p:nvSpPr>
        <p:spPr>
          <a:noFill/>
        </p:spPr>
        <p:txBody>
          <a:bodyPr/>
          <a:lstStyle/>
          <a:p>
            <a:r>
              <a:rPr lang="cs-CZ" altLang="cs-CZ" sz="3200"/>
              <a:t>Nanokrystaly : tekuté sklo</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F701A481-50A7-4A93-9498-F78D7720ECD9}"/>
              </a:ext>
            </a:extLst>
          </p:cNvPr>
          <p:cNvSpPr>
            <a:spLocks noGrp="1" noChangeArrowheads="1"/>
          </p:cNvSpPr>
          <p:nvPr>
            <p:ph type="title"/>
          </p:nvPr>
        </p:nvSpPr>
        <p:spPr/>
        <p:txBody>
          <a:bodyPr/>
          <a:lstStyle/>
          <a:p>
            <a:r>
              <a:rPr lang="cs-CZ" altLang="cs-CZ" sz="3200"/>
              <a:t>Magnetické nanočástice</a:t>
            </a:r>
          </a:p>
        </p:txBody>
      </p:sp>
      <p:sp>
        <p:nvSpPr>
          <p:cNvPr id="67587" name="Rectangle 3">
            <a:extLst>
              <a:ext uri="{FF2B5EF4-FFF2-40B4-BE49-F238E27FC236}">
                <a16:creationId xmlns:a16="http://schemas.microsoft.com/office/drawing/2014/main" id="{7D1708FA-2BB6-49A7-881C-4DF97A57472B}"/>
              </a:ext>
            </a:extLst>
          </p:cNvPr>
          <p:cNvSpPr>
            <a:spLocks noGrp="1" noChangeArrowheads="1"/>
          </p:cNvSpPr>
          <p:nvPr>
            <p:ph type="body" idx="1"/>
          </p:nvPr>
        </p:nvSpPr>
        <p:spPr/>
        <p:txBody>
          <a:bodyPr/>
          <a:lstStyle/>
          <a:p>
            <a:pPr marL="358775" indent="-358775"/>
            <a:r>
              <a:rPr lang="cs-CZ" altLang="cs-CZ" sz="1600"/>
              <a:t>Magnetické nanočástice – charakterizovány magnetickým</a:t>
            </a:r>
          </a:p>
          <a:p>
            <a:pPr marL="358775" indent="-358775">
              <a:buFontTx/>
              <a:buNone/>
            </a:pPr>
            <a:r>
              <a:rPr lang="cs-CZ" altLang="cs-CZ" sz="1600"/>
              <a:t>momentem </a:t>
            </a:r>
            <a:r>
              <a:rPr lang="el-GR" altLang="cs-CZ" sz="1600">
                <a:cs typeface="Arial" panose="020B0604020202020204" pitchFamily="34" charset="0"/>
              </a:rPr>
              <a:t>μ</a:t>
            </a:r>
            <a:r>
              <a:rPr lang="cs-CZ" altLang="cs-CZ" sz="1600">
                <a:cs typeface="Arial" panose="020B0604020202020204" pitchFamily="34" charset="0"/>
              </a:rPr>
              <a:t> a interakcí s vnějším magnetickým polem H</a:t>
            </a:r>
          </a:p>
          <a:p>
            <a:pPr marL="358775" indent="-358775"/>
            <a:endParaRPr lang="cs-CZ" altLang="cs-CZ" sz="1600">
              <a:cs typeface="Arial" panose="020B0604020202020204" pitchFamily="34" charset="0"/>
            </a:endParaRPr>
          </a:p>
          <a:p>
            <a:pPr marL="358775" indent="-358775"/>
            <a:r>
              <a:rPr lang="cs-CZ" altLang="cs-CZ" sz="1600">
                <a:cs typeface="Arial" panose="020B0604020202020204" pitchFamily="34" charset="0"/>
              </a:rPr>
              <a:t>Přirozený výskyt magnetických nanočástic v přírodě </a:t>
            </a:r>
          </a:p>
          <a:p>
            <a:pPr marL="358775" indent="-358775">
              <a:buFontTx/>
              <a:buNone/>
            </a:pPr>
            <a:r>
              <a:rPr lang="cs-CZ" altLang="cs-CZ" sz="1600">
                <a:cs typeface="Arial" panose="020B0604020202020204" pitchFamily="34" charset="0"/>
              </a:rPr>
              <a:t>– </a:t>
            </a:r>
            <a:r>
              <a:rPr lang="cs-CZ" altLang="cs-CZ" sz="1600"/>
              <a:t>Magnetospirillum magnetotacticum </a:t>
            </a:r>
            <a:r>
              <a:rPr lang="cs-CZ" altLang="cs-CZ" sz="1600">
                <a:cs typeface="Arial" panose="020B0604020202020204" pitchFamily="34" charset="0"/>
              </a:rPr>
              <a:t>– magnetit (organela magnetosom), </a:t>
            </a:r>
          </a:p>
          <a:p>
            <a:pPr marL="358775" indent="-358775">
              <a:buFontTx/>
              <a:buNone/>
            </a:pPr>
            <a:r>
              <a:rPr lang="cs-CZ" altLang="cs-CZ" sz="1600">
                <a:cs typeface="Arial" panose="020B0604020202020204" pitchFamily="34" charset="0"/>
              </a:rPr>
              <a:t>včela, termiti, poštovní holub, delfín</a:t>
            </a:r>
          </a:p>
          <a:p>
            <a:pPr marL="358775" indent="-358775"/>
            <a:endParaRPr lang="cs-CZ" altLang="cs-CZ" sz="1600">
              <a:cs typeface="Arial" panose="020B0604020202020204" pitchFamily="34" charset="0"/>
            </a:endParaRPr>
          </a:p>
          <a:p>
            <a:pPr marL="358775" indent="-358775">
              <a:buFontTx/>
              <a:buNone/>
            </a:pPr>
            <a:r>
              <a:rPr lang="cs-CZ" altLang="cs-CZ" sz="1600">
                <a:cs typeface="Arial" panose="020B0604020202020204" pitchFamily="34" charset="0"/>
              </a:rPr>
              <a:t>Využití v medicíně, biomedicíně:</a:t>
            </a:r>
          </a:p>
          <a:p>
            <a:pPr marL="358775" indent="-358775"/>
            <a:r>
              <a:rPr lang="cs-CZ" altLang="cs-CZ" sz="1600" b="1">
                <a:cs typeface="Arial" panose="020B0604020202020204" pitchFamily="34" charset="0"/>
              </a:rPr>
              <a:t>transport / separace / imobilizace</a:t>
            </a:r>
            <a:r>
              <a:rPr lang="cs-CZ" altLang="cs-CZ" sz="1600">
                <a:cs typeface="Arial" panose="020B0604020202020204" pitchFamily="34" charset="0"/>
              </a:rPr>
              <a:t> magnetických nanočástic či molekul s těmito částicemi konjugovaných pomocí vnějšího magnetického pole – separace DNA/RNA, cílené doručení léčiv</a:t>
            </a:r>
          </a:p>
          <a:p>
            <a:pPr marL="358775" indent="-358775"/>
            <a:r>
              <a:rPr lang="cs-CZ" altLang="cs-CZ" sz="1600" b="1">
                <a:cs typeface="Arial" panose="020B0604020202020204" pitchFamily="34" charset="0"/>
              </a:rPr>
              <a:t>ohřev</a:t>
            </a:r>
            <a:r>
              <a:rPr lang="cs-CZ" altLang="cs-CZ" sz="1600">
                <a:cs typeface="Arial" panose="020B0604020202020204" pitchFamily="34" charset="0"/>
              </a:rPr>
              <a:t> (přenos energie z vnějšího magnetického pole na magnetickou nanočástici) – např. </a:t>
            </a:r>
            <a:r>
              <a:rPr lang="cs-CZ" altLang="cs-CZ" sz="1600" i="1">
                <a:cs typeface="Arial" panose="020B0604020202020204" pitchFamily="34" charset="0"/>
              </a:rPr>
              <a:t>magnetic intercellular hyperthermia </a:t>
            </a:r>
            <a:r>
              <a:rPr lang="cs-CZ" altLang="cs-CZ" sz="1600">
                <a:cs typeface="Arial" panose="020B0604020202020204" pitchFamily="34" charset="0"/>
              </a:rPr>
              <a:t>pří nádorové léčbě</a:t>
            </a:r>
          </a:p>
          <a:p>
            <a:pPr marL="358775" indent="-358775"/>
            <a:r>
              <a:rPr lang="cs-CZ" altLang="cs-CZ" sz="1600" b="1">
                <a:cs typeface="Arial" panose="020B0604020202020204" pitchFamily="34" charset="0"/>
              </a:rPr>
              <a:t>kontrastní zvýšení signálu MRI</a:t>
            </a:r>
            <a:r>
              <a:rPr lang="cs-CZ" altLang="cs-CZ" sz="1600">
                <a:cs typeface="Arial" panose="020B0604020202020204" pitchFamily="34" charset="0"/>
              </a:rPr>
              <a:t> – např. kontrastní látka Resovist</a:t>
            </a:r>
            <a:r>
              <a:rPr lang="en-US" altLang="cs-CZ" sz="1600">
                <a:cs typeface="Arial" panose="020B0604020202020204" pitchFamily="34" charset="0"/>
              </a:rPr>
              <a:t>®</a:t>
            </a:r>
            <a:r>
              <a:rPr lang="cs-CZ" altLang="cs-CZ" sz="1600">
                <a:cs typeface="Arial" panose="020B0604020202020204" pitchFamily="34" charset="0"/>
              </a:rPr>
              <a:t> (oxid železa obalený karboxydextranem) pro vyšetření jater</a:t>
            </a:r>
            <a:endParaRPr lang="en-US" altLang="cs-CZ" sz="1600">
              <a:cs typeface="Arial" panose="020B0604020202020204" pitchFamily="34" charset="0"/>
            </a:endParaRPr>
          </a:p>
        </p:txBody>
      </p:sp>
      <p:pic>
        <p:nvPicPr>
          <p:cNvPr id="67588" name="Picture 5" descr="magnetotactic">
            <a:extLst>
              <a:ext uri="{FF2B5EF4-FFF2-40B4-BE49-F238E27FC236}">
                <a16:creationId xmlns:a16="http://schemas.microsoft.com/office/drawing/2014/main" id="{25725C74-31A4-4C70-A964-D00C634FE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5645">
            <a:off x="6858000" y="914400"/>
            <a:ext cx="1700213"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Line 6">
            <a:extLst>
              <a:ext uri="{FF2B5EF4-FFF2-40B4-BE49-F238E27FC236}">
                <a16:creationId xmlns:a16="http://schemas.microsoft.com/office/drawing/2014/main" id="{A4B6910D-ED31-4814-B06C-C4D40778D099}"/>
              </a:ext>
            </a:extLst>
          </p:cNvPr>
          <p:cNvSpPr>
            <a:spLocks noChangeShapeType="1"/>
          </p:cNvSpPr>
          <p:nvPr/>
        </p:nvSpPr>
        <p:spPr bwMode="auto">
          <a:xfrm>
            <a:off x="7467600" y="2743200"/>
            <a:ext cx="457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7590" name="Text Box 7">
            <a:extLst>
              <a:ext uri="{FF2B5EF4-FFF2-40B4-BE49-F238E27FC236}">
                <a16:creationId xmlns:a16="http://schemas.microsoft.com/office/drawing/2014/main" id="{F164FBBA-C203-42C8-B8F5-AF50F65915A1}"/>
              </a:ext>
            </a:extLst>
          </p:cNvPr>
          <p:cNvSpPr txBox="1">
            <a:spLocks noChangeArrowheads="1"/>
          </p:cNvSpPr>
          <p:nvPr/>
        </p:nvSpPr>
        <p:spPr bwMode="auto">
          <a:xfrm>
            <a:off x="7239000" y="2514600"/>
            <a:ext cx="1338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solidFill>
                  <a:schemeClr val="bg1"/>
                </a:solidFill>
              </a:rPr>
              <a:t>500 nm</a:t>
            </a:r>
          </a:p>
        </p:txBody>
      </p:sp>
      <p:pic>
        <p:nvPicPr>
          <p:cNvPr id="2" name="48.m4a">
            <a:hlinkClick r:id="" action="ppaction://media"/>
            <a:extLst>
              <a:ext uri="{FF2B5EF4-FFF2-40B4-BE49-F238E27FC236}">
                <a16:creationId xmlns:a16="http://schemas.microsoft.com/office/drawing/2014/main" id="{35DF29E2-EE11-4998-AD12-6317A30B535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12725"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1DE33473-322D-409A-882B-520E034FA9C0}"/>
              </a:ext>
            </a:extLst>
          </p:cNvPr>
          <p:cNvSpPr>
            <a:spLocks noGrp="1" noChangeArrowheads="1"/>
          </p:cNvSpPr>
          <p:nvPr>
            <p:ph type="title"/>
          </p:nvPr>
        </p:nvSpPr>
        <p:spPr/>
        <p:txBody>
          <a:bodyPr/>
          <a:lstStyle/>
          <a:p>
            <a:r>
              <a:rPr lang="cs-CZ" altLang="cs-CZ" sz="3200"/>
              <a:t>Magnetické nanočástice</a:t>
            </a:r>
          </a:p>
        </p:txBody>
      </p:sp>
      <p:sp>
        <p:nvSpPr>
          <p:cNvPr id="68611" name="Line 5">
            <a:extLst>
              <a:ext uri="{FF2B5EF4-FFF2-40B4-BE49-F238E27FC236}">
                <a16:creationId xmlns:a16="http://schemas.microsoft.com/office/drawing/2014/main" id="{8F1CBF04-FC94-47F9-9E0F-CEAEEE5D45D3}"/>
              </a:ext>
            </a:extLst>
          </p:cNvPr>
          <p:cNvSpPr>
            <a:spLocks noChangeShapeType="1"/>
          </p:cNvSpPr>
          <p:nvPr/>
        </p:nvSpPr>
        <p:spPr bwMode="auto">
          <a:xfrm>
            <a:off x="7467600" y="2743200"/>
            <a:ext cx="457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8612" name="Text Box 6">
            <a:extLst>
              <a:ext uri="{FF2B5EF4-FFF2-40B4-BE49-F238E27FC236}">
                <a16:creationId xmlns:a16="http://schemas.microsoft.com/office/drawing/2014/main" id="{63F13E57-9847-403D-B0FE-049AA2E622FD}"/>
              </a:ext>
            </a:extLst>
          </p:cNvPr>
          <p:cNvSpPr txBox="1">
            <a:spLocks noChangeArrowheads="1"/>
          </p:cNvSpPr>
          <p:nvPr/>
        </p:nvSpPr>
        <p:spPr bwMode="auto">
          <a:xfrm>
            <a:off x="7239000" y="2514600"/>
            <a:ext cx="1338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solidFill>
                  <a:schemeClr val="bg1"/>
                </a:solidFill>
              </a:rPr>
              <a:t>500 nm</a:t>
            </a:r>
          </a:p>
        </p:txBody>
      </p:sp>
      <p:pic>
        <p:nvPicPr>
          <p:cNvPr id="68613" name="Picture 8">
            <a:extLst>
              <a:ext uri="{FF2B5EF4-FFF2-40B4-BE49-F238E27FC236}">
                <a16:creationId xmlns:a16="http://schemas.microsoft.com/office/drawing/2014/main" id="{094B2994-E0B6-40CD-81B8-08E64A36B2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219200"/>
            <a:ext cx="5916613" cy="4648200"/>
          </a:xfrm>
          <a:noFill/>
        </p:spPr>
      </p:pic>
      <p:sp>
        <p:nvSpPr>
          <p:cNvPr id="68614" name="AutoShape 10">
            <a:extLst>
              <a:ext uri="{FF2B5EF4-FFF2-40B4-BE49-F238E27FC236}">
                <a16:creationId xmlns:a16="http://schemas.microsoft.com/office/drawing/2014/main" id="{45D05F12-24A4-4C9E-BB31-B4BCC410AD9B}"/>
              </a:ext>
            </a:extLst>
          </p:cNvPr>
          <p:cNvSpPr>
            <a:spLocks noChangeArrowheads="1"/>
          </p:cNvSpPr>
          <p:nvPr/>
        </p:nvSpPr>
        <p:spPr bwMode="auto">
          <a:xfrm>
            <a:off x="3810000" y="3124200"/>
            <a:ext cx="1447800" cy="838200"/>
          </a:xfrm>
          <a:prstGeom prst="roundRect">
            <a:avLst>
              <a:gd name="adj" fmla="val 16667"/>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2400"/>
          </a:p>
        </p:txBody>
      </p:sp>
      <p:sp>
        <p:nvSpPr>
          <p:cNvPr id="68615" name="WordArt 11">
            <a:extLst>
              <a:ext uri="{FF2B5EF4-FFF2-40B4-BE49-F238E27FC236}">
                <a16:creationId xmlns:a16="http://schemas.microsoft.com/office/drawing/2014/main" id="{31EEB79B-789D-44A0-A9CE-E8458903A26D}"/>
              </a:ext>
            </a:extLst>
          </p:cNvPr>
          <p:cNvSpPr>
            <a:spLocks noChangeArrowheads="1" noChangeShapeType="1" noTextEdit="1"/>
          </p:cNvSpPr>
          <p:nvPr/>
        </p:nvSpPr>
        <p:spPr bwMode="auto">
          <a:xfrm>
            <a:off x="4114800" y="3352800"/>
            <a:ext cx="762000"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cs-CZ" sz="3600" kern="10">
                <a:solidFill>
                  <a:schemeClr val="bg1">
                    <a:alpha val="92940"/>
                  </a:schemeClr>
                </a:solidFill>
                <a:effectLst>
                  <a:outerShdw dist="35921" dir="2700000" algn="ctr" rotWithShape="0">
                    <a:srgbClr val="C0C0C0">
                      <a:alpha val="79999"/>
                    </a:srgbClr>
                  </a:outerShdw>
                </a:effectLst>
                <a:latin typeface="Impact" panose="020B0806030902050204" pitchFamily="34" charset="0"/>
              </a:rPr>
              <a:t>MRI contrast </a:t>
            </a:r>
          </a:p>
          <a:p>
            <a:pPr algn="ctr"/>
            <a:r>
              <a:rPr lang="cs-CZ" sz="3600" kern="10">
                <a:solidFill>
                  <a:schemeClr val="bg1">
                    <a:alpha val="92940"/>
                  </a:schemeClr>
                </a:solidFill>
                <a:effectLst>
                  <a:outerShdw dist="35921" dir="2700000" algn="ctr" rotWithShape="0">
                    <a:srgbClr val="C0C0C0">
                      <a:alpha val="79999"/>
                    </a:srgbClr>
                  </a:outerShdw>
                </a:effectLst>
                <a:latin typeface="Impact" panose="020B0806030902050204" pitchFamily="34" charset="0"/>
              </a:rPr>
              <a:t>agents</a:t>
            </a:r>
          </a:p>
        </p:txBody>
      </p:sp>
      <p:sp>
        <p:nvSpPr>
          <p:cNvPr id="68616" name="Text Box 12">
            <a:extLst>
              <a:ext uri="{FF2B5EF4-FFF2-40B4-BE49-F238E27FC236}">
                <a16:creationId xmlns:a16="http://schemas.microsoft.com/office/drawing/2014/main" id="{60298932-F934-45F9-8C61-8D64274DB0D5}"/>
              </a:ext>
            </a:extLst>
          </p:cNvPr>
          <p:cNvSpPr txBox="1">
            <a:spLocks noChangeArrowheads="1"/>
          </p:cNvSpPr>
          <p:nvPr/>
        </p:nvSpPr>
        <p:spPr bwMode="auto">
          <a:xfrm>
            <a:off x="1981200" y="5867400"/>
            <a:ext cx="69945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Schematické znázornění využití magnetických nanočástic v medicíně (Kumar and Mohammad, 2011)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8BA200F-679D-4D21-A478-AD1DC72087A8}"/>
              </a:ext>
            </a:extLst>
          </p:cNvPr>
          <p:cNvSpPr>
            <a:spLocks noGrp="1" noChangeArrowheads="1"/>
          </p:cNvSpPr>
          <p:nvPr>
            <p:ph type="title"/>
          </p:nvPr>
        </p:nvSpPr>
        <p:spPr/>
        <p:txBody>
          <a:bodyPr/>
          <a:lstStyle/>
          <a:p>
            <a:r>
              <a:rPr lang="cs-CZ" altLang="cs-CZ" sz="3200"/>
              <a:t>Průkopníci ...</a:t>
            </a:r>
            <a:endParaRPr lang="en-US" altLang="cs-CZ" sz="3200"/>
          </a:p>
        </p:txBody>
      </p:sp>
      <p:sp>
        <p:nvSpPr>
          <p:cNvPr id="11267" name="Rectangle 3">
            <a:extLst>
              <a:ext uri="{FF2B5EF4-FFF2-40B4-BE49-F238E27FC236}">
                <a16:creationId xmlns:a16="http://schemas.microsoft.com/office/drawing/2014/main" id="{F48FB4A4-4EDC-429A-8534-2DC5D48A10FA}"/>
              </a:ext>
            </a:extLst>
          </p:cNvPr>
          <p:cNvSpPr>
            <a:spLocks noGrp="1" noChangeArrowheads="1"/>
          </p:cNvSpPr>
          <p:nvPr>
            <p:ph type="body" idx="1"/>
          </p:nvPr>
        </p:nvSpPr>
        <p:spPr>
          <a:xfrm>
            <a:off x="685800" y="1447800"/>
            <a:ext cx="6629400" cy="762000"/>
          </a:xfrm>
        </p:spPr>
        <p:txBody>
          <a:bodyPr/>
          <a:lstStyle/>
          <a:p>
            <a:pPr>
              <a:buFontTx/>
              <a:buNone/>
            </a:pPr>
            <a:r>
              <a:rPr lang="cs-CZ" altLang="cs-CZ" sz="2000"/>
              <a:t>Norio Taniguchi – Tokijská univerzita – 1974 poprvé</a:t>
            </a:r>
          </a:p>
          <a:p>
            <a:pPr>
              <a:buFontTx/>
              <a:buNone/>
            </a:pPr>
            <a:r>
              <a:rPr lang="cs-CZ" altLang="cs-CZ" sz="2000"/>
              <a:t>použil termín nanotechnology – nanotechnologie</a:t>
            </a:r>
          </a:p>
          <a:p>
            <a:endParaRPr lang="en-US" altLang="cs-CZ" sz="2000"/>
          </a:p>
        </p:txBody>
      </p:sp>
      <p:pic>
        <p:nvPicPr>
          <p:cNvPr id="11268" name="Picture 5" descr="taniguchi">
            <a:extLst>
              <a:ext uri="{FF2B5EF4-FFF2-40B4-BE49-F238E27FC236}">
                <a16:creationId xmlns:a16="http://schemas.microsoft.com/office/drawing/2014/main" id="{319E2EF1-0103-4FA1-885C-FE48BAF95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895600"/>
            <a:ext cx="1882775"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6">
            <a:extLst>
              <a:ext uri="{FF2B5EF4-FFF2-40B4-BE49-F238E27FC236}">
                <a16:creationId xmlns:a16="http://schemas.microsoft.com/office/drawing/2014/main" id="{D53DF441-E499-466F-9A93-A2CAADDCC4C4}"/>
              </a:ext>
            </a:extLst>
          </p:cNvPr>
          <p:cNvSpPr txBox="1">
            <a:spLocks noChangeArrowheads="1"/>
          </p:cNvSpPr>
          <p:nvPr/>
        </p:nvSpPr>
        <p:spPr bwMode="auto">
          <a:xfrm>
            <a:off x="762000" y="2209800"/>
            <a:ext cx="6477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400"/>
              <a:t>"Nano-technology" mainly consists of the processing of separation, consolidation, and deformation of materials by one atom or one molecule."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39DEB9E4-5F77-425F-8A80-86CBF8D17FA4}"/>
              </a:ext>
            </a:extLst>
          </p:cNvPr>
          <p:cNvSpPr>
            <a:spLocks noGrp="1" noChangeArrowheads="1"/>
          </p:cNvSpPr>
          <p:nvPr>
            <p:ph type="title"/>
          </p:nvPr>
        </p:nvSpPr>
        <p:spPr/>
        <p:txBody>
          <a:bodyPr/>
          <a:lstStyle/>
          <a:p>
            <a:r>
              <a:rPr lang="cs-CZ" altLang="cs-CZ" sz="3200"/>
              <a:t>Magnetické nanočástice:</a:t>
            </a:r>
            <a:br>
              <a:rPr lang="cs-CZ" altLang="cs-CZ" sz="3200"/>
            </a:br>
            <a:r>
              <a:rPr lang="en-US" altLang="cs-CZ" sz="3200"/>
              <a:t> </a:t>
            </a:r>
            <a:r>
              <a:rPr lang="cs-CZ" altLang="cs-CZ" sz="3200">
                <a:cs typeface="Arial" panose="020B0604020202020204" pitchFamily="34" charset="0"/>
              </a:rPr>
              <a:t>Teplotně řízený transport léčiva</a:t>
            </a:r>
            <a:endParaRPr lang="en-US" altLang="cs-CZ" sz="3200">
              <a:cs typeface="Arial" panose="020B0604020202020204" pitchFamily="34" charset="0"/>
            </a:endParaRPr>
          </a:p>
        </p:txBody>
      </p:sp>
      <p:pic>
        <p:nvPicPr>
          <p:cNvPr id="69635" name="Picture 11">
            <a:extLst>
              <a:ext uri="{FF2B5EF4-FFF2-40B4-BE49-F238E27FC236}">
                <a16:creationId xmlns:a16="http://schemas.microsoft.com/office/drawing/2014/main" id="{AEA1DACA-423A-4D08-9AC0-5CD73FDEB46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1905000"/>
            <a:ext cx="3521075" cy="2606675"/>
          </a:xfrm>
          <a:noFill/>
        </p:spPr>
      </p:pic>
      <p:sp>
        <p:nvSpPr>
          <p:cNvPr id="69636" name="Text Box 13">
            <a:extLst>
              <a:ext uri="{FF2B5EF4-FFF2-40B4-BE49-F238E27FC236}">
                <a16:creationId xmlns:a16="http://schemas.microsoft.com/office/drawing/2014/main" id="{8C4BFA57-E310-4A2E-9522-06538D2EB5F5}"/>
              </a:ext>
            </a:extLst>
          </p:cNvPr>
          <p:cNvSpPr txBox="1">
            <a:spLocks noChangeArrowheads="1"/>
          </p:cNvSpPr>
          <p:nvPr/>
        </p:nvSpPr>
        <p:spPr bwMode="auto">
          <a:xfrm>
            <a:off x="4572000" y="1600200"/>
            <a:ext cx="3813175"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Teplotně řízený transport léčiva využívá ohřevu magnetické nanočástice a tím i jejího bezprostředního okolí v čase působení vnějšího časově proměnného magnetického pole (ohřev během hystereze).</a:t>
            </a:r>
          </a:p>
          <a:p>
            <a:pPr>
              <a:spcBef>
                <a:spcPct val="0"/>
              </a:spcBef>
              <a:buFontTx/>
              <a:buNone/>
            </a:pPr>
            <a:endParaRPr lang="cs-CZ" altLang="cs-CZ" sz="1600"/>
          </a:p>
          <a:p>
            <a:pPr>
              <a:spcBef>
                <a:spcPct val="0"/>
              </a:spcBef>
              <a:buFontTx/>
              <a:buAutoNum type="alphaLcParenR"/>
            </a:pPr>
            <a:r>
              <a:rPr lang="cs-CZ" altLang="cs-CZ" sz="1400"/>
              <a:t>uvolnění navázané látky přes termolabilní vazbu změnou teploty nanočástice aplikací magnetického pole</a:t>
            </a:r>
          </a:p>
          <a:p>
            <a:pPr>
              <a:spcBef>
                <a:spcPct val="0"/>
              </a:spcBef>
              <a:buFontTx/>
              <a:buAutoNum type="alphaLcParenR"/>
            </a:pPr>
            <a:r>
              <a:rPr lang="cs-CZ" altLang="cs-CZ" sz="1400"/>
              <a:t>uvolnění látky z polymerového obalu, který obsahuje i magnetické nanočástice. Uvolnění látky realizované díky přítomnosti mikro prasklin, které vzniknou ohřevem polymeru nanočásticemi při aplikaci magnetického pole</a:t>
            </a:r>
          </a:p>
        </p:txBody>
      </p:sp>
      <p:sp>
        <p:nvSpPr>
          <p:cNvPr id="69637" name="Text Box 14">
            <a:extLst>
              <a:ext uri="{FF2B5EF4-FFF2-40B4-BE49-F238E27FC236}">
                <a16:creationId xmlns:a16="http://schemas.microsoft.com/office/drawing/2014/main" id="{5A343AC2-C495-4A9D-BAB5-B206B7412C49}"/>
              </a:ext>
            </a:extLst>
          </p:cNvPr>
          <p:cNvSpPr txBox="1">
            <a:spLocks noChangeArrowheads="1"/>
          </p:cNvSpPr>
          <p:nvPr/>
        </p:nvSpPr>
        <p:spPr bwMode="auto">
          <a:xfrm>
            <a:off x="838200" y="5181600"/>
            <a:ext cx="373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Kumar, Mohammad, Magnetic nanomaterials for hyperthermia-based therapy and controlled drug</a:t>
            </a:r>
          </a:p>
          <a:p>
            <a:pPr>
              <a:spcBef>
                <a:spcPct val="0"/>
              </a:spcBef>
              <a:buFontTx/>
              <a:buNone/>
            </a:pPr>
            <a:r>
              <a:rPr lang="cs-CZ" altLang="cs-CZ" sz="1000"/>
              <a:t>delivery, Adv. Drug Deliv. Rev. (2011)</a:t>
            </a:r>
          </a:p>
          <a:p>
            <a:pPr>
              <a:spcBef>
                <a:spcPct val="0"/>
              </a:spcBef>
              <a:buFontTx/>
              <a:buNone/>
            </a:pPr>
            <a:endParaRPr lang="cs-CZ" altLang="cs-CZ" sz="10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a:extLst>
              <a:ext uri="{FF2B5EF4-FFF2-40B4-BE49-F238E27FC236}">
                <a16:creationId xmlns:a16="http://schemas.microsoft.com/office/drawing/2014/main" id="{4BB6DD84-D51B-4D47-8E58-7AE4A9B073C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676400" y="3581400"/>
            <a:ext cx="5678488" cy="1665288"/>
          </a:xfrm>
          <a:noFill/>
        </p:spPr>
      </p:pic>
      <p:sp>
        <p:nvSpPr>
          <p:cNvPr id="71683" name="Rectangle 7">
            <a:extLst>
              <a:ext uri="{FF2B5EF4-FFF2-40B4-BE49-F238E27FC236}">
                <a16:creationId xmlns:a16="http://schemas.microsoft.com/office/drawing/2014/main" id="{DF046390-941D-43EA-9441-41C575D5BE31}"/>
              </a:ext>
            </a:extLst>
          </p:cNvPr>
          <p:cNvSpPr>
            <a:spLocks noGrp="1" noChangeArrowheads="1"/>
          </p:cNvSpPr>
          <p:nvPr>
            <p:ph type="title"/>
          </p:nvPr>
        </p:nvSpPr>
        <p:spPr>
          <a:noFill/>
        </p:spPr>
        <p:txBody>
          <a:bodyPr/>
          <a:lstStyle/>
          <a:p>
            <a:r>
              <a:rPr lang="cs-CZ" altLang="cs-CZ" sz="3200"/>
              <a:t>Magnetické nanočástice:</a:t>
            </a:r>
            <a:br>
              <a:rPr lang="cs-CZ" altLang="cs-CZ" sz="3200"/>
            </a:br>
            <a:r>
              <a:rPr lang="en-US" altLang="cs-CZ" sz="3200"/>
              <a:t> </a:t>
            </a:r>
            <a:r>
              <a:rPr lang="cs-CZ" altLang="cs-CZ" sz="3200"/>
              <a:t>Teplotně řízený transport léčiva</a:t>
            </a:r>
            <a:endParaRPr lang="en-US" altLang="cs-CZ" sz="3200"/>
          </a:p>
        </p:txBody>
      </p:sp>
      <p:sp>
        <p:nvSpPr>
          <p:cNvPr id="71684" name="Text Box 8">
            <a:extLst>
              <a:ext uri="{FF2B5EF4-FFF2-40B4-BE49-F238E27FC236}">
                <a16:creationId xmlns:a16="http://schemas.microsoft.com/office/drawing/2014/main" id="{27F00AA3-08F7-4177-A838-CC2098284900}"/>
              </a:ext>
            </a:extLst>
          </p:cNvPr>
          <p:cNvSpPr txBox="1">
            <a:spLocks noChangeArrowheads="1"/>
          </p:cNvSpPr>
          <p:nvPr/>
        </p:nvSpPr>
        <p:spPr bwMode="auto">
          <a:xfrm>
            <a:off x="1524000" y="5257800"/>
            <a:ext cx="7239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000">
                <a:cs typeface="Arial" panose="020B0604020202020204" pitchFamily="34" charset="0"/>
              </a:rPr>
              <a:t>*</a:t>
            </a:r>
            <a:r>
              <a:rPr lang="cs-CZ" altLang="cs-CZ" sz="1000">
                <a:cs typeface="Arial" panose="020B0604020202020204" pitchFamily="34" charset="0"/>
              </a:rPr>
              <a:t> - </a:t>
            </a:r>
            <a:r>
              <a:rPr lang="cs-CZ" altLang="cs-CZ" sz="1000"/>
              <a:t>Kumar, Mohammad, Magnetic nanomaterials for hyperthermia-based therapy and controlled drug</a:t>
            </a:r>
          </a:p>
          <a:p>
            <a:pPr>
              <a:spcBef>
                <a:spcPct val="0"/>
              </a:spcBef>
              <a:buFontTx/>
              <a:buNone/>
            </a:pPr>
            <a:r>
              <a:rPr lang="cs-CZ" altLang="cs-CZ" sz="1000"/>
              <a:t>    delivery, Adv. Drug Deliv. Rev. (2011)</a:t>
            </a:r>
          </a:p>
          <a:p>
            <a:pPr>
              <a:spcBef>
                <a:spcPct val="0"/>
              </a:spcBef>
              <a:buFontTx/>
              <a:buNone/>
            </a:pPr>
            <a:endParaRPr lang="cs-CZ" altLang="cs-CZ" sz="1000"/>
          </a:p>
        </p:txBody>
      </p:sp>
      <p:sp>
        <p:nvSpPr>
          <p:cNvPr id="71685" name="Text Box 9">
            <a:extLst>
              <a:ext uri="{FF2B5EF4-FFF2-40B4-BE49-F238E27FC236}">
                <a16:creationId xmlns:a16="http://schemas.microsoft.com/office/drawing/2014/main" id="{B043585F-13CC-45C0-9F9F-842CF4FB5BD0}"/>
              </a:ext>
            </a:extLst>
          </p:cNvPr>
          <p:cNvSpPr txBox="1">
            <a:spLocks noChangeArrowheads="1"/>
          </p:cNvSpPr>
          <p:nvPr/>
        </p:nvSpPr>
        <p:spPr bwMode="auto">
          <a:xfrm>
            <a:off x="990600" y="1981200"/>
            <a:ext cx="72548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Řízený přenos látky přes teplotně senzitivní membránové kanály. Specifickou vazbou magnetické nanočástice a aplikací magnetického pole dochází k ohřevu a změně konformace membránových kanálů (transportních proteinů, např. TRPV1 </a:t>
            </a:r>
            <a:r>
              <a:rPr lang="en-US" altLang="cs-CZ" sz="2400"/>
              <a:t>*</a:t>
            </a:r>
            <a:r>
              <a:rPr lang="cs-CZ" altLang="cs-CZ" sz="1600"/>
              <a:t>) v blízkém okolí vazby nanočástice.</a:t>
            </a:r>
          </a:p>
        </p:txBody>
      </p:sp>
      <p:pic>
        <p:nvPicPr>
          <p:cNvPr id="3" name="51.m4a">
            <a:hlinkClick r:id="" action="ppaction://media"/>
            <a:extLst>
              <a:ext uri="{FF2B5EF4-FFF2-40B4-BE49-F238E27FC236}">
                <a16:creationId xmlns:a16="http://schemas.microsoft.com/office/drawing/2014/main" id="{D10F8111-A409-4491-879A-0974366A612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2860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0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a:extLst>
              <a:ext uri="{FF2B5EF4-FFF2-40B4-BE49-F238E27FC236}">
                <a16:creationId xmlns:a16="http://schemas.microsoft.com/office/drawing/2014/main" id="{B41B341B-720E-4B74-9F6A-B976C8302EEF}"/>
              </a:ext>
            </a:extLst>
          </p:cNvPr>
          <p:cNvSpPr>
            <a:spLocks noGrp="1" noChangeArrowheads="1"/>
          </p:cNvSpPr>
          <p:nvPr>
            <p:ph type="title"/>
          </p:nvPr>
        </p:nvSpPr>
        <p:spPr/>
        <p:txBody>
          <a:bodyPr/>
          <a:lstStyle/>
          <a:p>
            <a:r>
              <a:rPr lang="cs-CZ" altLang="cs-CZ" sz="3200"/>
              <a:t>Magnetické nanočástice:</a:t>
            </a:r>
          </a:p>
        </p:txBody>
      </p:sp>
      <p:pic>
        <p:nvPicPr>
          <p:cNvPr id="72707" name="Picture 4">
            <a:extLst>
              <a:ext uri="{FF2B5EF4-FFF2-40B4-BE49-F238E27FC236}">
                <a16:creationId xmlns:a16="http://schemas.microsoft.com/office/drawing/2014/main" id="{328A4243-9EB3-4D21-A802-FB787F5D8F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066800"/>
            <a:ext cx="4784725" cy="4648200"/>
          </a:xfrm>
          <a:noFill/>
        </p:spPr>
      </p:pic>
      <p:sp>
        <p:nvSpPr>
          <p:cNvPr id="72708" name="Text Box 7">
            <a:extLst>
              <a:ext uri="{FF2B5EF4-FFF2-40B4-BE49-F238E27FC236}">
                <a16:creationId xmlns:a16="http://schemas.microsoft.com/office/drawing/2014/main" id="{86C5704E-62ED-494F-80E7-2C05A4E37236}"/>
              </a:ext>
            </a:extLst>
          </p:cNvPr>
          <p:cNvSpPr txBox="1">
            <a:spLocks noChangeArrowheads="1"/>
          </p:cNvSpPr>
          <p:nvPr/>
        </p:nvSpPr>
        <p:spPr bwMode="auto">
          <a:xfrm>
            <a:off x="1295400" y="5715000"/>
            <a:ext cx="7239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Kumar, Mohammad, Magnetic nanomaterials for hyperthermia-based therapy and controlled drug</a:t>
            </a:r>
          </a:p>
          <a:p>
            <a:pPr>
              <a:spcBef>
                <a:spcPct val="0"/>
              </a:spcBef>
              <a:buFontTx/>
              <a:buNone/>
            </a:pPr>
            <a:r>
              <a:rPr lang="cs-CZ" altLang="cs-CZ" sz="1000"/>
              <a:t>delivery, Adv. Drug Deliv. Rev. (2011)</a:t>
            </a:r>
          </a:p>
          <a:p>
            <a:pPr>
              <a:spcBef>
                <a:spcPct val="0"/>
              </a:spcBef>
              <a:buFontTx/>
              <a:buNone/>
            </a:pPr>
            <a:endParaRPr lang="cs-CZ" altLang="cs-CZ" sz="1000"/>
          </a:p>
        </p:txBody>
      </p:sp>
      <p:sp>
        <p:nvSpPr>
          <p:cNvPr id="72709" name="Text Box 8">
            <a:extLst>
              <a:ext uri="{FF2B5EF4-FFF2-40B4-BE49-F238E27FC236}">
                <a16:creationId xmlns:a16="http://schemas.microsoft.com/office/drawing/2014/main" id="{F1AB4F53-E11E-46F5-8546-27B96222A10F}"/>
              </a:ext>
            </a:extLst>
          </p:cNvPr>
          <p:cNvSpPr txBox="1">
            <a:spLocks noChangeArrowheads="1"/>
          </p:cNvSpPr>
          <p:nvPr/>
        </p:nvSpPr>
        <p:spPr bwMode="auto">
          <a:xfrm>
            <a:off x="5181600" y="2209800"/>
            <a:ext cx="3352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cs-CZ" altLang="cs-CZ" sz="1600"/>
              <a:t>Přehled magnetických nanočástic a jejich možné využití</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565A3262-9BB8-4A6E-BA89-499BD59EAD36}"/>
              </a:ext>
            </a:extLst>
          </p:cNvPr>
          <p:cNvSpPr>
            <a:spLocks noGrp="1" noChangeArrowheads="1"/>
          </p:cNvSpPr>
          <p:nvPr>
            <p:ph type="title"/>
          </p:nvPr>
        </p:nvSpPr>
        <p:spPr/>
        <p:txBody>
          <a:bodyPr/>
          <a:lstStyle/>
          <a:p>
            <a:r>
              <a:rPr lang="cs-CZ" altLang="cs-CZ" sz="3200"/>
              <a:t>Magnetické nanočástice:</a:t>
            </a:r>
            <a:br>
              <a:rPr lang="cs-CZ" altLang="cs-CZ" sz="3200"/>
            </a:br>
            <a:r>
              <a:rPr lang="en-US" altLang="cs-CZ" sz="3200"/>
              <a:t> </a:t>
            </a:r>
            <a:r>
              <a:rPr lang="cs-CZ" altLang="cs-CZ" sz="3200"/>
              <a:t>Kontrastní prostředky pro MRI</a:t>
            </a:r>
            <a:endParaRPr lang="en-US" altLang="cs-CZ" sz="3200"/>
          </a:p>
        </p:txBody>
      </p:sp>
      <p:pic>
        <p:nvPicPr>
          <p:cNvPr id="73731" name="Picture 4">
            <a:extLst>
              <a:ext uri="{FF2B5EF4-FFF2-40B4-BE49-F238E27FC236}">
                <a16:creationId xmlns:a16="http://schemas.microsoft.com/office/drawing/2014/main" id="{A1BE4AB5-56CD-4CCB-BED7-A2324E68E6F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0" y="1371600"/>
            <a:ext cx="8153400" cy="4800600"/>
          </a:xfrm>
          <a:noFill/>
        </p:spPr>
      </p:pic>
      <p:pic>
        <p:nvPicPr>
          <p:cNvPr id="73732" name="Picture 6">
            <a:extLst>
              <a:ext uri="{FF2B5EF4-FFF2-40B4-BE49-F238E27FC236}">
                <a16:creationId xmlns:a16="http://schemas.microsoft.com/office/drawing/2014/main" id="{B04A0E5A-C5D7-419E-97DF-71970711C02A}"/>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638800" y="5638800"/>
            <a:ext cx="3048000" cy="225425"/>
          </a:xfrm>
          <a:noFill/>
        </p:spPr>
      </p:pic>
      <p:sp>
        <p:nvSpPr>
          <p:cNvPr id="73733" name="Rectangle 9">
            <a:extLst>
              <a:ext uri="{FF2B5EF4-FFF2-40B4-BE49-F238E27FC236}">
                <a16:creationId xmlns:a16="http://schemas.microsoft.com/office/drawing/2014/main" id="{B1BD25C5-D819-4DDB-A43F-02A4E7A4042B}"/>
              </a:ext>
            </a:extLst>
          </p:cNvPr>
          <p:cNvSpPr>
            <a:spLocks noChangeArrowheads="1"/>
          </p:cNvSpPr>
          <p:nvPr/>
        </p:nvSpPr>
        <p:spPr bwMode="auto">
          <a:xfrm>
            <a:off x="990600" y="3276600"/>
            <a:ext cx="7696200" cy="1295400"/>
          </a:xfrm>
          <a:prstGeom prst="rect">
            <a:avLst/>
          </a:prstGeom>
          <a:solidFill>
            <a:srgbClr val="FFFF99"/>
          </a:solidFill>
          <a:ln w="9525">
            <a:solidFill>
              <a:srgbClr val="FFFF99"/>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2400"/>
          </a:p>
        </p:txBody>
      </p:sp>
      <p:sp>
        <p:nvSpPr>
          <p:cNvPr id="73734" name="Rectangle 10">
            <a:extLst>
              <a:ext uri="{FF2B5EF4-FFF2-40B4-BE49-F238E27FC236}">
                <a16:creationId xmlns:a16="http://schemas.microsoft.com/office/drawing/2014/main" id="{C49C057E-8B2D-489C-ABD9-D0198E33194C}"/>
              </a:ext>
            </a:extLst>
          </p:cNvPr>
          <p:cNvSpPr>
            <a:spLocks noChangeArrowheads="1"/>
          </p:cNvSpPr>
          <p:nvPr/>
        </p:nvSpPr>
        <p:spPr bwMode="auto">
          <a:xfrm>
            <a:off x="2667000" y="5105400"/>
            <a:ext cx="1447800" cy="914400"/>
          </a:xfrm>
          <a:prstGeom prst="rect">
            <a:avLst/>
          </a:prstGeom>
          <a:solidFill>
            <a:srgbClr val="FFFF99"/>
          </a:solidFill>
          <a:ln w="9525">
            <a:solidFill>
              <a:srgbClr val="FFFF99"/>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2400"/>
          </a:p>
        </p:txBody>
      </p:sp>
      <p:sp>
        <p:nvSpPr>
          <p:cNvPr id="73735" name="Rectangle 11">
            <a:extLst>
              <a:ext uri="{FF2B5EF4-FFF2-40B4-BE49-F238E27FC236}">
                <a16:creationId xmlns:a16="http://schemas.microsoft.com/office/drawing/2014/main" id="{1F46C19F-847F-4DD3-9F6C-7DB65D5229B2}"/>
              </a:ext>
            </a:extLst>
          </p:cNvPr>
          <p:cNvSpPr>
            <a:spLocks noChangeArrowheads="1"/>
          </p:cNvSpPr>
          <p:nvPr/>
        </p:nvSpPr>
        <p:spPr bwMode="auto">
          <a:xfrm>
            <a:off x="4419600" y="2057400"/>
            <a:ext cx="1143000" cy="228600"/>
          </a:xfrm>
          <a:prstGeom prst="rect">
            <a:avLst/>
          </a:prstGeom>
          <a:solidFill>
            <a:srgbClr val="FFFF99"/>
          </a:solidFill>
          <a:ln w="9525">
            <a:solidFill>
              <a:srgbClr val="FFFF99"/>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2400"/>
          </a:p>
        </p:txBody>
      </p:sp>
      <p:sp>
        <p:nvSpPr>
          <p:cNvPr id="73736" name="Rectangle 12">
            <a:extLst>
              <a:ext uri="{FF2B5EF4-FFF2-40B4-BE49-F238E27FC236}">
                <a16:creationId xmlns:a16="http://schemas.microsoft.com/office/drawing/2014/main" id="{E8468136-11DB-4B67-B5AC-CD3C0E4E2920}"/>
              </a:ext>
            </a:extLst>
          </p:cNvPr>
          <p:cNvSpPr>
            <a:spLocks noChangeArrowheads="1"/>
          </p:cNvSpPr>
          <p:nvPr/>
        </p:nvSpPr>
        <p:spPr bwMode="auto">
          <a:xfrm>
            <a:off x="5410200" y="2514600"/>
            <a:ext cx="1143000" cy="228600"/>
          </a:xfrm>
          <a:prstGeom prst="rect">
            <a:avLst/>
          </a:prstGeom>
          <a:solidFill>
            <a:srgbClr val="FFFF99"/>
          </a:solidFill>
          <a:ln w="9525">
            <a:solidFill>
              <a:srgbClr val="FFFF99"/>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24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F34B210E-2933-4D7E-BBB5-5352DA20202A}"/>
              </a:ext>
            </a:extLst>
          </p:cNvPr>
          <p:cNvSpPr>
            <a:spLocks noGrp="1" noChangeArrowheads="1"/>
          </p:cNvSpPr>
          <p:nvPr>
            <p:ph type="title"/>
          </p:nvPr>
        </p:nvSpPr>
        <p:spPr>
          <a:noFill/>
        </p:spPr>
        <p:txBody>
          <a:bodyPr/>
          <a:lstStyle/>
          <a:p>
            <a:r>
              <a:rPr lang="cs-CZ" altLang="cs-CZ" sz="3200"/>
              <a:t>Magnetické nanočástice:</a:t>
            </a:r>
            <a:br>
              <a:rPr lang="cs-CZ" altLang="cs-CZ" sz="3200"/>
            </a:br>
            <a:r>
              <a:rPr lang="en-US" altLang="cs-CZ" sz="3200"/>
              <a:t> </a:t>
            </a:r>
            <a:r>
              <a:rPr lang="cs-CZ" altLang="cs-CZ" sz="3200"/>
              <a:t>Kontrastní prostředky pro MRI</a:t>
            </a:r>
            <a:endParaRPr lang="en-US" altLang="cs-CZ" sz="3200"/>
          </a:p>
        </p:txBody>
      </p:sp>
      <p:pic>
        <p:nvPicPr>
          <p:cNvPr id="75779" name="Picture 4">
            <a:extLst>
              <a:ext uri="{FF2B5EF4-FFF2-40B4-BE49-F238E27FC236}">
                <a16:creationId xmlns:a16="http://schemas.microsoft.com/office/drawing/2014/main" id="{0F0679EB-EB71-4BA5-81A6-48888F03D62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200" y="4495800"/>
            <a:ext cx="6781800" cy="1427163"/>
          </a:xfrm>
          <a:noFill/>
        </p:spPr>
      </p:pic>
      <p:pic>
        <p:nvPicPr>
          <p:cNvPr id="75780" name="Picture 8">
            <a:extLst>
              <a:ext uri="{FF2B5EF4-FFF2-40B4-BE49-F238E27FC236}">
                <a16:creationId xmlns:a16="http://schemas.microsoft.com/office/drawing/2014/main" id="{9F663094-D3E3-4BAB-9505-A1CC6FC029C8}"/>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l="12209"/>
          <a:stretch>
            <a:fillRect/>
          </a:stretch>
        </p:blipFill>
        <p:spPr>
          <a:xfrm>
            <a:off x="5410200" y="1447800"/>
            <a:ext cx="3287713" cy="4648200"/>
          </a:xfrm>
          <a:noFill/>
        </p:spPr>
      </p:pic>
      <p:sp>
        <p:nvSpPr>
          <p:cNvPr id="75781" name="Rectangle 10">
            <a:extLst>
              <a:ext uri="{FF2B5EF4-FFF2-40B4-BE49-F238E27FC236}">
                <a16:creationId xmlns:a16="http://schemas.microsoft.com/office/drawing/2014/main" id="{41B78647-2672-4528-A61C-43BFF33AA761}"/>
              </a:ext>
            </a:extLst>
          </p:cNvPr>
          <p:cNvSpPr>
            <a:spLocks noChangeArrowheads="1"/>
          </p:cNvSpPr>
          <p:nvPr/>
        </p:nvSpPr>
        <p:spPr bwMode="auto">
          <a:xfrm>
            <a:off x="457200" y="1676400"/>
            <a:ext cx="480060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cs-CZ" altLang="cs-CZ" sz="1200"/>
              <a:t>TEM mikroskopie – </a:t>
            </a:r>
            <a:r>
              <a:rPr lang="cs-CZ" altLang="cs-CZ" sz="1400" b="1"/>
              <a:t>nanoklastr magnetitu</a:t>
            </a:r>
            <a:r>
              <a:rPr lang="cs-CZ" altLang="cs-CZ" sz="1200"/>
              <a:t>, skládající se z nanočástic magnetitu</a:t>
            </a:r>
          </a:p>
          <a:p>
            <a:pPr>
              <a:spcBef>
                <a:spcPct val="0"/>
              </a:spcBef>
              <a:buFontTx/>
              <a:buNone/>
            </a:pPr>
            <a:endParaRPr lang="cs-CZ" altLang="cs-CZ" sz="1200"/>
          </a:p>
          <a:p>
            <a:pPr>
              <a:spcBef>
                <a:spcPct val="0"/>
              </a:spcBef>
              <a:buFontTx/>
              <a:buNone/>
            </a:pPr>
            <a:endParaRPr lang="cs-CZ" altLang="cs-CZ" sz="800"/>
          </a:p>
          <a:p>
            <a:pPr>
              <a:spcBef>
                <a:spcPct val="0"/>
              </a:spcBef>
              <a:buFontTx/>
              <a:buNone/>
            </a:pPr>
            <a:r>
              <a:rPr lang="cs-CZ" altLang="cs-CZ" sz="1600"/>
              <a:t>Využití magnetických nanočástic jako kontrastní látky pro MRI zobrazení, v tomto případě sledování distribuce kmenových buněk (jež obsahují tyto nanoklastry) v mozku myší.</a:t>
            </a:r>
          </a:p>
        </p:txBody>
      </p:sp>
      <p:sp>
        <p:nvSpPr>
          <p:cNvPr id="75782" name="Text Box 11">
            <a:extLst>
              <a:ext uri="{FF2B5EF4-FFF2-40B4-BE49-F238E27FC236}">
                <a16:creationId xmlns:a16="http://schemas.microsoft.com/office/drawing/2014/main" id="{5999BF6B-4619-403C-BD69-B70834F14757}"/>
              </a:ext>
            </a:extLst>
          </p:cNvPr>
          <p:cNvSpPr txBox="1">
            <a:spLocks noChangeArrowheads="1"/>
          </p:cNvSpPr>
          <p:nvPr/>
        </p:nvSpPr>
        <p:spPr bwMode="auto">
          <a:xfrm>
            <a:off x="457200" y="4114800"/>
            <a:ext cx="2641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MRI signál magnetických nanočástic</a:t>
            </a:r>
          </a:p>
        </p:txBody>
      </p:sp>
      <p:sp>
        <p:nvSpPr>
          <p:cNvPr id="75783" name="Line 12">
            <a:extLst>
              <a:ext uri="{FF2B5EF4-FFF2-40B4-BE49-F238E27FC236}">
                <a16:creationId xmlns:a16="http://schemas.microsoft.com/office/drawing/2014/main" id="{9F431054-AB57-4205-898F-C52975556C22}"/>
              </a:ext>
            </a:extLst>
          </p:cNvPr>
          <p:cNvSpPr>
            <a:spLocks noChangeShapeType="1"/>
          </p:cNvSpPr>
          <p:nvPr/>
        </p:nvSpPr>
        <p:spPr bwMode="auto">
          <a:xfrm>
            <a:off x="2971800" y="4419600"/>
            <a:ext cx="9906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4" name="Line 13">
            <a:extLst>
              <a:ext uri="{FF2B5EF4-FFF2-40B4-BE49-F238E27FC236}">
                <a16:creationId xmlns:a16="http://schemas.microsoft.com/office/drawing/2014/main" id="{CF74CFB3-2FA6-4088-94E3-137DACB4F230}"/>
              </a:ext>
            </a:extLst>
          </p:cNvPr>
          <p:cNvSpPr>
            <a:spLocks noChangeShapeType="1"/>
          </p:cNvSpPr>
          <p:nvPr/>
        </p:nvSpPr>
        <p:spPr bwMode="auto">
          <a:xfrm flipH="1">
            <a:off x="2819400" y="4419600"/>
            <a:ext cx="762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5" name="Line 14">
            <a:extLst>
              <a:ext uri="{FF2B5EF4-FFF2-40B4-BE49-F238E27FC236}">
                <a16:creationId xmlns:a16="http://schemas.microsoft.com/office/drawing/2014/main" id="{7DBD7725-C469-4631-A290-4337F17426E8}"/>
              </a:ext>
            </a:extLst>
          </p:cNvPr>
          <p:cNvSpPr>
            <a:spLocks noChangeShapeType="1"/>
          </p:cNvSpPr>
          <p:nvPr/>
        </p:nvSpPr>
        <p:spPr bwMode="auto">
          <a:xfrm flipH="1">
            <a:off x="1600200" y="4419600"/>
            <a:ext cx="1219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6" name="Text Box 15">
            <a:extLst>
              <a:ext uri="{FF2B5EF4-FFF2-40B4-BE49-F238E27FC236}">
                <a16:creationId xmlns:a16="http://schemas.microsoft.com/office/drawing/2014/main" id="{22D9CF35-DDEC-4E28-B00B-F31BC8596E85}"/>
              </a:ext>
            </a:extLst>
          </p:cNvPr>
          <p:cNvSpPr txBox="1">
            <a:spLocks noChangeArrowheads="1"/>
          </p:cNvSpPr>
          <p:nvPr/>
        </p:nvSpPr>
        <p:spPr bwMode="auto">
          <a:xfrm>
            <a:off x="609600" y="3429000"/>
            <a:ext cx="4572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Chunfu Zhang et al., High MR sensitive fluorescent magnetite nanocluster for stem cell tracking in ischemic mouse brain, </a:t>
            </a:r>
            <a:r>
              <a:rPr lang="cs-CZ" altLang="cs-CZ" sz="1000" i="1"/>
              <a:t>Nanomedicine: Nanotechnology, Biology and Medicine</a:t>
            </a:r>
            <a:r>
              <a:rPr lang="cs-CZ" altLang="cs-CZ" sz="1000"/>
              <a:t>, </a:t>
            </a:r>
            <a:r>
              <a:rPr lang="cs-CZ" altLang="cs-CZ" sz="1000" i="1"/>
              <a:t>Available online 8 April 2011</a:t>
            </a:r>
            <a:r>
              <a:rPr lang="cs-CZ" altLang="cs-CZ" sz="1000"/>
              <a:t> </a:t>
            </a:r>
          </a:p>
          <a:p>
            <a:pPr>
              <a:spcBef>
                <a:spcPct val="0"/>
              </a:spcBef>
              <a:buFontTx/>
              <a:buNone/>
            </a:pPr>
            <a:endParaRPr lang="cs-CZ" altLang="cs-CZ" sz="1000"/>
          </a:p>
          <a:p>
            <a:pPr>
              <a:spcBef>
                <a:spcPct val="0"/>
              </a:spcBef>
              <a:buFontTx/>
              <a:buNone/>
            </a:pPr>
            <a:endParaRPr lang="cs-CZ" altLang="cs-CZ" sz="1000"/>
          </a:p>
        </p:txBody>
      </p:sp>
      <p:pic>
        <p:nvPicPr>
          <p:cNvPr id="2" name="54.m4a">
            <a:hlinkClick r:id="" action="ppaction://media"/>
            <a:extLst>
              <a:ext uri="{FF2B5EF4-FFF2-40B4-BE49-F238E27FC236}">
                <a16:creationId xmlns:a16="http://schemas.microsoft.com/office/drawing/2014/main" id="{8D88C5B3-C915-4C78-95C6-FA82348EB64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52400" y="1000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D97F5D2A-7BD2-451B-9629-A73F0A103DF5}"/>
              </a:ext>
            </a:extLst>
          </p:cNvPr>
          <p:cNvSpPr>
            <a:spLocks noGrp="1" noChangeArrowheads="1"/>
          </p:cNvSpPr>
          <p:nvPr>
            <p:ph type="title"/>
          </p:nvPr>
        </p:nvSpPr>
        <p:spPr/>
        <p:txBody>
          <a:bodyPr/>
          <a:lstStyle/>
          <a:p>
            <a:r>
              <a:rPr lang="cs-CZ" altLang="cs-CZ" sz="3200"/>
              <a:t>Magnetické nanočástice:</a:t>
            </a:r>
            <a:br>
              <a:rPr lang="cs-CZ" altLang="cs-CZ" sz="3200"/>
            </a:br>
            <a:r>
              <a:rPr lang="en-US" altLang="cs-CZ" sz="3200"/>
              <a:t> </a:t>
            </a:r>
            <a:r>
              <a:rPr lang="cs-CZ" altLang="cs-CZ" sz="3200"/>
              <a:t>Kontrastní prostředky pro MRI</a:t>
            </a:r>
            <a:endParaRPr lang="en-US" altLang="cs-CZ" sz="3200"/>
          </a:p>
        </p:txBody>
      </p:sp>
      <p:sp>
        <p:nvSpPr>
          <p:cNvPr id="76803" name="Rectangle 3">
            <a:extLst>
              <a:ext uri="{FF2B5EF4-FFF2-40B4-BE49-F238E27FC236}">
                <a16:creationId xmlns:a16="http://schemas.microsoft.com/office/drawing/2014/main" id="{439314C2-91E7-47D1-9B3F-009436BD816F}"/>
              </a:ext>
            </a:extLst>
          </p:cNvPr>
          <p:cNvSpPr>
            <a:spLocks noGrp="1" noChangeArrowheads="1"/>
          </p:cNvSpPr>
          <p:nvPr>
            <p:ph type="body" idx="1"/>
          </p:nvPr>
        </p:nvSpPr>
        <p:spPr>
          <a:xfrm>
            <a:off x="685800" y="1447800"/>
            <a:ext cx="7772400" cy="609600"/>
          </a:xfrm>
        </p:spPr>
        <p:txBody>
          <a:bodyPr/>
          <a:lstStyle/>
          <a:p>
            <a:r>
              <a:rPr lang="en-US" altLang="cs-CZ" sz="900" i="1"/>
              <a:t>Magnetic resonance and fluorescence imaging of doxorubicin-loaded nanoparticles using a novel in vivo model</a:t>
            </a:r>
            <a:r>
              <a:rPr lang="cs-CZ" altLang="cs-CZ" sz="900" i="1"/>
              <a:t>,</a:t>
            </a:r>
            <a:r>
              <a:rPr lang="en-US" altLang="cs-CZ" sz="900" i="1"/>
              <a:t> Ahmet Erten, Wolf Wrasidlo, Miriam Scadeng, Sadik Esener, Robert M. Hoffman, Michael Bouvet, Milan Makale</a:t>
            </a:r>
            <a:r>
              <a:rPr lang="cs-CZ" altLang="cs-CZ" sz="900" i="1"/>
              <a:t>,</a:t>
            </a:r>
            <a:r>
              <a:rPr lang="en-US" altLang="cs-CZ" sz="900" i="1"/>
              <a:t> Pages 797-807</a:t>
            </a:r>
            <a:r>
              <a:rPr lang="cs-CZ" altLang="cs-CZ" sz="900" i="1"/>
              <a:t>, </a:t>
            </a:r>
            <a:br>
              <a:rPr lang="en-US" altLang="cs-CZ" sz="900" i="1"/>
            </a:br>
            <a:r>
              <a:rPr lang="en-US" altLang="cs-CZ" sz="900" i="1"/>
              <a:t>Nanomedicine: Nanotechnology, Biology, and Medicine 6 (2010)</a:t>
            </a:r>
          </a:p>
        </p:txBody>
      </p:sp>
      <p:pic>
        <p:nvPicPr>
          <p:cNvPr id="76804" name="Picture 4">
            <a:extLst>
              <a:ext uri="{FF2B5EF4-FFF2-40B4-BE49-F238E27FC236}">
                <a16:creationId xmlns:a16="http://schemas.microsoft.com/office/drawing/2014/main" id="{05B55621-9107-4B6F-88F1-762BEA2D4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895600"/>
            <a:ext cx="27432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5">
            <a:extLst>
              <a:ext uri="{FF2B5EF4-FFF2-40B4-BE49-F238E27FC236}">
                <a16:creationId xmlns:a16="http://schemas.microsoft.com/office/drawing/2014/main" id="{34CF8D1B-38C1-4A10-86F4-BF70D04B2AC0}"/>
              </a:ext>
            </a:extLst>
          </p:cNvPr>
          <p:cNvSpPr txBox="1">
            <a:spLocks noChangeArrowheads="1"/>
          </p:cNvSpPr>
          <p:nvPr/>
        </p:nvSpPr>
        <p:spPr bwMode="auto">
          <a:xfrm>
            <a:off x="1143000" y="4343400"/>
            <a:ext cx="1231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(polyethylenglykol)</a:t>
            </a:r>
            <a:endParaRPr lang="en-US" altLang="cs-CZ" sz="1000"/>
          </a:p>
        </p:txBody>
      </p:sp>
      <p:sp>
        <p:nvSpPr>
          <p:cNvPr id="76806" name="Text Box 6">
            <a:extLst>
              <a:ext uri="{FF2B5EF4-FFF2-40B4-BE49-F238E27FC236}">
                <a16:creationId xmlns:a16="http://schemas.microsoft.com/office/drawing/2014/main" id="{F885BB7A-A27F-4772-A598-C800EAF942A0}"/>
              </a:ext>
            </a:extLst>
          </p:cNvPr>
          <p:cNvSpPr txBox="1">
            <a:spLocks noChangeArrowheads="1"/>
          </p:cNvSpPr>
          <p:nvPr/>
        </p:nvSpPr>
        <p:spPr bwMode="auto">
          <a:xfrm>
            <a:off x="1447800" y="1981200"/>
            <a:ext cx="723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a:t>Kombinace kontrastního prostředku MRI, cíleného transportu léčiva a fluorescenční sondy</a:t>
            </a:r>
            <a:endParaRPr lang="en-US" altLang="cs-CZ" sz="1800" b="1"/>
          </a:p>
        </p:txBody>
      </p:sp>
      <p:sp>
        <p:nvSpPr>
          <p:cNvPr id="76807" name="Rectangle 7">
            <a:extLst>
              <a:ext uri="{FF2B5EF4-FFF2-40B4-BE49-F238E27FC236}">
                <a16:creationId xmlns:a16="http://schemas.microsoft.com/office/drawing/2014/main" id="{BC2297FE-54E7-4D17-A70E-43D1A1FE3EBE}"/>
              </a:ext>
            </a:extLst>
          </p:cNvPr>
          <p:cNvSpPr>
            <a:spLocks noChangeArrowheads="1"/>
          </p:cNvSpPr>
          <p:nvPr/>
        </p:nvSpPr>
        <p:spPr bwMode="auto">
          <a:xfrm>
            <a:off x="762000" y="4648200"/>
            <a:ext cx="36576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800"/>
              <a:t>Schematic of a multifunctional nanoparticle for MR contrast and</a:t>
            </a:r>
            <a:r>
              <a:rPr lang="cs-CZ" altLang="cs-CZ" sz="800"/>
              <a:t> </a:t>
            </a:r>
            <a:r>
              <a:rPr lang="en-US" altLang="cs-CZ" sz="800"/>
              <a:t>drug delivery. The inner core is composed of iron oxide encapsulated by</a:t>
            </a:r>
            <a:r>
              <a:rPr lang="cs-CZ" altLang="cs-CZ" sz="800"/>
              <a:t> </a:t>
            </a:r>
            <a:r>
              <a:rPr lang="en-US" altLang="cs-CZ" sz="800"/>
              <a:t>cross-linked dextran, which is the site of drug loading. The outer shell of the</a:t>
            </a:r>
            <a:r>
              <a:rPr lang="cs-CZ" altLang="cs-CZ" sz="800"/>
              <a:t> </a:t>
            </a:r>
            <a:r>
              <a:rPr lang="en-US" altLang="cs-CZ" sz="800"/>
              <a:t>nanoparticle is decorated with poly(ethylene glycol) (PEG) and can be</a:t>
            </a:r>
            <a:r>
              <a:rPr lang="cs-CZ" altLang="cs-CZ" sz="800"/>
              <a:t> </a:t>
            </a:r>
            <a:r>
              <a:rPr lang="en-US" altLang="cs-CZ" sz="800"/>
              <a:t>covalently attached to targeting </a:t>
            </a:r>
            <a:r>
              <a:rPr lang="cs-CZ" altLang="cs-CZ" sz="800"/>
              <a:t>functional groups </a:t>
            </a:r>
            <a:r>
              <a:rPr lang="en-US" altLang="cs-CZ" sz="800"/>
              <a:t>. The particle undergoes sterile</a:t>
            </a:r>
            <a:r>
              <a:rPr lang="cs-CZ" altLang="cs-CZ" sz="800"/>
              <a:t> </a:t>
            </a:r>
            <a:r>
              <a:rPr lang="en-US" altLang="cs-CZ" sz="800"/>
              <a:t>filtration though 0.2-μm sterile filters and has a shelf-life of at least 4 weeks.</a:t>
            </a:r>
          </a:p>
        </p:txBody>
      </p:sp>
      <p:pic>
        <p:nvPicPr>
          <p:cNvPr id="76808" name="Picture 8">
            <a:extLst>
              <a:ext uri="{FF2B5EF4-FFF2-40B4-BE49-F238E27FC236}">
                <a16:creationId xmlns:a16="http://schemas.microsoft.com/office/drawing/2014/main" id="{771C3206-B286-4FA1-B650-0E700CB59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743200"/>
            <a:ext cx="2103438"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9" name="Text Box 9">
            <a:extLst>
              <a:ext uri="{FF2B5EF4-FFF2-40B4-BE49-F238E27FC236}">
                <a16:creationId xmlns:a16="http://schemas.microsoft.com/office/drawing/2014/main" id="{54F0546A-49B3-4B46-82BA-90B1AC8EC1DA}"/>
              </a:ext>
            </a:extLst>
          </p:cNvPr>
          <p:cNvSpPr txBox="1">
            <a:spLocks noChangeArrowheads="1"/>
          </p:cNvSpPr>
          <p:nvPr/>
        </p:nvSpPr>
        <p:spPr bwMode="auto">
          <a:xfrm>
            <a:off x="6994525" y="2954338"/>
            <a:ext cx="15398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MRI kontrast</a:t>
            </a:r>
          </a:p>
          <a:p>
            <a:pPr>
              <a:spcBef>
                <a:spcPct val="0"/>
              </a:spcBef>
              <a:buFontTx/>
              <a:buNone/>
            </a:pPr>
            <a:r>
              <a:rPr lang="cs-CZ" altLang="cs-CZ" sz="1000"/>
              <a:t>Bez a S kontrastními nanočásticemi</a:t>
            </a:r>
            <a:endParaRPr lang="en-US" altLang="cs-CZ" sz="1000"/>
          </a:p>
        </p:txBody>
      </p:sp>
      <p:sp>
        <p:nvSpPr>
          <p:cNvPr id="76810" name="Line 10">
            <a:extLst>
              <a:ext uri="{FF2B5EF4-FFF2-40B4-BE49-F238E27FC236}">
                <a16:creationId xmlns:a16="http://schemas.microsoft.com/office/drawing/2014/main" id="{39857B70-8475-479C-AA15-D6ADB6D07C52}"/>
              </a:ext>
            </a:extLst>
          </p:cNvPr>
          <p:cNvSpPr>
            <a:spLocks noChangeShapeType="1"/>
          </p:cNvSpPr>
          <p:nvPr/>
        </p:nvSpPr>
        <p:spPr bwMode="auto">
          <a:xfrm>
            <a:off x="1371600" y="42672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6811" name="Text Box 11">
            <a:extLst>
              <a:ext uri="{FF2B5EF4-FFF2-40B4-BE49-F238E27FC236}">
                <a16:creationId xmlns:a16="http://schemas.microsoft.com/office/drawing/2014/main" id="{044B3AC4-785B-4F3E-BECB-2383F9A8634C}"/>
              </a:ext>
            </a:extLst>
          </p:cNvPr>
          <p:cNvSpPr txBox="1">
            <a:spLocks noChangeArrowheads="1"/>
          </p:cNvSpPr>
          <p:nvPr/>
        </p:nvSpPr>
        <p:spPr bwMode="auto">
          <a:xfrm>
            <a:off x="1295400" y="4114800"/>
            <a:ext cx="5254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800"/>
              <a:t>100 nm</a:t>
            </a:r>
            <a:endParaRPr lang="en-US" altLang="cs-CZ" sz="800"/>
          </a:p>
        </p:txBody>
      </p:sp>
      <p:pic>
        <p:nvPicPr>
          <p:cNvPr id="76812" name="Picture 12">
            <a:extLst>
              <a:ext uri="{FF2B5EF4-FFF2-40B4-BE49-F238E27FC236}">
                <a16:creationId xmlns:a16="http://schemas.microsoft.com/office/drawing/2014/main" id="{3F4010B4-7AFA-4282-AD08-9A24EDE5AF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572000"/>
            <a:ext cx="11430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3" name="Text Box 13">
            <a:extLst>
              <a:ext uri="{FF2B5EF4-FFF2-40B4-BE49-F238E27FC236}">
                <a16:creationId xmlns:a16="http://schemas.microsoft.com/office/drawing/2014/main" id="{7EB874A9-A6AC-48E6-86E7-D64E6B8A5B18}"/>
              </a:ext>
            </a:extLst>
          </p:cNvPr>
          <p:cNvSpPr txBox="1">
            <a:spLocks noChangeArrowheads="1"/>
          </p:cNvSpPr>
          <p:nvPr/>
        </p:nvSpPr>
        <p:spPr bwMode="auto">
          <a:xfrm>
            <a:off x="6629400" y="4724400"/>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Fluorescence navázaných nanočástic v nádorové tkáni</a:t>
            </a:r>
            <a:endParaRPr lang="en-US" altLang="cs-CZ" sz="10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adpis 1">
            <a:extLst>
              <a:ext uri="{FF2B5EF4-FFF2-40B4-BE49-F238E27FC236}">
                <a16:creationId xmlns:a16="http://schemas.microsoft.com/office/drawing/2014/main" id="{A97FA994-978F-4C7D-A96F-AC0AC2738A5D}"/>
              </a:ext>
            </a:extLst>
          </p:cNvPr>
          <p:cNvSpPr>
            <a:spLocks noGrp="1" noChangeArrowheads="1"/>
          </p:cNvSpPr>
          <p:nvPr>
            <p:ph type="title"/>
          </p:nvPr>
        </p:nvSpPr>
        <p:spPr/>
        <p:txBody>
          <a:bodyPr/>
          <a:lstStyle/>
          <a:p>
            <a:r>
              <a:rPr lang="cs-CZ" altLang="cs-CZ" sz="3200"/>
              <a:t>Magnetické nanočástice- léčba infekcí</a:t>
            </a:r>
          </a:p>
        </p:txBody>
      </p:sp>
      <p:sp>
        <p:nvSpPr>
          <p:cNvPr id="77827" name="Zástupný symbol pro obsah 2">
            <a:extLst>
              <a:ext uri="{FF2B5EF4-FFF2-40B4-BE49-F238E27FC236}">
                <a16:creationId xmlns:a16="http://schemas.microsoft.com/office/drawing/2014/main" id="{79323844-C2F3-4B1E-B0DF-9798BD26AA0F}"/>
              </a:ext>
            </a:extLst>
          </p:cNvPr>
          <p:cNvSpPr>
            <a:spLocks noGrp="1" noChangeArrowheads="1"/>
          </p:cNvSpPr>
          <p:nvPr>
            <p:ph idx="1"/>
          </p:nvPr>
        </p:nvSpPr>
        <p:spPr>
          <a:xfrm>
            <a:off x="1066800" y="1219200"/>
            <a:ext cx="7162800" cy="4648200"/>
          </a:xfrm>
        </p:spPr>
        <p:txBody>
          <a:bodyPr/>
          <a:lstStyle/>
          <a:p>
            <a:pPr marL="0" indent="0">
              <a:buFontTx/>
              <a:buNone/>
            </a:pPr>
            <a:r>
              <a:rPr lang="cs-CZ" altLang="cs-CZ" sz="1400"/>
              <a:t>Publikováno NATURE 2014: Základem je </a:t>
            </a:r>
            <a:r>
              <a:rPr lang="cs-CZ" altLang="cs-CZ" sz="1400" b="1"/>
              <a:t>modifikovaný protein -  manózu </a:t>
            </a:r>
            <a:r>
              <a:rPr lang="cs-CZ" altLang="cs-CZ" sz="1400"/>
              <a:t>vázající lektin (MBL).  Ten je součástí přirozeného imunistního systému. Protein na sebe váže více jak 90 různých druhů patogenů a také toxiny které mrtvé bakterie uvolňují. Je rovněž spouštěčem imunitní reakce v případě sepse. Tímto </a:t>
            </a:r>
            <a:r>
              <a:rPr lang="cs-CZ" altLang="cs-CZ" sz="1400" b="1"/>
              <a:t>proteinem vědci obalili nanokuličky</a:t>
            </a:r>
            <a:r>
              <a:rPr lang="cs-CZ" altLang="cs-CZ" sz="1400"/>
              <a:t> z magnetického materiálu.  Patogeny se na jejich povrchu přichycují. Magnetickým polem lze kuličky z krve vychytat a spolu s nimi i patogeny. Poté se vyčištěná krev do organismu zase vrací. (HIV, Ebola)</a:t>
            </a:r>
          </a:p>
          <a:p>
            <a:pPr marL="0" indent="0"/>
            <a:endParaRPr lang="cs-CZ" altLang="cs-CZ" sz="1400"/>
          </a:p>
        </p:txBody>
      </p:sp>
      <p:pic>
        <p:nvPicPr>
          <p:cNvPr id="77828" name="Picture 2" descr="http://www.osel.cz/_popisky/141_/1410860069.jpg">
            <a:extLst>
              <a:ext uri="{FF2B5EF4-FFF2-40B4-BE49-F238E27FC236}">
                <a16:creationId xmlns:a16="http://schemas.microsoft.com/office/drawing/2014/main" id="{EA76C43F-E9A0-4C1D-8E68-705273F06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819400"/>
            <a:ext cx="27432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4" descr="http://www.nature.com/polopoly_fs/7.19813.1410548619%21/image/web_FcMBL-combined.jpg_gen/derivatives/landscape_630/web_FcMBL-combined.jpg">
            <a:extLst>
              <a:ext uri="{FF2B5EF4-FFF2-40B4-BE49-F238E27FC236}">
                <a16:creationId xmlns:a16="http://schemas.microsoft.com/office/drawing/2014/main" id="{2C3AA43A-646E-4CEE-8CA5-B599F9F77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819400"/>
            <a:ext cx="4170363"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descr="http://www.nature.com/polopoly_fs/7.19812.1410548609%21/image/1.15917_device%20photo%20and%20animation.jpg_gen/derivatives/landscape_630/1.15917_device%20photo%20and%20animation.jpg">
            <a:extLst>
              <a:ext uri="{FF2B5EF4-FFF2-40B4-BE49-F238E27FC236}">
                <a16:creationId xmlns:a16="http://schemas.microsoft.com/office/drawing/2014/main" id="{0DE4D073-B0AA-4ED6-953B-271AA857F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724400"/>
            <a:ext cx="3938588"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adpis 1">
            <a:extLst>
              <a:ext uri="{FF2B5EF4-FFF2-40B4-BE49-F238E27FC236}">
                <a16:creationId xmlns:a16="http://schemas.microsoft.com/office/drawing/2014/main" id="{B7785955-6BD4-452A-9C54-C1630F61C65D}"/>
              </a:ext>
            </a:extLst>
          </p:cNvPr>
          <p:cNvSpPr>
            <a:spLocks noGrp="1" noChangeArrowheads="1"/>
          </p:cNvSpPr>
          <p:nvPr>
            <p:ph type="title"/>
          </p:nvPr>
        </p:nvSpPr>
        <p:spPr/>
        <p:txBody>
          <a:bodyPr/>
          <a:lstStyle/>
          <a:p>
            <a:r>
              <a:rPr lang="cs-CZ" altLang="cs-CZ"/>
              <a:t>Magnetické nanočástice - detoxikace</a:t>
            </a:r>
          </a:p>
        </p:txBody>
      </p:sp>
      <p:sp>
        <p:nvSpPr>
          <p:cNvPr id="78851" name="Zástupný symbol pro obsah 2">
            <a:extLst>
              <a:ext uri="{FF2B5EF4-FFF2-40B4-BE49-F238E27FC236}">
                <a16:creationId xmlns:a16="http://schemas.microsoft.com/office/drawing/2014/main" id="{7144DCAD-7FB2-4C25-94AE-56C463CDF3E0}"/>
              </a:ext>
            </a:extLst>
          </p:cNvPr>
          <p:cNvSpPr>
            <a:spLocks noGrp="1" noChangeArrowheads="1"/>
          </p:cNvSpPr>
          <p:nvPr>
            <p:ph idx="1"/>
          </p:nvPr>
        </p:nvSpPr>
        <p:spPr>
          <a:xfrm>
            <a:off x="685800" y="1447800"/>
            <a:ext cx="7772400" cy="1600200"/>
          </a:xfrm>
        </p:spPr>
        <p:txBody>
          <a:bodyPr/>
          <a:lstStyle/>
          <a:p>
            <a:r>
              <a:rPr lang="cs-CZ" altLang="cs-CZ" sz="1600"/>
              <a:t>V případě otravy se nanočástice vstříknou do krevního oběhu, kde "sesbírají" toxické látky – pomocí specifické vazby skrze povrchovou úpravu nanočástic. Krev následně projde speciálně upraveným dialyzačním přístrojem, který z ní pomocí magnetu odstraní nanočástice i s toxickou látkou. Vedlejší účinky takové terapie údajně nehrozí. Silné magnetické pole podle dřívějších studií nemá na lidskou krev negativní efekt, a to i přesto, že krevní barvivo hemoglobin obsahuje ionty železa. </a:t>
            </a:r>
          </a:p>
        </p:txBody>
      </p:sp>
      <p:pic>
        <p:nvPicPr>
          <p:cNvPr id="78852" name="Picture 2">
            <a:extLst>
              <a:ext uri="{FF2B5EF4-FFF2-40B4-BE49-F238E27FC236}">
                <a16:creationId xmlns:a16="http://schemas.microsoft.com/office/drawing/2014/main" id="{9480B48D-F86C-474F-8B12-3500F6453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10000"/>
            <a:ext cx="4114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Obdélník 4">
            <a:extLst>
              <a:ext uri="{FF2B5EF4-FFF2-40B4-BE49-F238E27FC236}">
                <a16:creationId xmlns:a16="http://schemas.microsoft.com/office/drawing/2014/main" id="{255D60F3-7224-416E-9BAC-BF2E6DDB8A76}"/>
              </a:ext>
            </a:extLst>
          </p:cNvPr>
          <p:cNvSpPr>
            <a:spLocks noChangeArrowheads="1"/>
          </p:cNvSpPr>
          <p:nvPr/>
        </p:nvSpPr>
        <p:spPr bwMode="auto">
          <a:xfrm>
            <a:off x="914400" y="57308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000">
                <a:latin typeface="AdvSCASBDI"/>
              </a:rPr>
              <a:t>Scheme 1.</a:t>
            </a:r>
            <a:r>
              <a:rPr lang="en-US" altLang="cs-CZ" sz="1000">
                <a:latin typeface="AdvSCASF"/>
              </a:rPr>
              <a:t> BODIPY-functionalized magnetic silica nanoparticles</a:t>
            </a:r>
          </a:p>
          <a:p>
            <a:pPr>
              <a:spcBef>
                <a:spcPct val="0"/>
              </a:spcBef>
              <a:buFontTx/>
              <a:buNone/>
            </a:pPr>
            <a:r>
              <a:rPr lang="cs-CZ" altLang="cs-CZ" sz="1000">
                <a:latin typeface="AdvSCASFBD"/>
              </a:rPr>
              <a:t>1</a:t>
            </a:r>
            <a:r>
              <a:rPr lang="cs-CZ" altLang="cs-CZ" sz="1000">
                <a:latin typeface="AdvSCASF"/>
              </a:rPr>
              <a:t>.</a:t>
            </a:r>
            <a:endParaRPr lang="cs-CZ" altLang="cs-CZ" sz="1000"/>
          </a:p>
        </p:txBody>
      </p:sp>
      <p:sp>
        <p:nvSpPr>
          <p:cNvPr id="78854" name="Obdélník 5">
            <a:extLst>
              <a:ext uri="{FF2B5EF4-FFF2-40B4-BE49-F238E27FC236}">
                <a16:creationId xmlns:a16="http://schemas.microsoft.com/office/drawing/2014/main" id="{6EF7F1AF-05CE-47FE-87C1-958195A4D366}"/>
              </a:ext>
            </a:extLst>
          </p:cNvPr>
          <p:cNvSpPr>
            <a:spLocks noChangeArrowheads="1"/>
          </p:cNvSpPr>
          <p:nvPr/>
        </p:nvSpPr>
        <p:spPr bwMode="auto">
          <a:xfrm>
            <a:off x="1066800" y="3302000"/>
            <a:ext cx="7848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900" i="1"/>
              <a:t>A Selective Fluoroionophore Based on BODIPY-functionalized</a:t>
            </a:r>
            <a:r>
              <a:rPr lang="cs-CZ" altLang="cs-CZ" sz="900" i="1"/>
              <a:t> </a:t>
            </a:r>
            <a:r>
              <a:rPr lang="en-US" altLang="cs-CZ" sz="900" i="1"/>
              <a:t>Magnetic Silica Nanoparticles: Removal of Pb2+ from Human Blood</a:t>
            </a:r>
            <a:r>
              <a:rPr lang="cs-CZ" altLang="cs-CZ" sz="900" i="1"/>
              <a:t>, Hye Young Lee, Doo Ri Bae, Ji Chan Park, Hyunjoon Song, Won Seok Han, and</a:t>
            </a:r>
          </a:p>
          <a:p>
            <a:pPr>
              <a:spcBef>
                <a:spcPct val="0"/>
              </a:spcBef>
              <a:buFontTx/>
              <a:buNone/>
            </a:pPr>
            <a:r>
              <a:rPr lang="cs-CZ" altLang="cs-CZ" sz="900" i="1"/>
              <a:t>Jong Hwa Jung, </a:t>
            </a:r>
            <a:r>
              <a:rPr lang="de-DE" altLang="cs-CZ" sz="900" i="1">
                <a:latin typeface="AdvSCASI"/>
              </a:rPr>
              <a:t>Angew. Chem. Int. Ed. </a:t>
            </a:r>
            <a:r>
              <a:rPr lang="de-DE" altLang="cs-CZ" sz="900" i="1">
                <a:latin typeface="AdvSCASBD"/>
              </a:rPr>
              <a:t>2009</a:t>
            </a:r>
            <a:r>
              <a:rPr lang="de-DE" altLang="cs-CZ" sz="900" i="1">
                <a:latin typeface="AdvSCAS"/>
              </a:rPr>
              <a:t>, </a:t>
            </a:r>
            <a:r>
              <a:rPr lang="de-DE" altLang="cs-CZ" sz="900" i="1">
                <a:latin typeface="AdvSCASI"/>
              </a:rPr>
              <a:t>48</a:t>
            </a:r>
            <a:r>
              <a:rPr lang="de-DE" altLang="cs-CZ" sz="900" i="1">
                <a:latin typeface="AdvSCAS"/>
              </a:rPr>
              <a:t>, 1239 –1243</a:t>
            </a:r>
            <a:endParaRPr lang="cs-CZ" altLang="cs-CZ" sz="900" i="1"/>
          </a:p>
        </p:txBody>
      </p:sp>
      <p:sp>
        <p:nvSpPr>
          <p:cNvPr id="78855" name="TextovéPole 6">
            <a:extLst>
              <a:ext uri="{FF2B5EF4-FFF2-40B4-BE49-F238E27FC236}">
                <a16:creationId xmlns:a16="http://schemas.microsoft.com/office/drawing/2014/main" id="{6FBF9CE9-DFF7-48DC-BE29-241088F97366}"/>
              </a:ext>
            </a:extLst>
          </p:cNvPr>
          <p:cNvSpPr txBox="1">
            <a:spLocks noChangeArrowheads="1"/>
          </p:cNvSpPr>
          <p:nvPr/>
        </p:nvSpPr>
        <p:spPr bwMode="auto">
          <a:xfrm>
            <a:off x="5334000" y="3886200"/>
            <a:ext cx="30099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a:t>Experimentálně ověřený postup pro odstranění iontů olova pomocí magnetických nanočástic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descr="C:\Users\Bernard\Desktop\nanospider.jpg">
            <a:extLst>
              <a:ext uri="{FF2B5EF4-FFF2-40B4-BE49-F238E27FC236}">
                <a16:creationId xmlns:a16="http://schemas.microsoft.com/office/drawing/2014/main" id="{A64D94CB-67E5-40C8-A541-E6EA6E3C9F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733800"/>
            <a:ext cx="3581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Nadpis 1">
            <a:extLst>
              <a:ext uri="{FF2B5EF4-FFF2-40B4-BE49-F238E27FC236}">
                <a16:creationId xmlns:a16="http://schemas.microsoft.com/office/drawing/2014/main" id="{1035E094-94EA-4F04-9DA5-F0242B9746FD}"/>
              </a:ext>
            </a:extLst>
          </p:cNvPr>
          <p:cNvSpPr>
            <a:spLocks noGrp="1" noChangeArrowheads="1"/>
          </p:cNvSpPr>
          <p:nvPr>
            <p:ph type="title"/>
          </p:nvPr>
        </p:nvSpPr>
        <p:spPr/>
        <p:txBody>
          <a:bodyPr/>
          <a:lstStyle/>
          <a:p>
            <a:r>
              <a:rPr lang="cs-CZ" altLang="cs-CZ"/>
              <a:t>Nanovlákna</a:t>
            </a:r>
          </a:p>
        </p:txBody>
      </p:sp>
      <p:sp>
        <p:nvSpPr>
          <p:cNvPr id="79876" name="Zástupný symbol pro obsah 2">
            <a:extLst>
              <a:ext uri="{FF2B5EF4-FFF2-40B4-BE49-F238E27FC236}">
                <a16:creationId xmlns:a16="http://schemas.microsoft.com/office/drawing/2014/main" id="{D7BA99C5-327C-4E37-93EA-3EF4C5C33264}"/>
              </a:ext>
            </a:extLst>
          </p:cNvPr>
          <p:cNvSpPr>
            <a:spLocks noGrp="1" noChangeArrowheads="1"/>
          </p:cNvSpPr>
          <p:nvPr>
            <p:ph idx="1"/>
          </p:nvPr>
        </p:nvSpPr>
        <p:spPr>
          <a:xfrm>
            <a:off x="685800" y="1447800"/>
            <a:ext cx="7772400" cy="2133600"/>
          </a:xfrm>
        </p:spPr>
        <p:txBody>
          <a:bodyPr/>
          <a:lstStyle/>
          <a:p>
            <a:r>
              <a:rPr lang="cs-CZ" altLang="cs-CZ" sz="2000"/>
              <a:t>Rozměrově desítky až stovky nanometrů v průměru</a:t>
            </a:r>
          </a:p>
          <a:p>
            <a:r>
              <a:rPr lang="cs-CZ" altLang="cs-CZ" sz="2000"/>
              <a:t>Výroba – nejčastěji elektrohydrodynamickou atomizací roztoku polymeru – např. poly-caprolacton (biodegradabilní), chitosan, fibrogen, polyvinylalkohol, … – (přístroj electrospinner)</a:t>
            </a:r>
          </a:p>
          <a:p>
            <a:r>
              <a:rPr lang="cs-CZ" altLang="cs-CZ" sz="2000"/>
              <a:t>Možnost „uzavírání“ dalších látek a molekul do nitra nanovlákna -funkcionalizace  </a:t>
            </a:r>
          </a:p>
        </p:txBody>
      </p:sp>
      <p:pic>
        <p:nvPicPr>
          <p:cNvPr id="79877" name="Picture 3">
            <a:extLst>
              <a:ext uri="{FF2B5EF4-FFF2-40B4-BE49-F238E27FC236}">
                <a16:creationId xmlns:a16="http://schemas.microsoft.com/office/drawing/2014/main" id="{C2CA8A78-996B-48B7-B2FF-3B64E6003D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4267200"/>
            <a:ext cx="3225800"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8" name="Picture 4">
            <a:extLst>
              <a:ext uri="{FF2B5EF4-FFF2-40B4-BE49-F238E27FC236}">
                <a16:creationId xmlns:a16="http://schemas.microsoft.com/office/drawing/2014/main" id="{90757F90-7D87-475A-872C-A4C5824E78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3276600"/>
            <a:ext cx="2773363" cy="193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58.m4a">
            <a:hlinkClick r:id="" action="ppaction://media"/>
            <a:extLst>
              <a:ext uri="{FF2B5EF4-FFF2-40B4-BE49-F238E27FC236}">
                <a16:creationId xmlns:a16="http://schemas.microsoft.com/office/drawing/2014/main" id="{73A3937A-7A98-4529-8E2D-FBD0E2D9E7E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304800" y="1825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a:extLst>
              <a:ext uri="{FF2B5EF4-FFF2-40B4-BE49-F238E27FC236}">
                <a16:creationId xmlns:a16="http://schemas.microsoft.com/office/drawing/2014/main" id="{F9BFD37C-A45C-4FB3-9111-68ECC465F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971800"/>
            <a:ext cx="5776913" cy="319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899" name="Nadpis 1">
            <a:extLst>
              <a:ext uri="{FF2B5EF4-FFF2-40B4-BE49-F238E27FC236}">
                <a16:creationId xmlns:a16="http://schemas.microsoft.com/office/drawing/2014/main" id="{75A8FA7F-D67F-43B5-911B-FEAB6E0EF5BD}"/>
              </a:ext>
            </a:extLst>
          </p:cNvPr>
          <p:cNvSpPr>
            <a:spLocks noGrp="1" noChangeArrowheads="1"/>
          </p:cNvSpPr>
          <p:nvPr>
            <p:ph type="title"/>
          </p:nvPr>
        </p:nvSpPr>
        <p:spPr/>
        <p:txBody>
          <a:bodyPr/>
          <a:lstStyle/>
          <a:p>
            <a:r>
              <a:rPr lang="cs-CZ" altLang="cs-CZ"/>
              <a:t>Nanovláka</a:t>
            </a:r>
          </a:p>
        </p:txBody>
      </p:sp>
      <p:sp>
        <p:nvSpPr>
          <p:cNvPr id="4" name="TextovéPole 3">
            <a:extLst>
              <a:ext uri="{FF2B5EF4-FFF2-40B4-BE49-F238E27FC236}">
                <a16:creationId xmlns:a16="http://schemas.microsoft.com/office/drawing/2014/main" id="{251C2710-812C-401C-AAE6-40893C31EDE4}"/>
              </a:ext>
            </a:extLst>
          </p:cNvPr>
          <p:cNvSpPr txBox="1"/>
          <p:nvPr/>
        </p:nvSpPr>
        <p:spPr>
          <a:xfrm>
            <a:off x="685800" y="1066800"/>
            <a:ext cx="8229600" cy="2554288"/>
          </a:xfrm>
          <a:prstGeom prst="rect">
            <a:avLst/>
          </a:prstGeom>
          <a:noFill/>
        </p:spPr>
        <p:txBody>
          <a:bodyPr>
            <a:spAutoFit/>
          </a:bodyPr>
          <a:lstStyle/>
          <a:p>
            <a:pPr>
              <a:defRPr/>
            </a:pPr>
            <a:r>
              <a:rPr lang="cs-CZ" sz="2000" dirty="0"/>
              <a:t>Aplikace:</a:t>
            </a:r>
          </a:p>
          <a:p>
            <a:pPr marL="342900" indent="-342900">
              <a:buFont typeface="Arial" panose="020B0604020202020204" pitchFamily="34" charset="0"/>
              <a:buChar char="•"/>
              <a:defRPr/>
            </a:pPr>
            <a:r>
              <a:rPr lang="cs-CZ" sz="2000" dirty="0"/>
              <a:t>3D kultivační prostředí buněk in vitro</a:t>
            </a:r>
          </a:p>
          <a:p>
            <a:pPr marL="342900" indent="-342900">
              <a:buFont typeface="Arial" panose="020B0604020202020204" pitchFamily="34" charset="0"/>
              <a:buChar char="•"/>
              <a:defRPr/>
            </a:pPr>
            <a:r>
              <a:rPr lang="cs-CZ" sz="2000" dirty="0"/>
              <a:t>Buněčný „</a:t>
            </a:r>
            <a:r>
              <a:rPr lang="cs-CZ" sz="2000" dirty="0" err="1"/>
              <a:t>scaffold</a:t>
            </a:r>
            <a:r>
              <a:rPr lang="cs-CZ" sz="2000" dirty="0"/>
              <a:t>“ – náhrada tkáně – např. kosti, cévy, chrupavky – biodegradabilní, biokompatibilní</a:t>
            </a:r>
          </a:p>
          <a:p>
            <a:pPr marL="342900" indent="-342900">
              <a:buFont typeface="Arial" panose="020B0604020202020204" pitchFamily="34" charset="0"/>
              <a:buChar char="•"/>
              <a:defRPr/>
            </a:pPr>
            <a:r>
              <a:rPr lang="cs-CZ" sz="2000" dirty="0"/>
              <a:t>Obvazový a krycí materiál – „dopování“ antibakteriálními látkami (</a:t>
            </a:r>
            <a:r>
              <a:rPr lang="cs-CZ" sz="2000" dirty="0" err="1"/>
              <a:t>nanoAg</a:t>
            </a:r>
            <a:r>
              <a:rPr lang="cs-CZ" sz="2000" dirty="0"/>
              <a:t>), růstovými faktory, cytostatiky</a:t>
            </a:r>
          </a:p>
          <a:p>
            <a:pPr marL="342900" indent="-342900">
              <a:buFont typeface="Arial" panose="020B0604020202020204" pitchFamily="34" charset="0"/>
              <a:buChar char="•"/>
              <a:defRPr/>
            </a:pPr>
            <a:r>
              <a:rPr lang="cs-CZ" sz="2000" dirty="0"/>
              <a:t>Filtrace, adsorpce látek</a:t>
            </a:r>
          </a:p>
          <a:p>
            <a:pPr marL="342900" indent="-342900">
              <a:buFont typeface="Arial" panose="020B0604020202020204" pitchFamily="34" charset="0"/>
              <a:buChar char="•"/>
              <a:defRPr/>
            </a:pPr>
            <a:r>
              <a:rPr lang="cs-CZ" sz="2000" dirty="0"/>
              <a:t>…  </a:t>
            </a:r>
          </a:p>
        </p:txBody>
      </p:sp>
      <p:sp>
        <p:nvSpPr>
          <p:cNvPr id="80901" name="Obdélník 6">
            <a:extLst>
              <a:ext uri="{FF2B5EF4-FFF2-40B4-BE49-F238E27FC236}">
                <a16:creationId xmlns:a16="http://schemas.microsoft.com/office/drawing/2014/main" id="{3235B03E-F07B-452B-8FC7-6363800A1931}"/>
              </a:ext>
            </a:extLst>
          </p:cNvPr>
          <p:cNvSpPr>
            <a:spLocks noChangeArrowheads="1"/>
          </p:cNvSpPr>
          <p:nvPr/>
        </p:nvSpPr>
        <p:spPr bwMode="auto">
          <a:xfrm>
            <a:off x="228600" y="6178550"/>
            <a:ext cx="4572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800"/>
              <a:t>www.savvysciencepublisher.com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TaniguchiSmall">
            <a:extLst>
              <a:ext uri="{FF2B5EF4-FFF2-40B4-BE49-F238E27FC236}">
                <a16:creationId xmlns:a16="http://schemas.microsoft.com/office/drawing/2014/main" id="{49AC0A19-4BEF-4B15-994A-501FB90F674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81000" y="806450"/>
            <a:ext cx="8153400" cy="4933950"/>
          </a:xfrm>
          <a:noFill/>
        </p:spPr>
      </p:pic>
      <p:cxnSp>
        <p:nvCxnSpPr>
          <p:cNvPr id="12291" name="Přímá spojnice se šipkou 2">
            <a:extLst>
              <a:ext uri="{FF2B5EF4-FFF2-40B4-BE49-F238E27FC236}">
                <a16:creationId xmlns:a16="http://schemas.microsoft.com/office/drawing/2014/main" id="{3B1F0CC7-082E-48ED-99BE-C045A165BA75}"/>
              </a:ext>
            </a:extLst>
          </p:cNvPr>
          <p:cNvCxnSpPr>
            <a:cxnSpLocks noChangeShapeType="1"/>
          </p:cNvCxnSpPr>
          <p:nvPr/>
        </p:nvCxnSpPr>
        <p:spPr bwMode="auto">
          <a:xfrm>
            <a:off x="381000" y="3962400"/>
            <a:ext cx="838200" cy="381000"/>
          </a:xfrm>
          <a:prstGeom prst="straightConnector1">
            <a:avLst/>
          </a:prstGeom>
          <a:noFill/>
          <a:ln w="952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292" name="Ovál 1">
            <a:extLst>
              <a:ext uri="{FF2B5EF4-FFF2-40B4-BE49-F238E27FC236}">
                <a16:creationId xmlns:a16="http://schemas.microsoft.com/office/drawing/2014/main" id="{74EB616F-FFA9-48FB-AAF1-728A3D010D49}"/>
              </a:ext>
            </a:extLst>
          </p:cNvPr>
          <p:cNvSpPr>
            <a:spLocks noChangeArrowheads="1"/>
          </p:cNvSpPr>
          <p:nvPr/>
        </p:nvSpPr>
        <p:spPr bwMode="auto">
          <a:xfrm>
            <a:off x="5257800" y="4724400"/>
            <a:ext cx="762000" cy="7620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Obdélník 4">
            <a:extLst>
              <a:ext uri="{FF2B5EF4-FFF2-40B4-BE49-F238E27FC236}">
                <a16:creationId xmlns:a16="http://schemas.microsoft.com/office/drawing/2014/main" id="{B36C8F97-6C93-40C7-B77C-B12DF135DB00}"/>
              </a:ext>
            </a:extLst>
          </p:cNvPr>
          <p:cNvSpPr>
            <a:spLocks noChangeArrowheads="1"/>
          </p:cNvSpPr>
          <p:nvPr/>
        </p:nvSpPr>
        <p:spPr bwMode="auto">
          <a:xfrm>
            <a:off x="76200" y="5791200"/>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800"/>
              <a:t>http://www.sigmaaldrich.com/content/dam/sigma-aldrich/articles/biowire/spring-2012/synthetic-nanofiber-trachea.jpg</a:t>
            </a:r>
          </a:p>
        </p:txBody>
      </p:sp>
      <p:pic>
        <p:nvPicPr>
          <p:cNvPr id="81923" name="Picture 4">
            <a:extLst>
              <a:ext uri="{FF2B5EF4-FFF2-40B4-BE49-F238E27FC236}">
                <a16:creationId xmlns:a16="http://schemas.microsoft.com/office/drawing/2014/main" id="{84C7BC24-1FA3-48E1-B5BF-75EC43769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44577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24" name="TextovéPole 6">
            <a:extLst>
              <a:ext uri="{FF2B5EF4-FFF2-40B4-BE49-F238E27FC236}">
                <a16:creationId xmlns:a16="http://schemas.microsoft.com/office/drawing/2014/main" id="{EB761574-4E77-4260-A723-2FF535B3B66F}"/>
              </a:ext>
            </a:extLst>
          </p:cNvPr>
          <p:cNvSpPr txBox="1">
            <a:spLocks noChangeArrowheads="1"/>
          </p:cNvSpPr>
          <p:nvPr/>
        </p:nvSpPr>
        <p:spPr bwMode="auto">
          <a:xfrm>
            <a:off x="4953000" y="533400"/>
            <a:ext cx="320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t>Nanovláknová náhrada prudušnice</a:t>
            </a:r>
          </a:p>
          <a:p>
            <a:pPr>
              <a:spcBef>
                <a:spcPct val="0"/>
              </a:spcBef>
              <a:buFontTx/>
              <a:buNone/>
            </a:pPr>
            <a:endParaRPr lang="cs-CZ" altLang="cs-CZ" sz="2400"/>
          </a:p>
        </p:txBody>
      </p:sp>
      <p:pic>
        <p:nvPicPr>
          <p:cNvPr id="81925" name="Picture 5">
            <a:extLst>
              <a:ext uri="{FF2B5EF4-FFF2-40B4-BE49-F238E27FC236}">
                <a16:creationId xmlns:a16="http://schemas.microsoft.com/office/drawing/2014/main" id="{FCD4F8B6-CAD3-4F20-B40C-2314AD9D5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09800"/>
            <a:ext cx="3352800" cy="2652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26" name="TextovéPole 7">
            <a:extLst>
              <a:ext uri="{FF2B5EF4-FFF2-40B4-BE49-F238E27FC236}">
                <a16:creationId xmlns:a16="http://schemas.microsoft.com/office/drawing/2014/main" id="{7130A985-A716-4808-A4CA-25E6681B3994}"/>
              </a:ext>
            </a:extLst>
          </p:cNvPr>
          <p:cNvSpPr txBox="1">
            <a:spLocks noChangeArrowheads="1"/>
          </p:cNvSpPr>
          <p:nvPr/>
        </p:nvSpPr>
        <p:spPr bwMode="auto">
          <a:xfrm>
            <a:off x="3690938" y="2217738"/>
            <a:ext cx="2066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t>Krycí materiál</a:t>
            </a:r>
          </a:p>
        </p:txBody>
      </p:sp>
      <p:sp>
        <p:nvSpPr>
          <p:cNvPr id="81927" name="Obdélník 8">
            <a:extLst>
              <a:ext uri="{FF2B5EF4-FFF2-40B4-BE49-F238E27FC236}">
                <a16:creationId xmlns:a16="http://schemas.microsoft.com/office/drawing/2014/main" id="{F7FCCBB9-1361-478E-A86B-04CAC938E963}"/>
              </a:ext>
            </a:extLst>
          </p:cNvPr>
          <p:cNvSpPr>
            <a:spLocks noChangeArrowheads="1"/>
          </p:cNvSpPr>
          <p:nvPr/>
        </p:nvSpPr>
        <p:spPr bwMode="auto">
          <a:xfrm>
            <a:off x="76200" y="602138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800"/>
              <a:t>http://nanofiberveterinary.com/Images/products-wounds/a.png</a:t>
            </a:r>
          </a:p>
        </p:txBody>
      </p:sp>
      <p:pic>
        <p:nvPicPr>
          <p:cNvPr id="81928" name="Picture 7">
            <a:extLst>
              <a:ext uri="{FF2B5EF4-FFF2-40B4-BE49-F238E27FC236}">
                <a16:creationId xmlns:a16="http://schemas.microsoft.com/office/drawing/2014/main" id="{EC0B65AD-9A32-4FFA-B6A2-7D10F343F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863" y="2046288"/>
            <a:ext cx="2968625" cy="126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9" name="Picture 8">
            <a:extLst>
              <a:ext uri="{FF2B5EF4-FFF2-40B4-BE49-F238E27FC236}">
                <a16:creationId xmlns:a16="http://schemas.microsoft.com/office/drawing/2014/main" id="{D377A016-8737-4087-96A9-B37677DEC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6338" y="3886200"/>
            <a:ext cx="5256212" cy="153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30" name="TextovéPole 9">
            <a:extLst>
              <a:ext uri="{FF2B5EF4-FFF2-40B4-BE49-F238E27FC236}">
                <a16:creationId xmlns:a16="http://schemas.microsoft.com/office/drawing/2014/main" id="{A3971839-887E-43F7-B43C-BF00A13AD6F4}"/>
              </a:ext>
            </a:extLst>
          </p:cNvPr>
          <p:cNvSpPr txBox="1">
            <a:spLocks noChangeArrowheads="1"/>
          </p:cNvSpPr>
          <p:nvPr/>
        </p:nvSpPr>
        <p:spPr bwMode="auto">
          <a:xfrm>
            <a:off x="4521200" y="3424238"/>
            <a:ext cx="464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t>Antibakteriální úprava nanoAg</a:t>
            </a:r>
          </a:p>
        </p:txBody>
      </p:sp>
      <p:pic>
        <p:nvPicPr>
          <p:cNvPr id="81931" name="Picture 9">
            <a:extLst>
              <a:ext uri="{FF2B5EF4-FFF2-40B4-BE49-F238E27FC236}">
                <a16:creationId xmlns:a16="http://schemas.microsoft.com/office/drawing/2014/main" id="{82056009-42B3-4A5E-91F8-9206BA49BB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5675313"/>
            <a:ext cx="457200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90CF40D2-C123-4939-AD0A-52DEAAE1B8AF}"/>
              </a:ext>
            </a:extLst>
          </p:cNvPr>
          <p:cNvSpPr>
            <a:spLocks noGrp="1" noChangeArrowheads="1"/>
          </p:cNvSpPr>
          <p:nvPr>
            <p:ph type="title"/>
          </p:nvPr>
        </p:nvSpPr>
        <p:spPr/>
        <p:txBody>
          <a:bodyPr/>
          <a:lstStyle/>
          <a:p>
            <a:r>
              <a:rPr lang="cs-CZ" altLang="cs-CZ" sz="2000"/>
              <a:t>Nanovlákna</a:t>
            </a:r>
            <a:r>
              <a:rPr lang="en-US" altLang="cs-CZ" sz="2000"/>
              <a:t>: </a:t>
            </a:r>
            <a:r>
              <a:rPr lang="cs-CZ" altLang="cs-CZ" sz="2000"/>
              <a:t>Lékařské aplikace</a:t>
            </a:r>
            <a:r>
              <a:rPr lang="en-US" altLang="cs-CZ" sz="2000"/>
              <a:t> – </a:t>
            </a:r>
            <a:r>
              <a:rPr lang="cs-CZ" altLang="cs-CZ" sz="2000"/>
              <a:t>Vyšetřování a terapie mozku </a:t>
            </a:r>
            <a:r>
              <a:rPr lang="cs-CZ" altLang="cs-CZ" sz="2400" b="1"/>
              <a:t>(fantazie)</a:t>
            </a:r>
            <a:endParaRPr lang="en-US" altLang="cs-CZ" sz="2400" b="1"/>
          </a:p>
        </p:txBody>
      </p:sp>
      <p:sp>
        <p:nvSpPr>
          <p:cNvPr id="82947" name="Rectangle 3">
            <a:extLst>
              <a:ext uri="{FF2B5EF4-FFF2-40B4-BE49-F238E27FC236}">
                <a16:creationId xmlns:a16="http://schemas.microsoft.com/office/drawing/2014/main" id="{15BCE580-387E-46E9-B575-05C1A0CEF84F}"/>
              </a:ext>
            </a:extLst>
          </p:cNvPr>
          <p:cNvSpPr>
            <a:spLocks noGrp="1" noChangeArrowheads="1"/>
          </p:cNvSpPr>
          <p:nvPr>
            <p:ph type="body" sz="half" idx="1"/>
          </p:nvPr>
        </p:nvSpPr>
        <p:spPr>
          <a:xfrm>
            <a:off x="0" y="1295400"/>
            <a:ext cx="4724400" cy="4876800"/>
          </a:xfrm>
        </p:spPr>
        <p:txBody>
          <a:bodyPr/>
          <a:lstStyle/>
          <a:p>
            <a:pPr>
              <a:lnSpc>
                <a:spcPct val="80000"/>
              </a:lnSpc>
            </a:pPr>
            <a:r>
              <a:rPr lang="cs-CZ" altLang="cs-CZ" sz="1800"/>
              <a:t>Svazek nanovláken (nanodrátků) je zaveden cévami do mozku</a:t>
            </a:r>
            <a:r>
              <a:rPr lang="en-US" altLang="cs-CZ" sz="1800"/>
              <a:t>. </a:t>
            </a:r>
            <a:r>
              <a:rPr lang="cs-CZ" altLang="cs-CZ" sz="1800"/>
              <a:t>Zde se nanodrátky rozvětví do nejmenších cév. Každý z nich může být použit pro snímání elektrické aktivity jediného neuronu nebo jejich malé skupiny</a:t>
            </a:r>
            <a:r>
              <a:rPr lang="en-US" altLang="cs-CZ" sz="1800"/>
              <a:t> </a:t>
            </a:r>
            <a:r>
              <a:rPr lang="cs-CZ" altLang="cs-CZ" sz="1800"/>
              <a:t>a tím umožnit přesně zjistit poškození plynoucí ze zranění nebo mozkové mrtvice, zjistit příčinu záchvatů a jiných mozkových abnormalit</a:t>
            </a:r>
            <a:r>
              <a:rPr lang="en-US" altLang="cs-CZ" sz="1800"/>
              <a:t>. </a:t>
            </a:r>
            <a:r>
              <a:rPr lang="cs-CZ" altLang="cs-CZ" sz="1800"/>
              <a:t>Již delší dobu je známo a dnes i terapeuticky využíváno, že lidé trpící Parkinsonovou nemocí mohou pocítit zlepšení po přímém elektrickém dráždění zasažené oblasti mozku</a:t>
            </a:r>
            <a:r>
              <a:rPr lang="en-US" altLang="cs-CZ" sz="1800"/>
              <a:t>.  </a:t>
            </a:r>
            <a:r>
              <a:rPr lang="cs-CZ" altLang="cs-CZ" sz="1800"/>
              <a:t>Stimulace je však prováděna pomocí jehlových elektrod zaváděných přes lebku a mozkovou tkáň, což způsobuje zjizvení mozkové tkáně</a:t>
            </a:r>
            <a:r>
              <a:rPr lang="en-US" altLang="cs-CZ" sz="1800"/>
              <a:t>. </a:t>
            </a:r>
            <a:r>
              <a:rPr lang="cs-CZ" altLang="cs-CZ" sz="1800"/>
              <a:t>Nanodrátky zaváděné cévami by mohly posloužit ke stejnému účelu bez nepříznivých vedlejších účinků</a:t>
            </a:r>
            <a:r>
              <a:rPr lang="en-US" altLang="cs-CZ" sz="1800"/>
              <a:t>. </a:t>
            </a:r>
          </a:p>
          <a:p>
            <a:pPr>
              <a:lnSpc>
                <a:spcPct val="80000"/>
              </a:lnSpc>
            </a:pPr>
            <a:endParaRPr lang="en-US" altLang="cs-CZ" sz="1800"/>
          </a:p>
        </p:txBody>
      </p:sp>
      <p:pic>
        <p:nvPicPr>
          <p:cNvPr id="82948" name="Picture 7" descr="09-07-2005-1">
            <a:extLst>
              <a:ext uri="{FF2B5EF4-FFF2-40B4-BE49-F238E27FC236}">
                <a16:creationId xmlns:a16="http://schemas.microsoft.com/office/drawing/2014/main" id="{208227D7-8E80-41A6-A7DA-2121C808061F}"/>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724400" y="1447800"/>
            <a:ext cx="4267200" cy="2687638"/>
          </a:xfrm>
          <a:noFill/>
        </p:spPr>
      </p:pic>
      <p:pic>
        <p:nvPicPr>
          <p:cNvPr id="2" name="61.m4a">
            <a:hlinkClick r:id="" action="ppaction://media"/>
            <a:extLst>
              <a:ext uri="{FF2B5EF4-FFF2-40B4-BE49-F238E27FC236}">
                <a16:creationId xmlns:a16="http://schemas.microsoft.com/office/drawing/2014/main" id="{709A0E9F-8A20-4380-883B-C30071CAF24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28600" y="2047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CAA0EAB-1053-41E1-A463-6259CD199127}"/>
              </a:ext>
            </a:extLst>
          </p:cNvPr>
          <p:cNvSpPr>
            <a:spLocks noGrp="1" noChangeArrowheads="1"/>
          </p:cNvSpPr>
          <p:nvPr>
            <p:ph type="title"/>
          </p:nvPr>
        </p:nvSpPr>
        <p:spPr/>
        <p:txBody>
          <a:bodyPr/>
          <a:lstStyle/>
          <a:p>
            <a:r>
              <a:rPr lang="cs-CZ" altLang="cs-CZ" sz="3200"/>
              <a:t>Nanovlákna</a:t>
            </a:r>
            <a:r>
              <a:rPr lang="en-US" altLang="cs-CZ" sz="3200"/>
              <a:t>: </a:t>
            </a:r>
            <a:r>
              <a:rPr lang="cs-CZ" altLang="cs-CZ" sz="3200"/>
              <a:t>Lékařské aplikace</a:t>
            </a:r>
            <a:r>
              <a:rPr lang="en-US" altLang="cs-CZ" sz="3200"/>
              <a:t> – </a:t>
            </a:r>
            <a:r>
              <a:rPr lang="cs-CZ" altLang="cs-CZ" sz="3200"/>
              <a:t>Molekulární čidlo znečištění prostředí</a:t>
            </a:r>
            <a:endParaRPr lang="en-US" altLang="cs-CZ" sz="3200"/>
          </a:p>
        </p:txBody>
      </p:sp>
      <p:sp>
        <p:nvSpPr>
          <p:cNvPr id="84995" name="Rectangle 3">
            <a:extLst>
              <a:ext uri="{FF2B5EF4-FFF2-40B4-BE49-F238E27FC236}">
                <a16:creationId xmlns:a16="http://schemas.microsoft.com/office/drawing/2014/main" id="{C47AF375-EB4D-40E0-B9FD-66598D2D1706}"/>
              </a:ext>
            </a:extLst>
          </p:cNvPr>
          <p:cNvSpPr>
            <a:spLocks noGrp="1" noChangeArrowheads="1"/>
          </p:cNvSpPr>
          <p:nvPr>
            <p:ph type="body" idx="1"/>
          </p:nvPr>
        </p:nvSpPr>
        <p:spPr>
          <a:xfrm>
            <a:off x="609600" y="1447800"/>
            <a:ext cx="7848600" cy="4648200"/>
          </a:xfrm>
        </p:spPr>
        <p:txBody>
          <a:bodyPr/>
          <a:lstStyle/>
          <a:p>
            <a:pPr>
              <a:lnSpc>
                <a:spcPct val="90000"/>
              </a:lnSpc>
            </a:pPr>
            <a:r>
              <a:rPr lang="cs-CZ" altLang="cs-CZ" sz="2000"/>
              <a:t>Ve srovnání s běžným optickým vláknem, které se jeví jako slabě stejnoměrně svítící čára, nanovlákna při velkém zvětšení vypadají jako posetá svítícími body nebo perličkami</a:t>
            </a:r>
            <a:r>
              <a:rPr lang="en-US" altLang="cs-CZ" sz="2000"/>
              <a:t>. </a:t>
            </a:r>
            <a:r>
              <a:rPr lang="cs-CZ" altLang="cs-CZ" sz="2000"/>
              <a:t>Tento jev je způsoben tím, že drobné ulpívající částice prachu a nečistot způsobují rozptyl světla procházejícího vláknem</a:t>
            </a:r>
            <a:r>
              <a:rPr lang="en-US" altLang="cs-CZ" sz="2000"/>
              <a:t>. </a:t>
            </a:r>
            <a:r>
              <a:rPr lang="cs-CZ" altLang="cs-CZ" sz="2000"/>
              <a:t>Tato citlivost k povrchové kontaminaci vedla k použití nanovláken jako molekulárních čidel</a:t>
            </a:r>
            <a:r>
              <a:rPr lang="en-US" altLang="cs-CZ" sz="2000"/>
              <a:t>.</a:t>
            </a:r>
          </a:p>
          <a:p>
            <a:pPr>
              <a:lnSpc>
                <a:spcPct val="90000"/>
              </a:lnSpc>
            </a:pPr>
            <a:r>
              <a:rPr lang="cs-CZ" altLang="cs-CZ" sz="2000"/>
              <a:t>Mohou být pokryta vazebnými místy pro různé molekuly vyskytující se v okolním prostředí</a:t>
            </a:r>
            <a:r>
              <a:rPr lang="en-US" altLang="cs-CZ" sz="2000"/>
              <a:t>. </a:t>
            </a:r>
            <a:r>
              <a:rPr lang="cs-CZ" altLang="cs-CZ" sz="2000"/>
              <a:t>Pokud budou skutečně přítomny, spojí se s vazebnými místy a stanou se zdroji světla (necháme-li světlo procházet vláknem)</a:t>
            </a:r>
            <a:r>
              <a:rPr lang="en-US" altLang="cs-CZ" sz="2000"/>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a:extLst>
              <a:ext uri="{FF2B5EF4-FFF2-40B4-BE49-F238E27FC236}">
                <a16:creationId xmlns:a16="http://schemas.microsoft.com/office/drawing/2014/main" id="{1A1376B7-5E70-4413-AE2B-95D29E83E9FF}"/>
              </a:ext>
            </a:extLst>
          </p:cNvPr>
          <p:cNvSpPr>
            <a:spLocks noGrp="1" noChangeArrowheads="1"/>
          </p:cNvSpPr>
          <p:nvPr>
            <p:ph type="title"/>
          </p:nvPr>
        </p:nvSpPr>
        <p:spPr/>
        <p:txBody>
          <a:bodyPr/>
          <a:lstStyle/>
          <a:p>
            <a:r>
              <a:rPr lang="cs-CZ" altLang="cs-CZ" sz="3200"/>
              <a:t>Nanovlákna</a:t>
            </a:r>
            <a:r>
              <a:rPr lang="en-US" altLang="cs-CZ" sz="3200"/>
              <a:t>: </a:t>
            </a:r>
            <a:r>
              <a:rPr lang="cs-CZ" altLang="cs-CZ" sz="3200"/>
              <a:t>medicínské aplikace</a:t>
            </a:r>
            <a:r>
              <a:rPr lang="en-US" altLang="cs-CZ" sz="3200"/>
              <a:t>: </a:t>
            </a:r>
            <a:r>
              <a:rPr lang="cs-CZ" altLang="cs-CZ" sz="3200"/>
              <a:t>biomolekulární senzor</a:t>
            </a:r>
            <a:endParaRPr lang="en-US" altLang="cs-CZ" sz="3200"/>
          </a:p>
        </p:txBody>
      </p:sp>
      <p:grpSp>
        <p:nvGrpSpPr>
          <p:cNvPr id="87043" name="Group 11">
            <a:extLst>
              <a:ext uri="{FF2B5EF4-FFF2-40B4-BE49-F238E27FC236}">
                <a16:creationId xmlns:a16="http://schemas.microsoft.com/office/drawing/2014/main" id="{53DAB532-383C-4B3A-9A18-3A673D22CA4F}"/>
              </a:ext>
            </a:extLst>
          </p:cNvPr>
          <p:cNvGrpSpPr>
            <a:grpSpLocks/>
          </p:cNvGrpSpPr>
          <p:nvPr/>
        </p:nvGrpSpPr>
        <p:grpSpPr bwMode="auto">
          <a:xfrm>
            <a:off x="381000" y="1524000"/>
            <a:ext cx="8229600" cy="4649788"/>
            <a:chOff x="240" y="960"/>
            <a:chExt cx="5184" cy="2929"/>
          </a:xfrm>
        </p:grpSpPr>
        <p:pic>
          <p:nvPicPr>
            <p:cNvPr id="87044" name="Picture 4">
              <a:extLst>
                <a:ext uri="{FF2B5EF4-FFF2-40B4-BE49-F238E27FC236}">
                  <a16:creationId xmlns:a16="http://schemas.microsoft.com/office/drawing/2014/main" id="{0826B1A0-BD2B-48F6-9773-FBD5AEDBF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960"/>
              <a:ext cx="5184" cy="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Rectangle 9">
              <a:extLst>
                <a:ext uri="{FF2B5EF4-FFF2-40B4-BE49-F238E27FC236}">
                  <a16:creationId xmlns:a16="http://schemas.microsoft.com/office/drawing/2014/main" id="{102AFE03-DACD-4F00-A741-A1D69C6C2DAA}"/>
                </a:ext>
              </a:extLst>
            </p:cNvPr>
            <p:cNvSpPr>
              <a:spLocks noChangeArrowheads="1"/>
            </p:cNvSpPr>
            <p:nvPr/>
          </p:nvSpPr>
          <p:spPr bwMode="auto">
            <a:xfrm>
              <a:off x="4272" y="960"/>
              <a:ext cx="1152" cy="672"/>
            </a:xfrm>
            <a:prstGeom prst="rect">
              <a:avLst/>
            </a:prstGeom>
            <a:solidFill>
              <a:srgbClr val="FFFF99"/>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cs-CZ" sz="1200"/>
                <a:t>Roszek  et al. </a:t>
              </a:r>
            </a:p>
            <a:p>
              <a:pPr algn="ctr">
                <a:spcBef>
                  <a:spcPct val="0"/>
                </a:spcBef>
                <a:buFontTx/>
                <a:buNone/>
              </a:pPr>
              <a:r>
                <a:rPr lang="en-US" altLang="cs-CZ" sz="1200"/>
                <a:t>Medical Nanotechnology</a:t>
              </a: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7C5DF154-DD54-46AA-9E04-9DC8459B66B9}"/>
              </a:ext>
            </a:extLst>
          </p:cNvPr>
          <p:cNvSpPr>
            <a:spLocks noGrp="1" noChangeArrowheads="1"/>
          </p:cNvSpPr>
          <p:nvPr>
            <p:ph type="title"/>
          </p:nvPr>
        </p:nvSpPr>
        <p:spPr/>
        <p:txBody>
          <a:bodyPr/>
          <a:lstStyle/>
          <a:p>
            <a:r>
              <a:rPr lang="cs-CZ" altLang="cs-CZ" sz="3200"/>
              <a:t>Nanovlákna</a:t>
            </a:r>
            <a:r>
              <a:rPr lang="en-US" altLang="cs-CZ" sz="3200"/>
              <a:t>: </a:t>
            </a:r>
            <a:r>
              <a:rPr lang="cs-CZ" altLang="cs-CZ" sz="3200"/>
              <a:t>medicínské aplikace</a:t>
            </a:r>
            <a:r>
              <a:rPr lang="en-US" altLang="cs-CZ" sz="3200"/>
              <a:t>: </a:t>
            </a:r>
            <a:r>
              <a:rPr lang="cs-CZ" altLang="cs-CZ" sz="3200"/>
              <a:t>biomolekulární senzor</a:t>
            </a:r>
            <a:endParaRPr lang="en-US" altLang="cs-CZ" sz="3200"/>
          </a:p>
        </p:txBody>
      </p:sp>
      <p:pic>
        <p:nvPicPr>
          <p:cNvPr id="89091" name="Picture 6">
            <a:extLst>
              <a:ext uri="{FF2B5EF4-FFF2-40B4-BE49-F238E27FC236}">
                <a16:creationId xmlns:a16="http://schemas.microsoft.com/office/drawing/2014/main" id="{21B6CBCE-D728-405B-AB6B-130EB76B182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33400" y="1295400"/>
            <a:ext cx="3810000" cy="2747963"/>
          </a:xfrm>
          <a:noFill/>
        </p:spPr>
      </p:pic>
      <p:sp>
        <p:nvSpPr>
          <p:cNvPr id="89092" name="Text Box 8">
            <a:extLst>
              <a:ext uri="{FF2B5EF4-FFF2-40B4-BE49-F238E27FC236}">
                <a16:creationId xmlns:a16="http://schemas.microsoft.com/office/drawing/2014/main" id="{BB2DDE9E-0E51-4DF9-804B-785F0D5DD579}"/>
              </a:ext>
            </a:extLst>
          </p:cNvPr>
          <p:cNvSpPr txBox="1">
            <a:spLocks noChangeArrowheads="1"/>
          </p:cNvSpPr>
          <p:nvPr/>
        </p:nvSpPr>
        <p:spPr bwMode="auto">
          <a:xfrm>
            <a:off x="5181600" y="1524000"/>
            <a:ext cx="35814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obr. a,b - povrch elektrod v podobě křemíkových nanovláken - vodičů, které jsou na povrchu modifikovány nanočásticemi zlata – výsledkem je voltametrický senzor s vysokou sorpční schopností (velká aktivní plocha v poměru k velikosti senzoru) a vysokou hodnotou vodivosti (v citované práci použito senzoru k detekci sérového albuminu)</a:t>
            </a:r>
          </a:p>
        </p:txBody>
      </p:sp>
      <p:pic>
        <p:nvPicPr>
          <p:cNvPr id="89093" name="Picture 9">
            <a:extLst>
              <a:ext uri="{FF2B5EF4-FFF2-40B4-BE49-F238E27FC236}">
                <a16:creationId xmlns:a16="http://schemas.microsoft.com/office/drawing/2014/main" id="{C2EADD98-EC0A-4FCE-BE5A-AEB58A65EE0B}"/>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143000" y="3276600"/>
            <a:ext cx="3810000" cy="2741613"/>
          </a:xfrm>
          <a:noFill/>
        </p:spPr>
      </p:pic>
      <p:sp>
        <p:nvSpPr>
          <p:cNvPr id="89094" name="Rectangle 11">
            <a:extLst>
              <a:ext uri="{FF2B5EF4-FFF2-40B4-BE49-F238E27FC236}">
                <a16:creationId xmlns:a16="http://schemas.microsoft.com/office/drawing/2014/main" id="{E7FBA6CE-7F7E-42BE-AA21-D1240EE98232}"/>
              </a:ext>
            </a:extLst>
          </p:cNvPr>
          <p:cNvSpPr>
            <a:spLocks noChangeArrowheads="1"/>
          </p:cNvSpPr>
          <p:nvPr/>
        </p:nvSpPr>
        <p:spPr bwMode="auto">
          <a:xfrm>
            <a:off x="5029200" y="4419600"/>
            <a:ext cx="38655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Shancheng Yan et al, A novel biosensor based on gold nanoparticles modified silicon nanowire arrays, Journal of Electroanalytical Chemistry 641 (2010) 136–140</a:t>
            </a:r>
          </a:p>
          <a:p>
            <a:pPr>
              <a:spcBef>
                <a:spcPct val="0"/>
              </a:spcBef>
              <a:buFontTx/>
              <a:buNone/>
            </a:pPr>
            <a:endParaRPr lang="cs-CZ" altLang="cs-CZ" sz="1200"/>
          </a:p>
          <a:p>
            <a:pPr>
              <a:spcBef>
                <a:spcPct val="0"/>
              </a:spcBef>
              <a:buFontTx/>
              <a:buNone/>
            </a:pPr>
            <a:endParaRPr lang="cs-CZ" altLang="cs-CZ" sz="12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090BA851-D0A2-4D16-8E3F-3B7AE0AF963C}"/>
              </a:ext>
            </a:extLst>
          </p:cNvPr>
          <p:cNvSpPr>
            <a:spLocks noGrp="1" noChangeArrowheads="1"/>
          </p:cNvSpPr>
          <p:nvPr>
            <p:ph type="title"/>
          </p:nvPr>
        </p:nvSpPr>
        <p:spPr/>
        <p:txBody>
          <a:bodyPr/>
          <a:lstStyle/>
          <a:p>
            <a:r>
              <a:rPr lang="cs-CZ" altLang="cs-CZ" sz="3200"/>
              <a:t>Nanovlákna</a:t>
            </a:r>
            <a:r>
              <a:rPr lang="en-US" altLang="cs-CZ" sz="3200"/>
              <a:t>: </a:t>
            </a:r>
            <a:r>
              <a:rPr lang="cs-CZ" altLang="cs-CZ" sz="3200"/>
              <a:t>medicínské aplikace</a:t>
            </a:r>
            <a:r>
              <a:rPr lang="en-US" altLang="cs-CZ" sz="3200"/>
              <a:t>: </a:t>
            </a:r>
            <a:r>
              <a:rPr lang="cs-CZ" altLang="cs-CZ" sz="3200"/>
              <a:t>biomolekulární senzor</a:t>
            </a:r>
            <a:endParaRPr lang="en-US" altLang="cs-CZ" sz="3200"/>
          </a:p>
        </p:txBody>
      </p:sp>
      <p:pic>
        <p:nvPicPr>
          <p:cNvPr id="91139" name="Picture 9">
            <a:extLst>
              <a:ext uri="{FF2B5EF4-FFF2-40B4-BE49-F238E27FC236}">
                <a16:creationId xmlns:a16="http://schemas.microsoft.com/office/drawing/2014/main" id="{CF865E12-62E4-4920-B49D-A01306ECEB0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295400"/>
            <a:ext cx="5257800" cy="3806825"/>
          </a:xfrm>
          <a:noFill/>
        </p:spPr>
      </p:pic>
      <p:sp>
        <p:nvSpPr>
          <p:cNvPr id="91140" name="Rectangle 11">
            <a:extLst>
              <a:ext uri="{FF2B5EF4-FFF2-40B4-BE49-F238E27FC236}">
                <a16:creationId xmlns:a16="http://schemas.microsoft.com/office/drawing/2014/main" id="{0A4A1189-85A0-4715-BA25-7FE9C66E0E7E}"/>
              </a:ext>
            </a:extLst>
          </p:cNvPr>
          <p:cNvSpPr>
            <a:spLocks noChangeArrowheads="1"/>
          </p:cNvSpPr>
          <p:nvPr/>
        </p:nvSpPr>
        <p:spPr bwMode="auto">
          <a:xfrm>
            <a:off x="685800" y="5181600"/>
            <a:ext cx="5257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000"/>
              <a:t>Fig. 1. (A) SEM </a:t>
            </a:r>
            <a:r>
              <a:rPr lang="cs-CZ" altLang="cs-CZ" sz="1000"/>
              <a:t>obraz nemodifikovaného polyanilínového (PANI) nanovlákna </a:t>
            </a:r>
            <a:r>
              <a:rPr lang="en-US" altLang="cs-CZ" sz="1000"/>
              <a:t>(B) SEM </a:t>
            </a:r>
            <a:r>
              <a:rPr lang="cs-CZ" altLang="cs-CZ" sz="1000"/>
              <a:t>obraz modifikovaného PANI nanovláka </a:t>
            </a:r>
            <a:r>
              <a:rPr lang="en-US" altLang="cs-CZ" sz="1000"/>
              <a:t>IgG </a:t>
            </a:r>
            <a:r>
              <a:rPr lang="cs-CZ" altLang="cs-CZ" sz="1000"/>
              <a:t>protilátkou</a:t>
            </a:r>
            <a:r>
              <a:rPr lang="en-US" altLang="cs-CZ" sz="1000"/>
              <a:t>. (C) </a:t>
            </a:r>
            <a:r>
              <a:rPr lang="cs-CZ" altLang="cs-CZ" sz="1000"/>
              <a:t>Modifikované  PANI nanovlákno protilátkou IgG značený fluorescenční sondou Texas Red </a:t>
            </a:r>
            <a:r>
              <a:rPr lang="en-US" altLang="cs-CZ" sz="1000"/>
              <a:t>(</a:t>
            </a:r>
            <a:r>
              <a:rPr lang="cs-CZ" altLang="cs-CZ" sz="1000"/>
              <a:t>v kroužku</a:t>
            </a:r>
            <a:r>
              <a:rPr lang="en-US" altLang="cs-CZ" sz="1000"/>
              <a:t>). (D) </a:t>
            </a:r>
            <a:r>
              <a:rPr lang="cs-CZ" altLang="cs-CZ" sz="1000"/>
              <a:t>Srovnání Ramanova spektra před a po modifikaci PANI nanovlákna</a:t>
            </a:r>
            <a:endParaRPr lang="en-US" altLang="cs-CZ" sz="1000"/>
          </a:p>
        </p:txBody>
      </p:sp>
      <p:sp>
        <p:nvSpPr>
          <p:cNvPr id="91141" name="Rectangle 12">
            <a:extLst>
              <a:ext uri="{FF2B5EF4-FFF2-40B4-BE49-F238E27FC236}">
                <a16:creationId xmlns:a16="http://schemas.microsoft.com/office/drawing/2014/main" id="{7A36BBAE-1C2A-49F1-8814-3883B436870E}"/>
              </a:ext>
            </a:extLst>
          </p:cNvPr>
          <p:cNvSpPr>
            <a:spLocks noChangeArrowheads="1"/>
          </p:cNvSpPr>
          <p:nvPr/>
        </p:nvSpPr>
        <p:spPr bwMode="auto">
          <a:xfrm>
            <a:off x="6019800" y="1646238"/>
            <a:ext cx="28956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Biosenzor pro </a:t>
            </a:r>
            <a:r>
              <a:rPr lang="en-US" altLang="cs-CZ" sz="1600"/>
              <a:t>immunoglobulin G (IgG) and myoglobin (Myo) </a:t>
            </a:r>
            <a:r>
              <a:rPr lang="cs-CZ" altLang="cs-CZ" sz="1600"/>
              <a:t>(cardiac biomarkry) tvořený polyanilinovým nanovlákem s protilátkami na svém povrchu protí IgG a Myo. Navázáním IgG či Myo dochází k změně elektrických vlastností tohoto senzoru (změna konduktance).</a:t>
            </a:r>
            <a:endParaRPr lang="en-US" altLang="cs-CZ" sz="1600"/>
          </a:p>
        </p:txBody>
      </p:sp>
      <p:sp>
        <p:nvSpPr>
          <p:cNvPr id="91142" name="Text Box 13">
            <a:extLst>
              <a:ext uri="{FF2B5EF4-FFF2-40B4-BE49-F238E27FC236}">
                <a16:creationId xmlns:a16="http://schemas.microsoft.com/office/drawing/2014/main" id="{3AB5BB1E-030A-472D-9082-1FDE53F5B87A}"/>
              </a:ext>
            </a:extLst>
          </p:cNvPr>
          <p:cNvSpPr txBox="1">
            <a:spLocks noChangeArrowheads="1"/>
          </p:cNvSpPr>
          <p:nvPr/>
        </p:nvSpPr>
        <p:spPr bwMode="auto">
          <a:xfrm>
            <a:off x="6019800" y="4572000"/>
            <a:ext cx="28035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Innam Lee et al., Highly sensitive single polyaniline nanowire</a:t>
            </a:r>
            <a:r>
              <a:rPr lang="cs-CZ" altLang="cs-CZ" sz="1000">
                <a:hlinkClick r:id="rId4"/>
              </a:rPr>
              <a:t> </a:t>
            </a:r>
            <a:r>
              <a:rPr lang="cs-CZ" altLang="cs-CZ" sz="1000"/>
              <a:t> biosensor for the detection of immunoglobulin G and myoglobin, Biosenzors and Bioelectronics, 26, 2011, p 3297-3302</a:t>
            </a:r>
            <a:endParaRPr lang="cs-CZ" altLang="cs-CZ" sz="24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8122AB2D-6270-4F38-9313-EE5A101B0E28}"/>
              </a:ext>
            </a:extLst>
          </p:cNvPr>
          <p:cNvSpPr>
            <a:spLocks noGrp="1" noChangeArrowheads="1"/>
          </p:cNvSpPr>
          <p:nvPr>
            <p:ph type="title"/>
          </p:nvPr>
        </p:nvSpPr>
        <p:spPr/>
        <p:txBody>
          <a:bodyPr/>
          <a:lstStyle/>
          <a:p>
            <a:r>
              <a:rPr lang="cs-CZ" altLang="cs-CZ"/>
              <a:t>Robotický nanosvět</a:t>
            </a:r>
          </a:p>
        </p:txBody>
      </p:sp>
      <p:sp>
        <p:nvSpPr>
          <p:cNvPr id="93187" name="Rectangle 3">
            <a:extLst>
              <a:ext uri="{FF2B5EF4-FFF2-40B4-BE49-F238E27FC236}">
                <a16:creationId xmlns:a16="http://schemas.microsoft.com/office/drawing/2014/main" id="{D243CB09-3A53-4027-8775-84DF12290A56}"/>
              </a:ext>
            </a:extLst>
          </p:cNvPr>
          <p:cNvSpPr>
            <a:spLocks noGrp="1" noChangeArrowheads="1"/>
          </p:cNvSpPr>
          <p:nvPr>
            <p:ph type="body" sz="half" idx="1"/>
          </p:nvPr>
        </p:nvSpPr>
        <p:spPr>
          <a:xfrm>
            <a:off x="685800" y="1828800"/>
            <a:ext cx="7848600" cy="4267200"/>
          </a:xfrm>
        </p:spPr>
        <p:txBody>
          <a:bodyPr/>
          <a:lstStyle/>
          <a:p>
            <a:pPr>
              <a:buFontTx/>
              <a:buNone/>
            </a:pPr>
            <a:r>
              <a:rPr lang="cs-CZ" altLang="cs-CZ" sz="1600" b="1" i="1"/>
              <a:t>Nature 2010 - Molecular robots guided by prescriptive landscapes – Lund et al.</a:t>
            </a:r>
          </a:p>
          <a:p>
            <a:pPr>
              <a:buFontTx/>
              <a:buNone/>
            </a:pPr>
            <a:r>
              <a:rPr lang="cs-CZ" altLang="cs-CZ" sz="1600"/>
              <a:t>Autoři práce představili „nanopavouka“ z proteinu a DNA, který se dokáže pohybovat po trase předem naprogramované pomocí krátkých řetězců ss DNA. Nanopavouk má tělo z bílkoviny streptavidin. Přes biotin (vitamin H) jsou k němu navázány čtyři krátké jednovláknové úseky DNA/enzym, celková velikost nanopavouka 4 nm. Trajektorie dána kompatibilitou ss DNA řetězců podložky a ss DNA řetězců tvořících „končetiny“.  Je tedy řízen povely: „start“, "změň směr" a „stop“ </a:t>
            </a:r>
          </a:p>
        </p:txBody>
      </p:sp>
      <p:sp>
        <p:nvSpPr>
          <p:cNvPr id="93188" name="Rectangle 4">
            <a:extLst>
              <a:ext uri="{FF2B5EF4-FFF2-40B4-BE49-F238E27FC236}">
                <a16:creationId xmlns:a16="http://schemas.microsoft.com/office/drawing/2014/main" id="{648EED75-FAE3-4A63-8A99-80968BEA2F83}"/>
              </a:ext>
            </a:extLst>
          </p:cNvPr>
          <p:cNvSpPr>
            <a:spLocks noChangeArrowheads="1"/>
          </p:cNvSpPr>
          <p:nvPr/>
        </p:nvSpPr>
        <p:spPr bwMode="auto">
          <a:xfrm>
            <a:off x="0" y="0"/>
            <a:ext cx="184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cs-CZ" sz="2400"/>
          </a:p>
          <a:p>
            <a:pPr>
              <a:spcBef>
                <a:spcPct val="0"/>
              </a:spcBef>
              <a:buFontTx/>
              <a:buNone/>
            </a:pPr>
            <a:endParaRPr lang="en-US" altLang="cs-CZ" sz="2400"/>
          </a:p>
        </p:txBody>
      </p:sp>
      <p:sp>
        <p:nvSpPr>
          <p:cNvPr id="93189" name="Rectangle 5">
            <a:extLst>
              <a:ext uri="{FF2B5EF4-FFF2-40B4-BE49-F238E27FC236}">
                <a16:creationId xmlns:a16="http://schemas.microsoft.com/office/drawing/2014/main" id="{B944E66B-3C49-4A93-A65F-6D7AD7B537FF}"/>
              </a:ext>
            </a:extLst>
          </p:cNvPr>
          <p:cNvSpPr>
            <a:spLocks noChangeArrowheads="1"/>
          </p:cNvSpPr>
          <p:nvPr/>
        </p:nvSpPr>
        <p:spPr bwMode="auto">
          <a:xfrm>
            <a:off x="2590800" y="1143000"/>
            <a:ext cx="3830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t>nanorobotika na bázi DNA </a:t>
            </a:r>
          </a:p>
        </p:txBody>
      </p:sp>
      <p:pic>
        <p:nvPicPr>
          <p:cNvPr id="93190" name="Picture 9" descr="nature09012-f1">
            <a:extLst>
              <a:ext uri="{FF2B5EF4-FFF2-40B4-BE49-F238E27FC236}">
                <a16:creationId xmlns:a16="http://schemas.microsoft.com/office/drawing/2014/main" id="{76B5DDD3-9E10-4B76-937D-F68EE160EA6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905000" y="3733800"/>
            <a:ext cx="5410200" cy="2513013"/>
          </a:xfrm>
          <a:noFill/>
        </p:spPr>
      </p:pic>
      <p:pic>
        <p:nvPicPr>
          <p:cNvPr id="2" name="66.m4a">
            <a:hlinkClick r:id="" action="ppaction://media"/>
            <a:extLst>
              <a:ext uri="{FF2B5EF4-FFF2-40B4-BE49-F238E27FC236}">
                <a16:creationId xmlns:a16="http://schemas.microsoft.com/office/drawing/2014/main" id="{58F630C2-B4C2-4A7C-B45A-64DD49AA5FE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38125" y="1063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9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DDFC0ADD-9ACF-4856-A50C-5D47EB014EB7}"/>
              </a:ext>
            </a:extLst>
          </p:cNvPr>
          <p:cNvSpPr>
            <a:spLocks noGrp="1" noChangeArrowheads="1"/>
          </p:cNvSpPr>
          <p:nvPr>
            <p:ph type="title"/>
          </p:nvPr>
        </p:nvSpPr>
        <p:spPr/>
        <p:txBody>
          <a:bodyPr/>
          <a:lstStyle/>
          <a:p>
            <a:r>
              <a:rPr lang="cs-CZ" altLang="cs-CZ"/>
              <a:t>Robotický nanosvět</a:t>
            </a:r>
          </a:p>
        </p:txBody>
      </p:sp>
      <p:sp>
        <p:nvSpPr>
          <p:cNvPr id="94211" name="Rectangle 3">
            <a:extLst>
              <a:ext uri="{FF2B5EF4-FFF2-40B4-BE49-F238E27FC236}">
                <a16:creationId xmlns:a16="http://schemas.microsoft.com/office/drawing/2014/main" id="{FF35EC2B-87A7-462A-8554-6BEA41594D8C}"/>
              </a:ext>
            </a:extLst>
          </p:cNvPr>
          <p:cNvSpPr>
            <a:spLocks noGrp="1" noChangeArrowheads="1"/>
          </p:cNvSpPr>
          <p:nvPr>
            <p:ph type="body" sz="half" idx="1"/>
          </p:nvPr>
        </p:nvSpPr>
        <p:spPr>
          <a:xfrm>
            <a:off x="685800" y="1828800"/>
            <a:ext cx="7772400" cy="4267200"/>
          </a:xfrm>
        </p:spPr>
        <p:txBody>
          <a:bodyPr/>
          <a:lstStyle/>
          <a:p>
            <a:pPr>
              <a:buFontTx/>
              <a:buNone/>
            </a:pPr>
            <a:r>
              <a:rPr lang="cs-CZ" altLang="cs-CZ" sz="1600" b="1" i="1"/>
              <a:t>Nature 2010 - A proximity-based programmable DNA nanoscale assembly line - Hongzhou et al</a:t>
            </a:r>
          </a:p>
          <a:p>
            <a:pPr>
              <a:buFontTx/>
              <a:buNone/>
            </a:pPr>
            <a:r>
              <a:rPr lang="cs-CZ" altLang="cs-CZ" sz="1600"/>
              <a:t>Veřejnosti byl autory představen nanorobot (obdoba předešlého „nanopavouka“), realizovaný zkomponováním tří různých DNA struktur. Jeho jedinečnost spočívá v  schopnosti přemístit z předem daného místa na předem dané místo až tři nanočástice zlata. Ke svému pohybu opět potřebuje matrici sestavenou z úseků ss DNA. Vzdálenost, kterou se tomuto kráčejícímu nanonosiči dosud podařilo překonat, nepřesáhla 200 nm. </a:t>
            </a:r>
          </a:p>
        </p:txBody>
      </p:sp>
      <p:sp>
        <p:nvSpPr>
          <p:cNvPr id="94212" name="Rectangle 4">
            <a:extLst>
              <a:ext uri="{FF2B5EF4-FFF2-40B4-BE49-F238E27FC236}">
                <a16:creationId xmlns:a16="http://schemas.microsoft.com/office/drawing/2014/main" id="{EE8CFB18-63D0-4771-ACF0-4416B0EF3D21}"/>
              </a:ext>
            </a:extLst>
          </p:cNvPr>
          <p:cNvSpPr>
            <a:spLocks noChangeArrowheads="1"/>
          </p:cNvSpPr>
          <p:nvPr/>
        </p:nvSpPr>
        <p:spPr bwMode="auto">
          <a:xfrm>
            <a:off x="2590800" y="1143000"/>
            <a:ext cx="3830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t>nanorobotika na bázi DNA </a:t>
            </a:r>
          </a:p>
        </p:txBody>
      </p:sp>
      <p:pic>
        <p:nvPicPr>
          <p:cNvPr id="94213" name="Picture 6" descr="1273842354">
            <a:extLst>
              <a:ext uri="{FF2B5EF4-FFF2-40B4-BE49-F238E27FC236}">
                <a16:creationId xmlns:a16="http://schemas.microsoft.com/office/drawing/2014/main" id="{30C5D205-ADB4-4D3F-A587-6F2C7B07DBF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31187"/>
          <a:stretch>
            <a:fillRect/>
          </a:stretch>
        </p:blipFill>
        <p:spPr>
          <a:xfrm>
            <a:off x="1066800" y="4038600"/>
            <a:ext cx="3810000" cy="1849438"/>
          </a:xfrm>
          <a:noFill/>
        </p:spPr>
      </p:pic>
      <p:sp>
        <p:nvSpPr>
          <p:cNvPr id="94214" name="Rectangle 8">
            <a:extLst>
              <a:ext uri="{FF2B5EF4-FFF2-40B4-BE49-F238E27FC236}">
                <a16:creationId xmlns:a16="http://schemas.microsoft.com/office/drawing/2014/main" id="{16A4C08F-B4CB-47B4-AB5C-F82467CBB9D1}"/>
              </a:ext>
            </a:extLst>
          </p:cNvPr>
          <p:cNvSpPr>
            <a:spLocks noChangeArrowheads="1"/>
          </p:cNvSpPr>
          <p:nvPr/>
        </p:nvSpPr>
        <p:spPr bwMode="auto">
          <a:xfrm>
            <a:off x="5105400" y="4235450"/>
            <a:ext cx="28194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200"/>
              <a:t>DNA přepravník – snímky z rastrovacího mikroskopu sledují pohyb zlatých nanočástic, které po předem naprogramované trase přepravuje miliontiny milimetru drobný kráčející nanorobot. Černá úsečka představuje měrku 50 nm.</a:t>
            </a:r>
            <a:r>
              <a:rPr lang="en-US" altLang="cs-CZ" sz="1400"/>
              <a: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8D8176FC-CA67-478C-860B-2FCBC72DD50E}"/>
              </a:ext>
            </a:extLst>
          </p:cNvPr>
          <p:cNvSpPr>
            <a:spLocks noGrp="1" noChangeArrowheads="1"/>
          </p:cNvSpPr>
          <p:nvPr>
            <p:ph type="title"/>
          </p:nvPr>
        </p:nvSpPr>
        <p:spPr/>
        <p:txBody>
          <a:bodyPr/>
          <a:lstStyle/>
          <a:p>
            <a:r>
              <a:rPr lang="cs-CZ" altLang="cs-CZ"/>
              <a:t>Robotický nanosvět</a:t>
            </a:r>
          </a:p>
        </p:txBody>
      </p:sp>
      <p:sp>
        <p:nvSpPr>
          <p:cNvPr id="95235" name="Rectangle 3">
            <a:extLst>
              <a:ext uri="{FF2B5EF4-FFF2-40B4-BE49-F238E27FC236}">
                <a16:creationId xmlns:a16="http://schemas.microsoft.com/office/drawing/2014/main" id="{34D4C698-9FB6-4360-A62A-FC78D906C575}"/>
              </a:ext>
            </a:extLst>
          </p:cNvPr>
          <p:cNvSpPr>
            <a:spLocks noGrp="1" noChangeArrowheads="1"/>
          </p:cNvSpPr>
          <p:nvPr>
            <p:ph type="body" sz="half" idx="1"/>
          </p:nvPr>
        </p:nvSpPr>
        <p:spPr>
          <a:xfrm>
            <a:off x="5638800" y="4495800"/>
            <a:ext cx="2667000" cy="228600"/>
          </a:xfrm>
        </p:spPr>
        <p:txBody>
          <a:bodyPr/>
          <a:lstStyle/>
          <a:p>
            <a:pPr>
              <a:buFontTx/>
              <a:buNone/>
            </a:pPr>
            <a:r>
              <a:rPr lang="cs-CZ" altLang="cs-CZ" sz="1000"/>
              <a:t>Princip pohybu nanoauta (Rice University)</a:t>
            </a:r>
          </a:p>
        </p:txBody>
      </p:sp>
      <p:sp>
        <p:nvSpPr>
          <p:cNvPr id="95236" name="Rectangle 4">
            <a:extLst>
              <a:ext uri="{FF2B5EF4-FFF2-40B4-BE49-F238E27FC236}">
                <a16:creationId xmlns:a16="http://schemas.microsoft.com/office/drawing/2014/main" id="{FF55AFBF-EE0F-465D-A1CD-A8EBC5DD0D71}"/>
              </a:ext>
            </a:extLst>
          </p:cNvPr>
          <p:cNvSpPr>
            <a:spLocks noChangeArrowheads="1"/>
          </p:cNvSpPr>
          <p:nvPr/>
        </p:nvSpPr>
        <p:spPr bwMode="auto">
          <a:xfrm>
            <a:off x="1752600" y="1143000"/>
            <a:ext cx="595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t>nanorobotika na bázi </a:t>
            </a:r>
            <a:r>
              <a:rPr lang="cs-CZ" altLang="cs-CZ" sz="2400"/>
              <a:t>organických molekul</a:t>
            </a:r>
            <a:r>
              <a:rPr lang="en-US" altLang="cs-CZ" sz="2400"/>
              <a:t> </a:t>
            </a:r>
          </a:p>
        </p:txBody>
      </p:sp>
      <p:pic>
        <p:nvPicPr>
          <p:cNvPr id="95237" name="Picture 6" descr="1145197120">
            <a:extLst>
              <a:ext uri="{FF2B5EF4-FFF2-40B4-BE49-F238E27FC236}">
                <a16:creationId xmlns:a16="http://schemas.microsoft.com/office/drawing/2014/main" id="{2647F7B5-D164-4FA3-B4B0-8F3B3758E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905000"/>
            <a:ext cx="2857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Text Box 7">
            <a:extLst>
              <a:ext uri="{FF2B5EF4-FFF2-40B4-BE49-F238E27FC236}">
                <a16:creationId xmlns:a16="http://schemas.microsoft.com/office/drawing/2014/main" id="{A22D5590-55AF-4745-AF85-73A0F65E34A7}"/>
              </a:ext>
            </a:extLst>
          </p:cNvPr>
          <p:cNvSpPr txBox="1">
            <a:spLocks noChangeArrowheads="1"/>
          </p:cNvSpPr>
          <p:nvPr/>
        </p:nvSpPr>
        <p:spPr bwMode="auto">
          <a:xfrm>
            <a:off x="533400" y="1981200"/>
            <a:ext cx="512127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a:t>Velikost molekuly „nanoauta“ jsou necelé 4 nm, „kola“ jsou tvořena molekulami p-karboranu, „motor“ kombinací benzenových jader. Při ozáření elektromagnetickou vlnou dojde k jejímu pohlcení centrální molekulou a tato začne rotovat a odrážet a postrkovat po podložce celé „nanoauto“. Údajná rychlost pohybu je 2 nm za minutu.  </a:t>
            </a:r>
          </a:p>
          <a:p>
            <a:pPr>
              <a:spcBef>
                <a:spcPct val="0"/>
              </a:spcBef>
              <a:buFontTx/>
              <a:buNone/>
            </a:pPr>
            <a:endParaRPr lang="cs-CZ" altLang="cs-CZ" sz="1400"/>
          </a:p>
          <a:p>
            <a:pPr>
              <a:spcBef>
                <a:spcPct val="0"/>
              </a:spcBef>
              <a:buFontTx/>
              <a:buNone/>
            </a:pPr>
            <a:r>
              <a:rPr lang="cs-CZ" altLang="cs-CZ" sz="1200"/>
              <a:t>www.newscientist.com</a:t>
            </a:r>
            <a:r>
              <a:rPr lang="cs-CZ" altLang="cs-CZ" sz="1400"/>
              <a:t> </a:t>
            </a:r>
          </a:p>
        </p:txBody>
      </p:sp>
      <p:pic>
        <p:nvPicPr>
          <p:cNvPr id="95239" name="Picture 9" descr="1145197068">
            <a:extLst>
              <a:ext uri="{FF2B5EF4-FFF2-40B4-BE49-F238E27FC236}">
                <a16:creationId xmlns:a16="http://schemas.microsoft.com/office/drawing/2014/main" id="{2D6F3BA4-A6DB-4101-AFC6-00A8AB388CD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514600" y="3657600"/>
            <a:ext cx="2857500" cy="2143125"/>
          </a:xfr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5A9162CB-B748-46A6-A4BF-B37CD487431E}"/>
              </a:ext>
            </a:extLst>
          </p:cNvPr>
          <p:cNvSpPr>
            <a:spLocks noGrp="1" noChangeArrowheads="1"/>
          </p:cNvSpPr>
          <p:nvPr>
            <p:ph type="title"/>
          </p:nvPr>
        </p:nvSpPr>
        <p:spPr/>
        <p:txBody>
          <a:bodyPr/>
          <a:lstStyle/>
          <a:p>
            <a:r>
              <a:rPr lang="cs-CZ" altLang="cs-CZ" sz="2800"/>
              <a:t>Nanotechnologie v onkologii (1) </a:t>
            </a:r>
            <a:br>
              <a:rPr lang="cs-CZ" altLang="cs-CZ" sz="2800"/>
            </a:br>
            <a:r>
              <a:rPr lang="cs-CZ" altLang="cs-CZ" sz="2800"/>
              <a:t>(NPO – Nano Particle Oncology)</a:t>
            </a:r>
          </a:p>
        </p:txBody>
      </p:sp>
      <p:sp>
        <p:nvSpPr>
          <p:cNvPr id="96259" name="Rectangle 3">
            <a:extLst>
              <a:ext uri="{FF2B5EF4-FFF2-40B4-BE49-F238E27FC236}">
                <a16:creationId xmlns:a16="http://schemas.microsoft.com/office/drawing/2014/main" id="{D67A6834-E897-4CC6-8798-8D6F329033C0}"/>
              </a:ext>
            </a:extLst>
          </p:cNvPr>
          <p:cNvSpPr>
            <a:spLocks noGrp="1" noChangeArrowheads="1"/>
          </p:cNvSpPr>
          <p:nvPr>
            <p:ph type="body" idx="1"/>
          </p:nvPr>
        </p:nvSpPr>
        <p:spPr>
          <a:xfrm>
            <a:off x="685800" y="1524000"/>
            <a:ext cx="7772400" cy="4648200"/>
          </a:xfrm>
        </p:spPr>
        <p:txBody>
          <a:bodyPr/>
          <a:lstStyle/>
          <a:p>
            <a:pPr>
              <a:buFontTx/>
              <a:buNone/>
            </a:pPr>
            <a:r>
              <a:rPr lang="cs-CZ" altLang="cs-CZ" sz="1600"/>
              <a:t>Některé konkrétní z využívaných nanotechnologií v onkologii:</a:t>
            </a:r>
            <a:endParaRPr lang="cs-CZ" altLang="cs-CZ" sz="800"/>
          </a:p>
          <a:p>
            <a:r>
              <a:rPr lang="cs-CZ" altLang="cs-CZ" sz="1600"/>
              <a:t>Zapouzdřené zlaté nanočástice – zlaté nanočástice zapouzřené např. polyaminoaminy. Modifikace pouzdra - na aminových skupinách obalu může být  navázána např. kyselina listová. Tato má funkci zprostředkovatele cílené vazby na folátové receptory na buněčném povrchu některých nádorových buněk (např. epiteliální karcinom). Využití – fototermická ablace </a:t>
            </a:r>
          </a:p>
          <a:p>
            <a:r>
              <a:rPr lang="cs-CZ" altLang="cs-CZ" sz="1600"/>
              <a:t>Polymerové micely s cytostatikem – využití micel například jako nosičů cytostatik (adriamycin, doxorubicin), která jsou vázána v micelách pomocí pH senzitivních vazeb. Využití - cílené doručení a vyvázání léčiva lokální změnou pH</a:t>
            </a:r>
          </a:p>
          <a:p>
            <a:r>
              <a:rPr lang="cs-CZ" altLang="cs-CZ" sz="1600"/>
              <a:t>Oxidy kovů – nanočástice, obsahující feromagnetickou látku po vystavení časově proměnnému magnetickému poli výrazně zvyšuje svoji teplotu (teplotní změna při mag. hysterezy) – terapie hypertermií </a:t>
            </a:r>
          </a:p>
          <a:p>
            <a:r>
              <a:rPr lang="cs-CZ" altLang="cs-CZ" sz="1600"/>
              <a:t>Krystaly oxidu železa – zapouzdřené dextranem, na povrchu dextranového obalu modifikované peptidové řetězce, umožňující specifickou vazbu. Využití – onkologická diagnostika - kontrastní specificky se vázající látka pro MRI</a:t>
            </a:r>
          </a:p>
        </p:txBody>
      </p:sp>
      <p:pic>
        <p:nvPicPr>
          <p:cNvPr id="2" name="69.m4a">
            <a:hlinkClick r:id="" action="ppaction://media"/>
            <a:extLst>
              <a:ext uri="{FF2B5EF4-FFF2-40B4-BE49-F238E27FC236}">
                <a16:creationId xmlns:a16="http://schemas.microsoft.com/office/drawing/2014/main" id="{5B94DAD9-101B-4183-AA4D-CC3B4B39634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381000" y="2127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DD993CAD-ED97-4E62-9D96-BEB21FAD89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5025" y="3505200"/>
            <a:ext cx="1755775" cy="22526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a:extLst>
              <a:ext uri="{FF2B5EF4-FFF2-40B4-BE49-F238E27FC236}">
                <a16:creationId xmlns:a16="http://schemas.microsoft.com/office/drawing/2014/main" id="{B11D36F0-C29F-4D63-9C72-D8548002D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90"/>
          <a:stretch>
            <a:fillRect/>
          </a:stretch>
        </p:blipFill>
        <p:spPr bwMode="auto">
          <a:xfrm>
            <a:off x="533400" y="1058863"/>
            <a:ext cx="653097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ovéPole 3">
            <a:extLst>
              <a:ext uri="{FF2B5EF4-FFF2-40B4-BE49-F238E27FC236}">
                <a16:creationId xmlns:a16="http://schemas.microsoft.com/office/drawing/2014/main" id="{ED43DBC6-E029-4C0C-8300-F995BB5D0C5A}"/>
              </a:ext>
            </a:extLst>
          </p:cNvPr>
          <p:cNvSpPr txBox="1">
            <a:spLocks noChangeArrowheads="1"/>
          </p:cNvSpPr>
          <p:nvPr/>
        </p:nvSpPr>
        <p:spPr bwMode="auto">
          <a:xfrm>
            <a:off x="3048000" y="303213"/>
            <a:ext cx="3305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3200"/>
              <a:t>Následovatelé …</a:t>
            </a:r>
            <a:endParaRPr lang="en-US" altLang="cs-CZ" sz="3200"/>
          </a:p>
        </p:txBody>
      </p:sp>
      <p:pic>
        <p:nvPicPr>
          <p:cNvPr id="13317" name="Picture 4">
            <a:extLst>
              <a:ext uri="{FF2B5EF4-FFF2-40B4-BE49-F238E27FC236}">
                <a16:creationId xmlns:a16="http://schemas.microsoft.com/office/drawing/2014/main" id="{76376E3B-37A3-4DEC-A9C0-E7558D0FD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505200"/>
            <a:ext cx="4352925" cy="2252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5C1B4812-EF74-4194-B95C-15D8C49715A6}"/>
              </a:ext>
            </a:extLst>
          </p:cNvPr>
          <p:cNvSpPr>
            <a:spLocks noGrp="1" noChangeArrowheads="1"/>
          </p:cNvSpPr>
          <p:nvPr>
            <p:ph type="title"/>
          </p:nvPr>
        </p:nvSpPr>
        <p:spPr/>
        <p:txBody>
          <a:bodyPr/>
          <a:lstStyle/>
          <a:p>
            <a:r>
              <a:rPr lang="cs-CZ" altLang="cs-CZ" sz="2800"/>
              <a:t>Nanotechnologie v onkologii (2) </a:t>
            </a:r>
            <a:br>
              <a:rPr lang="cs-CZ" altLang="cs-CZ" sz="2800"/>
            </a:br>
            <a:r>
              <a:rPr lang="cs-CZ" altLang="cs-CZ" sz="2800"/>
              <a:t>(NPO – Nano Particle Oncology)</a:t>
            </a:r>
          </a:p>
        </p:txBody>
      </p:sp>
      <p:sp>
        <p:nvSpPr>
          <p:cNvPr id="97283" name="Rectangle 3">
            <a:extLst>
              <a:ext uri="{FF2B5EF4-FFF2-40B4-BE49-F238E27FC236}">
                <a16:creationId xmlns:a16="http://schemas.microsoft.com/office/drawing/2014/main" id="{C2EF8DD4-056A-49D4-A106-ED88F4AD015E}"/>
              </a:ext>
            </a:extLst>
          </p:cNvPr>
          <p:cNvSpPr>
            <a:spLocks noGrp="1" noChangeArrowheads="1"/>
          </p:cNvSpPr>
          <p:nvPr>
            <p:ph type="body" idx="1"/>
          </p:nvPr>
        </p:nvSpPr>
        <p:spPr>
          <a:xfrm>
            <a:off x="609600" y="1981200"/>
            <a:ext cx="7772400" cy="2514600"/>
          </a:xfrm>
        </p:spPr>
        <p:txBody>
          <a:bodyPr/>
          <a:lstStyle/>
          <a:p>
            <a:pPr>
              <a:buFontTx/>
              <a:buNone/>
            </a:pPr>
            <a:r>
              <a:rPr lang="cs-CZ" altLang="cs-CZ" sz="1600"/>
              <a:t>Popis nanomateriálů využívaných v onkologii z strukturního a funkčního hlediska – tři hlavní složky:</a:t>
            </a:r>
          </a:p>
          <a:p>
            <a:pPr>
              <a:buFontTx/>
              <a:buNone/>
            </a:pPr>
            <a:r>
              <a:rPr lang="cs-CZ" altLang="cs-CZ" sz="1600"/>
              <a:t> </a:t>
            </a:r>
          </a:p>
          <a:p>
            <a:r>
              <a:rPr lang="cs-CZ" altLang="cs-CZ" sz="1600"/>
              <a:t>vlastní nanočástice</a:t>
            </a:r>
          </a:p>
          <a:p>
            <a:r>
              <a:rPr lang="cs-CZ" altLang="cs-CZ" sz="1600"/>
              <a:t>komponenty dotvářející nanočástici a ovlivňující celkové chemické vlastnosti</a:t>
            </a:r>
          </a:p>
          <a:p>
            <a:r>
              <a:rPr lang="cs-CZ" altLang="cs-CZ" sz="1600"/>
              <a:t>chemicky aktivní látky funkcionalizující nanočástici</a:t>
            </a:r>
          </a:p>
          <a:p>
            <a:pPr>
              <a:buFontTx/>
              <a:buNone/>
            </a:pPr>
            <a:endParaRPr lang="cs-CZ" altLang="cs-CZ" sz="1600"/>
          </a:p>
          <a:p>
            <a:pPr>
              <a:buFontTx/>
              <a:buNone/>
            </a:pPr>
            <a:r>
              <a:rPr lang="cs-CZ" altLang="cs-CZ" sz="1600"/>
              <a:t>Další možný popis složek z hlediska: molekulární struktury, biochemické aktivity, existencí vzájemných chemickcýh vazeb, vzájemného prostorového uspořádání složek, tvaru a struktury, fáze (skupenství), fyzikálních a chemických vlastností, druhu aktivace/stimulace, druhu odpovědi/reakce na stimul</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7FEB39D9-8513-4838-8256-EC2BA382EA11}"/>
              </a:ext>
            </a:extLst>
          </p:cNvPr>
          <p:cNvSpPr>
            <a:spLocks noGrp="1" noChangeArrowheads="1"/>
          </p:cNvSpPr>
          <p:nvPr>
            <p:ph type="title"/>
          </p:nvPr>
        </p:nvSpPr>
        <p:spPr/>
        <p:txBody>
          <a:bodyPr/>
          <a:lstStyle/>
          <a:p>
            <a:r>
              <a:rPr lang="cs-CZ" altLang="cs-CZ" sz="3200"/>
              <a:t>Zdravotní rizika</a:t>
            </a:r>
            <a:endParaRPr lang="en-US" altLang="cs-CZ" sz="3200"/>
          </a:p>
        </p:txBody>
      </p:sp>
      <p:sp>
        <p:nvSpPr>
          <p:cNvPr id="98307" name="Rectangle 3">
            <a:extLst>
              <a:ext uri="{FF2B5EF4-FFF2-40B4-BE49-F238E27FC236}">
                <a16:creationId xmlns:a16="http://schemas.microsoft.com/office/drawing/2014/main" id="{3A5D1267-3475-476E-A503-071CB312016B}"/>
              </a:ext>
            </a:extLst>
          </p:cNvPr>
          <p:cNvSpPr>
            <a:spLocks noGrp="1" noChangeArrowheads="1"/>
          </p:cNvSpPr>
          <p:nvPr>
            <p:ph type="body" idx="1"/>
          </p:nvPr>
        </p:nvSpPr>
        <p:spPr/>
        <p:txBody>
          <a:bodyPr/>
          <a:lstStyle/>
          <a:p>
            <a:pPr>
              <a:lnSpc>
                <a:spcPct val="90000"/>
              </a:lnSpc>
            </a:pPr>
            <a:r>
              <a:rPr lang="cs-CZ" altLang="cs-CZ" sz="1800"/>
              <a:t>Nanočástice jsou na rozdíl od větších částic schopny procházet biologickými membránami do buněk, tkání a orgánů</a:t>
            </a:r>
            <a:r>
              <a:rPr lang="en-US" altLang="cs-CZ" sz="1800"/>
              <a:t>. </a:t>
            </a:r>
            <a:r>
              <a:rPr lang="cs-CZ" altLang="cs-CZ" sz="1800"/>
              <a:t>Mohou proniknout do krevního oběhu po nadechnutí nebo pozření</a:t>
            </a:r>
            <a:r>
              <a:rPr lang="en-US" altLang="cs-CZ" sz="1800"/>
              <a:t>. </a:t>
            </a:r>
            <a:r>
              <a:rPr lang="cs-CZ" altLang="cs-CZ" sz="1800"/>
              <a:t>Přinejmenším některé z nich mohou pronikat kůží</a:t>
            </a:r>
            <a:r>
              <a:rPr lang="en-US" altLang="cs-CZ" sz="1800"/>
              <a:t>. </a:t>
            </a:r>
            <a:r>
              <a:rPr lang="cs-CZ" altLang="cs-CZ" sz="1800"/>
              <a:t>Jakmile se ocitnou v krvi, mohou být transportovány tělem a zachycovány v orgánech nebo tkáních včetně mozku, srdce, jater, ledvin, sleziny, kostní dřeně apod.</a:t>
            </a:r>
            <a:r>
              <a:rPr lang="en-US" altLang="cs-CZ" sz="1800"/>
              <a:t> </a:t>
            </a:r>
            <a:r>
              <a:rPr lang="cs-CZ" altLang="cs-CZ" sz="1800"/>
              <a:t>Mohou proniknout do mitochondrií nebo buněčného jádra</a:t>
            </a:r>
            <a:r>
              <a:rPr lang="en-US" altLang="cs-CZ" sz="1800"/>
              <a:t>. </a:t>
            </a:r>
            <a:r>
              <a:rPr lang="cs-CZ" altLang="cs-CZ" sz="1800"/>
              <a:t>Studie prokázaly možnost vyvolání mutací DNA a vyvolání strukturálních změn v mitochondriích, vedoucích dokonce ke smrti buňky</a:t>
            </a:r>
            <a:r>
              <a:rPr lang="en-US" altLang="cs-CZ" sz="1800"/>
              <a:t>. </a:t>
            </a:r>
            <a:endParaRPr lang="cs-CZ" altLang="cs-CZ" sz="1800"/>
          </a:p>
          <a:p>
            <a:pPr>
              <a:lnSpc>
                <a:spcPct val="90000"/>
              </a:lnSpc>
            </a:pPr>
            <a:endParaRPr lang="en-US" altLang="cs-CZ" sz="1800"/>
          </a:p>
          <a:p>
            <a:pPr>
              <a:lnSpc>
                <a:spcPct val="90000"/>
              </a:lnSpc>
            </a:pPr>
            <a:r>
              <a:rPr lang="cs-CZ" altLang="cs-CZ" sz="1800"/>
              <a:t>Nyní jsou na trhu stovky druhů spotřebního zboží obsahujících nanočástice, včetně kosmetiky, krémů na opalování, sportovního zboží, oděvů, elektroniky, výrobků pro děti a novorozence, potravin a obalů potravin</a:t>
            </a:r>
            <a:r>
              <a:rPr lang="en-US" altLang="cs-CZ" sz="1800"/>
              <a:t>. </a:t>
            </a:r>
          </a:p>
        </p:txBody>
      </p:sp>
      <p:sp>
        <p:nvSpPr>
          <p:cNvPr id="98308" name="Rectangle 5">
            <a:extLst>
              <a:ext uri="{FF2B5EF4-FFF2-40B4-BE49-F238E27FC236}">
                <a16:creationId xmlns:a16="http://schemas.microsoft.com/office/drawing/2014/main" id="{5D35A194-02FC-44A6-837C-02DE30BA9D14}"/>
              </a:ext>
            </a:extLst>
          </p:cNvPr>
          <p:cNvSpPr>
            <a:spLocks noChangeArrowheads="1"/>
          </p:cNvSpPr>
          <p:nvPr/>
        </p:nvSpPr>
        <p:spPr bwMode="auto">
          <a:xfrm>
            <a:off x="3200400" y="5562600"/>
            <a:ext cx="4946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hlinkClick r:id="rId5"/>
              </a:rPr>
              <a:t>http://www.nanotechproject.org/cpi/</a:t>
            </a:r>
            <a:endParaRPr lang="en-US" altLang="cs-CZ" sz="2400"/>
          </a:p>
        </p:txBody>
      </p:sp>
      <p:sp>
        <p:nvSpPr>
          <p:cNvPr id="98309" name="Line 6">
            <a:extLst>
              <a:ext uri="{FF2B5EF4-FFF2-40B4-BE49-F238E27FC236}">
                <a16:creationId xmlns:a16="http://schemas.microsoft.com/office/drawing/2014/main" id="{2333088A-1877-49F3-B1C1-AB0C53256D31}"/>
              </a:ext>
            </a:extLst>
          </p:cNvPr>
          <p:cNvSpPr>
            <a:spLocks noChangeShapeType="1"/>
          </p:cNvSpPr>
          <p:nvPr/>
        </p:nvSpPr>
        <p:spPr bwMode="auto">
          <a:xfrm>
            <a:off x="1676400" y="5791200"/>
            <a:ext cx="1219200" cy="0"/>
          </a:xfrm>
          <a:prstGeom prst="line">
            <a:avLst/>
          </a:prstGeom>
          <a:noFill/>
          <a:ln w="76200" cmpd="tri">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2" name="71.m4a">
            <a:hlinkClick r:id="" action="ppaction://media"/>
            <a:extLst>
              <a:ext uri="{FF2B5EF4-FFF2-40B4-BE49-F238E27FC236}">
                <a16:creationId xmlns:a16="http://schemas.microsoft.com/office/drawing/2014/main" id="{78F47366-F1AC-43C3-84CB-3C88FB91CB9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44463"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1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160941E2-765F-4C1E-8B98-5F0E54EB35D9}"/>
              </a:ext>
            </a:extLst>
          </p:cNvPr>
          <p:cNvSpPr>
            <a:spLocks noGrp="1" noChangeArrowheads="1"/>
          </p:cNvSpPr>
          <p:nvPr>
            <p:ph type="title"/>
          </p:nvPr>
        </p:nvSpPr>
        <p:spPr/>
        <p:txBody>
          <a:bodyPr/>
          <a:lstStyle/>
          <a:p>
            <a:r>
              <a:rPr lang="cs-CZ" altLang="cs-CZ" sz="2000" b="1"/>
              <a:t>Titanium dioxide nanoparticles in food and personal care products, Weir A et al, Environ Sci Technol. 2012, 46</a:t>
            </a:r>
            <a:endParaRPr lang="en-US" altLang="cs-CZ" sz="2000" b="1"/>
          </a:p>
        </p:txBody>
      </p:sp>
      <p:sp>
        <p:nvSpPr>
          <p:cNvPr id="100355" name="Rectangle 3">
            <a:extLst>
              <a:ext uri="{FF2B5EF4-FFF2-40B4-BE49-F238E27FC236}">
                <a16:creationId xmlns:a16="http://schemas.microsoft.com/office/drawing/2014/main" id="{5059B3E9-E3E4-4584-A8F6-28A39F3AAA6E}"/>
              </a:ext>
            </a:extLst>
          </p:cNvPr>
          <p:cNvSpPr>
            <a:spLocks noGrp="1" noChangeArrowheads="1"/>
          </p:cNvSpPr>
          <p:nvPr>
            <p:ph type="body" idx="1"/>
          </p:nvPr>
        </p:nvSpPr>
        <p:spPr>
          <a:xfrm>
            <a:off x="685800" y="1447800"/>
            <a:ext cx="8077200" cy="1600200"/>
          </a:xfrm>
        </p:spPr>
        <p:txBody>
          <a:bodyPr/>
          <a:lstStyle/>
          <a:p>
            <a:pPr>
              <a:buFontTx/>
              <a:buNone/>
            </a:pPr>
            <a:r>
              <a:rPr lang="cs-CZ" altLang="cs-CZ" sz="1800"/>
              <a:t>Průměrná dávka připadající na dospělého američana - 1 mg nano TiO</a:t>
            </a:r>
            <a:r>
              <a:rPr lang="cs-CZ" altLang="cs-CZ" sz="1800" baseline="-25000"/>
              <a:t>2</a:t>
            </a:r>
            <a:r>
              <a:rPr lang="cs-CZ" altLang="cs-CZ" sz="1800"/>
              <a:t> na jeden kilogram tělesné hmotnosti. </a:t>
            </a:r>
          </a:p>
          <a:p>
            <a:endParaRPr lang="cs-CZ" altLang="cs-CZ" sz="1800"/>
          </a:p>
          <a:p>
            <a:pPr>
              <a:buFontTx/>
              <a:buNone/>
            </a:pPr>
            <a:r>
              <a:rPr lang="cs-CZ" altLang="cs-CZ" sz="1800"/>
              <a:t>Přibližně  5000 tun (5 000 000 kg)  nano TiO</a:t>
            </a:r>
            <a:r>
              <a:rPr lang="cs-CZ" altLang="cs-CZ" sz="1800" baseline="-25000"/>
              <a:t>2</a:t>
            </a:r>
            <a:r>
              <a:rPr lang="cs-CZ" altLang="cs-CZ" sz="1800"/>
              <a:t> bylo použito v prostředcích pro osobní péči v roce 2010.</a:t>
            </a:r>
          </a:p>
          <a:p>
            <a:pPr>
              <a:buFontTx/>
              <a:buNone/>
            </a:pPr>
            <a:endParaRPr lang="cs-CZ" altLang="cs-CZ" sz="1800"/>
          </a:p>
          <a:p>
            <a:pPr>
              <a:buFontTx/>
              <a:buNone/>
            </a:pPr>
            <a:endParaRPr lang="cs-CZ" altLang="cs-CZ" sz="1800" b="1"/>
          </a:p>
          <a:p>
            <a:pPr>
              <a:buFontTx/>
              <a:buNone/>
            </a:pPr>
            <a:endParaRPr lang="en-US" altLang="cs-CZ" sz="1800"/>
          </a:p>
        </p:txBody>
      </p:sp>
      <p:sp>
        <p:nvSpPr>
          <p:cNvPr id="100356" name="Line 5">
            <a:extLst>
              <a:ext uri="{FF2B5EF4-FFF2-40B4-BE49-F238E27FC236}">
                <a16:creationId xmlns:a16="http://schemas.microsoft.com/office/drawing/2014/main" id="{C43DF358-3AEC-425E-8839-2D150672F725}"/>
              </a:ext>
            </a:extLst>
          </p:cNvPr>
          <p:cNvSpPr>
            <a:spLocks noChangeShapeType="1"/>
          </p:cNvSpPr>
          <p:nvPr/>
        </p:nvSpPr>
        <p:spPr bwMode="auto">
          <a:xfrm>
            <a:off x="304800" y="3048000"/>
            <a:ext cx="838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pic>
        <p:nvPicPr>
          <p:cNvPr id="100357" name="Picture 7" descr="8_titan-beloba_0">
            <a:extLst>
              <a:ext uri="{FF2B5EF4-FFF2-40B4-BE49-F238E27FC236}">
                <a16:creationId xmlns:a16="http://schemas.microsoft.com/office/drawing/2014/main" id="{165AACC1-6F1F-4DDC-A033-26B477E122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4863" y="3124200"/>
            <a:ext cx="28130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Rectangle 8">
            <a:extLst>
              <a:ext uri="{FF2B5EF4-FFF2-40B4-BE49-F238E27FC236}">
                <a16:creationId xmlns:a16="http://schemas.microsoft.com/office/drawing/2014/main" id="{8FED2F93-AE9B-4C6C-8B41-74F114F2101C}"/>
              </a:ext>
            </a:extLst>
          </p:cNvPr>
          <p:cNvSpPr>
            <a:spLocks noChangeArrowheads="1"/>
          </p:cNvSpPr>
          <p:nvPr/>
        </p:nvSpPr>
        <p:spPr bwMode="auto">
          <a:xfrm>
            <a:off x="304800" y="3429000"/>
            <a:ext cx="5791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cs-CZ" sz="1800" b="1"/>
              <a:t>Titanová běloba aneb E 171</a:t>
            </a:r>
            <a:r>
              <a:rPr lang="cs-CZ" altLang="cs-CZ" sz="1800"/>
              <a:t>, průmerný člověk 80 kg * 365 dní * 1 mg = 29 200 mg = 29,2 g TiO2   ( jedna kostka cukru cca 10 g, lžička mouky cca 7 g)</a:t>
            </a:r>
          </a:p>
        </p:txBody>
      </p:sp>
      <p:pic>
        <p:nvPicPr>
          <p:cNvPr id="100359" name="Picture 10" descr="barva-olejova-beloba-titanova-40-ml-original">
            <a:extLst>
              <a:ext uri="{FF2B5EF4-FFF2-40B4-BE49-F238E27FC236}">
                <a16:creationId xmlns:a16="http://schemas.microsoft.com/office/drawing/2014/main" id="{B4C49FEE-C75B-4FA8-AA86-EF8E50736B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5330" b="24011"/>
          <a:stretch>
            <a:fillRect/>
          </a:stretch>
        </p:blipFill>
        <p:spPr bwMode="auto">
          <a:xfrm>
            <a:off x="1828800" y="4419600"/>
            <a:ext cx="251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72.m4a">
            <a:hlinkClick r:id="" action="ppaction://media"/>
            <a:extLst>
              <a:ext uri="{FF2B5EF4-FFF2-40B4-BE49-F238E27FC236}">
                <a16:creationId xmlns:a16="http://schemas.microsoft.com/office/drawing/2014/main" id="{7856C57F-D113-42AB-BBE6-A9A5ACA53409}"/>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76200" y="381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72a.m4a">
            <a:hlinkClick r:id="" action="ppaction://media"/>
            <a:extLst>
              <a:ext uri="{FF2B5EF4-FFF2-40B4-BE49-F238E27FC236}">
                <a16:creationId xmlns:a16="http://schemas.microsoft.com/office/drawing/2014/main" id="{251329EA-382F-42FB-A901-2EA602CA0852}"/>
              </a:ext>
            </a:extLst>
          </p:cNvPr>
          <p:cNvPicPr>
            <a:picLocks noChangeAspect="1" noChangeArrowheads="1"/>
          </p:cNvPicPr>
          <p:nvPr>
            <a:audioFile r:link="rId4"/>
            <p:extLst>
              <p:ext uri="{DAA4B4D4-6D71-4841-9C94-3DE7FCFB9230}">
                <p14:media xmlns:p14="http://schemas.microsoft.com/office/powerpoint/2010/main" r:embed="rId3"/>
              </p:ext>
            </p:extLst>
          </p:nvPr>
        </p:nvPicPr>
        <p:blipFill>
          <a:blip r:embed="rId8">
            <a:extLst>
              <a:ext uri="{28A0092B-C50C-407E-A947-70E740481C1C}">
                <a14:useLocalDpi xmlns:a14="http://schemas.microsoft.com/office/drawing/2010/main" val="0"/>
              </a:ext>
            </a:extLst>
          </a:blip>
          <a:srcRect/>
          <a:stretch>
            <a:fillRect/>
          </a:stretch>
        </p:blipFill>
        <p:spPr bwMode="auto">
          <a:xfrm>
            <a:off x="76200" y="7239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1925"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116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dpis 1">
            <a:extLst>
              <a:ext uri="{FF2B5EF4-FFF2-40B4-BE49-F238E27FC236}">
                <a16:creationId xmlns:a16="http://schemas.microsoft.com/office/drawing/2014/main" id="{009E5E38-FDB8-49F7-9CC5-4426ED35B1EF}"/>
              </a:ext>
            </a:extLst>
          </p:cNvPr>
          <p:cNvSpPr>
            <a:spLocks noGrp="1" noChangeArrowheads="1"/>
          </p:cNvSpPr>
          <p:nvPr>
            <p:ph type="title"/>
          </p:nvPr>
        </p:nvSpPr>
        <p:spPr/>
        <p:txBody>
          <a:bodyPr/>
          <a:lstStyle/>
          <a:p>
            <a:r>
              <a:rPr lang="cs-CZ" altLang="en-US"/>
              <a:t>EU …například…</a:t>
            </a:r>
            <a:endParaRPr lang="en-US" altLang="en-US"/>
          </a:p>
        </p:txBody>
      </p:sp>
      <p:sp>
        <p:nvSpPr>
          <p:cNvPr id="3" name="Zástupný symbol pro obsah 2">
            <a:extLst>
              <a:ext uri="{FF2B5EF4-FFF2-40B4-BE49-F238E27FC236}">
                <a16:creationId xmlns:a16="http://schemas.microsoft.com/office/drawing/2014/main" id="{3C044A19-02BA-41F1-B4F3-0E67301A3FC4}"/>
              </a:ext>
            </a:extLst>
          </p:cNvPr>
          <p:cNvSpPr>
            <a:spLocks noGrp="1"/>
          </p:cNvSpPr>
          <p:nvPr>
            <p:ph idx="1"/>
          </p:nvPr>
        </p:nvSpPr>
        <p:spPr>
          <a:xfrm>
            <a:off x="685800" y="1447800"/>
            <a:ext cx="7772400" cy="4495800"/>
          </a:xfrm>
        </p:spPr>
        <p:txBody>
          <a:bodyPr/>
          <a:lstStyle/>
          <a:p>
            <a:pPr>
              <a:defRPr/>
            </a:pPr>
            <a:r>
              <a:rPr lang="cs-CZ" sz="1600" dirty="0"/>
              <a:t>KOMISE EVROPSKÝCH SPOLEČENSTVÍ,</a:t>
            </a:r>
          </a:p>
          <a:p>
            <a:pPr marL="0" indent="0">
              <a:buFontTx/>
              <a:buNone/>
              <a:defRPr/>
            </a:pPr>
            <a:r>
              <a:rPr lang="cs-CZ" sz="1600" dirty="0"/>
              <a:t>s ohledem na Smlouvu o založení Evropského společenství, a zejména na články 152 a 153 této smlouvy vydala rozhodnutí komise 2008/721/ES o zřízení poradní struktury vědeckých výborů a odborníků v oblasti bezpečnosti spotřebitele, veřejného zdraví a životního prostředí</a:t>
            </a:r>
          </a:p>
          <a:p>
            <a:pPr marL="0" indent="0">
              <a:buFontTx/>
              <a:buNone/>
              <a:defRPr/>
            </a:pPr>
            <a:r>
              <a:rPr lang="cs-CZ" sz="1600" dirty="0"/>
              <a:t>Zřízeny tři vědecké výbory: </a:t>
            </a:r>
          </a:p>
          <a:p>
            <a:pPr>
              <a:defRPr/>
            </a:pPr>
            <a:r>
              <a:rPr lang="cs-CZ" sz="1600" dirty="0"/>
              <a:t>Vědecký výbor pro spotřební zboží (VVSZ),</a:t>
            </a:r>
          </a:p>
          <a:p>
            <a:pPr marL="0" indent="0">
              <a:buFontTx/>
              <a:buNone/>
              <a:defRPr/>
            </a:pPr>
            <a:r>
              <a:rPr lang="cs-CZ" sz="1600" dirty="0"/>
              <a:t>•     Vědecký výbor pro zdravotní a environmentální rizika (VVZER) </a:t>
            </a:r>
          </a:p>
          <a:p>
            <a:pPr>
              <a:defRPr/>
            </a:pPr>
            <a:r>
              <a:rPr lang="cs-CZ" sz="1600" dirty="0">
                <a:solidFill>
                  <a:srgbClr val="FF0000"/>
                </a:solidFill>
              </a:rPr>
              <a:t>Vědecký výbor pro vznikající a nově zjištěná zdravotní rizika (VVVNZZR).</a:t>
            </a:r>
          </a:p>
          <a:p>
            <a:pPr>
              <a:defRPr/>
            </a:pPr>
            <a:endParaRPr lang="cs-CZ" sz="1600" dirty="0"/>
          </a:p>
          <a:p>
            <a:pPr marL="0" indent="0">
              <a:buFontTx/>
              <a:buNone/>
              <a:defRPr/>
            </a:pPr>
            <a:endParaRPr lang="cs-CZ" sz="1600" dirty="0"/>
          </a:p>
          <a:p>
            <a:pPr>
              <a:defRPr/>
            </a:pPr>
            <a:r>
              <a:rPr lang="en-US" sz="1600" dirty="0" err="1"/>
              <a:t>Poskytuje</a:t>
            </a:r>
            <a:r>
              <a:rPr lang="en-US" sz="1600" dirty="0"/>
              <a:t> </a:t>
            </a:r>
            <a:r>
              <a:rPr lang="en-US" sz="1600" dirty="0" err="1"/>
              <a:t>stanoviska</a:t>
            </a:r>
            <a:r>
              <a:rPr lang="en-US" sz="1600" dirty="0"/>
              <a:t> v </a:t>
            </a:r>
            <a:r>
              <a:rPr lang="en-US" sz="1600" dirty="0" err="1"/>
              <a:t>otázkách</a:t>
            </a:r>
            <a:r>
              <a:rPr lang="en-US" sz="1600" dirty="0"/>
              <a:t> </a:t>
            </a:r>
            <a:r>
              <a:rPr lang="en-US" sz="1600" dirty="0" err="1"/>
              <a:t>vznikajících</a:t>
            </a:r>
            <a:r>
              <a:rPr lang="en-US" sz="1600" dirty="0"/>
              <a:t> </a:t>
            </a:r>
            <a:r>
              <a:rPr lang="en-US" sz="1600" dirty="0" err="1"/>
              <a:t>nebo</a:t>
            </a:r>
            <a:r>
              <a:rPr lang="en-US" sz="1600" dirty="0"/>
              <a:t> </a:t>
            </a:r>
            <a:r>
              <a:rPr lang="en-US" sz="1600" dirty="0" err="1"/>
              <a:t>nově</a:t>
            </a:r>
            <a:r>
              <a:rPr lang="en-US" sz="1600" dirty="0"/>
              <a:t> </a:t>
            </a:r>
            <a:r>
              <a:rPr lang="en-US" sz="1600" dirty="0" err="1"/>
              <a:t>zjištěných</a:t>
            </a:r>
            <a:r>
              <a:rPr lang="en-US" sz="1600" dirty="0"/>
              <a:t> </a:t>
            </a:r>
            <a:r>
              <a:rPr lang="en-US" sz="1600" dirty="0" err="1"/>
              <a:t>zdravotních</a:t>
            </a:r>
            <a:r>
              <a:rPr lang="en-US" sz="1600" dirty="0"/>
              <a:t> a </a:t>
            </a:r>
            <a:r>
              <a:rPr lang="en-US" sz="1600" dirty="0" err="1"/>
              <a:t>environmentálních</a:t>
            </a:r>
            <a:r>
              <a:rPr lang="en-US" sz="1600" dirty="0"/>
              <a:t> </a:t>
            </a:r>
            <a:r>
              <a:rPr lang="en-US" sz="1600" dirty="0" err="1"/>
              <a:t>rizik</a:t>
            </a:r>
            <a:r>
              <a:rPr lang="en-US" sz="1600" dirty="0"/>
              <a:t> a v </a:t>
            </a:r>
            <a:r>
              <a:rPr lang="en-US" sz="1600" dirty="0" err="1"/>
              <a:t>obecných</a:t>
            </a:r>
            <a:r>
              <a:rPr lang="en-US" sz="1600" dirty="0"/>
              <a:t>, </a:t>
            </a:r>
            <a:r>
              <a:rPr lang="en-US" sz="1600" dirty="0" err="1"/>
              <a:t>komplexních</a:t>
            </a:r>
            <a:r>
              <a:rPr lang="en-US" sz="1600" dirty="0"/>
              <a:t> </a:t>
            </a:r>
            <a:r>
              <a:rPr lang="en-US" sz="1600" dirty="0" err="1"/>
              <a:t>nebo</a:t>
            </a:r>
            <a:r>
              <a:rPr lang="en-US" sz="1600" dirty="0"/>
              <a:t> </a:t>
            </a:r>
            <a:r>
              <a:rPr lang="en-US" sz="1600" dirty="0" err="1"/>
              <a:t>multidisciplinárních</a:t>
            </a:r>
            <a:r>
              <a:rPr lang="en-US" sz="1600" dirty="0"/>
              <a:t> </a:t>
            </a:r>
            <a:r>
              <a:rPr lang="en-US" sz="1600" dirty="0" err="1"/>
              <a:t>otázkách</a:t>
            </a:r>
            <a:r>
              <a:rPr lang="en-US" sz="1600" dirty="0"/>
              <a:t> </a:t>
            </a:r>
            <a:r>
              <a:rPr lang="en-US" sz="1600" dirty="0" err="1"/>
              <a:t>vyžadujících</a:t>
            </a:r>
            <a:r>
              <a:rPr lang="en-US" sz="1600" dirty="0"/>
              <a:t> </a:t>
            </a:r>
            <a:r>
              <a:rPr lang="en-US" sz="1600" dirty="0" err="1"/>
              <a:t>souhrnné</a:t>
            </a:r>
            <a:r>
              <a:rPr lang="en-US" sz="1600" dirty="0"/>
              <a:t> </a:t>
            </a:r>
            <a:r>
              <a:rPr lang="en-US" sz="1600" dirty="0" err="1"/>
              <a:t>posouzení</a:t>
            </a:r>
            <a:r>
              <a:rPr lang="en-US" sz="1600" dirty="0"/>
              <a:t> </a:t>
            </a:r>
            <a:r>
              <a:rPr lang="en-US" sz="1600" dirty="0" err="1"/>
              <a:t>rizik</a:t>
            </a:r>
            <a:r>
              <a:rPr lang="en-US" sz="1600" dirty="0"/>
              <a:t> pro </a:t>
            </a:r>
            <a:r>
              <a:rPr lang="en-US" sz="1600" dirty="0" err="1"/>
              <a:t>bezpečnost</a:t>
            </a:r>
            <a:r>
              <a:rPr lang="en-US" sz="1600" dirty="0"/>
              <a:t> </a:t>
            </a:r>
            <a:r>
              <a:rPr lang="en-US" sz="1600" dirty="0" err="1"/>
              <a:t>spotřebitele</a:t>
            </a:r>
            <a:r>
              <a:rPr lang="en-US" sz="1600" dirty="0"/>
              <a:t> </a:t>
            </a:r>
            <a:r>
              <a:rPr lang="en-US" sz="1600" dirty="0" err="1"/>
              <a:t>nebo</a:t>
            </a:r>
            <a:r>
              <a:rPr lang="en-US" sz="1600" dirty="0"/>
              <a:t> </a:t>
            </a:r>
            <a:r>
              <a:rPr lang="en-US" sz="1600" dirty="0" err="1"/>
              <a:t>veřejné</a:t>
            </a:r>
            <a:r>
              <a:rPr lang="en-US" sz="1600" dirty="0"/>
              <a:t> </a:t>
            </a:r>
            <a:r>
              <a:rPr lang="en-US" sz="1600" dirty="0" err="1"/>
              <a:t>zdraví</a:t>
            </a:r>
            <a:r>
              <a:rPr lang="en-US" sz="1600" dirty="0"/>
              <a:t>, </a:t>
            </a:r>
            <a:r>
              <a:rPr lang="en-US" sz="1600" dirty="0" err="1"/>
              <a:t>jakož</a:t>
            </a:r>
            <a:r>
              <a:rPr lang="en-US" sz="1600" dirty="0"/>
              <a:t> </a:t>
            </a:r>
            <a:r>
              <a:rPr lang="en-US" sz="1600" dirty="0" err="1"/>
              <a:t>i</a:t>
            </a:r>
            <a:r>
              <a:rPr lang="en-US" sz="1600" dirty="0"/>
              <a:t> v </a:t>
            </a:r>
            <a:r>
              <a:rPr lang="en-US" sz="1600" dirty="0" err="1"/>
              <a:t>souvisejících</a:t>
            </a:r>
            <a:r>
              <a:rPr lang="en-US" sz="1600" dirty="0"/>
              <a:t> </a:t>
            </a:r>
            <a:r>
              <a:rPr lang="en-US" sz="1600" dirty="0" err="1"/>
              <a:t>otázkách</a:t>
            </a:r>
            <a:r>
              <a:rPr lang="en-US" sz="1600" dirty="0"/>
              <a:t>, </a:t>
            </a:r>
            <a:r>
              <a:rPr lang="en-US" sz="1600" dirty="0" err="1"/>
              <a:t>kterými</a:t>
            </a:r>
            <a:r>
              <a:rPr lang="en-US" sz="1600" dirty="0"/>
              <a:t> se </a:t>
            </a:r>
            <a:r>
              <a:rPr lang="en-US" sz="1600" dirty="0" err="1"/>
              <a:t>nezabývají</a:t>
            </a:r>
            <a:r>
              <a:rPr lang="en-US" sz="1600" dirty="0"/>
              <a:t> </a:t>
            </a:r>
            <a:r>
              <a:rPr lang="en-US" sz="1600" dirty="0" err="1"/>
              <a:t>jiné</a:t>
            </a:r>
            <a:r>
              <a:rPr lang="en-US" sz="1600" dirty="0"/>
              <a:t> </a:t>
            </a:r>
            <a:r>
              <a:rPr lang="en-US" sz="1600" dirty="0" err="1"/>
              <a:t>subjekty</a:t>
            </a:r>
            <a:r>
              <a:rPr lang="en-US" sz="1600" dirty="0"/>
              <a:t> </a:t>
            </a:r>
            <a:r>
              <a:rPr lang="en-US" sz="1600" dirty="0" err="1"/>
              <a:t>Společenství</a:t>
            </a:r>
            <a:r>
              <a:rPr lang="en-US" sz="1600" dirty="0"/>
              <a:t> pro </a:t>
            </a:r>
            <a:r>
              <a:rPr lang="en-US" sz="1600" dirty="0" err="1"/>
              <a:t>posouzení</a:t>
            </a:r>
            <a:r>
              <a:rPr lang="en-US" sz="1600" dirty="0"/>
              <a:t> </a:t>
            </a:r>
            <a:r>
              <a:rPr lang="en-US" sz="1600" dirty="0" err="1"/>
              <a:t>rizik</a:t>
            </a:r>
            <a:r>
              <a:rPr lang="en-US" sz="1600" dirty="0"/>
              <a:t>.</a:t>
            </a:r>
            <a:r>
              <a:rPr lang="cs-CZ" sz="1600" dirty="0"/>
              <a:t>  …. </a:t>
            </a:r>
            <a:r>
              <a:rPr lang="cs-CZ" sz="1600" dirty="0">
                <a:solidFill>
                  <a:srgbClr val="FF0000"/>
                </a:solidFill>
              </a:rPr>
              <a:t>nanotechnologie</a:t>
            </a:r>
            <a:r>
              <a:rPr lang="cs-CZ" sz="1600" dirty="0"/>
              <a:t>….</a:t>
            </a:r>
            <a:endParaRPr lang="en-US" sz="1600" dirty="0"/>
          </a:p>
        </p:txBody>
      </p:sp>
      <p:sp>
        <p:nvSpPr>
          <p:cNvPr id="101380" name="Šipka dolů 3">
            <a:extLst>
              <a:ext uri="{FF2B5EF4-FFF2-40B4-BE49-F238E27FC236}">
                <a16:creationId xmlns:a16="http://schemas.microsoft.com/office/drawing/2014/main" id="{BD51CAC0-68A6-4C3B-BD2C-BA6EEABAD7FF}"/>
              </a:ext>
            </a:extLst>
          </p:cNvPr>
          <p:cNvSpPr>
            <a:spLocks noChangeArrowheads="1"/>
          </p:cNvSpPr>
          <p:nvPr/>
        </p:nvSpPr>
        <p:spPr bwMode="auto">
          <a:xfrm>
            <a:off x="4183063" y="4052888"/>
            <a:ext cx="762000" cy="428625"/>
          </a:xfrm>
          <a:prstGeom prst="downArrow">
            <a:avLst>
              <a:gd name="adj1" fmla="val 50000"/>
              <a:gd name="adj2" fmla="val 50000"/>
            </a:avLst>
          </a:prstGeom>
          <a:solidFill>
            <a:schemeClr val="bg1"/>
          </a:solidFill>
          <a:ln w="9525" algn="ctr">
            <a:solidFill>
              <a:srgbClr val="FF0000"/>
            </a:solidFill>
            <a:round/>
            <a:headEnd/>
            <a:tailEnd/>
          </a:ln>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pic>
        <p:nvPicPr>
          <p:cNvPr id="2" name="73.m4a">
            <a:hlinkClick r:id="" action="ppaction://media"/>
            <a:extLst>
              <a:ext uri="{FF2B5EF4-FFF2-40B4-BE49-F238E27FC236}">
                <a16:creationId xmlns:a16="http://schemas.microsoft.com/office/drawing/2014/main" id="{E8314BA6-A4CD-48BC-A17F-D462198563C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52400" y="1285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dpis 1">
            <a:extLst>
              <a:ext uri="{FF2B5EF4-FFF2-40B4-BE49-F238E27FC236}">
                <a16:creationId xmlns:a16="http://schemas.microsoft.com/office/drawing/2014/main" id="{7F8F99FD-5C29-48E6-99C8-FA5E31A1D396}"/>
              </a:ext>
            </a:extLst>
          </p:cNvPr>
          <p:cNvSpPr>
            <a:spLocks noGrp="1" noChangeArrowheads="1"/>
          </p:cNvSpPr>
          <p:nvPr>
            <p:ph type="title"/>
          </p:nvPr>
        </p:nvSpPr>
        <p:spPr/>
        <p:txBody>
          <a:bodyPr/>
          <a:lstStyle/>
          <a:p>
            <a:r>
              <a:rPr lang="cs-CZ" altLang="en-US"/>
              <a:t>ČR</a:t>
            </a:r>
            <a:endParaRPr lang="en-US" altLang="en-US"/>
          </a:p>
        </p:txBody>
      </p:sp>
      <p:sp>
        <p:nvSpPr>
          <p:cNvPr id="102403" name="Zástupný symbol pro obsah 2">
            <a:extLst>
              <a:ext uri="{FF2B5EF4-FFF2-40B4-BE49-F238E27FC236}">
                <a16:creationId xmlns:a16="http://schemas.microsoft.com/office/drawing/2014/main" id="{CE29A6D7-E70F-4801-A79E-832AD6932436}"/>
              </a:ext>
            </a:extLst>
          </p:cNvPr>
          <p:cNvSpPr>
            <a:spLocks noGrp="1" noChangeArrowheads="1"/>
          </p:cNvSpPr>
          <p:nvPr>
            <p:ph idx="1"/>
          </p:nvPr>
        </p:nvSpPr>
        <p:spPr>
          <a:xfrm>
            <a:off x="609600" y="1219200"/>
            <a:ext cx="7772400" cy="4648200"/>
          </a:xfrm>
        </p:spPr>
        <p:txBody>
          <a:bodyPr/>
          <a:lstStyle/>
          <a:p>
            <a:pPr marL="0" indent="0">
              <a:buFontTx/>
              <a:buNone/>
            </a:pPr>
            <a:r>
              <a:rPr lang="cs-CZ" altLang="en-US" sz="1200"/>
              <a:t>Oblast nanotechnologií legislativně v souladu s EU řešena např. :</a:t>
            </a:r>
          </a:p>
          <a:p>
            <a:pPr marL="0" indent="0">
              <a:buFontTx/>
              <a:buNone/>
            </a:pPr>
            <a:r>
              <a:rPr lang="en-US" altLang="en-US" sz="1200"/>
              <a:t>Parlament České republiky</a:t>
            </a:r>
            <a:r>
              <a:rPr lang="cs-CZ" altLang="en-US" sz="1200"/>
              <a:t>, </a:t>
            </a:r>
            <a:r>
              <a:rPr lang="en-US" altLang="en-US" sz="1200"/>
              <a:t>POSLANECKÁ  SNĚMOVNA</a:t>
            </a:r>
            <a:r>
              <a:rPr lang="cs-CZ" altLang="en-US" sz="1200"/>
              <a:t>, </a:t>
            </a:r>
            <a:r>
              <a:rPr lang="en-US" altLang="en-US" sz="1200"/>
              <a:t>2008</a:t>
            </a:r>
            <a:r>
              <a:rPr lang="cs-CZ" altLang="en-US" sz="1200"/>
              <a:t>, </a:t>
            </a:r>
            <a:r>
              <a:rPr lang="en-US" altLang="en-US" sz="1200"/>
              <a:t>5. volební období</a:t>
            </a:r>
            <a:r>
              <a:rPr lang="cs-CZ" altLang="en-US" sz="1200"/>
              <a:t>, </a:t>
            </a:r>
            <a:r>
              <a:rPr lang="en-US" altLang="en-US" sz="1200"/>
              <a:t>294.</a:t>
            </a:r>
          </a:p>
          <a:p>
            <a:pPr marL="0" indent="0">
              <a:buFontTx/>
              <a:buNone/>
            </a:pPr>
            <a:r>
              <a:rPr lang="en-US" altLang="en-US" sz="1200" b="1"/>
              <a:t>USNESENÍ</a:t>
            </a:r>
            <a:r>
              <a:rPr lang="cs-CZ" altLang="en-US" sz="1200" b="1"/>
              <a:t> </a:t>
            </a:r>
            <a:r>
              <a:rPr lang="en-US" altLang="en-US" sz="1200" b="1"/>
              <a:t>výboru pro evropské záležitosti</a:t>
            </a:r>
            <a:r>
              <a:rPr lang="cs-CZ" altLang="en-US" sz="1200" b="1"/>
              <a:t> z</a:t>
            </a:r>
            <a:r>
              <a:rPr lang="en-US" altLang="en-US" sz="1200" b="1"/>
              <a:t>e 40. schůze konané dne 6. listopadu 2008</a:t>
            </a:r>
            <a:r>
              <a:rPr lang="cs-CZ" altLang="en-US" sz="1200" b="1"/>
              <a:t> </a:t>
            </a:r>
            <a:r>
              <a:rPr lang="en-US" altLang="en-US" sz="1200" b="1"/>
              <a:t>ke Sdělení Komise Evropskému parlamentu, Radě a Evropskému hospodářskému </a:t>
            </a:r>
            <a:r>
              <a:rPr lang="cs-CZ" altLang="en-US" sz="1200" b="1"/>
              <a:t> </a:t>
            </a:r>
            <a:r>
              <a:rPr lang="en-US" altLang="en-US" sz="1200" b="1"/>
              <a:t>a sociálnímu výboru</a:t>
            </a:r>
            <a:r>
              <a:rPr lang="en-US" altLang="en-US" sz="1200"/>
              <a:t> – </a:t>
            </a:r>
            <a:r>
              <a:rPr lang="en-US" altLang="en-US" sz="1200">
                <a:solidFill>
                  <a:srgbClr val="FF0000"/>
                </a:solidFill>
              </a:rPr>
              <a:t>regulační aspekty nanomateriálů </a:t>
            </a:r>
            <a:r>
              <a:rPr lang="en-US" altLang="en-US" sz="1200"/>
              <a:t>/kód dokumentu 11010/08, KOM(2008) 366 v konečném znění/</a:t>
            </a:r>
            <a:r>
              <a:rPr lang="cs-CZ" altLang="en-US" sz="1200"/>
              <a:t> …mimo jiné říká že …</a:t>
            </a:r>
            <a:r>
              <a:rPr lang="cs-CZ" altLang="en-US" sz="1200" b="1"/>
              <a:t>V ČR neexistuje národní program pro nanotechnologie a jejich využívání. Největším programem v této oblasti je výzkumný program Nanotechnologie pro společnost, který byl schválen usnesením vlády ČR č. 1006 ze dne 17. srpna 2005 na období 2006 – 2012 a který je realizován na půdě Akademie věd ČR. …</a:t>
            </a:r>
            <a:endParaRPr lang="cs-CZ" altLang="en-US" sz="1200"/>
          </a:p>
          <a:p>
            <a:pPr marL="0" indent="0">
              <a:buFontTx/>
              <a:buNone/>
            </a:pPr>
            <a:endParaRPr lang="en-US" altLang="en-US" sz="1200"/>
          </a:p>
          <a:p>
            <a:pPr marL="914400" lvl="2" indent="0">
              <a:buFontTx/>
              <a:buNone/>
            </a:pPr>
            <a:r>
              <a:rPr lang="en-US" altLang="en-US" sz="1200" b="1"/>
              <a:t>Usnesení Evropského parlamentu ze dne 24. dubna 2009 o regulačních aspektech nanomateriálů </a:t>
            </a:r>
            <a:r>
              <a:rPr lang="en-US" altLang="en-US" sz="1200"/>
              <a:t>(2008/2208(INI))</a:t>
            </a:r>
          </a:p>
        </p:txBody>
      </p:sp>
      <p:sp>
        <p:nvSpPr>
          <p:cNvPr id="102404" name="Šipka doprava 3">
            <a:extLst>
              <a:ext uri="{FF2B5EF4-FFF2-40B4-BE49-F238E27FC236}">
                <a16:creationId xmlns:a16="http://schemas.microsoft.com/office/drawing/2014/main" id="{8B770FC5-F3A1-4508-BDBA-95A5ADF6664E}"/>
              </a:ext>
            </a:extLst>
          </p:cNvPr>
          <p:cNvSpPr>
            <a:spLocks noChangeArrowheads="1"/>
          </p:cNvSpPr>
          <p:nvPr/>
        </p:nvSpPr>
        <p:spPr bwMode="auto">
          <a:xfrm>
            <a:off x="533400" y="3149600"/>
            <a:ext cx="914400" cy="22860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102405" name="Šipka doprava 4">
            <a:extLst>
              <a:ext uri="{FF2B5EF4-FFF2-40B4-BE49-F238E27FC236}">
                <a16:creationId xmlns:a16="http://schemas.microsoft.com/office/drawing/2014/main" id="{EFD3807F-95FB-490A-8CB1-71EC1D5D55CA}"/>
              </a:ext>
            </a:extLst>
          </p:cNvPr>
          <p:cNvSpPr>
            <a:spLocks noChangeArrowheads="1"/>
          </p:cNvSpPr>
          <p:nvPr/>
        </p:nvSpPr>
        <p:spPr bwMode="auto">
          <a:xfrm>
            <a:off x="1905000" y="3657600"/>
            <a:ext cx="838200" cy="304800"/>
          </a:xfrm>
          <a:prstGeom prst="rightArrow">
            <a:avLst>
              <a:gd name="adj1" fmla="val 50000"/>
              <a:gd name="adj2" fmla="val 4999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102406" name="Obdélník 5">
            <a:extLst>
              <a:ext uri="{FF2B5EF4-FFF2-40B4-BE49-F238E27FC236}">
                <a16:creationId xmlns:a16="http://schemas.microsoft.com/office/drawing/2014/main" id="{D029F400-55B9-4E79-A5F1-9A0454A4F2DC}"/>
              </a:ext>
            </a:extLst>
          </p:cNvPr>
          <p:cNvSpPr>
            <a:spLocks noChangeArrowheads="1"/>
          </p:cNvSpPr>
          <p:nvPr/>
        </p:nvSpPr>
        <p:spPr bwMode="auto">
          <a:xfrm>
            <a:off x="2971800" y="3581400"/>
            <a:ext cx="6019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1200"/>
              <a:t>v znění usnesení…</a:t>
            </a:r>
            <a:r>
              <a:rPr lang="en-US" altLang="en-US" sz="1200"/>
              <a:t> </a:t>
            </a:r>
            <a:r>
              <a:rPr lang="cs-CZ" altLang="en-US" sz="1200"/>
              <a:t>bod 25. …</a:t>
            </a:r>
            <a:r>
              <a:rPr lang="en-US" altLang="en-US" sz="1200"/>
              <a:t>domnívá se, že </a:t>
            </a:r>
            <a:r>
              <a:rPr lang="en-US" altLang="en-US" sz="1200">
                <a:solidFill>
                  <a:srgbClr val="FF0000"/>
                </a:solidFill>
              </a:rPr>
              <a:t>je třeba zavčas vypracovat přísné etické pokyny, zejména pokud jde o nanomedicínu</a:t>
            </a:r>
            <a:r>
              <a:rPr lang="en-US" altLang="en-US" sz="1200"/>
              <a:t>, které by se týkaly např. práva na soukromí, svobodného a informovaného souhlasu či neterapeutických zásahů prováděných na lidském těle, avšak zároveň je třeba podpořit tuto perspektivní mezioborovou oblast, která uplatňuje průlomové technologie, jako jsou molekulární zobrazování a diagnostika, což může velmi výrazně napomoci včasnému stanovení diagnózy a inteligentní a účinné léčbě mnoha chorob; žádá Evropskou skupinu pro etiku ve vědě a nových technologiích o vydání stanoviska na toto téma, v němž naváže na své stanovisko č. 21 ze dne 17. ledna 2007 o etických aspektech nanomedicíny a přihlédne k etickému názoru, jež uveřejnily subjekty zabývající se etikou v jednotlivých členských státech EU, a k práci vynaložené mezinárodními organizacemi jako např.UNESCO;</a:t>
            </a:r>
          </a:p>
        </p:txBody>
      </p:sp>
      <p:sp>
        <p:nvSpPr>
          <p:cNvPr id="102407" name="TextovéPole 6">
            <a:extLst>
              <a:ext uri="{FF2B5EF4-FFF2-40B4-BE49-F238E27FC236}">
                <a16:creationId xmlns:a16="http://schemas.microsoft.com/office/drawing/2014/main" id="{28ED8817-FCCB-48C4-8C11-C225F252DBA3}"/>
              </a:ext>
            </a:extLst>
          </p:cNvPr>
          <p:cNvSpPr txBox="1">
            <a:spLocks noChangeArrowheads="1"/>
          </p:cNvSpPr>
          <p:nvPr/>
        </p:nvSpPr>
        <p:spPr bwMode="auto">
          <a:xfrm>
            <a:off x="609600" y="281940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2400"/>
              <a:t>EU</a:t>
            </a:r>
            <a:endParaRPr lang="en-US" altLang="en-US" sz="24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a:extLst>
              <a:ext uri="{FF2B5EF4-FFF2-40B4-BE49-F238E27FC236}">
                <a16:creationId xmlns:a16="http://schemas.microsoft.com/office/drawing/2014/main" id="{75406D12-88B3-47AC-9FB2-580249B8DA5D}"/>
              </a:ext>
            </a:extLst>
          </p:cNvPr>
          <p:cNvPicPr>
            <a:picLocks noGrp="1" noChangeAspect="1" noChangeArrowheads="1"/>
          </p:cNvPicPr>
          <p:nvPr>
            <p:ph type="title"/>
          </p:nvPr>
        </p:nvPicPr>
        <p:blipFill>
          <a:blip r:embed="rId4">
            <a:extLst>
              <a:ext uri="{28A0092B-C50C-407E-A947-70E740481C1C}">
                <a14:useLocalDpi xmlns:a14="http://schemas.microsoft.com/office/drawing/2010/main" val="0"/>
              </a:ext>
            </a:extLst>
          </a:blip>
          <a:srcRect/>
          <a:stretch>
            <a:fillRect/>
          </a:stretch>
        </p:blipFill>
        <p:spPr>
          <a:xfrm>
            <a:off x="762000" y="381000"/>
            <a:ext cx="4811713" cy="914400"/>
          </a:xfrm>
          <a:noFill/>
        </p:spPr>
      </p:pic>
      <p:pic>
        <p:nvPicPr>
          <p:cNvPr id="103427" name="Picture 3">
            <a:extLst>
              <a:ext uri="{FF2B5EF4-FFF2-40B4-BE49-F238E27FC236}">
                <a16:creationId xmlns:a16="http://schemas.microsoft.com/office/drawing/2014/main" id="{87DFCB5D-9EB3-472B-B07B-1E84A21A1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388" y="1066800"/>
            <a:ext cx="2327275"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5">
            <a:extLst>
              <a:ext uri="{FF2B5EF4-FFF2-40B4-BE49-F238E27FC236}">
                <a16:creationId xmlns:a16="http://schemas.microsoft.com/office/drawing/2014/main" id="{E658926B-77F5-4930-8782-9841186A80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2743200"/>
            <a:ext cx="18288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29" name="Group 8">
            <a:extLst>
              <a:ext uri="{FF2B5EF4-FFF2-40B4-BE49-F238E27FC236}">
                <a16:creationId xmlns:a16="http://schemas.microsoft.com/office/drawing/2014/main" id="{40D7B438-C6BE-45F3-A487-01CCCEF2DC46}"/>
              </a:ext>
            </a:extLst>
          </p:cNvPr>
          <p:cNvGrpSpPr>
            <a:grpSpLocks noChangeAspect="1"/>
          </p:cNvGrpSpPr>
          <p:nvPr/>
        </p:nvGrpSpPr>
        <p:grpSpPr bwMode="auto">
          <a:xfrm>
            <a:off x="760413" y="1295400"/>
            <a:ext cx="5564187" cy="5472113"/>
            <a:chOff x="1008" y="960"/>
            <a:chExt cx="2977" cy="2928"/>
          </a:xfrm>
        </p:grpSpPr>
        <p:sp>
          <p:nvSpPr>
            <p:cNvPr id="103431" name="AutoShape 7">
              <a:extLst>
                <a:ext uri="{FF2B5EF4-FFF2-40B4-BE49-F238E27FC236}">
                  <a16:creationId xmlns:a16="http://schemas.microsoft.com/office/drawing/2014/main" id="{15AAF469-203A-4EF8-8513-94A99E8CEDCB}"/>
                </a:ext>
              </a:extLst>
            </p:cNvPr>
            <p:cNvSpPr>
              <a:spLocks noChangeAspect="1" noChangeArrowheads="1" noTextEdit="1"/>
            </p:cNvSpPr>
            <p:nvPr/>
          </p:nvSpPr>
          <p:spPr bwMode="auto">
            <a:xfrm>
              <a:off x="1008" y="960"/>
              <a:ext cx="2977"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pic>
          <p:nvPicPr>
            <p:cNvPr id="103432" name="Picture 9">
              <a:extLst>
                <a:ext uri="{FF2B5EF4-FFF2-40B4-BE49-F238E27FC236}">
                  <a16:creationId xmlns:a16="http://schemas.microsoft.com/office/drawing/2014/main" id="{53024CBC-8BA9-4CD3-879B-C274BE5489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 y="960"/>
              <a:ext cx="2980" cy="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75.m4a">
            <a:hlinkClick r:id="" action="ppaction://media"/>
            <a:extLst>
              <a:ext uri="{FF2B5EF4-FFF2-40B4-BE49-F238E27FC236}">
                <a16:creationId xmlns:a16="http://schemas.microsoft.com/office/drawing/2014/main" id="{08936F00-5752-4BF5-8FBA-2C4C47CAB898}"/>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52388" y="76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a:extLst>
              <a:ext uri="{FF2B5EF4-FFF2-40B4-BE49-F238E27FC236}">
                <a16:creationId xmlns:a16="http://schemas.microsoft.com/office/drawing/2014/main" id="{728D8B54-5C72-4FCB-BB8E-FA4E531ECDBC}"/>
              </a:ext>
            </a:extLst>
          </p:cNvPr>
          <p:cNvSpPr>
            <a:spLocks noGrp="1" noChangeArrowheads="1"/>
          </p:cNvSpPr>
          <p:nvPr>
            <p:ph type="body" idx="1"/>
          </p:nvPr>
        </p:nvSpPr>
        <p:spPr>
          <a:xfrm>
            <a:off x="685800" y="1143000"/>
            <a:ext cx="7772400" cy="4648200"/>
          </a:xfrm>
        </p:spPr>
        <p:txBody>
          <a:bodyPr/>
          <a:lstStyle/>
          <a:p>
            <a:pPr>
              <a:buFontTx/>
              <a:buNone/>
            </a:pPr>
            <a:r>
              <a:rPr lang="en-US" altLang="cs-CZ" sz="1000" i="1"/>
              <a:t>Silver nanoparticles as a safe preservative for use in cosmetics</a:t>
            </a:r>
            <a:r>
              <a:rPr lang="cs-CZ" altLang="cs-CZ" sz="1000" i="1"/>
              <a:t>, </a:t>
            </a:r>
            <a:r>
              <a:rPr lang="en-US" altLang="cs-CZ" sz="1000" i="1"/>
              <a:t>Satoshi Kokura</a:t>
            </a:r>
            <a:r>
              <a:rPr lang="cs-CZ" altLang="cs-CZ" sz="1000" i="1"/>
              <a:t> et al., </a:t>
            </a:r>
            <a:r>
              <a:rPr lang="en-US" altLang="cs-CZ" sz="1000" i="1"/>
              <a:t>Nanomedicine: Nanotechnology, Biology, and Medicine 6 (2010) 570–574</a:t>
            </a:r>
            <a:endParaRPr lang="cs-CZ" altLang="cs-CZ" sz="1000" i="1"/>
          </a:p>
          <a:p>
            <a:pPr>
              <a:buFontTx/>
              <a:buNone/>
            </a:pPr>
            <a:r>
              <a:rPr lang="cs-CZ" altLang="cs-CZ" sz="1200"/>
              <a:t>Autoři této práce studovali účinky a působení stříbrných nanočástic v dermatologickém krému z hlediska baktericidního, fungicidního působení, jejich toxicity a průniku do tkáně. </a:t>
            </a:r>
          </a:p>
          <a:p>
            <a:pPr>
              <a:buFontTx/>
              <a:buNone/>
            </a:pPr>
            <a:r>
              <a:rPr lang="cs-CZ" altLang="cs-CZ" sz="1200"/>
              <a:t>Výsledek studie: „</a:t>
            </a:r>
            <a:r>
              <a:rPr lang="en-US" altLang="cs-CZ" sz="1200" b="1"/>
              <a:t>In this study, the effects of recently synthesized Ag nanoparticles were investigated on microorganisms, along</a:t>
            </a:r>
            <a:r>
              <a:rPr lang="cs-CZ" altLang="cs-CZ" sz="1200" b="1"/>
              <a:t> </a:t>
            </a:r>
            <a:r>
              <a:rPr lang="en-US" altLang="cs-CZ" sz="1200" b="1"/>
              <a:t>with the skin permeability and the cytotoxicity in human keratinocytes under UVB-irradiation. Ag nanoparticles were found to be verystable, showed sufficient preservation efficacy against mixed bacteria and mixed fungi, and did not penetrate normal human skin. Ag</a:t>
            </a:r>
            <a:r>
              <a:rPr lang="cs-CZ" altLang="cs-CZ" sz="1200" b="1"/>
              <a:t> </a:t>
            </a:r>
            <a:r>
              <a:rPr lang="en-US" altLang="cs-CZ" sz="1200" b="1"/>
              <a:t>nanoparticles appear to be suitable for use as a preservative in cosmetics.</a:t>
            </a:r>
            <a:r>
              <a:rPr lang="cs-CZ" altLang="cs-CZ" sz="1200"/>
              <a:t>“</a:t>
            </a:r>
            <a:endParaRPr lang="en-US" altLang="cs-CZ" sz="1200"/>
          </a:p>
        </p:txBody>
      </p:sp>
      <p:sp>
        <p:nvSpPr>
          <p:cNvPr id="104451" name="Rectangle 4">
            <a:extLst>
              <a:ext uri="{FF2B5EF4-FFF2-40B4-BE49-F238E27FC236}">
                <a16:creationId xmlns:a16="http://schemas.microsoft.com/office/drawing/2014/main" id="{77EAF205-E283-4367-9BDB-717606E3E2AC}"/>
              </a:ext>
            </a:extLst>
          </p:cNvPr>
          <p:cNvSpPr>
            <a:spLocks noGrp="1" noChangeArrowheads="1"/>
          </p:cNvSpPr>
          <p:nvPr>
            <p:ph type="title"/>
          </p:nvPr>
        </p:nvSpPr>
        <p:spPr>
          <a:noFill/>
        </p:spPr>
        <p:txBody>
          <a:bodyPr/>
          <a:lstStyle/>
          <a:p>
            <a:r>
              <a:rPr lang="cs-CZ" altLang="cs-CZ" sz="3200"/>
              <a:t>Zdravotní rizika  </a:t>
            </a:r>
            <a:r>
              <a:rPr lang="cs-CZ" altLang="cs-CZ" sz="1200"/>
              <a:t>…například…</a:t>
            </a:r>
            <a:endParaRPr lang="en-US" altLang="cs-CZ" sz="1200"/>
          </a:p>
        </p:txBody>
      </p:sp>
      <p:pic>
        <p:nvPicPr>
          <p:cNvPr id="104452" name="Picture 5">
            <a:extLst>
              <a:ext uri="{FF2B5EF4-FFF2-40B4-BE49-F238E27FC236}">
                <a16:creationId xmlns:a16="http://schemas.microsoft.com/office/drawing/2014/main" id="{F56FA353-0AB4-4590-A95A-192EFB9081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72000"/>
            <a:ext cx="23812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 Box 6">
            <a:extLst>
              <a:ext uri="{FF2B5EF4-FFF2-40B4-BE49-F238E27FC236}">
                <a16:creationId xmlns:a16="http://schemas.microsoft.com/office/drawing/2014/main" id="{6420E606-3639-4CE8-9BFA-BE7FE30ABA1B}"/>
              </a:ext>
            </a:extLst>
          </p:cNvPr>
          <p:cNvSpPr txBox="1">
            <a:spLocks noChangeArrowheads="1"/>
          </p:cNvSpPr>
          <p:nvPr/>
        </p:nvSpPr>
        <p:spPr bwMode="auto">
          <a:xfrm>
            <a:off x="685800" y="3276600"/>
            <a:ext cx="78486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Jiná studie autorů </a:t>
            </a:r>
            <a:r>
              <a:rPr lang="en-US" altLang="cs-CZ" sz="1200" b="1"/>
              <a:t>Gulson a Wright</a:t>
            </a:r>
            <a:r>
              <a:rPr lang="cs-CZ" altLang="cs-CZ" sz="1200"/>
              <a:t> </a:t>
            </a:r>
            <a:r>
              <a:rPr lang="cs-CZ" altLang="cs-CZ" sz="1000"/>
              <a:t>(</a:t>
            </a:r>
            <a:r>
              <a:rPr lang="en-US" altLang="cs-CZ" sz="1000" i="1"/>
              <a:t>Small Amounts of Zinc from Zinc Oxide Particles in Sunscreens Applied Outdoors Are Absorbed through Human Skin</a:t>
            </a:r>
            <a:r>
              <a:rPr lang="cs-CZ" altLang="cs-CZ" sz="1000" i="1"/>
              <a:t>, </a:t>
            </a:r>
            <a:r>
              <a:rPr lang="en-US" altLang="cs-CZ" sz="1000" i="1"/>
              <a:t>Toxicological Sciences</a:t>
            </a:r>
            <a:r>
              <a:rPr lang="cs-CZ" altLang="cs-CZ" sz="1000" i="1"/>
              <a:t>, </a:t>
            </a:r>
            <a:r>
              <a:rPr lang="en-US" altLang="cs-CZ" sz="1000" i="1"/>
              <a:t>Volume118, </a:t>
            </a:r>
            <a:r>
              <a:rPr lang="cs-CZ" altLang="cs-CZ" sz="1000" i="1"/>
              <a:t>2010, </a:t>
            </a:r>
            <a:r>
              <a:rPr lang="en-US" altLang="cs-CZ" sz="1000" i="1"/>
              <a:t>140-149</a:t>
            </a:r>
            <a:r>
              <a:rPr lang="cs-CZ" altLang="cs-CZ" sz="1000"/>
              <a:t>),</a:t>
            </a:r>
            <a:r>
              <a:rPr lang="cs-CZ" altLang="cs-CZ" sz="1200"/>
              <a:t> zaměřená na opalovací krémy s krystaly </a:t>
            </a:r>
            <a:r>
              <a:rPr lang="cs-CZ" altLang="cs-CZ" sz="1200" b="1"/>
              <a:t>oxidu zinečnatého</a:t>
            </a:r>
            <a:r>
              <a:rPr lang="cs-CZ" altLang="cs-CZ" sz="1200"/>
              <a:t> (UV ochrana) ukazuje, že tyto nanočástice pronikají přes kůži do tkání organismu. Daná studie ale poukazuje na fakt, že při vhodných koncentracích nejsou tyto nanočástice pro organismus toxické </a:t>
            </a:r>
            <a:r>
              <a:rPr lang="cs-CZ" altLang="cs-CZ" sz="1000"/>
              <a:t>(</a:t>
            </a:r>
            <a:r>
              <a:rPr lang="en-US" altLang="cs-CZ" sz="1000" i="1"/>
              <a:t>Independent cytotoxic and inflammatory responses to zinc oxide nanoparticles in human monocytes and macrophages</a:t>
            </a:r>
            <a:r>
              <a:rPr lang="cs-CZ" altLang="cs-CZ" sz="1000" i="1"/>
              <a:t>, Feltis et al., </a:t>
            </a:r>
            <a:r>
              <a:rPr lang="en-US" altLang="cs-CZ" sz="1000" i="1"/>
              <a:t>Nanotoxicology </a:t>
            </a:r>
            <a:r>
              <a:rPr lang="cs-CZ" altLang="cs-CZ" sz="1000" i="1"/>
              <a:t>1-9 )</a:t>
            </a:r>
            <a:r>
              <a:rPr lang="cs-CZ" altLang="cs-CZ" sz="1000"/>
              <a:t>,</a:t>
            </a:r>
            <a:r>
              <a:rPr lang="cs-CZ" altLang="cs-CZ" sz="1200"/>
              <a:t> protože jsou v dostatečném množství organismem odstraňovány s dalšími metabolity.   </a:t>
            </a:r>
            <a:endParaRPr lang="en-US" altLang="cs-CZ" sz="1200"/>
          </a:p>
        </p:txBody>
      </p:sp>
      <p:pic>
        <p:nvPicPr>
          <p:cNvPr id="2" name="76.m4a">
            <a:hlinkClick r:id="" action="ppaction://media"/>
            <a:extLst>
              <a:ext uri="{FF2B5EF4-FFF2-40B4-BE49-F238E27FC236}">
                <a16:creationId xmlns:a16="http://schemas.microsoft.com/office/drawing/2014/main" id="{D230CC3C-F601-4D45-B785-36E11E83122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6363" y="2238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3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7">
            <a:extLst>
              <a:ext uri="{FF2B5EF4-FFF2-40B4-BE49-F238E27FC236}">
                <a16:creationId xmlns:a16="http://schemas.microsoft.com/office/drawing/2014/main" id="{372FA469-363D-4455-923B-6CB2E4687555}"/>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988050" y="914400"/>
            <a:ext cx="2528888" cy="2895600"/>
          </a:xfrm>
          <a:noFill/>
        </p:spPr>
      </p:pic>
      <p:pic>
        <p:nvPicPr>
          <p:cNvPr id="105475" name="Picture 10">
            <a:extLst>
              <a:ext uri="{FF2B5EF4-FFF2-40B4-BE49-F238E27FC236}">
                <a16:creationId xmlns:a16="http://schemas.microsoft.com/office/drawing/2014/main" id="{D91B1819-E9E2-470F-90E2-E550C911EBAD}"/>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t="17964" b="56886"/>
          <a:stretch>
            <a:fillRect/>
          </a:stretch>
        </p:blipFill>
        <p:spPr>
          <a:xfrm>
            <a:off x="381000" y="3810000"/>
            <a:ext cx="8077200" cy="2247900"/>
          </a:xfrm>
          <a:noFill/>
        </p:spPr>
      </p:pic>
      <p:pic>
        <p:nvPicPr>
          <p:cNvPr id="105476" name="Picture 3">
            <a:extLst>
              <a:ext uri="{FF2B5EF4-FFF2-40B4-BE49-F238E27FC236}">
                <a16:creationId xmlns:a16="http://schemas.microsoft.com/office/drawing/2014/main" id="{4042ED5F-64A8-45FB-9CE3-B2658376A549}"/>
              </a:ext>
            </a:extLst>
          </p:cNvPr>
          <p:cNvPicPr>
            <a:picLocks noGrp="1" noChangeAspect="1" noChangeArrowheads="1"/>
          </p:cNvPicPr>
          <p:nvPr>
            <p:ph type="body" idx="4294967295"/>
          </p:nvPr>
        </p:nvPicPr>
        <p:blipFill>
          <a:blip r:embed="rId4">
            <a:extLst>
              <a:ext uri="{28A0092B-C50C-407E-A947-70E740481C1C}">
                <a14:useLocalDpi xmlns:a14="http://schemas.microsoft.com/office/drawing/2010/main" val="0"/>
              </a:ext>
            </a:extLst>
          </a:blip>
          <a:srcRect/>
          <a:stretch>
            <a:fillRect/>
          </a:stretch>
        </p:blipFill>
        <p:spPr>
          <a:xfrm>
            <a:off x="1143000" y="381000"/>
            <a:ext cx="2484438" cy="2971800"/>
          </a:xfrm>
        </p:spPr>
      </p:pic>
      <p:pic>
        <p:nvPicPr>
          <p:cNvPr id="105477" name="Picture 13">
            <a:extLst>
              <a:ext uri="{FF2B5EF4-FFF2-40B4-BE49-F238E27FC236}">
                <a16:creationId xmlns:a16="http://schemas.microsoft.com/office/drawing/2014/main" id="{24486207-4EAD-4A06-9336-FED7B1018EBE}"/>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381000" y="3352800"/>
            <a:ext cx="2274888" cy="2247900"/>
          </a:xfrm>
          <a:noFill/>
        </p:spPr>
      </p:pic>
      <p:pic>
        <p:nvPicPr>
          <p:cNvPr id="105478" name="Picture 4">
            <a:extLst>
              <a:ext uri="{FF2B5EF4-FFF2-40B4-BE49-F238E27FC236}">
                <a16:creationId xmlns:a16="http://schemas.microsoft.com/office/drawing/2014/main" id="{B0CD8B8E-7A5A-4C04-A4F5-5D930D6CA6E8}"/>
              </a:ext>
            </a:extLst>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rcRect/>
          <a:stretch>
            <a:fillRect/>
          </a:stretch>
        </p:blipFill>
        <p:spPr>
          <a:xfrm>
            <a:off x="3886200" y="990600"/>
            <a:ext cx="3124200" cy="3124200"/>
          </a:xfrm>
          <a:noFill/>
        </p:spPr>
      </p:pic>
      <p:sp>
        <p:nvSpPr>
          <p:cNvPr id="105479" name="Line 16">
            <a:extLst>
              <a:ext uri="{FF2B5EF4-FFF2-40B4-BE49-F238E27FC236}">
                <a16:creationId xmlns:a16="http://schemas.microsoft.com/office/drawing/2014/main" id="{EA0B3B53-1811-457E-8B98-E6ED55BF3A54}"/>
              </a:ext>
            </a:extLst>
          </p:cNvPr>
          <p:cNvSpPr>
            <a:spLocks noChangeShapeType="1"/>
          </p:cNvSpPr>
          <p:nvPr/>
        </p:nvSpPr>
        <p:spPr bwMode="auto">
          <a:xfrm flipH="1">
            <a:off x="4419600" y="4419600"/>
            <a:ext cx="15240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5480" name="WordArt 17">
            <a:extLst>
              <a:ext uri="{FF2B5EF4-FFF2-40B4-BE49-F238E27FC236}">
                <a16:creationId xmlns:a16="http://schemas.microsoft.com/office/drawing/2014/main" id="{85FEE8EC-8DA2-4DCD-AE06-1297FC2A8906}"/>
              </a:ext>
            </a:extLst>
          </p:cNvPr>
          <p:cNvSpPr>
            <a:spLocks noChangeArrowheads="1" noChangeShapeType="1" noTextEdit="1"/>
          </p:cNvSpPr>
          <p:nvPr/>
        </p:nvSpPr>
        <p:spPr bwMode="auto">
          <a:xfrm>
            <a:off x="6096000" y="4191000"/>
            <a:ext cx="2143125"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cs-CZ" sz="3600"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Nano Silver</a:t>
            </a:r>
          </a:p>
        </p:txBody>
      </p:sp>
      <p:sp>
        <p:nvSpPr>
          <p:cNvPr id="105481" name="Line 19">
            <a:extLst>
              <a:ext uri="{FF2B5EF4-FFF2-40B4-BE49-F238E27FC236}">
                <a16:creationId xmlns:a16="http://schemas.microsoft.com/office/drawing/2014/main" id="{320DCB88-EF56-4A8B-B203-1968D40CF711}"/>
              </a:ext>
            </a:extLst>
          </p:cNvPr>
          <p:cNvSpPr>
            <a:spLocks noChangeShapeType="1"/>
          </p:cNvSpPr>
          <p:nvPr/>
        </p:nvSpPr>
        <p:spPr bwMode="auto">
          <a:xfrm flipH="1" flipV="1">
            <a:off x="2286000" y="4191000"/>
            <a:ext cx="35052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5482" name="Line 20">
            <a:extLst>
              <a:ext uri="{FF2B5EF4-FFF2-40B4-BE49-F238E27FC236}">
                <a16:creationId xmlns:a16="http://schemas.microsoft.com/office/drawing/2014/main" id="{D3D4875B-432B-4D39-8634-A418E900F22D}"/>
              </a:ext>
            </a:extLst>
          </p:cNvPr>
          <p:cNvSpPr>
            <a:spLocks noChangeShapeType="1"/>
          </p:cNvSpPr>
          <p:nvPr/>
        </p:nvSpPr>
        <p:spPr bwMode="auto">
          <a:xfrm flipH="1" flipV="1">
            <a:off x="3200400" y="1295400"/>
            <a:ext cx="2590800" cy="2895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5483" name="Line 21">
            <a:extLst>
              <a:ext uri="{FF2B5EF4-FFF2-40B4-BE49-F238E27FC236}">
                <a16:creationId xmlns:a16="http://schemas.microsoft.com/office/drawing/2014/main" id="{BF1C33F9-4D2F-4353-8EFE-4840ACE641AA}"/>
              </a:ext>
            </a:extLst>
          </p:cNvPr>
          <p:cNvSpPr>
            <a:spLocks noChangeShapeType="1"/>
          </p:cNvSpPr>
          <p:nvPr/>
        </p:nvSpPr>
        <p:spPr bwMode="auto">
          <a:xfrm flipH="1" flipV="1">
            <a:off x="5715000" y="2667000"/>
            <a:ext cx="22860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5484" name="Line 22">
            <a:extLst>
              <a:ext uri="{FF2B5EF4-FFF2-40B4-BE49-F238E27FC236}">
                <a16:creationId xmlns:a16="http://schemas.microsoft.com/office/drawing/2014/main" id="{01382D00-47D9-47A1-B216-2BD6C74EB447}"/>
              </a:ext>
            </a:extLst>
          </p:cNvPr>
          <p:cNvSpPr>
            <a:spLocks noChangeShapeType="1"/>
          </p:cNvSpPr>
          <p:nvPr/>
        </p:nvSpPr>
        <p:spPr bwMode="auto">
          <a:xfrm flipV="1">
            <a:off x="6096000" y="3505200"/>
            <a:ext cx="11430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0728D974-51E6-462B-829E-4DF0F48ABBF4}"/>
              </a:ext>
            </a:extLst>
          </p:cNvPr>
          <p:cNvSpPr>
            <a:spLocks noChangeArrowheads="1"/>
          </p:cNvSpPr>
          <p:nvPr/>
        </p:nvSpPr>
        <p:spPr bwMode="auto">
          <a:xfrm>
            <a:off x="539750" y="836613"/>
            <a:ext cx="81359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cs-CZ">
                <a:solidFill>
                  <a:schemeClr val="tx2"/>
                </a:solidFill>
              </a:rPr>
              <a:t>Auto</a:t>
            </a:r>
            <a:r>
              <a:rPr lang="cs-CZ" altLang="cs-CZ">
                <a:solidFill>
                  <a:schemeClr val="tx2"/>
                </a:solidFill>
              </a:rPr>
              <a:t>ři</a:t>
            </a:r>
            <a:r>
              <a:rPr lang="en-GB" altLang="cs-CZ">
                <a:solidFill>
                  <a:schemeClr val="tx2"/>
                </a:solidFill>
              </a:rPr>
              <a:t>: </a:t>
            </a:r>
            <a:br>
              <a:rPr lang="en-GB" altLang="cs-CZ">
                <a:solidFill>
                  <a:schemeClr val="tx2"/>
                </a:solidFill>
              </a:rPr>
            </a:br>
            <a:r>
              <a:rPr lang="cs-CZ" altLang="cs-CZ" b="1">
                <a:solidFill>
                  <a:schemeClr val="tx2"/>
                </a:solidFill>
              </a:rPr>
              <a:t>Vladan Bernard</a:t>
            </a:r>
            <a:br>
              <a:rPr lang="en-GB" altLang="cs-CZ">
                <a:solidFill>
                  <a:schemeClr val="tx2"/>
                </a:solidFill>
              </a:rPr>
            </a:br>
            <a:r>
              <a:rPr lang="en-GB" altLang="cs-CZ" sz="1400" b="1">
                <a:solidFill>
                  <a:schemeClr val="tx2"/>
                </a:solidFill>
              </a:rPr>
              <a:t>Carmel J. Caruana</a:t>
            </a:r>
            <a:br>
              <a:rPr lang="cs-CZ" altLang="cs-CZ" b="1">
                <a:solidFill>
                  <a:schemeClr val="tx2"/>
                </a:solidFill>
              </a:rPr>
            </a:br>
            <a:br>
              <a:rPr lang="en-GB" altLang="cs-CZ">
                <a:solidFill>
                  <a:schemeClr val="tx2"/>
                </a:solidFill>
              </a:rPr>
            </a:br>
            <a:br>
              <a:rPr lang="en-GB" altLang="cs-CZ">
                <a:solidFill>
                  <a:schemeClr val="tx2"/>
                </a:solidFill>
              </a:rPr>
            </a:br>
            <a:r>
              <a:rPr lang="cs-CZ" altLang="cs-CZ">
                <a:solidFill>
                  <a:schemeClr val="tx2"/>
                </a:solidFill>
              </a:rPr>
              <a:t>Obsahová spolupráce</a:t>
            </a:r>
            <a:r>
              <a:rPr lang="en-GB" altLang="cs-CZ">
                <a:solidFill>
                  <a:schemeClr val="tx2"/>
                </a:solidFill>
              </a:rPr>
              <a:t>:</a:t>
            </a:r>
            <a:br>
              <a:rPr lang="cs-CZ" altLang="cs-CZ">
                <a:solidFill>
                  <a:schemeClr val="tx2"/>
                </a:solidFill>
              </a:rPr>
            </a:br>
            <a:r>
              <a:rPr lang="en-GB" altLang="cs-CZ">
                <a:solidFill>
                  <a:schemeClr val="tx2"/>
                </a:solidFill>
              </a:rPr>
              <a:t> </a:t>
            </a:r>
            <a:r>
              <a:rPr lang="en-GB" altLang="cs-CZ" sz="1600" b="1">
                <a:solidFill>
                  <a:schemeClr val="tx2"/>
                </a:solidFill>
              </a:rPr>
              <a:t>Vojtěch Mornstein</a:t>
            </a:r>
            <a:r>
              <a:rPr lang="en-GB" altLang="cs-CZ" sz="1600">
                <a:solidFill>
                  <a:schemeClr val="tx2"/>
                </a:solidFill>
              </a:rPr>
              <a:t> </a:t>
            </a:r>
            <a:br>
              <a:rPr lang="en-GB" altLang="cs-CZ">
                <a:solidFill>
                  <a:schemeClr val="tx2"/>
                </a:solidFill>
              </a:rPr>
            </a:br>
            <a:br>
              <a:rPr lang="en-GB" altLang="cs-CZ">
                <a:solidFill>
                  <a:schemeClr val="tx2"/>
                </a:solidFill>
              </a:rPr>
            </a:br>
            <a:br>
              <a:rPr lang="en-GB" altLang="cs-CZ">
                <a:solidFill>
                  <a:schemeClr val="tx2"/>
                </a:solidFill>
              </a:rPr>
            </a:br>
            <a:r>
              <a:rPr lang="cs-CZ" altLang="cs-CZ">
                <a:solidFill>
                  <a:schemeClr val="tx2"/>
                </a:solidFill>
              </a:rPr>
              <a:t>rev.</a:t>
            </a:r>
            <a:r>
              <a:rPr lang="en-GB" altLang="cs-CZ">
                <a:solidFill>
                  <a:schemeClr val="tx2"/>
                </a:solidFill>
              </a:rPr>
              <a:t>: </a:t>
            </a:r>
            <a:r>
              <a:rPr lang="cs-CZ" altLang="cs-CZ">
                <a:solidFill>
                  <a:schemeClr val="tx2"/>
                </a:solidFill>
              </a:rPr>
              <a:t>březen 2020</a:t>
            </a:r>
            <a:endParaRPr lang="en-GB" altLang="cs-CZ">
              <a:solidFill>
                <a:schemeClr val="tx2"/>
              </a:solidFill>
            </a:endParaRPr>
          </a:p>
        </p:txBody>
      </p:sp>
      <p:pic>
        <p:nvPicPr>
          <p:cNvPr id="106499" name="Picture 3">
            <a:extLst>
              <a:ext uri="{FF2B5EF4-FFF2-40B4-BE49-F238E27FC236}">
                <a16:creationId xmlns:a16="http://schemas.microsoft.com/office/drawing/2014/main" id="{3FF30B16-5931-4493-861A-0E74592B5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6400800"/>
            <a:ext cx="10398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30BFB8AE-3764-4098-ADC3-C7E8E37FD581}"/>
              </a:ext>
            </a:extLst>
          </p:cNvPr>
          <p:cNvSpPr>
            <a:spLocks noGrp="1" noChangeArrowheads="1"/>
          </p:cNvSpPr>
          <p:nvPr>
            <p:ph type="body" idx="1"/>
          </p:nvPr>
        </p:nvSpPr>
        <p:spPr>
          <a:xfrm>
            <a:off x="685800" y="1219200"/>
            <a:ext cx="7772400" cy="4648200"/>
          </a:xfrm>
        </p:spPr>
        <p:txBody>
          <a:bodyPr/>
          <a:lstStyle/>
          <a:p>
            <a:r>
              <a:rPr lang="cs-CZ" altLang="cs-CZ" sz="1800"/>
              <a:t>Mezi prvotní průkopníky na poli výzkumu nanosvěta patří vzpomenout společnost </a:t>
            </a:r>
            <a:r>
              <a:rPr lang="cs-CZ" altLang="cs-CZ" sz="1800" b="1"/>
              <a:t>IBM</a:t>
            </a:r>
            <a:r>
              <a:rPr lang="cs-CZ" altLang="cs-CZ" sz="1800"/>
              <a:t>, která investovala nemalé finance do jeho rozvoje a komerčního využití. </a:t>
            </a:r>
            <a:endParaRPr lang="en-US" altLang="cs-CZ" sz="1800"/>
          </a:p>
        </p:txBody>
      </p:sp>
      <p:pic>
        <p:nvPicPr>
          <p:cNvPr id="14339" name="Picture 5" descr="ibm">
            <a:extLst>
              <a:ext uri="{FF2B5EF4-FFF2-40B4-BE49-F238E27FC236}">
                <a16:creationId xmlns:a16="http://schemas.microsoft.com/office/drawing/2014/main" id="{DFC13583-EEA4-4749-8741-3740E158AC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981200"/>
            <a:ext cx="25146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6">
            <a:extLst>
              <a:ext uri="{FF2B5EF4-FFF2-40B4-BE49-F238E27FC236}">
                <a16:creationId xmlns:a16="http://schemas.microsoft.com/office/drawing/2014/main" id="{5827419D-FB54-447D-9229-34396F55187B}"/>
              </a:ext>
            </a:extLst>
          </p:cNvPr>
          <p:cNvSpPr>
            <a:spLocks noGrp="1" noChangeArrowheads="1"/>
          </p:cNvSpPr>
          <p:nvPr>
            <p:ph type="title"/>
          </p:nvPr>
        </p:nvSpPr>
        <p:spPr>
          <a:noFill/>
        </p:spPr>
        <p:txBody>
          <a:bodyPr/>
          <a:lstStyle/>
          <a:p>
            <a:r>
              <a:rPr lang="cs-CZ" altLang="cs-CZ" sz="3200"/>
              <a:t>Komerční sféra ...</a:t>
            </a:r>
            <a:endParaRPr lang="en-US" altLang="cs-CZ" sz="3200"/>
          </a:p>
        </p:txBody>
      </p:sp>
      <p:sp>
        <p:nvSpPr>
          <p:cNvPr id="14341" name="Text Box 7">
            <a:extLst>
              <a:ext uri="{FF2B5EF4-FFF2-40B4-BE49-F238E27FC236}">
                <a16:creationId xmlns:a16="http://schemas.microsoft.com/office/drawing/2014/main" id="{D88CA09A-CE6F-4AFE-B09C-367725155D27}"/>
              </a:ext>
            </a:extLst>
          </p:cNvPr>
          <p:cNvSpPr txBox="1">
            <a:spLocks noChangeArrowheads="1"/>
          </p:cNvSpPr>
          <p:nvPr/>
        </p:nvSpPr>
        <p:spPr bwMode="auto">
          <a:xfrm>
            <a:off x="6248400" y="2209800"/>
            <a:ext cx="2301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a:t>IBM, 1990 (nikl, xenon, skenovací el. mikroskop) </a:t>
            </a:r>
            <a:endParaRPr lang="en-US" altLang="cs-CZ" sz="1400"/>
          </a:p>
        </p:txBody>
      </p:sp>
      <p:sp>
        <p:nvSpPr>
          <p:cNvPr id="14342" name="Text Box 8">
            <a:extLst>
              <a:ext uri="{FF2B5EF4-FFF2-40B4-BE49-F238E27FC236}">
                <a16:creationId xmlns:a16="http://schemas.microsoft.com/office/drawing/2014/main" id="{4BA3D96E-E585-44C8-8756-B2F9F9D11C46}"/>
              </a:ext>
            </a:extLst>
          </p:cNvPr>
          <p:cNvSpPr txBox="1">
            <a:spLocks noChangeArrowheads="1"/>
          </p:cNvSpPr>
          <p:nvPr/>
        </p:nvSpPr>
        <p:spPr bwMode="auto">
          <a:xfrm>
            <a:off x="525463" y="3556000"/>
            <a:ext cx="75088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a:t>2012 – nejmenší bit magnetické paměti -12 atomů</a:t>
            </a:r>
          </a:p>
          <a:p>
            <a:pPr>
              <a:spcBef>
                <a:spcPct val="0"/>
              </a:spcBef>
              <a:buFontTx/>
              <a:buNone/>
            </a:pPr>
            <a:endParaRPr lang="cs-CZ" altLang="cs-CZ" sz="1400"/>
          </a:p>
          <a:p>
            <a:pPr>
              <a:spcBef>
                <a:spcPct val="0"/>
              </a:spcBef>
              <a:buFontTx/>
              <a:buNone/>
            </a:pPr>
            <a:r>
              <a:rPr lang="cs-CZ" altLang="cs-CZ" sz="1400"/>
              <a:t>součástí výstupů experimentů „nejmenší film“ pořízený pomocí skenovacího tunelového mikroskopu „A boy and his atom“ 2013</a:t>
            </a:r>
          </a:p>
          <a:p>
            <a:pPr>
              <a:spcBef>
                <a:spcPct val="0"/>
              </a:spcBef>
              <a:buFontTx/>
              <a:buNone/>
            </a:pPr>
            <a:r>
              <a:rPr lang="cs-CZ" altLang="cs-CZ" sz="1400"/>
              <a:t>(www.CSFD.cz – 63% :c) )</a:t>
            </a:r>
            <a:endParaRPr lang="en-US" altLang="cs-CZ" sz="1400"/>
          </a:p>
        </p:txBody>
      </p:sp>
      <p:pic>
        <p:nvPicPr>
          <p:cNvPr id="14343" name="Picture 10" descr="http://upload.wikimedia.org/wikipedia/en/3/37/A_Boy_and_His_Atom_%28still%29.jpg">
            <a:extLst>
              <a:ext uri="{FF2B5EF4-FFF2-40B4-BE49-F238E27FC236}">
                <a16:creationId xmlns:a16="http://schemas.microsoft.com/office/drawing/2014/main" id="{806B80FF-C839-41B1-832E-DA4DE4C265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4343400"/>
            <a:ext cx="3048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11">
            <a:extLst>
              <a:ext uri="{FF2B5EF4-FFF2-40B4-BE49-F238E27FC236}">
                <a16:creationId xmlns:a16="http://schemas.microsoft.com/office/drawing/2014/main" id="{AB70D29F-12DE-4D9D-972A-B3CF33BFD731}"/>
              </a:ext>
            </a:extLst>
          </p:cNvPr>
          <p:cNvSpPr>
            <a:spLocks noChangeArrowheads="1"/>
          </p:cNvSpPr>
          <p:nvPr/>
        </p:nvSpPr>
        <p:spPr bwMode="auto">
          <a:xfrm>
            <a:off x="533400" y="5943600"/>
            <a:ext cx="2895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000">
                <a:hlinkClick r:id="rId6"/>
              </a:rPr>
              <a:t>http://www.youtube.com/watch?v=oSCX78-8-q0</a:t>
            </a:r>
            <a:endParaRPr lang="en-US" altLang="cs-CZ" sz="1000"/>
          </a:p>
        </p:txBody>
      </p:sp>
      <p:pic>
        <p:nvPicPr>
          <p:cNvPr id="2" name="8.m4a">
            <a:hlinkClick r:id="" action="ppaction://media"/>
            <a:extLst>
              <a:ext uri="{FF2B5EF4-FFF2-40B4-BE49-F238E27FC236}">
                <a16:creationId xmlns:a16="http://schemas.microsoft.com/office/drawing/2014/main" id="{702A9783-17C6-4C0B-96A0-05727CCA373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76200" y="920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a:extLst>
              <a:ext uri="{FF2B5EF4-FFF2-40B4-BE49-F238E27FC236}">
                <a16:creationId xmlns:a16="http://schemas.microsoft.com/office/drawing/2014/main" id="{D223EB49-73C8-4CEA-B1E4-8BD69870B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57400"/>
            <a:ext cx="5494338"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3" name="Rectangle 6">
            <a:extLst>
              <a:ext uri="{FF2B5EF4-FFF2-40B4-BE49-F238E27FC236}">
                <a16:creationId xmlns:a16="http://schemas.microsoft.com/office/drawing/2014/main" id="{3547B50F-B7D6-49B1-9AB9-09C6C5AF3C54}"/>
              </a:ext>
            </a:extLst>
          </p:cNvPr>
          <p:cNvSpPr>
            <a:spLocks noGrp="1" noChangeArrowheads="1"/>
          </p:cNvSpPr>
          <p:nvPr>
            <p:ph type="title"/>
          </p:nvPr>
        </p:nvSpPr>
        <p:spPr>
          <a:noFill/>
        </p:spPr>
        <p:txBody>
          <a:bodyPr/>
          <a:lstStyle/>
          <a:p>
            <a:r>
              <a:rPr lang="cs-CZ" altLang="cs-CZ" sz="3200"/>
              <a:t>Průkopníci ...</a:t>
            </a:r>
            <a:endParaRPr lang="en-US" altLang="cs-CZ" sz="3200"/>
          </a:p>
        </p:txBody>
      </p:sp>
      <p:sp>
        <p:nvSpPr>
          <p:cNvPr id="15364" name="TextovéPole 2">
            <a:extLst>
              <a:ext uri="{FF2B5EF4-FFF2-40B4-BE49-F238E27FC236}">
                <a16:creationId xmlns:a16="http://schemas.microsoft.com/office/drawing/2014/main" id="{A5A1BFC6-EB08-4211-9D34-5A7BB99BC89D}"/>
              </a:ext>
            </a:extLst>
          </p:cNvPr>
          <p:cNvSpPr txBox="1">
            <a:spLocks noChangeArrowheads="1"/>
          </p:cNvSpPr>
          <p:nvPr/>
        </p:nvSpPr>
        <p:spPr bwMode="auto">
          <a:xfrm>
            <a:off x="500063" y="1223963"/>
            <a:ext cx="7772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2400"/>
              <a:t>IBM - 	Scanning Tunneling Microscope / řádkovací 	tunelový mikroskop</a:t>
            </a:r>
            <a:endParaRPr lang="en-US" altLang="en-US" sz="2400"/>
          </a:p>
        </p:txBody>
      </p:sp>
      <p:pic>
        <p:nvPicPr>
          <p:cNvPr id="15365" name="Picture 2">
            <a:extLst>
              <a:ext uri="{FF2B5EF4-FFF2-40B4-BE49-F238E27FC236}">
                <a16:creationId xmlns:a16="http://schemas.microsoft.com/office/drawing/2014/main" id="{3712D5F5-4DB3-4AB2-9DE3-4C17C6C27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029200"/>
            <a:ext cx="2743200" cy="154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4" descr="Výsledek obrázku pro IBM scanning microscope">
            <a:extLst>
              <a:ext uri="{FF2B5EF4-FFF2-40B4-BE49-F238E27FC236}">
                <a16:creationId xmlns:a16="http://schemas.microsoft.com/office/drawing/2014/main" id="{1487E76F-5BEA-48EA-A811-7556190347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178050"/>
            <a:ext cx="38100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Obdélník 3">
            <a:extLst>
              <a:ext uri="{FF2B5EF4-FFF2-40B4-BE49-F238E27FC236}">
                <a16:creationId xmlns:a16="http://schemas.microsoft.com/office/drawing/2014/main" id="{D60DD80D-E757-476B-B28F-69228BC1F4A8}"/>
              </a:ext>
            </a:extLst>
          </p:cNvPr>
          <p:cNvSpPr>
            <a:spLocks noChangeArrowheads="1"/>
          </p:cNvSpPr>
          <p:nvPr/>
        </p:nvSpPr>
        <p:spPr bwMode="auto">
          <a:xfrm>
            <a:off x="7391400" y="5341938"/>
            <a:ext cx="5905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IBM.com</a:t>
            </a:r>
          </a:p>
        </p:txBody>
      </p:sp>
    </p:spTree>
  </p:cSld>
  <p:clrMapOvr>
    <a:masterClrMapping/>
  </p:clrMapOvr>
</p:sld>
</file>

<file path=ppt/theme/theme1.xml><?xml version="1.0" encoding="utf-8"?>
<a:theme xmlns:a="http://schemas.openxmlformats.org/drawingml/2006/main" name="My PPT Format Template">
  <a:themeElements>
    <a:clrScheme name="My PPT Format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y PPT Format Template">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Arial" charset="0"/>
          </a:defRPr>
        </a:defPPr>
      </a:lstStyle>
    </a:lnDef>
  </a:objectDefaults>
  <a:extraClrSchemeLst>
    <a:extraClrScheme>
      <a:clrScheme name="My PPT Format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 PPT Format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 PPT Format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 PPT Format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 PPT Format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 PPT Format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 PPT Format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y PPT Format Template">
  <a:themeElements>
    <a:clrScheme name="My PPT Format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y PPT Format Template">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Arial" charset="0"/>
          </a:defRPr>
        </a:defPPr>
      </a:lstStyle>
    </a:lnDef>
  </a:objectDefaults>
  <a:extraClrSchemeLst>
    <a:extraClrScheme>
      <a:clrScheme name="My PPT Format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 PPT Format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 PPT Format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 PPT Format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 PPT Format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 PPT Format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 PPT Format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C:\My Documents\Working160806\My PPT Format Template.pot</Template>
  <TotalTime>7809</TotalTime>
  <Words>7139</Words>
  <Application>Microsoft Office PowerPoint</Application>
  <PresentationFormat>Předvádění na obrazovce (4:3)</PresentationFormat>
  <Paragraphs>431</Paragraphs>
  <Slides>78</Slides>
  <Notes>23</Notes>
  <HiddenSlides>0</HiddenSlides>
  <MMClips>30</MMClips>
  <ScaleCrop>false</ScaleCrop>
  <HeadingPairs>
    <vt:vector size="6" baseType="variant">
      <vt:variant>
        <vt:lpstr>Použitá písma</vt:lpstr>
      </vt:variant>
      <vt:variant>
        <vt:i4>9</vt:i4>
      </vt:variant>
      <vt:variant>
        <vt:lpstr>Motiv</vt:lpstr>
      </vt:variant>
      <vt:variant>
        <vt:i4>2</vt:i4>
      </vt:variant>
      <vt:variant>
        <vt:lpstr>Nadpisy snímků</vt:lpstr>
      </vt:variant>
      <vt:variant>
        <vt:i4>78</vt:i4>
      </vt:variant>
    </vt:vector>
  </HeadingPairs>
  <TitlesOfParts>
    <vt:vector size="89" baseType="lpstr">
      <vt:lpstr>AdvSCAS</vt:lpstr>
      <vt:lpstr>AdvSCASBD</vt:lpstr>
      <vt:lpstr>AdvSCASBDI</vt:lpstr>
      <vt:lpstr>AdvSCASF</vt:lpstr>
      <vt:lpstr>AdvSCASFBD</vt:lpstr>
      <vt:lpstr>AdvSCASI</vt:lpstr>
      <vt:lpstr>Arial</vt:lpstr>
      <vt:lpstr>Impact</vt:lpstr>
      <vt:lpstr>Times New Roman</vt:lpstr>
      <vt:lpstr>My PPT Format Template</vt:lpstr>
      <vt:lpstr>1_My PPT Format Template</vt:lpstr>
      <vt:lpstr>Nanotechnologie v medicíně  (přednáška pro budoucnost)</vt:lpstr>
      <vt:lpstr>Prezentace aplikace PowerPoint</vt:lpstr>
      <vt:lpstr>Úvodem</vt:lpstr>
      <vt:lpstr>Počátky...</vt:lpstr>
      <vt:lpstr>Průkopníci ...</vt:lpstr>
      <vt:lpstr>Prezentace aplikace PowerPoint</vt:lpstr>
      <vt:lpstr>Prezentace aplikace PowerPoint</vt:lpstr>
      <vt:lpstr>Komerční sféra ...</vt:lpstr>
      <vt:lpstr>Průkopníci ...</vt:lpstr>
      <vt:lpstr>Nano... ve světě, vědě a článcích</vt:lpstr>
      <vt:lpstr>Jak velký je nanometr?</vt:lpstr>
      <vt:lpstr>Prezentace aplikace PowerPoint</vt:lpstr>
      <vt:lpstr>Definice nanotechnologie</vt:lpstr>
      <vt:lpstr>Definice nanomedicíny</vt:lpstr>
      <vt:lpstr>Nanosvět kontra makrosvět</vt:lpstr>
      <vt:lpstr>Kategorizace nanomateriálů využívaných v medicíně a „bio-vědách“ dle autorů D.G. Thomas et al. / Journal of Biomedical Informatics 44 (2011) 59–74 </vt:lpstr>
      <vt:lpstr>Některé vybrané aplikace a konkrétní příklady nanomateriálů</vt:lpstr>
      <vt:lpstr>Nanoemulze</vt:lpstr>
      <vt:lpstr>Nanoemulze</vt:lpstr>
      <vt:lpstr>Nanopouzdra, nanokuličky</vt:lpstr>
      <vt:lpstr>Nanopouzdra, nanokuličky: Lékařská aplikace –Fototermická ablace nádoru</vt:lpstr>
      <vt:lpstr>Nanopouzdra, nanokuličky ...</vt:lpstr>
      <vt:lpstr>Nanopouzdra, nanokuličky: Lékařské aplikace – Ramanovská spektroskopie jediné molekuly</vt:lpstr>
      <vt:lpstr>DNA origami</vt:lpstr>
      <vt:lpstr>DNA nanopouzdra</vt:lpstr>
      <vt:lpstr>DNA nanopouzdra</vt:lpstr>
      <vt:lpstr>Dendrimery</vt:lpstr>
      <vt:lpstr>Dendrimery: Lékařské aplikace – multifunkční nano-nosiče (‘platformy’)</vt:lpstr>
      <vt:lpstr>Dendrimer jako indikátor zánětu</vt:lpstr>
      <vt:lpstr>Fullereny (a nanotrubičky)</vt:lpstr>
      <vt:lpstr>Prezentace aplikace PowerPoint</vt:lpstr>
      <vt:lpstr>Fullereny (a nanotrubičky)</vt:lpstr>
      <vt:lpstr>Fullereny a nanotrubičky: Lékařské využití</vt:lpstr>
      <vt:lpstr>Nanotrubičky - aplikace (budoucnost?)</vt:lpstr>
      <vt:lpstr>Nanotrubičky – aplikace (budoucnost?)</vt:lpstr>
      <vt:lpstr>Nanotrubičky jako vodiče </vt:lpstr>
      <vt:lpstr>Grafen</vt:lpstr>
      <vt:lpstr>Grafen - filtrace</vt:lpstr>
      <vt:lpstr>Uhlíkatá nanovlákna</vt:lpstr>
      <vt:lpstr>Nanopóry</vt:lpstr>
      <vt:lpstr>Nanopóry: Lékařské aplikace: sekvenování DNA</vt:lpstr>
      <vt:lpstr>Nanokrystaly</vt:lpstr>
      <vt:lpstr>Nanokrystaly Kvantové tečky – quantum dots</vt:lpstr>
      <vt:lpstr>Kvantové tečky – quantum dots</vt:lpstr>
      <vt:lpstr>Upkonverzní kvantové tečky</vt:lpstr>
      <vt:lpstr>Nanokrystaly : antibakteriální účinky</vt:lpstr>
      <vt:lpstr>Nanokrystaly : tekuté sklo</vt:lpstr>
      <vt:lpstr>Magnetické nanočástice</vt:lpstr>
      <vt:lpstr>Magnetické nanočástice</vt:lpstr>
      <vt:lpstr>Magnetické nanočástice:  Teplotně řízený transport léčiva</vt:lpstr>
      <vt:lpstr>Magnetické nanočástice:  Teplotně řízený transport léčiva</vt:lpstr>
      <vt:lpstr>Magnetické nanočástice:</vt:lpstr>
      <vt:lpstr>Magnetické nanočástice:  Kontrastní prostředky pro MRI</vt:lpstr>
      <vt:lpstr>Magnetické nanočástice:  Kontrastní prostředky pro MRI</vt:lpstr>
      <vt:lpstr>Magnetické nanočástice:  Kontrastní prostředky pro MRI</vt:lpstr>
      <vt:lpstr>Magnetické nanočástice- léčba infekcí</vt:lpstr>
      <vt:lpstr>Magnetické nanočástice - detoxikace</vt:lpstr>
      <vt:lpstr>Nanovlákna</vt:lpstr>
      <vt:lpstr>Nanovláka</vt:lpstr>
      <vt:lpstr>Prezentace aplikace PowerPoint</vt:lpstr>
      <vt:lpstr>Nanovlákna: Lékařské aplikace – Vyšetřování a terapie mozku (fantazie)</vt:lpstr>
      <vt:lpstr>Nanovlákna: Lékařské aplikace – Molekulární čidlo znečištění prostředí</vt:lpstr>
      <vt:lpstr>Nanovlákna: medicínské aplikace: biomolekulární senzor</vt:lpstr>
      <vt:lpstr>Nanovlákna: medicínské aplikace: biomolekulární senzor</vt:lpstr>
      <vt:lpstr>Nanovlákna: medicínské aplikace: biomolekulární senzor</vt:lpstr>
      <vt:lpstr>Robotický nanosvět</vt:lpstr>
      <vt:lpstr>Robotický nanosvět</vt:lpstr>
      <vt:lpstr>Robotický nanosvět</vt:lpstr>
      <vt:lpstr>Nanotechnologie v onkologii (1)  (NPO – Nano Particle Oncology)</vt:lpstr>
      <vt:lpstr>Nanotechnologie v onkologii (2)  (NPO – Nano Particle Oncology)</vt:lpstr>
      <vt:lpstr>Zdravotní rizika</vt:lpstr>
      <vt:lpstr>Titanium dioxide nanoparticles in food and personal care products, Weir A et al, Environ Sci Technol. 2012, 46</vt:lpstr>
      <vt:lpstr>EU …například…</vt:lpstr>
      <vt:lpstr>ČR</vt:lpstr>
      <vt:lpstr>Prezentace aplikace PowerPoint</vt:lpstr>
      <vt:lpstr>Zdravotní rizika  …například…</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c</dc:creator>
  <cp:lastModifiedBy>Vojtěch Mornstein</cp:lastModifiedBy>
  <cp:revision>239</cp:revision>
  <cp:lastPrinted>2001-02-22T08:03:16Z</cp:lastPrinted>
  <dcterms:created xsi:type="dcterms:W3CDTF">2006-11-17T10:40:13Z</dcterms:created>
  <dcterms:modified xsi:type="dcterms:W3CDTF">2020-04-02T19:31:26Z</dcterms:modified>
</cp:coreProperties>
</file>